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17" d="100"/>
          <a:sy n="117" d="100"/>
        </p:scale>
        <p:origin x="-27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iornaledellavela.com/news/category/barche-e-cantieri/" TargetMode="External"/><Relationship Id="rId7" Type="http://schemas.openxmlformats.org/officeDocument/2006/relationships/image" Target="../media/image1.jpeg"/><Relationship Id="rId2" Type="http://schemas.openxmlformats.org/officeDocument/2006/relationships/hyperlink" Target="http://www.giornaledellavela.com/news/author/admin/" TargetMode="External"/><Relationship Id="rId1" Type="http://schemas.openxmlformats.org/officeDocument/2006/relationships/slideLayout" Target="../slideLayouts/slideLayout2.xml"/><Relationship Id="rId6" Type="http://schemas.openxmlformats.org/officeDocument/2006/relationships/hyperlink" Target="mailto:dc.acc.noleggio@agenziaentrate.it" TargetMode="External"/><Relationship Id="rId5" Type="http://schemas.openxmlformats.org/officeDocument/2006/relationships/hyperlink" Target="http://www.fld-law.com/" TargetMode="External"/><Relationship Id="rId4" Type="http://schemas.openxmlformats.org/officeDocument/2006/relationships/hyperlink" Target="http://www.giornaledellavela.com/news/category/maledetta-burocrazia/"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3200" dirty="0" smtClean="0">
                <a:solidFill>
                  <a:schemeClr val="tx1"/>
                </a:solidFill>
              </a:rPr>
              <a:t>C. </a:t>
            </a:r>
            <a:r>
              <a:rPr lang="it-IT" sz="3200" dirty="0" err="1" smtClean="0">
                <a:solidFill>
                  <a:schemeClr val="tx1"/>
                </a:solidFill>
              </a:rPr>
              <a:t>Crouch</a:t>
            </a:r>
            <a:r>
              <a:rPr lang="it-IT" sz="3200" dirty="0" smtClean="0">
                <a:solidFill>
                  <a:schemeClr val="tx1"/>
                </a:solidFill>
              </a:rPr>
              <a:t> – </a:t>
            </a:r>
            <a:r>
              <a:rPr lang="it-IT" sz="3200" dirty="0" err="1" smtClean="0">
                <a:solidFill>
                  <a:schemeClr val="tx1"/>
                </a:solidFill>
              </a:rPr>
              <a:t>cap</a:t>
            </a:r>
            <a:r>
              <a:rPr lang="it-IT" sz="3200" dirty="0" smtClean="0">
                <a:solidFill>
                  <a:schemeClr val="tx1"/>
                </a:solidFill>
              </a:rPr>
              <a:t> 7</a:t>
            </a:r>
            <a:br>
              <a:rPr lang="it-IT" sz="3200" dirty="0" smtClean="0">
                <a:solidFill>
                  <a:schemeClr val="tx1"/>
                </a:solidFill>
              </a:rPr>
            </a:br>
            <a:r>
              <a:rPr lang="it-IT" sz="3200" dirty="0" smtClean="0">
                <a:solidFill>
                  <a:schemeClr val="tx1"/>
                </a:solidFill>
              </a:rPr>
              <a:t>Valori e società civile</a:t>
            </a:r>
            <a:endParaRPr lang="it-IT" sz="3200" dirty="0">
              <a:solidFill>
                <a:schemeClr val="tx1"/>
              </a:solidFill>
            </a:endParaRPr>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1952228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Nelle democrazie contemporanee la società civile rappresenta lo spazio in cui è possibile criticare il mercato, lo Stato e l’impresa in modo orientato ai valori.</a:t>
            </a:r>
          </a:p>
          <a:p>
            <a:r>
              <a:rPr lang="it-IT" dirty="0" smtClean="0"/>
              <a:t>Lo scontro avviene sul terreno dei valori poiché quello è il punto vulnerabile delle imprese e dello Stato:</a:t>
            </a:r>
          </a:p>
          <a:p>
            <a:r>
              <a:rPr lang="it-IT" dirty="0" smtClean="0"/>
              <a:t>- delle prime perché si dichiarano impermeabili ai criteri etici adducendo la priorità assoluta dei conti economici;</a:t>
            </a:r>
          </a:p>
          <a:p>
            <a:r>
              <a:rPr lang="it-IT" dirty="0" smtClean="0"/>
              <a:t>- del secondo per il motivo opposto, per la pretesa cioè di essere il rappresentante esclusivo dei valori collettivi della società.</a:t>
            </a:r>
            <a:endParaRPr lang="it-IT" dirty="0"/>
          </a:p>
        </p:txBody>
      </p:sp>
    </p:spTree>
    <p:extLst>
      <p:ext uri="{BB962C8B-B14F-4D97-AF65-F5344CB8AC3E}">
        <p14:creationId xmlns:p14="http://schemas.microsoft.com/office/powerpoint/2010/main" val="132148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905933"/>
            <a:ext cx="8596668" cy="5135429"/>
          </a:xfrm>
        </p:spPr>
        <p:txBody>
          <a:bodyPr/>
          <a:lstStyle/>
          <a:p>
            <a:r>
              <a:rPr lang="it-IT" dirty="0" smtClean="0"/>
              <a:t>E’ possibile individuare almeno 5 tipi di gruppi che svolgono un ruolo essenziale nella società civile:</a:t>
            </a:r>
          </a:p>
          <a:p>
            <a:r>
              <a:rPr lang="it-IT" dirty="0" smtClean="0"/>
              <a:t>1. Partiti politici</a:t>
            </a:r>
          </a:p>
          <a:p>
            <a:r>
              <a:rPr lang="it-IT" dirty="0" smtClean="0"/>
              <a:t>2. Religioni/ Chiese</a:t>
            </a:r>
          </a:p>
          <a:p>
            <a:r>
              <a:rPr lang="it-IT" dirty="0" smtClean="0"/>
              <a:t>3. Gruppi di opinione</a:t>
            </a:r>
          </a:p>
          <a:p>
            <a:r>
              <a:rPr lang="it-IT" dirty="0" smtClean="0"/>
              <a:t>4. Volontariato</a:t>
            </a:r>
          </a:p>
          <a:p>
            <a:r>
              <a:rPr lang="it-IT" dirty="0" smtClean="0"/>
              <a:t>5. Professioni</a:t>
            </a:r>
            <a:endParaRPr lang="it-IT" dirty="0"/>
          </a:p>
          <a:p>
            <a:r>
              <a:rPr lang="it-IT" dirty="0" smtClean="0"/>
              <a:t>Tutte queste componenti della società civile avanzano rivendicazioni potenzialmente minacciose. Ma può accadere che chi sostiene di agire secondo principi etici può essere mosso dall’ambizione personale o essere addirittura corruttibile.</a:t>
            </a:r>
          </a:p>
          <a:p>
            <a:r>
              <a:rPr lang="it-IT" dirty="0" smtClean="0"/>
              <a:t>Queste organizzazioni devono perciò essere esse stesse sottoposte all’indagine e alla critica esattamente come deve avvenire per imprese e governi.</a:t>
            </a:r>
          </a:p>
          <a:p>
            <a:endParaRPr lang="it-IT" dirty="0"/>
          </a:p>
        </p:txBody>
      </p:sp>
    </p:spTree>
    <p:extLst>
      <p:ext uri="{BB962C8B-B14F-4D97-AF65-F5344CB8AC3E}">
        <p14:creationId xmlns:p14="http://schemas.microsoft.com/office/powerpoint/2010/main" val="4285180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Non esiste una modalità definita per garantire che ogni attivista persegua elevati scopi morali. Come nulla può impedire a imprese e Stati di influenzare e di condizionare la società civile.</a:t>
            </a:r>
          </a:p>
          <a:p>
            <a:r>
              <a:rPr lang="it-IT" dirty="0" smtClean="0"/>
              <a:t>La società civile è composta da un gran numero di gruppi, spesso in competizione tra loro, e agisce negli interstizi delle grandi strutture del potere politico ed economico.</a:t>
            </a:r>
          </a:p>
          <a:p>
            <a:r>
              <a:rPr lang="it-IT" dirty="0" smtClean="0"/>
              <a:t>Essa agisce a fini morali in società caratterizzate da una pluralità di valori rivali in cui nessuno dovrebbe avere un ruolo egemonico. E’ questo il massimo cui possiamo aspirare.</a:t>
            </a:r>
            <a:endParaRPr lang="it-IT" dirty="0"/>
          </a:p>
        </p:txBody>
      </p:sp>
    </p:spTree>
    <p:extLst>
      <p:ext uri="{BB962C8B-B14F-4D97-AF65-F5344CB8AC3E}">
        <p14:creationId xmlns:p14="http://schemas.microsoft.com/office/powerpoint/2010/main" val="1853294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smtClean="0">
                <a:solidFill>
                  <a:schemeClr val="tx1"/>
                </a:solidFill>
              </a:rPr>
              <a:t>Crouch</a:t>
            </a:r>
            <a:r>
              <a:rPr lang="it-IT" sz="2800" dirty="0" smtClean="0">
                <a:solidFill>
                  <a:schemeClr val="tx1"/>
                </a:solidFill>
              </a:rPr>
              <a:t> </a:t>
            </a:r>
            <a:r>
              <a:rPr lang="it-IT" sz="2800" dirty="0" err="1" smtClean="0">
                <a:solidFill>
                  <a:schemeClr val="tx1"/>
                </a:solidFill>
              </a:rPr>
              <a:t>cap</a:t>
            </a:r>
            <a:r>
              <a:rPr lang="it-IT" sz="2800" dirty="0" smtClean="0">
                <a:solidFill>
                  <a:schemeClr val="tx1"/>
                </a:solidFill>
              </a:rPr>
              <a:t> 8</a:t>
            </a:r>
            <a:br>
              <a:rPr lang="it-IT" sz="2800" dirty="0" smtClean="0">
                <a:solidFill>
                  <a:schemeClr val="tx1"/>
                </a:solidFill>
              </a:rPr>
            </a:br>
            <a:r>
              <a:rPr lang="it-IT" sz="2800" dirty="0" smtClean="0">
                <a:solidFill>
                  <a:schemeClr val="tx1"/>
                </a:solidFill>
              </a:rPr>
              <a:t>Che cosa rimane della destra, della sinistra e dei valori?</a:t>
            </a:r>
            <a:endParaRPr lang="it-IT" sz="2800" dirty="0">
              <a:solidFill>
                <a:schemeClr val="tx1"/>
              </a:solidFill>
            </a:endParaRPr>
          </a:p>
        </p:txBody>
      </p:sp>
      <p:sp>
        <p:nvSpPr>
          <p:cNvPr id="3" name="Segnaposto contenuto 2"/>
          <p:cNvSpPr>
            <a:spLocks noGrp="1"/>
          </p:cNvSpPr>
          <p:nvPr>
            <p:ph idx="1"/>
          </p:nvPr>
        </p:nvSpPr>
        <p:spPr>
          <a:xfrm>
            <a:off x="677334" y="1811867"/>
            <a:ext cx="8596668" cy="4229495"/>
          </a:xfrm>
        </p:spPr>
        <p:txBody>
          <a:bodyPr>
            <a:normAutofit lnSpcReduction="10000"/>
          </a:bodyPr>
          <a:lstStyle/>
          <a:p>
            <a:r>
              <a:rPr lang="it-IT" dirty="0" smtClean="0"/>
              <a:t>Il neoliberismo ha trionfato.</a:t>
            </a:r>
          </a:p>
          <a:p>
            <a:r>
              <a:rPr lang="it-IT" dirty="0" smtClean="0"/>
              <a:t>Gran parte della sinistra ha interiorizzato molti dogmi neoliberisti pur non abbandonando alcuni obiettivi classici della sua parte (New </a:t>
            </a:r>
            <a:r>
              <a:rPr lang="it-IT" dirty="0" err="1" smtClean="0"/>
              <a:t>Democrats</a:t>
            </a:r>
            <a:r>
              <a:rPr lang="it-IT" dirty="0" smtClean="0"/>
              <a:t>, New </a:t>
            </a:r>
            <a:r>
              <a:rPr lang="it-IT" dirty="0" err="1" smtClean="0"/>
              <a:t>Labour</a:t>
            </a:r>
            <a:r>
              <a:rPr lang="it-IT" dirty="0" smtClean="0"/>
              <a:t>, </a:t>
            </a:r>
            <a:r>
              <a:rPr lang="it-IT" dirty="0" err="1" smtClean="0"/>
              <a:t>Neue</a:t>
            </a:r>
            <a:r>
              <a:rPr lang="it-IT" dirty="0" smtClean="0"/>
              <a:t> </a:t>
            </a:r>
            <a:r>
              <a:rPr lang="it-IT" dirty="0" err="1" smtClean="0"/>
              <a:t>Mitte</a:t>
            </a:r>
            <a:r>
              <a:rPr lang="it-IT" dirty="0" smtClean="0"/>
              <a:t>, «terza via».</a:t>
            </a:r>
          </a:p>
          <a:p>
            <a:r>
              <a:rPr lang="it-IT" dirty="0" err="1" smtClean="0"/>
              <a:t>What’s</a:t>
            </a:r>
            <a:r>
              <a:rPr lang="it-IT" dirty="0" smtClean="0"/>
              <a:t> </a:t>
            </a:r>
            <a:r>
              <a:rPr lang="it-IT" dirty="0" err="1" smtClean="0"/>
              <a:t>left</a:t>
            </a:r>
            <a:r>
              <a:rPr lang="it-IT" dirty="0" smtClean="0"/>
              <a:t>?</a:t>
            </a:r>
          </a:p>
          <a:p>
            <a:r>
              <a:rPr lang="it-IT" dirty="0" smtClean="0"/>
              <a:t>La recente </a:t>
            </a:r>
            <a:r>
              <a:rPr lang="it-IT" dirty="0" err="1" smtClean="0"/>
              <a:t>débacle</a:t>
            </a:r>
            <a:r>
              <a:rPr lang="it-IT" dirty="0" smtClean="0"/>
              <a:t> </a:t>
            </a:r>
            <a:r>
              <a:rPr lang="it-IT" dirty="0" err="1" smtClean="0"/>
              <a:t>fianziaria</a:t>
            </a:r>
            <a:r>
              <a:rPr lang="it-IT" dirty="0" smtClean="0"/>
              <a:t> ha messo a sua volta in crisi il modello neoliberista.</a:t>
            </a:r>
          </a:p>
          <a:p>
            <a:r>
              <a:rPr lang="it-IT" dirty="0" smtClean="0"/>
              <a:t> </a:t>
            </a:r>
            <a:r>
              <a:rPr lang="it-IT" b="1" dirty="0" err="1" smtClean="0"/>
              <a:t>What</a:t>
            </a:r>
            <a:r>
              <a:rPr lang="it-IT" b="1" dirty="0" smtClean="0"/>
              <a:t> </a:t>
            </a:r>
            <a:r>
              <a:rPr lang="it-IT" b="1" dirty="0" err="1" smtClean="0"/>
              <a:t>is</a:t>
            </a:r>
            <a:r>
              <a:rPr lang="it-IT" b="1" dirty="0" smtClean="0"/>
              <a:t> </a:t>
            </a:r>
            <a:r>
              <a:rPr lang="it-IT" b="1" dirty="0" err="1" smtClean="0"/>
              <a:t>left</a:t>
            </a:r>
            <a:r>
              <a:rPr lang="it-IT" b="1" dirty="0" smtClean="0"/>
              <a:t> of </a:t>
            </a:r>
            <a:r>
              <a:rPr lang="it-IT" b="1" dirty="0" err="1" smtClean="0"/>
              <a:t>what</a:t>
            </a:r>
            <a:r>
              <a:rPr lang="it-IT" b="1" dirty="0" smtClean="0"/>
              <a:t> </a:t>
            </a:r>
            <a:r>
              <a:rPr lang="it-IT" b="1" dirty="0" err="1" smtClean="0"/>
              <a:t>is</a:t>
            </a:r>
            <a:r>
              <a:rPr lang="it-IT" b="1" dirty="0" smtClean="0"/>
              <a:t> right?</a:t>
            </a:r>
          </a:p>
          <a:p>
            <a:r>
              <a:rPr lang="it-IT" dirty="0" smtClean="0"/>
              <a:t>1. </a:t>
            </a:r>
            <a:r>
              <a:rPr lang="it-IT" i="1" dirty="0" smtClean="0"/>
              <a:t>Le teorie dell’attuale destra politica appaiono ormai screditate.</a:t>
            </a:r>
          </a:p>
          <a:p>
            <a:r>
              <a:rPr lang="it-IT" i="1" dirty="0" smtClean="0"/>
              <a:t>2. Che cosa rimane oggi a sinistra della destra neoliberista</a:t>
            </a:r>
          </a:p>
          <a:p>
            <a:r>
              <a:rPr lang="it-IT" i="1" dirty="0" smtClean="0"/>
              <a:t>3. Cosa abbiamo a disposizione per poter comprendere quali sono i valori giusti.</a:t>
            </a:r>
          </a:p>
          <a:p>
            <a:endParaRPr lang="it-IT" dirty="0"/>
          </a:p>
        </p:txBody>
      </p:sp>
    </p:spTree>
    <p:extLst>
      <p:ext uri="{BB962C8B-B14F-4D97-AF65-F5344CB8AC3E}">
        <p14:creationId xmlns:p14="http://schemas.microsoft.com/office/powerpoint/2010/main" val="1977514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897467"/>
            <a:ext cx="8596668" cy="5143895"/>
          </a:xfrm>
        </p:spPr>
        <p:txBody>
          <a:bodyPr>
            <a:normAutofit fontScale="92500"/>
          </a:bodyPr>
          <a:lstStyle/>
          <a:p>
            <a:r>
              <a:rPr lang="it-IT" dirty="0" smtClean="0"/>
              <a:t>Attualmente, sia la democrazia che il mercano presentano limiti preoccupanti.</a:t>
            </a:r>
          </a:p>
          <a:p>
            <a:r>
              <a:rPr lang="it-IT" dirty="0" smtClean="0"/>
              <a:t>- opinione pubblica debole e frammentata</a:t>
            </a:r>
          </a:p>
          <a:p>
            <a:r>
              <a:rPr lang="it-IT" dirty="0" smtClean="0"/>
              <a:t>- partiti politici indeboliti e succubi dei «poteri forti» (banche, imprese giganti, </a:t>
            </a:r>
            <a:r>
              <a:rPr lang="it-IT" dirty="0" err="1" smtClean="0"/>
              <a:t>tycoon</a:t>
            </a:r>
            <a:r>
              <a:rPr lang="it-IT" dirty="0" smtClean="0"/>
              <a:t>) </a:t>
            </a:r>
          </a:p>
          <a:p>
            <a:r>
              <a:rPr lang="it-IT" dirty="0" smtClean="0"/>
              <a:t>Il predominio dei «poteri forti» costituisce un problema per la democrazia, ma anche per il mercato (concorrenza e separazione netta tra potere economico e politico).</a:t>
            </a:r>
          </a:p>
          <a:p>
            <a:r>
              <a:rPr lang="it-IT" dirty="0" smtClean="0"/>
              <a:t>La globalizzazione ha prodotto in molti mercati un aumento della concorrenza, ma anche agevolato la nascita di un numero ristretto di gruppi economici giganteschi.</a:t>
            </a:r>
            <a:endParaRPr lang="it-IT" dirty="0"/>
          </a:p>
          <a:p>
            <a:r>
              <a:rPr lang="it-IT" dirty="0" smtClean="0"/>
              <a:t>Il trionfo ideologico del neoliberismo ha indotto a fare eccessivo affidamento a forze di «quasi mercato» e d’impresa: es. privatizzazione dei servizi pubblici.</a:t>
            </a:r>
          </a:p>
          <a:p>
            <a:r>
              <a:rPr lang="it-IT" dirty="0" smtClean="0"/>
              <a:t>Il neoliberismo è riuscito ad imporre a tutte le istituzioni (governi, università, ospedali, trasporti pubblici, servizi pubblici) l’obbligo di comportarsi come se fossero imprese.</a:t>
            </a:r>
          </a:p>
          <a:p>
            <a:r>
              <a:rPr lang="it-IT" dirty="0" smtClean="0"/>
              <a:t>I governi ritengono che le grandi imprese siano le strutture più affidabili per produrre ricchezza e per definire le politiche pubbliche necessarie a tale scopo.</a:t>
            </a:r>
            <a:endParaRPr lang="it-IT" dirty="0"/>
          </a:p>
        </p:txBody>
      </p:sp>
    </p:spTree>
    <p:extLst>
      <p:ext uri="{BB962C8B-B14F-4D97-AF65-F5344CB8AC3E}">
        <p14:creationId xmlns:p14="http://schemas.microsoft.com/office/powerpoint/2010/main" val="976042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973667"/>
            <a:ext cx="8596668" cy="5067695"/>
          </a:xfrm>
        </p:spPr>
        <p:txBody>
          <a:bodyPr>
            <a:normAutofit/>
          </a:bodyPr>
          <a:lstStyle/>
          <a:p>
            <a:r>
              <a:rPr lang="it-IT" dirty="0" smtClean="0"/>
              <a:t>L’alternativa al mercato potrebbe essere il terzo settore (TS): </a:t>
            </a:r>
          </a:p>
          <a:p>
            <a:r>
              <a:rPr lang="it-IT" dirty="0" smtClean="0"/>
              <a:t>- che però non è chiamato ad integrare l’azione dei servizi pubblici, </a:t>
            </a:r>
            <a:r>
              <a:rPr lang="it-IT" dirty="0" smtClean="0"/>
              <a:t>ma, spesso, </a:t>
            </a:r>
            <a:r>
              <a:rPr lang="it-IT" dirty="0" smtClean="0"/>
              <a:t>a sostituirla;</a:t>
            </a:r>
          </a:p>
          <a:p>
            <a:r>
              <a:rPr lang="it-IT" dirty="0" smtClean="0"/>
              <a:t>- dipendenza del TS dai finanziamenti delle imprese (detrazioni fiscali per queste ultime)</a:t>
            </a:r>
          </a:p>
          <a:p>
            <a:r>
              <a:rPr lang="it-IT" dirty="0" smtClean="0"/>
              <a:t>I governi nominano spesso ai vertici degli organismi pubblici persone che hanno fatto carriera nel settore privato.</a:t>
            </a:r>
          </a:p>
          <a:p>
            <a:r>
              <a:rPr lang="it-IT" dirty="0" smtClean="0"/>
              <a:t>La supremazia delle TNC comporta conseguenze paradossali per le stesse TNC:</a:t>
            </a:r>
          </a:p>
          <a:p>
            <a:r>
              <a:rPr lang="it-IT" dirty="0" smtClean="0"/>
              <a:t>A) talvolta sono costrette ad essere davvero responsabili socialmente (CSR);</a:t>
            </a:r>
          </a:p>
          <a:p>
            <a:r>
              <a:rPr lang="it-IT" dirty="0" smtClean="0"/>
              <a:t>B) ma, anche attraverso questa via, la supremazia delle TNC nella società si rafforza.   </a:t>
            </a:r>
            <a:endParaRPr lang="it-IT" dirty="0"/>
          </a:p>
        </p:txBody>
      </p:sp>
    </p:spTree>
    <p:extLst>
      <p:ext uri="{BB962C8B-B14F-4D97-AF65-F5344CB8AC3E}">
        <p14:creationId xmlns:p14="http://schemas.microsoft.com/office/powerpoint/2010/main" val="3979787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tx1"/>
                </a:solidFill>
              </a:rPr>
              <a:t>Ritorno allo Stato?</a:t>
            </a:r>
            <a:endParaRPr lang="it-IT" sz="2400" dirty="0">
              <a:solidFill>
                <a:schemeClr val="tx1"/>
              </a:solidFill>
            </a:endParaRPr>
          </a:p>
        </p:txBody>
      </p:sp>
      <p:sp>
        <p:nvSpPr>
          <p:cNvPr id="3" name="Segnaposto contenuto 2"/>
          <p:cNvSpPr>
            <a:spLocks noGrp="1"/>
          </p:cNvSpPr>
          <p:nvPr>
            <p:ph idx="1"/>
          </p:nvPr>
        </p:nvSpPr>
        <p:spPr>
          <a:xfrm>
            <a:off x="677334" y="1219201"/>
            <a:ext cx="8596668" cy="5418666"/>
          </a:xfrm>
        </p:spPr>
        <p:txBody>
          <a:bodyPr/>
          <a:lstStyle/>
          <a:p>
            <a:r>
              <a:rPr lang="it-IT" dirty="0" smtClean="0"/>
              <a:t>Oggi, con la crisi in atto, anche esponenti neoliberisti sono indotti a riconoscere la necessità di una qualche forma di regolazione, pur continuando a pretendere un ridimensionamento dello Stato. </a:t>
            </a:r>
          </a:p>
          <a:p>
            <a:r>
              <a:rPr lang="it-IT" dirty="0" smtClean="0"/>
              <a:t>Al contempo, le cause della crisi sembrano dimenticate e quindi si continua a chiedere deregulation come prima se non di più.</a:t>
            </a:r>
          </a:p>
          <a:p>
            <a:r>
              <a:rPr lang="it-IT" dirty="0" smtClean="0"/>
              <a:t>Tuttavia, per fortuna, una parte dei servizi pubblici ha finora resistito ai diktat neoliberisti: istruzione, infrastrutture, ambiente. La democrazia non è stata del tutto soggiogata.</a:t>
            </a:r>
          </a:p>
          <a:p>
            <a:r>
              <a:rPr lang="it-IT" dirty="0" smtClean="0"/>
              <a:t>Ma, se da una parte va respinta l’idea che lo Stato sia il problema e non la soluzione, dall’altra non si può negare che lo Stato non è necessariamente sinonimo del perseguimento di fini collettivi. </a:t>
            </a:r>
          </a:p>
          <a:p>
            <a:r>
              <a:rPr lang="it-IT" dirty="0" smtClean="0"/>
              <a:t>1. Difficile infatti ritenere che lo Stato riesca a sottrarsi all’influenza dei «poteri forti», </a:t>
            </a:r>
          </a:p>
          <a:p>
            <a:r>
              <a:rPr lang="it-IT" dirty="0" smtClean="0"/>
              <a:t>2. ma, al tempo stesso, non si può negare che lo Stato sia spesso uno strumento in mano ai politici per assicurarsi vantaggi personali. Il controllo democratico è un’arma assai spuntata.</a:t>
            </a:r>
          </a:p>
          <a:p>
            <a:endParaRPr lang="it-IT" dirty="0" smtClean="0"/>
          </a:p>
        </p:txBody>
      </p:sp>
    </p:spTree>
    <p:extLst>
      <p:ext uri="{BB962C8B-B14F-4D97-AF65-F5344CB8AC3E}">
        <p14:creationId xmlns:p14="http://schemas.microsoft.com/office/powerpoint/2010/main" val="1278437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La superiorità morale dello Stato è stata erosa dalle spinte esercitate su di esso perché si comporti come le aziende-</a:t>
            </a:r>
            <a:r>
              <a:rPr lang="it-IT" dirty="0">
                <a:sym typeface="Wingdings" panose="05000000000000000000" pitchFamily="2" charset="2"/>
              </a:rPr>
              <a:t></a:t>
            </a:r>
            <a:r>
              <a:rPr lang="it-IT" dirty="0"/>
              <a:t>La «spinta gentile» (</a:t>
            </a:r>
            <a:r>
              <a:rPr lang="it-IT" dirty="0" err="1" smtClean="0"/>
              <a:t>nudge</a:t>
            </a:r>
            <a:r>
              <a:rPr lang="it-IT" dirty="0" smtClean="0"/>
              <a:t>): indurre i cittadini a fare delle cose senza che ne siano consapevoli.</a:t>
            </a:r>
          </a:p>
          <a:p>
            <a:r>
              <a:rPr lang="it-IT" dirty="0" smtClean="0"/>
              <a:t>3. Il potere politico è ancora saldamente ancorato allo Stato-nazione--</a:t>
            </a:r>
            <a:r>
              <a:rPr lang="it-IT" dirty="0" smtClean="0">
                <a:sym typeface="Wingdings" panose="05000000000000000000" pitchFamily="2" charset="2"/>
              </a:rPr>
              <a:t> nazionalismo, movimenti xenofobi. </a:t>
            </a:r>
          </a:p>
          <a:p>
            <a:r>
              <a:rPr lang="it-IT" dirty="0" smtClean="0">
                <a:sym typeface="Wingdings" panose="05000000000000000000" pitchFamily="2" charset="2"/>
              </a:rPr>
              <a:t>Sottomissione alle </a:t>
            </a:r>
            <a:r>
              <a:rPr lang="it-IT" dirty="0" err="1" smtClean="0">
                <a:sym typeface="Wingdings" panose="05000000000000000000" pitchFamily="2" charset="2"/>
              </a:rPr>
              <a:t>Tnc</a:t>
            </a:r>
            <a:r>
              <a:rPr lang="it-IT" dirty="0" smtClean="0">
                <a:sym typeface="Wingdings" panose="05000000000000000000" pitchFamily="2" charset="2"/>
              </a:rPr>
              <a:t> o chiusura nazionalistica?</a:t>
            </a:r>
            <a:endParaRPr lang="it-IT" dirty="0"/>
          </a:p>
        </p:txBody>
      </p:sp>
      <p:sp>
        <p:nvSpPr>
          <p:cNvPr id="4" name="Rectangle 2"/>
          <p:cNvSpPr>
            <a:spLocks noChangeArrowheads="1"/>
          </p:cNvSpPr>
          <p:nvPr/>
        </p:nvSpPr>
        <p:spPr bwMode="auto">
          <a:xfrm>
            <a:off x="0" y="0"/>
            <a:ext cx="12192000" cy="45720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56448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600" b="1" i="0" u="none" strike="noStrike" cap="none" normalizeH="0" baseline="0" smtClean="0">
                <a:ln>
                  <a:noFill/>
                </a:ln>
                <a:solidFill>
                  <a:schemeClr val="tx1"/>
                </a:solidFill>
                <a:effectLst/>
                <a:latin typeface="Raleway"/>
              </a:rPr>
              <a:t>E’ stato l’anno del noleggio occasionale. Facciamo chiarezza una volta per tutte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900" b="0" i="0" u="none" strike="noStrike" cap="none" normalizeH="0" baseline="0" smtClean="0">
              <a:ln>
                <a:noFill/>
              </a:ln>
              <a:solidFill>
                <a:srgbClr val="666666"/>
              </a:solidFill>
              <a:effectLst/>
              <a:latin typeface="Raleway"/>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900" b="0" i="0" u="none" strike="noStrike" cap="none" normalizeH="0" baseline="0" smtClean="0">
                <a:ln>
                  <a:noFill/>
                </a:ln>
                <a:solidFill>
                  <a:srgbClr val="666666"/>
                </a:solidFill>
                <a:effectLst/>
                <a:latin typeface="Raleway"/>
              </a:rPr>
              <a:t>Abbiamo ricevuto tante mail di armatori che hanno noleggiato la propia barca: e mantenerla ora è più facile</a:t>
            </a:r>
          </a:p>
          <a:p>
            <a:pPr marL="0" marR="0" lvl="0" indent="0" algn="l" defTabSz="914400" rtl="0" eaLnBrk="0" fontAlgn="ctr" latinLnBrk="0" hangingPunct="0">
              <a:lnSpc>
                <a:spcPct val="100000"/>
              </a:lnSpc>
              <a:spcBef>
                <a:spcPct val="0"/>
              </a:spcBef>
              <a:spcAft>
                <a:spcPct val="0"/>
              </a:spcAft>
              <a:buClrTx/>
              <a:buSzTx/>
              <a:buFontTx/>
              <a:buNone/>
              <a:tabLst/>
            </a:pPr>
            <a:r>
              <a:rPr kumimoji="0" lang="it-IT" altLang="it-IT" sz="900" b="0" i="0" u="none" strike="noStrike" cap="none" normalizeH="0" baseline="0" smtClean="0">
                <a:ln>
                  <a:noFill/>
                </a:ln>
                <a:solidFill>
                  <a:srgbClr val="FFFFFF"/>
                </a:solidFill>
                <a:effectLst/>
              </a:rPr>
              <a:t>Posted on </a:t>
            </a:r>
            <a:r>
              <a:rPr kumimoji="0" lang="it-IT" altLang="it-IT" sz="1800" b="0" i="0" u="none" strike="noStrike" cap="none" normalizeH="0" baseline="0" smtClean="0">
                <a:ln>
                  <a:noFill/>
                </a:ln>
                <a:solidFill>
                  <a:srgbClr val="AAAAAA"/>
                </a:solidFill>
                <a:effectLst/>
                <a:latin typeface="Helvetica Neue"/>
              </a:rPr>
              <a:t>ottobre 13, 2016</a:t>
            </a:r>
            <a:r>
              <a:rPr kumimoji="0" lang="it-IT" altLang="it-IT" sz="900" b="0" i="0" u="none" strike="noStrike" cap="none" normalizeH="0" baseline="0" smtClean="0">
                <a:ln>
                  <a:noFill/>
                </a:ln>
                <a:solidFill>
                  <a:srgbClr val="FFFFFF"/>
                </a:solidFill>
                <a:effectLst/>
              </a:rPr>
              <a:t> by </a:t>
            </a:r>
            <a:r>
              <a:rPr kumimoji="0" lang="it-IT" altLang="it-IT" sz="1800" b="0" i="0" u="none" strike="noStrike" cap="none" normalizeH="0" baseline="0" smtClean="0">
                <a:ln>
                  <a:noFill/>
                </a:ln>
                <a:solidFill>
                  <a:srgbClr val="AAAAAA"/>
                </a:solidFill>
                <a:effectLst/>
                <a:latin typeface="Helvetica Neue"/>
                <a:hlinkClick r:id="rId2" tooltip="Articoli scritti da: La Redazione"/>
              </a:rPr>
              <a:t>La Redazione</a:t>
            </a:r>
            <a:r>
              <a:rPr kumimoji="0" lang="it-IT" altLang="it-IT" sz="900" b="0" i="0" u="none" strike="noStrike" cap="none" normalizeH="0" baseline="0" smtClean="0">
                <a:ln>
                  <a:noFill/>
                </a:ln>
                <a:solidFill>
                  <a:srgbClr val="FFFFFF"/>
                </a:solidFill>
                <a:effectLst/>
              </a:rPr>
              <a:t> in </a:t>
            </a:r>
            <a:r>
              <a:rPr kumimoji="0" lang="it-IT" altLang="it-IT" sz="900" b="0" i="0" u="none" strike="noStrike" cap="none" normalizeH="0" baseline="0" smtClean="0">
                <a:ln>
                  <a:noFill/>
                </a:ln>
                <a:solidFill>
                  <a:srgbClr val="FFFFFF"/>
                </a:solidFill>
                <a:effectLst/>
                <a:latin typeface="Arial" panose="020B0604020202020204" pitchFamily="34" charset="0"/>
                <a:hlinkClick r:id="rId3"/>
              </a:rPr>
              <a:t>Barche&amp;Cantieri</a:t>
            </a:r>
            <a:r>
              <a:rPr kumimoji="0" lang="it-IT" altLang="it-IT" sz="900" b="0" i="0" u="none" strike="noStrike" cap="none" normalizeH="0" baseline="0" smtClean="0">
                <a:ln>
                  <a:noFill/>
                </a:ln>
                <a:solidFill>
                  <a:srgbClr val="FFFFFF"/>
                </a:solidFill>
                <a:effectLst/>
                <a:latin typeface="Arial" panose="020B0604020202020204" pitchFamily="34" charset="0"/>
              </a:rPr>
              <a:t>, </a:t>
            </a:r>
            <a:r>
              <a:rPr kumimoji="0" lang="it-IT" altLang="it-IT" sz="900" b="0" i="0" u="none" strike="noStrike" cap="none" normalizeH="0" baseline="0" smtClean="0">
                <a:ln>
                  <a:noFill/>
                </a:ln>
                <a:solidFill>
                  <a:srgbClr val="FFFFFF"/>
                </a:solidFill>
                <a:effectLst/>
                <a:latin typeface="Arial" panose="020B0604020202020204" pitchFamily="34" charset="0"/>
                <a:hlinkClick r:id="rId4"/>
              </a:rPr>
              <a:t>Maledetta Burocrazia</a:t>
            </a:r>
            <a:r>
              <a:rPr kumimoji="0" lang="it-IT" altLang="it-IT" sz="900" b="0" i="0" u="none" strike="noStrike" cap="none" normalizeH="0" baseline="0" smtClean="0">
                <a:ln>
                  <a:noFill/>
                </a:ln>
                <a:solidFill>
                  <a:srgbClr val="FFFFFF"/>
                </a:solidFill>
                <a:effectLst/>
                <a:latin typeface="Arial" panose="020B0604020202020204" pitchFamily="34" charset="0"/>
              </a:rPr>
              <a:t> // 4 Comments</a:t>
            </a:r>
            <a:endParaRPr kumimoji="0" lang="it-IT" altLang="it-IT"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it-IT" altLang="it-IT" sz="900" b="0" i="0" u="none" strike="noStrike" cap="none" normalizeH="0" baseline="0" smtClean="0">
                <a:ln>
                  <a:noFill/>
                </a:ln>
                <a:solidFill>
                  <a:srgbClr val="FFFFFF"/>
                </a:solidFill>
                <a:effectLst/>
                <a:latin typeface="Arial" panose="020B0604020202020204" pitchFamily="34" charset="0"/>
              </a:rPr>
              <a:t>  </a:t>
            </a:r>
            <a:r>
              <a:rPr kumimoji="0" lang="it-IT" altLang="it-IT" sz="24000" b="0" i="0" u="none" strike="noStrike" cap="none" normalizeH="0" baseline="0" smtClean="0">
                <a:ln>
                  <a:noFill/>
                </a:ln>
                <a:solidFill>
                  <a:srgbClr val="FFFFFF"/>
                </a:solidFill>
                <a:effectLst/>
                <a:latin typeface="Arial" panose="020B0604020202020204" pitchFamily="34" charset="0"/>
              </a:rPr>
              <a:t> </a:t>
            </a:r>
            <a:r>
              <a:rPr kumimoji="0" lang="it-IT" altLang="it-IT" sz="900" b="0" i="0" u="none" strike="noStrike" cap="none" normalizeH="0" baseline="0" smtClean="0">
                <a:ln>
                  <a:noFill/>
                </a:ln>
                <a:solidFill>
                  <a:srgbClr val="FFFFFF"/>
                </a:solidFill>
                <a:effectLst/>
                <a:latin typeface="Arial" panose="020B0604020202020204" pitchFamily="34" charset="0"/>
              </a:rPr>
              <a:t>                                                                                                                                                                                                                                                                                         </a:t>
            </a:r>
            <a:endParaRPr kumimoji="0" lang="it-IT" altLang="it-IT"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900" b="0" i="0" u="none" strike="noStrike" cap="none" normalizeH="0" baseline="0" smtClean="0">
                <a:ln>
                  <a:noFill/>
                </a:ln>
                <a:solidFill>
                  <a:srgbClr val="FFFFFF"/>
                </a:solidFill>
                <a:effectLst/>
                <a:latin typeface="Arial" panose="020B0604020202020204" pitchFamily="34" charset="0"/>
              </a:rPr>
              <a:t>&lt;img class="alignnone size-full wp-image-30462" src="http://www.giornaledellavela.com/news/wp-content/uploads/2016/10/noleggio.jpg" alt="noleggio" width="940" height="400" srcset="http://www.giornaledellavela.com/news/wp-content/uploads/2016/10/noleggio.jpg 940w, http://www.giornaledellavela.com/news/wp-content/uploads/2016/10/noleggio-300x128.jpg 300w, http://www.giornaledellavela.com/news/wp-content/uploads/2016/10/noleggio-768x327.jpg 768w, http://www.giornaledellavela.com/news/wp-content/uploads/2016/10/noleggio-620x264.jpg 620w, http://www.giornaledellavela.com/news/wp-content/uploads/2016/10/noleggio-24x10.jpg 24w, http://www.giornaledellavela.com/news/wp-content/uploads/2016/10/noleggio-36x15.jpg 36w, http://www.giornaledellavela.com/news/wp-content/uploads/2016/10/noleggio-48x20.jpg 48w" sizes="(max-width: 940px) 100vw, 940px" /&gt;Dopo i classici ritardi all’italiana, finalmente quest’anno possiamo dire che il noleggio occasionale è davvero diventato operativo. In tanti ci avete scritto raccontandoci di averne usufruito per poter mantenere, magari, la vostra barca. In altrettanti ci avete sottoposto quesiti riguardo le norme, che non sempre sono chiare. Facciamo quindi riprendendo il vademcum realizzato dial nostro consulente, l’Avvocato marittimista esperto in Yachting Law Antonello Meloni (per maggiori info, </a:t>
            </a:r>
            <a:r>
              <a:rPr kumimoji="0" lang="it-IT" altLang="it-IT" sz="900" b="0" i="0" u="none" strike="noStrike" cap="none" normalizeH="0" baseline="0" smtClean="0">
                <a:ln>
                  <a:noFill/>
                </a:ln>
                <a:solidFill>
                  <a:srgbClr val="FFFFFF"/>
                </a:solidFill>
                <a:effectLst/>
                <a:latin typeface="Arial" panose="020B0604020202020204" pitchFamily="34" charset="0"/>
                <a:hlinkClick r:id="rId5"/>
              </a:rPr>
              <a:t>www.fld-law.com</a:t>
            </a:r>
            <a:r>
              <a:rPr kumimoji="0" lang="it-IT" altLang="it-IT" sz="900" b="0" i="0" u="none" strike="noStrike" cap="none" normalizeH="0" baseline="0" smtClean="0">
                <a:ln>
                  <a:noFill/>
                </a:ln>
                <a:solidFill>
                  <a:srgbClr val="FFFFFF"/>
                </a:solidFill>
                <a:effectLst/>
                <a:latin typeface="Arial" panose="020B0604020202020204" pitchFamily="34" charset="0"/>
              </a:rPr>
              <a:t>).</a:t>
            </a:r>
          </a:p>
          <a:p>
            <a:pPr marL="0" marR="0" lvl="0" indent="0" algn="l" defTabSz="914400" rtl="0" eaLnBrk="0" fontAlgn="ctr" latinLnBrk="0" hangingPunct="0">
              <a:lnSpc>
                <a:spcPct val="100000"/>
              </a:lnSpc>
              <a:spcBef>
                <a:spcPct val="0"/>
              </a:spcBef>
              <a:spcAft>
                <a:spcPct val="0"/>
              </a:spcAft>
              <a:buClrTx/>
              <a:buSzTx/>
              <a:buFontTx/>
              <a:buNone/>
              <a:tabLst/>
            </a:pPr>
            <a:r>
              <a:rPr kumimoji="0" lang="it-IT" altLang="it-IT" sz="1800" b="1" i="0" u="none" strike="noStrike" cap="none" normalizeH="0" baseline="0" smtClean="0">
                <a:ln>
                  <a:noFill/>
                </a:ln>
                <a:solidFill>
                  <a:srgbClr val="666666"/>
                </a:solidFill>
                <a:effectLst/>
                <a:latin typeface="Helvetica Neue"/>
              </a:rPr>
              <a:t>Chi può esercitare il noleggio occasionale?</a:t>
            </a:r>
            <a:r>
              <a:rPr kumimoji="0" lang="it-IT" altLang="it-IT" sz="1800" b="0" i="0" u="none" strike="noStrike" cap="none" normalizeH="0" baseline="0" smtClean="0">
                <a:ln>
                  <a:noFill/>
                </a:ln>
                <a:solidFill>
                  <a:srgbClr val="FF0000"/>
                </a:solidFill>
                <a:effectLst/>
                <a:latin typeface="Helvetica Neue"/>
              </a:rPr>
              <a:t> </a:t>
            </a:r>
            <a:r>
              <a:rPr kumimoji="0" lang="it-IT" altLang="it-IT" sz="900" b="0" i="0" u="none" strike="noStrike" cap="none" normalizeH="0" baseline="0" smtClean="0">
                <a:ln>
                  <a:noFill/>
                </a:ln>
                <a:solidFill>
                  <a:srgbClr val="FFFFFF"/>
                </a:solidFill>
                <a:effectLst/>
              </a:rPr>
              <a:t/>
            </a:r>
            <a:br>
              <a:rPr kumimoji="0" lang="it-IT" altLang="it-IT" sz="900" b="0" i="0" u="none" strike="noStrike" cap="none" normalizeH="0" baseline="0" smtClean="0">
                <a:ln>
                  <a:noFill/>
                </a:ln>
                <a:solidFill>
                  <a:srgbClr val="FFFFFF"/>
                </a:solidFill>
                <a:effectLst/>
              </a:rPr>
            </a:br>
            <a:r>
              <a:rPr kumimoji="0" lang="it-IT" altLang="it-IT" sz="900" b="0" i="0" u="none" strike="noStrike" cap="none" normalizeH="0" baseline="0" smtClean="0">
                <a:ln>
                  <a:noFill/>
                </a:ln>
                <a:solidFill>
                  <a:srgbClr val="FFFFFF"/>
                </a:solidFill>
                <a:effectLst/>
              </a:rPr>
              <a:t>Il “titolare persona fisica”, le “società non aventi come oggetto sociale il noleggio o la locazione” ovvero “l’utilizzatore a titolo di locazione finanziaria”. La dicitura “titolare persona fisica” ha creato notevoli problemi interpretativi, in quanto equivoca dal punto di vista giuridico; il Ministero delle Infrastrutture e dei Trasporti, con una precisa nota ha chiarito che il titolare persona fisica si identifica con il proprietario-armatore dell’imbarcazione o della nave da diporto. </a:t>
            </a:r>
            <a:r>
              <a:rPr kumimoji="0" lang="it-IT" altLang="it-IT" sz="900" b="1" i="0" u="none" strike="noStrike" cap="none" normalizeH="0" baseline="0" smtClean="0">
                <a:ln>
                  <a:noFill/>
                </a:ln>
                <a:solidFill>
                  <a:srgbClr val="666666"/>
                </a:solidFill>
                <a:effectLst/>
                <a:latin typeface="Arial" panose="020B0604020202020204" pitchFamily="34" charset="0"/>
              </a:rPr>
              <a:t>Il contratto di noleggio occasionale instaura, infatti, un rapporto diretto tra il proprietario-armatore e il cliente trasportato</a:t>
            </a:r>
            <a:r>
              <a:rPr kumimoji="0" lang="it-IT" altLang="it-IT" sz="900" b="0" i="0" u="none" strike="noStrike" cap="none" normalizeH="0" baseline="0" smtClean="0">
                <a:ln>
                  <a:noFill/>
                </a:ln>
                <a:solidFill>
                  <a:srgbClr val="FFFFFF"/>
                </a:solidFill>
                <a:effectLst/>
                <a:latin typeface="Arial" panose="020B0604020202020204" pitchFamily="34" charset="0"/>
              </a:rPr>
              <a:t>, mentre l’utilizzo successivo da parte di un soggetto terzo sembrerebbe piuttosto assumere la connotazione di un sub-noleggio, fattispecie non contemplate dalla norma in esame e che implicherebbe, comunque, l’esercizio di un’attività di carattere commerciale. L’art. 23 della legge n. 98/2013 ha, infine, introdotto la possibilità di esercizio anche per le società non aventi come oggetto sociale il noleggio o la locazione, estendendo così il ventaglio dei legittimati all’esercizio anche a tali di società.</a:t>
            </a:r>
          </a:p>
          <a:p>
            <a:pPr marL="0" marR="0" lvl="0" indent="0" algn="l" defTabSz="914400" rtl="0" eaLnBrk="0" fontAlgn="ctr" latinLnBrk="0" hangingPunct="0">
              <a:lnSpc>
                <a:spcPct val="100000"/>
              </a:lnSpc>
              <a:spcBef>
                <a:spcPct val="0"/>
              </a:spcBef>
              <a:spcAft>
                <a:spcPct val="0"/>
              </a:spcAft>
              <a:buClrTx/>
              <a:buSzTx/>
              <a:buFontTx/>
              <a:buNone/>
              <a:tabLst/>
            </a:pPr>
            <a:r>
              <a:rPr kumimoji="0" lang="it-IT" altLang="it-IT" sz="1800" b="1" i="0" u="none" strike="noStrike" cap="none" normalizeH="0" baseline="0" smtClean="0">
                <a:ln>
                  <a:noFill/>
                </a:ln>
                <a:solidFill>
                  <a:srgbClr val="666666"/>
                </a:solidFill>
                <a:effectLst/>
                <a:latin typeface="Helvetica Neue"/>
              </a:rPr>
              <a:t>Sono necessari particolari titoli per la conduzione delle unità adibite a noleggio occasionale? </a:t>
            </a:r>
            <a:r>
              <a:rPr kumimoji="0" lang="it-IT" altLang="it-IT" sz="900" b="0" i="0" u="none" strike="noStrike" cap="none" normalizeH="0" baseline="0" smtClean="0">
                <a:ln>
                  <a:noFill/>
                </a:ln>
                <a:solidFill>
                  <a:srgbClr val="FFFFFF"/>
                </a:solidFill>
                <a:effectLst/>
              </a:rPr>
              <a:t/>
            </a:r>
            <a:br>
              <a:rPr kumimoji="0" lang="it-IT" altLang="it-IT" sz="900" b="0" i="0" u="none" strike="noStrike" cap="none" normalizeH="0" baseline="0" smtClean="0">
                <a:ln>
                  <a:noFill/>
                </a:ln>
                <a:solidFill>
                  <a:srgbClr val="FFFFFF"/>
                </a:solidFill>
                <a:effectLst/>
              </a:rPr>
            </a:br>
            <a:r>
              <a:rPr kumimoji="0" lang="it-IT" altLang="it-IT" sz="900" b="0" i="0" u="none" strike="noStrike" cap="none" normalizeH="0" baseline="0" smtClean="0">
                <a:ln>
                  <a:noFill/>
                </a:ln>
                <a:solidFill>
                  <a:srgbClr val="FFFFFF"/>
                </a:solidFill>
                <a:effectLst/>
              </a:rPr>
              <a:t>È doveroso premettere che </a:t>
            </a:r>
            <a:r>
              <a:rPr kumimoji="0" lang="it-IT" altLang="it-IT" sz="900" b="1" i="0" u="none" strike="noStrike" cap="none" normalizeH="0" baseline="0" smtClean="0">
                <a:ln>
                  <a:noFill/>
                </a:ln>
                <a:solidFill>
                  <a:srgbClr val="666666"/>
                </a:solidFill>
                <a:effectLst/>
                <a:latin typeface="Arial" panose="020B0604020202020204" pitchFamily="34" charset="0"/>
              </a:rPr>
              <a:t>le uniche unità da diporto a bordo delle quali si possa esercitare il noleggio occasionale sono le imbarcazioni e le navi; i natanti sono esclusi.</a:t>
            </a:r>
            <a:r>
              <a:rPr kumimoji="0" lang="it-IT" altLang="it-IT" sz="900" b="0" i="0" u="none" strike="noStrike" cap="none" normalizeH="0" baseline="0" smtClean="0">
                <a:ln>
                  <a:noFill/>
                </a:ln>
                <a:solidFill>
                  <a:srgbClr val="FFFFFF"/>
                </a:solidFill>
                <a:effectLst/>
                <a:latin typeface="Arial" panose="020B0604020202020204" pitchFamily="34" charset="0"/>
              </a:rPr>
              <a:t> Il comando e la condotta dell’imbarcazione da diporto possano essere assunti con il </a:t>
            </a:r>
            <a:r>
              <a:rPr kumimoji="0" lang="it-IT" altLang="it-IT" sz="900" b="1" i="0" u="none" strike="noStrike" cap="none" normalizeH="0" baseline="0" smtClean="0">
                <a:ln>
                  <a:noFill/>
                </a:ln>
                <a:solidFill>
                  <a:srgbClr val="666666"/>
                </a:solidFill>
                <a:effectLst/>
                <a:latin typeface="Arial" panose="020B0604020202020204" pitchFamily="34" charset="0"/>
              </a:rPr>
              <a:t>requisito del possesso della patente nautica</a:t>
            </a:r>
            <a:r>
              <a:rPr kumimoji="0" lang="it-IT" altLang="it-IT" sz="900" b="0" i="0" u="none" strike="noStrike" cap="none" normalizeH="0" baseline="0" smtClean="0">
                <a:ln>
                  <a:noFill/>
                </a:ln>
                <a:solidFill>
                  <a:srgbClr val="FFFFFF"/>
                </a:solidFill>
                <a:effectLst/>
                <a:latin typeface="Arial" panose="020B0604020202020204" pitchFamily="34" charset="0"/>
              </a:rPr>
              <a:t>. Il titolo professionale è necessario se il noleggio occasionale si esercita su navi da diporto. Tali titoli sono richiesti sia quando la conduzione spetta all’armatore, sia quando questi usufruisce delle prestazioni lavorative di altro personale, che sono ricomprese tra le prestazioni occasionali di tipo accessorio.</a:t>
            </a:r>
          </a:p>
          <a:p>
            <a:pPr marL="0" marR="0" lvl="0" indent="0" algn="l" defTabSz="914400" rtl="0" eaLnBrk="0" fontAlgn="ctr" latinLnBrk="0" hangingPunct="0">
              <a:lnSpc>
                <a:spcPct val="100000"/>
              </a:lnSpc>
              <a:spcBef>
                <a:spcPct val="0"/>
              </a:spcBef>
              <a:spcAft>
                <a:spcPct val="0"/>
              </a:spcAft>
              <a:buClrTx/>
              <a:buSzTx/>
              <a:buFontTx/>
              <a:buNone/>
              <a:tabLst/>
            </a:pPr>
            <a:r>
              <a:rPr kumimoji="0" lang="it-IT" altLang="it-IT" sz="1800" b="1" i="0" u="none" strike="noStrike" cap="none" normalizeH="0" baseline="0" smtClean="0">
                <a:ln>
                  <a:noFill/>
                </a:ln>
                <a:solidFill>
                  <a:srgbClr val="666666"/>
                </a:solidFill>
                <a:effectLst/>
                <a:latin typeface="Helvetica Neue"/>
              </a:rPr>
              <a:t>Quali sono gli adempimenti per poter esercitare?</a:t>
            </a:r>
            <a:br>
              <a:rPr kumimoji="0" lang="it-IT" altLang="it-IT" sz="1800" b="1" i="0" u="none" strike="noStrike" cap="none" normalizeH="0" baseline="0" smtClean="0">
                <a:ln>
                  <a:noFill/>
                </a:ln>
                <a:solidFill>
                  <a:srgbClr val="666666"/>
                </a:solidFill>
                <a:effectLst/>
                <a:latin typeface="Helvetica Neue"/>
              </a:rPr>
            </a:br>
            <a:r>
              <a:rPr kumimoji="0" lang="it-IT" altLang="it-IT" sz="900" b="0" i="0" u="none" strike="noStrike" cap="none" normalizeH="0" baseline="0" smtClean="0">
                <a:ln>
                  <a:noFill/>
                </a:ln>
                <a:solidFill>
                  <a:srgbClr val="FFFFFF"/>
                </a:solidFill>
                <a:effectLst/>
              </a:rPr>
              <a:t>L’esercizio del noleggio è subordinato alla comunicazione, da effettuare mediante modalità telematiche, all’</a:t>
            </a:r>
            <a:r>
              <a:rPr kumimoji="0" lang="it-IT" altLang="it-IT" sz="900" b="1" i="0" u="none" strike="noStrike" cap="none" normalizeH="0" baseline="0" smtClean="0">
                <a:ln>
                  <a:noFill/>
                </a:ln>
                <a:solidFill>
                  <a:srgbClr val="666666"/>
                </a:solidFill>
                <a:effectLst/>
                <a:latin typeface="Arial" panose="020B0604020202020204" pitchFamily="34" charset="0"/>
              </a:rPr>
              <a:t>Agenzia delle Entrate e alla Capitaneria di Porto territorialmente competente, nonché all’Inps ed all’Inail</a:t>
            </a:r>
            <a:r>
              <a:rPr kumimoji="0" lang="it-IT" altLang="it-IT" sz="900" b="0" i="0" u="none" strike="noStrike" cap="none" normalizeH="0" baseline="0" smtClean="0">
                <a:ln>
                  <a:noFill/>
                </a:ln>
                <a:solidFill>
                  <a:srgbClr val="FFFFFF"/>
                </a:solidFill>
                <a:effectLst/>
                <a:latin typeface="Arial" panose="020B0604020202020204" pitchFamily="34" charset="0"/>
              </a:rPr>
              <a:t>, nel caso di impiego di ulteriore personale, e precisamente: il modello da inviare al Fisco, oltre a fornire una scelta più ampia tra i formati elettronici (pdf, gif, tff o jpg), dovrà essere allegato a un messaggio di posta elettronica da inoltrare alla casella della direzione centrale accertamento dell’agenzia delle Entrate: </a:t>
            </a:r>
            <a:r>
              <a:rPr kumimoji="0" lang="it-IT" altLang="it-IT" sz="900" b="0" i="0" u="none" strike="noStrike" cap="none" normalizeH="0" baseline="0" smtClean="0">
                <a:ln>
                  <a:noFill/>
                </a:ln>
                <a:solidFill>
                  <a:srgbClr val="FFFFFF"/>
                </a:solidFill>
                <a:effectLst/>
                <a:latin typeface="Arial" panose="020B0604020202020204" pitchFamily="34" charset="0"/>
                <a:hlinkClick r:id="rId6"/>
              </a:rPr>
              <a:t>dc.acc.noleggio@agenziaentrate.it</a:t>
            </a:r>
            <a:r>
              <a:rPr kumimoji="0" lang="it-IT" altLang="it-IT" sz="900" b="0" i="0" u="none" strike="noStrike" cap="none" normalizeH="0" baseline="0" smtClean="0">
                <a:ln>
                  <a:noFill/>
                </a:ln>
                <a:solidFill>
                  <a:srgbClr val="FFFFFF"/>
                </a:solidFill>
                <a:effectLst/>
                <a:latin typeface="Arial" panose="020B0604020202020204" pitchFamily="34" charset="0"/>
              </a:rPr>
              <a:t>; per le comunicazioni alle Capitanerie di Porto il decreto prevede che i soggetti obbligati devono compilare e sottoscrivere il modello in formato pdf che è disponibile sul sito delle Capitanerie e inviarlo per posta elettronica alla Capitaneria competente; nel caso in cui il noleggio occasionale dia luogo a una prestazione di lavoro accessorio, la comunicazione dovrà essere inviata anche all’Inps e all’Inail secondo le regole già in uso per le comunicazioni preventive per l’inizio di attività di lavoro occasionale accessorio. Le comunicazioni dovranno essere effettuate preventivamente all’inizio di ogni attività di noleggio occasionale. </a:t>
            </a:r>
            <a:r>
              <a:rPr kumimoji="0" lang="it-IT" altLang="it-IT" sz="900" b="1" i="0" u="none" strike="noStrike" cap="none" normalizeH="0" baseline="0" smtClean="0">
                <a:ln>
                  <a:noFill/>
                </a:ln>
                <a:solidFill>
                  <a:srgbClr val="666666"/>
                </a:solidFill>
                <a:effectLst/>
                <a:latin typeface="Arial" panose="020B0604020202020204" pitchFamily="34" charset="0"/>
              </a:rPr>
              <a:t>Una copia della comunicazione, accompagnata dalle ricevute delle avvenute trasmissioni all’Agenzia delle Entrate e alla Capitaneria (e se del caso di Inps e Inail), nonché da una copia del contratto di noleggio occasionale, dovranno essere tenute a bordo dell’unità da diporto. </a:t>
            </a:r>
            <a:endParaRPr kumimoji="0" lang="it-IT" altLang="it-IT" sz="900" b="0" i="0" u="none" strike="noStrike" cap="none" normalizeH="0" baseline="0" smtClean="0">
              <a:ln>
                <a:noFill/>
              </a:ln>
              <a:solidFill>
                <a:srgbClr val="FFFFFF"/>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it-IT" altLang="it-IT" sz="1800" b="1" i="0" u="none" strike="noStrike" cap="none" normalizeH="0" baseline="0" smtClean="0">
                <a:ln>
                  <a:noFill/>
                </a:ln>
                <a:solidFill>
                  <a:srgbClr val="666666"/>
                </a:solidFill>
                <a:effectLst/>
                <a:latin typeface="Helvetica Neue"/>
              </a:rPr>
              <a:t>Limiti di esercizio e questioni fiscali?</a:t>
            </a:r>
            <a:r>
              <a:rPr kumimoji="0" lang="it-IT" altLang="it-IT" sz="900" b="0" i="0" u="none" strike="noStrike" cap="none" normalizeH="0" baseline="0" smtClean="0">
                <a:ln>
                  <a:noFill/>
                </a:ln>
                <a:solidFill>
                  <a:srgbClr val="FFFFFF"/>
                </a:solidFill>
                <a:effectLst/>
              </a:rPr>
              <a:t/>
            </a:r>
            <a:br>
              <a:rPr kumimoji="0" lang="it-IT" altLang="it-IT" sz="900" b="0" i="0" u="none" strike="noStrike" cap="none" normalizeH="0" baseline="0" smtClean="0">
                <a:ln>
                  <a:noFill/>
                </a:ln>
                <a:solidFill>
                  <a:srgbClr val="FFFFFF"/>
                </a:solidFill>
                <a:effectLst/>
              </a:rPr>
            </a:br>
            <a:r>
              <a:rPr kumimoji="0" lang="it-IT" altLang="it-IT" sz="900" b="0" i="0" u="none" strike="noStrike" cap="none" normalizeH="0" baseline="0" smtClean="0">
                <a:ln>
                  <a:noFill/>
                </a:ln>
                <a:solidFill>
                  <a:srgbClr val="FFFFFF"/>
                </a:solidFill>
                <a:effectLst/>
              </a:rPr>
              <a:t>La prima stesura normativa prevedeva che i proventi derivanti dall’attività di noleggio erano assoggettati, a richiesta del percipiente, “se di importo non superiore a 30.000 euro annui”, a un’imposta sostitutiva nella misura del 20 per cento. Il limite degli euro 30.000,00 è stato abrogato dall’art. 23 L. 98/2013, che ha previsto il limite di 42 giorni complessivi annuali. </a:t>
            </a:r>
            <a:r>
              <a:rPr kumimoji="0" lang="it-IT" altLang="it-IT" sz="900" b="1" i="0" u="none" strike="noStrike" cap="none" normalizeH="0" baseline="0" smtClean="0">
                <a:ln>
                  <a:noFill/>
                </a:ln>
                <a:solidFill>
                  <a:srgbClr val="666666"/>
                </a:solidFill>
                <a:effectLst/>
                <a:latin typeface="Arial" panose="020B0604020202020204" pitchFamily="34" charset="0"/>
              </a:rPr>
              <a:t>Cosa accade se si supera il limite dei 42 giorni? In quel caso si perde la possibilità di usufruire dell’imposta sostitutiva del 20%.</a:t>
            </a:r>
            <a:r>
              <a:rPr kumimoji="0" lang="it-IT" altLang="it-IT" sz="900" b="0" i="0" u="none" strike="noStrike" cap="none" normalizeH="0" baseline="0" smtClean="0">
                <a:ln>
                  <a:noFill/>
                </a:ln>
                <a:solidFill>
                  <a:srgbClr val="FFFFFF"/>
                </a:solidFill>
                <a:effectLst/>
                <a:latin typeface="Arial" panose="020B0604020202020204" pitchFamily="34" charset="0"/>
              </a:rPr>
              <a:t/>
            </a:r>
            <a:br>
              <a:rPr kumimoji="0" lang="it-IT" altLang="it-IT" sz="900" b="0" i="0" u="none" strike="noStrike" cap="none" normalizeH="0" baseline="0" smtClean="0">
                <a:ln>
                  <a:noFill/>
                </a:ln>
                <a:solidFill>
                  <a:srgbClr val="FFFFFF"/>
                </a:solidFill>
                <a:effectLst/>
                <a:latin typeface="Arial" panose="020B0604020202020204" pitchFamily="34" charset="0"/>
              </a:rPr>
            </a:br>
            <a:r>
              <a:rPr kumimoji="0" lang="it-IT" altLang="it-IT" sz="900" b="0" i="0" u="none" strike="noStrike" cap="none" normalizeH="0" baseline="0" smtClean="0">
                <a:ln>
                  <a:noFill/>
                </a:ln>
                <a:solidFill>
                  <a:srgbClr val="FFFFFF"/>
                </a:solidFill>
                <a:effectLst/>
                <a:latin typeface="Arial" panose="020B0604020202020204" pitchFamily="34" charset="0"/>
              </a:rPr>
              <a:t>Tale interpretazione ha trovato conforto anche nella posizione assunta dall’Agenzia delle Entrate, che ha considerato il limite dei 42 giorni annui non come elemento costitutivo della fattispecie, ma quel limite superato il quale il soggetto perde l’agevolazione tributaria citata (c.d. “cedolare secca” al 20%). Per consentire il versamento, mediante il modello F24, dell’imposta sostitutiva, si è istituito il seguente codice tributo: “1847” denominato “Imposta sostitutiva delle imposte sui redditi e delle relative addizionali sui proventi derivanti dall’attività di noleggio occasionale – Art. 49-bis del D.Lgs. n. 171/2005”. </a:t>
            </a:r>
          </a:p>
        </p:txBody>
      </p:sp>
      <p:pic>
        <p:nvPicPr>
          <p:cNvPr id="1027" name="Picture 3" descr="noleggi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09400" y="-3049588"/>
            <a:ext cx="8953500" cy="3810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007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solidFill>
                  <a:schemeClr val="tx1"/>
                </a:solidFill>
              </a:rPr>
              <a:t>Oltre il triangolo di Stato, mercato e grande impresa.</a:t>
            </a:r>
            <a:br>
              <a:rPr lang="it-IT" sz="2800" dirty="0" smtClean="0">
                <a:solidFill>
                  <a:schemeClr val="tx1"/>
                </a:solidFill>
              </a:rPr>
            </a:br>
            <a:endParaRPr lang="it-IT" sz="2800" dirty="0">
              <a:solidFill>
                <a:schemeClr val="tx1"/>
              </a:solidFill>
            </a:endParaRPr>
          </a:p>
        </p:txBody>
      </p:sp>
      <p:sp>
        <p:nvSpPr>
          <p:cNvPr id="3" name="Segnaposto contenuto 2"/>
          <p:cNvSpPr>
            <a:spLocks noGrp="1"/>
          </p:cNvSpPr>
          <p:nvPr>
            <p:ph idx="1"/>
          </p:nvPr>
        </p:nvSpPr>
        <p:spPr>
          <a:xfrm>
            <a:off x="677334" y="1515533"/>
            <a:ext cx="8596668" cy="4525829"/>
          </a:xfrm>
        </p:spPr>
        <p:txBody>
          <a:bodyPr/>
          <a:lstStyle/>
          <a:p>
            <a:r>
              <a:rPr lang="it-IT" dirty="0" smtClean="0"/>
              <a:t>Se le religioni, le imprese e le </a:t>
            </a:r>
            <a:r>
              <a:rPr lang="it-IT" smtClean="0"/>
              <a:t>istituzioni </a:t>
            </a:r>
            <a:r>
              <a:rPr lang="it-IT" smtClean="0"/>
              <a:t>politiche </a:t>
            </a:r>
            <a:r>
              <a:rPr lang="it-IT" dirty="0" smtClean="0"/>
              <a:t>non sembrano all’altezza del bisogno di valori, dove possiamo guardare?</a:t>
            </a:r>
          </a:p>
          <a:p>
            <a:r>
              <a:rPr lang="it-IT" dirty="0" smtClean="0"/>
              <a:t>Una società civile forte ed autonoma. </a:t>
            </a:r>
          </a:p>
          <a:p>
            <a:r>
              <a:rPr lang="it-IT" dirty="0" smtClean="0"/>
              <a:t>Cittadinanza attiva. </a:t>
            </a:r>
          </a:p>
          <a:p>
            <a:r>
              <a:rPr lang="it-IT" dirty="0" smtClean="0"/>
              <a:t>Il «potere dei senza potere»</a:t>
            </a:r>
          </a:p>
          <a:p>
            <a:r>
              <a:rPr lang="it-IT" dirty="0" smtClean="0"/>
              <a:t>Ma, in ogni caso, una risposta dei governi è necessaria e quindi il ruolo del partito politico non si può aggirare.</a:t>
            </a:r>
          </a:p>
          <a:p>
            <a:r>
              <a:rPr lang="it-IT" dirty="0" smtClean="0"/>
              <a:t>Tuttavia, la cittadinanza attiva può combattere con successo tante piccole battaglie e indurre in tal modo i governi a intervenire. </a:t>
            </a:r>
          </a:p>
          <a:p>
            <a:r>
              <a:rPr lang="it-IT" dirty="0" smtClean="0"/>
              <a:t>Inoltre, </a:t>
            </a:r>
            <a:r>
              <a:rPr lang="it-IT" dirty="0"/>
              <a:t>l</a:t>
            </a:r>
            <a:r>
              <a:rPr lang="it-IT" dirty="0" smtClean="0"/>
              <a:t>a società civile sembra più capace di superare i confini nazionali.  </a:t>
            </a:r>
          </a:p>
          <a:p>
            <a:r>
              <a:rPr lang="it-IT" dirty="0" smtClean="0"/>
              <a:t>Infine, la società civile può condizionare la grande impresa più dei partiti politici</a:t>
            </a:r>
          </a:p>
          <a:p>
            <a:endParaRPr lang="it-IT" dirty="0"/>
          </a:p>
        </p:txBody>
      </p:sp>
    </p:spTree>
    <p:extLst>
      <p:ext uri="{BB962C8B-B14F-4D97-AF65-F5344CB8AC3E}">
        <p14:creationId xmlns:p14="http://schemas.microsoft.com/office/powerpoint/2010/main" val="2855956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Tornando alla domanda </a:t>
            </a:r>
            <a:r>
              <a:rPr lang="it-IT" i="1" dirty="0" smtClean="0"/>
              <a:t>«</a:t>
            </a:r>
            <a:r>
              <a:rPr lang="it-IT" i="1" dirty="0" err="1" smtClean="0"/>
              <a:t>what</a:t>
            </a:r>
            <a:r>
              <a:rPr lang="it-IT" i="1" dirty="0" smtClean="0"/>
              <a:t> </a:t>
            </a:r>
            <a:r>
              <a:rPr lang="it-IT" i="1" dirty="0" err="1" smtClean="0"/>
              <a:t>is</a:t>
            </a:r>
            <a:r>
              <a:rPr lang="it-IT" i="1" dirty="0" smtClean="0"/>
              <a:t> </a:t>
            </a:r>
            <a:r>
              <a:rPr lang="it-IT" i="1" dirty="0" err="1" smtClean="0"/>
              <a:t>left</a:t>
            </a:r>
            <a:r>
              <a:rPr lang="it-IT" i="1" dirty="0" smtClean="0"/>
              <a:t> of </a:t>
            </a:r>
            <a:r>
              <a:rPr lang="it-IT" i="1" dirty="0" err="1" smtClean="0"/>
              <a:t>what</a:t>
            </a:r>
            <a:r>
              <a:rPr lang="it-IT" i="1" dirty="0" smtClean="0"/>
              <a:t> </a:t>
            </a:r>
            <a:r>
              <a:rPr lang="it-IT" i="1" dirty="0" err="1" smtClean="0"/>
              <a:t>is</a:t>
            </a:r>
            <a:r>
              <a:rPr lang="it-IT" i="1" dirty="0" smtClean="0"/>
              <a:t> right</a:t>
            </a:r>
            <a:r>
              <a:rPr lang="it-IT" dirty="0" smtClean="0"/>
              <a:t>» possiamo tentare una risposta relativa ai tre significati di tale domanda:</a:t>
            </a:r>
          </a:p>
          <a:p>
            <a:r>
              <a:rPr lang="it-IT" dirty="0" smtClean="0"/>
              <a:t>1. </a:t>
            </a:r>
            <a:r>
              <a:rPr lang="it-IT" i="1" dirty="0" smtClean="0"/>
              <a:t>Che cosa rimane della destra? </a:t>
            </a:r>
            <a:r>
              <a:rPr lang="it-IT" dirty="0" smtClean="0"/>
              <a:t>Il neoliberismo, che è stato la causa della crisi, continua a proporsi come la soluzione alla crisi stessa</a:t>
            </a:r>
          </a:p>
          <a:p>
            <a:r>
              <a:rPr lang="it-IT" dirty="0" smtClean="0"/>
              <a:t>2. </a:t>
            </a:r>
            <a:r>
              <a:rPr lang="it-IT" i="1" dirty="0" smtClean="0"/>
              <a:t>Che cosa rimane a sinistra di quanto è di destra? </a:t>
            </a:r>
            <a:r>
              <a:rPr lang="it-IT" dirty="0" smtClean="0"/>
              <a:t>E’ probabile che il quadro socio-politico resterà dominato dagli interessi delle grandi imprese. </a:t>
            </a:r>
          </a:p>
          <a:p>
            <a:r>
              <a:rPr lang="it-IT" dirty="0" smtClean="0"/>
              <a:t>3. </a:t>
            </a:r>
            <a:r>
              <a:rPr lang="it-IT" i="1" dirty="0" smtClean="0"/>
              <a:t>Come comprendere quali sono i valori giusti? </a:t>
            </a:r>
            <a:r>
              <a:rPr lang="it-IT" dirty="0" smtClean="0"/>
              <a:t>I valori possono emergere soltanto dai conflitti. Tuttavia, è possibile sottolineare l’esigenza di valori orientati a finalità collettive e pubbliche invece che individuali e private.</a:t>
            </a:r>
            <a:endParaRPr lang="it-IT" dirty="0"/>
          </a:p>
        </p:txBody>
      </p:sp>
    </p:spTree>
    <p:extLst>
      <p:ext uri="{BB962C8B-B14F-4D97-AF65-F5344CB8AC3E}">
        <p14:creationId xmlns:p14="http://schemas.microsoft.com/office/powerpoint/2010/main" val="14866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677333"/>
            <a:ext cx="8596668" cy="5364029"/>
          </a:xfrm>
        </p:spPr>
        <p:txBody>
          <a:bodyPr>
            <a:normAutofit lnSpcReduction="10000"/>
          </a:bodyPr>
          <a:lstStyle/>
          <a:p>
            <a:r>
              <a:rPr lang="it-IT" dirty="0" smtClean="0"/>
              <a:t>Ai problemi che sorgono in una società diretta dal mercato e dall’impresa, in generale la riflessione di centrosinistra risponde che è necessario l’intervento dello Stato democratico.</a:t>
            </a:r>
          </a:p>
          <a:p>
            <a:r>
              <a:rPr lang="it-IT" dirty="0" smtClean="0"/>
              <a:t>Ma che fare se non siamo certi dell’integrità e delle capacità delle istituzioni pubbliche?</a:t>
            </a:r>
          </a:p>
          <a:p>
            <a:r>
              <a:rPr lang="it-IT" dirty="0" smtClean="0"/>
              <a:t>I dubbi in tal senso si fondano su due serie di considerazioni:</a:t>
            </a:r>
          </a:p>
          <a:p>
            <a:r>
              <a:rPr lang="it-IT" dirty="0" smtClean="0"/>
              <a:t>1. La prima, vicina alla destra politica, è collegata alla teoria della </a:t>
            </a:r>
            <a:r>
              <a:rPr lang="it-IT" i="1" dirty="0" smtClean="0"/>
              <a:t>public </a:t>
            </a:r>
            <a:r>
              <a:rPr lang="it-IT" i="1" dirty="0" err="1" smtClean="0"/>
              <a:t>choice</a:t>
            </a:r>
            <a:r>
              <a:rPr lang="it-IT" i="1" dirty="0" smtClean="0"/>
              <a:t>: </a:t>
            </a:r>
          </a:p>
          <a:p>
            <a:r>
              <a:rPr lang="it-IT" dirty="0" smtClean="0"/>
              <a:t>a</a:t>
            </a:r>
            <a:r>
              <a:rPr lang="it-IT" i="1" dirty="0" smtClean="0"/>
              <a:t>) </a:t>
            </a:r>
            <a:r>
              <a:rPr lang="it-IT" dirty="0" smtClean="0"/>
              <a:t>i politici e i titolari di cariche pubbliche tendono a privilegiare i propri obiettivi di carriera piuttosto che preoccuparsi di ciò che è bene per la società;</a:t>
            </a:r>
          </a:p>
          <a:p>
            <a:r>
              <a:rPr lang="it-IT" dirty="0" smtClean="0"/>
              <a:t>b) difficoltà a realizzare ciò che è socialmente buono attraverso i processi top-down tipici dell’azione pubblica.</a:t>
            </a:r>
          </a:p>
          <a:p>
            <a:endParaRPr lang="it-IT" dirty="0"/>
          </a:p>
          <a:p>
            <a:r>
              <a:rPr lang="it-IT" dirty="0" smtClean="0"/>
              <a:t>2. La seconda, vicina alla sinistra, in parziale accordo con le idee della destra, pone l’accento soprattutto sulla commistione tra politica e affari nella degenerazione della democrazia. </a:t>
            </a:r>
          </a:p>
          <a:p>
            <a:endParaRPr lang="it-IT" dirty="0"/>
          </a:p>
        </p:txBody>
      </p:sp>
    </p:spTree>
    <p:extLst>
      <p:ext uri="{BB962C8B-B14F-4D97-AF65-F5344CB8AC3E}">
        <p14:creationId xmlns:p14="http://schemas.microsoft.com/office/powerpoint/2010/main" val="3889915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736601"/>
            <a:ext cx="8596668" cy="5304762"/>
          </a:xfrm>
        </p:spPr>
        <p:txBody>
          <a:bodyPr>
            <a:normAutofit/>
          </a:bodyPr>
          <a:lstStyle/>
          <a:p>
            <a:r>
              <a:rPr lang="it-IT" dirty="0" smtClean="0"/>
              <a:t>Tuttavia, gli esponenti della sinistra sono molto scettici sulle capacità terapeutiche del mercato senza forti interventi correttivi della politica, sebbene quest’ultima intrattenga, a sua volta, troppi contatti con le imprese.</a:t>
            </a:r>
          </a:p>
          <a:p>
            <a:r>
              <a:rPr lang="it-IT" dirty="0" smtClean="0"/>
              <a:t>Si è visto in precedenza che la consueta contrapposizione tra Stato e mercato è ormai logora. Per due ragioni di fondo:</a:t>
            </a:r>
          </a:p>
          <a:p>
            <a:r>
              <a:rPr lang="it-IT" dirty="0" smtClean="0"/>
              <a:t>1. quando parla di mercato, la destra politica  allude quasi sempre alle imprese;</a:t>
            </a:r>
          </a:p>
          <a:p>
            <a:r>
              <a:rPr lang="it-IT" dirty="0" smtClean="0"/>
              <a:t>2. lo Stato, indipendente dalle basi ideologiche dei partiti che lo governano, tende spesso a schierarsi a fianco delle </a:t>
            </a:r>
            <a:r>
              <a:rPr lang="it-IT" dirty="0" err="1" smtClean="0"/>
              <a:t>Tnc</a:t>
            </a:r>
            <a:r>
              <a:rPr lang="it-IT" dirty="0" smtClean="0"/>
              <a:t>.</a:t>
            </a:r>
          </a:p>
          <a:p>
            <a:r>
              <a:rPr lang="it-IT" dirty="0" smtClean="0"/>
              <a:t>Si dice che democrazia e mercato sanno asservire la forza e il talento individuali al bene della collettività: la prima chiedendo di essere periodicamente legittimata dal popolo attraverso le elezioni; il secondo chiedendo agli imprenditori di produrre beni e servizi che i consumatori sono liberi di acquistare o meno.</a:t>
            </a:r>
          </a:p>
          <a:p>
            <a:endParaRPr lang="it-IT" dirty="0"/>
          </a:p>
        </p:txBody>
      </p:sp>
    </p:spTree>
    <p:extLst>
      <p:ext uri="{BB962C8B-B14F-4D97-AF65-F5344CB8AC3E}">
        <p14:creationId xmlns:p14="http://schemas.microsoft.com/office/powerpoint/2010/main" val="3057631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812801"/>
            <a:ext cx="8596668" cy="5228562"/>
          </a:xfrm>
        </p:spPr>
        <p:txBody>
          <a:bodyPr>
            <a:normAutofit lnSpcReduction="10000"/>
          </a:bodyPr>
          <a:lstStyle/>
          <a:p>
            <a:r>
              <a:rPr lang="it-IT" dirty="0" smtClean="0"/>
              <a:t>Nel dibattito politico ed economico, il mercato è spesso associato all’individuo e lo Stato alla collettività. Ma, ad una attenta riflessione ci si rende </a:t>
            </a:r>
            <a:r>
              <a:rPr lang="it-IT" dirty="0" err="1" smtClean="0"/>
              <a:t>donto</a:t>
            </a:r>
            <a:r>
              <a:rPr lang="it-IT" dirty="0" smtClean="0"/>
              <a:t> che entrambi hanno a che fare con la dimensione (pubblica) del potere e possono essere oggetto di appropriazione (privata).</a:t>
            </a:r>
          </a:p>
          <a:p>
            <a:r>
              <a:rPr lang="it-IT" dirty="0" smtClean="0"/>
              <a:t>Il conflitto tra individuo e collettività viene generalmente descritto in termini etici:</a:t>
            </a:r>
          </a:p>
          <a:p>
            <a:r>
              <a:rPr lang="it-IT" dirty="0" smtClean="0"/>
              <a:t>a) in molti sistemi di pensiero (conservatorismo storico, socialismo) la dimensione collettiva costituisce un argine morale all’egoismo individuale, impedendogli di distruggere l’ordine sociale;</a:t>
            </a:r>
          </a:p>
          <a:p>
            <a:r>
              <a:rPr lang="it-IT" dirty="0" smtClean="0"/>
              <a:t>In altri sistemi, invece (liberalismo classico), l’individuo è portatore di valori di autenticità personale contrapposti al cinismo della collettività.</a:t>
            </a:r>
          </a:p>
          <a:p>
            <a:r>
              <a:rPr lang="it-IT" dirty="0" smtClean="0"/>
              <a:t>Entrambe le concezioni contengono una parte di verità. Tuttavia, non può darsi individuo senza collettività e viceversa.</a:t>
            </a:r>
          </a:p>
          <a:p>
            <a:r>
              <a:rPr lang="it-IT" dirty="0" smtClean="0"/>
              <a:t>La natura necessariamente collettiva dell’esistenza umana impone vincoli al nostro comportamento anche se, al tempo stesso, all’interno delle collettività spesso c’è la tentazione di perseguire vantaggi personali togliendo qualcosa agli altri. </a:t>
            </a:r>
            <a:endParaRPr lang="it-IT" dirty="0"/>
          </a:p>
        </p:txBody>
      </p:sp>
    </p:spTree>
    <p:extLst>
      <p:ext uri="{BB962C8B-B14F-4D97-AF65-F5344CB8AC3E}">
        <p14:creationId xmlns:p14="http://schemas.microsoft.com/office/powerpoint/2010/main" val="2436320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855133"/>
            <a:ext cx="8596668" cy="5186229"/>
          </a:xfrm>
        </p:spPr>
        <p:txBody>
          <a:bodyPr/>
          <a:lstStyle/>
          <a:p>
            <a:r>
              <a:rPr lang="it-IT" dirty="0" smtClean="0"/>
              <a:t>In pubblico abbiamo bisogno di credere che, anche quando lo Stato e il mercato sono assenti, gli altri si comportino in modo corretto. E abbiamo bisogno di dimostrare che anche noi ci comportiamo bene verso gli altri.</a:t>
            </a:r>
          </a:p>
          <a:p>
            <a:r>
              <a:rPr lang="it-IT" dirty="0" smtClean="0"/>
              <a:t>In privato, però, le cose possono andare in modo diverso e, se pensiamo di poterla fare franca, a volta siamo disposti ad usare sistemi spregiudicati che danneggiano gli altri.  </a:t>
            </a:r>
          </a:p>
          <a:p>
            <a:r>
              <a:rPr lang="it-IT" dirty="0" smtClean="0"/>
              <a:t>In generale si può affermare che la collettività costringe gli individui a tenere comportamenti etici, ma la collettività può anche essere usata dagli individui a fini egoistici. </a:t>
            </a:r>
          </a:p>
          <a:p>
            <a:r>
              <a:rPr lang="it-IT" dirty="0" smtClean="0"/>
              <a:t>In altri termini, non esiste una superiorità intrinseca della collettività sull’individuo o viceversa.</a:t>
            </a:r>
            <a:endParaRPr lang="it-IT" dirty="0"/>
          </a:p>
        </p:txBody>
      </p:sp>
    </p:spTree>
    <p:extLst>
      <p:ext uri="{BB962C8B-B14F-4D97-AF65-F5344CB8AC3E}">
        <p14:creationId xmlns:p14="http://schemas.microsoft.com/office/powerpoint/2010/main" val="4224629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1016001"/>
            <a:ext cx="8596668" cy="5025362"/>
          </a:xfrm>
        </p:spPr>
        <p:txBody>
          <a:bodyPr/>
          <a:lstStyle/>
          <a:p>
            <a:r>
              <a:rPr lang="it-IT" dirty="0" smtClean="0"/>
              <a:t>Di fronte a questi dilemmi, politica e mercato propongono approcci molto diversi:</a:t>
            </a:r>
          </a:p>
          <a:p>
            <a:r>
              <a:rPr lang="it-IT" dirty="0" smtClean="0"/>
              <a:t>A) la politica deve basarsi su valori morali. Ma può accadere che la collettività cui fa riferimento l’azione politica – gli Stati-nazione in primo luogo – adottino comportamenti contrari all’etica nei confronti di altre collettività o verso le minoranze presenti nello stesso Stato-nazione;</a:t>
            </a:r>
          </a:p>
          <a:p>
            <a:r>
              <a:rPr lang="it-IT" dirty="0" smtClean="0"/>
              <a:t>B) il mercato invece è intrinsecamente amorale, ma non esclude nessuno per motivi di nazionalità, etnia, genere, età, ecc. o per qualsiasi caratteristica diversa dalla possibilità di </a:t>
            </a:r>
            <a:r>
              <a:rPr lang="it-IT" dirty="0" smtClean="0"/>
              <a:t>pagare Montesquieu. «</a:t>
            </a:r>
            <a:r>
              <a:rPr lang="it-IT" dirty="0" err="1" smtClean="0"/>
              <a:t>doux</a:t>
            </a:r>
            <a:r>
              <a:rPr lang="it-IT" dirty="0" smtClean="0"/>
              <a:t> commerce»9. </a:t>
            </a:r>
            <a:r>
              <a:rPr lang="it-IT" dirty="0" smtClean="0"/>
              <a:t>E il mercato chiede a tutti di attenersi a regole comuni che impediscano ad ognuno di danneggiare gli altri.</a:t>
            </a:r>
          </a:p>
          <a:p>
            <a:r>
              <a:rPr lang="it-IT" dirty="0" smtClean="0"/>
              <a:t>Come si vede, sia i mercati che gli Stati hanno un rapporto complesso e talvolta contraddittorio con i valori.</a:t>
            </a:r>
            <a:endParaRPr lang="it-IT" dirty="0"/>
          </a:p>
        </p:txBody>
      </p:sp>
    </p:spTree>
    <p:extLst>
      <p:ext uri="{BB962C8B-B14F-4D97-AF65-F5344CB8AC3E}">
        <p14:creationId xmlns:p14="http://schemas.microsoft.com/office/powerpoint/2010/main" val="248924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795867"/>
            <a:ext cx="8596668" cy="5245495"/>
          </a:xfrm>
        </p:spPr>
        <p:txBody>
          <a:bodyPr>
            <a:normAutofit lnSpcReduction="10000"/>
          </a:bodyPr>
          <a:lstStyle/>
          <a:p>
            <a:r>
              <a:rPr lang="it-IT" dirty="0" smtClean="0"/>
              <a:t>Qual è allora il posto dei valori nella società?</a:t>
            </a:r>
          </a:p>
          <a:p>
            <a:r>
              <a:rPr lang="it-IT" dirty="0" smtClean="0"/>
              <a:t>Il quadro di riferimento fondamentale è stato fornito, per gran parte della storia umana, dalle </a:t>
            </a:r>
            <a:r>
              <a:rPr lang="it-IT" b="1" dirty="0" smtClean="0"/>
              <a:t>religione</a:t>
            </a:r>
            <a:r>
              <a:rPr lang="it-IT" dirty="0" smtClean="0"/>
              <a:t>, che subordina i rapporti tra le persone ad una responsabilità superiore verso Dio. Ma anche le collettività basate su valori religiosi possono escludere chi è esterno ad esse.</a:t>
            </a:r>
          </a:p>
          <a:p>
            <a:r>
              <a:rPr lang="it-IT" dirty="0" smtClean="0"/>
              <a:t>Le religioni dominanti si sono spesso fatte affiancare dallo </a:t>
            </a:r>
            <a:r>
              <a:rPr lang="it-IT" b="1" dirty="0" smtClean="0"/>
              <a:t>Stato</a:t>
            </a:r>
            <a:r>
              <a:rPr lang="it-IT" dirty="0" smtClean="0"/>
              <a:t> con i suoi poteri di sanzione. E lo Stato si è assunto in prima persona il compito esclusivo di promulgare e promuovere i valori, proponendosi come perfetta incarnazione dello spazio collettivo.</a:t>
            </a:r>
          </a:p>
          <a:p>
            <a:r>
              <a:rPr lang="it-IT" dirty="0" smtClean="0"/>
              <a:t>Lo Stato a sua volta ha lasciato spazio al </a:t>
            </a:r>
            <a:r>
              <a:rPr lang="it-IT" b="1" dirty="0" smtClean="0"/>
              <a:t>mercato</a:t>
            </a:r>
            <a:r>
              <a:rPr lang="it-IT" dirty="0" smtClean="0"/>
              <a:t>, il cui ruolo non consiste nel dichiarare che il diritto degli individui a perseguire le loro finalità private prevale sulle conseguenze morali delle loro azioni, ma nel sostenere che, se i mercati sono perfetti o quasi, l’esito dei comportamenti egoistici di una somma di individui sarà coerente con il benessere pubblico (Mandeville: favola delle api).</a:t>
            </a:r>
          </a:p>
          <a:p>
            <a:r>
              <a:rPr lang="it-IT" dirty="0" smtClean="0"/>
              <a:t>Il mercato infine ha lasciato spazio alle </a:t>
            </a:r>
            <a:r>
              <a:rPr lang="it-IT" b="1" dirty="0" smtClean="0"/>
              <a:t>imprese</a:t>
            </a:r>
            <a:r>
              <a:rPr lang="it-IT" dirty="0" smtClean="0"/>
              <a:t>, che non sono una semplice appendice del mercato, ma svolgono un ruolo autonomo. </a:t>
            </a:r>
            <a:endParaRPr lang="it-IT" b="1"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1859436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804333"/>
            <a:ext cx="8596668" cy="5237029"/>
          </a:xfrm>
        </p:spPr>
        <p:txBody>
          <a:bodyPr>
            <a:normAutofit fontScale="92500" lnSpcReduction="10000"/>
          </a:bodyPr>
          <a:lstStyle/>
          <a:p>
            <a:r>
              <a:rPr lang="it-IT" dirty="0" smtClean="0"/>
              <a:t>La CRS – quando non è una semplice operazione di facciata – propone alle imprese un rapporto complesso con i valori: la CSR da una parte pone alle imprese obblighi etici e, dall’altra, dà ad esse il potere di stabilire i temi dell’ordine del giorno morale. </a:t>
            </a:r>
          </a:p>
          <a:p>
            <a:r>
              <a:rPr lang="it-IT" dirty="0" smtClean="0"/>
              <a:t>Una catena di supermercati, ad esempio, può decidere di dedicare attenzione ai metodi di pesca che salvaguardano i delfini e, al tempo stesso, imporre ai produttori di abbigliamento del Terzo Mondo sconti che li costringono a pagare salari da fame.</a:t>
            </a:r>
          </a:p>
          <a:p>
            <a:r>
              <a:rPr lang="it-IT" dirty="0" smtClean="0"/>
              <a:t>La sfera dei valori appare dunque molto frammentata e contrastata e pochi sono i gruppi in grado di imporre una ortodossia. Ciò apre il varco ad un’ampia gamma di interessi oltre quelli promossi dalla religione, dallo Stato, dal mercato o dall’impresa. </a:t>
            </a:r>
            <a:endParaRPr lang="it-IT" dirty="0"/>
          </a:p>
          <a:p>
            <a:r>
              <a:rPr lang="it-IT" dirty="0" smtClean="0"/>
              <a:t>Da una parte c’è la massa indistinta dei gruppi di attivisti che sfidano l’ortodossia dominante e ingaggiano conflitti sui valori.</a:t>
            </a:r>
          </a:p>
          <a:p>
            <a:r>
              <a:rPr lang="it-IT" dirty="0" smtClean="0"/>
              <a:t>Dall’altra, nelle nostre società il dibattito pubblico è dominato da un piccolo gruppo di imprese dei media.</a:t>
            </a:r>
          </a:p>
          <a:p>
            <a:r>
              <a:rPr lang="it-IT" dirty="0" smtClean="0"/>
              <a:t>E’ soprattutto nell’universo della società civile che possiamo riporre la speranza di mettere in discussione la supremazia del potere politicizzato delle imprese.</a:t>
            </a:r>
            <a:endParaRPr lang="it-IT" dirty="0"/>
          </a:p>
        </p:txBody>
      </p:sp>
    </p:spTree>
    <p:extLst>
      <p:ext uri="{BB962C8B-B14F-4D97-AF65-F5344CB8AC3E}">
        <p14:creationId xmlns:p14="http://schemas.microsoft.com/office/powerpoint/2010/main" val="3383778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solidFill>
                  <a:schemeClr val="tx1"/>
                </a:solidFill>
              </a:rPr>
              <a:t>La società civile</a:t>
            </a:r>
            <a:endParaRPr lang="it-IT" sz="2800" dirty="0">
              <a:solidFill>
                <a:schemeClr val="tx1"/>
              </a:solidFill>
            </a:endParaRPr>
          </a:p>
        </p:txBody>
      </p:sp>
      <p:sp>
        <p:nvSpPr>
          <p:cNvPr id="3" name="Segnaposto contenuto 2"/>
          <p:cNvSpPr>
            <a:spLocks noGrp="1"/>
          </p:cNvSpPr>
          <p:nvPr>
            <p:ph idx="1"/>
          </p:nvPr>
        </p:nvSpPr>
        <p:spPr>
          <a:xfrm>
            <a:off x="677334" y="1354667"/>
            <a:ext cx="8596668" cy="4686695"/>
          </a:xfrm>
        </p:spPr>
        <p:txBody>
          <a:bodyPr>
            <a:normAutofit lnSpcReduction="10000"/>
          </a:bodyPr>
          <a:lstStyle/>
          <a:p>
            <a:r>
              <a:rPr lang="it-IT" dirty="0" smtClean="0"/>
              <a:t>Il concetto aristotelico di polis è al centro della nozione di società civile. Essa abbracciava tutte le dimensioni della vita pubblica, ma era riferita al pubblico ristretto della città-Stato. </a:t>
            </a:r>
          </a:p>
          <a:p>
            <a:r>
              <a:rPr lang="it-IT" dirty="0" smtClean="0"/>
              <a:t>Dalla fine del ventesimo secolo il concetto di società civile è tornato alla ribalta come ambito di dialogo e di scambio estraneo sia alla politica che al mercato. </a:t>
            </a:r>
          </a:p>
          <a:p>
            <a:r>
              <a:rPr lang="it-IT" dirty="0" smtClean="0"/>
              <a:t>Oggi l’espressione società civile tende ad indicare quelle organizzazioni o gruppi informali che si occupano di affari pubblici ma operano fuori dell’ambito di potere dello Stato e dell’imprese (p.es. </a:t>
            </a:r>
            <a:r>
              <a:rPr lang="it-IT" dirty="0" smtClean="0"/>
              <a:t>ONG, Associazioni di volontariato, Terzo settore in generale).</a:t>
            </a:r>
            <a:endParaRPr lang="it-IT" dirty="0" smtClean="0"/>
          </a:p>
          <a:p>
            <a:r>
              <a:rPr lang="it-IT" dirty="0" smtClean="0"/>
              <a:t>Società civile intesa come «potere dei senza potere» (the </a:t>
            </a:r>
            <a:r>
              <a:rPr lang="it-IT" i="1" dirty="0" err="1" smtClean="0"/>
              <a:t>power</a:t>
            </a:r>
            <a:r>
              <a:rPr lang="it-IT" i="1" dirty="0" smtClean="0"/>
              <a:t> of the </a:t>
            </a:r>
            <a:r>
              <a:rPr lang="it-IT" i="1" dirty="0" err="1" smtClean="0"/>
              <a:t>powerless</a:t>
            </a:r>
            <a:r>
              <a:rPr lang="it-IT" dirty="0" smtClean="0"/>
              <a:t>).</a:t>
            </a:r>
          </a:p>
          <a:p>
            <a:r>
              <a:rPr lang="it-IT" dirty="0" smtClean="0"/>
              <a:t>Essa include dunque tutte quelle forme di agire umano che trascendono la sfera privata e non dispongono dei principali mezzi di esercizio del potere nella società contemporanea.</a:t>
            </a:r>
            <a:endParaRPr lang="it-IT" dirty="0"/>
          </a:p>
        </p:txBody>
      </p:sp>
    </p:spTree>
    <p:extLst>
      <p:ext uri="{BB962C8B-B14F-4D97-AF65-F5344CB8AC3E}">
        <p14:creationId xmlns:p14="http://schemas.microsoft.com/office/powerpoint/2010/main" val="3344290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2165</TotalTime>
  <Words>2500</Words>
  <Application>Microsoft Office PowerPoint</Application>
  <PresentationFormat>Personalizzato</PresentationFormat>
  <Paragraphs>118</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Sfaccettatura</vt:lpstr>
      <vt:lpstr>C. Crouch – cap 7 Valori e società civile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società civile</vt:lpstr>
      <vt:lpstr>Presentazione standard di PowerPoint</vt:lpstr>
      <vt:lpstr>Presentazione standard di PowerPoint</vt:lpstr>
      <vt:lpstr>Presentazione standard di PowerPoint</vt:lpstr>
      <vt:lpstr>Crouch cap 8 Che cosa rimane della destra, della sinistra e dei valori?</vt:lpstr>
      <vt:lpstr>Presentazione standard di PowerPoint</vt:lpstr>
      <vt:lpstr>Presentazione standard di PowerPoint</vt:lpstr>
      <vt:lpstr>Ritorno allo Stato?</vt:lpstr>
      <vt:lpstr>Presentazione standard di PowerPoint</vt:lpstr>
      <vt:lpstr>Oltre il triangolo di Stato, mercato e grande impresa. </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Crouch – cap 7 Valori e società civile</dc:title>
  <dc:creator>Francesco Chiarello</dc:creator>
  <cp:lastModifiedBy>CHIARELLO</cp:lastModifiedBy>
  <cp:revision>30</cp:revision>
  <dcterms:created xsi:type="dcterms:W3CDTF">2016-10-17T21:16:47Z</dcterms:created>
  <dcterms:modified xsi:type="dcterms:W3CDTF">2017-10-18T09:34:31Z</dcterms:modified>
</cp:coreProperties>
</file>