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67356" y="1103503"/>
            <a:ext cx="8257286" cy="2330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308228"/>
            <a:ext cx="10358120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134770"/>
            <a:ext cx="6480175" cy="4639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94615" rIns="0" bIns="0" rtlCol="0" vert="horz">
            <a:spAutoFit/>
          </a:bodyPr>
          <a:lstStyle/>
          <a:p>
            <a:pPr algn="ctr" marL="15875" marR="5080">
              <a:lnSpc>
                <a:spcPct val="90000"/>
              </a:lnSpc>
              <a:spcBef>
                <a:spcPts val="745"/>
              </a:spcBef>
            </a:pPr>
            <a:r>
              <a:rPr dirty="0"/>
              <a:t>La </a:t>
            </a:r>
            <a:r>
              <a:rPr dirty="0" spc="-20"/>
              <a:t>privatizzazione </a:t>
            </a:r>
            <a:r>
              <a:rPr dirty="0"/>
              <a:t>nel</a:t>
            </a:r>
            <a:r>
              <a:rPr dirty="0" spc="-70"/>
              <a:t> </a:t>
            </a:r>
            <a:r>
              <a:rPr dirty="0" spc="-5"/>
              <a:t>modello  </a:t>
            </a:r>
            <a:r>
              <a:rPr dirty="0" spc="-25"/>
              <a:t>keynesiano: </a:t>
            </a:r>
            <a:r>
              <a:rPr dirty="0"/>
              <a:t>dalla </a:t>
            </a:r>
            <a:r>
              <a:rPr dirty="0" spc="-5"/>
              <a:t>disciplina </a:t>
            </a:r>
            <a:r>
              <a:rPr dirty="0"/>
              <a:t>al  </a:t>
            </a:r>
            <a:r>
              <a:rPr dirty="0" spc="-10"/>
              <a:t>debito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09009" y="3579621"/>
            <a:ext cx="51752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Cap. </a:t>
            </a:r>
            <a:r>
              <a:rPr dirty="0" sz="2400">
                <a:latin typeface="Calibri"/>
                <a:cs typeface="Calibri"/>
              </a:rPr>
              <a:t>5 – Il </a:t>
            </a:r>
            <a:r>
              <a:rPr dirty="0" sz="2400" spc="-15">
                <a:latin typeface="Calibri"/>
                <a:cs typeface="Calibri"/>
              </a:rPr>
              <a:t>potere </a:t>
            </a:r>
            <a:r>
              <a:rPr dirty="0" sz="2400" spc="-5">
                <a:latin typeface="Calibri"/>
                <a:cs typeface="Calibri"/>
              </a:rPr>
              <a:t>dei </a:t>
            </a:r>
            <a:r>
              <a:rPr dirty="0" sz="2400" spc="-10">
                <a:latin typeface="Calibri"/>
                <a:cs typeface="Calibri"/>
              </a:rPr>
              <a:t>giganti, </a:t>
            </a:r>
            <a:r>
              <a:rPr dirty="0" sz="2400" spc="-5">
                <a:latin typeface="Calibri"/>
                <a:cs typeface="Calibri"/>
              </a:rPr>
              <a:t>Colin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Crouch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65480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… e la </a:t>
            </a:r>
            <a:r>
              <a:rPr dirty="0" spc="-10"/>
              <a:t>vecchia </a:t>
            </a:r>
            <a:r>
              <a:rPr dirty="0" spc="-5"/>
              <a:t>classe</a:t>
            </a:r>
            <a:r>
              <a:rPr dirty="0" spc="-20"/>
              <a:t> </a:t>
            </a:r>
            <a:r>
              <a:rPr dirty="0" spc="-15"/>
              <a:t>operaia?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10052685" cy="296799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Aumenta </a:t>
            </a:r>
            <a:r>
              <a:rPr dirty="0" sz="2800" spc="-5">
                <a:latin typeface="Calibri"/>
                <a:cs typeface="Calibri"/>
              </a:rPr>
              <a:t>la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produttività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Aumenta </a:t>
            </a:r>
            <a:r>
              <a:rPr dirty="0" sz="2800" spc="-5">
                <a:latin typeface="Calibri"/>
                <a:cs typeface="Calibri"/>
              </a:rPr>
              <a:t>la </a:t>
            </a:r>
            <a:r>
              <a:rPr dirty="0" sz="2800" spc="-10">
                <a:latin typeface="Calibri"/>
                <a:cs typeface="Calibri"/>
              </a:rPr>
              <a:t>globalizzazione della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produzione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L'economia </a:t>
            </a:r>
            <a:r>
              <a:rPr dirty="0" sz="2800" spc="-5">
                <a:latin typeface="Calibri"/>
                <a:cs typeface="Calibri"/>
              </a:rPr>
              <a:t>(paesi </a:t>
            </a:r>
            <a:r>
              <a:rPr dirty="0" sz="2800" spc="-10">
                <a:latin typeface="Calibri"/>
                <a:cs typeface="Calibri"/>
              </a:rPr>
              <a:t>occidentali) non </a:t>
            </a:r>
            <a:r>
              <a:rPr dirty="0" sz="2800" spc="-5">
                <a:latin typeface="Calibri"/>
                <a:cs typeface="Calibri"/>
              </a:rPr>
              <a:t>si basa </a:t>
            </a:r>
            <a:r>
              <a:rPr dirty="0" sz="2800" spc="-10">
                <a:latin typeface="Calibri"/>
                <a:cs typeface="Calibri"/>
              </a:rPr>
              <a:t>più </a:t>
            </a:r>
            <a:r>
              <a:rPr dirty="0" sz="2800" spc="-5">
                <a:latin typeface="Calibri"/>
                <a:cs typeface="Calibri"/>
              </a:rPr>
              <a:t>sul </a:t>
            </a:r>
            <a:r>
              <a:rPr dirty="0" sz="2800" spc="-10">
                <a:latin typeface="Calibri"/>
                <a:cs typeface="Calibri"/>
              </a:rPr>
              <a:t>consumo </a:t>
            </a:r>
            <a:r>
              <a:rPr dirty="0" sz="2800" spc="-5">
                <a:latin typeface="Calibri"/>
                <a:cs typeface="Calibri"/>
              </a:rPr>
              <a:t>di</a:t>
            </a:r>
            <a:r>
              <a:rPr dirty="0" sz="2800" spc="2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massa</a:t>
            </a:r>
            <a:endParaRPr sz="2800">
              <a:latin typeface="Calibri"/>
              <a:cs typeface="Calibri"/>
            </a:endParaRPr>
          </a:p>
          <a:p>
            <a:pPr marL="241300" marR="156845" indent="-228600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L'economia </a:t>
            </a:r>
            <a:r>
              <a:rPr dirty="0" sz="2800" spc="-5">
                <a:latin typeface="Calibri"/>
                <a:cs typeface="Calibri"/>
              </a:rPr>
              <a:t>(nei paesi in </a:t>
            </a:r>
            <a:r>
              <a:rPr dirty="0" sz="2800" spc="-10">
                <a:latin typeface="Calibri"/>
                <a:cs typeface="Calibri"/>
              </a:rPr>
              <a:t>via </a:t>
            </a:r>
            <a:r>
              <a:rPr dirty="0" sz="2800" spc="-5">
                <a:latin typeface="Calibri"/>
                <a:cs typeface="Calibri"/>
              </a:rPr>
              <a:t>di </a:t>
            </a:r>
            <a:r>
              <a:rPr dirty="0" sz="2800" spc="-15">
                <a:latin typeface="Calibri"/>
                <a:cs typeface="Calibri"/>
              </a:rPr>
              <a:t>sviluppo) </a:t>
            </a:r>
            <a:r>
              <a:rPr dirty="0" sz="2800" spc="-5">
                <a:latin typeface="Calibri"/>
                <a:cs typeface="Calibri"/>
              </a:rPr>
              <a:t>si basa su </a:t>
            </a:r>
            <a:r>
              <a:rPr dirty="0" sz="2800" spc="-10">
                <a:latin typeface="Calibri"/>
                <a:cs typeface="Calibri"/>
              </a:rPr>
              <a:t>consumi </a:t>
            </a:r>
            <a:r>
              <a:rPr dirty="0" sz="2800" spc="-5">
                <a:latin typeface="Calibri"/>
                <a:cs typeface="Calibri"/>
              </a:rPr>
              <a:t>di classi  </a:t>
            </a:r>
            <a:r>
              <a:rPr dirty="0" sz="2800" spc="-15">
                <a:latin typeface="Calibri"/>
                <a:cs typeface="Calibri"/>
              </a:rPr>
              <a:t>opulente </a:t>
            </a:r>
            <a:r>
              <a:rPr dirty="0" sz="2800" spc="-10">
                <a:latin typeface="Calibri"/>
                <a:cs typeface="Calibri"/>
              </a:rPr>
              <a:t>locali </a:t>
            </a:r>
            <a:r>
              <a:rPr dirty="0" sz="2800" spc="-5">
                <a:latin typeface="Calibri"/>
                <a:cs typeface="Calibri"/>
              </a:rPr>
              <a:t>+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esportazione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Cresce </a:t>
            </a:r>
            <a:r>
              <a:rPr dirty="0" sz="2800" spc="-5">
                <a:latin typeface="Calibri"/>
                <a:cs typeface="Calibri"/>
              </a:rPr>
              <a:t>la classe </a:t>
            </a:r>
            <a:r>
              <a:rPr dirty="0" sz="2800" spc="-10">
                <a:latin typeface="Calibri"/>
                <a:cs typeface="Calibri"/>
              </a:rPr>
              <a:t>dei </a:t>
            </a:r>
            <a:r>
              <a:rPr dirty="0" sz="2800" spc="-5">
                <a:latin typeface="Calibri"/>
                <a:cs typeface="Calibri"/>
              </a:rPr>
              <a:t>servizi </a:t>
            </a:r>
            <a:r>
              <a:rPr dirty="0" sz="2800" spc="-10">
                <a:latin typeface="Calibri"/>
                <a:cs typeface="Calibri"/>
              </a:rPr>
              <a:t>alla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persona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04939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Consumi </a:t>
            </a:r>
            <a:r>
              <a:rPr dirty="0"/>
              <a:t>di</a:t>
            </a:r>
            <a:r>
              <a:rPr dirty="0" spc="-55"/>
              <a:t> </a:t>
            </a:r>
            <a:r>
              <a:rPr dirty="0" spc="-5"/>
              <a:t>massa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10302875" cy="4128135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Esistono </a:t>
            </a:r>
            <a:r>
              <a:rPr dirty="0" sz="2800" spc="-20">
                <a:latin typeface="Calibri"/>
                <a:cs typeface="Calibri"/>
              </a:rPr>
              <a:t>ancora </a:t>
            </a:r>
            <a:r>
              <a:rPr dirty="0" sz="2800" spc="-5">
                <a:latin typeface="Calibri"/>
                <a:cs typeface="Calibri"/>
              </a:rPr>
              <a:t>e sono cruciali </a:t>
            </a:r>
            <a:r>
              <a:rPr dirty="0" sz="2800" spc="-10">
                <a:latin typeface="Calibri"/>
                <a:cs typeface="Calibri"/>
              </a:rPr>
              <a:t>per l'economia (almeno </a:t>
            </a: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10">
                <a:latin typeface="Calibri"/>
                <a:cs typeface="Calibri"/>
              </a:rPr>
              <a:t>USA </a:t>
            </a:r>
            <a:r>
              <a:rPr dirty="0" sz="2800" spc="-5">
                <a:latin typeface="Calibri"/>
                <a:cs typeface="Calibri"/>
              </a:rPr>
              <a:t>e</a:t>
            </a:r>
            <a:r>
              <a:rPr dirty="0" sz="2800" spc="25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UK)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Supportati </a:t>
            </a:r>
            <a:r>
              <a:rPr dirty="0" sz="2800" spc="-5">
                <a:latin typeface="Calibri"/>
                <a:cs typeface="Calibri"/>
              </a:rPr>
              <a:t>dal </a:t>
            </a:r>
            <a:r>
              <a:rPr dirty="0" sz="2800" spc="-20">
                <a:latin typeface="Calibri"/>
                <a:cs typeface="Calibri"/>
              </a:rPr>
              <a:t>mercato </a:t>
            </a:r>
            <a:r>
              <a:rPr dirty="0" sz="2800" spc="-10">
                <a:latin typeface="Calibri"/>
                <a:cs typeface="Calibri"/>
              </a:rPr>
              <a:t>del </a:t>
            </a:r>
            <a:r>
              <a:rPr dirty="0" sz="2800" spc="-15">
                <a:latin typeface="Calibri"/>
                <a:cs typeface="Calibri"/>
              </a:rPr>
              <a:t>debito </a:t>
            </a:r>
            <a:r>
              <a:rPr dirty="0" sz="2800" spc="-10">
                <a:latin typeface="Calibri"/>
                <a:cs typeface="Calibri"/>
              </a:rPr>
              <a:t>(mutui </a:t>
            </a:r>
            <a:r>
              <a:rPr dirty="0" sz="2800" spc="-5">
                <a:latin typeface="Calibri"/>
                <a:cs typeface="Calibri"/>
              </a:rPr>
              <a:t>e </a:t>
            </a:r>
            <a:r>
              <a:rPr dirty="0" sz="2800" spc="-15">
                <a:latin typeface="Calibri"/>
                <a:cs typeface="Calibri"/>
              </a:rPr>
              <a:t>carte </a:t>
            </a:r>
            <a:r>
              <a:rPr dirty="0" sz="2800" spc="-5">
                <a:latin typeface="Calibri"/>
                <a:cs typeface="Calibri"/>
              </a:rPr>
              <a:t>di</a:t>
            </a:r>
            <a:r>
              <a:rPr dirty="0" sz="2800" spc="18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credito)</a:t>
            </a:r>
            <a:endParaRPr sz="2800">
              <a:latin typeface="Calibri"/>
              <a:cs typeface="Calibri"/>
            </a:endParaRPr>
          </a:p>
          <a:p>
            <a:pPr marL="241300" marR="287020" indent="-228600">
              <a:lnSpc>
                <a:spcPts val="3000"/>
              </a:lnSpc>
              <a:spcBef>
                <a:spcPts val="108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Politica </a:t>
            </a:r>
            <a:r>
              <a:rPr dirty="0" sz="2800" spc="-15">
                <a:latin typeface="Calibri"/>
                <a:cs typeface="Calibri"/>
              </a:rPr>
              <a:t>antinflazionistica </a:t>
            </a:r>
            <a:r>
              <a:rPr dirty="0" sz="2800" spc="-10">
                <a:latin typeface="Calibri"/>
                <a:cs typeface="Calibri"/>
              </a:rPr>
              <a:t>della </a:t>
            </a:r>
            <a:r>
              <a:rPr dirty="0" sz="2800" spc="-5">
                <a:latin typeface="Calibri"/>
                <a:cs typeface="Calibri"/>
              </a:rPr>
              <a:t>BCE </a:t>
            </a:r>
            <a:r>
              <a:rPr dirty="0" sz="2800" spc="-5">
                <a:latin typeface="Wingdings"/>
                <a:cs typeface="Wingdings"/>
              </a:rPr>
              <a:t>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Calibri"/>
                <a:cs typeface="Calibri"/>
              </a:rPr>
              <a:t>sposta </a:t>
            </a:r>
            <a:r>
              <a:rPr dirty="0" sz="2800" spc="-5">
                <a:latin typeface="Calibri"/>
                <a:cs typeface="Calibri"/>
              </a:rPr>
              <a:t>il </a:t>
            </a:r>
            <a:r>
              <a:rPr dirty="0" sz="2800" spc="-20">
                <a:latin typeface="Calibri"/>
                <a:cs typeface="Calibri"/>
              </a:rPr>
              <a:t>valore </a:t>
            </a:r>
            <a:r>
              <a:rPr dirty="0" sz="2800" spc="-5">
                <a:latin typeface="Calibri"/>
                <a:cs typeface="Calibri"/>
              </a:rPr>
              <a:t>dal </a:t>
            </a:r>
            <a:r>
              <a:rPr dirty="0" sz="2800" spc="-20">
                <a:latin typeface="Calibri"/>
                <a:cs typeface="Calibri"/>
              </a:rPr>
              <a:t>mercato </a:t>
            </a:r>
            <a:r>
              <a:rPr dirty="0" sz="2800" spc="-10">
                <a:latin typeface="Calibri"/>
                <a:cs typeface="Calibri"/>
              </a:rPr>
              <a:t>di  </a:t>
            </a:r>
            <a:r>
              <a:rPr dirty="0" sz="2800" spc="-5">
                <a:latin typeface="Calibri"/>
                <a:cs typeface="Calibri"/>
              </a:rPr>
              <a:t>beni e servizi a </a:t>
            </a:r>
            <a:r>
              <a:rPr dirty="0" sz="2800" spc="-10">
                <a:latin typeface="Calibri"/>
                <a:cs typeface="Calibri"/>
              </a:rPr>
              <a:t>quello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patrimoniale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Clima di fiducia nel </a:t>
            </a:r>
            <a:r>
              <a:rPr dirty="0" sz="2400" spc="-15">
                <a:latin typeface="Calibri"/>
                <a:cs typeface="Calibri"/>
              </a:rPr>
              <a:t>mercato </a:t>
            </a:r>
            <a:r>
              <a:rPr dirty="0" sz="2400" spc="-5">
                <a:latin typeface="Calibri"/>
                <a:cs typeface="Calibri"/>
              </a:rPr>
              <a:t>immobiliare 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finanziario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Prosperità </a:t>
            </a:r>
            <a:r>
              <a:rPr dirty="0" sz="2800" spc="-10">
                <a:latin typeface="Calibri"/>
                <a:cs typeface="Calibri"/>
              </a:rPr>
              <a:t>non più </a:t>
            </a:r>
            <a:r>
              <a:rPr dirty="0" sz="2800" spc="-15">
                <a:latin typeface="Calibri"/>
                <a:cs typeface="Calibri"/>
              </a:rPr>
              <a:t>basata </a:t>
            </a:r>
            <a:r>
              <a:rPr dirty="0" sz="2800" spc="-5">
                <a:latin typeface="Calibri"/>
                <a:cs typeface="Calibri"/>
              </a:rPr>
              <a:t>sul </a:t>
            </a:r>
            <a:r>
              <a:rPr dirty="0" sz="2800" spc="-25">
                <a:latin typeface="Calibri"/>
                <a:cs typeface="Calibri"/>
              </a:rPr>
              <a:t>patto </a:t>
            </a:r>
            <a:r>
              <a:rPr dirty="0" sz="2800" spc="-5">
                <a:latin typeface="Calibri"/>
                <a:cs typeface="Calibri"/>
              </a:rPr>
              <a:t>sociale </a:t>
            </a:r>
            <a:r>
              <a:rPr dirty="0" sz="2800" spc="-20">
                <a:latin typeface="Calibri"/>
                <a:cs typeface="Calibri"/>
              </a:rPr>
              <a:t>keynesiano, </a:t>
            </a:r>
            <a:r>
              <a:rPr dirty="0" sz="2800" spc="-5">
                <a:latin typeface="Calibri"/>
                <a:cs typeface="Calibri"/>
              </a:rPr>
              <a:t>ma su </a:t>
            </a:r>
            <a:r>
              <a:rPr dirty="0" sz="2800" spc="-10">
                <a:latin typeface="Calibri"/>
                <a:cs typeface="Calibri"/>
              </a:rPr>
              <a:t>banche,  </a:t>
            </a:r>
            <a:r>
              <a:rPr dirty="0" sz="2800" spc="-15">
                <a:latin typeface="Calibri"/>
                <a:cs typeface="Calibri"/>
              </a:rPr>
              <a:t>borse </a:t>
            </a:r>
            <a:r>
              <a:rPr dirty="0" sz="2800" spc="-5">
                <a:latin typeface="Calibri"/>
                <a:cs typeface="Calibri"/>
              </a:rPr>
              <a:t>e </a:t>
            </a:r>
            <a:r>
              <a:rPr dirty="0" sz="2800" spc="-20">
                <a:latin typeface="Calibri"/>
                <a:cs typeface="Calibri"/>
              </a:rPr>
              <a:t>mercato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finanziario</a:t>
            </a:r>
            <a:endParaRPr sz="2800">
              <a:latin typeface="Calibri"/>
              <a:cs typeface="Calibri"/>
            </a:endParaRPr>
          </a:p>
          <a:p>
            <a:pPr marL="241300" marR="584200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Mutamento </a:t>
            </a:r>
            <a:r>
              <a:rPr dirty="0" sz="2800" spc="-10">
                <a:latin typeface="Calibri"/>
                <a:cs typeface="Calibri"/>
              </a:rPr>
              <a:t>politico </a:t>
            </a:r>
            <a:r>
              <a:rPr dirty="0" sz="2800" spc="-5">
                <a:latin typeface="Calibri"/>
                <a:cs typeface="Calibri"/>
              </a:rPr>
              <a:t>di </a:t>
            </a:r>
            <a:r>
              <a:rPr dirty="0" sz="2800" spc="-20">
                <a:latin typeface="Calibri"/>
                <a:cs typeface="Calibri"/>
              </a:rPr>
              <a:t>fondo </a:t>
            </a:r>
            <a:r>
              <a:rPr dirty="0" sz="2800" spc="-15">
                <a:latin typeface="Calibri"/>
                <a:cs typeface="Calibri"/>
              </a:rPr>
              <a:t>con </a:t>
            </a:r>
            <a:r>
              <a:rPr dirty="0" sz="2800" spc="-5">
                <a:latin typeface="Calibri"/>
                <a:cs typeface="Calibri"/>
              </a:rPr>
              <a:t>un </a:t>
            </a:r>
            <a:r>
              <a:rPr dirty="0" sz="2800" spc="-25">
                <a:latin typeface="Calibri"/>
                <a:cs typeface="Calibri"/>
              </a:rPr>
              <a:t>forte </a:t>
            </a:r>
            <a:r>
              <a:rPr dirty="0" sz="2800" spc="-20">
                <a:latin typeface="Calibri"/>
                <a:cs typeface="Calibri"/>
              </a:rPr>
              <a:t>spostamento </a:t>
            </a:r>
            <a:r>
              <a:rPr dirty="0" sz="2800" spc="-5">
                <a:latin typeface="Calibri"/>
                <a:cs typeface="Calibri"/>
              </a:rPr>
              <a:t>di </a:t>
            </a:r>
            <a:r>
              <a:rPr dirty="0" sz="2800" spc="-20">
                <a:latin typeface="Calibri"/>
                <a:cs typeface="Calibri"/>
              </a:rPr>
              <a:t>tutto </a:t>
            </a:r>
            <a:r>
              <a:rPr dirty="0" sz="2800" spc="-5">
                <a:latin typeface="Calibri"/>
                <a:cs typeface="Calibri"/>
              </a:rPr>
              <a:t>lo  </a:t>
            </a:r>
            <a:r>
              <a:rPr dirty="0" sz="2800" spc="-20">
                <a:latin typeface="Calibri"/>
                <a:cs typeface="Calibri"/>
              </a:rPr>
              <a:t>spettro </a:t>
            </a:r>
            <a:r>
              <a:rPr dirty="0" sz="2800" spc="-10">
                <a:latin typeface="Calibri"/>
                <a:cs typeface="Calibri"/>
              </a:rPr>
              <a:t>politico </a:t>
            </a:r>
            <a:r>
              <a:rPr dirty="0" sz="2800" spc="-5">
                <a:latin typeface="Calibri"/>
                <a:cs typeface="Calibri"/>
              </a:rPr>
              <a:t>a</a:t>
            </a:r>
            <a:r>
              <a:rPr dirty="0" sz="2800" spc="5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destra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4931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Scenario</a:t>
            </a:r>
            <a:r>
              <a:rPr dirty="0" spc="-55"/>
              <a:t> </a:t>
            </a:r>
            <a:r>
              <a:rPr dirty="0" spc="-15"/>
              <a:t>futuro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6830"/>
            <a:ext cx="10316210" cy="4175125"/>
          </a:xfrm>
          <a:prstGeom prst="rect">
            <a:avLst/>
          </a:prstGeom>
        </p:spPr>
        <p:txBody>
          <a:bodyPr wrap="square" lIns="0" tIns="48894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Economia </a:t>
            </a:r>
            <a:r>
              <a:rPr dirty="0" sz="2800" spc="-10">
                <a:latin typeface="Calibri"/>
                <a:cs typeface="Calibri"/>
              </a:rPr>
              <a:t>dipende </a:t>
            </a:r>
            <a:r>
              <a:rPr dirty="0" sz="2800" spc="-5">
                <a:latin typeface="Calibri"/>
                <a:cs typeface="Calibri"/>
              </a:rPr>
              <a:t>da </a:t>
            </a:r>
            <a:r>
              <a:rPr dirty="0" sz="2800" spc="-25">
                <a:latin typeface="Calibri"/>
                <a:cs typeface="Calibri"/>
              </a:rPr>
              <a:t>lavoro </a:t>
            </a:r>
            <a:r>
              <a:rPr dirty="0" sz="2800" spc="-5">
                <a:latin typeface="Calibri"/>
                <a:cs typeface="Calibri"/>
              </a:rPr>
              <a:t>e</a:t>
            </a:r>
            <a:r>
              <a:rPr dirty="0" sz="2800" spc="9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capitale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20">
                <a:latin typeface="Calibri"/>
                <a:cs typeface="Calibri"/>
              </a:rPr>
              <a:t>Lavoro: </a:t>
            </a:r>
            <a:r>
              <a:rPr dirty="0" sz="2400" spc="-15">
                <a:latin typeface="Calibri"/>
                <a:cs typeface="Calibri"/>
              </a:rPr>
              <a:t>disperso, </a:t>
            </a:r>
            <a:r>
              <a:rPr dirty="0" sz="2400" spc="-5">
                <a:latin typeface="Calibri"/>
                <a:cs typeface="Calibri"/>
              </a:rPr>
              <a:t>non </a:t>
            </a:r>
            <a:r>
              <a:rPr dirty="0" sz="2400" spc="-10">
                <a:latin typeface="Calibri"/>
                <a:cs typeface="Calibri"/>
              </a:rPr>
              <a:t>politicizzato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5">
                <a:latin typeface="Calibri"/>
                <a:cs typeface="Calibri"/>
              </a:rPr>
              <a:t>nemmeno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rappresentato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Capitale: </a:t>
            </a:r>
            <a:r>
              <a:rPr dirty="0" sz="2400" spc="-15">
                <a:latin typeface="Calibri"/>
                <a:cs typeface="Calibri"/>
              </a:rPr>
              <a:t>globalizzato, </a:t>
            </a:r>
            <a:r>
              <a:rPr dirty="0" sz="2400" spc="-5">
                <a:latin typeface="Calibri"/>
                <a:cs typeface="Calibri"/>
              </a:rPr>
              <a:t>non </a:t>
            </a:r>
            <a:r>
              <a:rPr dirty="0" sz="2400" spc="-15">
                <a:latin typeface="Calibri"/>
                <a:cs typeface="Calibri"/>
              </a:rPr>
              <a:t>assoggettato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">
                <a:latin typeface="Calibri"/>
                <a:cs typeface="Calibri"/>
              </a:rPr>
              <a:t>nessun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governo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903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Situazione </a:t>
            </a:r>
            <a:r>
              <a:rPr dirty="0" sz="2800" spc="-20">
                <a:latin typeface="Calibri"/>
                <a:cs typeface="Calibri"/>
              </a:rPr>
              <a:t>tornerà </a:t>
            </a:r>
            <a:r>
              <a:rPr dirty="0" sz="2800" spc="-10">
                <a:latin typeface="Calibri"/>
                <a:cs typeface="Calibri"/>
              </a:rPr>
              <a:t>come </a:t>
            </a: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15">
                <a:latin typeface="Calibri"/>
                <a:cs typeface="Calibri"/>
              </a:rPr>
              <a:t>precedenza </a:t>
            </a:r>
            <a:r>
              <a:rPr dirty="0" sz="2800" spc="-5">
                <a:latin typeface="Calibri"/>
                <a:cs typeface="Calibri"/>
              </a:rPr>
              <a:t>(Banche </a:t>
            </a:r>
            <a:r>
              <a:rPr dirty="0" sz="2800" spc="-15">
                <a:latin typeface="Calibri"/>
                <a:cs typeface="Calibri"/>
              </a:rPr>
              <a:t>"salvate" </a:t>
            </a:r>
            <a:r>
              <a:rPr dirty="0" sz="2800" spc="-5">
                <a:latin typeface="Calibri"/>
                <a:cs typeface="Calibri"/>
              </a:rPr>
              <a:t>dai </a:t>
            </a:r>
            <a:r>
              <a:rPr dirty="0" sz="2800" spc="-15">
                <a:latin typeface="Calibri"/>
                <a:cs typeface="Calibri"/>
              </a:rPr>
              <a:t>governi  </a:t>
            </a:r>
            <a:r>
              <a:rPr dirty="0" sz="2800" spc="-5">
                <a:latin typeface="Calibri"/>
                <a:cs typeface="Calibri"/>
              </a:rPr>
              <a:t>che </a:t>
            </a:r>
            <a:r>
              <a:rPr dirty="0" sz="2800" spc="-10">
                <a:latin typeface="Calibri"/>
                <a:cs typeface="Calibri"/>
              </a:rPr>
              <a:t>impongono più </a:t>
            </a:r>
            <a:r>
              <a:rPr dirty="0" sz="2800" spc="-15">
                <a:latin typeface="Calibri"/>
                <a:cs typeface="Calibri"/>
              </a:rPr>
              <a:t>regole </a:t>
            </a:r>
            <a:r>
              <a:rPr dirty="0" sz="2800" spc="-5">
                <a:latin typeface="Wingdings"/>
                <a:cs typeface="Wingdings"/>
              </a:rPr>
              <a:t>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Calibri"/>
                <a:cs typeface="Calibri"/>
              </a:rPr>
              <a:t>man mano le banche </a:t>
            </a:r>
            <a:r>
              <a:rPr dirty="0" sz="2800" spc="-15">
                <a:latin typeface="Calibri"/>
                <a:cs typeface="Calibri"/>
              </a:rPr>
              <a:t>stesse imporranno  </a:t>
            </a:r>
            <a:r>
              <a:rPr dirty="0" sz="2800" spc="-5">
                <a:latin typeface="Calibri"/>
                <a:cs typeface="Calibri"/>
              </a:rPr>
              <a:t>ai </a:t>
            </a:r>
            <a:r>
              <a:rPr dirty="0" sz="2800" spc="-10">
                <a:latin typeface="Calibri"/>
                <a:cs typeface="Calibri"/>
              </a:rPr>
              <a:t>governi </a:t>
            </a:r>
            <a:r>
              <a:rPr dirty="0" sz="2800" spc="-5">
                <a:latin typeface="Calibri"/>
                <a:cs typeface="Calibri"/>
              </a:rPr>
              <a:t>che le </a:t>
            </a:r>
            <a:r>
              <a:rPr dirty="0" sz="2800" spc="-10">
                <a:latin typeface="Calibri"/>
                <a:cs typeface="Calibri"/>
              </a:rPr>
              <a:t>hanno </a:t>
            </a:r>
            <a:r>
              <a:rPr dirty="0" sz="2800" spc="-20">
                <a:latin typeface="Calibri"/>
                <a:cs typeface="Calibri"/>
              </a:rPr>
              <a:t>salvate </a:t>
            </a:r>
            <a:r>
              <a:rPr dirty="0" sz="2800" spc="-5">
                <a:latin typeface="Calibri"/>
                <a:cs typeface="Calibri"/>
              </a:rPr>
              <a:t>di </a:t>
            </a:r>
            <a:r>
              <a:rPr dirty="0" sz="2800" spc="-10">
                <a:latin typeface="Calibri"/>
                <a:cs typeface="Calibri"/>
              </a:rPr>
              <a:t>ammorbidire quelle </a:t>
            </a:r>
            <a:r>
              <a:rPr dirty="0" sz="2800" spc="-15">
                <a:latin typeface="Calibri"/>
                <a:cs typeface="Calibri"/>
              </a:rPr>
              <a:t>regole  </a:t>
            </a:r>
            <a:r>
              <a:rPr dirty="0" sz="2800" spc="-10">
                <a:latin typeface="Calibri"/>
                <a:cs typeface="Calibri"/>
              </a:rPr>
              <a:t>altrimenti </a:t>
            </a:r>
            <a:r>
              <a:rPr dirty="0" sz="2800" spc="-5">
                <a:latin typeface="Calibri"/>
                <a:cs typeface="Calibri"/>
              </a:rPr>
              <a:t>si </a:t>
            </a:r>
            <a:r>
              <a:rPr dirty="0" sz="2800" spc="-20">
                <a:latin typeface="Calibri"/>
                <a:cs typeface="Calibri"/>
              </a:rPr>
              <a:t>sposteranno </a:t>
            </a:r>
            <a:r>
              <a:rPr dirty="0" sz="2800" spc="-5">
                <a:latin typeface="Wingdings"/>
                <a:cs typeface="Wingdings"/>
              </a:rPr>
              <a:t>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Calibri"/>
                <a:cs typeface="Calibri"/>
              </a:rPr>
              <a:t>ritorno </a:t>
            </a:r>
            <a:r>
              <a:rPr dirty="0" sz="2800" spc="-10">
                <a:latin typeface="Calibri"/>
                <a:cs typeface="Calibri"/>
              </a:rPr>
              <a:t>alla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deregulation)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Proposta </a:t>
            </a:r>
            <a:r>
              <a:rPr dirty="0" sz="2800" spc="-15">
                <a:latin typeface="Calibri"/>
                <a:cs typeface="Calibri"/>
              </a:rPr>
              <a:t>neoliberista </a:t>
            </a:r>
            <a:r>
              <a:rPr dirty="0" sz="2800" spc="-5">
                <a:latin typeface="Calibri"/>
                <a:cs typeface="Calibri"/>
              </a:rPr>
              <a:t>di </a:t>
            </a:r>
            <a:r>
              <a:rPr dirty="0" sz="2800" spc="-20">
                <a:latin typeface="Calibri"/>
                <a:cs typeface="Calibri"/>
              </a:rPr>
              <a:t>stampo</a:t>
            </a:r>
            <a:r>
              <a:rPr dirty="0" sz="2800" spc="15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social-democratico</a:t>
            </a:r>
            <a:endParaRPr sz="2800">
              <a:latin typeface="Calibri"/>
              <a:cs typeface="Calibri"/>
            </a:endParaRPr>
          </a:p>
          <a:p>
            <a:pPr lvl="1" marL="698500" marR="324485" indent="-228600">
              <a:lnSpc>
                <a:spcPts val="2590"/>
              </a:lnSpc>
              <a:spcBef>
                <a:spcPts val="57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Sistema bancario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">
                <a:latin typeface="Calibri"/>
                <a:cs typeface="Calibri"/>
              </a:rPr>
              <a:t>due binari (uno delle </a:t>
            </a:r>
            <a:r>
              <a:rPr dirty="0" sz="2400" spc="-10">
                <a:latin typeface="Calibri"/>
                <a:cs typeface="Calibri"/>
              </a:rPr>
              <a:t>famiglie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10">
                <a:latin typeface="Calibri"/>
                <a:cs typeface="Calibri"/>
              </a:rPr>
              <a:t>piccole </a:t>
            </a:r>
            <a:r>
              <a:rPr dirty="0" sz="2400" spc="-5">
                <a:latin typeface="Calibri"/>
                <a:cs typeface="Calibri"/>
              </a:rPr>
              <a:t>imprese </a:t>
            </a:r>
            <a:r>
              <a:rPr dirty="0" sz="2400">
                <a:latin typeface="Calibri"/>
                <a:cs typeface="Calibri"/>
              </a:rPr>
              <a:t>che </a:t>
            </a:r>
            <a:r>
              <a:rPr dirty="0" sz="2400" spc="-5">
                <a:latin typeface="Calibri"/>
                <a:cs typeface="Calibri"/>
              </a:rPr>
              <a:t>non  </a:t>
            </a:r>
            <a:r>
              <a:rPr dirty="0" sz="2400" spc="-10">
                <a:latin typeface="Calibri"/>
                <a:cs typeface="Calibri"/>
              </a:rPr>
              <a:t>vogliono </a:t>
            </a:r>
            <a:r>
              <a:rPr dirty="0" sz="2400" spc="-15">
                <a:latin typeface="Calibri"/>
                <a:cs typeface="Calibri"/>
              </a:rPr>
              <a:t>correre </a:t>
            </a:r>
            <a:r>
              <a:rPr dirty="0" sz="2400" spc="-5">
                <a:latin typeface="Calibri"/>
                <a:cs typeface="Calibri"/>
              </a:rPr>
              <a:t>rischi, l'altro dei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rischi)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2993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Incer</a:t>
            </a:r>
            <a:r>
              <a:rPr dirty="0" spc="-45"/>
              <a:t>t</a:t>
            </a:r>
            <a:r>
              <a:rPr dirty="0" spc="-55"/>
              <a:t>e</a:t>
            </a:r>
            <a:r>
              <a:rPr dirty="0"/>
              <a:t>z</a:t>
            </a:r>
            <a:r>
              <a:rPr dirty="0" spc="-100"/>
              <a:t>z</a:t>
            </a:r>
            <a:r>
              <a:rPr dirty="0"/>
              <a:t>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842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pc="-15"/>
              <a:t>Problema </a:t>
            </a:r>
            <a:r>
              <a:rPr dirty="0" spc="-10"/>
              <a:t>del </a:t>
            </a:r>
            <a:r>
              <a:rPr dirty="0" spc="-20"/>
              <a:t>mercato:</a:t>
            </a:r>
            <a:r>
              <a:rPr dirty="0" spc="40"/>
              <a:t> </a:t>
            </a:r>
            <a:r>
              <a:rPr dirty="0" spc="-20"/>
              <a:t>incertezza</a:t>
            </a: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pc="-15"/>
              <a:t>Misurazione </a:t>
            </a:r>
            <a:r>
              <a:rPr dirty="0" spc="-5"/>
              <a:t>in </a:t>
            </a:r>
            <a:r>
              <a:rPr dirty="0" spc="-10"/>
              <a:t>termini</a:t>
            </a:r>
            <a:r>
              <a:rPr dirty="0" spc="50"/>
              <a:t> </a:t>
            </a:r>
            <a:r>
              <a:rPr dirty="0" spc="-10"/>
              <a:t>monetari</a:t>
            </a: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pc="-5"/>
              <a:t>Rischi </a:t>
            </a:r>
            <a:r>
              <a:rPr dirty="0" spc="-15"/>
              <a:t>acquistati </a:t>
            </a:r>
            <a:r>
              <a:rPr dirty="0" spc="-5"/>
              <a:t>e</a:t>
            </a:r>
            <a:r>
              <a:rPr dirty="0" spc="40"/>
              <a:t> </a:t>
            </a:r>
            <a:r>
              <a:rPr dirty="0" spc="-5"/>
              <a:t>venduti</a:t>
            </a:r>
          </a:p>
          <a:p>
            <a:pPr lvl="1" marL="698500" indent="-228600">
              <a:lnSpc>
                <a:spcPct val="100000"/>
              </a:lnSpc>
              <a:spcBef>
                <a:spcPts val="244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15">
                <a:latin typeface="Calibri"/>
                <a:cs typeface="Calibri"/>
              </a:rPr>
              <a:t>Mercato </a:t>
            </a:r>
            <a:r>
              <a:rPr dirty="0" sz="2400" spc="-5">
                <a:latin typeface="Calibri"/>
                <a:cs typeface="Calibri"/>
              </a:rPr>
              <a:t>dei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rischi</a:t>
            </a:r>
            <a:endParaRPr sz="2400">
              <a:latin typeface="Calibri"/>
              <a:cs typeface="Calibri"/>
            </a:endParaRPr>
          </a:p>
          <a:p>
            <a:pPr marL="241300" marR="287020" indent="-228600">
              <a:lnSpc>
                <a:spcPct val="896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pc="-10"/>
              <a:t>Legislazione </a:t>
            </a:r>
            <a:r>
              <a:rPr dirty="0" spc="-5">
                <a:latin typeface="Wingdings"/>
                <a:cs typeface="Wingdings"/>
              </a:rPr>
              <a:t>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 spc="-10"/>
              <a:t>deregulation (es. </a:t>
            </a:r>
            <a:r>
              <a:rPr dirty="0" spc="-15"/>
              <a:t>Gramm-  </a:t>
            </a:r>
            <a:r>
              <a:rPr dirty="0" spc="-10"/>
              <a:t>Leach-Bliley Financial </a:t>
            </a:r>
            <a:r>
              <a:rPr dirty="0" spc="-5"/>
              <a:t>Services  </a:t>
            </a:r>
            <a:r>
              <a:rPr dirty="0" spc="-10"/>
              <a:t>Modernization </a:t>
            </a:r>
            <a:r>
              <a:rPr dirty="0" spc="-5"/>
              <a:t>Act 1999</a:t>
            </a:r>
            <a:r>
              <a:rPr dirty="0" spc="75"/>
              <a:t> </a:t>
            </a:r>
            <a:r>
              <a:rPr dirty="0" spc="-5"/>
              <a:t>)</a:t>
            </a:r>
          </a:p>
          <a:p>
            <a:pPr marL="241300" marR="5080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pc="-15"/>
              <a:t>Aumento </a:t>
            </a:r>
            <a:r>
              <a:rPr dirty="0" spc="-10"/>
              <a:t>del </a:t>
            </a:r>
            <a:r>
              <a:rPr dirty="0" spc="-15"/>
              <a:t>divario </a:t>
            </a:r>
            <a:r>
              <a:rPr dirty="0" spc="-25"/>
              <a:t>tra </a:t>
            </a:r>
            <a:r>
              <a:rPr dirty="0" spc="-20"/>
              <a:t>prezzi </a:t>
            </a:r>
            <a:r>
              <a:rPr dirty="0" spc="-5"/>
              <a:t>di </a:t>
            </a:r>
            <a:r>
              <a:rPr dirty="0" spc="-20"/>
              <a:t>mercato </a:t>
            </a:r>
            <a:r>
              <a:rPr dirty="0" spc="-5"/>
              <a:t>e  </a:t>
            </a:r>
            <a:r>
              <a:rPr dirty="0" spc="-15"/>
              <a:t>valutazione </a:t>
            </a:r>
            <a:r>
              <a:rPr dirty="0" spc="-10"/>
              <a:t>del</a:t>
            </a:r>
            <a:r>
              <a:rPr dirty="0" spc="5"/>
              <a:t> </a:t>
            </a:r>
            <a:r>
              <a:rPr dirty="0" spc="-10"/>
              <a:t>rischio</a:t>
            </a: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pc="-10"/>
              <a:t>Ottimismo </a:t>
            </a:r>
            <a:r>
              <a:rPr dirty="0" spc="-15"/>
              <a:t>diffuso </a:t>
            </a:r>
            <a:r>
              <a:rPr dirty="0" spc="-10"/>
              <a:t>nel</a:t>
            </a:r>
            <a:r>
              <a:rPr dirty="0" spc="65"/>
              <a:t> </a:t>
            </a:r>
            <a:r>
              <a:rPr dirty="0" spc="-20"/>
              <a:t>mercato</a:t>
            </a:r>
          </a:p>
        </p:txBody>
      </p:sp>
      <p:sp>
        <p:nvSpPr>
          <p:cNvPr id="4" name="object 4"/>
          <p:cNvSpPr/>
          <p:nvPr/>
        </p:nvSpPr>
        <p:spPr>
          <a:xfrm>
            <a:off x="7909559" y="3429000"/>
            <a:ext cx="3765804" cy="2048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63256" y="1027175"/>
            <a:ext cx="3334511" cy="2001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8236584" cy="1300480"/>
          </a:xfrm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20"/>
              <a:t>Caratteristiche </a:t>
            </a:r>
            <a:r>
              <a:rPr dirty="0"/>
              <a:t>del </a:t>
            </a:r>
            <a:r>
              <a:rPr dirty="0" spc="-30"/>
              <a:t>mercato </a:t>
            </a:r>
            <a:r>
              <a:rPr dirty="0"/>
              <a:t>dei rischi  </a:t>
            </a:r>
            <a:r>
              <a:rPr dirty="0" spc="-25"/>
              <a:t>(mercato </a:t>
            </a:r>
            <a:r>
              <a:rPr dirty="0" spc="-10"/>
              <a:t>secondario) </a:t>
            </a:r>
            <a:r>
              <a:rPr dirty="0"/>
              <a:t>-</a:t>
            </a:r>
            <a:r>
              <a:rPr dirty="0" spc="60"/>
              <a:t> </a:t>
            </a:r>
            <a:r>
              <a:rPr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7827"/>
            <a:ext cx="10193020" cy="407479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Ottimismo</a:t>
            </a:r>
            <a:endParaRPr sz="2800">
              <a:latin typeface="Calibri"/>
              <a:cs typeface="Calibri"/>
            </a:endParaRPr>
          </a:p>
          <a:p>
            <a:pPr marL="241300" marR="165735" indent="-228600">
              <a:lnSpc>
                <a:spcPts val="269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  <a:tab pos="4311650" algn="l"/>
              </a:tabLst>
            </a:pPr>
            <a:r>
              <a:rPr dirty="0" sz="2800" spc="-20">
                <a:latin typeface="Calibri"/>
                <a:cs typeface="Calibri"/>
              </a:rPr>
              <a:t>Mercato </a:t>
            </a:r>
            <a:r>
              <a:rPr dirty="0" sz="2800" spc="-15">
                <a:latin typeface="Calibri"/>
                <a:cs typeface="Calibri"/>
              </a:rPr>
              <a:t>sempre </a:t>
            </a:r>
            <a:r>
              <a:rPr dirty="0" sz="2800" spc="-10">
                <a:latin typeface="Calibri"/>
                <a:cs typeface="Calibri"/>
              </a:rPr>
              <a:t>più </a:t>
            </a:r>
            <a:r>
              <a:rPr dirty="0" sz="2800" spc="-25">
                <a:latin typeface="Calibri"/>
                <a:cs typeface="Calibri"/>
              </a:rPr>
              <a:t>vasto </a:t>
            </a:r>
            <a:r>
              <a:rPr dirty="0" sz="2800" spc="-10">
                <a:latin typeface="Calibri"/>
                <a:cs typeface="Calibri"/>
              </a:rPr>
              <a:t>(comprende una </a:t>
            </a:r>
            <a:r>
              <a:rPr dirty="0" sz="2800" spc="-15">
                <a:latin typeface="Calibri"/>
                <a:cs typeface="Calibri"/>
              </a:rPr>
              <a:t>quota </a:t>
            </a:r>
            <a:r>
              <a:rPr dirty="0" sz="2800" spc="-10">
                <a:latin typeface="Calibri"/>
                <a:cs typeface="Calibri"/>
              </a:rPr>
              <a:t>così </a:t>
            </a:r>
            <a:r>
              <a:rPr dirty="0" sz="2800" spc="-15">
                <a:latin typeface="Calibri"/>
                <a:cs typeface="Calibri"/>
              </a:rPr>
              <a:t>grossa </a:t>
            </a:r>
            <a:r>
              <a:rPr dirty="0" sz="2800" spc="-10">
                <a:latin typeface="Calibri"/>
                <a:cs typeface="Calibri"/>
              </a:rPr>
              <a:t>di  </a:t>
            </a:r>
            <a:r>
              <a:rPr dirty="0" sz="2800" spc="-20">
                <a:latin typeface="Calibri"/>
                <a:cs typeface="Calibri"/>
              </a:rPr>
              <a:t>mercato </a:t>
            </a:r>
            <a:r>
              <a:rPr dirty="0" sz="2800" spc="-5">
                <a:latin typeface="Calibri"/>
                <a:cs typeface="Calibri"/>
              </a:rPr>
              <a:t>che si </a:t>
            </a:r>
            <a:r>
              <a:rPr dirty="0" sz="2800" spc="-20">
                <a:latin typeface="Calibri"/>
                <a:cs typeface="Calibri"/>
              </a:rPr>
              <a:t>diffonde </a:t>
            </a:r>
            <a:r>
              <a:rPr dirty="0" sz="2800" spc="-5">
                <a:latin typeface="Calibri"/>
                <a:cs typeface="Calibri"/>
              </a:rPr>
              <a:t>la </a:t>
            </a:r>
            <a:r>
              <a:rPr dirty="0" sz="2800" spc="-15">
                <a:latin typeface="Calibri"/>
                <a:cs typeface="Calibri"/>
              </a:rPr>
              <a:t>convinzione </a:t>
            </a:r>
            <a:r>
              <a:rPr dirty="0" sz="2800" spc="-5">
                <a:latin typeface="Calibri"/>
                <a:cs typeface="Calibri"/>
              </a:rPr>
              <a:t>che se il rischio si </a:t>
            </a:r>
            <a:r>
              <a:rPr dirty="0" sz="2800" spc="-15">
                <a:latin typeface="Calibri"/>
                <a:cs typeface="Calibri"/>
              </a:rPr>
              <a:t>concretizza  </a:t>
            </a:r>
            <a:r>
              <a:rPr dirty="0" sz="2800" spc="-5">
                <a:latin typeface="Calibri"/>
                <a:cs typeface="Calibri"/>
              </a:rPr>
              <a:t>ed è maggiore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del</a:t>
            </a:r>
            <a:r>
              <a:rPr dirty="0" sz="2800" spc="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previsto,	</a:t>
            </a:r>
            <a:r>
              <a:rPr dirty="0" sz="2800" spc="-5">
                <a:latin typeface="Calibri"/>
                <a:cs typeface="Calibri"/>
              </a:rPr>
              <a:t>i </a:t>
            </a:r>
            <a:r>
              <a:rPr dirty="0" sz="2800" spc="-15">
                <a:latin typeface="Calibri"/>
                <a:cs typeface="Calibri"/>
              </a:rPr>
              <a:t>governi stessi </a:t>
            </a:r>
            <a:r>
              <a:rPr dirty="0" sz="2800" spc="-10">
                <a:latin typeface="Calibri"/>
                <a:cs typeface="Calibri"/>
              </a:rPr>
              <a:t>sarebbe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intervenuti)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ts val="2840"/>
              </a:lnSpc>
              <a:buFont typeface="Arial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Convinzione </a:t>
            </a:r>
            <a:r>
              <a:rPr dirty="0" sz="2400" spc="-5">
                <a:latin typeface="Calibri"/>
                <a:cs typeface="Calibri"/>
              </a:rPr>
              <a:t>poi </a:t>
            </a:r>
            <a:r>
              <a:rPr dirty="0" sz="2400" spc="-10">
                <a:latin typeface="Calibri"/>
                <a:cs typeface="Calibri"/>
              </a:rPr>
              <a:t>realmente </a:t>
            </a:r>
            <a:r>
              <a:rPr dirty="0" sz="2400" spc="-5">
                <a:latin typeface="Calibri"/>
                <a:cs typeface="Calibri"/>
              </a:rPr>
              <a:t>successa dopo </a:t>
            </a:r>
            <a:r>
              <a:rPr dirty="0" sz="2400" spc="-10">
                <a:latin typeface="Calibri"/>
                <a:cs typeface="Calibri"/>
              </a:rPr>
              <a:t>fallimento </a:t>
            </a:r>
            <a:r>
              <a:rPr dirty="0" sz="2400" spc="-5">
                <a:latin typeface="Calibri"/>
                <a:cs typeface="Calibri"/>
              </a:rPr>
              <a:t>della Lehman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Brothers:</a:t>
            </a:r>
            <a:endParaRPr sz="2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latin typeface="Calibri"/>
                <a:cs typeface="Calibri"/>
              </a:rPr>
              <a:t>Il </a:t>
            </a:r>
            <a:r>
              <a:rPr dirty="0" sz="2000" spc="-5">
                <a:latin typeface="Calibri"/>
                <a:cs typeface="Calibri"/>
              </a:rPr>
              <a:t>più grande </a:t>
            </a:r>
            <a:r>
              <a:rPr dirty="0" sz="2000" spc="-10">
                <a:latin typeface="Calibri"/>
                <a:cs typeface="Calibri"/>
              </a:rPr>
              <a:t>fallimento </a:t>
            </a:r>
            <a:r>
              <a:rPr dirty="0" sz="2000" spc="-5">
                <a:latin typeface="Calibri"/>
                <a:cs typeface="Calibri"/>
              </a:rPr>
              <a:t>della </a:t>
            </a:r>
            <a:r>
              <a:rPr dirty="0" sz="2000" spc="-15">
                <a:latin typeface="Calibri"/>
                <a:cs typeface="Calibri"/>
              </a:rPr>
              <a:t>storia </a:t>
            </a:r>
            <a:r>
              <a:rPr dirty="0" sz="2000" spc="-5">
                <a:latin typeface="Calibri"/>
                <a:cs typeface="Calibri"/>
              </a:rPr>
              <a:t>dei</a:t>
            </a:r>
            <a:r>
              <a:rPr dirty="0" sz="2000" spc="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fallimenti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 spc="-10">
                <a:latin typeface="Calibri"/>
                <a:cs typeface="Calibri"/>
              </a:rPr>
              <a:t>debito </a:t>
            </a:r>
            <a:r>
              <a:rPr dirty="0" sz="2000" spc="-5">
                <a:latin typeface="Calibri"/>
                <a:cs typeface="Calibri"/>
              </a:rPr>
              <a:t>pari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0">
                <a:latin typeface="Calibri"/>
                <a:cs typeface="Calibri"/>
              </a:rPr>
              <a:t>circa </a:t>
            </a:r>
            <a:r>
              <a:rPr dirty="0" sz="2000">
                <a:latin typeface="Calibri"/>
                <a:cs typeface="Calibri"/>
              </a:rPr>
              <a:t>613 </a:t>
            </a:r>
            <a:r>
              <a:rPr dirty="0" sz="2000" spc="-10">
                <a:latin typeface="Calibri"/>
                <a:cs typeface="Calibri"/>
              </a:rPr>
              <a:t>miliardi </a:t>
            </a:r>
            <a:r>
              <a:rPr dirty="0" sz="2000" spc="-5">
                <a:latin typeface="Calibri"/>
                <a:cs typeface="Calibri"/>
              </a:rPr>
              <a:t>di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dollari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 spc="-10">
                <a:latin typeface="Calibri"/>
                <a:cs typeface="Calibri"/>
              </a:rPr>
              <a:t>perdono </a:t>
            </a:r>
            <a:r>
              <a:rPr dirty="0" sz="2000">
                <a:latin typeface="Calibri"/>
                <a:cs typeface="Calibri"/>
              </a:rPr>
              <a:t>il </a:t>
            </a:r>
            <a:r>
              <a:rPr dirty="0" sz="2000" spc="-15">
                <a:latin typeface="Calibri"/>
                <a:cs typeface="Calibri"/>
              </a:rPr>
              <a:t>posto </a:t>
            </a:r>
            <a:r>
              <a:rPr dirty="0" sz="2000" spc="-10">
                <a:latin typeface="Calibri"/>
                <a:cs typeface="Calibri"/>
              </a:rPr>
              <a:t>circa </a:t>
            </a:r>
            <a:r>
              <a:rPr dirty="0" sz="2000">
                <a:latin typeface="Calibri"/>
                <a:cs typeface="Calibri"/>
              </a:rPr>
              <a:t>26.000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dipendenti</a:t>
            </a:r>
            <a:endParaRPr sz="2000">
              <a:latin typeface="Calibri"/>
              <a:cs typeface="Calibri"/>
            </a:endParaRPr>
          </a:p>
          <a:p>
            <a:pPr algn="just" marL="241300" marR="5080" indent="-228600">
              <a:lnSpc>
                <a:spcPct val="80000"/>
              </a:lnSpc>
              <a:spcBef>
                <a:spcPts val="9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Pacchetti </a:t>
            </a:r>
            <a:r>
              <a:rPr dirty="0" sz="2800" spc="-10">
                <a:latin typeface="Calibri"/>
                <a:cs typeface="Calibri"/>
              </a:rPr>
              <a:t>molto </a:t>
            </a:r>
            <a:r>
              <a:rPr dirty="0" sz="2800" spc="-15">
                <a:latin typeface="Calibri"/>
                <a:cs typeface="Calibri"/>
              </a:rPr>
              <a:t>diversificati (prestiti </a:t>
            </a:r>
            <a:r>
              <a:rPr dirty="0" sz="2800" spc="-5">
                <a:latin typeface="Calibri"/>
                <a:cs typeface="Calibri"/>
              </a:rPr>
              <a:t>a </a:t>
            </a:r>
            <a:r>
              <a:rPr dirty="0" sz="2800" spc="-10">
                <a:latin typeface="Calibri"/>
                <a:cs typeface="Calibri"/>
              </a:rPr>
              <a:t>rischio </a:t>
            </a:r>
            <a:r>
              <a:rPr dirty="0" sz="2800" spc="-5">
                <a:latin typeface="Calibri"/>
                <a:cs typeface="Calibri"/>
              </a:rPr>
              <a:t>quasi </a:t>
            </a:r>
            <a:r>
              <a:rPr dirty="0" sz="2800" spc="-10">
                <a:latin typeface="Calibri"/>
                <a:cs typeface="Calibri"/>
              </a:rPr>
              <a:t>nullo mischiati ad  altri molto rischiosi, p.e. </a:t>
            </a:r>
            <a:r>
              <a:rPr dirty="0" sz="2800" spc="-5">
                <a:latin typeface="Calibri"/>
                <a:cs typeface="Calibri"/>
              </a:rPr>
              <a:t>mutui </a:t>
            </a:r>
            <a:r>
              <a:rPr dirty="0" sz="2800" spc="-10">
                <a:latin typeface="Calibri"/>
                <a:cs typeface="Calibri"/>
              </a:rPr>
              <a:t>"subprime", </a:t>
            </a:r>
            <a:r>
              <a:rPr dirty="0" sz="2800" spc="-5">
                <a:latin typeface="Calibri"/>
                <a:cs typeface="Calibri"/>
              </a:rPr>
              <a:t>che </a:t>
            </a:r>
            <a:r>
              <a:rPr dirty="0" sz="2800" spc="-15">
                <a:latin typeface="Calibri"/>
                <a:cs typeface="Calibri"/>
              </a:rPr>
              <a:t>rendevano </a:t>
            </a:r>
            <a:r>
              <a:rPr dirty="0" sz="2800" spc="-10">
                <a:latin typeface="Calibri"/>
                <a:cs typeface="Calibri"/>
              </a:rPr>
              <a:t>molto </a:t>
            </a:r>
            <a:r>
              <a:rPr dirty="0" sz="2800" spc="-5">
                <a:latin typeface="Calibri"/>
                <a:cs typeface="Calibri"/>
              </a:rPr>
              <a:t>ma  </a:t>
            </a:r>
            <a:r>
              <a:rPr dirty="0" sz="2800" spc="-20">
                <a:latin typeface="Calibri"/>
                <a:cs typeface="Calibri"/>
              </a:rPr>
              <a:t>erano </a:t>
            </a:r>
            <a:r>
              <a:rPr dirty="0" sz="2800" spc="-10">
                <a:latin typeface="Calibri"/>
                <a:cs typeface="Calibri"/>
              </a:rPr>
              <a:t>molto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rischiosi)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8236584" cy="1300480"/>
          </a:xfrm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20"/>
              <a:t>Caratteristiche </a:t>
            </a:r>
            <a:r>
              <a:rPr dirty="0"/>
              <a:t>del </a:t>
            </a:r>
            <a:r>
              <a:rPr dirty="0" spc="-30"/>
              <a:t>mercato </a:t>
            </a:r>
            <a:r>
              <a:rPr dirty="0"/>
              <a:t>dei rischi  </a:t>
            </a:r>
            <a:r>
              <a:rPr dirty="0" spc="-25"/>
              <a:t>(mercato </a:t>
            </a:r>
            <a:r>
              <a:rPr dirty="0" spc="-10"/>
              <a:t>secondario) </a:t>
            </a:r>
            <a:r>
              <a:rPr dirty="0"/>
              <a:t>-</a:t>
            </a:r>
            <a:r>
              <a:rPr dirty="0" spc="60"/>
              <a:t> </a:t>
            </a:r>
            <a:r>
              <a:rPr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6062"/>
            <a:ext cx="10156825" cy="43510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3115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5">
                <a:latin typeface="Calibri"/>
                <a:cs typeface="Calibri"/>
              </a:rPr>
              <a:t>Guadagno dipende dalla </a:t>
            </a:r>
            <a:r>
              <a:rPr dirty="0" sz="2600" spc="-5" i="1">
                <a:latin typeface="Calibri"/>
                <a:cs typeface="Calibri"/>
              </a:rPr>
              <a:t>velocità </a:t>
            </a:r>
            <a:r>
              <a:rPr dirty="0" sz="2600" spc="-5">
                <a:latin typeface="Calibri"/>
                <a:cs typeface="Calibri"/>
              </a:rPr>
              <a:t>delle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transazioni</a:t>
            </a:r>
            <a:endParaRPr sz="2600">
              <a:latin typeface="Calibri"/>
              <a:cs typeface="Calibri"/>
            </a:endParaRPr>
          </a:p>
          <a:p>
            <a:pPr lvl="1" marL="698500" indent="-228600">
              <a:lnSpc>
                <a:spcPts val="2375"/>
              </a:lnSpc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200" spc="-5">
                <a:latin typeface="Calibri"/>
                <a:cs typeface="Calibri"/>
              </a:rPr>
              <a:t>Dopo </a:t>
            </a:r>
            <a:r>
              <a:rPr dirty="0" sz="2200" spc="-20">
                <a:latin typeface="Calibri"/>
                <a:cs typeface="Calibri"/>
              </a:rPr>
              <a:t>l'attacco </a:t>
            </a:r>
            <a:r>
              <a:rPr dirty="0" sz="2200" spc="-5">
                <a:latin typeface="Calibri"/>
                <a:cs typeface="Calibri"/>
              </a:rPr>
              <a:t>del 11 </a:t>
            </a:r>
            <a:r>
              <a:rPr dirty="0" sz="2200" spc="-20">
                <a:latin typeface="Calibri"/>
                <a:cs typeface="Calibri"/>
              </a:rPr>
              <a:t>settembre </a:t>
            </a:r>
            <a:r>
              <a:rPr dirty="0" sz="2200" spc="-5">
                <a:latin typeface="Calibri"/>
                <a:cs typeface="Calibri"/>
              </a:rPr>
              <a:t>2001 a </a:t>
            </a:r>
            <a:r>
              <a:rPr dirty="0" sz="2200" spc="-100">
                <a:latin typeface="Calibri"/>
                <a:cs typeface="Calibri"/>
              </a:rPr>
              <a:t>NY, </a:t>
            </a:r>
            <a:r>
              <a:rPr dirty="0" sz="2200" spc="-5">
                <a:latin typeface="Calibri"/>
                <a:cs typeface="Calibri"/>
              </a:rPr>
              <a:t>la Lehman </a:t>
            </a:r>
            <a:r>
              <a:rPr dirty="0" sz="2200" spc="-15">
                <a:latin typeface="Calibri"/>
                <a:cs typeface="Calibri"/>
              </a:rPr>
              <a:t>Brothers </a:t>
            </a:r>
            <a:r>
              <a:rPr dirty="0" sz="2200" spc="-5">
                <a:latin typeface="Calibri"/>
                <a:cs typeface="Calibri"/>
              </a:rPr>
              <a:t>in 48 </a:t>
            </a:r>
            <a:r>
              <a:rPr dirty="0" sz="2200" spc="-15">
                <a:latin typeface="Calibri"/>
                <a:cs typeface="Calibri"/>
              </a:rPr>
              <a:t>ore</a:t>
            </a:r>
            <a:r>
              <a:rPr dirty="0" sz="2200" spc="-5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allestisce</a:t>
            </a:r>
            <a:endParaRPr sz="2200">
              <a:latin typeface="Calibri"/>
              <a:cs typeface="Calibri"/>
            </a:endParaRPr>
          </a:p>
          <a:p>
            <a:pPr marL="698500">
              <a:lnSpc>
                <a:spcPts val="2360"/>
              </a:lnSpc>
            </a:pPr>
            <a:r>
              <a:rPr dirty="0" sz="2200" spc="-10">
                <a:latin typeface="Calibri"/>
                <a:cs typeface="Calibri"/>
              </a:rPr>
              <a:t>una </a:t>
            </a:r>
            <a:r>
              <a:rPr dirty="0" sz="2200" spc="-5">
                <a:latin typeface="Calibri"/>
                <a:cs typeface="Calibri"/>
              </a:rPr>
              <a:t>sala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contrattazioni</a:t>
            </a:r>
            <a:endParaRPr sz="2200">
              <a:latin typeface="Calibri"/>
              <a:cs typeface="Calibri"/>
            </a:endParaRPr>
          </a:p>
          <a:p>
            <a:pPr lvl="1" marL="698500" marR="5080" indent="-228600">
              <a:lnSpc>
                <a:spcPct val="80000"/>
              </a:lnSpc>
              <a:spcBef>
                <a:spcPts val="509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200" spc="-15">
                <a:latin typeface="Calibri"/>
                <a:cs typeface="Calibri"/>
              </a:rPr>
              <a:t>Riadattano </a:t>
            </a:r>
            <a:r>
              <a:rPr dirty="0" sz="2200" spc="-20">
                <a:latin typeface="Calibri"/>
                <a:cs typeface="Calibri"/>
              </a:rPr>
              <a:t>tutto </a:t>
            </a:r>
            <a:r>
              <a:rPr dirty="0" sz="2200" spc="-10">
                <a:latin typeface="Calibri"/>
                <a:cs typeface="Calibri"/>
              </a:rPr>
              <a:t>l'hotel </a:t>
            </a:r>
            <a:r>
              <a:rPr dirty="0" sz="2200" spc="-20">
                <a:latin typeface="Calibri"/>
                <a:cs typeface="Calibri"/>
              </a:rPr>
              <a:t>Sheraton </a:t>
            </a:r>
            <a:r>
              <a:rPr dirty="0" sz="2200" spc="-5">
                <a:latin typeface="Calibri"/>
                <a:cs typeface="Calibri"/>
              </a:rPr>
              <a:t>a </a:t>
            </a:r>
            <a:r>
              <a:rPr dirty="0" sz="2200" spc="-15">
                <a:latin typeface="Calibri"/>
                <a:cs typeface="Calibri"/>
              </a:rPr>
              <a:t>Manhattan </a:t>
            </a:r>
            <a:r>
              <a:rPr dirty="0" sz="2200" spc="-10">
                <a:latin typeface="Calibri"/>
                <a:cs typeface="Calibri"/>
              </a:rPr>
              <a:t>come sede provvisoria </a:t>
            </a:r>
            <a:r>
              <a:rPr dirty="0" sz="2200" spc="-5">
                <a:latin typeface="Calibri"/>
                <a:cs typeface="Calibri"/>
              </a:rPr>
              <a:t>in pochissime  </a:t>
            </a:r>
            <a:r>
              <a:rPr dirty="0" sz="2200" spc="-10">
                <a:latin typeface="Calibri"/>
                <a:cs typeface="Calibri"/>
              </a:rPr>
              <a:t>settimane</a:t>
            </a:r>
            <a:endParaRPr sz="2200">
              <a:latin typeface="Calibri"/>
              <a:cs typeface="Calibri"/>
            </a:endParaRPr>
          </a:p>
          <a:p>
            <a:pPr marL="241300" marR="1155065" indent="-228600">
              <a:lnSpc>
                <a:spcPts val="2500"/>
              </a:lnSpc>
              <a:spcBef>
                <a:spcPts val="9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latin typeface="Calibri"/>
                <a:cs typeface="Calibri"/>
              </a:rPr>
              <a:t>Le </a:t>
            </a:r>
            <a:r>
              <a:rPr dirty="0" sz="2600" spc="-10">
                <a:latin typeface="Calibri"/>
                <a:cs typeface="Calibri"/>
              </a:rPr>
              <a:t>valutazioni </a:t>
            </a:r>
            <a:r>
              <a:rPr dirty="0" sz="2600">
                <a:latin typeface="Calibri"/>
                <a:cs typeface="Calibri"/>
              </a:rPr>
              <a:t>che </a:t>
            </a:r>
            <a:r>
              <a:rPr dirty="0" sz="2600" spc="-10">
                <a:latin typeface="Calibri"/>
                <a:cs typeface="Calibri"/>
              </a:rPr>
              <a:t>avvengono </a:t>
            </a:r>
            <a:r>
              <a:rPr dirty="0" sz="2600" spc="-5">
                <a:latin typeface="Calibri"/>
                <a:cs typeface="Calibri"/>
              </a:rPr>
              <a:t>sui </a:t>
            </a:r>
            <a:r>
              <a:rPr dirty="0" sz="2600" spc="-15">
                <a:latin typeface="Calibri"/>
                <a:cs typeface="Calibri"/>
              </a:rPr>
              <a:t>mercati </a:t>
            </a:r>
            <a:r>
              <a:rPr dirty="0" sz="2600" spc="-5">
                <a:latin typeface="Calibri"/>
                <a:cs typeface="Calibri"/>
              </a:rPr>
              <a:t>secondari </a:t>
            </a:r>
            <a:r>
              <a:rPr dirty="0" sz="2600" spc="-10">
                <a:latin typeface="Calibri"/>
                <a:cs typeface="Calibri"/>
              </a:rPr>
              <a:t>diventano </a:t>
            </a:r>
            <a:r>
              <a:rPr dirty="0" sz="2600" spc="-5">
                <a:latin typeface="Calibri"/>
                <a:cs typeface="Calibri"/>
              </a:rPr>
              <a:t>più  importanti di </a:t>
            </a:r>
            <a:r>
              <a:rPr dirty="0" sz="2600">
                <a:latin typeface="Calibri"/>
                <a:cs typeface="Calibri"/>
              </a:rPr>
              <a:t>quelle </a:t>
            </a:r>
            <a:r>
              <a:rPr dirty="0" sz="2600" spc="-5">
                <a:latin typeface="Calibri"/>
                <a:cs typeface="Calibri"/>
              </a:rPr>
              <a:t>sui </a:t>
            </a:r>
            <a:r>
              <a:rPr dirty="0" sz="2600" spc="-15">
                <a:latin typeface="Calibri"/>
                <a:cs typeface="Calibri"/>
              </a:rPr>
              <a:t>mercati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"reali"</a:t>
            </a:r>
            <a:endParaRPr sz="2600">
              <a:latin typeface="Calibri"/>
              <a:cs typeface="Calibri"/>
            </a:endParaRPr>
          </a:p>
          <a:p>
            <a:pPr marL="241300" marR="111760" indent="-228600">
              <a:lnSpc>
                <a:spcPts val="250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5">
                <a:latin typeface="Calibri"/>
                <a:cs typeface="Calibri"/>
              </a:rPr>
              <a:t>Agenzie di </a:t>
            </a:r>
            <a:r>
              <a:rPr dirty="0" sz="2600" i="1">
                <a:latin typeface="Calibri"/>
                <a:cs typeface="Calibri"/>
              </a:rPr>
              <a:t>rating </a:t>
            </a:r>
            <a:r>
              <a:rPr dirty="0" sz="2600" spc="-5">
                <a:latin typeface="Calibri"/>
                <a:cs typeface="Calibri"/>
              </a:rPr>
              <a:t>cominciano </a:t>
            </a:r>
            <a:r>
              <a:rPr dirty="0" sz="2600">
                <a:latin typeface="Calibri"/>
                <a:cs typeface="Calibri"/>
              </a:rPr>
              <a:t>a </a:t>
            </a:r>
            <a:r>
              <a:rPr dirty="0" sz="2600" spc="-10">
                <a:latin typeface="Calibri"/>
                <a:cs typeface="Calibri"/>
              </a:rPr>
              <a:t>basare </a:t>
            </a:r>
            <a:r>
              <a:rPr dirty="0" sz="2600">
                <a:latin typeface="Calibri"/>
                <a:cs typeface="Calibri"/>
              </a:rPr>
              <a:t>i </a:t>
            </a:r>
            <a:r>
              <a:rPr dirty="0" sz="2600" spc="-10">
                <a:latin typeface="Calibri"/>
                <a:cs typeface="Calibri"/>
              </a:rPr>
              <a:t>loro </a:t>
            </a:r>
            <a:r>
              <a:rPr dirty="0" sz="2600">
                <a:latin typeface="Calibri"/>
                <a:cs typeface="Calibri"/>
              </a:rPr>
              <a:t>giudizi </a:t>
            </a:r>
            <a:r>
              <a:rPr dirty="0" sz="2600" spc="-5">
                <a:latin typeface="Calibri"/>
                <a:cs typeface="Calibri"/>
              </a:rPr>
              <a:t>(su banche </a:t>
            </a:r>
            <a:r>
              <a:rPr dirty="0" sz="2600">
                <a:latin typeface="Calibri"/>
                <a:cs typeface="Calibri"/>
              </a:rPr>
              <a:t>e </a:t>
            </a:r>
            <a:r>
              <a:rPr dirty="0" sz="2600" spc="-5">
                <a:latin typeface="Calibri"/>
                <a:cs typeface="Calibri"/>
              </a:rPr>
              <a:t>su </a:t>
            </a:r>
            <a:r>
              <a:rPr dirty="0" sz="2600" spc="-15">
                <a:latin typeface="Calibri"/>
                <a:cs typeface="Calibri"/>
              </a:rPr>
              <a:t>intere  </a:t>
            </a:r>
            <a:r>
              <a:rPr dirty="0" sz="2600">
                <a:latin typeface="Calibri"/>
                <a:cs typeface="Calibri"/>
              </a:rPr>
              <a:t>nazioni) </a:t>
            </a:r>
            <a:r>
              <a:rPr dirty="0" sz="2600" spc="-5">
                <a:latin typeface="Calibri"/>
                <a:cs typeface="Calibri"/>
              </a:rPr>
              <a:t>su questi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mercati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latin typeface="Calibri"/>
                <a:cs typeface="Calibri"/>
              </a:rPr>
              <a:t>Cambiano </a:t>
            </a:r>
            <a:r>
              <a:rPr dirty="0" sz="2600" spc="-5">
                <a:latin typeface="Calibri"/>
                <a:cs typeface="Calibri"/>
              </a:rPr>
              <a:t>anche </a:t>
            </a:r>
            <a:r>
              <a:rPr dirty="0" sz="2600">
                <a:latin typeface="Calibri"/>
                <a:cs typeface="Calibri"/>
              </a:rPr>
              <a:t>i </a:t>
            </a:r>
            <a:r>
              <a:rPr dirty="0" sz="2600" spc="-10">
                <a:latin typeface="Calibri"/>
                <a:cs typeface="Calibri"/>
              </a:rPr>
              <a:t>sistemi </a:t>
            </a:r>
            <a:r>
              <a:rPr dirty="0" sz="2600" spc="-15">
                <a:latin typeface="Calibri"/>
                <a:cs typeface="Calibri"/>
              </a:rPr>
              <a:t>contabili </a:t>
            </a:r>
            <a:r>
              <a:rPr dirty="0" sz="2600" spc="-5">
                <a:latin typeface="Calibri"/>
                <a:cs typeface="Calibri"/>
              </a:rPr>
              <a:t>delle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imprese</a:t>
            </a:r>
            <a:endParaRPr sz="2600">
              <a:latin typeface="Calibri"/>
              <a:cs typeface="Calibri"/>
            </a:endParaRPr>
          </a:p>
          <a:p>
            <a:pPr marL="241300" marR="162560" indent="-228600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>
                <a:solidFill>
                  <a:srgbClr val="FF0000"/>
                </a:solidFill>
                <a:latin typeface="Calibri"/>
                <a:cs typeface="Calibri"/>
              </a:rPr>
              <a:t>Più </a:t>
            </a:r>
            <a:r>
              <a:rPr dirty="0" sz="2600" spc="-20">
                <a:solidFill>
                  <a:srgbClr val="FF0000"/>
                </a:solidFill>
                <a:latin typeface="Calibri"/>
                <a:cs typeface="Calibri"/>
              </a:rPr>
              <a:t>perfetta </a:t>
            </a:r>
            <a:r>
              <a:rPr dirty="0" sz="2600" spc="-5">
                <a:solidFill>
                  <a:srgbClr val="FF0000"/>
                </a:solidFill>
                <a:latin typeface="Calibri"/>
                <a:cs typeface="Calibri"/>
              </a:rPr>
              <a:t>espressione del </a:t>
            </a:r>
            <a:r>
              <a:rPr dirty="0" sz="2600" spc="-15">
                <a:solidFill>
                  <a:srgbClr val="FF0000"/>
                </a:solidFill>
                <a:latin typeface="Calibri"/>
                <a:cs typeface="Calibri"/>
              </a:rPr>
              <a:t>potere </a:t>
            </a:r>
            <a:r>
              <a:rPr dirty="0" sz="2600" spc="-5">
                <a:solidFill>
                  <a:srgbClr val="FF0000"/>
                </a:solidFill>
                <a:latin typeface="Calibri"/>
                <a:cs typeface="Calibri"/>
              </a:rPr>
              <a:t>dei </a:t>
            </a:r>
            <a:r>
              <a:rPr dirty="0" sz="2600" spc="-15">
                <a:solidFill>
                  <a:srgbClr val="FF0000"/>
                </a:solidFill>
                <a:latin typeface="Calibri"/>
                <a:cs typeface="Calibri"/>
              </a:rPr>
              <a:t>mercati </a:t>
            </a:r>
            <a:r>
              <a:rPr dirty="0" sz="2600" spc="-10">
                <a:latin typeface="Calibri"/>
                <a:cs typeface="Calibri"/>
              </a:rPr>
              <a:t>(crea molta ricchezza, </a:t>
            </a:r>
            <a:r>
              <a:rPr dirty="0" sz="2600">
                <a:latin typeface="Calibri"/>
                <a:cs typeface="Calibri"/>
              </a:rPr>
              <a:t>ma  </a:t>
            </a:r>
            <a:r>
              <a:rPr dirty="0" sz="2600" spc="-5">
                <a:latin typeface="Calibri"/>
                <a:cs typeface="Calibri"/>
              </a:rPr>
              <a:t>molte parti </a:t>
            </a:r>
            <a:r>
              <a:rPr dirty="0" sz="2600">
                <a:latin typeface="Calibri"/>
                <a:cs typeface="Calibri"/>
              </a:rPr>
              <a:t>del </a:t>
            </a:r>
            <a:r>
              <a:rPr dirty="0" sz="2600" spc="-10">
                <a:latin typeface="Calibri"/>
                <a:cs typeface="Calibri"/>
              </a:rPr>
              <a:t>sistema </a:t>
            </a:r>
            <a:r>
              <a:rPr dirty="0" sz="2600" spc="-5">
                <a:latin typeface="Calibri"/>
                <a:cs typeface="Calibri"/>
              </a:rPr>
              <a:t>si</a:t>
            </a:r>
            <a:r>
              <a:rPr dirty="0" sz="2600" spc="-5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"atrofizzano")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65441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4 </a:t>
            </a:r>
            <a:r>
              <a:rPr dirty="0" spc="-10"/>
              <a:t>elementi </a:t>
            </a:r>
            <a:r>
              <a:rPr dirty="0"/>
              <a:t>principali di </a:t>
            </a:r>
            <a:r>
              <a:rPr dirty="0" spc="-15"/>
              <a:t>questo</a:t>
            </a:r>
            <a:r>
              <a:rPr dirty="0" spc="-40"/>
              <a:t> </a:t>
            </a:r>
            <a:r>
              <a:rPr dirty="0" spc="-15"/>
              <a:t>sistema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8263255" cy="246888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7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800" spc="-15">
                <a:latin typeface="Calibri"/>
                <a:cs typeface="Calibri"/>
              </a:rPr>
              <a:t>Importanza </a:t>
            </a:r>
            <a:r>
              <a:rPr dirty="0" sz="2800" spc="-10">
                <a:latin typeface="Calibri"/>
                <a:cs typeface="Calibri"/>
              </a:rPr>
              <a:t>dei </a:t>
            </a:r>
            <a:r>
              <a:rPr dirty="0" sz="2800" spc="-15">
                <a:latin typeface="Calibri"/>
                <a:cs typeface="Calibri"/>
              </a:rPr>
              <a:t>mercati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secondari</a:t>
            </a:r>
            <a:endParaRPr sz="28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800" spc="-10">
                <a:latin typeface="Calibri"/>
                <a:cs typeface="Calibri"/>
              </a:rPr>
              <a:t>Ottimismo</a:t>
            </a:r>
            <a:endParaRPr sz="28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800" spc="-15">
                <a:latin typeface="Calibri"/>
                <a:cs typeface="Calibri"/>
              </a:rPr>
              <a:t>Privatizzazione </a:t>
            </a:r>
            <a:r>
              <a:rPr dirty="0" sz="2800" spc="-10">
                <a:latin typeface="Calibri"/>
                <a:cs typeface="Calibri"/>
              </a:rPr>
              <a:t>dei </a:t>
            </a:r>
            <a:r>
              <a:rPr dirty="0" sz="2800" spc="-20">
                <a:latin typeface="Calibri"/>
                <a:cs typeface="Calibri"/>
              </a:rPr>
              <a:t>profitti </a:t>
            </a:r>
            <a:r>
              <a:rPr dirty="0" sz="2800" spc="-5">
                <a:latin typeface="Calibri"/>
                <a:cs typeface="Calibri"/>
              </a:rPr>
              <a:t>e </a:t>
            </a:r>
            <a:r>
              <a:rPr dirty="0" sz="2800" spc="-10">
                <a:latin typeface="Calibri"/>
                <a:cs typeface="Calibri"/>
              </a:rPr>
              <a:t>socializzazione del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rischio</a:t>
            </a:r>
            <a:endParaRPr sz="28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800" spc="-15">
                <a:latin typeface="Calibri"/>
                <a:cs typeface="Calibri"/>
              </a:rPr>
              <a:t>Scollamento </a:t>
            </a:r>
            <a:r>
              <a:rPr dirty="0" sz="2800" spc="-25">
                <a:latin typeface="Calibri"/>
                <a:cs typeface="Calibri"/>
              </a:rPr>
              <a:t>tra </a:t>
            </a:r>
            <a:r>
              <a:rPr dirty="0" sz="2800" spc="-20">
                <a:latin typeface="Calibri"/>
                <a:cs typeface="Calibri"/>
              </a:rPr>
              <a:t>mercato </a:t>
            </a:r>
            <a:r>
              <a:rPr dirty="0" sz="2800" spc="-10">
                <a:latin typeface="Calibri"/>
                <a:cs typeface="Calibri"/>
              </a:rPr>
              <a:t>azionario </a:t>
            </a:r>
            <a:r>
              <a:rPr dirty="0" sz="2800" spc="-5">
                <a:latin typeface="Calibri"/>
                <a:cs typeface="Calibri"/>
              </a:rPr>
              <a:t>e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innovazione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Uso della </a:t>
            </a:r>
            <a:r>
              <a:rPr dirty="0" sz="2400" spc="-10">
                <a:latin typeface="Calibri"/>
                <a:cs typeface="Calibri"/>
              </a:rPr>
              <a:t>tecnologia </a:t>
            </a:r>
            <a:r>
              <a:rPr dirty="0" sz="2400" spc="-5">
                <a:latin typeface="Calibri"/>
                <a:cs typeface="Calibri"/>
              </a:rPr>
              <a:t>più </a:t>
            </a:r>
            <a:r>
              <a:rPr dirty="0" sz="2400" spc="-15">
                <a:latin typeface="Calibri"/>
                <a:cs typeface="Calibri"/>
              </a:rPr>
              <a:t>sofisticata </a:t>
            </a:r>
            <a:r>
              <a:rPr dirty="0" sz="2400" spc="-5">
                <a:latin typeface="Calibri"/>
                <a:cs typeface="Calibri"/>
              </a:rPr>
              <a:t>da </a:t>
            </a:r>
            <a:r>
              <a:rPr dirty="0" sz="2400" spc="-10">
                <a:latin typeface="Calibri"/>
                <a:cs typeface="Calibri"/>
              </a:rPr>
              <a:t>parte </a:t>
            </a:r>
            <a:r>
              <a:rPr dirty="0" sz="2400" spc="-5">
                <a:latin typeface="Calibri"/>
                <a:cs typeface="Calibri"/>
              </a:rPr>
              <a:t>delle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banche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5"/>
              <a:t>Implicazioni </a:t>
            </a:r>
            <a:r>
              <a:rPr dirty="0"/>
              <a:t>per il </a:t>
            </a:r>
            <a:r>
              <a:rPr dirty="0" spc="-5"/>
              <a:t>modello </a:t>
            </a:r>
            <a:r>
              <a:rPr dirty="0"/>
              <a:t>del </a:t>
            </a:r>
            <a:r>
              <a:rPr dirty="0" spc="-20"/>
              <a:t>valore </a:t>
            </a:r>
            <a:r>
              <a:rPr dirty="0"/>
              <a:t>per </a:t>
            </a:r>
            <a:r>
              <a:rPr dirty="0" spc="-5"/>
              <a:t>gli  </a:t>
            </a:r>
            <a:r>
              <a:rPr dirty="0" spc="-10"/>
              <a:t>azionisti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248775" cy="406019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241300" marR="5080" indent="-22860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Modello </a:t>
            </a:r>
            <a:r>
              <a:rPr dirty="0" sz="2800" spc="-20">
                <a:latin typeface="Calibri"/>
                <a:cs typeface="Calibri"/>
              </a:rPr>
              <a:t>legato </a:t>
            </a:r>
            <a:r>
              <a:rPr dirty="0" sz="2800" spc="-5">
                <a:latin typeface="Calibri"/>
                <a:cs typeface="Calibri"/>
              </a:rPr>
              <a:t>al </a:t>
            </a:r>
            <a:r>
              <a:rPr dirty="0" sz="2800" spc="-20">
                <a:latin typeface="Calibri"/>
                <a:cs typeface="Calibri"/>
              </a:rPr>
              <a:t>concetto </a:t>
            </a:r>
            <a:r>
              <a:rPr dirty="0" sz="2800" spc="-5">
                <a:latin typeface="Calibri"/>
                <a:cs typeface="Calibri"/>
              </a:rPr>
              <a:t>anglosassone di </a:t>
            </a:r>
            <a:r>
              <a:rPr dirty="0" sz="2800" spc="-10">
                <a:latin typeface="Calibri"/>
                <a:cs typeface="Calibri"/>
              </a:rPr>
              <a:t>impresa </a:t>
            </a:r>
            <a:r>
              <a:rPr dirty="0" sz="2800" spc="-20">
                <a:latin typeface="Calibri"/>
                <a:cs typeface="Calibri"/>
              </a:rPr>
              <a:t>legata </a:t>
            </a:r>
            <a:r>
              <a:rPr dirty="0" sz="2800" spc="-10">
                <a:latin typeface="Calibri"/>
                <a:cs typeface="Calibri"/>
              </a:rPr>
              <a:t>alla  massimizzazione del </a:t>
            </a:r>
            <a:r>
              <a:rPr dirty="0" sz="2800" spc="-20">
                <a:latin typeface="Calibri"/>
                <a:cs typeface="Calibri"/>
              </a:rPr>
              <a:t>valore </a:t>
            </a:r>
            <a:r>
              <a:rPr dirty="0" sz="2800" spc="-10">
                <a:latin typeface="Calibri"/>
                <a:cs typeface="Calibri"/>
              </a:rPr>
              <a:t>per </a:t>
            </a:r>
            <a:r>
              <a:rPr dirty="0" sz="2800" spc="-5">
                <a:latin typeface="Calibri"/>
                <a:cs typeface="Calibri"/>
              </a:rPr>
              <a:t>gli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azionisti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Importante </a:t>
            </a:r>
            <a:r>
              <a:rPr dirty="0" sz="2800" spc="-10">
                <a:latin typeface="Calibri"/>
                <a:cs typeface="Calibri"/>
              </a:rPr>
              <a:t>guardarli insieme </a:t>
            </a:r>
            <a:r>
              <a:rPr dirty="0" sz="2800" spc="-5">
                <a:latin typeface="Calibri"/>
                <a:cs typeface="Calibri"/>
              </a:rPr>
              <a:t>dal </a:t>
            </a:r>
            <a:r>
              <a:rPr dirty="0" sz="2800" spc="-20">
                <a:latin typeface="Calibri"/>
                <a:cs typeface="Calibri"/>
              </a:rPr>
              <a:t>punto </a:t>
            </a:r>
            <a:r>
              <a:rPr dirty="0" sz="2800" spc="-5">
                <a:latin typeface="Calibri"/>
                <a:cs typeface="Calibri"/>
              </a:rPr>
              <a:t>di </a:t>
            </a:r>
            <a:r>
              <a:rPr dirty="0" sz="2800" spc="-20">
                <a:latin typeface="Calibri"/>
                <a:cs typeface="Calibri"/>
              </a:rPr>
              <a:t>vista</a:t>
            </a:r>
            <a:r>
              <a:rPr dirty="0" sz="2800" spc="15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storico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75">
                <a:latin typeface="Calibri"/>
                <a:cs typeface="Calibri"/>
              </a:rPr>
              <a:t>Tre </a:t>
            </a:r>
            <a:r>
              <a:rPr dirty="0" sz="2800" spc="-10">
                <a:latin typeface="Calibri"/>
                <a:cs typeface="Calibri"/>
              </a:rPr>
              <a:t>tipi </a:t>
            </a:r>
            <a:r>
              <a:rPr dirty="0" sz="2800" spc="-5">
                <a:latin typeface="Calibri"/>
                <a:cs typeface="Calibri"/>
              </a:rPr>
              <a:t>di modelli di</a:t>
            </a:r>
            <a:r>
              <a:rPr dirty="0" sz="2800" spc="10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impresa:</a:t>
            </a:r>
            <a:endParaRPr sz="2800">
              <a:latin typeface="Calibri"/>
              <a:cs typeface="Calibri"/>
            </a:endParaRPr>
          </a:p>
          <a:p>
            <a:pPr lvl="1" marL="927100" indent="-457200">
              <a:lnSpc>
                <a:spcPct val="100000"/>
              </a:lnSpc>
              <a:spcBef>
                <a:spcPts val="245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dirty="0" sz="2400">
                <a:latin typeface="Calibri"/>
                <a:cs typeface="Calibri"/>
              </a:rPr>
              <a:t>"il </a:t>
            </a:r>
            <a:r>
              <a:rPr dirty="0" sz="2400" spc="-10">
                <a:latin typeface="Calibri"/>
                <a:cs typeface="Calibri"/>
              </a:rPr>
              <a:t>cliente </a:t>
            </a:r>
            <a:r>
              <a:rPr dirty="0" sz="2400">
                <a:latin typeface="Calibri"/>
                <a:cs typeface="Calibri"/>
              </a:rPr>
              <a:t>è</a:t>
            </a:r>
            <a:r>
              <a:rPr dirty="0" sz="2400" spc="-15">
                <a:latin typeface="Calibri"/>
                <a:cs typeface="Calibri"/>
              </a:rPr>
              <a:t> re"</a:t>
            </a:r>
            <a:endParaRPr sz="2400">
              <a:latin typeface="Calibri"/>
              <a:cs typeface="Calibri"/>
            </a:endParaRPr>
          </a:p>
          <a:p>
            <a:pPr lvl="1" marL="927100" indent="-457200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dirty="0" sz="2400" spc="-10">
                <a:latin typeface="Calibri"/>
                <a:cs typeface="Calibri"/>
              </a:rPr>
              <a:t>Importanza </a:t>
            </a:r>
            <a:r>
              <a:rPr dirty="0" sz="2400" spc="-5">
                <a:latin typeface="Calibri"/>
                <a:cs typeface="Calibri"/>
              </a:rPr>
              <a:t>degli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stakeholders</a:t>
            </a:r>
            <a:endParaRPr sz="2400">
              <a:latin typeface="Calibri"/>
              <a:cs typeface="Calibri"/>
            </a:endParaRPr>
          </a:p>
          <a:p>
            <a:pPr lvl="1" marL="927100" indent="-457200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927100" algn="l"/>
                <a:tab pos="927735" algn="l"/>
              </a:tabLst>
            </a:pPr>
            <a:r>
              <a:rPr dirty="0" sz="2400" spc="-5">
                <a:latin typeface="Calibri"/>
                <a:cs typeface="Calibri"/>
              </a:rPr>
              <a:t>Massimizzazione del </a:t>
            </a:r>
            <a:r>
              <a:rPr dirty="0" sz="2400" spc="-15">
                <a:latin typeface="Calibri"/>
                <a:cs typeface="Calibri"/>
              </a:rPr>
              <a:t>valore </a:t>
            </a:r>
            <a:r>
              <a:rPr dirty="0" sz="2400" spc="-5">
                <a:latin typeface="Calibri"/>
                <a:cs typeface="Calibri"/>
              </a:rPr>
              <a:t>per </a:t>
            </a:r>
            <a:r>
              <a:rPr dirty="0" sz="2400">
                <a:latin typeface="Calibri"/>
                <a:cs typeface="Calibri"/>
              </a:rPr>
              <a:t>gli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azionisti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Reazione </a:t>
            </a:r>
            <a:r>
              <a:rPr dirty="0" sz="2800" spc="-5">
                <a:latin typeface="Calibri"/>
                <a:cs typeface="Calibri"/>
              </a:rPr>
              <a:t>al </a:t>
            </a:r>
            <a:r>
              <a:rPr dirty="0" sz="2800" spc="-15">
                <a:latin typeface="Calibri"/>
                <a:cs typeface="Calibri"/>
              </a:rPr>
              <a:t>capitalismo </a:t>
            </a:r>
            <a:r>
              <a:rPr dirty="0" sz="2800" spc="-10">
                <a:latin typeface="Calibri"/>
                <a:cs typeface="Calibri"/>
              </a:rPr>
              <a:t>manageriale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americano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Riforma </a:t>
            </a:r>
            <a:r>
              <a:rPr dirty="0" sz="2800" spc="-10">
                <a:latin typeface="Calibri"/>
                <a:cs typeface="Calibri"/>
              </a:rPr>
              <a:t>della governance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aziendale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10"/>
              <a:t>Massimizzazione </a:t>
            </a:r>
            <a:r>
              <a:rPr dirty="0"/>
              <a:t>del </a:t>
            </a:r>
            <a:r>
              <a:rPr dirty="0" spc="-20"/>
              <a:t>valore </a:t>
            </a:r>
            <a:r>
              <a:rPr dirty="0"/>
              <a:t>per gli </a:t>
            </a:r>
            <a:r>
              <a:rPr dirty="0" spc="-5"/>
              <a:t>azionisti </a:t>
            </a:r>
            <a:r>
              <a:rPr dirty="0"/>
              <a:t>–  due</a:t>
            </a:r>
            <a:r>
              <a:rPr dirty="0" spc="-5"/>
              <a:t> esempi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6830"/>
            <a:ext cx="10257155" cy="4220845"/>
          </a:xfrm>
          <a:prstGeom prst="rect">
            <a:avLst/>
          </a:prstGeom>
        </p:spPr>
        <p:txBody>
          <a:bodyPr wrap="square" lIns="0" tIns="48894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Michael Jensens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(2001)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Sono </a:t>
            </a:r>
            <a:r>
              <a:rPr dirty="0" sz="2400">
                <a:latin typeface="Calibri"/>
                <a:cs typeface="Calibri"/>
              </a:rPr>
              <a:t>gli </a:t>
            </a:r>
            <a:r>
              <a:rPr dirty="0" sz="2400" spc="-5">
                <a:latin typeface="Calibri"/>
                <a:cs typeface="Calibri"/>
              </a:rPr>
              <a:t>azionisti </a:t>
            </a:r>
            <a:r>
              <a:rPr dirty="0" sz="2400">
                <a:latin typeface="Calibri"/>
                <a:cs typeface="Calibri"/>
              </a:rPr>
              <a:t>che </a:t>
            </a:r>
            <a:r>
              <a:rPr dirty="0" sz="2400" spc="-5">
                <a:latin typeface="Calibri"/>
                <a:cs typeface="Calibri"/>
              </a:rPr>
              <a:t>decidono sulla </a:t>
            </a:r>
            <a:r>
              <a:rPr dirty="0" sz="2400" spc="-10">
                <a:latin typeface="Calibri"/>
                <a:cs typeface="Calibri"/>
              </a:rPr>
              <a:t>moralità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dell'impresa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>
                <a:latin typeface="Calibri"/>
                <a:cs typeface="Calibri"/>
              </a:rPr>
              <a:t>Nessuno </a:t>
            </a:r>
            <a:r>
              <a:rPr dirty="0" sz="2400" spc="-5">
                <a:latin typeface="Calibri"/>
                <a:cs typeface="Calibri"/>
              </a:rPr>
              <a:t>possiede azioni, </a:t>
            </a:r>
            <a:r>
              <a:rPr dirty="0" sz="2400" spc="-10">
                <a:latin typeface="Calibri"/>
                <a:cs typeface="Calibri"/>
              </a:rPr>
              <a:t>tutti </a:t>
            </a:r>
            <a:r>
              <a:rPr dirty="0" sz="2400">
                <a:latin typeface="Calibri"/>
                <a:cs typeface="Calibri"/>
              </a:rPr>
              <a:t>le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scambiano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Piani </a:t>
            </a:r>
            <a:r>
              <a:rPr dirty="0" sz="2800" spc="-15">
                <a:latin typeface="Calibri"/>
                <a:cs typeface="Calibri"/>
              </a:rPr>
              <a:t>previdenziali </a:t>
            </a:r>
            <a:r>
              <a:rPr dirty="0" sz="2800" spc="-5">
                <a:latin typeface="Calibri"/>
                <a:cs typeface="Calibri"/>
              </a:rPr>
              <a:t>e </a:t>
            </a:r>
            <a:r>
              <a:rPr dirty="0" sz="2800" spc="-10">
                <a:latin typeface="Calibri"/>
                <a:cs typeface="Calibri"/>
              </a:rPr>
              <a:t>pensionistici </a:t>
            </a:r>
            <a:r>
              <a:rPr dirty="0" sz="2800" spc="-15">
                <a:latin typeface="Calibri"/>
                <a:cs typeface="Calibri"/>
              </a:rPr>
              <a:t>gestiti </a:t>
            </a:r>
            <a:r>
              <a:rPr dirty="0" sz="2800" spc="-5">
                <a:latin typeface="Calibri"/>
                <a:cs typeface="Calibri"/>
              </a:rPr>
              <a:t>da</a:t>
            </a:r>
            <a:r>
              <a:rPr dirty="0" sz="2800" spc="1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privati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ts val="2735"/>
              </a:lnSpc>
              <a:spcBef>
                <a:spcPts val="254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Contributi superiori alle pensioni </a:t>
            </a:r>
            <a:r>
              <a:rPr dirty="0" sz="2400" spc="-25">
                <a:latin typeface="Calibri"/>
                <a:cs typeface="Calibri"/>
              </a:rPr>
              <a:t>erogate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Calibri"/>
                <a:cs typeface="Calibri"/>
              </a:rPr>
              <a:t>fondi </a:t>
            </a:r>
            <a:r>
              <a:rPr dirty="0" sz="2400" spc="-10">
                <a:latin typeface="Calibri"/>
                <a:cs typeface="Calibri"/>
              </a:rPr>
              <a:t>remunerativi </a:t>
            </a:r>
            <a:r>
              <a:rPr dirty="0" sz="2400" spc="-5">
                <a:latin typeface="Calibri"/>
                <a:cs typeface="Calibri"/>
              </a:rPr>
              <a:t>(e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molta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595"/>
              </a:lnSpc>
            </a:pPr>
            <a:r>
              <a:rPr dirty="0" sz="2400" spc="-10">
                <a:latin typeface="Calibri"/>
                <a:cs typeface="Calibri"/>
              </a:rPr>
              <a:t>disponibilità </a:t>
            </a:r>
            <a:r>
              <a:rPr dirty="0" sz="2400" spc="-5">
                <a:latin typeface="Calibri"/>
                <a:cs typeface="Calibri"/>
              </a:rPr>
              <a:t>di </a:t>
            </a:r>
            <a:r>
              <a:rPr dirty="0" sz="2400" spc="-10">
                <a:latin typeface="Calibri"/>
                <a:cs typeface="Calibri"/>
              </a:rPr>
              <a:t>denaro)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i </a:t>
            </a:r>
            <a:r>
              <a:rPr dirty="0" sz="2400" spc="-15">
                <a:latin typeface="Calibri"/>
                <a:cs typeface="Calibri"/>
              </a:rPr>
              <a:t>fondi </a:t>
            </a:r>
            <a:r>
              <a:rPr dirty="0" sz="2400" spc="-10">
                <a:latin typeface="Calibri"/>
                <a:cs typeface="Calibri"/>
              </a:rPr>
              <a:t>cominciano </a:t>
            </a:r>
            <a:r>
              <a:rPr dirty="0" sz="2400" spc="-5">
                <a:latin typeface="Calibri"/>
                <a:cs typeface="Calibri"/>
              </a:rPr>
              <a:t>ad </a:t>
            </a:r>
            <a:r>
              <a:rPr dirty="0" sz="2400" spc="-10">
                <a:latin typeface="Calibri"/>
                <a:cs typeface="Calibri"/>
              </a:rPr>
              <a:t>agire </a:t>
            </a:r>
            <a:r>
              <a:rPr dirty="0" sz="2400" spc="-5">
                <a:latin typeface="Calibri"/>
                <a:cs typeface="Calibri"/>
              </a:rPr>
              <a:t>sui </a:t>
            </a:r>
            <a:r>
              <a:rPr dirty="0" sz="2400" spc="-15">
                <a:latin typeface="Calibri"/>
                <a:cs typeface="Calibri"/>
              </a:rPr>
              <a:t>mercati</a:t>
            </a:r>
            <a:r>
              <a:rPr dirty="0" sz="2400" spc="-10">
                <a:latin typeface="Calibri"/>
                <a:cs typeface="Calibri"/>
              </a:rPr>
              <a:t> secondari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735"/>
              </a:lnSpc>
            </a:pP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Calibri"/>
                <a:cs typeface="Calibri"/>
              </a:rPr>
              <a:t>erogazione </a:t>
            </a:r>
            <a:r>
              <a:rPr dirty="0" sz="2400" spc="-5">
                <a:latin typeface="Calibri"/>
                <a:cs typeface="Calibri"/>
              </a:rPr>
              <a:t>di </a:t>
            </a:r>
            <a:r>
              <a:rPr dirty="0" sz="2400" spc="-10">
                <a:latin typeface="Calibri"/>
                <a:cs typeface="Calibri"/>
              </a:rPr>
              <a:t>contributi divenne l'attività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secondaria</a:t>
            </a:r>
            <a:endParaRPr sz="2400">
              <a:latin typeface="Calibri"/>
              <a:cs typeface="Calibri"/>
            </a:endParaRPr>
          </a:p>
          <a:p>
            <a:pPr lvl="1" marL="698500" marR="5080" indent="-228600">
              <a:lnSpc>
                <a:spcPct val="89800"/>
              </a:lnSpc>
              <a:spcBef>
                <a:spcPts val="509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Pensioni </a:t>
            </a:r>
            <a:r>
              <a:rPr dirty="0" sz="2400" spc="-5">
                <a:latin typeface="Calibri"/>
                <a:cs typeface="Calibri"/>
              </a:rPr>
              <a:t>da </a:t>
            </a:r>
            <a:r>
              <a:rPr dirty="0" sz="2400" spc="-20">
                <a:latin typeface="Calibri"/>
                <a:cs typeface="Calibri"/>
              </a:rPr>
              <a:t>erogare </a:t>
            </a:r>
            <a:r>
              <a:rPr dirty="0" sz="2400" spc="-15">
                <a:latin typeface="Calibri"/>
                <a:cs typeface="Calibri"/>
              </a:rPr>
              <a:t>diventano </a:t>
            </a:r>
            <a:r>
              <a:rPr dirty="0" sz="2400" spc="-10">
                <a:latin typeface="Calibri"/>
                <a:cs typeface="Calibri"/>
              </a:rPr>
              <a:t>ingenti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i </a:t>
            </a:r>
            <a:r>
              <a:rPr dirty="0" sz="2400" spc="-15">
                <a:latin typeface="Calibri"/>
                <a:cs typeface="Calibri"/>
              </a:rPr>
              <a:t>fondi </a:t>
            </a:r>
            <a:r>
              <a:rPr dirty="0" sz="2400" spc="-5">
                <a:latin typeface="Calibri"/>
                <a:cs typeface="Calibri"/>
              </a:rPr>
              <a:t>passano da </a:t>
            </a:r>
            <a:r>
              <a:rPr dirty="0" sz="2400" spc="-15">
                <a:latin typeface="Calibri"/>
                <a:cs typeface="Calibri"/>
              </a:rPr>
              <a:t>prestazioni  </a:t>
            </a:r>
            <a:r>
              <a:rPr dirty="0" sz="2400" spc="-10">
                <a:latin typeface="Calibri"/>
                <a:cs typeface="Calibri"/>
              </a:rPr>
              <a:t>predefinite </a:t>
            </a:r>
            <a:r>
              <a:rPr dirty="0" sz="2400" spc="-5">
                <a:latin typeface="Calibri"/>
                <a:cs typeface="Calibri"/>
              </a:rPr>
              <a:t>(pensione pari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">
                <a:latin typeface="Calibri"/>
                <a:cs typeface="Calibri"/>
              </a:rPr>
              <a:t>una </a:t>
            </a:r>
            <a:r>
              <a:rPr dirty="0" sz="2400" spc="-10">
                <a:latin typeface="Calibri"/>
                <a:cs typeface="Calibri"/>
              </a:rPr>
              <a:t>percentuale </a:t>
            </a:r>
            <a:r>
              <a:rPr dirty="0" sz="2400" spc="-15">
                <a:latin typeface="Calibri"/>
                <a:cs typeface="Calibri"/>
              </a:rPr>
              <a:t>fissata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10">
                <a:latin typeface="Calibri"/>
                <a:cs typeface="Calibri"/>
              </a:rPr>
              <a:t>precedenza </a:t>
            </a:r>
            <a:r>
              <a:rPr dirty="0" sz="2400" spc="-5">
                <a:latin typeface="Calibri"/>
                <a:cs typeface="Calibri"/>
              </a:rPr>
              <a:t>dello  stipendio degli ultimi </a:t>
            </a:r>
            <a:r>
              <a:rPr dirty="0" sz="2400">
                <a:latin typeface="Calibri"/>
                <a:cs typeface="Calibri"/>
              </a:rPr>
              <a:t>anni) a </a:t>
            </a:r>
            <a:r>
              <a:rPr dirty="0" sz="2400" spc="-5">
                <a:latin typeface="Calibri"/>
                <a:cs typeface="Calibri"/>
              </a:rPr>
              <a:t>piani di contribuzione </a:t>
            </a:r>
            <a:r>
              <a:rPr dirty="0" sz="2400" spc="-10">
                <a:latin typeface="Calibri"/>
                <a:cs typeface="Calibri"/>
              </a:rPr>
              <a:t>predefinita </a:t>
            </a:r>
            <a:r>
              <a:rPr dirty="0" sz="2400" spc="-5">
                <a:latin typeface="Calibri"/>
                <a:cs typeface="Calibri"/>
              </a:rPr>
              <a:t>(la somma </a:t>
            </a:r>
            <a:r>
              <a:rPr dirty="0" sz="2400">
                <a:latin typeface="Calibri"/>
                <a:cs typeface="Calibri"/>
              </a:rPr>
              <a:t>che  </a:t>
            </a:r>
            <a:r>
              <a:rPr dirty="0" sz="2400" spc="-5">
                <a:latin typeface="Calibri"/>
                <a:cs typeface="Calibri"/>
              </a:rPr>
              <a:t>si </a:t>
            </a:r>
            <a:r>
              <a:rPr dirty="0" sz="2400" spc="-10">
                <a:latin typeface="Calibri"/>
                <a:cs typeface="Calibri"/>
              </a:rPr>
              <a:t>riceve </a:t>
            </a:r>
            <a:r>
              <a:rPr dirty="0" sz="2400">
                <a:latin typeface="Calibri"/>
                <a:cs typeface="Calibri"/>
              </a:rPr>
              <a:t>è </a:t>
            </a:r>
            <a:r>
              <a:rPr dirty="0" sz="2400" spc="-5">
                <a:latin typeface="Calibri"/>
                <a:cs typeface="Calibri"/>
              </a:rPr>
              <a:t>pari al </a:t>
            </a:r>
            <a:r>
              <a:rPr dirty="0" sz="2400" spc="-15">
                <a:latin typeface="Calibri"/>
                <a:cs typeface="Calibri"/>
              </a:rPr>
              <a:t>valore </a:t>
            </a:r>
            <a:r>
              <a:rPr dirty="0" sz="2400" spc="-5">
                <a:latin typeface="Calibri"/>
                <a:cs typeface="Calibri"/>
              </a:rPr>
              <a:t>giornaliero della </a:t>
            </a:r>
            <a:r>
              <a:rPr dirty="0" sz="2400" spc="-10">
                <a:latin typeface="Calibri"/>
                <a:cs typeface="Calibri"/>
              </a:rPr>
              <a:t>quotazione </a:t>
            </a:r>
            <a:r>
              <a:rPr dirty="0" sz="2400" spc="-5">
                <a:latin typeface="Calibri"/>
                <a:cs typeface="Calibri"/>
              </a:rPr>
              <a:t>dei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contributi)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26389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</a:t>
            </a:r>
            <a:r>
              <a:rPr dirty="0" spc="-15"/>
              <a:t>complicità </a:t>
            </a:r>
            <a:r>
              <a:rPr dirty="0" spc="-10"/>
              <a:t>diffusa </a:t>
            </a:r>
            <a:r>
              <a:rPr dirty="0" spc="-30"/>
              <a:t>verso </a:t>
            </a:r>
            <a:r>
              <a:rPr dirty="0"/>
              <a:t>il</a:t>
            </a:r>
            <a:r>
              <a:rPr dirty="0" spc="30"/>
              <a:t> </a:t>
            </a:r>
            <a:r>
              <a:rPr dirty="0" spc="-5"/>
              <a:t>modello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942830" cy="387731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241300" marR="443865" indent="-22860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Non </a:t>
            </a:r>
            <a:r>
              <a:rPr dirty="0" sz="2800" spc="-10">
                <a:latin typeface="Calibri"/>
                <a:cs typeface="Calibri"/>
              </a:rPr>
              <a:t>solo </a:t>
            </a:r>
            <a:r>
              <a:rPr dirty="0" sz="2800" spc="-15">
                <a:latin typeface="Calibri"/>
                <a:cs typeface="Calibri"/>
              </a:rPr>
              <a:t>grandi </a:t>
            </a:r>
            <a:r>
              <a:rPr dirty="0" sz="2800" spc="-20">
                <a:latin typeface="Calibri"/>
                <a:cs typeface="Calibri"/>
              </a:rPr>
              <a:t>investitori, </a:t>
            </a:r>
            <a:r>
              <a:rPr dirty="0" sz="2800" spc="-5">
                <a:latin typeface="Calibri"/>
                <a:cs typeface="Calibri"/>
              </a:rPr>
              <a:t>ma molti </a:t>
            </a:r>
            <a:r>
              <a:rPr dirty="0" sz="2800" spc="-10">
                <a:latin typeface="Calibri"/>
                <a:cs typeface="Calibri"/>
              </a:rPr>
              <a:t>piccoli </a:t>
            </a:r>
            <a:r>
              <a:rPr dirty="0" sz="2800" spc="-20">
                <a:latin typeface="Calibri"/>
                <a:cs typeface="Calibri"/>
              </a:rPr>
              <a:t>investitori </a:t>
            </a:r>
            <a:r>
              <a:rPr dirty="0" sz="2800" spc="-5">
                <a:latin typeface="Calibri"/>
                <a:cs typeface="Calibri"/>
              </a:rPr>
              <a:t>e </a:t>
            </a:r>
            <a:r>
              <a:rPr dirty="0" sz="2800" spc="-15">
                <a:latin typeface="Calibri"/>
                <a:cs typeface="Calibri"/>
              </a:rPr>
              <a:t>famiglie  </a:t>
            </a:r>
            <a:r>
              <a:rPr dirty="0" sz="2800" spc="-20">
                <a:latin typeface="Calibri"/>
                <a:cs typeface="Calibri"/>
              </a:rPr>
              <a:t>coinvolti </a:t>
            </a:r>
            <a:r>
              <a:rPr dirty="0" sz="2800" spc="-10">
                <a:latin typeface="Calibri"/>
                <a:cs typeface="Calibri"/>
              </a:rPr>
              <a:t>nel </a:t>
            </a:r>
            <a:r>
              <a:rPr dirty="0" sz="2800" spc="-20">
                <a:latin typeface="Calibri"/>
                <a:cs typeface="Calibri"/>
              </a:rPr>
              <a:t>mercato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secondario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Importante: </a:t>
            </a:r>
            <a:r>
              <a:rPr dirty="0" sz="2800" spc="-15">
                <a:latin typeface="Calibri"/>
                <a:cs typeface="Calibri"/>
              </a:rPr>
              <a:t>legame </a:t>
            </a:r>
            <a:r>
              <a:rPr dirty="0" sz="2800" spc="-30">
                <a:latin typeface="Calibri"/>
                <a:cs typeface="Calibri"/>
              </a:rPr>
              <a:t>tra </a:t>
            </a:r>
            <a:r>
              <a:rPr dirty="0" sz="2800" spc="-15">
                <a:latin typeface="Calibri"/>
                <a:cs typeface="Calibri"/>
              </a:rPr>
              <a:t>mercati </a:t>
            </a:r>
            <a:r>
              <a:rPr dirty="0" sz="2800" spc="-10">
                <a:latin typeface="Calibri"/>
                <a:cs typeface="Calibri"/>
              </a:rPr>
              <a:t>secondari </a:t>
            </a:r>
            <a:r>
              <a:rPr dirty="0" sz="2800" spc="-5">
                <a:latin typeface="Calibri"/>
                <a:cs typeface="Calibri"/>
              </a:rPr>
              <a:t>e </a:t>
            </a:r>
            <a:r>
              <a:rPr dirty="0" sz="2800" spc="-20">
                <a:latin typeface="Calibri"/>
                <a:cs typeface="Calibri"/>
              </a:rPr>
              <a:t>mercato</a:t>
            </a:r>
            <a:r>
              <a:rPr dirty="0" sz="2800" spc="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immobiliare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I </a:t>
            </a:r>
            <a:r>
              <a:rPr dirty="0" sz="2800" spc="-15">
                <a:latin typeface="Calibri"/>
                <a:cs typeface="Calibri"/>
              </a:rPr>
              <a:t>privati </a:t>
            </a:r>
            <a:r>
              <a:rPr dirty="0" sz="2800" spc="-5">
                <a:latin typeface="Calibri"/>
                <a:cs typeface="Calibri"/>
              </a:rPr>
              <a:t>si </a:t>
            </a:r>
            <a:r>
              <a:rPr dirty="0" sz="2800" spc="-10">
                <a:latin typeface="Calibri"/>
                <a:cs typeface="Calibri"/>
              </a:rPr>
              <a:t>indebitano </a:t>
            </a:r>
            <a:r>
              <a:rPr dirty="0" sz="2800" spc="-5">
                <a:latin typeface="Calibri"/>
                <a:cs typeface="Calibri"/>
              </a:rPr>
              <a:t>e </a:t>
            </a:r>
            <a:r>
              <a:rPr dirty="0" sz="2800" spc="-10">
                <a:latin typeface="Calibri"/>
                <a:cs typeface="Calibri"/>
              </a:rPr>
              <a:t>finanziano </a:t>
            </a:r>
            <a:r>
              <a:rPr dirty="0" sz="2800" spc="-5">
                <a:latin typeface="Calibri"/>
                <a:cs typeface="Calibri"/>
              </a:rPr>
              <a:t>il </a:t>
            </a:r>
            <a:r>
              <a:rPr dirty="0" sz="2800" spc="-20">
                <a:latin typeface="Calibri"/>
                <a:cs typeface="Calibri"/>
              </a:rPr>
              <a:t>mercato</a:t>
            </a:r>
            <a:r>
              <a:rPr dirty="0" sz="2800" spc="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secondario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Governi </a:t>
            </a:r>
            <a:r>
              <a:rPr dirty="0" sz="2400" spc="-5">
                <a:latin typeface="Calibri"/>
                <a:cs typeface="Calibri"/>
              </a:rPr>
              <a:t>(spt. USA </a:t>
            </a:r>
            <a:r>
              <a:rPr dirty="0" sz="2400">
                <a:latin typeface="Calibri"/>
                <a:cs typeface="Calibri"/>
              </a:rPr>
              <a:t>e UK) </a:t>
            </a:r>
            <a:r>
              <a:rPr dirty="0" sz="2400" spc="-10">
                <a:latin typeface="Calibri"/>
                <a:cs typeface="Calibri"/>
              </a:rPr>
              <a:t>incentivano </a:t>
            </a:r>
            <a:r>
              <a:rPr dirty="0" sz="2400">
                <a:latin typeface="Calibri"/>
                <a:cs typeface="Calibri"/>
              </a:rPr>
              <a:t>il </a:t>
            </a:r>
            <a:r>
              <a:rPr dirty="0" sz="2400" spc="-15">
                <a:latin typeface="Calibri"/>
                <a:cs typeface="Calibri"/>
              </a:rPr>
              <a:t>mercato </a:t>
            </a:r>
            <a:r>
              <a:rPr dirty="0" sz="2400" spc="-5">
                <a:latin typeface="Calibri"/>
                <a:cs typeface="Calibri"/>
              </a:rPr>
              <a:t>immobiliare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mutui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Incremento </a:t>
            </a:r>
            <a:r>
              <a:rPr dirty="0" sz="2400">
                <a:latin typeface="Calibri"/>
                <a:cs typeface="Calibri"/>
              </a:rPr>
              <a:t>esponenziale </a:t>
            </a:r>
            <a:r>
              <a:rPr dirty="0" sz="2400" spc="-5">
                <a:latin typeface="Calibri"/>
                <a:cs typeface="Calibri"/>
              </a:rPr>
              <a:t>nell'uso delle </a:t>
            </a:r>
            <a:r>
              <a:rPr dirty="0" sz="2400" spc="-10">
                <a:latin typeface="Calibri"/>
                <a:cs typeface="Calibri"/>
              </a:rPr>
              <a:t>carte </a:t>
            </a:r>
            <a:r>
              <a:rPr dirty="0" sz="2400" spc="-5">
                <a:latin typeface="Calibri"/>
                <a:cs typeface="Calibri"/>
              </a:rPr>
              <a:t>di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credito</a:t>
            </a:r>
            <a:endParaRPr sz="2400">
              <a:latin typeface="Calibri"/>
              <a:cs typeface="Calibri"/>
            </a:endParaRPr>
          </a:p>
          <a:p>
            <a:pPr lvl="1" marL="698500" marR="5080" indent="-228600">
              <a:lnSpc>
                <a:spcPts val="2590"/>
              </a:lnSpc>
              <a:spcBef>
                <a:spcPts val="54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Le banche </a:t>
            </a:r>
            <a:r>
              <a:rPr dirty="0" sz="2400" spc="-10">
                <a:latin typeface="Calibri"/>
                <a:cs typeface="Calibri"/>
              </a:rPr>
              <a:t>cominciano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20">
                <a:latin typeface="Calibri"/>
                <a:cs typeface="Calibri"/>
              </a:rPr>
              <a:t>sfruttare </a:t>
            </a:r>
            <a:r>
              <a:rPr dirty="0" sz="2400">
                <a:latin typeface="Calibri"/>
                <a:cs typeface="Calibri"/>
              </a:rPr>
              <a:t>la </a:t>
            </a:r>
            <a:r>
              <a:rPr dirty="0" sz="2400" spc="-10">
                <a:latin typeface="Calibri"/>
                <a:cs typeface="Calibri"/>
              </a:rPr>
              <a:t>possibilità </a:t>
            </a:r>
            <a:r>
              <a:rPr dirty="0" sz="2400" spc="-5">
                <a:latin typeface="Calibri"/>
                <a:cs typeface="Calibri"/>
              </a:rPr>
              <a:t>di </a:t>
            </a:r>
            <a:r>
              <a:rPr dirty="0" sz="2400" spc="-15">
                <a:latin typeface="Calibri"/>
                <a:cs typeface="Calibri"/>
              </a:rPr>
              <a:t>negoziare </a:t>
            </a:r>
            <a:r>
              <a:rPr dirty="0" sz="2400" spc="-10">
                <a:latin typeface="Calibri"/>
                <a:cs typeface="Calibri"/>
              </a:rPr>
              <a:t>questi </a:t>
            </a:r>
            <a:r>
              <a:rPr dirty="0" sz="2400">
                <a:latin typeface="Calibri"/>
                <a:cs typeface="Calibri"/>
              </a:rPr>
              <a:t>rischi </a:t>
            </a:r>
            <a:r>
              <a:rPr dirty="0" sz="2400" spc="-5">
                <a:latin typeface="Calibri"/>
                <a:cs typeface="Calibri"/>
              </a:rPr>
              <a:t>sul  </a:t>
            </a:r>
            <a:r>
              <a:rPr dirty="0" sz="2400" spc="-15">
                <a:latin typeface="Calibri"/>
                <a:cs typeface="Calibri"/>
              </a:rPr>
              <a:t>mercato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secondario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Privatizzazione </a:t>
            </a:r>
            <a:r>
              <a:rPr dirty="0" sz="2800" spc="-10">
                <a:latin typeface="Calibri"/>
                <a:cs typeface="Calibri"/>
              </a:rPr>
              <a:t>del </a:t>
            </a:r>
            <a:r>
              <a:rPr dirty="0" sz="2800" spc="-5">
                <a:latin typeface="Calibri"/>
                <a:cs typeface="Calibri"/>
              </a:rPr>
              <a:t>modello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keynesiano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74675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 </a:t>
            </a:r>
            <a:r>
              <a:rPr dirty="0" spc="-20"/>
              <a:t>nuova </a:t>
            </a:r>
            <a:r>
              <a:rPr dirty="0" spc="-5"/>
              <a:t>classe </a:t>
            </a:r>
            <a:r>
              <a:rPr dirty="0"/>
              <a:t>globale</a:t>
            </a:r>
            <a:r>
              <a:rPr dirty="0" spc="-20"/>
              <a:t> </a:t>
            </a:r>
            <a:r>
              <a:rPr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6542"/>
            <a:ext cx="10336530" cy="353758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241300" marR="5080" indent="-228600">
              <a:lnSpc>
                <a:spcPct val="89700"/>
              </a:lnSpc>
              <a:spcBef>
                <a:spcPts val="4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Karl </a:t>
            </a:r>
            <a:r>
              <a:rPr dirty="0" sz="2800" spc="-5">
                <a:latin typeface="Calibri"/>
                <a:cs typeface="Calibri"/>
              </a:rPr>
              <a:t>Marx </a:t>
            </a:r>
            <a:r>
              <a:rPr dirty="0" sz="2800" spc="-5">
                <a:latin typeface="Wingdings"/>
                <a:cs typeface="Wingdings"/>
              </a:rPr>
              <a:t>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Calibri"/>
                <a:cs typeface="Calibri"/>
              </a:rPr>
              <a:t>storicamente </a:t>
            </a:r>
            <a:r>
              <a:rPr dirty="0" sz="2800" spc="-15">
                <a:latin typeface="Calibri"/>
                <a:cs typeface="Calibri"/>
              </a:rPr>
              <a:t>emerge </a:t>
            </a:r>
            <a:r>
              <a:rPr dirty="0" sz="2800" spc="-10">
                <a:latin typeface="Calibri"/>
                <a:cs typeface="Calibri"/>
              </a:rPr>
              <a:t>una </a:t>
            </a:r>
            <a:r>
              <a:rPr dirty="0" sz="2800" spc="-5">
                <a:latin typeface="Calibri"/>
                <a:cs typeface="Calibri"/>
              </a:rPr>
              <a:t>classe </a:t>
            </a:r>
            <a:r>
              <a:rPr dirty="0" sz="2800" spc="-10">
                <a:latin typeface="Calibri"/>
                <a:cs typeface="Calibri"/>
              </a:rPr>
              <a:t>sociale </a:t>
            </a:r>
            <a:r>
              <a:rPr dirty="0" sz="2800" spc="-5">
                <a:latin typeface="Calibri"/>
                <a:cs typeface="Calibri"/>
              </a:rPr>
              <a:t>i cui </a:t>
            </a:r>
            <a:r>
              <a:rPr dirty="0" sz="2800" spc="-15">
                <a:latin typeface="Calibri"/>
                <a:cs typeface="Calibri"/>
              </a:rPr>
              <a:t>interessi  </a:t>
            </a:r>
            <a:r>
              <a:rPr dirty="0" sz="2800" spc="-10">
                <a:latin typeface="Calibri"/>
                <a:cs typeface="Calibri"/>
              </a:rPr>
              <a:t>particolari coincidono </a:t>
            </a:r>
            <a:r>
              <a:rPr dirty="0" sz="2800" spc="-15">
                <a:latin typeface="Calibri"/>
                <a:cs typeface="Calibri"/>
              </a:rPr>
              <a:t>con </a:t>
            </a:r>
            <a:r>
              <a:rPr dirty="0" sz="2800" spc="-10">
                <a:latin typeface="Calibri"/>
                <a:cs typeface="Calibri"/>
              </a:rPr>
              <a:t>quelli della </a:t>
            </a:r>
            <a:r>
              <a:rPr dirty="0" sz="2800" spc="-15">
                <a:latin typeface="Calibri"/>
                <a:cs typeface="Calibri"/>
              </a:rPr>
              <a:t>società </a:t>
            </a:r>
            <a:r>
              <a:rPr dirty="0" sz="2800" spc="-5">
                <a:latin typeface="Wingdings"/>
                <a:cs typeface="Wingdings"/>
              </a:rPr>
              <a:t>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rivoluzione </a:t>
            </a:r>
            <a:r>
              <a:rPr dirty="0" sz="2800" spc="-5">
                <a:latin typeface="Wingdings"/>
                <a:cs typeface="Wingdings"/>
              </a:rPr>
              <a:t>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Calibri"/>
                <a:cs typeface="Calibri"/>
              </a:rPr>
              <a:t>trionfo  </a:t>
            </a:r>
            <a:r>
              <a:rPr dirty="0" sz="2800" spc="-10">
                <a:latin typeface="Calibri"/>
                <a:cs typeface="Calibri"/>
              </a:rPr>
              <a:t>della </a:t>
            </a:r>
            <a:r>
              <a:rPr dirty="0" sz="2800" spc="-5">
                <a:latin typeface="Calibri"/>
                <a:cs typeface="Calibri"/>
              </a:rPr>
              <a:t>classe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emersa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15">
                <a:latin typeface="Calibri"/>
                <a:cs typeface="Calibri"/>
              </a:rPr>
              <a:t>Proletario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internazionale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Nazioni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5">
                <a:latin typeface="Calibri"/>
                <a:cs typeface="Calibri"/>
              </a:rPr>
              <a:t>modello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keynesiano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Neoliberismo </a:t>
            </a:r>
            <a:r>
              <a:rPr dirty="0" sz="2800" spc="-5">
                <a:latin typeface="Wingdings"/>
                <a:cs typeface="Wingdings"/>
              </a:rPr>
              <a:t>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Calibri"/>
                <a:cs typeface="Calibri"/>
              </a:rPr>
              <a:t>classe </a:t>
            </a:r>
            <a:r>
              <a:rPr dirty="0" sz="2800" spc="-10">
                <a:latin typeface="Calibri"/>
                <a:cs typeface="Calibri"/>
              </a:rPr>
              <a:t>dei </a:t>
            </a:r>
            <a:r>
              <a:rPr dirty="0" sz="2800" spc="-15">
                <a:latin typeface="Calibri"/>
                <a:cs typeface="Calibri"/>
              </a:rPr>
              <a:t>capitalisti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finanziari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Classe </a:t>
            </a:r>
            <a:r>
              <a:rPr dirty="0" sz="2800" spc="-5">
                <a:latin typeface="Calibri"/>
                <a:cs typeface="Calibri"/>
              </a:rPr>
              <a:t>globale, </a:t>
            </a:r>
            <a:r>
              <a:rPr dirty="0" sz="2800" spc="-20">
                <a:latin typeface="Calibri"/>
                <a:cs typeface="Calibri"/>
              </a:rPr>
              <a:t>perdita </a:t>
            </a:r>
            <a:r>
              <a:rPr dirty="0" sz="2800" spc="-5">
                <a:latin typeface="Calibri"/>
                <a:cs typeface="Calibri"/>
              </a:rPr>
              <a:t>di </a:t>
            </a:r>
            <a:r>
              <a:rPr dirty="0" sz="2800" spc="-10">
                <a:latin typeface="Calibri"/>
                <a:cs typeface="Calibri"/>
              </a:rPr>
              <a:t>autonomia dello </a:t>
            </a:r>
            <a:r>
              <a:rPr dirty="0" sz="2800" spc="-20">
                <a:latin typeface="Calibri"/>
                <a:cs typeface="Calibri"/>
              </a:rPr>
              <a:t>Stato </a:t>
            </a:r>
            <a:r>
              <a:rPr dirty="0" sz="2800" spc="-5">
                <a:latin typeface="Calibri"/>
                <a:cs typeface="Calibri"/>
              </a:rPr>
              <a:t>–</a:t>
            </a:r>
            <a:r>
              <a:rPr dirty="0" sz="2800" spc="1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Nazione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">
                <a:latin typeface="Calibri"/>
                <a:cs typeface="Calibri"/>
              </a:rPr>
              <a:t>Emerge </a:t>
            </a:r>
            <a:r>
              <a:rPr dirty="0" sz="2800" spc="-10">
                <a:latin typeface="Calibri"/>
                <a:cs typeface="Calibri"/>
              </a:rPr>
              <a:t>il </a:t>
            </a:r>
            <a:r>
              <a:rPr dirty="0" sz="2800" spc="-20">
                <a:latin typeface="Calibri"/>
                <a:cs typeface="Calibri"/>
              </a:rPr>
              <a:t>potere </a:t>
            </a:r>
            <a:r>
              <a:rPr dirty="0" sz="2800" spc="-10">
                <a:latin typeface="Calibri"/>
                <a:cs typeface="Calibri"/>
              </a:rPr>
              <a:t>delle </a:t>
            </a:r>
            <a:r>
              <a:rPr dirty="0" sz="2800" spc="-5">
                <a:latin typeface="Calibri"/>
                <a:cs typeface="Calibri"/>
              </a:rPr>
              <a:t>TNC (che </a:t>
            </a:r>
            <a:r>
              <a:rPr dirty="0" sz="2800" spc="-10">
                <a:latin typeface="Calibri"/>
                <a:cs typeface="Calibri"/>
              </a:rPr>
              <a:t>possono </a:t>
            </a:r>
            <a:r>
              <a:rPr dirty="0" sz="2800" spc="-15">
                <a:latin typeface="Calibri"/>
                <a:cs typeface="Calibri"/>
              </a:rPr>
              <a:t>decidere dove</a:t>
            </a:r>
            <a:r>
              <a:rPr dirty="0" sz="2800" spc="2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localizzarsi)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Marianna d'Ovidio</dc:creator>
  <dc:title>La privatizzazione nel modello keynesiano: dalla disciplina al debito</dc:title>
  <dcterms:created xsi:type="dcterms:W3CDTF">2017-10-24T15:13:36Z</dcterms:created>
  <dcterms:modified xsi:type="dcterms:W3CDTF">2017-10-24T15:13:36Z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2017-10-24T00:00:00Z</vt:filetime>
  </property>
</Properties>
</file>