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C. </a:t>
            </a:r>
            <a:r>
              <a:rPr lang="it-IT" dirty="0" err="1" smtClean="0"/>
              <a:t>Crouch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potere dei giganti</a:t>
            </a:r>
            <a:br>
              <a:rPr lang="it-IT" dirty="0" smtClean="0"/>
            </a:br>
            <a:r>
              <a:rPr lang="it-IT" dirty="0" smtClean="0"/>
              <a:t>Laterza, Bari-Roma, 2012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362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Due correnti della tradizione liberale:</a:t>
            </a:r>
          </a:p>
          <a:p>
            <a:r>
              <a:rPr lang="it-IT" dirty="0" smtClean="0"/>
              <a:t>1. di </a:t>
            </a:r>
            <a:r>
              <a:rPr lang="it-IT" b="1" dirty="0" smtClean="0"/>
              <a:t>ispirazione sociale</a:t>
            </a:r>
            <a:r>
              <a:rPr lang="it-IT" dirty="0" smtClean="0"/>
              <a:t>, concentrata sui diritti, anche quelli sociali:</a:t>
            </a:r>
          </a:p>
          <a:p>
            <a:r>
              <a:rPr lang="it-IT" dirty="0" smtClean="0"/>
              <a:t>- affidamento sullo Stato, vecchio nemico dei liberali</a:t>
            </a:r>
          </a:p>
          <a:p>
            <a:r>
              <a:rPr lang="it-IT" dirty="0" smtClean="0"/>
              <a:t>- scomoda compagnia dei socialisti</a:t>
            </a:r>
          </a:p>
          <a:p>
            <a:endParaRPr lang="it-IT" dirty="0"/>
          </a:p>
          <a:p>
            <a:r>
              <a:rPr lang="it-IT" dirty="0" smtClean="0"/>
              <a:t>2. </a:t>
            </a:r>
            <a:r>
              <a:rPr lang="it-IT" b="1" dirty="0" smtClean="0"/>
              <a:t>orientata all’economia</a:t>
            </a:r>
            <a:r>
              <a:rPr lang="it-IT" dirty="0" smtClean="0"/>
              <a:t>:</a:t>
            </a:r>
          </a:p>
          <a:p>
            <a:r>
              <a:rPr lang="it-IT" dirty="0" smtClean="0"/>
              <a:t>- libertà di proprietà e di mercato</a:t>
            </a:r>
          </a:p>
          <a:p>
            <a:r>
              <a:rPr lang="it-IT" dirty="0" smtClean="0"/>
              <a:t>- sintonia con i loro antichi avversari conservatori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70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prima metà del XX secolo fino agli anni Settanta:</a:t>
            </a:r>
          </a:p>
          <a:p>
            <a:r>
              <a:rPr lang="it-IT" dirty="0" smtClean="0"/>
              <a:t>- comunismo </a:t>
            </a:r>
            <a:r>
              <a:rPr lang="it-IT" dirty="0"/>
              <a:t>(</a:t>
            </a:r>
            <a:r>
              <a:rPr lang="it-IT" dirty="0" smtClean="0"/>
              <a:t>URSS), fascismo (Germania e Italia) e welfare state (paesi scandinavi, Francia, Stati Uniti avevano in comune una presenza dello Stato diversa da quella prevista dal liberalismo classico.</a:t>
            </a:r>
          </a:p>
          <a:p>
            <a:r>
              <a:rPr lang="it-IT" b="1" dirty="0" smtClean="0"/>
              <a:t>L’originaria </a:t>
            </a:r>
            <a:r>
              <a:rPr lang="it-IT" b="1" dirty="0"/>
              <a:t>contrapposizione tra </a:t>
            </a:r>
            <a:r>
              <a:rPr lang="it-IT" b="1" dirty="0" smtClean="0"/>
              <a:t>la visione liberale di una economia regolata dal mercato con un intervento minimo da parte dello Stato </a:t>
            </a:r>
            <a:r>
              <a:rPr lang="it-IT" b="1" dirty="0"/>
              <a:t>era ormai tramontata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41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Mentre sul piano socio-politico avveniva questo «avvicinamento» tra liberalismo e Stato, sul piano delle </a:t>
            </a:r>
            <a:r>
              <a:rPr lang="it-IT" b="1" dirty="0" smtClean="0"/>
              <a:t>idee economiche liberiste </a:t>
            </a:r>
            <a:r>
              <a:rPr lang="it-IT" dirty="0" smtClean="0"/>
              <a:t>le cose andavano diversamente.</a:t>
            </a:r>
          </a:p>
          <a:p>
            <a:r>
              <a:rPr lang="it-IT" dirty="0" smtClean="0"/>
              <a:t>A) il pensiero neoliberista veniva divulgato nelle Università e attraverso le ricerche finanziate dalle istituzioni </a:t>
            </a:r>
            <a:r>
              <a:rPr lang="it-IT" dirty="0" smtClean="0"/>
              <a:t>dei </a:t>
            </a:r>
            <a:r>
              <a:rPr lang="it-IT" dirty="0" smtClean="0"/>
              <a:t>ricchi;</a:t>
            </a:r>
          </a:p>
          <a:p>
            <a:r>
              <a:rPr lang="it-IT" dirty="0" smtClean="0"/>
              <a:t>B) le esperienze, spesso non positive, del «socialismo reale» alimentavano il sospetto nei confronti dello Stato;</a:t>
            </a:r>
          </a:p>
          <a:p>
            <a:r>
              <a:rPr lang="it-IT" dirty="0" smtClean="0"/>
              <a:t>C) negli USA, durante il maccartismo, il termine liberal subì un capovolgimento semantico, finendo per designare i sostenitori del welfare state e dell’intervento economico dello Stato.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803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Europa: pensatori liberali tedeschi e austriaci: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il compito primario dei governi consiste nella salvaguardia dell’economia di mercato e della concorrenza-- legislazione </a:t>
            </a:r>
            <a:r>
              <a:rPr lang="it-IT" i="1" dirty="0" smtClean="0">
                <a:sym typeface="Wingdings" panose="05000000000000000000" pitchFamily="2" charset="2"/>
              </a:rPr>
              <a:t>antitrust.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dirty="0" err="1" smtClean="0">
                <a:sym typeface="Wingdings" panose="05000000000000000000" pitchFamily="2" charset="2"/>
              </a:rPr>
              <a:t>Ordoliberalismo</a:t>
            </a:r>
            <a:r>
              <a:rPr lang="it-IT" dirty="0" smtClean="0">
                <a:sym typeface="Wingdings" panose="05000000000000000000" pitchFamily="2" charset="2"/>
              </a:rPr>
              <a:t>----&gt; «economia sociale di mercato» (es. Repubblica Federale Tedesca)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In USA: neo-liberismo.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Tratto comune: il mercato è uno strumento migliore dello Stato per soddisfare i bisogni degli individui.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88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compromesso social-democratico</a:t>
            </a:r>
          </a:p>
          <a:p>
            <a:r>
              <a:rPr lang="it-IT" dirty="0" smtClean="0"/>
              <a:t>- più Stato e più mercato</a:t>
            </a:r>
          </a:p>
          <a:p>
            <a:r>
              <a:rPr lang="it-IT" dirty="0" smtClean="0"/>
              <a:t>- efficienza(mercato) e uguaglianza (Stato)</a:t>
            </a:r>
          </a:p>
          <a:p>
            <a:r>
              <a:rPr lang="it-IT" dirty="0" smtClean="0"/>
              <a:t>- fordismo-</a:t>
            </a:r>
            <a:r>
              <a:rPr lang="it-IT" dirty="0" smtClean="0">
                <a:sym typeface="Wingdings" panose="05000000000000000000" pitchFamily="2" charset="2"/>
              </a:rPr>
              <a:t> risposta economica</a:t>
            </a:r>
            <a:r>
              <a:rPr lang="it-IT" dirty="0" smtClean="0"/>
              <a:t>: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+ produttività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+ salari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+ consumi</a:t>
            </a:r>
          </a:p>
          <a:p>
            <a:r>
              <a:rPr lang="it-IT" dirty="0" smtClean="0"/>
              <a:t>-  welfare state-</a:t>
            </a:r>
            <a:r>
              <a:rPr lang="it-IT" dirty="0" smtClean="0">
                <a:sym typeface="Wingdings" panose="05000000000000000000" pitchFamily="2" charset="2"/>
              </a:rPr>
              <a:t> risposta politica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- </a:t>
            </a:r>
            <a:r>
              <a:rPr lang="it-IT" dirty="0" err="1" smtClean="0">
                <a:sym typeface="Wingdings" panose="05000000000000000000" pitchFamily="2" charset="2"/>
              </a:rPr>
              <a:t>keynesismo</a:t>
            </a:r>
            <a:r>
              <a:rPr lang="it-IT" dirty="0" smtClean="0">
                <a:sym typeface="Wingdings" panose="05000000000000000000" pitchFamily="2" charset="2"/>
              </a:rPr>
              <a:t>: «sostegno della domanda aggregata»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- relazioni </a:t>
            </a:r>
            <a:r>
              <a:rPr lang="it-IT" dirty="0" smtClean="0">
                <a:sym typeface="Wingdings" panose="05000000000000000000" pitchFamily="2" charset="2"/>
              </a:rPr>
              <a:t>industriali </a:t>
            </a:r>
            <a:r>
              <a:rPr lang="it-IT" dirty="0" smtClean="0">
                <a:sym typeface="Wingdings" panose="05000000000000000000" pitchFamily="2" charset="2"/>
              </a:rPr>
              <a:t>«neo-corporative»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78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Problema del compromesso socialdemocratico: 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inflazione </a:t>
            </a:r>
            <a:r>
              <a:rPr lang="it-IT" dirty="0" smtClean="0"/>
              <a:t>(aumento dei prezzi): anni Settanta-</a:t>
            </a:r>
            <a:r>
              <a:rPr lang="it-IT" dirty="0" smtClean="0">
                <a:sym typeface="Wingdings" panose="05000000000000000000" pitchFamily="2" charset="2"/>
              </a:rPr>
              <a:t> shock petrolifero (1973)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- </a:t>
            </a:r>
            <a:r>
              <a:rPr lang="it-IT" b="1" dirty="0" smtClean="0">
                <a:sym typeface="Wingdings" panose="05000000000000000000" pitchFamily="2" charset="2"/>
              </a:rPr>
              <a:t>consenso politico versus efficienza economica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Proposte: monetarismo (M. Friedman) e neo-liberismo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Colpo di Stato in Cile: Chicago Boys (1973)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OCSE e Banca Mondiale: sposarono i principi del neo-liberismo (fine ani Settanta)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Thatcher (1979) – Reagan (1980)-</a:t>
            </a:r>
            <a:r>
              <a:rPr lang="it-IT" b="1" i="1" dirty="0" smtClean="0">
                <a:sym typeface="Wingdings" panose="05000000000000000000" pitchFamily="2" charset="2"/>
              </a:rPr>
              <a:t>de-</a:t>
            </a:r>
            <a:r>
              <a:rPr lang="it-IT" b="1" i="1" dirty="0" err="1" smtClean="0">
                <a:sym typeface="Wingdings" panose="05000000000000000000" pitchFamily="2" charset="2"/>
              </a:rPr>
              <a:t>regulation</a:t>
            </a:r>
            <a:endParaRPr lang="it-IT" b="1" i="1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Dalla «scelta del consumatore» (</a:t>
            </a:r>
            <a:r>
              <a:rPr lang="it-IT" i="1" dirty="0" smtClean="0">
                <a:sym typeface="Wingdings" panose="05000000000000000000" pitchFamily="2" charset="2"/>
              </a:rPr>
              <a:t>consumer </a:t>
            </a:r>
            <a:r>
              <a:rPr lang="it-IT" i="1" dirty="0" err="1" smtClean="0">
                <a:sym typeface="Wingdings" panose="05000000000000000000" pitchFamily="2" charset="2"/>
              </a:rPr>
              <a:t>choice</a:t>
            </a:r>
            <a:r>
              <a:rPr lang="it-IT" dirty="0" smtClean="0">
                <a:sym typeface="Wingdings" panose="05000000000000000000" pitchFamily="2" charset="2"/>
              </a:rPr>
              <a:t>) al «benessere del consumatore» (</a:t>
            </a:r>
            <a:r>
              <a:rPr lang="it-IT" i="1" dirty="0" smtClean="0">
                <a:sym typeface="Wingdings" panose="05000000000000000000" pitchFamily="2" charset="2"/>
              </a:rPr>
              <a:t>consumer welfare</a:t>
            </a:r>
            <a:r>
              <a:rPr lang="it-IT" dirty="0" smtClean="0">
                <a:sym typeface="Wingdings" panose="05000000000000000000" pitchFamily="2" charset="2"/>
              </a:rPr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893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ym typeface="Wingdings" panose="05000000000000000000" pitchFamily="2" charset="2"/>
              </a:rPr>
              <a:t>1. </a:t>
            </a:r>
            <a:r>
              <a:rPr lang="it-IT" b="1" dirty="0" smtClean="0">
                <a:sym typeface="Wingdings" panose="05000000000000000000" pitchFamily="2" charset="2"/>
              </a:rPr>
              <a:t>Ostilità </a:t>
            </a:r>
            <a:r>
              <a:rPr lang="it-IT" b="1" dirty="0">
                <a:sym typeface="Wingdings" panose="05000000000000000000" pitchFamily="2" charset="2"/>
              </a:rPr>
              <a:t>verso i sindacati</a:t>
            </a:r>
            <a:endParaRPr lang="it-IT" b="1" dirty="0"/>
          </a:p>
          <a:p>
            <a:r>
              <a:rPr lang="it-IT" dirty="0" smtClean="0"/>
              <a:t>2. </a:t>
            </a:r>
            <a:r>
              <a:rPr lang="it-IT" b="1" dirty="0" smtClean="0"/>
              <a:t>Privatizzazione delle imprese pubbliche</a:t>
            </a:r>
            <a:r>
              <a:rPr lang="it-IT" dirty="0" smtClean="0"/>
              <a:t> </a:t>
            </a:r>
          </a:p>
          <a:p>
            <a:r>
              <a:rPr lang="it-IT" dirty="0" smtClean="0"/>
              <a:t>3. </a:t>
            </a:r>
            <a:r>
              <a:rPr lang="it-IT" b="1" dirty="0" smtClean="0"/>
              <a:t>Privatizzazione dei servizi pubblici</a:t>
            </a:r>
            <a:r>
              <a:rPr lang="it-IT" dirty="0" smtClean="0"/>
              <a:t>:</a:t>
            </a:r>
          </a:p>
          <a:p>
            <a:r>
              <a:rPr lang="it-IT" dirty="0" smtClean="0"/>
              <a:t>A) affidamento a imprese private</a:t>
            </a:r>
          </a:p>
          <a:p>
            <a:r>
              <a:rPr lang="it-IT" dirty="0" smtClean="0"/>
              <a:t>B) partnership pubblico-privato</a:t>
            </a:r>
          </a:p>
          <a:p>
            <a:r>
              <a:rPr lang="it-IT" dirty="0" smtClean="0"/>
              <a:t>C) New public management</a:t>
            </a:r>
          </a:p>
          <a:p>
            <a:r>
              <a:rPr lang="it-IT" dirty="0" smtClean="0"/>
              <a:t>I cittadini: </a:t>
            </a:r>
            <a:r>
              <a:rPr lang="it-IT" b="1" dirty="0" smtClean="0"/>
              <a:t>da utenti a clienti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96398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Aspetti positivi del neoliberismo:</a:t>
            </a:r>
          </a:p>
          <a:p>
            <a:r>
              <a:rPr lang="it-IT" dirty="0" smtClean="0"/>
              <a:t>A) antidoto allo strapotere dei governi e maggiore libertà di scelta dei cittadini;</a:t>
            </a:r>
          </a:p>
          <a:p>
            <a:r>
              <a:rPr lang="it-IT" dirty="0" smtClean="0"/>
              <a:t>B</a:t>
            </a:r>
            <a:r>
              <a:rPr lang="it-IT" smtClean="0"/>
              <a:t>) </a:t>
            </a:r>
            <a:r>
              <a:rPr lang="it-IT" smtClean="0"/>
              <a:t>anti-centralismo</a:t>
            </a:r>
            <a:r>
              <a:rPr lang="it-IT" dirty="0" smtClean="0"/>
              <a:t>: distanza dai bisogni dei cittadini;</a:t>
            </a:r>
          </a:p>
          <a:p>
            <a:r>
              <a:rPr lang="it-IT" dirty="0" smtClean="0"/>
              <a:t>C) flessibilità del paradigma neoliberista: capacità di combinarsi con altre ideologie e approcci politici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92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crollo finanziario del 2008/09 è parso mettere in crisi il sistema di idee economiche generalmente compendiato nel termine «neoliberismo»</a:t>
            </a:r>
          </a:p>
          <a:p>
            <a:r>
              <a:rPr lang="it-IT" dirty="0" smtClean="0"/>
              <a:t>Il termine comprende numerosi filoni accomunati da un’idea di fondo: </a:t>
            </a:r>
          </a:p>
          <a:p>
            <a:r>
              <a:rPr lang="it-IT" dirty="0" smtClean="0"/>
              <a:t>A) la libertà dei mercati è il mezzo migliore per soddisfare i bisogni degli individui;</a:t>
            </a:r>
          </a:p>
          <a:p>
            <a:r>
              <a:rPr lang="it-IT" dirty="0" smtClean="0"/>
              <a:t>B) i mercati sono sempre preferibili agli Stati e alla politica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51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crisi finanziaria ha messo radicalmente in dubbio queste idee:</a:t>
            </a:r>
          </a:p>
          <a:p>
            <a:r>
              <a:rPr lang="it-IT" dirty="0" smtClean="0"/>
              <a:t>- com’è possibile che gli odierni mercati finanziari – forse la forma più sofisticata di mercato della storia umana – siano incappati in una crisi tanto vasta dopo che la teoria economica neoliberista ha sempre sostenuto che i mercati liberalizzati/deregolati sono in grado di correggersi da sé?</a:t>
            </a:r>
          </a:p>
          <a:p>
            <a:r>
              <a:rPr lang="it-IT" dirty="0" smtClean="0"/>
              <a:t>- perché le banche si sono rivolte ai governi chiedendo di essere salvate, se gli stessi governi asseriscono di essere molto meno efficienti delle imprese e di dover ridurre al minimo i loro interventi sul mercato?</a:t>
            </a:r>
          </a:p>
          <a:p>
            <a:r>
              <a:rPr lang="it-IT" dirty="0" smtClean="0"/>
              <a:t>- è vero o no che le grandi banche sono «</a:t>
            </a:r>
            <a:r>
              <a:rPr lang="it-IT" i="1" dirty="0" err="1" smtClean="0"/>
              <a:t>too</a:t>
            </a:r>
            <a:r>
              <a:rPr lang="it-IT" i="1" dirty="0" smtClean="0"/>
              <a:t> big to </a:t>
            </a:r>
            <a:r>
              <a:rPr lang="it-IT" i="1" dirty="0" err="1" smtClean="0"/>
              <a:t>fail</a:t>
            </a:r>
            <a:r>
              <a:rPr lang="it-IT" dirty="0" smtClean="0"/>
              <a:t>» e che quando hanno problemi i governi (e quindi i cittadini contribuenti) devono correre in loro aiuto?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6367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Tuttavia, il neoliberismo, che la crisi aveva dato per spacciato, non è affatto tramontato. </a:t>
            </a:r>
          </a:p>
          <a:p>
            <a:r>
              <a:rPr lang="it-IT" dirty="0" smtClean="0"/>
              <a:t>In questo testo, l’A. si chiede perché ciò non sia avvenuto.</a:t>
            </a:r>
          </a:p>
          <a:p>
            <a:endParaRPr lang="it-IT" dirty="0" smtClean="0"/>
          </a:p>
          <a:p>
            <a:r>
              <a:rPr lang="it-IT" b="1" dirty="0" smtClean="0"/>
              <a:t>La risposta parte dal fatto che il neoliberismo realmente esistente (non quello dei manuali di economia) non è affatto favorevole, come invece dice di essere, alla libertà dei mercati.</a:t>
            </a:r>
          </a:p>
          <a:p>
            <a:r>
              <a:rPr lang="it-IT" b="1" dirty="0" smtClean="0"/>
              <a:t>Al contrario, esso promuove il predominio delle imprese giganti (</a:t>
            </a:r>
            <a:r>
              <a:rPr lang="it-IT" b="1" i="1" dirty="0" err="1" smtClean="0"/>
              <a:t>transnational</a:t>
            </a:r>
            <a:r>
              <a:rPr lang="it-IT" b="1" i="1" dirty="0" smtClean="0"/>
              <a:t> </a:t>
            </a:r>
            <a:r>
              <a:rPr lang="it-IT" b="1" i="1" dirty="0" err="1" smtClean="0"/>
              <a:t>corporations</a:t>
            </a:r>
            <a:r>
              <a:rPr lang="it-IT" b="1" i="1" dirty="0" smtClean="0"/>
              <a:t> – </a:t>
            </a:r>
            <a:r>
              <a:rPr lang="it-IT" b="1" i="1" dirty="0" err="1" smtClean="0"/>
              <a:t>Tnc</a:t>
            </a:r>
            <a:r>
              <a:rPr lang="it-IT" b="1" dirty="0" smtClean="0"/>
              <a:t>) nell’ambito della vita pubblica.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83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contrapposizione classica tra Stato e mercato di fatto occulta l’esistenza di questa terza forza, più potente delle altre due. </a:t>
            </a:r>
            <a:endParaRPr lang="it-IT" dirty="0"/>
          </a:p>
          <a:p>
            <a:r>
              <a:rPr lang="it-IT" dirty="0" smtClean="0"/>
              <a:t>Non si capisce, quindi, perché il dibattito politico continui a ruotare intorno allo Stato e al mercato, eludendo le questioni sollevate dalla presenza delle imprese giganti.</a:t>
            </a:r>
          </a:p>
          <a:p>
            <a:r>
              <a:rPr lang="it-IT" dirty="0" smtClean="0"/>
              <a:t>Inoltre, la politica non è affatto imperniata sullo scontro tra questi tre soggetti, ma piuttosto su una serie di confortevoli accomodamenti tra di loro.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03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potere politico delle </a:t>
            </a:r>
            <a:r>
              <a:rPr lang="it-IT" dirty="0" err="1" smtClean="0"/>
              <a:t>Tnc</a:t>
            </a:r>
            <a:r>
              <a:rPr lang="it-IT" dirty="0" smtClean="0"/>
              <a:t> appare in tutta evidenza attraverso:</a:t>
            </a:r>
          </a:p>
          <a:p>
            <a:r>
              <a:rPr lang="it-IT" dirty="0" smtClean="0"/>
              <a:t>- attività delle </a:t>
            </a:r>
            <a:r>
              <a:rPr lang="it-IT" i="1" dirty="0" err="1" smtClean="0"/>
              <a:t>lobbies</a:t>
            </a:r>
            <a:r>
              <a:rPr lang="it-IT" i="1" dirty="0" smtClean="0"/>
              <a:t>;</a:t>
            </a:r>
          </a:p>
          <a:p>
            <a:r>
              <a:rPr lang="it-IT" i="1" dirty="0" smtClean="0"/>
              <a:t>- </a:t>
            </a:r>
            <a:r>
              <a:rPr lang="it-IT" dirty="0" smtClean="0"/>
              <a:t>capacità di scegliere su scala mondiale dove conviene loro investire e produrre </a:t>
            </a:r>
            <a:r>
              <a:rPr lang="it-IT" i="1" dirty="0" smtClean="0"/>
              <a:t>(regime shopping)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Tali fenomeni sono ulteriormente rafforzati da altri fattori:</a:t>
            </a:r>
          </a:p>
          <a:p>
            <a:r>
              <a:rPr lang="it-IT" dirty="0" smtClean="0"/>
              <a:t>- tendenza crescente di molti governi a subappaltare molte delle loro attività a imprese private;</a:t>
            </a:r>
          </a:p>
          <a:p>
            <a:r>
              <a:rPr lang="it-IT" dirty="0" smtClean="0"/>
              <a:t>- sviluppo della </a:t>
            </a:r>
            <a:r>
              <a:rPr lang="it-IT" dirty="0" smtClean="0"/>
              <a:t>cosiddetta </a:t>
            </a:r>
            <a:r>
              <a:rPr lang="it-IT" dirty="0" smtClean="0"/>
              <a:t>«responsabilità sociale dell’impresa»</a:t>
            </a:r>
          </a:p>
          <a:p>
            <a:r>
              <a:rPr lang="it-IT" dirty="0" smtClean="0"/>
              <a:t>- la crisi finanziaria del 2008/09 non ha minimamente messo in discussione il ruolo delle grandi imprese transnazionali; anzi ne ha accresciuto il potere.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85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Oggi le grandi imprese non sono più soltanto centri di pressione potenti, ma spesso partecipano direttamente al processo politico.</a:t>
            </a:r>
          </a:p>
          <a:p>
            <a:r>
              <a:rPr lang="it-IT" dirty="0" smtClean="0"/>
              <a:t>Di questi sviluppi non è solo vittima la democrazia, ma lo stesso mercato che le </a:t>
            </a:r>
            <a:r>
              <a:rPr lang="it-IT" dirty="0" err="1" smtClean="0"/>
              <a:t>Tnc</a:t>
            </a:r>
            <a:r>
              <a:rPr lang="it-IT" dirty="0" smtClean="0"/>
              <a:t> dicono di voler tutelare.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4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cammino del neoliberismo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Neoliberismo viene da </a:t>
            </a:r>
            <a:r>
              <a:rPr lang="it-IT" b="1" dirty="0" smtClean="0"/>
              <a:t>liberalismo</a:t>
            </a:r>
            <a:r>
              <a:rPr lang="it-IT" dirty="0" smtClean="0"/>
              <a:t>.</a:t>
            </a:r>
          </a:p>
          <a:p>
            <a:r>
              <a:rPr lang="it-IT" dirty="0" smtClean="0"/>
              <a:t>Termine complesso, dai significati mutevoli nel corso della storia.</a:t>
            </a:r>
          </a:p>
          <a:p>
            <a:r>
              <a:rPr lang="it-IT" dirty="0" smtClean="0"/>
              <a:t>Oggi il termine liberalismo tende ad avere una connotazione di sinistra man mano che ci si sposta verso occidente.</a:t>
            </a:r>
          </a:p>
          <a:p>
            <a:r>
              <a:rPr lang="it-IT" dirty="0" smtClean="0"/>
              <a:t>Europa: principi di mercato (politicamente associati quasi sempre alla destra) + libertà civili (associate per lo più alla sinistra).</a:t>
            </a:r>
          </a:p>
          <a:p>
            <a:r>
              <a:rPr lang="it-IT" dirty="0" smtClean="0"/>
              <a:t>USA: liberal= libertà civili + intervento statale nell’economia.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26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17°/18° secolo: </a:t>
            </a:r>
          </a:p>
          <a:p>
            <a:r>
              <a:rPr lang="it-IT" dirty="0" smtClean="0"/>
              <a:t>- libertà di pensiero + libertà di mercato (nascita della borghesia)</a:t>
            </a:r>
          </a:p>
          <a:p>
            <a:r>
              <a:rPr lang="it-IT" dirty="0" smtClean="0"/>
              <a:t>- richiesta di separazione: dello Stato dall’economia, della Chiesa dalla politica, del pubblico dal privato.</a:t>
            </a:r>
          </a:p>
          <a:p>
            <a:endParaRPr lang="it-IT" dirty="0"/>
          </a:p>
          <a:p>
            <a:r>
              <a:rPr lang="it-IT" dirty="0" smtClean="0"/>
              <a:t>Alla fine dell’Ottocento:</a:t>
            </a:r>
          </a:p>
          <a:p>
            <a:r>
              <a:rPr lang="it-IT" dirty="0" smtClean="0"/>
              <a:t>- col trionfo del mercato e del potere delle imprese, le classi lavoratrici cominciano a rivolgersi allo Stato per controbilanciare il potere degli imprenditori.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732274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1169</Words>
  <Application>Microsoft Office PowerPoint</Application>
  <PresentationFormat>Personalizzato</PresentationFormat>
  <Paragraphs>89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Sfaccettatura</vt:lpstr>
      <vt:lpstr>C. Crouch Il potere dei giganti Laterza, Bari-Roma, 2012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cammino del neoliberismo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Crouch Il potere dei giganti Laterza, Bari-Roma, 2012</dc:title>
  <dc:creator>Francesco Chiarello</dc:creator>
  <cp:lastModifiedBy>CHIARELLO</cp:lastModifiedBy>
  <cp:revision>19</cp:revision>
  <dcterms:created xsi:type="dcterms:W3CDTF">2017-09-19T16:25:52Z</dcterms:created>
  <dcterms:modified xsi:type="dcterms:W3CDTF">2017-09-25T09:51:02Z</dcterms:modified>
</cp:coreProperties>
</file>