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67" r:id="rId6"/>
    <p:sldId id="269" r:id="rId7"/>
    <p:sldId id="265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2" r:id="rId19"/>
    <p:sldId id="283" r:id="rId20"/>
    <p:sldId id="291" r:id="rId21"/>
    <p:sldId id="284" r:id="rId22"/>
    <p:sldId id="285" r:id="rId23"/>
    <p:sldId id="286" r:id="rId24"/>
    <p:sldId id="288" r:id="rId25"/>
    <p:sldId id="287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20/04/17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1905000"/>
          </a:xfrm>
        </p:spPr>
        <p:txBody>
          <a:bodyPr/>
          <a:lstStyle/>
          <a:p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>
                <a:latin typeface="Garamond"/>
                <a:cs typeface="Garamond"/>
              </a:rPr>
              <a:t>Ordine e Conflitto</a:t>
            </a:r>
            <a:r>
              <a:rPr lang="it-IT" sz="3200" dirty="0" smtClean="0">
                <a:latin typeface="Garamond"/>
                <a:cs typeface="Garamond"/>
              </a:rPr>
              <a:t>: </a:t>
            </a:r>
            <a:br>
              <a:rPr lang="it-IT" sz="3200" dirty="0" smtClean="0">
                <a:latin typeface="Garamond"/>
                <a:cs typeface="Garamond"/>
              </a:rPr>
            </a:br>
            <a:r>
              <a:rPr lang="it-IT" sz="2800" b="1" dirty="0" smtClean="0">
                <a:latin typeface="Garamond"/>
                <a:cs typeface="Garamond"/>
              </a:rPr>
              <a:t>le forme dell’integrazione politica in età moderna</a:t>
            </a:r>
            <a:br>
              <a:rPr lang="it-IT" sz="2800" b="1" dirty="0" smtClean="0">
                <a:latin typeface="Garamond"/>
                <a:cs typeface="Garamond"/>
              </a:rPr>
            </a:br>
            <a:r>
              <a:rPr lang="it-IT" sz="2400" dirty="0" smtClean="0">
                <a:latin typeface="Garamond"/>
                <a:cs typeface="Garamond"/>
              </a:rPr>
              <a:t>(Prof.ssa Laura Mitarotondo - 11/04/2017) </a:t>
            </a:r>
            <a:br>
              <a:rPr lang="it-IT" sz="2400" dirty="0" smtClean="0">
                <a:latin typeface="Garamond"/>
                <a:cs typeface="Garamond"/>
              </a:rPr>
            </a:br>
            <a:r>
              <a:rPr lang="it-IT" sz="2400" b="1" dirty="0" smtClean="0">
                <a:latin typeface="Garamond"/>
                <a:cs typeface="Garamond"/>
              </a:rPr>
              <a:t/>
            </a:r>
            <a:br>
              <a:rPr lang="it-IT" sz="2400" b="1" dirty="0" smtClean="0">
                <a:latin typeface="Garamond"/>
                <a:cs typeface="Garamond"/>
              </a:rPr>
            </a:br>
            <a:endParaRPr lang="it-IT" sz="24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3000" b="1" dirty="0" smtClean="0">
                <a:latin typeface="Garamond"/>
                <a:cs typeface="Garamond"/>
              </a:rPr>
              <a:t>La Disciplina</a:t>
            </a:r>
            <a:r>
              <a:rPr lang="it-IT" sz="3000" dirty="0" smtClean="0">
                <a:latin typeface="Garamond"/>
                <a:cs typeface="Garamond"/>
              </a:rPr>
              <a:t>: </a:t>
            </a:r>
            <a:r>
              <a:rPr lang="it-IT" sz="3000" dirty="0">
                <a:latin typeface="Garamond"/>
                <a:cs typeface="Garamond"/>
              </a:rPr>
              <a:t> </a:t>
            </a:r>
            <a:r>
              <a:rPr lang="it-IT" sz="3000" dirty="0" smtClean="0">
                <a:latin typeface="Garamond"/>
                <a:cs typeface="Garamond"/>
              </a:rPr>
              <a:t>“Storia delle dottrine politiche”</a:t>
            </a:r>
          </a:p>
          <a:p>
            <a:pPr marL="0" indent="0" algn="just">
              <a:buNone/>
            </a:pPr>
            <a:endParaRPr lang="it-IT" sz="3000" dirty="0" smtClean="0">
              <a:latin typeface="Garamond"/>
              <a:cs typeface="Garamond"/>
            </a:endParaRPr>
          </a:p>
          <a:p>
            <a:pPr algn="just"/>
            <a:r>
              <a:rPr lang="it-IT" sz="3000" b="1" dirty="0" smtClean="0">
                <a:latin typeface="Garamond"/>
                <a:cs typeface="Garamond"/>
              </a:rPr>
              <a:t>Identità politica </a:t>
            </a:r>
            <a:r>
              <a:rPr lang="it-IT" sz="3000" dirty="0" smtClean="0">
                <a:latin typeface="Garamond"/>
                <a:cs typeface="Garamond"/>
              </a:rPr>
              <a:t>dell’Unione Europea a 60 anni dai “Trattati di Roma”</a:t>
            </a:r>
          </a:p>
          <a:p>
            <a:pPr algn="just"/>
            <a:endParaRPr lang="it-IT" sz="3000" dirty="0">
              <a:latin typeface="Garamond"/>
              <a:cs typeface="Garamond"/>
            </a:endParaRPr>
          </a:p>
          <a:p>
            <a:pPr algn="just"/>
            <a:r>
              <a:rPr lang="it-IT" sz="3000" b="1" dirty="0" smtClean="0">
                <a:latin typeface="Garamond"/>
                <a:cs typeface="Garamond"/>
              </a:rPr>
              <a:t>Storia politica dell’Età moderna</a:t>
            </a:r>
            <a:r>
              <a:rPr lang="it-IT" sz="3000" dirty="0" smtClean="0">
                <a:latin typeface="Garamond"/>
                <a:cs typeface="Garamond"/>
              </a:rPr>
              <a:t>: paradigma di disintegrazione e re-integrazione</a:t>
            </a:r>
          </a:p>
          <a:p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7076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 smtClean="0">
                <a:latin typeface="Garamond"/>
                <a:cs typeface="Garamond"/>
              </a:rPr>
              <a:t>J</a:t>
            </a:r>
            <a:r>
              <a:rPr lang="it-IT" sz="3200" b="1" dirty="0" smtClean="0">
                <a:latin typeface="Garamond"/>
                <a:cs typeface="Garamond"/>
              </a:rPr>
              <a:t>. </a:t>
            </a:r>
            <a:r>
              <a:rPr lang="it-IT" sz="3200" b="1" dirty="0" err="1">
                <a:latin typeface="Garamond"/>
                <a:cs typeface="Garamond"/>
              </a:rPr>
              <a:t>Bodin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>
                <a:latin typeface="Garamond"/>
                <a:cs typeface="Garamond"/>
              </a:rPr>
              <a:t>I sei libri dello </a:t>
            </a:r>
            <a:r>
              <a:rPr lang="it-IT" sz="3200" i="1" dirty="0" smtClean="0">
                <a:latin typeface="Garamond"/>
                <a:cs typeface="Garamond"/>
              </a:rPr>
              <a:t>Stato </a:t>
            </a:r>
            <a:r>
              <a:rPr lang="it-IT" sz="3200" dirty="0" smtClean="0">
                <a:latin typeface="Garamond"/>
                <a:cs typeface="Garamond"/>
              </a:rPr>
              <a:t>(1576)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>
                <a:latin typeface="Garamond"/>
                <a:cs typeface="Garamond"/>
              </a:rPr>
              <a:t>Per sovranità s’intende quel </a:t>
            </a:r>
            <a:r>
              <a:rPr lang="it-IT" sz="2800" b="1" dirty="0">
                <a:latin typeface="Garamond"/>
                <a:cs typeface="Garamond"/>
              </a:rPr>
              <a:t>potere assoluto e perpetuo </a:t>
            </a:r>
            <a:r>
              <a:rPr lang="it-IT" sz="2800" dirty="0">
                <a:latin typeface="Garamond"/>
                <a:cs typeface="Garamond"/>
              </a:rPr>
              <a:t>ch’è proprio dello Stato […]. Potere assoluto non è altro che la </a:t>
            </a:r>
            <a:r>
              <a:rPr lang="it-IT" sz="2800" b="1" dirty="0">
                <a:latin typeface="Garamond"/>
                <a:cs typeface="Garamond"/>
              </a:rPr>
              <a:t>deroga alle leggi civili</a:t>
            </a:r>
            <a:r>
              <a:rPr lang="it-IT" sz="2800" dirty="0">
                <a:latin typeface="Garamond"/>
                <a:cs typeface="Garamond"/>
              </a:rPr>
              <a:t>, che non può certo estendersi fino ad attentare alle leggi di Dio. […] la sovranità conferita a un principe con certi obblighi e a certe condizioni non è propriamente sovranità né potere assoluto, a meno che tali condizioni non siano le leggi di Dio e della natura. </a:t>
            </a:r>
          </a:p>
        </p:txBody>
      </p:sp>
    </p:spTree>
    <p:extLst>
      <p:ext uri="{BB962C8B-B14F-4D97-AF65-F5344CB8AC3E}">
        <p14:creationId xmlns:p14="http://schemas.microsoft.com/office/powerpoint/2010/main" val="217288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Giusnaturalismo del XVII secolo</a:t>
            </a:r>
            <a:r>
              <a:rPr lang="it-IT" sz="3200" dirty="0">
                <a:latin typeface="Garamond"/>
                <a:cs typeface="Garamond"/>
              </a:rPr>
              <a:t/>
            </a:r>
            <a:br>
              <a:rPr lang="it-IT" sz="3200" dirty="0">
                <a:latin typeface="Garamond"/>
                <a:cs typeface="Garamond"/>
              </a:rPr>
            </a:b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650999"/>
            <a:ext cx="8001000" cy="4807857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>
                <a:latin typeface="Garamond"/>
                <a:cs typeface="Garamond"/>
              </a:rPr>
              <a:t>Dottrina del diritto di natura</a:t>
            </a:r>
            <a:r>
              <a:rPr lang="it-IT" sz="2800" dirty="0">
                <a:latin typeface="Garamond"/>
                <a:cs typeface="Garamond"/>
              </a:rPr>
              <a:t>: </a:t>
            </a:r>
            <a:r>
              <a:rPr lang="it-IT" sz="2800" dirty="0" smtClean="0">
                <a:latin typeface="Garamond"/>
                <a:cs typeface="Garamond"/>
              </a:rPr>
              <a:t>norme derivate dai valori naturali di </a:t>
            </a:r>
            <a:r>
              <a:rPr lang="it-IT" sz="2800" dirty="0" smtClean="0">
                <a:latin typeface="Garamond"/>
                <a:cs typeface="Garamond"/>
              </a:rPr>
              <a:t>uguaglianza</a:t>
            </a:r>
            <a:r>
              <a:rPr lang="it-IT" sz="2800" dirty="0" smtClean="0">
                <a:latin typeface="Garamond"/>
                <a:cs typeface="Garamond"/>
              </a:rPr>
              <a:t>, che regolano i rapporti fra individui, precedenti </a:t>
            </a:r>
            <a:r>
              <a:rPr lang="it-IT" sz="2800" dirty="0">
                <a:latin typeface="Garamond"/>
                <a:cs typeface="Garamond"/>
              </a:rPr>
              <a:t>i</a:t>
            </a:r>
            <a:r>
              <a:rPr lang="it-IT" sz="2800" dirty="0" smtClean="0">
                <a:latin typeface="Garamond"/>
                <a:cs typeface="Garamond"/>
              </a:rPr>
              <a:t>l </a:t>
            </a:r>
            <a:r>
              <a:rPr lang="it-IT" sz="2800" dirty="0">
                <a:latin typeface="Garamond"/>
                <a:cs typeface="Garamond"/>
              </a:rPr>
              <a:t>diritto positivo </a:t>
            </a:r>
            <a:r>
              <a:rPr lang="it-IT" sz="2800" dirty="0" smtClean="0">
                <a:latin typeface="Garamond"/>
                <a:cs typeface="Garamond"/>
              </a:rPr>
              <a:t>(“sistema </a:t>
            </a:r>
            <a:r>
              <a:rPr lang="it-IT" sz="2800" dirty="0">
                <a:latin typeface="Garamond"/>
                <a:cs typeface="Garamond"/>
              </a:rPr>
              <a:t>di norme </a:t>
            </a:r>
            <a:r>
              <a:rPr lang="it-IT" sz="2800" b="1" dirty="0">
                <a:latin typeface="Garamond"/>
                <a:cs typeface="Garamond"/>
              </a:rPr>
              <a:t>logicamente anteriori </a:t>
            </a:r>
            <a:r>
              <a:rPr lang="it-IT" sz="2800" dirty="0">
                <a:latin typeface="Garamond"/>
                <a:cs typeface="Garamond"/>
              </a:rPr>
              <a:t>ed </a:t>
            </a:r>
            <a:r>
              <a:rPr lang="it-IT" sz="2800" b="1" dirty="0">
                <a:latin typeface="Garamond"/>
                <a:cs typeface="Garamond"/>
              </a:rPr>
              <a:t>eticamente superiori </a:t>
            </a:r>
            <a:r>
              <a:rPr lang="it-IT" sz="2800" dirty="0">
                <a:latin typeface="Garamond"/>
                <a:cs typeface="Garamond"/>
              </a:rPr>
              <a:t>a quelle poste dallo </a:t>
            </a:r>
            <a:r>
              <a:rPr lang="it-IT" sz="2800" dirty="0" smtClean="0">
                <a:latin typeface="Garamond"/>
                <a:cs typeface="Garamond"/>
              </a:rPr>
              <a:t>Stato”)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Processo di </a:t>
            </a:r>
            <a:r>
              <a:rPr lang="it-IT" sz="2800" b="1" dirty="0">
                <a:latin typeface="Garamond"/>
                <a:cs typeface="Garamond"/>
              </a:rPr>
              <a:t>laicizzazione del </a:t>
            </a:r>
            <a:r>
              <a:rPr lang="it-IT" sz="2800" b="1" dirty="0" smtClean="0">
                <a:latin typeface="Garamond"/>
                <a:cs typeface="Garamond"/>
              </a:rPr>
              <a:t>diritto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Linguaggio della </a:t>
            </a:r>
            <a:r>
              <a:rPr lang="it-IT" sz="2800" dirty="0" smtClean="0">
                <a:latin typeface="Garamond"/>
                <a:cs typeface="Garamond"/>
              </a:rPr>
              <a:t>modernità che valorizza </a:t>
            </a:r>
            <a:r>
              <a:rPr lang="it-IT" sz="2800" dirty="0">
                <a:latin typeface="Garamond"/>
                <a:cs typeface="Garamond"/>
              </a:rPr>
              <a:t>la natura razionalizzata dall’uomo contro un concetto di autorità </a:t>
            </a:r>
            <a:r>
              <a:rPr lang="it-IT" sz="2800" dirty="0" smtClean="0">
                <a:latin typeface="Garamond"/>
                <a:cs typeface="Garamond"/>
              </a:rPr>
              <a:t>indiscutibile, di tipo assoluto</a:t>
            </a:r>
            <a:endParaRPr lang="it-IT" sz="2800" dirty="0">
              <a:latin typeface="Garamond"/>
              <a:cs typeface="Garamond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12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U. </a:t>
            </a:r>
            <a:r>
              <a:rPr lang="it-IT" sz="3200" b="1" dirty="0" err="1">
                <a:latin typeface="Garamond"/>
                <a:cs typeface="Garamond"/>
              </a:rPr>
              <a:t>Grozio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 smtClean="0">
                <a:latin typeface="Garamond"/>
                <a:cs typeface="Garamond"/>
              </a:rPr>
              <a:t>Prolegomeni </a:t>
            </a:r>
            <a:r>
              <a:rPr lang="it-IT" sz="3200" dirty="0" smtClean="0">
                <a:latin typeface="Garamond"/>
                <a:cs typeface="Garamond"/>
              </a:rPr>
              <a:t>al </a:t>
            </a:r>
            <a:r>
              <a:rPr lang="it-IT" sz="3200" i="1" dirty="0" smtClean="0">
                <a:latin typeface="Garamond"/>
                <a:cs typeface="Garamond"/>
              </a:rPr>
              <a:t>De </a:t>
            </a:r>
            <a:r>
              <a:rPr lang="it-IT" sz="3200" i="1" dirty="0" err="1" smtClean="0">
                <a:latin typeface="Garamond"/>
                <a:cs typeface="Garamond"/>
              </a:rPr>
              <a:t>jure</a:t>
            </a:r>
            <a:r>
              <a:rPr lang="it-IT" sz="3200" i="1" dirty="0" smtClean="0">
                <a:latin typeface="Garamond"/>
                <a:cs typeface="Garamond"/>
              </a:rPr>
              <a:t> belli </a:t>
            </a:r>
            <a:r>
              <a:rPr lang="it-IT" sz="3200" i="1" dirty="0" err="1" smtClean="0">
                <a:latin typeface="Garamond"/>
                <a:cs typeface="Garamond"/>
              </a:rPr>
              <a:t>ac</a:t>
            </a:r>
            <a:r>
              <a:rPr lang="it-IT" sz="3200" i="1" dirty="0" smtClean="0">
                <a:latin typeface="Garamond"/>
                <a:cs typeface="Garamond"/>
              </a:rPr>
              <a:t> </a:t>
            </a:r>
            <a:r>
              <a:rPr lang="it-IT" sz="3200" i="1" dirty="0" err="1" smtClean="0">
                <a:latin typeface="Garamond"/>
                <a:cs typeface="Garamond"/>
              </a:rPr>
              <a:t>pacis</a:t>
            </a:r>
            <a:r>
              <a:rPr lang="it-IT" sz="3200" dirty="0" smtClean="0">
                <a:latin typeface="Garamond"/>
                <a:cs typeface="Garamond"/>
              </a:rPr>
              <a:t>, </a:t>
            </a:r>
            <a:r>
              <a:rPr lang="it-IT" sz="3200" dirty="0">
                <a:latin typeface="Garamond"/>
                <a:cs typeface="Garamond"/>
              </a:rPr>
              <a:t>§ </a:t>
            </a:r>
            <a:r>
              <a:rPr lang="it-IT" sz="3200" dirty="0" smtClean="0">
                <a:latin typeface="Garamond"/>
                <a:cs typeface="Garamond"/>
              </a:rPr>
              <a:t>1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>
                <a:latin typeface="Garamond"/>
                <a:cs typeface="Garamond"/>
              </a:rPr>
              <a:t>A commentare o a esporre in compendio il diritto civile, tanto quello romano quanto quello della patria di ciascun autore, molti si sono accinti, ma pochi hanno toccato di quel diritto che regola i rapporti tra più nazioni o tra più governi, sia che esso </a:t>
            </a:r>
            <a:r>
              <a:rPr lang="it-IT" sz="2800" b="1" dirty="0">
                <a:latin typeface="Garamond"/>
                <a:cs typeface="Garamond"/>
              </a:rPr>
              <a:t>derivi dalla natura stessa o si fondi su leggi divine</a:t>
            </a:r>
            <a:r>
              <a:rPr lang="it-IT" sz="2800" dirty="0">
                <a:latin typeface="Garamond"/>
                <a:cs typeface="Garamond"/>
              </a:rPr>
              <a:t>, sia che l’abbia instaurato l’uso od un tacito patto: completamente e sistematicamente poi finora non ne ha trattato nessuno, mentre per l’umanità ha importanza che ciò sia fatto.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010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Thomas Hobbes (1588-1689)</a:t>
            </a:r>
            <a:br>
              <a:rPr lang="it-IT" sz="3200" b="1" dirty="0">
                <a:latin typeface="Garamond"/>
                <a:cs typeface="Garamond"/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212358"/>
            <a:ext cx="8001000" cy="513808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it-IT" sz="2800" dirty="0" smtClean="0">
              <a:latin typeface="Garamond"/>
              <a:cs typeface="Garamond"/>
            </a:endParaRPr>
          </a:p>
          <a:p>
            <a:pPr algn="just"/>
            <a:r>
              <a:rPr lang="it-IT" sz="2800" dirty="0" smtClean="0">
                <a:latin typeface="Garamond"/>
                <a:cs typeface="Garamond"/>
              </a:rPr>
              <a:t>Assolutismo </a:t>
            </a:r>
            <a:r>
              <a:rPr lang="it-IT" sz="2800" dirty="0">
                <a:latin typeface="Garamond"/>
                <a:cs typeface="Garamond"/>
              </a:rPr>
              <a:t>di tipo negoziale fondato sul </a:t>
            </a:r>
            <a:r>
              <a:rPr lang="it-IT" sz="2800" dirty="0" smtClean="0">
                <a:latin typeface="Garamond"/>
                <a:cs typeface="Garamond"/>
              </a:rPr>
              <a:t>patto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 smtClean="0">
                <a:latin typeface="Garamond"/>
                <a:cs typeface="Garamond"/>
              </a:rPr>
              <a:t>Funzione originaria </a:t>
            </a:r>
            <a:r>
              <a:rPr lang="it-IT" sz="2800" dirty="0">
                <a:latin typeface="Garamond"/>
                <a:cs typeface="Garamond"/>
              </a:rPr>
              <a:t>del diritto di </a:t>
            </a:r>
            <a:r>
              <a:rPr lang="it-IT" sz="2800" dirty="0" smtClean="0">
                <a:latin typeface="Garamond"/>
                <a:cs typeface="Garamond"/>
              </a:rPr>
              <a:t>natura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Differente visione della socialità e della politica rispetto al modello aristotelico (destrutturazione di socialità naturale e </a:t>
            </a:r>
            <a:r>
              <a:rPr lang="it-IT" sz="2800" dirty="0" smtClean="0">
                <a:latin typeface="Garamond"/>
                <a:cs typeface="Garamond"/>
              </a:rPr>
              <a:t>gerarchia </a:t>
            </a:r>
            <a:r>
              <a:rPr lang="it-IT" sz="2800" dirty="0">
                <a:latin typeface="Garamond"/>
                <a:cs typeface="Garamond"/>
              </a:rPr>
              <a:t>naturale</a:t>
            </a:r>
            <a:r>
              <a:rPr lang="it-IT" sz="2800" dirty="0" smtClean="0">
                <a:latin typeface="Garamond"/>
                <a:cs typeface="Garamond"/>
              </a:rPr>
              <a:t>)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Dalla naturale uguaglianza di uomini deriva conflitto e impossibile spontaneità dei rapporti gerarchici; nessun individuo accetta di sottomettersi “naturalmente” ad un </a:t>
            </a:r>
            <a:r>
              <a:rPr lang="it-IT" sz="2800" dirty="0" smtClean="0">
                <a:latin typeface="Garamond"/>
                <a:cs typeface="Garamond"/>
              </a:rPr>
              <a:t>altro</a:t>
            </a:r>
            <a:endParaRPr lang="it-IT" sz="2800" dirty="0">
              <a:latin typeface="Garamond"/>
              <a:cs typeface="Garamond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637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T. Hobbes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2800" i="1" dirty="0">
                <a:latin typeface="Garamond"/>
                <a:cs typeface="Garamond"/>
              </a:rPr>
              <a:t>Leviatano</a:t>
            </a:r>
            <a:r>
              <a:rPr lang="it-IT" sz="2800" dirty="0">
                <a:latin typeface="Garamond"/>
                <a:cs typeface="Garamond"/>
              </a:rPr>
              <a:t>, cap. </a:t>
            </a:r>
            <a:r>
              <a:rPr lang="it-IT" sz="2800" dirty="0" smtClean="0">
                <a:latin typeface="Garamond"/>
                <a:cs typeface="Garamond"/>
              </a:rPr>
              <a:t>XV:</a:t>
            </a:r>
            <a:br>
              <a:rPr lang="it-IT" sz="2800" dirty="0" smtClean="0">
                <a:latin typeface="Garamond"/>
                <a:cs typeface="Garamond"/>
              </a:rPr>
            </a:br>
            <a:r>
              <a:rPr lang="it-IT" sz="2800" i="1" dirty="0" smtClean="0">
                <a:latin typeface="Garamond"/>
                <a:cs typeface="Garamond"/>
              </a:rPr>
              <a:t>Le altre leggi di natura</a:t>
            </a:r>
            <a:endParaRPr lang="it-IT" sz="2800" i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597232"/>
            <a:ext cx="8001000" cy="52607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latin typeface="Garamond"/>
                <a:cs typeface="Garamond"/>
              </a:rPr>
              <a:t>So che Aristotele, nel primo libro della </a:t>
            </a:r>
            <a:r>
              <a:rPr lang="it-IT" i="1" dirty="0">
                <a:latin typeface="Garamond"/>
                <a:cs typeface="Garamond"/>
              </a:rPr>
              <a:t>Politica</a:t>
            </a:r>
            <a:r>
              <a:rPr lang="it-IT" dirty="0">
                <a:latin typeface="Garamond"/>
                <a:cs typeface="Garamond"/>
              </a:rPr>
              <a:t>, pone come fondamento della sua dottrina il principio secondo cui gli uomini sono per natura, alcuni, più degni di comandare […], altri, più adatti a servire […]. Come se padrone e servo fossero stati introdotti </a:t>
            </a:r>
            <a:r>
              <a:rPr lang="it-IT" b="1" dirty="0">
                <a:latin typeface="Garamond"/>
                <a:cs typeface="Garamond"/>
              </a:rPr>
              <a:t>non dal consenso degli uomini </a:t>
            </a:r>
            <a:r>
              <a:rPr lang="it-IT" dirty="0">
                <a:latin typeface="Garamond"/>
                <a:cs typeface="Garamond"/>
              </a:rPr>
              <a:t>ma dalla differenza dell’ingegno, cosa che è non solo contro la </a:t>
            </a:r>
            <a:r>
              <a:rPr lang="it-IT" b="1" dirty="0">
                <a:latin typeface="Garamond"/>
                <a:cs typeface="Garamond"/>
              </a:rPr>
              <a:t>ragione</a:t>
            </a:r>
            <a:r>
              <a:rPr lang="it-IT" dirty="0">
                <a:latin typeface="Garamond"/>
                <a:cs typeface="Garamond"/>
              </a:rPr>
              <a:t> ma anche contro </a:t>
            </a:r>
            <a:r>
              <a:rPr lang="it-IT" b="1" dirty="0">
                <a:latin typeface="Garamond"/>
                <a:cs typeface="Garamond"/>
              </a:rPr>
              <a:t>l’esperienza</a:t>
            </a:r>
            <a:r>
              <a:rPr lang="it-IT" dirty="0">
                <a:latin typeface="Garamond"/>
                <a:cs typeface="Garamond"/>
              </a:rPr>
              <a:t>. Ben pochi sono, infatti, così stolti da preferire di essere governati dagli altri piuttosto che di governarsi da sé. […] Pertanto, se la natura ha fatto gli uomini uguali, questa uguaglianza deve essere riconosciuta; oppure, se li ha fatti disuguali, questa uguaglianza deve essere parimenti riconosciuta, </a:t>
            </a:r>
            <a:r>
              <a:rPr lang="it-IT" b="1" dirty="0">
                <a:latin typeface="Garamond"/>
                <a:cs typeface="Garamond"/>
              </a:rPr>
              <a:t>poiché gli uomini, ritenendosi uguali, non entreranno in uno stato di pace se non a uguali condizioni</a:t>
            </a:r>
            <a:r>
              <a:rPr lang="it-IT" dirty="0">
                <a:latin typeface="Garamond"/>
                <a:cs typeface="Garamon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75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T. Hobbes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2800" i="1" dirty="0">
                <a:latin typeface="Garamond"/>
                <a:cs typeface="Garamond"/>
              </a:rPr>
              <a:t>Leviatano</a:t>
            </a:r>
            <a:r>
              <a:rPr lang="it-IT" sz="2800" dirty="0">
                <a:latin typeface="Garamond"/>
                <a:cs typeface="Garamond"/>
              </a:rPr>
              <a:t>, cap. XVII: </a:t>
            </a:r>
            <a:r>
              <a:rPr lang="it-IT" sz="2800" dirty="0" smtClean="0">
                <a:latin typeface="Garamond"/>
                <a:cs typeface="Garamond"/>
              </a:rPr>
              <a:t/>
            </a:r>
            <a:br>
              <a:rPr lang="it-IT" sz="2800" dirty="0" smtClean="0">
                <a:latin typeface="Garamond"/>
                <a:cs typeface="Garamond"/>
              </a:rPr>
            </a:br>
            <a:r>
              <a:rPr lang="it-IT" sz="2800" i="1" dirty="0" smtClean="0">
                <a:latin typeface="Garamond"/>
                <a:cs typeface="Garamond"/>
              </a:rPr>
              <a:t>Cause</a:t>
            </a:r>
            <a:r>
              <a:rPr lang="it-IT" sz="2800" i="1" dirty="0">
                <a:latin typeface="Garamond"/>
                <a:cs typeface="Garamond"/>
              </a:rPr>
              <a:t>, Generazione e </a:t>
            </a:r>
            <a:r>
              <a:rPr lang="it-IT" sz="2800" i="1" dirty="0" smtClean="0">
                <a:latin typeface="Garamond"/>
                <a:cs typeface="Garamond"/>
              </a:rPr>
              <a:t>Definizione </a:t>
            </a:r>
            <a:r>
              <a:rPr lang="it-IT" sz="2800" i="1" dirty="0">
                <a:latin typeface="Garamond"/>
                <a:cs typeface="Garamond"/>
              </a:rPr>
              <a:t>di </a:t>
            </a:r>
            <a:r>
              <a:rPr lang="it-IT" sz="2800" i="1" dirty="0" smtClean="0">
                <a:latin typeface="Garamond"/>
                <a:cs typeface="Garamond"/>
              </a:rPr>
              <a:t>Stato</a:t>
            </a:r>
            <a:r>
              <a:rPr lang="it-IT" sz="2800" i="1" dirty="0">
                <a:latin typeface="Garamond"/>
                <a:cs typeface="Garamond"/>
              </a:rPr>
              <a:t/>
            </a:r>
            <a:br>
              <a:rPr lang="it-IT" sz="2800" i="1" dirty="0">
                <a:latin typeface="Garamond"/>
                <a:cs typeface="Garamond"/>
              </a:rPr>
            </a:br>
            <a:endParaRPr lang="it-IT" sz="28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417638"/>
            <a:ext cx="8001000" cy="54403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>
              <a:latin typeface="Garamond"/>
              <a:cs typeface="Garamond"/>
            </a:endParaRPr>
          </a:p>
          <a:p>
            <a:pPr marL="0" indent="0" algn="just">
              <a:buNone/>
            </a:pPr>
            <a:r>
              <a:rPr lang="it-IT" dirty="0" smtClean="0">
                <a:latin typeface="Garamond"/>
                <a:cs typeface="Garamond"/>
              </a:rPr>
              <a:t>L’unico </a:t>
            </a:r>
            <a:r>
              <a:rPr lang="it-IT" dirty="0">
                <a:latin typeface="Garamond"/>
                <a:cs typeface="Garamond"/>
              </a:rPr>
              <a:t>modo per erigere un potere comune che </a:t>
            </a:r>
            <a:r>
              <a:rPr lang="it-IT" dirty="0" smtClean="0">
                <a:latin typeface="Garamond"/>
                <a:cs typeface="Garamond"/>
              </a:rPr>
              <a:t>possa </a:t>
            </a:r>
            <a:r>
              <a:rPr lang="it-IT" dirty="0">
                <a:latin typeface="Garamond"/>
                <a:cs typeface="Garamond"/>
              </a:rPr>
              <a:t>essere in grado di difenderli dall’aggressione di stranieri e dai torti reciproci […] è quello di trasferire tutto il loro potere e tutta la loro forza a un solo uomo o a una sola assemblea di uomini (che, in base alla maggioranza delle voci, possa ridurre tutte le loro volontà a un’unica volontà). […] Questo è più che consenso o concordia, è una reale unità di tutti loro in una sola e stessa persona, </a:t>
            </a:r>
            <a:r>
              <a:rPr lang="it-IT" b="1" dirty="0">
                <a:latin typeface="Garamond"/>
                <a:cs typeface="Garamond"/>
              </a:rPr>
              <a:t>realizzata mediante il patto di ciascuno con tutti gli altri</a:t>
            </a:r>
            <a:r>
              <a:rPr lang="it-IT" dirty="0">
                <a:latin typeface="Garamond"/>
                <a:cs typeface="Garamond"/>
              </a:rPr>
              <a:t> […]. Fatto ciò, la moltitudine così unita in una sola persona si chiama STATO, in latino CIVITAS. È questa la generazione di quel grande LEVIATANO, o piuttosto di quel </a:t>
            </a:r>
            <a:r>
              <a:rPr lang="it-IT" b="1" dirty="0">
                <a:latin typeface="Garamond"/>
                <a:cs typeface="Garamond"/>
              </a:rPr>
              <a:t>dio mortale</a:t>
            </a:r>
            <a:r>
              <a:rPr lang="it-IT" dirty="0">
                <a:latin typeface="Garamond"/>
                <a:cs typeface="Garamond"/>
              </a:rPr>
              <a:t>, al quale dobbiamo, sotto il Dio Immortale, la nostra pace e la nostra </a:t>
            </a:r>
            <a:r>
              <a:rPr lang="it-IT" dirty="0" smtClean="0">
                <a:latin typeface="Garamond"/>
                <a:cs typeface="Garamond"/>
              </a:rPr>
              <a:t>difesa.</a:t>
            </a:r>
            <a:endParaRPr lang="it-IT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218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John Locke (1634-1704)</a:t>
            </a:r>
            <a:br>
              <a:rPr lang="it-IT" sz="3200" b="1" dirty="0">
                <a:latin typeface="Garamond"/>
                <a:cs typeface="Garamond"/>
              </a:rPr>
            </a:b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731939"/>
            <a:ext cx="8001000" cy="4810943"/>
          </a:xfrm>
        </p:spPr>
        <p:txBody>
          <a:bodyPr>
            <a:normAutofit/>
          </a:bodyPr>
          <a:lstStyle/>
          <a:p>
            <a:pPr algn="just"/>
            <a:r>
              <a:rPr lang="it-IT" sz="2800" i="1" dirty="0">
                <a:latin typeface="Garamond"/>
                <a:cs typeface="Garamond"/>
              </a:rPr>
              <a:t>Epistola </a:t>
            </a:r>
            <a:r>
              <a:rPr lang="it-IT" sz="2800" i="1" dirty="0" smtClean="0">
                <a:latin typeface="Garamond"/>
                <a:cs typeface="Garamond"/>
              </a:rPr>
              <a:t>sulla </a:t>
            </a:r>
            <a:r>
              <a:rPr lang="it-IT" sz="2800" i="1" dirty="0">
                <a:latin typeface="Garamond"/>
                <a:cs typeface="Garamond"/>
              </a:rPr>
              <a:t>t</a:t>
            </a:r>
            <a:r>
              <a:rPr lang="it-IT" sz="2800" i="1" dirty="0" smtClean="0">
                <a:latin typeface="Garamond"/>
                <a:cs typeface="Garamond"/>
              </a:rPr>
              <a:t>olleranza</a:t>
            </a:r>
            <a:r>
              <a:rPr lang="it-IT" sz="2800" dirty="0" smtClean="0">
                <a:latin typeface="Garamond"/>
                <a:cs typeface="Garamond"/>
              </a:rPr>
              <a:t> </a:t>
            </a:r>
            <a:r>
              <a:rPr lang="it-IT" sz="2800" dirty="0">
                <a:latin typeface="Garamond"/>
                <a:cs typeface="Garamond"/>
              </a:rPr>
              <a:t>(1689): limiti nell’ingerenza del potere politico in materia di </a:t>
            </a:r>
            <a:r>
              <a:rPr lang="it-IT" sz="2800" dirty="0" smtClean="0">
                <a:latin typeface="Garamond"/>
                <a:cs typeface="Garamond"/>
              </a:rPr>
              <a:t>fede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Difesa della tolleranza </a:t>
            </a:r>
            <a:r>
              <a:rPr lang="it-IT" sz="2800" dirty="0" smtClean="0">
                <a:latin typeface="Garamond"/>
                <a:cs typeface="Garamond"/>
              </a:rPr>
              <a:t>fondata </a:t>
            </a:r>
            <a:r>
              <a:rPr lang="it-IT" sz="2800" dirty="0">
                <a:latin typeface="Garamond"/>
                <a:cs typeface="Garamond"/>
              </a:rPr>
              <a:t>su argomenti razionali: </a:t>
            </a:r>
            <a:r>
              <a:rPr lang="it-IT" sz="2800" dirty="0" smtClean="0">
                <a:latin typeface="Garamond"/>
                <a:cs typeface="Garamond"/>
              </a:rPr>
              <a:t>politicamente, </a:t>
            </a:r>
            <a:r>
              <a:rPr lang="it-IT" sz="2800" dirty="0">
                <a:latin typeface="Garamond"/>
                <a:cs typeface="Garamond"/>
              </a:rPr>
              <a:t>su distinzione tra i fini della Chiesa e quelli dello </a:t>
            </a:r>
            <a:r>
              <a:rPr lang="it-IT" sz="2800" dirty="0" smtClean="0">
                <a:latin typeface="Garamond"/>
                <a:cs typeface="Garamond"/>
              </a:rPr>
              <a:t>Stato</a:t>
            </a:r>
            <a:r>
              <a:rPr lang="it-IT" sz="2800" dirty="0">
                <a:latin typeface="Garamond"/>
                <a:cs typeface="Garamond"/>
              </a:rPr>
              <a:t>;</a:t>
            </a:r>
            <a:r>
              <a:rPr lang="it-IT" sz="2800" dirty="0" smtClean="0">
                <a:latin typeface="Garamond"/>
                <a:cs typeface="Garamond"/>
              </a:rPr>
              <a:t> </a:t>
            </a:r>
            <a:r>
              <a:rPr lang="it-IT" sz="2800" dirty="0">
                <a:latin typeface="Garamond"/>
                <a:cs typeface="Garamond"/>
              </a:rPr>
              <a:t>sul piano etico, </a:t>
            </a:r>
            <a:r>
              <a:rPr lang="it-IT" sz="2800" dirty="0" smtClean="0">
                <a:latin typeface="Garamond"/>
                <a:cs typeface="Garamond"/>
              </a:rPr>
              <a:t>sul riconoscimento </a:t>
            </a:r>
            <a:r>
              <a:rPr lang="it-IT" sz="2800" dirty="0">
                <a:latin typeface="Garamond"/>
                <a:cs typeface="Garamond"/>
              </a:rPr>
              <a:t>che l’utilizzo della costrizione in materia religiosa è contrario al fine della </a:t>
            </a:r>
            <a:r>
              <a:rPr lang="it-IT" sz="2800" dirty="0" smtClean="0">
                <a:latin typeface="Garamond"/>
                <a:cs typeface="Garamond"/>
              </a:rPr>
              <a:t>religione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Tolleranza è segno distintivo della religione </a:t>
            </a:r>
            <a:r>
              <a:rPr lang="it-IT" sz="2800" dirty="0" smtClean="0">
                <a:latin typeface="Garamond"/>
                <a:cs typeface="Garamond"/>
              </a:rPr>
              <a:t>cristiana</a:t>
            </a:r>
            <a:endParaRPr lang="it-IT" sz="2800" dirty="0">
              <a:latin typeface="Garamond"/>
              <a:cs typeface="Garamond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1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 smtClean="0">
                <a:latin typeface="Garamond"/>
                <a:cs typeface="Garamond"/>
              </a:rPr>
              <a:t>J</a:t>
            </a:r>
            <a:r>
              <a:rPr lang="it-IT" sz="3200" b="1" dirty="0" smtClean="0">
                <a:latin typeface="Garamond"/>
                <a:cs typeface="Garamond"/>
              </a:rPr>
              <a:t>. </a:t>
            </a:r>
            <a:r>
              <a:rPr lang="it-IT" sz="3200" b="1" dirty="0">
                <a:latin typeface="Garamond"/>
                <a:cs typeface="Garamond"/>
              </a:rPr>
              <a:t>Locke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>
                <a:latin typeface="Garamond"/>
                <a:cs typeface="Garamond"/>
              </a:rPr>
              <a:t>Epistola sulla </a:t>
            </a:r>
            <a:r>
              <a:rPr lang="it-IT" sz="3200" i="1" dirty="0" smtClean="0">
                <a:latin typeface="Garamond"/>
                <a:cs typeface="Garamond"/>
              </a:rPr>
              <a:t>tolleranza </a:t>
            </a:r>
            <a:r>
              <a:rPr lang="it-IT" sz="3200" dirty="0" smtClean="0">
                <a:latin typeface="Garamond"/>
                <a:cs typeface="Garamond"/>
              </a:rPr>
              <a:t>(1689)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200" dirty="0">
                <a:latin typeface="Garamond"/>
                <a:cs typeface="Garamond"/>
              </a:rPr>
              <a:t>Io penso, che prima di tutto si debba distinguere l’interesse della società civile e quello della religione, e che si debbano </a:t>
            </a:r>
            <a:r>
              <a:rPr lang="it-IT" sz="3200" b="1" dirty="0">
                <a:latin typeface="Garamond"/>
                <a:cs typeface="Garamond"/>
              </a:rPr>
              <a:t>stabilire i giusti confini tra la Chiesa e lo Stato</a:t>
            </a:r>
            <a:r>
              <a:rPr lang="it-IT" sz="3200" dirty="0">
                <a:latin typeface="Garamond"/>
                <a:cs typeface="Garamond"/>
              </a:rPr>
              <a:t>. Se non si fa questo, non si può risolvere nessun conflitto tra coloro che hanno effettivamente  a cuore, o fanno finta di avere a cuore, la salvezza dell’anima o quella dello Stato.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948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latin typeface="Garamond"/>
                <a:cs typeface="Garamond"/>
              </a:rPr>
              <a:t>J</a:t>
            </a:r>
            <a:r>
              <a:rPr lang="it-IT" sz="3200" b="1" dirty="0">
                <a:latin typeface="Garamond"/>
                <a:cs typeface="Garamond"/>
              </a:rPr>
              <a:t>. Locke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>
                <a:latin typeface="Garamond"/>
                <a:cs typeface="Garamond"/>
              </a:rPr>
              <a:t>Epistola sulla </a:t>
            </a:r>
            <a:r>
              <a:rPr lang="it-IT" sz="3200" i="1" dirty="0" smtClean="0">
                <a:latin typeface="Garamond"/>
                <a:cs typeface="Garamond"/>
              </a:rPr>
              <a:t>tolleranza</a:t>
            </a:r>
            <a:r>
              <a:rPr lang="it-IT" sz="3200" dirty="0">
                <a:latin typeface="Garamond"/>
                <a:cs typeface="Garamond"/>
              </a:rPr>
              <a:t> </a:t>
            </a:r>
            <a:r>
              <a:rPr lang="it-IT" sz="3200" dirty="0" smtClean="0">
                <a:latin typeface="Garamond"/>
                <a:cs typeface="Garamond"/>
              </a:rPr>
              <a:t>(1689)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759857"/>
            <a:ext cx="8001000" cy="4753429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  <a:buNone/>
            </a:pPr>
            <a:r>
              <a:rPr lang="it-IT" dirty="0" smtClean="0">
                <a:latin typeface="Cambria"/>
                <a:cs typeface="Cambria"/>
              </a:rPr>
              <a:t>   </a:t>
            </a:r>
            <a:r>
              <a:rPr lang="it-IT" sz="3000" dirty="0" smtClean="0">
                <a:latin typeface="Cambria"/>
                <a:cs typeface="Cambria"/>
              </a:rPr>
              <a:t> </a:t>
            </a:r>
            <a:r>
              <a:rPr lang="it-IT" sz="3000" dirty="0" smtClean="0">
                <a:latin typeface="Garamond"/>
                <a:cs typeface="Garamond"/>
              </a:rPr>
              <a:t>Mi </a:t>
            </a:r>
            <a:r>
              <a:rPr lang="it-IT" sz="3000" dirty="0">
                <a:latin typeface="Garamond"/>
                <a:cs typeface="Garamond"/>
              </a:rPr>
              <a:t>sembra che lo </a:t>
            </a:r>
            <a:r>
              <a:rPr lang="it-IT" sz="3000" b="1" dirty="0">
                <a:latin typeface="Garamond"/>
                <a:cs typeface="Garamond"/>
              </a:rPr>
              <a:t>Stato sia una società di uomini </a:t>
            </a:r>
            <a:r>
              <a:rPr lang="it-IT" sz="3000" dirty="0">
                <a:latin typeface="Garamond"/>
                <a:cs typeface="Garamond"/>
              </a:rPr>
              <a:t>costituita per conservare e promuovere soltanto i beni civili. Chiamo i beni civili </a:t>
            </a:r>
            <a:r>
              <a:rPr lang="it-IT" sz="3000" b="1" dirty="0">
                <a:latin typeface="Garamond"/>
                <a:cs typeface="Garamond"/>
              </a:rPr>
              <a:t>la vita, la libertà, l’integrità del corpo, la sua immunità dal dolore, i possessi delle cose esterne, come la terra, il denaro, le suppellettili</a:t>
            </a:r>
            <a:r>
              <a:rPr lang="it-IT" sz="3000" dirty="0">
                <a:latin typeface="Garamond"/>
                <a:cs typeface="Garamond"/>
              </a:rPr>
              <a:t> ecc.</a:t>
            </a:r>
          </a:p>
          <a:p>
            <a:pPr algn="just">
              <a:spcAft>
                <a:spcPts val="0"/>
              </a:spcAft>
              <a:buNone/>
            </a:pPr>
            <a:r>
              <a:rPr lang="it-IT" sz="3000" dirty="0">
                <a:latin typeface="Garamond"/>
                <a:cs typeface="Garamond"/>
              </a:rPr>
              <a:t>	È compito del magistrato civile conservare in buono stato a tutto il popolo, preso collettivamente, e a ciascuno, preso singolarmente, la </a:t>
            </a:r>
            <a:r>
              <a:rPr lang="it-IT" sz="3000" b="1" dirty="0">
                <a:latin typeface="Garamond"/>
                <a:cs typeface="Garamond"/>
              </a:rPr>
              <a:t>giusta proprietà di queste cose</a:t>
            </a:r>
            <a:r>
              <a:rPr lang="it-IT" sz="3000" dirty="0">
                <a:latin typeface="Garamond"/>
                <a:cs typeface="Garamond"/>
              </a:rPr>
              <a:t>, che concernono questa vita, con leggi imposte a tutti nello stesso modo.</a:t>
            </a:r>
          </a:p>
          <a:p>
            <a:pPr marL="0" indent="0" algn="just"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16186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John Locke (1634-1704)</a:t>
            </a:r>
            <a:br>
              <a:rPr lang="it-IT" sz="3200" b="1" dirty="0">
                <a:latin typeface="Garamond"/>
                <a:cs typeface="Garamond"/>
              </a:rPr>
            </a:b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693452"/>
            <a:ext cx="8001000" cy="4810944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 smtClean="0">
                <a:latin typeface="Garamond"/>
                <a:cs typeface="Garamond"/>
              </a:rPr>
              <a:t>Contenimento </a:t>
            </a:r>
            <a:r>
              <a:rPr lang="it-IT" sz="2800" b="1" dirty="0">
                <a:latin typeface="Garamond"/>
                <a:cs typeface="Garamond"/>
              </a:rPr>
              <a:t>della nozione di sovranità </a:t>
            </a:r>
            <a:r>
              <a:rPr lang="it-IT" sz="2800" dirty="0">
                <a:latin typeface="Garamond"/>
                <a:cs typeface="Garamond"/>
              </a:rPr>
              <a:t>e limitazione dello </a:t>
            </a:r>
            <a:r>
              <a:rPr lang="it-IT" sz="2800" dirty="0" smtClean="0">
                <a:latin typeface="Garamond"/>
                <a:cs typeface="Garamond"/>
              </a:rPr>
              <a:t>Stato, nato </a:t>
            </a:r>
            <a:r>
              <a:rPr lang="it-IT" sz="2800" dirty="0">
                <a:latin typeface="Garamond"/>
                <a:cs typeface="Garamond"/>
              </a:rPr>
              <a:t>per tutelare i diritti di natura degli </a:t>
            </a:r>
            <a:r>
              <a:rPr lang="it-IT" sz="2800" dirty="0" smtClean="0">
                <a:latin typeface="Garamond"/>
                <a:cs typeface="Garamond"/>
              </a:rPr>
              <a:t>individui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 smtClean="0">
                <a:latin typeface="Garamond"/>
                <a:cs typeface="Garamond"/>
              </a:rPr>
              <a:t>Ripartizione dei </a:t>
            </a:r>
            <a:r>
              <a:rPr lang="it-IT" sz="2800" dirty="0">
                <a:latin typeface="Garamond"/>
                <a:cs typeface="Garamond"/>
              </a:rPr>
              <a:t>poteri e </a:t>
            </a:r>
            <a:r>
              <a:rPr lang="it-IT" sz="2800" dirty="0" smtClean="0">
                <a:latin typeface="Garamond"/>
                <a:cs typeface="Garamond"/>
              </a:rPr>
              <a:t>spersonalizzazione </a:t>
            </a:r>
            <a:r>
              <a:rPr lang="it-IT" sz="2800" dirty="0">
                <a:latin typeface="Garamond"/>
                <a:cs typeface="Garamond"/>
              </a:rPr>
              <a:t>(</a:t>
            </a:r>
            <a:r>
              <a:rPr lang="it-IT" sz="2800" b="1" dirty="0">
                <a:latin typeface="Garamond"/>
                <a:cs typeface="Garamond"/>
              </a:rPr>
              <a:t>crisi della rappresentanza depositata </a:t>
            </a:r>
            <a:r>
              <a:rPr lang="it-IT" sz="2800" b="1" dirty="0" smtClean="0">
                <a:latin typeface="Garamond"/>
                <a:cs typeface="Garamond"/>
              </a:rPr>
              <a:t>nel solo </a:t>
            </a:r>
            <a:r>
              <a:rPr lang="it-IT" sz="2800" b="1" dirty="0">
                <a:latin typeface="Garamond"/>
                <a:cs typeface="Garamond"/>
              </a:rPr>
              <a:t>sovrano</a:t>
            </a:r>
            <a:r>
              <a:rPr lang="it-IT" sz="2800" dirty="0" smtClean="0">
                <a:latin typeface="Garamond"/>
                <a:cs typeface="Garamond"/>
              </a:rPr>
              <a:t>)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b="1" dirty="0" smtClean="0">
                <a:latin typeface="Garamond"/>
                <a:cs typeface="Garamond"/>
              </a:rPr>
              <a:t>Resistenza </a:t>
            </a:r>
            <a:r>
              <a:rPr lang="it-IT" sz="2800" b="1" dirty="0">
                <a:latin typeface="Garamond"/>
                <a:cs typeface="Garamond"/>
              </a:rPr>
              <a:t>legittima del popolo </a:t>
            </a:r>
            <a:r>
              <a:rPr lang="it-IT" sz="2800" dirty="0">
                <a:latin typeface="Garamond"/>
                <a:cs typeface="Garamond"/>
              </a:rPr>
              <a:t>ai detentori del potere (assalto al cielo</a:t>
            </a:r>
            <a:r>
              <a:rPr lang="it-IT" sz="2800" dirty="0" smtClean="0">
                <a:latin typeface="Garamond"/>
                <a:cs typeface="Garamond"/>
              </a:rPr>
              <a:t>)</a:t>
            </a:r>
            <a:endParaRPr lang="it-IT" sz="2800" dirty="0">
              <a:latin typeface="Garamond"/>
              <a:cs typeface="Garamond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86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Età moderna</a:t>
            </a:r>
            <a:r>
              <a:rPr lang="it-IT" sz="3200" b="1" dirty="0">
                <a:latin typeface="Garamond"/>
                <a:cs typeface="Garamond"/>
              </a:rPr>
              <a:t> </a:t>
            </a:r>
            <a:r>
              <a:rPr lang="it-IT" sz="3200" b="1" dirty="0" smtClean="0">
                <a:latin typeface="Garamond"/>
                <a:cs typeface="Garamond"/>
              </a:rPr>
              <a:t>(secoli XVI-XIX)</a:t>
            </a:r>
            <a:endParaRPr lang="it-IT" sz="32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270000"/>
            <a:ext cx="8001000" cy="5134429"/>
          </a:xfrm>
        </p:spPr>
        <p:txBody>
          <a:bodyPr>
            <a:normAutofit/>
          </a:bodyPr>
          <a:lstStyle/>
          <a:p>
            <a:pPr algn="just"/>
            <a:endParaRPr lang="it-IT" sz="3200" b="1" dirty="0" smtClean="0">
              <a:latin typeface="Garamond"/>
              <a:cs typeface="Garamond"/>
            </a:endParaRPr>
          </a:p>
          <a:p>
            <a:pPr algn="just"/>
            <a:r>
              <a:rPr lang="it-IT" sz="3200" b="1" dirty="0" smtClean="0">
                <a:latin typeface="Garamond"/>
                <a:cs typeface="Garamond"/>
              </a:rPr>
              <a:t>Riforma protestante: </a:t>
            </a:r>
            <a:r>
              <a:rPr lang="it-IT" sz="3200" dirty="0" smtClean="0">
                <a:latin typeface="Garamond"/>
                <a:cs typeface="Garamond"/>
              </a:rPr>
              <a:t>rottura monismo religioso e problema dell’ “altro”</a:t>
            </a:r>
          </a:p>
          <a:p>
            <a:pPr algn="just"/>
            <a:r>
              <a:rPr lang="it-IT" sz="3200" b="1" dirty="0" smtClean="0">
                <a:latin typeface="Garamond"/>
                <a:cs typeface="Garamond"/>
              </a:rPr>
              <a:t>Sovranità</a:t>
            </a:r>
            <a:r>
              <a:rPr lang="it-IT" sz="3200" dirty="0" smtClean="0">
                <a:latin typeface="Garamond"/>
                <a:cs typeface="Garamond"/>
              </a:rPr>
              <a:t>: risposta politica per ricomporre il conflitto</a:t>
            </a:r>
          </a:p>
          <a:p>
            <a:pPr algn="just"/>
            <a:r>
              <a:rPr lang="it-IT" sz="3200" b="1" dirty="0" smtClean="0">
                <a:latin typeface="Garamond"/>
                <a:cs typeface="Garamond"/>
              </a:rPr>
              <a:t>Giusnaturalismo laico</a:t>
            </a:r>
            <a:r>
              <a:rPr lang="it-IT" sz="3200" dirty="0" smtClean="0">
                <a:latin typeface="Garamond"/>
                <a:cs typeface="Garamond"/>
              </a:rPr>
              <a:t>: ricerca di un nuovo fondamento naturalistico dell’ordine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3817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latin typeface="Garamond"/>
                <a:cs typeface="Garamond"/>
              </a:rPr>
              <a:t>J</a:t>
            </a:r>
            <a:r>
              <a:rPr lang="it-IT" sz="3200" b="1" dirty="0">
                <a:latin typeface="Garamond"/>
                <a:cs typeface="Garamond"/>
              </a:rPr>
              <a:t>. Locke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>
                <a:latin typeface="Garamond"/>
                <a:cs typeface="Garamond"/>
              </a:rPr>
              <a:t>Secondo trattato sul governo</a:t>
            </a:r>
            <a:r>
              <a:rPr lang="it-IT" sz="3200" dirty="0">
                <a:latin typeface="Garamond"/>
                <a:cs typeface="Garamond"/>
              </a:rPr>
              <a:t>, § </a:t>
            </a:r>
            <a:r>
              <a:rPr lang="it-IT" sz="3200" dirty="0" smtClean="0">
                <a:latin typeface="Garamond"/>
                <a:cs typeface="Garamond"/>
              </a:rPr>
              <a:t>3 (1690)</a:t>
            </a:r>
            <a:r>
              <a:rPr lang="it-IT" sz="3200" dirty="0">
                <a:latin typeface="Garamond"/>
                <a:cs typeface="Garamond"/>
              </a:rPr>
              <a:t/>
            </a:r>
            <a:br>
              <a:rPr lang="it-IT" sz="3200" dirty="0">
                <a:latin typeface="Garamond"/>
                <a:cs typeface="Garamond"/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dirty="0">
                <a:latin typeface="Garamond"/>
                <a:cs typeface="Garamond"/>
              </a:rPr>
              <a:t>Definisco il potere politico come il diritto di formulare leggi che contemplino la pena di morte e, di conseguenza, tutte le pene minori, in vita d’una </a:t>
            </a:r>
            <a:r>
              <a:rPr lang="it-IT" sz="3200" b="1" dirty="0">
                <a:latin typeface="Garamond"/>
                <a:cs typeface="Garamond"/>
              </a:rPr>
              <a:t>regolamentazione e conservazione della proprietà</a:t>
            </a:r>
            <a:r>
              <a:rPr lang="it-IT" sz="3200" dirty="0">
                <a:latin typeface="Garamond"/>
                <a:cs typeface="Garamond"/>
              </a:rPr>
              <a:t>; di usare la forza della comunità per rendere esecutive tali leggi e per difendere lo stato da attacchi esterni: tutto questo soltanto ai fini del bene </a:t>
            </a:r>
            <a:r>
              <a:rPr lang="it-IT" sz="3200" dirty="0" smtClean="0">
                <a:latin typeface="Garamond"/>
                <a:cs typeface="Garamond"/>
              </a:rPr>
              <a:t>pubblico.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68640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Illuminismo e politica</a:t>
            </a:r>
            <a:endParaRPr lang="it-IT" sz="32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62714"/>
          </a:xfrm>
        </p:spPr>
        <p:txBody>
          <a:bodyPr>
            <a:noAutofit/>
          </a:bodyPr>
          <a:lstStyle/>
          <a:p>
            <a:pPr algn="just"/>
            <a:r>
              <a:rPr lang="it-IT" sz="2800" dirty="0">
                <a:latin typeface="Garamond"/>
                <a:cs typeface="Garamond"/>
              </a:rPr>
              <a:t>Nel XVIII secolo in Europa: </a:t>
            </a:r>
            <a:r>
              <a:rPr lang="it-IT" sz="2800" dirty="0" smtClean="0">
                <a:latin typeface="Garamond"/>
                <a:cs typeface="Garamond"/>
              </a:rPr>
              <a:t>dialettica </a:t>
            </a:r>
            <a:r>
              <a:rPr lang="it-IT" sz="2800" b="1" dirty="0" smtClean="0">
                <a:latin typeface="Garamond"/>
                <a:cs typeface="Garamond"/>
              </a:rPr>
              <a:t>Riforma</a:t>
            </a:r>
            <a:r>
              <a:rPr lang="it-IT" sz="2800" b="1" dirty="0">
                <a:latin typeface="Garamond"/>
                <a:cs typeface="Garamond"/>
              </a:rPr>
              <a:t>-Rivoluzione</a:t>
            </a: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endParaRPr lang="it-IT" sz="2800" dirty="0" smtClean="0">
              <a:latin typeface="Garamond"/>
              <a:cs typeface="Garamond"/>
            </a:endParaRPr>
          </a:p>
          <a:p>
            <a:pPr algn="just"/>
            <a:r>
              <a:rPr lang="it-IT" sz="2800" dirty="0" smtClean="0">
                <a:latin typeface="Garamond"/>
                <a:ea typeface="Wingdings"/>
                <a:cs typeface="Garamond"/>
              </a:rPr>
              <a:t>Nodo </a:t>
            </a:r>
            <a:r>
              <a:rPr lang="it-IT" sz="2800" dirty="0">
                <a:latin typeface="Garamond"/>
                <a:ea typeface="Wingdings"/>
                <a:cs typeface="Garamond"/>
              </a:rPr>
              <a:t>concettuale: </a:t>
            </a:r>
            <a:r>
              <a:rPr lang="it-IT" sz="2800" b="1" dirty="0">
                <a:latin typeface="Garamond"/>
                <a:ea typeface="Wingdings"/>
                <a:cs typeface="Garamond"/>
              </a:rPr>
              <a:t>libertà politica </a:t>
            </a:r>
            <a:r>
              <a:rPr lang="it-IT" sz="2800" dirty="0">
                <a:latin typeface="Garamond"/>
                <a:ea typeface="Wingdings"/>
                <a:cs typeface="Garamond"/>
              </a:rPr>
              <a:t>è nella 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limitazione; </a:t>
            </a:r>
            <a:r>
              <a:rPr lang="it-IT" sz="2800" dirty="0">
                <a:latin typeface="Garamond"/>
                <a:ea typeface="Wingdings"/>
                <a:cs typeface="Garamond"/>
              </a:rPr>
              <a:t>r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egime </a:t>
            </a:r>
            <a:r>
              <a:rPr lang="it-IT" sz="2800" dirty="0">
                <a:latin typeface="Garamond"/>
                <a:ea typeface="Wingdings"/>
                <a:cs typeface="Garamond"/>
              </a:rPr>
              <a:t>di libertà è n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ella certezza </a:t>
            </a:r>
            <a:r>
              <a:rPr lang="it-IT" sz="2800" dirty="0">
                <a:latin typeface="Garamond"/>
                <a:ea typeface="Wingdings"/>
                <a:cs typeface="Garamond"/>
              </a:rPr>
              <a:t>del 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diritto</a:t>
            </a:r>
          </a:p>
          <a:p>
            <a:pPr algn="just"/>
            <a:r>
              <a:rPr lang="it-IT" sz="2800" dirty="0" smtClean="0">
                <a:latin typeface="Garamond"/>
                <a:ea typeface="Wingdings"/>
                <a:cs typeface="Garamond"/>
              </a:rPr>
              <a:t>XVIII </a:t>
            </a:r>
            <a:r>
              <a:rPr lang="it-IT" sz="2800" dirty="0">
                <a:latin typeface="Garamond"/>
                <a:ea typeface="Wingdings"/>
                <a:cs typeface="Garamond"/>
              </a:rPr>
              <a:t>secolo: candidatura 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della </a:t>
            </a:r>
            <a:r>
              <a:rPr lang="it-IT" sz="2800" dirty="0">
                <a:latin typeface="Garamond"/>
                <a:ea typeface="Wingdings"/>
                <a:cs typeface="Garamond"/>
              </a:rPr>
              <a:t>nuova </a:t>
            </a:r>
            <a:r>
              <a:rPr lang="it-IT" sz="2800" b="1" dirty="0">
                <a:latin typeface="Garamond"/>
                <a:ea typeface="Wingdings"/>
                <a:cs typeface="Garamond"/>
              </a:rPr>
              <a:t>classe </a:t>
            </a:r>
            <a:r>
              <a:rPr lang="it-IT" sz="2800" b="1" dirty="0" smtClean="0">
                <a:latin typeface="Garamond"/>
                <a:ea typeface="Wingdings"/>
                <a:cs typeface="Garamond"/>
              </a:rPr>
              <a:t>sociale borghese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, </a:t>
            </a:r>
            <a:r>
              <a:rPr lang="it-IT" sz="2800" dirty="0">
                <a:latin typeface="Garamond"/>
                <a:ea typeface="Wingdings"/>
                <a:cs typeface="Garamond"/>
              </a:rPr>
              <a:t>con il suo apparato ideale e </a:t>
            </a:r>
            <a:r>
              <a:rPr lang="it-IT" sz="2800" dirty="0" smtClean="0">
                <a:latin typeface="Garamond"/>
                <a:ea typeface="Wingdings"/>
                <a:cs typeface="Garamond"/>
              </a:rPr>
              <a:t>culturale</a:t>
            </a:r>
            <a:endParaRPr lang="it-IT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9132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Montesquieu (1689-1755)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744122"/>
            <a:ext cx="8001000" cy="42756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it-IT" dirty="0">
              <a:latin typeface="Garamond"/>
              <a:cs typeface="Garamond"/>
            </a:endParaRPr>
          </a:p>
          <a:p>
            <a:pPr algn="just"/>
            <a:r>
              <a:rPr lang="it-IT" sz="3200" dirty="0">
                <a:latin typeface="Garamond"/>
                <a:cs typeface="Garamond"/>
              </a:rPr>
              <a:t>Visione pluralistica </a:t>
            </a:r>
            <a:r>
              <a:rPr lang="it-IT" sz="3200" dirty="0" smtClean="0">
                <a:latin typeface="Garamond"/>
                <a:cs typeface="Garamond"/>
              </a:rPr>
              <a:t>e </a:t>
            </a:r>
            <a:r>
              <a:rPr lang="it-IT" sz="3200" dirty="0" err="1" smtClean="0">
                <a:latin typeface="Garamond"/>
                <a:cs typeface="Garamond"/>
              </a:rPr>
              <a:t>comparativistica</a:t>
            </a:r>
            <a:r>
              <a:rPr lang="it-IT" sz="3200" dirty="0" smtClean="0">
                <a:latin typeface="Garamond"/>
                <a:cs typeface="Garamond"/>
              </a:rPr>
              <a:t> della società e della politica</a:t>
            </a:r>
            <a:endParaRPr lang="it-IT" sz="3200" dirty="0">
              <a:latin typeface="Garamond"/>
              <a:cs typeface="Garamond"/>
            </a:endParaRPr>
          </a:p>
          <a:p>
            <a:pPr algn="just"/>
            <a:r>
              <a:rPr lang="it-IT" sz="3200" dirty="0">
                <a:latin typeface="Garamond"/>
                <a:cs typeface="Garamond"/>
              </a:rPr>
              <a:t>Attenzione a dinamiche storiche nell’evoluzione delle </a:t>
            </a:r>
            <a:r>
              <a:rPr lang="it-IT" sz="3200" dirty="0" smtClean="0">
                <a:latin typeface="Garamond"/>
                <a:cs typeface="Garamond"/>
              </a:rPr>
              <a:t>istituzioni</a:t>
            </a:r>
            <a:endParaRPr lang="it-IT" sz="3200" dirty="0">
              <a:latin typeface="Garamond"/>
              <a:cs typeface="Garamond"/>
            </a:endParaRPr>
          </a:p>
          <a:p>
            <a:pPr algn="just"/>
            <a:r>
              <a:rPr lang="it-IT" sz="3200" dirty="0" smtClean="0">
                <a:latin typeface="Garamond"/>
                <a:cs typeface="Garamond"/>
              </a:rPr>
              <a:t>Ridimensionamento del </a:t>
            </a:r>
            <a:r>
              <a:rPr lang="it-IT" sz="3200" dirty="0">
                <a:latin typeface="Garamond"/>
                <a:cs typeface="Garamond"/>
              </a:rPr>
              <a:t>primato della </a:t>
            </a:r>
            <a:r>
              <a:rPr lang="it-IT" sz="3200" dirty="0" smtClean="0">
                <a:latin typeface="Garamond"/>
                <a:cs typeface="Garamond"/>
              </a:rPr>
              <a:t>ragione </a:t>
            </a:r>
            <a:r>
              <a:rPr lang="it-IT" sz="3200" dirty="0">
                <a:latin typeface="Garamond"/>
                <a:cs typeface="Garamond"/>
              </a:rPr>
              <a:t>(forme di governo dipendono da </a:t>
            </a:r>
            <a:r>
              <a:rPr lang="it-IT" sz="3200" b="1" dirty="0">
                <a:latin typeface="Garamond"/>
                <a:cs typeface="Garamond"/>
              </a:rPr>
              <a:t>natura</a:t>
            </a:r>
            <a:r>
              <a:rPr lang="it-IT" sz="3200" dirty="0">
                <a:latin typeface="Garamond"/>
                <a:cs typeface="Garamond"/>
              </a:rPr>
              <a:t> e </a:t>
            </a:r>
            <a:r>
              <a:rPr lang="it-IT" sz="3200" b="1" dirty="0">
                <a:latin typeface="Garamond"/>
                <a:cs typeface="Garamond"/>
              </a:rPr>
              <a:t>principii</a:t>
            </a:r>
            <a:r>
              <a:rPr lang="it-IT" sz="3200" dirty="0">
                <a:latin typeface="Garamond"/>
                <a:cs typeface="Garamond"/>
              </a:rPr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18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Montesquieu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 smtClean="0">
                <a:latin typeface="Garamond"/>
                <a:cs typeface="Garamond"/>
              </a:rPr>
              <a:t>Lo </a:t>
            </a:r>
            <a:r>
              <a:rPr lang="it-IT" sz="3200" i="1" dirty="0">
                <a:latin typeface="Garamond"/>
                <a:cs typeface="Garamond"/>
              </a:rPr>
              <a:t>spirito delle leggi</a:t>
            </a:r>
            <a:r>
              <a:rPr lang="it-IT" sz="3200" dirty="0">
                <a:latin typeface="Garamond"/>
                <a:cs typeface="Garamond"/>
              </a:rPr>
              <a:t>, I</a:t>
            </a:r>
            <a:r>
              <a:rPr lang="it-IT" sz="3200" dirty="0" smtClean="0">
                <a:latin typeface="Garamond"/>
                <a:cs typeface="Garamond"/>
              </a:rPr>
              <a:t>, 3 (1748)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560287"/>
            <a:ext cx="8001000" cy="51507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>
                <a:latin typeface="Garamond"/>
                <a:cs typeface="Garamond"/>
              </a:rPr>
              <a:t>Le leggi debbono essere relative alla natura fisica del paese; al clima gelido, torrido o temperato; alla qualità del terreno, alla sua situazione estensione; al genere di vita dei popoli, agricoli, cacciatori o pastori; debbono essere conformi la grido di libertà che la costituzione concede; alla religione degli abitanti, alle loro inclinazioni, alle loro ricchezze, al loro numero, al loro commercio, ai loro costumi, ai loro modi di vita. Infine esse hanno rapporti reciproci; ne hanno con la loro origine, con il fine del legislatore, con l’ordine di cose su cui si fondano … Tutti questi rapporti costituiscono nel loro insieme ciò che viene chiamato </a:t>
            </a:r>
            <a:r>
              <a:rPr lang="it-IT" sz="2800" b="1" dirty="0">
                <a:latin typeface="Garamond"/>
                <a:cs typeface="Garamond"/>
              </a:rPr>
              <a:t>spirito delle </a:t>
            </a:r>
            <a:r>
              <a:rPr lang="it-IT" sz="2800" b="1" dirty="0" smtClean="0">
                <a:latin typeface="Garamond"/>
                <a:cs typeface="Garamond"/>
              </a:rPr>
              <a:t>leggi.</a:t>
            </a:r>
            <a:endParaRPr lang="it-IT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14181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J.-J. Rousseau (1712-1778)</a:t>
            </a:r>
            <a:endParaRPr lang="it-IT" sz="32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669143"/>
            <a:ext cx="8001000" cy="47316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latin typeface="Wingdings"/>
                <a:ea typeface="Wingdings"/>
                <a:cs typeface="Wingdings"/>
              </a:rPr>
              <a:t/>
            </a:r>
            <a:br>
              <a:rPr lang="it-IT" dirty="0">
                <a:latin typeface="Wingdings"/>
                <a:ea typeface="Wingdings"/>
                <a:cs typeface="Wingdings"/>
              </a:rPr>
            </a:br>
            <a:r>
              <a:rPr lang="it-IT" dirty="0" smtClean="0">
                <a:latin typeface="Wingdings"/>
                <a:ea typeface="Wingdings"/>
                <a:cs typeface="Wingdings"/>
              </a:rPr>
              <a:t></a:t>
            </a:r>
            <a:r>
              <a:rPr lang="it-IT" sz="2800" dirty="0">
                <a:latin typeface="Garamond"/>
                <a:ea typeface="Wingdings"/>
                <a:cs typeface="Garamond"/>
              </a:rPr>
              <a:t>Potere legittimo non può essere costituito attraverso la rinuncia della libertà (rifiuto del patto di sottomissione e del modello della rappresentanza)</a:t>
            </a:r>
            <a:br>
              <a:rPr lang="it-IT" sz="2800" dirty="0">
                <a:latin typeface="Garamond"/>
                <a:ea typeface="Wingdings"/>
                <a:cs typeface="Garamond"/>
              </a:rPr>
            </a:b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r>
              <a:rPr lang="it-IT" dirty="0">
                <a:latin typeface="Wingdings"/>
                <a:ea typeface="Wingdings"/>
                <a:cs typeface="Wingdings"/>
              </a:rPr>
              <a:t></a:t>
            </a:r>
            <a:r>
              <a:rPr lang="it-IT" sz="2800" dirty="0">
                <a:latin typeface="Garamond"/>
                <a:ea typeface="Wingdings"/>
                <a:cs typeface="Garamond"/>
              </a:rPr>
              <a:t>La libertà è inalienabile, è un  principio assoluto</a:t>
            </a:r>
            <a:br>
              <a:rPr lang="it-IT" sz="2800" dirty="0">
                <a:latin typeface="Garamond"/>
                <a:ea typeface="Wingdings"/>
                <a:cs typeface="Garamond"/>
              </a:rPr>
            </a:b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r>
              <a:rPr lang="it-IT" dirty="0">
                <a:latin typeface="Wingdings"/>
                <a:ea typeface="Wingdings"/>
                <a:cs typeface="Wingdings"/>
              </a:rPr>
              <a:t></a:t>
            </a:r>
            <a:r>
              <a:rPr lang="it-IT" sz="2800" dirty="0">
                <a:latin typeface="Garamond"/>
                <a:ea typeface="Wingdings"/>
                <a:cs typeface="Garamond"/>
              </a:rPr>
              <a:t>Nuovo modello di patto: individui alienano i propri diritti in funzione di un corpo politico comune di cui essi stessi sono parte</a:t>
            </a:r>
            <a:endParaRPr lang="it-IT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67557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J.-J. Rousseau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>
                <a:latin typeface="Garamond"/>
                <a:cs typeface="Garamond"/>
              </a:rPr>
              <a:t>Il contratto sociale</a:t>
            </a:r>
            <a:r>
              <a:rPr lang="it-IT" sz="3200" dirty="0">
                <a:latin typeface="Garamond"/>
                <a:cs typeface="Garamond"/>
              </a:rPr>
              <a:t>, I. </a:t>
            </a:r>
            <a:r>
              <a:rPr lang="it-IT" sz="3200" dirty="0" smtClean="0">
                <a:latin typeface="Garamond"/>
                <a:cs typeface="Garamond"/>
              </a:rPr>
              <a:t>1 (1762)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>
                <a:latin typeface="Garamond"/>
                <a:cs typeface="Garamond"/>
              </a:rPr>
              <a:t>L’uomo è nato libero, e dovunque è in catene</a:t>
            </a:r>
            <a:r>
              <a:rPr lang="it-IT" sz="2800" dirty="0">
                <a:latin typeface="Garamond"/>
                <a:cs typeface="Garamond"/>
              </a:rPr>
              <a:t>. C’è chi si crede padrone di altri, ma è più schiavo di loro. Come è avvenuto questo cambiamento? Lo ignoro. Che cosa può renderlo legittimo? Ritengo di poter risolvere questo problema....Ma l’ordine sociale è un diritto sacro che serve di base a tutti gli altri. Tuttavia </a:t>
            </a:r>
            <a:r>
              <a:rPr lang="it-IT" sz="2800" b="1" dirty="0">
                <a:latin typeface="Garamond"/>
                <a:cs typeface="Garamond"/>
              </a:rPr>
              <a:t>questo diritto non viene dalla natura; è dunque fondato su delle convenzioni</a:t>
            </a:r>
            <a:r>
              <a:rPr lang="it-IT" sz="2800" dirty="0">
                <a:latin typeface="Garamond"/>
                <a:cs typeface="Garamond"/>
              </a:rPr>
              <a:t>. Si tratta di sapere quali siano.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1380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J.-J</a:t>
            </a:r>
            <a:r>
              <a:rPr lang="it-IT" sz="3200" b="1" dirty="0" smtClean="0">
                <a:latin typeface="Garamond"/>
                <a:cs typeface="Garamond"/>
              </a:rPr>
              <a:t>. Rousseau</a:t>
            </a:r>
            <a:r>
              <a:rPr lang="it-IT" sz="3200" dirty="0" smtClean="0">
                <a:latin typeface="Garamond"/>
                <a:cs typeface="Garamond"/>
              </a:rPr>
              <a:t>, </a:t>
            </a:r>
            <a:r>
              <a:rPr lang="it-IT" sz="3200" i="1" dirty="0" smtClean="0">
                <a:latin typeface="Garamond"/>
                <a:cs typeface="Garamond"/>
              </a:rPr>
              <a:t>Il </a:t>
            </a:r>
            <a:r>
              <a:rPr lang="it-IT" sz="3200" i="1" dirty="0">
                <a:latin typeface="Garamond"/>
                <a:cs typeface="Garamond"/>
              </a:rPr>
              <a:t>contratto sociale, </a:t>
            </a:r>
            <a:r>
              <a:rPr lang="it-IT" sz="3200" dirty="0">
                <a:latin typeface="Garamond"/>
                <a:cs typeface="Garamond"/>
              </a:rPr>
              <a:t>I, </a:t>
            </a:r>
            <a:r>
              <a:rPr lang="it-IT" sz="3200" dirty="0" smtClean="0">
                <a:latin typeface="Garamond"/>
                <a:cs typeface="Garamond"/>
              </a:rPr>
              <a:t>6 (1762)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Garamond"/>
                <a:cs typeface="Garamond"/>
              </a:rPr>
              <a:t>trovare </a:t>
            </a:r>
            <a:r>
              <a:rPr lang="it-IT" sz="2800" dirty="0">
                <a:latin typeface="Garamond"/>
                <a:cs typeface="Garamond"/>
              </a:rPr>
              <a:t>una forma di associazione che protegga e difenda con tutta la forza comune la persona e i beni di ciascun associato, mediante la quale </a:t>
            </a:r>
            <a:r>
              <a:rPr lang="it-IT" sz="2800" b="1" dirty="0">
                <a:latin typeface="Garamond"/>
                <a:cs typeface="Garamond"/>
              </a:rPr>
              <a:t>ognuno unendosi a tutti non obbedisca tuttavia che a se stesso e resti libero come </a:t>
            </a:r>
            <a:r>
              <a:rPr lang="it-IT" sz="2800" b="1" dirty="0" smtClean="0">
                <a:latin typeface="Garamond"/>
                <a:cs typeface="Garamond"/>
              </a:rPr>
              <a:t>prima” </a:t>
            </a:r>
            <a:r>
              <a:rPr lang="it-IT" sz="2800" dirty="0" smtClean="0">
                <a:latin typeface="Garamond"/>
                <a:cs typeface="Garamond"/>
              </a:rPr>
              <a:t>Questo è il problema fondamentale di cui il contratto sociale dà la soluzione.</a:t>
            </a: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r>
              <a:rPr lang="it-IT" sz="3200" dirty="0">
                <a:latin typeface="Cambria"/>
                <a:cs typeface="Cambria"/>
              </a:rPr>
              <a:t/>
            </a:r>
            <a:br>
              <a:rPr lang="it-IT" sz="3200" dirty="0">
                <a:latin typeface="Cambria"/>
                <a:cs typeface="Cambria"/>
              </a:rPr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18067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56495"/>
            <a:ext cx="8001000" cy="1143000"/>
          </a:xfrm>
        </p:spPr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I. Kant</a:t>
            </a:r>
            <a:r>
              <a:rPr lang="it-IT" sz="3200" dirty="0">
                <a:latin typeface="Garamond"/>
                <a:cs typeface="Garamond"/>
              </a:rPr>
              <a:t>, </a:t>
            </a:r>
            <a:r>
              <a:rPr lang="it-IT" sz="3200" i="1" dirty="0" smtClean="0">
                <a:latin typeface="Garamond"/>
                <a:cs typeface="Garamond"/>
              </a:rPr>
              <a:t>Idea di una storia universale dal punto di vista cosmopolitico</a:t>
            </a:r>
            <a:r>
              <a:rPr lang="it-IT" sz="3200" dirty="0" smtClean="0">
                <a:latin typeface="Garamond"/>
                <a:cs typeface="Garamond"/>
              </a:rPr>
              <a:t> (1784)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318500" cy="4114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>
                <a:latin typeface="Cambria"/>
                <a:cs typeface="Cambria"/>
              </a:rPr>
              <a:t>	</a:t>
            </a:r>
            <a:r>
              <a:rPr lang="it-IT" sz="3200" dirty="0" smtClean="0">
                <a:latin typeface="Garamond"/>
                <a:cs typeface="Garamond"/>
              </a:rPr>
              <a:t>Uscire </a:t>
            </a:r>
            <a:r>
              <a:rPr lang="it-IT" sz="3200" dirty="0">
                <a:latin typeface="Garamond"/>
                <a:cs typeface="Garamond"/>
              </a:rPr>
              <a:t>dallo stato eslege di barbarie ed entrare in una </a:t>
            </a:r>
            <a:r>
              <a:rPr lang="it-IT" sz="3200" b="1" dirty="0">
                <a:latin typeface="Garamond"/>
                <a:cs typeface="Garamond"/>
              </a:rPr>
              <a:t>federazione di popoli</a:t>
            </a:r>
            <a:r>
              <a:rPr lang="it-IT" sz="3200" dirty="0">
                <a:latin typeface="Garamond"/>
                <a:cs typeface="Garamond"/>
              </a:rPr>
              <a:t>, nella quale ogni stato, anche il più piccolo, possa sperare la propria sicurezza e la tutela dei propri diritti non dalla propria forza e dalle proprie valutazioni giuridiche, ma solo da questa grande federazione di popoli, da una forza collettiva e dalla deliberazione secondo leggi della volontà </a:t>
            </a:r>
            <a:r>
              <a:rPr lang="it-IT" sz="3200" dirty="0" smtClean="0">
                <a:latin typeface="Garamond"/>
                <a:cs typeface="Garamond"/>
              </a:rPr>
              <a:t>comune.</a:t>
            </a:r>
            <a:endParaRPr lang="it-IT" sz="3200" dirty="0">
              <a:latin typeface="Garamond"/>
              <a:cs typeface="Garamond"/>
            </a:endParaRPr>
          </a:p>
          <a:p>
            <a:pPr algn="just">
              <a:buNone/>
            </a:pPr>
            <a:endParaRPr lang="it-IT" sz="28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184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Età moderna </a:t>
            </a:r>
            <a:r>
              <a:rPr lang="it-IT" sz="3200" b="1" dirty="0" smtClean="0">
                <a:latin typeface="Garamond"/>
                <a:cs typeface="Garamond"/>
              </a:rPr>
              <a:t>(secoli XVI</a:t>
            </a:r>
            <a:r>
              <a:rPr lang="it-IT" sz="3200" b="1" dirty="0">
                <a:latin typeface="Garamond"/>
                <a:cs typeface="Garamond"/>
              </a:rPr>
              <a:t>-</a:t>
            </a:r>
            <a:r>
              <a:rPr lang="it-IT" sz="3200" b="1" dirty="0" smtClean="0">
                <a:latin typeface="Garamond"/>
                <a:cs typeface="Garamond"/>
              </a:rPr>
              <a:t>XIX)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600" dirty="0" smtClean="0">
                <a:latin typeface="Garamond"/>
                <a:cs typeface="Garamond"/>
              </a:rPr>
              <a:t>Filosofie della libertà e della tolleranza</a:t>
            </a:r>
          </a:p>
          <a:p>
            <a:endParaRPr lang="it-IT" sz="3600" dirty="0" smtClean="0">
              <a:latin typeface="Garamond"/>
              <a:cs typeface="Garamond"/>
            </a:endParaRPr>
          </a:p>
          <a:p>
            <a:r>
              <a:rPr lang="it-IT" sz="3600" dirty="0" smtClean="0">
                <a:latin typeface="Garamond"/>
                <a:cs typeface="Garamond"/>
              </a:rPr>
              <a:t>Costituzionalismo</a:t>
            </a:r>
          </a:p>
          <a:p>
            <a:endParaRPr lang="it-IT" sz="3600" dirty="0">
              <a:latin typeface="Garamond"/>
              <a:cs typeface="Garamond"/>
            </a:endParaRPr>
          </a:p>
          <a:p>
            <a:pPr algn="just"/>
            <a:r>
              <a:rPr lang="it-IT" sz="3600" dirty="0" smtClean="0">
                <a:latin typeface="Garamond"/>
                <a:cs typeface="Garamond"/>
              </a:rPr>
              <a:t>Istituzionalizzazione di uguaglianza e libertà (Stato-Nazione)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42278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Lessico politico dell’età moderna</a:t>
            </a:r>
            <a:endParaRPr lang="it-IT" sz="32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Garamond"/>
                <a:cs typeface="Garamond"/>
              </a:rPr>
              <a:t>Razionalizzazione</a:t>
            </a:r>
          </a:p>
          <a:p>
            <a:endParaRPr lang="it-IT" sz="3600" dirty="0">
              <a:latin typeface="Garamond"/>
              <a:cs typeface="Garamond"/>
            </a:endParaRPr>
          </a:p>
          <a:p>
            <a:r>
              <a:rPr lang="it-IT" sz="3600" dirty="0" smtClean="0">
                <a:latin typeface="Garamond"/>
                <a:cs typeface="Garamond"/>
              </a:rPr>
              <a:t>Secolarizzazione</a:t>
            </a:r>
          </a:p>
          <a:p>
            <a:pPr marL="0" indent="0">
              <a:buNone/>
            </a:pPr>
            <a:endParaRPr lang="it-IT" sz="3600" dirty="0">
              <a:latin typeface="Garamond"/>
              <a:cs typeface="Garamond"/>
            </a:endParaRPr>
          </a:p>
          <a:p>
            <a:r>
              <a:rPr lang="it-IT" sz="3600" dirty="0" smtClean="0">
                <a:latin typeface="Garamond"/>
                <a:cs typeface="Garamond"/>
              </a:rPr>
              <a:t>Uguaglianz</a:t>
            </a:r>
            <a:r>
              <a:rPr lang="it-IT" sz="3600" dirty="0">
                <a:latin typeface="Garamond"/>
                <a:cs typeface="Garamond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0389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sz="3200" b="1" dirty="0">
                <a:latin typeface="Garamond"/>
                <a:cs typeface="Garamond"/>
              </a:rPr>
              <a:t>Culture politiche </a:t>
            </a:r>
            <a:r>
              <a:rPr lang="it-IT" sz="3200" b="1" dirty="0" smtClean="0">
                <a:latin typeface="Garamond"/>
                <a:cs typeface="Garamond"/>
              </a:rPr>
              <a:t>fra </a:t>
            </a:r>
            <a:r>
              <a:rPr lang="it-IT" sz="3200" b="1" dirty="0">
                <a:latin typeface="Garamond"/>
                <a:cs typeface="Garamond"/>
              </a:rPr>
              <a:t>XVI e XVII </a:t>
            </a:r>
            <a:r>
              <a:rPr lang="it-IT" sz="3200" b="1" dirty="0" smtClean="0">
                <a:latin typeface="Garamond"/>
                <a:cs typeface="Garamond"/>
              </a:rPr>
              <a:t>secolo</a:t>
            </a:r>
            <a:endParaRPr lang="it-IT" sz="3200" b="1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577989"/>
            <a:ext cx="8001000" cy="444181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>
                <a:latin typeface="Garamond"/>
                <a:cs typeface="Garamond"/>
              </a:rPr>
              <a:t>La storia </a:t>
            </a:r>
            <a:r>
              <a:rPr lang="it-IT" sz="2800" dirty="0">
                <a:latin typeface="Garamond"/>
                <a:cs typeface="Garamond"/>
              </a:rPr>
              <a:t>acquista un nuovo contenuto che passa attraverso la machiavelliana </a:t>
            </a:r>
            <a:r>
              <a:rPr lang="it-IT" sz="2800" b="1" dirty="0">
                <a:latin typeface="Garamond"/>
                <a:cs typeface="Garamond"/>
              </a:rPr>
              <a:t>soggettività dello </a:t>
            </a:r>
            <a:r>
              <a:rPr lang="it-IT" sz="2800" b="1" dirty="0" smtClean="0">
                <a:latin typeface="Garamond"/>
                <a:cs typeface="Garamond"/>
              </a:rPr>
              <a:t>Stato</a:t>
            </a:r>
            <a:r>
              <a:rPr lang="it-IT" sz="2800" dirty="0" smtClean="0">
                <a:latin typeface="Garamond"/>
                <a:cs typeface="Garamond"/>
              </a:rPr>
              <a:t> 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Storia d’Europa inclina verso la tematica dello Stato che non è riconquista della naturalezza della politica (Aristotele o Tommaso), non è ricomposizione dell’uomo con la natura, ma è </a:t>
            </a:r>
            <a:r>
              <a:rPr lang="it-IT" sz="2800" b="1" dirty="0">
                <a:latin typeface="Garamond"/>
                <a:cs typeface="Garamond"/>
              </a:rPr>
              <a:t>rottura di questo </a:t>
            </a:r>
            <a:r>
              <a:rPr lang="it-IT" sz="2800" b="1" dirty="0" smtClean="0">
                <a:latin typeface="Garamond"/>
                <a:cs typeface="Garamond"/>
              </a:rPr>
              <a:t>paradigma</a:t>
            </a:r>
            <a:endParaRPr lang="it-IT" sz="2800" dirty="0">
              <a:latin typeface="Garamond"/>
              <a:cs typeface="Garamond"/>
            </a:endParaRPr>
          </a:p>
          <a:p>
            <a:pPr algn="just"/>
            <a:r>
              <a:rPr lang="it-IT" sz="2800" dirty="0">
                <a:latin typeface="Garamond"/>
                <a:cs typeface="Garamond"/>
              </a:rPr>
              <a:t>Dalla frattura natura-storia viene la politica creata dall’uomo che è tecnica, </a:t>
            </a:r>
            <a:r>
              <a:rPr lang="it-IT" sz="2800" b="1" dirty="0" smtClean="0">
                <a:latin typeface="Garamond"/>
                <a:cs typeface="Garamond"/>
              </a:rPr>
              <a:t>artificio</a:t>
            </a:r>
            <a:endParaRPr lang="it-IT" sz="2800" dirty="0">
              <a:latin typeface="Garamond"/>
              <a:cs typeface="Garamond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849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Riforma protestante</a:t>
            </a:r>
            <a:br>
              <a:rPr lang="it-IT" sz="3200" b="1" dirty="0">
                <a:latin typeface="Garamond"/>
                <a:cs typeface="Garamond"/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173870"/>
            <a:ext cx="8001000" cy="53305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dirty="0">
              <a:latin typeface="Garamond"/>
              <a:cs typeface="Garamond"/>
            </a:endParaRPr>
          </a:p>
          <a:p>
            <a:pPr algn="just"/>
            <a:r>
              <a:rPr lang="it-IT" sz="3000" b="1" dirty="0">
                <a:latin typeface="Garamond"/>
                <a:cs typeface="Garamond"/>
              </a:rPr>
              <a:t>Rottura monismo unità religiosa</a:t>
            </a:r>
            <a:r>
              <a:rPr lang="it-IT" sz="3000" dirty="0">
                <a:latin typeface="Garamond"/>
                <a:cs typeface="Garamond"/>
              </a:rPr>
              <a:t> – infrazione unità di fede – introduce elemento del </a:t>
            </a:r>
            <a:r>
              <a:rPr lang="it-IT" sz="3000" dirty="0" smtClean="0">
                <a:latin typeface="Garamond"/>
                <a:cs typeface="Garamond"/>
              </a:rPr>
              <a:t>privato</a:t>
            </a:r>
          </a:p>
          <a:p>
            <a:pPr algn="just"/>
            <a:endParaRPr lang="it-IT" sz="3000" dirty="0">
              <a:latin typeface="Garamond"/>
              <a:cs typeface="Garamond"/>
            </a:endParaRPr>
          </a:p>
          <a:p>
            <a:pPr algn="just"/>
            <a:r>
              <a:rPr lang="it-IT" sz="3000" b="1" dirty="0">
                <a:latin typeface="Garamond"/>
                <a:cs typeface="Garamond"/>
              </a:rPr>
              <a:t>Intervento del </a:t>
            </a:r>
            <a:r>
              <a:rPr lang="it-IT" sz="3000" b="1" dirty="0" smtClean="0">
                <a:latin typeface="Garamond"/>
                <a:cs typeface="Garamond"/>
              </a:rPr>
              <a:t>soggettivo/privato</a:t>
            </a:r>
            <a:r>
              <a:rPr lang="it-IT" sz="3000" dirty="0" smtClean="0">
                <a:latin typeface="Garamond"/>
                <a:cs typeface="Garamond"/>
              </a:rPr>
              <a:t>: </a:t>
            </a:r>
            <a:r>
              <a:rPr lang="it-IT" sz="3000" dirty="0">
                <a:latin typeface="Garamond"/>
                <a:cs typeface="Garamond"/>
              </a:rPr>
              <a:t>agisce come elemento di </a:t>
            </a:r>
            <a:r>
              <a:rPr lang="it-IT" sz="3000" dirty="0" smtClean="0">
                <a:latin typeface="Garamond"/>
                <a:cs typeface="Garamond"/>
              </a:rPr>
              <a:t>disordine (</a:t>
            </a:r>
            <a:r>
              <a:rPr lang="it-IT" sz="3000" dirty="0">
                <a:latin typeface="Garamond"/>
                <a:cs typeface="Garamond"/>
              </a:rPr>
              <a:t>Religione è </a:t>
            </a:r>
            <a:r>
              <a:rPr lang="it-IT" sz="3000" dirty="0" smtClean="0">
                <a:latin typeface="Garamond"/>
                <a:cs typeface="Garamond"/>
              </a:rPr>
              <a:t>luogo </a:t>
            </a:r>
            <a:r>
              <a:rPr lang="it-IT" sz="3000" dirty="0">
                <a:latin typeface="Garamond"/>
                <a:cs typeface="Garamond"/>
              </a:rPr>
              <a:t>del </a:t>
            </a:r>
            <a:r>
              <a:rPr lang="it-IT" sz="3000" dirty="0" smtClean="0">
                <a:latin typeface="Garamond"/>
                <a:cs typeface="Garamond"/>
              </a:rPr>
              <a:t>conflitto, </a:t>
            </a:r>
            <a:r>
              <a:rPr lang="it-IT" sz="3000" dirty="0">
                <a:latin typeface="Garamond"/>
                <a:cs typeface="Garamond"/>
              </a:rPr>
              <a:t>terreno su cui si misurano le libertà </a:t>
            </a:r>
            <a:r>
              <a:rPr lang="it-IT" sz="3000" dirty="0" smtClean="0">
                <a:latin typeface="Garamond"/>
                <a:cs typeface="Garamond"/>
              </a:rPr>
              <a:t>soggettive)</a:t>
            </a:r>
          </a:p>
          <a:p>
            <a:pPr algn="just"/>
            <a:endParaRPr lang="it-IT" sz="3000" dirty="0">
              <a:latin typeface="Garamond"/>
              <a:cs typeface="Garamond"/>
            </a:endParaRPr>
          </a:p>
          <a:p>
            <a:pPr algn="just"/>
            <a:r>
              <a:rPr lang="it-IT" sz="3000" b="1" dirty="0" err="1" smtClean="0">
                <a:latin typeface="Garamond"/>
                <a:cs typeface="Garamond"/>
              </a:rPr>
              <a:t>Pluralizzazione</a:t>
            </a:r>
            <a:r>
              <a:rPr lang="it-IT" sz="3000" dirty="0" smtClean="0">
                <a:latin typeface="Garamond"/>
                <a:cs typeface="Garamond"/>
              </a:rPr>
              <a:t> </a:t>
            </a:r>
            <a:r>
              <a:rPr lang="it-IT" sz="3000" dirty="0">
                <a:latin typeface="Garamond"/>
                <a:cs typeface="Garamond"/>
              </a:rPr>
              <a:t>del </a:t>
            </a:r>
            <a:r>
              <a:rPr lang="it-IT" sz="3000" dirty="0" smtClean="0">
                <a:latin typeface="Garamond"/>
                <a:cs typeface="Garamond"/>
              </a:rPr>
              <a:t>divino: crisi </a:t>
            </a:r>
            <a:r>
              <a:rPr lang="it-IT" sz="3000" dirty="0">
                <a:latin typeface="Garamond"/>
                <a:cs typeface="Garamond"/>
              </a:rPr>
              <a:t>dell’autorità politica </a:t>
            </a:r>
            <a:r>
              <a:rPr lang="it-IT" sz="3000" dirty="0" smtClean="0">
                <a:latin typeface="Garamond"/>
                <a:cs typeface="Garamond"/>
              </a:rPr>
              <a:t>e </a:t>
            </a:r>
            <a:r>
              <a:rPr lang="it-IT" sz="3000" dirty="0">
                <a:latin typeface="Garamond"/>
                <a:cs typeface="Garamond"/>
              </a:rPr>
              <a:t>del principio di </a:t>
            </a:r>
            <a:r>
              <a:rPr lang="it-IT" sz="3000" dirty="0" smtClean="0">
                <a:latin typeface="Garamond"/>
                <a:cs typeface="Garamond"/>
              </a:rPr>
              <a:t>autorità</a:t>
            </a:r>
            <a:endParaRPr lang="it-IT" sz="3000" dirty="0">
              <a:latin typeface="Garamond"/>
              <a:cs typeface="Garamond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635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latin typeface="Garamond"/>
                <a:cs typeface="Garamond"/>
              </a:rPr>
              <a:t>N. Machiavelli</a:t>
            </a:r>
            <a:r>
              <a:rPr lang="it-IT" sz="3200" dirty="0" smtClean="0">
                <a:latin typeface="Garamond"/>
                <a:cs typeface="Garamond"/>
              </a:rPr>
              <a:t>, </a:t>
            </a:r>
            <a:r>
              <a:rPr lang="it-IT" sz="3200" i="1" dirty="0" smtClean="0">
                <a:latin typeface="Garamond"/>
                <a:cs typeface="Garamond"/>
              </a:rPr>
              <a:t>Il Principe</a:t>
            </a:r>
            <a:r>
              <a:rPr lang="it-IT" sz="3200" dirty="0" smtClean="0">
                <a:latin typeface="Garamond"/>
                <a:cs typeface="Garamond"/>
              </a:rPr>
              <a:t>, Dedica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847402"/>
            <a:ext cx="8001000" cy="417239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3200" dirty="0">
                <a:latin typeface="Garamond"/>
                <a:cs typeface="Garamond"/>
              </a:rPr>
              <a:t>Desiderando io adunque </a:t>
            </a:r>
            <a:r>
              <a:rPr lang="it-IT" sz="3200" dirty="0" err="1">
                <a:latin typeface="Garamond"/>
                <a:cs typeface="Garamond"/>
              </a:rPr>
              <a:t>offerirmi</a:t>
            </a:r>
            <a:r>
              <a:rPr lang="it-IT" sz="3200" dirty="0">
                <a:latin typeface="Garamond"/>
                <a:cs typeface="Garamond"/>
              </a:rPr>
              <a:t> alla vostra </a:t>
            </a:r>
            <a:r>
              <a:rPr lang="it-IT" sz="3200" dirty="0" err="1">
                <a:latin typeface="Garamond"/>
                <a:cs typeface="Garamond"/>
              </a:rPr>
              <a:t>Magnificenzia</a:t>
            </a:r>
            <a:r>
              <a:rPr lang="it-IT" sz="3200" dirty="0">
                <a:latin typeface="Garamond"/>
                <a:cs typeface="Garamond"/>
              </a:rPr>
              <a:t> con qualche testimone della servitù mia verso di quella, non ho trovato, in tra la mia suppellettile, cosa quale io abbia più cara o tanto esistimi quanto la </a:t>
            </a:r>
            <a:r>
              <a:rPr lang="it-IT" sz="3200" b="1" dirty="0">
                <a:latin typeface="Garamond"/>
                <a:cs typeface="Garamond"/>
              </a:rPr>
              <a:t>cognizione</a:t>
            </a:r>
            <a:r>
              <a:rPr lang="it-IT" sz="3200" dirty="0">
                <a:latin typeface="Garamond"/>
                <a:cs typeface="Garamond"/>
              </a:rPr>
              <a:t> delle azioni </a:t>
            </a:r>
            <a:r>
              <a:rPr lang="it-IT" sz="3200" dirty="0" err="1">
                <a:latin typeface="Garamond"/>
                <a:cs typeface="Garamond"/>
              </a:rPr>
              <a:t>delli</a:t>
            </a:r>
            <a:r>
              <a:rPr lang="it-IT" sz="3200" dirty="0">
                <a:latin typeface="Garamond"/>
                <a:cs typeface="Garamond"/>
              </a:rPr>
              <a:t> uomini grandi, imparata da me con una </a:t>
            </a:r>
            <a:r>
              <a:rPr lang="it-IT" sz="3200" b="1" dirty="0">
                <a:latin typeface="Garamond"/>
                <a:cs typeface="Garamond"/>
              </a:rPr>
              <a:t>lunga esperienza delle cose moderne </a:t>
            </a:r>
            <a:r>
              <a:rPr lang="it-IT" sz="3200" dirty="0">
                <a:latin typeface="Garamond"/>
                <a:cs typeface="Garamond"/>
              </a:rPr>
              <a:t>e una </a:t>
            </a:r>
            <a:r>
              <a:rPr lang="it-IT" sz="3200" b="1" dirty="0">
                <a:latin typeface="Garamond"/>
                <a:cs typeface="Garamond"/>
              </a:rPr>
              <a:t>continua lezione delle antiche</a:t>
            </a:r>
            <a:r>
              <a:rPr lang="it-IT" sz="3200" dirty="0">
                <a:latin typeface="Garamond"/>
                <a:cs typeface="Garamond"/>
              </a:rPr>
              <a:t>.</a:t>
            </a:r>
            <a:br>
              <a:rPr lang="it-IT" sz="3200" dirty="0">
                <a:latin typeface="Garamond"/>
                <a:cs typeface="Garamond"/>
              </a:rPr>
            </a:br>
            <a:r>
              <a:rPr lang="it-IT" sz="3200" dirty="0">
                <a:latin typeface="Garamond"/>
                <a:cs typeface="Garamond"/>
              </a:rPr>
              <a:t/>
            </a:r>
            <a:br>
              <a:rPr lang="it-IT" sz="3200" dirty="0">
                <a:latin typeface="Garamond"/>
                <a:cs typeface="Garamond"/>
              </a:rPr>
            </a:b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649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A.M. Battista</a:t>
            </a:r>
            <a:r>
              <a:rPr lang="it-IT" sz="3200" dirty="0" smtClean="0">
                <a:latin typeface="Garamond"/>
                <a:cs typeface="Garamond"/>
              </a:rPr>
              <a:t>,</a:t>
            </a:r>
            <a:br>
              <a:rPr lang="it-IT" sz="3200" dirty="0" smtClean="0">
                <a:latin typeface="Garamond"/>
                <a:cs typeface="Garamond"/>
              </a:rPr>
            </a:br>
            <a:r>
              <a:rPr lang="it-IT" sz="3200" dirty="0" smtClean="0">
                <a:latin typeface="Garamond"/>
                <a:cs typeface="Garamond"/>
              </a:rPr>
              <a:t> </a:t>
            </a:r>
            <a:r>
              <a:rPr lang="it-IT" sz="2800" i="1" dirty="0">
                <a:latin typeface="Garamond"/>
                <a:cs typeface="Garamond"/>
              </a:rPr>
              <a:t>Nuove riflessioni su </a:t>
            </a:r>
            <a:r>
              <a:rPr lang="it-IT" sz="2800" i="1" dirty="0" err="1" smtClean="0">
                <a:latin typeface="Garamond"/>
                <a:cs typeface="Garamond"/>
              </a:rPr>
              <a:t>Montaigne</a:t>
            </a:r>
            <a:r>
              <a:rPr lang="it-IT" sz="2800" i="1" dirty="0" smtClean="0">
                <a:latin typeface="Garamond"/>
                <a:cs typeface="Garamond"/>
              </a:rPr>
              <a:t> politico, </a:t>
            </a:r>
            <a:r>
              <a:rPr lang="it-IT" sz="2800" dirty="0" smtClean="0">
                <a:latin typeface="Garamond"/>
                <a:cs typeface="Garamond"/>
              </a:rPr>
              <a:t>1990</a:t>
            </a:r>
            <a:endParaRPr lang="it-IT" sz="32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>
                <a:latin typeface="Cambria"/>
                <a:cs typeface="Cambria"/>
              </a:rPr>
              <a:t>	</a:t>
            </a:r>
            <a:r>
              <a:rPr lang="it-IT" sz="3200" dirty="0" smtClean="0">
                <a:latin typeface="Garamond"/>
                <a:cs typeface="Garamond"/>
              </a:rPr>
              <a:t>Le </a:t>
            </a:r>
            <a:r>
              <a:rPr lang="it-IT" sz="3200" dirty="0">
                <a:latin typeface="Garamond"/>
                <a:cs typeface="Garamond"/>
              </a:rPr>
              <a:t>guerre di religione significarono anche e soprattutto questo: </a:t>
            </a:r>
            <a:r>
              <a:rPr lang="it-IT" sz="3200" b="1" dirty="0">
                <a:latin typeface="Garamond"/>
                <a:cs typeface="Garamond"/>
              </a:rPr>
              <a:t>la scoperta della “pluralità” dei valori detti assoluti</a:t>
            </a:r>
            <a:r>
              <a:rPr lang="it-IT" sz="3200" dirty="0">
                <a:latin typeface="Garamond"/>
                <a:cs typeface="Garamond"/>
              </a:rPr>
              <a:t>, dei princìpi fondanti l’ordine etico e le leggi politiche, fino ad aprire spazi un tempo impensabili ad una riflessione critica sui fondamenti fragili di una oggettività smentita e contraddetta. </a:t>
            </a:r>
          </a:p>
          <a:p>
            <a:pPr>
              <a:buNone/>
            </a:pPr>
            <a:endParaRPr lang="it-IT" sz="32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3629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153949"/>
            <a:ext cx="8001000" cy="1674210"/>
          </a:xfrm>
        </p:spPr>
        <p:txBody>
          <a:bodyPr/>
          <a:lstStyle/>
          <a:p>
            <a:r>
              <a:rPr lang="it-IT" sz="2800" b="1" dirty="0">
                <a:latin typeface="Garamond"/>
                <a:cs typeface="Garamond"/>
              </a:rPr>
              <a:t>N. </a:t>
            </a:r>
            <a:r>
              <a:rPr lang="it-IT" sz="2800" b="1" dirty="0" smtClean="0">
                <a:latin typeface="Garamond"/>
                <a:cs typeface="Garamond"/>
              </a:rPr>
              <a:t>Matteucci</a:t>
            </a:r>
            <a:r>
              <a:rPr lang="it-IT" sz="2800" dirty="0" smtClean="0">
                <a:latin typeface="Garamond"/>
                <a:cs typeface="Garamond"/>
              </a:rPr>
              <a:t> </a:t>
            </a:r>
            <a:br>
              <a:rPr lang="it-IT" sz="2800" dirty="0" smtClean="0">
                <a:latin typeface="Garamond"/>
                <a:cs typeface="Garamond"/>
              </a:rPr>
            </a:br>
            <a:r>
              <a:rPr lang="it-IT" sz="2800" i="1" dirty="0" smtClean="0">
                <a:latin typeface="Garamond"/>
                <a:cs typeface="Garamond"/>
              </a:rPr>
              <a:t>Sovranità</a:t>
            </a:r>
            <a:r>
              <a:rPr lang="it-IT" sz="2800" dirty="0" smtClean="0">
                <a:latin typeface="Garamond"/>
                <a:cs typeface="Garamond"/>
              </a:rPr>
              <a:t>, in </a:t>
            </a:r>
            <a:r>
              <a:rPr lang="it-IT" sz="2800" i="1" dirty="0" smtClean="0">
                <a:latin typeface="Garamond"/>
                <a:cs typeface="Garamond"/>
              </a:rPr>
              <a:t>Dizionario </a:t>
            </a:r>
            <a:r>
              <a:rPr lang="it-IT" sz="2800" i="1" dirty="0">
                <a:latin typeface="Garamond"/>
                <a:cs typeface="Garamond"/>
              </a:rPr>
              <a:t>di politica</a:t>
            </a:r>
            <a:r>
              <a:rPr lang="it-IT" sz="2800" dirty="0">
                <a:latin typeface="Garamond"/>
                <a:cs typeface="Garamond"/>
              </a:rPr>
              <a:t>, </a:t>
            </a:r>
            <a:r>
              <a:rPr lang="it-IT" sz="2800" dirty="0" smtClean="0">
                <a:latin typeface="Garamond"/>
                <a:cs typeface="Garamond"/>
              </a:rPr>
              <a:t> 1983</a:t>
            </a: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r>
              <a:rPr lang="it-IT" sz="2800" dirty="0">
                <a:latin typeface="Garamond"/>
                <a:cs typeface="Garamond"/>
              </a:rPr>
              <a:t/>
            </a:r>
            <a:br>
              <a:rPr lang="it-IT" sz="2800" dirty="0">
                <a:latin typeface="Garamond"/>
                <a:cs typeface="Garamond"/>
              </a:rPr>
            </a:br>
            <a:endParaRPr lang="it-IT" sz="2800" dirty="0">
              <a:latin typeface="Garamond"/>
              <a:cs typeface="Garamond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059084"/>
            <a:ext cx="8001000" cy="47989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>
                <a:latin typeface="Garamond"/>
                <a:cs typeface="Garamond"/>
              </a:rPr>
              <a:t>Il concetto politico-giuridico di </a:t>
            </a:r>
            <a:r>
              <a:rPr lang="it-IT" sz="2800" b="1" dirty="0">
                <a:latin typeface="Garamond"/>
                <a:cs typeface="Garamond"/>
              </a:rPr>
              <a:t>sovranità</a:t>
            </a:r>
            <a:r>
              <a:rPr lang="it-IT" sz="2800" dirty="0">
                <a:latin typeface="Garamond"/>
                <a:cs typeface="Garamond"/>
              </a:rPr>
              <a:t> serve a indicare il potere di comando in ultima istanza in una società e, conseguentemente, a differenziare questa dalle altre associazioni umane, nella cui organizzazione non vi è un tale potere supremo, esclusivo e non derivato. Pertanto tale concetto è strettamente collegato a quello di potere politico: infatti, </a:t>
            </a:r>
            <a:r>
              <a:rPr lang="it-IT" sz="2800" b="1" dirty="0">
                <a:latin typeface="Garamond"/>
                <a:cs typeface="Garamond"/>
              </a:rPr>
              <a:t>del potere, la sovranità vuole essere una razionalizzazione giuridica, nel senso di trasformare la forza in potere legittimo, il potere di fatto in potere di diritto</a:t>
            </a:r>
            <a:r>
              <a:rPr lang="it-IT" sz="2800" dirty="0">
                <a:latin typeface="Garamond"/>
                <a:cs typeface="Garamond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834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ario di viaggio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171</TotalTime>
  <Words>1816</Words>
  <Application>Microsoft Macintosh PowerPoint</Application>
  <PresentationFormat>Presentazione su schermo (4:3)</PresentationFormat>
  <Paragraphs>93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Diario di viaggio</vt:lpstr>
      <vt:lpstr> Ordine e Conflitto:  le forme dell’integrazione politica in età moderna (Prof.ssa Laura Mitarotondo - 11/04/2017)   </vt:lpstr>
      <vt:lpstr>Età moderna (secoli XVI-XIX)</vt:lpstr>
      <vt:lpstr>Età moderna (secoli XVI-XIX)</vt:lpstr>
      <vt:lpstr>Lessico politico dell’età moderna</vt:lpstr>
      <vt:lpstr>Culture politiche fra XVI e XVII secolo</vt:lpstr>
      <vt:lpstr>Riforma protestante </vt:lpstr>
      <vt:lpstr>N. Machiavelli, Il Principe, Dedica</vt:lpstr>
      <vt:lpstr>A.M. Battista,  Nuove riflessioni su Montaigne politico, 1990</vt:lpstr>
      <vt:lpstr>N. Matteucci  Sovranità, in Dizionario di politica,  1983  </vt:lpstr>
      <vt:lpstr>J. Bodin, I sei libri dello Stato (1576)</vt:lpstr>
      <vt:lpstr>Giusnaturalismo del XVII secolo </vt:lpstr>
      <vt:lpstr>U. Grozio, Prolegomeni al De jure belli ac pacis, § 1</vt:lpstr>
      <vt:lpstr>Thomas Hobbes (1588-1689) </vt:lpstr>
      <vt:lpstr>T. Hobbes, Leviatano, cap. XV: Le altre leggi di natura</vt:lpstr>
      <vt:lpstr>T. Hobbes, Leviatano, cap. XVII:  Cause, Generazione e Definizione di Stato </vt:lpstr>
      <vt:lpstr>John Locke (1634-1704) </vt:lpstr>
      <vt:lpstr>J. Locke, Epistola sulla tolleranza (1689)</vt:lpstr>
      <vt:lpstr>J. Locke, Epistola sulla tolleranza (1689)</vt:lpstr>
      <vt:lpstr>John Locke (1634-1704) </vt:lpstr>
      <vt:lpstr>J. Locke, Secondo trattato sul governo, § 3 (1690) </vt:lpstr>
      <vt:lpstr>Illuminismo e politica</vt:lpstr>
      <vt:lpstr>Montesquieu (1689-1755)</vt:lpstr>
      <vt:lpstr>Montesquieu, Lo spirito delle leggi, I, 3 (1748)</vt:lpstr>
      <vt:lpstr>J.-J. Rousseau (1712-1778)</vt:lpstr>
      <vt:lpstr>J.-J. Rousseau, Il contratto sociale, I. 1 (1762)</vt:lpstr>
      <vt:lpstr>J.-J. Rousseau, Il contratto sociale, I, 6 (1762)</vt:lpstr>
      <vt:lpstr>I. Kant, Idea di una storia universale dal punto di vista cosmopolitico (1784)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Laura Mitarotondo</dc:creator>
  <cp:lastModifiedBy>Laura Mitarotondo</cp:lastModifiedBy>
  <cp:revision>52</cp:revision>
  <dcterms:created xsi:type="dcterms:W3CDTF">2017-04-18T07:04:43Z</dcterms:created>
  <dcterms:modified xsi:type="dcterms:W3CDTF">2017-04-20T09:46:21Z</dcterms:modified>
</cp:coreProperties>
</file>