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0B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>
        <p:scale>
          <a:sx n="130" d="100"/>
          <a:sy n="130" d="100"/>
        </p:scale>
        <p:origin x="1758" y="3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0CCB256E-73EF-4D11-ABF9-46D37300E6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3" r="19785"/>
          <a:stretch/>
        </p:blipFill>
        <p:spPr>
          <a:xfrm>
            <a:off x="4315400" y="-3422"/>
            <a:ext cx="2562054" cy="9147421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31FF0E9A-D4A9-4D85-BA5D-BBD3392AAB74}"/>
              </a:ext>
            </a:extLst>
          </p:cNvPr>
          <p:cNvSpPr txBox="1"/>
          <p:nvPr userDrawn="1"/>
        </p:nvSpPr>
        <p:spPr>
          <a:xfrm>
            <a:off x="221226" y="1932850"/>
            <a:ext cx="4007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87888A"/>
                </a:solidFill>
                <a:latin typeface="Raleway SemiBold" panose="020B0703030101060003" pitchFamily="34" charset="0"/>
              </a:rPr>
              <a:t>Luogo di lavoro: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7F4B6C6-2109-4729-8E40-495EA1C64CF0}"/>
              </a:ext>
            </a:extLst>
          </p:cNvPr>
          <p:cNvSpPr txBox="1"/>
          <p:nvPr userDrawn="1"/>
        </p:nvSpPr>
        <p:spPr>
          <a:xfrm>
            <a:off x="221226" y="3172264"/>
            <a:ext cx="58846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Raleway Medium" panose="020B0603030101060003" pitchFamily="34" charset="0"/>
              </a:rPr>
              <a:t>Mansioni: 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DD68A93-D52F-49C4-AF6F-CCFE29008092}"/>
              </a:ext>
            </a:extLst>
          </p:cNvPr>
          <p:cNvSpPr txBox="1"/>
          <p:nvPr userDrawn="1"/>
        </p:nvSpPr>
        <p:spPr>
          <a:xfrm>
            <a:off x="219692" y="7483393"/>
            <a:ext cx="3799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800" b="0" dirty="0">
                <a:solidFill>
                  <a:srgbClr val="D8111B"/>
                </a:solidFill>
                <a:latin typeface="Raleway Medium" panose="020B0603030101060003" pitchFamily="34" charset="0"/>
              </a:rPr>
              <a:t>Filiale di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C38637D-FF11-49C7-9ADD-2B16179AFDCB}"/>
              </a:ext>
            </a:extLst>
          </p:cNvPr>
          <p:cNvSpPr txBox="1"/>
          <p:nvPr userDrawn="1"/>
        </p:nvSpPr>
        <p:spPr>
          <a:xfrm>
            <a:off x="221226" y="6907312"/>
            <a:ext cx="4007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Raleway Medium" panose="020B0603030101060003" pitchFamily="34" charset="0"/>
              </a:rPr>
              <a:t>JOB REF: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DF28E6DB-F6B3-4A49-8D2B-353F91455B6D}"/>
              </a:ext>
            </a:extLst>
          </p:cNvPr>
          <p:cNvSpPr/>
          <p:nvPr userDrawn="1"/>
        </p:nvSpPr>
        <p:spPr>
          <a:xfrm>
            <a:off x="-2039" y="8625549"/>
            <a:ext cx="42785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"/>
              </a:spcBef>
            </a:pPr>
            <a:r>
              <a:rPr lang="it-IT" sz="800" dirty="0">
                <a:solidFill>
                  <a:srgbClr val="000000"/>
                </a:solidFill>
                <a:latin typeface="Raleway" panose="020B0503030101060003" pitchFamily="34" charset="0"/>
              </a:rPr>
              <a:t>ETJCA – Agenzia per il lavoro – Aut. Min. Lav. Prot. n. 1309 – SG – Iscrizione al Sez. I, ex art. 2, co. 1, D.M. 23/12/2003. La ricerca è indirizzata a </a:t>
            </a:r>
            <a:r>
              <a:rPr lang="it-IT" sz="800" kern="1200" dirty="0">
                <a:solidFill>
                  <a:srgbClr val="000000"/>
                </a:solidFill>
                <a:latin typeface="Raleway" panose="020B0503030101060003" pitchFamily="34" charset="0"/>
                <a:ea typeface="+mn-ea"/>
                <a:cs typeface="+mn-cs"/>
              </a:rPr>
              <a:t>candidati di entrambi i sessi (L.903/77). Leggere l'informativa sulla privacy (Art 13 Reg UE 679/2016).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7A0C63C6-F2E5-40AE-9A42-B8907ACE82B1}"/>
              </a:ext>
            </a:extLst>
          </p:cNvPr>
          <p:cNvSpPr/>
          <p:nvPr userDrawn="1"/>
        </p:nvSpPr>
        <p:spPr>
          <a:xfrm>
            <a:off x="221226" y="5134883"/>
            <a:ext cx="3429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600" dirty="0">
                <a:latin typeface="Raleway Medium" panose="020B0603030101060003" pitchFamily="34" charset="0"/>
              </a:rPr>
              <a:t>Competenze richieste: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F7898AD-A7E7-48B7-AFD9-629EA32459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0038" y="353487"/>
            <a:ext cx="3757535" cy="1335014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rgbClr val="D80B1B"/>
                </a:solidFill>
                <a:latin typeface="Raleway Medium" panose="020B0603030101060003" pitchFamily="34" charset="0"/>
              </a:defRPr>
            </a:lvl1pPr>
          </a:lstStyle>
          <a:p>
            <a:r>
              <a:rPr lang="it-IT" dirty="0"/>
              <a:t>INSERIRE JOB TITLE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C82DD48-6718-4AEE-A95B-2C504756E19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3055" y="133401"/>
            <a:ext cx="1598873" cy="780999"/>
          </a:xfrm>
          <a:prstGeom prst="rect">
            <a:avLst/>
          </a:prstGeom>
        </p:spPr>
      </p:pic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63119E27-BD30-49F5-8FA0-BE3381402B53}"/>
              </a:ext>
            </a:extLst>
          </p:cNvPr>
          <p:cNvSpPr txBox="1"/>
          <p:nvPr userDrawn="1"/>
        </p:nvSpPr>
        <p:spPr>
          <a:xfrm>
            <a:off x="221225" y="7834024"/>
            <a:ext cx="4007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Raleway" panose="020B0503030101060003" pitchFamily="34" charset="0"/>
              </a:rPr>
              <a:t>Via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9679904F-F8EB-4809-8761-C721541222D2}"/>
              </a:ext>
            </a:extLst>
          </p:cNvPr>
          <p:cNvSpPr txBox="1"/>
          <p:nvPr userDrawn="1"/>
        </p:nvSpPr>
        <p:spPr>
          <a:xfrm>
            <a:off x="219692" y="8049467"/>
            <a:ext cx="4007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Raleway" panose="020B0503030101060003" pitchFamily="34" charset="0"/>
              </a:rPr>
              <a:t>Tel.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BCD4CF96-642A-4CD1-BBE0-2F9098B0827E}"/>
              </a:ext>
            </a:extLst>
          </p:cNvPr>
          <p:cNvSpPr txBox="1"/>
          <p:nvPr userDrawn="1"/>
        </p:nvSpPr>
        <p:spPr>
          <a:xfrm>
            <a:off x="224509" y="8264910"/>
            <a:ext cx="4007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Raleway" panose="020B0503030101060003" pitchFamily="34" charset="0"/>
              </a:rPr>
              <a:t>E-mail</a:t>
            </a:r>
          </a:p>
        </p:txBody>
      </p:sp>
    </p:spTree>
    <p:extLst>
      <p:ext uri="{BB962C8B-B14F-4D97-AF65-F5344CB8AC3E}">
        <p14:creationId xmlns:p14="http://schemas.microsoft.com/office/powerpoint/2010/main" val="206616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9BAA-A050-4A34-AE23-6E3126A8DC70}" type="datetimeFigureOut">
              <a:rPr lang="it-IT" smtClean="0"/>
              <a:t>24/10/2018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89DD6-8C3A-4699-8F52-67D8A6EDD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7344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9BAA-A050-4A34-AE23-6E3126A8DC70}" type="datetimeFigureOut">
              <a:rPr lang="it-IT" smtClean="0"/>
              <a:t>24/10/2018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89DD6-8C3A-4699-8F52-67D8A6EDD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4489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9BAA-A050-4A34-AE23-6E3126A8DC70}" type="datetimeFigureOut">
              <a:rPr lang="it-IT" smtClean="0"/>
              <a:t>24/10/2018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89DD6-8C3A-4699-8F52-67D8A6EDD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246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9BAA-A050-4A34-AE23-6E3126A8DC70}" type="datetimeFigureOut">
              <a:rPr lang="it-IT" smtClean="0"/>
              <a:t>24/10/2018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89DD6-8C3A-4699-8F52-67D8A6EDD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9038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9BAA-A050-4A34-AE23-6E3126A8DC70}" type="datetimeFigureOut">
              <a:rPr lang="it-IT" smtClean="0"/>
              <a:t>24/10/2018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89DD6-8C3A-4699-8F52-67D8A6EDD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1480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9BAA-A050-4A34-AE23-6E3126A8DC70}" type="datetimeFigureOut">
              <a:rPr lang="it-IT" smtClean="0"/>
              <a:t>24/10/2018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89DD6-8C3A-4699-8F52-67D8A6EDD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895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9BAA-A050-4A34-AE23-6E3126A8DC70}" type="datetimeFigureOut">
              <a:rPr lang="it-IT" smtClean="0"/>
              <a:t>24/10/2018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89DD6-8C3A-4699-8F52-67D8A6EDD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1041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9BAA-A050-4A34-AE23-6E3126A8DC70}" type="datetimeFigureOut">
              <a:rPr lang="it-IT" smtClean="0"/>
              <a:t>24/10/2018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89DD6-8C3A-4699-8F52-67D8A6EDD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2244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9BAA-A050-4A34-AE23-6E3126A8DC70}" type="datetimeFigureOut">
              <a:rPr lang="it-IT" smtClean="0"/>
              <a:t>24/10/2018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89DD6-8C3A-4699-8F52-67D8A6EDD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0857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9BAA-A050-4A34-AE23-6E3126A8DC70}" type="datetimeFigureOut">
              <a:rPr lang="it-IT" smtClean="0"/>
              <a:t>24/10/2018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89DD6-8C3A-4699-8F52-67D8A6EDD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5044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19BAA-A050-4A34-AE23-6E3126A8DC70}" type="datetimeFigureOut">
              <a:rPr lang="it-IT" smtClean="0"/>
              <a:t>24/10/2018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89DD6-8C3A-4699-8F52-67D8A6EDD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2458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81D633-DBF4-4FD1-9BEF-28A15645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62" y="353487"/>
            <a:ext cx="4259766" cy="1335014"/>
          </a:xfrm>
        </p:spPr>
        <p:txBody>
          <a:bodyPr>
            <a:normAutofit/>
          </a:bodyPr>
          <a:lstStyle/>
          <a:p>
            <a:r>
              <a:rPr lang="it-IT" sz="3200" dirty="0"/>
              <a:t>FULL STACK SENIOR DEVELOPER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57BE69E-3719-41DF-878C-AD79708381FD}"/>
              </a:ext>
            </a:extLst>
          </p:cNvPr>
          <p:cNvSpPr txBox="1"/>
          <p:nvPr/>
        </p:nvSpPr>
        <p:spPr>
          <a:xfrm>
            <a:off x="217083" y="2302378"/>
            <a:ext cx="3840490" cy="464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87888A"/>
                </a:solidFill>
                <a:latin typeface="Raleway SemiBold" panose="020B0703030101060003" pitchFamily="34" charset="0"/>
              </a:rPr>
              <a:t>BARI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83CBD55-D02F-41B7-89FF-5E6388FCB4BA}"/>
              </a:ext>
            </a:extLst>
          </p:cNvPr>
          <p:cNvSpPr txBox="1"/>
          <p:nvPr/>
        </p:nvSpPr>
        <p:spPr>
          <a:xfrm>
            <a:off x="255588" y="3559646"/>
            <a:ext cx="39811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latin typeface="Raleway" panose="020B0503030101060003" pitchFamily="34" charset="0"/>
              </a:rPr>
              <a:t>Testo </a:t>
            </a:r>
            <a:r>
              <a:rPr lang="it-IT" sz="1600" dirty="0" err="1">
                <a:latin typeface="Raleway" panose="020B0503030101060003" pitchFamily="34" charset="0"/>
              </a:rPr>
              <a:t>testo</a:t>
            </a:r>
            <a:r>
              <a:rPr lang="it-IT" sz="1600" dirty="0">
                <a:latin typeface="Raleway" panose="020B0503030101060003" pitchFamily="34" charset="0"/>
              </a:rPr>
              <a:t> </a:t>
            </a:r>
            <a:r>
              <a:rPr lang="it-IT" sz="1600" dirty="0" err="1">
                <a:latin typeface="Raleway" panose="020B0503030101060003" pitchFamily="34" charset="0"/>
              </a:rPr>
              <a:t>testo</a:t>
            </a:r>
            <a:endParaRPr lang="it-IT" sz="1600" dirty="0">
              <a:latin typeface="Raleway" panose="020B05030301010600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latin typeface="Raleway" panose="020B0503030101060003" pitchFamily="34" charset="0"/>
              </a:rPr>
              <a:t>Testo </a:t>
            </a:r>
            <a:r>
              <a:rPr lang="it-IT" sz="1600" dirty="0" err="1">
                <a:latin typeface="Raleway" panose="020B0503030101060003" pitchFamily="34" charset="0"/>
              </a:rPr>
              <a:t>testo</a:t>
            </a:r>
            <a:r>
              <a:rPr lang="it-IT" sz="1600" dirty="0">
                <a:latin typeface="Raleway" panose="020B0503030101060003" pitchFamily="34" charset="0"/>
              </a:rPr>
              <a:t> </a:t>
            </a:r>
            <a:r>
              <a:rPr lang="it-IT" sz="1600" dirty="0" err="1">
                <a:latin typeface="Raleway" panose="020B0503030101060003" pitchFamily="34" charset="0"/>
              </a:rPr>
              <a:t>testo</a:t>
            </a:r>
            <a:endParaRPr lang="it-IT" sz="1600" dirty="0">
              <a:latin typeface="Raleway" panose="020B05030301010600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latin typeface="Raleway" panose="020B0503030101060003" pitchFamily="34" charset="0"/>
              </a:rPr>
              <a:t>Testo </a:t>
            </a:r>
            <a:r>
              <a:rPr lang="it-IT" sz="1600" dirty="0" err="1">
                <a:latin typeface="Raleway" panose="020B0503030101060003" pitchFamily="34" charset="0"/>
              </a:rPr>
              <a:t>testo</a:t>
            </a:r>
            <a:r>
              <a:rPr lang="it-IT" sz="1600" dirty="0">
                <a:latin typeface="Raleway" panose="020B0503030101060003" pitchFamily="34" charset="0"/>
              </a:rPr>
              <a:t> </a:t>
            </a:r>
            <a:r>
              <a:rPr lang="it-IT" sz="1600" dirty="0" err="1">
                <a:latin typeface="Raleway" panose="020B0503030101060003" pitchFamily="34" charset="0"/>
              </a:rPr>
              <a:t>testo</a:t>
            </a:r>
            <a:endParaRPr lang="it-IT" sz="1600" dirty="0">
              <a:latin typeface="Raleway" panose="020B05030301010600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>
              <a:latin typeface="Raleway" panose="020B0503030101060003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8378DAB-735C-4604-95E9-52E61E660150}"/>
              </a:ext>
            </a:extLst>
          </p:cNvPr>
          <p:cNvSpPr txBox="1"/>
          <p:nvPr/>
        </p:nvSpPr>
        <p:spPr>
          <a:xfrm>
            <a:off x="1017588" y="6875475"/>
            <a:ext cx="3219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Raleway" panose="020B0503030101060003" pitchFamily="34" charset="0"/>
              </a:rPr>
              <a:t>Testo </a:t>
            </a:r>
            <a:r>
              <a:rPr lang="it-IT" sz="1600" dirty="0" err="1">
                <a:latin typeface="Raleway" panose="020B0503030101060003" pitchFamily="34" charset="0"/>
              </a:rPr>
              <a:t>testo</a:t>
            </a:r>
            <a:r>
              <a:rPr lang="it-IT" sz="1600" dirty="0">
                <a:latin typeface="Raleway" panose="020B0503030101060003" pitchFamily="34" charset="0"/>
              </a:rPr>
              <a:t> </a:t>
            </a:r>
            <a:r>
              <a:rPr lang="it-IT" sz="1600" dirty="0" err="1">
                <a:latin typeface="Raleway" panose="020B0503030101060003" pitchFamily="34" charset="0"/>
              </a:rPr>
              <a:t>testo</a:t>
            </a:r>
            <a:endParaRPr lang="it-IT" sz="1600" dirty="0">
              <a:latin typeface="Raleway" panose="020B0503030101060003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1B8F40A-ACD2-4DF4-8467-8313E0D142B2}"/>
              </a:ext>
            </a:extLst>
          </p:cNvPr>
          <p:cNvSpPr txBox="1"/>
          <p:nvPr/>
        </p:nvSpPr>
        <p:spPr>
          <a:xfrm>
            <a:off x="1225972" y="7479809"/>
            <a:ext cx="3219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D80B1B"/>
                </a:solidFill>
                <a:latin typeface="Raleway Medium" panose="020B0603030101060003" pitchFamily="34" charset="0"/>
              </a:rPr>
              <a:t>MODUGNO (BA)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C5F6158-2058-4018-B039-42431BEC88A4}"/>
              </a:ext>
            </a:extLst>
          </p:cNvPr>
          <p:cNvSpPr txBox="1"/>
          <p:nvPr/>
        </p:nvSpPr>
        <p:spPr>
          <a:xfrm>
            <a:off x="446576" y="7834823"/>
            <a:ext cx="3219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Raleway" panose="020B0503030101060003" pitchFamily="34" charset="0"/>
              </a:rPr>
              <a:t>le della Repubblica n. 50/c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08E13CF-7763-4780-90A9-E1FA22DA4CF4}"/>
              </a:ext>
            </a:extLst>
          </p:cNvPr>
          <p:cNvSpPr txBox="1"/>
          <p:nvPr/>
        </p:nvSpPr>
        <p:spPr>
          <a:xfrm>
            <a:off x="812432" y="8244951"/>
            <a:ext cx="3219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Raleway" panose="020B0503030101060003" pitchFamily="34" charset="0"/>
              </a:rPr>
              <a:t>info.modugno-bari@etjca.it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F16E772-CB25-439F-A5B1-18B164D036C4}"/>
              </a:ext>
            </a:extLst>
          </p:cNvPr>
          <p:cNvSpPr txBox="1"/>
          <p:nvPr/>
        </p:nvSpPr>
        <p:spPr>
          <a:xfrm>
            <a:off x="626406" y="8039887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Raleway" panose="020B0503030101060003" pitchFamily="34" charset="0"/>
              </a:rPr>
              <a:t>080.5354571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C5F8124A-4AED-4FBF-A018-79F0DDC5A93B}"/>
              </a:ext>
            </a:extLst>
          </p:cNvPr>
          <p:cNvSpPr/>
          <p:nvPr/>
        </p:nvSpPr>
        <p:spPr>
          <a:xfrm>
            <a:off x="100362" y="2867757"/>
            <a:ext cx="3219132" cy="44213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11B0BF65-EDDE-488A-9104-7851F9A1F07B}"/>
              </a:ext>
            </a:extLst>
          </p:cNvPr>
          <p:cNvSpPr txBox="1"/>
          <p:nvPr/>
        </p:nvSpPr>
        <p:spPr>
          <a:xfrm>
            <a:off x="146762" y="2745862"/>
            <a:ext cx="398113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000" b="1" dirty="0">
                <a:latin typeface="Raleway" panose="020B0503030101060003" pitchFamily="34" charset="0"/>
              </a:rPr>
              <a:t>Requisiti richiesti:</a:t>
            </a:r>
            <a:endParaRPr lang="it-IT" sz="1000" dirty="0">
              <a:latin typeface="Raleway" panose="020B0503030101060003" pitchFamily="34" charset="0"/>
            </a:endParaRPr>
          </a:p>
          <a:p>
            <a:pPr algn="just"/>
            <a:r>
              <a:rPr lang="it-IT" sz="1000" dirty="0">
                <a:latin typeface="Raleway" panose="020B0503030101060003" pitchFamily="34" charset="0"/>
              </a:rPr>
              <a:t>- Laurea o cultura equivalente in Scienze Informatiche, Ingegneria Informatica, Matematica, Fisica o equivalenti; - Conoscenza dei più diffusi pattern architetturali (MVVM, MVC); - Conoscenza dei principali Design </a:t>
            </a:r>
            <a:r>
              <a:rPr lang="it-IT" sz="1000" dirty="0" err="1">
                <a:latin typeface="Raleway" panose="020B0503030101060003" pitchFamily="34" charset="0"/>
              </a:rPr>
              <a:t>Patterns</a:t>
            </a:r>
            <a:r>
              <a:rPr lang="it-IT" sz="1000" dirty="0">
                <a:latin typeface="Raleway" panose="020B0503030101060003" pitchFamily="34" charset="0"/>
              </a:rPr>
              <a:t>; - Conoscenza delle best practices dello sviluppo software; - Conoscenza dei linguaggi di programmazione ad oggetti e del linguaggio UML e dei sistemi operativi Windows e Linux; - Conoscenza dei Database Relazionali; - Almeno 3 anni di esperienza in ambito di sviluppo Web come Full </a:t>
            </a:r>
            <a:r>
              <a:rPr lang="it-IT" sz="1000" dirty="0" err="1">
                <a:latin typeface="Raleway" panose="020B0503030101060003" pitchFamily="34" charset="0"/>
              </a:rPr>
              <a:t>Stack</a:t>
            </a:r>
            <a:r>
              <a:rPr lang="it-IT" sz="1000" dirty="0">
                <a:latin typeface="Raleway" panose="020B0503030101060003" pitchFamily="34" charset="0"/>
              </a:rPr>
              <a:t> Developer; - Buona conoscenza della lingua inglese e buone capacità di lavorare in Team.</a:t>
            </a:r>
          </a:p>
          <a:p>
            <a:pPr algn="just"/>
            <a:endParaRPr lang="it-IT" sz="1000" b="1" dirty="0">
              <a:latin typeface="Raleway" panose="020B0503030101060003" pitchFamily="34" charset="0"/>
            </a:endParaRPr>
          </a:p>
          <a:p>
            <a:pPr algn="just"/>
            <a:r>
              <a:rPr lang="it-IT" sz="1000" b="1" dirty="0">
                <a:latin typeface="Raleway" panose="020B0503030101060003" pitchFamily="34" charset="0"/>
              </a:rPr>
              <a:t>Conoscenze tecniche richieste:</a:t>
            </a:r>
            <a:endParaRPr lang="it-IT" sz="1000" dirty="0">
              <a:latin typeface="Raleway" panose="020B0503030101060003" pitchFamily="34" charset="0"/>
            </a:endParaRPr>
          </a:p>
          <a:p>
            <a:pPr algn="just"/>
            <a:r>
              <a:rPr lang="it-IT" sz="1000" dirty="0">
                <a:latin typeface="Raleway" panose="020B0503030101060003" pitchFamily="34" charset="0"/>
              </a:rPr>
              <a:t>- linguaggi di programmazione e tecnologie per il Web. Java (7, 8 o successivi), </a:t>
            </a:r>
            <a:r>
              <a:rPr lang="it-IT" sz="1000" dirty="0" err="1">
                <a:latin typeface="Raleway" panose="020B0503030101060003" pitchFamily="34" charset="0"/>
              </a:rPr>
              <a:t>Php</a:t>
            </a:r>
            <a:r>
              <a:rPr lang="it-IT" sz="1000" dirty="0">
                <a:latin typeface="Raleway" panose="020B0503030101060003" pitchFamily="34" charset="0"/>
              </a:rPr>
              <a:t> (5 e successivi), </a:t>
            </a:r>
            <a:r>
              <a:rPr lang="it-IT" sz="1000" dirty="0" err="1">
                <a:latin typeface="Raleway" panose="020B0503030101060003" pitchFamily="34" charset="0"/>
              </a:rPr>
              <a:t>Javascript</a:t>
            </a:r>
            <a:r>
              <a:rPr lang="it-IT" sz="1000" dirty="0">
                <a:latin typeface="Raleway" panose="020B0503030101060003" pitchFamily="34" charset="0"/>
              </a:rPr>
              <a:t>, </a:t>
            </a:r>
            <a:r>
              <a:rPr lang="it-IT" sz="1000" dirty="0" err="1">
                <a:latin typeface="Raleway" panose="020B0503030101060003" pitchFamily="34" charset="0"/>
              </a:rPr>
              <a:t>Typescript</a:t>
            </a:r>
            <a:r>
              <a:rPr lang="it-IT" sz="1000" dirty="0">
                <a:latin typeface="Raleway" panose="020B0503030101060003" pitchFamily="34" charset="0"/>
              </a:rPr>
              <a:t>, Web Server (Apache), Application Server (Tomcat), HTML5, CSS3,  Web Service (</a:t>
            </a:r>
            <a:r>
              <a:rPr lang="it-IT" sz="1000" dirty="0" err="1">
                <a:latin typeface="Raleway" panose="020B0503030101060003" pitchFamily="34" charset="0"/>
              </a:rPr>
              <a:t>Restful</a:t>
            </a:r>
            <a:r>
              <a:rPr lang="it-IT" sz="1000" dirty="0">
                <a:latin typeface="Raleway" panose="020B0503030101060003" pitchFamily="34" charset="0"/>
              </a:rPr>
              <a:t>, SOAP);</a:t>
            </a:r>
          </a:p>
          <a:p>
            <a:pPr algn="just"/>
            <a:r>
              <a:rPr lang="it-IT" sz="1000" dirty="0">
                <a:latin typeface="Raleway" panose="020B0503030101060003" pitchFamily="34" charset="0"/>
              </a:rPr>
              <a:t>- Linguaggi di scripting Linux: Shell scripting; - Tecnologie RDBMS: linguaggio SQL, </a:t>
            </a:r>
            <a:r>
              <a:rPr lang="it-IT" sz="1000" dirty="0" err="1">
                <a:latin typeface="Raleway" panose="020B0503030101060003" pitchFamily="34" charset="0"/>
              </a:rPr>
              <a:t>Postgresql</a:t>
            </a:r>
            <a:r>
              <a:rPr lang="it-IT" sz="1000" dirty="0">
                <a:latin typeface="Raleway" panose="020B0503030101060003" pitchFamily="34" charset="0"/>
              </a:rPr>
              <a:t> (8 o successivi), MySQL/</a:t>
            </a:r>
            <a:r>
              <a:rPr lang="it-IT" sz="1000" dirty="0" err="1">
                <a:latin typeface="Raleway" panose="020B0503030101060003" pitchFamily="34" charset="0"/>
              </a:rPr>
              <a:t>MariaDB</a:t>
            </a:r>
            <a:r>
              <a:rPr lang="it-IT" sz="1000" dirty="0">
                <a:latin typeface="Raleway" panose="020B0503030101060003" pitchFamily="34" charset="0"/>
              </a:rPr>
              <a:t>; - Framework di sviluppo: J2EE (JPA, JDBC, JTA, JSP, </a:t>
            </a:r>
            <a:r>
              <a:rPr lang="it-IT" sz="1000" dirty="0" err="1">
                <a:latin typeface="Raleway" panose="020B0503030101060003" pitchFamily="34" charset="0"/>
              </a:rPr>
              <a:t>Servlet</a:t>
            </a:r>
            <a:r>
              <a:rPr lang="it-IT" sz="1000" dirty="0">
                <a:latin typeface="Raleway" panose="020B0503030101060003" pitchFamily="34" charset="0"/>
              </a:rPr>
              <a:t>),  </a:t>
            </a:r>
            <a:r>
              <a:rPr lang="it-IT" sz="1000" dirty="0" err="1">
                <a:latin typeface="Raleway" panose="020B0503030101060003" pitchFamily="34" charset="0"/>
              </a:rPr>
              <a:t>Laravel</a:t>
            </a:r>
            <a:r>
              <a:rPr lang="it-IT" sz="1000" dirty="0">
                <a:latin typeface="Raleway" panose="020B0503030101060003" pitchFamily="34" charset="0"/>
              </a:rPr>
              <a:t>(5 o successivi),  </a:t>
            </a:r>
            <a:r>
              <a:rPr lang="it-IT" sz="1000" dirty="0" err="1">
                <a:latin typeface="Raleway" panose="020B0503030101060003" pitchFamily="34" charset="0"/>
              </a:rPr>
              <a:t>AngularJs</a:t>
            </a:r>
            <a:r>
              <a:rPr lang="it-IT" sz="1000" dirty="0">
                <a:latin typeface="Raleway" panose="020B0503030101060003" pitchFamily="34" charset="0"/>
              </a:rPr>
              <a:t>, </a:t>
            </a:r>
            <a:r>
              <a:rPr lang="it-IT" sz="1000" dirty="0" err="1">
                <a:latin typeface="Raleway" panose="020B0503030101060003" pitchFamily="34" charset="0"/>
              </a:rPr>
              <a:t>Angular</a:t>
            </a:r>
            <a:r>
              <a:rPr lang="it-IT" sz="1000" dirty="0">
                <a:latin typeface="Raleway" panose="020B0503030101060003" pitchFamily="34" charset="0"/>
              </a:rPr>
              <a:t> (2 o successivi); - ORM: </a:t>
            </a:r>
            <a:r>
              <a:rPr lang="it-IT" sz="1000" dirty="0" err="1">
                <a:latin typeface="Raleway" panose="020B0503030101060003" pitchFamily="34" charset="0"/>
              </a:rPr>
              <a:t>Hibernate</a:t>
            </a:r>
            <a:r>
              <a:rPr lang="it-IT" sz="1000" dirty="0">
                <a:latin typeface="Raleway" panose="020B0503030101060003" pitchFamily="34" charset="0"/>
              </a:rPr>
              <a:t>; - Strumenti per il </a:t>
            </a:r>
            <a:r>
              <a:rPr lang="it-IT" sz="1000" dirty="0" err="1">
                <a:latin typeface="Raleway" panose="020B0503030101060003" pitchFamily="34" charset="0"/>
              </a:rPr>
              <a:t>versionamento</a:t>
            </a:r>
            <a:r>
              <a:rPr lang="it-IT" sz="1000" dirty="0">
                <a:latin typeface="Raleway" panose="020B0503030101060003" pitchFamily="34" charset="0"/>
              </a:rPr>
              <a:t> software (</a:t>
            </a:r>
            <a:r>
              <a:rPr lang="it-IT" sz="1000" dirty="0" err="1">
                <a:latin typeface="Raleway" panose="020B0503030101060003" pitchFamily="34" charset="0"/>
              </a:rPr>
              <a:t>Git</a:t>
            </a:r>
            <a:r>
              <a:rPr lang="it-IT" sz="1000" dirty="0">
                <a:latin typeface="Raleway" panose="020B0503030101060003" pitchFamily="34" charset="0"/>
              </a:rPr>
              <a:t>); - Strumenti per la gestione dei progetti di sviluppo software in java (apache </a:t>
            </a:r>
            <a:r>
              <a:rPr lang="it-IT" sz="1000" dirty="0" err="1">
                <a:latin typeface="Raleway" panose="020B0503030101060003" pitchFamily="34" charset="0"/>
              </a:rPr>
              <a:t>maven</a:t>
            </a:r>
            <a:r>
              <a:rPr lang="it-IT" sz="1000" dirty="0">
                <a:latin typeface="Raleway" panose="020B0503030101060003" pitchFamily="34" charset="0"/>
              </a:rPr>
              <a:t>).</a:t>
            </a:r>
          </a:p>
          <a:p>
            <a:pPr algn="just"/>
            <a:endParaRPr lang="it-IT" sz="1000" b="1" dirty="0">
              <a:latin typeface="Raleway" panose="020B0503030101060003" pitchFamily="34" charset="0"/>
            </a:endParaRPr>
          </a:p>
          <a:p>
            <a:pPr algn="just"/>
            <a:r>
              <a:rPr lang="it-IT" sz="1000" b="1" dirty="0">
                <a:latin typeface="Raleway" panose="020B0503030101060003" pitchFamily="34" charset="0"/>
              </a:rPr>
              <a:t>Costituiranno requisito preferenziale:</a:t>
            </a:r>
            <a:r>
              <a:rPr lang="it-IT" sz="1000" dirty="0">
                <a:latin typeface="Raleway" panose="020B0503030101060003" pitchFamily="34" charset="0"/>
              </a:rPr>
              <a:t> - Conoscenza dei database </a:t>
            </a:r>
            <a:r>
              <a:rPr lang="it-IT" sz="1000" dirty="0" err="1">
                <a:latin typeface="Raleway" panose="020B0503030101060003" pitchFamily="34" charset="0"/>
              </a:rPr>
              <a:t>NoSQL</a:t>
            </a:r>
            <a:r>
              <a:rPr lang="it-IT" sz="1000" dirty="0">
                <a:latin typeface="Raleway" panose="020B0503030101060003" pitchFamily="34" charset="0"/>
              </a:rPr>
              <a:t> (</a:t>
            </a:r>
            <a:r>
              <a:rPr lang="it-IT" sz="1000" dirty="0" err="1">
                <a:latin typeface="Raleway" panose="020B0503030101060003" pitchFamily="34" charset="0"/>
              </a:rPr>
              <a:t>MongoDB</a:t>
            </a:r>
            <a:r>
              <a:rPr lang="it-IT" sz="1000" dirty="0">
                <a:latin typeface="Raleway" panose="020B0503030101060003" pitchFamily="34" charset="0"/>
              </a:rPr>
              <a:t>), - Framework Spring (Spring Boot, Spring MVC), - Sviluppo di Applicazioni Mobile Ibride (</a:t>
            </a:r>
            <a:r>
              <a:rPr lang="it-IT" sz="1000" dirty="0" err="1">
                <a:latin typeface="Raleway" panose="020B0503030101060003" pitchFamily="34" charset="0"/>
              </a:rPr>
              <a:t>Ionic</a:t>
            </a:r>
            <a:r>
              <a:rPr lang="it-IT" sz="1000" dirty="0">
                <a:latin typeface="Raleway" panose="020B0503030101060003" pitchFamily="34" charset="0"/>
              </a:rPr>
              <a:t> 2), - Conoscenza dei CMS (</a:t>
            </a:r>
            <a:r>
              <a:rPr lang="it-IT" sz="1000" dirty="0" err="1">
                <a:latin typeface="Raleway" panose="020B0503030101060003" pitchFamily="34" charset="0"/>
              </a:rPr>
              <a:t>Wordpress</a:t>
            </a:r>
            <a:r>
              <a:rPr lang="it-IT" sz="1000" dirty="0">
                <a:latin typeface="Raleway" panose="020B0503030101060003" pitchFamily="34" charset="0"/>
              </a:rPr>
              <a:t>).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4502DB7A-496C-4207-BA95-EE45B376E111}"/>
              </a:ext>
            </a:extLst>
          </p:cNvPr>
          <p:cNvSpPr txBox="1"/>
          <p:nvPr/>
        </p:nvSpPr>
        <p:spPr>
          <a:xfrm>
            <a:off x="123957" y="7224247"/>
            <a:ext cx="2298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informazioni: </a:t>
            </a:r>
          </a:p>
        </p:txBody>
      </p:sp>
    </p:spTree>
    <p:extLst>
      <p:ext uri="{BB962C8B-B14F-4D97-AF65-F5344CB8AC3E}">
        <p14:creationId xmlns:p14="http://schemas.microsoft.com/office/powerpoint/2010/main" val="42002265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312</Words>
  <Application>Microsoft Office PowerPoint</Application>
  <PresentationFormat>Presentazione su schermo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Raleway</vt:lpstr>
      <vt:lpstr>Raleway Medium</vt:lpstr>
      <vt:lpstr>Raleway SemiBold</vt:lpstr>
      <vt:lpstr>Tema di Office</vt:lpstr>
      <vt:lpstr>FULL STACK SENIOR DEVELOPER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Chiara Maini</dc:creator>
  <cp:lastModifiedBy>Paulaner</cp:lastModifiedBy>
  <cp:revision>17</cp:revision>
  <dcterms:created xsi:type="dcterms:W3CDTF">2017-10-09T13:25:06Z</dcterms:created>
  <dcterms:modified xsi:type="dcterms:W3CDTF">2018-10-24T09:17:37Z</dcterms:modified>
</cp:coreProperties>
</file>