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489" r:id="rId2"/>
    <p:sldId id="347" r:id="rId3"/>
    <p:sldId id="431" r:id="rId4"/>
    <p:sldId id="432" r:id="rId5"/>
    <p:sldId id="433" r:id="rId6"/>
    <p:sldId id="486" r:id="rId7"/>
    <p:sldId id="434" r:id="rId8"/>
    <p:sldId id="484" r:id="rId9"/>
    <p:sldId id="448" r:id="rId10"/>
    <p:sldId id="437" r:id="rId11"/>
    <p:sldId id="439" r:id="rId12"/>
    <p:sldId id="493" r:id="rId13"/>
    <p:sldId id="436" r:id="rId14"/>
    <p:sldId id="440" r:id="rId15"/>
    <p:sldId id="441" r:id="rId16"/>
    <p:sldId id="442" r:id="rId17"/>
    <p:sldId id="449" r:id="rId18"/>
    <p:sldId id="450" r:id="rId19"/>
    <p:sldId id="452" r:id="rId20"/>
    <p:sldId id="451" r:id="rId21"/>
    <p:sldId id="453" r:id="rId22"/>
    <p:sldId id="454" r:id="rId23"/>
    <p:sldId id="455" r:id="rId24"/>
    <p:sldId id="270" r:id="rId25"/>
    <p:sldId id="271" r:id="rId26"/>
    <p:sldId id="456" r:id="rId27"/>
    <p:sldId id="457" r:id="rId28"/>
  </p:sldIdLst>
  <p:sldSz cx="9906000" cy="6858000" type="A4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EA8800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80D"/>
    <a:srgbClr val="FF3300"/>
    <a:srgbClr val="2B552D"/>
    <a:srgbClr val="002B52"/>
    <a:srgbClr val="003465"/>
    <a:srgbClr val="00246E"/>
    <a:srgbClr val="EA88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386" autoAdjust="0"/>
  </p:normalViewPr>
  <p:slideViewPr>
    <p:cSldViewPr snapToObjects="1">
      <p:cViewPr varScale="1">
        <p:scale>
          <a:sx n="63" d="100"/>
          <a:sy n="63" d="100"/>
        </p:scale>
        <p:origin x="690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2870" y="-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e lagravinese" userId="af0c4cd8-5a5d-418f-90e2-1d9ec5d8c27c" providerId="ADAL" clId="{25E7408A-5CC0-4817-914C-F5256BBCA3F0}"/>
    <pc:docChg chg="custSel addSld delSld modSld sldOrd">
      <pc:chgData name="raffaele lagravinese" userId="af0c4cd8-5a5d-418f-90e2-1d9ec5d8c27c" providerId="ADAL" clId="{25E7408A-5CC0-4817-914C-F5256BBCA3F0}" dt="2022-02-21T11:54:42.239" v="271" actId="20577"/>
      <pc:docMkLst>
        <pc:docMk/>
      </pc:docMkLst>
      <pc:sldChg chg="del">
        <pc:chgData name="raffaele lagravinese" userId="af0c4cd8-5a5d-418f-90e2-1d9ec5d8c27c" providerId="ADAL" clId="{25E7408A-5CC0-4817-914C-F5256BBCA3F0}" dt="2022-02-21T11:40:38.167" v="23" actId="47"/>
        <pc:sldMkLst>
          <pc:docMk/>
          <pc:sldMk cId="0" sldId="297"/>
        </pc:sldMkLst>
      </pc:sldChg>
      <pc:sldChg chg="del">
        <pc:chgData name="raffaele lagravinese" userId="af0c4cd8-5a5d-418f-90e2-1d9ec5d8c27c" providerId="ADAL" clId="{25E7408A-5CC0-4817-914C-F5256BBCA3F0}" dt="2022-02-21T11:40:50.591" v="32" actId="47"/>
        <pc:sldMkLst>
          <pc:docMk/>
          <pc:sldMk cId="210285116" sldId="298"/>
        </pc:sldMkLst>
      </pc:sldChg>
      <pc:sldChg chg="del">
        <pc:chgData name="raffaele lagravinese" userId="af0c4cd8-5a5d-418f-90e2-1d9ec5d8c27c" providerId="ADAL" clId="{25E7408A-5CC0-4817-914C-F5256BBCA3F0}" dt="2022-02-21T11:40:36.906" v="21" actId="47"/>
        <pc:sldMkLst>
          <pc:docMk/>
          <pc:sldMk cId="0" sldId="299"/>
        </pc:sldMkLst>
      </pc:sldChg>
      <pc:sldChg chg="del">
        <pc:chgData name="raffaele lagravinese" userId="af0c4cd8-5a5d-418f-90e2-1d9ec5d8c27c" providerId="ADAL" clId="{25E7408A-5CC0-4817-914C-F5256BBCA3F0}" dt="2022-02-21T11:40:30.788" v="15" actId="47"/>
        <pc:sldMkLst>
          <pc:docMk/>
          <pc:sldMk cId="0" sldId="326"/>
        </pc:sldMkLst>
      </pc:sldChg>
      <pc:sldChg chg="del">
        <pc:chgData name="raffaele lagravinese" userId="af0c4cd8-5a5d-418f-90e2-1d9ec5d8c27c" providerId="ADAL" clId="{25E7408A-5CC0-4817-914C-F5256BBCA3F0}" dt="2022-02-21T11:40:30.201" v="14" actId="47"/>
        <pc:sldMkLst>
          <pc:docMk/>
          <pc:sldMk cId="0" sldId="335"/>
        </pc:sldMkLst>
      </pc:sldChg>
      <pc:sldChg chg="del">
        <pc:chgData name="raffaele lagravinese" userId="af0c4cd8-5a5d-418f-90e2-1d9ec5d8c27c" providerId="ADAL" clId="{25E7408A-5CC0-4817-914C-F5256BBCA3F0}" dt="2022-02-21T11:40:29.698" v="13" actId="47"/>
        <pc:sldMkLst>
          <pc:docMk/>
          <pc:sldMk cId="0" sldId="336"/>
        </pc:sldMkLst>
      </pc:sldChg>
      <pc:sldChg chg="del">
        <pc:chgData name="raffaele lagravinese" userId="af0c4cd8-5a5d-418f-90e2-1d9ec5d8c27c" providerId="ADAL" clId="{25E7408A-5CC0-4817-914C-F5256BBCA3F0}" dt="2022-02-21T11:40:36.387" v="20" actId="47"/>
        <pc:sldMkLst>
          <pc:docMk/>
          <pc:sldMk cId="0" sldId="361"/>
        </pc:sldMkLst>
      </pc:sldChg>
      <pc:sldChg chg="modSp mod">
        <pc:chgData name="raffaele lagravinese" userId="af0c4cd8-5a5d-418f-90e2-1d9ec5d8c27c" providerId="ADAL" clId="{25E7408A-5CC0-4817-914C-F5256BBCA3F0}" dt="2022-02-21T11:44:06.191" v="185" actId="20577"/>
        <pc:sldMkLst>
          <pc:docMk/>
          <pc:sldMk cId="220792380" sldId="457"/>
        </pc:sldMkLst>
        <pc:spChg chg="mod">
          <ac:chgData name="raffaele lagravinese" userId="af0c4cd8-5a5d-418f-90e2-1d9ec5d8c27c" providerId="ADAL" clId="{25E7408A-5CC0-4817-914C-F5256BBCA3F0}" dt="2022-02-21T11:44:06.191" v="185" actId="20577"/>
          <ac:spMkLst>
            <pc:docMk/>
            <pc:sldMk cId="220792380" sldId="457"/>
            <ac:spMk id="2" creationId="{ECCE1BC7-0C9D-4325-8E09-0EADA9F31B68}"/>
          </ac:spMkLst>
        </pc:spChg>
      </pc:sldChg>
      <pc:sldChg chg="del">
        <pc:chgData name="raffaele lagravinese" userId="af0c4cd8-5a5d-418f-90e2-1d9ec5d8c27c" providerId="ADAL" clId="{25E7408A-5CC0-4817-914C-F5256BBCA3F0}" dt="2022-02-21T11:40:46.683" v="31" actId="47"/>
        <pc:sldMkLst>
          <pc:docMk/>
          <pc:sldMk cId="1690059149" sldId="459"/>
        </pc:sldMkLst>
      </pc:sldChg>
      <pc:sldChg chg="del">
        <pc:chgData name="raffaele lagravinese" userId="af0c4cd8-5a5d-418f-90e2-1d9ec5d8c27c" providerId="ADAL" clId="{25E7408A-5CC0-4817-914C-F5256BBCA3F0}" dt="2022-02-21T11:40:54.465" v="33" actId="47"/>
        <pc:sldMkLst>
          <pc:docMk/>
          <pc:sldMk cId="2780017189" sldId="460"/>
        </pc:sldMkLst>
      </pc:sldChg>
      <pc:sldChg chg="del">
        <pc:chgData name="raffaele lagravinese" userId="af0c4cd8-5a5d-418f-90e2-1d9ec5d8c27c" providerId="ADAL" clId="{25E7408A-5CC0-4817-914C-F5256BBCA3F0}" dt="2022-02-21T11:40:45.444" v="30" actId="47"/>
        <pc:sldMkLst>
          <pc:docMk/>
          <pc:sldMk cId="1408677995" sldId="461"/>
        </pc:sldMkLst>
      </pc:sldChg>
      <pc:sldChg chg="del">
        <pc:chgData name="raffaele lagravinese" userId="af0c4cd8-5a5d-418f-90e2-1d9ec5d8c27c" providerId="ADAL" clId="{25E7408A-5CC0-4817-914C-F5256BBCA3F0}" dt="2022-02-21T11:40:44.875" v="29" actId="47"/>
        <pc:sldMkLst>
          <pc:docMk/>
          <pc:sldMk cId="1513127754" sldId="462"/>
        </pc:sldMkLst>
      </pc:sldChg>
      <pc:sldChg chg="del">
        <pc:chgData name="raffaele lagravinese" userId="af0c4cd8-5a5d-418f-90e2-1d9ec5d8c27c" providerId="ADAL" clId="{25E7408A-5CC0-4817-914C-F5256BBCA3F0}" dt="2022-02-21T11:40:43.278" v="26" actId="47"/>
        <pc:sldMkLst>
          <pc:docMk/>
          <pc:sldMk cId="2748657388" sldId="463"/>
        </pc:sldMkLst>
      </pc:sldChg>
      <pc:sldChg chg="del">
        <pc:chgData name="raffaele lagravinese" userId="af0c4cd8-5a5d-418f-90e2-1d9ec5d8c27c" providerId="ADAL" clId="{25E7408A-5CC0-4817-914C-F5256BBCA3F0}" dt="2022-02-21T11:40:42.659" v="25" actId="47"/>
        <pc:sldMkLst>
          <pc:docMk/>
          <pc:sldMk cId="1540524734" sldId="464"/>
        </pc:sldMkLst>
      </pc:sldChg>
      <pc:sldChg chg="del">
        <pc:chgData name="raffaele lagravinese" userId="af0c4cd8-5a5d-418f-90e2-1d9ec5d8c27c" providerId="ADAL" clId="{25E7408A-5CC0-4817-914C-F5256BBCA3F0}" dt="2022-02-21T11:40:39.460" v="24" actId="47"/>
        <pc:sldMkLst>
          <pc:docMk/>
          <pc:sldMk cId="3307821502" sldId="465"/>
        </pc:sldMkLst>
      </pc:sldChg>
      <pc:sldChg chg="del">
        <pc:chgData name="raffaele lagravinese" userId="af0c4cd8-5a5d-418f-90e2-1d9ec5d8c27c" providerId="ADAL" clId="{25E7408A-5CC0-4817-914C-F5256BBCA3F0}" dt="2022-02-21T11:40:37.828" v="22" actId="47"/>
        <pc:sldMkLst>
          <pc:docMk/>
          <pc:sldMk cId="0" sldId="467"/>
        </pc:sldMkLst>
      </pc:sldChg>
      <pc:sldChg chg="del">
        <pc:chgData name="raffaele lagravinese" userId="af0c4cd8-5a5d-418f-90e2-1d9ec5d8c27c" providerId="ADAL" clId="{25E7408A-5CC0-4817-914C-F5256BBCA3F0}" dt="2022-02-21T11:40:44.345" v="28" actId="47"/>
        <pc:sldMkLst>
          <pc:docMk/>
          <pc:sldMk cId="3350646345" sldId="468"/>
        </pc:sldMkLst>
      </pc:sldChg>
      <pc:sldChg chg="del">
        <pc:chgData name="raffaele lagravinese" userId="af0c4cd8-5a5d-418f-90e2-1d9ec5d8c27c" providerId="ADAL" clId="{25E7408A-5CC0-4817-914C-F5256BBCA3F0}" dt="2022-02-21T11:40:43.903" v="27" actId="47"/>
        <pc:sldMkLst>
          <pc:docMk/>
          <pc:sldMk cId="1882077079" sldId="469"/>
        </pc:sldMkLst>
      </pc:sldChg>
      <pc:sldChg chg="del">
        <pc:chgData name="raffaele lagravinese" userId="af0c4cd8-5a5d-418f-90e2-1d9ec5d8c27c" providerId="ADAL" clId="{25E7408A-5CC0-4817-914C-F5256BBCA3F0}" dt="2022-02-21T11:40:35.651" v="19" actId="47"/>
        <pc:sldMkLst>
          <pc:docMk/>
          <pc:sldMk cId="3734955813" sldId="470"/>
        </pc:sldMkLst>
      </pc:sldChg>
      <pc:sldChg chg="del">
        <pc:chgData name="raffaele lagravinese" userId="af0c4cd8-5a5d-418f-90e2-1d9ec5d8c27c" providerId="ADAL" clId="{25E7408A-5CC0-4817-914C-F5256BBCA3F0}" dt="2022-02-21T11:40:35.034" v="18" actId="47"/>
        <pc:sldMkLst>
          <pc:docMk/>
          <pc:sldMk cId="2016120138" sldId="471"/>
        </pc:sldMkLst>
      </pc:sldChg>
      <pc:sldChg chg="del">
        <pc:chgData name="raffaele lagravinese" userId="af0c4cd8-5a5d-418f-90e2-1d9ec5d8c27c" providerId="ADAL" clId="{25E7408A-5CC0-4817-914C-F5256BBCA3F0}" dt="2022-02-21T11:40:34.579" v="17" actId="47"/>
        <pc:sldMkLst>
          <pc:docMk/>
          <pc:sldMk cId="4007257680" sldId="472"/>
        </pc:sldMkLst>
      </pc:sldChg>
      <pc:sldChg chg="del">
        <pc:chgData name="raffaele lagravinese" userId="af0c4cd8-5a5d-418f-90e2-1d9ec5d8c27c" providerId="ADAL" clId="{25E7408A-5CC0-4817-914C-F5256BBCA3F0}" dt="2022-02-21T11:40:31.374" v="16" actId="47"/>
        <pc:sldMkLst>
          <pc:docMk/>
          <pc:sldMk cId="4112240560" sldId="473"/>
        </pc:sldMkLst>
      </pc:sldChg>
      <pc:sldChg chg="del">
        <pc:chgData name="raffaele lagravinese" userId="af0c4cd8-5a5d-418f-90e2-1d9ec5d8c27c" providerId="ADAL" clId="{25E7408A-5CC0-4817-914C-F5256BBCA3F0}" dt="2022-02-21T11:40:28.698" v="12" actId="47"/>
        <pc:sldMkLst>
          <pc:docMk/>
          <pc:sldMk cId="1145597562" sldId="474"/>
        </pc:sldMkLst>
      </pc:sldChg>
      <pc:sldChg chg="del">
        <pc:chgData name="raffaele lagravinese" userId="af0c4cd8-5a5d-418f-90e2-1d9ec5d8c27c" providerId="ADAL" clId="{25E7408A-5CC0-4817-914C-F5256BBCA3F0}" dt="2022-02-21T11:40:20.034" v="8" actId="47"/>
        <pc:sldMkLst>
          <pc:docMk/>
          <pc:sldMk cId="3161305865" sldId="475"/>
        </pc:sldMkLst>
      </pc:sldChg>
      <pc:sldChg chg="del">
        <pc:chgData name="raffaele lagravinese" userId="af0c4cd8-5a5d-418f-90e2-1d9ec5d8c27c" providerId="ADAL" clId="{25E7408A-5CC0-4817-914C-F5256BBCA3F0}" dt="2022-02-21T11:40:19.311" v="7" actId="47"/>
        <pc:sldMkLst>
          <pc:docMk/>
          <pc:sldMk cId="1948765217" sldId="476"/>
        </pc:sldMkLst>
      </pc:sldChg>
      <pc:sldChg chg="del">
        <pc:chgData name="raffaele lagravinese" userId="af0c4cd8-5a5d-418f-90e2-1d9ec5d8c27c" providerId="ADAL" clId="{25E7408A-5CC0-4817-914C-F5256BBCA3F0}" dt="2022-02-21T11:40:18.781" v="6" actId="47"/>
        <pc:sldMkLst>
          <pc:docMk/>
          <pc:sldMk cId="1555520091" sldId="477"/>
        </pc:sldMkLst>
      </pc:sldChg>
      <pc:sldChg chg="del">
        <pc:chgData name="raffaele lagravinese" userId="af0c4cd8-5a5d-418f-90e2-1d9ec5d8c27c" providerId="ADAL" clId="{25E7408A-5CC0-4817-914C-F5256BBCA3F0}" dt="2022-02-21T11:40:18.293" v="5" actId="47"/>
        <pc:sldMkLst>
          <pc:docMk/>
          <pc:sldMk cId="4180968815" sldId="478"/>
        </pc:sldMkLst>
      </pc:sldChg>
      <pc:sldChg chg="del">
        <pc:chgData name="raffaele lagravinese" userId="af0c4cd8-5a5d-418f-90e2-1d9ec5d8c27c" providerId="ADAL" clId="{25E7408A-5CC0-4817-914C-F5256BBCA3F0}" dt="2022-02-21T11:40:17.672" v="4" actId="47"/>
        <pc:sldMkLst>
          <pc:docMk/>
          <pc:sldMk cId="2240496745" sldId="479"/>
        </pc:sldMkLst>
      </pc:sldChg>
      <pc:sldChg chg="del">
        <pc:chgData name="raffaele lagravinese" userId="af0c4cd8-5a5d-418f-90e2-1d9ec5d8c27c" providerId="ADAL" clId="{25E7408A-5CC0-4817-914C-F5256BBCA3F0}" dt="2022-02-21T11:40:16.365" v="3" actId="47"/>
        <pc:sldMkLst>
          <pc:docMk/>
          <pc:sldMk cId="1163009124" sldId="480"/>
        </pc:sldMkLst>
      </pc:sldChg>
      <pc:sldChg chg="del">
        <pc:chgData name="raffaele lagravinese" userId="af0c4cd8-5a5d-418f-90e2-1d9ec5d8c27c" providerId="ADAL" clId="{25E7408A-5CC0-4817-914C-F5256BBCA3F0}" dt="2022-02-21T11:40:14.971" v="2" actId="47"/>
        <pc:sldMkLst>
          <pc:docMk/>
          <pc:sldMk cId="4263960616" sldId="481"/>
        </pc:sldMkLst>
      </pc:sldChg>
      <pc:sldChg chg="del">
        <pc:chgData name="raffaele lagravinese" userId="af0c4cd8-5a5d-418f-90e2-1d9ec5d8c27c" providerId="ADAL" clId="{25E7408A-5CC0-4817-914C-F5256BBCA3F0}" dt="2022-02-21T11:40:13.600" v="1" actId="47"/>
        <pc:sldMkLst>
          <pc:docMk/>
          <pc:sldMk cId="3862357952" sldId="482"/>
        </pc:sldMkLst>
      </pc:sldChg>
      <pc:sldChg chg="del">
        <pc:chgData name="raffaele lagravinese" userId="af0c4cd8-5a5d-418f-90e2-1d9ec5d8c27c" providerId="ADAL" clId="{25E7408A-5CC0-4817-914C-F5256BBCA3F0}" dt="2022-02-21T11:40:22.937" v="9" actId="47"/>
        <pc:sldMkLst>
          <pc:docMk/>
          <pc:sldMk cId="2022683553" sldId="488"/>
        </pc:sldMkLst>
      </pc:sldChg>
      <pc:sldChg chg="modSp add del mod ord">
        <pc:chgData name="raffaele lagravinese" userId="af0c4cd8-5a5d-418f-90e2-1d9ec5d8c27c" providerId="ADAL" clId="{25E7408A-5CC0-4817-914C-F5256BBCA3F0}" dt="2022-02-21T11:54:42.239" v="271" actId="20577"/>
        <pc:sldMkLst>
          <pc:docMk/>
          <pc:sldMk cId="1864038637" sldId="489"/>
        </pc:sldMkLst>
        <pc:spChg chg="mod">
          <ac:chgData name="raffaele lagravinese" userId="af0c4cd8-5a5d-418f-90e2-1d9ec5d8c27c" providerId="ADAL" clId="{25E7408A-5CC0-4817-914C-F5256BBCA3F0}" dt="2022-02-21T11:54:42.239" v="271" actId="20577"/>
          <ac:spMkLst>
            <pc:docMk/>
            <pc:sldMk cId="1864038637" sldId="489"/>
            <ac:spMk id="3" creationId="{00000000-0000-0000-0000-000000000000}"/>
          </ac:spMkLst>
        </pc:spChg>
      </pc:sldChg>
      <pc:sldChg chg="del">
        <pc:chgData name="raffaele lagravinese" userId="af0c4cd8-5a5d-418f-90e2-1d9ec5d8c27c" providerId="ADAL" clId="{25E7408A-5CC0-4817-914C-F5256BBCA3F0}" dt="2022-02-21T11:40:24.685" v="10" actId="47"/>
        <pc:sldMkLst>
          <pc:docMk/>
          <pc:sldMk cId="3767919267" sldId="491"/>
        </pc:sldMkLst>
      </pc:sldChg>
      <pc:sldChg chg="del">
        <pc:chgData name="raffaele lagravinese" userId="af0c4cd8-5a5d-418f-90e2-1d9ec5d8c27c" providerId="ADAL" clId="{25E7408A-5CC0-4817-914C-F5256BBCA3F0}" dt="2022-02-21T11:40:25.422" v="11" actId="47"/>
        <pc:sldMkLst>
          <pc:docMk/>
          <pc:sldMk cId="4098339444" sldId="492"/>
        </pc:sldMkLst>
      </pc:sldChg>
      <pc:sldChg chg="modSp new del mod">
        <pc:chgData name="raffaele lagravinese" userId="af0c4cd8-5a5d-418f-90e2-1d9ec5d8c27c" providerId="ADAL" clId="{25E7408A-5CC0-4817-914C-F5256BBCA3F0}" dt="2022-02-21T11:43:22.836" v="124" actId="47"/>
        <pc:sldMkLst>
          <pc:docMk/>
          <pc:sldMk cId="4232383009" sldId="494"/>
        </pc:sldMkLst>
        <pc:spChg chg="mod">
          <ac:chgData name="raffaele lagravinese" userId="af0c4cd8-5a5d-418f-90e2-1d9ec5d8c27c" providerId="ADAL" clId="{25E7408A-5CC0-4817-914C-F5256BBCA3F0}" dt="2022-02-21T11:41:20.457" v="94" actId="20577"/>
          <ac:spMkLst>
            <pc:docMk/>
            <pc:sldMk cId="4232383009" sldId="494"/>
            <ac:spMk id="2" creationId="{4A727D78-EC1A-4D08-8EAA-C5BEB42E77AD}"/>
          </ac:spMkLst>
        </pc:spChg>
        <pc:spChg chg="mod">
          <ac:chgData name="raffaele lagravinese" userId="af0c4cd8-5a5d-418f-90e2-1d9ec5d8c27c" providerId="ADAL" clId="{25E7408A-5CC0-4817-914C-F5256BBCA3F0}" dt="2022-02-21T11:41:57.157" v="123" actId="20577"/>
          <ac:spMkLst>
            <pc:docMk/>
            <pc:sldMk cId="4232383009" sldId="494"/>
            <ac:spMk id="3" creationId="{95856ECB-E327-4AFA-ACF4-705B66244E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AEF5545-75D4-4900-A8F3-3206D93C96E1}" type="datetime1">
              <a:rPr lang="it-IT"/>
              <a:pPr>
                <a:defRPr/>
              </a:pPr>
              <a:t>21/02/2022</a:t>
            </a:fld>
            <a:endParaRPr lang="it-I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3F8C954-04C2-42CC-9C7F-EB27C7FBA4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1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0CF4D4B-CED9-4AE2-93C9-FFEBE8CE0E46}" type="datetime1">
              <a:rPr lang="it-IT"/>
              <a:pPr>
                <a:defRPr/>
              </a:pPr>
              <a:t>21/02/2022</a:t>
            </a:fld>
            <a:endParaRPr lang="it-I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6BA0D7-8C19-41F0-AAC6-7FF7329CB4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3813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6987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2162"/>
          </a:xfrm>
          <a:noFill/>
          <a:ln/>
        </p:spPr>
        <p:txBody>
          <a:bodyPr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6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7F05D032-5813-496A-BC30-B0B3EBFB1706}" type="slidenum">
              <a:rPr lang="it-IT" altLang="it-IT" sz="1300"/>
              <a:pPr/>
              <a:t>9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407914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13068CA9-D0DE-45E6-B461-29076C661CC6}" type="slidenum">
              <a:rPr lang="it-IT" altLang="it-IT" sz="1300"/>
              <a:pPr/>
              <a:t>10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37317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Non capisco il senso della freccia e dei cerchi che si ingrandiscono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E3907018-C77A-4D20-BE79-85582C5FC17B}" type="slidenum">
              <a:rPr lang="it-IT" altLang="it-IT" sz="1300"/>
              <a:pPr/>
              <a:t>12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7816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E3907018-C77A-4D20-BE79-85582C5FC17B}" type="slidenum">
              <a:rPr lang="it-IT" altLang="it-IT" sz="1300"/>
              <a:pPr/>
              <a:t>13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20367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9DED-B29F-46C6-9D9F-1758443E6D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71DD-F211-41EE-BD76-83ED51F57B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61200" y="279400"/>
            <a:ext cx="2349500" cy="54435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" y="279400"/>
            <a:ext cx="6896100" cy="54435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67E4-B418-4BC4-B856-E1238CDC5B9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2700" y="279400"/>
            <a:ext cx="9398000" cy="54435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0463-4274-4328-8703-2F6BB0F101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" y="279400"/>
            <a:ext cx="9394825" cy="5794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235075" y="1196975"/>
            <a:ext cx="8175625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A84B-E0BE-49D1-B149-B8D9FB6301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64EAC-C14F-4B64-A794-5CA09526E1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3DE2-1D67-4AD4-9B97-2B1EA428E3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35075" y="1196975"/>
            <a:ext cx="4011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99088" y="1196975"/>
            <a:ext cx="4011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0AED-5FC1-4E20-9447-A2ED907A82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3B25-04AB-40A8-A1D9-8B4AF2502C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F4E7-2394-4266-9342-3D61E97853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794E-C935-4064-824C-0204297BB1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D9CC-C2D3-4D96-BBE7-F4E03EB683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FE16-AA85-4CA2-BE00-47E72B6614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0" y="0"/>
            <a:ext cx="990600" cy="5181600"/>
          </a:xfrm>
          <a:prstGeom prst="rect">
            <a:avLst/>
          </a:prstGeom>
          <a:solidFill>
            <a:srgbClr val="002B5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0" y="0"/>
            <a:ext cx="990600" cy="518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6477000"/>
            <a:ext cx="5937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35"/>
          <p:cNvSpPr>
            <a:spLocks noChangeShapeType="1"/>
          </p:cNvSpPr>
          <p:nvPr userDrawn="1"/>
        </p:nvSpPr>
        <p:spPr bwMode="auto">
          <a:xfrm flipV="1">
            <a:off x="0" y="854075"/>
            <a:ext cx="762000" cy="1588"/>
          </a:xfrm>
          <a:prstGeom prst="line">
            <a:avLst/>
          </a:prstGeom>
          <a:noFill/>
          <a:ln w="12700">
            <a:solidFill>
              <a:srgbClr val="E37A3C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1295400" y="855663"/>
            <a:ext cx="8610600" cy="0"/>
          </a:xfrm>
          <a:prstGeom prst="line">
            <a:avLst/>
          </a:prstGeom>
          <a:noFill/>
          <a:ln w="12700">
            <a:solidFill>
              <a:srgbClr val="002B52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 typeface="Arial" pitchFamily="-108" charset="0"/>
              <a:buNone/>
              <a:defRPr/>
            </a:pPr>
            <a:endParaRPr lang="it-IT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6572" name="Line 12"/>
          <p:cNvSpPr>
            <a:spLocks noChangeShapeType="1"/>
          </p:cNvSpPr>
          <p:nvPr userDrawn="1"/>
        </p:nvSpPr>
        <p:spPr bwMode="auto">
          <a:xfrm>
            <a:off x="15875" y="854075"/>
            <a:ext cx="746125" cy="0"/>
          </a:xfrm>
          <a:prstGeom prst="line">
            <a:avLst/>
          </a:prstGeom>
          <a:noFill/>
          <a:ln w="12700">
            <a:solidFill>
              <a:srgbClr val="E37A3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 typeface="Arial" pitchFamily="-108" charset="0"/>
              <a:buNone/>
              <a:defRPr/>
            </a:pPr>
            <a:endParaRPr lang="it-IT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04800" y="6248400"/>
            <a:ext cx="976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E6D4C3C7-CC93-4B79-A0E0-7AB0629434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 userDrawn="1"/>
        </p:nvSpPr>
        <p:spPr bwMode="auto">
          <a:xfrm>
            <a:off x="-238125" y="6232525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it-IT" sz="1800" b="0">
              <a:solidFill>
                <a:schemeClr val="tx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196975"/>
            <a:ext cx="8175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inserire il testo</a:t>
            </a:r>
          </a:p>
        </p:txBody>
      </p:sp>
      <p:sp>
        <p:nvSpPr>
          <p:cNvPr id="103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2700" y="279400"/>
            <a:ext cx="939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pic>
        <p:nvPicPr>
          <p:cNvPr id="1036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875" y="6019800"/>
            <a:ext cx="2035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MS PGothic" pitchFamily="34" charset="-128"/>
          <a:cs typeface="Arial" pitchFamily="-10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MS PGothic" pitchFamily="34" charset="-128"/>
          <a:cs typeface="Arial" pitchFamily="-10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MS PGothic" pitchFamily="34" charset="-128"/>
          <a:cs typeface="Arial" pitchFamily="-10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MS PGothic" pitchFamily="34" charset="-128"/>
          <a:cs typeface="Arial" pitchFamily="-10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ＭＳ Ｐゴシック" pitchFamily="-108" charset="-128"/>
          <a:cs typeface="Arial" pitchFamily="-10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ＭＳ Ｐゴシック" pitchFamily="-108" charset="-128"/>
          <a:cs typeface="Arial" pitchFamily="-10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ＭＳ Ｐゴシック" pitchFamily="-108" charset="-128"/>
          <a:cs typeface="Arial" pitchFamily="-10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tabLst>
          <a:tab pos="1163638" algn="l"/>
        </a:tabLst>
        <a:defRPr sz="2400" b="1">
          <a:solidFill>
            <a:srgbClr val="EA8800"/>
          </a:solidFill>
          <a:latin typeface="Arial" pitchFamily="-108" charset="0"/>
          <a:ea typeface="ＭＳ Ｐゴシック" pitchFamily="-108" charset="-128"/>
          <a:cs typeface="Arial" pitchFamily="-10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B5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246E"/>
        </a:buClr>
        <a:buFont typeface="Wingdings" pitchFamily="2" charset="2"/>
        <a:buChar char="§"/>
        <a:defRPr sz="2300">
          <a:solidFill>
            <a:srgbClr val="00246E"/>
          </a:solidFill>
          <a:latin typeface="Calibri" pitchFamily="-10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8800"/>
        </a:buClr>
        <a:buFont typeface="Arial" charset="0"/>
        <a:buChar char="•"/>
        <a:defRPr sz="2200">
          <a:solidFill>
            <a:srgbClr val="00246E"/>
          </a:solidFill>
          <a:latin typeface="Calibri" pitchFamily="-10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8800"/>
        </a:buClr>
        <a:buFont typeface="Arial" charset="0"/>
        <a:buChar char="–"/>
        <a:defRPr sz="2100">
          <a:solidFill>
            <a:srgbClr val="00246E"/>
          </a:solidFill>
          <a:latin typeface="Calibri" pitchFamily="-10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8800"/>
        </a:buClr>
        <a:buFont typeface="Arial" charset="0"/>
        <a:buChar char="»"/>
        <a:defRPr sz="2000">
          <a:solidFill>
            <a:srgbClr val="00246E"/>
          </a:solidFill>
          <a:latin typeface="Calibri" pitchFamily="-108" charset="0"/>
          <a:ea typeface="MS PGothic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EA8800"/>
        </a:buClr>
        <a:buFont typeface="Arial" pitchFamily="-108" charset="0"/>
        <a:buChar char="»"/>
        <a:defRPr sz="2000">
          <a:solidFill>
            <a:srgbClr val="00246E"/>
          </a:solidFill>
          <a:latin typeface="Calibri" pitchFamily="-108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EA8800"/>
        </a:buClr>
        <a:buFont typeface="Arial" pitchFamily="-108" charset="0"/>
        <a:buChar char="»"/>
        <a:defRPr sz="2000">
          <a:solidFill>
            <a:srgbClr val="00246E"/>
          </a:solidFill>
          <a:latin typeface="Calibri" pitchFamily="-108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EA8800"/>
        </a:buClr>
        <a:buFont typeface="Arial" pitchFamily="-108" charset="0"/>
        <a:buChar char="»"/>
        <a:defRPr sz="2000">
          <a:solidFill>
            <a:srgbClr val="00246E"/>
          </a:solidFill>
          <a:latin typeface="Calibri" pitchFamily="-108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EA8800"/>
        </a:buClr>
        <a:buFont typeface="Arial" pitchFamily="-108" charset="0"/>
        <a:buChar char="»"/>
        <a:defRPr sz="2000">
          <a:solidFill>
            <a:srgbClr val="00246E"/>
          </a:solidFill>
          <a:latin typeface="Calibri" pitchFamily="-108" charset="0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ter-egei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0792" y="279400"/>
            <a:ext cx="6542757" cy="579438"/>
          </a:xfrm>
        </p:spPr>
        <p:txBody>
          <a:bodyPr/>
          <a:lstStyle/>
          <a:p>
            <a:r>
              <a:rPr lang="it-IT" dirty="0"/>
              <a:t>Orientamento consapevole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Economia e Finanza per governare imprese e istituzioni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/>
              <a:t>Prof. Raffaele Lagravinese – Prof. Massimo Paradiso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/>
              <a:t>21 </a:t>
            </a:r>
            <a:r>
              <a:rPr lang="it-IT" b="1" dirty="0"/>
              <a:t>febbraio 2022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Dipartimento di Economia e Finanza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/>
              <a:t>Università degli studi di Bari Aldo Moro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992561" y="1147194"/>
            <a:ext cx="7974335" cy="3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scelte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di un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laureato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Economia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Commercio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406674" y="4125517"/>
            <a:ext cx="7179469" cy="1794867"/>
            <a:chOff x="-152400" y="5867400"/>
            <a:chExt cx="10210800" cy="2552700"/>
          </a:xfrm>
          <a:solidFill>
            <a:srgbClr val="00B0F0"/>
          </a:solidFill>
        </p:grpSpPr>
        <p:sp>
          <p:nvSpPr>
            <p:cNvPr id="13328" name="AutoShape 7"/>
            <p:cNvSpPr>
              <a:spLocks/>
            </p:cNvSpPr>
            <p:nvPr/>
          </p:nvSpPr>
          <p:spPr bwMode="auto">
            <a:xfrm rot="10800000">
              <a:off x="-152400" y="5867400"/>
              <a:ext cx="10210800" cy="2552700"/>
            </a:xfrm>
            <a:prstGeom prst="rightArrow">
              <a:avLst>
                <a:gd name="adj1" fmla="val 100000"/>
                <a:gd name="adj2" fmla="val 2827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sp>
          <p:nvSpPr>
            <p:cNvPr id="13329" name="Rectangle 8"/>
            <p:cNvSpPr>
              <a:spLocks/>
            </p:cNvSpPr>
            <p:nvPr/>
          </p:nvSpPr>
          <p:spPr bwMode="auto">
            <a:xfrm>
              <a:off x="1821880" y="6559550"/>
              <a:ext cx="3746500" cy="1244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 anchor="ctr"/>
            <a:lstStyle>
              <a:lvl1pPr marL="39688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it-IT" sz="337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INIZIA A </a:t>
              </a:r>
              <a:br>
                <a:rPr lang="en-US" altLang="it-IT" sz="337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altLang="it-IT" sz="337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LAVORARE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19860" y="2268142"/>
            <a:ext cx="7161609" cy="1794867"/>
            <a:chOff x="0" y="0"/>
            <a:chExt cx="6416" cy="1608"/>
          </a:xfrm>
          <a:solidFill>
            <a:srgbClr val="FF0000"/>
          </a:solidFill>
        </p:grpSpPr>
        <p:sp>
          <p:nvSpPr>
            <p:cNvPr id="13326" name="AutoShape 14"/>
            <p:cNvSpPr>
              <a:spLocks/>
            </p:cNvSpPr>
            <p:nvPr/>
          </p:nvSpPr>
          <p:spPr bwMode="auto">
            <a:xfrm>
              <a:off x="0" y="0"/>
              <a:ext cx="6416" cy="1608"/>
            </a:xfrm>
            <a:prstGeom prst="rightArrow">
              <a:avLst>
                <a:gd name="adj1" fmla="val 100000"/>
                <a:gd name="adj2" fmla="val 2828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sp>
          <p:nvSpPr>
            <p:cNvPr id="13327" name="Rectangle 15"/>
            <p:cNvSpPr>
              <a:spLocks/>
            </p:cNvSpPr>
            <p:nvPr/>
          </p:nvSpPr>
          <p:spPr bwMode="auto">
            <a:xfrm>
              <a:off x="3352" y="436"/>
              <a:ext cx="2480" cy="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 anchor="ctr"/>
            <a:lstStyle>
              <a:lvl1pPr marL="39688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it-IT" sz="3375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CONTINUA A STUDIARE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0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434624" presetClass="entr" presetSubtype="425499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1712641" y="986732"/>
            <a:ext cx="7254255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continua a </a:t>
            </a:r>
            <a:r>
              <a:rPr lang="en-US" altLang="it-IT" sz="3375" dirty="0" err="1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studiare</a:t>
            </a:r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28904" y="1556419"/>
            <a:ext cx="2088232" cy="3744416"/>
            <a:chOff x="88" y="-624"/>
            <a:chExt cx="1696" cy="4632"/>
          </a:xfrm>
          <a:solidFill>
            <a:srgbClr val="FFC000"/>
          </a:solidFill>
        </p:grpSpPr>
        <p:sp>
          <p:nvSpPr>
            <p:cNvPr id="25621" name="AutoShape 7"/>
            <p:cNvSpPr>
              <a:spLocks/>
            </p:cNvSpPr>
            <p:nvPr/>
          </p:nvSpPr>
          <p:spPr bwMode="auto">
            <a:xfrm>
              <a:off x="88" y="-624"/>
              <a:ext cx="1696" cy="4632"/>
            </a:xfrm>
            <a:prstGeom prst="roundRect">
              <a:avLst>
                <a:gd name="adj" fmla="val 7069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126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it-IT" sz="1406"/>
            </a:p>
          </p:txBody>
        </p:sp>
        <p:sp>
          <p:nvSpPr>
            <p:cNvPr id="14358" name="Rectangle 8"/>
            <p:cNvSpPr>
              <a:spLocks/>
            </p:cNvSpPr>
            <p:nvPr/>
          </p:nvSpPr>
          <p:spPr bwMode="auto">
            <a:xfrm>
              <a:off x="145" y="176"/>
              <a:ext cx="1345" cy="1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n-US" altLang="it-IT" sz="22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Corso di </a:t>
              </a:r>
              <a:r>
                <a:rPr lang="en-US" altLang="it-IT" sz="22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Laurea</a:t>
              </a:r>
              <a:r>
                <a:rPr lang="en-US" altLang="it-IT" sz="22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in </a:t>
              </a:r>
              <a:r>
                <a:rPr lang="en-US" altLang="it-IT" sz="22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Economia</a:t>
              </a:r>
              <a:r>
                <a:rPr lang="en-US" altLang="it-IT" sz="22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e </a:t>
              </a:r>
              <a:r>
                <a:rPr lang="en-US" altLang="it-IT" sz="22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Commercio</a:t>
              </a:r>
              <a:endParaRPr lang="en-US" altLang="it-IT" sz="2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/>
              <a:r>
                <a:rPr lang="en-US" altLang="it-IT" sz="22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(3 </a:t>
              </a:r>
              <a:r>
                <a:rPr lang="en-US" altLang="it-IT" sz="22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anni</a:t>
              </a:r>
              <a:r>
                <a:rPr lang="en-US" altLang="it-IT" sz="22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8" name="Freccia a destra 7"/>
          <p:cNvSpPr/>
          <p:nvPr/>
        </p:nvSpPr>
        <p:spPr>
          <a:xfrm>
            <a:off x="3296816" y="2204864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3341765" y="4149080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736976" y="1460005"/>
            <a:ext cx="3744416" cy="2016225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Laurea Magistrale in </a:t>
            </a:r>
          </a:p>
          <a:p>
            <a:pPr algn="ctr"/>
            <a:r>
              <a:rPr lang="it-IT" sz="2000" dirty="0"/>
              <a:t>Economia, Finanza e Imprese</a:t>
            </a:r>
          </a:p>
          <a:p>
            <a:pPr algn="ctr"/>
            <a:r>
              <a:rPr lang="it-IT" sz="2000" dirty="0"/>
              <a:t>(2 anni)</a:t>
            </a:r>
          </a:p>
        </p:txBody>
      </p:sp>
      <p:sp>
        <p:nvSpPr>
          <p:cNvPr id="28" name="Ovale 27"/>
          <p:cNvSpPr/>
          <p:nvPr/>
        </p:nvSpPr>
        <p:spPr>
          <a:xfrm rot="10800000" flipV="1">
            <a:off x="4736976" y="3717034"/>
            <a:ext cx="4140120" cy="2137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Laurea Magistrale in </a:t>
            </a:r>
          </a:p>
          <a:p>
            <a:pPr algn="ctr"/>
            <a:r>
              <a:rPr lang="it-IT" sz="2000" dirty="0"/>
              <a:t>Economia e Strategie per i Mercati internazionali (2 anni)</a:t>
            </a:r>
          </a:p>
        </p:txBody>
      </p:sp>
    </p:spTree>
    <p:extLst>
      <p:ext uri="{BB962C8B-B14F-4D97-AF65-F5344CB8AC3E}">
        <p14:creationId xmlns:p14="http://schemas.microsoft.com/office/powerpoint/2010/main" val="650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435008" presetClass="entr" presetSubtype="465457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21714D-A64B-45A9-BD24-DB2BC8D7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Erasmus </a:t>
            </a:r>
            <a:r>
              <a:rPr lang="it-IT" dirty="0" err="1"/>
              <a:t>Mundus</a:t>
            </a:r>
            <a:r>
              <a:rPr lang="it-IT" dirty="0"/>
              <a:t> Joint Master Degree in </a:t>
            </a:r>
            <a:r>
              <a:rPr lang="it-IT" dirty="0" err="1"/>
              <a:t>Economics</a:t>
            </a:r>
            <a:r>
              <a:rPr lang="it-IT" dirty="0"/>
              <a:t> of </a:t>
            </a:r>
            <a:r>
              <a:rPr lang="it-IT" dirty="0" err="1"/>
              <a:t>Globalisation</a:t>
            </a:r>
            <a:r>
              <a:rPr lang="it-IT" dirty="0"/>
              <a:t> and </a:t>
            </a:r>
            <a:r>
              <a:rPr lang="it-IT" dirty="0" err="1"/>
              <a:t>European</a:t>
            </a:r>
            <a:r>
              <a:rPr lang="it-IT" dirty="0"/>
              <a:t> Integration (EGEI)</a:t>
            </a:r>
          </a:p>
          <a:p>
            <a:r>
              <a:rPr lang="it-IT" dirty="0"/>
              <a:t>(2 anni / Laurea Magistrale a titolo congiunto)</a:t>
            </a:r>
          </a:p>
          <a:p>
            <a:r>
              <a:rPr lang="it-IT" dirty="0"/>
              <a:t>Italia (Uni Bari, coordinatore), Cina, Cile, Belgio, Spagna, Francia, Estonia</a:t>
            </a:r>
          </a:p>
          <a:p>
            <a:r>
              <a:rPr lang="it-IT" dirty="0"/>
              <a:t>Borse di Studio finanziate dall’UE</a:t>
            </a:r>
          </a:p>
          <a:p>
            <a:r>
              <a:rPr lang="it-IT" dirty="0"/>
              <a:t>Studenti e docenti da tutto il mondo</a:t>
            </a:r>
          </a:p>
          <a:p>
            <a:r>
              <a:rPr lang="it-IT" dirty="0"/>
              <a:t>Info: </a:t>
            </a:r>
            <a:r>
              <a:rPr lang="it-IT" dirty="0">
                <a:hlinkClick r:id="rId2"/>
              </a:rPr>
              <a:t>www.master-egei.eu</a:t>
            </a:r>
            <a:r>
              <a:rPr lang="it-IT" dirty="0"/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BBDC1E-0470-4EF5-A6E3-AA8C848056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E872897-54DC-4429-A52C-78CB4520555C}"/>
              </a:ext>
            </a:extLst>
          </p:cNvPr>
          <p:cNvSpPr/>
          <p:nvPr/>
        </p:nvSpPr>
        <p:spPr>
          <a:xfrm rot="10800000" flipV="1">
            <a:off x="2968052" y="4592416"/>
            <a:ext cx="4140120" cy="2137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Curriculum Internazionale della Laurea Magistrale in </a:t>
            </a:r>
          </a:p>
          <a:p>
            <a:pPr algn="ctr"/>
            <a:r>
              <a:rPr lang="it-IT" sz="2000" dirty="0"/>
              <a:t>Economia e Strategie per i Mercati internazionali (2 anni)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28733DF-89CD-4088-8DE5-722C50105697}"/>
              </a:ext>
            </a:extLst>
          </p:cNvPr>
          <p:cNvSpPr>
            <a:spLocks/>
          </p:cNvSpPr>
          <p:nvPr/>
        </p:nvSpPr>
        <p:spPr bwMode="auto">
          <a:xfrm>
            <a:off x="1235075" y="260648"/>
            <a:ext cx="7606075" cy="5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Nuovo </a:t>
            </a:r>
            <a:r>
              <a:rPr lang="en-US" altLang="it-IT" sz="3375" dirty="0" err="1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percorso</a:t>
            </a:r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di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Laurea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it-IT" sz="337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Internazionale</a:t>
            </a:r>
            <a:r>
              <a:rPr lang="en-US" altLang="it-IT" sz="33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051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435008" presetClass="entr" presetSubtype="465457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258612" y="278533"/>
            <a:ext cx="7758311" cy="2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decide di </a:t>
            </a:r>
            <a:r>
              <a:rPr lang="en-US" altLang="it-IT" sz="3375" dirty="0" err="1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lavorare</a:t>
            </a:r>
            <a:r>
              <a:rPr lang="en-US" altLang="it-IT" sz="3375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….</a:t>
            </a:r>
          </a:p>
        </p:txBody>
      </p:sp>
      <p:sp>
        <p:nvSpPr>
          <p:cNvPr id="15364" name="Rectangle 5"/>
          <p:cNvSpPr>
            <a:spLocks/>
          </p:cNvSpPr>
          <p:nvPr/>
        </p:nvSpPr>
        <p:spPr bwMode="auto">
          <a:xfrm>
            <a:off x="8712254" y="188020"/>
            <a:ext cx="419987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it-IT" sz="2953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</a:p>
        </p:txBody>
      </p:sp>
      <p:grpSp>
        <p:nvGrpSpPr>
          <p:cNvPr id="7" name="Gruppo 49"/>
          <p:cNvGrpSpPr>
            <a:grpSpLocks/>
          </p:cNvGrpSpPr>
          <p:nvPr/>
        </p:nvGrpSpPr>
        <p:grpSpPr bwMode="auto">
          <a:xfrm>
            <a:off x="1347322" y="1235487"/>
            <a:ext cx="3290590" cy="1137431"/>
            <a:chOff x="381720" y="1903967"/>
            <a:chExt cx="4680520" cy="2372372"/>
          </a:xfrm>
        </p:grpSpPr>
        <p:sp>
          <p:nvSpPr>
            <p:cNvPr id="15410" name="Oval 7"/>
            <p:cNvSpPr>
              <a:spLocks/>
            </p:cNvSpPr>
            <p:nvPr/>
          </p:nvSpPr>
          <p:spPr bwMode="auto">
            <a:xfrm>
              <a:off x="2340980" y="1903967"/>
              <a:ext cx="381000" cy="381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sp>
          <p:nvSpPr>
            <p:cNvPr id="15411" name="Rectangle 20"/>
            <p:cNvSpPr>
              <a:spLocks/>
            </p:cNvSpPr>
            <p:nvPr/>
          </p:nvSpPr>
          <p:spPr bwMode="auto">
            <a:xfrm>
              <a:off x="381720" y="3436640"/>
              <a:ext cx="4680520" cy="83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it-IT" sz="2250" dirty="0" err="1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Pubblica</a:t>
              </a:r>
              <a:r>
                <a:rPr lang="en-US" altLang="it-IT" sz="2250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it-IT" sz="2250" dirty="0" err="1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Amministrazione</a:t>
              </a:r>
              <a:endParaRPr lang="en-US" altLang="it-IT" sz="2250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endParaRPr lang="en-US" altLang="it-IT" sz="1687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uppo 75"/>
          <p:cNvGrpSpPr>
            <a:grpSpLocks/>
          </p:cNvGrpSpPr>
          <p:nvPr/>
        </p:nvGrpSpPr>
        <p:grpSpPr bwMode="auto">
          <a:xfrm>
            <a:off x="5863828" y="5201543"/>
            <a:ext cx="3488160" cy="1012404"/>
            <a:chOff x="822152" y="4588768"/>
            <a:chExt cx="4960168" cy="1440160"/>
          </a:xfrm>
        </p:grpSpPr>
        <p:sp>
          <p:nvSpPr>
            <p:cNvPr id="15406" name="Rettangolo 90"/>
            <p:cNvSpPr>
              <a:spLocks noChangeArrowheads="1"/>
            </p:cNvSpPr>
            <p:nvPr/>
          </p:nvSpPr>
          <p:spPr bwMode="auto">
            <a:xfrm>
              <a:off x="957784" y="4588768"/>
              <a:ext cx="4752528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407" name="Gruppo 37"/>
            <p:cNvGrpSpPr>
              <a:grpSpLocks/>
            </p:cNvGrpSpPr>
            <p:nvPr/>
          </p:nvGrpSpPr>
          <p:grpSpPr bwMode="auto">
            <a:xfrm>
              <a:off x="822152" y="4685173"/>
              <a:ext cx="4960168" cy="1199739"/>
              <a:chOff x="381720" y="3076600"/>
              <a:chExt cx="4960168" cy="1199739"/>
            </a:xfrm>
          </p:grpSpPr>
          <p:sp>
            <p:nvSpPr>
              <p:cNvPr id="15408" name="Oval 7"/>
              <p:cNvSpPr>
                <a:spLocks/>
              </p:cNvSpPr>
              <p:nvPr/>
            </p:nvSpPr>
            <p:spPr bwMode="auto">
              <a:xfrm>
                <a:off x="2677592" y="30766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/>
                <a:endParaRPr lang="it-IT" altLang="it-IT" sz="844"/>
              </a:p>
            </p:txBody>
          </p:sp>
          <p:sp>
            <p:nvSpPr>
              <p:cNvPr id="15409" name="Rectangle 20"/>
              <p:cNvSpPr>
                <a:spLocks/>
              </p:cNvSpPr>
              <p:nvPr/>
            </p:nvSpPr>
            <p:spPr bwMode="auto">
              <a:xfrm>
                <a:off x="381720" y="3436640"/>
                <a:ext cx="4960168" cy="8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Istituti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di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ricerca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pubblici</a:t>
                </a:r>
                <a:endParaRPr lang="en-US" altLang="it-IT" sz="2250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algn="ctr" eaLnBrk="1" hangingPunct="1">
                  <a:lnSpc>
                    <a:spcPct val="80000"/>
                  </a:lnSpc>
                </a:pPr>
                <a:endParaRPr lang="en-US" altLang="it-IT" sz="1687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uppo 81"/>
          <p:cNvGrpSpPr>
            <a:grpSpLocks/>
          </p:cNvGrpSpPr>
          <p:nvPr/>
        </p:nvGrpSpPr>
        <p:grpSpPr bwMode="auto">
          <a:xfrm>
            <a:off x="497086" y="4492750"/>
            <a:ext cx="3291706" cy="1012403"/>
            <a:chOff x="5350272" y="6532984"/>
            <a:chExt cx="4680520" cy="1440160"/>
          </a:xfrm>
        </p:grpSpPr>
        <p:sp>
          <p:nvSpPr>
            <p:cNvPr id="15402" name="Rettangolo 95"/>
            <p:cNvSpPr>
              <a:spLocks noChangeArrowheads="1"/>
            </p:cNvSpPr>
            <p:nvPr/>
          </p:nvSpPr>
          <p:spPr bwMode="auto">
            <a:xfrm>
              <a:off x="6214368" y="6532984"/>
              <a:ext cx="3024336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403" name="Gruppo 43"/>
            <p:cNvGrpSpPr>
              <a:grpSpLocks/>
            </p:cNvGrpSpPr>
            <p:nvPr/>
          </p:nvGrpSpPr>
          <p:grpSpPr bwMode="auto">
            <a:xfrm>
              <a:off x="5350272" y="6749008"/>
              <a:ext cx="4680520" cy="1199739"/>
              <a:chOff x="381720" y="3076600"/>
              <a:chExt cx="4680520" cy="1199739"/>
            </a:xfrm>
          </p:grpSpPr>
          <p:sp>
            <p:nvSpPr>
              <p:cNvPr id="15404" name="Oval 7"/>
              <p:cNvSpPr>
                <a:spLocks/>
              </p:cNvSpPr>
              <p:nvPr/>
            </p:nvSpPr>
            <p:spPr bwMode="auto">
              <a:xfrm>
                <a:off x="2531480" y="30766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it-IT" altLang="it-IT" sz="844"/>
              </a:p>
            </p:txBody>
          </p:sp>
          <p:sp>
            <p:nvSpPr>
              <p:cNvPr id="15405" name="Rectangle 20"/>
              <p:cNvSpPr>
                <a:spLocks/>
              </p:cNvSpPr>
              <p:nvPr/>
            </p:nvSpPr>
            <p:spPr bwMode="auto">
              <a:xfrm>
                <a:off x="381720" y="3436640"/>
                <a:ext cx="4680520" cy="8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Imprese</a:t>
                </a:r>
                <a:endParaRPr lang="en-US" altLang="it-IT" sz="1687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uppo 77"/>
          <p:cNvGrpSpPr>
            <a:grpSpLocks/>
          </p:cNvGrpSpPr>
          <p:nvPr/>
        </p:nvGrpSpPr>
        <p:grpSpPr bwMode="auto">
          <a:xfrm>
            <a:off x="5602222" y="3520981"/>
            <a:ext cx="3341936" cy="945430"/>
            <a:chOff x="6790432" y="3724672"/>
            <a:chExt cx="4752528" cy="1343755"/>
          </a:xfrm>
        </p:grpSpPr>
        <p:sp>
          <p:nvSpPr>
            <p:cNvPr id="15398" name="Rettangolo 100"/>
            <p:cNvSpPr>
              <a:spLocks noChangeArrowheads="1"/>
            </p:cNvSpPr>
            <p:nvPr/>
          </p:nvSpPr>
          <p:spPr bwMode="auto">
            <a:xfrm>
              <a:off x="6790432" y="3724672"/>
              <a:ext cx="4752528" cy="1296144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399" name="Gruppo 40"/>
            <p:cNvGrpSpPr>
              <a:grpSpLocks/>
            </p:cNvGrpSpPr>
            <p:nvPr/>
          </p:nvGrpSpPr>
          <p:grpSpPr bwMode="auto">
            <a:xfrm>
              <a:off x="6790432" y="3868688"/>
              <a:ext cx="4680520" cy="1199739"/>
              <a:chOff x="381720" y="3076600"/>
              <a:chExt cx="4680520" cy="1199739"/>
            </a:xfrm>
          </p:grpSpPr>
          <p:sp>
            <p:nvSpPr>
              <p:cNvPr id="15400" name="Oval 7"/>
              <p:cNvSpPr>
                <a:spLocks/>
              </p:cNvSpPr>
              <p:nvPr/>
            </p:nvSpPr>
            <p:spPr bwMode="auto">
              <a:xfrm>
                <a:off x="2531480" y="30766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it-IT" altLang="it-IT" sz="844"/>
              </a:p>
            </p:txBody>
          </p:sp>
          <p:sp>
            <p:nvSpPr>
              <p:cNvPr id="15401" name="Rectangle 20"/>
              <p:cNvSpPr>
                <a:spLocks/>
              </p:cNvSpPr>
              <p:nvPr/>
            </p:nvSpPr>
            <p:spPr bwMode="auto">
              <a:xfrm>
                <a:off x="381720" y="3436640"/>
                <a:ext cx="4680520" cy="8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Società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di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consulenza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Aziendale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e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Tributaria</a:t>
                </a:r>
                <a:endParaRPr lang="en-US" altLang="it-IT" sz="1687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uppo 69"/>
          <p:cNvGrpSpPr>
            <a:grpSpLocks/>
          </p:cNvGrpSpPr>
          <p:nvPr/>
        </p:nvGrpSpPr>
        <p:grpSpPr bwMode="auto">
          <a:xfrm>
            <a:off x="5889396" y="1137467"/>
            <a:ext cx="3341936" cy="1012404"/>
            <a:chOff x="1173808" y="2428528"/>
            <a:chExt cx="4752528" cy="1440160"/>
          </a:xfrm>
        </p:grpSpPr>
        <p:sp>
          <p:nvSpPr>
            <p:cNvPr id="15396" name="Rettangolo 105"/>
            <p:cNvSpPr>
              <a:spLocks noChangeArrowheads="1"/>
            </p:cNvSpPr>
            <p:nvPr/>
          </p:nvSpPr>
          <p:spPr bwMode="auto">
            <a:xfrm>
              <a:off x="1173808" y="2428528"/>
              <a:ext cx="4752528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" name="Gruppo 36"/>
            <p:cNvGrpSpPr/>
            <p:nvPr/>
          </p:nvGrpSpPr>
          <p:grpSpPr>
            <a:xfrm>
              <a:off x="1245816" y="2500536"/>
              <a:ext cx="4680520" cy="1199739"/>
              <a:chOff x="381720" y="3076600"/>
              <a:chExt cx="4680520" cy="1199739"/>
            </a:xfrm>
            <a:solidFill>
              <a:schemeClr val="bg1"/>
            </a:solidFill>
          </p:grpSpPr>
          <p:sp>
            <p:nvSpPr>
              <p:cNvPr id="108" name="Rectangle 20"/>
              <p:cNvSpPr>
                <a:spLocks/>
              </p:cNvSpPr>
              <p:nvPr/>
            </p:nvSpPr>
            <p:spPr bwMode="auto">
              <a:xfrm>
                <a:off x="381720" y="3436640"/>
                <a:ext cx="4680520" cy="8396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Istituti</a:t>
                </a:r>
                <a:r>
                  <a:rPr lang="en-US" sz="2250" dirty="0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di </a:t>
                </a: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ricerca</a:t>
                </a:r>
                <a:r>
                  <a:rPr lang="en-US" sz="2250" dirty="0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privati</a:t>
                </a:r>
                <a:endParaRPr lang="en-US" sz="2250" dirty="0">
                  <a:solidFill>
                    <a:srgbClr val="757877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09" name="Oval 7"/>
              <p:cNvSpPr>
                <a:spLocks/>
              </p:cNvSpPr>
              <p:nvPr/>
            </p:nvSpPr>
            <p:spPr bwMode="auto">
              <a:xfrm>
                <a:off x="2531480" y="30766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defRPr/>
                </a:pPr>
                <a:endParaRPr lang="it-IT" sz="1406"/>
              </a:p>
            </p:txBody>
          </p:sp>
        </p:grpSp>
      </p:grpSp>
      <p:grpSp>
        <p:nvGrpSpPr>
          <p:cNvPr id="18" name="Gruppo 73"/>
          <p:cNvGrpSpPr>
            <a:grpSpLocks/>
          </p:cNvGrpSpPr>
          <p:nvPr/>
        </p:nvGrpSpPr>
        <p:grpSpPr bwMode="auto">
          <a:xfrm>
            <a:off x="6240604" y="2273935"/>
            <a:ext cx="3341936" cy="1012403"/>
            <a:chOff x="5854328" y="2356520"/>
            <a:chExt cx="4752528" cy="1440160"/>
          </a:xfrm>
        </p:grpSpPr>
        <p:sp>
          <p:nvSpPr>
            <p:cNvPr id="15388" name="Rettangolo 115"/>
            <p:cNvSpPr>
              <a:spLocks noChangeArrowheads="1"/>
            </p:cNvSpPr>
            <p:nvPr/>
          </p:nvSpPr>
          <p:spPr bwMode="auto">
            <a:xfrm>
              <a:off x="5854328" y="2356520"/>
              <a:ext cx="4752528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389" name="Gruppo 52"/>
            <p:cNvGrpSpPr>
              <a:grpSpLocks/>
            </p:cNvGrpSpPr>
            <p:nvPr/>
          </p:nvGrpSpPr>
          <p:grpSpPr bwMode="auto">
            <a:xfrm>
              <a:off x="6205847" y="2500536"/>
              <a:ext cx="4329001" cy="1199739"/>
              <a:chOff x="733239" y="3076600"/>
              <a:chExt cx="4329001" cy="1199739"/>
            </a:xfrm>
          </p:grpSpPr>
          <p:sp>
            <p:nvSpPr>
              <p:cNvPr id="15390" name="Oval 7"/>
              <p:cNvSpPr>
                <a:spLocks/>
              </p:cNvSpPr>
              <p:nvPr/>
            </p:nvSpPr>
            <p:spPr bwMode="auto">
              <a:xfrm>
                <a:off x="2531480" y="3076600"/>
                <a:ext cx="381000" cy="381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it-IT" altLang="it-IT" sz="844"/>
              </a:p>
            </p:txBody>
          </p:sp>
          <p:sp>
            <p:nvSpPr>
              <p:cNvPr id="15391" name="Rectangle 20"/>
              <p:cNvSpPr>
                <a:spLocks/>
              </p:cNvSpPr>
              <p:nvPr/>
            </p:nvSpPr>
            <p:spPr bwMode="auto">
              <a:xfrm>
                <a:off x="733239" y="3436640"/>
                <a:ext cx="4329001" cy="8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Banche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e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Assicurazioni</a:t>
                </a:r>
                <a:endParaRPr lang="en-US" altLang="it-IT" sz="1687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uppo 85"/>
          <p:cNvGrpSpPr>
            <a:grpSpLocks/>
          </p:cNvGrpSpPr>
          <p:nvPr/>
        </p:nvGrpSpPr>
        <p:grpSpPr bwMode="auto">
          <a:xfrm>
            <a:off x="732370" y="3643371"/>
            <a:ext cx="3484398" cy="802411"/>
            <a:chOff x="5278405" y="7944301"/>
            <a:chExt cx="5688491" cy="1672366"/>
          </a:xfrm>
        </p:grpSpPr>
        <p:sp>
          <p:nvSpPr>
            <p:cNvPr id="15384" name="Rettangolo 120"/>
            <p:cNvSpPr>
              <a:spLocks noChangeArrowheads="1"/>
            </p:cNvSpPr>
            <p:nvPr/>
          </p:nvSpPr>
          <p:spPr bwMode="auto">
            <a:xfrm>
              <a:off x="5278405" y="8176507"/>
              <a:ext cx="4752530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15385" name="Gruppo 58"/>
            <p:cNvGrpSpPr>
              <a:grpSpLocks/>
            </p:cNvGrpSpPr>
            <p:nvPr/>
          </p:nvGrpSpPr>
          <p:grpSpPr bwMode="auto">
            <a:xfrm>
              <a:off x="6286376" y="7944301"/>
              <a:ext cx="4680520" cy="1300590"/>
              <a:chOff x="381720" y="2975749"/>
              <a:chExt cx="4680520" cy="1300590"/>
            </a:xfrm>
          </p:grpSpPr>
          <p:sp>
            <p:nvSpPr>
              <p:cNvPr id="15386" name="Oval 7"/>
              <p:cNvSpPr>
                <a:spLocks/>
              </p:cNvSpPr>
              <p:nvPr/>
            </p:nvSpPr>
            <p:spPr bwMode="auto">
              <a:xfrm>
                <a:off x="2464031" y="2975749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it-IT" altLang="it-IT" sz="844"/>
              </a:p>
            </p:txBody>
          </p:sp>
          <p:sp>
            <p:nvSpPr>
              <p:cNvPr id="15387" name="Rectangle 20"/>
              <p:cNvSpPr>
                <a:spLocks/>
              </p:cNvSpPr>
              <p:nvPr/>
            </p:nvSpPr>
            <p:spPr bwMode="auto">
              <a:xfrm>
                <a:off x="381720" y="3436640"/>
                <a:ext cx="4680520" cy="8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Enti</a:t>
                </a:r>
                <a:r>
                  <a:rPr lang="en-US" altLang="it-IT" sz="2250" dirty="0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US" altLang="it-IT" sz="2250" dirty="0" err="1">
                    <a:solidFill>
                      <a:srgbClr val="75787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pubblici</a:t>
                </a:r>
                <a:endParaRPr lang="en-US" altLang="it-IT" sz="2250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algn="ctr" eaLnBrk="1" hangingPunct="1">
                  <a:lnSpc>
                    <a:spcPct val="80000"/>
                  </a:lnSpc>
                </a:pPr>
                <a:endParaRPr lang="en-US" altLang="it-IT" sz="1687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uppo 46"/>
          <p:cNvGrpSpPr>
            <a:grpSpLocks/>
          </p:cNvGrpSpPr>
          <p:nvPr/>
        </p:nvGrpSpPr>
        <p:grpSpPr bwMode="auto">
          <a:xfrm>
            <a:off x="3180457" y="4796360"/>
            <a:ext cx="3291706" cy="842739"/>
            <a:chOff x="381720" y="3076600"/>
            <a:chExt cx="4680520" cy="1199739"/>
          </a:xfrm>
        </p:grpSpPr>
        <p:sp>
          <p:nvSpPr>
            <p:cNvPr id="15382" name="Oval 7"/>
            <p:cNvSpPr>
              <a:spLocks/>
            </p:cNvSpPr>
            <p:nvPr/>
          </p:nvSpPr>
          <p:spPr bwMode="auto">
            <a:xfrm>
              <a:off x="2531480" y="3076600"/>
              <a:ext cx="381000" cy="381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sp>
          <p:nvSpPr>
            <p:cNvPr id="15383" name="Rectangle 20"/>
            <p:cNvSpPr>
              <a:spLocks/>
            </p:cNvSpPr>
            <p:nvPr/>
          </p:nvSpPr>
          <p:spPr bwMode="auto">
            <a:xfrm>
              <a:off x="381720" y="3436640"/>
              <a:ext cx="4680520" cy="83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it-IT" sz="2250" dirty="0" err="1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Scuola</a:t>
              </a:r>
              <a:r>
                <a:rPr lang="en-US" altLang="it-IT" sz="2250" dirty="0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/</a:t>
              </a:r>
              <a:r>
                <a:rPr lang="en-US" altLang="it-IT" sz="2250" dirty="0" err="1">
                  <a:solidFill>
                    <a:srgbClr val="75787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Università</a:t>
              </a:r>
              <a:endParaRPr lang="en-US" altLang="it-IT" sz="1687" dirty="0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uppo 136"/>
          <p:cNvGrpSpPr>
            <a:grpSpLocks/>
          </p:cNvGrpSpPr>
          <p:nvPr/>
        </p:nvGrpSpPr>
        <p:grpSpPr bwMode="auto">
          <a:xfrm>
            <a:off x="6269013" y="6213948"/>
            <a:ext cx="2784946" cy="542479"/>
            <a:chOff x="8158584" y="8981256"/>
            <a:chExt cx="3960440" cy="772344"/>
          </a:xfrm>
        </p:grpSpPr>
        <p:sp>
          <p:nvSpPr>
            <p:cNvPr id="15378" name="Rettangolo arrotondato 134"/>
            <p:cNvSpPr>
              <a:spLocks noChangeArrowheads="1"/>
            </p:cNvSpPr>
            <p:nvPr/>
          </p:nvSpPr>
          <p:spPr bwMode="auto">
            <a:xfrm>
              <a:off x="8158584" y="8981256"/>
              <a:ext cx="3960440" cy="7723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sp>
          <p:nvSpPr>
            <p:cNvPr id="15379" name="Rectangle 4"/>
            <p:cNvSpPr>
              <a:spLocks/>
            </p:cNvSpPr>
            <p:nvPr/>
          </p:nvSpPr>
          <p:spPr bwMode="auto">
            <a:xfrm>
              <a:off x="8194588" y="9116493"/>
              <a:ext cx="3888433" cy="50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it-IT" sz="1969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 molto altro!</a:t>
              </a:r>
            </a:p>
          </p:txBody>
        </p:sp>
      </p:grpSp>
      <p:grpSp>
        <p:nvGrpSpPr>
          <p:cNvPr id="58" name="Gruppo 69"/>
          <p:cNvGrpSpPr>
            <a:grpSpLocks/>
          </p:cNvGrpSpPr>
          <p:nvPr/>
        </p:nvGrpSpPr>
        <p:grpSpPr bwMode="auto">
          <a:xfrm>
            <a:off x="2474569" y="2523098"/>
            <a:ext cx="3969766" cy="1084844"/>
            <a:chOff x="779769" y="2338569"/>
            <a:chExt cx="4752528" cy="1647607"/>
          </a:xfrm>
        </p:grpSpPr>
        <p:sp>
          <p:nvSpPr>
            <p:cNvPr id="59" name="Rettangolo 105"/>
            <p:cNvSpPr>
              <a:spLocks noChangeArrowheads="1"/>
            </p:cNvSpPr>
            <p:nvPr/>
          </p:nvSpPr>
          <p:spPr bwMode="auto">
            <a:xfrm>
              <a:off x="779769" y="2546016"/>
              <a:ext cx="4752528" cy="1440160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it-IT" altLang="it-IT" sz="844"/>
            </a:p>
          </p:txBody>
        </p:sp>
        <p:grpSp>
          <p:nvGrpSpPr>
            <p:cNvPr id="60" name="Gruppo 36"/>
            <p:cNvGrpSpPr/>
            <p:nvPr/>
          </p:nvGrpSpPr>
          <p:grpSpPr>
            <a:xfrm>
              <a:off x="1245816" y="2338569"/>
              <a:ext cx="3880524" cy="1361706"/>
              <a:chOff x="381720" y="2914633"/>
              <a:chExt cx="3880524" cy="1361706"/>
            </a:xfrm>
            <a:solidFill>
              <a:schemeClr val="bg1"/>
            </a:solidFill>
          </p:grpSpPr>
          <p:sp>
            <p:nvSpPr>
              <p:cNvPr id="61" name="Rectangle 20"/>
              <p:cNvSpPr>
                <a:spLocks/>
              </p:cNvSpPr>
              <p:nvPr/>
            </p:nvSpPr>
            <p:spPr bwMode="auto">
              <a:xfrm>
                <a:off x="381720" y="3436639"/>
                <a:ext cx="3880524" cy="8397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Dottore</a:t>
                </a:r>
                <a:r>
                  <a:rPr lang="en-US" sz="2250" dirty="0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Commercialista</a:t>
                </a:r>
                <a:r>
                  <a:rPr lang="en-US" sz="2250" dirty="0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/</a:t>
                </a: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Revisore</a:t>
                </a:r>
                <a:r>
                  <a:rPr lang="en-US" sz="2250" dirty="0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en-US" sz="2250" dirty="0" err="1">
                    <a:solidFill>
                      <a:srgbClr val="757877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Contabile</a:t>
                </a:r>
                <a:endParaRPr lang="en-US" sz="1687" dirty="0">
                  <a:solidFill>
                    <a:srgbClr val="757877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2" name="Oval 7"/>
              <p:cNvSpPr>
                <a:spLocks/>
              </p:cNvSpPr>
              <p:nvPr/>
            </p:nvSpPr>
            <p:spPr bwMode="auto">
              <a:xfrm>
                <a:off x="2757063" y="291463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defRPr/>
                </a:pPr>
                <a:endParaRPr lang="it-IT" sz="14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3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435392" presetClass="entr" presetSubtype="465459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/>
          </p:cNvSpPr>
          <p:nvPr/>
        </p:nvSpPr>
        <p:spPr bwMode="auto">
          <a:xfrm>
            <a:off x="8712254" y="188020"/>
            <a:ext cx="419987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it-IT" sz="2953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2178100" y="1405310"/>
            <a:ext cx="5612309" cy="373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buClr>
                <a:srgbClr val="000000"/>
              </a:buClr>
              <a:buSzPct val="171000"/>
            </a:pPr>
            <a:r>
              <a:rPr lang="en-US" altLang="it-IT" sz="2742">
                <a:solidFill>
                  <a:srgbClr val="75787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buClr>
                <a:srgbClr val="000000"/>
              </a:buClr>
              <a:buSzPct val="171000"/>
            </a:pPr>
            <a:endParaRPr lang="en-US" altLang="it-IT" sz="2742">
              <a:solidFill>
                <a:srgbClr val="75787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78100" y="141214"/>
            <a:ext cx="5951637" cy="686470"/>
            <a:chOff x="0" y="0"/>
            <a:chExt cx="4848" cy="888"/>
          </a:xfrm>
          <a:solidFill>
            <a:srgbClr val="92D050"/>
          </a:solidFill>
        </p:grpSpPr>
        <p:sp>
          <p:nvSpPr>
            <p:cNvPr id="70" name="AutoShape 3"/>
            <p:cNvSpPr>
              <a:spLocks/>
            </p:cNvSpPr>
            <p:nvPr/>
          </p:nvSpPr>
          <p:spPr bwMode="auto">
            <a:xfrm>
              <a:off x="0" y="0"/>
              <a:ext cx="4848" cy="888"/>
            </a:xfrm>
            <a:prstGeom prst="roundRect">
              <a:avLst>
                <a:gd name="adj" fmla="val 13505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126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buClr>
                  <a:srgbClr val="000000"/>
                </a:buClr>
                <a:buSzPct val="171000"/>
                <a:defRPr/>
              </a:pPr>
              <a:endParaRPr lang="it-IT" altLang="it-IT" sz="914"/>
            </a:p>
          </p:txBody>
        </p:sp>
        <p:sp>
          <p:nvSpPr>
            <p:cNvPr id="71" name="Rectangle 4"/>
            <p:cNvSpPr>
              <a:spLocks/>
            </p:cNvSpPr>
            <p:nvPr/>
          </p:nvSpPr>
          <p:spPr bwMode="auto">
            <a:xfrm>
              <a:off x="165" y="192"/>
              <a:ext cx="4432" cy="58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>
                <a:buClr>
                  <a:srgbClr val="000000"/>
                </a:buClr>
                <a:buSzPct val="171000"/>
              </a:pPr>
              <a:r>
                <a:rPr lang="en-US" altLang="it-IT" sz="260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 un anno </a:t>
              </a:r>
              <a:r>
                <a:rPr lang="en-US" altLang="it-IT" sz="260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dalla</a:t>
              </a:r>
              <a:r>
                <a:rPr lang="en-US" altLang="it-IT" sz="260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it-IT" sz="260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laurea</a:t>
              </a:r>
              <a:r>
                <a:rPr lang="en-US" altLang="it-IT" sz="260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it-IT" sz="260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cosa</a:t>
              </a:r>
              <a:r>
                <a:rPr lang="en-US" altLang="it-IT" sz="260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it-IT" sz="260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fai</a:t>
              </a:r>
              <a:r>
                <a:rPr lang="en-US" altLang="it-IT" sz="260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?</a:t>
              </a:r>
            </a:p>
          </p:txBody>
        </p:sp>
      </p:grp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32843"/>
              </p:ext>
            </p:extLst>
          </p:nvPr>
        </p:nvGraphicFramePr>
        <p:xfrm>
          <a:off x="1641150" y="986616"/>
          <a:ext cx="7281097" cy="4227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292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Lavoro</a:t>
                      </a:r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Cerco</a:t>
                      </a:r>
                      <a:r>
                        <a:rPr lang="it-IT" sz="1400" baseline="0" dirty="0"/>
                        <a:t> Lavoro</a:t>
                      </a:r>
                      <a:endParaRPr lang="it-IT" sz="1400" dirty="0"/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Studio/Altro</a:t>
                      </a:r>
                    </a:p>
                  </a:txBody>
                  <a:tcPr marL="45207" marR="45207" marT="22603" marB="22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62">
                <a:tc rowSpan="2">
                  <a:txBody>
                    <a:bodyPr/>
                    <a:lstStyle/>
                    <a:p>
                      <a:r>
                        <a:rPr lang="it-IT" sz="1400" dirty="0"/>
                        <a:t>Matematica</a:t>
                      </a:r>
                    </a:p>
                  </a:txBody>
                  <a:tcPr marL="45207" marR="45207" marT="22603" marB="2260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LT</a:t>
                      </a:r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14,3</a:t>
                      </a:r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</a:t>
                      </a:r>
                    </a:p>
                  </a:txBody>
                  <a:tcPr marL="45207" marR="45207" marT="22603" marB="2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85,7</a:t>
                      </a:r>
                    </a:p>
                  </a:txBody>
                  <a:tcPr marL="45207" marR="45207" marT="22603" marB="226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LM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57,1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28,6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14,3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62">
                <a:tc rowSpan="2">
                  <a:txBody>
                    <a:bodyPr/>
                    <a:lstStyle/>
                    <a:p>
                      <a:r>
                        <a:rPr lang="it-IT" sz="1400" dirty="0"/>
                        <a:t>Ingegneria</a:t>
                      </a:r>
                    </a:p>
                  </a:txBody>
                  <a:tcPr marL="45207" marR="45207" marT="22603" marB="226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LT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14,4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26,3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59,3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LM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60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28,2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11,8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62">
                <a:tc rowSpan="2">
                  <a:txBody>
                    <a:bodyPr/>
                    <a:lstStyle/>
                    <a:p>
                      <a:r>
                        <a:rPr lang="it-IT" sz="1400" dirty="0"/>
                        <a:t>Economia</a:t>
                      </a:r>
                    </a:p>
                  </a:txBody>
                  <a:tcPr marL="45207" marR="45207" marT="22603" marB="226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LT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17,9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38,2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43,8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LM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47,1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40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12,9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262">
                <a:tc rowSpan="2">
                  <a:txBody>
                    <a:bodyPr/>
                    <a:lstStyle/>
                    <a:p>
                      <a:r>
                        <a:rPr lang="it-IT" sz="1400" dirty="0"/>
                        <a:t>Giurisprudenza-Scienze</a:t>
                      </a:r>
                      <a:r>
                        <a:rPr lang="it-IT" sz="1400" baseline="0" dirty="0"/>
                        <a:t> Politiche</a:t>
                      </a:r>
                      <a:endParaRPr lang="it-IT" sz="1400" dirty="0"/>
                    </a:p>
                  </a:txBody>
                  <a:tcPr marL="45207" marR="45207" marT="22603" marB="226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LT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14,3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57,1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28,6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2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LM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10,4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44,9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44,7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262">
                <a:tc rowSpan="2">
                  <a:txBody>
                    <a:bodyPr/>
                    <a:lstStyle/>
                    <a:p>
                      <a:r>
                        <a:rPr lang="it-IT" sz="1400" dirty="0"/>
                        <a:t>Statistica</a:t>
                      </a:r>
                    </a:p>
                  </a:txBody>
                  <a:tcPr marL="45207" marR="45207" marT="22603" marB="226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LT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32,9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61,1</a:t>
                      </a:r>
                    </a:p>
                  </a:txBody>
                  <a:tcPr marL="45207" marR="45207" marT="22603" marB="226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2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LM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35,7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14,3</a:t>
                      </a:r>
                    </a:p>
                  </a:txBody>
                  <a:tcPr marL="45207" marR="45207" marT="22603" marB="226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" name="CasellaDiTesto 8"/>
          <p:cNvSpPr txBox="1">
            <a:spLocks noChangeArrowheads="1"/>
          </p:cNvSpPr>
          <p:nvPr/>
        </p:nvSpPr>
        <p:spPr bwMode="auto">
          <a:xfrm>
            <a:off x="1665007" y="5450559"/>
            <a:ext cx="4506126" cy="2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1" tIns="27001" rIns="54001" bIns="27001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buClr>
                <a:srgbClr val="000000"/>
              </a:buClr>
              <a:buSzPct val="171000"/>
            </a:pPr>
            <a:r>
              <a:rPr lang="it-IT" altLang="it-IT" sz="984" dirty="0"/>
              <a:t>Fonte: Elaborazione dati Indagine Almalaurea 2016 sui laureati del 2015</a:t>
            </a:r>
          </a:p>
        </p:txBody>
      </p:sp>
      <p:sp>
        <p:nvSpPr>
          <p:cNvPr id="37" name="Rettangolo arrotondato 36"/>
          <p:cNvSpPr>
            <a:spLocks noChangeArrowheads="1"/>
          </p:cNvSpPr>
          <p:nvPr/>
        </p:nvSpPr>
        <p:spPr bwMode="auto">
          <a:xfrm>
            <a:off x="4986069" y="3356992"/>
            <a:ext cx="542995" cy="42151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1" tIns="27001" rIns="54001" bIns="27001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buClr>
                <a:srgbClr val="000000"/>
              </a:buClr>
              <a:buSzPct val="171000"/>
            </a:pPr>
            <a:endParaRPr lang="it-IT" altLang="it-IT" sz="633" dirty="0"/>
          </a:p>
        </p:txBody>
      </p:sp>
    </p:spTree>
    <p:extLst>
      <p:ext uri="{BB962C8B-B14F-4D97-AF65-F5344CB8AC3E}">
        <p14:creationId xmlns:p14="http://schemas.microsoft.com/office/powerpoint/2010/main" val="11703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04728" y="2844277"/>
            <a:ext cx="5050414" cy="957820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it-IT" sz="2812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Gill Sans (Corpo)"/>
                <a:cs typeface="Gill Sans (Corpo)"/>
              </a:rPr>
              <a:t>Il lavoro dei laureati in Economia</a:t>
            </a:r>
          </a:p>
          <a:p>
            <a:pPr algn="ctr"/>
            <a:r>
              <a:rPr lang="it-IT" sz="2812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Gill Sans (Corpo)"/>
                <a:cs typeface="Gill Sans (Corpo)"/>
              </a:rPr>
              <a:t>Laurea (I livello) Triennale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7728" y="1098706"/>
            <a:ext cx="1282700" cy="11106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3799" y="98655"/>
            <a:ext cx="1429925" cy="1206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7834" y="3887936"/>
            <a:ext cx="1184413" cy="8255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904728" y="1314606"/>
            <a:ext cx="2362200" cy="34117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t-IT" sz="1617" dirty="0">
                <a:latin typeface="Gill Sans (Corpo)"/>
                <a:cs typeface="Gill Sans (Corpo)"/>
              </a:rPr>
              <a:t>820 € netto mensile</a:t>
            </a:r>
            <a:endParaRPr lang="it-IT" sz="1406" dirty="0">
              <a:latin typeface="Gill Sans (Corpo)"/>
              <a:cs typeface="Gill Sans (Corpo)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00285" y="5488454"/>
            <a:ext cx="2362200" cy="55751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100% </a:t>
            </a:r>
            <a:r>
              <a:rPr lang="it-IT" sz="1406" dirty="0">
                <a:latin typeface="Gill Sans (Corpo)"/>
                <a:cs typeface="Gill Sans (Corpo)"/>
              </a:rPr>
              <a:t>lavora nel privato</a:t>
            </a:r>
          </a:p>
          <a:p>
            <a:endParaRPr lang="it-IT" sz="1406" dirty="0">
              <a:latin typeface="Gill Sans (Corpo)"/>
              <a:cs typeface="Gill Sans (Corpo)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46693" y="4714594"/>
            <a:ext cx="2362200" cy="77386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61 % </a:t>
            </a:r>
            <a:r>
              <a:rPr lang="it-IT" sz="1406" dirty="0">
                <a:latin typeface="Gill Sans (Corpo)"/>
                <a:cs typeface="Gill Sans (Corpo)"/>
              </a:rPr>
              <a:t>laurea requisito necessario</a:t>
            </a:r>
          </a:p>
          <a:p>
            <a:endParaRPr lang="it-IT" sz="1406" dirty="0">
              <a:latin typeface="Gill Sans (Corpo)"/>
              <a:cs typeface="Gill Sans (Corpo)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22236" y="2505334"/>
            <a:ext cx="2362200" cy="49256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406" dirty="0">
                <a:latin typeface="Gill Sans (Corpo)"/>
                <a:cs typeface="Gill Sans (Corpo)"/>
              </a:rPr>
              <a:t>Autonomia nel lavoro</a:t>
            </a:r>
            <a:endParaRPr lang="it-IT" sz="1195" dirty="0">
              <a:latin typeface="Gill Sans (Corpo)"/>
              <a:cs typeface="Gill Sans (Corpo)"/>
            </a:endParaRPr>
          </a:p>
          <a:p>
            <a:endParaRPr lang="it-IT" sz="1195" dirty="0">
              <a:latin typeface="Gill Sans (Corpo)"/>
              <a:cs typeface="Gill Sans (Corpo)"/>
            </a:endParaRPr>
          </a:p>
        </p:txBody>
      </p:sp>
      <p:sp>
        <p:nvSpPr>
          <p:cNvPr id="19" name="Onda 18"/>
          <p:cNvSpPr/>
          <p:nvPr/>
        </p:nvSpPr>
        <p:spPr>
          <a:xfrm>
            <a:off x="482436" y="2336799"/>
            <a:ext cx="939800" cy="6305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it-IT" sz="1617" dirty="0">
                <a:solidFill>
                  <a:schemeClr val="bg1"/>
                </a:solidFill>
                <a:latin typeface="Gill Sans (Corpo)"/>
                <a:cs typeface="Gill Sans (Corpo)"/>
              </a:rPr>
              <a:t>35,4%</a:t>
            </a:r>
          </a:p>
        </p:txBody>
      </p:sp>
      <p:sp>
        <p:nvSpPr>
          <p:cNvPr id="20" name="Onda 19"/>
          <p:cNvSpPr/>
          <p:nvPr/>
        </p:nvSpPr>
        <p:spPr>
          <a:xfrm>
            <a:off x="482436" y="3777903"/>
            <a:ext cx="939800" cy="6305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it-IT" sz="1617" dirty="0">
                <a:solidFill>
                  <a:schemeClr val="bg1"/>
                </a:solidFill>
                <a:latin typeface="Gill Sans (Corpo)"/>
                <a:cs typeface="Gill Sans (Corpo)"/>
              </a:rPr>
              <a:t>21,7%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422236" y="3938540"/>
            <a:ext cx="2362200" cy="49256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406" dirty="0">
                <a:latin typeface="Gill Sans (Corpo)"/>
                <a:cs typeface="Gill Sans (Corpo)"/>
              </a:rPr>
              <a:t>Responsabilità</a:t>
            </a:r>
            <a:endParaRPr lang="it-IT" sz="1195" dirty="0">
              <a:latin typeface="Gill Sans (Corpo)"/>
              <a:cs typeface="Gill Sans (Corpo)"/>
            </a:endParaRPr>
          </a:p>
          <a:p>
            <a:endParaRPr lang="it-IT" sz="1195" dirty="0">
              <a:latin typeface="Gill Sans (Corpo)"/>
              <a:cs typeface="Gill Sans (Corpo)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1198" y="1243128"/>
            <a:ext cx="872160" cy="98844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6694015" y="1243128"/>
            <a:ext cx="2362200" cy="10227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100,0% </a:t>
            </a:r>
            <a:r>
              <a:rPr lang="it-IT" sz="1406" dirty="0">
                <a:latin typeface="Gill Sans (Corpo)"/>
                <a:cs typeface="Gill Sans (Corpo)"/>
              </a:rPr>
              <a:t>competenze coerenti</a:t>
            </a:r>
          </a:p>
          <a:p>
            <a:pPr lvl="0"/>
            <a:endParaRPr lang="it-IT" sz="1406" dirty="0">
              <a:latin typeface="Gill Sans (Corpo)"/>
              <a:cs typeface="Gill Sans (Corpo)"/>
            </a:endParaRPr>
          </a:p>
          <a:p>
            <a:pPr lvl="0"/>
            <a:r>
              <a:rPr lang="it-IT" sz="1617" dirty="0">
                <a:latin typeface="Gill Sans (Corpo)"/>
                <a:cs typeface="Gill Sans (Corpo)"/>
              </a:rPr>
              <a:t>82,7% </a:t>
            </a:r>
            <a:r>
              <a:rPr lang="it-IT" sz="1406" dirty="0">
                <a:latin typeface="Gill Sans (Corpo)"/>
                <a:cs typeface="Gill Sans (Corpo)"/>
              </a:rPr>
              <a:t>formazione adeguata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380" y="4476751"/>
            <a:ext cx="782488" cy="817265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4704278" y="4532810"/>
            <a:ext cx="2362200" cy="77386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100% </a:t>
            </a:r>
            <a:r>
              <a:rPr lang="it-IT" sz="1406" dirty="0">
                <a:latin typeface="Gill Sans (Corpo)"/>
                <a:cs typeface="Gill Sans (Corpo)"/>
              </a:rPr>
              <a:t>soddisfatto del lavoro svolto</a:t>
            </a:r>
          </a:p>
          <a:p>
            <a:endParaRPr lang="it-IT" sz="1406" dirty="0">
              <a:latin typeface="Gill Sans (Corpo)"/>
              <a:cs typeface="Gill Sans (Corpo)"/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8707444" y="182635"/>
            <a:ext cx="429606" cy="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it-IT" sz="30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18344D-AA54-4DF4-84AB-4AF58065C35D}"/>
              </a:ext>
            </a:extLst>
          </p:cNvPr>
          <p:cNvSpPr txBox="1"/>
          <p:nvPr/>
        </p:nvSpPr>
        <p:spPr>
          <a:xfrm>
            <a:off x="2168316" y="6212930"/>
            <a:ext cx="4743576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6" dirty="0">
                <a:latin typeface="Calibri" panose="020F0502020204030204" pitchFamily="34" charset="0"/>
              </a:rPr>
              <a:t>Fonte: Consorzio Almalaurea, Condizione occupazionale dei      laureati, 2018</a:t>
            </a:r>
          </a:p>
        </p:txBody>
      </p:sp>
    </p:spTree>
    <p:extLst>
      <p:ext uri="{BB962C8B-B14F-4D97-AF65-F5344CB8AC3E}">
        <p14:creationId xmlns:p14="http://schemas.microsoft.com/office/powerpoint/2010/main" val="67131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45168" y="2891136"/>
            <a:ext cx="5135581" cy="957820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it-IT" sz="2812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Gill Sans (Corpo)"/>
                <a:cs typeface="Gill Sans (Corpo)"/>
              </a:rPr>
              <a:t>Il lavoro dei laureati in Economia</a:t>
            </a:r>
          </a:p>
          <a:p>
            <a:pPr algn="ctr"/>
            <a:r>
              <a:rPr lang="it-IT" sz="2812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Gill Sans (Corpo)"/>
                <a:cs typeface="Gill Sans (Corpo)"/>
              </a:rPr>
              <a:t>Laurea magistrale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7728" y="1098706"/>
            <a:ext cx="1282700" cy="11106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8022" y="-11347"/>
            <a:ext cx="1429925" cy="1206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3260" y="4675247"/>
            <a:ext cx="1184413" cy="8255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924809" y="5550078"/>
            <a:ext cx="2362200" cy="77386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43% </a:t>
            </a:r>
            <a:r>
              <a:rPr lang="it-IT" sz="1406" dirty="0">
                <a:latin typeface="Gill Sans (Corpo)"/>
                <a:cs typeface="Gill Sans (Corpo)"/>
              </a:rPr>
              <a:t>laurea requisito necessario</a:t>
            </a:r>
          </a:p>
          <a:p>
            <a:endParaRPr lang="it-IT" sz="1406" dirty="0">
              <a:latin typeface="Gill Sans (Corpo)"/>
              <a:cs typeface="Gill Sans (Corpo)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22236" y="2505334"/>
            <a:ext cx="2362200" cy="49256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406" dirty="0">
                <a:latin typeface="Gill Sans (Corpo)"/>
                <a:cs typeface="Gill Sans (Corpo)"/>
              </a:rPr>
              <a:t>Autonomia nel lavoro</a:t>
            </a:r>
            <a:endParaRPr lang="it-IT" sz="1195" dirty="0">
              <a:latin typeface="Gill Sans (Corpo)"/>
              <a:cs typeface="Gill Sans (Corpo)"/>
            </a:endParaRPr>
          </a:p>
          <a:p>
            <a:endParaRPr lang="it-IT" sz="1195" dirty="0">
              <a:latin typeface="Gill Sans (Corpo)"/>
              <a:cs typeface="Gill Sans (Corpo)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22236" y="3938540"/>
            <a:ext cx="2362200" cy="49256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406" dirty="0">
                <a:latin typeface="Gill Sans (Corpo)"/>
                <a:cs typeface="Gill Sans (Corpo)"/>
              </a:rPr>
              <a:t>Responsabilità</a:t>
            </a:r>
            <a:endParaRPr lang="it-IT" sz="1195" dirty="0">
              <a:latin typeface="Gill Sans (Corpo)"/>
              <a:cs typeface="Gill Sans (Corpo)"/>
            </a:endParaRPr>
          </a:p>
          <a:p>
            <a:endParaRPr lang="it-IT" sz="1195" dirty="0">
              <a:latin typeface="Gill Sans (Corpo)"/>
              <a:cs typeface="Gill Sans (Corpo)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1198" y="1243128"/>
            <a:ext cx="872160" cy="98844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380" y="4476751"/>
            <a:ext cx="782488" cy="817265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4704278" y="4532810"/>
            <a:ext cx="2362200" cy="55751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71,4% </a:t>
            </a:r>
            <a:r>
              <a:rPr lang="it-IT" sz="1406" dirty="0">
                <a:latin typeface="Gill Sans (Corpo)"/>
                <a:cs typeface="Gill Sans (Corpo)"/>
              </a:rPr>
              <a:t>soddisfatto del lavoro svolto</a:t>
            </a: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8707444" y="182635"/>
            <a:ext cx="429606" cy="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it-IT" sz="30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578125" y="1034484"/>
            <a:ext cx="2362200" cy="30866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406" dirty="0">
                <a:solidFill>
                  <a:srgbClr val="0070C0"/>
                </a:solidFill>
                <a:latin typeface="Gill Sans (Corpo)"/>
                <a:cs typeface="Gill Sans (Corpo)"/>
              </a:rPr>
              <a:t>1.498 € netto mensile</a:t>
            </a:r>
            <a:endParaRPr lang="it-IT" sz="1617" dirty="0">
              <a:solidFill>
                <a:srgbClr val="0070C0"/>
              </a:solidFill>
              <a:latin typeface="Gill Sans (Corpo)"/>
              <a:cs typeface="Gill Sans (Corpo)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623812" y="1240600"/>
            <a:ext cx="2511635" cy="80636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85,2% </a:t>
            </a:r>
            <a:r>
              <a:rPr lang="it-IT" sz="1406" dirty="0">
                <a:latin typeface="Gill Sans (Corpo)"/>
                <a:cs typeface="Gill Sans (Corpo)"/>
              </a:rPr>
              <a:t>competenze coerenti</a:t>
            </a:r>
          </a:p>
          <a:p>
            <a:pPr lvl="0"/>
            <a:endParaRPr lang="it-IT" sz="1406" dirty="0">
              <a:latin typeface="Gill Sans (Corpo)"/>
              <a:cs typeface="Gill Sans (Corpo)"/>
            </a:endParaRPr>
          </a:p>
          <a:p>
            <a:pPr lvl="0"/>
            <a:r>
              <a:rPr lang="it-IT" sz="1617" dirty="0">
                <a:latin typeface="Gill Sans (Corpo)"/>
                <a:cs typeface="Gill Sans (Corpo)"/>
              </a:rPr>
              <a:t>85,7% </a:t>
            </a:r>
            <a:r>
              <a:rPr lang="it-IT" sz="1406" dirty="0">
                <a:latin typeface="Gill Sans (Corpo)"/>
                <a:cs typeface="Gill Sans (Corpo)"/>
              </a:rPr>
              <a:t>formazione adeguata</a:t>
            </a:r>
          </a:p>
        </p:txBody>
      </p:sp>
      <p:sp>
        <p:nvSpPr>
          <p:cNvPr id="45" name="Onda 18"/>
          <p:cNvSpPr/>
          <p:nvPr/>
        </p:nvSpPr>
        <p:spPr>
          <a:xfrm>
            <a:off x="482436" y="2336799"/>
            <a:ext cx="939800" cy="6305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it-IT" sz="1617" dirty="0">
                <a:solidFill>
                  <a:schemeClr val="bg1"/>
                </a:solidFill>
                <a:latin typeface="Gill Sans (Corpo)"/>
                <a:cs typeface="Gill Sans (Corpo)"/>
              </a:rPr>
              <a:t>57,2%</a:t>
            </a:r>
          </a:p>
        </p:txBody>
      </p:sp>
      <p:sp>
        <p:nvSpPr>
          <p:cNvPr id="46" name="Onda 19"/>
          <p:cNvSpPr/>
          <p:nvPr/>
        </p:nvSpPr>
        <p:spPr>
          <a:xfrm>
            <a:off x="482436" y="3777903"/>
            <a:ext cx="939800" cy="6305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it-IT" sz="1617" dirty="0">
                <a:solidFill>
                  <a:schemeClr val="bg1"/>
                </a:solidFill>
                <a:latin typeface="Gill Sans (Corpo)"/>
                <a:cs typeface="Gill Sans (Corpo)"/>
              </a:rPr>
              <a:t>28,6%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633682" y="5038381"/>
            <a:ext cx="2362200" cy="55751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it-IT" sz="1617" dirty="0">
                <a:latin typeface="Gill Sans (Corpo)"/>
                <a:cs typeface="Gill Sans (Corpo)"/>
              </a:rPr>
              <a:t>85% lavora nel privato</a:t>
            </a:r>
          </a:p>
          <a:p>
            <a:endParaRPr lang="it-IT" sz="1406" dirty="0">
              <a:latin typeface="Gill Sans (Corpo)"/>
              <a:cs typeface="Gill Sans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16918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A9AE7-C669-4D85-91AF-C924EAE0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448" y="63090"/>
            <a:ext cx="7622877" cy="579438"/>
          </a:xfrm>
        </p:spPr>
        <p:txBody>
          <a:bodyPr/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I seminari del </a:t>
            </a:r>
            <a:r>
              <a:rPr lang="it-IT" sz="3600" dirty="0" err="1">
                <a:solidFill>
                  <a:srgbClr val="0070C0"/>
                </a:solidFill>
              </a:rPr>
              <a:t>DiEF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53689B-0BB6-4473-BEE0-F70A66DF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836712"/>
            <a:ext cx="8175625" cy="4525963"/>
          </a:xfrm>
        </p:spPr>
        <p:txBody>
          <a:bodyPr/>
          <a:lstStyle/>
          <a:p>
            <a:r>
              <a:rPr lang="it-IT" b="1" dirty="0">
                <a:solidFill>
                  <a:srgbClr val="04B80D"/>
                </a:solidFill>
              </a:rPr>
              <a:t>Come funziona un mercato? </a:t>
            </a:r>
            <a:r>
              <a:rPr lang="it-IT" dirty="0"/>
              <a:t>Dal benessere individuale al benessere collettivo (</a:t>
            </a:r>
            <a:r>
              <a:rPr lang="it-IT" u="sng" dirty="0"/>
              <a:t>Oggi</a:t>
            </a:r>
            <a:r>
              <a:rPr lang="it-IT" dirty="0"/>
              <a:t>)</a:t>
            </a:r>
          </a:p>
          <a:p>
            <a:r>
              <a:rPr lang="it-IT" b="1" dirty="0">
                <a:solidFill>
                  <a:srgbClr val="04B80D"/>
                </a:solidFill>
              </a:rPr>
              <a:t>Quando i mercati non funzionano </a:t>
            </a:r>
            <a:r>
              <a:rPr lang="it-IT" dirty="0"/>
              <a:t>nell’interesse di tutti: fallimenti di mercato e </a:t>
            </a:r>
            <a:r>
              <a:rPr lang="it-IT" b="1" dirty="0">
                <a:solidFill>
                  <a:srgbClr val="04B80D"/>
                </a:solidFill>
              </a:rPr>
              <a:t>politiche pubbliche</a:t>
            </a:r>
          </a:p>
          <a:p>
            <a:r>
              <a:rPr lang="it-IT" dirty="0"/>
              <a:t>Imprese e mercati. </a:t>
            </a:r>
            <a:r>
              <a:rPr lang="it-IT" b="1" dirty="0">
                <a:solidFill>
                  <a:srgbClr val="04B80D"/>
                </a:solidFill>
              </a:rPr>
              <a:t>Le strategie per il successo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Il </a:t>
            </a:r>
            <a:r>
              <a:rPr lang="it-IT" b="1" dirty="0">
                <a:solidFill>
                  <a:srgbClr val="0070C0"/>
                </a:solidFill>
              </a:rPr>
              <a:t>marketing</a:t>
            </a:r>
            <a:r>
              <a:rPr lang="it-IT" dirty="0"/>
              <a:t>: </a:t>
            </a:r>
            <a:r>
              <a:rPr lang="it-IT" b="1" dirty="0">
                <a:solidFill>
                  <a:srgbClr val="0070C0"/>
                </a:solidFill>
              </a:rPr>
              <a:t>saper vendere</a:t>
            </a:r>
          </a:p>
          <a:p>
            <a:pPr lvl="1"/>
            <a:r>
              <a:rPr lang="it-IT" dirty="0"/>
              <a:t>La </a:t>
            </a:r>
            <a:r>
              <a:rPr lang="it-IT" b="1" dirty="0">
                <a:solidFill>
                  <a:srgbClr val="0070C0"/>
                </a:solidFill>
              </a:rPr>
              <a:t>finanza:</a:t>
            </a:r>
            <a:r>
              <a:rPr lang="it-IT" dirty="0"/>
              <a:t> </a:t>
            </a:r>
            <a:r>
              <a:rPr lang="it-IT" b="1" dirty="0">
                <a:solidFill>
                  <a:srgbClr val="0070C0"/>
                </a:solidFill>
              </a:rPr>
              <a:t>avere basi finanziarie solide</a:t>
            </a:r>
          </a:p>
          <a:p>
            <a:pPr lvl="1"/>
            <a:r>
              <a:rPr lang="it-IT" dirty="0"/>
              <a:t>L’</a:t>
            </a:r>
            <a:r>
              <a:rPr lang="it-IT" b="1" dirty="0">
                <a:solidFill>
                  <a:srgbClr val="0070C0"/>
                </a:solidFill>
              </a:rPr>
              <a:t>internazionalizzazione</a:t>
            </a:r>
            <a:r>
              <a:rPr lang="it-IT" dirty="0"/>
              <a:t>: </a:t>
            </a:r>
            <a:r>
              <a:rPr lang="it-IT" b="1" dirty="0">
                <a:solidFill>
                  <a:srgbClr val="0070C0"/>
                </a:solidFill>
              </a:rPr>
              <a:t>estendere i confini del mercato</a:t>
            </a:r>
          </a:p>
          <a:p>
            <a:r>
              <a:rPr lang="it-IT" b="1" dirty="0">
                <a:solidFill>
                  <a:srgbClr val="04B80D"/>
                </a:solidFill>
              </a:rPr>
              <a:t>Governare i mercati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Le politiche pubbliche nel contesto storico</a:t>
            </a:r>
          </a:p>
          <a:p>
            <a:pPr lvl="1"/>
            <a:r>
              <a:rPr lang="it-IT" dirty="0"/>
              <a:t>Globalizzazione, sostenibilità e sviluppo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D4BCC3-5BCD-410A-81CB-1BD83CDFA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8D9C8-CDB8-4484-A6FB-B2F31844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279400"/>
            <a:ext cx="7550869" cy="57943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Il mercato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8A023-53FB-4685-B494-798E7CCA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977354"/>
            <a:ext cx="8175625" cy="35981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Elemento centrale nelle nostre vite: tutti noi siamo ‘partecipanti attivi’ di numerosi mercati;</a:t>
            </a:r>
          </a:p>
          <a:p>
            <a:pPr marL="0" indent="0">
              <a:buNone/>
            </a:pPr>
            <a:r>
              <a:rPr lang="it-IT" dirty="0"/>
              <a:t>Tema centrale per chi studia discipline economiche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00B050"/>
                </a:solidFill>
              </a:rPr>
              <a:t>Cos’è un mercato?</a:t>
            </a:r>
          </a:p>
          <a:p>
            <a:pPr marL="0" indent="0">
              <a:buNone/>
            </a:pPr>
            <a:r>
              <a:rPr lang="it-IT" dirty="0"/>
              <a:t>Un insieme dei compratori e dei venditori di un bene o servizio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AB5E26-4E2F-48DE-9C14-859DB708DF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43A517-97C5-4868-85F8-7A566331A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Risultati immagini per wall street">
            <a:extLst>
              <a:ext uri="{FF2B5EF4-FFF2-40B4-BE49-F238E27FC236}">
                <a16:creationId xmlns:a16="http://schemas.microsoft.com/office/drawing/2014/main" id="{A08622A0-3CEA-44C6-A635-241CAD64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" y="2563589"/>
            <a:ext cx="2952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wall street">
            <a:extLst>
              <a:ext uri="{FF2B5EF4-FFF2-40B4-BE49-F238E27FC236}">
                <a16:creationId xmlns:a16="http://schemas.microsoft.com/office/drawing/2014/main" id="{3CEAF1DF-88DE-4ADF-8D88-D90345E8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11" y="4293096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amazon">
            <a:extLst>
              <a:ext uri="{FF2B5EF4-FFF2-40B4-BE49-F238E27FC236}">
                <a16:creationId xmlns:a16="http://schemas.microsoft.com/office/drawing/2014/main" id="{38693636-7E8C-4C69-8581-AE333904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08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airbnb">
            <a:extLst>
              <a:ext uri="{FF2B5EF4-FFF2-40B4-BE49-F238E27FC236}">
                <a16:creationId xmlns:a16="http://schemas.microsoft.com/office/drawing/2014/main" id="{6C812078-BEAF-4E81-BC92-F0DF23D8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38" y="4185950"/>
            <a:ext cx="2260262" cy="13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mercato bari">
            <a:extLst>
              <a:ext uri="{FF2B5EF4-FFF2-40B4-BE49-F238E27FC236}">
                <a16:creationId xmlns:a16="http://schemas.microsoft.com/office/drawing/2014/main" id="{3BD35604-5C4A-4B72-A273-9AC99242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90" y="1758726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247C32-FE8A-445B-A493-95BF060947C9}"/>
              </a:ext>
            </a:extLst>
          </p:cNvPr>
          <p:cNvSpPr txBox="1"/>
          <p:nvPr/>
        </p:nvSpPr>
        <p:spPr>
          <a:xfrm>
            <a:off x="1041521" y="178794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Wall street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920E54-0EA7-4D07-88BE-104EFA64B732}"/>
              </a:ext>
            </a:extLst>
          </p:cNvPr>
          <p:cNvSpPr txBox="1"/>
          <p:nvPr/>
        </p:nvSpPr>
        <p:spPr>
          <a:xfrm>
            <a:off x="4142836" y="834081"/>
            <a:ext cx="253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Mercatino rionale di Bari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23E052-E3B4-430A-816D-D50838E97AF4}"/>
              </a:ext>
            </a:extLst>
          </p:cNvPr>
          <p:cNvSpPr txBox="1"/>
          <p:nvPr/>
        </p:nvSpPr>
        <p:spPr>
          <a:xfrm>
            <a:off x="7642251" y="1351298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Piattaforme globali di mercato</a:t>
            </a:r>
          </a:p>
        </p:txBody>
      </p:sp>
    </p:spTree>
    <p:extLst>
      <p:ext uri="{BB962C8B-B14F-4D97-AF65-F5344CB8AC3E}">
        <p14:creationId xmlns:p14="http://schemas.microsoft.com/office/powerpoint/2010/main" val="58459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3975"/>
            <a:ext cx="8255000" cy="1143000"/>
          </a:xfrm>
        </p:spPr>
        <p:txBody>
          <a:bodyPr/>
          <a:lstStyle/>
          <a:p>
            <a:r>
              <a:rPr lang="it-IT" sz="3600" dirty="0">
                <a:solidFill>
                  <a:schemeClr val="hlink"/>
                </a:solidFill>
              </a:rPr>
              <a:t>Orientamento consapevole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dirty="0"/>
              <a:t>Scegliere un percorso di studi universitari: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folHlink"/>
                </a:solidFill>
              </a:rPr>
              <a:t>Passione;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folHlink"/>
                </a:solidFill>
              </a:rPr>
              <a:t>Investimento in ‘capitale </a:t>
            </a:r>
            <a:r>
              <a:rPr lang="it-IT" dirty="0" err="1">
                <a:solidFill>
                  <a:schemeClr val="folHlink"/>
                </a:solidFill>
              </a:rPr>
              <a:t>umano’</a:t>
            </a:r>
            <a:r>
              <a:rPr lang="it-IT" dirty="0">
                <a:solidFill>
                  <a:schemeClr val="folHlink"/>
                </a:solidFill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dirty="0">
                <a:solidFill>
                  <a:schemeClr val="tx2"/>
                </a:solidFill>
              </a:rPr>
              <a:t>Obiettivo di questa serie di seminari: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folHlink"/>
                </a:solidFill>
              </a:rPr>
              <a:t>Aiutarvi a capire l’interesse verso le diverse discipline di un </a:t>
            </a:r>
            <a:r>
              <a:rPr lang="it-IT" u="sng" dirty="0">
                <a:solidFill>
                  <a:schemeClr val="folHlink"/>
                </a:solidFill>
              </a:rPr>
              <a:t>corso di economia e commercio</a:t>
            </a:r>
            <a:r>
              <a:rPr lang="it-IT" dirty="0">
                <a:solidFill>
                  <a:schemeClr val="folHlink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folHlink"/>
                </a:solidFill>
              </a:rPr>
              <a:t>Darvi consapevolezza dei possibili impieghi delle competenze acquisite nel mercato del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29845-E82D-472B-9E4D-AE6FE1CA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214" y="188640"/>
            <a:ext cx="4104456" cy="579438"/>
          </a:xfrm>
        </p:spPr>
        <p:txBody>
          <a:bodyPr/>
          <a:lstStyle/>
          <a:p>
            <a:r>
              <a:rPr lang="it-IT" dirty="0"/>
              <a:t>Il singolo consumatore….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8C743A-F637-4431-83D4-ACEE10B34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461BB26-0C35-46E3-82FB-8A0ACE3C19B5}"/>
              </a:ext>
            </a:extLst>
          </p:cNvPr>
          <p:cNvGrpSpPr>
            <a:grpSpLocks/>
          </p:cNvGrpSpPr>
          <p:nvPr/>
        </p:nvGrpSpPr>
        <p:grpSpPr bwMode="auto">
          <a:xfrm>
            <a:off x="1424475" y="908720"/>
            <a:ext cx="7316929" cy="4280689"/>
            <a:chOff x="154" y="1066"/>
            <a:chExt cx="5270" cy="283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CEF1BC23-C8B8-4906-BD09-6A1AB7A50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04"/>
              <a:ext cx="4915" cy="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1EA76BA-03E3-461A-8BE4-C35BFD86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" y="3552"/>
              <a:ext cx="586" cy="32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it-IT" altLang="it-IT" sz="1400" i="1">
                  <a:latin typeface="Tahoma" panose="020B0604030504040204" pitchFamily="34" charset="0"/>
                </a:rPr>
                <a:t>Minuti al mese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A07C0CEA-B0EB-46B2-ADC8-0519B4950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2743"/>
              <a:ext cx="728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it-IT" altLang="it-IT" sz="1200" dirty="0">
                  <a:latin typeface="Tahoma" panose="020B0604030504040204" pitchFamily="34" charset="0"/>
                </a:rPr>
                <a:t>Prezzo = 4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D633B005-C96D-4BB8-92B1-3E079483C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1066"/>
              <a:ext cx="1166" cy="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it-IT" altLang="it-IT" sz="1400" i="1">
                  <a:latin typeface="Tahoma" panose="020B0604030504040204" pitchFamily="34" charset="0"/>
                </a:rPr>
                <a:t>Costo lunga distanza</a:t>
              </a:r>
            </a:p>
            <a:p>
              <a:r>
                <a:rPr lang="it-IT" altLang="it-IT" sz="1400" i="1">
                  <a:latin typeface="Tahoma" panose="020B0604030504040204" pitchFamily="34" charset="0"/>
                </a:rPr>
                <a:t>(centesimi al minuto)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31B3978D-C36D-4AE5-BBB7-59A05E8B7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" y="1642"/>
              <a:ext cx="1402" cy="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it-IT" altLang="it-IT" sz="1400">
                  <a:latin typeface="Tahoma" panose="020B0604030504040204" pitchFamily="34" charset="0"/>
                </a:rPr>
                <a:t>Valore di un minuto addizionale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0310420-398F-4E06-989C-A078722B3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1632"/>
              <a:ext cx="1018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it-IT" altLang="it-IT" sz="1400">
                  <a:latin typeface="Tahoma" panose="020B0604030504040204" pitchFamily="34" charset="0"/>
                </a:rPr>
                <a:t>Costo di un minuto addizionale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4E9B22-C0BC-49B6-8F83-7C019B1F4192}"/>
              </a:ext>
            </a:extLst>
          </p:cNvPr>
          <p:cNvSpPr txBox="1"/>
          <p:nvPr/>
        </p:nvSpPr>
        <p:spPr>
          <a:xfrm>
            <a:off x="1280592" y="5301208"/>
            <a:ext cx="735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E se il prezzo aumenta?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9D9664C-876D-434A-B04D-445310C9A30F}"/>
              </a:ext>
            </a:extLst>
          </p:cNvPr>
          <p:cNvGrpSpPr/>
          <p:nvPr/>
        </p:nvGrpSpPr>
        <p:grpSpPr>
          <a:xfrm>
            <a:off x="2435239" y="3212976"/>
            <a:ext cx="5182057" cy="1800200"/>
            <a:chOff x="2435239" y="3212976"/>
            <a:chExt cx="5182057" cy="1800200"/>
          </a:xfrm>
        </p:grpSpPr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267D56C8-E981-4AB7-9592-12B8AF86E3A7}"/>
                </a:ext>
              </a:extLst>
            </p:cNvPr>
            <p:cNvCxnSpPr/>
            <p:nvPr/>
          </p:nvCxnSpPr>
          <p:spPr>
            <a:xfrm>
              <a:off x="2435239" y="3212976"/>
              <a:ext cx="51820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ccia in giù 14">
              <a:extLst>
                <a:ext uri="{FF2B5EF4-FFF2-40B4-BE49-F238E27FC236}">
                  <a16:creationId xmlns:a16="http://schemas.microsoft.com/office/drawing/2014/main" id="{32994E39-0199-4013-87EF-6F15AFC9CFAC}"/>
                </a:ext>
              </a:extLst>
            </p:cNvPr>
            <p:cNvSpPr/>
            <p:nvPr/>
          </p:nvSpPr>
          <p:spPr>
            <a:xfrm rot="10800000">
              <a:off x="2713205" y="3288191"/>
              <a:ext cx="216024" cy="28161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BA59D9B3-42A3-4B27-B12A-063BFA1EE9F5}"/>
                </a:ext>
              </a:extLst>
            </p:cNvPr>
            <p:cNvCxnSpPr/>
            <p:nvPr/>
          </p:nvCxnSpPr>
          <p:spPr>
            <a:xfrm>
              <a:off x="4172611" y="3212976"/>
              <a:ext cx="0" cy="180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35BD1-BB49-4EAF-9D80-95C0CC1B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279400"/>
            <a:ext cx="7622877" cy="579438"/>
          </a:xfrm>
        </p:spPr>
        <p:txBody>
          <a:bodyPr/>
          <a:lstStyle/>
          <a:p>
            <a:r>
              <a:rPr lang="it-IT" dirty="0"/>
              <a:t>…all’intero mercato (curva di domanda)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98D1D6-2934-46A2-8DFE-0F13FF75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200" y="1340768"/>
            <a:ext cx="2657500" cy="365028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Quantità domandata a prezzi differenti da parte di una ‘collettività’ di consumatori in un determinato periodo di tempo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615D78-732C-4EC0-84AD-ED9467651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0548F8-ACBF-48E4-B451-81678862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832824"/>
            <a:ext cx="5486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1DABE-0CAE-4767-954E-85027EED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0" y="279400"/>
            <a:ext cx="8054925" cy="579438"/>
          </a:xfrm>
        </p:spPr>
        <p:txBody>
          <a:bodyPr/>
          <a:lstStyle/>
          <a:p>
            <a:r>
              <a:rPr lang="it-IT" dirty="0"/>
              <a:t>Chi vende? (curva di offerta)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F17DBC-4B62-47FB-8E3D-53A194591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F5A051-8C14-457F-906C-6EA28E50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18" y="1125537"/>
            <a:ext cx="52482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9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50BC2-E629-4B01-8D89-DAC33452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0" y="201537"/>
            <a:ext cx="8054925" cy="989360"/>
          </a:xfrm>
        </p:spPr>
        <p:txBody>
          <a:bodyPr/>
          <a:lstStyle/>
          <a:p>
            <a:r>
              <a:rPr lang="it-IT" dirty="0"/>
              <a:t>La magia del mercato (1)) …. Il ‘</a:t>
            </a:r>
            <a:r>
              <a:rPr lang="it-IT" dirty="0">
                <a:solidFill>
                  <a:srgbClr val="00B050"/>
                </a:solidFill>
              </a:rPr>
              <a:t>sistema dei prezzi</a:t>
            </a:r>
            <a:r>
              <a:rPr lang="it-IT" dirty="0"/>
              <a:t>’ definisce quanto produrre, quante risorse dedicare per soddisfare  i consumatori.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B67298-4196-4952-8077-F64A0D23F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5BAEAE-DE7F-436E-908B-2079C279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27" y="1190897"/>
            <a:ext cx="5114925" cy="51625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6CE434-9A89-4E3E-B7A9-77C76A30FD46}"/>
              </a:ext>
            </a:extLst>
          </p:cNvPr>
          <p:cNvSpPr txBox="1"/>
          <p:nvPr/>
        </p:nvSpPr>
        <p:spPr>
          <a:xfrm>
            <a:off x="2134718" y="5999460"/>
            <a:ext cx="727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 ‘prezzi’ di mercato sono dei segnali di scarsità</a:t>
            </a:r>
          </a:p>
        </p:txBody>
      </p:sp>
    </p:spTree>
    <p:extLst>
      <p:ext uri="{BB962C8B-B14F-4D97-AF65-F5344CB8AC3E}">
        <p14:creationId xmlns:p14="http://schemas.microsoft.com/office/powerpoint/2010/main" val="9377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>
            <a:extLst>
              <a:ext uri="{FF2B5EF4-FFF2-40B4-BE49-F238E27FC236}">
                <a16:creationId xmlns:a16="http://schemas.microsoft.com/office/drawing/2014/main" id="{AF0EEAE5-A40F-42DD-B13B-6DE2163B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7D9948-8264-41AA-8897-56B3DF17AE2A}" type="slidenum">
              <a:rPr lang="en-US" altLang="it-IT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it-IT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1182CF3-E0CC-41AB-887D-4984906F4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1514" y="117476"/>
            <a:ext cx="6116637" cy="788988"/>
          </a:xfrm>
        </p:spPr>
        <p:txBody>
          <a:bodyPr/>
          <a:lstStyle/>
          <a:p>
            <a:pPr eaLnBrk="1" hangingPunct="1"/>
            <a:r>
              <a:rPr lang="it-IT" altLang="it-IT" dirty="0"/>
              <a:t>Possiamo misurare il beneficio che l’esistenza di un mercato genera? </a:t>
            </a:r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A974E894-2ECA-4B5B-AADD-1AE8CD5E5C5A}"/>
              </a:ext>
            </a:extLst>
          </p:cNvPr>
          <p:cNvGrpSpPr>
            <a:grpSpLocks/>
          </p:cNvGrpSpPr>
          <p:nvPr/>
        </p:nvGrpSpPr>
        <p:grpSpPr bwMode="auto">
          <a:xfrm>
            <a:off x="1571626" y="1363664"/>
            <a:ext cx="6340475" cy="4835525"/>
            <a:chOff x="470" y="1082"/>
            <a:chExt cx="3994" cy="3046"/>
          </a:xfrm>
        </p:grpSpPr>
        <p:sp>
          <p:nvSpPr>
            <p:cNvPr id="12314" name="Line 4">
              <a:extLst>
                <a:ext uri="{FF2B5EF4-FFF2-40B4-BE49-F238E27FC236}">
                  <a16:creationId xmlns:a16="http://schemas.microsoft.com/office/drawing/2014/main" id="{EA17F149-1F09-4B40-A44C-8F891918F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5" name="Line 5">
              <a:extLst>
                <a:ext uri="{FF2B5EF4-FFF2-40B4-BE49-F238E27FC236}">
                  <a16:creationId xmlns:a16="http://schemas.microsoft.com/office/drawing/2014/main" id="{D786D15F-FBAF-4103-8E59-BE7688A0A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88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6" name="Text Box 6">
              <a:extLst>
                <a:ext uri="{FF2B5EF4-FFF2-40B4-BE49-F238E27FC236}">
                  <a16:creationId xmlns:a16="http://schemas.microsoft.com/office/drawing/2014/main" id="{ED025E6F-C89C-426F-A239-CEF565086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08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2317" name="Text Box 7">
              <a:extLst>
                <a:ext uri="{FF2B5EF4-FFF2-40B4-BE49-F238E27FC236}">
                  <a16:creationId xmlns:a16="http://schemas.microsoft.com/office/drawing/2014/main" id="{4986FF18-BCF0-45DC-9579-F67C1615F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38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318" name="Text Box 8">
              <a:extLst>
                <a:ext uri="{FF2B5EF4-FFF2-40B4-BE49-F238E27FC236}">
                  <a16:creationId xmlns:a16="http://schemas.microsoft.com/office/drawing/2014/main" id="{9F285AF4-DD1F-4628-A81C-0272BDBDF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" y="38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8441" name="Group 9">
            <a:extLst>
              <a:ext uri="{FF2B5EF4-FFF2-40B4-BE49-F238E27FC236}">
                <a16:creationId xmlns:a16="http://schemas.microsoft.com/office/drawing/2014/main" id="{BC3A646B-39CB-482A-9C36-21BAEB2B95FD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4148139"/>
            <a:ext cx="4699000" cy="2092325"/>
            <a:chOff x="518" y="2858"/>
            <a:chExt cx="2960" cy="1318"/>
          </a:xfrm>
        </p:grpSpPr>
        <p:sp>
          <p:nvSpPr>
            <p:cNvPr id="12310" name="Line 10">
              <a:extLst>
                <a:ext uri="{FF2B5EF4-FFF2-40B4-BE49-F238E27FC236}">
                  <a16:creationId xmlns:a16="http://schemas.microsoft.com/office/drawing/2014/main" id="{E5D7F89C-A0E5-42DD-A152-26AB4757D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24"/>
              <a:ext cx="24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Line 11">
              <a:extLst>
                <a:ext uri="{FF2B5EF4-FFF2-40B4-BE49-F238E27FC236}">
                  <a16:creationId xmlns:a16="http://schemas.microsoft.com/office/drawing/2014/main" id="{C14B8DDC-4476-4464-B37C-2947273A3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024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2" name="Text Box 12">
              <a:extLst>
                <a:ext uri="{FF2B5EF4-FFF2-40B4-BE49-F238E27FC236}">
                  <a16:creationId xmlns:a16="http://schemas.microsoft.com/office/drawing/2014/main" id="{78B61337-1C5D-4F16-95CF-26B1E0050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858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P*</a:t>
              </a:r>
            </a:p>
          </p:txBody>
        </p:sp>
        <p:sp>
          <p:nvSpPr>
            <p:cNvPr id="12313" name="Text Box 13">
              <a:extLst>
                <a:ext uri="{FF2B5EF4-FFF2-40B4-BE49-F238E27FC236}">
                  <a16:creationId xmlns:a16="http://schemas.microsoft.com/office/drawing/2014/main" id="{E2B75718-2C93-4362-86B5-CC8E8B1D0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7" y="3888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Q*</a:t>
              </a:r>
            </a:p>
          </p:txBody>
        </p:sp>
      </p:grp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C48CB79F-885B-4308-B6AA-44D2CA00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582863"/>
            <a:ext cx="685800" cy="1828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A1EE4354-F9C1-4578-A52A-F481DA96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2963863"/>
            <a:ext cx="609600" cy="1447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18448" name="AutoShape 16">
            <a:extLst>
              <a:ext uri="{FF2B5EF4-FFF2-40B4-BE49-F238E27FC236}">
                <a16:creationId xmlns:a16="http://schemas.microsoft.com/office/drawing/2014/main" id="{06F34917-2E28-4E8D-8DA1-60B1F1B4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201863"/>
            <a:ext cx="3886200" cy="2209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A480256A-84F0-4252-ACCD-B8D92B29ACD5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2201864"/>
            <a:ext cx="6523039" cy="3094037"/>
            <a:chOff x="816" y="1632"/>
            <a:chExt cx="4109" cy="1949"/>
          </a:xfrm>
        </p:grpSpPr>
        <p:sp>
          <p:nvSpPr>
            <p:cNvPr id="12308" name="Line 18">
              <a:extLst>
                <a:ext uri="{FF2B5EF4-FFF2-40B4-BE49-F238E27FC236}">
                  <a16:creationId xmlns:a16="http://schemas.microsoft.com/office/drawing/2014/main" id="{DBAE1A23-F1BC-4A45-9D23-79A3B152E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632"/>
              <a:ext cx="3120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9" name="Text Box 19">
              <a:extLst>
                <a:ext uri="{FF2B5EF4-FFF2-40B4-BE49-F238E27FC236}">
                  <a16:creationId xmlns:a16="http://schemas.microsoft.com/office/drawing/2014/main" id="{8B053127-2B77-4588-A949-FB7590F57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290"/>
              <a:ext cx="9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 dirty="0">
                  <a:latin typeface="Times New Roman" panose="02020603050405020304" pitchFamily="18" charset="0"/>
                </a:rPr>
                <a:t>Domanda</a:t>
              </a:r>
            </a:p>
          </p:txBody>
        </p:sp>
      </p:grpSp>
      <p:grpSp>
        <p:nvGrpSpPr>
          <p:cNvPr id="18452" name="Group 20">
            <a:extLst>
              <a:ext uri="{FF2B5EF4-FFF2-40B4-BE49-F238E27FC236}">
                <a16:creationId xmlns:a16="http://schemas.microsoft.com/office/drawing/2014/main" id="{3382EB5A-41C8-4B9E-9763-5701CA992D0A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2278063"/>
            <a:ext cx="1327150" cy="3962400"/>
            <a:chOff x="528" y="1680"/>
            <a:chExt cx="836" cy="2496"/>
          </a:xfrm>
        </p:grpSpPr>
        <p:sp>
          <p:nvSpPr>
            <p:cNvPr id="12304" name="Line 21">
              <a:extLst>
                <a:ext uri="{FF2B5EF4-FFF2-40B4-BE49-F238E27FC236}">
                  <a16:creationId xmlns:a16="http://schemas.microsoft.com/office/drawing/2014/main" id="{1AD0BE75-D482-4A39-9038-2B2C0AF97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7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5" name="Line 22">
              <a:extLst>
                <a:ext uri="{FF2B5EF4-FFF2-40B4-BE49-F238E27FC236}">
                  <a16:creationId xmlns:a16="http://schemas.microsoft.com/office/drawing/2014/main" id="{7BA4EA77-D8DC-48F3-8AC8-A71A60BF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72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6" name="Text Box 23">
              <a:extLst>
                <a:ext uri="{FF2B5EF4-FFF2-40B4-BE49-F238E27FC236}">
                  <a16:creationId xmlns:a16="http://schemas.microsoft.com/office/drawing/2014/main" id="{31EA9260-B7A2-4A90-B416-2AF897CC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8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307" name="Text Box 24">
              <a:extLst>
                <a:ext uri="{FF2B5EF4-FFF2-40B4-BE49-F238E27FC236}">
                  <a16:creationId xmlns:a16="http://schemas.microsoft.com/office/drawing/2014/main" id="{0195F4D5-7028-4B5A-A613-FE65B9EC6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8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  <a:r>
                <a:rPr lang="it-IT" altLang="it-IT" sz="2400" i="1" baseline="-25000">
                  <a:latin typeface="Times New Roman" panose="02020603050405020304" pitchFamily="18" charset="0"/>
                </a:rPr>
                <a:t>1</a:t>
              </a:r>
              <a:endParaRPr lang="it-IT" altLang="it-IT" sz="240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457" name="Group 25">
            <a:extLst>
              <a:ext uri="{FF2B5EF4-FFF2-40B4-BE49-F238E27FC236}">
                <a16:creationId xmlns:a16="http://schemas.microsoft.com/office/drawing/2014/main" id="{7FA331E0-F621-4C42-B16D-52B6EAF134F4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2735263"/>
            <a:ext cx="1936750" cy="3505200"/>
            <a:chOff x="528" y="1968"/>
            <a:chExt cx="1220" cy="2208"/>
          </a:xfrm>
        </p:grpSpPr>
        <p:sp>
          <p:nvSpPr>
            <p:cNvPr id="12300" name="Line 26">
              <a:extLst>
                <a:ext uri="{FF2B5EF4-FFF2-40B4-BE49-F238E27FC236}">
                  <a16:creationId xmlns:a16="http://schemas.microsoft.com/office/drawing/2014/main" id="{1C50F88A-E15C-4A48-8AB9-1B30A4548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1" name="Line 27">
              <a:extLst>
                <a:ext uri="{FF2B5EF4-FFF2-40B4-BE49-F238E27FC236}">
                  <a16:creationId xmlns:a16="http://schemas.microsoft.com/office/drawing/2014/main" id="{AF16EA94-CC2A-45D6-9F9F-59A91F79C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12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2" name="Text Box 28">
              <a:extLst>
                <a:ext uri="{FF2B5EF4-FFF2-40B4-BE49-F238E27FC236}">
                  <a16:creationId xmlns:a16="http://schemas.microsoft.com/office/drawing/2014/main" id="{9C3C2222-6A74-4C28-85C8-66886084F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8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303" name="Text Box 29">
              <a:extLst>
                <a:ext uri="{FF2B5EF4-FFF2-40B4-BE49-F238E27FC236}">
                  <a16:creationId xmlns:a16="http://schemas.microsoft.com/office/drawing/2014/main" id="{CBE157FF-CCFA-47D7-AA9A-C5A4585A8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6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  <a:r>
                <a:rPr lang="it-IT" altLang="it-IT" sz="2400" i="1" baseline="-25000">
                  <a:latin typeface="Times New Roman" panose="02020603050405020304" pitchFamily="18" charset="0"/>
                </a:rPr>
                <a:t>2</a:t>
              </a:r>
              <a:endParaRPr lang="it-IT" altLang="it-IT" sz="2400" i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>
            <a:extLst>
              <a:ext uri="{FF2B5EF4-FFF2-40B4-BE49-F238E27FC236}">
                <a16:creationId xmlns:a16="http://schemas.microsoft.com/office/drawing/2014/main" id="{F69A6603-9875-4707-9588-64B9984A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F3491A-4A3A-477A-BE03-0DF514CDA070}" type="slidenum">
              <a:rPr lang="en-US" altLang="it-IT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it-IT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81E2F20-BC0F-45AA-973A-DF3E0E548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8" y="152400"/>
            <a:ext cx="5630862" cy="636588"/>
          </a:xfrm>
        </p:spPr>
        <p:txBody>
          <a:bodyPr/>
          <a:lstStyle/>
          <a:p>
            <a:pPr eaLnBrk="1" hangingPunct="1"/>
            <a:r>
              <a:rPr lang="it-IT" altLang="it-IT" dirty="0"/>
              <a:t>E per i produttori? </a:t>
            </a: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5E30688B-342E-431F-AC61-A7740429578D}"/>
              </a:ext>
            </a:extLst>
          </p:cNvPr>
          <p:cNvGrpSpPr>
            <a:grpSpLocks/>
          </p:cNvGrpSpPr>
          <p:nvPr/>
        </p:nvGrpSpPr>
        <p:grpSpPr bwMode="auto">
          <a:xfrm>
            <a:off x="1619251" y="1287464"/>
            <a:ext cx="6340475" cy="4835525"/>
            <a:chOff x="470" y="1082"/>
            <a:chExt cx="3994" cy="3046"/>
          </a:xfrm>
        </p:grpSpPr>
        <p:sp>
          <p:nvSpPr>
            <p:cNvPr id="13339" name="Line 4">
              <a:extLst>
                <a:ext uri="{FF2B5EF4-FFF2-40B4-BE49-F238E27FC236}">
                  <a16:creationId xmlns:a16="http://schemas.microsoft.com/office/drawing/2014/main" id="{F189EE03-3448-4467-AE5C-3A2B86039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Line 5">
              <a:extLst>
                <a:ext uri="{FF2B5EF4-FFF2-40B4-BE49-F238E27FC236}">
                  <a16:creationId xmlns:a16="http://schemas.microsoft.com/office/drawing/2014/main" id="{9C7127B9-C102-4CA7-A4E9-B13CFF37D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88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1" name="Text Box 6">
              <a:extLst>
                <a:ext uri="{FF2B5EF4-FFF2-40B4-BE49-F238E27FC236}">
                  <a16:creationId xmlns:a16="http://schemas.microsoft.com/office/drawing/2014/main" id="{B1B6F652-F89A-49F3-8202-23A56BDB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08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3342" name="Text Box 7">
              <a:extLst>
                <a:ext uri="{FF2B5EF4-FFF2-40B4-BE49-F238E27FC236}">
                  <a16:creationId xmlns:a16="http://schemas.microsoft.com/office/drawing/2014/main" id="{E5A480BC-2EB4-4386-BCE4-DD7CAA088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38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343" name="Text Box 8">
              <a:extLst>
                <a:ext uri="{FF2B5EF4-FFF2-40B4-BE49-F238E27FC236}">
                  <a16:creationId xmlns:a16="http://schemas.microsoft.com/office/drawing/2014/main" id="{C4971024-64B1-40AB-B424-BD7BF03D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" y="38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13317" name="Line 9">
            <a:extLst>
              <a:ext uri="{FF2B5EF4-FFF2-40B4-BE49-F238E27FC236}">
                <a16:creationId xmlns:a16="http://schemas.microsoft.com/office/drawing/2014/main" id="{0E7BF00E-8250-4B8D-883E-18DF86FD5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4792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466" name="Group 10">
            <a:extLst>
              <a:ext uri="{FF2B5EF4-FFF2-40B4-BE49-F238E27FC236}">
                <a16:creationId xmlns:a16="http://schemas.microsoft.com/office/drawing/2014/main" id="{1091DC98-6601-4219-946E-5C4E9F2F0919}"/>
              </a:ext>
            </a:extLst>
          </p:cNvPr>
          <p:cNvGrpSpPr>
            <a:grpSpLocks/>
          </p:cNvGrpSpPr>
          <p:nvPr/>
        </p:nvGrpSpPr>
        <p:grpSpPr bwMode="auto">
          <a:xfrm>
            <a:off x="2152651" y="1973264"/>
            <a:ext cx="6191252" cy="2854325"/>
            <a:chOff x="816" y="1514"/>
            <a:chExt cx="3900" cy="1798"/>
          </a:xfrm>
        </p:grpSpPr>
        <p:sp>
          <p:nvSpPr>
            <p:cNvPr id="13337" name="Line 11">
              <a:extLst>
                <a:ext uri="{FF2B5EF4-FFF2-40B4-BE49-F238E27FC236}">
                  <a16:creationId xmlns:a16="http://schemas.microsoft.com/office/drawing/2014/main" id="{B752A875-1424-4C45-9657-D32F13CF4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584"/>
              <a:ext cx="3120" cy="17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Text Box 12">
              <a:extLst>
                <a:ext uri="{FF2B5EF4-FFF2-40B4-BE49-F238E27FC236}">
                  <a16:creationId xmlns:a16="http://schemas.microsoft.com/office/drawing/2014/main" id="{EB0968F3-C12F-46B8-9DF8-CA6E48984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1514"/>
              <a:ext cx="6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 dirty="0">
                  <a:latin typeface="Times New Roman" panose="02020603050405020304" pitchFamily="18" charset="0"/>
                </a:rPr>
                <a:t>Offerta</a:t>
              </a:r>
            </a:p>
          </p:txBody>
        </p:sp>
      </p:grpSp>
      <p:grpSp>
        <p:nvGrpSpPr>
          <p:cNvPr id="19469" name="Group 13">
            <a:extLst>
              <a:ext uri="{FF2B5EF4-FFF2-40B4-BE49-F238E27FC236}">
                <a16:creationId xmlns:a16="http://schemas.microsoft.com/office/drawing/2014/main" id="{2C0462FB-01C5-459A-80D2-1344E1B2325F}"/>
              </a:ext>
            </a:extLst>
          </p:cNvPr>
          <p:cNvGrpSpPr>
            <a:grpSpLocks/>
          </p:cNvGrpSpPr>
          <p:nvPr/>
        </p:nvGrpSpPr>
        <p:grpSpPr bwMode="auto">
          <a:xfrm>
            <a:off x="1695450" y="1973263"/>
            <a:ext cx="5410200" cy="4191000"/>
            <a:chOff x="528" y="1536"/>
            <a:chExt cx="3408" cy="2640"/>
          </a:xfrm>
        </p:grpSpPr>
        <p:sp>
          <p:nvSpPr>
            <p:cNvPr id="13333" name="Line 14">
              <a:extLst>
                <a:ext uri="{FF2B5EF4-FFF2-40B4-BE49-F238E27FC236}">
                  <a16:creationId xmlns:a16="http://schemas.microsoft.com/office/drawing/2014/main" id="{4BE4ADC4-0A52-4A0C-8539-A609936C8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728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Line 15">
              <a:extLst>
                <a:ext uri="{FF2B5EF4-FFF2-40B4-BE49-F238E27FC236}">
                  <a16:creationId xmlns:a16="http://schemas.microsoft.com/office/drawing/2014/main" id="{9AFAFE31-0205-488E-B5D4-6E5A42591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728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5" name="Text Box 16">
              <a:extLst>
                <a:ext uri="{FF2B5EF4-FFF2-40B4-BE49-F238E27FC236}">
                  <a16:creationId xmlns:a16="http://schemas.microsoft.com/office/drawing/2014/main" id="{99B724D5-B66B-41C9-8809-42EBD6C2B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536"/>
              <a:ext cx="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P*</a:t>
              </a:r>
            </a:p>
          </p:txBody>
        </p:sp>
        <p:sp>
          <p:nvSpPr>
            <p:cNvPr id="13336" name="Text Box 17">
              <a:extLst>
                <a:ext uri="{FF2B5EF4-FFF2-40B4-BE49-F238E27FC236}">
                  <a16:creationId xmlns:a16="http://schemas.microsoft.com/office/drawing/2014/main" id="{FD2F1E72-2C43-4E95-A65C-A56292CC1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" y="3888"/>
              <a:ext cx="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Q*</a:t>
              </a:r>
            </a:p>
          </p:txBody>
        </p:sp>
      </p:grp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F935F033-1EEE-404C-BDCD-46A9E887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2278063"/>
            <a:ext cx="685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D22D439F-375D-4631-9B5F-782FADE3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78063"/>
            <a:ext cx="685800" cy="175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19476" name="Freeform 20">
            <a:extLst>
              <a:ext uri="{FF2B5EF4-FFF2-40B4-BE49-F238E27FC236}">
                <a16:creationId xmlns:a16="http://schemas.microsoft.com/office/drawing/2014/main" id="{37EDD0C1-707C-4EA2-B4FA-D11A02C861F8}"/>
              </a:ext>
            </a:extLst>
          </p:cNvPr>
          <p:cNvSpPr>
            <a:spLocks/>
          </p:cNvSpPr>
          <p:nvPr/>
        </p:nvSpPr>
        <p:spPr bwMode="auto">
          <a:xfrm>
            <a:off x="2152650" y="2278063"/>
            <a:ext cx="4572000" cy="2514600"/>
          </a:xfrm>
          <a:custGeom>
            <a:avLst/>
            <a:gdLst>
              <a:gd name="T0" fmla="*/ 0 w 2880"/>
              <a:gd name="T1" fmla="*/ 0 h 1584"/>
              <a:gd name="T2" fmla="*/ 0 w 2880"/>
              <a:gd name="T3" fmla="*/ 2147483646 h 1584"/>
              <a:gd name="T4" fmla="*/ 2147483646 w 2880"/>
              <a:gd name="T5" fmla="*/ 0 h 1584"/>
              <a:gd name="T6" fmla="*/ 0 w 2880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0" h="1584">
                <a:moveTo>
                  <a:pt x="0" y="0"/>
                </a:moveTo>
                <a:lnTo>
                  <a:pt x="0" y="1584"/>
                </a:lnTo>
                <a:lnTo>
                  <a:pt x="28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477" name="Group 21">
            <a:extLst>
              <a:ext uri="{FF2B5EF4-FFF2-40B4-BE49-F238E27FC236}">
                <a16:creationId xmlns:a16="http://schemas.microsoft.com/office/drawing/2014/main" id="{A5C46055-88A4-480C-B079-D9AE68D2E29F}"/>
              </a:ext>
            </a:extLst>
          </p:cNvPr>
          <p:cNvGrpSpPr>
            <a:grpSpLocks/>
          </p:cNvGrpSpPr>
          <p:nvPr/>
        </p:nvGrpSpPr>
        <p:grpSpPr bwMode="auto">
          <a:xfrm>
            <a:off x="1695451" y="2278063"/>
            <a:ext cx="1311275" cy="3886200"/>
            <a:chOff x="528" y="1728"/>
            <a:chExt cx="826" cy="2448"/>
          </a:xfrm>
        </p:grpSpPr>
        <p:sp>
          <p:nvSpPr>
            <p:cNvPr id="13329" name="Line 22">
              <a:extLst>
                <a:ext uri="{FF2B5EF4-FFF2-40B4-BE49-F238E27FC236}">
                  <a16:creationId xmlns:a16="http://schemas.microsoft.com/office/drawing/2014/main" id="{5B0AB05A-C359-4BBA-BDE8-FCE0F1299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Line 23">
              <a:extLst>
                <a:ext uri="{FF2B5EF4-FFF2-40B4-BE49-F238E27FC236}">
                  <a16:creationId xmlns:a16="http://schemas.microsoft.com/office/drawing/2014/main" id="{AA885C25-CC2F-44C5-8677-587E993EF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728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1" name="Text Box 24">
              <a:extLst>
                <a:ext uri="{FF2B5EF4-FFF2-40B4-BE49-F238E27FC236}">
                  <a16:creationId xmlns:a16="http://schemas.microsoft.com/office/drawing/2014/main" id="{ACD1DBD7-DFBE-497B-831B-7738CB160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38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32" name="Text Box 25">
              <a:extLst>
                <a:ext uri="{FF2B5EF4-FFF2-40B4-BE49-F238E27FC236}">
                  <a16:creationId xmlns:a16="http://schemas.microsoft.com/office/drawing/2014/main" id="{E8FB6C09-5312-4265-9EC4-BD381A7FE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8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  <a:r>
                <a:rPr lang="it-IT" altLang="it-IT" sz="2400" i="1" baseline="-25000">
                  <a:latin typeface="Times New Roman" panose="02020603050405020304" pitchFamily="18" charset="0"/>
                </a:rPr>
                <a:t>3</a:t>
              </a:r>
              <a:endParaRPr lang="it-IT" altLang="it-IT" sz="240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2" name="Group 26">
            <a:extLst>
              <a:ext uri="{FF2B5EF4-FFF2-40B4-BE49-F238E27FC236}">
                <a16:creationId xmlns:a16="http://schemas.microsoft.com/office/drawing/2014/main" id="{BFE03B53-F319-4267-B1D4-47D1005D0080}"/>
              </a:ext>
            </a:extLst>
          </p:cNvPr>
          <p:cNvGrpSpPr>
            <a:grpSpLocks/>
          </p:cNvGrpSpPr>
          <p:nvPr/>
        </p:nvGrpSpPr>
        <p:grpSpPr bwMode="auto">
          <a:xfrm>
            <a:off x="1679576" y="2278063"/>
            <a:ext cx="2028825" cy="3886200"/>
            <a:chOff x="518" y="1728"/>
            <a:chExt cx="1278" cy="2448"/>
          </a:xfrm>
        </p:grpSpPr>
        <p:sp>
          <p:nvSpPr>
            <p:cNvPr id="13325" name="Line 27">
              <a:extLst>
                <a:ext uri="{FF2B5EF4-FFF2-40B4-BE49-F238E27FC236}">
                  <a16:creationId xmlns:a16="http://schemas.microsoft.com/office/drawing/2014/main" id="{F98ACA04-E65D-498E-BB0C-85028BFD9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832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Line 28">
              <a:extLst>
                <a:ext uri="{FF2B5EF4-FFF2-40B4-BE49-F238E27FC236}">
                  <a16:creationId xmlns:a16="http://schemas.microsoft.com/office/drawing/2014/main" id="{F27A691F-F037-4C93-8332-51F77BDDB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28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Text Box 29">
              <a:extLst>
                <a:ext uri="{FF2B5EF4-FFF2-40B4-BE49-F238E27FC236}">
                  <a16:creationId xmlns:a16="http://schemas.microsoft.com/office/drawing/2014/main" id="{9FFE17D6-CC3B-4C27-8DFB-78AF81AB7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8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28" name="Text Box 30">
              <a:extLst>
                <a:ext uri="{FF2B5EF4-FFF2-40B4-BE49-F238E27FC236}">
                  <a16:creationId xmlns:a16="http://schemas.microsoft.com/office/drawing/2014/main" id="{72ECDBED-2140-4B87-A3FD-68DE18146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57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400" i="1">
                  <a:latin typeface="Times New Roman" panose="02020603050405020304" pitchFamily="18" charset="0"/>
                </a:rPr>
                <a:t>P</a:t>
              </a:r>
              <a:r>
                <a:rPr lang="it-IT" altLang="it-IT" sz="2400" i="1" baseline="-25000">
                  <a:latin typeface="Times New Roman" panose="02020603050405020304" pitchFamily="18" charset="0"/>
                </a:rPr>
                <a:t>2</a:t>
              </a:r>
              <a:endParaRPr lang="it-IT" altLang="it-IT" sz="2400" i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0A89FA-6F7A-4F3C-8D5B-A41C3A67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279400"/>
            <a:ext cx="7550869" cy="579438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Il ‘surplus’ (benessere) generato da un mercato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7AC4F2-FAE5-444D-BEFD-A857EC042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416F4E7-2394-4266-9342-3D61E97853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32653F-9DD5-4C27-9471-026664F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32" y="1347760"/>
            <a:ext cx="4972050" cy="503872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F0316DEF-E403-4B22-B350-3915C67E012D}"/>
              </a:ext>
            </a:extLst>
          </p:cNvPr>
          <p:cNvGrpSpPr/>
          <p:nvPr/>
        </p:nvGrpSpPr>
        <p:grpSpPr>
          <a:xfrm>
            <a:off x="1136576" y="2060848"/>
            <a:ext cx="2403407" cy="646331"/>
            <a:chOff x="1136576" y="2060848"/>
            <a:chExt cx="2403407" cy="64633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C2CF2EB-3E4F-4546-A40B-36D183F89B2D}"/>
                </a:ext>
              </a:extLst>
            </p:cNvPr>
            <p:cNvSpPr txBox="1"/>
            <p:nvPr/>
          </p:nvSpPr>
          <p:spPr>
            <a:xfrm>
              <a:off x="1136576" y="2060848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Surplus del consumatore</a:t>
              </a:r>
            </a:p>
          </p:txBody>
        </p:sp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5DCE3142-9FC0-4E14-9F72-8FD4BDF28029}"/>
                </a:ext>
              </a:extLst>
            </p:cNvPr>
            <p:cNvSpPr/>
            <p:nvPr/>
          </p:nvSpPr>
          <p:spPr>
            <a:xfrm>
              <a:off x="2891911" y="2168859"/>
              <a:ext cx="648072" cy="43030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8B51109-9429-4503-8E8E-D8C292567D6F}"/>
              </a:ext>
            </a:extLst>
          </p:cNvPr>
          <p:cNvGrpSpPr/>
          <p:nvPr/>
        </p:nvGrpSpPr>
        <p:grpSpPr>
          <a:xfrm>
            <a:off x="1280592" y="4169660"/>
            <a:ext cx="2403407" cy="646331"/>
            <a:chOff x="1136576" y="2060848"/>
            <a:chExt cx="2403407" cy="646331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AF4B14A-7AC2-4797-891E-3DC3267A222D}"/>
                </a:ext>
              </a:extLst>
            </p:cNvPr>
            <p:cNvSpPr txBox="1"/>
            <p:nvPr/>
          </p:nvSpPr>
          <p:spPr>
            <a:xfrm>
              <a:off x="1136576" y="2060848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B050"/>
                  </a:solidFill>
                </a:rPr>
                <a:t>Surplus del produttore</a:t>
              </a:r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824CC308-6793-4541-A1C8-F0C44085626F}"/>
                </a:ext>
              </a:extLst>
            </p:cNvPr>
            <p:cNvSpPr/>
            <p:nvPr/>
          </p:nvSpPr>
          <p:spPr>
            <a:xfrm>
              <a:off x="2891911" y="2168859"/>
              <a:ext cx="648072" cy="43030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9546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E1BC7-0C9D-4325-8E09-0EADA9F3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93" y="2849562"/>
            <a:ext cx="7910909" cy="579438"/>
          </a:xfrm>
        </p:spPr>
        <p:txBody>
          <a:bodyPr/>
          <a:lstStyle/>
          <a:p>
            <a:pPr algn="ctr"/>
            <a:r>
              <a:rPr lang="it-IT" sz="3400" dirty="0">
                <a:solidFill>
                  <a:srgbClr val="0070C0"/>
                </a:solidFill>
              </a:rPr>
              <a:t>Lasciare i mercati ‘liberi’ di funzionare o regolamentarli attraverso interventi di politica economica?</a:t>
            </a:r>
            <a:br>
              <a:rPr lang="it-IT" sz="3400" dirty="0">
                <a:solidFill>
                  <a:srgbClr val="0070C0"/>
                </a:solidFill>
              </a:rPr>
            </a:br>
            <a:r>
              <a:rPr lang="it-IT" sz="3400" dirty="0">
                <a:solidFill>
                  <a:srgbClr val="0070C0"/>
                </a:solidFill>
              </a:rPr>
              <a:t>Quando è necessario un intervento Pubblico </a:t>
            </a:r>
            <a:r>
              <a:rPr lang="it-IT" sz="3400">
                <a:solidFill>
                  <a:srgbClr val="0070C0"/>
                </a:solidFill>
              </a:rPr>
              <a:t>in Economia?</a:t>
            </a:r>
            <a:br>
              <a:rPr lang="it-IT" sz="3400" dirty="0">
                <a:solidFill>
                  <a:srgbClr val="0070C0"/>
                </a:solidFill>
              </a:rPr>
            </a:br>
            <a:endParaRPr lang="it-IT" sz="3400" dirty="0">
              <a:solidFill>
                <a:srgbClr val="0070C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F9DEFA-8BAD-4D49-8BEA-25CC0B23E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7C64EAC-C14F-4B64-A794-5CA09526E1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937" y="1170772"/>
            <a:ext cx="4731657" cy="40227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36576" y="1196975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Il mondo del lavoro sembra sorridere ai laureati in Economia.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</a:rPr>
              <a:t>Dopo appena </a:t>
            </a:r>
            <a:r>
              <a:rPr lang="it-IT" sz="1400" u="sng" dirty="0">
                <a:solidFill>
                  <a:schemeClr val="tx1"/>
                </a:solidFill>
              </a:rPr>
              <a:t>5 mesi </a:t>
            </a:r>
            <a:r>
              <a:rPr lang="it-IT" sz="1400" dirty="0">
                <a:solidFill>
                  <a:schemeClr val="tx1"/>
                </a:solidFill>
              </a:rPr>
              <a:t>dalla triennale, in media, i neolaureati trovano lavoro.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</a:rPr>
              <a:t>Ed è lo stesso tempo, all’incirca, che impiegano gli specializzati (con Laurea Magistrale).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</a:rPr>
              <a:t>Per il 39% degli specializzati, oltre ad essere soddisfatti delle proprie scelte, la propria laurea è stata efficace per la ricerca di un lavoro.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</a:rPr>
              <a:t>(Fonte: Almalaurea)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00225-2A1E-48E0-A5D3-812431D91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53975"/>
            <a:ext cx="8255000" cy="1143000"/>
          </a:xfrm>
        </p:spPr>
        <p:txBody>
          <a:bodyPr/>
          <a:lstStyle/>
          <a:p>
            <a:r>
              <a:rPr lang="it-IT" sz="2600" dirty="0">
                <a:solidFill>
                  <a:schemeClr val="hlink"/>
                </a:solidFill>
              </a:rPr>
              <a:t>Laurea in Economia: un buon investimento?</a:t>
            </a:r>
          </a:p>
        </p:txBody>
      </p:sp>
    </p:spTree>
    <p:extLst>
      <p:ext uri="{BB962C8B-B14F-4D97-AF65-F5344CB8AC3E}">
        <p14:creationId xmlns:p14="http://schemas.microsoft.com/office/powerpoint/2010/main" val="68825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6576" y="620688"/>
            <a:ext cx="7920880" cy="720081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Perché scegliere il Dipartimento di Economia e Finanza di </a:t>
            </a:r>
            <a:r>
              <a:rPr lang="it-IT" dirty="0">
                <a:solidFill>
                  <a:schemeClr val="tx1"/>
                </a:solidFill>
              </a:rPr>
              <a:t>Studiare Economia e Commercio a Bari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056" y="2132856"/>
            <a:ext cx="3600400" cy="20162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97834" y="1628800"/>
            <a:ext cx="37711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0" dirty="0">
                <a:solidFill>
                  <a:schemeClr val="tx1"/>
                </a:solidFill>
              </a:rPr>
              <a:t>Il </a:t>
            </a:r>
            <a:r>
              <a:rPr lang="it-IT" sz="1400" b="0" dirty="0" err="1">
                <a:solidFill>
                  <a:schemeClr val="tx1"/>
                </a:solidFill>
              </a:rPr>
              <a:t>DiEF</a:t>
            </a:r>
            <a:r>
              <a:rPr lang="it-IT" sz="1400" b="0" dirty="0">
                <a:solidFill>
                  <a:schemeClr val="tx1"/>
                </a:solidFill>
              </a:rPr>
              <a:t> è un </a:t>
            </a:r>
            <a:r>
              <a:rPr lang="it-IT" sz="1400" dirty="0">
                <a:solidFill>
                  <a:schemeClr val="tx1"/>
                </a:solidFill>
              </a:rPr>
              <a:t>ambiente di ricerca dinamico </a:t>
            </a:r>
            <a:r>
              <a:rPr lang="it-IT" sz="1400" b="0" dirty="0">
                <a:solidFill>
                  <a:schemeClr val="tx1"/>
                </a:solidFill>
              </a:rPr>
              <a:t>i cui membri producono ricerca sia applicata sia teorica in tutte le aree delle scienze economiche, aziendali, giuridiche e statistico-quantitative. </a:t>
            </a:r>
          </a:p>
          <a:p>
            <a:pPr algn="just"/>
            <a:endParaRPr lang="it-IT" sz="1400" b="0" dirty="0">
              <a:solidFill>
                <a:schemeClr val="tx1"/>
              </a:solidFill>
            </a:endParaRPr>
          </a:p>
          <a:p>
            <a:pPr algn="just"/>
            <a:r>
              <a:rPr lang="it-IT" sz="1400" b="0" dirty="0">
                <a:solidFill>
                  <a:schemeClr val="tx1"/>
                </a:solidFill>
              </a:rPr>
              <a:t>Alcuni studiosi del </a:t>
            </a:r>
            <a:r>
              <a:rPr lang="it-IT" sz="1400" b="0" dirty="0" err="1">
                <a:solidFill>
                  <a:schemeClr val="tx1"/>
                </a:solidFill>
              </a:rPr>
              <a:t>DiEF</a:t>
            </a:r>
            <a:r>
              <a:rPr lang="it-IT" sz="1400" b="0" dirty="0">
                <a:solidFill>
                  <a:schemeClr val="tx1"/>
                </a:solidFill>
              </a:rPr>
              <a:t> sono consulenti della Banca Mondiale, dell'OCSE, della Commissione Europea, delle Nazioni Unite, nonché di altre istituzioni e aziende nazionali e internazionali. </a:t>
            </a:r>
          </a:p>
          <a:p>
            <a:pPr algn="just"/>
            <a:endParaRPr lang="it-IT" sz="1400" b="0" dirty="0">
              <a:solidFill>
                <a:schemeClr val="tx1"/>
              </a:solidFill>
            </a:endParaRPr>
          </a:p>
          <a:p>
            <a:pPr algn="just"/>
            <a:r>
              <a:rPr lang="it-IT" sz="1400" b="0" dirty="0">
                <a:solidFill>
                  <a:schemeClr val="tx1"/>
                </a:solidFill>
              </a:rPr>
              <a:t>All’attività dei docenti interni al dipartimento si affianca, sia nella didattica sia nella ricerca, l’attività di </a:t>
            </a:r>
            <a:r>
              <a:rPr lang="it-IT" sz="1400" b="0" i="1" dirty="0">
                <a:solidFill>
                  <a:schemeClr val="tx1"/>
                </a:solidFill>
              </a:rPr>
              <a:t>visiting </a:t>
            </a:r>
            <a:r>
              <a:rPr lang="it-IT" sz="1400" b="0" i="1" dirty="0" err="1">
                <a:solidFill>
                  <a:schemeClr val="tx1"/>
                </a:solidFill>
              </a:rPr>
              <a:t>scholar</a:t>
            </a:r>
            <a:r>
              <a:rPr lang="it-IT" sz="1400" b="0" i="1" dirty="0">
                <a:solidFill>
                  <a:schemeClr val="tx1"/>
                </a:solidFill>
              </a:rPr>
              <a:t> </a:t>
            </a:r>
            <a:r>
              <a:rPr lang="it-IT" sz="1400" b="0" dirty="0">
                <a:solidFill>
                  <a:schemeClr val="tx1"/>
                </a:solidFill>
              </a:rPr>
              <a:t>provenienti da prestigiose università straniere e di testimoni di importanti aziende nazionali.</a:t>
            </a:r>
          </a:p>
          <a:p>
            <a:pPr algn="just"/>
            <a:endParaRPr lang="it-IT" sz="1400" b="0" dirty="0">
              <a:solidFill>
                <a:schemeClr val="tx1"/>
              </a:solidFill>
            </a:endParaRPr>
          </a:p>
          <a:p>
            <a:pPr algn="just"/>
            <a:r>
              <a:rPr lang="it-IT" sz="1400" b="0" dirty="0">
                <a:solidFill>
                  <a:schemeClr val="tx1"/>
                </a:solidFill>
              </a:rPr>
              <a:t>Un crescente numero di studenti da tutto il Mondo (nuova Laurea Magistrale </a:t>
            </a:r>
            <a:r>
              <a:rPr lang="it-IT" sz="1400" b="0" i="1" dirty="0">
                <a:solidFill>
                  <a:schemeClr val="tx1"/>
                </a:solidFill>
              </a:rPr>
              <a:t>Erasmus </a:t>
            </a:r>
            <a:r>
              <a:rPr lang="it-IT" sz="1400" b="0" i="1" dirty="0" err="1">
                <a:solidFill>
                  <a:schemeClr val="tx1"/>
                </a:solidFill>
              </a:rPr>
              <a:t>Mundus</a:t>
            </a:r>
            <a:r>
              <a:rPr lang="it-IT" sz="1400" b="0" dirty="0">
                <a:solidFill>
                  <a:schemeClr val="tx1"/>
                </a:solidFill>
              </a:rPr>
              <a:t> !!)</a:t>
            </a:r>
          </a:p>
          <a:p>
            <a:pPr algn="just"/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56" y="4180626"/>
            <a:ext cx="3600450" cy="2009775"/>
          </a:xfrm>
          <a:prstGeom prst="rect">
            <a:avLst/>
          </a:prstGeom>
        </p:spPr>
      </p:pic>
      <p:sp>
        <p:nvSpPr>
          <p:cNvPr id="8" name="AutoShape 13">
            <a:extLst>
              <a:ext uri="{FF2B5EF4-FFF2-40B4-BE49-F238E27FC236}">
                <a16:creationId xmlns:a16="http://schemas.microsoft.com/office/drawing/2014/main" id="{EE8162B6-9711-4112-8262-A38312EB18E6}"/>
              </a:ext>
            </a:extLst>
          </p:cNvPr>
          <p:cNvSpPr>
            <a:spLocks/>
          </p:cNvSpPr>
          <p:nvPr/>
        </p:nvSpPr>
        <p:spPr bwMode="auto">
          <a:xfrm>
            <a:off x="920552" y="188640"/>
            <a:ext cx="8352928" cy="1129060"/>
          </a:xfrm>
          <a:prstGeom prst="roundRect">
            <a:avLst>
              <a:gd name="adj" fmla="val 15000"/>
            </a:avLst>
          </a:prstGeom>
          <a:solidFill>
            <a:srgbClr val="0F96E1"/>
          </a:solidFill>
          <a:ln w="12700">
            <a:noFill/>
            <a:round/>
            <a:headEnd type="none" w="med" len="med"/>
            <a:tailEnd type="none" w="med" len="med"/>
          </a:ln>
          <a:effectLst>
            <a:outerShdw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r>
              <a:rPr lang="it-IT" dirty="0">
                <a:solidFill>
                  <a:schemeClr val="bg1"/>
                </a:solidFill>
                <a:latin typeface="Abadi" panose="020B0604020202020204" pitchFamily="34" charset="0"/>
              </a:rPr>
              <a:t>UNIBA - Dipartimento di Economia e Finanza – Economia e Commercio </a:t>
            </a:r>
          </a:p>
        </p:txBody>
      </p:sp>
    </p:spTree>
    <p:extLst>
      <p:ext uri="{BB962C8B-B14F-4D97-AF65-F5344CB8AC3E}">
        <p14:creationId xmlns:p14="http://schemas.microsoft.com/office/powerpoint/2010/main" val="318176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8544" y="286605"/>
            <a:ext cx="7899216" cy="1702235"/>
          </a:xfrm>
        </p:spPr>
        <p:txBody>
          <a:bodyPr>
            <a:normAutofit/>
          </a:bodyPr>
          <a:lstStyle/>
          <a:p>
            <a:r>
              <a:rPr lang="it-IT" dirty="0"/>
              <a:t>La laurea Triennale in Economia e Commercio: Obiettivi Formativi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6615" y="1556792"/>
            <a:ext cx="7251145" cy="3816424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dirty="0">
                <a:latin typeface="Tahoma" panose="020B0604030504040204" pitchFamily="34" charset="0"/>
              </a:rPr>
              <a:t> </a:t>
            </a:r>
            <a:r>
              <a:rPr lang="it-IT" altLang="it-IT" b="1" dirty="0">
                <a:latin typeface="Tahoma" panose="020B0604030504040204" pitchFamily="34" charset="0"/>
              </a:rPr>
              <a:t>Obiettivi formativi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 dirty="0">
                <a:latin typeface="Tahoma" panose="020B0604030504040204" pitchFamily="34" charset="0"/>
              </a:rPr>
              <a:t> Acquisire un insieme  di </a:t>
            </a:r>
            <a:r>
              <a:rPr lang="it-IT" altLang="it-IT" i="1" dirty="0">
                <a:latin typeface="Tahoma" panose="020B0604030504040204" pitchFamily="34" charset="0"/>
              </a:rPr>
              <a:t>strumenti analitici</a:t>
            </a:r>
            <a:r>
              <a:rPr lang="it-IT" altLang="it-IT" dirty="0">
                <a:latin typeface="Tahoma" panose="020B0604030504040204" pitchFamily="34" charset="0"/>
              </a:rPr>
              <a:t>, </a:t>
            </a:r>
            <a:r>
              <a:rPr lang="it-IT" altLang="it-IT" i="1" dirty="0">
                <a:latin typeface="Tahoma" panose="020B0604030504040204" pitchFamily="34" charset="0"/>
              </a:rPr>
              <a:t>metodologici</a:t>
            </a:r>
            <a:r>
              <a:rPr lang="it-IT" altLang="it-IT" dirty="0">
                <a:latin typeface="Tahoma" panose="020B0604030504040204" pitchFamily="34" charset="0"/>
              </a:rPr>
              <a:t> e </a:t>
            </a:r>
            <a:r>
              <a:rPr lang="it-IT" altLang="it-IT" i="1" dirty="0">
                <a:latin typeface="Tahoma" panose="020B0604030504040204" pitchFamily="34" charset="0"/>
              </a:rPr>
              <a:t>pratici</a:t>
            </a:r>
            <a:r>
              <a:rPr lang="it-IT" altLang="it-IT" dirty="0">
                <a:latin typeface="Tahoma" panose="020B0604030504040204" pitchFamily="34" charset="0"/>
              </a:rPr>
              <a:t> necessari per analizzare casi e fornire appropriate risposte a una grande diversità di problemi di carattere: </a:t>
            </a:r>
          </a:p>
          <a:p>
            <a:pPr algn="just">
              <a:buFontTx/>
              <a:buChar char="-"/>
            </a:pPr>
            <a:r>
              <a:rPr lang="it-IT" altLang="it-IT" dirty="0">
                <a:latin typeface="Tahoma" panose="020B0604030504040204" pitchFamily="34" charset="0"/>
              </a:rPr>
              <a:t>Microeconomico;</a:t>
            </a:r>
          </a:p>
          <a:p>
            <a:pPr algn="just">
              <a:buFontTx/>
              <a:buChar char="-"/>
            </a:pPr>
            <a:r>
              <a:rPr lang="it-IT" altLang="it-IT" dirty="0">
                <a:latin typeface="Tahoma" panose="020B0604030504040204" pitchFamily="34" charset="0"/>
              </a:rPr>
              <a:t>Macroeconomico;</a:t>
            </a:r>
          </a:p>
          <a:p>
            <a:pPr algn="just">
              <a:buFontTx/>
              <a:buChar char="-"/>
            </a:pPr>
            <a:r>
              <a:rPr lang="it-IT" altLang="it-IT" dirty="0">
                <a:latin typeface="Tahoma" panose="020B0604030504040204" pitchFamily="34" charset="0"/>
              </a:rPr>
              <a:t>Finanziario;</a:t>
            </a:r>
          </a:p>
          <a:p>
            <a:pPr algn="just">
              <a:buFontTx/>
              <a:buChar char="-"/>
            </a:pPr>
            <a:r>
              <a:rPr lang="it-IT" altLang="it-IT" dirty="0">
                <a:latin typeface="Tahoma" panose="020B0604030504040204" pitchFamily="34" charset="0"/>
              </a:rPr>
              <a:t>Aziendale;</a:t>
            </a:r>
          </a:p>
          <a:p>
            <a:pPr algn="just">
              <a:buFontTx/>
              <a:buChar char="-"/>
            </a:pPr>
            <a:r>
              <a:rPr lang="it-IT" altLang="it-IT" dirty="0">
                <a:latin typeface="Tahoma" panose="020B0604030504040204" pitchFamily="34" charset="0"/>
              </a:rPr>
              <a:t>Giuridico;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EE8162B6-9711-4112-8262-A38312EB18E6}"/>
              </a:ext>
            </a:extLst>
          </p:cNvPr>
          <p:cNvSpPr>
            <a:spLocks/>
          </p:cNvSpPr>
          <p:nvPr/>
        </p:nvSpPr>
        <p:spPr bwMode="auto">
          <a:xfrm>
            <a:off x="920552" y="188640"/>
            <a:ext cx="8352928" cy="1224136"/>
          </a:xfrm>
          <a:prstGeom prst="roundRect">
            <a:avLst>
              <a:gd name="adj" fmla="val 15000"/>
            </a:avLst>
          </a:prstGeom>
          <a:solidFill>
            <a:srgbClr val="0F96E1"/>
          </a:solidFill>
          <a:ln w="12700">
            <a:noFill/>
            <a:round/>
            <a:headEnd type="none" w="med" len="med"/>
            <a:tailEnd type="none" w="med" len="med"/>
          </a:ln>
          <a:effectLst>
            <a:outerShdw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r>
              <a:rPr lang="it-IT" dirty="0">
                <a:solidFill>
                  <a:schemeClr val="bg1"/>
                </a:solidFill>
                <a:latin typeface="Abadi" panose="020B0604020202020204" pitchFamily="34" charset="0"/>
              </a:rPr>
              <a:t>UNIBA - Dipartimento di Economia e Finanza </a:t>
            </a:r>
          </a:p>
          <a:p>
            <a:r>
              <a:rPr lang="it-IT" dirty="0">
                <a:solidFill>
                  <a:schemeClr val="bg1"/>
                </a:solidFill>
                <a:latin typeface="Abadi" panose="020B0604020202020204" pitchFamily="34" charset="0"/>
              </a:rPr>
              <a:t>	Laurea Triennale in Economia e Commercio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badi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297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FCB09A-3340-42CD-886D-870FE707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389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it-IT" sz="2250" dirty="0">
                <a:solidFill>
                  <a:srgbClr val="C00000"/>
                </a:solidFill>
                <a:latin typeface="+mn-lt"/>
              </a:rPr>
              <a:t>Primo Anno - Economia e Commercio</a:t>
            </a:r>
            <a:endParaRPr lang="it-IT" sz="2250" dirty="0">
              <a:latin typeface="+mn-lt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AF756FC-7ECA-42B8-9A9E-97422DDCD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785" y="1824402"/>
            <a:ext cx="5580184" cy="40151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49D516-5E78-43C2-8C97-BE79B24F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24" y="4825595"/>
            <a:ext cx="3071444" cy="7969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3D3AC7-BCE6-4721-97AF-1FAB518D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24" y="2818576"/>
            <a:ext cx="3071444" cy="796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Freccia a inversione 9">
            <a:extLst>
              <a:ext uri="{FF2B5EF4-FFF2-40B4-BE49-F238E27FC236}">
                <a16:creationId xmlns:a16="http://schemas.microsoft.com/office/drawing/2014/main" id="{4ADF3E2F-E16B-4929-8847-56B649B5F4CA}"/>
              </a:ext>
            </a:extLst>
          </p:cNvPr>
          <p:cNvSpPr/>
          <p:nvPr/>
        </p:nvSpPr>
        <p:spPr>
          <a:xfrm rot="5400000">
            <a:off x="7704144" y="2489391"/>
            <a:ext cx="994172" cy="658368"/>
          </a:xfrm>
          <a:prstGeom prst="uturnArrow">
            <a:avLst>
              <a:gd name="adj1" fmla="val 25000"/>
              <a:gd name="adj2" fmla="val 25000"/>
              <a:gd name="adj3" fmla="val 21439"/>
              <a:gd name="adj4" fmla="val 43750"/>
              <a:gd name="adj5" fmla="val 7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25">
              <a:solidFill>
                <a:schemeClr val="tx1"/>
              </a:solidFill>
            </a:endParaRPr>
          </a:p>
        </p:txBody>
      </p:sp>
      <p:sp>
        <p:nvSpPr>
          <p:cNvPr id="11" name="Freccia a inversione 10">
            <a:extLst>
              <a:ext uri="{FF2B5EF4-FFF2-40B4-BE49-F238E27FC236}">
                <a16:creationId xmlns:a16="http://schemas.microsoft.com/office/drawing/2014/main" id="{ED6AF17B-6DEF-4CDC-A826-680DC7025E69}"/>
              </a:ext>
            </a:extLst>
          </p:cNvPr>
          <p:cNvSpPr/>
          <p:nvPr/>
        </p:nvSpPr>
        <p:spPr>
          <a:xfrm rot="5400000">
            <a:off x="7792066" y="4476740"/>
            <a:ext cx="994172" cy="658368"/>
          </a:xfrm>
          <a:prstGeom prst="uturnArrow">
            <a:avLst>
              <a:gd name="adj1" fmla="val 25000"/>
              <a:gd name="adj2" fmla="val 25000"/>
              <a:gd name="adj3" fmla="val 21439"/>
              <a:gd name="adj4" fmla="val 43750"/>
              <a:gd name="adj5" fmla="val 7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25">
              <a:solidFill>
                <a:schemeClr val="tx1"/>
              </a:solidFill>
            </a:endParaRP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F9A98258-82E2-4899-BCFF-13C0AAC779D0}"/>
              </a:ext>
            </a:extLst>
          </p:cNvPr>
          <p:cNvSpPr/>
          <p:nvPr/>
        </p:nvSpPr>
        <p:spPr>
          <a:xfrm>
            <a:off x="4495801" y="3066385"/>
            <a:ext cx="298939" cy="301336"/>
          </a:xfrm>
          <a:prstGeom prst="lef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25"/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E47B1D22-DF81-409F-B1E2-AC0D783F5E25}"/>
              </a:ext>
            </a:extLst>
          </p:cNvPr>
          <p:cNvSpPr/>
          <p:nvPr/>
        </p:nvSpPr>
        <p:spPr>
          <a:xfrm>
            <a:off x="4440115" y="5073403"/>
            <a:ext cx="298939" cy="301336"/>
          </a:xfrm>
          <a:prstGeom prst="lef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25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3186DCA-E5D4-4918-8A75-AA775EEE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838" y="966290"/>
            <a:ext cx="2444262" cy="2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3960" y="286605"/>
            <a:ext cx="7543800" cy="139646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Insegnamenti Obbligatori: Economia e Commercio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2288704" y="1384355"/>
            <a:ext cx="2389409" cy="4333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288704" y="1762660"/>
            <a:ext cx="23894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1) Microeconomia</a:t>
            </a:r>
          </a:p>
          <a:p>
            <a:r>
              <a:rPr lang="it-IT" sz="1600" dirty="0">
                <a:solidFill>
                  <a:schemeClr val="tx1"/>
                </a:solidFill>
              </a:rPr>
              <a:t>2) Economia aziendale </a:t>
            </a:r>
          </a:p>
          <a:p>
            <a:r>
              <a:rPr lang="it-IT" sz="1600" dirty="0">
                <a:solidFill>
                  <a:schemeClr val="tx1"/>
                </a:solidFill>
              </a:rPr>
              <a:t>    Ragioneria generale</a:t>
            </a:r>
          </a:p>
          <a:p>
            <a:r>
              <a:rPr lang="it-IT" sz="1600" dirty="0">
                <a:solidFill>
                  <a:schemeClr val="tx1"/>
                </a:solidFill>
              </a:rPr>
              <a:t>3) Matematica per l’economia</a:t>
            </a:r>
          </a:p>
          <a:p>
            <a:r>
              <a:rPr lang="it-IT" sz="1600" dirty="0">
                <a:solidFill>
                  <a:schemeClr val="tx1"/>
                </a:solidFill>
              </a:rPr>
              <a:t>4) Statistica </a:t>
            </a:r>
          </a:p>
          <a:p>
            <a:r>
              <a:rPr lang="it-IT" sz="1600" dirty="0">
                <a:solidFill>
                  <a:schemeClr val="tx1"/>
                </a:solidFill>
              </a:rPr>
              <a:t>5) Diritto Pubblico</a:t>
            </a:r>
          </a:p>
          <a:p>
            <a:r>
              <a:rPr lang="it-IT" sz="1600" dirty="0">
                <a:solidFill>
                  <a:schemeClr val="tx1"/>
                </a:solidFill>
              </a:rPr>
              <a:t>6) Diritto Privato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5889104" y="1484784"/>
            <a:ext cx="2535658" cy="4233091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II</a:t>
            </a:r>
          </a:p>
          <a:p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1) Macroeconomia</a:t>
            </a: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2)Ragioneria Applicata</a:t>
            </a: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3) Matematica finanziaria</a:t>
            </a: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4) Scienza delle Finanze</a:t>
            </a: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5) Economia e Gestione delle Imprese</a:t>
            </a:r>
          </a:p>
          <a:p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6) Storia Economica</a:t>
            </a:r>
          </a:p>
        </p:txBody>
      </p:sp>
    </p:spTree>
    <p:extLst>
      <p:ext uri="{BB962C8B-B14F-4D97-AF65-F5344CB8AC3E}">
        <p14:creationId xmlns:p14="http://schemas.microsoft.com/office/powerpoint/2010/main" val="88607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823C2-CED1-4CB0-A0F5-6D8F58D5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64" y="628650"/>
            <a:ext cx="6042514" cy="1307583"/>
          </a:xfrm>
        </p:spPr>
        <p:txBody>
          <a:bodyPr>
            <a:normAutofit/>
          </a:bodyPr>
          <a:lstStyle/>
          <a:p>
            <a:pPr algn="ctr"/>
            <a:r>
              <a:rPr lang="it-IT" sz="2100" dirty="0">
                <a:solidFill>
                  <a:srgbClr val="C00000"/>
                </a:solidFill>
                <a:latin typeface="+mn-lt"/>
              </a:rPr>
              <a:t>III Anno - Economia e Commercio</a:t>
            </a:r>
            <a:endParaRPr lang="it-IT" sz="2100" dirty="0">
              <a:latin typeface="+mn-lt"/>
            </a:endParaRPr>
          </a:p>
        </p:txBody>
      </p:sp>
      <p:sp>
        <p:nvSpPr>
          <p:cNvPr id="4" name="Rettangolo arrotondato 12">
            <a:extLst>
              <a:ext uri="{FF2B5EF4-FFF2-40B4-BE49-F238E27FC236}">
                <a16:creationId xmlns:a16="http://schemas.microsoft.com/office/drawing/2014/main" id="{D37D7F54-0533-44AE-BB7C-9487126B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6" y="1508058"/>
            <a:ext cx="6059365" cy="1424353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endParaRPr lang="it-IT" sz="1200" dirty="0">
              <a:solidFill>
                <a:schemeClr val="tx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it-IT" sz="246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Diritto Commerciale</a:t>
            </a:r>
          </a:p>
          <a:p>
            <a:r>
              <a:rPr lang="it-IT" sz="246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Economia Intermediari Finanziari</a:t>
            </a:r>
          </a:p>
          <a:p>
            <a:r>
              <a:rPr lang="it-IT" sz="2461" dirty="0">
                <a:solidFill>
                  <a:srgbClr val="000000"/>
                </a:solidFill>
              </a:rPr>
              <a:t>Informatica</a:t>
            </a:r>
            <a:endParaRPr lang="it-IT" sz="246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57174" indent="-257174">
              <a:buAutoNum type="arabicParenR"/>
            </a:pPr>
            <a:endParaRPr lang="it-IT" sz="1200" dirty="0">
              <a:solidFill>
                <a:schemeClr val="tx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B206A41-E44D-4719-AE5E-886FD625001B}"/>
              </a:ext>
            </a:extLst>
          </p:cNvPr>
          <p:cNvSpPr/>
          <p:nvPr/>
        </p:nvSpPr>
        <p:spPr>
          <a:xfrm>
            <a:off x="5344258" y="3911736"/>
            <a:ext cx="4161692" cy="2132134"/>
          </a:xfrm>
          <a:prstGeom prst="roundRect">
            <a:avLst/>
          </a:prstGeom>
          <a:solidFill>
            <a:srgbClr val="FF7C8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797">
              <a:defRPr/>
            </a:pPr>
            <a:r>
              <a:rPr lang="it-IT" sz="1800" kern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Curriculum </a:t>
            </a:r>
          </a:p>
          <a:p>
            <a:pPr algn="ctr" defTabSz="685797">
              <a:defRPr/>
            </a:pPr>
            <a:r>
              <a:rPr lang="it-IT" sz="1800" kern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ECONOMICO</a:t>
            </a:r>
          </a:p>
          <a:p>
            <a:pPr algn="ctr" defTabSz="685797">
              <a:defRPr/>
            </a:pPr>
            <a:endParaRPr lang="it-IT" sz="1800" kern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257174" indent="-257174">
              <a:buFont typeface="Arial" panose="020B0604020202020204" pitchFamily="34" charset="0"/>
              <a:buChar char="•"/>
            </a:pPr>
            <a:r>
              <a:rPr lang="it-IT" sz="1800" kern="0" dirty="0">
                <a:solidFill>
                  <a:schemeClr val="tx1"/>
                </a:solidFill>
                <a:latin typeface="+mn-lt"/>
              </a:rPr>
              <a:t>Inferenza statistica</a:t>
            </a:r>
            <a:endParaRPr lang="it-IT" sz="18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57174" indent="-257174" defTabSz="685797">
              <a:buFont typeface="Arial" panose="020B0604020202020204" pitchFamily="34" charset="0"/>
              <a:buChar char="•"/>
              <a:defRPr/>
            </a:pPr>
            <a:r>
              <a:rPr lang="it-IT" sz="1800" kern="0" dirty="0">
                <a:solidFill>
                  <a:schemeClr val="tx1"/>
                </a:solidFill>
                <a:latin typeface="+mn-lt"/>
              </a:rPr>
              <a:t>Geografia economica</a:t>
            </a:r>
          </a:p>
          <a:p>
            <a:pPr marL="257174" indent="-257174">
              <a:buFont typeface="Arial" panose="020B0604020202020204" pitchFamily="34" charset="0"/>
              <a:buChar char="•"/>
              <a:defRPr/>
            </a:pPr>
            <a:r>
              <a:rPr lang="it-IT" sz="1969" kern="0" dirty="0">
                <a:solidFill>
                  <a:schemeClr val="tx1"/>
                </a:solidFill>
              </a:rPr>
              <a:t>1 esame a scelta</a:t>
            </a:r>
            <a:endParaRPr lang="it-IT" sz="1969" kern="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871C141-0BB2-4629-9950-3E687EF5DCFD}"/>
              </a:ext>
            </a:extLst>
          </p:cNvPr>
          <p:cNvSpPr/>
          <p:nvPr/>
        </p:nvSpPr>
        <p:spPr>
          <a:xfrm>
            <a:off x="1088782" y="3911736"/>
            <a:ext cx="4255476" cy="2132134"/>
          </a:xfrm>
          <a:prstGeom prst="roundRect">
            <a:avLst/>
          </a:prstGeom>
          <a:solidFill>
            <a:srgbClr val="FF7C8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797">
              <a:defRPr/>
            </a:pPr>
            <a:r>
              <a:rPr lang="it-IT" sz="1800" kern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Curriculum </a:t>
            </a:r>
          </a:p>
          <a:p>
            <a:pPr algn="ctr" defTabSz="685797">
              <a:defRPr/>
            </a:pPr>
            <a:r>
              <a:rPr lang="it-IT" sz="1800" kern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AZIENDALE</a:t>
            </a:r>
          </a:p>
          <a:p>
            <a:pPr algn="ctr" defTabSz="685797">
              <a:defRPr/>
            </a:pPr>
            <a:endParaRPr lang="it-IT" sz="1800" kern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257174" indent="-257174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Bilanci di gruppo e internazionali</a:t>
            </a:r>
            <a:endParaRPr lang="it-IT" sz="18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57174" indent="-257174" defTabSz="685797">
              <a:buFont typeface="Arial" panose="020B0604020202020204" pitchFamily="34" charset="0"/>
              <a:buChar char="•"/>
              <a:defRPr/>
            </a:pPr>
            <a:r>
              <a:rPr lang="it-IT" sz="18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Finanza aziendale</a:t>
            </a:r>
          </a:p>
          <a:p>
            <a:pPr marL="257174" indent="-257174">
              <a:buFont typeface="Arial" panose="020B0604020202020204" pitchFamily="34" charset="0"/>
              <a:buChar char="•"/>
              <a:defRPr/>
            </a:pPr>
            <a:r>
              <a:rPr lang="it-IT" sz="1969" kern="0" dirty="0">
                <a:solidFill>
                  <a:schemeClr val="tx1"/>
                </a:solidFill>
              </a:rPr>
              <a:t>1 esame a scelta</a:t>
            </a:r>
            <a:endParaRPr lang="it-IT" sz="1969" kern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arrotondato 12">
            <a:extLst>
              <a:ext uri="{FF2B5EF4-FFF2-40B4-BE49-F238E27FC236}">
                <a16:creationId xmlns:a16="http://schemas.microsoft.com/office/drawing/2014/main" id="{D6F756F1-56BE-46C1-866E-EF84AD37E7EE}"/>
              </a:ext>
            </a:extLst>
          </p:cNvPr>
          <p:cNvSpPr txBox="1">
            <a:spLocks/>
          </p:cNvSpPr>
          <p:nvPr/>
        </p:nvSpPr>
        <p:spPr>
          <a:xfrm>
            <a:off x="1841256" y="2826912"/>
            <a:ext cx="6059365" cy="550526"/>
          </a:xfrm>
          <a:prstGeom prst="roundRect">
            <a:avLst/>
          </a:prstGeom>
          <a:solidFill>
            <a:srgbClr val="FF7C8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200" dirty="0">
              <a:solidFill>
                <a:schemeClr val="tx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15579A3-6376-4C59-9161-34F3FD40068C}"/>
              </a:ext>
            </a:extLst>
          </p:cNvPr>
          <p:cNvGraphicFramePr>
            <a:graphicFrameLocks noGrp="1"/>
          </p:cNvGraphicFramePr>
          <p:nvPr/>
        </p:nvGraphicFramePr>
        <p:xfrm>
          <a:off x="1794363" y="2802365"/>
          <a:ext cx="6175129" cy="110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795">
                  <a:extLst>
                    <a:ext uri="{9D8B030D-6E8A-4147-A177-3AD203B41FA5}">
                      <a16:colId xmlns:a16="http://schemas.microsoft.com/office/drawing/2014/main" val="2712063336"/>
                    </a:ext>
                  </a:extLst>
                </a:gridCol>
                <a:gridCol w="3147334">
                  <a:extLst>
                    <a:ext uri="{9D8B030D-6E8A-4147-A177-3AD203B41FA5}">
                      <a16:colId xmlns:a16="http://schemas.microsoft.com/office/drawing/2014/main" val="854971730"/>
                    </a:ext>
                  </a:extLst>
                </a:gridCol>
              </a:tblGrid>
              <a:tr h="39785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una disciplina a scelta fra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70501"/>
                  </a:ext>
                </a:extLst>
              </a:tr>
              <a:tr h="711518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2100" b="0" dirty="0"/>
                        <a:t>Principi di Econometria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it-IT" sz="2100" b="0" dirty="0"/>
                        <a:t>Politica Economica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8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2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362294A-2F64-4D1D-B2E9-BE512722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10" y="2001838"/>
            <a:ext cx="2520280" cy="174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87B8CC8-1F17-49D2-87F7-01A40FE1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984390"/>
            <a:ext cx="2898477" cy="7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A0544E-886E-4902-A0E4-00579595D34F}"/>
              </a:ext>
            </a:extLst>
          </p:cNvPr>
          <p:cNvSpPr txBox="1"/>
          <p:nvPr/>
        </p:nvSpPr>
        <p:spPr>
          <a:xfrm>
            <a:off x="3152800" y="886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Esperienza di studio all’estero</a:t>
            </a:r>
          </a:p>
        </p:txBody>
      </p:sp>
    </p:spTree>
    <p:extLst>
      <p:ext uri="{BB962C8B-B14F-4D97-AF65-F5344CB8AC3E}">
        <p14:creationId xmlns:p14="http://schemas.microsoft.com/office/powerpoint/2010/main" val="3414851242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i Office">
  <a:themeElements>
    <a:clrScheme name="3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ema di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9354</TotalTime>
  <Words>1203</Words>
  <Application>Microsoft Office PowerPoint</Application>
  <PresentationFormat>A4 (21x29,7 cm)</PresentationFormat>
  <Paragraphs>279</Paragraphs>
  <Slides>27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Abadi</vt:lpstr>
      <vt:lpstr>Arial</vt:lpstr>
      <vt:lpstr>Calibri</vt:lpstr>
      <vt:lpstr>Comic Sans MS</vt:lpstr>
      <vt:lpstr>Gill Sans</vt:lpstr>
      <vt:lpstr>Gill Sans (Corpo)</vt:lpstr>
      <vt:lpstr>Tahoma</vt:lpstr>
      <vt:lpstr>Times New Roman</vt:lpstr>
      <vt:lpstr>Wingdings</vt:lpstr>
      <vt:lpstr>3_Tema di Office</vt:lpstr>
      <vt:lpstr>Orientamento consapevole </vt:lpstr>
      <vt:lpstr>Orientamento consapevole</vt:lpstr>
      <vt:lpstr>Laurea in Economia: un buon investimento?</vt:lpstr>
      <vt:lpstr>  Perché scegliere il Dipartimento di Economia e Finanza di Studiare Economia e Commercio a Bari</vt:lpstr>
      <vt:lpstr>La laurea Triennale in Economia e Commercio: Obiettivi Formativi </vt:lpstr>
      <vt:lpstr>Primo Anno - Economia e Commercio</vt:lpstr>
      <vt:lpstr>Insegnamenti Obbligatori: Economia e Commercio</vt:lpstr>
      <vt:lpstr>III Anno - Economia e Commercio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seminari del DiEF</vt:lpstr>
      <vt:lpstr>Il mercato</vt:lpstr>
      <vt:lpstr>Presentazione standard di PowerPoint</vt:lpstr>
      <vt:lpstr>Il singolo consumatore….</vt:lpstr>
      <vt:lpstr>…all’intero mercato (curva di domanda)</vt:lpstr>
      <vt:lpstr>Chi vende? (curva di offerta)</vt:lpstr>
      <vt:lpstr>La magia del mercato (1)) …. Il ‘sistema dei prezzi’ definisce quanto produrre, quante risorse dedicare per soddisfare  i consumatori.</vt:lpstr>
      <vt:lpstr>Possiamo misurare il beneficio che l’esistenza di un mercato genera? </vt:lpstr>
      <vt:lpstr>E per i produttori? </vt:lpstr>
      <vt:lpstr>Il ‘surplus’ (benessere) generato da un mercato</vt:lpstr>
      <vt:lpstr>Lasciare i mercati ‘liberi’ di funzionare o regolamentarli attraverso interventi di politica economica? Quando è necessario un intervento Pubblico in Economia? </vt:lpstr>
    </vt:vector>
  </TitlesOfParts>
  <Company>GOLINELLI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Ciro Stabile</dc:creator>
  <cp:lastModifiedBy>raffaele lagravinese</cp:lastModifiedBy>
  <cp:revision>286</cp:revision>
  <cp:lastPrinted>2012-06-14T10:53:15Z</cp:lastPrinted>
  <dcterms:created xsi:type="dcterms:W3CDTF">2012-06-14T10:51:46Z</dcterms:created>
  <dcterms:modified xsi:type="dcterms:W3CDTF">2022-02-21T11:54:44Z</dcterms:modified>
</cp:coreProperties>
</file>