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3" r:id="rId4"/>
    <p:sldId id="274" r:id="rId5"/>
    <p:sldId id="277" r:id="rId6"/>
    <p:sldId id="276" r:id="rId7"/>
    <p:sldId id="280" r:id="rId8"/>
    <p:sldId id="281" r:id="rId9"/>
    <p:sldId id="278" r:id="rId10"/>
    <p:sldId id="279" r:id="rId11"/>
    <p:sldId id="285" r:id="rId12"/>
    <p:sldId id="282" r:id="rId13"/>
    <p:sldId id="275" r:id="rId14"/>
    <p:sldId id="283" r:id="rId15"/>
    <p:sldId id="284" r:id="rId16"/>
    <p:sldId id="28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F683-0590-8CA4-6689-538A28567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A06776-6939-4D64-6C98-E87591167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9B74F1-5B3B-B9E8-B2E6-297A1DFF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7B9011-8AB1-5965-F971-15B6F52B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F67FE0-A315-6E5E-314D-563F4920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16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1F353C-B7BF-B49A-334F-F29B05DD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5DE282-E874-5682-E386-0ADEA1FE0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036C0B-196C-4FA4-A358-23963BAF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2CFE91-3E5C-745F-3840-FDC19056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B5B4B0-F4C8-9ADF-CACB-72E1D580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69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B23742-5106-2271-B86A-E54FE10E0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1B6DFD-56D5-BFF3-11B5-AB566EBAE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7D17C9-D865-3509-1DB2-FEB6ECDD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BE806F-B8D6-D6B9-FA5B-7B6BA3F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494F5F-63A7-ECA9-3439-ED84BDD1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10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1A0A94-FFEF-16AF-09B6-1FC414831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589D11-8389-7499-B53C-04780CB6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6D4F3-E9CA-C170-2574-8B85CDFE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7E12A8-E6C2-824D-775B-CB869E08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1E783D-7E82-576B-81CA-D037E922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33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D46D23-0997-E3DF-5CD8-DA306302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FD63EC-7426-A01E-82D7-EDBCB14C9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5F5D50-5B3D-C002-3D15-E4CE4417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37B8C9-4A3B-4CE0-A91C-FCC5A980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B4C965-0A4A-3A87-DD52-13CD3DF1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8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00C2D-2085-BAAD-1225-62350183B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CCD909-A942-CC12-B582-72A476866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F2F346-C20C-89AA-BD5D-86E7CBA9C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3B10F1-1B6E-8EBF-69DE-7CB8061C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C9B59D-82AA-EDBF-D65F-202E277A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78CF54-72C3-9FF2-A2F7-58A9113D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55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ECBA7-0B65-F021-C6FC-A5F3467C4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5A373C-935B-FEE3-B372-08E332FE5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488D58-650E-D8FF-6CC2-637FD4724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E8FF577-3C2C-2A12-B608-36A8A66D2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D9AD1C-B350-6881-984B-9C2AC8DF4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726AA4E-B334-3E01-8C29-0FB7BB266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CA5012A-DEF1-CCA3-6406-507E97CE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64144EC-A1D0-71B2-2AC5-B17A3E57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57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A1E31-0A68-2541-D0E0-3107E54B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A4A1C99-FEBF-25BB-DD6F-F24A6D57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CF1314-DADB-3498-2810-A9D117A0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D664C1-1CEA-D1DE-6601-76CB0D6E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84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0C6AB88-3C1F-E206-6AEC-AE799B33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281F79-D0B5-4968-1B4A-AA45031A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8F6E37-8767-6B0D-FC9E-728D8873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69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C0861-212C-E54C-6C8D-B577BD31F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5568FC-491B-ABBE-E438-A41503C2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FB7135D-1EF2-0C72-5EFA-B354BEF0C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082BBE-70F9-9CFD-C60E-3C44B37F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A56A9F-9A42-CB76-990E-970A7019A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1101FA-87E7-14E2-56B8-E82F1843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70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8CF5E5-7EA4-5095-211C-B0C8B43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8AD338A-A237-FB04-2BF4-3E785659F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C8F3AC-0500-60CF-B93C-67F953DED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D3FAB2-A4CC-D882-7384-C6D22A78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2A1201-A2E0-B4C6-D3D2-9125A76A6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C986E8-200C-C2EC-E646-074050EA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99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A41B74-B05A-B3EC-F83C-7A213A00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AADB77-B1D6-D3AF-C608-AACD4463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DDC18C-F9F6-D529-7BFB-5ABDEB220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D214-0EB9-406A-B2FB-DC453A837840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4847C7-3FE8-28A1-ACEF-3C899B589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7165BA-93DC-13C5-5A4F-1A4A0748D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293D4-D740-49B4-90BB-68A678D422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34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iba.it/it/ricerca/dipartimenti/disaat/didattica/or/agror_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E2C94-A340-5CE4-C519-33278CA4B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ELEMENTI DI MATEMATICA E STATISTICA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3B4564-A37A-677C-D310-E020C63D0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643047"/>
            <a:ext cx="9144000" cy="1655762"/>
          </a:xfrm>
        </p:spPr>
        <p:txBody>
          <a:bodyPr/>
          <a:lstStyle/>
          <a:p>
            <a:r>
              <a:rPr lang="it-IT" dirty="0"/>
              <a:t>A.A. 2022-2023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431499A-A653-946E-51BA-75DF86EDA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6097E7-FB12-36D6-089F-C67B2BC49419}"/>
              </a:ext>
            </a:extLst>
          </p:cNvPr>
          <p:cNvSpPr txBox="1"/>
          <p:nvPr/>
        </p:nvSpPr>
        <p:spPr>
          <a:xfrm>
            <a:off x="5115377" y="5929477"/>
            <a:ext cx="196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DONATO ROMANO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94F4EB8-1959-CFC8-235E-C27B96C023F1}"/>
              </a:ext>
            </a:extLst>
          </p:cNvPr>
          <p:cNvSpPr txBox="1"/>
          <p:nvPr/>
        </p:nvSpPr>
        <p:spPr>
          <a:xfrm>
            <a:off x="372517" y="829975"/>
            <a:ext cx="924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DIPARTIMENTO DI SCIENZE AGRO AMBIENTALI E TERRITORIALI</a:t>
            </a:r>
          </a:p>
        </p:txBody>
      </p:sp>
    </p:spTree>
    <p:extLst>
      <p:ext uri="{BB962C8B-B14F-4D97-AF65-F5344CB8AC3E}">
        <p14:creationId xmlns:p14="http://schemas.microsoft.com/office/powerpoint/2010/main" val="332186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10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73763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t-IT" sz="2800" b="1" dirty="0">
                    <a:latin typeface="Calibri (Corpo)"/>
                  </a:rPr>
                  <a:t>Definizione di limite sinistro e destro per una funzione in un punto</a:t>
                </a:r>
                <a:br>
                  <a:rPr lang="it-IT" sz="2800" b="1" dirty="0">
                    <a:latin typeface="Calibri (Corpo)"/>
                  </a:rPr>
                </a:br>
                <a:br>
                  <a:rPr lang="it-IT" sz="2800" b="1" dirty="0">
                    <a:latin typeface="Calibri (Corpo)"/>
                  </a:rPr>
                </a:br>
                <a:r>
                  <a:rPr lang="it-IT" sz="2800" dirty="0">
                    <a:latin typeface="Calibri (Corpo)"/>
                  </a:rPr>
                  <a:t>Si dice che l è il limite sinistro della funzione f(x) per x che tende a c </a:t>
                </a:r>
                <a:br>
                  <a:rPr lang="it-IT" sz="2800" dirty="0">
                    <a:latin typeface="Calibri (Corpo)"/>
                  </a:rPr>
                </a:br>
                <a:br>
                  <a:rPr lang="it-IT" sz="2800" dirty="0">
                    <a:latin typeface="Calibri (Corpo)"/>
                  </a:rPr>
                </a:br>
                <a:r>
                  <a:rPr lang="it-IT" sz="2800" dirty="0">
                    <a:latin typeface="Calibri (Corpo)"/>
                  </a:rPr>
                  <a:t>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28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28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func>
                  </m:oMath>
                </a14:m>
                <a:r>
                  <a:rPr lang="it-IT" b="1" dirty="0">
                    <a:latin typeface="Calibri (Corpo)"/>
                  </a:rPr>
                  <a:t> </a:t>
                </a:r>
                <a:br>
                  <a:rPr lang="it-IT" b="1" dirty="0">
                    <a:latin typeface="Calibri (Corpo)"/>
                  </a:rPr>
                </a:br>
                <a:br>
                  <a:rPr lang="it-IT" b="1" dirty="0">
                    <a:latin typeface="Calibri (Corpo)"/>
                  </a:rPr>
                </a:br>
                <a:r>
                  <a:rPr lang="it-IT" dirty="0">
                    <a:latin typeface="Calibri (Corpo)"/>
                  </a:rPr>
                  <a:t>quando in corrispondenza di un numero positivo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it-IT" b="1" dirty="0">
                    <a:latin typeface="Calibri (Corpo)"/>
                  </a:rPr>
                  <a:t> </a:t>
                </a:r>
                <a:r>
                  <a:rPr lang="it-IT" dirty="0">
                    <a:latin typeface="Calibri (Corpo)"/>
                  </a:rPr>
                  <a:t>fissato a piacere, è possibile determinare un intorno sinistro H del punto c, tale che per ogni x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it-IT" b="1" dirty="0">
                    <a:latin typeface="Calibri (Corpo)"/>
                  </a:rPr>
                  <a:t> </a:t>
                </a:r>
                <a:r>
                  <a:rPr lang="it-IT" dirty="0">
                    <a:latin typeface="Calibri (Corpo)"/>
                  </a:rPr>
                  <a:t>H e diverso da c, risulta:</a:t>
                </a:r>
                <a:br>
                  <a:rPr lang="it-IT" dirty="0">
                    <a:latin typeface="Calibri (Corpo)"/>
                  </a:rPr>
                </a:br>
                <a:r>
                  <a:rPr lang="it-IT" dirty="0">
                    <a:latin typeface="Calibri (Corpo)"/>
                  </a:rPr>
                  <a:t>			</a:t>
                </a:r>
                <a:br>
                  <a:rPr lang="it-IT" dirty="0">
                    <a:latin typeface="Calibri (Corpo)"/>
                  </a:rPr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it-IT" b="1" dirty="0">
                  <a:latin typeface="Calibri (Corpo)"/>
                </a:endParaRPr>
              </a:p>
            </p:txBody>
          </p:sp>
        </mc:Choice>
        <mc:Fallback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73763"/>
                <a:ext cx="10515600" cy="4351338"/>
              </a:xfrm>
              <a:blipFill>
                <a:blip r:embed="rId3"/>
                <a:stretch>
                  <a:fillRect l="-1043" t="-3081" r="-11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102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11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73763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t-IT" sz="2800" b="1" dirty="0">
                    <a:latin typeface="Calibri (Corpo)"/>
                  </a:rPr>
                  <a:t>Definizione di limite sinistro e destro per una funzione in un punto</a:t>
                </a:r>
                <a:br>
                  <a:rPr lang="it-IT" sz="2800" b="1" dirty="0">
                    <a:latin typeface="Calibri (Corpo)"/>
                  </a:rPr>
                </a:br>
                <a:br>
                  <a:rPr lang="it-IT" sz="2800" b="1" dirty="0">
                    <a:latin typeface="Calibri (Corpo)"/>
                  </a:rPr>
                </a:br>
                <a:r>
                  <a:rPr lang="it-IT" sz="2800" dirty="0">
                    <a:latin typeface="Calibri (Corpo)"/>
                  </a:rPr>
                  <a:t>Si dice che l è il limite </a:t>
                </a:r>
                <a:r>
                  <a:rPr lang="it-IT" dirty="0">
                    <a:latin typeface="Calibri (Corpo)"/>
                  </a:rPr>
                  <a:t>destro</a:t>
                </a:r>
                <a:r>
                  <a:rPr lang="it-IT" sz="2800" dirty="0">
                    <a:latin typeface="Calibri (Corpo)"/>
                  </a:rPr>
                  <a:t> della funzione f(x) per x che tende a c </a:t>
                </a:r>
                <a:br>
                  <a:rPr lang="it-IT" sz="2800" dirty="0">
                    <a:latin typeface="Calibri (Corpo)"/>
                  </a:rPr>
                </a:br>
                <a:br>
                  <a:rPr lang="it-IT" sz="2800" dirty="0">
                    <a:latin typeface="Calibri (Corpo)"/>
                  </a:rPr>
                </a:br>
                <a:r>
                  <a:rPr lang="it-IT" sz="2800" dirty="0">
                    <a:latin typeface="Calibri (Corpo)"/>
                  </a:rPr>
                  <a:t>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28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28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func>
                  </m:oMath>
                </a14:m>
                <a:r>
                  <a:rPr lang="it-IT" b="1" dirty="0">
                    <a:latin typeface="Calibri (Corpo)"/>
                  </a:rPr>
                  <a:t> </a:t>
                </a:r>
                <a:br>
                  <a:rPr lang="it-IT" b="1" dirty="0">
                    <a:latin typeface="Calibri (Corpo)"/>
                  </a:rPr>
                </a:br>
                <a:br>
                  <a:rPr lang="it-IT" b="1" dirty="0">
                    <a:latin typeface="Calibri (Corpo)"/>
                  </a:rPr>
                </a:br>
                <a:r>
                  <a:rPr lang="it-IT" dirty="0">
                    <a:latin typeface="Calibri (Corpo)"/>
                  </a:rPr>
                  <a:t>quando in corrispondenza di un numero positivo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it-IT" b="1" dirty="0">
                    <a:latin typeface="Calibri (Corpo)"/>
                  </a:rPr>
                  <a:t> </a:t>
                </a:r>
                <a:r>
                  <a:rPr lang="it-IT" dirty="0">
                    <a:latin typeface="Calibri (Corpo)"/>
                  </a:rPr>
                  <a:t>fissato a piacere, è possibile determinare un intorno destro H del punto c, tale che per ogni x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it-IT" b="1" dirty="0">
                    <a:latin typeface="Calibri (Corpo)"/>
                  </a:rPr>
                  <a:t> </a:t>
                </a:r>
                <a:r>
                  <a:rPr lang="it-IT" dirty="0">
                    <a:latin typeface="Calibri (Corpo)"/>
                  </a:rPr>
                  <a:t>H e diverso da c, risulta:</a:t>
                </a:r>
                <a:br>
                  <a:rPr lang="it-IT" dirty="0">
                    <a:latin typeface="Calibri (Corpo)"/>
                  </a:rPr>
                </a:br>
                <a:r>
                  <a:rPr lang="it-IT" dirty="0">
                    <a:latin typeface="Calibri (Corpo)"/>
                  </a:rPr>
                  <a:t>			</a:t>
                </a:r>
                <a:br>
                  <a:rPr lang="it-IT" dirty="0">
                    <a:latin typeface="Calibri (Corpo)"/>
                  </a:rPr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it-IT" b="1" dirty="0">
                  <a:latin typeface="Calibri (Corpo)"/>
                </a:endParaRP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73763"/>
                <a:ext cx="10515600" cy="4351338"/>
              </a:xfrm>
              <a:blipFill>
                <a:blip r:embed="rId3"/>
                <a:stretch>
                  <a:fillRect l="-1043" t="-3081" r="-11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304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>
                <a:latin typeface="Calibri (Corpo)"/>
              </a:rPr>
              <a:t>Definizione di limite per una funzione in un punto</a:t>
            </a:r>
            <a:br>
              <a:rPr lang="it-IT" sz="2800" b="1" dirty="0">
                <a:latin typeface="Calibri (Corpo)"/>
              </a:rPr>
            </a:br>
            <a:r>
              <a:rPr lang="it-IT" dirty="0"/>
              <a:t>Una funzione ammette limite in un punto soltanto quando in questo punto esiste il limite sinistro e il limite destro della funzione e questi due limiti coincidono.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168024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Definizione di limite finito per una funzione in un punto</a:t>
                </a:r>
                <a:br>
                  <a:rPr lang="it-IT" b="1" dirty="0"/>
                </a:br>
                <a:r>
                  <a:rPr lang="it-IT" dirty="0"/>
                  <a:t>Sia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it-IT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it-IT"/>
                      <m:t>⊆</m:t>
                    </m:r>
                    <m:r>
                      <m:rPr>
                        <m:nor/>
                      </m:rPr>
                      <a:rPr lang="it-IT" b="0" i="0" smtClean="0"/>
                      <m:t> </m:t>
                    </m:r>
                    <m:r>
                      <m:rPr>
                        <m:nor/>
                      </m:rPr>
                      <a:rPr lang="it-IT" b="0" i="0" smtClean="0"/>
                      <m:t>R</m:t>
                    </m:r>
                    <m:r>
                      <m:rPr>
                        <m:nor/>
                      </m:rPr>
                      <a:rPr lang="it-IT" b="0" i="0" smtClean="0"/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it-IT" b="1" dirty="0"/>
                  <a:t> </a:t>
                </a:r>
                <a:r>
                  <a:rPr lang="it-IT" dirty="0"/>
                  <a:t>una funzione e x</a:t>
                </a:r>
                <a:r>
                  <a:rPr lang="it-IT" baseline="-25000" dirty="0"/>
                  <a:t>0</a:t>
                </a:r>
                <a:r>
                  <a:rPr lang="it-IT" dirty="0"/>
                  <a:t>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it-IT" b="1" dirty="0"/>
                  <a:t> </a:t>
                </a:r>
                <a:r>
                  <a:rPr lang="it-IT" dirty="0"/>
                  <a:t>D un punto di accumulazione.</a:t>
                </a:r>
                <a:br>
                  <a:rPr lang="it-IT" dirty="0"/>
                </a:br>
                <a:r>
                  <a:rPr lang="it-IT" dirty="0"/>
                  <a:t>Si dice che f tende ad un valore l per x che tende a x</a:t>
                </a:r>
                <a:r>
                  <a:rPr lang="it-IT" baseline="-25000" dirty="0"/>
                  <a:t>0</a:t>
                </a:r>
                <a:r>
                  <a:rPr lang="it-IT" dirty="0"/>
                  <a:t> 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nor/>
                              </m:rPr>
                              <a:rPr lang="it-IT" dirty="0"/>
                              <m:t>x</m:t>
                            </m:r>
                            <m:r>
                              <a:rPr lang="it-IT" b="0" i="1" dirty="0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nor/>
                              </m:rPr>
                              <a:rPr lang="it-IT" dirty="0"/>
                              <m:t>x</m:t>
                            </m:r>
                            <m:r>
                              <m:rPr>
                                <m:nor/>
                              </m:rPr>
                              <a:rPr lang="it-IT" baseline="-25000" dirty="0"/>
                              <m:t>0</m:t>
                            </m:r>
                            <m:r>
                              <m:rPr>
                                <m:nor/>
                              </m:rPr>
                              <a:rPr lang="it-IT" dirty="0"/>
                              <m:t> </m:t>
                            </m:r>
                          </m:lim>
                        </m:limLow>
                      </m:fNam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func>
                  </m:oMath>
                </a14:m>
                <a:br>
                  <a:rPr lang="it-IT" b="1" dirty="0"/>
                </a:br>
                <a:br>
                  <a:rPr lang="it-IT" b="1" dirty="0"/>
                </a:br>
                <a:r>
                  <a:rPr lang="it-IT" dirty="0"/>
                  <a:t>se </a:t>
                </a:r>
                <a:br>
                  <a:rPr lang="it-IT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br>
                  <a:rPr lang="it-IT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&gt;0, ∃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𝑡𝑎𝑙𝑒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𝑐h𝑒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0&lt;</m:t>
                    </m:r>
                    <m:d>
                      <m:dPr>
                        <m:begChr m:val="|"/>
                        <m:endChr m:val="|"/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it-IT" dirty="0"/>
                          <m:t>x</m:t>
                        </m:r>
                        <m:r>
                          <m:rPr>
                            <m:nor/>
                          </m:rPr>
                          <a:rPr lang="it-IT" baseline="-25000" dirty="0"/>
                          <m:t>0</m:t>
                        </m:r>
                        <m:r>
                          <m:rPr>
                            <m:nor/>
                          </m:rPr>
                          <a:rPr lang="it-IT" dirty="0"/>
                          <m:t> 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𝑟𝑖𝑠𝑢𝑙𝑡𝑎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𝑐h𝑒</m:t>
                    </m:r>
                  </m:oMath>
                </a14:m>
                <a:br>
                  <a:rPr lang="it-IT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0&lt;</m:t>
                    </m:r>
                    <m:d>
                      <m:dPr>
                        <m:begChr m:val="|"/>
                        <m:endChr m:val="|"/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br>
                  <a:rPr lang="it-IT" b="1" dirty="0"/>
                </a:br>
                <a:endParaRPr lang="it-IT" b="1" dirty="0"/>
              </a:p>
            </p:txBody>
          </p:sp>
        </mc:Choice>
        <mc:Fallback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834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Forme indeterminate</a:t>
                </a:r>
                <a:br>
                  <a:rPr lang="it-IT" b="1" dirty="0"/>
                </a:br>
                <a:br>
                  <a:rPr lang="it-IT" b="1" dirty="0"/>
                </a:b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∞, −∞, 0∗∞, 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it-IT" b="1" dirty="0"/>
                </a:br>
                <a:br>
                  <a:rPr lang="it-IT" b="1" dirty="0"/>
                </a:br>
                <a:r>
                  <a:rPr lang="it-IT" b="1" dirty="0"/>
                  <a:t>  </a:t>
                </a:r>
                <a:r>
                  <a:rPr lang="it-IT" dirty="0"/>
                  <a:t>richiedono uno studio particolare.</a:t>
                </a:r>
                <a:endParaRPr lang="it-IT" b="1" dirty="0"/>
              </a:p>
            </p:txBody>
          </p:sp>
        </mc:Choice>
        <mc:Fallback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82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Limiti notevoli: caso 0/0</a:t>
            </a:r>
            <a:br>
              <a:rPr lang="it-IT" b="1" dirty="0"/>
            </a:br>
            <a:br>
              <a:rPr lang="it-IT" b="1" dirty="0"/>
            </a:br>
            <a:endParaRPr lang="it-IT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0475D87F-411F-E8F3-F422-296D1E2C480C}"/>
                  </a:ext>
                </a:extLst>
              </p:cNvPr>
              <p:cNvSpPr txBox="1"/>
              <p:nvPr/>
            </p:nvSpPr>
            <p:spPr>
              <a:xfrm>
                <a:off x="1183327" y="2912320"/>
                <a:ext cx="1335558" cy="516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0475D87F-411F-E8F3-F422-296D1E2C4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327" y="2912320"/>
                <a:ext cx="1335558" cy="5166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CBE99E69-5E9E-DC68-B7AE-BF3D1BBE91ED}"/>
                  </a:ext>
                </a:extLst>
              </p:cNvPr>
              <p:cNvSpPr txBox="1"/>
              <p:nvPr/>
            </p:nvSpPr>
            <p:spPr>
              <a:xfrm>
                <a:off x="1183327" y="3704408"/>
                <a:ext cx="176997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CBE99E69-5E9E-DC68-B7AE-BF3D1BBE9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327" y="3704408"/>
                <a:ext cx="1769972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1F6E1178-C835-DDDD-778C-A35E58CFD6E7}"/>
                  </a:ext>
                </a:extLst>
              </p:cNvPr>
              <p:cNvSpPr txBox="1"/>
              <p:nvPr/>
            </p:nvSpPr>
            <p:spPr>
              <a:xfrm>
                <a:off x="1306405" y="4500215"/>
                <a:ext cx="1523815" cy="533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1F6E1178-C835-DDDD-778C-A35E58CFD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405" y="4500215"/>
                <a:ext cx="1523815" cy="5332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750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it-IT" b="1" dirty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668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63069-2E03-8551-6255-A2B6E285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DURATA CORSO: 24 ORE</a:t>
            </a:r>
          </a:p>
          <a:p>
            <a:endParaRPr lang="it-IT" dirty="0"/>
          </a:p>
          <a:p>
            <a:r>
              <a:rPr lang="it-IT" dirty="0"/>
              <a:t>LEZIONI FRONTALI ED ESERCITAZIONE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CALENDARIO LEZIONI</a:t>
            </a:r>
            <a:br>
              <a:rPr lang="it-IT" dirty="0"/>
            </a:br>
            <a:r>
              <a:rPr lang="it-IT" dirty="0">
                <a:hlinkClick r:id="rId2"/>
              </a:rPr>
              <a:t>https://www.uniba.it/it/ricerca/dipartimenti/disaat/didattica/or/agror_it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6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Intervalli limitati</a:t>
            </a:r>
            <a:br>
              <a:rPr lang="it-IT" b="1" dirty="0"/>
            </a:br>
            <a:r>
              <a:rPr lang="it-IT" dirty="0"/>
              <a:t>Siano a e b due numeri reali con a &lt; b. L’insieme dei compresi tra a e b è detto </a:t>
            </a:r>
            <a:r>
              <a:rPr lang="it-IT" u="sng" dirty="0"/>
              <a:t>intervallo limitato.</a:t>
            </a:r>
            <a:br>
              <a:rPr lang="it-IT" u="sng" dirty="0"/>
            </a:br>
            <a:endParaRPr lang="it-IT" u="sng" dirty="0"/>
          </a:p>
          <a:p>
            <a:r>
              <a:rPr lang="it-IT" b="1" dirty="0"/>
              <a:t>Intorno di un punto o un numero</a:t>
            </a:r>
            <a:br>
              <a:rPr lang="it-IT" b="1" dirty="0"/>
            </a:br>
            <a:r>
              <a:rPr lang="it-IT" dirty="0"/>
              <a:t>È detto </a:t>
            </a:r>
            <a:r>
              <a:rPr lang="it-IT" u="sng" dirty="0"/>
              <a:t>intorno destro</a:t>
            </a:r>
            <a:r>
              <a:rPr lang="it-IT" dirty="0"/>
              <a:t> di un punto (o un numero) c, ogni intervallo aperto a destra, che abbia c come estremo inferiore.</a:t>
            </a:r>
            <a:br>
              <a:rPr lang="it-IT" dirty="0"/>
            </a:br>
            <a:br>
              <a:rPr lang="it-IT" dirty="0"/>
            </a:br>
            <a:r>
              <a:rPr lang="it-IT" dirty="0"/>
              <a:t>È detto </a:t>
            </a:r>
            <a:r>
              <a:rPr lang="it-IT" u="sng" dirty="0"/>
              <a:t>intorno sinistro</a:t>
            </a:r>
            <a:r>
              <a:rPr lang="it-IT" dirty="0"/>
              <a:t> di un punto (o un numero) c, ogni intervallo aperto a sinistra, che abbia c come estremo superiore.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533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02656"/>
                <a:ext cx="10515600" cy="4351338"/>
              </a:xfrm>
            </p:spPr>
            <p:txBody>
              <a:bodyPr/>
              <a:lstStyle/>
              <a:p>
                <a:r>
                  <a:rPr lang="it-IT" b="1" dirty="0"/>
                  <a:t>Punto di accumulazione</a:t>
                </a:r>
                <a:br>
                  <a:rPr lang="it-IT" b="1" dirty="0"/>
                </a:br>
                <a:r>
                  <a:rPr lang="it-IT" dirty="0"/>
                  <a:t>Sia A sottoinsieme di R. x</a:t>
                </a:r>
                <a:r>
                  <a:rPr lang="it-IT" baseline="-25000" dirty="0"/>
                  <a:t>0</a:t>
                </a:r>
                <a:r>
                  <a:rPr lang="it-IT" dirty="0"/>
                  <a:t>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it-IT" b="1" dirty="0"/>
                  <a:t> </a:t>
                </a:r>
                <a:r>
                  <a:rPr lang="it-IT" dirty="0"/>
                  <a:t>R è detto punto di accumulazione per A se in ogni intorno I(x</a:t>
                </a:r>
                <a:r>
                  <a:rPr lang="it-IT" baseline="-25000" dirty="0"/>
                  <a:t>0</a:t>
                </a:r>
                <a:r>
                  <a:rPr lang="it-IT" dirty="0"/>
                  <a:t>) di x</a:t>
                </a:r>
                <a:r>
                  <a:rPr lang="it-IT" baseline="-25000" dirty="0"/>
                  <a:t>0 </a:t>
                </a:r>
                <a:r>
                  <a:rPr lang="it-IT" dirty="0"/>
                  <a:t>esiste almeno un elemento x diverso da x</a:t>
                </a:r>
                <a:r>
                  <a:rPr lang="it-IT" baseline="-25000" dirty="0"/>
                  <a:t>0 </a:t>
                </a:r>
                <a:r>
                  <a:rPr lang="it-IT" dirty="0"/>
                  <a:t>che appartiene ad A.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	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∃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br>
                  <a:rPr lang="it-IT" dirty="0"/>
                </a:br>
                <a:br>
                  <a:rPr lang="it-IT" dirty="0"/>
                </a:br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02656"/>
                <a:ext cx="10515600" cy="4351338"/>
              </a:xfrm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{\displaystyle \forall I(x_{0})\,\exists x\in A:x\in I(x_{0})\setminus \{x_{0}\}.}">
            <a:extLst>
              <a:ext uri="{FF2B5EF4-FFF2-40B4-BE49-F238E27FC236}">
                <a16:creationId xmlns:a16="http://schemas.microsoft.com/office/drawing/2014/main" id="{7EDA4A22-0CB9-84BE-8724-DA7F7EB40E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15363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66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Definizione di limite finito per una funzione in un punto</a:t>
                </a:r>
                <a:br>
                  <a:rPr lang="it-IT" b="1" dirty="0"/>
                </a:br>
                <a:r>
                  <a:rPr lang="it-IT" dirty="0"/>
                  <a:t>Sia f(x) una funzione definita nell’intervallo (</a:t>
                </a:r>
                <a:r>
                  <a:rPr lang="it-IT" dirty="0" err="1"/>
                  <a:t>a,b</a:t>
                </a:r>
                <a:r>
                  <a:rPr lang="it-IT" dirty="0"/>
                  <a:t>), escluso al più in un punto c di questo.</a:t>
                </a:r>
                <a:br>
                  <a:rPr lang="it-IT" dirty="0"/>
                </a:br>
                <a:r>
                  <a:rPr lang="it-IT" dirty="0"/>
                  <a:t>Vogliamo sapere il comportamento di f(x) quando assume valori x prossimi a c.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Es.</a:t>
                </a:r>
                <a14:m>
                  <m:oMath xmlns:m="http://schemas.openxmlformats.org/officeDocument/2006/math">
                    <m:r>
                      <a:rPr lang="it-IT" b="0" i="0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+15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it-IT" b="0" dirty="0"/>
                </a:b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56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it-IT" b="1" dirty="0"/>
            </a:br>
            <a:endParaRPr lang="it-IT" b="1" dirty="0"/>
          </a:p>
        </p:txBody>
      </p:sp>
      <p:pic>
        <p:nvPicPr>
          <p:cNvPr id="5" name="Immagine 4" descr="Immagine che contiene testo, arredamento, cassettiere&#10;&#10;Descrizione generata automaticamente">
            <a:extLst>
              <a:ext uri="{FF2B5EF4-FFF2-40B4-BE49-F238E27FC236}">
                <a16:creationId xmlns:a16="http://schemas.microsoft.com/office/drawing/2014/main" id="{44F738EE-EE65-46F5-77E3-C2042023C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18831" y="44790"/>
            <a:ext cx="3572875" cy="779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4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7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br>
                  <a:rPr lang="it-IT" dirty="0"/>
                </a:br>
                <a:r>
                  <a:rPr lang="it-IT" dirty="0"/>
                  <a:t>Per quanto piccolo sia un </a:t>
                </a:r>
                <a:r>
                  <a:rPr lang="el-GR" dirty="0"/>
                  <a:t>ε</a:t>
                </a:r>
                <a:r>
                  <a:rPr lang="it-IT" dirty="0"/>
                  <a:t> &gt; 0, esiste sempre in corrispondenza a questo numero, un intorno completo di 2, per ogni x del quale diverso da 2 risulta: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+15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−14</m:t>
                            </m:r>
                          </m:num>
                          <m:den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9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8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1557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br>
                  <a:rPr lang="it-IT" b="1" dirty="0"/>
                </a:br>
                <a:r>
                  <a:rPr lang="it-IT" dirty="0"/>
                  <a:t>In maniera sintetica, tutto questo può essere espresso come: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b="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b="0" i="1">
                                <a:latin typeface="Cambria Math" panose="02040503050406030204" pitchFamily="18" charset="0"/>
                              </a:rPr>
                              <m:t>+15</m:t>
                            </m:r>
                            <m:r>
                              <a:rPr lang="it-IT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>
                                <a:latin typeface="Cambria Math" panose="02040503050406030204" pitchFamily="18" charset="0"/>
                              </a:rPr>
                              <m:t>−14</m:t>
                            </m:r>
                          </m:num>
                          <m:den>
                            <m:r>
                              <a:rPr lang="it-IT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e>
                    </m:func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1557"/>
                <a:ext cx="10515600" cy="4351338"/>
              </a:xfrm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47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9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Osservazione</a:t>
                </a:r>
                <a:br>
                  <a:rPr lang="it-IT" b="1" dirty="0"/>
                </a:br>
                <a:r>
                  <a:rPr lang="it-IT" dirty="0"/>
                  <a:t>L’esistenza del limite della funzione, in un dato punto c, è completamente indipendente dal comportamento della funzione nel punto stesso.</a:t>
                </a:r>
                <a:br>
                  <a:rPr lang="it-IT" dirty="0"/>
                </a:br>
                <a:r>
                  <a:rPr lang="it-IT" dirty="0"/>
                  <a:t>Cioè, nel punto c può benissimo esistere il limite della funzione, senza che in questo punto esista il valore della funzione, oppure può esistere anche il valore della funzione e questo essere diverso dal valore del limite,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1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102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795</Words>
  <Application>Microsoft Office PowerPoint</Application>
  <PresentationFormat>Widescreen</PresentationFormat>
  <Paragraphs>74</Paragraphs>
  <Slides>16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(Corpo)</vt:lpstr>
      <vt:lpstr>Calibri Light</vt:lpstr>
      <vt:lpstr>Cambria Math</vt:lpstr>
      <vt:lpstr>Tema di Office</vt:lpstr>
      <vt:lpstr>ELEMENTI DI MATEMATICA E STATISTICA</vt:lpstr>
      <vt:lpstr>INFO</vt:lpstr>
      <vt:lpstr>LIMITI</vt:lpstr>
      <vt:lpstr>LIMITI</vt:lpstr>
      <vt:lpstr>LIMITI</vt:lpstr>
      <vt:lpstr>LIMITI</vt:lpstr>
      <vt:lpstr>LIMITI</vt:lpstr>
      <vt:lpstr>LIMITI</vt:lpstr>
      <vt:lpstr>LIMITI</vt:lpstr>
      <vt:lpstr>LIMITI</vt:lpstr>
      <vt:lpstr>LIMITI</vt:lpstr>
      <vt:lpstr>LIMITI</vt:lpstr>
      <vt:lpstr>LIMITI</vt:lpstr>
      <vt:lpstr>LIMITI</vt:lpstr>
      <vt:lpstr>LIMITI</vt:lpstr>
      <vt:lpstr>LIMITI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DI MATEMATICA E STATISTICA</dc:title>
  <dc:creator>Donato Romano</dc:creator>
  <cp:lastModifiedBy>Donato Romano</cp:lastModifiedBy>
  <cp:revision>25</cp:revision>
  <dcterms:created xsi:type="dcterms:W3CDTF">2022-09-26T20:00:06Z</dcterms:created>
  <dcterms:modified xsi:type="dcterms:W3CDTF">2022-10-06T08:28:43Z</dcterms:modified>
</cp:coreProperties>
</file>