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2" r:id="rId4"/>
    <p:sldId id="264" r:id="rId5"/>
    <p:sldId id="263" r:id="rId6"/>
    <p:sldId id="265" r:id="rId7"/>
    <p:sldId id="271" r:id="rId8"/>
    <p:sldId id="267" r:id="rId9"/>
    <p:sldId id="270" r:id="rId10"/>
    <p:sldId id="266" r:id="rId11"/>
    <p:sldId id="277" r:id="rId12"/>
    <p:sldId id="268" r:id="rId13"/>
    <p:sldId id="269" r:id="rId14"/>
    <p:sldId id="274" r:id="rId15"/>
    <p:sldId id="272" r:id="rId16"/>
    <p:sldId id="275" r:id="rId17"/>
    <p:sldId id="276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-2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BCD15-AB7A-4930-A0A7-ADCC36496D24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C474B-3374-4488-8F12-EEF7E42D01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87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6) x diverso da 1 e x diverso da 4</a:t>
            </a:r>
          </a:p>
          <a:p>
            <a:r>
              <a:rPr lang="it-IT" dirty="0"/>
              <a:t>7) Esiste per ogni x</a:t>
            </a:r>
          </a:p>
          <a:p>
            <a:r>
              <a:rPr lang="it-IT" dirty="0"/>
              <a:t>8) -5 </a:t>
            </a:r>
            <a:r>
              <a:rPr lang="it-IT"/>
              <a:t>&lt; x &lt; -3;    -3 &lt; x &lt; -1;   3 &lt; x &lt; 4;   4 &lt; x &lt; 5.</a:t>
            </a:r>
            <a:endParaRPr lang="it-IT" dirty="0"/>
          </a:p>
          <a:p>
            <a:r>
              <a:rPr lang="it-IT" dirty="0"/>
              <a:t>9) 0&lt;= x &lt;= Pi/6 oppure 5/6Pi &lt;= x &lt;= 2Pi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BC474B-3374-4488-8F12-EEF7E42D01E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51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DE42BA-7DDD-A37C-F51C-1FAD520CC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FAA436-F63C-2917-6208-A646ED25D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E49330-9BF6-FD56-F84D-B9D78231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8C62CD-988B-1BD9-81AE-51D7204C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3ED1C5-FDDA-7AB4-21D5-5182F645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48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DC371-36DE-FDDE-3F33-260567F3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982D68-AF16-B8BB-EC37-64CC97706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26D05F-1278-E38F-EC50-C8049883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662EFF-0B12-4E83-6258-A4B2E0E8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A7698C-8161-9420-1EF9-3F0AADFC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8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0A37D19-4640-E22C-4550-F49DB6026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4110D2-F9BE-D0CC-01ED-5B161447E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65DC65-6D16-2189-2188-9CD44FFE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D113D6-29EE-4D6F-34BE-777F80A9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5C173-AFB4-064E-63B6-5C4C8B5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79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3BA3A-7C95-E402-DD26-AB221202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7D572-5664-8728-9979-461B1496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02B9C1-7DBA-5BA1-061D-3E462318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368A70-3B73-3566-829A-2B67C1FC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38A8F9-DD7B-7DCA-ED5B-0FF79B54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38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1ADE0-0F3C-3484-188A-D8082B88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DEBC4-71CE-F294-3E75-EB459447A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CE157-183F-F60B-2579-10DF593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757B7B-A0D3-60E1-24E0-A3B35AE3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D5A0EE-3B8E-FE5B-6A33-35AD7006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5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623E4-798A-CD9D-E21F-9CEB0E2C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FF60E-DE91-DC24-4456-69614AE39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20A055-588B-C5A8-E9C4-AADD7D614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1472AC-F7FD-C598-8282-08A62DB1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592DC8-BB7C-CBCE-7DDE-B3CDBF09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AB1FA1-5732-177D-0D56-CDCDA60F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94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0AFAE3-6069-BFC6-60A6-09FEB00C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BD593C-76B9-B69F-7ECF-0D27C1B6F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E416C7-04E0-F52D-3263-55FCBEE63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94B1B0-332E-6D66-F4F5-67FD793B9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3D1DF3-448B-189D-F14B-659B653D6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EE6BFA-44E6-D354-447A-E782DC9D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434FD2-490F-4A45-52C9-3848C965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4DB94E-BE38-943B-64AC-D72D78B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76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B13001-6CDC-6B6C-5B03-F148379F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80D79A-CD6C-4DBE-6A8E-F9C15EDB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E3089AC-36D5-3C02-27D3-EE35D93A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FC074E-B00D-3C84-22A4-228E1D41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5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F368F4-AE97-A895-E999-3BA61177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650B6C2-BE57-BE0D-44A9-16BE714B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FF2AD0-F1B5-6394-E1C4-D2F9694F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6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F266CD-CA71-6395-8DCD-D6203B38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B1C79A-E140-245D-64F5-9BBD01883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C6F812C-E96D-5352-B4AD-AB6D5A3A1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59AAC2-D766-1906-EEEE-66C8D6C3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67B644-5CB4-D47F-1E5A-A70BB97C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48EEC2-AD0F-1F9B-CB0B-454EA4FA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22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2A828-AF3D-B30D-613D-FDA5A6E92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C17977E-AE95-D941-3682-80D7761E6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330999-6900-F760-BA6B-E7A9DDD41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177EFC-B7CD-8B87-0D24-B6B6B926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CC5D9A-6F31-E268-AEB6-B320ABDF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73182F-2806-7A6C-6B82-50AF4387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3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BCA79F-71F6-3A12-1CED-CCCC0ECF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F88BEE-ED92-2FDE-7331-C6139699E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94BF17-4F9A-B544-E391-F2761F0C2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E14C-260D-4977-903E-8F21D1FE4463}" type="datetimeFigureOut">
              <a:rPr lang="it-IT" smtClean="0"/>
              <a:t>03/10/2022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BEF940-485D-45F5-A7A3-9C79FCFC5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5F8A57-B032-F01D-E817-EA72A638F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B2615-CA6D-45A5-8F9A-107B88F5E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72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iba.it/it/ricerca/dipartimenti/disaat/didattica/or/agror_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E2C94-A340-5CE4-C519-33278CA4B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ELEMENTI DI MATEMATICA E STATISTICA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3B4564-A37A-677C-D310-E020C63D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643047"/>
            <a:ext cx="9144000" cy="1655762"/>
          </a:xfrm>
        </p:spPr>
        <p:txBody>
          <a:bodyPr/>
          <a:lstStyle/>
          <a:p>
            <a:r>
              <a:rPr lang="it-IT" dirty="0"/>
              <a:t>A.A. 2022-2023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431499A-A653-946E-51BA-75DF86EDA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6097E7-FB12-36D6-089F-C67B2BC49419}"/>
              </a:ext>
            </a:extLst>
          </p:cNvPr>
          <p:cNvSpPr txBox="1"/>
          <p:nvPr/>
        </p:nvSpPr>
        <p:spPr>
          <a:xfrm>
            <a:off x="5115377" y="5929477"/>
            <a:ext cx="196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DONATO ROMANO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4F4EB8-1959-CFC8-235E-C27B96C023F1}"/>
              </a:ext>
            </a:extLst>
          </p:cNvPr>
          <p:cNvSpPr txBox="1"/>
          <p:nvPr/>
        </p:nvSpPr>
        <p:spPr>
          <a:xfrm>
            <a:off x="372517" y="829975"/>
            <a:ext cx="924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DIPARTIMENTO DI SCIENZE AGRO AMBIENTALI E TERRITORIALI</a:t>
            </a:r>
          </a:p>
        </p:txBody>
      </p:sp>
    </p:spTree>
    <p:extLst>
      <p:ext uri="{BB962C8B-B14F-4D97-AF65-F5344CB8AC3E}">
        <p14:creationId xmlns:p14="http://schemas.microsoft.com/office/powerpoint/2010/main" val="318374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10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Esercizi</a:t>
            </a:r>
            <a:br>
              <a:rPr lang="it-IT" dirty="0"/>
            </a:br>
            <a:r>
              <a:rPr lang="it-IT" dirty="0"/>
              <a:t>1) f(x)  = 2x – 1</a:t>
            </a:r>
            <a:br>
              <a:rPr lang="it-IT" dirty="0"/>
            </a:br>
            <a:br>
              <a:rPr lang="it-IT" dirty="0"/>
            </a:br>
            <a:r>
              <a:rPr lang="it-IT" dirty="0"/>
              <a:t>2) f(x)  = x</a:t>
            </a:r>
            <a:r>
              <a:rPr lang="it-IT" baseline="30000" dirty="0"/>
              <a:t>2</a:t>
            </a:r>
            <a:r>
              <a:rPr lang="it-IT" dirty="0"/>
              <a:t> – 1</a:t>
            </a:r>
            <a:br>
              <a:rPr lang="it-IT" dirty="0"/>
            </a:br>
            <a:br>
              <a:rPr lang="it-IT" dirty="0"/>
            </a:br>
            <a:r>
              <a:rPr lang="it-IT" dirty="0"/>
              <a:t>3) f(x)  = (x</a:t>
            </a:r>
            <a:r>
              <a:rPr lang="it-IT" baseline="30000" dirty="0"/>
              <a:t>2 </a:t>
            </a:r>
            <a:r>
              <a:rPr lang="it-IT" dirty="0"/>
              <a:t>- 1)</a:t>
            </a:r>
            <a:r>
              <a:rPr lang="it-IT" baseline="30000" dirty="0"/>
              <a:t>1/2</a:t>
            </a:r>
            <a:br>
              <a:rPr lang="it-IT" baseline="30000" dirty="0"/>
            </a:br>
            <a:br>
              <a:rPr lang="it-IT" dirty="0"/>
            </a:br>
            <a:r>
              <a:rPr lang="it-IT" dirty="0"/>
              <a:t>4) f(x)  = ln(x</a:t>
            </a:r>
            <a:r>
              <a:rPr lang="it-IT" baseline="30000" dirty="0"/>
              <a:t>2</a:t>
            </a:r>
            <a:r>
              <a:rPr lang="it-IT" dirty="0"/>
              <a:t> – 2)</a:t>
            </a:r>
            <a:br>
              <a:rPr lang="it-IT" dirty="0"/>
            </a:br>
            <a:br>
              <a:rPr lang="it-IT" dirty="0"/>
            </a:br>
            <a:r>
              <a:rPr lang="it-IT" dirty="0"/>
              <a:t>5) f(x)  = cos(4x)</a:t>
            </a:r>
          </a:p>
        </p:txBody>
      </p:sp>
    </p:spTree>
    <p:extLst>
      <p:ext uri="{BB962C8B-B14F-4D97-AF65-F5344CB8AC3E}">
        <p14:creationId xmlns:p14="http://schemas.microsoft.com/office/powerpoint/2010/main" val="402542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11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</m:oMath>
                </a14:m>
                <a:endParaRPr lang="it-IT" b="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 startAt="6"/>
                </a:pPr>
                <a:endParaRPr lang="it-IT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den>
                    </m:f>
                  </m:oMath>
                </a14:m>
                <a:endParaRPr lang="it-IT" b="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 startAt="6"/>
                </a:pPr>
                <a:endParaRPr lang="it-IT" b="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−3)</m:t>
                            </m:r>
                          </m:e>
                        </m:func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−12)</m:t>
                        </m:r>
                        <m:rad>
                          <m:radPr>
                            <m:degHide m:val="on"/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25−</m:t>
                            </m:r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br>
                  <a:rPr lang="it-IT" dirty="0"/>
                </a:br>
                <a:endParaRPr lang="it-IT" dirty="0"/>
              </a:p>
              <a:p>
                <a:pPr marL="514350" indent="-51435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𝐿𝑜𝑔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⁡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br>
                  <a:rPr lang="it-IT" dirty="0"/>
                </a:br>
                <a:endParaRPr lang="it-IT" dirty="0"/>
              </a:p>
              <a:p>
                <a:pPr marL="514350" indent="-514350">
                  <a:buFont typeface="+mj-lt"/>
                  <a:buAutoNum type="arabicParenR" startAt="6"/>
                </a:pPr>
                <a:endParaRPr lang="it-IT" dirty="0"/>
              </a:p>
            </p:txBody>
          </p:sp>
        </mc:Choice>
        <mc:Fallback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60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b="1" dirty="0"/>
                  <a:t>Osservazione importante</a:t>
                </a:r>
                <a:br>
                  <a:rPr lang="it-IT" b="1" dirty="0"/>
                </a:br>
                <a:r>
                  <a:rPr lang="it-IT" dirty="0"/>
                  <a:t>La definizione di funzione è basata solo sulla nozione di corrispondenza fra le variabili x ed y, cioè basata solo sul concetto di legame che deve intercedere tra le due variabili; quindi non si chiede affatto che per una funzione questo legame abbia in tutto il  suo insieme di esistenza la medesima rappresentazione matematica.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Es. 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−3    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𝑝𝑒𝑟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  0 ≤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&lt; </m:t>
                            </m:r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1             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𝑝𝑒𝑟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func>
                              <m:func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𝑝𝑒𝑟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1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it-IT" b="1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06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Alcune funzioni elementari</a:t>
                </a:r>
                <a:br>
                  <a:rPr lang="it-IT" b="1" dirty="0"/>
                </a:br>
                <a:br>
                  <a:rPr lang="it-IT" b="1" dirty="0"/>
                </a:br>
                <a:br>
                  <a:rPr lang="it-IT" b="1" dirty="0"/>
                </a:b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d>
                      <m:dPr>
                        <m:begChr m:val="["/>
                        <m:endChr m:val="]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br>
                  <a:rPr lang="it-IT" dirty="0"/>
                </a:br>
                <a:br>
                  <a:rPr lang="it-IT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d>
                      <m:dPr>
                        <m:begChr m:val="["/>
                        <m:endChr m:val="]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br>
                  <a:rPr lang="it-IT" dirty="0"/>
                </a:br>
                <a:br>
                  <a:rPr lang="it-IT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it-IT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lit/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π</m:t>
                    </m:r>
                    <m:r>
                      <m:rPr>
                        <m:lit/>
                      </m:rPr>
                      <a:rPr lang="el-GR" b="0" i="1" smtClean="0">
                        <a:latin typeface="Cambria Math" panose="02040503050406030204" pitchFamily="18" charset="0"/>
                      </a:rPr>
                      <m:t>/2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m:rPr>
                        <m:lit/>
                      </m:rPr>
                      <a:rPr lang="it-IT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br>
                  <a:rPr lang="it-IT" dirty="0"/>
                </a:br>
                <a:br>
                  <a:rPr lang="it-IT" dirty="0"/>
                </a:br>
                <a:br>
                  <a:rPr lang="it-IT" dirty="0"/>
                </a:br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923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Alcune funzioni elementari</a:t>
                </a:r>
                <a:br>
                  <a:rPr lang="it-IT" b="1" dirty="0"/>
                </a:br>
                <a:br>
                  <a:rPr lang="it-IT" b="1" dirty="0"/>
                </a:br>
                <a:br>
                  <a:rPr lang="it-IT" b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smtClean="0">
                        <a:latin typeface="Cambria Math" panose="02040503050406030204" pitchFamily="18" charset="0"/>
                      </a:rPr>
                      <m:t>log</m:t>
                    </m:r>
                    <m:d>
                      <m:d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</a:rPr>
                      <m:t>:(0, +∞)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br>
                  <a:rPr lang="it-IT" dirty="0"/>
                </a:br>
                <a:br>
                  <a:rPr lang="it-IT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it-IT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it-IT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it-IT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→(0,+∞)</m:t>
                    </m:r>
                  </m:oMath>
                </a14:m>
                <a:br>
                  <a:rPr lang="it-IT" dirty="0"/>
                </a:br>
                <a:br>
                  <a:rPr lang="it-IT" dirty="0"/>
                </a:br>
                <a:br>
                  <a:rPr lang="it-IT" dirty="0"/>
                </a:br>
                <a:br>
                  <a:rPr lang="it-IT" dirty="0"/>
                </a:br>
                <a:br>
                  <a:rPr lang="it-IT" dirty="0"/>
                </a:br>
                <a:endParaRPr lang="it-IT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001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Studio di funzione</a:t>
            </a:r>
            <a:br>
              <a:rPr lang="it-IT" b="1" dirty="0"/>
            </a:br>
            <a:r>
              <a:rPr lang="it-IT" b="0" i="0" dirty="0">
                <a:effectLst/>
                <a:latin typeface="Calibri (Corpo)"/>
              </a:rPr>
              <a:t>Lo studio di funzione è utile per ricavare esplicitamente le informazioni che descrivono il comportamento di una </a:t>
            </a:r>
            <a:r>
              <a:rPr lang="it-IT" dirty="0">
                <a:latin typeface="Calibri (Corpo)"/>
              </a:rPr>
              <a:t>funzione</a:t>
            </a:r>
            <a:r>
              <a:rPr lang="it-IT" b="0" i="0" dirty="0">
                <a:effectLst/>
                <a:latin typeface="Calibri (Corpo)"/>
              </a:rPr>
              <a:t> nel suo </a:t>
            </a:r>
            <a:r>
              <a:rPr lang="it-IT" dirty="0">
                <a:latin typeface="Calibri (Corpo)"/>
              </a:rPr>
              <a:t>dominio</a:t>
            </a:r>
            <a:r>
              <a:rPr lang="it-IT" b="0" i="0" dirty="0">
                <a:effectLst/>
                <a:latin typeface="Calibri (Corpo)"/>
              </a:rPr>
              <a:t>. </a:t>
            </a:r>
            <a:br>
              <a:rPr lang="it-IT" b="1" dirty="0"/>
            </a:b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14723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t-IT" dirty="0"/>
              <a:t>Determinare l’insieme di definizione</a:t>
            </a:r>
            <a:br>
              <a:rPr lang="it-IT" dirty="0"/>
            </a:br>
            <a:endParaRPr lang="it-IT" dirty="0"/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Studio di parità</a:t>
            </a:r>
            <a:br>
              <a:rPr lang="it-IT" dirty="0"/>
            </a:br>
            <a:endParaRPr lang="it-IT" dirty="0"/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Intersezione con gli assi cartesiani</a:t>
            </a:r>
            <a:br>
              <a:rPr lang="it-IT" dirty="0"/>
            </a:br>
            <a:endParaRPr lang="it-IT" dirty="0"/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Studio del segno della funzione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389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it-IT" dirty="0"/>
              <a:t>Limiti agli estremi del dominio e asintoti</a:t>
            </a:r>
            <a:br>
              <a:rPr lang="it-IT" dirty="0"/>
            </a:br>
            <a:endParaRPr lang="it-IT" dirty="0"/>
          </a:p>
          <a:p>
            <a:pPr marL="514350" indent="-514350">
              <a:buFont typeface="+mj-lt"/>
              <a:buAutoNum type="arabicParenR" startAt="5"/>
            </a:pPr>
            <a:r>
              <a:rPr lang="it-IT" dirty="0"/>
              <a:t>Studio della derivata prima</a:t>
            </a:r>
            <a:br>
              <a:rPr lang="it-IT" dirty="0"/>
            </a:br>
            <a:endParaRPr lang="it-IT" dirty="0"/>
          </a:p>
          <a:p>
            <a:pPr marL="514350" indent="-514350">
              <a:buFont typeface="+mj-lt"/>
              <a:buAutoNum type="arabicParenR" startAt="5"/>
            </a:pPr>
            <a:r>
              <a:rPr lang="it-IT" dirty="0"/>
              <a:t>Studio della derivata seconda: convessità, concavità e punti di flesso</a:t>
            </a:r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49296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18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0293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63069-2E03-8551-6255-A2B6E285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DURATA CORSO: 24 ORE</a:t>
            </a:r>
          </a:p>
          <a:p>
            <a:endParaRPr lang="it-IT" dirty="0"/>
          </a:p>
          <a:p>
            <a:r>
              <a:rPr lang="it-IT" dirty="0"/>
              <a:t>LEZIONI FRONTALI ED ESERCITAZIONE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CALENDARIO LEZIONI</a:t>
            </a:r>
            <a:br>
              <a:rPr lang="it-IT" dirty="0"/>
            </a:br>
            <a:r>
              <a:rPr lang="it-IT" dirty="0">
                <a:hlinkClick r:id="rId2"/>
              </a:rPr>
              <a:t>https://www.uniba.it/it/ricerca/dipartimenti/disaat/didattica/or/agror_it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3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3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05012"/>
                <a:ext cx="10515600" cy="4351338"/>
              </a:xfrm>
            </p:spPr>
            <p:txBody>
              <a:bodyPr/>
              <a:lstStyle/>
              <a:p>
                <a:r>
                  <a:rPr lang="it-IT" dirty="0"/>
                  <a:t>Dicesi funzione una relazione o legge che associa </a:t>
                </a:r>
                <a:r>
                  <a:rPr lang="it-IT" u="sng" dirty="0"/>
                  <a:t>ogni</a:t>
                </a:r>
                <a:r>
                  <a:rPr lang="it-IT" dirty="0"/>
                  <a:t> elemento di un insieme chiamato dominio ad </a:t>
                </a:r>
                <a:r>
                  <a:rPr lang="it-IT" u="sng" dirty="0"/>
                  <a:t>uno ed un solo elemento</a:t>
                </a:r>
                <a:r>
                  <a:rPr lang="it-IT" dirty="0"/>
                  <a:t> di un altro insieme chiamato codominio.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br>
                  <a:rPr lang="it-IT" b="0" dirty="0"/>
                </a:br>
                <a:br>
                  <a:rPr lang="it-IT" b="0" dirty="0"/>
                </a:br>
                <a:r>
                  <a:rPr lang="it-IT" b="0" dirty="0"/>
                  <a:t>X: DOMINIO</a:t>
                </a:r>
                <a:br>
                  <a:rPr lang="it-IT" b="0" dirty="0"/>
                </a:br>
                <a:r>
                  <a:rPr lang="it-IT" b="0" dirty="0"/>
                  <a:t>Y: CODOMINIO</a:t>
                </a:r>
                <a:br>
                  <a:rPr lang="it-IT" b="0" dirty="0"/>
                </a:br>
                <a:r>
                  <a:rPr lang="it-IT" dirty="0"/>
                  <a:t>                         </a:t>
                </a: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05012"/>
                <a:ext cx="10515600" cy="4351338"/>
              </a:xfrm>
              <a:blipFill>
                <a:blip r:embed="rId3"/>
                <a:stretch>
                  <a:fillRect l="-1043" t="-2381" r="-10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3BFACA2E-FE8B-5F5E-01DC-D0C40B4A4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290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9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4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b="1" dirty="0"/>
                  <a:t>Funzioni iniettive, suriettive e biiettive</a:t>
                </a:r>
                <a:br>
                  <a:rPr lang="it-IT" dirty="0"/>
                </a:br>
                <a:r>
                  <a:rPr lang="it-IT" dirty="0"/>
                  <a:t>Una funzione f(x): X -&gt; Y è detta </a:t>
                </a:r>
                <a:r>
                  <a:rPr lang="it-IT" u="sng" dirty="0"/>
                  <a:t>iniettiva</a:t>
                </a:r>
                <a:r>
                  <a:rPr lang="it-IT" dirty="0"/>
                  <a:t> se e solo se 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>
                        <a:solidFill>
                          <a:srgbClr val="202122"/>
                        </a:solidFill>
                        <a:latin typeface="Arial" panose="020B0604020202020204" pitchFamily="34" charset="0"/>
                      </a:rPr>
                      <m:t>∀</m:t>
                    </m:r>
                  </m:oMath>
                </a14:m>
                <a:r>
                  <a:rPr lang="it-IT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: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b="1" dirty="0"/>
              </a:p>
              <a:p>
                <a:pPr marL="0" indent="0">
                  <a:buNone/>
                </a:pP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Una funzione f(x): X -&gt; Y è detta </a:t>
                </a:r>
                <a:r>
                  <a:rPr lang="it-IT" u="sng" dirty="0"/>
                  <a:t>suriettiva</a:t>
                </a:r>
                <a:r>
                  <a:rPr lang="it-IT" dirty="0"/>
                  <a:t> se e solo se 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>
                        <a:solidFill>
                          <a:srgbClr val="202122"/>
                        </a:solidFill>
                        <a:latin typeface="Arial" panose="020B0604020202020204" pitchFamily="34" charset="0"/>
                      </a:rPr>
                      <m:t>∀</m:t>
                    </m:r>
                  </m:oMath>
                </a14:m>
                <a:r>
                  <a:rPr lang="it-IT" dirty="0"/>
                  <a:t> y</a:t>
                </a:r>
                <a14:m>
                  <m:oMath xmlns:m="http://schemas.openxmlformats.org/officeDocument/2006/math">
                    <m:r>
                      <a:rPr lang="it-IT" i="1" dirty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it-IT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∃ </m:t>
                    </m:r>
                    <m:r>
                      <a:rPr lang="it-IT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it-IT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  Una funzione f(x): X -&gt; Y è detta </a:t>
                </a:r>
                <a:r>
                  <a:rPr lang="it-IT" u="sng" dirty="0"/>
                  <a:t>biiettiva</a:t>
                </a:r>
                <a:r>
                  <a:rPr lang="it-IT" dirty="0"/>
                  <a:t> se e solo se è iniettiva e suriettiva.</a:t>
                </a: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3081" b="-33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37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5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Funzioni monotone crescenti e strettamente crescenti</a:t>
                </a:r>
                <a:br>
                  <a:rPr lang="it-IT" b="1" dirty="0"/>
                </a:br>
                <a:r>
                  <a:rPr lang="it-IT" dirty="0"/>
                  <a:t>Data una funzione f(x): X -&gt; Y, essa è detta monotona crescente se e solo se:</a:t>
                </a:r>
                <a:br>
                  <a:rPr lang="it-IT" dirty="0"/>
                </a:br>
                <a:r>
                  <a:rPr lang="it-IT" dirty="0"/>
                  <a:t>			</a:t>
                </a:r>
                <a:r>
                  <a:rPr lang="it-IT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b="1" dirty="0"/>
              </a:p>
              <a:p>
                <a:pPr marL="0" indent="0">
                  <a:buNone/>
                </a:pPr>
                <a:endParaRPr lang="it-IT" b="1" dirty="0"/>
              </a:p>
              <a:p>
                <a:pPr marL="0" indent="0">
                  <a:buNone/>
                </a:pPr>
                <a:r>
                  <a:rPr lang="it-IT" dirty="0"/>
                  <a:t>  Data una funzione f(x): X -&gt; Y, essa è detta monotona strettamente    crescente se e solo se: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:r>
                  <a:rPr lang="it-IT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b="1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08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6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Funzioni monotone decrescenti e strettamente decrescenti</a:t>
                </a:r>
                <a:br>
                  <a:rPr lang="it-IT" b="1" dirty="0"/>
                </a:br>
                <a:r>
                  <a:rPr lang="it-IT" dirty="0"/>
                  <a:t>Data una funzione f(x): X -&gt; Y, essa è detta monotona decrescente se e solo se:</a:t>
                </a:r>
                <a:br>
                  <a:rPr lang="it-IT" dirty="0"/>
                </a:br>
                <a:r>
                  <a:rPr lang="it-IT" dirty="0"/>
                  <a:t>			</a:t>
                </a:r>
                <a:r>
                  <a:rPr lang="it-IT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b="1" dirty="0"/>
              </a:p>
              <a:p>
                <a:pPr marL="0" indent="0">
                  <a:buNone/>
                </a:pPr>
                <a:endParaRPr lang="it-IT" b="1" dirty="0"/>
              </a:p>
              <a:p>
                <a:pPr marL="0" indent="0">
                  <a:buNone/>
                </a:pPr>
                <a:r>
                  <a:rPr lang="it-IT" dirty="0"/>
                  <a:t>  Data una funzione f(x): X -&gt; Y, essa è detta monotona strettamente    decrescente se e solo se:</a:t>
                </a:r>
                <a:br>
                  <a:rPr lang="it-IT" dirty="0"/>
                </a:br>
                <a:br>
                  <a:rPr lang="it-IT" dirty="0"/>
                </a:br>
                <a:r>
                  <a:rPr lang="it-IT" dirty="0"/>
                  <a:t>			</a:t>
                </a:r>
                <a:r>
                  <a:rPr lang="it-IT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𝑐𝑜𝑛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t-IT" i="1">
                                <a:solidFill>
                                  <a:srgbClr val="20212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it-IT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b="0" i="1" smtClean="0">
                        <a:solidFill>
                          <a:srgbClr val="20212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b="1" dirty="0"/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 r="-19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7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Immagine di una funzione</a:t>
                </a:r>
                <a:br>
                  <a:rPr lang="it-IT" b="1" dirty="0"/>
                </a:br>
                <a:r>
                  <a:rPr lang="it-IT" b="0" i="0" dirty="0">
                    <a:effectLst/>
                    <a:latin typeface="Calibri (Corpo)"/>
                  </a:rPr>
                  <a:t>Si dice </a:t>
                </a:r>
                <a:r>
                  <a:rPr lang="it-IT" dirty="0">
                    <a:latin typeface="Calibri (Corpo)"/>
                  </a:rPr>
                  <a:t>immagine</a:t>
                </a:r>
                <a:r>
                  <a:rPr lang="it-IT" b="0" i="0" dirty="0">
                    <a:effectLst/>
                    <a:latin typeface="Calibri (Corpo)"/>
                  </a:rPr>
                  <a:t> di una funzione f(x): X -&gt; Y, l’insieme dei valori assunti dalla funzione sul proprio dominio. </a:t>
                </a:r>
                <a:br>
                  <a:rPr lang="it-IT" b="0" i="0" dirty="0">
                    <a:effectLst/>
                    <a:latin typeface="Calibri (Corpo)"/>
                  </a:rPr>
                </a:br>
                <a:br>
                  <a:rPr lang="it-IT" b="0" i="0" dirty="0">
                    <a:effectLst/>
                    <a:latin typeface="Calibri (Corpo)"/>
                  </a:rPr>
                </a:br>
                <a14:m>
                  <m:oMath xmlns:m="http://schemas.openxmlformats.org/officeDocument/2006/math">
                    <m:r>
                      <a:rPr lang="it-IT" b="0" i="1" smtClean="0">
                        <a:effectLst/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it-IT" b="0" i="1" smtClean="0">
                        <a:effectLst/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|"/>
                        <m:ctrlPr>
                          <a:rPr lang="it-IT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it-IT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it-IT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it-IT" b="0" i="1" smtClean="0">
                        <a:effectLst/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it-IT" b="1" dirty="0">
                  <a:latin typeface="Calibri (Corpo)"/>
                </a:endParaRP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90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8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b="1" dirty="0"/>
                  <a:t>Dominio di una funzione</a:t>
                </a:r>
                <a:br>
                  <a:rPr lang="it-IT" b="1" dirty="0"/>
                </a:br>
                <a:r>
                  <a:rPr lang="it-IT" b="0" i="0" dirty="0">
                    <a:effectLst/>
                    <a:latin typeface="Calibri (Corpo)"/>
                  </a:rPr>
                  <a:t>Si dice dominio di una funzione f(x) l’insieme dei valori possibili che la variabile indipendente </a:t>
                </a:r>
                <a:r>
                  <a:rPr lang="it-IT" b="0" i="1" dirty="0">
                    <a:effectLst/>
                    <a:latin typeface="Calibri (Corpo)"/>
                  </a:rPr>
                  <a:t>x</a:t>
                </a:r>
                <a:r>
                  <a:rPr lang="it-IT" b="0" i="0" dirty="0">
                    <a:effectLst/>
                    <a:latin typeface="Calibri (Corpo)"/>
                  </a:rPr>
                  <a:t> può assumere, in modo che la funzione sia definita in tali valori.</a:t>
                </a:r>
                <a:br>
                  <a:rPr lang="it-IT" b="0" i="0" dirty="0">
                    <a:effectLst/>
                    <a:latin typeface="Calibri (Corpo)"/>
                  </a:rPr>
                </a:br>
                <a:br>
                  <a:rPr lang="it-IT" b="0" i="0" dirty="0">
                    <a:solidFill>
                      <a:srgbClr val="292F40"/>
                    </a:solidFill>
                    <a:effectLst/>
                    <a:latin typeface="Calibri (Corpo)"/>
                  </a:rPr>
                </a:br>
                <a:r>
                  <a:rPr lang="it-IT" b="0" i="0" dirty="0">
                    <a:solidFill>
                      <a:srgbClr val="292F40"/>
                    </a:solidFill>
                    <a:effectLst/>
                    <a:latin typeface="Calibri (Corpo)"/>
                  </a:rPr>
                  <a:t>Es. </a:t>
                </a:r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rgbClr val="292F40"/>
                        </a:solidFill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it-IT" b="0" i="1" smtClean="0">
                        <a:solidFill>
                          <a:srgbClr val="292F40"/>
                        </a:solidFill>
                        <a:effectLst/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it-IT" b="0" i="1" smtClean="0">
                            <a:solidFill>
                              <a:srgbClr val="292F4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t-IT" b="0" i="1" smtClean="0">
                                <a:solidFill>
                                  <a:srgbClr val="292F4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smtClean="0">
                                <a:solidFill>
                                  <a:srgbClr val="292F4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solidFill>
                                  <a:srgbClr val="292F4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num>
                          <m:den>
                            <m:r>
                              <a:rPr lang="it-IT" b="0" i="1" smtClean="0">
                                <a:solidFill>
                                  <a:srgbClr val="292F4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smtClean="0">
                                <a:solidFill>
                                  <a:srgbClr val="292F4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rad>
                  </m:oMath>
                </a14:m>
                <a:endParaRPr lang="it-IT" b="1" dirty="0">
                  <a:latin typeface="Calibri (Corpo)"/>
                </a:endParaRPr>
              </a:p>
            </p:txBody>
          </p:sp>
        </mc:Choice>
        <mc:Fallback xmlns="">
          <p:sp>
            <p:nvSpPr>
              <p:cNvPr id="7" name="Segnaposto contenuto 6">
                <a:extLst>
                  <a:ext uri="{FF2B5EF4-FFF2-40B4-BE49-F238E27FC236}">
                    <a16:creationId xmlns:a16="http://schemas.microsoft.com/office/drawing/2014/main" id="{3D658254-795B-D61A-F378-14C229C1E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84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75363-B61A-EA64-1590-84586A09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5DE4B2-0F53-CBB8-E410-EF6E76E8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E013-9250-4281-8E07-F07499382EFF}" type="datetime1">
              <a:rPr lang="it-IT" smtClean="0"/>
              <a:t>03/10/2022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0AE00E-F555-C4BC-4D78-B6AF34FA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BBE8-6BC5-47ED-81BA-E74EA65879CC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DCC23E2-5A75-7423-6C22-228D83396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68" y="353157"/>
            <a:ext cx="1795463" cy="1809751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D658254-795B-D61A-F378-14C229C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Dominio di una funzione</a:t>
            </a: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r>
              <a:rPr lang="it-IT" dirty="0"/>
              <a:t>- </a:t>
            </a:r>
            <a:r>
              <a:rPr lang="it-IT" dirty="0">
                <a:solidFill>
                  <a:srgbClr val="FF0000"/>
                </a:solidFill>
              </a:rPr>
              <a:t>DIVISIONE</a:t>
            </a:r>
            <a:r>
              <a:rPr lang="it-IT" dirty="0"/>
              <a:t> -&gt; denominatore ≠ 0</a:t>
            </a:r>
            <a:br>
              <a:rPr lang="it-IT" dirty="0"/>
            </a:br>
            <a:br>
              <a:rPr lang="it-IT" dirty="0"/>
            </a:br>
            <a:r>
              <a:rPr lang="it-IT" dirty="0"/>
              <a:t>- </a:t>
            </a:r>
            <a:r>
              <a:rPr lang="it-IT" dirty="0">
                <a:solidFill>
                  <a:srgbClr val="FF0000"/>
                </a:solidFill>
              </a:rPr>
              <a:t>RADICE CON INDICE PARI </a:t>
            </a:r>
            <a:r>
              <a:rPr lang="it-IT" dirty="0"/>
              <a:t>-&gt; Radicando positivo o nullo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- </a:t>
            </a:r>
            <a:r>
              <a:rPr lang="it-IT" dirty="0">
                <a:solidFill>
                  <a:srgbClr val="FF0000"/>
                </a:solidFill>
              </a:rPr>
              <a:t>LOGARITMO</a:t>
            </a:r>
            <a:r>
              <a:rPr lang="it-IT" dirty="0"/>
              <a:t> -&gt; Argomento del logaritmo maggiore di 1</a:t>
            </a:r>
            <a:br>
              <a:rPr lang="it-IT" b="1" dirty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41272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942</Words>
  <Application>Microsoft Office PowerPoint</Application>
  <PresentationFormat>Widescreen</PresentationFormat>
  <Paragraphs>100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(Corpo)</vt:lpstr>
      <vt:lpstr>Calibri Light</vt:lpstr>
      <vt:lpstr>Cambria Math</vt:lpstr>
      <vt:lpstr>Tema di Office</vt:lpstr>
      <vt:lpstr>ELEMENTI DI MATEMATICA E STATISTICA</vt:lpstr>
      <vt:lpstr>INFO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  <vt:lpstr>FUNZIONI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DI MATEMATICA E STATISTICA</dc:title>
  <dc:creator>Donato Romano</dc:creator>
  <cp:lastModifiedBy>Donato Romano</cp:lastModifiedBy>
  <cp:revision>29</cp:revision>
  <dcterms:created xsi:type="dcterms:W3CDTF">2022-09-21T03:10:52Z</dcterms:created>
  <dcterms:modified xsi:type="dcterms:W3CDTF">2022-10-03T08:22:44Z</dcterms:modified>
</cp:coreProperties>
</file>