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7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8" r:id="rId24"/>
    <p:sldId id="277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FF428-5F9B-42F6-8050-9FEC4F66E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392726-83D0-46FC-80EC-E75DB5768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244D7-0318-43F0-8527-DDB79B74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6B9150-2F2A-4B66-B9BF-C5A6E7A0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9ED991-37AA-4AAE-BE17-02B8D53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20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10EBD-2AE7-4675-BE09-EEA94B6C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D058BC-14F4-4785-9FE7-E1DEA31C5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3DC319-60A3-4F1E-A5F4-0BB646EB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7DCAF2-6418-4A5A-911D-BEDFEF18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0EAF4C-5FE8-4111-92B1-23A454C6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22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EA9EE8-9993-4985-BEF4-DCFBEB2A3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FE9754-8E66-407E-884C-1E9891B86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2C1F42-03AD-4D79-85C8-99264278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3E6BC-FC5E-4973-B7E6-8C2048F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2AFCA2-1851-4372-B97D-E17349BE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82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659BB-2ABF-4C86-A755-0BD23F48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38476A-9237-404C-95EF-A3F8AB23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DA452-8D7F-44CF-A038-2950F70B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0E4A8D-315A-4BFD-8FFA-3322F0E5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F5D219-BB9A-49A7-B63F-326B363D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21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0E9F2-6019-4E81-955F-890D9C1B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E787E-7F47-491C-82E2-8823333D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F63EC-05E3-457B-9753-BAB0D12A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8FF694-0778-44F5-9161-E34C420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2E0121-CE16-4F6C-9906-23DF0BB3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85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2F218-50D8-42E3-BB2D-AC985F28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388C9-D9A3-4542-85CA-B0281BD2B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3B4893-1ED0-46E7-BF39-0700FB47C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A388CA-1527-4E6E-9DD2-0C9B6C8B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CBF252-DBA7-420D-93A4-08A504B1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0A3A97-307B-40BA-9997-20290C14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04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DB522-325C-4786-B56A-4DE277B6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090FEA-9F39-4730-AA44-B32498A45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8030D3-CF1B-4044-BC37-D341B916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54CEA1-F28D-42FB-85CF-D4DC6C9EC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BA7C14-CAE8-41CF-9F22-380A1EF30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E9C69B-0EC7-46FA-AC86-38561732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FBC0BD-4ED8-4CD0-86BD-5C48DCDE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AA52A2-78AB-4A27-A2FC-3850CCAA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35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DA357-FFBC-4072-850D-D17FDAD4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FC8708-05CF-46E3-A064-3A89787E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F1075C-AB3E-4CC8-A286-76C6213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D6C317-E5AD-48FA-A274-93A4F513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66EF60-0D07-483F-8C9E-CAB2DE5B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629500-C1AB-4BE3-B3DC-F7FAE47B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EFD4EB-A955-48FE-A8F1-6BD1587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39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D3D93-CD3B-49A0-B41A-09B7832D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6D5779-6769-4F22-9A89-4EEC2183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59121-EE90-473E-8537-7769492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B1EFF9-1298-4033-9A58-3CADD7EC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CD65B9-3E9B-4960-A464-C425BDC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ACAEFE-CBD9-4244-8CD5-B5E8755C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1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99768-79F7-4068-AE75-7B45B696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894E00-F1AF-4713-B49E-485ABDE0D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E99F3E-DF89-4298-8282-BFFAB5231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9C1BA2-401B-427C-B2CD-D4132745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24AA29-E9BD-4F41-91A7-854218DA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9ABF96-6F9B-45F2-9275-E3AE8AB9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96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4BD920-CA5D-4F30-8270-CDE631DB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DF6072-7C59-49A9-BFEF-A57D60D2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7978E4-80DE-4BCB-BFB0-57DF7A140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30CC-F154-4AC3-9766-8C2DAE366F4F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97AD12-2419-4D8B-A03C-1C96CC7F5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8227D7-AFE2-4AC3-A7D8-CE9429FF9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2E09-0C1D-40D7-A983-3194FB705E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ebook.scuola.zanichelli.it/amalditraiettorie/volume-1/la-misura/numero-delle-cifre-significativ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BE525A-C3D4-4DA1-A9E7-DE11CCB5D8E9}"/>
              </a:ext>
            </a:extLst>
          </p:cNvPr>
          <p:cNvSpPr txBox="1"/>
          <p:nvPr/>
        </p:nvSpPr>
        <p:spPr>
          <a:xfrm>
            <a:off x="834551" y="874454"/>
            <a:ext cx="65995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Elementi di Fisica</a:t>
            </a:r>
          </a:p>
          <a:p>
            <a:endParaRPr lang="it-IT" sz="3600" dirty="0"/>
          </a:p>
          <a:p>
            <a:endParaRPr lang="it-IT" sz="3600" dirty="0"/>
          </a:p>
          <a:p>
            <a:r>
              <a:rPr lang="it-IT" sz="3600" dirty="0" err="1">
                <a:solidFill>
                  <a:schemeClr val="accent6">
                    <a:lumMod val="50000"/>
                  </a:schemeClr>
                </a:solidFill>
              </a:rPr>
              <a:t>Pre</a:t>
            </a:r>
            <a:r>
              <a:rPr lang="it-IT" sz="3600" dirty="0">
                <a:solidFill>
                  <a:schemeClr val="accent6">
                    <a:lumMod val="50000"/>
                  </a:schemeClr>
                </a:solidFill>
              </a:rPr>
              <a:t>-corsi Agraria 2022/2023</a:t>
            </a:r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r>
              <a:rPr lang="it-IT" sz="2800" dirty="0"/>
              <a:t>Dott. Pierfrancesco Novielli</a:t>
            </a:r>
          </a:p>
          <a:p>
            <a:r>
              <a:rPr lang="it-IT" sz="2800" dirty="0"/>
              <a:t>Email: pierfrancesco.novielli@uniba.it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E8BBBD-F971-4C4A-BA94-04ED30A6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68" y="238539"/>
            <a:ext cx="3164943" cy="2532490"/>
          </a:xfrm>
          <a:prstGeom prst="rect">
            <a:avLst/>
          </a:prstGeom>
        </p:spPr>
      </p:pic>
      <p:pic>
        <p:nvPicPr>
          <p:cNvPr id="10" name="Immagine 9" descr="Immagine che contiene lavagnabianca&#10;&#10;Descrizione generata automaticamente">
            <a:extLst>
              <a:ext uri="{FF2B5EF4-FFF2-40B4-BE49-F238E27FC236}">
                <a16:creationId xmlns:a16="http://schemas.microsoft.com/office/drawing/2014/main" id="{D9827926-9034-4673-B904-1FBD236E4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16" y="3248007"/>
            <a:ext cx="4394933" cy="27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9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CD8DAC-B0B6-4587-895A-7BC41807C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72" y="1379066"/>
            <a:ext cx="6982799" cy="43249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A4208B-DDC3-404A-86BC-8039BC3A4B80}"/>
              </a:ext>
            </a:extLst>
          </p:cNvPr>
          <p:cNvSpPr txBox="1"/>
          <p:nvPr/>
        </p:nvSpPr>
        <p:spPr>
          <a:xfrm>
            <a:off x="3345766" y="290680"/>
            <a:ext cx="550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Misura di una grandezza fisica</a:t>
            </a:r>
          </a:p>
        </p:txBody>
      </p:sp>
    </p:spTree>
    <p:extLst>
      <p:ext uri="{BB962C8B-B14F-4D97-AF65-F5344CB8AC3E}">
        <p14:creationId xmlns:p14="http://schemas.microsoft.com/office/powerpoint/2010/main" val="267369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4DC4A1-EE42-4CF6-A9BF-30DAAE500178}"/>
              </a:ext>
            </a:extLst>
          </p:cNvPr>
          <p:cNvSpPr txBox="1"/>
          <p:nvPr/>
        </p:nvSpPr>
        <p:spPr>
          <a:xfrm>
            <a:off x="960681" y="1269966"/>
            <a:ext cx="10608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L'insieme delle unità mediante le quali si possono definire le unità derivate di tutte le grandezze fisiche esistenti costituisce un sistema di unità di misura. </a:t>
            </a:r>
          </a:p>
          <a:p>
            <a:endParaRPr lang="it-IT" dirty="0"/>
          </a:p>
          <a:p>
            <a:r>
              <a:rPr lang="it-IT" dirty="0"/>
              <a:t>Nel 1960 l’XI Conferenza di Pesi e Misure svoltasi a Parigi ha introdotto un sistema di misura riconosciuto quasi universalmente ed entrato in vigore nei paesi dell’Unione Europea nel 1978.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9C27CD-7807-4323-A524-09B785F4FF8B}"/>
              </a:ext>
            </a:extLst>
          </p:cNvPr>
          <p:cNvSpPr txBox="1"/>
          <p:nvPr/>
        </p:nvSpPr>
        <p:spPr>
          <a:xfrm>
            <a:off x="3144193" y="287580"/>
            <a:ext cx="624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Sistemi di unità di misura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E2C199-F7BD-4723-86B9-D55F28FD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11" y="3083349"/>
            <a:ext cx="5094489" cy="24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896124-4739-4AB5-9CDB-6765CEB60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84" y="1876425"/>
            <a:ext cx="3400425" cy="3105150"/>
          </a:xfrm>
          <a:prstGeom prst="rect">
            <a:avLst/>
          </a:prstGeom>
        </p:spPr>
      </p:pic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ECAA23B-FB2D-4666-BD77-8B0D691CA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876425"/>
            <a:ext cx="4972050" cy="35147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3DF0F6-969E-4348-A172-EA3CE9CABA37}"/>
              </a:ext>
            </a:extLst>
          </p:cNvPr>
          <p:cNvSpPr txBox="1"/>
          <p:nvPr/>
        </p:nvSpPr>
        <p:spPr>
          <a:xfrm>
            <a:off x="3734429" y="313072"/>
            <a:ext cx="472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Sistema Internazionale (SI)</a:t>
            </a:r>
          </a:p>
        </p:txBody>
      </p:sp>
    </p:spTree>
    <p:extLst>
      <p:ext uri="{BB962C8B-B14F-4D97-AF65-F5344CB8AC3E}">
        <p14:creationId xmlns:p14="http://schemas.microsoft.com/office/powerpoint/2010/main" val="167792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A58E81C-AD64-4A21-9E41-E3B794B2B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5" y="1147444"/>
            <a:ext cx="5119306" cy="5173308"/>
          </a:xfrm>
          <a:prstGeom prst="rect">
            <a:avLst/>
          </a:prstGeom>
        </p:spPr>
      </p:pic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1D75A23-5C75-498F-AF78-BFFBB9963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86" y="1001338"/>
            <a:ext cx="4515480" cy="54655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369580-63D7-4B1A-A107-F95C4ED95853}"/>
              </a:ext>
            </a:extLst>
          </p:cNvPr>
          <p:cNvSpPr txBox="1"/>
          <p:nvPr/>
        </p:nvSpPr>
        <p:spPr>
          <a:xfrm>
            <a:off x="2588455" y="196948"/>
            <a:ext cx="683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Grandezze fondamentali e derivate</a:t>
            </a:r>
          </a:p>
        </p:txBody>
      </p:sp>
    </p:spTree>
    <p:extLst>
      <p:ext uri="{BB962C8B-B14F-4D97-AF65-F5344CB8AC3E}">
        <p14:creationId xmlns:p14="http://schemas.microsoft.com/office/powerpoint/2010/main" val="52016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CE9F385-D52E-4C72-8332-660434D6C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85" y="1524356"/>
            <a:ext cx="7630590" cy="50394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9A6B4E-07EE-43CB-938B-F216ACA9EC5D}"/>
              </a:ext>
            </a:extLst>
          </p:cNvPr>
          <p:cNvSpPr txBox="1"/>
          <p:nvPr/>
        </p:nvSpPr>
        <p:spPr>
          <a:xfrm>
            <a:off x="3453596" y="182073"/>
            <a:ext cx="528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Multipli e sottomultipli</a:t>
            </a:r>
          </a:p>
        </p:txBody>
      </p:sp>
    </p:spTree>
    <p:extLst>
      <p:ext uri="{BB962C8B-B14F-4D97-AF65-F5344CB8AC3E}">
        <p14:creationId xmlns:p14="http://schemas.microsoft.com/office/powerpoint/2010/main" val="198003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8B2AE3-5929-4AD4-9507-BF2D8CBAB44A}"/>
              </a:ext>
            </a:extLst>
          </p:cNvPr>
          <p:cNvSpPr txBox="1"/>
          <p:nvPr/>
        </p:nvSpPr>
        <p:spPr>
          <a:xfrm>
            <a:off x="2540758" y="272955"/>
            <a:ext cx="711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Alcune grandezze caratteristiche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98B4B73-BCEB-4E1D-86FA-4B1980ABE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7" y="1474100"/>
            <a:ext cx="5684223" cy="3500366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9B2069-2872-4DAF-AE40-E25A6D364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02" y="2446485"/>
            <a:ext cx="4145624" cy="251922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7FB8E4-0EBB-4B8B-AA17-98B209648229}"/>
              </a:ext>
            </a:extLst>
          </p:cNvPr>
          <p:cNvSpPr txBox="1"/>
          <p:nvPr/>
        </p:nvSpPr>
        <p:spPr>
          <a:xfrm>
            <a:off x="7088402" y="1837166"/>
            <a:ext cx="440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Richiami di matematica</a:t>
            </a:r>
          </a:p>
        </p:txBody>
      </p:sp>
    </p:spTree>
    <p:extLst>
      <p:ext uri="{BB962C8B-B14F-4D97-AF65-F5344CB8AC3E}">
        <p14:creationId xmlns:p14="http://schemas.microsoft.com/office/powerpoint/2010/main" val="97167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4A3172-B7CE-4C16-BA21-AF8B8A441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2" y="1090023"/>
            <a:ext cx="7533860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131C51-CFA1-42CB-AE64-D7B1CF9030F0}"/>
              </a:ext>
            </a:extLst>
          </p:cNvPr>
          <p:cNvSpPr txBox="1"/>
          <p:nvPr/>
        </p:nvSpPr>
        <p:spPr>
          <a:xfrm>
            <a:off x="2703444" y="153912"/>
            <a:ext cx="55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Conversione unità di misura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07E34D-945A-46E4-BB1E-F44EDD7059A5}"/>
              </a:ext>
            </a:extLst>
          </p:cNvPr>
          <p:cNvSpPr txBox="1"/>
          <p:nvPr/>
        </p:nvSpPr>
        <p:spPr>
          <a:xfrm>
            <a:off x="1086677" y="879756"/>
            <a:ext cx="10137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Ogni quantità che misuriamo, come una lunghezza, una velocità, una corrente elettrica, è formata da un numero e da un'unità di misura. Spesso può capitare che una quantità ci venga data in un sistema di unità di misura mentre noi la vogliamo espressa in un altro. </a:t>
            </a:r>
          </a:p>
          <a:p>
            <a:endParaRPr lang="it-IT" dirty="0"/>
          </a:p>
          <a:p>
            <a:r>
              <a:rPr lang="it-IT" b="1" dirty="0"/>
              <a:t>Esempio:</a:t>
            </a:r>
          </a:p>
          <a:p>
            <a:r>
              <a:rPr lang="it-IT" dirty="0"/>
              <a:t>Supponiamo di misurare una tavola larga 21,05 pollici e di voler esprimere questa misura  in centimetri. Dobbiamo usare un fattore di conversione che in questo caso è </a:t>
            </a:r>
          </a:p>
          <a:p>
            <a:r>
              <a:rPr lang="it-IT" dirty="0"/>
              <a:t>	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4B0324-28A8-4D9F-9783-D1C5F94E3F6D}"/>
              </a:ext>
            </a:extLst>
          </p:cNvPr>
          <p:cNvSpPr txBox="1"/>
          <p:nvPr/>
        </p:nvSpPr>
        <p:spPr>
          <a:xfrm>
            <a:off x="4284791" y="3171515"/>
            <a:ext cx="13673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dirty="0"/>
              <a:t>1 in. = 2,54 cm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2E5FC9-8E09-4A36-A2C6-D5D30EA243C7}"/>
              </a:ext>
            </a:extLst>
          </p:cNvPr>
          <p:cNvSpPr txBox="1"/>
          <p:nvPr/>
        </p:nvSpPr>
        <p:spPr>
          <a:xfrm>
            <a:off x="1086677" y="3669921"/>
            <a:ext cx="263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 scritto in altro modo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5A19D7-B3AD-49BE-8231-D0737F5F5330}"/>
              </a:ext>
            </a:extLst>
          </p:cNvPr>
          <p:cNvSpPr txBox="1"/>
          <p:nvPr/>
        </p:nvSpPr>
        <p:spPr>
          <a:xfrm>
            <a:off x="4284791" y="4264819"/>
            <a:ext cx="13465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dirty="0"/>
              <a:t>1 = 2,54 cm/in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600646-3B25-4C6A-8DF7-5FD8CB830669}"/>
              </a:ext>
            </a:extLst>
          </p:cNvPr>
          <p:cNvSpPr txBox="1"/>
          <p:nvPr/>
        </p:nvSpPr>
        <p:spPr>
          <a:xfrm>
            <a:off x="2773159" y="5202840"/>
            <a:ext cx="43906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dirty="0"/>
              <a:t>21.5 pollici =( 21.5 in) x (2,54 cm/in.) = 54,6 cm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1DFD01EA-379F-4E6A-8E78-35F6C226DBB1}"/>
              </a:ext>
            </a:extLst>
          </p:cNvPr>
          <p:cNvSpPr/>
          <p:nvPr/>
        </p:nvSpPr>
        <p:spPr>
          <a:xfrm>
            <a:off x="4726156" y="4619202"/>
            <a:ext cx="484632" cy="471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6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CB47CE-BC41-4231-9871-2323B9693CDF}"/>
              </a:ext>
            </a:extLst>
          </p:cNvPr>
          <p:cNvSpPr txBox="1"/>
          <p:nvPr/>
        </p:nvSpPr>
        <p:spPr>
          <a:xfrm>
            <a:off x="4558748" y="185530"/>
            <a:ext cx="307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Esercizi</a:t>
            </a:r>
            <a:endParaRPr lang="it-IT" sz="2800" b="1" dirty="0"/>
          </a:p>
        </p:txBody>
      </p:sp>
      <p:pic>
        <p:nvPicPr>
          <p:cNvPr id="4" name="Immagine 3" descr="Immagine che contiene testo, ricevuta&#10;&#10;Descrizione generata automaticamente">
            <a:extLst>
              <a:ext uri="{FF2B5EF4-FFF2-40B4-BE49-F238E27FC236}">
                <a16:creationId xmlns:a16="http://schemas.microsoft.com/office/drawing/2014/main" id="{B5E5FF3B-3293-42D5-8BAD-CD44368E0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931563"/>
            <a:ext cx="4838138" cy="3556031"/>
          </a:xfrm>
          <a:prstGeom prst="rect">
            <a:avLst/>
          </a:prstGeom>
        </p:spPr>
      </p:pic>
      <p:pic>
        <p:nvPicPr>
          <p:cNvPr id="6" name="Immagine 5" descr="Immagine che contiene testo, ricevuta&#10;&#10;Descrizione generata automaticamente">
            <a:extLst>
              <a:ext uri="{FF2B5EF4-FFF2-40B4-BE49-F238E27FC236}">
                <a16:creationId xmlns:a16="http://schemas.microsoft.com/office/drawing/2014/main" id="{7E7C396B-CA54-4166-92F7-6623169F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4670098"/>
            <a:ext cx="5367130" cy="1959003"/>
          </a:xfrm>
          <a:prstGeom prst="rect">
            <a:avLst/>
          </a:prstGeom>
        </p:spPr>
      </p:pic>
      <p:pic>
        <p:nvPicPr>
          <p:cNvPr id="8" name="Immagine 7" descr="Immagine che contiene testo, ricevuta&#10;&#10;Descrizione generata automaticamente">
            <a:extLst>
              <a:ext uri="{FF2B5EF4-FFF2-40B4-BE49-F238E27FC236}">
                <a16:creationId xmlns:a16="http://schemas.microsoft.com/office/drawing/2014/main" id="{74644323-7880-46F7-B7D2-56B7F087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60" y="931563"/>
            <a:ext cx="5612136" cy="39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F696866-8DD1-4765-882A-81B1D0C49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90" y="961436"/>
            <a:ext cx="6884224" cy="49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2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1476A9-1FD7-4641-B30D-6F7991766F01}"/>
              </a:ext>
            </a:extLst>
          </p:cNvPr>
          <p:cNvSpPr txBox="1"/>
          <p:nvPr/>
        </p:nvSpPr>
        <p:spPr>
          <a:xfrm>
            <a:off x="1232452" y="901147"/>
            <a:ext cx="89584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/>
              <a:t>Pre</a:t>
            </a:r>
            <a:r>
              <a:rPr lang="it-IT" sz="4000" b="1" dirty="0"/>
              <a:t>-corsi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Periodo di svolgimento: </a:t>
            </a:r>
            <a:r>
              <a:rPr lang="it-IT" dirty="0"/>
              <a:t>dal 13.09.2022 al 07.10.2022</a:t>
            </a:r>
            <a:br>
              <a:rPr lang="it-IT" sz="3600" dirty="0"/>
            </a:br>
            <a:endParaRPr lang="it-IT" sz="3600" dirty="0"/>
          </a:p>
          <a:p>
            <a:r>
              <a:rPr lang="it-IT" b="1" dirty="0"/>
              <a:t>Destinatari:</a:t>
            </a:r>
            <a:r>
              <a:rPr lang="it-IT" dirty="0"/>
              <a:t> studenti iscritti/immatricolati</a:t>
            </a:r>
            <a:endParaRPr lang="it-IT" sz="3600" b="1" dirty="0"/>
          </a:p>
          <a:p>
            <a:endParaRPr lang="it-IT" sz="3600" b="1" dirty="0"/>
          </a:p>
          <a:p>
            <a:r>
              <a:rPr lang="it-IT" sz="2400" b="1" dirty="0"/>
              <a:t>Questionario di gradimento</a:t>
            </a:r>
          </a:p>
          <a:p>
            <a:r>
              <a:rPr lang="it-IT" sz="2000" dirty="0"/>
              <a:t>https://forms.office.com/Pages/ShareFormPage.aspx?id=w40yxt-vzkCEbTJu6thtSWMyjYW4wX9NvSvCOthf8cdUOExYMEkzMkRaTlAxRlFFOVFRNFM3Rko1US4u&amp;sharetoken=sIsCLruTnoxsQQVm7kwo</a:t>
            </a:r>
          </a:p>
        </p:txBody>
      </p:sp>
    </p:spTree>
    <p:extLst>
      <p:ext uri="{BB962C8B-B14F-4D97-AF65-F5344CB8AC3E}">
        <p14:creationId xmlns:p14="http://schemas.microsoft.com/office/powerpoint/2010/main" val="1322252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FA5E62-3DC0-433D-BF3E-A1B07E67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52" y="1206681"/>
            <a:ext cx="3833005" cy="4321922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04E171E-5CDF-41E1-9EF7-B51A160C7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45" y="879287"/>
            <a:ext cx="4614446" cy="46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33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87FD63-4511-44A6-99B3-F465914F6B65}"/>
              </a:ext>
            </a:extLst>
          </p:cNvPr>
          <p:cNvSpPr txBox="1"/>
          <p:nvPr/>
        </p:nvSpPr>
        <p:spPr>
          <a:xfrm>
            <a:off x="3101009" y="262019"/>
            <a:ext cx="46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Equazioni dimensionali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E246A82-18A5-4161-AE2B-A8895E73EB0D}"/>
                  </a:ext>
                </a:extLst>
              </p:cNvPr>
              <p:cNvSpPr txBox="1"/>
              <p:nvPr/>
            </p:nvSpPr>
            <p:spPr>
              <a:xfrm>
                <a:off x="1086678" y="1205948"/>
                <a:ext cx="972709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Quando a proposito di una grandezza parliamo delle sue </a:t>
                </a:r>
                <a:r>
                  <a:rPr lang="it-IT" b="1" dirty="0"/>
                  <a:t>dimensioni</a:t>
                </a:r>
                <a:r>
                  <a:rPr lang="it-IT" dirty="0"/>
                  <a:t>, ci riferiamo al tipo di unità di misura che essa richiede.</a:t>
                </a:r>
              </a:p>
              <a:p>
                <a:r>
                  <a:rPr lang="it-IT" dirty="0"/>
                  <a:t>Le dimensioni di un'area ad esempio sono sempre quelle di una lunghezza al quadrato (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/>
                  <a:t> ) e l'unità di misura può essere  il metro quadrato, il centimetro quadrato, il pollice quadrato, etc..</a:t>
                </a:r>
              </a:p>
              <a:p>
                <a:r>
                  <a:rPr lang="it-IT" dirty="0"/>
                  <a:t>Oppure la velocità si può misurare in km/h , m/s e mi/h, ma le dimensioni sono sempre quelle di una lunghezza [L] diviso per un tempo [T], vale a dire [L/T].</a:t>
                </a:r>
              </a:p>
              <a:p>
                <a:endParaRPr lang="it-IT" dirty="0"/>
              </a:p>
              <a:p>
                <a:r>
                  <a:rPr lang="it-IT" dirty="0"/>
                  <a:t>Quando specifichiamo le dimensioni di una grandezza lo facciamo normalmente in funzione delle grandezze fondamentali, la lunghezza [L], il tempo [T], la massa [M] e la corrente elettrica [I]. </a:t>
                </a:r>
              </a:p>
              <a:p>
                <a:endParaRPr lang="it-IT" dirty="0"/>
              </a:p>
              <a:p>
                <a:r>
                  <a:rPr lang="it-IT" dirty="0"/>
                  <a:t>Le dimensioni possono essere utili a sviluppare le relazioni tra grandezze; in questo caso parliamo di </a:t>
                </a:r>
                <a:r>
                  <a:rPr lang="it-IT" b="1" dirty="0"/>
                  <a:t>analisi dimensionale. </a:t>
                </a:r>
                <a:r>
                  <a:rPr lang="it-IT" dirty="0"/>
                  <a:t>Un esempio tipico è dato dalla verifica dimensionale che si fa per accertarsi della correttezza di una certa relazione. A questo scopo si applicano due semplici regole: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Possiamo sommare o sottrarre grandezze tra loro soltanto se hanno le stesse dimensioni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Le grandezze che appaiono a destra e a sinistra di un segno uguale devono avere le stesse dimensioni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E246A82-18A5-4161-AE2B-A8895E73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78" y="1205948"/>
                <a:ext cx="9727096" cy="4524315"/>
              </a:xfrm>
              <a:prstGeom prst="rect">
                <a:avLst/>
              </a:prstGeom>
              <a:blipFill>
                <a:blip r:embed="rId2"/>
                <a:stretch>
                  <a:fillRect l="-501" t="-809" r="-752" b="-1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65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E0E0C1-D63C-4C02-958C-974ED341EF2C}"/>
              </a:ext>
            </a:extLst>
          </p:cNvPr>
          <p:cNvSpPr txBox="1"/>
          <p:nvPr/>
        </p:nvSpPr>
        <p:spPr>
          <a:xfrm>
            <a:off x="3790123" y="384313"/>
            <a:ext cx="24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Esercizi</a:t>
            </a:r>
            <a:endParaRPr lang="it-IT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7A76C2-CA2B-497B-BADE-C43297CD273E}"/>
              </a:ext>
            </a:extLst>
          </p:cNvPr>
          <p:cNvSpPr txBox="1"/>
          <p:nvPr/>
        </p:nvSpPr>
        <p:spPr>
          <a:xfrm>
            <a:off x="1060174" y="1378226"/>
            <a:ext cx="95150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Determinare quali sono le dimensioni della densità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Spiegare perché il prodotto tra una massa e una lunghezza non è uguale a un’accelerazione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Determinare le dimensione di X nella seguente formula:</a:t>
            </a:r>
          </a:p>
          <a:p>
            <a:r>
              <a:rPr lang="it-IT" dirty="0"/>
              <a:t>	dove (l) è un lunghezza e (g) è l’accelerazione gravitazionale.</a:t>
            </a:r>
          </a:p>
          <a:p>
            <a:endParaRPr lang="it-IT" dirty="0"/>
          </a:p>
          <a:p>
            <a:r>
              <a:rPr lang="it-IT" dirty="0"/>
              <a:t>4. Dimostrare che la seguente formula abbia effettivamente le dimensione di una lunghezza.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A5A3885-36FC-420B-810C-719C203E251B}"/>
                  </a:ext>
                </a:extLst>
              </p:cNvPr>
              <p:cNvSpPr txBox="1"/>
              <p:nvPr/>
            </p:nvSpPr>
            <p:spPr>
              <a:xfrm>
                <a:off x="8324006" y="2497563"/>
                <a:ext cx="1390765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A5A3885-36FC-420B-810C-719C203E2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006" y="2497563"/>
                <a:ext cx="1390765" cy="335413"/>
              </a:xfrm>
              <a:prstGeom prst="rect">
                <a:avLst/>
              </a:prstGeom>
              <a:blipFill>
                <a:blip r:embed="rId2"/>
                <a:stretch>
                  <a:fillRect l="-5677" r="-873" b="-25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9824E06B-8461-473A-BBA6-AA7A1E6BF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75" y="3741538"/>
            <a:ext cx="3573992" cy="9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3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03818E-8B50-19DD-1423-28571F0761B3}"/>
              </a:ext>
            </a:extLst>
          </p:cNvPr>
          <p:cNvSpPr txBox="1"/>
          <p:nvPr/>
        </p:nvSpPr>
        <p:spPr>
          <a:xfrm>
            <a:off x="3837466" y="223558"/>
            <a:ext cx="464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Incertezze nelle misure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40C86A-D8AB-41E9-95B7-8DB1A1FBDAE0}"/>
              </a:ext>
            </a:extLst>
          </p:cNvPr>
          <p:cNvSpPr txBox="1"/>
          <p:nvPr/>
        </p:nvSpPr>
        <p:spPr>
          <a:xfrm>
            <a:off x="568036" y="955964"/>
            <a:ext cx="111806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È impossibile fare una misura esatta: a ogni misura è associata un’</a:t>
            </a:r>
            <a:r>
              <a:rPr lang="it-IT" i="1" dirty="0"/>
              <a:t>incertezza</a:t>
            </a:r>
            <a:r>
              <a:rPr lang="it-IT" dirty="0"/>
              <a:t>, che può essere più o meno grande.</a:t>
            </a:r>
          </a:p>
          <a:p>
            <a:r>
              <a:rPr lang="it-IT" dirty="0"/>
              <a:t>Per quanto possa essere accurata, la misura di una grandezza fisica è sempre accompagnata da un'imprecisione più o meno grande, cui si dà il nome di </a:t>
            </a:r>
            <a:r>
              <a:rPr lang="it-IT" b="1" dirty="0"/>
              <a:t>incertezza</a:t>
            </a:r>
            <a:r>
              <a:rPr lang="it-IT" dirty="0"/>
              <a:t> o </a:t>
            </a:r>
            <a:r>
              <a:rPr lang="it-IT" b="1" dirty="0"/>
              <a:t>errore di misura</a:t>
            </a:r>
            <a:r>
              <a:rPr lang="it-IT" dirty="0"/>
              <a:t>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Supponiamo, per esempio, di volere misurare la lunghezza </a:t>
            </a:r>
            <a:r>
              <a:rPr lang="it-IT" i="1" dirty="0"/>
              <a:t>L</a:t>
            </a:r>
            <a:r>
              <a:rPr lang="it-IT" dirty="0"/>
              <a:t> di una matita con un righello in cui la distanza fra due tacche consecutive sia pari a 1 cm, usando uno strumento di misura con la sensibilità di 1 cm.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Dopo aver posto una estremità della matita in corrispondenza dello zero dello strumento, </a:t>
            </a:r>
            <a:r>
              <a:rPr lang="it-IT" dirty="0" err="1"/>
              <a:t>cosí</a:t>
            </a:r>
            <a:r>
              <a:rPr lang="it-IT" dirty="0"/>
              <a:t> come mostrato nella figura precedente, si può osservare che l'altra estremità è compresa fra la tacca corrispondente a 11 cm e quella corrispondente a 12 cm.</a:t>
            </a:r>
          </a:p>
          <a:p>
            <a:endParaRPr lang="it-IT" dirty="0"/>
          </a:p>
          <a:p>
            <a:r>
              <a:rPr lang="it-IT" dirty="0"/>
              <a:t>Il risultato della misura è quindi l'intervallo compreso tra </a:t>
            </a:r>
            <a:r>
              <a:rPr lang="it-IT" dirty="0" err="1"/>
              <a:t>lmin</a:t>
            </a:r>
            <a:r>
              <a:rPr lang="it-IT" dirty="0"/>
              <a:t> = 11 cm e </a:t>
            </a:r>
            <a:r>
              <a:rPr lang="it-IT" dirty="0" err="1"/>
              <a:t>lmax</a:t>
            </a:r>
            <a:r>
              <a:rPr lang="it-IT" dirty="0"/>
              <a:t> = 12 cm la cui ampiezza coincide con la distanza fra due tacche consecutive dello strumento, cioè con la sua sensibilità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89D0C1-E944-4010-AA24-07E7B9BC9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4" y="2987289"/>
            <a:ext cx="3638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6856EA-75E1-445D-A116-3C44FB03E5EB}"/>
              </a:ext>
            </a:extLst>
          </p:cNvPr>
          <p:cNvSpPr txBox="1"/>
          <p:nvPr/>
        </p:nvSpPr>
        <p:spPr>
          <a:xfrm>
            <a:off x="505690" y="899519"/>
            <a:ext cx="11180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convenzione, il risultato della misura si esprime mediante due numeri che contengono l'informazione necessaria per risalire all'intervallo di misura. Il primo di questi numeri viene detto </a:t>
            </a:r>
            <a:r>
              <a:rPr lang="it-IT" b="1" dirty="0"/>
              <a:t>valore misurato</a:t>
            </a:r>
            <a:r>
              <a:rPr lang="it-IT" dirty="0"/>
              <a:t> e coincide con il valore medio degli estremi dell'intervallo di misura; il secondo è l'</a:t>
            </a:r>
            <a:r>
              <a:rPr lang="it-IT" b="1" dirty="0"/>
              <a:t>errore</a:t>
            </a:r>
            <a:r>
              <a:rPr lang="it-IT" dirty="0"/>
              <a:t>: lo si calcola trovando la semidifferenza fra gli estremi dell'intervallo di misura e coincide quindi con la metà della sensibilità.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Nel caso della misura della lunghezza della matita, il valore misurato e l'errore sono: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6CFFC0-38CE-40F9-A3E2-071D79398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95" y="2947356"/>
            <a:ext cx="4706007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8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5C6946-A8AE-4B9C-93DF-EECF4634C232}"/>
              </a:ext>
            </a:extLst>
          </p:cNvPr>
          <p:cNvSpPr txBox="1"/>
          <p:nvPr/>
        </p:nvSpPr>
        <p:spPr>
          <a:xfrm>
            <a:off x="4310332" y="181155"/>
            <a:ext cx="35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Cifre significative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14EE1A-079E-4E26-9EE5-764264DD3253}"/>
              </a:ext>
            </a:extLst>
          </p:cNvPr>
          <p:cNvSpPr txBox="1"/>
          <p:nvPr/>
        </p:nvSpPr>
        <p:spPr>
          <a:xfrm>
            <a:off x="722488" y="889843"/>
            <a:ext cx="104760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valore misurato </a:t>
            </a:r>
            <a:r>
              <a:rPr lang="it-IT" i="1" dirty="0" err="1"/>
              <a:t>G</a:t>
            </a:r>
            <a:r>
              <a:rPr lang="it-IT" i="1" baseline="-25000" dirty="0" err="1"/>
              <a:t>m</a:t>
            </a:r>
            <a:r>
              <a:rPr lang="it-IT" dirty="0"/>
              <a:t> di una grandezza fisica deve essere scritto in modo tale che l'ultima cifra a destra di </a:t>
            </a:r>
            <a:r>
              <a:rPr lang="it-IT" i="1" dirty="0" err="1"/>
              <a:t>G</a:t>
            </a:r>
            <a:r>
              <a:rPr lang="it-IT" i="1" baseline="-25000" dirty="0" err="1"/>
              <a:t>m</a:t>
            </a:r>
            <a:r>
              <a:rPr lang="it-IT" dirty="0"/>
              <a:t> sia quella influenzata dall'errore.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Per esempio, se riferendoci alla misura di una lunghezza scriviamo </a:t>
            </a:r>
            <a:r>
              <a:rPr lang="it-IT" i="1" dirty="0" err="1"/>
              <a:t>L</a:t>
            </a:r>
            <a:r>
              <a:rPr lang="it-IT" i="1" baseline="-25000" dirty="0" err="1"/>
              <a:t>min</a:t>
            </a:r>
            <a:r>
              <a:rPr lang="it-IT" i="1" dirty="0"/>
              <a:t> = 22.4 cm</a:t>
            </a:r>
            <a:r>
              <a:rPr lang="it-IT" dirty="0"/>
              <a:t> significa la cifra incerta è 4 e che pertanto l'errore assoluto è pari a 0.1 cm; se, invece, scriviamo che la misura è </a:t>
            </a:r>
            <a:r>
              <a:rPr lang="it-IT" i="1" dirty="0" err="1"/>
              <a:t>L</a:t>
            </a:r>
            <a:r>
              <a:rPr lang="it-IT" i="1" baseline="-25000" dirty="0" err="1"/>
              <a:t>min</a:t>
            </a:r>
            <a:r>
              <a:rPr lang="it-IT" i="1" dirty="0"/>
              <a:t> = 22.40 cm</a:t>
            </a:r>
            <a:r>
              <a:rPr lang="it-IT" dirty="0"/>
              <a:t> significa che la cifra incerta è 0 e pertanto l'errore è pari a 0.01 cm.</a:t>
            </a:r>
          </a:p>
          <a:p>
            <a:endParaRPr lang="it-IT" dirty="0"/>
          </a:p>
          <a:p>
            <a:r>
              <a:rPr lang="it-IT" b="1" dirty="0"/>
              <a:t>Le</a:t>
            </a:r>
            <a:r>
              <a:rPr lang="it-IT" b="1" i="1" dirty="0"/>
              <a:t> cifre significative</a:t>
            </a:r>
            <a:r>
              <a:rPr lang="it-IT" b="1" dirty="0"/>
              <a:t> di una misura sono le cifre certe e la prima cifra incerta.</a:t>
            </a:r>
          </a:p>
          <a:p>
            <a:endParaRPr lang="it-IT" b="1" dirty="0"/>
          </a:p>
          <a:p>
            <a:r>
              <a:rPr lang="it-IT" dirty="0"/>
              <a:t>Così, quando scriviamo che la massa di un’automobile è 1148 kg, significa che l’ultima cifra (8) è incerta, cioè non è esatta. Se fossimo sicuri anche di questa cifra, dovremmo scrivere il risultato con cinque cifre significative:</a:t>
            </a:r>
          </a:p>
          <a:p>
            <a:r>
              <a:rPr lang="it-IT" dirty="0"/>
              <a:t>1148,0 kg.</a:t>
            </a:r>
          </a:p>
          <a:p>
            <a:r>
              <a:rPr lang="it-IT" dirty="0"/>
              <a:t>In fisica bisogna fare attenzione alla cifra 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quando è alla fine del numero, è significativa: 32,0 ha tre cifre significative.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quando è all’inizio del numero </a:t>
            </a:r>
            <a:r>
              <a:rPr lang="it-IT" i="1" dirty="0"/>
              <a:t>non</a:t>
            </a:r>
            <a:r>
              <a:rPr lang="it-IT" dirty="0"/>
              <a:t> è significativa: 0,32 ha due cifre significative.</a:t>
            </a:r>
          </a:p>
          <a:p>
            <a:endParaRPr lang="it-IT" b="1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932336-3A78-43D2-885C-D2D28AEEE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39" y="4230468"/>
            <a:ext cx="3423398" cy="18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2E4DF6-D7FD-4EBA-A5F2-B48767472288}"/>
              </a:ext>
            </a:extLst>
          </p:cNvPr>
          <p:cNvSpPr txBox="1"/>
          <p:nvPr/>
        </p:nvSpPr>
        <p:spPr>
          <a:xfrm>
            <a:off x="2691388" y="169866"/>
            <a:ext cx="680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Cifre significative nelle operazioni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E51D4D-8389-4D0E-96EE-6CA022E3B4D6}"/>
              </a:ext>
            </a:extLst>
          </p:cNvPr>
          <p:cNvSpPr txBox="1"/>
          <p:nvPr/>
        </p:nvSpPr>
        <p:spPr>
          <a:xfrm>
            <a:off x="914400" y="1027289"/>
            <a:ext cx="10645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Alcune regole che permettono di scrivere i risultati delle operazioni con il numero corretto di cifre significative.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Moltiplicazione e divisione di una misura per un numero</a:t>
            </a:r>
            <a:r>
              <a:rPr lang="it-IT" dirty="0"/>
              <a:t>. Il risultato deve avere le stesse cifre significative della misura: </a:t>
            </a:r>
            <a:br>
              <a:rPr lang="it-IT" dirty="0"/>
            </a:br>
            <a:r>
              <a:rPr lang="it-IT" dirty="0"/>
              <a:t>20 m : 5 = 4,0 m,      5,87 s × 4 = 23,48 s = 23,5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Moltiplicazione e divisione di misure</a:t>
            </a:r>
            <a:r>
              <a:rPr lang="it-IT" dirty="0"/>
              <a:t>. Il risultato deve avere lo stesso numero di cifre significative della misura meno precisa: 5,870 m × 2,5 m = 14,675 m</a:t>
            </a:r>
            <a:r>
              <a:rPr lang="it-IT" baseline="30000" dirty="0"/>
              <a:t>2</a:t>
            </a:r>
            <a:r>
              <a:rPr lang="it-IT" dirty="0"/>
              <a:t> = 15 m </a:t>
            </a:r>
            <a:r>
              <a:rPr lang="it-IT" baseline="30000" dirty="0"/>
              <a:t>2</a:t>
            </a:r>
            <a:r>
              <a:rPr lang="it-IT" dirty="0"/>
              <a:t>, </a:t>
            </a:r>
            <a:br>
              <a:rPr lang="it-IT" dirty="0"/>
            </a:br>
            <a:r>
              <a:rPr lang="it-IT" dirty="0"/>
              <a:t>48,2 km : 3,7524 h = 12,8451125 km/h = 12,8 km/h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</a:t>
            </a:r>
            <a:r>
              <a:rPr lang="it-IT" i="1" dirty="0"/>
              <a:t>ddizione e sottrazione di misure. </a:t>
            </a:r>
            <a:r>
              <a:rPr lang="it-IT" dirty="0"/>
              <a:t>Il numero di decimali in seguito a un'addizione o una sottrazione è uguale al minor numero di decimali presenti in ogni addendo: 16,74 s + 5,1 s = 21,8s piuttosto che 21,84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FD3B1C-6EC2-4D04-993D-4B7EA44AEFC2}"/>
              </a:ext>
            </a:extLst>
          </p:cNvPr>
          <p:cNvSpPr txBox="1"/>
          <p:nvPr/>
        </p:nvSpPr>
        <p:spPr>
          <a:xfrm>
            <a:off x="914400" y="3793067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Esempio 1</a:t>
            </a:r>
          </a:p>
          <a:p>
            <a:r>
              <a:rPr lang="it-IT" dirty="0"/>
              <a:t>Una tartaruga rincorre una lepre a una velocità di 2,51 m/s per 12,23 s. Quale distanza percorre la tartaruga?</a:t>
            </a:r>
          </a:p>
          <a:p>
            <a:endParaRPr lang="it-IT" sz="1600" dirty="0"/>
          </a:p>
          <a:p>
            <a:r>
              <a:rPr lang="it-IT" sz="2000" b="1" dirty="0"/>
              <a:t>Esempio 2</a:t>
            </a:r>
          </a:p>
          <a:p>
            <a:r>
              <a:rPr lang="it-IT" dirty="0"/>
              <a:t>Tu e un tuo amico raccogliete lamponi. Il tuo vassoio pesa 12,7 etti, e quello del tuo amico pesa 7,25 etti. Quanto pesano in totale i lamponi raccolti?</a:t>
            </a:r>
          </a:p>
          <a:p>
            <a:endParaRPr lang="it-IT" sz="1600" dirty="0"/>
          </a:p>
        </p:txBody>
      </p:sp>
      <p:pic>
        <p:nvPicPr>
          <p:cNvPr id="6" name="Immagine 5" descr="Immagine che contiene testo, erba, esterni&#10;&#10;Descrizione generata automaticamente">
            <a:extLst>
              <a:ext uri="{FF2B5EF4-FFF2-40B4-BE49-F238E27FC236}">
                <a16:creationId xmlns:a16="http://schemas.microsoft.com/office/drawing/2014/main" id="{E8F408C8-EE8A-4BFA-9F6F-8B42D792F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3889611"/>
            <a:ext cx="3744686" cy="12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8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8532BE-B982-46D5-9D73-ADE05832421F}"/>
              </a:ext>
            </a:extLst>
          </p:cNvPr>
          <p:cNvSpPr txBox="1"/>
          <p:nvPr/>
        </p:nvSpPr>
        <p:spPr>
          <a:xfrm>
            <a:off x="4561800" y="2173258"/>
            <a:ext cx="206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Esercizi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BFFB8F-0BC8-40CB-BBA2-1490500A59F5}"/>
              </a:ext>
            </a:extLst>
          </p:cNvPr>
          <p:cNvSpPr txBox="1"/>
          <p:nvPr/>
        </p:nvSpPr>
        <p:spPr>
          <a:xfrm>
            <a:off x="874643" y="265043"/>
            <a:ext cx="97801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N.B.</a:t>
            </a:r>
          </a:p>
          <a:p>
            <a:r>
              <a:rPr lang="it-IT" b="1" dirty="0">
                <a:hlinkClick r:id="rId2"/>
              </a:rPr>
              <a:t>Numero delle cifre significative</a:t>
            </a:r>
            <a:endParaRPr lang="it-IT" b="1" dirty="0"/>
          </a:p>
          <a:p>
            <a:r>
              <a:rPr lang="it-IT" dirty="0"/>
              <a:t>I numeri 60 e 70 hanno due cifre significative. Sommandoli si ottiene il numero 130, che ne ha tre. Quindi, a differenza di ciò che accade nel prodotto o nel quoziente, nella somma il numero di cifre significative può, in certi casi, aumentare.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166C44-5DD3-4C35-B48F-6DC0B5F7F66D}"/>
              </a:ext>
            </a:extLst>
          </p:cNvPr>
          <p:cNvSpPr txBox="1"/>
          <p:nvPr/>
        </p:nvSpPr>
        <p:spPr>
          <a:xfrm>
            <a:off x="874643" y="2968487"/>
            <a:ext cx="1029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Le prime cifre di </a:t>
            </a:r>
            <a:r>
              <a:rPr lang="el-GR" dirty="0"/>
              <a:t>π</a:t>
            </a:r>
            <a:r>
              <a:rPr lang="it-IT" dirty="0"/>
              <a:t> sono: 3,14159265358979. Indica quanto vale π 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Con tre cifre significative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Con cinque cifre significative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/>
              <a:t>Con sette cifre significative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577CDDF-1EB5-4EC5-B755-01ACD42B34D2}"/>
                  </a:ext>
                </a:extLst>
              </p:cNvPr>
              <p:cNvSpPr txBox="1"/>
              <p:nvPr/>
            </p:nvSpPr>
            <p:spPr>
              <a:xfrm>
                <a:off x="947530" y="4127639"/>
                <a:ext cx="10296940" cy="2034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 startAt="2"/>
                </a:pPr>
                <a:r>
                  <a:rPr lang="it-IT" dirty="0"/>
                  <a:t>La velocità della luce con 5 cifre significative è: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2,9979 ∗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/>
                  <a:t>. Calcola quanto vale la velocità della luce con 3 cifre significative.</a:t>
                </a:r>
              </a:p>
              <a:p>
                <a:pPr marL="342900" indent="-342900">
                  <a:buAutoNum type="arabicPeriod" startAt="2"/>
                </a:pPr>
                <a:r>
                  <a:rPr lang="it-IT" dirty="0"/>
                  <a:t>Un parcheggio è lungo 117,2 m e largo 40,14 m. Quant'è il perimetro del parcheggio?</a:t>
                </a:r>
              </a:p>
              <a:p>
                <a:pPr marL="342900" indent="-342900">
                  <a:buAutoNum type="arabicPeriod" startAt="2"/>
                </a:pPr>
                <a:r>
                  <a:rPr lang="it-IT" dirty="0"/>
                  <a:t>Durante una battuta di pesca prendi un pesce persico di 2,65 lb, uno scorfano di 10,1 lb e un salmone di 17,23 lb. Quant'è il peso totale del pesce che hai pescato?</a:t>
                </a:r>
              </a:p>
              <a:p>
                <a:pPr marL="342900" indent="-342900">
                  <a:buAutoNum type="arabicPeriod" startAt="2"/>
                </a:pPr>
                <a:r>
                  <a:rPr lang="it-IT" dirty="0"/>
                  <a:t>Determina quante cifre significative ci sono in: a) 0,000054  ; b)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3,001 ∗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it-IT" dirty="0"/>
              </a:p>
              <a:p>
                <a:pPr marL="342900" indent="-342900">
                  <a:buAutoNum type="arabicPeriod" startAt="2"/>
                </a:pPr>
                <a:r>
                  <a:rPr lang="it-IT" dirty="0"/>
                  <a:t>Calcola l'area di un cerchio di raggio:  a)5,342 m  ; b)2,7m</a:t>
                </a: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577CDDF-1EB5-4EC5-B755-01ACD42B3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30" y="4127639"/>
                <a:ext cx="10296940" cy="2034403"/>
              </a:xfrm>
              <a:prstGeom prst="rect">
                <a:avLst/>
              </a:prstGeom>
              <a:blipFill>
                <a:blip r:embed="rId3"/>
                <a:stretch>
                  <a:fillRect l="-473" t="-1497" b="-38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15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87702F-0178-4F04-8AE3-42823739EDD3}"/>
              </a:ext>
            </a:extLst>
          </p:cNvPr>
          <p:cNvSpPr txBox="1"/>
          <p:nvPr/>
        </p:nvSpPr>
        <p:spPr>
          <a:xfrm>
            <a:off x="821636" y="251791"/>
            <a:ext cx="70766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Materiale didattico</a:t>
            </a:r>
          </a:p>
          <a:p>
            <a:endParaRPr lang="it-IT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/>
              <a:t>Testo di riferimento</a:t>
            </a:r>
          </a:p>
          <a:p>
            <a:endParaRPr lang="it-IT" sz="2800" dirty="0"/>
          </a:p>
          <a:p>
            <a:r>
              <a:rPr lang="it-IT" sz="2800" dirty="0"/>
              <a:t>	"FISICA  principi e applicazioni", 	Douglas Giancoli</a:t>
            </a:r>
          </a:p>
          <a:p>
            <a:endParaRPr lang="it-IT" sz="2800" dirty="0"/>
          </a:p>
          <a:p>
            <a:r>
              <a:rPr lang="it-IT" sz="2800" dirty="0"/>
              <a:t>	Casa Editrice Ambrosiana</a:t>
            </a:r>
          </a:p>
          <a:p>
            <a:endParaRPr lang="it-IT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/>
              <a:t>Questionari di valutazione</a:t>
            </a:r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B79861EF-51EF-467B-8D9B-2FC09235A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36" y="1003578"/>
            <a:ext cx="2734057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18DCB3-EBA6-4367-8015-F46C3266B6DF}"/>
              </a:ext>
            </a:extLst>
          </p:cNvPr>
          <p:cNvSpPr txBox="1"/>
          <p:nvPr/>
        </p:nvSpPr>
        <p:spPr>
          <a:xfrm>
            <a:off x="914399" y="374737"/>
            <a:ext cx="1016441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Sommario – Lezione 1</a:t>
            </a:r>
          </a:p>
          <a:p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Introduzione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Grandezze fisiche e unità di misura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Conversione di unità di misura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Equazioni dimensionali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Cifre significative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93554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11592C-BE8D-4278-867E-E809147D2282}"/>
              </a:ext>
            </a:extLst>
          </p:cNvPr>
          <p:cNvSpPr txBox="1"/>
          <p:nvPr/>
        </p:nvSpPr>
        <p:spPr>
          <a:xfrm>
            <a:off x="795131" y="622852"/>
            <a:ext cx="103632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PERCHÉ LA FISICA</a:t>
            </a:r>
          </a:p>
          <a:p>
            <a:endParaRPr lang="it-IT" dirty="0"/>
          </a:p>
          <a:p>
            <a:r>
              <a:rPr lang="it-IT" dirty="0"/>
              <a:t>La fisica è tra la scienze quella più fondamentale e di base, in quanto si occupa del comportamento e della struttura della materia. Il campo della fisica comprende diverse aree: moto, fluidi, calore, suono, luce, elettricità e magnetismo, e i moderni argomenti di relatività, fisica nucleare, </a:t>
            </a:r>
            <a:r>
              <a:rPr lang="it-IT" dirty="0" err="1"/>
              <a:t>etc</a:t>
            </a:r>
            <a:r>
              <a:rPr lang="it-IT" dirty="0"/>
              <a:t>…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/>
              <a:t>MODELLI, TEORIE E LEGGI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 </a:t>
            </a:r>
            <a:r>
              <a:rPr lang="it-IT" b="1" dirty="0"/>
              <a:t>modello fisico </a:t>
            </a:r>
            <a:r>
              <a:rPr lang="it-IT" dirty="0"/>
              <a:t>si intende, in fisica ma anche in altri settori della conoscenza, una rappresentazione concettuale (spesso una semplificazione che ammette una formalizzazione matematica) del mondo reale o di una sua parte, capace di spiegare un determinato fenomeno. Un esempio è il modello ondulatorio della luce. Non possiamo vedere onde di luce, però possiamo vedere onde d'acqua ed è utile pensare alla luce come se fosse fatta di onde, perché gli esperimenti indicano che la luce si comporta, per molti aspetti, come si comportano le onde.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Mentre un modello è relativamente semplice, una </a:t>
            </a:r>
            <a:r>
              <a:rPr lang="it-IT" b="1" u="sng" dirty="0"/>
              <a:t>teoria</a:t>
            </a:r>
            <a:r>
              <a:rPr lang="it-IT" u="sng" dirty="0"/>
              <a:t> </a:t>
            </a:r>
            <a:r>
              <a:rPr lang="it-IT" dirty="0"/>
              <a:t>è più ampia e dettagliata. Talvolta, quando un modello viene sviluppato e modificato e corrisponde bene a esperimenti effettuati su un ampio intervallo di fenomeni, allora può essere considerato una teoria.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scienziati danno il nome di </a:t>
            </a:r>
            <a:r>
              <a:rPr lang="it-IT" b="1" u="sng" dirty="0"/>
              <a:t>legge</a:t>
            </a:r>
            <a:r>
              <a:rPr lang="it-IT" dirty="0"/>
              <a:t> a certe concise ma generali affermazioni su come la natura si comporta. Talvolta le affermazioni prendono la forma di una relazione o equazione tra grandezze. Le leggi scientifiche sono diverse da quelle giuridiche, infatti le prime sono descrittive: esse non dicono come comportarsi, ma piuttosto descrivono come la natura si comporta.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84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9CDEC5-37E0-4301-BCD9-5BD6AC7B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1" y="318051"/>
            <a:ext cx="4113075" cy="35669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41C05A-2A99-4617-97FC-600F57655279}"/>
              </a:ext>
            </a:extLst>
          </p:cNvPr>
          <p:cNvSpPr txBox="1"/>
          <p:nvPr/>
        </p:nvSpPr>
        <p:spPr>
          <a:xfrm>
            <a:off x="1099929" y="318051"/>
            <a:ext cx="659468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Il metodo scientifico</a:t>
            </a:r>
          </a:p>
          <a:p>
            <a:endParaRPr lang="it-IT" sz="3600" b="1" dirty="0"/>
          </a:p>
          <a:p>
            <a:pPr marL="514350" indent="-514350">
              <a:buFont typeface="+mj-lt"/>
              <a:buAutoNum type="arabicPeriod"/>
            </a:pPr>
            <a:r>
              <a:rPr lang="it-IT" sz="2000" b="1" dirty="0"/>
              <a:t>Osservazione e descrizione di un fenomeno. </a:t>
            </a:r>
            <a:r>
              <a:rPr lang="it-IT" dirty="0"/>
              <a:t>In questa fase si individuano le grandezze rilevanti per la descrizione del fenomeno e si definiscono le procedure  per la loro misurazione.</a:t>
            </a:r>
            <a:endParaRPr lang="it-IT" sz="2000" b="1" dirty="0"/>
          </a:p>
          <a:p>
            <a:pPr marL="514350" indent="-514350">
              <a:buFont typeface="+mj-lt"/>
              <a:buAutoNum type="arabicPeriod"/>
            </a:pPr>
            <a:endParaRPr lang="it-IT" sz="2000" b="1" dirty="0"/>
          </a:p>
          <a:p>
            <a:pPr marL="514350" indent="-514350">
              <a:buFont typeface="+mj-lt"/>
              <a:buAutoNum type="arabicPeriod"/>
            </a:pPr>
            <a:r>
              <a:rPr lang="it-IT" sz="2000" b="1" dirty="0"/>
              <a:t>Formulazione di una ipotesi. </a:t>
            </a:r>
            <a:r>
              <a:rPr lang="it-IT" dirty="0"/>
              <a:t>Si propone un'ipotesi che possa spiegare il fenomeno in esame tramite una legge matematica che leghi le grandezze osservate, che sia in grado di giustificare fenomeni analoghi a quello studiato e che sia in grado di prevedere nuovi fenomeni.</a:t>
            </a:r>
          </a:p>
          <a:p>
            <a:pPr marL="514350" indent="-514350">
              <a:buFont typeface="+mj-lt"/>
              <a:buAutoNum type="arabicPeriod"/>
            </a:pPr>
            <a:endParaRPr lang="it-IT" b="1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 i dati sperimentali non soddisfano alle previsioni del modello , il modello deve essere rigettato o modificato e si torna al punto 2.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sz="2000" b="1" dirty="0"/>
              <a:t>Formulazione di una teoria basata sulla verifica ripetuta dei risultati ottenuti.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11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02A88E-FF52-4F23-B8E1-AD31F2A76374}"/>
              </a:ext>
            </a:extLst>
          </p:cNvPr>
          <p:cNvSpPr txBox="1"/>
          <p:nvPr/>
        </p:nvSpPr>
        <p:spPr>
          <a:xfrm>
            <a:off x="3929270" y="286047"/>
            <a:ext cx="35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Grandezze fisiche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4C1FE7-DF6B-4E9A-A82B-1F23A2641DC6}"/>
              </a:ext>
            </a:extLst>
          </p:cNvPr>
          <p:cNvSpPr txBox="1"/>
          <p:nvPr/>
        </p:nvSpPr>
        <p:spPr>
          <a:xfrm>
            <a:off x="1298713" y="1257659"/>
            <a:ext cx="87994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grandezza fisica è una proprietà che caratterizza un aspetto di un fenomeno, di un</a:t>
            </a:r>
          </a:p>
          <a:p>
            <a:r>
              <a:rPr lang="it-IT" dirty="0"/>
              <a:t>corpo o di una sostanza che può essere espressa quantitativamente (valore della grandezza</a:t>
            </a:r>
          </a:p>
          <a:p>
            <a:r>
              <a:rPr lang="it-IT" dirty="0"/>
              <a:t>fisica) nella forma di un numero e un’unità di misura.</a:t>
            </a:r>
          </a:p>
          <a:p>
            <a:endParaRPr lang="it-IT" dirty="0"/>
          </a:p>
          <a:p>
            <a:r>
              <a:rPr lang="it-IT" dirty="0"/>
              <a:t>Definire una grandezza fisica significa descriverne in modo univoco ed oggettivo il significato</a:t>
            </a:r>
            <a:br>
              <a:rPr lang="it-IT" dirty="0"/>
            </a:br>
            <a:r>
              <a:rPr lang="it-IT" dirty="0"/>
              <a:t>concettuale; misurare una grandezza fisica significa attribuire ad essa un preciso valore numerico.</a:t>
            </a:r>
          </a:p>
          <a:p>
            <a:endParaRPr lang="it-IT" dirty="0"/>
          </a:p>
          <a:p>
            <a:r>
              <a:rPr lang="it-IT" dirty="0"/>
              <a:t>La misura di una grandezza fisica implica la scelta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  </a:t>
            </a:r>
            <a:r>
              <a:rPr lang="it-IT" b="1" dirty="0"/>
              <a:t>campione</a:t>
            </a:r>
            <a:r>
              <a:rPr lang="it-IT" dirty="0"/>
              <a:t> a cui si attribuisce valore unitario, in altri termini di un'unità di misura;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Una </a:t>
            </a:r>
            <a:r>
              <a:rPr lang="it-IT" b="1" dirty="0"/>
              <a:t>modalità di misura</a:t>
            </a:r>
            <a:r>
              <a:rPr lang="it-IT" dirty="0"/>
              <a:t>, ovvero una serie di operazioni che devono essere compiute per stabilire il rapporto tra l'entità da misurare ed il campione.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La misura viene effettuata per mezzo del confronto tra due </a:t>
            </a:r>
            <a:r>
              <a:rPr lang="it-IT" b="1" dirty="0"/>
              <a:t>grandezze omogenee</a:t>
            </a:r>
            <a:r>
              <a:rPr lang="it-IT" dirty="0"/>
              <a:t>, una delle quali rappresenta la grandezza di riferimento campione e viene chiamata </a:t>
            </a:r>
            <a:r>
              <a:rPr lang="it-IT" b="1" dirty="0"/>
              <a:t>unità di misura.</a:t>
            </a:r>
          </a:p>
        </p:txBody>
      </p:sp>
    </p:spTree>
    <p:extLst>
      <p:ext uri="{BB962C8B-B14F-4D97-AF65-F5344CB8AC3E}">
        <p14:creationId xmlns:p14="http://schemas.microsoft.com/office/powerpoint/2010/main" val="74768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690DBA-B855-4F9B-9616-480645B74397}"/>
              </a:ext>
            </a:extLst>
          </p:cNvPr>
          <p:cNvSpPr txBox="1"/>
          <p:nvPr/>
        </p:nvSpPr>
        <p:spPr>
          <a:xfrm>
            <a:off x="3836504" y="212034"/>
            <a:ext cx="45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Grandezze fisiche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CD676BB-012A-424C-A201-7B6E1E8946AF}"/>
              </a:ext>
            </a:extLst>
          </p:cNvPr>
          <p:cNvCxnSpPr>
            <a:cxnSpLocks/>
          </p:cNvCxnSpPr>
          <p:nvPr/>
        </p:nvCxnSpPr>
        <p:spPr>
          <a:xfrm flipH="1">
            <a:off x="3697357" y="906261"/>
            <a:ext cx="1080383" cy="882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286FBC0-C1F2-461E-B931-4BA5D04EC80A}"/>
              </a:ext>
            </a:extLst>
          </p:cNvPr>
          <p:cNvCxnSpPr>
            <a:cxnSpLocks/>
          </p:cNvCxnSpPr>
          <p:nvPr/>
        </p:nvCxnSpPr>
        <p:spPr>
          <a:xfrm>
            <a:off x="6332222" y="906261"/>
            <a:ext cx="903465" cy="790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6DAC22-938F-4174-BCDA-BEDE6B61FDFB}"/>
              </a:ext>
            </a:extLst>
          </p:cNvPr>
          <p:cNvSpPr txBox="1"/>
          <p:nvPr/>
        </p:nvSpPr>
        <p:spPr>
          <a:xfrm>
            <a:off x="1123287" y="1891747"/>
            <a:ext cx="31142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Estensive</a:t>
            </a:r>
          </a:p>
          <a:p>
            <a:endParaRPr lang="it-IT" dirty="0"/>
          </a:p>
          <a:p>
            <a:r>
              <a:rPr lang="it-IT" dirty="0"/>
              <a:t>Il valore di una grandezza estensiva (o additiva) è uguale alla somma dei valori di tale grandezza per tutti i sottosistemi costitutivi.</a:t>
            </a:r>
          </a:p>
          <a:p>
            <a:r>
              <a:rPr lang="it-IT" dirty="0"/>
              <a:t>Esempio: dati due sistemi fisici di masse m1 e m2, il sistema formato aggregando i due sistemi avrà una massa pari a m1+m2, ovvero la massa è una grandezza estensiva. Altri esempi di grandezze estensive sono: il volume, la lunghezza, l'energia, l'entropia e la carica elettrica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0503E4-C389-41FA-A4E5-147F633BC12B}"/>
              </a:ext>
            </a:extLst>
          </p:cNvPr>
          <p:cNvSpPr txBox="1"/>
          <p:nvPr/>
        </p:nvSpPr>
        <p:spPr>
          <a:xfrm>
            <a:off x="7235687" y="1891747"/>
            <a:ext cx="31142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Intensive</a:t>
            </a:r>
          </a:p>
          <a:p>
            <a:endParaRPr lang="it-IT" dirty="0"/>
          </a:p>
          <a:p>
            <a:r>
              <a:rPr lang="it-IT" dirty="0"/>
              <a:t>Una grandezza intensiva ( o non additiva) si riferisce ad una proprietà indipendente della estensione del sistema. Esempio: mescolando due liquidi di diversa densità, otteniamo una miscela la cui densità avrà un valore intermedio tra quelle dei liquidi separati e non dalla loro somma. Altri esempi di grandezze intensive sono: la temperatura, la pressione, il calore specifico.</a:t>
            </a:r>
          </a:p>
        </p:txBody>
      </p:sp>
    </p:spTree>
    <p:extLst>
      <p:ext uri="{BB962C8B-B14F-4D97-AF65-F5344CB8AC3E}">
        <p14:creationId xmlns:p14="http://schemas.microsoft.com/office/powerpoint/2010/main" val="137109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615F2D-A6F6-4F9B-B1CF-249CAE149A3C}"/>
              </a:ext>
            </a:extLst>
          </p:cNvPr>
          <p:cNvSpPr txBox="1"/>
          <p:nvPr/>
        </p:nvSpPr>
        <p:spPr>
          <a:xfrm>
            <a:off x="4340087" y="268168"/>
            <a:ext cx="351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Unità di misura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75BBA1-CA1E-442D-8C17-FB88E2B644C4}"/>
              </a:ext>
            </a:extLst>
          </p:cNvPr>
          <p:cNvSpPr txBox="1"/>
          <p:nvPr/>
        </p:nvSpPr>
        <p:spPr>
          <a:xfrm>
            <a:off x="1192696" y="1099930"/>
            <a:ext cx="10488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Una unità di misura deve avere alcune importanti caratteristiche:</a:t>
            </a:r>
          </a:p>
          <a:p>
            <a:endParaRPr lang="it-IT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Deve restare </a:t>
            </a:r>
            <a:r>
              <a:rPr lang="it-IT" sz="2400" b="1" dirty="0"/>
              <a:t>costante</a:t>
            </a:r>
            <a:r>
              <a:rPr lang="it-IT" sz="2400" dirty="0"/>
              <a:t> nel tempo;</a:t>
            </a:r>
          </a:p>
          <a:p>
            <a:pPr marL="342900" indent="-342900">
              <a:buFont typeface="+mj-lt"/>
              <a:buAutoNum type="arabicPeriod"/>
            </a:pPr>
            <a:endParaRPr lang="it-IT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Deve essere facilmente </a:t>
            </a:r>
            <a:r>
              <a:rPr lang="it-IT" sz="2400" b="1" dirty="0"/>
              <a:t>riproducibile</a:t>
            </a:r>
            <a:r>
              <a:rPr lang="it-IT" sz="2400" dirty="0"/>
              <a:t>, in modo da poter essere utilizzata ogni qualvolta si renda necessario il suo uso;</a:t>
            </a:r>
          </a:p>
          <a:p>
            <a:pPr marL="342900" indent="-342900">
              <a:buFont typeface="+mj-lt"/>
              <a:buAutoNum type="arabicPeriod"/>
            </a:pPr>
            <a:endParaRPr lang="it-IT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Deve essere </a:t>
            </a:r>
            <a:r>
              <a:rPr lang="it-IT" sz="2400" b="1" dirty="0"/>
              <a:t>confrontabile</a:t>
            </a:r>
            <a:r>
              <a:rPr lang="it-IT" sz="2400" dirty="0"/>
              <a:t> con la grandezza che si intende misurare, cioè non deve essere né troppo piccola né troppo grande.</a:t>
            </a:r>
          </a:p>
        </p:txBody>
      </p:sp>
    </p:spTree>
    <p:extLst>
      <p:ext uri="{BB962C8B-B14F-4D97-AF65-F5344CB8AC3E}">
        <p14:creationId xmlns:p14="http://schemas.microsoft.com/office/powerpoint/2010/main" val="2875058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2237</Words>
  <Application>Microsoft Office PowerPoint</Application>
  <PresentationFormat>Widescreen</PresentationFormat>
  <Paragraphs>170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Pierfrancesco Novielli</dc:creator>
  <cp:lastModifiedBy>Pierfrancesco Novielli</cp:lastModifiedBy>
  <cp:revision>63</cp:revision>
  <dcterms:created xsi:type="dcterms:W3CDTF">2022-09-14T07:19:42Z</dcterms:created>
  <dcterms:modified xsi:type="dcterms:W3CDTF">2022-09-19T12:56:26Z</dcterms:modified>
</cp:coreProperties>
</file>