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6" r:id="rId15"/>
    <p:sldId id="269" r:id="rId16"/>
    <p:sldId id="270" r:id="rId17"/>
    <p:sldId id="32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8" r:id="rId57"/>
    <p:sldId id="330" r:id="rId58"/>
    <p:sldId id="331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3" autoAdjust="0"/>
  </p:normalViewPr>
  <p:slideViewPr>
    <p:cSldViewPr>
      <p:cViewPr varScale="1">
        <p:scale>
          <a:sx n="56" d="100"/>
          <a:sy n="56" d="100"/>
        </p:scale>
        <p:origin x="-82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7833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16C665-B8E4-44CF-A3F7-3D0C522F041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F030D7-210C-4385-853F-AA65D812EE1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3C1A06-B8D1-400E-BB09-6A90B95FB602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AADCAF-06FD-4B6E-A3DF-DB57F2D7DB60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9A74BF-6A11-4B1E-9241-5612716BEB6B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806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C46737-AEAE-409A-A8C2-DBE8C3E03E7F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951042-7B26-41FB-8C88-B15EF992579F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09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16FC03D-DD1C-4DF7-939E-CD88E796233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5E74B8-3BCA-4153-B8F1-CFC90101996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7915E7-EB79-4558-90B0-89911E6C9745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4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2512FA-5BAE-4E08-B8E4-30E28B1D3ECB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652281-444F-4E10-A8B7-8C0F6EAA8B26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16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5B20AB4-1BF3-4707-A1EB-9CE14CA51D19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DE478D-4867-493B-A918-47C428497843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318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8D33855-017E-4C6D-9B3C-B635444B5550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B405E9-5F68-43C2-B50F-1B7516DE68E2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421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CDCB224-10AB-441C-A497-CB7BC83BD09B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9C0A38-2D2F-4FAC-8907-4DD6E06ED40F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523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6E6090-892F-44B8-BC20-907FAA43A64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DEEF92C-3AB2-47C9-9DBE-48FE9CDBAB79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56AA10-C692-4D20-9185-7AA35FE0127C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728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911232-5B83-4AEE-9033-517D3F9AA17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6C6CD5-3E78-47DC-8D9C-5C9C77C80E8F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87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F88F2A8-669A-4B82-813B-C58266BCEAB2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1FD93F-5AA7-46CA-8931-AA571163469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30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3E13C90-9DF7-46E4-9F41-E9D25F67238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16F5F1-11B7-4B4D-BC39-87FEE690648D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933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4B336D-AA28-4FED-8CA4-973B0FFE7A3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DB0585-ADAF-48F3-B8EE-9C54F8072863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035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FECE17F-F9BB-4CA9-AA9E-E153A68C4A6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B353C0-696A-41CD-B0C3-42F1C62A5E08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138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612DC84-8D53-418C-B8AB-AF5C2F6A924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E86011-7381-4C48-9FEC-8A6AFE17257C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0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30BD3F-C062-4B83-8753-127E5DFD24C6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877A51-83FC-4A3C-B3B3-9C013C53D1C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42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4B9C52A-7ACD-4958-A231-95ABAAC78AE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5D6B52-1916-4EBE-BFAF-E7CBEC6985CB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445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D1AE7A-79CE-436F-836C-4AB13CD5EA36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DD5DB8-A0E7-4C2D-ABA8-339965EE8CE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547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9CE9EA-58F8-476F-9343-11981CD584F2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643C02-BEAD-463D-B747-B09EBE743BB8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0EF980-6A4C-4BED-AA3F-C471BDC681DD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F92B12-7AE6-4A9B-A01F-720109E9AF2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752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483309-3EF7-479B-910F-03D4EA3CD25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832ADB-5069-4807-9849-4C20900CB5D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90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9BD8E9-590B-4890-842A-FCDEC2B077CF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A61C05-2595-4EE8-ADC1-9A8C8B97B0D6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854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C78DA5-FAF4-4977-8DED-BEED65260C20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9A776D-5A48-40BF-BCED-C9212268E02F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57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5F44F94-12BD-444D-AE84-F9E64E198C9A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3DF64D-AC66-498E-8ED1-F987F64BA92E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059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9B7FC8-FCFD-46A1-9F24-1532C537780B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99882E-ED60-4F39-8348-A2491B6DFE22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D2E0741-1BC3-46FC-8EE3-DC85910F5FF5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00C214-1B2B-40B9-998F-1FDC37F57401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4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635945-4F5F-4D42-9307-32B2020FCEB9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80FD07-6248-48A5-81AE-099622B5C30C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366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BFD1D06-CA75-4E36-A8F0-A8C95EF5CD3A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441361-A6F7-41F8-A91D-CF599327E0A6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469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699A63-2596-40B6-ABDA-AAA57FF8664B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2B082D-AE57-410C-8228-BBD15C31B096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571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E4FA662-1EB9-4D4C-BE32-5CD3FEDFEF3E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167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167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97B7963-F6DB-4ABB-A94C-5FF6B4C2C998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8C26FB-1835-4C05-9AB1-A8777DB7BC2E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776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6B7E26D-F9A8-4299-83A9-393DBDD40D2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74F483-4329-47D0-A880-F83696F11F70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2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94EC86-B908-4D44-8461-ADF89136ED2F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187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187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8E969E-18F6-43EB-B8A1-19C786EA5D4A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72A40A-EA1A-4C69-A3CB-9E8F073DEA81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981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44ED6C1-DFAA-4D8F-8D97-0E7C5BBE7851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202AC6-3BE9-4598-8E13-BBB31680ECE0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083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7AA1DA-9ECF-479C-A5E2-5665D1EBADC0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1790B9-B149-4E94-A12F-0F4E3E887390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6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7BBFAE-59FA-4669-A531-E7830916DD29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96A686-6F65-4AB2-868E-016C0123AE7E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88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5B9D09-E3AF-4B6A-B289-2C424DCB0A6C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28AC1D-3873-4ADA-B537-C0EF8079FA09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0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6420C7D-4D90-48C0-B010-BDEBC5795937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EC2989-CAD1-46B3-825A-89A8D73C3F15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493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55D0EC5-6A11-45E6-851D-FC01B4612E4B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2D7A1B-0813-4BC5-B333-63DD944A1965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595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F63D9B1-C59C-4902-ADCF-B4BB3EA9A15E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9B9942-7D6C-40F9-A650-57E541B8365C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698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ED5577C-09B2-4EC6-96DE-309A28021ABF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67681B-59E3-40B1-A3D6-D04E96A4198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800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834310A-A7FF-4AC2-9572-4136C4C9740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19AE49-61BE-4B25-A455-D3AB99C9D478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4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08C4C17-2CB2-4AE9-9D62-4040AD682EBB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5B6B32-BD3A-47D0-8691-71BCDEEF237B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902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FBFA63-1571-4CA0-B345-A00EA20C2A1B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BFEBD9-FC00-40A0-B5B4-B168137D0569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005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8F1908-ACDF-498B-8040-A8CE0B5607A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40E5B4-5994-47BA-8873-C4FAD94C2C0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107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D8F194-BD91-4C66-9E1E-5E838D812927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4316DAB-8C6B-42CF-9504-9EF50B8D0A0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210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noFill/>
          <a:ln/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CDE9129A-A87E-4009-AC27-84976A1E4A63}" type="slidenum">
              <a:rPr lang="it-IT" altLang="it-IT" smtClean="0"/>
              <a:pPr/>
              <a:t>57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noFill/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6CA47BB9-48B3-4968-8D36-FF74A2E1A49C}" type="slidenum">
              <a:rPr lang="it-IT" altLang="it-IT" smtClean="0"/>
              <a:pPr/>
              <a:t>58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E8968F-B785-4799-A3BC-2BF49A3AE59F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2836D3-2872-496C-AD9B-B7673754E772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517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D65830-CF25-4B46-9F6B-894853D5A19B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4DB32B-F600-42C3-B384-9063EF34F510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619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25777B-C649-4552-AFF5-CFB791B2E225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2BA819-949E-40A8-BAC4-04581FF30A23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722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1A69ED-B5A9-4FC5-8E66-452403843D7B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AE3652-B907-4E0F-A483-B4C91D131956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824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FA760FB-D83D-4692-B20F-8C8933ECD98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098E17-A4A4-4C74-94CC-B883E429DBD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7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076A3F-5A85-4E71-A875-2C3A7B831190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72CF10-7030-4A14-8738-AFF76C5F3FDD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926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AA61EA8-383B-45C5-87D8-241AEF2BC93A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1E5491-F1D6-4C90-AB31-0E34D382BBB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02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029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BCCF265-2732-4C7F-A844-E621F54ED216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7FDD86-8763-4C19-9F2F-2EE068C460B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131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8D05EBA-AE6D-4868-A03E-D7DACCEDF118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B41B033-17F5-494B-8FF1-904372642178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234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3CEFB0-EEE4-4535-9178-6BA0338FAB22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E7A58F-AF66-45AE-A0D0-FA653EA260DC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33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36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E0760D-5C3C-49C5-85FF-BCF19E335579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DBF951-A578-44BD-B9AF-60EAAAA59C7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438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E5F812-3C93-4258-ADE8-A38E01222636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6A69DC1-DA42-4EF1-B7FB-999D0155330F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541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7282D5D-0A91-408C-A541-E2EA3E98E2E8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9FE6FF-A994-4846-9B07-3887F9B463D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643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880D4A8-F014-40B4-A4EF-BFA6D7C9BA84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F4DF25-270D-4D9F-848C-FCEB1B8C0B7D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746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5EA63CF-C441-495A-A554-CC05B2DA9D7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148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48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4875AE-C455-4F2B-B364-BEDA2401364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9842FD-5C6B-4CF5-8114-081748CA182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8D1E09-7D8C-449C-9709-985B797E56B0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149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495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936655-3352-4732-BD01-91EF8B71B240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A307A5-460E-44D7-BFD1-81DB32207BA0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602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4AC5847-6033-4A56-B211-6E3139EAF330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D0CD75-4DA2-4814-A4FD-41219C8D7A0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704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4F8E-6BE3-445B-BBA0-054EB89C0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2A47-9057-429D-A389-9B9E212C3A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C8F7D-E27F-4173-B1C6-9B237F0852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A7C6-C7E7-4772-8D24-90E795DC6B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13DF-F5BA-4452-8CD2-1F19119330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55FB-064A-4F58-A870-0EFD76A598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ADE5-FE81-4816-A02E-65331C09C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FC00-902E-4689-8400-A8B314582F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D15C-A4D0-45D4-8CCD-EDB4C946D7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5534-7E13-4471-9142-640E8F38F7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8B0A-9492-4A84-8B1D-D8BB07E4BC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CA136E-ABAC-4DB1-816D-52C47BB42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07963" y="234950"/>
            <a:ext cx="8936037" cy="64928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A scelta dello studente uno dei seguenti testi: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A.M. Manotti Lanfredi e A. Tiripicchio</a:t>
            </a:r>
            <a:r>
              <a:rPr lang="en-GB" sz="2800" b="1">
                <a:solidFill>
                  <a:srgbClr val="000000"/>
                </a:solidFill>
              </a:rPr>
              <a:t> Fondamenti di Chimica,  Ambrosiana, Milano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Santaniello,  Alberghina</a:t>
            </a:r>
            <a:r>
              <a:rPr lang="en-GB" sz="2800" b="1">
                <a:solidFill>
                  <a:srgbClr val="000000"/>
                </a:solidFill>
              </a:rPr>
              <a:t>, Principi di chimica generale e organica, Piccin, Bolognatesto a scelta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Bertini, Luchinat, Mani,J. </a:t>
            </a:r>
            <a:r>
              <a:rPr lang="en-GB" sz="2800" b="1">
                <a:solidFill>
                  <a:srgbClr val="000000"/>
                </a:solidFill>
              </a:rPr>
              <a:t> Chimica, Ambrosiana, Milano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Lausarot, Vaglio</a:t>
            </a:r>
            <a:r>
              <a:rPr lang="en-GB" sz="2800" b="1" i="1">
                <a:solidFill>
                  <a:srgbClr val="000000"/>
                </a:solidFill>
              </a:rPr>
              <a:t>, Stechiometria per la Chimica Generale,</a:t>
            </a:r>
            <a:r>
              <a:rPr lang="en-GB" sz="2800" b="1">
                <a:solidFill>
                  <a:srgbClr val="000000"/>
                </a:solidFill>
              </a:rPr>
              <a:t> Piccin, Bologna.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Bertini, Luchinat, Mani,J </a:t>
            </a:r>
            <a:r>
              <a:rPr lang="en-GB" sz="2800" b="1">
                <a:solidFill>
                  <a:srgbClr val="000000"/>
                </a:solidFill>
              </a:rPr>
              <a:t>Stechiometria</a:t>
            </a:r>
            <a:r>
              <a:rPr lang="en-GB" sz="2800">
                <a:solidFill>
                  <a:srgbClr val="000000"/>
                </a:solidFill>
              </a:rPr>
              <a:t>, </a:t>
            </a:r>
            <a:r>
              <a:rPr lang="en-GB" sz="2800" b="1">
                <a:solidFill>
                  <a:srgbClr val="000000"/>
                </a:solidFill>
              </a:rPr>
              <a:t>Ambrosiana, Milano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Un testo a scelta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ricevimento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Tutti i giorni previo appuntamento telefonico (080-5442849) o via mail </a:t>
            </a:r>
            <a:r>
              <a:rPr lang="en-GB" sz="2800">
                <a:solidFill>
                  <a:srgbClr val="000000"/>
                </a:solidFill>
              </a:rPr>
              <a:t>E-mail maria.pizzigallo@uniba.it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8604250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0" y="428625"/>
            <a:ext cx="8661400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000000"/>
                </a:solidFill>
              </a:rPr>
              <a:t>Legge di Lavoisier </a:t>
            </a:r>
            <a:r>
              <a:rPr lang="en-GB" sz="4400">
                <a:solidFill>
                  <a:srgbClr val="000000"/>
                </a:solidFill>
              </a:rPr>
              <a:t>(1785)</a:t>
            </a:r>
            <a:r>
              <a:rPr lang="ar-SA" sz="4400">
                <a:solidFill>
                  <a:srgbClr val="000000"/>
                </a:solidFill>
                <a:cs typeface="Arial" charset="0"/>
              </a:rPr>
              <a:t>‏</a:t>
            </a:r>
            <a:endParaRPr lang="en-US" sz="4400">
              <a:solidFill>
                <a:srgbClr val="000000"/>
              </a:solidFill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In una trasformazione chimica la massa dei reagenti eguaglia la massa dei prodotti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05163" y="1628775"/>
            <a:ext cx="53276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it-IT" sz="2400" b="1">
                <a:solidFill>
                  <a:srgbClr val="000000"/>
                </a:solidFill>
              </a:rPr>
              <a:t>se consideriamo la combustione di un pezzo di legno, troviamo che la stessa massa iniziale si ritrova unendo alla massa della cenere la massa dei gas liberati durante la reazione stessa.</a:t>
            </a:r>
            <a:br>
              <a:rPr lang="it-IT" sz="2400" b="1">
                <a:solidFill>
                  <a:srgbClr val="000000"/>
                </a:solidFill>
              </a:rPr>
            </a:br>
            <a:endParaRPr lang="it-IT" sz="2400" b="1">
              <a:solidFill>
                <a:srgbClr val="0000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862138"/>
            <a:ext cx="3025775" cy="243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19475" y="260350"/>
            <a:ext cx="5724525" cy="123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  <a:cs typeface="Arial" charset="0"/>
              </a:rPr>
              <a:t>Alcuni aspetti della teoria atomica di Dalton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3348037" cy="662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767263" y="2414588"/>
            <a:ext cx="4376737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51275" y="1584325"/>
            <a:ext cx="5005388" cy="509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4963" indent="-334963">
              <a:buFont typeface="Times New Roman" pitchFamily="16" charset="0"/>
              <a:buAutoNum type="arabicPeriod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000">
                <a:solidFill>
                  <a:srgbClr val="000000"/>
                </a:solidFill>
              </a:rPr>
              <a:t>Elementi costituiti da minuscoli atomi</a:t>
            </a:r>
          </a:p>
          <a:p>
            <a:pPr marL="334963" indent="-334963">
              <a:buFont typeface="Times New Roman" pitchFamily="16" charset="0"/>
              <a:buAutoNum type="arabicPeriod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000">
                <a:solidFill>
                  <a:srgbClr val="000000"/>
                </a:solidFill>
              </a:rPr>
              <a:t>Gli atomi sono caratterizzati dalla loro massa;  atomi di uno stesso elemento hanno stessa massa e stesse proprietà</a:t>
            </a:r>
          </a:p>
          <a:p>
            <a:pPr marL="334963" indent="-334963" algn="just">
              <a:buFont typeface="Times New Roman" pitchFamily="16" charset="0"/>
              <a:buAutoNum type="arabicPeriod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000">
                <a:solidFill>
                  <a:srgbClr val="000000"/>
                </a:solidFill>
              </a:rPr>
              <a:t>In una reazione chimica nessun atomo si trasforma in un altro</a:t>
            </a:r>
          </a:p>
          <a:p>
            <a:pPr marL="334963" indent="-334963" algn="just">
              <a:buFont typeface="Times New Roman" pitchFamily="16" charset="0"/>
              <a:buAutoNum type="arabicPeriod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000">
                <a:solidFill>
                  <a:srgbClr val="000000"/>
                </a:solidFill>
              </a:rPr>
              <a:t>I composti si formano dalla combinazione di 2 o più elementi e gli elementi si combinano secondo rapporti espressi da numeri interi e semplici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 b="1" i="1">
              <a:solidFill>
                <a:srgbClr val="000000"/>
              </a:solidFill>
            </a:endParaRPr>
          </a:p>
          <a:p>
            <a:pPr marL="334963" indent="-334963">
              <a:buClrTx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i="1">
                <a:solidFill>
                  <a:srgbClr val="000000"/>
                </a:solidFill>
              </a:rPr>
              <a:t>Quindi  ogni elemento può entrare a fare parte un composto secondo multipli interi di una quantità piccola costante e indivisibile: </a:t>
            </a:r>
          </a:p>
          <a:p>
            <a:pPr marL="334963" indent="-334963" algn="ctr">
              <a:buClrTx/>
              <a:buFontTx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i="1">
                <a:solidFill>
                  <a:srgbClr val="000000"/>
                </a:solidFill>
              </a:rPr>
              <a:t>ATOMO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50825" y="404813"/>
            <a:ext cx="84978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Le molecole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Le molecole = aggregati discreti di atomi tenuti insieme da legami chimici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 Sostanze elementari e composti rappresentati graficamente con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</a:rPr>
              <a:t>formule chimiche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Le formula chimica indica :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elementi presenti 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rapporto con cui questi sono presenti (es. H</a:t>
            </a:r>
            <a:r>
              <a:rPr lang="en-GB" sz="3200" baseline="-25000">
                <a:solidFill>
                  <a:srgbClr val="000000"/>
                </a:solidFill>
              </a:rPr>
              <a:t>2</a:t>
            </a:r>
            <a:r>
              <a:rPr lang="en-GB" sz="3200">
                <a:solidFill>
                  <a:srgbClr val="000000"/>
                </a:solidFill>
              </a:rPr>
              <a:t>O)</a:t>
            </a:r>
            <a:r>
              <a:rPr lang="ar-SA" sz="3200">
                <a:solidFill>
                  <a:srgbClr val="000000"/>
                </a:solidFill>
                <a:cs typeface="Arial" charset="0"/>
              </a:rPr>
              <a:t>‏</a:t>
            </a:r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03213" y="568325"/>
            <a:ext cx="8372475" cy="526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Studiando masse di molecole allo stato gassoso e i rapporti tra diverse masse molecolari è stato definito il peso atomico: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varie quantità in peso di uno stesso elemento contenuto in sostanze diverse sono multipli interi di una stessa quantità chiamata peso atomico (</a:t>
            </a:r>
            <a:r>
              <a:rPr lang="en-GB" sz="2800" b="1">
                <a:solidFill>
                  <a:srgbClr val="000000"/>
                </a:solidFill>
              </a:rPr>
              <a:t>PA)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I pesi molecolari e atomici sono pesi relativi e quindi adimensionali, in passato riferiti al peso dell’H posto uguale ad 1, attualmente riferita a 1/12 del peso del C isotopo 12.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0"/>
            <a:ext cx="8258175" cy="6194425"/>
          </a:xfrm>
          <a:noFill/>
        </p:spPr>
      </p:pic>
      <p:sp>
        <p:nvSpPr>
          <p:cNvPr id="19460" name="Rettangolo 4"/>
          <p:cNvSpPr>
            <a:spLocks noChangeArrowheads="1"/>
          </p:cNvSpPr>
          <p:nvPr/>
        </p:nvSpPr>
        <p:spPr bwMode="auto">
          <a:xfrm>
            <a:off x="2051050" y="5949950"/>
            <a:ext cx="4994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1313" indent="-334963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chemeClr val="tx1"/>
                </a:solidFill>
              </a:rPr>
              <a:t>Numero di Avogadro N=6,022 .10</a:t>
            </a:r>
            <a:r>
              <a:rPr lang="en-GB" sz="2400" baseline="3000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8925"/>
            <a:ext cx="8353425" cy="585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786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Peso molecolare</a:t>
            </a:r>
            <a:r>
              <a:rPr lang="en-GB" sz="2800">
                <a:solidFill>
                  <a:srgbClr val="000000"/>
                </a:solidFill>
              </a:rPr>
              <a:t> (PM)= somma pesi atomici dei diversi atomi della molecola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Mole</a:t>
            </a:r>
            <a:r>
              <a:rPr lang="en-GB" sz="2800">
                <a:solidFill>
                  <a:srgbClr val="000000"/>
                </a:solidFill>
              </a:rPr>
              <a:t> =quantità di sostanza contenente un numero di Avogadro di particelle (6,022</a:t>
            </a:r>
            <a:r>
              <a:rPr lang="en-GB" sz="2800" baseline="30000">
                <a:solidFill>
                  <a:srgbClr val="000000"/>
                </a:solidFill>
              </a:rPr>
              <a:t>.</a:t>
            </a:r>
            <a:r>
              <a:rPr lang="en-GB" sz="2800">
                <a:solidFill>
                  <a:srgbClr val="000000"/>
                </a:solidFill>
              </a:rPr>
              <a:t> 10</a:t>
            </a:r>
            <a:r>
              <a:rPr lang="en-GB" sz="2800" baseline="30000">
                <a:solidFill>
                  <a:srgbClr val="000000"/>
                </a:solidFill>
              </a:rPr>
              <a:t>23</a:t>
            </a:r>
            <a:r>
              <a:rPr lang="en-GB" sz="2800">
                <a:solidFill>
                  <a:srgbClr val="000000"/>
                </a:solidFill>
              </a:rPr>
              <a:t>)</a:t>
            </a:r>
            <a:r>
              <a:rPr lang="ar-SA" sz="2800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Massa molare</a:t>
            </a:r>
            <a:r>
              <a:rPr lang="en-GB" sz="2800">
                <a:solidFill>
                  <a:srgbClr val="000000"/>
                </a:solidFill>
              </a:rPr>
              <a:t>= massa in g  di una mole (PA per gli atomi PM per le molecole)</a:t>
            </a:r>
            <a:r>
              <a:rPr lang="ar-SA" sz="2800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Volume molare</a:t>
            </a:r>
            <a:r>
              <a:rPr lang="en-GB" sz="2800">
                <a:solidFill>
                  <a:srgbClr val="000000"/>
                </a:solidFill>
              </a:rPr>
              <a:t>= volume occupato da una mole di gas (uguale per tutti nelle stesse condizioni di P e T)</a:t>
            </a:r>
            <a:r>
              <a:rPr lang="ar-SA" sz="2800">
                <a:solidFill>
                  <a:srgbClr val="000000"/>
                </a:solidFill>
                <a:cs typeface="Arial" charset="0"/>
              </a:rPr>
              <a:t>‏</a:t>
            </a: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73075" y="4127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  <a:cs typeface="Arial" charset="0"/>
              </a:rPr>
              <a:t>Classificazione della materia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9113838" cy="388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La chimica studia composizione (struttura e proprietà) e trasformazioni della materia e l’energia scambiata durante queste trasformazioni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1550" y="1268413"/>
            <a:ext cx="7848600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Rounded MT Bold" pitchFamily="32" charset="0"/>
              </a:rPr>
              <a:t>La materia e’ tutto cio’ che possiede massa ed occupa spazio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467600" cy="289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495675"/>
            <a:ext cx="7286625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467600" cy="616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8856663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b="17406"/>
          <a:stretch>
            <a:fillRect/>
          </a:stretch>
        </p:blipFill>
        <p:spPr bwMode="auto">
          <a:xfrm>
            <a:off x="0" y="-214313"/>
            <a:ext cx="9182100" cy="554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03213" y="207963"/>
            <a:ext cx="851693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La materia  costituita da atomi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atomo  composto da: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-</a:t>
            </a:r>
            <a:r>
              <a:rPr lang="en-GB" sz="2800" b="1">
                <a:solidFill>
                  <a:srgbClr val="000000"/>
                </a:solidFill>
              </a:rPr>
              <a:t>nucleo</a:t>
            </a:r>
            <a:r>
              <a:rPr lang="en-GB" sz="2800">
                <a:solidFill>
                  <a:srgbClr val="000000"/>
                </a:solidFill>
              </a:rPr>
              <a:t> elettricamente carico </a:t>
            </a:r>
            <a:r>
              <a:rPr lang="en-GB" sz="2800" b="1">
                <a:solidFill>
                  <a:srgbClr val="000000"/>
                </a:solidFill>
              </a:rPr>
              <a:t>positivamente</a:t>
            </a:r>
            <a:r>
              <a:rPr lang="en-GB" sz="280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- un certo numero di </a:t>
            </a:r>
            <a:r>
              <a:rPr lang="en-GB" sz="2800" b="1">
                <a:solidFill>
                  <a:srgbClr val="000000"/>
                </a:solidFill>
              </a:rPr>
              <a:t>elettroni</a:t>
            </a:r>
            <a:r>
              <a:rPr lang="en-GB" sz="2800">
                <a:solidFill>
                  <a:srgbClr val="000000"/>
                </a:solidFill>
              </a:rPr>
              <a:t>, carichi negativamente ruotanti intorno. 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Il nucleo  composto da </a:t>
            </a:r>
          </a:p>
          <a:p>
            <a:pPr>
              <a:buSzPct val="45000"/>
              <a:buFont typeface="Wingdings" pitchFamily="2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protoni</a:t>
            </a:r>
            <a:r>
              <a:rPr lang="en-GB" sz="2800">
                <a:solidFill>
                  <a:srgbClr val="000000"/>
                </a:solidFill>
              </a:rPr>
              <a:t>,  particelle cariche positivamente   </a:t>
            </a:r>
          </a:p>
          <a:p>
            <a:pPr>
              <a:buSzPct val="45000"/>
              <a:buFont typeface="Wingdings" pitchFamily="2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neutroni</a:t>
            </a:r>
            <a:r>
              <a:rPr lang="en-GB" sz="2800">
                <a:solidFill>
                  <a:srgbClr val="000000"/>
                </a:solidFill>
              </a:rPr>
              <a:t> particelle prive di carica. 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massa di un protone  circa uguale alla massa del neutrone (</a:t>
            </a:r>
            <a:r>
              <a:rPr lang="en-GB" sz="2800" b="1">
                <a:solidFill>
                  <a:srgbClr val="000000"/>
                </a:solidFill>
              </a:rPr>
              <a:t>1,67 10</a:t>
            </a:r>
            <a:r>
              <a:rPr lang="en-GB" sz="2800" b="1" baseline="30000">
                <a:solidFill>
                  <a:srgbClr val="000000"/>
                </a:solidFill>
              </a:rPr>
              <a:t>-24</a:t>
            </a:r>
            <a:r>
              <a:rPr lang="en-GB" sz="2800" b="1">
                <a:solidFill>
                  <a:srgbClr val="000000"/>
                </a:solidFill>
              </a:rPr>
              <a:t>g</a:t>
            </a:r>
            <a:r>
              <a:rPr lang="en-GB" sz="2800">
                <a:solidFill>
                  <a:srgbClr val="000000"/>
                </a:solidFill>
              </a:rPr>
              <a:t>) </a:t>
            </a:r>
          </a:p>
          <a:p>
            <a:pPr>
              <a:buSzPct val="45000"/>
              <a:buFont typeface="Wingdings" pitchFamily="2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entrambi circa </a:t>
            </a:r>
            <a:r>
              <a:rPr lang="en-GB" sz="2800" b="1">
                <a:solidFill>
                  <a:srgbClr val="000000"/>
                </a:solidFill>
              </a:rPr>
              <a:t>2000 </a:t>
            </a:r>
            <a:r>
              <a:rPr lang="en-GB" sz="2800">
                <a:solidFill>
                  <a:srgbClr val="000000"/>
                </a:solidFill>
              </a:rPr>
              <a:t>volte più pesanti di un elettrone (</a:t>
            </a:r>
            <a:r>
              <a:rPr lang="en-GB" sz="2800" b="1">
                <a:solidFill>
                  <a:srgbClr val="000000"/>
                </a:solidFill>
              </a:rPr>
              <a:t>9,1 10</a:t>
            </a:r>
            <a:r>
              <a:rPr lang="en-GB" sz="2800" b="1" baseline="30000">
                <a:solidFill>
                  <a:srgbClr val="000000"/>
                </a:solidFill>
              </a:rPr>
              <a:t>-28</a:t>
            </a:r>
            <a:r>
              <a:rPr lang="en-GB" sz="2800" b="1">
                <a:solidFill>
                  <a:srgbClr val="000000"/>
                </a:solidFill>
              </a:rPr>
              <a:t>g</a:t>
            </a:r>
            <a:r>
              <a:rPr lang="en-GB" sz="2800">
                <a:solidFill>
                  <a:srgbClr val="000000"/>
                </a:solidFill>
              </a:rPr>
              <a:t>). 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</a:t>
            </a:r>
            <a:r>
              <a:rPr lang="en-GB" sz="2600" i="1">
                <a:solidFill>
                  <a:srgbClr val="000000"/>
                </a:solidFill>
              </a:rPr>
              <a:t>per questo che sono gli elettroni che ruotano attorno al nucleo (molto più pesante) e non viceversa. Il nucleo è molto pesante e "concentrato" mentre gli elettroni sono molto leggeri e mobili.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714500" y="4286250"/>
            <a:ext cx="1928813" cy="5715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0" y="4724400"/>
            <a:ext cx="1785938" cy="500063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765175"/>
            <a:ext cx="9144000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</a:rPr>
              <a:t> dimensioni effettive di un atomo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cs typeface="Arial" charset="0"/>
              </a:rPr>
              <a:t>↓</a:t>
            </a:r>
            <a:r>
              <a:rPr lang="en-GB" sz="3200" b="1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</a:rPr>
              <a:t>determinate dall'estensione delle nubi di elettroni che ne circondano il nucleo centrale.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</a:rPr>
              <a:t>L'atomo di idrogeno ha soltanto un elettrone</a:t>
            </a:r>
            <a:r>
              <a:rPr lang="en-GB" sz="3200">
                <a:solidFill>
                  <a:srgbClr val="000000"/>
                </a:solidFill>
              </a:rPr>
              <a:t> e le sue dimensioni sono di circa la metà di quelle dell'atomo di carbonio che comprende ben 6 elettroni.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t="31804" b="28761"/>
          <a:stretch>
            <a:fillRect/>
          </a:stretch>
        </p:blipFill>
        <p:spPr bwMode="auto">
          <a:xfrm>
            <a:off x="0" y="-214313"/>
            <a:ext cx="9182100" cy="2714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58750" y="3524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0825" y="3000375"/>
            <a:ext cx="8893175" cy="33861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Raggio atomico</a:t>
            </a:r>
            <a:r>
              <a:rPr lang="en-GB" sz="2400">
                <a:solidFill>
                  <a:srgbClr val="000000"/>
                </a:solidFill>
                <a:cs typeface="Arial" charset="0"/>
              </a:rPr>
              <a:t>~10</a:t>
            </a:r>
            <a:r>
              <a:rPr lang="en-GB" sz="2400" baseline="30000">
                <a:solidFill>
                  <a:srgbClr val="000000"/>
                </a:solidFill>
                <a:cs typeface="Arial" charset="0"/>
              </a:rPr>
              <a:t>-10</a:t>
            </a:r>
            <a:r>
              <a:rPr lang="en-GB" sz="2400">
                <a:solidFill>
                  <a:srgbClr val="000000"/>
                </a:solidFill>
                <a:cs typeface="Arial" charset="0"/>
              </a:rPr>
              <a:t>m = 1 Å ; raggio nucleare </a:t>
            </a:r>
            <a:r>
              <a:rPr lang="en-GB" sz="2400">
                <a:solidFill>
                  <a:srgbClr val="000000"/>
                </a:solidFill>
              </a:rPr>
              <a:t>~10</a:t>
            </a:r>
            <a:r>
              <a:rPr lang="en-GB" sz="2400" baseline="30000">
                <a:solidFill>
                  <a:srgbClr val="000000"/>
                </a:solidFill>
              </a:rPr>
              <a:t>-14</a:t>
            </a:r>
            <a:r>
              <a:rPr lang="en-GB" sz="2400">
                <a:solidFill>
                  <a:srgbClr val="000000"/>
                </a:solidFill>
              </a:rPr>
              <a:t>-10</a:t>
            </a:r>
            <a:r>
              <a:rPr lang="en-GB" sz="2400" baseline="30000">
                <a:solidFill>
                  <a:srgbClr val="000000"/>
                </a:solidFill>
              </a:rPr>
              <a:t>-15</a:t>
            </a:r>
            <a:r>
              <a:rPr lang="en-GB" sz="2400">
                <a:solidFill>
                  <a:srgbClr val="000000"/>
                </a:solidFill>
              </a:rPr>
              <a:t>m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66"/>
                </a:solidFill>
              </a:rPr>
              <a:t>Proporzione: </a:t>
            </a:r>
            <a:r>
              <a:rPr lang="en-GB" sz="2400" b="1">
                <a:solidFill>
                  <a:srgbClr val="000066"/>
                </a:solidFill>
              </a:rPr>
              <a:t>100 m</a:t>
            </a:r>
            <a:r>
              <a:rPr lang="en-GB" sz="2400">
                <a:solidFill>
                  <a:srgbClr val="000066"/>
                </a:solidFill>
              </a:rPr>
              <a:t> ad  </a:t>
            </a:r>
            <a:r>
              <a:rPr lang="en-GB" sz="2400" b="1">
                <a:solidFill>
                  <a:srgbClr val="000066"/>
                </a:solidFill>
              </a:rPr>
              <a:t>1 mm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Atomo  come un volume vuoto con un nucleo ad altissima densità (10</a:t>
            </a:r>
            <a:r>
              <a:rPr lang="en-GB" sz="2400" baseline="30000">
                <a:solidFill>
                  <a:srgbClr val="000000"/>
                </a:solidFill>
              </a:rPr>
              <a:t>14</a:t>
            </a:r>
            <a:r>
              <a:rPr lang="en-GB" sz="2400">
                <a:solidFill>
                  <a:srgbClr val="000000"/>
                </a:solidFill>
              </a:rPr>
              <a:t>g/ml)</a:t>
            </a:r>
            <a:r>
              <a:rPr lang="ar-SA" sz="2400">
                <a:solidFill>
                  <a:srgbClr val="000000"/>
                </a:solidFill>
                <a:cs typeface="Arial" charset="0"/>
              </a:rPr>
              <a:t>‏</a:t>
            </a:r>
            <a:endParaRPr lang="en-US" sz="2400">
              <a:solidFill>
                <a:srgbClr val="000000"/>
              </a:solidFill>
              <a:cs typeface="Arial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La materia, anche se appare densa e "dura", è in effetti praticamente </a:t>
            </a:r>
            <a:r>
              <a:rPr lang="en-GB" sz="2400" b="1">
                <a:solidFill>
                  <a:srgbClr val="000000"/>
                </a:solidFill>
              </a:rPr>
              <a:t>vuota</a:t>
            </a:r>
            <a:r>
              <a:rPr lang="en-GB" sz="240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Il numero degli elettroni che ruotano attorno al nucleo </a:t>
            </a:r>
            <a:r>
              <a:rPr lang="en-GB" sz="2400" b="1">
                <a:solidFill>
                  <a:srgbClr val="000000"/>
                </a:solidFill>
              </a:rPr>
              <a:t>eguaglia</a:t>
            </a:r>
            <a:r>
              <a:rPr lang="en-GB" sz="2400">
                <a:solidFill>
                  <a:srgbClr val="000000"/>
                </a:solidFill>
              </a:rPr>
              <a:t> il numero dei protoni che costituiscono il nucleo.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un atomo è  elettricamente neutro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03213" y="568325"/>
            <a:ext cx="8840787" cy="643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Se, facendo le proporzioni, consideriamo il nucleo grande come una mela, gli elettroni gli ruotano attorno ad una distanza pari a circa un chilometro. Questo fatto è di estrema importanza e, se in qualche modo, riuscissimo ad eliminare tutto questo spazio, riusciremmo a "compattare" tutta la massa in uno spazio molto piccolo raggiungendo densità enormi. Questo è ciò che succede nei buchi neri e nelle stelle di neutroni in cui tutta la enorme massa di una stella viene compattata in uno spazio di pochi chilometri cubi.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76238" y="188913"/>
            <a:ext cx="8767762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Ogni atomo è indicato  da una sigla e da due numeri : </a:t>
            </a:r>
          </a:p>
          <a:p>
            <a:pPr>
              <a:buSzPct val="45000"/>
              <a:buFont typeface="Wingdings" pitchFamily="2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000000"/>
                </a:solidFill>
              </a:rPr>
              <a:t>numero atomico</a:t>
            </a:r>
            <a:r>
              <a:rPr lang="en-GB" sz="2400">
                <a:solidFill>
                  <a:srgbClr val="000000"/>
                </a:solidFill>
              </a:rPr>
              <a:t> (il numero dei protoni identico al numero degli elettroni) indicato in basso vicino al simbolo dell’elemento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 </a:t>
            </a:r>
            <a:r>
              <a:rPr lang="en-GB" sz="2400" b="1">
                <a:solidFill>
                  <a:srgbClr val="000000"/>
                </a:solidFill>
              </a:rPr>
              <a:t>numero di massa</a:t>
            </a:r>
            <a:r>
              <a:rPr lang="en-GB" sz="2400">
                <a:solidFill>
                  <a:srgbClr val="000000"/>
                </a:solidFill>
              </a:rPr>
              <a:t> (il numero dei nucleoni, ovvero dei protoni e dei neutroni che costituiscono il nucleo) indicato in alto.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52738"/>
            <a:ext cx="568960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b="33804"/>
          <a:stretch>
            <a:fillRect/>
          </a:stretch>
        </p:blipFill>
        <p:spPr bwMode="auto">
          <a:xfrm>
            <a:off x="6388100" y="4437063"/>
            <a:ext cx="2755900" cy="207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50825" y="0"/>
            <a:ext cx="8677275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  </a:t>
            </a:r>
            <a:r>
              <a:rPr lang="en-GB" sz="2400" b="1">
                <a:solidFill>
                  <a:srgbClr val="000000"/>
                </a:solidFill>
              </a:rPr>
              <a:t>Isotopi</a:t>
            </a:r>
            <a:r>
              <a:rPr lang="en-GB" sz="2400" b="1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GB" sz="2400">
                <a:solidFill>
                  <a:srgbClr val="000000"/>
                </a:solidFill>
              </a:rPr>
              <a:t>atomi che  hanno stesso numero atomico e diverso numero di massa ed hanno le stesse proprietà chimiche.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Solo una ventina di elementi stabili non presenta isotopi. 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Esistono isotopi stabili e radioattivi (trasformazione spontanea in altri nuclei), le diverse quantità sono espresse come </a:t>
            </a:r>
            <a:r>
              <a:rPr lang="en-GB" sz="2400" b="1">
                <a:solidFill>
                  <a:srgbClr val="000000"/>
                </a:solidFill>
              </a:rPr>
              <a:t>abbondanza %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7175"/>
            <a:ext cx="5651500" cy="363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5210175"/>
            <a:ext cx="4229100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68313" y="415925"/>
            <a:ext cx="53086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2280" tIns="31320" rIns="62280" bIns="3132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Figura 1-7  Schema di classificazione della materia.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49275"/>
            <a:ext cx="9001125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32138" y="5013325"/>
            <a:ext cx="5400675" cy="360363"/>
          </a:xfrm>
          <a:prstGeom prst="rect">
            <a:avLst/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 b="6853"/>
          <a:stretch>
            <a:fillRect/>
          </a:stretch>
        </p:blipFill>
        <p:spPr bwMode="auto">
          <a:xfrm>
            <a:off x="0" y="446088"/>
            <a:ext cx="9182100" cy="641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5580063" y="3357563"/>
            <a:ext cx="863600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580063" y="4005263"/>
            <a:ext cx="1058862" cy="360362"/>
          </a:xfrm>
          <a:prstGeom prst="rect">
            <a:avLst/>
          </a:prstGeom>
          <a:noFill/>
          <a:ln w="9360" cap="sq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580063" y="5084763"/>
            <a:ext cx="914400" cy="360362"/>
          </a:xfrm>
          <a:prstGeom prst="octagon">
            <a:avLst>
              <a:gd name="adj" fmla="val 23148"/>
            </a:avLst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200" y="71438"/>
            <a:ext cx="8229600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Teoria di Thompson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57200" y="1223963"/>
            <a:ext cx="8229600" cy="490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4963" algn="just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000000"/>
                </a:solidFill>
              </a:rPr>
              <a:t>L´atomo è una sfera, in essa la carica positiva è distribuita uniformemente mentre gli elettroni si trovano dispersi all´interno della sfera come i semi in una anguria, la carica dell’atomo è globalmente neutra.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 b="33585"/>
          <a:stretch>
            <a:fillRect/>
          </a:stretch>
        </p:blipFill>
        <p:spPr bwMode="auto">
          <a:xfrm>
            <a:off x="3357563" y="4392613"/>
            <a:ext cx="2619375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850" y="625475"/>
            <a:ext cx="8316913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Esperimento di </a:t>
            </a:r>
            <a:r>
              <a:rPr lang="en-GB" sz="2000" b="1">
                <a:solidFill>
                  <a:srgbClr val="000000"/>
                </a:solidFill>
              </a:rPr>
              <a:t>Rutherford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Dimostrò che il nucleo in una piccola regione di spazio contiene le cariche positive e intorno si muovono gli elettroni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5241925"/>
            <a:ext cx="8840788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Secondo la teoria cui gli atomi sono sfere permeabili neutre, ci si aspettava che le particelle alfa, dotate di alta energia, non avessero problemi a sfrecciare attraversando qualche atomo.  Invece alcune particelle venivano deflesse e pochissime tornavano addirittura indietro.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 l="28096" t="-9090" r="-5592" b="-15410"/>
          <a:stretch>
            <a:fillRect/>
          </a:stretch>
        </p:blipFill>
        <p:spPr bwMode="auto">
          <a:xfrm>
            <a:off x="2016125" y="1871663"/>
            <a:ext cx="4967288" cy="337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5257800" cy="428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4797425"/>
            <a:ext cx="88407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Un modello di nucleo centrale ed elettroni ruotanti su orbite esterne non poteva essere spiegato con le leggi della fisica classica.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</a:rPr>
              <a:t>Molte informazioni sugli elettroni vengono dagli spettri di emissione atomica prodotti da atomi eccitati per effetto termico o elettrico.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 r="25768" b="-36108"/>
          <a:stretch>
            <a:fillRect/>
          </a:stretch>
        </p:blipFill>
        <p:spPr bwMode="auto">
          <a:xfrm>
            <a:off x="2239963" y="2447925"/>
            <a:ext cx="4743450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7313" y="136525"/>
            <a:ext cx="9056687" cy="674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Bohr</a:t>
            </a:r>
            <a:r>
              <a:rPr lang="en-GB" sz="2400">
                <a:solidFill>
                  <a:srgbClr val="000000"/>
                </a:solidFill>
              </a:rPr>
              <a:t> scrisse equazioni del moto dell’e</a:t>
            </a:r>
            <a:r>
              <a:rPr lang="en-GB" sz="2400" baseline="30000">
                <a:solidFill>
                  <a:srgbClr val="000000"/>
                </a:solidFill>
              </a:rPr>
              <a:t>-</a:t>
            </a:r>
            <a:r>
              <a:rPr lang="en-GB" sz="2400">
                <a:solidFill>
                  <a:srgbClr val="000000"/>
                </a:solidFill>
              </a:rPr>
              <a:t> per H secondo orbite circolari  a raggi discreti ed E quantizzate (ogni orbita corrispondeva a un preciso livello energetico dell’elettrone).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Il modello di Bohr invece applicava la meccanica classica all´elettrone come se si trattasse di una pallina da tennis in moto.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Si dovette passare alla meccanica quantistica per spiegare e descrivere meglio il moto degli elettroni.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C’è una somiglianza tre le radiazioni elettromagnetiche e il movimento degli elettroni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 l="31216"/>
          <a:stretch>
            <a:fillRect/>
          </a:stretch>
        </p:blipFill>
        <p:spPr bwMode="auto">
          <a:xfrm>
            <a:off x="2268538" y="1341438"/>
            <a:ext cx="4441825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  <a:cs typeface="Arial" charset="0"/>
              </a:rPr>
              <a:t>Caratteristiche delle onde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0350"/>
            <a:ext cx="4918075" cy="619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3492500" cy="320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8172450" cy="521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Anche gli elettroni come le radiazioni elettromagnetiche hanno natura corpuscolare e ondulatoria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Ad ogni particella di massa </a:t>
            </a:r>
            <a:r>
              <a:rPr lang="en-GB" sz="2800" b="1">
                <a:solidFill>
                  <a:srgbClr val="000000"/>
                </a:solidFill>
              </a:rPr>
              <a:t>m</a:t>
            </a:r>
            <a:r>
              <a:rPr lang="en-GB" sz="2800">
                <a:solidFill>
                  <a:srgbClr val="000000"/>
                </a:solidFill>
              </a:rPr>
              <a:t> in movimento a velocità </a:t>
            </a:r>
            <a:r>
              <a:rPr lang="en-GB" sz="2800" b="1">
                <a:solidFill>
                  <a:srgbClr val="000000"/>
                </a:solidFill>
              </a:rPr>
              <a:t>v</a:t>
            </a:r>
            <a:r>
              <a:rPr lang="en-GB" sz="2800">
                <a:solidFill>
                  <a:srgbClr val="000000"/>
                </a:solidFill>
              </a:rPr>
              <a:t> è associata un´onda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Symbol" pitchFamily="16" charset="2"/>
              </a:rPr>
              <a:t></a:t>
            </a:r>
            <a:r>
              <a:rPr lang="en-GB" sz="2800">
                <a:solidFill>
                  <a:srgbClr val="000000"/>
                </a:solidFill>
              </a:rPr>
              <a:t>h/</a:t>
            </a:r>
            <a:r>
              <a:rPr lang="en-GB" sz="2800" b="1">
                <a:solidFill>
                  <a:srgbClr val="000000"/>
                </a:solidFill>
              </a:rPr>
              <a:t>mv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Relazione di </a:t>
            </a:r>
            <a:r>
              <a:rPr lang="en-GB" sz="2800" b="1">
                <a:solidFill>
                  <a:srgbClr val="000000"/>
                </a:solidFill>
              </a:rPr>
              <a:t>De Broglie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Tale relazione vale per tutta la materia ma è evidenziabile solo per le particelle microscopiche.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h costante di Plank è pari a 6,63x 10</a:t>
            </a:r>
            <a:r>
              <a:rPr lang="en-GB" sz="2800" baseline="30000">
                <a:solidFill>
                  <a:srgbClr val="000000"/>
                </a:solidFill>
              </a:rPr>
              <a:t>-34</a:t>
            </a:r>
            <a:r>
              <a:rPr lang="en-GB" sz="2800">
                <a:solidFill>
                  <a:srgbClr val="000000"/>
                </a:solidFill>
              </a:rPr>
              <a:t>kg m</a:t>
            </a:r>
            <a:r>
              <a:rPr lang="en-GB" sz="2800" baseline="300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/s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333375"/>
            <a:ext cx="9144000" cy="521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Principio di indeterminazione di Heisemberg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È impossibile determinare esattamente, ad un dato istante, </a:t>
            </a:r>
            <a:r>
              <a:rPr lang="en-GB" sz="2400" i="1">
                <a:solidFill>
                  <a:srgbClr val="000000"/>
                </a:solidFill>
              </a:rPr>
              <a:t>la posizione di una particella avente massa dell’ordine di grandezza di un elettrone e la sua velocità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Volendo osservare un elettrone attraverso una sorgente di luce che lo illumini, essa emetterebbe fotoni ad alta energia che, interagendo con gli elettroni, comporterebbero una deviazione dalla loro traiettoria e una variazione della loro velocità.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Utilizzando anche una sorgente di fotoni a bassa energia, non sarebbe possibile determinare la posizione dell'elettrone con sicurezza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2238" y="620713"/>
            <a:ext cx="9021762" cy="575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I risultati di Heisenberg e De Broglie: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il metodo con il quale sino ad allora era stato studiato l’atomo era inappropriato, ed aprono pertanto la strada alla meccanica ondulatoria.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L’equazione di Schroedinger basata sulla meccanica quantistica o ondulatoria: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cs typeface="Arial" charset="0"/>
              </a:rPr>
              <a:t>È una funzione matematica </a:t>
            </a:r>
            <a:r>
              <a:rPr lang="en-GB" sz="2400">
                <a:solidFill>
                  <a:srgbClr val="000000"/>
                </a:solidFill>
                <a:latin typeface="Symbol" pitchFamily="16" charset="2"/>
                <a:cs typeface="Arial" charset="0"/>
              </a:rPr>
              <a:t></a:t>
            </a:r>
            <a:r>
              <a:rPr lang="en-GB" sz="2400">
                <a:solidFill>
                  <a:srgbClr val="000000"/>
                </a:solidFill>
                <a:cs typeface="Arial" charset="0"/>
              </a:rPr>
              <a:t> che descrive il comportamento dell’e- considerandolo come un’onda. Il quadrato della funzione indica la probabilità che l´elettrone ha di trovarsi in un determinato volume unitario dello spazio.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Soluzione di </a:t>
            </a:r>
            <a:r>
              <a:rPr lang="en-GB" sz="2400" b="1">
                <a:solidFill>
                  <a:srgbClr val="000000"/>
                </a:solidFill>
              </a:rPr>
              <a:t>Schroedinger </a:t>
            </a:r>
            <a:r>
              <a:rPr lang="en-GB" sz="2400">
                <a:solidFill>
                  <a:srgbClr val="000000"/>
                </a:solidFill>
              </a:rPr>
              <a:t>del tipo </a:t>
            </a:r>
            <a:r>
              <a:rPr lang="en-GB" sz="2400">
                <a:solidFill>
                  <a:srgbClr val="000000"/>
                </a:solidFill>
                <a:latin typeface="Symbol" pitchFamily="16" charset="2"/>
              </a:rPr>
              <a:t></a:t>
            </a:r>
            <a:r>
              <a:rPr lang="en-GB" sz="2400" baseline="-25000">
                <a:solidFill>
                  <a:srgbClr val="000000"/>
                </a:solidFill>
              </a:rPr>
              <a:t>n,l,m</a:t>
            </a:r>
            <a:r>
              <a:rPr lang="en-GB" sz="2400">
                <a:solidFill>
                  <a:srgbClr val="000000"/>
                </a:solidFill>
              </a:rPr>
              <a:t> (funzione d’onda) con tre numeri correlati tra loro detti </a:t>
            </a:r>
            <a:r>
              <a:rPr lang="en-GB" sz="2400" i="1">
                <a:solidFill>
                  <a:srgbClr val="000000"/>
                </a:solidFill>
              </a:rPr>
              <a:t>numeri quantici.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i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1">
                <a:solidFill>
                  <a:srgbClr val="009999"/>
                </a:solidFill>
              </a:rPr>
              <a:t>Soluzione precisa  solo per l’atomo di 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  <a:cs typeface="Arial" charset="0"/>
              </a:rPr>
              <a:t>Sodio, cloro e cloruro di sodio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88913"/>
            <a:ext cx="9083675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121025"/>
            <a:ext cx="3887788" cy="320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555875" y="3068638"/>
            <a:ext cx="3529013" cy="504825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Sostanze pure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936625"/>
            <a:ext cx="76327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521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ORBITALE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È una funzione d´onda che rispetta le 3 restrizioni ed a cui sono stati assegnati valori plausibili per i 3 numeri quantici. Ogni orbitale è indicato con numero (corrispondente ad </a:t>
            </a:r>
            <a:r>
              <a:rPr lang="en-GB" sz="2800" b="1">
                <a:solidFill>
                  <a:srgbClr val="000000"/>
                </a:solidFill>
              </a:rPr>
              <a:t>n</a:t>
            </a:r>
            <a:r>
              <a:rPr lang="en-GB" sz="2800">
                <a:solidFill>
                  <a:srgbClr val="000000"/>
                </a:solidFill>
              </a:rPr>
              <a:t>) e una lettera (dipendente da </a:t>
            </a:r>
            <a:r>
              <a:rPr lang="en-GB" sz="2800" b="1">
                <a:solidFill>
                  <a:srgbClr val="000000"/>
                </a:solidFill>
              </a:rPr>
              <a:t>l</a:t>
            </a:r>
            <a:r>
              <a:rPr lang="en-GB" sz="2800">
                <a:solidFill>
                  <a:srgbClr val="000000"/>
                </a:solidFill>
              </a:rPr>
              <a:t>) e rappresenta la regione di spazio che racchiude 90-95% di probabilità di trovare e</a:t>
            </a:r>
            <a:r>
              <a:rPr lang="en-GB" sz="2800" baseline="30000">
                <a:solidFill>
                  <a:srgbClr val="000000"/>
                </a:solidFill>
              </a:rPr>
              <a:t>-</a:t>
            </a:r>
            <a:r>
              <a:rPr lang="en-GB" sz="2800">
                <a:solidFill>
                  <a:srgbClr val="000000"/>
                </a:solidFill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GUSCIO o STRATO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È l´insieme degli orbitali aventi lo stesso numero quantico principale. n=1 strato </a:t>
            </a:r>
            <a:r>
              <a:rPr lang="en-GB" sz="2800" b="1">
                <a:solidFill>
                  <a:srgbClr val="000000"/>
                </a:solidFill>
              </a:rPr>
              <a:t>K</a:t>
            </a:r>
            <a:r>
              <a:rPr lang="en-GB" sz="2800">
                <a:solidFill>
                  <a:srgbClr val="000000"/>
                </a:solidFill>
              </a:rPr>
              <a:t>, n=2 strato </a:t>
            </a:r>
            <a:r>
              <a:rPr lang="en-GB" sz="2800" b="1">
                <a:solidFill>
                  <a:srgbClr val="000000"/>
                </a:solidFill>
              </a:rPr>
              <a:t>L</a:t>
            </a:r>
            <a:r>
              <a:rPr lang="en-GB" sz="2800">
                <a:solidFill>
                  <a:srgbClr val="000000"/>
                </a:solidFill>
              </a:rPr>
              <a:t>, n=3 strato </a:t>
            </a:r>
            <a:r>
              <a:rPr lang="en-GB" sz="2800" b="1">
                <a:solidFill>
                  <a:srgbClr val="000000"/>
                </a:solidFill>
              </a:rPr>
              <a:t>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936625"/>
            <a:ext cx="6408737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 cstate="print"/>
          <a:srcRect b="5481"/>
          <a:stretch>
            <a:fillRect/>
          </a:stretch>
        </p:blipFill>
        <p:spPr bwMode="auto">
          <a:xfrm>
            <a:off x="0" y="352425"/>
            <a:ext cx="9182100" cy="650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124075" y="908050"/>
            <a:ext cx="46545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</a:rPr>
              <a:t>Dimenzione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 lang="it-IT" sz="3200">
                <a:solidFill>
                  <a:srgbClr val="000000"/>
                </a:solidFill>
              </a:rPr>
              <a:t>degli orbitali 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FFFFFF"/>
                </a:solidFill>
                <a:cs typeface="Arial" charset="0"/>
              </a:rPr>
              <a:t>Gli orbitali s e p.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476250"/>
            <a:ext cx="9101137" cy="270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889317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6050"/>
            <a:ext cx="7559675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4521200" cy="645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3097212" cy="309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0"/>
            <a:ext cx="3084512" cy="308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69888" y="3521075"/>
            <a:ext cx="4514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 s                                       orbitali p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18002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076700"/>
            <a:ext cx="1644650" cy="164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149725"/>
            <a:ext cx="1646237" cy="164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4221163"/>
            <a:ext cx="15843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221163"/>
            <a:ext cx="15843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-77788" y="5969000"/>
            <a:ext cx="1298576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 d</a:t>
            </a:r>
            <a:r>
              <a:rPr lang="en-GB" baseline="-25000">
                <a:solidFill>
                  <a:srgbClr val="000000"/>
                </a:solidFill>
              </a:rPr>
              <a:t>xy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047875" y="5897563"/>
            <a:ext cx="11811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orbitaled</a:t>
            </a:r>
            <a:r>
              <a:rPr lang="en-GB" baseline="-25000">
                <a:solidFill>
                  <a:srgbClr val="000000"/>
                </a:solidFill>
              </a:rPr>
              <a:t>yz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133850" y="5897563"/>
            <a:ext cx="12985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 d</a:t>
            </a:r>
            <a:r>
              <a:rPr lang="en-GB" baseline="-25000">
                <a:solidFill>
                  <a:srgbClr val="000000"/>
                </a:solidFill>
              </a:rPr>
              <a:t>xz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575300" y="5897563"/>
            <a:ext cx="1616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 dx</a:t>
            </a:r>
            <a:r>
              <a:rPr lang="en-GB" baseline="30000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-y</a:t>
            </a:r>
            <a:r>
              <a:rPr lang="en-GB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231063" y="5824538"/>
            <a:ext cx="1306512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Orbitale d</a:t>
            </a:r>
            <a:r>
              <a:rPr lang="en-GB" baseline="-25000">
                <a:solidFill>
                  <a:srgbClr val="000000"/>
                </a:solidFill>
              </a:rPr>
              <a:t>z</a:t>
            </a:r>
            <a:r>
              <a:rPr lang="en-GB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6250"/>
            <a:ext cx="5184775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476250" y="5875338"/>
            <a:ext cx="8045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Nel complesso l'atomo dovrebbe apparire in questo modo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405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165350" y="642938"/>
            <a:ext cx="40211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FF0000"/>
                </a:solidFill>
              </a:rPr>
              <a:t>Numero quantico di spin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57200" y="3111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  <a:cs typeface="Arial" charset="0"/>
              </a:rPr>
              <a:t>Due miscele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-14288"/>
            <a:ext cx="5184775" cy="4016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976688"/>
            <a:ext cx="5113338" cy="288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051050" y="4005263"/>
            <a:ext cx="4824413" cy="288925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Miscele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8372475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Negli atomi polielettronici si applica una soluzione approssimata dell’equazione di Schrodinger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Negli atomi polielettronici </a:t>
            </a:r>
            <a:r>
              <a:rPr lang="en-GB" sz="2800">
                <a:solidFill>
                  <a:srgbClr val="000000"/>
                </a:solidFill>
                <a:latin typeface="Wingdings 3" pitchFamily="16" charset="2"/>
              </a:rPr>
              <a:t></a:t>
            </a:r>
            <a:r>
              <a:rPr lang="en-GB" sz="2800">
                <a:solidFill>
                  <a:srgbClr val="000000"/>
                </a:solidFill>
              </a:rPr>
              <a:t> superfici limite degli orbitali + contratte perchè disposte più vicine al nucleo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All’aumentare del numero di elettroni </a:t>
            </a:r>
            <a:r>
              <a:rPr lang="en-GB" sz="2800">
                <a:solidFill>
                  <a:srgbClr val="000000"/>
                </a:solidFill>
                <a:latin typeface="Wingdings 3" pitchFamily="16" charset="2"/>
              </a:rPr>
              <a:t></a:t>
            </a:r>
            <a:r>
              <a:rPr lang="en-GB" sz="2800">
                <a:solidFill>
                  <a:srgbClr val="000000"/>
                </a:solidFill>
              </a:rPr>
              <a:t> si abbassano i corrispondenti livelli energetici in modo differente per i diversi orbitali in funzione della carica nucleare, cioè del </a:t>
            </a:r>
            <a:r>
              <a:rPr lang="en-GB" sz="2800" b="1">
                <a:solidFill>
                  <a:srgbClr val="000000"/>
                </a:solidFill>
              </a:rPr>
              <a:t>numero atomico</a:t>
            </a:r>
            <a:r>
              <a:rPr lang="en-GB" sz="2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500063"/>
            <a:ext cx="8893175" cy="558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34963" algn="just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GB" sz="2400" b="1">
                <a:solidFill>
                  <a:srgbClr val="000000"/>
                </a:solidFill>
              </a:rPr>
              <a:t>Principi regolano il riempimento degli orbitali atomici :</a:t>
            </a:r>
          </a:p>
          <a:p>
            <a:pPr marL="341313" indent="-334963" algn="just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GB" sz="2400" b="1">
              <a:solidFill>
                <a:srgbClr val="000000"/>
              </a:solidFill>
            </a:endParaRPr>
          </a:p>
          <a:p>
            <a:pPr marL="341313" indent="-334963" algn="just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GB" sz="2400">
                <a:solidFill>
                  <a:srgbClr val="000000"/>
                </a:solidFill>
              </a:rPr>
              <a:t>a) Il </a:t>
            </a:r>
            <a:r>
              <a:rPr lang="en-GB" sz="2400" b="1">
                <a:solidFill>
                  <a:srgbClr val="000000"/>
                </a:solidFill>
              </a:rPr>
              <a:t>principio di esclusione di Pauli</a:t>
            </a:r>
            <a:r>
              <a:rPr lang="en-GB" sz="2400">
                <a:solidFill>
                  <a:srgbClr val="000000"/>
                </a:solidFill>
              </a:rPr>
              <a:t> secondo il quale gli elettroni di un atomo non possono essere caratterizzati dagli stessi numeri quantici, pertanto ogni orbitale può accogliere al massimo 2 elettroni con spin antiparalleli.</a:t>
            </a:r>
          </a:p>
          <a:p>
            <a:pPr marL="341313" indent="-334963" algn="just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marL="341313" indent="-334963" algn="just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GB" sz="2400">
                <a:solidFill>
                  <a:srgbClr val="000000"/>
                </a:solidFill>
              </a:rPr>
              <a:t>b) il </a:t>
            </a:r>
            <a:r>
              <a:rPr lang="en-GB" sz="2400" b="1">
                <a:solidFill>
                  <a:srgbClr val="000000"/>
                </a:solidFill>
              </a:rPr>
              <a:t>principio della massima molteplicità di Hund</a:t>
            </a:r>
            <a:r>
              <a:rPr lang="en-GB" sz="2400">
                <a:solidFill>
                  <a:srgbClr val="000000"/>
                </a:solidFill>
              </a:rPr>
              <a:t> secondo il quale gli elettroni tendono a collocarsi con spin paralleli nel massimo di orbitali disponibili piuttosto che disporsi a 2 a 2 nel minimo numero di orbitali, il motivo è dovuto alla repulsione elettrostatica che rende la 1ª configurazione fattibile con energia minore. Questo naturalmente ha senso laddove si è in presenza di orbitali degeneri cioè con lo stesso livello energetico.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47675" y="423863"/>
            <a:ext cx="8445500" cy="448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</a:rPr>
              <a:t>Aufbau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Wingdings 3" pitchFamily="16" charset="2"/>
              </a:rPr>
              <a:t>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Inserimento a uno a uno degli e</a:t>
            </a:r>
            <a:r>
              <a:rPr lang="en-GB" sz="3200" baseline="30000">
                <a:solidFill>
                  <a:srgbClr val="000000"/>
                </a:solidFill>
              </a:rPr>
              <a:t>-</a:t>
            </a:r>
            <a:r>
              <a:rPr lang="en-GB" sz="3200">
                <a:solidFill>
                  <a:srgbClr val="000000"/>
                </a:solidFill>
              </a:rPr>
              <a:t> negli orbitali di E via via crescente tenendo conto dei due principi precedenti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Wingdings 3" pitchFamily="16" charset="2"/>
              </a:rPr>
              <a:t>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Si realizza così un sistema di </a:t>
            </a:r>
            <a:r>
              <a:rPr lang="en-GB" sz="3200" i="1">
                <a:solidFill>
                  <a:srgbClr val="000000"/>
                </a:solidFill>
              </a:rPr>
              <a:t>minima energia chiamato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1">
                <a:solidFill>
                  <a:srgbClr val="000000"/>
                </a:solidFill>
              </a:rPr>
              <a:t> </a:t>
            </a:r>
            <a:r>
              <a:rPr lang="en-GB" sz="3200" b="1" i="1">
                <a:solidFill>
                  <a:srgbClr val="000000"/>
                </a:solidFill>
              </a:rPr>
              <a:t>stato fondamentale di un atomo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/>
          <a:srcRect r="30219"/>
          <a:stretch>
            <a:fillRect/>
          </a:stretch>
        </p:blipFill>
        <p:spPr bwMode="auto">
          <a:xfrm>
            <a:off x="4535488" y="252413"/>
            <a:ext cx="4446587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3024188"/>
            <a:ext cx="6448425" cy="367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 cstate="print"/>
          <a:srcRect l="3081" r="3081" b="12335"/>
          <a:stretch>
            <a:fillRect/>
          </a:stretch>
        </p:blipFill>
        <p:spPr bwMode="auto">
          <a:xfrm>
            <a:off x="50800" y="0"/>
            <a:ext cx="9190038" cy="648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0"/>
            <a:ext cx="6156325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I dieci elementi più abbondanti sulla crosta terrestre: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 b="1" i="1">
                <a:solidFill>
                  <a:srgbClr val="000000"/>
                </a:solidFill>
              </a:rPr>
              <a:t>Ossigeno, Silicio, Alluminio, Idrogeno, Sodio, Ferro, Magnesio, Calcio, Zolfo, Potassio, Titanio.</a:t>
            </a:r>
            <a:r>
              <a:rPr lang="en-GB" sz="2400" b="1">
                <a:solidFill>
                  <a:srgbClr val="000000"/>
                </a:solidFill>
              </a:rPr>
              <a:t> </a:t>
            </a:r>
            <a:r>
              <a:rPr lang="en-GB" sz="2400" b="1" i="1">
                <a:solidFill>
                  <a:srgbClr val="000000"/>
                </a:solidFill>
              </a:rPr>
              <a:t>Silicio, Ossigeno e Alluminio</a:t>
            </a:r>
            <a:r>
              <a:rPr lang="en-GB" sz="2400" i="1">
                <a:solidFill>
                  <a:srgbClr val="000000"/>
                </a:solidFill>
              </a:rPr>
              <a:t> sono i costituenti fondamentali della crosta terrestre formando composti detti silicati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700" y="0"/>
            <a:ext cx="2908300" cy="193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3141663"/>
            <a:ext cx="5853113" cy="338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Elementi nel corpo umano: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 b="1" i="1">
                <a:solidFill>
                  <a:srgbClr val="000000"/>
                </a:solidFill>
              </a:rPr>
              <a:t>Idrogeno, Ossigeno, Carbonio, Azoto, Calcio, Zolfo, Fosforo, Sodio, Potassio, Cloro, Magnesio, Ferro, Zinco, Rame, Stagno, Manganese, Iodio, Molibdeno, Cobalto, Vanadio</a:t>
            </a:r>
            <a:r>
              <a:rPr lang="en-GB" sz="2400" i="1">
                <a:solidFill>
                  <a:srgbClr val="000000"/>
                </a:solidFill>
              </a:rPr>
              <a:t>.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i="1">
                <a:solidFill>
                  <a:srgbClr val="000000"/>
                </a:solidFill>
              </a:rPr>
              <a:t>Gli esseri viventi, uomo compreso, sono formati da composti del carbonio: proteine, zuccheri, grassi, acidi nucleici.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141663"/>
            <a:ext cx="3348037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sellaDiTesto 1"/>
          <p:cNvSpPr txBox="1">
            <a:spLocks noChangeArrowheads="1"/>
          </p:cNvSpPr>
          <p:nvPr/>
        </p:nvSpPr>
        <p:spPr bwMode="auto">
          <a:xfrm>
            <a:off x="611188" y="1628775"/>
            <a:ext cx="82089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>
                <a:solidFill>
                  <a:schemeClr val="tx1"/>
                </a:solidFill>
              </a:rPr>
              <a:t>Le proprietà degli elementi variano in funzione del loro NUMERO ATOMICO</a:t>
            </a:r>
            <a:endParaRPr lang="it-IT" sz="4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Segnaposto contenuto 3" descr="tav1.gif"/>
          <p:cNvPicPr>
            <a:picLocks noGrp="1" noChangeAspect="1"/>
          </p:cNvPicPr>
          <p:nvPr>
            <p:ph/>
          </p:nvPr>
        </p:nvPicPr>
        <p:blipFill>
          <a:blip r:embed="rId3" cstate="print"/>
          <a:srcRect r="1334" b="11948"/>
          <a:stretch>
            <a:fillRect/>
          </a:stretch>
        </p:blipFill>
        <p:spPr>
          <a:xfrm>
            <a:off x="1187624" y="36513"/>
            <a:ext cx="7632847" cy="6821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egnaposto contenuto 3" descr="tav2.gif"/>
          <p:cNvPicPr>
            <a:picLocks noGrp="1" noChangeAspect="1"/>
          </p:cNvPicPr>
          <p:nvPr>
            <p:ph/>
          </p:nvPr>
        </p:nvPicPr>
        <p:blipFill>
          <a:blip r:embed="rId3" cstate="print"/>
          <a:srcRect b="12502"/>
          <a:stretch>
            <a:fillRect/>
          </a:stretch>
        </p:blipFill>
        <p:spPr>
          <a:xfrm>
            <a:off x="1979613" y="260350"/>
            <a:ext cx="5113337" cy="6043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8470900" cy="678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67" name="Line 2"/>
          <p:cNvSpPr>
            <a:spLocks noChangeShapeType="1"/>
          </p:cNvSpPr>
          <p:nvPr/>
        </p:nvSpPr>
        <p:spPr bwMode="auto">
          <a:xfrm flipH="1">
            <a:off x="1684338" y="1916113"/>
            <a:ext cx="1095375" cy="504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>
            <a:off x="5219700" y="1989138"/>
            <a:ext cx="865188" cy="576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2973388" y="1431925"/>
            <a:ext cx="36909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Elementi dei gruppi rappresentativi</a:t>
            </a:r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3132138" y="2708275"/>
            <a:ext cx="576262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2684463" y="2439988"/>
            <a:ext cx="24749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Elementi di transizione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88950" y="6143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  <a:cs typeface="Arial" charset="0"/>
              </a:rPr>
              <a:t>Due allotropi del carbonio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8428037" cy="416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064125"/>
            <a:ext cx="7542212" cy="138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"/>
          <p:cNvGrpSpPr>
            <a:grpSpLocks/>
          </p:cNvGrpSpPr>
          <p:nvPr/>
        </p:nvGrpSpPr>
        <p:grpSpPr bwMode="auto">
          <a:xfrm>
            <a:off x="0" y="0"/>
            <a:ext cx="8885238" cy="5508625"/>
            <a:chOff x="0" y="0"/>
            <a:chExt cx="5597" cy="3470"/>
          </a:xfrm>
        </p:grpSpPr>
        <p:pic>
          <p:nvPicPr>
            <p:cNvPr id="634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" y="557"/>
              <a:ext cx="5525" cy="2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3499" name="Rectangle 3"/>
            <p:cNvSpPr>
              <a:spLocks noChangeArrowheads="1"/>
            </p:cNvSpPr>
            <p:nvPr/>
          </p:nvSpPr>
          <p:spPr bwMode="auto">
            <a:xfrm>
              <a:off x="1511" y="1685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0" name="Rectangle 4"/>
            <p:cNvSpPr>
              <a:spLocks noChangeArrowheads="1"/>
            </p:cNvSpPr>
            <p:nvPr/>
          </p:nvSpPr>
          <p:spPr bwMode="auto">
            <a:xfrm>
              <a:off x="1201" y="1678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1" name="Rectangle 5"/>
            <p:cNvSpPr>
              <a:spLocks noChangeArrowheads="1"/>
            </p:cNvSpPr>
            <p:nvPr/>
          </p:nvSpPr>
          <p:spPr bwMode="auto">
            <a:xfrm>
              <a:off x="906" y="1685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2" name="Rectangle 6"/>
            <p:cNvSpPr>
              <a:spLocks noChangeArrowheads="1"/>
            </p:cNvSpPr>
            <p:nvPr/>
          </p:nvSpPr>
          <p:spPr bwMode="auto">
            <a:xfrm>
              <a:off x="2712" y="1685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3" name="Rectangle 7"/>
            <p:cNvSpPr>
              <a:spLocks noChangeArrowheads="1"/>
            </p:cNvSpPr>
            <p:nvPr/>
          </p:nvSpPr>
          <p:spPr bwMode="auto">
            <a:xfrm>
              <a:off x="2402" y="1678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4" name="Rectangle 8"/>
            <p:cNvSpPr>
              <a:spLocks noChangeArrowheads="1"/>
            </p:cNvSpPr>
            <p:nvPr/>
          </p:nvSpPr>
          <p:spPr bwMode="auto">
            <a:xfrm>
              <a:off x="2115" y="1692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5" name="Rectangle 9"/>
            <p:cNvSpPr>
              <a:spLocks noChangeArrowheads="1"/>
            </p:cNvSpPr>
            <p:nvPr/>
          </p:nvSpPr>
          <p:spPr bwMode="auto">
            <a:xfrm>
              <a:off x="1806" y="1685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6" name="Rectangle 10"/>
            <p:cNvSpPr>
              <a:spLocks noChangeArrowheads="1"/>
            </p:cNvSpPr>
            <p:nvPr/>
          </p:nvSpPr>
          <p:spPr bwMode="auto">
            <a:xfrm>
              <a:off x="4532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7" name="Rectangle 11"/>
            <p:cNvSpPr>
              <a:spLocks noChangeArrowheads="1"/>
            </p:cNvSpPr>
            <p:nvPr/>
          </p:nvSpPr>
          <p:spPr bwMode="auto">
            <a:xfrm>
              <a:off x="4524" y="228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8" name="Rectangle 12"/>
            <p:cNvSpPr>
              <a:spLocks noChangeArrowheads="1"/>
            </p:cNvSpPr>
            <p:nvPr/>
          </p:nvSpPr>
          <p:spPr bwMode="auto">
            <a:xfrm>
              <a:off x="4230" y="228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09" name="Rectangle 13"/>
            <p:cNvSpPr>
              <a:spLocks noChangeArrowheads="1"/>
            </p:cNvSpPr>
            <p:nvPr/>
          </p:nvSpPr>
          <p:spPr bwMode="auto">
            <a:xfrm>
              <a:off x="4237" y="255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0" name="Rectangle 14"/>
            <p:cNvSpPr>
              <a:spLocks noChangeArrowheads="1"/>
            </p:cNvSpPr>
            <p:nvPr/>
          </p:nvSpPr>
          <p:spPr bwMode="auto">
            <a:xfrm>
              <a:off x="2108" y="25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1" name="Rectangle 15"/>
            <p:cNvSpPr>
              <a:spLocks noChangeArrowheads="1"/>
            </p:cNvSpPr>
            <p:nvPr/>
          </p:nvSpPr>
          <p:spPr bwMode="auto">
            <a:xfrm>
              <a:off x="2099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2" name="Rectangle 16"/>
            <p:cNvSpPr>
              <a:spLocks noChangeArrowheads="1"/>
            </p:cNvSpPr>
            <p:nvPr/>
          </p:nvSpPr>
          <p:spPr bwMode="auto">
            <a:xfrm>
              <a:off x="1806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3" name="Rectangle 17"/>
            <p:cNvSpPr>
              <a:spLocks noChangeArrowheads="1"/>
            </p:cNvSpPr>
            <p:nvPr/>
          </p:nvSpPr>
          <p:spPr bwMode="auto">
            <a:xfrm>
              <a:off x="1813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4" name="Rectangle 18"/>
            <p:cNvSpPr>
              <a:spLocks noChangeArrowheads="1"/>
            </p:cNvSpPr>
            <p:nvPr/>
          </p:nvSpPr>
          <p:spPr bwMode="auto">
            <a:xfrm>
              <a:off x="1503" y="2542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5" name="Rectangle 19"/>
            <p:cNvSpPr>
              <a:spLocks noChangeArrowheads="1"/>
            </p:cNvSpPr>
            <p:nvPr/>
          </p:nvSpPr>
          <p:spPr bwMode="auto">
            <a:xfrm>
              <a:off x="1496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6" name="Rectangle 20"/>
            <p:cNvSpPr>
              <a:spLocks noChangeArrowheads="1"/>
            </p:cNvSpPr>
            <p:nvPr/>
          </p:nvSpPr>
          <p:spPr bwMode="auto">
            <a:xfrm>
              <a:off x="1201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7" name="Rectangle 21"/>
            <p:cNvSpPr>
              <a:spLocks noChangeArrowheads="1"/>
            </p:cNvSpPr>
            <p:nvPr/>
          </p:nvSpPr>
          <p:spPr bwMode="auto">
            <a:xfrm>
              <a:off x="1209" y="2549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8" name="Rectangle 22"/>
            <p:cNvSpPr>
              <a:spLocks noChangeArrowheads="1"/>
            </p:cNvSpPr>
            <p:nvPr/>
          </p:nvSpPr>
          <p:spPr bwMode="auto">
            <a:xfrm>
              <a:off x="906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9" name="Rectangle 23"/>
            <p:cNvSpPr>
              <a:spLocks noChangeArrowheads="1"/>
            </p:cNvSpPr>
            <p:nvPr/>
          </p:nvSpPr>
          <p:spPr bwMode="auto">
            <a:xfrm>
              <a:off x="899" y="228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0" name="Rectangle 24"/>
            <p:cNvSpPr>
              <a:spLocks noChangeArrowheads="1"/>
            </p:cNvSpPr>
            <p:nvPr/>
          </p:nvSpPr>
          <p:spPr bwMode="auto">
            <a:xfrm>
              <a:off x="604" y="228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1" name="Rectangle 25"/>
            <p:cNvSpPr>
              <a:spLocks noChangeArrowheads="1"/>
            </p:cNvSpPr>
            <p:nvPr/>
          </p:nvSpPr>
          <p:spPr bwMode="auto">
            <a:xfrm>
              <a:off x="612" y="255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2" name="Rectangle 26"/>
            <p:cNvSpPr>
              <a:spLocks noChangeArrowheads="1"/>
            </p:cNvSpPr>
            <p:nvPr/>
          </p:nvSpPr>
          <p:spPr bwMode="auto">
            <a:xfrm>
              <a:off x="3912" y="25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3905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4" name="Rectangle 28"/>
            <p:cNvSpPr>
              <a:spLocks noChangeArrowheads="1"/>
            </p:cNvSpPr>
            <p:nvPr/>
          </p:nvSpPr>
          <p:spPr bwMode="auto">
            <a:xfrm>
              <a:off x="3610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5" name="Rectangle 29"/>
            <p:cNvSpPr>
              <a:spLocks noChangeArrowheads="1"/>
            </p:cNvSpPr>
            <p:nvPr/>
          </p:nvSpPr>
          <p:spPr bwMode="auto">
            <a:xfrm>
              <a:off x="3618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6" name="Rectangle 30"/>
            <p:cNvSpPr>
              <a:spLocks noChangeArrowheads="1"/>
            </p:cNvSpPr>
            <p:nvPr/>
          </p:nvSpPr>
          <p:spPr bwMode="auto">
            <a:xfrm>
              <a:off x="3308" y="25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7" name="Rectangle 31"/>
            <p:cNvSpPr>
              <a:spLocks noChangeArrowheads="1"/>
            </p:cNvSpPr>
            <p:nvPr/>
          </p:nvSpPr>
          <p:spPr bwMode="auto">
            <a:xfrm>
              <a:off x="3301" y="2276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8" name="Rectangle 32"/>
            <p:cNvSpPr>
              <a:spLocks noChangeArrowheads="1"/>
            </p:cNvSpPr>
            <p:nvPr/>
          </p:nvSpPr>
          <p:spPr bwMode="auto">
            <a:xfrm>
              <a:off x="3006" y="2276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29" name="Rectangle 33"/>
            <p:cNvSpPr>
              <a:spLocks noChangeArrowheads="1"/>
            </p:cNvSpPr>
            <p:nvPr/>
          </p:nvSpPr>
          <p:spPr bwMode="auto">
            <a:xfrm>
              <a:off x="3013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0" name="Rectangle 34"/>
            <p:cNvSpPr>
              <a:spLocks noChangeArrowheads="1"/>
            </p:cNvSpPr>
            <p:nvPr/>
          </p:nvSpPr>
          <p:spPr bwMode="auto">
            <a:xfrm>
              <a:off x="2712" y="25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1" name="Rectangle 35"/>
            <p:cNvSpPr>
              <a:spLocks noChangeArrowheads="1"/>
            </p:cNvSpPr>
            <p:nvPr/>
          </p:nvSpPr>
          <p:spPr bwMode="auto">
            <a:xfrm>
              <a:off x="2704" y="228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2" name="Rectangle 36"/>
            <p:cNvSpPr>
              <a:spLocks noChangeArrowheads="1"/>
            </p:cNvSpPr>
            <p:nvPr/>
          </p:nvSpPr>
          <p:spPr bwMode="auto">
            <a:xfrm>
              <a:off x="2409" y="2283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3" name="Rectangle 37"/>
            <p:cNvSpPr>
              <a:spLocks noChangeArrowheads="1"/>
            </p:cNvSpPr>
            <p:nvPr/>
          </p:nvSpPr>
          <p:spPr bwMode="auto">
            <a:xfrm>
              <a:off x="2416" y="255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4" name="Rectangle 38"/>
            <p:cNvSpPr>
              <a:spLocks noChangeArrowheads="1"/>
            </p:cNvSpPr>
            <p:nvPr/>
          </p:nvSpPr>
          <p:spPr bwMode="auto">
            <a:xfrm>
              <a:off x="5136" y="139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5" name="Rectangle 39"/>
            <p:cNvSpPr>
              <a:spLocks noChangeArrowheads="1"/>
            </p:cNvSpPr>
            <p:nvPr/>
          </p:nvSpPr>
          <p:spPr bwMode="auto">
            <a:xfrm>
              <a:off x="5129" y="1124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6" name="Rectangle 40"/>
            <p:cNvSpPr>
              <a:spLocks noChangeArrowheads="1"/>
            </p:cNvSpPr>
            <p:nvPr/>
          </p:nvSpPr>
          <p:spPr bwMode="auto">
            <a:xfrm>
              <a:off x="5144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7" name="Rectangle 41"/>
            <p:cNvSpPr>
              <a:spLocks noChangeArrowheads="1"/>
            </p:cNvSpPr>
            <p:nvPr/>
          </p:nvSpPr>
          <p:spPr bwMode="auto">
            <a:xfrm>
              <a:off x="4834" y="1124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8" name="Rectangle 42"/>
            <p:cNvSpPr>
              <a:spLocks noChangeArrowheads="1"/>
            </p:cNvSpPr>
            <p:nvPr/>
          </p:nvSpPr>
          <p:spPr bwMode="auto">
            <a:xfrm>
              <a:off x="4834" y="842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39" name="Rectangle 43"/>
            <p:cNvSpPr>
              <a:spLocks noChangeArrowheads="1"/>
            </p:cNvSpPr>
            <p:nvPr/>
          </p:nvSpPr>
          <p:spPr bwMode="auto">
            <a:xfrm>
              <a:off x="4841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0" name="Rectangle 44"/>
            <p:cNvSpPr>
              <a:spLocks noChangeArrowheads="1"/>
            </p:cNvSpPr>
            <p:nvPr/>
          </p:nvSpPr>
          <p:spPr bwMode="auto">
            <a:xfrm>
              <a:off x="4532" y="139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1" name="Rectangle 45"/>
            <p:cNvSpPr>
              <a:spLocks noChangeArrowheads="1"/>
            </p:cNvSpPr>
            <p:nvPr/>
          </p:nvSpPr>
          <p:spPr bwMode="auto">
            <a:xfrm>
              <a:off x="4524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2" name="Rectangle 46"/>
            <p:cNvSpPr>
              <a:spLocks noChangeArrowheads="1"/>
            </p:cNvSpPr>
            <p:nvPr/>
          </p:nvSpPr>
          <p:spPr bwMode="auto">
            <a:xfrm>
              <a:off x="4539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3" name="Rectangle 47"/>
            <p:cNvSpPr>
              <a:spLocks noChangeArrowheads="1"/>
            </p:cNvSpPr>
            <p:nvPr/>
          </p:nvSpPr>
          <p:spPr bwMode="auto">
            <a:xfrm>
              <a:off x="4230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4" name="Rectangle 48"/>
            <p:cNvSpPr>
              <a:spLocks noChangeArrowheads="1"/>
            </p:cNvSpPr>
            <p:nvPr/>
          </p:nvSpPr>
          <p:spPr bwMode="auto">
            <a:xfrm>
              <a:off x="4230" y="8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5" name="Rectangle 49"/>
            <p:cNvSpPr>
              <a:spLocks noChangeArrowheads="1"/>
            </p:cNvSpPr>
            <p:nvPr/>
          </p:nvSpPr>
          <p:spPr bwMode="auto">
            <a:xfrm>
              <a:off x="4237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6" name="Rectangle 50"/>
            <p:cNvSpPr>
              <a:spLocks noChangeArrowheads="1"/>
            </p:cNvSpPr>
            <p:nvPr/>
          </p:nvSpPr>
          <p:spPr bwMode="auto">
            <a:xfrm>
              <a:off x="3935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7" name="Rectangle 51"/>
            <p:cNvSpPr>
              <a:spLocks noChangeArrowheads="1"/>
            </p:cNvSpPr>
            <p:nvPr/>
          </p:nvSpPr>
          <p:spPr bwMode="auto">
            <a:xfrm>
              <a:off x="3928" y="1130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8" name="Rectangle 52"/>
            <p:cNvSpPr>
              <a:spLocks noChangeArrowheads="1"/>
            </p:cNvSpPr>
            <p:nvPr/>
          </p:nvSpPr>
          <p:spPr bwMode="auto">
            <a:xfrm>
              <a:off x="3943" y="857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49" name="Rectangle 53"/>
            <p:cNvSpPr>
              <a:spLocks noChangeArrowheads="1"/>
            </p:cNvSpPr>
            <p:nvPr/>
          </p:nvSpPr>
          <p:spPr bwMode="auto">
            <a:xfrm>
              <a:off x="3633" y="113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0" name="Rectangle 54"/>
            <p:cNvSpPr>
              <a:spLocks noChangeArrowheads="1"/>
            </p:cNvSpPr>
            <p:nvPr/>
          </p:nvSpPr>
          <p:spPr bwMode="auto">
            <a:xfrm>
              <a:off x="3633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1" name="Rectangle 55"/>
            <p:cNvSpPr>
              <a:spLocks noChangeArrowheads="1"/>
            </p:cNvSpPr>
            <p:nvPr/>
          </p:nvSpPr>
          <p:spPr bwMode="auto">
            <a:xfrm>
              <a:off x="3640" y="140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2" name="Rectangle 56"/>
            <p:cNvSpPr>
              <a:spLocks noChangeArrowheads="1"/>
            </p:cNvSpPr>
            <p:nvPr/>
          </p:nvSpPr>
          <p:spPr bwMode="auto">
            <a:xfrm>
              <a:off x="597" y="1670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3" name="Rectangle 57"/>
            <p:cNvSpPr>
              <a:spLocks noChangeArrowheads="1"/>
            </p:cNvSpPr>
            <p:nvPr/>
          </p:nvSpPr>
          <p:spPr bwMode="auto">
            <a:xfrm>
              <a:off x="317" y="1670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4" name="Rectangle 58"/>
            <p:cNvSpPr>
              <a:spLocks noChangeArrowheads="1"/>
            </p:cNvSpPr>
            <p:nvPr/>
          </p:nvSpPr>
          <p:spPr bwMode="auto">
            <a:xfrm>
              <a:off x="0" y="1678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5" name="Rectangle 59"/>
            <p:cNvSpPr>
              <a:spLocks noChangeArrowheads="1"/>
            </p:cNvSpPr>
            <p:nvPr/>
          </p:nvSpPr>
          <p:spPr bwMode="auto">
            <a:xfrm>
              <a:off x="1511" y="139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6" name="Rectangle 60"/>
            <p:cNvSpPr>
              <a:spLocks noChangeArrowheads="1"/>
            </p:cNvSpPr>
            <p:nvPr/>
          </p:nvSpPr>
          <p:spPr bwMode="auto">
            <a:xfrm>
              <a:off x="1503" y="1124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7" name="Rectangle 61"/>
            <p:cNvSpPr>
              <a:spLocks noChangeArrowheads="1"/>
            </p:cNvSpPr>
            <p:nvPr/>
          </p:nvSpPr>
          <p:spPr bwMode="auto">
            <a:xfrm>
              <a:off x="1518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8" name="Rectangle 62"/>
            <p:cNvSpPr>
              <a:spLocks noChangeArrowheads="1"/>
            </p:cNvSpPr>
            <p:nvPr/>
          </p:nvSpPr>
          <p:spPr bwMode="auto">
            <a:xfrm>
              <a:off x="1209" y="1124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9" name="Rectangle 63"/>
            <p:cNvSpPr>
              <a:spLocks noChangeArrowheads="1"/>
            </p:cNvSpPr>
            <p:nvPr/>
          </p:nvSpPr>
          <p:spPr bwMode="auto">
            <a:xfrm>
              <a:off x="1209" y="842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0" name="Rectangle 64"/>
            <p:cNvSpPr>
              <a:spLocks noChangeArrowheads="1"/>
            </p:cNvSpPr>
            <p:nvPr/>
          </p:nvSpPr>
          <p:spPr bwMode="auto">
            <a:xfrm>
              <a:off x="1216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1" name="Rectangle 65"/>
            <p:cNvSpPr>
              <a:spLocks noChangeArrowheads="1"/>
            </p:cNvSpPr>
            <p:nvPr/>
          </p:nvSpPr>
          <p:spPr bwMode="auto">
            <a:xfrm>
              <a:off x="906" y="139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2" name="Rectangle 66"/>
            <p:cNvSpPr>
              <a:spLocks noChangeArrowheads="1"/>
            </p:cNvSpPr>
            <p:nvPr/>
          </p:nvSpPr>
          <p:spPr bwMode="auto">
            <a:xfrm>
              <a:off x="899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3" name="Rectangle 67"/>
            <p:cNvSpPr>
              <a:spLocks noChangeArrowheads="1"/>
            </p:cNvSpPr>
            <p:nvPr/>
          </p:nvSpPr>
          <p:spPr bwMode="auto">
            <a:xfrm>
              <a:off x="914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4" name="Rectangle 68"/>
            <p:cNvSpPr>
              <a:spLocks noChangeArrowheads="1"/>
            </p:cNvSpPr>
            <p:nvPr/>
          </p:nvSpPr>
          <p:spPr bwMode="auto">
            <a:xfrm>
              <a:off x="604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5" name="Rectangle 69"/>
            <p:cNvSpPr>
              <a:spLocks noChangeArrowheads="1"/>
            </p:cNvSpPr>
            <p:nvPr/>
          </p:nvSpPr>
          <p:spPr bwMode="auto">
            <a:xfrm>
              <a:off x="604" y="8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6" name="Rectangle 70"/>
            <p:cNvSpPr>
              <a:spLocks noChangeArrowheads="1"/>
            </p:cNvSpPr>
            <p:nvPr/>
          </p:nvSpPr>
          <p:spPr bwMode="auto">
            <a:xfrm>
              <a:off x="612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7" name="Rectangle 71"/>
            <p:cNvSpPr>
              <a:spLocks noChangeArrowheads="1"/>
            </p:cNvSpPr>
            <p:nvPr/>
          </p:nvSpPr>
          <p:spPr bwMode="auto">
            <a:xfrm>
              <a:off x="310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8" name="Rectangle 72"/>
            <p:cNvSpPr>
              <a:spLocks noChangeArrowheads="1"/>
            </p:cNvSpPr>
            <p:nvPr/>
          </p:nvSpPr>
          <p:spPr bwMode="auto">
            <a:xfrm>
              <a:off x="302" y="1130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69" name="Rectangle 73"/>
            <p:cNvSpPr>
              <a:spLocks noChangeArrowheads="1"/>
            </p:cNvSpPr>
            <p:nvPr/>
          </p:nvSpPr>
          <p:spPr bwMode="auto">
            <a:xfrm>
              <a:off x="317" y="857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0" name="Rectangle 74"/>
            <p:cNvSpPr>
              <a:spLocks noChangeArrowheads="1"/>
            </p:cNvSpPr>
            <p:nvPr/>
          </p:nvSpPr>
          <p:spPr bwMode="auto">
            <a:xfrm>
              <a:off x="7" y="113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1" name="Rectangle 75"/>
            <p:cNvSpPr>
              <a:spLocks noChangeArrowheads="1"/>
            </p:cNvSpPr>
            <p:nvPr/>
          </p:nvSpPr>
          <p:spPr bwMode="auto">
            <a:xfrm>
              <a:off x="7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2" name="Rectangle 76"/>
            <p:cNvSpPr>
              <a:spLocks noChangeArrowheads="1"/>
            </p:cNvSpPr>
            <p:nvPr/>
          </p:nvSpPr>
          <p:spPr bwMode="auto">
            <a:xfrm>
              <a:off x="15" y="140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3" name="Rectangle 77"/>
            <p:cNvSpPr>
              <a:spLocks noChangeArrowheads="1"/>
            </p:cNvSpPr>
            <p:nvPr/>
          </p:nvSpPr>
          <p:spPr bwMode="auto">
            <a:xfrm>
              <a:off x="5136" y="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4" name="Rectangle 78"/>
            <p:cNvSpPr>
              <a:spLocks noChangeArrowheads="1"/>
            </p:cNvSpPr>
            <p:nvPr/>
          </p:nvSpPr>
          <p:spPr bwMode="auto">
            <a:xfrm>
              <a:off x="3316" y="1390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5" name="Rectangle 79"/>
            <p:cNvSpPr>
              <a:spLocks noChangeArrowheads="1"/>
            </p:cNvSpPr>
            <p:nvPr/>
          </p:nvSpPr>
          <p:spPr bwMode="auto">
            <a:xfrm>
              <a:off x="5144" y="27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6" name="Rectangle 80"/>
            <p:cNvSpPr>
              <a:spLocks noChangeArrowheads="1"/>
            </p:cNvSpPr>
            <p:nvPr/>
          </p:nvSpPr>
          <p:spPr bwMode="auto">
            <a:xfrm>
              <a:off x="3308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7" name="Rectangle 81"/>
            <p:cNvSpPr>
              <a:spLocks noChangeArrowheads="1"/>
            </p:cNvSpPr>
            <p:nvPr/>
          </p:nvSpPr>
          <p:spPr bwMode="auto">
            <a:xfrm>
              <a:off x="3323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8" name="Rectangle 82"/>
            <p:cNvSpPr>
              <a:spLocks noChangeArrowheads="1"/>
            </p:cNvSpPr>
            <p:nvPr/>
          </p:nvSpPr>
          <p:spPr bwMode="auto">
            <a:xfrm>
              <a:off x="5144" y="56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79" name="Rectangle 83"/>
            <p:cNvSpPr>
              <a:spLocks noChangeArrowheads="1"/>
            </p:cNvSpPr>
            <p:nvPr/>
          </p:nvSpPr>
          <p:spPr bwMode="auto">
            <a:xfrm>
              <a:off x="3013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0" name="Rectangle 84"/>
            <p:cNvSpPr>
              <a:spLocks noChangeArrowheads="1"/>
            </p:cNvSpPr>
            <p:nvPr/>
          </p:nvSpPr>
          <p:spPr bwMode="auto">
            <a:xfrm>
              <a:off x="3013" y="84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1" name="Rectangle 85"/>
            <p:cNvSpPr>
              <a:spLocks noChangeArrowheads="1"/>
            </p:cNvSpPr>
            <p:nvPr/>
          </p:nvSpPr>
          <p:spPr bwMode="auto">
            <a:xfrm>
              <a:off x="4826" y="547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2" name="Rectangle 86"/>
            <p:cNvSpPr>
              <a:spLocks noChangeArrowheads="1"/>
            </p:cNvSpPr>
            <p:nvPr/>
          </p:nvSpPr>
          <p:spPr bwMode="auto">
            <a:xfrm>
              <a:off x="4826" y="281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3" name="Rectangle 87"/>
            <p:cNvSpPr>
              <a:spLocks noChangeArrowheads="1"/>
            </p:cNvSpPr>
            <p:nvPr/>
          </p:nvSpPr>
          <p:spPr bwMode="auto">
            <a:xfrm>
              <a:off x="3021" y="1397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4" name="Rectangle 88"/>
            <p:cNvSpPr>
              <a:spLocks noChangeArrowheads="1"/>
            </p:cNvSpPr>
            <p:nvPr/>
          </p:nvSpPr>
          <p:spPr bwMode="auto">
            <a:xfrm>
              <a:off x="2712" y="139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5" name="Rectangle 89"/>
            <p:cNvSpPr>
              <a:spLocks noChangeArrowheads="1"/>
            </p:cNvSpPr>
            <p:nvPr/>
          </p:nvSpPr>
          <p:spPr bwMode="auto">
            <a:xfrm>
              <a:off x="4539" y="273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6" name="Rectangle 90"/>
            <p:cNvSpPr>
              <a:spLocks noChangeArrowheads="1"/>
            </p:cNvSpPr>
            <p:nvPr/>
          </p:nvSpPr>
          <p:spPr bwMode="auto">
            <a:xfrm>
              <a:off x="2704" y="112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7" name="Rectangle 91"/>
            <p:cNvSpPr>
              <a:spLocks noChangeArrowheads="1"/>
            </p:cNvSpPr>
            <p:nvPr/>
          </p:nvSpPr>
          <p:spPr bwMode="auto">
            <a:xfrm>
              <a:off x="2719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8" name="Rectangle 92"/>
            <p:cNvSpPr>
              <a:spLocks noChangeArrowheads="1"/>
            </p:cNvSpPr>
            <p:nvPr/>
          </p:nvSpPr>
          <p:spPr bwMode="auto">
            <a:xfrm>
              <a:off x="4539" y="56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89" name="Rectangle 93"/>
            <p:cNvSpPr>
              <a:spLocks noChangeArrowheads="1"/>
            </p:cNvSpPr>
            <p:nvPr/>
          </p:nvSpPr>
          <p:spPr bwMode="auto">
            <a:xfrm>
              <a:off x="2409" y="1124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0" name="Rectangle 94"/>
            <p:cNvSpPr>
              <a:spLocks noChangeArrowheads="1"/>
            </p:cNvSpPr>
            <p:nvPr/>
          </p:nvSpPr>
          <p:spPr bwMode="auto">
            <a:xfrm>
              <a:off x="2409" y="842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1" name="Rectangle 95"/>
            <p:cNvSpPr>
              <a:spLocks noChangeArrowheads="1"/>
            </p:cNvSpPr>
            <p:nvPr/>
          </p:nvSpPr>
          <p:spPr bwMode="auto">
            <a:xfrm>
              <a:off x="4222" y="547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2" name="Rectangle 96"/>
            <p:cNvSpPr>
              <a:spLocks noChangeArrowheads="1"/>
            </p:cNvSpPr>
            <p:nvPr/>
          </p:nvSpPr>
          <p:spPr bwMode="auto">
            <a:xfrm>
              <a:off x="4222" y="281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3" name="Rectangle 97"/>
            <p:cNvSpPr>
              <a:spLocks noChangeArrowheads="1"/>
            </p:cNvSpPr>
            <p:nvPr/>
          </p:nvSpPr>
          <p:spPr bwMode="auto">
            <a:xfrm>
              <a:off x="2416" y="139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4" name="Rectangle 98"/>
            <p:cNvSpPr>
              <a:spLocks noChangeArrowheads="1"/>
            </p:cNvSpPr>
            <p:nvPr/>
          </p:nvSpPr>
          <p:spPr bwMode="auto">
            <a:xfrm>
              <a:off x="2115" y="1397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5" name="Rectangle 99"/>
            <p:cNvSpPr>
              <a:spLocks noChangeArrowheads="1"/>
            </p:cNvSpPr>
            <p:nvPr/>
          </p:nvSpPr>
          <p:spPr bwMode="auto">
            <a:xfrm>
              <a:off x="3943" y="281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6" name="Rectangle 100"/>
            <p:cNvSpPr>
              <a:spLocks noChangeArrowheads="1"/>
            </p:cNvSpPr>
            <p:nvPr/>
          </p:nvSpPr>
          <p:spPr bwMode="auto">
            <a:xfrm>
              <a:off x="2108" y="113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7" name="Rectangle 101"/>
            <p:cNvSpPr>
              <a:spLocks noChangeArrowheads="1"/>
            </p:cNvSpPr>
            <p:nvPr/>
          </p:nvSpPr>
          <p:spPr bwMode="auto">
            <a:xfrm>
              <a:off x="2123" y="857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8" name="Rectangle 102"/>
            <p:cNvSpPr>
              <a:spLocks noChangeArrowheads="1"/>
            </p:cNvSpPr>
            <p:nvPr/>
          </p:nvSpPr>
          <p:spPr bwMode="auto">
            <a:xfrm>
              <a:off x="3943" y="569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99" name="Rectangle 103"/>
            <p:cNvSpPr>
              <a:spLocks noChangeArrowheads="1"/>
            </p:cNvSpPr>
            <p:nvPr/>
          </p:nvSpPr>
          <p:spPr bwMode="auto">
            <a:xfrm>
              <a:off x="1813" y="1130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0" name="Rectangle 104"/>
            <p:cNvSpPr>
              <a:spLocks noChangeArrowheads="1"/>
            </p:cNvSpPr>
            <p:nvPr/>
          </p:nvSpPr>
          <p:spPr bwMode="auto">
            <a:xfrm>
              <a:off x="1813" y="84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1" name="Rectangle 105"/>
            <p:cNvSpPr>
              <a:spLocks noChangeArrowheads="1"/>
            </p:cNvSpPr>
            <p:nvPr/>
          </p:nvSpPr>
          <p:spPr bwMode="auto">
            <a:xfrm>
              <a:off x="3625" y="555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2" name="Rectangle 106"/>
            <p:cNvSpPr>
              <a:spLocks noChangeArrowheads="1"/>
            </p:cNvSpPr>
            <p:nvPr/>
          </p:nvSpPr>
          <p:spPr bwMode="auto">
            <a:xfrm>
              <a:off x="3625" y="288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3" name="Rectangle 107"/>
            <p:cNvSpPr>
              <a:spLocks noChangeArrowheads="1"/>
            </p:cNvSpPr>
            <p:nvPr/>
          </p:nvSpPr>
          <p:spPr bwMode="auto">
            <a:xfrm>
              <a:off x="1821" y="1404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4" name="Rectangle 108"/>
            <p:cNvSpPr>
              <a:spLocks noChangeArrowheads="1"/>
            </p:cNvSpPr>
            <p:nvPr/>
          </p:nvSpPr>
          <p:spPr bwMode="auto">
            <a:xfrm>
              <a:off x="310" y="569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5" name="Rectangle 109"/>
            <p:cNvSpPr>
              <a:spLocks noChangeArrowheads="1"/>
            </p:cNvSpPr>
            <p:nvPr/>
          </p:nvSpPr>
          <p:spPr bwMode="auto">
            <a:xfrm>
              <a:off x="302" y="281"/>
              <a:ext cx="305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6" name="Rectangle 110"/>
            <p:cNvSpPr>
              <a:spLocks noChangeArrowheads="1"/>
            </p:cNvSpPr>
            <p:nvPr/>
          </p:nvSpPr>
          <p:spPr bwMode="auto">
            <a:xfrm>
              <a:off x="0" y="562"/>
              <a:ext cx="306" cy="2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7" name="Rectangle 111"/>
            <p:cNvSpPr>
              <a:spLocks noChangeArrowheads="1"/>
            </p:cNvSpPr>
            <p:nvPr/>
          </p:nvSpPr>
          <p:spPr bwMode="auto">
            <a:xfrm>
              <a:off x="0" y="266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608" name="Rectangle 112"/>
            <p:cNvSpPr>
              <a:spLocks noChangeArrowheads="1"/>
            </p:cNvSpPr>
            <p:nvPr/>
          </p:nvSpPr>
          <p:spPr bwMode="auto">
            <a:xfrm>
              <a:off x="7" y="0"/>
              <a:ext cx="313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3491" name="Rectangle 113"/>
          <p:cNvSpPr>
            <a:spLocks noChangeArrowheads="1"/>
          </p:cNvSpPr>
          <p:nvPr/>
        </p:nvSpPr>
        <p:spPr bwMode="auto">
          <a:xfrm>
            <a:off x="0" y="5876925"/>
            <a:ext cx="90503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La linea rossa divide i metalli (in basso a sinistra) dai non metalli (in alto a destra)</a:t>
            </a:r>
            <a:r>
              <a:rPr lang="ar-SA" b="1">
                <a:solidFill>
                  <a:srgbClr val="000000"/>
                </a:solidFill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2" name="Picture 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25913" y="5372100"/>
            <a:ext cx="190500" cy="17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3" name="Picture 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30450" y="5372100"/>
            <a:ext cx="219075" cy="16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4" name="Picture 1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125913" y="5662613"/>
            <a:ext cx="18097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5" name="Picture 1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30450" y="5662613"/>
            <a:ext cx="18097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6" name="Picture 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125913" y="5953125"/>
            <a:ext cx="18097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7" name="Picture 1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330450" y="5953125"/>
            <a:ext cx="18097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  <a:cs typeface="Arial" charset="0"/>
              </a:rPr>
              <a:t>Elementi biologicamente importanti ed elementi altamente tossici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9128125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4" cstate="print"/>
          <a:srcRect t="13184"/>
          <a:stretch>
            <a:fillRect/>
          </a:stretch>
        </p:blipFill>
        <p:spPr bwMode="auto">
          <a:xfrm>
            <a:off x="2627313" y="5487988"/>
            <a:ext cx="3744912" cy="137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341438"/>
            <a:ext cx="3009900" cy="551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28613" y="836613"/>
            <a:ext cx="68691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Elementi molecolari e loro stati fisici a T ambiente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060575"/>
            <a:ext cx="9109075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768350" y="404813"/>
            <a:ext cx="79486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Variazione delle proprietà degli elementi lungo un periodo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Proprietà periodiche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200">
                <a:solidFill>
                  <a:srgbClr val="000000"/>
                </a:solidFill>
              </a:rPr>
              <a:t>Raggi atomici e raggi ionici</a:t>
            </a: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200">
                <a:solidFill>
                  <a:srgbClr val="000000"/>
                </a:solidFill>
              </a:rPr>
              <a:t>Energie di ionizzazione</a:t>
            </a: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200">
                <a:solidFill>
                  <a:srgbClr val="000000"/>
                </a:solidFill>
              </a:rPr>
              <a:t>Affinità elettronica</a:t>
            </a: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200">
                <a:solidFill>
                  <a:srgbClr val="000000"/>
                </a:solidFill>
              </a:rPr>
              <a:t>Elettronegatività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7200900" cy="655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275"/>
            <a:ext cx="8388350" cy="681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376238" y="280988"/>
            <a:ext cx="8443912" cy="618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Energia di ionizzazione</a:t>
            </a:r>
            <a:r>
              <a:rPr lang="en-GB" sz="2800">
                <a:solidFill>
                  <a:srgbClr val="000000"/>
                </a:solidFill>
              </a:rPr>
              <a:t> (</a:t>
            </a:r>
            <a:r>
              <a:rPr lang="en-GB" sz="2800" b="1">
                <a:solidFill>
                  <a:srgbClr val="000000"/>
                </a:solidFill>
              </a:rPr>
              <a:t>I</a:t>
            </a:r>
            <a:r>
              <a:rPr lang="en-GB" sz="2800">
                <a:solidFill>
                  <a:srgbClr val="000000"/>
                </a:solidFill>
              </a:rPr>
              <a:t>)= energia de somministrare perché un atomo gassoso isolato perda un elettrone esterno dando uno ione positivo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Può esistere una prima (I</a:t>
            </a:r>
            <a:r>
              <a:rPr lang="en-GB" sz="2800" baseline="-25000">
                <a:solidFill>
                  <a:srgbClr val="000000"/>
                </a:solidFill>
              </a:rPr>
              <a:t>1</a:t>
            </a:r>
            <a:r>
              <a:rPr lang="en-GB" sz="2800">
                <a:solidFill>
                  <a:srgbClr val="000000"/>
                </a:solidFill>
              </a:rPr>
              <a:t>) ed una seconda (I</a:t>
            </a:r>
            <a:r>
              <a:rPr lang="en-GB" sz="2800" baseline="-250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) energia di ionizzazione dove </a:t>
            </a:r>
            <a:r>
              <a:rPr lang="en-GB" sz="2800" b="1">
                <a:solidFill>
                  <a:srgbClr val="000000"/>
                </a:solidFill>
              </a:rPr>
              <a:t>I</a:t>
            </a:r>
            <a:r>
              <a:rPr lang="en-GB" sz="2800" b="1" baseline="-250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&gt; </a:t>
            </a:r>
            <a:r>
              <a:rPr lang="en-GB" sz="2800" b="1">
                <a:solidFill>
                  <a:srgbClr val="000000"/>
                </a:solidFill>
              </a:rPr>
              <a:t>I</a:t>
            </a:r>
            <a:r>
              <a:rPr lang="en-GB" sz="2800" b="1" baseline="-25000">
                <a:solidFill>
                  <a:srgbClr val="000000"/>
                </a:solidFill>
              </a:rPr>
              <a:t>1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I valori + alti di </a:t>
            </a:r>
            <a:r>
              <a:rPr lang="en-GB" sz="2800" b="1">
                <a:solidFill>
                  <a:srgbClr val="000000"/>
                </a:solidFill>
              </a:rPr>
              <a:t>I</a:t>
            </a:r>
            <a:r>
              <a:rPr lang="en-GB" sz="2800">
                <a:solidFill>
                  <a:srgbClr val="000000"/>
                </a:solidFill>
              </a:rPr>
              <a:t>  li hanno i gas nobili, i più bassi i metalli del primo gruppo, che colpiti da radiazioni luminose possono emettere e</a:t>
            </a:r>
            <a:r>
              <a:rPr lang="en-GB" sz="2800" baseline="30000">
                <a:solidFill>
                  <a:srgbClr val="000000"/>
                </a:solidFill>
              </a:rPr>
              <a:t>-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Affinità elettronica </a:t>
            </a:r>
            <a:r>
              <a:rPr lang="en-GB" sz="2800">
                <a:solidFill>
                  <a:srgbClr val="000000"/>
                </a:solidFill>
              </a:rPr>
              <a:t>= energia liberata da un atomo neutro gassoso isolato quando acquista un elettrone dando uno ione negativo</a:t>
            </a:r>
            <a:r>
              <a:rPr lang="en-GB" sz="2800" b="1" baseline="3000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baseline="300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4267200" cy="486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38" y="549275"/>
            <a:ext cx="4691062" cy="496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1863" cy="597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5940425" y="260350"/>
            <a:ext cx="3203575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00"/>
                </a:solidFill>
              </a:rPr>
              <a:t>Elettronegatività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Wingdings 3" pitchFamily="16" charset="2"/>
              </a:rPr>
              <a:t>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Tendenza di una atomo di attirare verso se gli elettroni che condivide con un altro atomo a cui è legato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68313" y="415925"/>
            <a:ext cx="53086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2280" tIns="31320" rIns="62280" bIns="3132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FFFFFF"/>
                </a:solidFill>
              </a:rPr>
              <a:t>Figura 2-2 Modelli in scala approssimativa delle molecole diatomiche di</a:t>
            </a:r>
            <a:br>
              <a:rPr lang="en-GB" sz="1300">
                <a:solidFill>
                  <a:srgbClr val="FFFFFF"/>
                </a:solidFill>
              </a:rPr>
            </a:br>
            <a:r>
              <a:rPr lang="en-GB" sz="1300">
                <a:solidFill>
                  <a:srgbClr val="FFFFFF"/>
                </a:solidFill>
              </a:rPr>
              <a:t>alcuni elementi</a:t>
            </a:r>
            <a:r>
              <a:rPr lang="en-GB" sz="1300">
                <a:solidFill>
                  <a:srgbClr val="FFFFFF"/>
                </a:solidFill>
                <a:latin typeface="StoneSans" charset="0"/>
              </a:rPr>
              <a:t>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9144000" cy="411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132013" y="549275"/>
            <a:ext cx="5426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Rappresentazione di molecole allo stato elementare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9388" y="4221163"/>
            <a:ext cx="1296987" cy="287337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71913" cy="652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052513"/>
            <a:ext cx="5724525" cy="3884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96300" cy="317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068638"/>
            <a:ext cx="2090737" cy="355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1347788"/>
            <a:ext cx="6381750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23988"/>
            <a:ext cx="5943600" cy="401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9190038" cy="423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132013" y="549275"/>
            <a:ext cx="5426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Rappresentazione di molecole allo stato elementare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476375" y="4652963"/>
            <a:ext cx="1079500" cy="288925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8063"/>
            <a:ext cx="9144000" cy="451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987675" y="4365625"/>
            <a:ext cx="865188" cy="287338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1818</Words>
  <Application>Microsoft Office PowerPoint</Application>
  <PresentationFormat>Presentazione su schermo (4:3)</PresentationFormat>
  <Paragraphs>312</Paragraphs>
  <Slides>73</Slides>
  <Notes>70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82" baseType="lpstr">
      <vt:lpstr>Arial</vt:lpstr>
      <vt:lpstr>SimSun</vt:lpstr>
      <vt:lpstr>Times New Roman</vt:lpstr>
      <vt:lpstr>Wingdings</vt:lpstr>
      <vt:lpstr>Arial Rounded MT Bold</vt:lpstr>
      <vt:lpstr>StoneSans</vt:lpstr>
      <vt:lpstr>Symbol</vt:lpstr>
      <vt:lpstr>Wingdings 3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PIZZIGALLO</dc:creator>
  <cp:lastModifiedBy>user</cp:lastModifiedBy>
  <cp:revision>35</cp:revision>
  <cp:lastPrinted>1601-01-01T00:00:00Z</cp:lastPrinted>
  <dcterms:created xsi:type="dcterms:W3CDTF">1601-01-01T00:00:00Z</dcterms:created>
  <dcterms:modified xsi:type="dcterms:W3CDTF">2019-10-11T11:11:31Z</dcterms:modified>
</cp:coreProperties>
</file>