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8" r:id="rId3"/>
    <p:sldId id="259" r:id="rId4"/>
    <p:sldId id="260" r:id="rId5"/>
    <p:sldId id="261" r:id="rId6"/>
    <p:sldId id="262" r:id="rId7"/>
    <p:sldId id="263" r:id="rId8"/>
    <p:sldId id="265" r:id="rId9"/>
    <p:sldId id="266" r:id="rId10"/>
    <p:sldId id="267" r:id="rId11"/>
    <p:sldId id="285"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3" r:id="rId26"/>
    <p:sldId id="282" r:id="rId27"/>
    <p:sldId id="286" r:id="rId28"/>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64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AF2853A-8194-4C39-93D5-7E8BBC73E4EA}" type="datetimeFigureOut">
              <a:rPr lang="it-IT"/>
              <a:pPr>
                <a:defRPr/>
              </a:pPr>
              <a:t>26/01/2011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8171F0A-04F6-4DCB-AFD7-D581E0BDF5B5}"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2582C4-CBAB-407B-89BE-E5135BEFE1D8}" type="slidenum">
              <a:rPr lang="it-IT" smtClean="0"/>
              <a:pPr fontAlgn="base">
                <a:spcBef>
                  <a:spcPct val="0"/>
                </a:spcBef>
                <a:spcAft>
                  <a:spcPct val="0"/>
                </a:spcAft>
                <a:defRPr/>
              </a:pPr>
              <a:t>1</a:t>
            </a:fld>
            <a:endParaRPr lang="it-IT" smtClean="0"/>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A582AF-C9AA-407D-A649-D5D7ADB9ACCC}" type="slidenum">
              <a:rPr lang="it-IT" smtClean="0"/>
              <a:pPr fontAlgn="base">
                <a:spcBef>
                  <a:spcPct val="0"/>
                </a:spcBef>
                <a:spcAft>
                  <a:spcPct val="0"/>
                </a:spcAft>
                <a:defRPr/>
              </a:pPr>
              <a:t>10</a:t>
            </a:fld>
            <a:endParaRPr lang="it-IT" smtClean="0"/>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CC1023-1F5B-41C5-957A-D12193399EC3}" type="slidenum">
              <a:rPr lang="it-IT" smtClean="0"/>
              <a:pPr fontAlgn="base">
                <a:spcBef>
                  <a:spcPct val="0"/>
                </a:spcBef>
                <a:spcAft>
                  <a:spcPct val="0"/>
                </a:spcAft>
                <a:defRPr/>
              </a:pPr>
              <a:t>12</a:t>
            </a:fld>
            <a:endParaRPr lang="it-IT" smtClean="0"/>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B3E35C-6B68-4D26-90CD-70CAFF73BB3F}" type="slidenum">
              <a:rPr lang="it-IT" smtClean="0"/>
              <a:pPr fontAlgn="base">
                <a:spcBef>
                  <a:spcPct val="0"/>
                </a:spcBef>
                <a:spcAft>
                  <a:spcPct val="0"/>
                </a:spcAft>
                <a:defRPr/>
              </a:pPr>
              <a:t>13</a:t>
            </a:fld>
            <a:endParaRPr lang="it-IT" smtClean="0"/>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AC383A-C4EE-4D18-A772-17BDC1E10292}" type="slidenum">
              <a:rPr lang="it-IT" smtClean="0"/>
              <a:pPr fontAlgn="base">
                <a:spcBef>
                  <a:spcPct val="0"/>
                </a:spcBef>
                <a:spcAft>
                  <a:spcPct val="0"/>
                </a:spcAft>
                <a:defRPr/>
              </a:pPr>
              <a:t>14</a:t>
            </a:fld>
            <a:endParaRPr lang="it-IT" smtClean="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91050B-26FA-41B9-9C6F-9FAFB563994E}" type="slidenum">
              <a:rPr lang="it-IT" smtClean="0"/>
              <a:pPr fontAlgn="base">
                <a:spcBef>
                  <a:spcPct val="0"/>
                </a:spcBef>
                <a:spcAft>
                  <a:spcPct val="0"/>
                </a:spcAft>
                <a:defRPr/>
              </a:pPr>
              <a:t>15</a:t>
            </a:fld>
            <a:endParaRPr lang="it-IT"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AA9E17-3462-4A24-8E2C-B725038DC35C}" type="slidenum">
              <a:rPr lang="it-IT" smtClean="0"/>
              <a:pPr fontAlgn="base">
                <a:spcBef>
                  <a:spcPct val="0"/>
                </a:spcBef>
                <a:spcAft>
                  <a:spcPct val="0"/>
                </a:spcAft>
                <a:defRPr/>
              </a:pPr>
              <a:t>16</a:t>
            </a:fld>
            <a:endParaRPr lang="it-IT" smtClean="0"/>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C6C2DA-EAC1-401E-847C-02680B772163}" type="slidenum">
              <a:rPr lang="it-IT" smtClean="0"/>
              <a:pPr fontAlgn="base">
                <a:spcBef>
                  <a:spcPct val="0"/>
                </a:spcBef>
                <a:spcAft>
                  <a:spcPct val="0"/>
                </a:spcAft>
                <a:defRPr/>
              </a:pPr>
              <a:t>17</a:t>
            </a:fld>
            <a:endParaRPr lang="it-IT" smtClean="0"/>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1329FC-AFF7-4760-A4B5-FFD3BF940157}" type="slidenum">
              <a:rPr lang="it-IT" smtClean="0"/>
              <a:pPr fontAlgn="base">
                <a:spcBef>
                  <a:spcPct val="0"/>
                </a:spcBef>
                <a:spcAft>
                  <a:spcPct val="0"/>
                </a:spcAft>
                <a:defRPr/>
              </a:pPr>
              <a:t>18</a:t>
            </a:fld>
            <a:endParaRPr lang="it-IT" smtClean="0"/>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05453B-2F4D-4642-A3B2-62323F018D5E}" type="slidenum">
              <a:rPr lang="it-IT" smtClean="0"/>
              <a:pPr fontAlgn="base">
                <a:spcBef>
                  <a:spcPct val="0"/>
                </a:spcBef>
                <a:spcAft>
                  <a:spcPct val="0"/>
                </a:spcAft>
                <a:defRPr/>
              </a:pPr>
              <a:t>19</a:t>
            </a:fld>
            <a:endParaRPr lang="it-IT" smtClean="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9FB6D0-4980-4A59-81CD-343543F2F81B}" type="slidenum">
              <a:rPr lang="it-IT" smtClean="0"/>
              <a:pPr fontAlgn="base">
                <a:spcBef>
                  <a:spcPct val="0"/>
                </a:spcBef>
                <a:spcAft>
                  <a:spcPct val="0"/>
                </a:spcAft>
                <a:defRPr/>
              </a:pPr>
              <a:t>20</a:t>
            </a:fld>
            <a:endParaRPr lang="it-IT" smtClean="0"/>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19B437-1CB4-4871-B049-C51774D0F005}" type="slidenum">
              <a:rPr lang="it-IT" smtClean="0"/>
              <a:pPr fontAlgn="base">
                <a:spcBef>
                  <a:spcPct val="0"/>
                </a:spcBef>
                <a:spcAft>
                  <a:spcPct val="0"/>
                </a:spcAft>
                <a:defRPr/>
              </a:pPr>
              <a:t>2</a:t>
            </a:fld>
            <a:endParaRPr lang="it-IT" smtClean="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BD11EE-4D59-4D7D-8214-3AE0E9A5E325}" type="slidenum">
              <a:rPr lang="it-IT" smtClean="0"/>
              <a:pPr fontAlgn="base">
                <a:spcBef>
                  <a:spcPct val="0"/>
                </a:spcBef>
                <a:spcAft>
                  <a:spcPct val="0"/>
                </a:spcAft>
                <a:defRPr/>
              </a:pPr>
              <a:t>21</a:t>
            </a:fld>
            <a:endParaRPr lang="it-IT" smtClean="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C27A9B-228B-4931-9663-70486A5D1BA4}" type="slidenum">
              <a:rPr lang="it-IT" smtClean="0"/>
              <a:pPr fontAlgn="base">
                <a:spcBef>
                  <a:spcPct val="0"/>
                </a:spcBef>
                <a:spcAft>
                  <a:spcPct val="0"/>
                </a:spcAft>
                <a:defRPr/>
              </a:pPr>
              <a:t>22</a:t>
            </a:fld>
            <a:endParaRPr lang="it-IT" smtClean="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A4B7B7-E629-41DF-A202-4F5A714106CA}" type="slidenum">
              <a:rPr lang="it-IT" smtClean="0"/>
              <a:pPr fontAlgn="base">
                <a:spcBef>
                  <a:spcPct val="0"/>
                </a:spcBef>
                <a:spcAft>
                  <a:spcPct val="0"/>
                </a:spcAft>
                <a:defRPr/>
              </a:pPr>
              <a:t>23</a:t>
            </a:fld>
            <a:endParaRPr lang="it-IT" smtClean="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3ABA04-E41C-4A3B-AD39-E2E38C4A8CE0}" type="slidenum">
              <a:rPr lang="it-IT" smtClean="0"/>
              <a:pPr fontAlgn="base">
                <a:spcBef>
                  <a:spcPct val="0"/>
                </a:spcBef>
                <a:spcAft>
                  <a:spcPct val="0"/>
                </a:spcAft>
                <a:defRPr/>
              </a:pPr>
              <a:t>24</a:t>
            </a:fld>
            <a:endParaRPr lang="it-IT" smtClean="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95C122-375F-4B2F-A334-5447908310E5}" type="slidenum">
              <a:rPr lang="it-IT" smtClean="0"/>
              <a:pPr fontAlgn="base">
                <a:spcBef>
                  <a:spcPct val="0"/>
                </a:spcBef>
                <a:spcAft>
                  <a:spcPct val="0"/>
                </a:spcAft>
                <a:defRPr/>
              </a:pPr>
              <a:t>3</a:t>
            </a:fld>
            <a:endParaRPr lang="it-IT" smtClean="0"/>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AE7DBF-8BD0-4DAD-B01B-16C747956797}" type="slidenum">
              <a:rPr lang="it-IT" smtClean="0"/>
              <a:pPr fontAlgn="base">
                <a:spcBef>
                  <a:spcPct val="0"/>
                </a:spcBef>
                <a:spcAft>
                  <a:spcPct val="0"/>
                </a:spcAft>
                <a:defRPr/>
              </a:pPr>
              <a:t>4</a:t>
            </a:fld>
            <a:endParaRPr lang="it-IT" smtClean="0"/>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367E3E-1697-45B4-8A8D-38657B1A0ED1}" type="slidenum">
              <a:rPr lang="it-IT" smtClean="0"/>
              <a:pPr fontAlgn="base">
                <a:spcBef>
                  <a:spcPct val="0"/>
                </a:spcBef>
                <a:spcAft>
                  <a:spcPct val="0"/>
                </a:spcAft>
                <a:defRPr/>
              </a:pPr>
              <a:t>5</a:t>
            </a:fld>
            <a:endParaRPr lang="it-IT" smtClean="0"/>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551120-2D71-456E-9F92-0BB732779D31}" type="slidenum">
              <a:rPr lang="it-IT" smtClean="0"/>
              <a:pPr fontAlgn="base">
                <a:spcBef>
                  <a:spcPct val="0"/>
                </a:spcBef>
                <a:spcAft>
                  <a:spcPct val="0"/>
                </a:spcAft>
                <a:defRPr/>
              </a:pPr>
              <a:t>6</a:t>
            </a:fld>
            <a:endParaRPr lang="it-IT" smtClean="0"/>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F3514A-1AE8-4D63-8ACE-148D2230C9DC}" type="slidenum">
              <a:rPr lang="it-IT" smtClean="0"/>
              <a:pPr fontAlgn="base">
                <a:spcBef>
                  <a:spcPct val="0"/>
                </a:spcBef>
                <a:spcAft>
                  <a:spcPct val="0"/>
                </a:spcAft>
                <a:defRPr/>
              </a:pPr>
              <a:t>7</a:t>
            </a:fld>
            <a:endParaRPr lang="it-IT" smtClean="0"/>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3740D8-0180-4FC0-A319-7C831DAB2119}" type="slidenum">
              <a:rPr lang="it-IT" smtClean="0"/>
              <a:pPr fontAlgn="base">
                <a:spcBef>
                  <a:spcPct val="0"/>
                </a:spcBef>
                <a:spcAft>
                  <a:spcPct val="0"/>
                </a:spcAft>
                <a:defRPr/>
              </a:pPr>
              <a:t>8</a:t>
            </a:fld>
            <a:endParaRPr lang="it-IT" smtClean="0"/>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0B7E4D-D7F6-4EA6-BB23-F171C7DF9A2B}" type="slidenum">
              <a:rPr lang="it-IT" smtClean="0"/>
              <a:pPr fontAlgn="base">
                <a:spcBef>
                  <a:spcPct val="0"/>
                </a:spcBef>
                <a:spcAft>
                  <a:spcPct val="0"/>
                </a:spcAft>
                <a:defRPr/>
              </a:pPr>
              <a:t>9</a:t>
            </a:fld>
            <a:endParaRPr lang="it-IT" smtClean="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1FFB5CA4-3A26-44B1-8FB5-F528259B559B}" type="datetimeFigureOut">
              <a:rPr lang="it-IT"/>
              <a:pPr>
                <a:defRPr/>
              </a:pPr>
              <a:t>26/01/2011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5DA1BA7-678E-44D3-9940-2DA36E694A69}"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5A8323D3-0666-4A1F-9194-4242B1F9BE46}" type="datetimeFigureOut">
              <a:rPr lang="it-IT"/>
              <a:pPr>
                <a:defRPr/>
              </a:pPr>
              <a:t>26/01/2011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0D7CE06-B4A5-4000-B7AB-758513093F2A}"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BEDAD16D-4943-4A18-A037-CC7F82E7464A}" type="datetimeFigureOut">
              <a:rPr lang="it-IT"/>
              <a:pPr>
                <a:defRPr/>
              </a:pPr>
              <a:t>26/01/2011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882A879-0886-4644-9D9D-9C0A1F8CD66F}"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EB3DAA93-C530-450D-95D1-6C02A4F1BDA3}" type="datetimeFigureOut">
              <a:rPr lang="it-IT"/>
              <a:pPr>
                <a:defRPr/>
              </a:pPr>
              <a:t>26/01/2011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94A29D3-1A3E-437B-A7AD-8E43A916E1EC}"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178E1497-C659-4F6C-9554-D6BA3FFD167F}" type="datetimeFigureOut">
              <a:rPr lang="it-IT"/>
              <a:pPr>
                <a:defRPr/>
              </a:pPr>
              <a:t>26/01/2011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BA461CB-C9B4-478D-9828-2766032B87AD}"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55E7053D-9A7E-4FB6-A378-F04E05BC37E6}" type="datetimeFigureOut">
              <a:rPr lang="it-IT"/>
              <a:pPr>
                <a:defRPr/>
              </a:pPr>
              <a:t>26/01/2011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80D962C9-3581-4D7F-A9C1-A1AE291B3A43}"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C0853F38-26A2-4202-8B92-4989F43D7C67}" type="datetimeFigureOut">
              <a:rPr lang="it-IT"/>
              <a:pPr>
                <a:defRPr/>
              </a:pPr>
              <a:t>26/01/2011</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9559FA2E-B542-4E34-96EF-B39D401D772D}"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67E72283-F487-484B-AF4C-5381C08879E0}" type="datetimeFigureOut">
              <a:rPr lang="it-IT"/>
              <a:pPr>
                <a:defRPr/>
              </a:pPr>
              <a:t>26/01/2011</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DE89693B-CC8E-4577-9FC8-16639E48EBFB}"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7C44350E-E3B4-4545-AADF-5839E2FFA28B}" type="datetimeFigureOut">
              <a:rPr lang="it-IT"/>
              <a:pPr>
                <a:defRPr/>
              </a:pPr>
              <a:t>26/01/2011</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707364FC-FF41-4BAF-BBC0-77D90E368E2B}"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B9FBDB4D-65E4-480C-BE4D-2D9AF9435240}" type="datetimeFigureOut">
              <a:rPr lang="it-IT"/>
              <a:pPr>
                <a:defRPr/>
              </a:pPr>
              <a:t>26/01/2011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5FEBB345-D35E-4F0E-82E8-10F67C648D2F}"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D63C5638-0D69-45B2-B897-983AE7D36D0D}" type="datetimeFigureOut">
              <a:rPr lang="it-IT"/>
              <a:pPr>
                <a:defRPr/>
              </a:pPr>
              <a:t>26/01/2011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117DF4F0-F6AB-4E55-9D29-40BACC3A8B22}"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E1FA9E7-4F65-40A2-81CB-00589F4F349F}" type="datetimeFigureOut">
              <a:rPr lang="it-IT"/>
              <a:pPr>
                <a:defRPr/>
              </a:pPr>
              <a:t>26/01/2011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2005BF8-5C0C-4E1F-A69B-3E2552A2C4CE}"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0" y="193675"/>
            <a:ext cx="9144000" cy="5453063"/>
          </a:xfrm>
          <a:prstGeom prst="rect">
            <a:avLst/>
          </a:prstGeom>
          <a:noFill/>
          <a:ln w="9525">
            <a:noFill/>
            <a:miter lim="800000"/>
            <a:headEnd/>
            <a:tailEnd/>
          </a:ln>
        </p:spPr>
        <p:txBody>
          <a:bodyPr>
            <a:spAutoFit/>
          </a:bodyPr>
          <a:lstStyle/>
          <a:p>
            <a:pPr algn="ctr"/>
            <a:r>
              <a:rPr lang="it-IT" sz="3200" b="1">
                <a:latin typeface="Calibri" pitchFamily="34" charset="0"/>
              </a:rPr>
              <a:t>SPETTROSCOPIA UV – VISIBILE</a:t>
            </a:r>
          </a:p>
          <a:p>
            <a:pPr algn="just"/>
            <a:endParaRPr lang="it-IT" sz="3200">
              <a:latin typeface="Garamond" pitchFamily="18" charset="0"/>
            </a:endParaRPr>
          </a:p>
          <a:p>
            <a:pPr algn="just"/>
            <a:r>
              <a:rPr lang="it-IT" sz="3200">
                <a:latin typeface="Garamond" pitchFamily="18" charset="0"/>
              </a:rPr>
              <a:t>Qualunque sostanza, sollecitata da radiazioni elettromagnetiche, quali le </a:t>
            </a:r>
            <a:r>
              <a:rPr lang="it-IT" sz="3200" b="1">
                <a:latin typeface="Garamond" pitchFamily="18" charset="0"/>
              </a:rPr>
              <a:t>radiazioni luminose</a:t>
            </a:r>
            <a:r>
              <a:rPr lang="it-IT" sz="3200">
                <a:latin typeface="Garamond" pitchFamily="18" charset="0"/>
              </a:rPr>
              <a:t>, assorbe in quantità variabile l'energia che ne proviene, utilizzandola per un incremento dell'energia molecolare, passando da uno </a:t>
            </a:r>
            <a:r>
              <a:rPr lang="it-IT" sz="3200" i="1">
                <a:latin typeface="Garamond" pitchFamily="18" charset="0"/>
              </a:rPr>
              <a:t>stato energetico "fondamentale" </a:t>
            </a:r>
            <a:r>
              <a:rPr lang="it-IT" sz="3200">
                <a:latin typeface="Garamond" pitchFamily="18" charset="0"/>
              </a:rPr>
              <a:t>ad uno </a:t>
            </a:r>
            <a:r>
              <a:rPr lang="it-IT" sz="3200" i="1">
                <a:latin typeface="Garamond" pitchFamily="18" charset="0"/>
              </a:rPr>
              <a:t>stato "eccitato"</a:t>
            </a:r>
            <a:r>
              <a:rPr lang="it-IT" sz="3200">
                <a:latin typeface="Garamond" pitchFamily="18" charset="0"/>
              </a:rPr>
              <a:t>. La branca dell'analitica che studia il comportamento della materia in questo campo va sotto il nome di </a:t>
            </a:r>
            <a:r>
              <a:rPr lang="it-IT" sz="3200" b="1" i="1">
                <a:latin typeface="Garamond" pitchFamily="18" charset="0"/>
              </a:rPr>
              <a:t>"spettrofotometria di assorbimento"</a:t>
            </a:r>
            <a:r>
              <a:rPr lang="it-IT" sz="3200">
                <a:latin typeface="Garamond" pitchFamily="18" charset="0"/>
              </a:rPr>
              <a:t> </a:t>
            </a:r>
            <a:endParaRPr lang="it-IT" sz="3200">
              <a:latin typeface="Calibri" pitchFamily="34" charset="0"/>
            </a:endParaRPr>
          </a:p>
          <a:p>
            <a:endParaRPr lang="it-IT" sz="320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2">
                                            <p:txEl>
                                              <p:pRg st="0" end="0"/>
                                            </p:txEl>
                                          </p:spTgt>
                                        </p:tgtEl>
                                        <p:attrNameLst>
                                          <p:attrName>style.visibility</p:attrName>
                                        </p:attrNameLst>
                                      </p:cBhvr>
                                      <p:to>
                                        <p:strVal val="visible"/>
                                      </p:to>
                                    </p:set>
                                    <p:animEffect transition="in" filter="box(in)">
                                      <p:cBhvr>
                                        <p:cTn id="7" dur="500"/>
                                        <p:tgtEl>
                                          <p:spTgt spid="20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52">
                                            <p:txEl>
                                              <p:pRg st="2" end="2"/>
                                            </p:txEl>
                                          </p:spTgt>
                                        </p:tgtEl>
                                        <p:attrNameLst>
                                          <p:attrName>style.visibility</p:attrName>
                                        </p:attrNameLst>
                                      </p:cBhvr>
                                      <p:to>
                                        <p:strVal val="visible"/>
                                      </p:to>
                                    </p:set>
                                    <p:animEffect transition="in" filter="box(in)">
                                      <p:cBhvr>
                                        <p:cTn id="12" dur="500"/>
                                        <p:tgtEl>
                                          <p:spTgt spid="20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7"/>
          <p:cNvSpPr txBox="1">
            <a:spLocks noChangeArrowheads="1"/>
          </p:cNvSpPr>
          <p:nvPr/>
        </p:nvSpPr>
        <p:spPr bwMode="auto">
          <a:xfrm>
            <a:off x="323850" y="404813"/>
            <a:ext cx="8428038" cy="2308225"/>
          </a:xfrm>
          <a:prstGeom prst="rect">
            <a:avLst/>
          </a:prstGeom>
          <a:noFill/>
          <a:ln w="9525">
            <a:noFill/>
            <a:miter lim="800000"/>
            <a:headEnd/>
            <a:tailEnd/>
          </a:ln>
        </p:spPr>
        <p:txBody>
          <a:bodyPr>
            <a:spAutoFit/>
          </a:bodyPr>
          <a:lstStyle/>
          <a:p>
            <a:pPr algn="just">
              <a:spcBef>
                <a:spcPct val="50000"/>
              </a:spcBef>
            </a:pPr>
            <a:r>
              <a:rPr lang="it-IT" sz="2400">
                <a:solidFill>
                  <a:srgbClr val="FF0000"/>
                </a:solidFill>
                <a:latin typeface="Calibri" pitchFamily="34" charset="0"/>
              </a:rPr>
              <a:t>Nella spettofotometria UV-VIS molecolare, il monocromatore permette di selezionare una stretta banda di lunghezze d’onda (per es. 0,1 – 2 nm) tra quelle emesse dalla sorgente. Questa banda passante può essere considerata monocromatica in quanto gli spettri di assorbimento molecolare sono costituiti da bande molto larghe.</a:t>
            </a:r>
          </a:p>
        </p:txBody>
      </p:sp>
      <p:pic>
        <p:nvPicPr>
          <p:cNvPr id="11267" name="Picture 8" descr="KMnO4"/>
          <p:cNvPicPr>
            <a:picLocks noChangeAspect="1" noChangeArrowheads="1"/>
          </p:cNvPicPr>
          <p:nvPr/>
        </p:nvPicPr>
        <p:blipFill>
          <a:blip r:embed="rId3" cstate="print"/>
          <a:srcRect/>
          <a:stretch>
            <a:fillRect/>
          </a:stretch>
        </p:blipFill>
        <p:spPr bwMode="auto">
          <a:xfrm>
            <a:off x="914400" y="2895600"/>
            <a:ext cx="4205288" cy="2873375"/>
          </a:xfrm>
          <a:prstGeom prst="rect">
            <a:avLst/>
          </a:prstGeom>
          <a:noFill/>
          <a:ln w="9525">
            <a:noFill/>
            <a:miter lim="800000"/>
            <a:headEnd/>
            <a:tailEnd/>
          </a:ln>
        </p:spPr>
      </p:pic>
      <p:pic>
        <p:nvPicPr>
          <p:cNvPr id="144393" name="Picture 9" descr="KMnO4rid"/>
          <p:cNvPicPr>
            <a:picLocks noChangeAspect="1" noChangeArrowheads="1"/>
          </p:cNvPicPr>
          <p:nvPr/>
        </p:nvPicPr>
        <p:blipFill>
          <a:blip r:embed="rId4" cstate="print"/>
          <a:srcRect/>
          <a:stretch>
            <a:fillRect/>
          </a:stretch>
        </p:blipFill>
        <p:spPr bwMode="auto">
          <a:xfrm>
            <a:off x="5638800" y="2971800"/>
            <a:ext cx="3048000" cy="2895600"/>
          </a:xfrm>
          <a:prstGeom prst="rect">
            <a:avLst/>
          </a:prstGeom>
          <a:noFill/>
          <a:ln w="28575">
            <a:solidFill>
              <a:srgbClr val="FF0000"/>
            </a:solidFill>
            <a:miter lim="800000"/>
            <a:headEnd/>
            <a:tailEnd/>
          </a:ln>
        </p:spPr>
      </p:pic>
      <p:sp>
        <p:nvSpPr>
          <p:cNvPr id="11269" name="Rectangle 10"/>
          <p:cNvSpPr>
            <a:spLocks noChangeArrowheads="1"/>
          </p:cNvSpPr>
          <p:nvPr/>
        </p:nvSpPr>
        <p:spPr bwMode="auto">
          <a:xfrm>
            <a:off x="2209800" y="3200400"/>
            <a:ext cx="685800" cy="762000"/>
          </a:xfrm>
          <a:prstGeom prst="rect">
            <a:avLst/>
          </a:prstGeom>
          <a:noFill/>
          <a:ln w="28575">
            <a:solidFill>
              <a:srgbClr val="FF0000"/>
            </a:solidFill>
            <a:miter lim="800000"/>
            <a:headEnd/>
            <a:tailEnd/>
          </a:ln>
        </p:spPr>
        <p:txBody>
          <a:bodyPr wrap="none" anchor="ctr"/>
          <a:lstStyle/>
          <a:p>
            <a:endParaRPr lang="it-IT">
              <a:latin typeface="Calibri" pitchFamily="34" charset="0"/>
            </a:endParaRPr>
          </a:p>
        </p:txBody>
      </p:sp>
      <p:grpSp>
        <p:nvGrpSpPr>
          <p:cNvPr id="2" name="Group 11"/>
          <p:cNvGrpSpPr>
            <a:grpSpLocks/>
          </p:cNvGrpSpPr>
          <p:nvPr/>
        </p:nvGrpSpPr>
        <p:grpSpPr bwMode="auto">
          <a:xfrm>
            <a:off x="2895600" y="2971800"/>
            <a:ext cx="2743200" cy="2895600"/>
            <a:chOff x="1824" y="1680"/>
            <a:chExt cx="1728" cy="1824"/>
          </a:xfrm>
        </p:grpSpPr>
        <p:sp>
          <p:nvSpPr>
            <p:cNvPr id="11275" name="Line 12"/>
            <p:cNvSpPr>
              <a:spLocks noChangeShapeType="1"/>
            </p:cNvSpPr>
            <p:nvPr/>
          </p:nvSpPr>
          <p:spPr bwMode="auto">
            <a:xfrm flipV="1">
              <a:off x="1824" y="1680"/>
              <a:ext cx="1728" cy="144"/>
            </a:xfrm>
            <a:prstGeom prst="line">
              <a:avLst/>
            </a:prstGeom>
            <a:noFill/>
            <a:ln w="28575">
              <a:solidFill>
                <a:srgbClr val="FF0000"/>
              </a:solidFill>
              <a:round/>
              <a:headEnd/>
              <a:tailEnd/>
            </a:ln>
          </p:spPr>
          <p:txBody>
            <a:bodyPr/>
            <a:lstStyle/>
            <a:p>
              <a:endParaRPr lang="it-IT"/>
            </a:p>
          </p:txBody>
        </p:sp>
        <p:sp>
          <p:nvSpPr>
            <p:cNvPr id="11276" name="Line 13"/>
            <p:cNvSpPr>
              <a:spLocks noChangeShapeType="1"/>
            </p:cNvSpPr>
            <p:nvPr/>
          </p:nvSpPr>
          <p:spPr bwMode="auto">
            <a:xfrm>
              <a:off x="1824" y="2304"/>
              <a:ext cx="1728" cy="1200"/>
            </a:xfrm>
            <a:prstGeom prst="line">
              <a:avLst/>
            </a:prstGeom>
            <a:noFill/>
            <a:ln w="28575">
              <a:solidFill>
                <a:srgbClr val="FF0000"/>
              </a:solidFill>
              <a:round/>
              <a:headEnd/>
              <a:tailEnd/>
            </a:ln>
          </p:spPr>
          <p:txBody>
            <a:bodyPr/>
            <a:lstStyle/>
            <a:p>
              <a:endParaRPr lang="it-IT"/>
            </a:p>
          </p:txBody>
        </p:sp>
      </p:grpSp>
      <p:grpSp>
        <p:nvGrpSpPr>
          <p:cNvPr id="3" name="Group 14"/>
          <p:cNvGrpSpPr>
            <a:grpSpLocks/>
          </p:cNvGrpSpPr>
          <p:nvPr/>
        </p:nvGrpSpPr>
        <p:grpSpPr bwMode="auto">
          <a:xfrm>
            <a:off x="6096000" y="3048000"/>
            <a:ext cx="1219200" cy="914400"/>
            <a:chOff x="3840" y="1728"/>
            <a:chExt cx="768" cy="576"/>
          </a:xfrm>
        </p:grpSpPr>
        <p:sp>
          <p:nvSpPr>
            <p:cNvPr id="11272" name="Rectangle 15"/>
            <p:cNvSpPr>
              <a:spLocks noChangeArrowheads="1"/>
            </p:cNvSpPr>
            <p:nvPr/>
          </p:nvSpPr>
          <p:spPr bwMode="auto">
            <a:xfrm>
              <a:off x="4560" y="1728"/>
              <a:ext cx="48" cy="576"/>
            </a:xfrm>
            <a:prstGeom prst="rect">
              <a:avLst/>
            </a:prstGeom>
            <a:solidFill>
              <a:schemeClr val="accent1"/>
            </a:solidFill>
            <a:ln w="9525">
              <a:solidFill>
                <a:srgbClr val="003399"/>
              </a:solidFill>
              <a:miter lim="800000"/>
              <a:headEnd/>
              <a:tailEnd/>
            </a:ln>
          </p:spPr>
          <p:txBody>
            <a:bodyPr wrap="none" anchor="ctr"/>
            <a:lstStyle/>
            <a:p>
              <a:endParaRPr lang="it-IT">
                <a:latin typeface="Calibri" pitchFamily="34" charset="0"/>
              </a:endParaRPr>
            </a:p>
          </p:txBody>
        </p:sp>
        <p:sp>
          <p:nvSpPr>
            <p:cNvPr id="11273" name="Line 16"/>
            <p:cNvSpPr>
              <a:spLocks noChangeShapeType="1"/>
            </p:cNvSpPr>
            <p:nvPr/>
          </p:nvSpPr>
          <p:spPr bwMode="auto">
            <a:xfrm>
              <a:off x="4176" y="1920"/>
              <a:ext cx="384" cy="0"/>
            </a:xfrm>
            <a:prstGeom prst="line">
              <a:avLst/>
            </a:prstGeom>
            <a:noFill/>
            <a:ln w="28575">
              <a:solidFill>
                <a:srgbClr val="FF0000"/>
              </a:solidFill>
              <a:round/>
              <a:headEnd/>
              <a:tailEnd type="triangle" w="med" len="med"/>
            </a:ln>
          </p:spPr>
          <p:txBody>
            <a:bodyPr/>
            <a:lstStyle/>
            <a:p>
              <a:endParaRPr lang="it-IT"/>
            </a:p>
          </p:txBody>
        </p:sp>
        <p:sp>
          <p:nvSpPr>
            <p:cNvPr id="11274" name="Text Box 17"/>
            <p:cNvSpPr txBox="1">
              <a:spLocks noChangeArrowheads="1"/>
            </p:cNvSpPr>
            <p:nvPr/>
          </p:nvSpPr>
          <p:spPr bwMode="auto">
            <a:xfrm>
              <a:off x="3840" y="1776"/>
              <a:ext cx="336" cy="326"/>
            </a:xfrm>
            <a:prstGeom prst="rect">
              <a:avLst/>
            </a:prstGeom>
            <a:noFill/>
            <a:ln w="9525">
              <a:noFill/>
              <a:miter lim="800000"/>
              <a:headEnd/>
              <a:tailEnd/>
            </a:ln>
          </p:spPr>
          <p:txBody>
            <a:bodyPr>
              <a:spAutoFit/>
            </a:bodyPr>
            <a:lstStyle/>
            <a:p>
              <a:pPr algn="r">
                <a:spcBef>
                  <a:spcPct val="50000"/>
                </a:spcBef>
              </a:pPr>
              <a:r>
                <a:rPr lang="it-IT" sz="1400">
                  <a:solidFill>
                    <a:srgbClr val="FF0000"/>
                  </a:solidFill>
                  <a:latin typeface="Calibri" pitchFamily="34" charset="0"/>
                </a:rPr>
                <a:t>1,0 nm</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14439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3" presetClass="entr" presetSubtype="52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olivelabs.it/home/wp-content/uploads/2006/10/UV-VIS1.jpg"/>
          <p:cNvPicPr>
            <a:picLocks noChangeAspect="1" noChangeArrowheads="1"/>
          </p:cNvPicPr>
          <p:nvPr/>
        </p:nvPicPr>
        <p:blipFill>
          <a:blip r:embed="rId2" cstate="print"/>
          <a:srcRect/>
          <a:stretch>
            <a:fillRect/>
          </a:stretch>
        </p:blipFill>
        <p:spPr bwMode="auto">
          <a:xfrm>
            <a:off x="63500" y="-136525"/>
            <a:ext cx="9036050" cy="62801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0" y="0"/>
            <a:ext cx="9144000" cy="6524625"/>
          </a:xfrm>
          <a:prstGeom prst="rect">
            <a:avLst/>
          </a:prstGeom>
          <a:noFill/>
          <a:ln w="9525">
            <a:noFill/>
            <a:miter lim="800000"/>
            <a:headEnd/>
            <a:tailEnd/>
          </a:ln>
        </p:spPr>
        <p:txBody>
          <a:bodyPr>
            <a:spAutoFit/>
          </a:bodyPr>
          <a:lstStyle/>
          <a:p>
            <a:pPr algn="ctr"/>
            <a:r>
              <a:rPr lang="it-IT" sz="3600" b="1">
                <a:latin typeface="Calibri" pitchFamily="34" charset="0"/>
              </a:rPr>
              <a:t>SORGENTE </a:t>
            </a:r>
            <a:endParaRPr lang="it-IT" sz="3600">
              <a:latin typeface="Calibri" pitchFamily="34" charset="0"/>
            </a:endParaRPr>
          </a:p>
          <a:p>
            <a:pPr algn="just"/>
            <a:r>
              <a:rPr lang="it-IT" sz="2400">
                <a:cs typeface="Arial" charset="0"/>
              </a:rPr>
              <a:t>Parte dell’apparecchio da cui prende origine la radiazione policromatica (</a:t>
            </a:r>
            <a:r>
              <a:rPr lang="it-IT" sz="2400" i="1">
                <a:cs typeface="Arial" charset="0"/>
              </a:rPr>
              <a:t>contenenti cioè tutte le lunghezze d'onda del campo richiesto</a:t>
            </a:r>
            <a:r>
              <a:rPr lang="it-IT" sz="2400">
                <a:cs typeface="Arial" charset="0"/>
              </a:rPr>
              <a:t>) che viene diretta sul campione. </a:t>
            </a:r>
            <a:endParaRPr lang="it-IT" sz="2400">
              <a:latin typeface="Calibri" pitchFamily="34" charset="0"/>
            </a:endParaRPr>
          </a:p>
          <a:p>
            <a:pPr algn="just"/>
            <a:r>
              <a:rPr lang="it-IT" sz="2400">
                <a:cs typeface="Arial" charset="0"/>
              </a:rPr>
              <a:t>Negli strumenti che misurano la luce ultravioletta e visibile sono presenti due diverse lampade, in modo che la sorgente copra l’intervallo da 190 – 800 nm: </a:t>
            </a:r>
          </a:p>
          <a:p>
            <a:pPr lvl="1"/>
            <a:endParaRPr lang="it-IT" sz="2400">
              <a:cs typeface="Arial" charset="0"/>
            </a:endParaRPr>
          </a:p>
          <a:p>
            <a:pPr lvl="1"/>
            <a:r>
              <a:rPr lang="it-IT" sz="2400">
                <a:cs typeface="Arial" charset="0"/>
              </a:rPr>
              <a:t>♦ per la </a:t>
            </a:r>
            <a:r>
              <a:rPr lang="it-IT" sz="2400" b="1">
                <a:cs typeface="Arial" charset="0"/>
              </a:rPr>
              <a:t>regione del visibile </a:t>
            </a:r>
            <a:r>
              <a:rPr lang="it-IT" sz="2400">
                <a:cs typeface="Arial" charset="0"/>
              </a:rPr>
              <a:t>si utilizzano </a:t>
            </a:r>
            <a:r>
              <a:rPr lang="it-IT" sz="2400" b="1">
                <a:cs typeface="Arial" charset="0"/>
              </a:rPr>
              <a:t>lampade a incandescenza </a:t>
            </a:r>
            <a:r>
              <a:rPr lang="it-IT" sz="2400">
                <a:cs typeface="Arial" charset="0"/>
              </a:rPr>
              <a:t>(a filamento di tungsteno, lampade quarzo-iodio o lampade tungsteno-alogeno) </a:t>
            </a:r>
          </a:p>
          <a:p>
            <a:pPr lvl="1"/>
            <a:r>
              <a:rPr lang="it-IT" sz="2400">
                <a:cs typeface="Arial" charset="0"/>
              </a:rPr>
              <a:t>♦ per la </a:t>
            </a:r>
            <a:r>
              <a:rPr lang="it-IT" sz="2400" b="1">
                <a:cs typeface="Arial" charset="0"/>
              </a:rPr>
              <a:t>regione UV </a:t>
            </a:r>
            <a:r>
              <a:rPr lang="it-IT" sz="2400">
                <a:cs typeface="Arial" charset="0"/>
              </a:rPr>
              <a:t>si usano </a:t>
            </a:r>
            <a:r>
              <a:rPr lang="it-IT" sz="2400" b="1">
                <a:cs typeface="Arial" charset="0"/>
              </a:rPr>
              <a:t>lampade a scarica in un gas </a:t>
            </a:r>
            <a:r>
              <a:rPr lang="it-IT" sz="2400">
                <a:cs typeface="Arial" charset="0"/>
              </a:rPr>
              <a:t>(deuterio o a idrogeno) costituite da un'ampolla di quarzo contenente il gas rarefatto nella quale viene attivata, tra due elettrodi, una scarica elettrica con la conseguente emissione di radiazioni con spettro continuo. </a:t>
            </a:r>
          </a:p>
          <a:p>
            <a:endParaRPr lang="it-IT" sz="220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 calcmode="lin" valueType="num">
                                      <p:cBhvr additive="base">
                                        <p:cTn id="7" dur="500" fill="hold"/>
                                        <p:tgtEl>
                                          <p:spTgt spid="153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4">
                                            <p:txEl>
                                              <p:pRg st="1" end="1"/>
                                            </p:txEl>
                                          </p:spTgt>
                                        </p:tgtEl>
                                        <p:attrNameLst>
                                          <p:attrName>style.visibility</p:attrName>
                                        </p:attrNameLst>
                                      </p:cBhvr>
                                      <p:to>
                                        <p:strVal val="visible"/>
                                      </p:to>
                                    </p:set>
                                    <p:anim calcmode="lin" valueType="num">
                                      <p:cBhvr additive="base">
                                        <p:cTn id="13" dur="500" fill="hold"/>
                                        <p:tgtEl>
                                          <p:spTgt spid="1536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4">
                                            <p:txEl>
                                              <p:pRg st="2" end="2"/>
                                            </p:txEl>
                                          </p:spTgt>
                                        </p:tgtEl>
                                        <p:attrNameLst>
                                          <p:attrName>style.visibility</p:attrName>
                                        </p:attrNameLst>
                                      </p:cBhvr>
                                      <p:to>
                                        <p:strVal val="visible"/>
                                      </p:to>
                                    </p:set>
                                    <p:anim calcmode="lin" valueType="num">
                                      <p:cBhvr additive="base">
                                        <p:cTn id="19" dur="500" fill="hold"/>
                                        <p:tgtEl>
                                          <p:spTgt spid="1536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4">
                                            <p:txEl>
                                              <p:pRg st="4" end="4"/>
                                            </p:txEl>
                                          </p:spTgt>
                                        </p:tgtEl>
                                        <p:attrNameLst>
                                          <p:attrName>style.visibility</p:attrName>
                                        </p:attrNameLst>
                                      </p:cBhvr>
                                      <p:to>
                                        <p:strVal val="visible"/>
                                      </p:to>
                                    </p:set>
                                    <p:anim calcmode="lin" valueType="num">
                                      <p:cBhvr additive="base">
                                        <p:cTn id="25" dur="500" fill="hold"/>
                                        <p:tgtEl>
                                          <p:spTgt spid="1536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64">
                                            <p:txEl>
                                              <p:pRg st="5" end="5"/>
                                            </p:txEl>
                                          </p:spTgt>
                                        </p:tgtEl>
                                        <p:attrNameLst>
                                          <p:attrName>style.visibility</p:attrName>
                                        </p:attrNameLst>
                                      </p:cBhvr>
                                      <p:to>
                                        <p:strVal val="visible"/>
                                      </p:to>
                                    </p:set>
                                    <p:anim calcmode="lin" valueType="num">
                                      <p:cBhvr additive="base">
                                        <p:cTn id="31" dur="500" fill="hold"/>
                                        <p:tgtEl>
                                          <p:spTgt spid="1536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4"/>
          <p:cNvSpPr>
            <a:spLocks noChangeArrowheads="1"/>
          </p:cNvSpPr>
          <p:nvPr/>
        </p:nvSpPr>
        <p:spPr bwMode="auto">
          <a:xfrm>
            <a:off x="395288" y="549275"/>
            <a:ext cx="8424862" cy="4478338"/>
          </a:xfrm>
          <a:prstGeom prst="rect">
            <a:avLst/>
          </a:prstGeom>
          <a:noFill/>
          <a:ln w="9525">
            <a:noFill/>
            <a:miter lim="800000"/>
            <a:headEnd/>
            <a:tailEnd/>
          </a:ln>
        </p:spPr>
        <p:txBody>
          <a:bodyPr>
            <a:spAutoFit/>
          </a:bodyPr>
          <a:lstStyle/>
          <a:p>
            <a:r>
              <a:rPr lang="it-IT" sz="3200">
                <a:latin typeface="Garamond" pitchFamily="18" charset="0"/>
              </a:rPr>
              <a:t>Gli spettrofotometri UV-visibile avranno quindi al loro interno queste due lampade, opportunamente intercambiate dal meccanismo interno  (valore di “cambio – lampada” in genere intorno a 350 nm). </a:t>
            </a:r>
          </a:p>
          <a:p>
            <a:endParaRPr lang="it-IT" sz="3200">
              <a:latin typeface="Garamond" pitchFamily="18" charset="0"/>
            </a:endParaRPr>
          </a:p>
          <a:p>
            <a:r>
              <a:rPr lang="it-IT" sz="3200">
                <a:latin typeface="Garamond" pitchFamily="18" charset="0"/>
              </a:rPr>
              <a:t>Dopo la sorgente è posta inoltre la </a:t>
            </a:r>
            <a:r>
              <a:rPr lang="it-IT" sz="3200" b="1">
                <a:latin typeface="Garamond" pitchFamily="18" charset="0"/>
              </a:rPr>
              <a:t>'fenditura di ingresso' </a:t>
            </a:r>
            <a:r>
              <a:rPr lang="it-IT" sz="3200">
                <a:latin typeface="Garamond" pitchFamily="18" charset="0"/>
              </a:rPr>
              <a:t>che serve (associata anche a lenti e/o specchi) a rendere paralleli i raggi ed evitare luce diffusa nello strumento.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884">
                                            <p:txEl>
                                              <p:pRg st="0" end="0"/>
                                            </p:txEl>
                                          </p:spTgt>
                                        </p:tgtEl>
                                        <p:attrNameLst>
                                          <p:attrName>style.visibility</p:attrName>
                                        </p:attrNameLst>
                                      </p:cBhvr>
                                      <p:to>
                                        <p:strVal val="visible"/>
                                      </p:to>
                                    </p:set>
                                    <p:animEffect transition="in" filter="box(in)">
                                      <p:cBhvr>
                                        <p:cTn id="7" dur="500"/>
                                        <p:tgtEl>
                                          <p:spTgt spid="1228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2884">
                                            <p:txEl>
                                              <p:pRg st="2" end="2"/>
                                            </p:txEl>
                                          </p:spTgt>
                                        </p:tgtEl>
                                        <p:attrNameLst>
                                          <p:attrName>style.visibility</p:attrName>
                                        </p:attrNameLst>
                                      </p:cBhvr>
                                      <p:to>
                                        <p:strVal val="visible"/>
                                      </p:to>
                                    </p:set>
                                    <p:animEffect transition="in" filter="box(in)">
                                      <p:cBhvr>
                                        <p:cTn id="12" dur="500"/>
                                        <p:tgtEl>
                                          <p:spTgt spid="12288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231775" y="65088"/>
            <a:ext cx="8912225" cy="6497637"/>
          </a:xfrm>
          <a:prstGeom prst="rect">
            <a:avLst/>
          </a:prstGeom>
          <a:noFill/>
          <a:ln w="9525">
            <a:noFill/>
            <a:miter lim="800000"/>
            <a:headEnd/>
            <a:tailEnd/>
          </a:ln>
        </p:spPr>
        <p:txBody>
          <a:bodyPr>
            <a:spAutoFit/>
          </a:bodyPr>
          <a:lstStyle/>
          <a:p>
            <a:pPr algn="ctr"/>
            <a:r>
              <a:rPr lang="it-IT" sz="2800" b="1">
                <a:latin typeface="Garamond" pitchFamily="18" charset="0"/>
              </a:rPr>
              <a:t>MONOCROMATORE </a:t>
            </a:r>
            <a:endParaRPr lang="it-IT" sz="2800">
              <a:latin typeface="Garamond" pitchFamily="18" charset="0"/>
            </a:endParaRPr>
          </a:p>
          <a:p>
            <a:endParaRPr lang="it-IT" sz="2800">
              <a:latin typeface="Garamond" pitchFamily="18" charset="0"/>
            </a:endParaRPr>
          </a:p>
          <a:p>
            <a:r>
              <a:rPr lang="it-IT" sz="2800">
                <a:latin typeface="Garamond" pitchFamily="18" charset="0"/>
              </a:rPr>
              <a:t>Il monocromatore è il sistema ottico usato per disperdere la luce policromatica in bande monocromatiche, che vengono inviate in successione sul campione. </a:t>
            </a:r>
          </a:p>
          <a:p>
            <a:r>
              <a:rPr lang="it-IT" sz="2800">
                <a:latin typeface="Garamond" pitchFamily="18" charset="0"/>
              </a:rPr>
              <a:t>Esistono due tipi di monocromatori: </a:t>
            </a:r>
          </a:p>
          <a:p>
            <a:pPr lvl="1"/>
            <a:endParaRPr lang="it-IT" sz="2800">
              <a:latin typeface="Garamond" pitchFamily="18" charset="0"/>
            </a:endParaRPr>
          </a:p>
          <a:p>
            <a:pPr lvl="1"/>
            <a:r>
              <a:rPr lang="it-IT" sz="2800">
                <a:latin typeface="Garamond" pitchFamily="18" charset="0"/>
              </a:rPr>
              <a:t>♦ basati su </a:t>
            </a:r>
            <a:r>
              <a:rPr lang="it-IT" sz="2800" b="1">
                <a:latin typeface="Garamond" pitchFamily="18" charset="0"/>
              </a:rPr>
              <a:t>FILTRI (ottici o interferenziali)</a:t>
            </a:r>
            <a:r>
              <a:rPr lang="it-IT" sz="2800">
                <a:latin typeface="Garamond" pitchFamily="18" charset="0"/>
              </a:rPr>
              <a:t>, che bloccano una parte della luce e lasciano passare solo la parte desiderata </a:t>
            </a:r>
          </a:p>
          <a:p>
            <a:pPr lvl="1"/>
            <a:endParaRPr lang="it-IT" sz="2800">
              <a:latin typeface="Garamond" pitchFamily="18" charset="0"/>
            </a:endParaRPr>
          </a:p>
          <a:p>
            <a:pPr lvl="1"/>
            <a:r>
              <a:rPr lang="it-IT" sz="2800">
                <a:latin typeface="Garamond" pitchFamily="18" charset="0"/>
              </a:rPr>
              <a:t>♦ basati su un </a:t>
            </a:r>
            <a:r>
              <a:rPr lang="it-IT" sz="2800" b="1">
                <a:latin typeface="Garamond" pitchFamily="18" charset="0"/>
              </a:rPr>
              <a:t>ELEMENTO DISPERDENTE (prisma o reticolo)</a:t>
            </a:r>
            <a:r>
              <a:rPr lang="it-IT" sz="2800">
                <a:latin typeface="Garamond" pitchFamily="18" charset="0"/>
              </a:rPr>
              <a:t>, che separano le varie componenti della radiazione e ne permettono la successiva selezione della banda desiderata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Effect transition="in" filter="box(in)">
                                      <p:cBhvr>
                                        <p:cTn id="7" dur="500"/>
                                        <p:tgtEl>
                                          <p:spTgt spid="163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388">
                                            <p:txEl>
                                              <p:pRg st="2" end="2"/>
                                            </p:txEl>
                                          </p:spTgt>
                                        </p:tgtEl>
                                        <p:attrNameLst>
                                          <p:attrName>style.visibility</p:attrName>
                                        </p:attrNameLst>
                                      </p:cBhvr>
                                      <p:to>
                                        <p:strVal val="visible"/>
                                      </p:to>
                                    </p:set>
                                    <p:animEffect transition="in" filter="box(in)">
                                      <p:cBhvr>
                                        <p:cTn id="12" dur="500"/>
                                        <p:tgtEl>
                                          <p:spTgt spid="1638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388">
                                            <p:txEl>
                                              <p:pRg st="3" end="3"/>
                                            </p:txEl>
                                          </p:spTgt>
                                        </p:tgtEl>
                                        <p:attrNameLst>
                                          <p:attrName>style.visibility</p:attrName>
                                        </p:attrNameLst>
                                      </p:cBhvr>
                                      <p:to>
                                        <p:strVal val="visible"/>
                                      </p:to>
                                    </p:set>
                                    <p:animEffect transition="in" filter="box(in)">
                                      <p:cBhvr>
                                        <p:cTn id="17" dur="500"/>
                                        <p:tgtEl>
                                          <p:spTgt spid="1638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6388">
                                            <p:txEl>
                                              <p:pRg st="5" end="5"/>
                                            </p:txEl>
                                          </p:spTgt>
                                        </p:tgtEl>
                                        <p:attrNameLst>
                                          <p:attrName>style.visibility</p:attrName>
                                        </p:attrNameLst>
                                      </p:cBhvr>
                                      <p:to>
                                        <p:strVal val="visible"/>
                                      </p:to>
                                    </p:set>
                                    <p:animEffect transition="in" filter="box(in)">
                                      <p:cBhvr>
                                        <p:cTn id="22" dur="500"/>
                                        <p:tgtEl>
                                          <p:spTgt spid="1638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6388">
                                            <p:txEl>
                                              <p:pRg st="7" end="7"/>
                                            </p:txEl>
                                          </p:spTgt>
                                        </p:tgtEl>
                                        <p:attrNameLst>
                                          <p:attrName>style.visibility</p:attrName>
                                        </p:attrNameLst>
                                      </p:cBhvr>
                                      <p:to>
                                        <p:strVal val="visible"/>
                                      </p:to>
                                    </p:set>
                                    <p:animEffect transition="in" filter="box(in)">
                                      <p:cBhvr>
                                        <p:cTn id="27" dur="500"/>
                                        <p:tgtEl>
                                          <p:spTgt spid="1638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Text Box 4"/>
          <p:cNvSpPr txBox="1">
            <a:spLocks noChangeArrowheads="1"/>
          </p:cNvSpPr>
          <p:nvPr/>
        </p:nvSpPr>
        <p:spPr bwMode="auto">
          <a:xfrm>
            <a:off x="0" y="0"/>
            <a:ext cx="9144000" cy="6924675"/>
          </a:xfrm>
          <a:prstGeom prst="rect">
            <a:avLst/>
          </a:prstGeom>
          <a:noFill/>
          <a:ln w="9525">
            <a:noFill/>
            <a:miter lim="800000"/>
            <a:headEnd/>
            <a:tailEnd/>
          </a:ln>
        </p:spPr>
        <p:txBody>
          <a:bodyPr>
            <a:spAutoFit/>
          </a:bodyPr>
          <a:lstStyle/>
          <a:p>
            <a:pPr algn="just"/>
            <a:r>
              <a:rPr lang="it-IT" sz="2800">
                <a:latin typeface="Garamond" pitchFamily="18" charset="0"/>
              </a:rPr>
              <a:t>I </a:t>
            </a:r>
            <a:r>
              <a:rPr lang="it-IT" sz="2800" b="1">
                <a:latin typeface="Garamond" pitchFamily="18" charset="0"/>
              </a:rPr>
              <a:t>filtri ottici </a:t>
            </a:r>
            <a:r>
              <a:rPr lang="it-IT" sz="2800">
                <a:latin typeface="Garamond" pitchFamily="18" charset="0"/>
              </a:rPr>
              <a:t>contengono opportune sostanze che </a:t>
            </a:r>
            <a:r>
              <a:rPr lang="it-IT" sz="2800" b="1">
                <a:latin typeface="Garamond" pitchFamily="18" charset="0"/>
              </a:rPr>
              <a:t>assorbono </a:t>
            </a:r>
            <a:r>
              <a:rPr lang="it-IT" sz="2800">
                <a:latin typeface="Garamond" pitchFamily="18" charset="0"/>
              </a:rPr>
              <a:t>gran parte delle radiazioni visibili lasciando solo la banda desiderata. Anche combinando più filtri, rimangono comunque bande passanti dell'ordine di 50 nm. Si utilizzano solo nei colorimetri. </a:t>
            </a:r>
          </a:p>
          <a:p>
            <a:pPr algn="just"/>
            <a:r>
              <a:rPr lang="it-IT" sz="2800">
                <a:latin typeface="Garamond" pitchFamily="18" charset="0"/>
              </a:rPr>
              <a:t>I </a:t>
            </a:r>
            <a:r>
              <a:rPr lang="it-IT" sz="2800" b="1">
                <a:latin typeface="Garamond" pitchFamily="18" charset="0"/>
              </a:rPr>
              <a:t>filtri interferenziali </a:t>
            </a:r>
            <a:r>
              <a:rPr lang="it-IT" sz="2800">
                <a:latin typeface="Garamond" pitchFamily="18" charset="0"/>
              </a:rPr>
              <a:t>si basano su un fenomeno tipicamente ondulatorio (l'</a:t>
            </a:r>
            <a:r>
              <a:rPr lang="it-IT" sz="2800" b="1">
                <a:latin typeface="Garamond" pitchFamily="18" charset="0"/>
              </a:rPr>
              <a:t>interferenza</a:t>
            </a:r>
            <a:r>
              <a:rPr lang="it-IT" sz="2800">
                <a:latin typeface="Garamond" pitchFamily="18" charset="0"/>
              </a:rPr>
              <a:t>) che causa rafforzamenti o indebolimenti tra due radiazioni che si sommano a seconda che siano o meno in fase tra loro. Sono più efficienti dei filtri basati sull'assorbimento, consentendo bande passanti dell'ampiezza di 20 nm (nel visibile); sono tuttavia più costosi. I </a:t>
            </a:r>
            <a:r>
              <a:rPr lang="it-IT" sz="2800" b="1">
                <a:latin typeface="Garamond" pitchFamily="18" charset="0"/>
              </a:rPr>
              <a:t>reticoli </a:t>
            </a:r>
            <a:r>
              <a:rPr lang="it-IT" sz="2800">
                <a:latin typeface="Garamond" pitchFamily="18" charset="0"/>
              </a:rPr>
              <a:t>svolgono la stessa funzione del prisma, ma il loro funzionamento è basato sulla riflessione. Costituiti da serie di solchi o fenditure parallele tracciati su una superficie lucida a distanza ravvicinata: il fenomeno è quello che si osserva guardando obliquamente la superficie di un CD. </a:t>
            </a:r>
          </a:p>
        </p:txBody>
      </p:sp>
      <p:pic>
        <p:nvPicPr>
          <p:cNvPr id="74758" name="Picture 6" descr="Immagine:Czerny-turner monochromator.png"/>
          <p:cNvPicPr>
            <a:picLocks noChangeAspect="1" noChangeArrowheads="1"/>
          </p:cNvPicPr>
          <p:nvPr/>
        </p:nvPicPr>
        <p:blipFill>
          <a:blip r:embed="rId3" cstate="print"/>
          <a:srcRect/>
          <a:stretch>
            <a:fillRect/>
          </a:stretch>
        </p:blipFill>
        <p:spPr bwMode="auto">
          <a:xfrm>
            <a:off x="684213" y="949325"/>
            <a:ext cx="7416800" cy="4600575"/>
          </a:xfrm>
          <a:prstGeom prst="rect">
            <a:avLst/>
          </a:prstGeom>
          <a:noFill/>
          <a:ln w="9525">
            <a:noFill/>
            <a:miter lim="800000"/>
            <a:headEnd/>
            <a:tailEnd/>
          </a:ln>
        </p:spPr>
      </p:pic>
      <p:sp>
        <p:nvSpPr>
          <p:cNvPr id="74760" name="Text Box 8"/>
          <p:cNvSpPr txBox="1">
            <a:spLocks noChangeArrowheads="1"/>
          </p:cNvSpPr>
          <p:nvPr/>
        </p:nvSpPr>
        <p:spPr bwMode="auto">
          <a:xfrm>
            <a:off x="285750" y="5429250"/>
            <a:ext cx="8374063" cy="1200150"/>
          </a:xfrm>
          <a:prstGeom prst="rect">
            <a:avLst/>
          </a:prstGeom>
          <a:noFill/>
          <a:ln w="9525">
            <a:noFill/>
            <a:miter lim="800000"/>
            <a:headEnd/>
            <a:tailEnd/>
          </a:ln>
        </p:spPr>
        <p:txBody>
          <a:bodyPr>
            <a:spAutoFit/>
          </a:bodyPr>
          <a:lstStyle/>
          <a:p>
            <a:pPr algn="just"/>
            <a:r>
              <a:rPr lang="it-IT" sz="2400">
                <a:latin typeface="Garamond" pitchFamily="18" charset="0"/>
              </a:rPr>
              <a:t>il monocromatore, tramite una serie di specchi e lenti mobili, può isolare una sola componente cromatica (ovvero lunghezza d'onda) per poi utilizzarla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756">
                                            <p:txEl>
                                              <p:pRg st="0" end="0"/>
                                            </p:txEl>
                                          </p:spTgt>
                                        </p:tgtEl>
                                        <p:attrNameLst>
                                          <p:attrName>style.visibility</p:attrName>
                                        </p:attrNameLst>
                                      </p:cBhvr>
                                      <p:to>
                                        <p:strVal val="visible"/>
                                      </p:to>
                                    </p:set>
                                    <p:anim calcmode="lin" valueType="num">
                                      <p:cBhvr additive="base">
                                        <p:cTn id="7" dur="500" fill="hold"/>
                                        <p:tgtEl>
                                          <p:spTgt spid="7475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75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4756">
                                            <p:txEl>
                                              <p:pRg st="1" end="1"/>
                                            </p:txEl>
                                          </p:spTgt>
                                        </p:tgtEl>
                                        <p:attrNameLst>
                                          <p:attrName>style.visibility</p:attrName>
                                        </p:attrNameLst>
                                      </p:cBhvr>
                                      <p:to>
                                        <p:strVal val="visible"/>
                                      </p:to>
                                    </p:set>
                                    <p:anim calcmode="lin" valueType="num">
                                      <p:cBhvr additive="base">
                                        <p:cTn id="13" dur="500" fill="hold"/>
                                        <p:tgtEl>
                                          <p:spTgt spid="7475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75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2000"/>
                                        <p:tgtEl>
                                          <p:spTgt spid="74756">
                                            <p:txEl>
                                              <p:pRg st="0" end="0"/>
                                            </p:txEl>
                                          </p:spTgt>
                                        </p:tgtEl>
                                      </p:cBhvr>
                                    </p:animEffect>
                                    <p:set>
                                      <p:cBhvr>
                                        <p:cTn id="19" dur="1" fill="hold">
                                          <p:stCondLst>
                                            <p:cond delay="1999"/>
                                          </p:stCondLst>
                                        </p:cTn>
                                        <p:tgtEl>
                                          <p:spTgt spid="74756">
                                            <p:txEl>
                                              <p:pRg st="0" end="0"/>
                                            </p:txEl>
                                          </p:spTgt>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2000"/>
                                        <p:tgtEl>
                                          <p:spTgt spid="74756">
                                            <p:txEl>
                                              <p:pRg st="1" end="1"/>
                                            </p:txEl>
                                          </p:spTgt>
                                        </p:tgtEl>
                                      </p:cBhvr>
                                    </p:animEffect>
                                    <p:set>
                                      <p:cBhvr>
                                        <p:cTn id="22" dur="1" fill="hold">
                                          <p:stCondLst>
                                            <p:cond delay="1999"/>
                                          </p:stCondLst>
                                        </p:cTn>
                                        <p:tgtEl>
                                          <p:spTgt spid="74756">
                                            <p:txEl>
                                              <p:pRg st="1" end="1"/>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74758"/>
                                        </p:tgtEl>
                                        <p:attrNameLst>
                                          <p:attrName>style.visibility</p:attrName>
                                        </p:attrNameLst>
                                      </p:cBhvr>
                                      <p:to>
                                        <p:strVal val="visible"/>
                                      </p:to>
                                    </p:set>
                                    <p:animEffect transition="in" filter="box(in)">
                                      <p:cBhvr>
                                        <p:cTn id="27" dur="500"/>
                                        <p:tgtEl>
                                          <p:spTgt spid="7475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4760"/>
                                        </p:tgtEl>
                                        <p:attrNameLst>
                                          <p:attrName>style.visibility</p:attrName>
                                        </p:attrNameLst>
                                      </p:cBhvr>
                                      <p:to>
                                        <p:strVal val="visible"/>
                                      </p:to>
                                    </p:set>
                                    <p:animEffect transition="in" filter="box(in)">
                                      <p:cBhvr>
                                        <p:cTn id="32" dur="500"/>
                                        <p:tgtEl>
                                          <p:spTgt spid="74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build="p"/>
      <p:bldP spid="74756" grpId="1" build="allAtOnce"/>
      <p:bldP spid="7476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0" y="0"/>
            <a:ext cx="9144000" cy="7416800"/>
          </a:xfrm>
          <a:prstGeom prst="rect">
            <a:avLst/>
          </a:prstGeom>
          <a:noFill/>
          <a:ln w="9525">
            <a:noFill/>
            <a:miter lim="800000"/>
            <a:headEnd/>
            <a:tailEnd/>
          </a:ln>
        </p:spPr>
        <p:txBody>
          <a:bodyPr>
            <a:spAutoFit/>
          </a:bodyPr>
          <a:lstStyle/>
          <a:p>
            <a:pPr algn="ctr"/>
            <a:r>
              <a:rPr lang="it-IT" sz="2800" b="1">
                <a:cs typeface="Arial" charset="0"/>
              </a:rPr>
              <a:t>CELLA </a:t>
            </a:r>
            <a:endParaRPr lang="it-IT" sz="2800">
              <a:cs typeface="Arial" charset="0"/>
            </a:endParaRPr>
          </a:p>
          <a:p>
            <a:endParaRPr lang="it-IT" sz="2800">
              <a:cs typeface="Arial" charset="0"/>
            </a:endParaRPr>
          </a:p>
          <a:p>
            <a:pPr algn="just"/>
            <a:r>
              <a:rPr lang="it-IT" sz="2800">
                <a:cs typeface="Arial" charset="0"/>
              </a:rPr>
              <a:t>È la componente destinata a contenere il campione da esaminare; questo, generalmente in soluzione, viene introdotto in questi contenitori chiamati </a:t>
            </a:r>
            <a:r>
              <a:rPr lang="it-IT" sz="2800" b="1">
                <a:cs typeface="Arial" charset="0"/>
              </a:rPr>
              <a:t>cuvette</a:t>
            </a:r>
            <a:r>
              <a:rPr lang="it-IT" sz="2800">
                <a:cs typeface="Arial" charset="0"/>
              </a:rPr>
              <a:t>. </a:t>
            </a:r>
          </a:p>
          <a:p>
            <a:endParaRPr lang="it-IT" sz="2800">
              <a:cs typeface="Arial" charset="0"/>
            </a:endParaRPr>
          </a:p>
          <a:p>
            <a:r>
              <a:rPr lang="it-IT" sz="2800">
                <a:cs typeface="Arial" charset="0"/>
              </a:rPr>
              <a:t>Oltre ad essere trasparenti alla radiazione impiegata, devono avere un ben preciso 'cammino ottico' (la lunghezza percorsa dalla radiazione nel campione) che dovrà essere sufficiente ad avere assorbimenti rilevabili dallo strumento. </a:t>
            </a:r>
          </a:p>
          <a:p>
            <a:pPr lvl="1"/>
            <a:r>
              <a:rPr lang="it-IT" sz="2800">
                <a:cs typeface="Arial" charset="0"/>
              </a:rPr>
              <a:t>♦ in UV si utilizzano celle in quarzo (SiO</a:t>
            </a:r>
            <a:r>
              <a:rPr lang="it-IT" sz="2800" baseline="-25000">
                <a:cs typeface="Arial" charset="0"/>
              </a:rPr>
              <a:t>2</a:t>
            </a:r>
            <a:r>
              <a:rPr lang="it-IT" sz="2800">
                <a:cs typeface="Arial" charset="0"/>
              </a:rPr>
              <a:t>) </a:t>
            </a:r>
          </a:p>
          <a:p>
            <a:pPr lvl="1"/>
            <a:r>
              <a:rPr lang="it-IT" sz="2800">
                <a:cs typeface="Arial" charset="0"/>
              </a:rPr>
              <a:t>♦ nel visibile in vetro o quarzo o alcuni materiali   	plastici. </a:t>
            </a:r>
          </a:p>
          <a:p>
            <a:pPr lvl="1"/>
            <a:r>
              <a:rPr lang="it-IT" sz="2800">
                <a:cs typeface="Arial" charset="0"/>
              </a:rPr>
              <a:t>♦ in IR si rendono necessarie celle in NaCl, KBr, CaF</a:t>
            </a:r>
            <a:r>
              <a:rPr lang="it-IT" sz="2800" baseline="-25000">
                <a:cs typeface="Arial" charset="0"/>
              </a:rPr>
              <a:t>2</a:t>
            </a:r>
            <a:endParaRPr lang="it-IT" sz="2800">
              <a:cs typeface="Arial" charset="0"/>
            </a:endParaRPr>
          </a:p>
          <a:p>
            <a:endParaRPr lang="it-IT" sz="2800">
              <a:cs typeface="Arial" charset="0"/>
            </a:endParaRPr>
          </a:p>
          <a:p>
            <a:endParaRPr lang="it-IT" sz="2800">
              <a:cs typeface="Arial" charset="0"/>
            </a:endParaRPr>
          </a:p>
        </p:txBody>
      </p:sp>
      <p:pic>
        <p:nvPicPr>
          <p:cNvPr id="18438" name="Picture 6" descr="092_1_n"/>
          <p:cNvPicPr>
            <a:picLocks noChangeAspect="1" noChangeArrowheads="1"/>
          </p:cNvPicPr>
          <p:nvPr/>
        </p:nvPicPr>
        <p:blipFill>
          <a:blip r:embed="rId3" cstate="print"/>
          <a:srcRect/>
          <a:stretch>
            <a:fillRect/>
          </a:stretch>
        </p:blipFill>
        <p:spPr bwMode="auto">
          <a:xfrm>
            <a:off x="3214688" y="4286250"/>
            <a:ext cx="2438400" cy="19510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Effect transition="in" filter="box(in)">
                                      <p:cBhvr>
                                        <p:cTn id="7" dur="1000"/>
                                        <p:tgtEl>
                                          <p:spTgt spid="184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436">
                                            <p:txEl>
                                              <p:pRg st="2" end="2"/>
                                            </p:txEl>
                                          </p:spTgt>
                                        </p:tgtEl>
                                        <p:attrNameLst>
                                          <p:attrName>style.visibility</p:attrName>
                                        </p:attrNameLst>
                                      </p:cBhvr>
                                      <p:to>
                                        <p:strVal val="visible"/>
                                      </p:to>
                                    </p:set>
                                    <p:animEffect transition="in" filter="box(in)">
                                      <p:cBhvr>
                                        <p:cTn id="12" dur="1000"/>
                                        <p:tgtEl>
                                          <p:spTgt spid="1843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436">
                                            <p:txEl>
                                              <p:pRg st="4" end="4"/>
                                            </p:txEl>
                                          </p:spTgt>
                                        </p:tgtEl>
                                        <p:attrNameLst>
                                          <p:attrName>style.visibility</p:attrName>
                                        </p:attrNameLst>
                                      </p:cBhvr>
                                      <p:to>
                                        <p:strVal val="visible"/>
                                      </p:to>
                                    </p:set>
                                    <p:animEffect transition="in" filter="box(in)">
                                      <p:cBhvr>
                                        <p:cTn id="17" dur="1000"/>
                                        <p:tgtEl>
                                          <p:spTgt spid="1843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8436">
                                            <p:txEl>
                                              <p:pRg st="5" end="5"/>
                                            </p:txEl>
                                          </p:spTgt>
                                        </p:tgtEl>
                                        <p:attrNameLst>
                                          <p:attrName>style.visibility</p:attrName>
                                        </p:attrNameLst>
                                      </p:cBhvr>
                                      <p:to>
                                        <p:strVal val="visible"/>
                                      </p:to>
                                    </p:set>
                                    <p:animEffect transition="in" filter="box(in)">
                                      <p:cBhvr>
                                        <p:cTn id="22" dur="1000"/>
                                        <p:tgtEl>
                                          <p:spTgt spid="1843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8436">
                                            <p:txEl>
                                              <p:pRg st="6" end="6"/>
                                            </p:txEl>
                                          </p:spTgt>
                                        </p:tgtEl>
                                        <p:attrNameLst>
                                          <p:attrName>style.visibility</p:attrName>
                                        </p:attrNameLst>
                                      </p:cBhvr>
                                      <p:to>
                                        <p:strVal val="visible"/>
                                      </p:to>
                                    </p:set>
                                    <p:animEffect transition="in" filter="box(in)">
                                      <p:cBhvr>
                                        <p:cTn id="27" dur="1000"/>
                                        <p:tgtEl>
                                          <p:spTgt spid="1843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8436">
                                            <p:txEl>
                                              <p:pRg st="7" end="7"/>
                                            </p:txEl>
                                          </p:spTgt>
                                        </p:tgtEl>
                                        <p:attrNameLst>
                                          <p:attrName>style.visibility</p:attrName>
                                        </p:attrNameLst>
                                      </p:cBhvr>
                                      <p:to>
                                        <p:strVal val="visible"/>
                                      </p:to>
                                    </p:set>
                                    <p:animEffect transition="in" filter="box(in)">
                                      <p:cBhvr>
                                        <p:cTn id="32" dur="1000"/>
                                        <p:tgtEl>
                                          <p:spTgt spid="1843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8438"/>
                                        </p:tgtEl>
                                        <p:attrNameLst>
                                          <p:attrName>style.visibility</p:attrName>
                                        </p:attrNameLst>
                                      </p:cBhvr>
                                      <p:to>
                                        <p:strVal val="visible"/>
                                      </p:to>
                                    </p:set>
                                    <p:animEffect transition="in" filter="box(in)">
                                      <p:cBhvr>
                                        <p:cTn id="37" dur="5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 Box 5"/>
          <p:cNvSpPr txBox="1">
            <a:spLocks noChangeArrowheads="1"/>
          </p:cNvSpPr>
          <p:nvPr/>
        </p:nvSpPr>
        <p:spPr bwMode="auto">
          <a:xfrm>
            <a:off x="158750" y="136525"/>
            <a:ext cx="8805863" cy="5632450"/>
          </a:xfrm>
          <a:prstGeom prst="rect">
            <a:avLst/>
          </a:prstGeom>
          <a:noFill/>
          <a:ln w="9525">
            <a:noFill/>
            <a:miter lim="800000"/>
            <a:headEnd/>
            <a:tailEnd/>
          </a:ln>
        </p:spPr>
        <p:txBody>
          <a:bodyPr>
            <a:spAutoFit/>
          </a:bodyPr>
          <a:lstStyle/>
          <a:p>
            <a:pPr algn="ctr" defTabSz="244475"/>
            <a:r>
              <a:rPr lang="it-IT" sz="2400" b="1">
                <a:cs typeface="Arial" charset="0"/>
              </a:rPr>
              <a:t>RIVELATORE </a:t>
            </a:r>
            <a:endParaRPr lang="it-IT" sz="2400">
              <a:cs typeface="Arial" charset="0"/>
            </a:endParaRPr>
          </a:p>
          <a:p>
            <a:pPr algn="just" defTabSz="244475"/>
            <a:endParaRPr lang="it-IT" sz="2400">
              <a:cs typeface="Arial" charset="0"/>
            </a:endParaRPr>
          </a:p>
          <a:p>
            <a:pPr algn="just" defTabSz="244475"/>
            <a:r>
              <a:rPr lang="it-IT" sz="2400">
                <a:cs typeface="Arial" charset="0"/>
              </a:rPr>
              <a:t>Sono dispositivi capaci di produrre un segnale elettrico che dipende dall'energia delle radiazioni che lo investono. </a:t>
            </a:r>
          </a:p>
          <a:p>
            <a:pPr algn="just" defTabSz="244475"/>
            <a:endParaRPr lang="it-IT" sz="2400">
              <a:cs typeface="Arial" charset="0"/>
            </a:endParaRPr>
          </a:p>
          <a:p>
            <a:pPr algn="just" defTabSz="244475"/>
            <a:r>
              <a:rPr lang="it-IT" sz="2400">
                <a:cs typeface="Arial" charset="0"/>
              </a:rPr>
              <a:t>Tale segnale elettrico (proporzionale all'intensità luminosa) viene poi trasferito a un indicatore analogico o elaborato per via elettronica in modo più o meno complesso. </a:t>
            </a:r>
          </a:p>
          <a:p>
            <a:pPr algn="just" defTabSz="244475"/>
            <a:endParaRPr lang="it-IT" sz="2400">
              <a:cs typeface="Arial" charset="0"/>
            </a:endParaRPr>
          </a:p>
          <a:p>
            <a:pPr algn="just" defTabSz="244475"/>
            <a:r>
              <a:rPr lang="it-IT" sz="2400">
                <a:cs typeface="Arial" charset="0"/>
              </a:rPr>
              <a:t>Costituisce la parte dello strumento che esegue la </a:t>
            </a:r>
            <a:r>
              <a:rPr lang="it-IT" sz="2400" b="1">
                <a:cs typeface="Arial" charset="0"/>
              </a:rPr>
              <a:t>misura </a:t>
            </a:r>
            <a:r>
              <a:rPr lang="it-IT" sz="2400">
                <a:cs typeface="Arial" charset="0"/>
              </a:rPr>
              <a:t>vera e propria, molto importante, per quanto riguarda sia la </a:t>
            </a:r>
            <a:r>
              <a:rPr lang="it-IT" sz="2400" b="1">
                <a:cs typeface="Arial" charset="0"/>
              </a:rPr>
              <a:t>sensibilità </a:t>
            </a:r>
            <a:r>
              <a:rPr lang="it-IT" sz="2400">
                <a:cs typeface="Arial" charset="0"/>
              </a:rPr>
              <a:t>sia l'</a:t>
            </a:r>
            <a:r>
              <a:rPr lang="it-IT" sz="2400" b="1">
                <a:cs typeface="Arial" charset="0"/>
              </a:rPr>
              <a:t>accuratezza </a:t>
            </a:r>
            <a:r>
              <a:rPr lang="it-IT" sz="2400">
                <a:cs typeface="Arial" charset="0"/>
              </a:rPr>
              <a:t>dello spettrofotometro. </a:t>
            </a:r>
          </a:p>
          <a:p>
            <a:pPr algn="just" defTabSz="244475"/>
            <a:endParaRPr lang="it-IT" sz="2400">
              <a:cs typeface="Arial" charset="0"/>
            </a:endParaRPr>
          </a:p>
          <a:p>
            <a:pPr algn="just" defTabSz="244475"/>
            <a:endParaRPr lang="it-IT" sz="2400">
              <a:cs typeface="Arial" charset="0"/>
            </a:endParaRPr>
          </a:p>
          <a:p>
            <a:pPr algn="just" defTabSz="244475"/>
            <a:endParaRPr lang="it-IT" sz="2400">
              <a:cs typeface="Arial" charset="0"/>
            </a:endParaRPr>
          </a:p>
        </p:txBody>
      </p:sp>
      <p:graphicFrame>
        <p:nvGraphicFramePr>
          <p:cNvPr id="19475" name="Group 19"/>
          <p:cNvGraphicFramePr>
            <a:graphicFrameLocks noGrp="1"/>
          </p:cNvGraphicFramePr>
          <p:nvPr/>
        </p:nvGraphicFramePr>
        <p:xfrm>
          <a:off x="0" y="0"/>
          <a:ext cx="2025650" cy="2866073"/>
        </p:xfrm>
        <a:graphic>
          <a:graphicData uri="http://schemas.openxmlformats.org/drawingml/2006/table">
            <a:tbl>
              <a:tblPr/>
              <a:tblGrid>
                <a:gridCol w="2025650"/>
              </a:tblGrid>
              <a:tr h="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it-IT"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anchor="ctr" horzOverflow="overflow">
                    <a:lnL cap="flat">
                      <a:noFill/>
                    </a:lnL>
                    <a:lnR cap="flat">
                      <a:noFill/>
                    </a:lnR>
                    <a:lnT cap="flat">
                      <a:noFill/>
                    </a:lnT>
                    <a:lnB>
                      <a:noFill/>
                    </a:lnB>
                    <a:lnTlToBr>
                      <a:noFill/>
                    </a:lnTlToBr>
                    <a:lnBlToTr>
                      <a:noFill/>
                    </a:lnBlToTr>
                    <a:noFill/>
                  </a:tcPr>
                </a:tc>
              </a:tr>
              <a:tr h="2347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charset="0"/>
                        </a:rPr>
                        <a:t>  </a:t>
                      </a:r>
                      <a:r>
                        <a:rPr kumimoji="0" lang="it-IT" sz="13000" b="0" i="0" u="none" strike="noStrike" cap="none" normalizeH="0" baseline="0" dirty="0" smtClean="0">
                          <a:ln>
                            <a:noFill/>
                          </a:ln>
                          <a:solidFill>
                            <a:schemeClr val="tx1"/>
                          </a:solidFill>
                          <a:effectLst/>
                          <a:latin typeface="Arial" charset="0"/>
                        </a:rPr>
                        <a:t> </a:t>
                      </a:r>
                      <a:r>
                        <a:rPr kumimoji="0" lang="it-IT" sz="1800" b="0" i="0" u="none" strike="noStrike" cap="none" normalizeH="0" baseline="0" dirty="0" smtClean="0">
                          <a:ln>
                            <a:noFill/>
                          </a:ln>
                          <a:solidFill>
                            <a:schemeClr val="tx1"/>
                          </a:solidFill>
                          <a:effectLst/>
                          <a:latin typeface="Arial" charset="0"/>
                        </a:rPr>
                        <a:t>                          </a:t>
                      </a:r>
                    </a:p>
                  </a:txBody>
                  <a:tcPr anchor="ctr" horzOverflow="overflow">
                    <a:lnL cap="flat">
                      <a:noFill/>
                    </a:lnL>
                    <a:lnR cap="flat">
                      <a:noFill/>
                    </a:lnR>
                    <a:lnT>
                      <a:noFill/>
                    </a:lnT>
                    <a:lnB cap="flat">
                      <a:noFill/>
                    </a:lnB>
                    <a:lnTlToBr>
                      <a:noFill/>
                    </a:lnTlToBr>
                    <a:lnBlToTr>
                      <a:noFill/>
                    </a:lnBlToTr>
                    <a:noFill/>
                  </a:tcPr>
                </a:tc>
              </a:tr>
            </a:tbl>
          </a:graphicData>
        </a:graphic>
      </p:graphicFrame>
      <p:pic>
        <p:nvPicPr>
          <p:cNvPr id="19465" name="Picture 9" descr="imagegd5"/>
          <p:cNvPicPr>
            <a:picLocks noChangeAspect="1" noChangeArrowheads="1"/>
          </p:cNvPicPr>
          <p:nvPr/>
        </p:nvPicPr>
        <p:blipFill>
          <a:blip r:embed="rId3" cstate="print"/>
          <a:srcRect/>
          <a:stretch>
            <a:fillRect/>
          </a:stretch>
        </p:blipFill>
        <p:spPr bwMode="auto">
          <a:xfrm>
            <a:off x="1844675" y="404813"/>
            <a:ext cx="5021263" cy="60483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animEffect transition="in" filter="box(in)">
                                      <p:cBhvr>
                                        <p:cTn id="7" dur="500"/>
                                        <p:tgtEl>
                                          <p:spTgt spid="194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461">
                                            <p:txEl>
                                              <p:pRg st="2" end="2"/>
                                            </p:txEl>
                                          </p:spTgt>
                                        </p:tgtEl>
                                        <p:attrNameLst>
                                          <p:attrName>style.visibility</p:attrName>
                                        </p:attrNameLst>
                                      </p:cBhvr>
                                      <p:to>
                                        <p:strVal val="visible"/>
                                      </p:to>
                                    </p:set>
                                    <p:animEffect transition="in" filter="box(in)">
                                      <p:cBhvr>
                                        <p:cTn id="12" dur="500"/>
                                        <p:tgtEl>
                                          <p:spTgt spid="1946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9461">
                                            <p:txEl>
                                              <p:pRg st="4" end="4"/>
                                            </p:txEl>
                                          </p:spTgt>
                                        </p:tgtEl>
                                        <p:attrNameLst>
                                          <p:attrName>style.visibility</p:attrName>
                                        </p:attrNameLst>
                                      </p:cBhvr>
                                      <p:to>
                                        <p:strVal val="visible"/>
                                      </p:to>
                                    </p:set>
                                    <p:animEffect transition="in" filter="box(in)">
                                      <p:cBhvr>
                                        <p:cTn id="17" dur="500"/>
                                        <p:tgtEl>
                                          <p:spTgt spid="1946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9461">
                                            <p:txEl>
                                              <p:pRg st="6" end="6"/>
                                            </p:txEl>
                                          </p:spTgt>
                                        </p:tgtEl>
                                        <p:attrNameLst>
                                          <p:attrName>style.visibility</p:attrName>
                                        </p:attrNameLst>
                                      </p:cBhvr>
                                      <p:to>
                                        <p:strVal val="visible"/>
                                      </p:to>
                                    </p:set>
                                    <p:animEffect transition="in" filter="box(in)">
                                      <p:cBhvr>
                                        <p:cTn id="22" dur="500"/>
                                        <p:tgtEl>
                                          <p:spTgt spid="1946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2000"/>
                                        <p:tgtEl>
                                          <p:spTgt spid="19461">
                                            <p:txEl>
                                              <p:pRg st="0" end="0"/>
                                            </p:txEl>
                                          </p:spTgt>
                                        </p:tgtEl>
                                      </p:cBhvr>
                                    </p:animEffect>
                                    <p:set>
                                      <p:cBhvr>
                                        <p:cTn id="27" dur="1" fill="hold">
                                          <p:stCondLst>
                                            <p:cond delay="1999"/>
                                          </p:stCondLst>
                                        </p:cTn>
                                        <p:tgtEl>
                                          <p:spTgt spid="19461">
                                            <p:txEl>
                                              <p:pRg st="0" end="0"/>
                                            </p:txEl>
                                          </p:spTgt>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2000"/>
                                        <p:tgtEl>
                                          <p:spTgt spid="19461">
                                            <p:txEl>
                                              <p:pRg st="2" end="2"/>
                                            </p:txEl>
                                          </p:spTgt>
                                        </p:tgtEl>
                                      </p:cBhvr>
                                    </p:animEffect>
                                    <p:set>
                                      <p:cBhvr>
                                        <p:cTn id="30" dur="1" fill="hold">
                                          <p:stCondLst>
                                            <p:cond delay="1999"/>
                                          </p:stCondLst>
                                        </p:cTn>
                                        <p:tgtEl>
                                          <p:spTgt spid="19461">
                                            <p:txEl>
                                              <p:pRg st="2" end="2"/>
                                            </p:txEl>
                                          </p:spTgt>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2000"/>
                                        <p:tgtEl>
                                          <p:spTgt spid="19461">
                                            <p:txEl>
                                              <p:pRg st="4" end="4"/>
                                            </p:txEl>
                                          </p:spTgt>
                                        </p:tgtEl>
                                      </p:cBhvr>
                                    </p:animEffect>
                                    <p:set>
                                      <p:cBhvr>
                                        <p:cTn id="33" dur="1" fill="hold">
                                          <p:stCondLst>
                                            <p:cond delay="1999"/>
                                          </p:stCondLst>
                                        </p:cTn>
                                        <p:tgtEl>
                                          <p:spTgt spid="19461">
                                            <p:txEl>
                                              <p:pRg st="4" end="4"/>
                                            </p:txEl>
                                          </p:spTgt>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2000"/>
                                        <p:tgtEl>
                                          <p:spTgt spid="19461">
                                            <p:txEl>
                                              <p:pRg st="6" end="6"/>
                                            </p:txEl>
                                          </p:spTgt>
                                        </p:tgtEl>
                                      </p:cBhvr>
                                    </p:animEffect>
                                    <p:set>
                                      <p:cBhvr>
                                        <p:cTn id="36" dur="1" fill="hold">
                                          <p:stCondLst>
                                            <p:cond delay="1999"/>
                                          </p:stCondLst>
                                        </p:cTn>
                                        <p:tgtEl>
                                          <p:spTgt spid="19461">
                                            <p:txEl>
                                              <p:pRg st="6" end="6"/>
                                            </p:txEl>
                                          </p:spTgt>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nodeType="clickEffect">
                                  <p:stCondLst>
                                    <p:cond delay="0"/>
                                  </p:stCondLst>
                                  <p:childTnLst>
                                    <p:set>
                                      <p:cBhvr>
                                        <p:cTn id="40" dur="1" fill="hold">
                                          <p:stCondLst>
                                            <p:cond delay="0"/>
                                          </p:stCondLst>
                                        </p:cTn>
                                        <p:tgtEl>
                                          <p:spTgt spid="19465"/>
                                        </p:tgtEl>
                                        <p:attrNameLst>
                                          <p:attrName>style.visibility</p:attrName>
                                        </p:attrNameLst>
                                      </p:cBhvr>
                                      <p:to>
                                        <p:strVal val="visible"/>
                                      </p:to>
                                    </p:set>
                                    <p:animEffect transition="in" filter="box(in)">
                                      <p:cBhvr>
                                        <p:cTn id="41" dur="500"/>
                                        <p:tgtEl>
                                          <p:spTgt spid="19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build="p"/>
      <p:bldP spid="19461" grpId="1"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Text Box 4"/>
          <p:cNvSpPr txBox="1">
            <a:spLocks noChangeArrowheads="1"/>
          </p:cNvSpPr>
          <p:nvPr/>
        </p:nvSpPr>
        <p:spPr bwMode="auto">
          <a:xfrm>
            <a:off x="0" y="260350"/>
            <a:ext cx="8767763" cy="3937000"/>
          </a:xfrm>
          <a:prstGeom prst="rect">
            <a:avLst/>
          </a:prstGeom>
          <a:noFill/>
          <a:ln w="9525">
            <a:noFill/>
            <a:miter lim="800000"/>
            <a:headEnd/>
            <a:tailEnd/>
          </a:ln>
        </p:spPr>
        <p:txBody>
          <a:bodyPr>
            <a:spAutoFit/>
          </a:bodyPr>
          <a:lstStyle/>
          <a:p>
            <a:pPr marL="720725" indent="-342900" algn="just"/>
            <a:r>
              <a:rPr lang="it-IT" sz="3600">
                <a:latin typeface="Garamond" pitchFamily="18" charset="0"/>
              </a:rPr>
              <a:t>In UV-visibile si possono utilizzare: </a:t>
            </a:r>
          </a:p>
          <a:p>
            <a:pPr marL="720725" indent="-342900" algn="just"/>
            <a:endParaRPr lang="it-IT" sz="3600">
              <a:latin typeface="Garamond" pitchFamily="18" charset="0"/>
            </a:endParaRPr>
          </a:p>
          <a:p>
            <a:pPr marL="900113" lvl="1" indent="87313" algn="just">
              <a:buFontTx/>
              <a:buAutoNum type="arabicPeriod"/>
            </a:pPr>
            <a:r>
              <a:rPr lang="it-IT" sz="3600">
                <a:latin typeface="Garamond" pitchFamily="18" charset="0"/>
              </a:rPr>
              <a:t> celle fotovoltaiche e celle   fotoconduttive; </a:t>
            </a:r>
          </a:p>
          <a:p>
            <a:pPr marL="900113" lvl="1" indent="87313" algn="just">
              <a:buFontTx/>
              <a:buAutoNum type="arabicPeriod"/>
            </a:pPr>
            <a:r>
              <a:rPr lang="it-IT" sz="3600">
                <a:latin typeface="Garamond" pitchFamily="18" charset="0"/>
              </a:rPr>
              <a:t> fototubi e fotomoltiplicatori; </a:t>
            </a:r>
          </a:p>
          <a:p>
            <a:pPr marL="900113" lvl="1" indent="87313" algn="just">
              <a:buFontTx/>
              <a:buAutoNum type="arabicPeriod"/>
            </a:pPr>
            <a:r>
              <a:rPr lang="it-IT" sz="3600">
                <a:latin typeface="Garamond" pitchFamily="18" charset="0"/>
              </a:rPr>
              <a:t> fotodiodi</a:t>
            </a:r>
          </a:p>
          <a:p>
            <a:pPr marL="720725" indent="-342900" algn="just">
              <a:buFontTx/>
              <a:buAutoNum type="arabicPeriod"/>
            </a:pPr>
            <a:endParaRPr lang="it-IT" sz="3600">
              <a:latin typeface="Garamond" pitchFamily="18" charset="0"/>
            </a:endParaRPr>
          </a:p>
        </p:txBody>
      </p:sp>
      <p:pic>
        <p:nvPicPr>
          <p:cNvPr id="79878" name="Picture 6" descr="Fotomoltiplicatore3"/>
          <p:cNvPicPr>
            <a:picLocks noChangeAspect="1" noChangeArrowheads="1"/>
          </p:cNvPicPr>
          <p:nvPr/>
        </p:nvPicPr>
        <p:blipFill>
          <a:blip r:embed="rId3" cstate="print"/>
          <a:srcRect/>
          <a:stretch>
            <a:fillRect/>
          </a:stretch>
        </p:blipFill>
        <p:spPr bwMode="auto">
          <a:xfrm>
            <a:off x="1331913" y="3530600"/>
            <a:ext cx="5688012" cy="3327400"/>
          </a:xfrm>
          <a:prstGeom prst="rect">
            <a:avLst/>
          </a:prstGeom>
          <a:noFill/>
          <a:ln w="9525">
            <a:noFill/>
            <a:miter lim="800000"/>
            <a:headEnd/>
            <a:tailEnd/>
          </a:ln>
        </p:spPr>
      </p:pic>
      <p:pic>
        <p:nvPicPr>
          <p:cNvPr id="79880" name="Picture 8" descr="nucsub5"/>
          <p:cNvPicPr>
            <a:picLocks noChangeAspect="1" noChangeArrowheads="1"/>
          </p:cNvPicPr>
          <p:nvPr/>
        </p:nvPicPr>
        <p:blipFill>
          <a:blip r:embed="rId4" cstate="print"/>
          <a:srcRect/>
          <a:stretch>
            <a:fillRect/>
          </a:stretch>
        </p:blipFill>
        <p:spPr bwMode="auto">
          <a:xfrm>
            <a:off x="2311400" y="836613"/>
            <a:ext cx="2822575" cy="60213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9876">
                                            <p:txEl>
                                              <p:pRg st="0" end="0"/>
                                            </p:txEl>
                                          </p:spTgt>
                                        </p:tgtEl>
                                        <p:attrNameLst>
                                          <p:attrName>style.visibility</p:attrName>
                                        </p:attrNameLst>
                                      </p:cBhvr>
                                      <p:to>
                                        <p:strVal val="visible"/>
                                      </p:to>
                                    </p:set>
                                    <p:anim calcmode="lin" valueType="num">
                                      <p:cBhvr additive="base">
                                        <p:cTn id="7" dur="500" fill="hold"/>
                                        <p:tgtEl>
                                          <p:spTgt spid="798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8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9876">
                                            <p:txEl>
                                              <p:pRg st="2" end="2"/>
                                            </p:txEl>
                                          </p:spTgt>
                                        </p:tgtEl>
                                        <p:attrNameLst>
                                          <p:attrName>style.visibility</p:attrName>
                                        </p:attrNameLst>
                                      </p:cBhvr>
                                      <p:to>
                                        <p:strVal val="visible"/>
                                      </p:to>
                                    </p:set>
                                    <p:anim calcmode="lin" valueType="num">
                                      <p:cBhvr additive="base">
                                        <p:cTn id="13" dur="500" fill="hold"/>
                                        <p:tgtEl>
                                          <p:spTgt spid="7987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87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9876">
                                            <p:txEl>
                                              <p:pRg st="3" end="3"/>
                                            </p:txEl>
                                          </p:spTgt>
                                        </p:tgtEl>
                                        <p:attrNameLst>
                                          <p:attrName>style.visibility</p:attrName>
                                        </p:attrNameLst>
                                      </p:cBhvr>
                                      <p:to>
                                        <p:strVal val="visible"/>
                                      </p:to>
                                    </p:set>
                                    <p:anim calcmode="lin" valueType="num">
                                      <p:cBhvr additive="base">
                                        <p:cTn id="19" dur="500" fill="hold"/>
                                        <p:tgtEl>
                                          <p:spTgt spid="7987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87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9876">
                                            <p:txEl>
                                              <p:pRg st="4" end="4"/>
                                            </p:txEl>
                                          </p:spTgt>
                                        </p:tgtEl>
                                        <p:attrNameLst>
                                          <p:attrName>style.visibility</p:attrName>
                                        </p:attrNameLst>
                                      </p:cBhvr>
                                      <p:to>
                                        <p:strVal val="visible"/>
                                      </p:to>
                                    </p:set>
                                    <p:anim calcmode="lin" valueType="num">
                                      <p:cBhvr additive="base">
                                        <p:cTn id="25" dur="500" fill="hold"/>
                                        <p:tgtEl>
                                          <p:spTgt spid="7987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87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79878"/>
                                        </p:tgtEl>
                                        <p:attrNameLst>
                                          <p:attrName>style.visibility</p:attrName>
                                        </p:attrNameLst>
                                      </p:cBhvr>
                                      <p:to>
                                        <p:strVal val="visible"/>
                                      </p:to>
                                    </p:set>
                                    <p:animEffect transition="in" filter="box(in)">
                                      <p:cBhvr>
                                        <p:cTn id="31" dur="500"/>
                                        <p:tgtEl>
                                          <p:spTgt spid="7987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2000"/>
                                        <p:tgtEl>
                                          <p:spTgt spid="79878"/>
                                        </p:tgtEl>
                                      </p:cBhvr>
                                    </p:animEffect>
                                    <p:set>
                                      <p:cBhvr>
                                        <p:cTn id="36" dur="1" fill="hold">
                                          <p:stCondLst>
                                            <p:cond delay="1999"/>
                                          </p:stCondLst>
                                        </p:cTn>
                                        <p:tgtEl>
                                          <p:spTgt spid="7987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nodeType="clickEffect">
                                  <p:stCondLst>
                                    <p:cond delay="0"/>
                                  </p:stCondLst>
                                  <p:childTnLst>
                                    <p:set>
                                      <p:cBhvr>
                                        <p:cTn id="40" dur="1" fill="hold">
                                          <p:stCondLst>
                                            <p:cond delay="0"/>
                                          </p:stCondLst>
                                        </p:cTn>
                                        <p:tgtEl>
                                          <p:spTgt spid="79880"/>
                                        </p:tgtEl>
                                        <p:attrNameLst>
                                          <p:attrName>style.visibility</p:attrName>
                                        </p:attrNameLst>
                                      </p:cBhvr>
                                      <p:to>
                                        <p:strVal val="visible"/>
                                      </p:to>
                                    </p:set>
                                    <p:animEffect transition="in" filter="box(in)">
                                      <p:cBhvr>
                                        <p:cTn id="41" dur="500"/>
                                        <p:tgtEl>
                                          <p:spTgt spid="798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447675" y="352425"/>
            <a:ext cx="8445500" cy="6492875"/>
          </a:xfrm>
          <a:prstGeom prst="rect">
            <a:avLst/>
          </a:prstGeom>
          <a:noFill/>
          <a:ln w="9525">
            <a:noFill/>
            <a:miter lim="800000"/>
            <a:headEnd/>
            <a:tailEnd/>
          </a:ln>
        </p:spPr>
        <p:txBody>
          <a:bodyPr>
            <a:spAutoFit/>
          </a:bodyPr>
          <a:lstStyle/>
          <a:p>
            <a:pPr algn="ctr"/>
            <a:r>
              <a:rPr lang="it-IT" sz="2000" b="1">
                <a:cs typeface="Arial" charset="0"/>
              </a:rPr>
              <a:t>SISTEMA DI ELABORAZIONE E PRESENTAZIONE DEI DATI </a:t>
            </a:r>
            <a:endParaRPr lang="it-IT" sz="2000">
              <a:cs typeface="Arial" charset="0"/>
            </a:endParaRPr>
          </a:p>
          <a:p>
            <a:pPr algn="just"/>
            <a:r>
              <a:rPr lang="it-IT" sz="2000">
                <a:cs typeface="Arial" charset="0"/>
              </a:rPr>
              <a:t>Il segnale proveniente dal rivelatore viene opportunamente amplificato e un amperometro ne rileva l’intensità. </a:t>
            </a:r>
          </a:p>
          <a:p>
            <a:pPr algn="just"/>
            <a:r>
              <a:rPr lang="it-IT" sz="2000">
                <a:cs typeface="Arial" charset="0"/>
              </a:rPr>
              <a:t>Il lettore converte il segnale elettrico in un valore numerico proporzionale all’intensità del segnale, e questo valore va da 0 a 100. </a:t>
            </a:r>
          </a:p>
          <a:p>
            <a:pPr algn="just"/>
            <a:r>
              <a:rPr lang="it-IT" sz="2000">
                <a:cs typeface="Arial" charset="0"/>
              </a:rPr>
              <a:t>Ponendo pari a 100 il valore del segnale in assenza del campione, otteniamo la trasmittanza e da questa l’assorbanza. </a:t>
            </a:r>
          </a:p>
          <a:p>
            <a:pPr algn="ctr"/>
            <a:endParaRPr lang="it-IT" sz="2000" b="1">
              <a:cs typeface="Arial" charset="0"/>
            </a:endParaRPr>
          </a:p>
          <a:p>
            <a:pPr algn="ctr"/>
            <a:endParaRPr lang="it-IT" sz="2000" b="1">
              <a:cs typeface="Arial" charset="0"/>
            </a:endParaRPr>
          </a:p>
          <a:p>
            <a:pPr algn="ctr"/>
            <a:r>
              <a:rPr lang="it-IT" sz="2000" b="1">
                <a:cs typeface="Arial" charset="0"/>
              </a:rPr>
              <a:t>TIPI DI SPETTROFOTOMETRO </a:t>
            </a:r>
            <a:endParaRPr lang="it-IT" sz="2000">
              <a:cs typeface="Arial" charset="0"/>
            </a:endParaRPr>
          </a:p>
          <a:p>
            <a:pPr algn="just"/>
            <a:endParaRPr lang="it-IT" sz="2000">
              <a:cs typeface="Arial" charset="0"/>
            </a:endParaRPr>
          </a:p>
          <a:p>
            <a:pPr algn="just"/>
            <a:r>
              <a:rPr lang="it-IT" sz="2000">
                <a:cs typeface="Arial" charset="0"/>
              </a:rPr>
              <a:t>Esistono diversi tipi di spettrofotometro, a seconda di come sono organizzate le varie componenti: </a:t>
            </a:r>
          </a:p>
          <a:p>
            <a:pPr lvl="1">
              <a:lnSpc>
                <a:spcPct val="200000"/>
              </a:lnSpc>
            </a:pPr>
            <a:r>
              <a:rPr lang="it-IT" sz="2000">
                <a:cs typeface="Arial" charset="0"/>
              </a:rPr>
              <a:t>♥ SPETTROFOTOMETRI </a:t>
            </a:r>
            <a:r>
              <a:rPr lang="it-IT" sz="2000" b="1">
                <a:cs typeface="Arial" charset="0"/>
              </a:rPr>
              <a:t>MONORAGGIO </a:t>
            </a:r>
            <a:endParaRPr lang="it-IT" sz="2000">
              <a:cs typeface="Arial" charset="0"/>
            </a:endParaRPr>
          </a:p>
          <a:p>
            <a:pPr lvl="1">
              <a:lnSpc>
                <a:spcPct val="200000"/>
              </a:lnSpc>
            </a:pPr>
            <a:r>
              <a:rPr lang="it-IT" sz="2000">
                <a:cs typeface="Arial" charset="0"/>
              </a:rPr>
              <a:t>♥ SPETTROFOTOMETRI A </a:t>
            </a:r>
            <a:r>
              <a:rPr lang="it-IT" sz="2000" b="1">
                <a:cs typeface="Arial" charset="0"/>
              </a:rPr>
              <a:t>DOPPIO RAGGIO </a:t>
            </a:r>
            <a:endParaRPr lang="it-IT" sz="2000">
              <a:cs typeface="Arial" charset="0"/>
            </a:endParaRPr>
          </a:p>
          <a:p>
            <a:pPr lvl="1">
              <a:lnSpc>
                <a:spcPct val="200000"/>
              </a:lnSpc>
            </a:pPr>
            <a:r>
              <a:rPr lang="it-IT" sz="2000">
                <a:cs typeface="Arial" charset="0"/>
              </a:rPr>
              <a:t>♥ SPETTROFOTOMETRI A </a:t>
            </a:r>
            <a:r>
              <a:rPr lang="it-IT" sz="2000" b="1">
                <a:cs typeface="Arial" charset="0"/>
              </a:rPr>
              <a:t>SERIE DI DIODI </a:t>
            </a:r>
            <a:r>
              <a:rPr lang="it-IT" sz="2000">
                <a:cs typeface="Arial" charset="0"/>
              </a:rPr>
              <a:t>(solo UV-visibile) </a:t>
            </a:r>
          </a:p>
          <a:p>
            <a:pPr lvl="1">
              <a:lnSpc>
                <a:spcPct val="200000"/>
              </a:lnSpc>
            </a:pPr>
            <a:r>
              <a:rPr lang="it-IT" sz="2000">
                <a:cs typeface="Arial" charset="0"/>
              </a:rPr>
              <a:t>♥ STRUMENTI IN </a:t>
            </a:r>
            <a:r>
              <a:rPr lang="it-IT" sz="2000" b="1">
                <a:cs typeface="Arial" charset="0"/>
              </a:rPr>
              <a:t>TRASFORMATA DI FOURIER </a:t>
            </a:r>
            <a:r>
              <a:rPr lang="it-IT" sz="2000">
                <a:cs typeface="Arial" charset="0"/>
              </a:rPr>
              <a:t>(solo IR)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anim calcmode="lin" valueType="num">
                                      <p:cBhvr additive="base">
                                        <p:cTn id="7" dur="500" fill="hold"/>
                                        <p:tgtEl>
                                          <p:spTgt spid="2150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8">
                                            <p:txEl>
                                              <p:pRg st="1" end="1"/>
                                            </p:txEl>
                                          </p:spTgt>
                                        </p:tgtEl>
                                        <p:attrNameLst>
                                          <p:attrName>style.visibility</p:attrName>
                                        </p:attrNameLst>
                                      </p:cBhvr>
                                      <p:to>
                                        <p:strVal val="visible"/>
                                      </p:to>
                                    </p:set>
                                    <p:anim calcmode="lin" valueType="num">
                                      <p:cBhvr additive="base">
                                        <p:cTn id="13" dur="500" fill="hold"/>
                                        <p:tgtEl>
                                          <p:spTgt spid="2150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8">
                                            <p:txEl>
                                              <p:pRg st="2" end="2"/>
                                            </p:txEl>
                                          </p:spTgt>
                                        </p:tgtEl>
                                        <p:attrNameLst>
                                          <p:attrName>style.visibility</p:attrName>
                                        </p:attrNameLst>
                                      </p:cBhvr>
                                      <p:to>
                                        <p:strVal val="visible"/>
                                      </p:to>
                                    </p:set>
                                    <p:anim calcmode="lin" valueType="num">
                                      <p:cBhvr additive="base">
                                        <p:cTn id="19" dur="500" fill="hold"/>
                                        <p:tgtEl>
                                          <p:spTgt spid="2150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08">
                                            <p:txEl>
                                              <p:pRg st="3" end="3"/>
                                            </p:txEl>
                                          </p:spTgt>
                                        </p:tgtEl>
                                        <p:attrNameLst>
                                          <p:attrName>style.visibility</p:attrName>
                                        </p:attrNameLst>
                                      </p:cBhvr>
                                      <p:to>
                                        <p:strVal val="visible"/>
                                      </p:to>
                                    </p:set>
                                    <p:anim calcmode="lin" valueType="num">
                                      <p:cBhvr additive="base">
                                        <p:cTn id="25" dur="500" fill="hold"/>
                                        <p:tgtEl>
                                          <p:spTgt spid="2150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508">
                                            <p:txEl>
                                              <p:pRg st="6" end="6"/>
                                            </p:txEl>
                                          </p:spTgt>
                                        </p:tgtEl>
                                        <p:attrNameLst>
                                          <p:attrName>style.visibility</p:attrName>
                                        </p:attrNameLst>
                                      </p:cBhvr>
                                      <p:to>
                                        <p:strVal val="visible"/>
                                      </p:to>
                                    </p:set>
                                    <p:anim calcmode="lin" valueType="num">
                                      <p:cBhvr additive="base">
                                        <p:cTn id="31" dur="500" fill="hold"/>
                                        <p:tgtEl>
                                          <p:spTgt spid="21508">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50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508">
                                            <p:txEl>
                                              <p:pRg st="8" end="8"/>
                                            </p:txEl>
                                          </p:spTgt>
                                        </p:tgtEl>
                                        <p:attrNameLst>
                                          <p:attrName>style.visibility</p:attrName>
                                        </p:attrNameLst>
                                      </p:cBhvr>
                                      <p:to>
                                        <p:strVal val="visible"/>
                                      </p:to>
                                    </p:set>
                                    <p:anim calcmode="lin" valueType="num">
                                      <p:cBhvr additive="base">
                                        <p:cTn id="37" dur="500" fill="hold"/>
                                        <p:tgtEl>
                                          <p:spTgt spid="21508">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50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508">
                                            <p:txEl>
                                              <p:pRg st="9" end="9"/>
                                            </p:txEl>
                                          </p:spTgt>
                                        </p:tgtEl>
                                        <p:attrNameLst>
                                          <p:attrName>style.visibility</p:attrName>
                                        </p:attrNameLst>
                                      </p:cBhvr>
                                      <p:to>
                                        <p:strVal val="visible"/>
                                      </p:to>
                                    </p:set>
                                    <p:anim calcmode="lin" valueType="num">
                                      <p:cBhvr additive="base">
                                        <p:cTn id="43" dur="500" fill="hold"/>
                                        <p:tgtEl>
                                          <p:spTgt spid="21508">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50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508">
                                            <p:txEl>
                                              <p:pRg st="10" end="10"/>
                                            </p:txEl>
                                          </p:spTgt>
                                        </p:tgtEl>
                                        <p:attrNameLst>
                                          <p:attrName>style.visibility</p:attrName>
                                        </p:attrNameLst>
                                      </p:cBhvr>
                                      <p:to>
                                        <p:strVal val="visible"/>
                                      </p:to>
                                    </p:set>
                                    <p:anim calcmode="lin" valueType="num">
                                      <p:cBhvr additive="base">
                                        <p:cTn id="49" dur="500" fill="hold"/>
                                        <p:tgtEl>
                                          <p:spTgt spid="21508">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1508">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1508">
                                            <p:txEl>
                                              <p:pRg st="11" end="11"/>
                                            </p:txEl>
                                          </p:spTgt>
                                        </p:tgtEl>
                                        <p:attrNameLst>
                                          <p:attrName>style.visibility</p:attrName>
                                        </p:attrNameLst>
                                      </p:cBhvr>
                                      <p:to>
                                        <p:strVal val="visible"/>
                                      </p:to>
                                    </p:set>
                                    <p:anim calcmode="lin" valueType="num">
                                      <p:cBhvr additive="base">
                                        <p:cTn id="55" dur="500" fill="hold"/>
                                        <p:tgtEl>
                                          <p:spTgt spid="21508">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1508">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1508">
                                            <p:txEl>
                                              <p:pRg st="12" end="12"/>
                                            </p:txEl>
                                          </p:spTgt>
                                        </p:tgtEl>
                                        <p:attrNameLst>
                                          <p:attrName>style.visibility</p:attrName>
                                        </p:attrNameLst>
                                      </p:cBhvr>
                                      <p:to>
                                        <p:strVal val="visible"/>
                                      </p:to>
                                    </p:set>
                                    <p:anim calcmode="lin" valueType="num">
                                      <p:cBhvr additive="base">
                                        <p:cTn id="61" dur="500" fill="hold"/>
                                        <p:tgtEl>
                                          <p:spTgt spid="21508">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1508">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Text Box 4"/>
          <p:cNvSpPr txBox="1">
            <a:spLocks noChangeArrowheads="1"/>
          </p:cNvSpPr>
          <p:nvPr/>
        </p:nvSpPr>
        <p:spPr bwMode="auto">
          <a:xfrm>
            <a:off x="158750" y="220663"/>
            <a:ext cx="8661400" cy="5934075"/>
          </a:xfrm>
          <a:prstGeom prst="rect">
            <a:avLst/>
          </a:prstGeom>
          <a:noFill/>
          <a:ln w="9525">
            <a:noFill/>
            <a:miter lim="800000"/>
            <a:headEnd/>
            <a:tailEnd/>
          </a:ln>
        </p:spPr>
        <p:txBody>
          <a:bodyPr>
            <a:spAutoFit/>
          </a:bodyPr>
          <a:lstStyle/>
          <a:p>
            <a:r>
              <a:rPr lang="it-IT" sz="2400">
                <a:latin typeface="Garamond" pitchFamily="18" charset="0"/>
              </a:rPr>
              <a:t>Le tecniche spettroscopiche sono basate sullo scambio di energia che si verifica fra l’energia radiante e la materia.</a:t>
            </a:r>
          </a:p>
          <a:p>
            <a:endParaRPr lang="it-IT" sz="2400">
              <a:latin typeface="Garamond" pitchFamily="18" charset="0"/>
            </a:endParaRPr>
          </a:p>
          <a:p>
            <a:r>
              <a:rPr lang="it-IT" sz="2400">
                <a:latin typeface="Garamond" pitchFamily="18" charset="0"/>
              </a:rPr>
              <a:t>La spettrofotometria di assorbimento è interessata ai fenomeni di assorbimento delle radiazioni luminose della regione dello spettro elettromagnetico appartenenti al campo del visibile (350–750 nm) e del vicino ultravioletto (200–350 nm).</a:t>
            </a:r>
          </a:p>
          <a:p>
            <a:endParaRPr lang="it-IT" sz="2400">
              <a:latin typeface="Garamond" pitchFamily="18" charset="0"/>
            </a:endParaRPr>
          </a:p>
          <a:p>
            <a:r>
              <a:rPr lang="it-IT" sz="2400">
                <a:latin typeface="Garamond" pitchFamily="18" charset="0"/>
              </a:rPr>
              <a:t>Viene interessato anche l’UV lontano (10 – 200 nm), anche se in questo caso si opera sotto vuoto o in atmosfera di gas inerte, perché l’ossigeno atmosferico copre i segnali delle altre sostanze.</a:t>
            </a:r>
          </a:p>
          <a:p>
            <a:endParaRPr lang="it-IT" sz="2400">
              <a:latin typeface="Garamond" pitchFamily="18" charset="0"/>
            </a:endParaRPr>
          </a:p>
          <a:p>
            <a:r>
              <a:rPr lang="it-IT" sz="2400">
                <a:latin typeface="Garamond" pitchFamily="18" charset="0"/>
              </a:rPr>
              <a:t>L’assorbimento di questi tipi di radiazioni da parte delle molecole è in grado di produrre delle transizioni energetiche degli elettroni esterni della molecole, sia impegnati che non impegnati in un legame.</a:t>
            </a:r>
          </a:p>
          <a:p>
            <a:endParaRPr lang="it-IT" sz="2400">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2100">
                                            <p:txEl>
                                              <p:pRg st="0" end="0"/>
                                            </p:txEl>
                                          </p:spTgt>
                                        </p:tgtEl>
                                        <p:attrNameLst>
                                          <p:attrName>style.visibility</p:attrName>
                                        </p:attrNameLst>
                                      </p:cBhvr>
                                      <p:to>
                                        <p:strVal val="visible"/>
                                      </p:to>
                                    </p:set>
                                    <p:anim calcmode="lin" valueType="num">
                                      <p:cBhvr additive="base">
                                        <p:cTn id="7" dur="500" fill="hold"/>
                                        <p:tgtEl>
                                          <p:spTgt spid="1321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2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2100">
                                            <p:txEl>
                                              <p:pRg st="2" end="2"/>
                                            </p:txEl>
                                          </p:spTgt>
                                        </p:tgtEl>
                                        <p:attrNameLst>
                                          <p:attrName>style.visibility</p:attrName>
                                        </p:attrNameLst>
                                      </p:cBhvr>
                                      <p:to>
                                        <p:strVal val="visible"/>
                                      </p:to>
                                    </p:set>
                                    <p:anim calcmode="lin" valueType="num">
                                      <p:cBhvr additive="base">
                                        <p:cTn id="13" dur="500" fill="hold"/>
                                        <p:tgtEl>
                                          <p:spTgt spid="13210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210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2100">
                                            <p:txEl>
                                              <p:pRg st="4" end="4"/>
                                            </p:txEl>
                                          </p:spTgt>
                                        </p:tgtEl>
                                        <p:attrNameLst>
                                          <p:attrName>style.visibility</p:attrName>
                                        </p:attrNameLst>
                                      </p:cBhvr>
                                      <p:to>
                                        <p:strVal val="visible"/>
                                      </p:to>
                                    </p:set>
                                    <p:anim calcmode="lin" valueType="num">
                                      <p:cBhvr additive="base">
                                        <p:cTn id="19" dur="500" fill="hold"/>
                                        <p:tgtEl>
                                          <p:spTgt spid="13210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210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2100">
                                            <p:txEl>
                                              <p:pRg st="6" end="6"/>
                                            </p:txEl>
                                          </p:spTgt>
                                        </p:tgtEl>
                                        <p:attrNameLst>
                                          <p:attrName>style.visibility</p:attrName>
                                        </p:attrNameLst>
                                      </p:cBhvr>
                                      <p:to>
                                        <p:strVal val="visible"/>
                                      </p:to>
                                    </p:set>
                                    <p:anim calcmode="lin" valueType="num">
                                      <p:cBhvr additive="base">
                                        <p:cTn id="25" dur="500" fill="hold"/>
                                        <p:tgtEl>
                                          <p:spTgt spid="132100">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210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266700" y="3573463"/>
            <a:ext cx="8877300" cy="366712"/>
          </a:xfrm>
          <a:prstGeom prst="rect">
            <a:avLst/>
          </a:prstGeom>
          <a:noFill/>
          <a:ln w="9525">
            <a:noFill/>
            <a:miter lim="800000"/>
            <a:headEnd/>
            <a:tailEnd/>
          </a:ln>
        </p:spPr>
        <p:txBody>
          <a:bodyPr>
            <a:spAutoFit/>
          </a:bodyPr>
          <a:lstStyle/>
          <a:p>
            <a:endParaRPr lang="it-IT">
              <a:latin typeface="Calibri" pitchFamily="34" charset="0"/>
            </a:endParaRPr>
          </a:p>
        </p:txBody>
      </p:sp>
      <p:pic>
        <p:nvPicPr>
          <p:cNvPr id="21507" name="Picture 5"/>
          <p:cNvPicPr>
            <a:picLocks noChangeAspect="1" noChangeArrowheads="1"/>
          </p:cNvPicPr>
          <p:nvPr/>
        </p:nvPicPr>
        <p:blipFill>
          <a:blip r:embed="rId3" cstate="print"/>
          <a:srcRect/>
          <a:stretch>
            <a:fillRect/>
          </a:stretch>
        </p:blipFill>
        <p:spPr bwMode="auto">
          <a:xfrm>
            <a:off x="0" y="620713"/>
            <a:ext cx="8780463" cy="3151187"/>
          </a:xfrm>
          <a:prstGeom prst="rect">
            <a:avLst/>
          </a:prstGeom>
          <a:noFill/>
          <a:ln w="9525">
            <a:noFill/>
            <a:miter lim="800000"/>
            <a:headEnd/>
            <a:tailEnd/>
          </a:ln>
        </p:spPr>
      </p:pic>
      <p:sp>
        <p:nvSpPr>
          <p:cNvPr id="21508" name="Text Box 6"/>
          <p:cNvSpPr txBox="1">
            <a:spLocks noChangeArrowheads="1"/>
          </p:cNvSpPr>
          <p:nvPr/>
        </p:nvSpPr>
        <p:spPr bwMode="auto">
          <a:xfrm>
            <a:off x="303213" y="-7938"/>
            <a:ext cx="184150" cy="366713"/>
          </a:xfrm>
          <a:prstGeom prst="rect">
            <a:avLst/>
          </a:prstGeom>
          <a:noFill/>
          <a:ln w="9525">
            <a:noFill/>
            <a:miter lim="800000"/>
            <a:headEnd/>
            <a:tailEnd/>
          </a:ln>
        </p:spPr>
        <p:txBody>
          <a:bodyPr wrap="none">
            <a:spAutoFit/>
          </a:bodyPr>
          <a:lstStyle/>
          <a:p>
            <a:endParaRPr lang="it-IT">
              <a:latin typeface="Calibri" pitchFamily="34" charset="0"/>
            </a:endParaRPr>
          </a:p>
        </p:txBody>
      </p:sp>
      <p:sp>
        <p:nvSpPr>
          <p:cNvPr id="21509" name="Rectangle 7"/>
          <p:cNvSpPr>
            <a:spLocks noChangeArrowheads="1"/>
          </p:cNvSpPr>
          <p:nvPr/>
        </p:nvSpPr>
        <p:spPr bwMode="auto">
          <a:xfrm>
            <a:off x="1619250" y="188913"/>
            <a:ext cx="6375400" cy="457200"/>
          </a:xfrm>
          <a:prstGeom prst="rect">
            <a:avLst/>
          </a:prstGeom>
          <a:noFill/>
          <a:ln w="9525">
            <a:noFill/>
            <a:miter lim="800000"/>
            <a:headEnd/>
            <a:tailEnd/>
          </a:ln>
        </p:spPr>
        <p:txBody>
          <a:bodyPr wrap="none">
            <a:spAutoFit/>
          </a:bodyPr>
          <a:lstStyle/>
          <a:p>
            <a:pPr lvl="1"/>
            <a:r>
              <a:rPr lang="it-IT" sz="2400">
                <a:latin typeface="Calibri" pitchFamily="34" charset="0"/>
              </a:rPr>
              <a:t>SPETTROFOTOMETRO </a:t>
            </a:r>
            <a:r>
              <a:rPr lang="it-IT" sz="2400" b="1">
                <a:latin typeface="Calibri" pitchFamily="34" charset="0"/>
              </a:rPr>
              <a:t>MONORAGGIO</a:t>
            </a:r>
            <a:r>
              <a:rPr lang="it-IT" sz="2400">
                <a:latin typeface="Calibri" pitchFamily="34" charset="0"/>
              </a:rPr>
              <a:t> </a:t>
            </a:r>
          </a:p>
        </p:txBody>
      </p:sp>
      <p:sp>
        <p:nvSpPr>
          <p:cNvPr id="21510" name="Text Box 8"/>
          <p:cNvSpPr txBox="1">
            <a:spLocks noChangeArrowheads="1"/>
          </p:cNvSpPr>
          <p:nvPr/>
        </p:nvSpPr>
        <p:spPr bwMode="auto">
          <a:xfrm>
            <a:off x="250825" y="4005263"/>
            <a:ext cx="8661400" cy="2678112"/>
          </a:xfrm>
          <a:prstGeom prst="rect">
            <a:avLst/>
          </a:prstGeom>
          <a:noFill/>
          <a:ln w="9525">
            <a:noFill/>
            <a:miter lim="800000"/>
            <a:headEnd/>
            <a:tailEnd/>
          </a:ln>
        </p:spPr>
        <p:txBody>
          <a:bodyPr>
            <a:spAutoFit/>
          </a:bodyPr>
          <a:lstStyle/>
          <a:p>
            <a:pPr algn="just"/>
            <a:r>
              <a:rPr lang="it-IT" sz="2400">
                <a:cs typeface="Arial" charset="0"/>
              </a:rPr>
              <a:t>Gli </a:t>
            </a:r>
            <a:r>
              <a:rPr lang="it-IT" sz="2400" b="1">
                <a:cs typeface="Arial" charset="0"/>
              </a:rPr>
              <a:t>SPETTROFOTOMETRI MONORAGGIO, </a:t>
            </a:r>
            <a:r>
              <a:rPr lang="it-IT" sz="2400">
                <a:cs typeface="Arial" charset="0"/>
              </a:rPr>
              <a:t>sono usati prevalentemente in analisi quantitativa.  La difficoltà sta nel fatto che </a:t>
            </a:r>
            <a:r>
              <a:rPr lang="it-IT" sz="2400" b="1" i="1">
                <a:cs typeface="Arial" charset="0"/>
              </a:rPr>
              <a:t>per ogni misura, per ogni l, si deve ripetere l'azzeramento contro il bianco</a:t>
            </a:r>
            <a:r>
              <a:rPr lang="it-IT" sz="2400">
                <a:cs typeface="Arial" charset="0"/>
              </a:rPr>
              <a:t>, oppure registrare prima lo spettro del bianco, poi lo spettro del campione ed infine sottrarre al secondo il primo.</a:t>
            </a:r>
          </a:p>
          <a:p>
            <a:pPr algn="just"/>
            <a:endParaRPr lang="it-IT" sz="240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box(in)">
                                      <p:cBhvr>
                                        <p:cTn id="7" dur="500"/>
                                        <p:tgtEl>
                                          <p:spTgt spid="2150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1507"/>
                                        </p:tgtEl>
                                        <p:attrNameLst>
                                          <p:attrName>style.visibility</p:attrName>
                                        </p:attrNameLst>
                                      </p:cBhvr>
                                      <p:to>
                                        <p:strVal val="visible"/>
                                      </p:to>
                                    </p:set>
                                    <p:animEffect transition="in" filter="box(in)">
                                      <p:cBhvr>
                                        <p:cTn id="12" dur="500"/>
                                        <p:tgtEl>
                                          <p:spTgt spid="2150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box(in)">
                                      <p:cBhvr>
                                        <p:cTn id="17"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P spid="215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303213" y="352425"/>
            <a:ext cx="184150" cy="366713"/>
          </a:xfrm>
          <a:prstGeom prst="rect">
            <a:avLst/>
          </a:prstGeom>
          <a:noFill/>
          <a:ln w="9525">
            <a:noFill/>
            <a:miter lim="800000"/>
            <a:headEnd/>
            <a:tailEnd/>
          </a:ln>
        </p:spPr>
        <p:txBody>
          <a:bodyPr wrap="none">
            <a:spAutoFit/>
          </a:bodyPr>
          <a:lstStyle/>
          <a:p>
            <a:endParaRPr lang="it-IT">
              <a:latin typeface="Calibri" pitchFamily="34" charset="0"/>
            </a:endParaRPr>
          </a:p>
        </p:txBody>
      </p:sp>
      <p:pic>
        <p:nvPicPr>
          <p:cNvPr id="23557" name="Picture 5"/>
          <p:cNvPicPr>
            <a:picLocks noChangeAspect="1" noChangeArrowheads="1"/>
          </p:cNvPicPr>
          <p:nvPr/>
        </p:nvPicPr>
        <p:blipFill>
          <a:blip r:embed="rId3" cstate="print"/>
          <a:srcRect/>
          <a:stretch>
            <a:fillRect/>
          </a:stretch>
        </p:blipFill>
        <p:spPr bwMode="auto">
          <a:xfrm>
            <a:off x="166688" y="3246438"/>
            <a:ext cx="8977312" cy="3611562"/>
          </a:xfrm>
          <a:prstGeom prst="rect">
            <a:avLst/>
          </a:prstGeom>
          <a:noFill/>
          <a:ln w="9525">
            <a:noFill/>
            <a:miter lim="800000"/>
            <a:headEnd/>
            <a:tailEnd/>
          </a:ln>
        </p:spPr>
      </p:pic>
      <p:sp>
        <p:nvSpPr>
          <p:cNvPr id="23558" name="Rectangle 6"/>
          <p:cNvSpPr>
            <a:spLocks noChangeArrowheads="1"/>
          </p:cNvSpPr>
          <p:nvPr/>
        </p:nvSpPr>
        <p:spPr bwMode="auto">
          <a:xfrm>
            <a:off x="1331913" y="0"/>
            <a:ext cx="5954643" cy="461665"/>
          </a:xfrm>
          <a:prstGeom prst="rect">
            <a:avLst/>
          </a:prstGeom>
          <a:noFill/>
          <a:ln w="9525">
            <a:noFill/>
            <a:miter lim="800000"/>
            <a:headEnd/>
            <a:tailEnd/>
          </a:ln>
        </p:spPr>
        <p:txBody>
          <a:bodyPr wrap="none">
            <a:spAutoFit/>
          </a:bodyPr>
          <a:lstStyle/>
          <a:p>
            <a:pPr lvl="1"/>
            <a:r>
              <a:rPr lang="it-IT" sz="2400" b="1" dirty="0">
                <a:latin typeface="Calibri" pitchFamily="34" charset="0"/>
              </a:rPr>
              <a:t>SPETTROFOTOMETRO A DOPPIO RAGGIO</a:t>
            </a:r>
            <a:r>
              <a:rPr lang="it-IT" sz="2400" dirty="0">
                <a:latin typeface="Calibri" pitchFamily="34" charset="0"/>
              </a:rPr>
              <a:t> </a:t>
            </a:r>
          </a:p>
        </p:txBody>
      </p:sp>
      <p:sp>
        <p:nvSpPr>
          <p:cNvPr id="23560" name="Text Box 8"/>
          <p:cNvSpPr txBox="1">
            <a:spLocks noChangeArrowheads="1"/>
          </p:cNvSpPr>
          <p:nvPr/>
        </p:nvSpPr>
        <p:spPr bwMode="auto">
          <a:xfrm>
            <a:off x="0" y="692150"/>
            <a:ext cx="9144000" cy="2530475"/>
          </a:xfrm>
          <a:prstGeom prst="rect">
            <a:avLst/>
          </a:prstGeom>
          <a:noFill/>
          <a:ln w="9525">
            <a:noFill/>
            <a:miter lim="800000"/>
            <a:headEnd/>
            <a:tailEnd/>
          </a:ln>
        </p:spPr>
        <p:txBody>
          <a:bodyPr>
            <a:spAutoFit/>
          </a:bodyPr>
          <a:lstStyle/>
          <a:p>
            <a:pPr algn="just"/>
            <a:r>
              <a:rPr lang="it-IT" sz="2000">
                <a:cs typeface="Arial" charset="0"/>
              </a:rPr>
              <a:t>Negli </a:t>
            </a:r>
            <a:r>
              <a:rPr lang="it-IT" sz="2000" b="1">
                <a:cs typeface="Arial" charset="0"/>
              </a:rPr>
              <a:t>SPETTROFOTOMETRI A DOPPIO RAGGIO </a:t>
            </a:r>
            <a:r>
              <a:rPr lang="it-IT" sz="2000">
                <a:cs typeface="Arial" charset="0"/>
              </a:rPr>
              <a:t>si ha invece un sistema che invia due raggi, identici per frequenza e intensità, uno attraverso il campione e l'altro attraverso il bianco, per cui si ha un confronto continuo tra l'assorbanza del campione e quella del bianco. Grazie a queste caratteristiche è possibile effettuare misure direttamente a qualsiasi l senza ripetere azzeramenti, e soprattutto registrare continuativamente lo spettro di assorbimento (fondamentale ai fini qualitativi). Per questo motivo il doppio raggio è preferito per le applicazioni qualitative sia in UV che in IR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8"/>
                                        </p:tgtEl>
                                        <p:attrNameLst>
                                          <p:attrName>style.visibility</p:attrName>
                                        </p:attrNameLst>
                                      </p:cBhvr>
                                      <p:to>
                                        <p:strVal val="visible"/>
                                      </p:to>
                                    </p:set>
                                    <p:anim calcmode="lin" valueType="num">
                                      <p:cBhvr additive="base">
                                        <p:cTn id="7" dur="500" fill="hold"/>
                                        <p:tgtEl>
                                          <p:spTgt spid="23558"/>
                                        </p:tgtEl>
                                        <p:attrNameLst>
                                          <p:attrName>ppt_x</p:attrName>
                                        </p:attrNameLst>
                                      </p:cBhvr>
                                      <p:tavLst>
                                        <p:tav tm="0">
                                          <p:val>
                                            <p:strVal val="#ppt_x"/>
                                          </p:val>
                                        </p:tav>
                                        <p:tav tm="100000">
                                          <p:val>
                                            <p:strVal val="#ppt_x"/>
                                          </p:val>
                                        </p:tav>
                                      </p:tavLst>
                                    </p:anim>
                                    <p:anim calcmode="lin" valueType="num">
                                      <p:cBhvr additive="base">
                                        <p:cTn id="8" dur="500" fill="hold"/>
                                        <p:tgtEl>
                                          <p:spTgt spid="235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60"/>
                                        </p:tgtEl>
                                        <p:attrNameLst>
                                          <p:attrName>style.visibility</p:attrName>
                                        </p:attrNameLst>
                                      </p:cBhvr>
                                      <p:to>
                                        <p:strVal val="visible"/>
                                      </p:to>
                                    </p:set>
                                    <p:anim calcmode="lin" valueType="num">
                                      <p:cBhvr additive="base">
                                        <p:cTn id="13" dur="500" fill="hold"/>
                                        <p:tgtEl>
                                          <p:spTgt spid="23560"/>
                                        </p:tgtEl>
                                        <p:attrNameLst>
                                          <p:attrName>ppt_x</p:attrName>
                                        </p:attrNameLst>
                                      </p:cBhvr>
                                      <p:tavLst>
                                        <p:tav tm="0">
                                          <p:val>
                                            <p:strVal val="#ppt_x"/>
                                          </p:val>
                                        </p:tav>
                                        <p:tav tm="100000">
                                          <p:val>
                                            <p:strVal val="#ppt_x"/>
                                          </p:val>
                                        </p:tav>
                                      </p:tavLst>
                                    </p:anim>
                                    <p:anim calcmode="lin" valueType="num">
                                      <p:cBhvr additive="base">
                                        <p:cTn id="14" dur="500" fill="hold"/>
                                        <p:tgtEl>
                                          <p:spTgt spid="2356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23557"/>
                                        </p:tgtEl>
                                        <p:attrNameLst>
                                          <p:attrName>style.visibility</p:attrName>
                                        </p:attrNameLst>
                                      </p:cBhvr>
                                      <p:to>
                                        <p:strVal val="visible"/>
                                      </p:to>
                                    </p:set>
                                    <p:animEffect transition="in" filter="diamond(in)">
                                      <p:cBhvr>
                                        <p:cTn id="19" dur="20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P spid="2356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0" y="0"/>
            <a:ext cx="9144000" cy="4154488"/>
          </a:xfrm>
          <a:prstGeom prst="rect">
            <a:avLst/>
          </a:prstGeom>
          <a:noFill/>
          <a:ln w="9525">
            <a:noFill/>
            <a:miter lim="800000"/>
            <a:headEnd/>
            <a:tailEnd/>
          </a:ln>
        </p:spPr>
        <p:txBody>
          <a:bodyPr>
            <a:spAutoFit/>
          </a:bodyPr>
          <a:lstStyle/>
          <a:p>
            <a:pPr algn="just"/>
            <a:r>
              <a:rPr lang="it-IT" sz="2400">
                <a:cs typeface="Arial" charset="0"/>
              </a:rPr>
              <a:t>Esistono poi </a:t>
            </a:r>
            <a:r>
              <a:rPr lang="it-IT" sz="2400" b="1">
                <a:cs typeface="Arial" charset="0"/>
              </a:rPr>
              <a:t>strumenti UV-visibile a serie di diodi</a:t>
            </a:r>
            <a:r>
              <a:rPr lang="it-IT" sz="2400">
                <a:cs typeface="Arial" charset="0"/>
              </a:rPr>
              <a:t>, in cui il rivelatore è costituito da un chip con centinaia di fotodiodi allineati, ognuno dei quali misura la particolare banda di radiazione inviatagli dall'elemento disperdente. </a:t>
            </a:r>
          </a:p>
          <a:p>
            <a:pPr algn="just"/>
            <a:r>
              <a:rPr lang="it-IT" sz="2400">
                <a:cs typeface="Arial" charset="0"/>
              </a:rPr>
              <a:t>Tali strumenti non hanno una risoluzione elevata, ma presentano però una caratteristica notevole: registrano simultaneamente (in 1/10 di secondo) tutto lo spettro (non ci sono parti in movimento che inviano le λ un po' per volta); grazie a questo sono adatti ad essere collegati all'uscita di strumenti di separazione di miscugli (tipo HPLC) in modo da registrare in tempo reale, secondo per secondo, l'intero spettro della miscela in uscita. </a:t>
            </a:r>
          </a:p>
        </p:txBody>
      </p:sp>
      <p:pic>
        <p:nvPicPr>
          <p:cNvPr id="24581" name="Picture 5"/>
          <p:cNvPicPr>
            <a:picLocks noChangeAspect="1" noChangeArrowheads="1"/>
          </p:cNvPicPr>
          <p:nvPr/>
        </p:nvPicPr>
        <p:blipFill>
          <a:blip r:embed="rId3" cstate="print"/>
          <a:srcRect/>
          <a:stretch>
            <a:fillRect/>
          </a:stretch>
        </p:blipFill>
        <p:spPr bwMode="auto">
          <a:xfrm>
            <a:off x="395288" y="4284663"/>
            <a:ext cx="8316912" cy="25733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additive="base">
                                        <p:cTn id="7" dur="500" fill="hold"/>
                                        <p:tgtEl>
                                          <p:spTgt spid="24580"/>
                                        </p:tgtEl>
                                        <p:attrNameLst>
                                          <p:attrName>ppt_x</p:attrName>
                                        </p:attrNameLst>
                                      </p:cBhvr>
                                      <p:tavLst>
                                        <p:tav tm="0">
                                          <p:val>
                                            <p:strVal val="#ppt_x"/>
                                          </p:val>
                                        </p:tav>
                                        <p:tav tm="100000">
                                          <p:val>
                                            <p:strVal val="#ppt_x"/>
                                          </p:val>
                                        </p:tav>
                                      </p:tavLst>
                                    </p:anim>
                                    <p:anim calcmode="lin" valueType="num">
                                      <p:cBhvr additive="base">
                                        <p:cTn id="8" dur="500" fill="hold"/>
                                        <p:tgtEl>
                                          <p:spTgt spid="2458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24581"/>
                                        </p:tgtEl>
                                        <p:attrNameLst>
                                          <p:attrName>style.visibility</p:attrName>
                                        </p:attrNameLst>
                                      </p:cBhvr>
                                      <p:to>
                                        <p:strVal val="visible"/>
                                      </p:to>
                                    </p:set>
                                    <p:animEffect transition="in" filter="diamond(in)">
                                      <p:cBhvr>
                                        <p:cTn id="13" dur="2000"/>
                                        <p:tgtEl>
                                          <p:spTgt spid="2458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2000"/>
                                        <p:tgtEl>
                                          <p:spTgt spid="24581"/>
                                        </p:tgtEl>
                                      </p:cBhvr>
                                    </p:animEffect>
                                    <p:set>
                                      <p:cBhvr>
                                        <p:cTn id="18" dur="1" fill="hold">
                                          <p:stCondLst>
                                            <p:cond delay="1999"/>
                                          </p:stCondLst>
                                        </p:cTn>
                                        <p:tgtEl>
                                          <p:spTgt spid="245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alizarin red 20/L"/>
          <p:cNvPicPr>
            <a:picLocks noChangeAspect="1" noChangeArrowheads="1"/>
          </p:cNvPicPr>
          <p:nvPr/>
        </p:nvPicPr>
        <p:blipFill>
          <a:blip r:embed="rId3" cstate="print"/>
          <a:srcRect/>
          <a:stretch>
            <a:fillRect/>
          </a:stretch>
        </p:blipFill>
        <p:spPr bwMode="auto">
          <a:xfrm>
            <a:off x="1547813" y="0"/>
            <a:ext cx="6553200" cy="5191125"/>
          </a:xfrm>
          <a:prstGeom prst="rect">
            <a:avLst/>
          </a:prstGeom>
          <a:noFill/>
          <a:ln w="9525">
            <a:noFill/>
            <a:miter lim="800000"/>
            <a:headEnd/>
            <a:tailEnd/>
          </a:ln>
        </p:spPr>
      </p:pic>
      <p:pic>
        <p:nvPicPr>
          <p:cNvPr id="24579" name="Picture 7" descr="formula"/>
          <p:cNvPicPr>
            <a:picLocks noChangeAspect="1" noChangeArrowheads="1"/>
          </p:cNvPicPr>
          <p:nvPr/>
        </p:nvPicPr>
        <p:blipFill>
          <a:blip r:embed="rId4" cstate="print"/>
          <a:srcRect/>
          <a:stretch>
            <a:fillRect/>
          </a:stretch>
        </p:blipFill>
        <p:spPr bwMode="auto">
          <a:xfrm>
            <a:off x="395288" y="5334000"/>
            <a:ext cx="3267075" cy="1524000"/>
          </a:xfrm>
          <a:prstGeom prst="rect">
            <a:avLst/>
          </a:prstGeom>
          <a:noFill/>
          <a:ln w="9525">
            <a:noFill/>
            <a:miter lim="800000"/>
            <a:headEnd/>
            <a:tailEnd/>
          </a:ln>
        </p:spPr>
      </p:pic>
      <p:sp>
        <p:nvSpPr>
          <p:cNvPr id="24580" name="Text Box 8"/>
          <p:cNvSpPr txBox="1">
            <a:spLocks noChangeArrowheads="1"/>
          </p:cNvSpPr>
          <p:nvPr/>
        </p:nvSpPr>
        <p:spPr bwMode="auto">
          <a:xfrm>
            <a:off x="4048125" y="5465763"/>
            <a:ext cx="3257550" cy="366712"/>
          </a:xfrm>
          <a:prstGeom prst="rect">
            <a:avLst/>
          </a:prstGeom>
          <a:noFill/>
          <a:ln w="9525">
            <a:noFill/>
            <a:miter lim="800000"/>
            <a:headEnd/>
            <a:tailEnd/>
          </a:ln>
        </p:spPr>
        <p:txBody>
          <a:bodyPr wrap="none">
            <a:spAutoFit/>
          </a:bodyPr>
          <a:lstStyle/>
          <a:p>
            <a:r>
              <a:rPr lang="it-IT">
                <a:latin typeface="Calibri" pitchFamily="34" charset="0"/>
              </a:rPr>
              <a:t>Alizarin Red S rosso di robbia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5" name="Picture 7" descr="abscloro.bmp (25366 byte)"/>
          <p:cNvPicPr>
            <a:picLocks noChangeAspect="1" noChangeArrowheads="1"/>
          </p:cNvPicPr>
          <p:nvPr/>
        </p:nvPicPr>
        <p:blipFill>
          <a:blip r:embed="rId3" cstate="print"/>
          <a:srcRect/>
          <a:stretch>
            <a:fillRect/>
          </a:stretch>
        </p:blipFill>
        <p:spPr bwMode="auto">
          <a:xfrm>
            <a:off x="323850" y="260350"/>
            <a:ext cx="6480175" cy="5168900"/>
          </a:xfrm>
          <a:prstGeom prst="rect">
            <a:avLst/>
          </a:prstGeom>
          <a:noFill/>
          <a:ln w="9525">
            <a:noFill/>
            <a:miter lim="800000"/>
            <a:headEnd/>
            <a:tailEnd/>
          </a:ln>
        </p:spPr>
      </p:pic>
      <p:sp>
        <p:nvSpPr>
          <p:cNvPr id="150536" name="Text Box 8"/>
          <p:cNvSpPr txBox="1">
            <a:spLocks noChangeArrowheads="1"/>
          </p:cNvSpPr>
          <p:nvPr/>
        </p:nvSpPr>
        <p:spPr bwMode="auto">
          <a:xfrm>
            <a:off x="0" y="5661025"/>
            <a:ext cx="8840788" cy="915988"/>
          </a:xfrm>
          <a:prstGeom prst="rect">
            <a:avLst/>
          </a:prstGeom>
          <a:noFill/>
          <a:ln w="9525">
            <a:noFill/>
            <a:miter lim="800000"/>
            <a:headEnd/>
            <a:tailEnd/>
          </a:ln>
        </p:spPr>
        <p:txBody>
          <a:bodyPr>
            <a:spAutoFit/>
          </a:bodyPr>
          <a:lstStyle/>
          <a:p>
            <a:r>
              <a:rPr lang="it-IT">
                <a:latin typeface="Calibri" pitchFamily="34" charset="0"/>
              </a:rPr>
              <a:t>Lo spettro di assorbimento delle clorofille (la </a:t>
            </a:r>
            <a:r>
              <a:rPr lang="it-IT" b="1">
                <a:latin typeface="Calibri" pitchFamily="34" charset="0"/>
              </a:rPr>
              <a:t>a</a:t>
            </a:r>
            <a:r>
              <a:rPr lang="it-IT">
                <a:latin typeface="Calibri" pitchFamily="34" charset="0"/>
              </a:rPr>
              <a:t> in rosso, la </a:t>
            </a:r>
            <a:r>
              <a:rPr lang="it-IT" b="1">
                <a:latin typeface="Calibri" pitchFamily="34" charset="0"/>
              </a:rPr>
              <a:t>b</a:t>
            </a:r>
            <a:r>
              <a:rPr lang="it-IT">
                <a:latin typeface="Calibri" pitchFamily="34" charset="0"/>
              </a:rPr>
              <a:t> in verde) presenta due picchi diversi nel rosso e nell'azzurro, separati da un profondo avvallamento (500-600 nm) in cui l'assorbimento è basso.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0535"/>
                                        </p:tgtEl>
                                        <p:attrNameLst>
                                          <p:attrName>style.visibility</p:attrName>
                                        </p:attrNameLst>
                                      </p:cBhvr>
                                      <p:to>
                                        <p:strVal val="visible"/>
                                      </p:to>
                                    </p:set>
                                    <p:animEffect transition="in" filter="box(in)">
                                      <p:cBhvr>
                                        <p:cTn id="7" dur="500"/>
                                        <p:tgtEl>
                                          <p:spTgt spid="15053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50536"/>
                                        </p:tgtEl>
                                        <p:attrNameLst>
                                          <p:attrName>style.visibility</p:attrName>
                                        </p:attrNameLst>
                                      </p:cBhvr>
                                      <p:to>
                                        <p:strVal val="visible"/>
                                      </p:to>
                                    </p:set>
                                    <p:animEffect transition="in" filter="diamond(in)">
                                      <p:cBhvr>
                                        <p:cTn id="12" dur="2000"/>
                                        <p:tgtEl>
                                          <p:spTgt spid="150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astrocultura.uai.it/tesi/stella2006/alessandro_sacco/Percentuale%20di%20luce%20assorbita.jpg"/>
          <p:cNvPicPr>
            <a:picLocks noChangeAspect="1" noChangeArrowheads="1"/>
          </p:cNvPicPr>
          <p:nvPr/>
        </p:nvPicPr>
        <p:blipFill>
          <a:blip r:embed="rId2" cstate="print"/>
          <a:srcRect/>
          <a:stretch>
            <a:fillRect/>
          </a:stretch>
        </p:blipFill>
        <p:spPr bwMode="auto">
          <a:xfrm>
            <a:off x="2143125" y="0"/>
            <a:ext cx="5151438" cy="673417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bec-natura.com/lib/img/foto/ricerca.chimica.uv-vis02.jpg"/>
          <p:cNvPicPr>
            <a:picLocks noChangeAspect="1" noChangeArrowheads="1"/>
          </p:cNvPicPr>
          <p:nvPr/>
        </p:nvPicPr>
        <p:blipFill>
          <a:blip r:embed="rId2" cstate="print"/>
          <a:srcRect/>
          <a:stretch>
            <a:fillRect/>
          </a:stretch>
        </p:blipFill>
        <p:spPr bwMode="auto">
          <a:xfrm>
            <a:off x="808038" y="1163638"/>
            <a:ext cx="7050087" cy="4765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belly dancer"/>
          <p:cNvPicPr>
            <a:picLocks noChangeAspect="1" noChangeArrowheads="1"/>
          </p:cNvPicPr>
          <p:nvPr/>
        </p:nvPicPr>
        <p:blipFill>
          <a:blip r:embed="rId2" cstate="print"/>
          <a:srcRect/>
          <a:stretch>
            <a:fillRect/>
          </a:stretch>
        </p:blipFill>
        <p:spPr bwMode="auto">
          <a:xfrm>
            <a:off x="2214563" y="785813"/>
            <a:ext cx="4429125" cy="5781675"/>
          </a:xfrm>
          <a:prstGeom prst="rect">
            <a:avLst/>
          </a:prstGeom>
          <a:noFill/>
          <a:ln w="9525">
            <a:noFill/>
            <a:miter lim="800000"/>
            <a:headEnd/>
            <a:tailEnd/>
          </a:ln>
        </p:spPr>
      </p:pic>
      <p:sp>
        <p:nvSpPr>
          <p:cNvPr id="3" name="CasellaDiTesto 2"/>
          <p:cNvSpPr txBox="1">
            <a:spLocks noChangeArrowheads="1"/>
          </p:cNvSpPr>
          <p:nvPr/>
        </p:nvSpPr>
        <p:spPr bwMode="auto">
          <a:xfrm>
            <a:off x="2071688" y="214313"/>
            <a:ext cx="5446712" cy="461962"/>
          </a:xfrm>
          <a:prstGeom prst="rect">
            <a:avLst/>
          </a:prstGeom>
          <a:noFill/>
          <a:ln w="9525">
            <a:noFill/>
            <a:miter lim="800000"/>
            <a:headEnd/>
            <a:tailEnd/>
          </a:ln>
        </p:spPr>
        <p:txBody>
          <a:bodyPr wrap="none">
            <a:spAutoFit/>
          </a:bodyPr>
          <a:lstStyle/>
          <a:p>
            <a:r>
              <a:rPr lang="it-IT" sz="2400" b="1"/>
              <a:t>Attenti non mangiate troppo e male!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8850"/>
                                        </p:tgtEl>
                                        <p:attrNameLst>
                                          <p:attrName>style.visibility</p:attrName>
                                        </p:attrNameLst>
                                      </p:cBhvr>
                                      <p:to>
                                        <p:strVal val="visible"/>
                                      </p:to>
                                    </p:set>
                                    <p:animEffect transition="in" filter="diamond(in)">
                                      <p:cBhvr>
                                        <p:cTn id="12" dur="2000"/>
                                        <p:tgtEl>
                                          <p:spTgt spid="78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8" descr="scala delle lunghezze d'onda"/>
          <p:cNvPicPr>
            <a:picLocks noChangeAspect="1" noChangeArrowheads="1"/>
          </p:cNvPicPr>
          <p:nvPr/>
        </p:nvPicPr>
        <p:blipFill>
          <a:blip r:embed="rId3" cstate="print"/>
          <a:srcRect/>
          <a:stretch>
            <a:fillRect/>
          </a:stretch>
        </p:blipFill>
        <p:spPr bwMode="auto">
          <a:xfrm>
            <a:off x="0" y="981075"/>
            <a:ext cx="9256713" cy="2973388"/>
          </a:xfrm>
          <a:prstGeom prst="rect">
            <a:avLst/>
          </a:prstGeom>
          <a:noFill/>
          <a:ln w="9525">
            <a:noFill/>
            <a:miter lim="800000"/>
            <a:headEnd/>
            <a:tailEnd/>
          </a:ln>
        </p:spPr>
      </p:pic>
      <p:sp>
        <p:nvSpPr>
          <p:cNvPr id="4099" name="Text Box 20"/>
          <p:cNvSpPr txBox="1">
            <a:spLocks noChangeArrowheads="1"/>
          </p:cNvSpPr>
          <p:nvPr/>
        </p:nvSpPr>
        <p:spPr bwMode="auto">
          <a:xfrm>
            <a:off x="0" y="0"/>
            <a:ext cx="8661400" cy="946150"/>
          </a:xfrm>
          <a:prstGeom prst="rect">
            <a:avLst/>
          </a:prstGeom>
          <a:noFill/>
          <a:ln w="9525">
            <a:noFill/>
            <a:miter lim="800000"/>
            <a:headEnd/>
            <a:tailEnd/>
          </a:ln>
        </p:spPr>
        <p:txBody>
          <a:bodyPr>
            <a:spAutoFit/>
          </a:bodyPr>
          <a:lstStyle/>
          <a:p>
            <a:r>
              <a:rPr lang="it-IT" sz="2800">
                <a:latin typeface="Calibri" pitchFamily="34" charset="0"/>
              </a:rPr>
              <a:t>Scala esponenziale relativa alle lunghezze d'onda e tipi di radiazioni</a:t>
            </a:r>
          </a:p>
        </p:txBody>
      </p:sp>
      <p:sp>
        <p:nvSpPr>
          <p:cNvPr id="4100" name="Text Box 21"/>
          <p:cNvSpPr txBox="1">
            <a:spLocks noChangeArrowheads="1"/>
          </p:cNvSpPr>
          <p:nvPr/>
        </p:nvSpPr>
        <p:spPr bwMode="auto">
          <a:xfrm>
            <a:off x="323850" y="4221163"/>
            <a:ext cx="8372475" cy="1917700"/>
          </a:xfrm>
          <a:prstGeom prst="rect">
            <a:avLst/>
          </a:prstGeom>
          <a:noFill/>
          <a:ln w="9525">
            <a:noFill/>
            <a:miter lim="800000"/>
            <a:headEnd/>
            <a:tailEnd/>
          </a:ln>
        </p:spPr>
        <p:txBody>
          <a:bodyPr>
            <a:spAutoFit/>
          </a:bodyPr>
          <a:lstStyle/>
          <a:p>
            <a:r>
              <a:rPr lang="it-IT" sz="2400">
                <a:latin typeface="Calibri" pitchFamily="34" charset="0"/>
              </a:rPr>
              <a:t>I tipi di radiazione di interesse chimico sono:</a:t>
            </a:r>
            <a:endParaRPr lang="it-IT" sz="2400" b="1">
              <a:latin typeface="Calibri" pitchFamily="34" charset="0"/>
            </a:endParaRPr>
          </a:p>
          <a:p>
            <a:r>
              <a:rPr lang="it-IT" sz="2400" b="1">
                <a:latin typeface="Calibri" pitchFamily="34" charset="0"/>
              </a:rPr>
              <a:t> </a:t>
            </a:r>
          </a:p>
          <a:p>
            <a:r>
              <a:rPr lang="it-IT" sz="2400" b="1">
                <a:latin typeface="Calibri" pitchFamily="34" charset="0"/>
              </a:rPr>
              <a:t> infrarosso (IR) </a:t>
            </a:r>
            <a:r>
              <a:rPr lang="it-IT" sz="2400">
                <a:latin typeface="Calibri" pitchFamily="34" charset="0"/>
              </a:rPr>
              <a:t>9 x 10</a:t>
            </a:r>
            <a:r>
              <a:rPr lang="it-IT" sz="2400" baseline="30000">
                <a:latin typeface="Calibri" pitchFamily="34" charset="0"/>
              </a:rPr>
              <a:t>-2</a:t>
            </a:r>
            <a:r>
              <a:rPr lang="it-IT" sz="2400">
                <a:latin typeface="Calibri" pitchFamily="34" charset="0"/>
              </a:rPr>
              <a:t> </a:t>
            </a:r>
            <a:r>
              <a:rPr lang="it-IT" sz="2400" b="1">
                <a:latin typeface="Calibri" pitchFamily="34" charset="0"/>
              </a:rPr>
              <a:t>-</a:t>
            </a:r>
            <a:r>
              <a:rPr lang="it-IT" sz="2400">
                <a:latin typeface="Calibri" pitchFamily="34" charset="0"/>
              </a:rPr>
              <a:t> 8 x 10</a:t>
            </a:r>
            <a:r>
              <a:rPr lang="it-IT" sz="2400" baseline="30000">
                <a:latin typeface="Calibri" pitchFamily="34" charset="0"/>
              </a:rPr>
              <a:t>-5</a:t>
            </a:r>
            <a:r>
              <a:rPr lang="it-IT" sz="2400">
                <a:latin typeface="Calibri" pitchFamily="34" charset="0"/>
              </a:rPr>
              <a:t> cm</a:t>
            </a:r>
          </a:p>
          <a:p>
            <a:r>
              <a:rPr lang="it-IT" sz="2400" b="1">
                <a:latin typeface="Calibri" pitchFamily="34" charset="0"/>
              </a:rPr>
              <a:t>visibile (Vis) </a:t>
            </a:r>
            <a:r>
              <a:rPr lang="it-IT" sz="2400">
                <a:latin typeface="Calibri" pitchFamily="34" charset="0"/>
              </a:rPr>
              <a:t>8 x 10</a:t>
            </a:r>
            <a:r>
              <a:rPr lang="it-IT" sz="2400" baseline="30000">
                <a:latin typeface="Calibri" pitchFamily="34" charset="0"/>
              </a:rPr>
              <a:t>-5 </a:t>
            </a:r>
            <a:r>
              <a:rPr lang="it-IT" sz="2400" b="1">
                <a:latin typeface="Calibri" pitchFamily="34" charset="0"/>
              </a:rPr>
              <a:t>-</a:t>
            </a:r>
            <a:r>
              <a:rPr lang="it-IT" sz="2400">
                <a:latin typeface="Calibri" pitchFamily="34" charset="0"/>
              </a:rPr>
              <a:t>4 x 10</a:t>
            </a:r>
            <a:r>
              <a:rPr lang="it-IT" sz="2400" baseline="30000">
                <a:latin typeface="Calibri" pitchFamily="34" charset="0"/>
              </a:rPr>
              <a:t>-5</a:t>
            </a:r>
            <a:r>
              <a:rPr lang="it-IT" sz="2400">
                <a:latin typeface="Calibri" pitchFamily="34" charset="0"/>
              </a:rPr>
              <a:t> cm</a:t>
            </a:r>
          </a:p>
          <a:p>
            <a:r>
              <a:rPr lang="it-IT" sz="2400" b="1">
                <a:latin typeface="Calibri" pitchFamily="34" charset="0"/>
              </a:rPr>
              <a:t>ultravioletto (UV) </a:t>
            </a:r>
            <a:r>
              <a:rPr lang="it-IT" sz="2400">
                <a:latin typeface="Calibri" pitchFamily="34" charset="0"/>
              </a:rPr>
              <a:t>4 x 10</a:t>
            </a:r>
            <a:r>
              <a:rPr lang="it-IT" sz="2400" baseline="30000">
                <a:latin typeface="Calibri" pitchFamily="34" charset="0"/>
              </a:rPr>
              <a:t>-5</a:t>
            </a:r>
            <a:r>
              <a:rPr lang="it-IT" sz="2400">
                <a:latin typeface="Calibri" pitchFamily="34" charset="0"/>
              </a:rPr>
              <a:t>-2 x 10</a:t>
            </a:r>
            <a:r>
              <a:rPr lang="it-IT" sz="2400" baseline="30000">
                <a:latin typeface="Calibri" pitchFamily="34" charset="0"/>
              </a:rPr>
              <a:t>-6 </a:t>
            </a:r>
            <a:r>
              <a:rPr lang="it-IT" sz="2400">
                <a:latin typeface="Calibri" pitchFamily="34" charset="0"/>
              </a:rPr>
              <a:t>cm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 Box 4"/>
          <p:cNvSpPr txBox="1">
            <a:spLocks noChangeArrowheads="1"/>
          </p:cNvSpPr>
          <p:nvPr/>
        </p:nvSpPr>
        <p:spPr bwMode="auto">
          <a:xfrm>
            <a:off x="231775" y="0"/>
            <a:ext cx="8912225" cy="6124575"/>
          </a:xfrm>
          <a:prstGeom prst="rect">
            <a:avLst/>
          </a:prstGeom>
          <a:noFill/>
          <a:ln w="9525">
            <a:noFill/>
            <a:miter lim="800000"/>
            <a:headEnd/>
            <a:tailEnd/>
          </a:ln>
        </p:spPr>
        <p:txBody>
          <a:bodyPr>
            <a:spAutoFit/>
          </a:bodyPr>
          <a:lstStyle/>
          <a:p>
            <a:pPr algn="just"/>
            <a:r>
              <a:rPr lang="it-IT" sz="2400" b="1">
                <a:latin typeface="Garamond" pitchFamily="18" charset="0"/>
              </a:rPr>
              <a:t>Le applicazioni analitiche della spettrofotometria nel visibile e nell'ultravioletto (</a:t>
            </a:r>
            <a:r>
              <a:rPr lang="it-IT" sz="2400" b="1" i="1">
                <a:latin typeface="Garamond" pitchFamily="18" charset="0"/>
              </a:rPr>
              <a:t>U.V.</a:t>
            </a:r>
            <a:r>
              <a:rPr lang="it-IT" sz="2400" b="1">
                <a:latin typeface="Garamond" pitchFamily="18" charset="0"/>
              </a:rPr>
              <a:t>) riguardano sostanze liquide e soluzioni; si può effettuare il riconoscimento della sostanza presente in una soluzione (analisi qualitativa) o determinarne la quantità (analisi quantitativa). Per conoscere l'assorbimento della sostanza disciolta si deve detrarre e misurare sempre l'assorbimento della soluzione rispetto a quello del solvente. </a:t>
            </a:r>
          </a:p>
          <a:p>
            <a:pPr algn="ctr"/>
            <a:endParaRPr lang="it-IT" sz="3200" b="1">
              <a:latin typeface="Garamond" pitchFamily="18" charset="0"/>
            </a:endParaRPr>
          </a:p>
          <a:p>
            <a:pPr algn="ctr"/>
            <a:r>
              <a:rPr lang="it-IT" sz="2800" b="1">
                <a:latin typeface="Garamond" pitchFamily="18" charset="0"/>
              </a:rPr>
              <a:t>Analisi qualitativa</a:t>
            </a:r>
          </a:p>
          <a:p>
            <a:pPr algn="just"/>
            <a:r>
              <a:rPr lang="it-IT" sz="2800">
                <a:latin typeface="Garamond" pitchFamily="18" charset="0"/>
              </a:rPr>
              <a:t>Registrando un grafico lunghezza d'onda-assorbimento, si ottiene lo </a:t>
            </a:r>
            <a:r>
              <a:rPr lang="it-IT" sz="2800" b="1">
                <a:latin typeface="Garamond" pitchFamily="18" charset="0"/>
              </a:rPr>
              <a:t>spettro di assorbimento </a:t>
            </a:r>
            <a:r>
              <a:rPr lang="it-IT" sz="2800">
                <a:latin typeface="Garamond" pitchFamily="18" charset="0"/>
              </a:rPr>
              <a:t>della sostanza esaminata.</a:t>
            </a:r>
          </a:p>
          <a:p>
            <a:pPr algn="just"/>
            <a:r>
              <a:rPr lang="it-IT" sz="2800" b="1" i="1">
                <a:latin typeface="Garamond" pitchFamily="18" charset="0"/>
              </a:rPr>
              <a:t>Ogni sostanza ha il suo spettro di assorbimento</a:t>
            </a:r>
            <a:r>
              <a:rPr lang="it-IT" sz="2800">
                <a:latin typeface="Garamond" pitchFamily="18" charset="0"/>
              </a:rPr>
              <a:t> e l'esame di tali spettri permette di identificare una sostanza (per confronto diretto con campioni noti o tramite banche dati di spettri) o di controllarne il grado di purezza.</a:t>
            </a:r>
          </a:p>
        </p:txBody>
      </p:sp>
      <p:pic>
        <p:nvPicPr>
          <p:cNvPr id="68613" name="Picture 5" descr="KMnO4"/>
          <p:cNvPicPr>
            <a:picLocks noChangeAspect="1" noChangeArrowheads="1"/>
          </p:cNvPicPr>
          <p:nvPr/>
        </p:nvPicPr>
        <p:blipFill>
          <a:blip r:embed="rId3" cstate="print"/>
          <a:srcRect/>
          <a:stretch>
            <a:fillRect/>
          </a:stretch>
        </p:blipFill>
        <p:spPr bwMode="auto">
          <a:xfrm>
            <a:off x="323850" y="0"/>
            <a:ext cx="8496300" cy="5805488"/>
          </a:xfrm>
          <a:prstGeom prst="rect">
            <a:avLst/>
          </a:prstGeom>
          <a:noFill/>
          <a:ln w="9525">
            <a:noFill/>
            <a:miter lim="800000"/>
            <a:headEnd/>
            <a:tailEnd/>
          </a:ln>
        </p:spPr>
      </p:pic>
      <p:grpSp>
        <p:nvGrpSpPr>
          <p:cNvPr id="2" name="Group 6"/>
          <p:cNvGrpSpPr>
            <a:grpSpLocks/>
          </p:cNvGrpSpPr>
          <p:nvPr/>
        </p:nvGrpSpPr>
        <p:grpSpPr bwMode="auto">
          <a:xfrm>
            <a:off x="1835150" y="5734050"/>
            <a:ext cx="4038600" cy="1673225"/>
            <a:chOff x="2976" y="1298"/>
            <a:chExt cx="2544" cy="1054"/>
          </a:xfrm>
        </p:grpSpPr>
        <p:sp>
          <p:nvSpPr>
            <p:cNvPr id="5125" name="Line 7"/>
            <p:cNvSpPr>
              <a:spLocks noChangeShapeType="1"/>
            </p:cNvSpPr>
            <p:nvPr/>
          </p:nvSpPr>
          <p:spPr bwMode="auto">
            <a:xfrm>
              <a:off x="4128" y="1824"/>
              <a:ext cx="0" cy="528"/>
            </a:xfrm>
            <a:prstGeom prst="line">
              <a:avLst/>
            </a:prstGeom>
            <a:noFill/>
            <a:ln w="57150">
              <a:solidFill>
                <a:schemeClr val="accent2"/>
              </a:solidFill>
              <a:round/>
              <a:headEnd/>
              <a:tailEnd type="triangle" w="med" len="med"/>
            </a:ln>
          </p:spPr>
          <p:txBody>
            <a:bodyPr/>
            <a:lstStyle/>
            <a:p>
              <a:endParaRPr lang="it-IT"/>
            </a:p>
          </p:txBody>
        </p:sp>
        <p:sp>
          <p:nvSpPr>
            <p:cNvPr id="5126" name="Text Box 8"/>
            <p:cNvSpPr txBox="1">
              <a:spLocks noChangeArrowheads="1"/>
            </p:cNvSpPr>
            <p:nvPr/>
          </p:nvSpPr>
          <p:spPr bwMode="auto">
            <a:xfrm>
              <a:off x="2976" y="1298"/>
              <a:ext cx="2544" cy="526"/>
            </a:xfrm>
            <a:prstGeom prst="rect">
              <a:avLst/>
            </a:prstGeom>
            <a:solidFill>
              <a:schemeClr val="bg1"/>
            </a:solidFill>
            <a:ln w="9525">
              <a:solidFill>
                <a:schemeClr val="bg1"/>
              </a:solidFill>
              <a:miter lim="800000"/>
              <a:headEnd/>
              <a:tailEnd/>
            </a:ln>
          </p:spPr>
          <p:txBody>
            <a:bodyPr>
              <a:spAutoFit/>
            </a:bodyPr>
            <a:lstStyle/>
            <a:p>
              <a:pPr algn="just">
                <a:spcBef>
                  <a:spcPct val="50000"/>
                </a:spcBef>
              </a:pPr>
              <a:r>
                <a:rPr lang="it-IT" sz="1600" b="1">
                  <a:solidFill>
                    <a:schemeClr val="accent2"/>
                  </a:solidFill>
                  <a:latin typeface="Calibri" pitchFamily="34" charset="0"/>
                </a:rPr>
                <a:t>Spettro di assorbimento del permanganato nell’intervallo 450 – 650 nm.</a:t>
              </a:r>
              <a:endParaRPr lang="en-GB" sz="1600" b="1">
                <a:solidFill>
                  <a:schemeClr val="accent2"/>
                </a:solidFill>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8612">
                                            <p:txEl>
                                              <p:pRg st="0" end="0"/>
                                            </p:txEl>
                                          </p:spTgt>
                                        </p:tgtEl>
                                        <p:attrNameLst>
                                          <p:attrName>style.visibility</p:attrName>
                                        </p:attrNameLst>
                                      </p:cBhvr>
                                      <p:to>
                                        <p:strVal val="visible"/>
                                      </p:to>
                                    </p:set>
                                    <p:animEffect transition="in" filter="box(in)">
                                      <p:cBhvr>
                                        <p:cTn id="7" dur="500"/>
                                        <p:tgtEl>
                                          <p:spTgt spid="686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8612">
                                            <p:txEl>
                                              <p:pRg st="2" end="2"/>
                                            </p:txEl>
                                          </p:spTgt>
                                        </p:tgtEl>
                                        <p:attrNameLst>
                                          <p:attrName>style.visibility</p:attrName>
                                        </p:attrNameLst>
                                      </p:cBhvr>
                                      <p:to>
                                        <p:strVal val="visible"/>
                                      </p:to>
                                    </p:set>
                                    <p:animEffect transition="in" filter="box(in)">
                                      <p:cBhvr>
                                        <p:cTn id="12" dur="500"/>
                                        <p:tgtEl>
                                          <p:spTgt spid="686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8612">
                                            <p:txEl>
                                              <p:pRg st="3" end="3"/>
                                            </p:txEl>
                                          </p:spTgt>
                                        </p:tgtEl>
                                        <p:attrNameLst>
                                          <p:attrName>style.visibility</p:attrName>
                                        </p:attrNameLst>
                                      </p:cBhvr>
                                      <p:to>
                                        <p:strVal val="visible"/>
                                      </p:to>
                                    </p:set>
                                    <p:animEffect transition="in" filter="box(in)">
                                      <p:cBhvr>
                                        <p:cTn id="17" dur="500"/>
                                        <p:tgtEl>
                                          <p:spTgt spid="686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8612">
                                            <p:txEl>
                                              <p:pRg st="4" end="4"/>
                                            </p:txEl>
                                          </p:spTgt>
                                        </p:tgtEl>
                                        <p:attrNameLst>
                                          <p:attrName>style.visibility</p:attrName>
                                        </p:attrNameLst>
                                      </p:cBhvr>
                                      <p:to>
                                        <p:strVal val="visible"/>
                                      </p:to>
                                    </p:set>
                                    <p:animEffect transition="in" filter="box(in)">
                                      <p:cBhvr>
                                        <p:cTn id="22" dur="500"/>
                                        <p:tgtEl>
                                          <p:spTgt spid="686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2000"/>
                                        <p:tgtEl>
                                          <p:spTgt spid="68612">
                                            <p:txEl>
                                              <p:pRg st="0" end="0"/>
                                            </p:txEl>
                                          </p:spTgt>
                                        </p:tgtEl>
                                      </p:cBhvr>
                                    </p:animEffect>
                                    <p:set>
                                      <p:cBhvr>
                                        <p:cTn id="27" dur="1" fill="hold">
                                          <p:stCondLst>
                                            <p:cond delay="1999"/>
                                          </p:stCondLst>
                                        </p:cTn>
                                        <p:tgtEl>
                                          <p:spTgt spid="68612">
                                            <p:txEl>
                                              <p:pRg st="0" end="0"/>
                                            </p:txEl>
                                          </p:spTgt>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2000"/>
                                        <p:tgtEl>
                                          <p:spTgt spid="68612">
                                            <p:txEl>
                                              <p:pRg st="2" end="2"/>
                                            </p:txEl>
                                          </p:spTgt>
                                        </p:tgtEl>
                                      </p:cBhvr>
                                    </p:animEffect>
                                    <p:set>
                                      <p:cBhvr>
                                        <p:cTn id="30" dur="1" fill="hold">
                                          <p:stCondLst>
                                            <p:cond delay="1999"/>
                                          </p:stCondLst>
                                        </p:cTn>
                                        <p:tgtEl>
                                          <p:spTgt spid="68612">
                                            <p:txEl>
                                              <p:pRg st="2" end="2"/>
                                            </p:txEl>
                                          </p:spTgt>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2000"/>
                                        <p:tgtEl>
                                          <p:spTgt spid="68612">
                                            <p:txEl>
                                              <p:pRg st="3" end="3"/>
                                            </p:txEl>
                                          </p:spTgt>
                                        </p:tgtEl>
                                      </p:cBhvr>
                                    </p:animEffect>
                                    <p:set>
                                      <p:cBhvr>
                                        <p:cTn id="33" dur="1" fill="hold">
                                          <p:stCondLst>
                                            <p:cond delay="1999"/>
                                          </p:stCondLst>
                                        </p:cTn>
                                        <p:tgtEl>
                                          <p:spTgt spid="68612">
                                            <p:txEl>
                                              <p:pRg st="3" end="3"/>
                                            </p:txEl>
                                          </p:spTgt>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2000"/>
                                        <p:tgtEl>
                                          <p:spTgt spid="68612">
                                            <p:txEl>
                                              <p:pRg st="4" end="4"/>
                                            </p:txEl>
                                          </p:spTgt>
                                        </p:tgtEl>
                                      </p:cBhvr>
                                    </p:animEffect>
                                    <p:set>
                                      <p:cBhvr>
                                        <p:cTn id="36" dur="1" fill="hold">
                                          <p:stCondLst>
                                            <p:cond delay="1999"/>
                                          </p:stCondLst>
                                        </p:cTn>
                                        <p:tgtEl>
                                          <p:spTgt spid="68612">
                                            <p:txEl>
                                              <p:pRg st="4" end="4"/>
                                            </p:txEl>
                                          </p:spTgt>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nodeType="clickEffect">
                                  <p:stCondLst>
                                    <p:cond delay="0"/>
                                  </p:stCondLst>
                                  <p:childTnLst>
                                    <p:set>
                                      <p:cBhvr>
                                        <p:cTn id="40" dur="1" fill="hold">
                                          <p:stCondLst>
                                            <p:cond delay="0"/>
                                          </p:stCondLst>
                                        </p:cTn>
                                        <p:tgtEl>
                                          <p:spTgt spid="68613"/>
                                        </p:tgtEl>
                                        <p:attrNameLst>
                                          <p:attrName>style.visibility</p:attrName>
                                        </p:attrNameLst>
                                      </p:cBhvr>
                                      <p:to>
                                        <p:strVal val="visible"/>
                                      </p:to>
                                    </p:set>
                                    <p:animEffect transition="in" filter="box(in)">
                                      <p:cBhvr>
                                        <p:cTn id="41" dur="500"/>
                                        <p:tgtEl>
                                          <p:spTgt spid="68613"/>
                                        </p:tgtEl>
                                      </p:cBhvr>
                                    </p:animEffect>
                                  </p:childTnLst>
                                </p:cTn>
                              </p:par>
                            </p:childTnLst>
                          </p:cTn>
                        </p:par>
                        <p:par>
                          <p:cTn id="42" fill="hold">
                            <p:stCondLst>
                              <p:cond delay="500"/>
                            </p:stCondLst>
                            <p:childTnLst>
                              <p:par>
                                <p:cTn id="43" presetID="9" presetClass="entr" presetSubtype="0"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dissolve">
                                      <p:cBhvr>
                                        <p:cTn id="4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build="p"/>
      <p:bldP spid="68612" grpI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0" y="0"/>
            <a:ext cx="9144000" cy="4789488"/>
          </a:xfrm>
          <a:prstGeom prst="rect">
            <a:avLst/>
          </a:prstGeom>
          <a:noFill/>
          <a:ln w="9525">
            <a:noFill/>
            <a:miter lim="800000"/>
            <a:headEnd/>
            <a:tailEnd/>
          </a:ln>
        </p:spPr>
        <p:txBody>
          <a:bodyPr>
            <a:spAutoFit/>
          </a:bodyPr>
          <a:lstStyle/>
          <a:p>
            <a:pPr algn="ctr"/>
            <a:r>
              <a:rPr lang="it-IT" sz="2800" b="1">
                <a:latin typeface="Garamond" pitchFamily="18" charset="0"/>
              </a:rPr>
              <a:t>ANALISI QUANTITATIVA</a:t>
            </a:r>
          </a:p>
          <a:p>
            <a:pPr algn="just"/>
            <a:r>
              <a:rPr lang="it-IT" sz="2800">
                <a:latin typeface="Garamond" pitchFamily="18" charset="0"/>
              </a:rPr>
              <a:t>Si fa uso di raggi monocromatici, costituiti da radiazioni di una sola frequenza. In pratica, si impiegano fasci di radiazioni comprendenti una banda molto ristretta dello spettro, ossia fasci </a:t>
            </a:r>
            <a:r>
              <a:rPr lang="it-IT" sz="2800" i="1">
                <a:latin typeface="Garamond" pitchFamily="18" charset="0"/>
              </a:rPr>
              <a:t>quasi </a:t>
            </a:r>
            <a:r>
              <a:rPr lang="it-IT" sz="2800">
                <a:latin typeface="Garamond" pitchFamily="18" charset="0"/>
              </a:rPr>
              <a:t>monocromatici.</a:t>
            </a:r>
          </a:p>
          <a:p>
            <a:pPr algn="just"/>
            <a:r>
              <a:rPr lang="it-IT" sz="2800">
                <a:latin typeface="Garamond" pitchFamily="18" charset="0"/>
              </a:rPr>
              <a:t>Quando una radiazione attraversa una soluzione, viene assorbita più o meno intensamente a seconda della concentrazione quindi</a:t>
            </a:r>
          </a:p>
          <a:p>
            <a:pPr algn="ctr"/>
            <a:r>
              <a:rPr lang="it-IT" sz="2800" b="1" i="1">
                <a:latin typeface="Garamond" pitchFamily="18" charset="0"/>
              </a:rPr>
              <a:t>l'assorbimento dipende dalla concentrazione</a:t>
            </a:r>
            <a:r>
              <a:rPr lang="it-IT" sz="2800">
                <a:latin typeface="Garamond" pitchFamily="18" charset="0"/>
              </a:rPr>
              <a:t>.</a:t>
            </a:r>
          </a:p>
          <a:p>
            <a:pPr algn="just"/>
            <a:r>
              <a:rPr lang="it-IT" sz="2800">
                <a:latin typeface="Garamond" pitchFamily="18" charset="0"/>
              </a:rPr>
              <a:t>Disponendo di strumenti (i rivelatori) in grado di misurare l'assorbimento si risale facilmente alla concentrazione della soluzione.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 calcmode="lin" valueType="num">
                                      <p:cBhvr additive="base">
                                        <p:cTn id="7" dur="500" fill="hold"/>
                                        <p:tgtEl>
                                          <p:spTgt spid="71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2">
                                            <p:txEl>
                                              <p:pRg st="1" end="1"/>
                                            </p:txEl>
                                          </p:spTgt>
                                        </p:tgtEl>
                                        <p:attrNameLst>
                                          <p:attrName>style.visibility</p:attrName>
                                        </p:attrNameLst>
                                      </p:cBhvr>
                                      <p:to>
                                        <p:strVal val="visible"/>
                                      </p:to>
                                    </p:set>
                                    <p:anim calcmode="lin" valueType="num">
                                      <p:cBhvr additive="base">
                                        <p:cTn id="13" dur="500" fill="hold"/>
                                        <p:tgtEl>
                                          <p:spTgt spid="717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2">
                                            <p:txEl>
                                              <p:pRg st="2" end="2"/>
                                            </p:txEl>
                                          </p:spTgt>
                                        </p:tgtEl>
                                        <p:attrNameLst>
                                          <p:attrName>style.visibility</p:attrName>
                                        </p:attrNameLst>
                                      </p:cBhvr>
                                      <p:to>
                                        <p:strVal val="visible"/>
                                      </p:to>
                                    </p:set>
                                    <p:anim calcmode="lin" valueType="num">
                                      <p:cBhvr additive="base">
                                        <p:cTn id="19" dur="500" fill="hold"/>
                                        <p:tgtEl>
                                          <p:spTgt spid="717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2">
                                            <p:txEl>
                                              <p:pRg st="3" end="3"/>
                                            </p:txEl>
                                          </p:spTgt>
                                        </p:tgtEl>
                                        <p:attrNameLst>
                                          <p:attrName>style.visibility</p:attrName>
                                        </p:attrNameLst>
                                      </p:cBhvr>
                                      <p:to>
                                        <p:strVal val="visible"/>
                                      </p:to>
                                    </p:set>
                                    <p:anim calcmode="lin" valueType="num">
                                      <p:cBhvr additive="base">
                                        <p:cTn id="25" dur="500" fill="hold"/>
                                        <p:tgtEl>
                                          <p:spTgt spid="717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2">
                                            <p:txEl>
                                              <p:pRg st="4" end="4"/>
                                            </p:txEl>
                                          </p:spTgt>
                                        </p:tgtEl>
                                        <p:attrNameLst>
                                          <p:attrName>style.visibility</p:attrName>
                                        </p:attrNameLst>
                                      </p:cBhvr>
                                      <p:to>
                                        <p:strVal val="visible"/>
                                      </p:to>
                                    </p:set>
                                    <p:anim calcmode="lin" valueType="num">
                                      <p:cBhvr additive="base">
                                        <p:cTn id="31" dur="500" fill="hold"/>
                                        <p:tgtEl>
                                          <p:spTgt spid="717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Text Box 4"/>
          <p:cNvSpPr txBox="1">
            <a:spLocks noChangeArrowheads="1"/>
          </p:cNvSpPr>
          <p:nvPr/>
        </p:nvSpPr>
        <p:spPr bwMode="auto">
          <a:xfrm>
            <a:off x="231775" y="293688"/>
            <a:ext cx="8912225" cy="6497637"/>
          </a:xfrm>
          <a:prstGeom prst="rect">
            <a:avLst/>
          </a:prstGeom>
          <a:noFill/>
          <a:ln w="9525">
            <a:noFill/>
            <a:miter lim="800000"/>
            <a:headEnd/>
            <a:tailEnd/>
          </a:ln>
        </p:spPr>
        <p:txBody>
          <a:bodyPr>
            <a:spAutoFit/>
          </a:bodyPr>
          <a:lstStyle/>
          <a:p>
            <a:r>
              <a:rPr lang="it-IT" sz="2800">
                <a:latin typeface="Garamond" pitchFamily="18" charset="0"/>
              </a:rPr>
              <a:t>Quando un fascio di luce (mono- o policromatica) di intensità </a:t>
            </a:r>
            <a:r>
              <a:rPr lang="it-IT" sz="2800" b="1">
                <a:latin typeface="Garamond" pitchFamily="18" charset="0"/>
              </a:rPr>
              <a:t>I</a:t>
            </a:r>
            <a:r>
              <a:rPr lang="it-IT" sz="2800" i="1" baseline="-25000">
                <a:latin typeface="Garamond" pitchFamily="18" charset="0"/>
              </a:rPr>
              <a:t>0</a:t>
            </a:r>
            <a:r>
              <a:rPr lang="it-IT" sz="2800">
                <a:latin typeface="Garamond" pitchFamily="18" charset="0"/>
              </a:rPr>
              <a:t> attraversa uno strato di spessore </a:t>
            </a:r>
            <a:r>
              <a:rPr lang="it-IT" sz="2800" b="1">
                <a:latin typeface="Garamond" pitchFamily="18" charset="0"/>
              </a:rPr>
              <a:t>l</a:t>
            </a:r>
            <a:r>
              <a:rPr lang="it-IT" sz="2800" i="1">
                <a:latin typeface="Garamond" pitchFamily="18" charset="0"/>
              </a:rPr>
              <a:t> </a:t>
            </a:r>
            <a:r>
              <a:rPr lang="it-IT" sz="2800">
                <a:latin typeface="Garamond" pitchFamily="18" charset="0"/>
              </a:rPr>
              <a:t>di un mezzo, una parte di esso viene assorbita dal mezzo stesso e una parte ne viene trasmessa con intensità residua</a:t>
            </a:r>
            <a:r>
              <a:rPr lang="it-IT" sz="2800" i="1">
                <a:latin typeface="Garamond" pitchFamily="18" charset="0"/>
              </a:rPr>
              <a:t> </a:t>
            </a:r>
            <a:r>
              <a:rPr lang="it-IT" sz="2800" b="1">
                <a:latin typeface="Garamond" pitchFamily="18" charset="0"/>
              </a:rPr>
              <a:t>I</a:t>
            </a:r>
            <a:r>
              <a:rPr lang="it-IT" sz="2800" baseline="-25000">
                <a:latin typeface="Garamond" pitchFamily="18" charset="0"/>
              </a:rPr>
              <a:t>1</a:t>
            </a:r>
            <a:r>
              <a:rPr lang="it-IT" sz="2800" i="1">
                <a:latin typeface="Garamond" pitchFamily="18" charset="0"/>
              </a:rPr>
              <a:t>. </a:t>
            </a:r>
          </a:p>
          <a:p>
            <a:r>
              <a:rPr lang="it-IT" sz="2800">
                <a:latin typeface="Garamond" pitchFamily="18" charset="0"/>
              </a:rPr>
              <a:t>Misurando:</a:t>
            </a:r>
          </a:p>
          <a:p>
            <a:r>
              <a:rPr lang="it-IT" sz="2800">
                <a:latin typeface="Garamond" pitchFamily="18" charset="0"/>
              </a:rPr>
              <a:t> </a:t>
            </a:r>
            <a:r>
              <a:rPr lang="it-IT" sz="2800" b="1">
                <a:latin typeface="Garamond" pitchFamily="18" charset="0"/>
              </a:rPr>
              <a:t>I</a:t>
            </a:r>
            <a:r>
              <a:rPr lang="it-IT" sz="2800" b="1" baseline="-25000">
                <a:latin typeface="Garamond" pitchFamily="18" charset="0"/>
              </a:rPr>
              <a:t>0</a:t>
            </a:r>
            <a:r>
              <a:rPr lang="it-IT" sz="2800" b="1">
                <a:latin typeface="Garamond" pitchFamily="18" charset="0"/>
              </a:rPr>
              <a:t> </a:t>
            </a:r>
            <a:r>
              <a:rPr lang="it-IT" sz="2800">
                <a:latin typeface="Garamond" pitchFamily="18" charset="0"/>
              </a:rPr>
              <a:t>: intensità del flusso luminoso all'ingresso della cella con il campione</a:t>
            </a:r>
          </a:p>
          <a:p>
            <a:r>
              <a:rPr lang="it-IT" sz="2800">
                <a:latin typeface="Garamond" pitchFamily="18" charset="0"/>
              </a:rPr>
              <a:t> </a:t>
            </a:r>
            <a:r>
              <a:rPr lang="it-IT" sz="2800" b="1">
                <a:latin typeface="Garamond" pitchFamily="18" charset="0"/>
              </a:rPr>
              <a:t>I </a:t>
            </a:r>
            <a:r>
              <a:rPr lang="it-IT" sz="2800" b="1" baseline="-25000">
                <a:latin typeface="Garamond" pitchFamily="18" charset="0"/>
              </a:rPr>
              <a:t>1</a:t>
            </a:r>
            <a:r>
              <a:rPr lang="it-IT" sz="2800" b="1">
                <a:latin typeface="Garamond" pitchFamily="18" charset="0"/>
              </a:rPr>
              <a:t> </a:t>
            </a:r>
            <a:r>
              <a:rPr lang="it-IT" sz="2800">
                <a:latin typeface="Garamond" pitchFamily="18" charset="0"/>
              </a:rPr>
              <a:t>: intensità del flusso luminoso all'uscita della cella con il campione</a:t>
            </a:r>
          </a:p>
          <a:p>
            <a:r>
              <a:rPr lang="it-IT" sz="2800">
                <a:latin typeface="Garamond" pitchFamily="18" charset="0"/>
              </a:rPr>
              <a:t>Il rapporto tra le intensità della luce incidente e trasmessa con il mezzo attraversato è espresso dalla seguente relazione:</a:t>
            </a:r>
          </a:p>
          <a:p>
            <a:r>
              <a:rPr lang="it-IT" sz="2800">
                <a:latin typeface="Garamond" pitchFamily="18" charset="0"/>
              </a:rPr>
              <a:t> </a:t>
            </a:r>
            <a:endParaRPr lang="it-IT" sz="2800" b="1">
              <a:latin typeface="Garamond" pitchFamily="18" charset="0"/>
            </a:endParaRPr>
          </a:p>
          <a:p>
            <a:r>
              <a:rPr lang="it-IT" sz="2800" b="1">
                <a:latin typeface="Garamond" pitchFamily="18" charset="0"/>
              </a:rPr>
              <a:t> </a:t>
            </a:r>
            <a:endParaRPr lang="it-IT" sz="2800">
              <a:latin typeface="Garamond" pitchFamily="18" charset="0"/>
            </a:endParaRPr>
          </a:p>
          <a:p>
            <a:r>
              <a:rPr lang="it-IT" sz="2800">
                <a:latin typeface="Garamond" pitchFamily="18" charset="0"/>
              </a:rPr>
              <a:t>dove </a:t>
            </a:r>
            <a:r>
              <a:rPr lang="it-IT" sz="2800" i="1">
                <a:latin typeface="Garamond" pitchFamily="18" charset="0"/>
              </a:rPr>
              <a:t>k</a:t>
            </a:r>
            <a:r>
              <a:rPr lang="it-IT" sz="2800" i="1" baseline="-25000">
                <a:latin typeface="Garamond" pitchFamily="18" charset="0"/>
              </a:rPr>
              <a:t>λ</a:t>
            </a:r>
            <a:r>
              <a:rPr lang="it-IT" sz="2800" baseline="-25000">
                <a:latin typeface="Garamond" pitchFamily="18" charset="0"/>
              </a:rPr>
              <a:t>  </a:t>
            </a:r>
            <a:r>
              <a:rPr lang="it-IT" sz="2800">
                <a:latin typeface="Garamond" pitchFamily="18" charset="0"/>
              </a:rPr>
              <a:t>o </a:t>
            </a:r>
            <a:r>
              <a:rPr lang="it-IT" sz="2800">
                <a:latin typeface="Symbol" pitchFamily="18" charset="2"/>
              </a:rPr>
              <a:t>e </a:t>
            </a:r>
            <a:r>
              <a:rPr lang="it-IT" sz="2800">
                <a:latin typeface="Garamond" pitchFamily="18" charset="0"/>
              </a:rPr>
              <a:t>è detto </a:t>
            </a:r>
            <a:r>
              <a:rPr lang="it-IT" sz="2800" i="1">
                <a:latin typeface="Garamond" pitchFamily="18" charset="0"/>
              </a:rPr>
              <a:t>coefficiente di estinzione</a:t>
            </a:r>
            <a:r>
              <a:rPr lang="it-IT" sz="2800">
                <a:latin typeface="Garamond" pitchFamily="18" charset="0"/>
              </a:rPr>
              <a:t> ed è una costante tipica del mezzo attraversato per la lunghezza d'onda λ.</a:t>
            </a:r>
          </a:p>
        </p:txBody>
      </p:sp>
      <p:pic>
        <p:nvPicPr>
          <p:cNvPr id="7171" name="Picture 6" descr="ed0f696c05b610bd631043c125d24e8e"/>
          <p:cNvPicPr>
            <a:picLocks noChangeAspect="1" noChangeArrowheads="1"/>
          </p:cNvPicPr>
          <p:nvPr/>
        </p:nvPicPr>
        <p:blipFill>
          <a:blip r:embed="rId3" cstate="print"/>
          <a:srcRect/>
          <a:stretch>
            <a:fillRect/>
          </a:stretch>
        </p:blipFill>
        <p:spPr bwMode="auto">
          <a:xfrm>
            <a:off x="3563938" y="5018088"/>
            <a:ext cx="1871662" cy="977900"/>
          </a:xfrm>
          <a:prstGeom prst="rect">
            <a:avLst/>
          </a:prstGeom>
          <a:noFill/>
          <a:ln w="9525">
            <a:noFill/>
            <a:miter lim="800000"/>
            <a:headEnd/>
            <a:tailEnd/>
          </a:ln>
        </p:spPr>
      </p:pic>
      <p:pic>
        <p:nvPicPr>
          <p:cNvPr id="134151" name="Picture 7" descr="Beer"/>
          <p:cNvPicPr>
            <a:picLocks noChangeAspect="1" noChangeArrowheads="1"/>
          </p:cNvPicPr>
          <p:nvPr/>
        </p:nvPicPr>
        <p:blipFill>
          <a:blip r:embed="rId4" cstate="print"/>
          <a:srcRect/>
          <a:stretch>
            <a:fillRect/>
          </a:stretch>
        </p:blipFill>
        <p:spPr bwMode="auto">
          <a:xfrm>
            <a:off x="1979613" y="757238"/>
            <a:ext cx="4752975" cy="3981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4151"/>
                                        </p:tgtEl>
                                        <p:attrNameLst>
                                          <p:attrName>style.visibility</p:attrName>
                                        </p:attrNameLst>
                                      </p:cBhvr>
                                      <p:to>
                                        <p:strVal val="visible"/>
                                      </p:to>
                                    </p:set>
                                    <p:animEffect transition="in" filter="diamond(in)">
                                      <p:cBhvr>
                                        <p:cTn id="7" dur="2000"/>
                                        <p:tgtEl>
                                          <p:spTgt spid="13415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134151"/>
                                        </p:tgtEl>
                                      </p:cBhvr>
                                    </p:animEffect>
                                    <p:set>
                                      <p:cBhvr>
                                        <p:cTn id="12" dur="1" fill="hold">
                                          <p:stCondLst>
                                            <p:cond delay="499"/>
                                          </p:stCondLst>
                                        </p:cTn>
                                        <p:tgtEl>
                                          <p:spTgt spid="13415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4148">
                                            <p:txEl>
                                              <p:pRg st="0" end="0"/>
                                            </p:txEl>
                                          </p:spTgt>
                                        </p:tgtEl>
                                        <p:attrNameLst>
                                          <p:attrName>style.visibility</p:attrName>
                                        </p:attrNameLst>
                                      </p:cBhvr>
                                      <p:to>
                                        <p:strVal val="visible"/>
                                      </p:to>
                                    </p:set>
                                    <p:anim calcmode="lin" valueType="num">
                                      <p:cBhvr additive="base">
                                        <p:cTn id="17" dur="500" fill="hold"/>
                                        <p:tgtEl>
                                          <p:spTgt spid="13414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41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4148">
                                            <p:txEl>
                                              <p:pRg st="1" end="1"/>
                                            </p:txEl>
                                          </p:spTgt>
                                        </p:tgtEl>
                                        <p:attrNameLst>
                                          <p:attrName>style.visibility</p:attrName>
                                        </p:attrNameLst>
                                      </p:cBhvr>
                                      <p:to>
                                        <p:strVal val="visible"/>
                                      </p:to>
                                    </p:set>
                                    <p:anim calcmode="lin" valueType="num">
                                      <p:cBhvr additive="base">
                                        <p:cTn id="23" dur="500" fill="hold"/>
                                        <p:tgtEl>
                                          <p:spTgt spid="134148">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41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4148">
                                            <p:txEl>
                                              <p:pRg st="2" end="2"/>
                                            </p:txEl>
                                          </p:spTgt>
                                        </p:tgtEl>
                                        <p:attrNameLst>
                                          <p:attrName>style.visibility</p:attrName>
                                        </p:attrNameLst>
                                      </p:cBhvr>
                                      <p:to>
                                        <p:strVal val="visible"/>
                                      </p:to>
                                    </p:set>
                                    <p:anim calcmode="lin" valueType="num">
                                      <p:cBhvr additive="base">
                                        <p:cTn id="29" dur="500" fill="hold"/>
                                        <p:tgtEl>
                                          <p:spTgt spid="134148">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414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4148">
                                            <p:txEl>
                                              <p:pRg st="3" end="3"/>
                                            </p:txEl>
                                          </p:spTgt>
                                        </p:tgtEl>
                                        <p:attrNameLst>
                                          <p:attrName>style.visibility</p:attrName>
                                        </p:attrNameLst>
                                      </p:cBhvr>
                                      <p:to>
                                        <p:strVal val="visible"/>
                                      </p:to>
                                    </p:set>
                                    <p:anim calcmode="lin" valueType="num">
                                      <p:cBhvr additive="base">
                                        <p:cTn id="35" dur="500" fill="hold"/>
                                        <p:tgtEl>
                                          <p:spTgt spid="134148">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414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4148">
                                            <p:txEl>
                                              <p:pRg st="4" end="4"/>
                                            </p:txEl>
                                          </p:spTgt>
                                        </p:tgtEl>
                                        <p:attrNameLst>
                                          <p:attrName>style.visibility</p:attrName>
                                        </p:attrNameLst>
                                      </p:cBhvr>
                                      <p:to>
                                        <p:strVal val="visible"/>
                                      </p:to>
                                    </p:set>
                                    <p:anim calcmode="lin" valueType="num">
                                      <p:cBhvr additive="base">
                                        <p:cTn id="41" dur="500" fill="hold"/>
                                        <p:tgtEl>
                                          <p:spTgt spid="134148">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3414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4148">
                                            <p:txEl>
                                              <p:pRg st="5" end="5"/>
                                            </p:txEl>
                                          </p:spTgt>
                                        </p:tgtEl>
                                        <p:attrNameLst>
                                          <p:attrName>style.visibility</p:attrName>
                                        </p:attrNameLst>
                                      </p:cBhvr>
                                      <p:to>
                                        <p:strVal val="visible"/>
                                      </p:to>
                                    </p:set>
                                    <p:anim calcmode="lin" valueType="num">
                                      <p:cBhvr additive="base">
                                        <p:cTn id="47" dur="500" fill="hold"/>
                                        <p:tgtEl>
                                          <p:spTgt spid="134148">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3414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34148">
                                            <p:txEl>
                                              <p:pRg st="6" end="6"/>
                                            </p:txEl>
                                          </p:spTgt>
                                        </p:tgtEl>
                                        <p:attrNameLst>
                                          <p:attrName>style.visibility</p:attrName>
                                        </p:attrNameLst>
                                      </p:cBhvr>
                                      <p:to>
                                        <p:strVal val="visible"/>
                                      </p:to>
                                    </p:set>
                                    <p:anim calcmode="lin" valueType="num">
                                      <p:cBhvr additive="base">
                                        <p:cTn id="53" dur="500" fill="hold"/>
                                        <p:tgtEl>
                                          <p:spTgt spid="134148">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3414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34148">
                                            <p:txEl>
                                              <p:pRg st="7" end="7"/>
                                            </p:txEl>
                                          </p:spTgt>
                                        </p:tgtEl>
                                        <p:attrNameLst>
                                          <p:attrName>style.visibility</p:attrName>
                                        </p:attrNameLst>
                                      </p:cBhvr>
                                      <p:to>
                                        <p:strVal val="visible"/>
                                      </p:to>
                                    </p:set>
                                    <p:anim calcmode="lin" valueType="num">
                                      <p:cBhvr additive="base">
                                        <p:cTn id="59" dur="500" fill="hold"/>
                                        <p:tgtEl>
                                          <p:spTgt spid="134148">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3414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Text Box 4"/>
          <p:cNvSpPr txBox="1">
            <a:spLocks noChangeArrowheads="1"/>
          </p:cNvSpPr>
          <p:nvPr/>
        </p:nvSpPr>
        <p:spPr bwMode="auto">
          <a:xfrm>
            <a:off x="303213" y="293688"/>
            <a:ext cx="8840787" cy="6497637"/>
          </a:xfrm>
          <a:prstGeom prst="rect">
            <a:avLst/>
          </a:prstGeom>
          <a:noFill/>
          <a:ln w="9525">
            <a:noFill/>
            <a:miter lim="800000"/>
            <a:headEnd/>
            <a:tailEnd/>
          </a:ln>
        </p:spPr>
        <p:txBody>
          <a:bodyPr>
            <a:spAutoFit/>
          </a:bodyPr>
          <a:lstStyle/>
          <a:p>
            <a:r>
              <a:rPr lang="it-IT" sz="2800">
                <a:latin typeface="Garamond" pitchFamily="18" charset="0"/>
              </a:rPr>
              <a:t>la frazione di luce trasmessa, rispetto a quella incidente, si definisce </a:t>
            </a:r>
            <a:r>
              <a:rPr lang="it-IT" sz="2800" b="1">
                <a:latin typeface="Garamond" pitchFamily="18" charset="0"/>
              </a:rPr>
              <a:t>TRASMITTANZA T</a:t>
            </a:r>
            <a:r>
              <a:rPr lang="it-IT" sz="2800">
                <a:latin typeface="Garamond" pitchFamily="18" charset="0"/>
              </a:rPr>
              <a:t>, data da:</a:t>
            </a:r>
          </a:p>
          <a:p>
            <a:pPr algn="ctr"/>
            <a:endParaRPr lang="it-IT" sz="2800" b="1">
              <a:latin typeface="Garamond" pitchFamily="18" charset="0"/>
            </a:endParaRPr>
          </a:p>
          <a:p>
            <a:pPr algn="ctr"/>
            <a:r>
              <a:rPr lang="it-IT" sz="2800" b="1">
                <a:latin typeface="Garamond" pitchFamily="18" charset="0"/>
              </a:rPr>
              <a:t>T=I</a:t>
            </a:r>
            <a:r>
              <a:rPr lang="it-IT" sz="2800" b="1" baseline="-25000">
                <a:latin typeface="Garamond" pitchFamily="18" charset="0"/>
              </a:rPr>
              <a:t>1</a:t>
            </a:r>
            <a:r>
              <a:rPr lang="it-IT" sz="2800" b="1">
                <a:latin typeface="Garamond" pitchFamily="18" charset="0"/>
              </a:rPr>
              <a:t>/I</a:t>
            </a:r>
            <a:r>
              <a:rPr lang="it-IT" sz="2800" b="1" baseline="-25000">
                <a:latin typeface="Garamond" pitchFamily="18" charset="0"/>
              </a:rPr>
              <a:t>0</a:t>
            </a:r>
          </a:p>
          <a:p>
            <a:pPr algn="just"/>
            <a:r>
              <a:rPr lang="it-IT" sz="2800">
                <a:latin typeface="Garamond" pitchFamily="18" charset="0"/>
              </a:rPr>
              <a:t>Questa grandezza </a:t>
            </a:r>
            <a:r>
              <a:rPr lang="it-IT" sz="2800" b="1" i="1">
                <a:latin typeface="Garamond" pitchFamily="18" charset="0"/>
              </a:rPr>
              <a:t>esprime quale frazione della luce incidente ha attraversato il campione senza essere assorbita</a:t>
            </a:r>
            <a:r>
              <a:rPr lang="it-IT" sz="2800">
                <a:latin typeface="Garamond" pitchFamily="18" charset="0"/>
              </a:rPr>
              <a:t>, e può assumere valori compresi tra 0 e 1.</a:t>
            </a:r>
          </a:p>
          <a:p>
            <a:r>
              <a:rPr lang="it-IT" sz="2800">
                <a:latin typeface="Garamond" pitchFamily="18" charset="0"/>
              </a:rPr>
              <a:t>Comunemente si usa però la </a:t>
            </a:r>
            <a:r>
              <a:rPr lang="it-IT" sz="2800" b="1">
                <a:latin typeface="Garamond" pitchFamily="18" charset="0"/>
              </a:rPr>
              <a:t>TRASMITTANZA PERCENTUALE</a:t>
            </a:r>
            <a:r>
              <a:rPr lang="it-IT" sz="2800">
                <a:latin typeface="Garamond" pitchFamily="18" charset="0"/>
              </a:rPr>
              <a:t>, cioè T</a:t>
            </a:r>
            <a:r>
              <a:rPr lang="it-IT" sz="2800" baseline="30000">
                <a:latin typeface="Garamond" pitchFamily="18" charset="0"/>
              </a:rPr>
              <a:t>.</a:t>
            </a:r>
            <a:r>
              <a:rPr lang="it-IT" sz="2800">
                <a:latin typeface="Garamond" pitchFamily="18" charset="0"/>
              </a:rPr>
              <a:t>100</a:t>
            </a:r>
          </a:p>
          <a:p>
            <a:endParaRPr lang="it-IT" sz="2800">
              <a:latin typeface="Garamond" pitchFamily="18" charset="0"/>
            </a:endParaRPr>
          </a:p>
          <a:p>
            <a:r>
              <a:rPr lang="it-IT" sz="2800">
                <a:latin typeface="Garamond" pitchFamily="18" charset="0"/>
              </a:rPr>
              <a:t>L’entità della radiazione assorbita è detta più comunemente </a:t>
            </a:r>
            <a:r>
              <a:rPr lang="it-IT" sz="2800" b="1">
                <a:latin typeface="Garamond" pitchFamily="18" charset="0"/>
              </a:rPr>
              <a:t>ASSORBANZA </a:t>
            </a:r>
            <a:r>
              <a:rPr lang="it-IT" sz="2800">
                <a:latin typeface="Garamond" pitchFamily="18" charset="0"/>
              </a:rPr>
              <a:t>(A), ed è pari al logaritmo del reciproco della trasmittanza:</a:t>
            </a:r>
          </a:p>
          <a:p>
            <a:pPr algn="ctr"/>
            <a:r>
              <a:rPr lang="it-IT" sz="2800" b="1">
                <a:latin typeface="Garamond" pitchFamily="18" charset="0"/>
              </a:rPr>
              <a:t>A=log 1/T</a:t>
            </a:r>
          </a:p>
          <a:p>
            <a:endParaRPr lang="it-IT" sz="2800">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8852">
                                            <p:txEl>
                                              <p:pRg st="0" end="0"/>
                                            </p:txEl>
                                          </p:spTgt>
                                        </p:tgtEl>
                                        <p:attrNameLst>
                                          <p:attrName>style.visibility</p:attrName>
                                        </p:attrNameLst>
                                      </p:cBhvr>
                                      <p:to>
                                        <p:strVal val="visible"/>
                                      </p:to>
                                    </p:set>
                                    <p:animEffect transition="in" filter="box(in)">
                                      <p:cBhvr>
                                        <p:cTn id="7" dur="500"/>
                                        <p:tgtEl>
                                          <p:spTgt spid="788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8852">
                                            <p:txEl>
                                              <p:pRg st="2" end="2"/>
                                            </p:txEl>
                                          </p:spTgt>
                                        </p:tgtEl>
                                        <p:attrNameLst>
                                          <p:attrName>style.visibility</p:attrName>
                                        </p:attrNameLst>
                                      </p:cBhvr>
                                      <p:to>
                                        <p:strVal val="visible"/>
                                      </p:to>
                                    </p:set>
                                    <p:animEffect transition="in" filter="box(in)">
                                      <p:cBhvr>
                                        <p:cTn id="12" dur="500"/>
                                        <p:tgtEl>
                                          <p:spTgt spid="7885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8852">
                                            <p:txEl>
                                              <p:pRg st="3" end="3"/>
                                            </p:txEl>
                                          </p:spTgt>
                                        </p:tgtEl>
                                        <p:attrNameLst>
                                          <p:attrName>style.visibility</p:attrName>
                                        </p:attrNameLst>
                                      </p:cBhvr>
                                      <p:to>
                                        <p:strVal val="visible"/>
                                      </p:to>
                                    </p:set>
                                    <p:animEffect transition="in" filter="box(in)">
                                      <p:cBhvr>
                                        <p:cTn id="17" dur="500"/>
                                        <p:tgtEl>
                                          <p:spTgt spid="7885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8852">
                                            <p:txEl>
                                              <p:pRg st="4" end="4"/>
                                            </p:txEl>
                                          </p:spTgt>
                                        </p:tgtEl>
                                        <p:attrNameLst>
                                          <p:attrName>style.visibility</p:attrName>
                                        </p:attrNameLst>
                                      </p:cBhvr>
                                      <p:to>
                                        <p:strVal val="visible"/>
                                      </p:to>
                                    </p:set>
                                    <p:animEffect transition="in" filter="box(in)">
                                      <p:cBhvr>
                                        <p:cTn id="22" dur="500"/>
                                        <p:tgtEl>
                                          <p:spTgt spid="7885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8852">
                                            <p:txEl>
                                              <p:pRg st="6" end="6"/>
                                            </p:txEl>
                                          </p:spTgt>
                                        </p:tgtEl>
                                        <p:attrNameLst>
                                          <p:attrName>style.visibility</p:attrName>
                                        </p:attrNameLst>
                                      </p:cBhvr>
                                      <p:to>
                                        <p:strVal val="visible"/>
                                      </p:to>
                                    </p:set>
                                    <p:animEffect transition="in" filter="box(in)">
                                      <p:cBhvr>
                                        <p:cTn id="27" dur="500"/>
                                        <p:tgtEl>
                                          <p:spTgt spid="7885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8852">
                                            <p:txEl>
                                              <p:pRg st="7" end="7"/>
                                            </p:txEl>
                                          </p:spTgt>
                                        </p:tgtEl>
                                        <p:attrNameLst>
                                          <p:attrName>style.visibility</p:attrName>
                                        </p:attrNameLst>
                                      </p:cBhvr>
                                      <p:to>
                                        <p:strVal val="visible"/>
                                      </p:to>
                                    </p:set>
                                    <p:animEffect transition="in" filter="box(in)">
                                      <p:cBhvr>
                                        <p:cTn id="32" dur="500"/>
                                        <p:tgtEl>
                                          <p:spTgt spid="7885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0" y="0"/>
            <a:ext cx="9144000" cy="5453063"/>
          </a:xfrm>
          <a:prstGeom prst="rect">
            <a:avLst/>
          </a:prstGeom>
          <a:noFill/>
          <a:ln w="9525">
            <a:noFill/>
            <a:miter lim="800000"/>
            <a:headEnd/>
            <a:tailEnd/>
          </a:ln>
        </p:spPr>
        <p:txBody>
          <a:bodyPr>
            <a:spAutoFit/>
          </a:bodyPr>
          <a:lstStyle/>
          <a:p>
            <a:pPr algn="ctr"/>
            <a:r>
              <a:rPr lang="it-IT" sz="3200" b="1">
                <a:latin typeface="Garamond" pitchFamily="18" charset="0"/>
              </a:rPr>
              <a:t>LEGGE DI LAMBERT – BEER</a:t>
            </a:r>
          </a:p>
          <a:p>
            <a:r>
              <a:rPr lang="it-IT" sz="3200">
                <a:latin typeface="Garamond" pitchFamily="18" charset="0"/>
              </a:rPr>
              <a:t>Permette di calcolare la concentrazione di campione dal suo assorbimento di luce monocromatica e assume la forma:</a:t>
            </a:r>
          </a:p>
          <a:p>
            <a:pPr algn="ctr"/>
            <a:endParaRPr lang="it-IT" sz="3200" b="1" i="1">
              <a:latin typeface="Garamond" pitchFamily="18" charset="0"/>
            </a:endParaRPr>
          </a:p>
          <a:p>
            <a:pPr algn="ctr"/>
            <a:r>
              <a:rPr lang="it-IT" sz="3200" b="1" i="1">
                <a:latin typeface="Garamond" pitchFamily="18" charset="0"/>
              </a:rPr>
              <a:t>A </a:t>
            </a:r>
            <a:r>
              <a:rPr lang="it-IT" sz="3200" b="1">
                <a:latin typeface="Garamond" pitchFamily="18" charset="0"/>
              </a:rPr>
              <a:t> = </a:t>
            </a:r>
            <a:r>
              <a:rPr lang="it-IT" sz="3200" i="1">
                <a:latin typeface="Garamond" pitchFamily="18" charset="0"/>
              </a:rPr>
              <a:t>k</a:t>
            </a:r>
            <a:r>
              <a:rPr lang="it-IT" sz="3200" i="1" baseline="-25000">
                <a:latin typeface="Garamond" pitchFamily="18" charset="0"/>
              </a:rPr>
              <a:t>λ</a:t>
            </a:r>
            <a:r>
              <a:rPr lang="it-IT" sz="3200">
                <a:latin typeface="Garamond" pitchFamily="18" charset="0"/>
              </a:rPr>
              <a:t> l</a:t>
            </a:r>
            <a:r>
              <a:rPr lang="it-IT" sz="3200" b="1" i="1">
                <a:latin typeface="Garamond" pitchFamily="18" charset="0"/>
              </a:rPr>
              <a:t>C</a:t>
            </a:r>
            <a:endParaRPr lang="it-IT" sz="3200" b="1">
              <a:latin typeface="Garamond" pitchFamily="18" charset="0"/>
            </a:endParaRPr>
          </a:p>
          <a:p>
            <a:r>
              <a:rPr lang="it-IT" sz="3200" i="1">
                <a:latin typeface="Garamond" pitchFamily="18" charset="0"/>
              </a:rPr>
              <a:t>k</a:t>
            </a:r>
            <a:r>
              <a:rPr lang="it-IT" sz="3200" i="1" baseline="-25000">
                <a:latin typeface="Garamond" pitchFamily="18" charset="0"/>
              </a:rPr>
              <a:t>λ</a:t>
            </a:r>
            <a:r>
              <a:rPr lang="it-IT" sz="3200" baseline="-25000">
                <a:latin typeface="Garamond" pitchFamily="18" charset="0"/>
              </a:rPr>
              <a:t> </a:t>
            </a:r>
            <a:r>
              <a:rPr lang="it-IT" sz="3200">
                <a:latin typeface="Garamond" pitchFamily="18" charset="0"/>
              </a:rPr>
              <a:t>= coefficiente di estinzione molare, specifico per ogni sostanza</a:t>
            </a:r>
          </a:p>
          <a:p>
            <a:r>
              <a:rPr lang="it-IT" sz="3200">
                <a:latin typeface="Garamond" pitchFamily="18" charset="0"/>
              </a:rPr>
              <a:t>l = cammino ottico (cm)</a:t>
            </a:r>
          </a:p>
          <a:p>
            <a:r>
              <a:rPr lang="it-IT" sz="3200">
                <a:latin typeface="Garamond" pitchFamily="18" charset="0"/>
              </a:rPr>
              <a:t>C = concentrazioni (mol/l)</a:t>
            </a:r>
          </a:p>
          <a:p>
            <a:endParaRPr lang="it-IT" sz="3200">
              <a:latin typeface="Garamond"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Effect transition="in" filter="box(in)">
                                      <p:cBhvr>
                                        <p:cTn id="7" dur="500"/>
                                        <p:tgtEl>
                                          <p:spTgt spid="81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196">
                                            <p:txEl>
                                              <p:pRg st="1" end="1"/>
                                            </p:txEl>
                                          </p:spTgt>
                                        </p:tgtEl>
                                        <p:attrNameLst>
                                          <p:attrName>style.visibility</p:attrName>
                                        </p:attrNameLst>
                                      </p:cBhvr>
                                      <p:to>
                                        <p:strVal val="visible"/>
                                      </p:to>
                                    </p:set>
                                    <p:animEffect transition="in" filter="box(in)">
                                      <p:cBhvr>
                                        <p:cTn id="12" dur="500"/>
                                        <p:tgtEl>
                                          <p:spTgt spid="81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196">
                                            <p:txEl>
                                              <p:pRg st="3" end="3"/>
                                            </p:txEl>
                                          </p:spTgt>
                                        </p:tgtEl>
                                        <p:attrNameLst>
                                          <p:attrName>style.visibility</p:attrName>
                                        </p:attrNameLst>
                                      </p:cBhvr>
                                      <p:to>
                                        <p:strVal val="visible"/>
                                      </p:to>
                                    </p:set>
                                    <p:animEffect transition="in" filter="box(in)">
                                      <p:cBhvr>
                                        <p:cTn id="17" dur="500"/>
                                        <p:tgtEl>
                                          <p:spTgt spid="819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196">
                                            <p:txEl>
                                              <p:pRg st="4" end="4"/>
                                            </p:txEl>
                                          </p:spTgt>
                                        </p:tgtEl>
                                        <p:attrNameLst>
                                          <p:attrName>style.visibility</p:attrName>
                                        </p:attrNameLst>
                                      </p:cBhvr>
                                      <p:to>
                                        <p:strVal val="visible"/>
                                      </p:to>
                                    </p:set>
                                    <p:animEffect transition="in" filter="box(in)">
                                      <p:cBhvr>
                                        <p:cTn id="22" dur="500"/>
                                        <p:tgtEl>
                                          <p:spTgt spid="819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196">
                                            <p:txEl>
                                              <p:pRg st="5" end="5"/>
                                            </p:txEl>
                                          </p:spTgt>
                                        </p:tgtEl>
                                        <p:attrNameLst>
                                          <p:attrName>style.visibility</p:attrName>
                                        </p:attrNameLst>
                                      </p:cBhvr>
                                      <p:to>
                                        <p:strVal val="visible"/>
                                      </p:to>
                                    </p:set>
                                    <p:animEffect transition="in" filter="box(in)">
                                      <p:cBhvr>
                                        <p:cTn id="27" dur="500"/>
                                        <p:tgtEl>
                                          <p:spTgt spid="819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196">
                                            <p:txEl>
                                              <p:pRg st="6" end="6"/>
                                            </p:txEl>
                                          </p:spTgt>
                                        </p:tgtEl>
                                        <p:attrNameLst>
                                          <p:attrName>style.visibility</p:attrName>
                                        </p:attrNameLst>
                                      </p:cBhvr>
                                      <p:to>
                                        <p:strVal val="visible"/>
                                      </p:to>
                                    </p:set>
                                    <p:animEffect transition="in" filter="box(in)">
                                      <p:cBhvr>
                                        <p:cTn id="32" dur="500"/>
                                        <p:tgtEl>
                                          <p:spTgt spid="819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250825" y="360363"/>
            <a:ext cx="8893175" cy="6497637"/>
          </a:xfrm>
          <a:prstGeom prst="rect">
            <a:avLst/>
          </a:prstGeom>
          <a:noFill/>
          <a:ln w="9525">
            <a:noFill/>
            <a:miter lim="800000"/>
            <a:headEnd/>
            <a:tailEnd/>
          </a:ln>
        </p:spPr>
        <p:txBody>
          <a:bodyPr>
            <a:spAutoFit/>
          </a:bodyPr>
          <a:lstStyle/>
          <a:p>
            <a:r>
              <a:rPr lang="it-IT" sz="2800">
                <a:latin typeface="Garamond" pitchFamily="18" charset="0"/>
              </a:rPr>
              <a:t>Secondo la legge di Lambert – Beer, dunque, </a:t>
            </a:r>
            <a:r>
              <a:rPr lang="it-IT" sz="2800" b="1">
                <a:latin typeface="Garamond" pitchFamily="18" charset="0"/>
              </a:rPr>
              <a:t>l’assorbanza A è proporzionale sia alla concentrazione della sostanza assorbente, sia allo spessore dello strato attraversato</a:t>
            </a:r>
            <a:r>
              <a:rPr lang="it-IT" sz="2800">
                <a:latin typeface="Garamond" pitchFamily="18" charset="0"/>
              </a:rPr>
              <a:t>, per cui più elevata è la concentrazione delle molecole che passano dallo stato fondamentale a quello eccitato, maggiore sarà l’assorbanza (maggiore sarà la diminuzione dell’intensità del raggio incidente).</a:t>
            </a:r>
          </a:p>
          <a:p>
            <a:endParaRPr lang="it-IT" sz="2800">
              <a:latin typeface="Garamond" pitchFamily="18" charset="0"/>
            </a:endParaRPr>
          </a:p>
          <a:p>
            <a:r>
              <a:rPr lang="it-IT" sz="2800">
                <a:latin typeface="Garamond" pitchFamily="18" charset="0"/>
              </a:rPr>
              <a:t>Il </a:t>
            </a:r>
            <a:r>
              <a:rPr lang="it-IT" sz="2800" b="1" i="1">
                <a:latin typeface="Garamond" pitchFamily="18" charset="0"/>
              </a:rPr>
              <a:t>coefficiente di estinzione molare k</a:t>
            </a:r>
            <a:r>
              <a:rPr lang="it-IT" sz="2800" b="1" i="1" baseline="-25000">
                <a:latin typeface="Symbol" pitchFamily="18" charset="2"/>
              </a:rPr>
              <a:t>l </a:t>
            </a:r>
            <a:r>
              <a:rPr lang="it-IT" sz="2800" b="1" i="1">
                <a:latin typeface="Garamond" pitchFamily="18" charset="0"/>
              </a:rPr>
              <a:t> o </a:t>
            </a:r>
            <a:r>
              <a:rPr lang="it-IT" sz="2800" b="1" i="1">
                <a:latin typeface="Symbol" pitchFamily="18" charset="2"/>
              </a:rPr>
              <a:t>e</a:t>
            </a:r>
            <a:r>
              <a:rPr lang="it-IT" sz="2800" b="1" i="1">
                <a:latin typeface="Garamond" pitchFamily="18" charset="0"/>
              </a:rPr>
              <a:t>  </a:t>
            </a:r>
            <a:r>
              <a:rPr lang="it-IT" sz="2800">
                <a:latin typeface="Garamond" pitchFamily="18" charset="0"/>
              </a:rPr>
              <a:t>indica il valore di assorbanza del composto in esame quando [d = 1cm ] e [ C = 1 M], e il suo valore dipende:</a:t>
            </a:r>
          </a:p>
          <a:p>
            <a:pPr>
              <a:buFontTx/>
              <a:buChar char="•"/>
            </a:pPr>
            <a:r>
              <a:rPr lang="it-IT" sz="2800">
                <a:latin typeface="Garamond" pitchFamily="18" charset="0"/>
              </a:rPr>
              <a:t> dalla lunghezza d’onda della radiazione assorbita</a:t>
            </a:r>
          </a:p>
          <a:p>
            <a:pPr>
              <a:buFontTx/>
              <a:buChar char="•"/>
            </a:pPr>
            <a:r>
              <a:rPr lang="it-IT" sz="2800">
                <a:latin typeface="Garamond" pitchFamily="18" charset="0"/>
              </a:rPr>
              <a:t> dalla natura del solvente</a:t>
            </a:r>
          </a:p>
          <a:p>
            <a:pPr>
              <a:buFontTx/>
              <a:buChar char="•"/>
            </a:pPr>
            <a:r>
              <a:rPr lang="it-IT" sz="2800">
                <a:latin typeface="Garamond" pitchFamily="18" charset="0"/>
              </a:rPr>
              <a:t> dal pH</a:t>
            </a:r>
          </a:p>
          <a:p>
            <a:pPr>
              <a:buFontTx/>
              <a:buChar char="•"/>
            </a:pPr>
            <a:r>
              <a:rPr lang="it-IT" sz="2800">
                <a:latin typeface="Garamond" pitchFamily="18" charset="0"/>
              </a:rPr>
              <a:t> dalla specie chimica che assorbe</a:t>
            </a: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1940</Words>
  <Application>Microsoft Office PowerPoint</Application>
  <PresentationFormat>Presentazione su schermo (4:3)</PresentationFormat>
  <Paragraphs>146</Paragraphs>
  <Slides>27</Slides>
  <Notes>23</Notes>
  <HiddenSlides>0</HiddenSlides>
  <MMClips>0</MMClips>
  <ScaleCrop>false</ScaleCrop>
  <HeadingPairs>
    <vt:vector size="4" baseType="variant">
      <vt:variant>
        <vt:lpstr>Tema</vt:lpstr>
      </vt:variant>
      <vt:variant>
        <vt:i4>1</vt:i4>
      </vt:variant>
      <vt:variant>
        <vt:lpstr>Titoli diapositive</vt:lpstr>
      </vt:variant>
      <vt:variant>
        <vt:i4>27</vt:i4>
      </vt:variant>
    </vt:vector>
  </HeadingPairs>
  <TitlesOfParts>
    <vt:vector size="28"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 </dc:creator>
  <cp:lastModifiedBy> </cp:lastModifiedBy>
  <cp:revision>13</cp:revision>
  <dcterms:created xsi:type="dcterms:W3CDTF">2009-05-14T14:52:11Z</dcterms:created>
  <dcterms:modified xsi:type="dcterms:W3CDTF">2011-01-26T11:56:23Z</dcterms:modified>
</cp:coreProperties>
</file>