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3" r:id="rId3"/>
    <p:sldId id="261" r:id="rId4"/>
    <p:sldId id="291" r:id="rId5"/>
    <p:sldId id="265" r:id="rId6"/>
    <p:sldId id="288" r:id="rId7"/>
    <p:sldId id="302" r:id="rId8"/>
    <p:sldId id="303" r:id="rId9"/>
    <p:sldId id="313" r:id="rId10"/>
    <p:sldId id="312" r:id="rId11"/>
    <p:sldId id="297" r:id="rId12"/>
    <p:sldId id="290" r:id="rId13"/>
    <p:sldId id="298" r:id="rId14"/>
    <p:sldId id="299" r:id="rId15"/>
    <p:sldId id="319" r:id="rId16"/>
    <p:sldId id="300" r:id="rId17"/>
    <p:sldId id="306" r:id="rId18"/>
    <p:sldId id="317" r:id="rId19"/>
    <p:sldId id="293" r:id="rId20"/>
    <p:sldId id="309" r:id="rId21"/>
    <p:sldId id="292" r:id="rId22"/>
    <p:sldId id="307" r:id="rId23"/>
    <p:sldId id="308" r:id="rId24"/>
    <p:sldId id="310" r:id="rId25"/>
    <p:sldId id="311" r:id="rId26"/>
    <p:sldId id="285" r:id="rId27"/>
    <p:sldId id="286" r:id="rId28"/>
    <p:sldId id="287" r:id="rId29"/>
    <p:sldId id="275" r:id="rId30"/>
    <p:sldId id="276" r:id="rId31"/>
    <p:sldId id="295" r:id="rId32"/>
    <p:sldId id="305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82206-659C-4E27-8509-71912698DF98}" type="datetimeFigureOut">
              <a:rPr lang="it-IT" smtClean="0"/>
              <a:t>20/03/2016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9CC74-807E-40DC-BAE1-257C67A142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910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E102-C4C5-477F-84B5-994597DC7961}" type="datetimeFigureOut">
              <a:rPr lang="it-IT" smtClean="0"/>
              <a:pPr/>
              <a:t>20/03/2016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FD521-9DD7-41B2-A3F0-C4228900F2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89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27BA2-2B2A-4C4E-92CF-36D624AB3831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E8F9EF22-D936-4811-AEF8-F149D0D07DAA}" type="slidenum">
              <a:rPr lang="it-IT" altLang="it-IT" sz="1200"/>
              <a:pPr algn="r"/>
              <a:t>2</a:t>
            </a:fld>
            <a:endParaRPr lang="it-IT" altLang="it-IT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8FEAA2AB-3958-49BA-9CC0-161606233A7E}" type="slidenum">
              <a:rPr lang="it-IT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28</a:t>
            </a:fld>
            <a:endParaRPr lang="it-IT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63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112B12-FEB4-49C8-8EBB-ACD8054DD444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7E4B5-B661-482E-9D7C-6FFE24A74215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949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8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291B5D5E-D350-4F3A-8ADD-17E507CF6709}" type="slidenum">
              <a:rPr lang="it-IT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it-IT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it-IT" altLang="it-IT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85512" y="4343231"/>
            <a:ext cx="5485536" cy="41137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95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05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6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59F797-DA44-4E9E-93F7-2123B4A6F727}" type="slidenum">
              <a:rPr lang="it-IT" altLang="it-IT" smtClean="0"/>
              <a:pPr eaLnBrk="1" hangingPunct="1">
                <a:spcBef>
                  <a:spcPct val="0"/>
                </a:spcBef>
              </a:pPr>
              <a:t>17</a:t>
            </a:fld>
            <a:endParaRPr lang="it-IT" altLang="it-IT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95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FD521-9DD7-41B2-A3F0-C4228900F20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4865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1D1D5A98-6BAD-441E-8B2E-C03C77C3F917}" type="slidenum">
              <a:rPr lang="it-IT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26</a:t>
            </a:fld>
            <a:endParaRPr lang="it-IT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63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C58EB09C-7061-4203-8E4E-EC95E3825FA8}" type="slidenum">
              <a:rPr lang="it-IT" altLang="it-IT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27</a:t>
            </a:fld>
            <a:endParaRPr lang="it-IT" altLang="it-I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5536" cy="40363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DCFC-1F47-4216-B2CA-0C111C0EF83A}" type="datetime1">
              <a:rPr lang="it-IT" smtClean="0"/>
              <a:t>20/03/2016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AE8D-2B12-43C0-BD92-62935D5FF3C7}" type="datetime1">
              <a:rPr lang="it-IT" smtClean="0"/>
              <a:t>20/03/2016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08E65-9B2A-423D-AAFE-9A88D0D4A6B4}" type="datetime1">
              <a:rPr lang="it-IT" smtClean="0"/>
              <a:t>20/03/2016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925F5-8066-4B25-A73D-589D4CEA2A95}" type="datetime1">
              <a:rPr lang="it-IT" smtClean="0"/>
              <a:t>20/03/2016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C2CB-E24A-40D4-A27B-9F24924672E5}" type="datetime1">
              <a:rPr lang="it-IT" smtClean="0"/>
              <a:t>20/03/2016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5FAD-126B-42C3-8951-2CC4446855F5}" type="datetime1">
              <a:rPr lang="it-IT" smtClean="0"/>
              <a:t>20/03/2016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FDF5C-8F28-4FDD-93CD-A6CB4504C5DA}" type="datetime1">
              <a:rPr lang="it-IT" smtClean="0"/>
              <a:t>20/03/2016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D9520-0130-4EE2-893C-90EB6B8EA66B}" type="datetime1">
              <a:rPr lang="it-IT" smtClean="0"/>
              <a:t>20/03/2016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7783-79D7-42F9-AF94-7A1DD079FE62}" type="datetime1">
              <a:rPr lang="it-IT" smtClean="0"/>
              <a:t>20/03/2016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D806-CC22-45CB-8B78-6B9C5530483C}" type="datetime1">
              <a:rPr lang="it-IT" smtClean="0"/>
              <a:t>20/03/2016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3738-BA11-466B-B339-B415F9619D72}" type="datetime1">
              <a:rPr lang="it-IT" smtClean="0"/>
              <a:t>20/03/2016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4F94B84-814C-4777-B88A-BCEB0A6027F7}" type="datetime1">
              <a:rPr lang="it-IT" smtClean="0"/>
              <a:t>20/03/2016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00FA1BB-81C2-4F56-A82B-20F78769627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it/url?sa=i&amp;rct=j&amp;q=&amp;esrc=s&amp;source=images&amp;cd=&amp;cad=rja&amp;uact=8&amp;ved=0CAcQjRw&amp;url=http://vocidallestero.blogspot.com/2013/03/financial-times-in-europa-si-sta.html&amp;ei=KAoAVdrBG8a-PPnxgaAK&amp;psig=AFQjCNGY2Bz1lT0yf4kXPyYoByFqS2JKOQ&amp;ust=142615233742043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Prof.ssa Valeria Roncone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Il sistema finanziario e le banche</a:t>
            </a:r>
            <a:endParaRPr lang="it-IT" sz="4800" dirty="0"/>
          </a:p>
        </p:txBody>
      </p:sp>
      <p:pic>
        <p:nvPicPr>
          <p:cNvPr id="1026" name="Picture 2" descr="C:\Program Files\Microsoft Office\MEDIA\CAGCAT10\j0222017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1781251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1780337" cy="1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22202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21" y="4737692"/>
            <a:ext cx="1781251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0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064895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2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pPr algn="ctr" eaLnBrk="1" hangingPunct="1"/>
            <a:r>
              <a:rPr lang="it-IT" altLang="it-IT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Conto corrente di corrispondenza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8280400" cy="4465637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dirty="0" smtClean="0"/>
              <a:t>Contratto con cui una banca si impegna a eseguire tutti gli incarichi  e le operazioni che, nei limiti contrattuali e d’uso , le saranno affidate dal cliente.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dirty="0" smtClean="0"/>
              <a:t>La banca risponde secondo le regole del mandato per l’esecuzione di incarichi provenienti dal correntista  o da altro cliente (art. 1856 c.c.) e si obbliga a ricevere il denaro versato dal cliente e a restituirlo a richiesta</a:t>
            </a:r>
            <a:r>
              <a:rPr lang="it-IT" altLang="it-IT" sz="2400" dirty="0" smtClean="0"/>
              <a:t>.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400" dirty="0" smtClean="0"/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 dirty="0" smtClean="0">
                <a:latin typeface="Trebuchet MS" panose="020B0603020202020204" pitchFamily="34" charset="0"/>
              </a:rPr>
              <a:t>Elementi permanenti 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000" b="1" dirty="0" smtClean="0">
                <a:latin typeface="Trebuchet MS" panose="020B0603020202020204" pitchFamily="34" charset="0"/>
              </a:rPr>
              <a:t>ed essenziali del c/c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dirty="0" smtClean="0"/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3276600" y="4005263"/>
            <a:ext cx="360363" cy="2160587"/>
          </a:xfrm>
          <a:prstGeom prst="leftBrace">
            <a:avLst>
              <a:gd name="adj1" fmla="val 49963"/>
              <a:gd name="adj2" fmla="val 50000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79838" y="4076700"/>
            <a:ext cx="4535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u="sng" dirty="0">
                <a:latin typeface="Trebuchet MS" panose="020B0603020202020204" pitchFamily="34" charset="0"/>
              </a:rPr>
              <a:t>Deposito</a:t>
            </a:r>
            <a:r>
              <a:rPr lang="it-IT" altLang="it-IT" sz="1800" dirty="0">
                <a:latin typeface="Trebuchet MS" panose="020B0603020202020204" pitchFamily="34" charset="0"/>
              </a:rPr>
              <a:t> in denaro originato da incarichi svolti per conto del cliente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52118" y="5229225"/>
            <a:ext cx="403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1800" u="sng" dirty="0">
                <a:latin typeface="Trebuchet MS" panose="020B0603020202020204" pitchFamily="34" charset="0"/>
              </a:rPr>
              <a:t>Mandato</a:t>
            </a:r>
            <a:r>
              <a:rPr lang="it-IT" altLang="it-IT" sz="1800" u="sng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it-IT" altLang="it-IT" sz="1800" dirty="0">
                <a:latin typeface="Trebuchet MS" panose="020B0603020202020204" pitchFamily="34" charset="0"/>
              </a:rPr>
              <a:t>a svolgere incarichi per conto del cliente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0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banana.ch/cms/files/resources/e-banking_ita1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688801"/>
            <a:ext cx="7776864" cy="612457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611560" y="116632"/>
            <a:ext cx="2487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L’estratto conto </a:t>
            </a:r>
          </a:p>
          <a:p>
            <a:endParaRPr lang="it-IT" sz="24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476672"/>
            <a:ext cx="32993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Il prospetto scalare</a:t>
            </a:r>
          </a:p>
          <a:p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1026" name="Picture 2" descr="Tabella movimen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eria\Desktop\Cattu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1"/>
            <a:ext cx="9144000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5575" y="116632"/>
            <a:ext cx="4336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Un confronto tra conti (1)</a:t>
            </a:r>
          </a:p>
          <a:p>
            <a:endParaRPr lang="it-IT" sz="28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2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60648"/>
            <a:ext cx="67151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05336"/>
            <a:ext cx="8064895" cy="345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3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14438"/>
            <a:ext cx="7839075" cy="509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5575" y="314653"/>
            <a:ext cx="4336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Un confronto tra conti (2)</a:t>
            </a:r>
          </a:p>
          <a:p>
            <a:endParaRPr lang="it-IT" sz="28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0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68313" y="1628775"/>
            <a:ext cx="8153400" cy="1447800"/>
          </a:xfrm>
          <a:prstGeom prst="downArrowCallout">
            <a:avLst>
              <a:gd name="adj1" fmla="val 126085"/>
              <a:gd name="adj2" fmla="val 92321"/>
              <a:gd name="adj3" fmla="val 20181"/>
              <a:gd name="adj4" fmla="val 60199"/>
            </a:avLst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792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imes New Roman" pitchFamily="18" charset="0"/>
              </a:rPr>
              <a:t>Il conto corrente svolge una prevalente funzione monetaria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3213100"/>
            <a:ext cx="81534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Rende possibili e convenienti il regolamento monetario degli scambi sostituendo la moneta legale con semplici scritture a debito o a credito su un conto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I conti correnti rappresentano una quota rilevante dell’offerta di moneta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307975"/>
          </a:xfrm>
        </p:spPr>
        <p:txBody>
          <a:bodyPr/>
          <a:lstStyle/>
          <a:p>
            <a:pPr eaLnBrk="1" hangingPunct="1"/>
            <a:r>
              <a:rPr lang="it-IT" altLang="it-IT" sz="4000" dirty="0" smtClean="0"/>
              <a:t>Il conto corrente passivo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9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922337"/>
          </a:xfrm>
        </p:spPr>
        <p:txBody>
          <a:bodyPr/>
          <a:lstStyle/>
          <a:p>
            <a:pPr eaLnBrk="1" hangingPunct="1"/>
            <a:r>
              <a:rPr lang="it-IT" altLang="it-IT" smtClean="0"/>
              <a:t>LA MONETA BANCARIA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4294967295"/>
          </p:nvPr>
        </p:nvSpPr>
        <p:spPr>
          <a:xfrm>
            <a:off x="457200" y="1285875"/>
            <a:ext cx="8229600" cy="48402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ASSEGNI</a:t>
            </a:r>
          </a:p>
          <a:p>
            <a:pPr eaLnBrk="1" hangingPunct="1"/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CARTE DI PAGAMENTO/  DI DEBITO/DI CREDITO/ PREPAGATE</a:t>
            </a:r>
          </a:p>
          <a:p>
            <a:pPr eaLnBrk="1" hangingPunct="1"/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BONIFICI</a:t>
            </a:r>
          </a:p>
          <a:p>
            <a:pPr eaLnBrk="1" hangingPunct="1"/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ADDEBITI PREAUTORIZZATI</a:t>
            </a:r>
          </a:p>
          <a:p>
            <a:pPr eaLnBrk="1" hangingPunct="1"/>
            <a:endParaRPr lang="it-IT" altLang="it-IT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it-IT" altLang="it-IT" sz="2000" b="1" smtClean="0">
                <a:latin typeface="Times New Roman" pitchFamily="18" charset="0"/>
                <a:cs typeface="Times New Roman" pitchFamily="18" charset="0"/>
              </a:rPr>
              <a:t>MONETA</a:t>
            </a:r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= SOSTITUZIONE DEL DENARO CONTANTE NEGLI SCAMBI</a:t>
            </a:r>
          </a:p>
          <a:p>
            <a:pPr eaLnBrk="1" hangingPunct="1"/>
            <a:r>
              <a:rPr lang="it-IT" altLang="it-IT" sz="2000" b="1" smtClean="0">
                <a:latin typeface="Times New Roman" pitchFamily="18" charset="0"/>
                <a:cs typeface="Times New Roman" pitchFamily="18" charset="0"/>
              </a:rPr>
              <a:t>BANCARIA</a:t>
            </a:r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= FONTE DI PROVENIENZA DELLO STRUMENTO DI PAGAMENTO/ BANCA</a:t>
            </a:r>
          </a:p>
          <a:p>
            <a:pPr eaLnBrk="1" hangingPunct="1"/>
            <a:endParaRPr lang="it-IT" altLang="it-IT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it-IT" altLang="it-IT" sz="2000" smtClean="0">
                <a:latin typeface="Times New Roman" pitchFamily="18" charset="0"/>
                <a:cs typeface="Times New Roman" pitchFamily="18" charset="0"/>
              </a:rPr>
              <a:t>PER USUFRUIRE DI QUESTA MONETA E’ NECESSARIO AVERE UN CONTO CORRENTE.</a:t>
            </a:r>
          </a:p>
        </p:txBody>
      </p:sp>
    </p:spTree>
    <p:extLst>
      <p:ext uri="{BB962C8B-B14F-4D97-AF65-F5344CB8AC3E}">
        <p14:creationId xmlns:p14="http://schemas.microsoft.com/office/powerpoint/2010/main" val="34093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760">
            <a:off x="543934" y="1490851"/>
            <a:ext cx="3549514" cy="137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0204"/>
            <a:ext cx="4072880" cy="165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9919"/>
            <a:ext cx="3744416" cy="149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5054">
            <a:off x="4992129" y="4486777"/>
            <a:ext cx="3946205" cy="167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2925">
            <a:off x="374282" y="4214859"/>
            <a:ext cx="3162822" cy="210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5853" y="476672"/>
            <a:ext cx="3198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L’assegno bancario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77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Oval 2"/>
          <p:cNvSpPr>
            <a:spLocks noChangeArrowheads="1"/>
          </p:cNvSpPr>
          <p:nvPr/>
        </p:nvSpPr>
        <p:spPr bwMode="auto">
          <a:xfrm>
            <a:off x="685800" y="2514600"/>
            <a:ext cx="1676400" cy="1066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 sz="2400">
              <a:latin typeface="+mn-lt"/>
            </a:endParaRP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18288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Unità in surplus</a:t>
            </a:r>
          </a:p>
        </p:txBody>
      </p:sp>
      <p:sp>
        <p:nvSpPr>
          <p:cNvPr id="81925" name="Oval 4"/>
          <p:cNvSpPr>
            <a:spLocks noChangeArrowheads="1"/>
          </p:cNvSpPr>
          <p:nvPr/>
        </p:nvSpPr>
        <p:spPr bwMode="auto">
          <a:xfrm>
            <a:off x="6781800" y="2590800"/>
            <a:ext cx="1676400" cy="1066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 sz="2400">
              <a:latin typeface="+mn-lt"/>
            </a:endParaRPr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6705600" y="1066800"/>
            <a:ext cx="18288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Unità in deficit</a:t>
            </a:r>
          </a:p>
        </p:txBody>
      </p:sp>
      <p:sp>
        <p:nvSpPr>
          <p:cNvPr id="81927" name="Oval 6"/>
          <p:cNvSpPr>
            <a:spLocks noChangeArrowheads="1"/>
          </p:cNvSpPr>
          <p:nvPr/>
        </p:nvSpPr>
        <p:spPr bwMode="auto">
          <a:xfrm>
            <a:off x="3657600" y="3886200"/>
            <a:ext cx="1676400" cy="990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 sz="2400">
              <a:latin typeface="+mn-lt"/>
            </a:endParaRPr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3419475" y="3505200"/>
            <a:ext cx="2143125" cy="2362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it-IT" altLang="it-IT" sz="2200"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2200">
                <a:latin typeface="+mn-lt"/>
              </a:rPr>
              <a:t>Intermediari finanziari</a:t>
            </a:r>
          </a:p>
        </p:txBody>
      </p:sp>
      <p:sp>
        <p:nvSpPr>
          <p:cNvPr id="81929" name="Oval 8"/>
          <p:cNvSpPr>
            <a:spLocks noChangeArrowheads="1"/>
          </p:cNvSpPr>
          <p:nvPr/>
        </p:nvSpPr>
        <p:spPr bwMode="auto">
          <a:xfrm>
            <a:off x="3657600" y="914400"/>
            <a:ext cx="1676400" cy="1066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it-IT" altLang="it-IT" sz="2400">
              <a:latin typeface="+mn-lt"/>
            </a:endParaRPr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3581400" y="533400"/>
            <a:ext cx="1828800" cy="34290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it-IT" altLang="it-IT" sz="2400"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 Mercati finanziari</a:t>
            </a:r>
          </a:p>
        </p:txBody>
      </p:sp>
      <p:sp>
        <p:nvSpPr>
          <p:cNvPr id="81931" name="Line 10"/>
          <p:cNvSpPr>
            <a:spLocks noChangeShapeType="1"/>
          </p:cNvSpPr>
          <p:nvPr/>
        </p:nvSpPr>
        <p:spPr bwMode="auto">
          <a:xfrm>
            <a:off x="2590800" y="2209800"/>
            <a:ext cx="396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32" name="Line 11"/>
          <p:cNvSpPr>
            <a:spLocks noChangeShapeType="1"/>
          </p:cNvSpPr>
          <p:nvPr/>
        </p:nvSpPr>
        <p:spPr bwMode="auto">
          <a:xfrm flipV="1">
            <a:off x="4495800" y="2895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33" name="Line 12"/>
          <p:cNvSpPr>
            <a:spLocks noChangeShapeType="1"/>
          </p:cNvSpPr>
          <p:nvPr/>
        </p:nvSpPr>
        <p:spPr bwMode="auto">
          <a:xfrm>
            <a:off x="2667000" y="4343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34" name="Line 13"/>
          <p:cNvSpPr>
            <a:spLocks noChangeShapeType="1"/>
          </p:cNvSpPr>
          <p:nvPr/>
        </p:nvSpPr>
        <p:spPr bwMode="auto">
          <a:xfrm>
            <a:off x="5486400" y="4343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2743200" y="37338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Sf</a:t>
            </a: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5562600" y="3810000"/>
            <a:ext cx="73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Sf</a:t>
            </a:r>
          </a:p>
        </p:txBody>
      </p:sp>
      <p:sp>
        <p:nvSpPr>
          <p:cNvPr id="81937" name="Text Box 16"/>
          <p:cNvSpPr txBox="1">
            <a:spLocks noChangeArrowheads="1"/>
          </p:cNvSpPr>
          <p:nvPr/>
        </p:nvSpPr>
        <p:spPr bwMode="auto">
          <a:xfrm>
            <a:off x="4191000" y="2209800"/>
            <a:ext cx="668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it-IT" altLang="it-IT" sz="2400">
                <a:latin typeface="+mn-lt"/>
              </a:rPr>
              <a:t>Sf</a:t>
            </a:r>
          </a:p>
        </p:txBody>
      </p:sp>
      <p:sp>
        <p:nvSpPr>
          <p:cNvPr id="81938" name="Text Box 17"/>
          <p:cNvSpPr txBox="1">
            <a:spLocks noChangeArrowheads="1"/>
          </p:cNvSpPr>
          <p:nvPr/>
        </p:nvSpPr>
        <p:spPr bwMode="auto">
          <a:xfrm>
            <a:off x="5486400" y="1371600"/>
            <a:ext cx="1371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it-IT" altLang="it-IT" sz="2200">
                <a:latin typeface="+mn-lt"/>
              </a:rPr>
              <a:t>Circuito diretto</a:t>
            </a:r>
          </a:p>
        </p:txBody>
      </p: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3635375" y="5943600"/>
            <a:ext cx="1698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it-IT" altLang="it-IT" sz="2400" dirty="0">
                <a:latin typeface="+mn-lt"/>
              </a:rPr>
              <a:t>Circuito indiretto</a:t>
            </a:r>
          </a:p>
        </p:txBody>
      </p:sp>
      <p:sp>
        <p:nvSpPr>
          <p:cNvPr id="81940" name="Arc 19"/>
          <p:cNvSpPr>
            <a:spLocks/>
          </p:cNvSpPr>
          <p:nvPr/>
        </p:nvSpPr>
        <p:spPr bwMode="auto">
          <a:xfrm flipH="1" flipV="1">
            <a:off x="2819400" y="4876800"/>
            <a:ext cx="685800" cy="1524000"/>
          </a:xfrm>
          <a:custGeom>
            <a:avLst/>
            <a:gdLst>
              <a:gd name="T0" fmla="*/ 0 w 21600"/>
              <a:gd name="T1" fmla="*/ 0 h 21600"/>
              <a:gd name="T2" fmla="*/ 685800 w 21600"/>
              <a:gd name="T3" fmla="*/ 1524000 h 21600"/>
              <a:gd name="T4" fmla="*/ 0 w 21600"/>
              <a:gd name="T5" fmla="*/ 1524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41" name="Arc 20"/>
          <p:cNvSpPr>
            <a:spLocks/>
          </p:cNvSpPr>
          <p:nvPr/>
        </p:nvSpPr>
        <p:spPr bwMode="auto">
          <a:xfrm flipV="1">
            <a:off x="5410200" y="4800600"/>
            <a:ext cx="762000" cy="1524000"/>
          </a:xfrm>
          <a:custGeom>
            <a:avLst/>
            <a:gdLst>
              <a:gd name="T0" fmla="*/ 0 w 21600"/>
              <a:gd name="T1" fmla="*/ 0 h 21600"/>
              <a:gd name="T2" fmla="*/ 762000 w 21600"/>
              <a:gd name="T3" fmla="*/ 1524000 h 21600"/>
              <a:gd name="T4" fmla="*/ 0 w 21600"/>
              <a:gd name="T5" fmla="*/ 15240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89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84784"/>
            <a:ext cx="71287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2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0567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1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5853" y="476672"/>
            <a:ext cx="402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carte di pagamento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91" y="26064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0548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2482552"/>
            <a:ext cx="7543800" cy="41148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90000"/>
              </a:lnSpc>
              <a:buNone/>
              <a:defRPr/>
            </a:pPr>
            <a:r>
              <a:rPr lang="it-IT" sz="2600" dirty="0" smtClean="0">
                <a:solidFill>
                  <a:schemeClr val="bg2">
                    <a:lumMod val="25000"/>
                  </a:schemeClr>
                </a:solidFill>
              </a:rPr>
              <a:t>Sono tessere plastificate che consentono di effettuare pagamenti senza l’utilizzo del contante. Per il loro utilizzo di solito è necessario usare un codice segreto (PIN) o apporre la propria firma.                                          			     Si suddividono in: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600" dirty="0" smtClean="0">
                <a:solidFill>
                  <a:schemeClr val="bg2">
                    <a:lumMod val="25000"/>
                  </a:schemeClr>
                </a:solidFill>
              </a:rPr>
              <a:t>                              - Carte di credito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600" dirty="0" smtClean="0">
                <a:solidFill>
                  <a:schemeClr val="bg2">
                    <a:lumMod val="25000"/>
                  </a:schemeClr>
                </a:solidFill>
              </a:rPr>
              <a:t>	                            - Carte di debito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600" dirty="0" smtClean="0">
                <a:solidFill>
                  <a:schemeClr val="bg2">
                    <a:lumMod val="25000"/>
                  </a:schemeClr>
                </a:solidFill>
              </a:rPr>
              <a:t>	                            - Carte prepagate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6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92" y="26670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057" y="435022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03909" y="332656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carta di debito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3" y="5348436"/>
            <a:ext cx="4351565" cy="132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9388"/>
            <a:ext cx="197961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69" y="1226989"/>
            <a:ext cx="468788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7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4419776" cy="29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62" y="1611555"/>
            <a:ext cx="4740466" cy="332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392488" cy="280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62983" y="116632"/>
            <a:ext cx="3387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carta di credito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6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05000"/>
            <a:ext cx="7272808" cy="33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62983" y="116632"/>
            <a:ext cx="3499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carta prepagata</a:t>
            </a:r>
            <a:endParaRPr lang="it-IT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2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977376" y="620688"/>
            <a:ext cx="4898880" cy="31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0820" rIns="81639" bIns="40820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/>
            <a:r>
              <a:rPr lang="it-IT" altLang="it-IT" sz="2900" b="1" dirty="0" smtClean="0">
                <a:solidFill>
                  <a:srgbClr val="000000"/>
                </a:solidFill>
                <a:latin typeface="+mn-lt"/>
              </a:rPr>
              <a:t>Le operazioni di impiego</a:t>
            </a:r>
            <a:endParaRPr lang="it-IT" altLang="it-IT" sz="29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93761" y="1484784"/>
            <a:ext cx="8523360" cy="540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marL="339725" indent="-339725" eaLnBrk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168525" indent="-339725" eaLnBrk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6257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30829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5401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9973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I finanziamenti che una banca concede a un’impresa sono solitamente frazionati in più rapporti contrattuali. </a:t>
            </a:r>
          </a:p>
          <a:p>
            <a:pPr eaLnBrk="1" hangingPunct="1">
              <a:lnSpc>
                <a:spcPct val="120000"/>
              </a:lnSpc>
            </a:pPr>
            <a:endParaRPr lang="it-IT" altLang="it-IT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La banca moderna offre infatti prestiti in varie forme tecniche e le imprese sono propense a usufruire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contemporaneamente di finanziamenti che si differenziano tra loro per scadenza, garanzie e condizioni.</a:t>
            </a:r>
          </a:p>
          <a:p>
            <a:pPr eaLnBrk="1" hangingPunct="1">
              <a:lnSpc>
                <a:spcPct val="120000"/>
              </a:lnSpc>
            </a:pPr>
            <a:endParaRPr lang="it-IT" altLang="it-IT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Le 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operazioni 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che le imprese concludono con le banche possono essere così distinte:</a:t>
            </a:r>
          </a:p>
          <a:p>
            <a:pPr eaLnBrk="1" hangingPunct="1">
              <a:lnSpc>
                <a:spcPct val="120000"/>
              </a:lnSpc>
            </a:pPr>
            <a:endParaRPr lang="it-IT" altLang="it-IT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>
                <a:srgbClr val="333399"/>
              </a:buClr>
              <a:buFont typeface="Times New Roman" pitchFamily="16" charset="0"/>
              <a:buAutoNum type="alphaUcPeriod"/>
            </a:pPr>
            <a:r>
              <a:rPr lang="it-IT" altLang="it-IT" sz="1600" b="1" dirty="0">
                <a:solidFill>
                  <a:srgbClr val="333399"/>
                </a:solidFill>
                <a:latin typeface="+mn-lt"/>
              </a:rPr>
              <a:t>Operazioni di smobilizzo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: le imprese trasferiscono alla banca i loro crediti commerciali entrando in possesso subito dell’importo delle vendite effettuate senza dover attendere la scadenza pattuita con i debitori. Sono costituite da: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Sconti di cambiali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anticipi su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Ri.Ba.</a:t>
            </a: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da anticipi su pagamenti mediante avviso (procedura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M.AV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.)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da anticipi su fatture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765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810000" y="6056978"/>
            <a:ext cx="18288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B95D1BE5-DC76-4E6C-9D9F-E6E3B4F0B56E}" type="slidenum">
              <a:rPr lang="it-IT" altLang="it-IT" smtClean="0">
                <a:solidFill>
                  <a:srgbClr val="000000"/>
                </a:solidFill>
                <a:latin typeface="+mn-lt"/>
              </a:rPr>
              <a:pPr eaLnBrk="1"/>
              <a:t>26</a:t>
            </a:fld>
            <a:endParaRPr lang="it-IT" altLang="it-IT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688416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93761" y="404664"/>
            <a:ext cx="7837920" cy="508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7113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1685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6257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30829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5401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997325" indent="-339725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it-IT" altLang="it-IT" sz="1600" b="1" dirty="0">
                <a:solidFill>
                  <a:srgbClr val="333399"/>
                </a:solidFill>
                <a:latin typeface="+mn-lt"/>
              </a:rPr>
              <a:t>B. Prestiti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:  attraverso i quali le imprese ottengono i mezzi finanziari necessari secondo varie forme tecniche. Si distinguono in:</a:t>
            </a:r>
          </a:p>
          <a:p>
            <a:pPr lvl="3" eaLnBrk="1" hangingPunct="1">
              <a:lnSpc>
                <a:spcPct val="120000"/>
              </a:lnSpc>
              <a:buFont typeface="Times New Roman" pitchFamily="16" charset="0"/>
              <a:buAutoNum type="arabicParenR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finanziamenti in c/c di corrispondenza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: l’impresa ha la possibilità di prelevare dal c/c 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 somme 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superiori a quelle versate. Sono costituiti da: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Aperture di credito in c/c non garantite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Aperture di credito in c/c garantite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Anticipazioni in c/c su titoli o merci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                     </a:t>
            </a:r>
            <a:r>
              <a:rPr lang="it-IT" altLang="it-IT" sz="1600" i="1" dirty="0" smtClean="0">
                <a:solidFill>
                  <a:srgbClr val="000000"/>
                </a:solidFill>
                <a:latin typeface="+mn-lt"/>
              </a:rPr>
              <a:t> 2</a:t>
            </a: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)    finanziamenti a scadenza fissa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: l’impresa ottiene il prestito in un’unica soluzione, 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ch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e </a:t>
            </a:r>
            <a:r>
              <a:rPr lang="it-IT" altLang="it-IT" sz="1600" dirty="0" smtClean="0">
                <a:solidFill>
                  <a:srgbClr val="000000"/>
                </a:solidFill>
                <a:latin typeface="+mn-lt"/>
              </a:rPr>
              <a:t>dovrà 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poi rimborsare a una certa scadenza. Consistono in: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Anticipazioni a scadenza fissa su titoli o merci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Sconto di pagherò diretti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Pronti contro termine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Riporti attivi</a:t>
            </a:r>
          </a:p>
          <a:p>
            <a:pPr lvl="4"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Mutui ipotecari </a:t>
            </a:r>
          </a:p>
        </p:txBody>
      </p:sp>
      <p:sp>
        <p:nvSpPr>
          <p:cNvPr id="2867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36E0A137-4A8D-4669-987F-C1EE7DF2AD1B}" type="slidenum">
              <a:rPr lang="it-IT" altLang="it-IT" smtClean="0">
                <a:solidFill>
                  <a:srgbClr val="000000"/>
                </a:solidFill>
                <a:latin typeface="+mn-lt"/>
              </a:rPr>
              <a:pPr eaLnBrk="1"/>
              <a:t>27</a:t>
            </a:fld>
            <a:endParaRPr lang="it-IT" altLang="it-IT" smtClean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19" y="4581128"/>
            <a:ext cx="2700337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64960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06488" y="764704"/>
            <a:ext cx="7837920" cy="569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>
            <a:spAutoFit/>
          </a:bodyPr>
          <a:lstStyle>
            <a:lvl1pPr marL="339725" indent="-339725"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120000"/>
              </a:lnSpc>
              <a:buClr>
                <a:srgbClr val="333399"/>
              </a:buClr>
            </a:pPr>
            <a:r>
              <a:rPr lang="it-IT" altLang="it-IT" sz="1600" b="1" dirty="0">
                <a:solidFill>
                  <a:srgbClr val="333399"/>
                </a:solidFill>
                <a:latin typeface="+mn-lt"/>
              </a:rPr>
              <a:t>C.   Crediti di firma</a:t>
            </a: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: le imprese ottengono che la banca apponga la propria firma impegnandosi verso i terzi ad accettare una tratta oppure da avallarla o a rilasciare lettere di credito, di garanzia, di fideiussione.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endParaRPr lang="it-IT" altLang="it-IT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it-IT" altLang="it-IT" sz="1600" dirty="0">
                <a:solidFill>
                  <a:srgbClr val="000000"/>
                </a:solidFill>
                <a:latin typeface="+mn-lt"/>
              </a:rPr>
              <a:t>Con le banche, i clienti privati e soprattutto le imprese concludono più operazioni contemporaneamente: 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endParaRPr lang="it-IT" altLang="it-IT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Intrattengono rapporti di conto corrente con possibilità di scoperti</a:t>
            </a: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Ricevono anticipi su fatture e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Ri.Ba.</a:t>
            </a: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Scontano cambiali</a:t>
            </a: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Incassano e pagano cambiali e </a:t>
            </a:r>
            <a:r>
              <a:rPr lang="it-IT" altLang="it-IT" sz="1600" i="1" dirty="0" err="1">
                <a:solidFill>
                  <a:srgbClr val="000000"/>
                </a:solidFill>
                <a:latin typeface="+mn-lt"/>
              </a:rPr>
              <a:t>Ri.Ba.</a:t>
            </a: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Ottengono lettere di garanzia</a:t>
            </a: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Comprano e vendono strumenti finanziari e divise estere</a:t>
            </a:r>
          </a:p>
          <a:p>
            <a:pPr eaLnBrk="1" hangingPunct="1">
              <a:lnSpc>
                <a:spcPct val="120000"/>
              </a:lnSpc>
              <a:buClr>
                <a:srgbClr val="FF6600"/>
              </a:buClr>
              <a:buSzPct val="60000"/>
              <a:buFont typeface="Wingdings" charset="2"/>
              <a:buChar char=""/>
            </a:pPr>
            <a:r>
              <a:rPr lang="it-IT" altLang="it-IT" sz="1600" i="1" dirty="0">
                <a:solidFill>
                  <a:srgbClr val="000000"/>
                </a:solidFill>
                <a:latin typeface="+mn-lt"/>
              </a:rPr>
              <a:t>Utilizzano servizi e così via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endParaRPr lang="it-IT" altLang="it-IT" sz="1600" i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it-IT" altLang="it-IT" sz="1600" b="1" i="1" dirty="0">
                <a:solidFill>
                  <a:srgbClr val="333399"/>
                </a:solidFill>
                <a:latin typeface="+mn-lt"/>
              </a:rPr>
              <a:t>Tale molteplicità di operazioni consente, sia alle aziende finanziate sia alle banche, di adattare il </a:t>
            </a:r>
          </a:p>
          <a:p>
            <a:pPr eaLnBrk="1" hangingPunct="1">
              <a:lnSpc>
                <a:spcPct val="120000"/>
              </a:lnSpc>
              <a:buClrTx/>
              <a:buSzTx/>
              <a:buFontTx/>
              <a:buNone/>
            </a:pPr>
            <a:r>
              <a:rPr lang="it-IT" altLang="it-IT" sz="1600" b="1" i="1" dirty="0">
                <a:solidFill>
                  <a:srgbClr val="333399"/>
                </a:solidFill>
                <a:latin typeface="+mn-lt"/>
              </a:rPr>
              <a:t>credito,  rispettivamente ottenuto e concesso, alle mutevoli esigenze aziendali.</a:t>
            </a:r>
          </a:p>
        </p:txBody>
      </p:sp>
      <p:sp>
        <p:nvSpPr>
          <p:cNvPr id="2969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66333A54-8AF1-44F5-B696-99808AF68DB2}" type="slidenum">
              <a:rPr lang="it-IT" altLang="it-IT" sz="1600" smtClean="0">
                <a:solidFill>
                  <a:srgbClr val="000000"/>
                </a:solidFill>
                <a:latin typeface="+mn-lt"/>
              </a:rPr>
              <a:pPr eaLnBrk="1"/>
              <a:t>28</a:t>
            </a:fld>
            <a:endParaRPr lang="it-IT" altLang="it-IT" sz="1600" smtClean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970976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/>
          <a:p>
            <a:fld id="{60D91216-FB93-4059-8640-EE4067BC009F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it-IT" altLang="it-IT" sz="2800" dirty="0" smtClean="0">
                <a:latin typeface="+mn-lt"/>
              </a:rPr>
              <a:t>L’ORGANIZZAZIONE FORMALE (1)</a:t>
            </a:r>
            <a:endParaRPr lang="it-IT" altLang="it-IT" sz="2400" b="1" dirty="0">
              <a:latin typeface="+mn-lt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09800"/>
            <a:ext cx="7924800" cy="3733800"/>
          </a:xfrm>
        </p:spPr>
        <p:txBody>
          <a:bodyPr>
            <a:normAutofit fontScale="92500" lnSpcReduction="20000"/>
          </a:bodyPr>
          <a:lstStyle/>
          <a:p>
            <a:pPr marL="377825" indent="-377825"/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SOCIETARIA:</a:t>
            </a:r>
          </a:p>
          <a:p>
            <a:pPr marL="377825" indent="-377825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SOCIETA' PER AZIONI</a:t>
            </a:r>
          </a:p>
          <a:p>
            <a:pPr marL="377825" indent="-377825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SOCIETA' COOPERATIVA PER AZIONI A RESPONSABILITA'  </a:t>
            </a:r>
            <a:r>
              <a:rPr lang="it-IT" altLang="it-IT" sz="2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LIMITATA:</a:t>
            </a:r>
          </a:p>
          <a:p>
            <a:pPr marL="377825" indent="-377825">
              <a:buFont typeface="+mj-lt"/>
              <a:buAutoNum type="arabicPeriod"/>
            </a:pPr>
            <a:r>
              <a:rPr lang="it-IT" altLang="it-IT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banca popolare</a:t>
            </a:r>
          </a:p>
          <a:p>
            <a:pPr marL="377825" indent="-377825">
              <a:buFont typeface="+mj-lt"/>
              <a:buAutoNum type="arabicPeriod"/>
            </a:pPr>
            <a:r>
              <a:rPr lang="it-IT" altLang="it-IT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banca </a:t>
            </a:r>
            <a:r>
              <a:rPr lang="it-IT" altLang="it-IT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credito cooperativo (ex Cassa Rurale)</a:t>
            </a:r>
          </a:p>
          <a:p>
            <a:pPr marL="377825" indent="-377825"/>
            <a:endParaRPr lang="it-IT" altLang="it-IT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77825" indent="-377825"/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SU CUI E' FONDATA LA SCELTA: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dimensione del capitale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numero dei soci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 di concentrazione del capitale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della compagine</a:t>
            </a:r>
          </a:p>
          <a:p>
            <a:pPr marL="377825" indent="-377825"/>
            <a:endParaRPr lang="it-IT" altLang="it-IT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24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8600" y="4267200"/>
            <a:ext cx="2819400" cy="1143000"/>
          </a:xfrm>
          <a:prstGeom prst="rect">
            <a:avLst/>
          </a:prstGeom>
          <a:solidFill>
            <a:srgbClr val="C0C0C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sz="1800" dirty="0">
                <a:solidFill>
                  <a:schemeClr val="tx1"/>
                </a:solidFill>
              </a:rPr>
              <a:t>Soggetti in avanzo</a:t>
            </a:r>
          </a:p>
          <a:p>
            <a:r>
              <a:rPr lang="it-IT" altLang="it-IT" sz="1800" dirty="0">
                <a:solidFill>
                  <a:schemeClr val="tx1"/>
                </a:solidFill>
              </a:rPr>
              <a:t>finanziario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0" y="4267200"/>
            <a:ext cx="2667000" cy="1143000"/>
          </a:xfrm>
          <a:prstGeom prst="rect">
            <a:avLst/>
          </a:prstGeom>
          <a:solidFill>
            <a:srgbClr val="00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sz="1800">
                <a:solidFill>
                  <a:schemeClr val="tx1"/>
                </a:solidFill>
              </a:rPr>
              <a:t>Soggetti in disavanzo</a:t>
            </a:r>
          </a:p>
          <a:p>
            <a:r>
              <a:rPr lang="it-IT" altLang="it-IT" sz="1800">
                <a:solidFill>
                  <a:schemeClr val="tx1"/>
                </a:solidFill>
              </a:rPr>
              <a:t>finanziario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3200400" y="4572000"/>
            <a:ext cx="2819400" cy="381000"/>
          </a:xfrm>
          <a:prstGeom prst="rightArrow">
            <a:avLst>
              <a:gd name="adj1" fmla="val 50000"/>
              <a:gd name="adj2" fmla="val 18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2819400" y="1143000"/>
            <a:ext cx="3505200" cy="1219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altLang="it-IT" sz="3200" dirty="0" smtClean="0"/>
              <a:t>Banche </a:t>
            </a:r>
            <a:endParaRPr lang="it-IT" altLang="it-IT" sz="3200" dirty="0"/>
          </a:p>
        </p:txBody>
      </p:sp>
      <p:cxnSp>
        <p:nvCxnSpPr>
          <p:cNvPr id="2061" name="AutoShape 13"/>
          <p:cNvCxnSpPr>
            <a:cxnSpLocks noChangeShapeType="1"/>
            <a:stCxn id="2056" idx="6"/>
            <a:endCxn id="2051" idx="0"/>
          </p:cNvCxnSpPr>
          <p:nvPr/>
        </p:nvCxnSpPr>
        <p:spPr bwMode="auto">
          <a:xfrm>
            <a:off x="6324600" y="1752600"/>
            <a:ext cx="1104900" cy="2514600"/>
          </a:xfrm>
          <a:prstGeom prst="bentConnector2">
            <a:avLst/>
          </a:prstGeom>
          <a:noFill/>
          <a:ln w="539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2" name="AutoShape 14"/>
          <p:cNvCxnSpPr>
            <a:cxnSpLocks noChangeShapeType="1"/>
            <a:stCxn id="2050" idx="0"/>
            <a:endCxn id="2056" idx="2"/>
          </p:cNvCxnSpPr>
          <p:nvPr/>
        </p:nvCxnSpPr>
        <p:spPr bwMode="auto">
          <a:xfrm rot="16200000">
            <a:off x="971550" y="2419350"/>
            <a:ext cx="2514600" cy="1181100"/>
          </a:xfrm>
          <a:prstGeom prst="bentConnector2">
            <a:avLst/>
          </a:prstGeom>
          <a:noFill/>
          <a:ln w="603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352800" y="5257800"/>
            <a:ext cx="22541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altLang="it-IT" sz="2400" b="0">
                <a:solidFill>
                  <a:srgbClr val="FF3300"/>
                </a:solidFill>
              </a:rPr>
              <a:t>Credito diretto</a:t>
            </a:r>
          </a:p>
        </p:txBody>
      </p:sp>
      <p:pic>
        <p:nvPicPr>
          <p:cNvPr id="2064" name="Picture 16" descr="mai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2890838"/>
            <a:ext cx="1189037" cy="10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595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  <p:bldP spid="2051" grpId="0" animBg="1" autoUpdateAnimBg="0"/>
      <p:bldP spid="2055" grpId="0" animBg="1"/>
      <p:bldP spid="2056" grpId="0" animBg="1" autoUpdateAnimBg="0"/>
      <p:bldP spid="206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604000" y="6229350"/>
            <a:ext cx="1828800" cy="514350"/>
          </a:xfrm>
          <a:prstGeom prst="rect">
            <a:avLst/>
          </a:prstGeom>
        </p:spPr>
        <p:txBody>
          <a:bodyPr/>
          <a:lstStyle/>
          <a:p>
            <a:fld id="{B99531E7-A3E5-4EF4-A81E-9E7B2DBEF83A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r>
              <a:rPr lang="it-IT" altLang="it-IT" sz="2800" b="1" dirty="0" smtClean="0">
                <a:latin typeface="+mn-lt"/>
              </a:rPr>
              <a:t>L’ORGANIZZAZIONE FORMALE (2)</a:t>
            </a:r>
            <a:endParaRPr lang="it-IT" altLang="it-IT" sz="2400" b="1" dirty="0">
              <a:latin typeface="+mn-lt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09316"/>
              </p:ext>
            </p:extLst>
          </p:nvPr>
        </p:nvGraphicFramePr>
        <p:xfrm>
          <a:off x="755575" y="1613023"/>
          <a:ext cx="7632850" cy="2896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6570"/>
                <a:gridCol w="1526570"/>
                <a:gridCol w="1526570"/>
                <a:gridCol w="1526570"/>
                <a:gridCol w="1526570"/>
              </a:tblGrid>
              <a:tr h="1206707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Dimensione</a:t>
                      </a:r>
                      <a:r>
                        <a:rPr lang="it-IT" baseline="0" dirty="0" smtClean="0"/>
                        <a:t> del capitale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Numero soci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Grado di concentrazione</a:t>
                      </a:r>
                      <a:r>
                        <a:rPr lang="it-IT" baseline="0" dirty="0" smtClean="0"/>
                        <a:t> del c</a:t>
                      </a:r>
                      <a:r>
                        <a:rPr lang="it-IT" dirty="0" smtClean="0"/>
                        <a:t>ap.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Obiettivi </a:t>
                      </a:r>
                      <a:endParaRPr lang="it-IT" dirty="0"/>
                    </a:p>
                  </a:txBody>
                  <a:tcPr/>
                </a:tc>
              </a:tr>
              <a:tr h="844695">
                <a:tc>
                  <a:txBody>
                    <a:bodyPr/>
                    <a:lstStyle/>
                    <a:p>
                      <a:r>
                        <a:rPr lang="it-IT" dirty="0" smtClean="0"/>
                        <a:t>SPA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ELEVATO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REL</a:t>
                      </a:r>
                      <a:r>
                        <a:rPr lang="it-IT" dirty="0" smtClean="0"/>
                        <a:t>. BASSO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ELEVATO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PROFITTO</a:t>
                      </a:r>
                      <a:endParaRPr lang="it-IT" dirty="0"/>
                    </a:p>
                  </a:txBody>
                  <a:tcPr/>
                </a:tc>
              </a:tr>
              <a:tr h="844695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SCARL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LIMITATO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ELEVATO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BASSO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LOCALISMO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6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108" y="2816721"/>
            <a:ext cx="3086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2217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37" y="4857328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50" y="980728"/>
            <a:ext cx="4286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40" y="1556792"/>
            <a:ext cx="198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91" y="3000375"/>
            <a:ext cx="1190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41" y="204596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2915816" y="332656"/>
            <a:ext cx="3401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Le banche popolari</a:t>
            </a:r>
          </a:p>
          <a:p>
            <a:endParaRPr lang="it-IT" sz="2800" b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51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688" y="332656"/>
            <a:ext cx="58480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Le banche di credito cooperativo </a:t>
            </a:r>
          </a:p>
          <a:p>
            <a:pPr algn="ctr"/>
            <a:r>
              <a:rPr lang="it-IT" sz="2800" b="1" dirty="0" smtClean="0"/>
              <a:t>(</a:t>
            </a:r>
            <a:r>
              <a:rPr lang="it-IT" sz="2800" b="1" dirty="0" err="1" smtClean="0"/>
              <a:t>BCC</a:t>
            </a:r>
            <a:r>
              <a:rPr lang="it-IT" sz="2800" b="1" dirty="0" smtClean="0"/>
              <a:t>)</a:t>
            </a:r>
          </a:p>
          <a:p>
            <a:pPr algn="ctr"/>
            <a:endParaRPr lang="it-IT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66" y="3041129"/>
            <a:ext cx="34480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24" y="980728"/>
            <a:ext cx="17145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0170"/>
            <a:ext cx="320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128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60712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3276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93" y="442222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6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TEhQWFRQXGBwaGRgXGR0cHRYdIB0cHxoeHx8fHighJB8lHB0dIjEjJyktLi8uHyAzODMsNygtLi0BCgoKBQUFDgUFDisZExkrKysrKysrKysrKysrKysrKysrKysrKysrKysrKysrKysrKysrKysrKysrKysrKysrK//AABEIAKEAxwMBIgACEQEDEQH/xAAbAAACAgMBAAAAAAAAAAAAAAAFBgMEAAEHAv/EAEsQAAIBAgQDBQQGBQgIBwEAAAECEQMhAAQSMQUiQQYTUWFxBzKBkRQjQqGxwVJicrLRJDNzgrPh8PEVNENEY5Ki0hYlNVN0g8IX/8QAFAEBAAAAAAAAAAAAAAAAAAAAAP/EABQRAQAAAAAAAAAAAAAAAAAAAAD/2gAMAwEAAhEDEQA/AE6ihIxOtAnwxvKLb4YvJT6eIwDL7Oco/wBJYI+iaZkiJI1LYEgxh+bJrSJ7oqrOsklWZnPRmbVLdbb4Ruw7sua5FDE02ESR1W9gdo2jDfxSnfVVUtybwVUDcJAMm/Qk+nTAXsrmlmmNPettqXYc8HyG83wGyjfy6pcLyIZ9GS35fHBXhLsUpaeRQYKm21RREHyJGA2VI+nNJ5TRXwEc64Atmm0qqjmXQCJ22ty7dPL1wB45SdmVlVidJEqD+kY2ww1Z0r3YPu2MAwRNpO3wHjgNxSvVp1qC2bvDpaSTYuADvuAT5DABsnkX91kYM6kc5gWg3tsAMD+I1wrMKPM4g6j7vNYaQfL8cEK1WtWapTqU4IR1BAYAkmOtviMRVMqlJjqhmVgGpi1lCi58yB8sBLw2iXzFOmIllIn9qiRJt44uZ6qUrNHTPMDHnl1+6wxmVlqgYAiZsOk0TEW+Ez0xDxSuveNBn+Vs0j3ZXLqCGI2Mx9+AVeMIRl8sskgq8DoSKrXPnFsB8lSubdD+GGjitVXyGWEAVCXe07SSZMeLL6+GA+XSDfqCLemAcewNOoAp7pEHd2I3cajc23kxgZ7RFP0qjJ2H/aR+X34YvZ9TKIJaQynTeYggR8yTgL7R6P8AKKP7RB9YTADOOmeHUW/49Tb9lcVu2yXy37C/ji9x6n/5fSO319Sf+VY9cVO2pJfLgiCEHpuLjAZ7RVg0Af8A2vzbFrtgT9DoKVgj4yIGx/LHj2nrFSkP+F+bYv8AblpyOVPiPywFPsVlpylc/qtbrscKfBUnMoP1j+Bw4djqrJkazadQIaehXe46EfI+uFTs9H0unJESTf0OAZvabSjuh+oPxfC52dHNb9JfxGGf2o1VJpAfog/CWwudljz/ABH4jABcwb4zGVxfGYA1wjL6hf7sXvoxFpNsa4A8LfBIZ1T1wBbsnk3XMAq+iUYajBtb78MHGsrFQHviG7pxfUbXlxfp5YF9ns2proI1GG/dwzcRqrqE0g3Iwmdt+X+tgK/CUGiiXOsyYYdfrKV5PwxRpUD9Lawaae0T9odN/wDLB3KUWVUg0kUiQD0kgwD6fli2+SUkm8kQGAMgT44CpXpVT7oAsZkkQZtb0xQrcNJYfae8leinoCdmMbnpi19Mp3UNOkkNykmbeNtpxvJ5zVrFM3Ak+6d52Ckxt1wA3jeXr1EIPKgXlWSSdQ2k/okDeb9cBa3B2WTUOkSFYC7QNMmL+PzjDTxKpppOarlZAALGBPN6eXywnZzj9BSSCajEAEgT4dfhgDGUpBHplRcMGWbf7MxPr1+OB/EuAvUrs5MBqrG2ynu9U36EmJxXyvHGLqz6adNQSTykgBYECbmYt64p8S7UUiTopd6TF6pkGLSEWB95wGuNZUrlsuEWdOtWi8FmBE23IE+eAtPJ1XBEwF3jx/Pb5+uDOc7R1qo0sQVGl7XkmPSIEjbAulUOp6W3eLbpe0b4DofYjKOiaHU6QpALdQY6HpM4Bdv8ofpFOJIkx1jlTqemGbstngVUSJKEjyA07/PADt7V/lFK5nXt/VTAB+M0Z4ahvIrv8JUbjFPt9TPeUZH2F/LDPnMiHyKKe7R9bQHIQsI2XURInAHtgTWq0UBXvIQQpkEHrab22k4Cr7TKBWrTk27u2o+ZtP8AHE/bJf5Dlb7j1Gw/PE/tCIr16dNdfeaFB5YEGb80Hr1geeIu2FKfo+VpUmLuu0gFzsDpBIBIBMyNrzgLHYhAeG5rx0sPu/vwi8HJGYSInVadp8I8MPWZo1shkCoCoziDIJJYkahdtOx6D+OBnZrhDr/KGeNQEFQJEm8yDHS4+eA9e0qq7OgZCpVAIFx12Ph/iMA+z1Fx9YUOid5AmN4kicR8QBr1zLMwJjVMmPK3w28MFmy4p0oWmtl3IXUTtFxef8C2AVs0oDETsYxmLvD1VaytUIVbkwRaQY288ZgJuHNb54tUhinkdvicX6YvgDXBWPe0xJUwb+UHDC+QRnZtGskzMtHyAwL4ah7ylpQO3RTInlPhBwUz9SKw71I+rnQhsLkTdjePPqcAeTPUqaqodKZ0iR7oJ6gGxJ+PwvjVbi9E3DFp8KZOkGILaiYG+BaVaC6NaFVL7gAtIiL+G84kq51Q1VQv1yqxW3KVABE33nAL3aNkd1KM2gszBhbWCQbDwE4KdhgVWqKfvabbXsP4fdievQy9ZKTfWLIhBPXUPeMGBLC/hhf4f2yylFSBQzKllhodCPODA8MA2dp1Y5Wqal9JUiY31GPuxzyoKhmAYgQALdP78H6nb/KOrKaGZIaCedfGRgLn+O06gbuUqrCkw5U/eD+WAIcIpK1WjTYBgTGmd+U2PxjAjNcJanUam0Ahu7kbSbx5iMFeFScxQ1EySvh1U2EeuCeboDvR499RP/TfAKYBp0g4IltQjYxaSPHe+KmYrEwxZZA3F/44O8Wyv1CD9aoJjzWMDjl5F1ERFlP8YwDb7Kqmp6oLFoAIBm3oMXe0laimdD12YIoJlAZ1aFiIGNezbLFATpI1DcrAO2x64pdv6AasoIEH/tX+GAp5zjeS+kJU0M1NFOkQNTMSDqMsNoOKmX7U0kzDZjQarEAKGZQFHTYMdsUaGQR6opqoEIZ8zO8+hAjy88TZXJpUq1U0hVWPKPO/mMBmX7ZNSzFSuqIzuIJYsQBNgIVTbbFSv2pdqwzEIKoPLFNiBAIAAZ428vPFjh2RFWvUQqBoFo28Jxr6IPpooFYCqdraoWb+dzf0wAzjPaOvmINVtemdPIoid4+WKTcUrEBQ9TSNhqi3wGCnH6PdLA917dDEG1yJ+UYjyuQ1RAmRIwASqzkXm/ixM/fiEJ+qPli6tUtU5pJAi/lYfCMWa9HSpOmD4jACWB8PuxmPVMSTjMARye3xxepG+KOSO/ri4jXtgCj1yQsMwIiCN/u/iMFeLcU0NTkup7pRLr7wYTIk3Hn5HAKbCR18Y++D+GD3+gBUUPqMgaZQmpJHLECSB6hZwHv/AEtTekalViyoxuqBjcCLSLWvixmMwRmqqiJ7p2mP1bXnaemKI4X3SvSawqC/eMiEW/RZgSfL1xHS4lUNapVFFKoVCrDVYg7kkG9pFpwHmvxh0oUnp6d2OnSLaW3vNrePTCbUgVBEGGAvcH18RhiyiGuhPctFPYKAQSZJDGwHj44WVWZ/x1/hgGXLso/3emZmIUXPlIJj0xXfR3zliiqFjlKgRawgwTv1vgEx8yfPw/jgnwag93htERqiRbe5wDFRznd11defTpC6rfqzbYj438cHvpBfTVajmCSyOWCAglR5CwkzP3DfC8tCaqQDpIEEqf4R0wfyKpykb99S8bnRfYi0eWAA5/izd0aTUtnmwALDoCTNxc7eG2BhraZsdpIA3E/Lp1xd4lREMxJMvuSD95xRrUhqHhBFh5290/fgHX2d1wCxizCRysPSTJB+FsS9tssDVpvICncnYWAvAnFf2fjmMNcLAEkx42IgYM9ocrVbStO9XSxpgxEifG3+N8ADpZXLlaZObpqF7wM9xBYppF46A4kp8Ly5ripTzdAKKSDVrQ62DPqsW306SR54WKfamsEZGp0TBMroYG3jzRaOoxt+06mmFaghX9ENt0JK6bG3jgHjLcKT6SXWpT09wg1DTDuGaRv4fiMVOK8DD5zLulge8LOASogDTJAtPn4HCnU49QNEUzlyEmRGk3Nid58vliLJ8QygUgB11GDKzA8iBY4Bx7ZcGH0WuZDFacwo2YMDt6YzhfZWMuhZqYbu/vI92fHCPla9HUCM06D9p/ygYsVszMd1nCB4Ctbyszz54CZ+z08TWgmxpBySbCxknymPngnxvsi602IQBA3QydNr/PAqktaCzV2cmAIYEn4gG3liHMZ/OqxBrE6RA1Ku1v0l2wAvg3BnrZpqSLJXUT4AefxtjWJVzOYXUQVQuZZkVAW9SOk3xvAVKVAlmA8cFMpkGMWjHrh4uTGDNCQAcAPqZIqpJi1zOBVDMgNpGoAkAAmRJtJ8beUdCDhqzNddLSJCiWiNhvvb54TkhiBuwB2EljAmwm++APuPpOmgkd42lRFQhGFpIUrJ8IJmQcWE4U1SiHKhqi6u7lQodafdrewEam33Mb4o5bOIsVkYgKTY6ZSdgJW597mF7bDF+jx/N0u7IZT3eqUblVg5LESTvygDTtOxwE/F6GTauzh2opTAVDQXXrMSTqE+JHwwoZLIGpVSkCOYgAnwnc/DHQG4rk8y5WpTqUMwCArIQRaYB1cki4hh1tOJ+JcOroyuxqMissHuqHL4M2jmEHqPwwCM3CEVFZiQHVGBAmAxYKCDEkqrG2LvCXVRyjNVKcGy0hpk7kCSMTUVcmlTrGAOUhpVQFZoKsbEQ7Qdh03wDyterTYaajoQJsxHxEGLjAN1HMadJShWLSCNSA7WAjxg7Qd/EYu1zUV1DJAZ1KjTGlttMkAi8G3jbrhXyvGs7WJAzTSOj1lS3lqYT8JxKWzSsrPVSoRtFWnVKnxhSfHrgCrET3Ylzc/WQT47CLD4bHFLPcD0gBTq02ERvOxAggwJuIxFmq9RWBrVRq0yAom42B02FztjGzY0mEBWAwUagAQTqO8yCQBB+/AFuA8SGWqKKiuQ0gXGmbTEkRHWfHDXwvOpWzSFNR0I24I3iPuwi5rOBUBqgh2aCAFkAEEWNgTN4AwW4a9Wii6nuwZ3Bsy8o5gFuRsY8PWMBVynC0qcXrIy8umqY23EH97ArslwQVsxXpsDAovHkdlPzwxZKrGYess96VAllY31Sb2BBHhivw6t9DrPU0FiynUJPOpJLaAb2tced8AsdneCjMZh6Vo7pzfoYIBn1xTXhTDTvzVQkDx5R/8ArDLwYtk6rVTSZmZAqhQCbklpEzOkEbY3wrMq1dEZgKaVjX1GwABOoTGwCKfVjfpgFHOcNNLNGlIX6zTL2UAmJYm2nqfLFfiGU0kjWjlWK8hkED7Q8Qb3w0dtadOrmq1RZVFdV1QL9Wi/NvNvG/TAXMcNYIzj3VRTPkYMx6H74wAdFG2nqP8ALE9ZqtFiup1I6Am35Y90sq27KwUXJgwOo+fSd8S18tU0F31EqSDqFxtY/PrgIDm3cCajtHidsax4y1Es0Ab7eeMwDPwsg6tWCioLECbR5fngZwLKMQx0u2w3QD5kzhj4fwiox91V8ZLN+IiMBncqcu/RijCLXsemEDJqZ00xrPRoK7mBF109Nzv8Mdfy3Dgl3r06YH6KqP3yw+7CP224Zlkq06uXqGotQsKhQqQGEX5AIkHoDf1wAetRpwSNWmAQSpCyRNh7x5gQTJ6HqcaoadFQjdVkbH7osQYuQDcHwxBlsx9WVk8rAqjLMG+zTYEbgiD4YvZ16aqFpvp1poqILkkiSQRYQ4uLWjywFwMtWUhXrLpJcsbqBPKBpZmkies7bYsUM9XpsHy1RkYHRUBJaAY0PUUuYuSJm0XwBZqq05dquuqQxUr/ADgJBUqw8/QycGeE1KiN3JVQxJLpVYAKeW9Q1FZrCIjaeknAMP8A4nqQaOboNVYiAyBjrB3lQRobaYPyOFztFQpP9ZSQ0eVSdRGkhiQpEFuoM/DbBHLVGLgJUiuFfnQe+QuqFadB1HZhHWQCJPikFqhaLpUqKTKqqlCnKQCGYEuAL3PQ4BZyGSRmmtqWnBBYIzAHa8DYHfBTIZPLLXFM5sKhBBqKrKCfCTsOstAthr4fwShmaLLlnV0Un3CQxmJks8kNaQRvha4vwfTVGXCNSOpQ7sC63uBYEybbH5dAvZjL0EZNeep1gjCF5dW87hjA9R1wyUOHVqjF6K01plSFBIcLJkxBg3ncThEz3DEQrSFMhzdmYNTFGTYEGZEQbm1wMDqOfzGXqAUqr0miCob7o93AdE4x2Zqd7UrmCq5fX7q6TUUmQFsRyhYsfjhbyfH6ThzVQh2QIGU6QNwQACCBGjx2OCPZurxKq4NXv3pEgGXUABiJJGoGNJPT4Y3xHsBUj6pCCxEDUCFjXMz0PJG994vgKIpVnpF6FeqFU31V4U3+yJkgDqOpi5BxrgneFz3hLsgIPecwUkrpgs3KYkzA85xQ4jXq5YmnUpPQVkgqQLkgSwJBtIBgG14icb4CwakadamzqdRQg6bWB0tB91hNj1PjgN0+MgVR3uXdnD2K1AoPQgDRB2i5PrgdmM8moqtF6QYlYLEgyf0SCbW2M4mzVVWdhLcrIyuKisRBBf3Wg2MiDINvLG+HsatdQhSmVk3USVkltCmRq0ybQbEzN8BPQplx3cENrlFAJsCNTcx2gE3B6+mPfDMm4Vn5iHbTpIZbH3iYBGmI3+E3GJeNcVR+6NJyjKrAVJIMAX1aZMztuCCDPXFKt2pzqE03rSCCCHpobEea+BwFkZJKpeWqANXtAnl5YEiOuq4EDT5DGtDKrUqwqBWcsSB78hQFBMAxG67zbbFXhnGGoUzSo6TTLK5FSnJ1DSSAQfd5R638cXcz2orVDJWkDeAtIRfexmcB6zbUtATLaRCqt0cuSBLSxmBMxpF5vjMChxE6iwKmTcEKRtFgRH+WMwBnJZzNMulQ9xqBSkCSD58yzHp54qVs4NJ7+vWVih0bsGtb3GCi8b7Y9/T6tShmKumpoWiqhgWdJkAkAtppkJAgAx0wP4dnRWWpRqsaepAKSranr3JaIAAiZ3kn0wBzs/xDImkGqd+9b7axTX/rIXeJEGcBOMlhUaorIvNpIA0mnBOgOdjtGqfs38SPyaWLOkqrorKWUDSJLA3BkmANxc4M5ziYam70MmiU1dSGA1ANcnUdnEEQpGlfPAUGpMtVhWDuvvuUFyNMMAxsARALDaLY3VoB0Xu0VXGqoV52kSALXER4C4BnE2QFRVOYUoNVlpanDBJh0HRVba8kgG4uSYoZZVqOalMo0DQKRp0aZRgp+sYt0kCTJvcmRgAGSc1QarABaa0woGxYwoJEydjcWmMeOJVChkoVqFnBnwm1tRII2vva5xUqUTSrgGkfeEUmJk3spIA32tgpmcvOuoCpao0PT0F3oAtY6msdoJUm9jE4Cfs53uYZkGvkQ6SpjRO5MiSDAsNzGLNRK1FXra6dRW5TUBB7tyObSDEGYuqmwAtfBDhvBKdKjUWoHDO57oswRWKCQ4YEgqxOkHpJNsLdOmDrcZVSo94aqhVJ25gZn1PTAGsqGFMpR7qn3q00bu6oZy4J35tSAkmSCemLfDc6KYOXzFZwDK61qwuq4F4lrFRq6TFrYpnidSqKbimiaSQHSzS2nnboSsTNr4G56gveToVQxEsyVFAaQWbUAQJNzIbbrOAMZzjlKlV006jV6cCRUuSArQpJEgaiDFjYAmMBOHd3ma9INS1UlGkpq0lhcgapUzJgG+18TMlKnmVqZgMdLFmURpeI0BSCZ5t/K0C+Gngoy6v3rqtarXdqiKEWEDSAQfQEkTM9MAB+kvlkp18rUeiGcDunu2gmFLDZhytfzw1ZjifGSSaFBCgAuwpgkwJ/2u0zGFPtfQc08uKiLTE1EBnlUiodIm8KAxi+2PC8SqZWqpFYtqUVKQoljTchiolTBuQwMi+98AZ7Qf6SrUu7zlJFGtNBULMk6d1cxcgX/hhh4r2ZAytKmVnuqjkBJIhixUeOmdIPp5YmyPG1qGXE1FUvoYLTWnEASX0vBJBmCLG/TFlO1JevSoUVV3Yg1YNqaFQdQMjVeRafTAa4r2EydWStPunuQ1MkDV0JWdJ6dMc74Z2SzneA906VECPAKrcOZCsToJEKRfrjpfartF9GAFMCpVjWaQBLGneTba438jgtk84HSmx5WdQ+gm4mJt8YwHGq2TDVO8pgCsahp9zVVWCVOgsxUAKSw6DQZiBIPPBjUOoyQQN+gAGGLtLwzM5RqhGqnT1alqW01DqYoFIk6zqNj+GBJyOqicxrbSTB121PEkKALibSYAwFNDE7b+MYm7z1+H92K1TzFvjiNKY6ffgLYcdQfiBjeKhVug+TR+OMwBDgtepoNLWtOi4YOXblM/aIEtIgWFrDFDLZaDrKk06ZGtl0sPegRNr7R1g+ePS5E1MwtGNDkhSPAk80+Efdg3lFbLjMquhzRqq0Ov8AOU1LqSQfeWGB/rHADa+WBStWrvFSUamIUd4HNSSALAcoEDacScOz6JShnYnQwCKoEqWllLxPNvIvYA2tgllaNGtlyWljRo1pOk6ULnVTXUbEg6gItfc4B5XhdV3pUkQ95UXUoNtQkkN6QN8BHkaoL0hUYaRUAYtYFZEz5Qb+WGCtxvM1qtTK0lFVW1KEp6TpjopiNIPXYgDywJ7V8JfL1Vp1AFPdqwAYH7IUzGxlT/fgRRrshDIxUgyCDBHxwHWs17P2zS5d8xU7t1pBao99mYEkc0kWBjr92C7dmcnl6IWq3JaWqOEtexIKyJ6DxxWyfE85VoMKr91USiW1Iomq0NEMZAnTPKtxMERjj+c4hWqk1HJbqSZYjzLNLffgOz1O0HDLqalF0poIGksoA1CAYKzFoGKLe0DI01KpQq3uVFNEHxBIH3Y5FlyDJckkC3X8ceMwTqOogz18fDAdS/8A6lQUQmWbxu6flOKeb9qpYQMssTPMxIN/NRjneXpHcwF6sfwEbny/DF98lSZG7urDAKV1gjvLc6CBGpTt0I88AaSvTzRNd8uVoUxoKUmhUJOoNEyAZMxaQcXeOdoKKoihQStICkUkANHvcpERJXx8rkkL2a4i9OhVQWVmXUDFxpiD1i/xnAnMU5kqImdIk8oBvHzjANnZftECn0Yqzsyx9bDqWMQ5JAK6RNwT0wao8FepXp0dSLT7tXFZSHfkY6CCZgc3hMyf0TjmNGq9NjBIYDSQfwI8PLBfJ8U7hKqsSz1FCkK0aIvJbxnoJwBLN5ep3wSrUDqGCuhYSymSpe972N593xGJspxKuuaQ5bLwVAanSjSACtiTJAXfYgRYR0W6NUBkcStpsQSCJncem4wT4nxqo1Zu6fdUTkGhSii1vIk+VtsA4duspWNVK6V6aO6UUNMMQSZaYOxXU2GLjjVaFNczVFKv3JRiACpU+67KSTYg2U+ZnHI/pNN0Xv3qEoWAiPdOgjfzB+eHP/xNQbINTFSar6KbK6mShIViCeX3SSDMjywBvthxEVq1DL0qlN6bMwr0mAYsBfqJBGlhKkEY51Sp03dDmKwpKKNKzKzamKQRCg6SN7jEn0vueIGppeEr6tJB1FQ5t6lfxwc7ZVsrSrB0pKxrU0dQZ+qAUaYEwT5EEbb7YALxmgaQZXYtSUqpF/qiQCpAZhZlm8TuCBbApO6+zWA/bRhHxAYYdPZnSTM5rMs6BqZRZSpziZtJbfYwTgR2+4JRpZ2olBdCrRFVluRMmVUAWBEb2F74APlMq9QlaQWod+UiImJuRbG8b7L5VXrF2qtRpop1Ml2uYUD1O/kDjMB64L3Pd1GqM/fFgqaT7tiSzfq8sE9AcEOJZoDUa1RGqCk1M92LMNl5hKmJnUIHTfBbgXBMujalmoSpU6z0YEGAOsE388OHBuyOV03y1KI+0uo/9U2wCF2L4G+ao5xKdTTV7tVUNOmGJDSI3hQJibnDJXyzLxvLKggU6CKYkgAK0+Hlh6yHCaNEsaVKnTLe8UULPhMD1+ePZyFMvrjnvzAmbgD8FAwCB2o7EVsx3rgB671wVYtZaWwEGwgXNyTFoxRyfsoqGO9rIokzoBa02iY6X9Z3x1Jk6BiLXM3GBWd7PtU/3zNL+zUUfgowCDx/tEhjJ1KYVtNICqdemmU1c6gDXcERHicUs3WojKVqdHLVAaqKe9GvQALlgHGtZkiPIYMca7L5PJ1ErZrMVasz/OtMkCRJHMfnGAvHvaAz0moU6SKhEArIK+YjAKAUClqAvq3nwHugfEEk+XngpwnJ0q9J1IIrhkKRHMCW1ybco5Yk2PkTF3ipXN5QZkCnTeie7ZQoXvJCkEEXLCTM7i+BnAeNPl2Ngw8DBGxB+4nAUMxQfVpIAK9JAA+VsWeH8KeqwCsvnqdQPx8sR1FFUEgMak9TOqZv69D44rgHQSJBsBAtHW/Qjlt59OoOqZWimVNavU7uuxAZUZTYGz2+0V+yD06Xx57V8IijQ7irTeiqMUsFc2BaRHiC0kidUdBhNyp5lOksFYNpiZAIJEdbYIZ7OZgKEqWWm5ZVAGlWYeGwgWjpceIwBladOpkkLaFqXOmB9cNRDMrXIcWkGDbbYhco8O11AiCAQTeBAF23IHpcTIxNTpRlNTAr9ae7YX1GBqBE2A3nxOLvDKVX6JmKyzoBSmY+0GJM+MSAJH5YAb9D0MS1lFwRpYb2+0R8Jx7y3OrkKFZVXToHmAWabk36dcEOF8NqNlMy60yy/VrIIlSG1XG8aeuCXYzIlspn20aiKdPTAk+8WtHkOmAV6xdECuiyw1AlRJG1jFhIOCfDx3lFqjyRSqUtUROgm4Fxextgx207PMv0eqhhKpFNVYRpJlhtNrkeNus4O+zzsxTzHD3NWCtdpWBDU2QkTMwfSPIzgBnEeEVaz0+IqvPmM2nd0r3pDYt66ZPSCcMnaD2ffScwziotKnpVECiYAF7bD0xc7aZ+pk0y9VdOim2nSBEgrA9LAiPPFjg3bzJ14BqCm/6LiNvA7YDOzfY4ZNagp13moRLALaJsLHxxHxfsHSzNQ1KlatrKhCQVGpb2NvPbEnE/aDkKFjXDnwpAv8yLD4nATMe1mhE0stXdf0jpUfOTgJsv7McvTkrVqGRF9NrjyxmA1f2tk7ZYfGp/BcZgFd+0maVb5yprBH1SIFEdZYAAEeAB9cT5XtbXeS1auoBEzmHA+JAthcFNmsoJPWL4u8M4fVqJUp06bO8jlAvbeMAy5btdV1sve1BGxfNMFbbYtAwSpdsMyp0hkY3IPfCrtG4DSN8KLdks8dspV/5cE+z3ZrNUahqVqDooQiWHXfz88BC/tH4hqJFZQJPL3aQBO20/fgnwz2hZ1yQ1SnMSAaaCQN7l1E+XXHPNeMnAdhpcXr5nLUq30annKq1NZ0iFosFtymecAz13GOd5Ls3mqxZUoVCy3YFYIn1jr4Y6H7OeI5bKZOa2ZpK1Vp0lvdgAARvNiT64aq3aLLpR7+pXXu291lU+MGLExJicBwnPcPrUDoqKy9SJkT5gWnFSjTJYAbkgbxjtVTt7w8sv8pfeLU2A+JK29cWavbbICm7zqK7oFUufQTgOWcR4FUyWZp6nAUsGSqo1CxEmJMlTuv44hy1dFyNVWE1XrL3Zk8oAmoY26KP8sdS4V29yeYqLSSlV1QYLU06dBDEydhbfFHtvwmjV7haaBSzV1gCIqGiWWf6yDywA72YcKFKi+cqQrP8AV0i23m3xP7vngPwPs4KmfqZSq6107p/rQftQp1D9YE4O8T7TZQZTK5MoHFSnR1lvdpBvtHxg3I8PXA3sTUorxRFDEEp9WFA06mRS19xAB3nbcYBfHC4pV6Dc1dMzSpU7mAXZ1aBNgSFPjjsdTgdOnk2y6U1c9z3XQFxBAk+AJJ8ul8LHbPK0MpXydUU9Kvmg9Z7n3QdMz4Fi1v0T5Y6CpBEi4Ox8cBz/ANn/AGerUBmqFZWFN1ULUgKWsysQDJFjhp7N9nqWTDrSEaiCbk+6IG98GIxmAWPaHli2WR0VmelXpVFCgk8ridtrdcWOzFJaFTM5UH3aneqANkq3AHoyuMHmUGxAPrjS0lnVEGwt1AmPxPzwCz7Q8uj5YComtNYlQYOxup8R0m2OD8UpBKjqpJUEwSIJHmJx2Cv2r72hxCnUMOj1KaQPskQvxmcceCl7MrMwF9IMwN5/CcBFQEDURYGACLMd/ltP9+N1827++xbpc2A6ADYDy2xOqCq4RTpBOlFJ8YFySACbSfyGI81ljSqMje8pIMQRPkQYI9MBXO2NYu5KsUbWFDeANNWHhs3LjMB7br6fww9+xn/Wq/7P8cbxmA6XxDfCtxXd/wBk/njWMwHFR0x6xmMwG13Hph9r/wDoP/2r/aHGYzAIq7j1GLee/n29T+JxmMwB/wBm/wDr9H4/iMdW7Y/zVL/5FL97GYzAcHzWy/0a/u4P9gv/AFTLerf2b4zGYB/9qu2U/pj+6cPGV9xP2V/AYzGYCQY3jMZgMxmMxmA4VxPfP/0o/eOLvYT3s1/SUv7Q4zGYBHzH86/7R/fxriH863r+WN4zAO3Zj/UP+b+0xvGYz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9223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xQTEhUTEhQWFRQXGBwaGRgXGR0cHRYdIB0cHxoeHx8fHighJB8lHB0dIjEjJyktLi8uHyAzODMsNygtLi0BCgoKBQUFDgUFDisZExkrKysrKysrKysrKysrKysrKysrKysrKysrKysrKysrKysrKysrKysrKysrKysrKysrK//AABEIAKEAxwMBIgACEQEDEQH/xAAbAAACAgMBAAAAAAAAAAAAAAAFBgMEAAEHAv/EAEsQAAIBAgQDBQQGBQgIBwEAAAECEQMhAAQSMQUiQQYTUWFxBzKBkRQjQqGxwVJicrLRJDNzgrPh8PEVNENEY5Ki0hYlNVN0g8IX/8QAFAEBAAAAAAAAAAAAAAAAAAAAAP/EABQRAQAAAAAAAAAAAAAAAAAAAAD/2gAMAwEAAhEDEQA/AE6ihIxOtAnwxvKLb4YvJT6eIwDL7Oco/wBJYI+iaZkiJI1LYEgxh+bJrSJ7oqrOsklWZnPRmbVLdbb4Ruw7sua5FDE02ESR1W9gdo2jDfxSnfVVUtybwVUDcJAMm/Qk+nTAXsrmlmmNPettqXYc8HyG83wGyjfy6pcLyIZ9GS35fHBXhLsUpaeRQYKm21RREHyJGA2VI+nNJ5TRXwEc64Atmm0qqjmXQCJ22ty7dPL1wB45SdmVlVidJEqD+kY2ww1Z0r3YPu2MAwRNpO3wHjgNxSvVp1qC2bvDpaSTYuADvuAT5DABsnkX91kYM6kc5gWg3tsAMD+I1wrMKPM4g6j7vNYaQfL8cEK1WtWapTqU4IR1BAYAkmOtviMRVMqlJjqhmVgGpi1lCi58yB8sBLw2iXzFOmIllIn9qiRJt44uZ6qUrNHTPMDHnl1+6wxmVlqgYAiZsOk0TEW+Ez0xDxSuveNBn+Vs0j3ZXLqCGI2Mx9+AVeMIRl8sskgq8DoSKrXPnFsB8lSubdD+GGjitVXyGWEAVCXe07SSZMeLL6+GA+XSDfqCLemAcewNOoAp7pEHd2I3cajc23kxgZ7RFP0qjJ2H/aR+X34YvZ9TKIJaQynTeYggR8yTgL7R6P8AKKP7RB9YTADOOmeHUW/49Tb9lcVu2yXy37C/ji9x6n/5fSO319Sf+VY9cVO2pJfLgiCEHpuLjAZ7RVg0Af8A2vzbFrtgT9DoKVgj4yIGx/LHj2nrFSkP+F+bYv8AblpyOVPiPywFPsVlpylc/qtbrscKfBUnMoP1j+Bw4djqrJkazadQIaehXe46EfI+uFTs9H0unJESTf0OAZvabSjuh+oPxfC52dHNb9JfxGGf2o1VJpAfog/CWwudljz/ABH4jABcwb4zGVxfGYA1wjL6hf7sXvoxFpNsa4A8LfBIZ1T1wBbsnk3XMAq+iUYajBtb78MHGsrFQHviG7pxfUbXlxfp5YF9ns2proI1GG/dwzcRqrqE0g3Iwmdt+X+tgK/CUGiiXOsyYYdfrKV5PwxRpUD9Lawaae0T9odN/wDLB3KUWVUg0kUiQD0kgwD6fli2+SUkm8kQGAMgT44CpXpVT7oAsZkkQZtb0xQrcNJYfae8leinoCdmMbnpi19Mp3UNOkkNykmbeNtpxvJ5zVrFM3Ak+6d52Ckxt1wA3jeXr1EIPKgXlWSSdQ2k/okDeb9cBa3B2WTUOkSFYC7QNMmL+PzjDTxKpppOarlZAALGBPN6eXywnZzj9BSSCajEAEgT4dfhgDGUpBHplRcMGWbf7MxPr1+OB/EuAvUrs5MBqrG2ynu9U36EmJxXyvHGLqz6adNQSTykgBYECbmYt64p8S7UUiTopd6TF6pkGLSEWB95wGuNZUrlsuEWdOtWi8FmBE23IE+eAtPJ1XBEwF3jx/Pb5+uDOc7R1qo0sQVGl7XkmPSIEjbAulUOp6W3eLbpe0b4DofYjKOiaHU6QpALdQY6HpM4Bdv8ofpFOJIkx1jlTqemGbstngVUSJKEjyA07/PADt7V/lFK5nXt/VTAB+M0Z4ahvIrv8JUbjFPt9TPeUZH2F/LDPnMiHyKKe7R9bQHIQsI2XURInAHtgTWq0UBXvIQQpkEHrab22k4Cr7TKBWrTk27u2o+ZtP8AHE/bJf5Dlb7j1Gw/PE/tCIr16dNdfeaFB5YEGb80Hr1geeIu2FKfo+VpUmLuu0gFzsDpBIBIBMyNrzgLHYhAeG5rx0sPu/vwi8HJGYSInVadp8I8MPWZo1shkCoCoziDIJJYkahdtOx6D+OBnZrhDr/KGeNQEFQJEm8yDHS4+eA9e0qq7OgZCpVAIFx12Ph/iMA+z1Fx9YUOid5AmN4kicR8QBr1zLMwJjVMmPK3w28MFmy4p0oWmtl3IXUTtFxef8C2AVs0oDETsYxmLvD1VaytUIVbkwRaQY288ZgJuHNb54tUhinkdvicX6YvgDXBWPe0xJUwb+UHDC+QRnZtGskzMtHyAwL4ah7ylpQO3RTInlPhBwUz9SKw71I+rnQhsLkTdjePPqcAeTPUqaqodKZ0iR7oJ6gGxJ+PwvjVbi9E3DFp8KZOkGILaiYG+BaVaC6NaFVL7gAtIiL+G84kq51Q1VQv1yqxW3KVABE33nAL3aNkd1KM2gszBhbWCQbDwE4KdhgVWqKfvabbXsP4fdievQy9ZKTfWLIhBPXUPeMGBLC/hhf4f2yylFSBQzKllhodCPODA8MA2dp1Y5Wqal9JUiY31GPuxzyoKhmAYgQALdP78H6nb/KOrKaGZIaCedfGRgLn+O06gbuUqrCkw5U/eD+WAIcIpK1WjTYBgTGmd+U2PxjAjNcJanUam0Ahu7kbSbx5iMFeFScxQ1EySvh1U2EeuCeboDvR499RP/TfAKYBp0g4IltQjYxaSPHe+KmYrEwxZZA3F/44O8Wyv1CD9aoJjzWMDjl5F1ERFlP8YwDb7Kqmp6oLFoAIBm3oMXe0laimdD12YIoJlAZ1aFiIGNezbLFATpI1DcrAO2x64pdv6AasoIEH/tX+GAp5zjeS+kJU0M1NFOkQNTMSDqMsNoOKmX7U0kzDZjQarEAKGZQFHTYMdsUaGQR6opqoEIZ8zO8+hAjy88TZXJpUq1U0hVWPKPO/mMBmX7ZNSzFSuqIzuIJYsQBNgIVTbbFSv2pdqwzEIKoPLFNiBAIAAZ428vPFjh2RFWvUQqBoFo28Jxr6IPpooFYCqdraoWb+dzf0wAzjPaOvmINVtemdPIoid4+WKTcUrEBQ9TSNhqi3wGCnH6PdLA917dDEG1yJ+UYjyuQ1RAmRIwASqzkXm/ixM/fiEJ+qPli6tUtU5pJAi/lYfCMWa9HSpOmD4jACWB8PuxmPVMSTjMARye3xxepG+KOSO/ri4jXtgCj1yQsMwIiCN/u/iMFeLcU0NTkup7pRLr7wYTIk3Hn5HAKbCR18Y++D+GD3+gBUUPqMgaZQmpJHLECSB6hZwHv/AEtTekalViyoxuqBjcCLSLWvixmMwRmqqiJ7p2mP1bXnaemKI4X3SvSawqC/eMiEW/RZgSfL1xHS4lUNapVFFKoVCrDVYg7kkG9pFpwHmvxh0oUnp6d2OnSLaW3vNrePTCbUgVBEGGAvcH18RhiyiGuhPctFPYKAQSZJDGwHj44WVWZ/x1/hgGXLso/3emZmIUXPlIJj0xXfR3zliiqFjlKgRawgwTv1vgEx8yfPw/jgnwag93htERqiRbe5wDFRznd11defTpC6rfqzbYj438cHvpBfTVajmCSyOWCAglR5CwkzP3DfC8tCaqQDpIEEqf4R0wfyKpykb99S8bnRfYi0eWAA5/izd0aTUtnmwALDoCTNxc7eG2BhraZsdpIA3E/Lp1xd4lREMxJMvuSD95xRrUhqHhBFh5290/fgHX2d1wCxizCRysPSTJB+FsS9tssDVpvICncnYWAvAnFf2fjmMNcLAEkx42IgYM9ocrVbStO9XSxpgxEifG3+N8ADpZXLlaZObpqF7wM9xBYppF46A4kp8Ly5ripTzdAKKSDVrQ62DPqsW306SR54WKfamsEZGp0TBMroYG3jzRaOoxt+06mmFaghX9ENt0JK6bG3jgHjLcKT6SXWpT09wg1DTDuGaRv4fiMVOK8DD5zLulge8LOASogDTJAtPn4HCnU49QNEUzlyEmRGk3Nid58vliLJ8QygUgB11GDKzA8iBY4Bx7ZcGH0WuZDFacwo2YMDt6YzhfZWMuhZqYbu/vI92fHCPla9HUCM06D9p/ygYsVszMd1nCB4Ctbyszz54CZ+z08TWgmxpBySbCxknymPngnxvsi602IQBA3QydNr/PAqktaCzV2cmAIYEn4gG3liHMZ/OqxBrE6RA1Ku1v0l2wAvg3BnrZpqSLJXUT4AefxtjWJVzOYXUQVQuZZkVAW9SOk3xvAVKVAlmA8cFMpkGMWjHrh4uTGDNCQAcAPqZIqpJi1zOBVDMgNpGoAkAAmRJtJ8beUdCDhqzNddLSJCiWiNhvvb54TkhiBuwB2EljAmwm++APuPpOmgkd42lRFQhGFpIUrJ8IJmQcWE4U1SiHKhqi6u7lQodafdrewEam33Mb4o5bOIsVkYgKTY6ZSdgJW597mF7bDF+jx/N0u7IZT3eqUblVg5LESTvygDTtOxwE/F6GTauzh2opTAVDQXXrMSTqE+JHwwoZLIGpVSkCOYgAnwnc/DHQG4rk8y5WpTqUMwCArIQRaYB1cki4hh1tOJ+JcOroyuxqMissHuqHL4M2jmEHqPwwCM3CEVFZiQHVGBAmAxYKCDEkqrG2LvCXVRyjNVKcGy0hpk7kCSMTUVcmlTrGAOUhpVQFZoKsbEQ7Qdh03wDyterTYaajoQJsxHxEGLjAN1HMadJShWLSCNSA7WAjxg7Qd/EYu1zUV1DJAZ1KjTGlttMkAi8G3jbrhXyvGs7WJAzTSOj1lS3lqYT8JxKWzSsrPVSoRtFWnVKnxhSfHrgCrET3Ylzc/WQT47CLD4bHFLPcD0gBTq02ERvOxAggwJuIxFmq9RWBrVRq0yAom42B02FztjGzY0mEBWAwUagAQTqO8yCQBB+/AFuA8SGWqKKiuQ0gXGmbTEkRHWfHDXwvOpWzSFNR0I24I3iPuwi5rOBUBqgh2aCAFkAEEWNgTN4AwW4a9Wii6nuwZ3Bsy8o5gFuRsY8PWMBVynC0qcXrIy8umqY23EH97ArslwQVsxXpsDAovHkdlPzwxZKrGYess96VAllY31Sb2BBHhivw6t9DrPU0FiynUJPOpJLaAb2tced8AsdneCjMZh6Vo7pzfoYIBn1xTXhTDTvzVQkDx5R/8ArDLwYtk6rVTSZmZAqhQCbklpEzOkEbY3wrMq1dEZgKaVjX1GwABOoTGwCKfVjfpgFHOcNNLNGlIX6zTL2UAmJYm2nqfLFfiGU0kjWjlWK8hkED7Q8Qb3w0dtadOrmq1RZVFdV1QL9Wi/NvNvG/TAXMcNYIzj3VRTPkYMx6H74wAdFG2nqP8ALE9ZqtFiup1I6Am35Y90sq27KwUXJgwOo+fSd8S18tU0F31EqSDqFxtY/PrgIDm3cCajtHidsax4y1Es0Ab7eeMwDPwsg6tWCioLECbR5fngZwLKMQx0u2w3QD5kzhj4fwiox91V8ZLN+IiMBncqcu/RijCLXsemEDJqZ00xrPRoK7mBF109Nzv8Mdfy3Dgl3r06YH6KqP3yw+7CP224Zlkq06uXqGotQsKhQqQGEX5AIkHoDf1wAetRpwSNWmAQSpCyRNh7x5gQTJ6HqcaoadFQjdVkbH7osQYuQDcHwxBlsx9WVk8rAqjLMG+zTYEbgiD4YvZ16aqFpvp1poqILkkiSQRYQ4uLWjywFwMtWUhXrLpJcsbqBPKBpZmkies7bYsUM9XpsHy1RkYHRUBJaAY0PUUuYuSJm0XwBZqq05dquuqQxUr/ADgJBUqw8/QycGeE1KiN3JVQxJLpVYAKeW9Q1FZrCIjaeknAMP8A4nqQaOboNVYiAyBjrB3lQRobaYPyOFztFQpP9ZSQ0eVSdRGkhiQpEFuoM/DbBHLVGLgJUiuFfnQe+QuqFadB1HZhHWQCJPikFqhaLpUqKTKqqlCnKQCGYEuAL3PQ4BZyGSRmmtqWnBBYIzAHa8DYHfBTIZPLLXFM5sKhBBqKrKCfCTsOstAthr4fwShmaLLlnV0Un3CQxmJks8kNaQRvha4vwfTVGXCNSOpQ7sC63uBYEybbH5dAvZjL0EZNeep1gjCF5dW87hjA9R1wyUOHVqjF6K01plSFBIcLJkxBg3ncThEz3DEQrSFMhzdmYNTFGTYEGZEQbm1wMDqOfzGXqAUqr0miCob7o93AdE4x2Zqd7UrmCq5fX7q6TUUmQFsRyhYsfjhbyfH6ThzVQh2QIGU6QNwQACCBGjx2OCPZurxKq4NXv3pEgGXUABiJJGoGNJPT4Y3xHsBUj6pCCxEDUCFjXMz0PJG994vgKIpVnpF6FeqFU31V4U3+yJkgDqOpi5BxrgneFz3hLsgIPecwUkrpgs3KYkzA85xQ4jXq5YmnUpPQVkgqQLkgSwJBtIBgG14icb4CwakadamzqdRQg6bWB0tB91hNj1PjgN0+MgVR3uXdnD2K1AoPQgDRB2i5PrgdmM8moqtF6QYlYLEgyf0SCbW2M4mzVVWdhLcrIyuKisRBBf3Wg2MiDINvLG+HsatdQhSmVk3USVkltCmRq0ybQbEzN8BPQplx3cENrlFAJsCNTcx2gE3B6+mPfDMm4Vn5iHbTpIZbH3iYBGmI3+E3GJeNcVR+6NJyjKrAVJIMAX1aZMztuCCDPXFKt2pzqE03rSCCCHpobEea+BwFkZJKpeWqANXtAnl5YEiOuq4EDT5DGtDKrUqwqBWcsSB78hQFBMAxG67zbbFXhnGGoUzSo6TTLK5FSnJ1DSSAQfd5R638cXcz2orVDJWkDeAtIRfexmcB6zbUtATLaRCqt0cuSBLSxmBMxpF5vjMChxE6iwKmTcEKRtFgRH+WMwBnJZzNMulQ9xqBSkCSD58yzHp54qVs4NJ7+vWVih0bsGtb3GCi8b7Y9/T6tShmKumpoWiqhgWdJkAkAtppkJAgAx0wP4dnRWWpRqsaepAKSranr3JaIAAiZ3kn0wBzs/xDImkGqd+9b7axTX/rIXeJEGcBOMlhUaorIvNpIA0mnBOgOdjtGqfs38SPyaWLOkqrorKWUDSJLA3BkmANxc4M5ziYam70MmiU1dSGA1ANcnUdnEEQpGlfPAUGpMtVhWDuvvuUFyNMMAxsARALDaLY3VoB0Xu0VXGqoV52kSALXER4C4BnE2QFRVOYUoNVlpanDBJh0HRVba8kgG4uSYoZZVqOalMo0DQKRp0aZRgp+sYt0kCTJvcmRgAGSc1QarABaa0woGxYwoJEydjcWmMeOJVChkoVqFnBnwm1tRII2vva5xUqUTSrgGkfeEUmJk3spIA32tgpmcvOuoCpao0PT0F3oAtY6msdoJUm9jE4Cfs53uYZkGvkQ6SpjRO5MiSDAsNzGLNRK1FXra6dRW5TUBB7tyObSDEGYuqmwAtfBDhvBKdKjUWoHDO57oswRWKCQ4YEgqxOkHpJNsLdOmDrcZVSo94aqhVJ25gZn1PTAGsqGFMpR7qn3q00bu6oZy4J35tSAkmSCemLfDc6KYOXzFZwDK61qwuq4F4lrFRq6TFrYpnidSqKbimiaSQHSzS2nnboSsTNr4G56gveToVQxEsyVFAaQWbUAQJNzIbbrOAMZzjlKlV006jV6cCRUuSArQpJEgaiDFjYAmMBOHd3ma9INS1UlGkpq0lhcgapUzJgG+18TMlKnmVqZgMdLFmURpeI0BSCZ5t/K0C+Gngoy6v3rqtarXdqiKEWEDSAQfQEkTM9MAB+kvlkp18rUeiGcDunu2gmFLDZhytfzw1ZjifGSSaFBCgAuwpgkwJ/2u0zGFPtfQc08uKiLTE1EBnlUiodIm8KAxi+2PC8SqZWqpFYtqUVKQoljTchiolTBuQwMi+98AZ7Qf6SrUu7zlJFGtNBULMk6d1cxcgX/hhh4r2ZAytKmVnuqjkBJIhixUeOmdIPp5YmyPG1qGXE1FUvoYLTWnEASX0vBJBmCLG/TFlO1JevSoUVV3Yg1YNqaFQdQMjVeRafTAa4r2EydWStPunuQ1MkDV0JWdJ6dMc74Z2SzneA906VECPAKrcOZCsToJEKRfrjpfartF9GAFMCpVjWaQBLGneTba438jgtk84HSmx5WdQ+gm4mJt8YwHGq2TDVO8pgCsahp9zVVWCVOgsxUAKSw6DQZiBIPPBjUOoyQQN+gAGGLtLwzM5RqhGqnT1alqW01DqYoFIk6zqNj+GBJyOqicxrbSTB121PEkKALibSYAwFNDE7b+MYm7z1+H92K1TzFvjiNKY6ffgLYcdQfiBjeKhVug+TR+OMwBDgtepoNLWtOi4YOXblM/aIEtIgWFrDFDLZaDrKk06ZGtl0sPegRNr7R1g+ePS5E1MwtGNDkhSPAk80+Efdg3lFbLjMquhzRqq0Ov8AOU1LqSQfeWGB/rHADa+WBStWrvFSUamIUd4HNSSALAcoEDacScOz6JShnYnQwCKoEqWllLxPNvIvYA2tgllaNGtlyWljRo1pOk6ULnVTXUbEg6gItfc4B5XhdV3pUkQ95UXUoNtQkkN6QN8BHkaoL0hUYaRUAYtYFZEz5Qb+WGCtxvM1qtTK0lFVW1KEp6TpjopiNIPXYgDywJ7V8JfL1Vp1AFPdqwAYH7IUzGxlT/fgRRrshDIxUgyCDBHxwHWs17P2zS5d8xU7t1pBao99mYEkc0kWBjr92C7dmcnl6IWq3JaWqOEtexIKyJ6DxxWyfE85VoMKr91USiW1Iomq0NEMZAnTPKtxMERjj+c4hWqk1HJbqSZYjzLNLffgOz1O0HDLqalF0poIGksoA1CAYKzFoGKLe0DI01KpQq3uVFNEHxBIH3Y5FlyDJckkC3X8ceMwTqOogz18fDAdS/8A6lQUQmWbxu6flOKeb9qpYQMssTPMxIN/NRjneXpHcwF6sfwEbny/DF98lSZG7urDAKV1gjvLc6CBGpTt0I88AaSvTzRNd8uVoUxoKUmhUJOoNEyAZMxaQcXeOdoKKoihQStICkUkANHvcpERJXx8rkkL2a4i9OhVQWVmXUDFxpiD1i/xnAnMU5kqImdIk8oBvHzjANnZftECn0Yqzsyx9bDqWMQ5JAK6RNwT0wao8FepXp0dSLT7tXFZSHfkY6CCZgc3hMyf0TjmNGq9NjBIYDSQfwI8PLBfJ8U7hKqsSz1FCkK0aIvJbxnoJwBLN5ep3wSrUDqGCuhYSymSpe972N593xGJspxKuuaQ5bLwVAanSjSACtiTJAXfYgRYR0W6NUBkcStpsQSCJncem4wT4nxqo1Zu6fdUTkGhSii1vIk+VtsA4duspWNVK6V6aO6UUNMMQSZaYOxXU2GLjjVaFNczVFKv3JRiACpU+67KSTYg2U+ZnHI/pNN0Xv3qEoWAiPdOgjfzB+eHP/xNQbINTFSar6KbK6mShIViCeX3SSDMjywBvthxEVq1DL0qlN6bMwr0mAYsBfqJBGlhKkEY51Sp03dDmKwpKKNKzKzamKQRCg6SN7jEn0vueIGppeEr6tJB1FQ5t6lfxwc7ZVsrSrB0pKxrU0dQZ+qAUaYEwT5EEbb7YALxmgaQZXYtSUqpF/qiQCpAZhZlm8TuCBbApO6+zWA/bRhHxAYYdPZnSTM5rMs6BqZRZSpziZtJbfYwTgR2+4JRpZ2olBdCrRFVluRMmVUAWBEb2F74APlMq9QlaQWod+UiImJuRbG8b7L5VXrF2qtRpop1Ml2uYUD1O/kDjMB64L3Pd1GqM/fFgqaT7tiSzfq8sE9AcEOJZoDUa1RGqCk1M92LMNl5hKmJnUIHTfBbgXBMujalmoSpU6z0YEGAOsE388OHBuyOV03y1KI+0uo/9U2wCF2L4G+ao5xKdTTV7tVUNOmGJDSI3hQJibnDJXyzLxvLKggU6CKYkgAK0+Hlh6yHCaNEsaVKnTLe8UULPhMD1+ePZyFMvrjnvzAmbgD8FAwCB2o7EVsx3rgB671wVYtZaWwEGwgXNyTFoxRyfsoqGO9rIokzoBa02iY6X9Z3x1Jk6BiLXM3GBWd7PtU/3zNL+zUUfgowCDx/tEhjJ1KYVtNICqdemmU1c6gDXcERHicUs3WojKVqdHLVAaqKe9GvQALlgHGtZkiPIYMca7L5PJ1ErZrMVasz/OtMkCRJHMfnGAvHvaAz0moU6SKhEArIK+YjAKAUClqAvq3nwHugfEEk+XngpwnJ0q9J1IIrhkKRHMCW1ybco5Yk2PkTF3ipXN5QZkCnTeie7ZQoXvJCkEEXLCTM7i+BnAeNPl2Ngw8DBGxB+4nAUMxQfVpIAK9JAA+VsWeH8KeqwCsvnqdQPx8sR1FFUEgMak9TOqZv69D44rgHQSJBsBAtHW/Qjlt59OoOqZWimVNavU7uuxAZUZTYGz2+0V+yD06Xx57V8IijQ7irTeiqMUsFc2BaRHiC0kidUdBhNyp5lOksFYNpiZAIJEdbYIZ7OZgKEqWWm5ZVAGlWYeGwgWjpceIwBladOpkkLaFqXOmB9cNRDMrXIcWkGDbbYhco8O11AiCAQTeBAF23IHpcTIxNTpRlNTAr9ae7YX1GBqBE2A3nxOLvDKVX6JmKyzoBSmY+0GJM+MSAJH5YAb9D0MS1lFwRpYb2+0R8Jx7y3OrkKFZVXToHmAWabk36dcEOF8NqNlMy60yy/VrIIlSG1XG8aeuCXYzIlspn20aiKdPTAk+8WtHkOmAV6xdECuiyw1AlRJG1jFhIOCfDx3lFqjyRSqUtUROgm4Fxextgx207PMv0eqhhKpFNVYRpJlhtNrkeNus4O+zzsxTzHD3NWCtdpWBDU2QkTMwfSPIzgBnEeEVaz0+IqvPmM2nd0r3pDYt66ZPSCcMnaD2ffScwziotKnpVECiYAF7bD0xc7aZ+pk0y9VdOim2nSBEgrA9LAiPPFjg3bzJ14BqCm/6LiNvA7YDOzfY4ZNagp13moRLALaJsLHxxHxfsHSzNQ1KlatrKhCQVGpb2NvPbEnE/aDkKFjXDnwpAv8yLD4nATMe1mhE0stXdf0jpUfOTgJsv7McvTkrVqGRF9NrjyxmA1f2tk7ZYfGp/BcZgFd+0maVb5yprBH1SIFEdZYAAEeAB9cT5XtbXeS1auoBEzmHA+JAthcFNmsoJPWL4u8M4fVqJUp06bO8jlAvbeMAy5btdV1sve1BGxfNMFbbYtAwSpdsMyp0hkY3IPfCrtG4DSN8KLdks8dspV/5cE+z3ZrNUahqVqDooQiWHXfz88BC/tH4hqJFZQJPL3aQBO20/fgnwz2hZ1yQ1SnMSAaaCQN7l1E+XXHPNeMnAdhpcXr5nLUq30annKq1NZ0iFosFtymecAz13GOd5Ls3mqxZUoVCy3YFYIn1jr4Y6H7OeI5bKZOa2ZpK1Vp0lvdgAARvNiT64aq3aLLpR7+pXXu291lU+MGLExJicBwnPcPrUDoqKy9SJkT5gWnFSjTJYAbkgbxjtVTt7w8sv8pfeLU2A+JK29cWavbbICm7zqK7oFUufQTgOWcR4FUyWZp6nAUsGSqo1CxEmJMlTuv44hy1dFyNVWE1XrL3Zk8oAmoY26KP8sdS4V29yeYqLSSlV1QYLU06dBDEydhbfFHtvwmjV7haaBSzV1gCIqGiWWf6yDywA72YcKFKi+cqQrP8AV0i23m3xP7vngPwPs4KmfqZSq6107p/rQftQp1D9YE4O8T7TZQZTK5MoHFSnR1lvdpBvtHxg3I8PXA3sTUorxRFDEEp9WFA06mRS19xAB3nbcYBfHC4pV6Dc1dMzSpU7mAXZ1aBNgSFPjjsdTgdOnk2y6U1c9z3XQFxBAk+AJJ8ul8LHbPK0MpXydUU9Kvmg9Z7n3QdMz4Fi1v0T5Y6CpBEi4Ox8cBz/ANn/AGerUBmqFZWFN1ULUgKWsysQDJFjhp7N9nqWTDrSEaiCbk+6IG98GIxmAWPaHli2WR0VmelXpVFCgk8ridtrdcWOzFJaFTM5UH3aneqANkq3AHoyuMHmUGxAPrjS0lnVEGwt1AmPxPzwCz7Q8uj5YComtNYlQYOxup8R0m2OD8UpBKjqpJUEwSIJHmJx2Cv2r72hxCnUMOj1KaQPskQvxmcceCl7MrMwF9IMwN5/CcBFQEDURYGACLMd/ltP9+N1827++xbpc2A6ADYDy2xOqCq4RTpBOlFJ8YFySACbSfyGI81ljSqMje8pIMQRPkQYI9MBXO2NYu5KsUbWFDeANNWHhs3LjMB7br6fww9+xn/Wq/7P8cbxmA6XxDfCtxXd/wBk/njWMwHFR0x6xmMwG13Hph9r/wDoP/2r/aHGYzAIq7j1GLee/n29T+JxmMwB/wBm/wDr9H4/iMdW7Y/zVL/5FL97GYzAcHzWy/0a/u4P9gv/AFTLerf2b4zGYB/9qu2U/pj+6cPGV9xP2V/AYzGYCQY3jMZgMxmMxmA4VxPfP/0o/eOLvYT3s1/SUv7Q4zGYBHzH86/7R/fxriH863r+WN4zAO3Zj/UP+b+0xvGYz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7699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data:image/jpeg;base64,/9j/4AAQSkZJRgABAQAAAQABAAD/2wCEAAkGBxQTEhUTEhQWFRQXGBwaGRgXGR0cHRYdIB0cHxoeHx8fHighJB8lHB0dIjEjJyktLi8uHyAzODMsNygtLi0BCgoKBQUFDgUFDisZExkrKysrKysrKysrKysrKysrKysrKysrKysrKysrKysrKysrKysrKysrKysrKysrKysrK//AABEIAKEAxwMBIgACEQEDEQH/xAAbAAACAgMBAAAAAAAAAAAAAAAFBgMEAAEHAv/EAEsQAAIBAgQDBQQGBQgIBwEAAAECEQMhAAQSMQUiQQYTUWFxBzKBkRQjQqGxwVJicrLRJDNzgrPh8PEVNENEY5Ki0hYlNVN0g8IX/8QAFAEBAAAAAAAAAAAAAAAAAAAAAP/EABQRAQAAAAAAAAAAAAAAAAAAAAD/2gAMAwEAAhEDEQA/AE6ihIxOtAnwxvKLb4YvJT6eIwDL7Oco/wBJYI+iaZkiJI1LYEgxh+bJrSJ7oqrOsklWZnPRmbVLdbb4Ruw7sua5FDE02ESR1W9gdo2jDfxSnfVVUtybwVUDcJAMm/Qk+nTAXsrmlmmNPettqXYc8HyG83wGyjfy6pcLyIZ9GS35fHBXhLsUpaeRQYKm21RREHyJGA2VI+nNJ5TRXwEc64Atmm0qqjmXQCJ22ty7dPL1wB45SdmVlVidJEqD+kY2ww1Z0r3YPu2MAwRNpO3wHjgNxSvVp1qC2bvDpaSTYuADvuAT5DABsnkX91kYM6kc5gWg3tsAMD+I1wrMKPM4g6j7vNYaQfL8cEK1WtWapTqU4IR1BAYAkmOtviMRVMqlJjqhmVgGpi1lCi58yB8sBLw2iXzFOmIllIn9qiRJt44uZ6qUrNHTPMDHnl1+6wxmVlqgYAiZsOk0TEW+Ez0xDxSuveNBn+Vs0j3ZXLqCGI2Mx9+AVeMIRl8sskgq8DoSKrXPnFsB8lSubdD+GGjitVXyGWEAVCXe07SSZMeLL6+GA+XSDfqCLemAcewNOoAp7pEHd2I3cajc23kxgZ7RFP0qjJ2H/aR+X34YvZ9TKIJaQynTeYggR8yTgL7R6P8AKKP7RB9YTADOOmeHUW/49Tb9lcVu2yXy37C/ji9x6n/5fSO319Sf+VY9cVO2pJfLgiCEHpuLjAZ7RVg0Af8A2vzbFrtgT9DoKVgj4yIGx/LHj2nrFSkP+F+bYv8AblpyOVPiPywFPsVlpylc/qtbrscKfBUnMoP1j+Bw4djqrJkazadQIaehXe46EfI+uFTs9H0unJESTf0OAZvabSjuh+oPxfC52dHNb9JfxGGf2o1VJpAfog/CWwudljz/ABH4jABcwb4zGVxfGYA1wjL6hf7sXvoxFpNsa4A8LfBIZ1T1wBbsnk3XMAq+iUYajBtb78MHGsrFQHviG7pxfUbXlxfp5YF9ns2proI1GG/dwzcRqrqE0g3Iwmdt+X+tgK/CUGiiXOsyYYdfrKV5PwxRpUD9Lawaae0T9odN/wDLB3KUWVUg0kUiQD0kgwD6fli2+SUkm8kQGAMgT44CpXpVT7oAsZkkQZtb0xQrcNJYfae8leinoCdmMbnpi19Mp3UNOkkNykmbeNtpxvJ5zVrFM3Ak+6d52Ckxt1wA3jeXr1EIPKgXlWSSdQ2k/okDeb9cBa3B2WTUOkSFYC7QNMmL+PzjDTxKpppOarlZAALGBPN6eXywnZzj9BSSCajEAEgT4dfhgDGUpBHplRcMGWbf7MxPr1+OB/EuAvUrs5MBqrG2ynu9U36EmJxXyvHGLqz6adNQSTykgBYECbmYt64p8S7UUiTopd6TF6pkGLSEWB95wGuNZUrlsuEWdOtWi8FmBE23IE+eAtPJ1XBEwF3jx/Pb5+uDOc7R1qo0sQVGl7XkmPSIEjbAulUOp6W3eLbpe0b4DofYjKOiaHU6QpALdQY6HpM4Bdv8ofpFOJIkx1jlTqemGbstngVUSJKEjyA07/PADt7V/lFK5nXt/VTAB+M0Z4ahvIrv8JUbjFPt9TPeUZH2F/LDPnMiHyKKe7R9bQHIQsI2XURInAHtgTWq0UBXvIQQpkEHrab22k4Cr7TKBWrTk27u2o+ZtP8AHE/bJf5Dlb7j1Gw/PE/tCIr16dNdfeaFB5YEGb80Hr1geeIu2FKfo+VpUmLuu0gFzsDpBIBIBMyNrzgLHYhAeG5rx0sPu/vwi8HJGYSInVadp8I8MPWZo1shkCoCoziDIJJYkahdtOx6D+OBnZrhDr/KGeNQEFQJEm8yDHS4+eA9e0qq7OgZCpVAIFx12Ph/iMA+z1Fx9YUOid5AmN4kicR8QBr1zLMwJjVMmPK3w28MFmy4p0oWmtl3IXUTtFxef8C2AVs0oDETsYxmLvD1VaytUIVbkwRaQY288ZgJuHNb54tUhinkdvicX6YvgDXBWPe0xJUwb+UHDC+QRnZtGskzMtHyAwL4ah7ylpQO3RTInlPhBwUz9SKw71I+rnQhsLkTdjePPqcAeTPUqaqodKZ0iR7oJ6gGxJ+PwvjVbi9E3DFp8KZOkGILaiYG+BaVaC6NaFVL7gAtIiL+G84kq51Q1VQv1yqxW3KVABE33nAL3aNkd1KM2gszBhbWCQbDwE4KdhgVWqKfvabbXsP4fdievQy9ZKTfWLIhBPXUPeMGBLC/hhf4f2yylFSBQzKllhodCPODA8MA2dp1Y5Wqal9JUiY31GPuxzyoKhmAYgQALdP78H6nb/KOrKaGZIaCedfGRgLn+O06gbuUqrCkw5U/eD+WAIcIpK1WjTYBgTGmd+U2PxjAjNcJanUam0Ahu7kbSbx5iMFeFScxQ1EySvh1U2EeuCeboDvR499RP/TfAKYBp0g4IltQjYxaSPHe+KmYrEwxZZA3F/44O8Wyv1CD9aoJjzWMDjl5F1ERFlP8YwDb7Kqmp6oLFoAIBm3oMXe0laimdD12YIoJlAZ1aFiIGNezbLFATpI1DcrAO2x64pdv6AasoIEH/tX+GAp5zjeS+kJU0M1NFOkQNTMSDqMsNoOKmX7U0kzDZjQarEAKGZQFHTYMdsUaGQR6opqoEIZ8zO8+hAjy88TZXJpUq1U0hVWPKPO/mMBmX7ZNSzFSuqIzuIJYsQBNgIVTbbFSv2pdqwzEIKoPLFNiBAIAAZ428vPFjh2RFWvUQqBoFo28Jxr6IPpooFYCqdraoWb+dzf0wAzjPaOvmINVtemdPIoid4+WKTcUrEBQ9TSNhqi3wGCnH6PdLA917dDEG1yJ+UYjyuQ1RAmRIwASqzkXm/ixM/fiEJ+qPli6tUtU5pJAi/lYfCMWa9HSpOmD4jACWB8PuxmPVMSTjMARye3xxepG+KOSO/ri4jXtgCj1yQsMwIiCN/u/iMFeLcU0NTkup7pRLr7wYTIk3Hn5HAKbCR18Y++D+GD3+gBUUPqMgaZQmpJHLECSB6hZwHv/AEtTekalViyoxuqBjcCLSLWvixmMwRmqqiJ7p2mP1bXnaemKI4X3SvSawqC/eMiEW/RZgSfL1xHS4lUNapVFFKoVCrDVYg7kkG9pFpwHmvxh0oUnp6d2OnSLaW3vNrePTCbUgVBEGGAvcH18RhiyiGuhPctFPYKAQSZJDGwHj44WVWZ/x1/hgGXLso/3emZmIUXPlIJj0xXfR3zliiqFjlKgRawgwTv1vgEx8yfPw/jgnwag93htERqiRbe5wDFRznd11defTpC6rfqzbYj438cHvpBfTVajmCSyOWCAglR5CwkzP3DfC8tCaqQDpIEEqf4R0wfyKpykb99S8bnRfYi0eWAA5/izd0aTUtnmwALDoCTNxc7eG2BhraZsdpIA3E/Lp1xd4lREMxJMvuSD95xRrUhqHhBFh5290/fgHX2d1wCxizCRysPSTJB+FsS9tssDVpvICncnYWAvAnFf2fjmMNcLAEkx42IgYM9ocrVbStO9XSxpgxEifG3+N8ADpZXLlaZObpqF7wM9xBYppF46A4kp8Ly5ripTzdAKKSDVrQ62DPqsW306SR54WKfamsEZGp0TBMroYG3jzRaOoxt+06mmFaghX9ENt0JK6bG3jgHjLcKT6SXWpT09wg1DTDuGaRv4fiMVOK8DD5zLulge8LOASogDTJAtPn4HCnU49QNEUzlyEmRGk3Nid58vliLJ8QygUgB11GDKzA8iBY4Bx7ZcGH0WuZDFacwo2YMDt6YzhfZWMuhZqYbu/vI92fHCPla9HUCM06D9p/ygYsVszMd1nCB4Ctbyszz54CZ+z08TWgmxpBySbCxknymPngnxvsi602IQBA3QydNr/PAqktaCzV2cmAIYEn4gG3liHMZ/OqxBrE6RA1Ku1v0l2wAvg3BnrZpqSLJXUT4AefxtjWJVzOYXUQVQuZZkVAW9SOk3xvAVKVAlmA8cFMpkGMWjHrh4uTGDNCQAcAPqZIqpJi1zOBVDMgNpGoAkAAmRJtJ8beUdCDhqzNddLSJCiWiNhvvb54TkhiBuwB2EljAmwm++APuPpOmgkd42lRFQhGFpIUrJ8IJmQcWE4U1SiHKhqi6u7lQodafdrewEam33Mb4o5bOIsVkYgKTY6ZSdgJW597mF7bDF+jx/N0u7IZT3eqUblVg5LESTvygDTtOxwE/F6GTauzh2opTAVDQXXrMSTqE+JHwwoZLIGpVSkCOYgAnwnc/DHQG4rk8y5WpTqUMwCArIQRaYB1cki4hh1tOJ+JcOroyuxqMissHuqHL4M2jmEHqPwwCM3CEVFZiQHVGBAmAxYKCDEkqrG2LvCXVRyjNVKcGy0hpk7kCSMTUVcmlTrGAOUhpVQFZoKsbEQ7Qdh03wDyterTYaajoQJsxHxEGLjAN1HMadJShWLSCNSA7WAjxg7Qd/EYu1zUV1DJAZ1KjTGlttMkAi8G3jbrhXyvGs7WJAzTSOj1lS3lqYT8JxKWzSsrPVSoRtFWnVKnxhSfHrgCrET3Ylzc/WQT47CLD4bHFLPcD0gBTq02ERvOxAggwJuIxFmq9RWBrVRq0yAom42B02FztjGzY0mEBWAwUagAQTqO8yCQBB+/AFuA8SGWqKKiuQ0gXGmbTEkRHWfHDXwvOpWzSFNR0I24I3iPuwi5rOBUBqgh2aCAFkAEEWNgTN4AwW4a9Wii6nuwZ3Bsy8o5gFuRsY8PWMBVynC0qcXrIy8umqY23EH97ArslwQVsxXpsDAovHkdlPzwxZKrGYess96VAllY31Sb2BBHhivw6t9DrPU0FiynUJPOpJLaAb2tced8AsdneCjMZh6Vo7pzfoYIBn1xTXhTDTvzVQkDx5R/8ArDLwYtk6rVTSZmZAqhQCbklpEzOkEbY3wrMq1dEZgKaVjX1GwABOoTGwCKfVjfpgFHOcNNLNGlIX6zTL2UAmJYm2nqfLFfiGU0kjWjlWK8hkED7Q8Qb3w0dtadOrmq1RZVFdV1QL9Wi/NvNvG/TAXMcNYIzj3VRTPkYMx6H74wAdFG2nqP8ALE9ZqtFiup1I6Am35Y90sq27KwUXJgwOo+fSd8S18tU0F31EqSDqFxtY/PrgIDm3cCajtHidsax4y1Es0Ab7eeMwDPwsg6tWCioLECbR5fngZwLKMQx0u2w3QD5kzhj4fwiox91V8ZLN+IiMBncqcu/RijCLXsemEDJqZ00xrPRoK7mBF109Nzv8Mdfy3Dgl3r06YH6KqP3yw+7CP224Zlkq06uXqGotQsKhQqQGEX5AIkHoDf1wAetRpwSNWmAQSpCyRNh7x5gQTJ6HqcaoadFQjdVkbH7osQYuQDcHwxBlsx9WVk8rAqjLMG+zTYEbgiD4YvZ16aqFpvp1poqILkkiSQRYQ4uLWjywFwMtWUhXrLpJcsbqBPKBpZmkies7bYsUM9XpsHy1RkYHRUBJaAY0PUUuYuSJm0XwBZqq05dquuqQxUr/ADgJBUqw8/QycGeE1KiN3JVQxJLpVYAKeW9Q1FZrCIjaeknAMP8A4nqQaOboNVYiAyBjrB3lQRobaYPyOFztFQpP9ZSQ0eVSdRGkhiQpEFuoM/DbBHLVGLgJUiuFfnQe+QuqFadB1HZhHWQCJPikFqhaLpUqKTKqqlCnKQCGYEuAL3PQ4BZyGSRmmtqWnBBYIzAHa8DYHfBTIZPLLXFM5sKhBBqKrKCfCTsOstAthr4fwShmaLLlnV0Un3CQxmJks8kNaQRvha4vwfTVGXCNSOpQ7sC63uBYEybbH5dAvZjL0EZNeep1gjCF5dW87hjA9R1wyUOHVqjF6K01plSFBIcLJkxBg3ncThEz3DEQrSFMhzdmYNTFGTYEGZEQbm1wMDqOfzGXqAUqr0miCob7o93AdE4x2Zqd7UrmCq5fX7q6TUUmQFsRyhYsfjhbyfH6ThzVQh2QIGU6QNwQACCBGjx2OCPZurxKq4NXv3pEgGXUABiJJGoGNJPT4Y3xHsBUj6pCCxEDUCFjXMz0PJG994vgKIpVnpF6FeqFU31V4U3+yJkgDqOpi5BxrgneFz3hLsgIPecwUkrpgs3KYkzA85xQ4jXq5YmnUpPQVkgqQLkgSwJBtIBgG14icb4CwakadamzqdRQg6bWB0tB91hNj1PjgN0+MgVR3uXdnD2K1AoPQgDRB2i5PrgdmM8moqtF6QYlYLEgyf0SCbW2M4mzVVWdhLcrIyuKisRBBf3Wg2MiDINvLG+HsatdQhSmVk3USVkltCmRq0ybQbEzN8BPQplx3cENrlFAJsCNTcx2gE3B6+mPfDMm4Vn5iHbTpIZbH3iYBGmI3+E3GJeNcVR+6NJyjKrAVJIMAX1aZMztuCCDPXFKt2pzqE03rSCCCHpobEea+BwFkZJKpeWqANXtAnl5YEiOuq4EDT5DGtDKrUqwqBWcsSB78hQFBMAxG67zbbFXhnGGoUzSo6TTLK5FSnJ1DSSAQfd5R638cXcz2orVDJWkDeAtIRfexmcB6zbUtATLaRCqt0cuSBLSxmBMxpF5vjMChxE6iwKmTcEKRtFgRH+WMwBnJZzNMulQ9xqBSkCSD58yzHp54qVs4NJ7+vWVih0bsGtb3GCi8b7Y9/T6tShmKumpoWiqhgWdJkAkAtppkJAgAx0wP4dnRWWpRqsaepAKSranr3JaIAAiZ3kn0wBzs/xDImkGqd+9b7axTX/rIXeJEGcBOMlhUaorIvNpIA0mnBOgOdjtGqfs38SPyaWLOkqrorKWUDSJLA3BkmANxc4M5ziYam70MmiU1dSGA1ANcnUdnEEQpGlfPAUGpMtVhWDuvvuUFyNMMAxsARALDaLY3VoB0Xu0VXGqoV52kSALXER4C4BnE2QFRVOYUoNVlpanDBJh0HRVba8kgG4uSYoZZVqOalMo0DQKRp0aZRgp+sYt0kCTJvcmRgAGSc1QarABaa0woGxYwoJEydjcWmMeOJVChkoVqFnBnwm1tRII2vva5xUqUTSrgGkfeEUmJk3spIA32tgpmcvOuoCpao0PT0F3oAtY6msdoJUm9jE4Cfs53uYZkGvkQ6SpjRO5MiSDAsNzGLNRK1FXra6dRW5TUBB7tyObSDEGYuqmwAtfBDhvBKdKjUWoHDO57oswRWKCQ4YEgqxOkHpJNsLdOmDrcZVSo94aqhVJ25gZn1PTAGsqGFMpR7qn3q00bu6oZy4J35tSAkmSCemLfDc6KYOXzFZwDK61qwuq4F4lrFRq6TFrYpnidSqKbimiaSQHSzS2nnboSsTNr4G56gveToVQxEsyVFAaQWbUAQJNzIbbrOAMZzjlKlV006jV6cCRUuSArQpJEgaiDFjYAmMBOHd3ma9INS1UlGkpq0lhcgapUzJgG+18TMlKnmVqZgMdLFmURpeI0BSCZ5t/K0C+Gngoy6v3rqtarXdqiKEWEDSAQfQEkTM9MAB+kvlkp18rUeiGcDunu2gmFLDZhytfzw1ZjifGSSaFBCgAuwpgkwJ/2u0zGFPtfQc08uKiLTE1EBnlUiodIm8KAxi+2PC8SqZWqpFYtqUVKQoljTchiolTBuQwMi+98AZ7Qf6SrUu7zlJFGtNBULMk6d1cxcgX/hhh4r2ZAytKmVnuqjkBJIhixUeOmdIPp5YmyPG1qGXE1FUvoYLTWnEASX0vBJBmCLG/TFlO1JevSoUVV3Yg1YNqaFQdQMjVeRafTAa4r2EydWStPunuQ1MkDV0JWdJ6dMc74Z2SzneA906VECPAKrcOZCsToJEKRfrjpfartF9GAFMCpVjWaQBLGneTba438jgtk84HSmx5WdQ+gm4mJt8YwHGq2TDVO8pgCsahp9zVVWCVOgsxUAKSw6DQZiBIPPBjUOoyQQN+gAGGLtLwzM5RqhGqnT1alqW01DqYoFIk6zqNj+GBJyOqicxrbSTB121PEkKALibSYAwFNDE7b+MYm7z1+H92K1TzFvjiNKY6ffgLYcdQfiBjeKhVug+TR+OMwBDgtepoNLWtOi4YOXblM/aIEtIgWFrDFDLZaDrKk06ZGtl0sPegRNr7R1g+ePS5E1MwtGNDkhSPAk80+Efdg3lFbLjMquhzRqq0Ov8AOU1LqSQfeWGB/rHADa+WBStWrvFSUamIUd4HNSSALAcoEDacScOz6JShnYnQwCKoEqWllLxPNvIvYA2tgllaNGtlyWljRo1pOk6ULnVTXUbEg6gItfc4B5XhdV3pUkQ95UXUoNtQkkN6QN8BHkaoL0hUYaRUAYtYFZEz5Qb+WGCtxvM1qtTK0lFVW1KEp6TpjopiNIPXYgDywJ7V8JfL1Vp1AFPdqwAYH7IUzGxlT/fgRRrshDIxUgyCDBHxwHWs17P2zS5d8xU7t1pBao99mYEkc0kWBjr92C7dmcnl6IWq3JaWqOEtexIKyJ6DxxWyfE85VoMKr91USiW1Iomq0NEMZAnTPKtxMERjj+c4hWqk1HJbqSZYjzLNLffgOz1O0HDLqalF0poIGksoA1CAYKzFoGKLe0DI01KpQq3uVFNEHxBIH3Y5FlyDJckkC3X8ceMwTqOogz18fDAdS/8A6lQUQmWbxu6flOKeb9qpYQMssTPMxIN/NRjneXpHcwF6sfwEbny/DF98lSZG7urDAKV1gjvLc6CBGpTt0I88AaSvTzRNd8uVoUxoKUmhUJOoNEyAZMxaQcXeOdoKKoihQStICkUkANHvcpERJXx8rkkL2a4i9OhVQWVmXUDFxpiD1i/xnAnMU5kqImdIk8oBvHzjANnZftECn0Yqzsyx9bDqWMQ5JAK6RNwT0wao8FepXp0dSLT7tXFZSHfkY6CCZgc3hMyf0TjmNGq9NjBIYDSQfwI8PLBfJ8U7hKqsSz1FCkK0aIvJbxnoJwBLN5ep3wSrUDqGCuhYSymSpe972N593xGJspxKuuaQ5bLwVAanSjSACtiTJAXfYgRYR0W6NUBkcStpsQSCJncem4wT4nxqo1Zu6fdUTkGhSii1vIk+VtsA4duspWNVK6V6aO6UUNMMQSZaYOxXU2GLjjVaFNczVFKv3JRiACpU+67KSTYg2U+ZnHI/pNN0Xv3qEoWAiPdOgjfzB+eHP/xNQbINTFSar6KbK6mShIViCeX3SSDMjywBvthxEVq1DL0qlN6bMwr0mAYsBfqJBGlhKkEY51Sp03dDmKwpKKNKzKzamKQRCg6SN7jEn0vueIGppeEr6tJB1FQ5t6lfxwc7ZVsrSrB0pKxrU0dQZ+qAUaYEwT5EEbb7YALxmgaQZXYtSUqpF/qiQCpAZhZlm8TuCBbApO6+zWA/bRhHxAYYdPZnSTM5rMs6BqZRZSpziZtJbfYwTgR2+4JRpZ2olBdCrRFVluRMmVUAWBEb2F74APlMq9QlaQWod+UiImJuRbG8b7L5VXrF2qtRpop1Ml2uYUD1O/kDjMB64L3Pd1GqM/fFgqaT7tiSzfq8sE9AcEOJZoDUa1RGqCk1M92LMNl5hKmJnUIHTfBbgXBMujalmoSpU6z0YEGAOsE388OHBuyOV03y1KI+0uo/9U2wCF2L4G+ao5xKdTTV7tVUNOmGJDSI3hQJibnDJXyzLxvLKggU6CKYkgAK0+Hlh6yHCaNEsaVKnTLe8UULPhMD1+ePZyFMvrjnvzAmbgD8FAwCB2o7EVsx3rgB671wVYtZaWwEGwgXNyTFoxRyfsoqGO9rIokzoBa02iY6X9Z3x1Jk6BiLXM3GBWd7PtU/3zNL+zUUfgowCDx/tEhjJ1KYVtNICqdemmU1c6gDXcERHicUs3WojKVqdHLVAaqKe9GvQALlgHGtZkiPIYMca7L5PJ1ErZrMVasz/OtMkCRJHMfnGAvHvaAz0moU6SKhEArIK+YjAKAUClqAvq3nwHugfEEk+XngpwnJ0q9J1IIrhkKRHMCW1ybco5Yk2PkTF3ipXN5QZkCnTeie7ZQoXvJCkEEXLCTM7i+BnAeNPl2Ngw8DBGxB+4nAUMxQfVpIAK9JAA+VsWeH8KeqwCsvnqdQPx8sR1FFUEgMak9TOqZv69D44rgHQSJBsBAtHW/Qjlt59OoOqZWimVNavU7uuxAZUZTYGz2+0V+yD06Xx57V8IijQ7irTeiqMUsFc2BaRHiC0kidUdBhNyp5lOksFYNpiZAIJEdbYIZ7OZgKEqWWm5ZVAGlWYeGwgWjpceIwBladOpkkLaFqXOmB9cNRDMrXIcWkGDbbYhco8O11AiCAQTeBAF23IHpcTIxNTpRlNTAr9ae7YX1GBqBE2A3nxOLvDKVX6JmKyzoBSmY+0GJM+MSAJH5YAb9D0MS1lFwRpYb2+0R8Jx7y3OrkKFZVXToHmAWabk36dcEOF8NqNlMy60yy/VrIIlSG1XG8aeuCXYzIlspn20aiKdPTAk+8WtHkOmAV6xdECuiyw1AlRJG1jFhIOCfDx3lFqjyRSqUtUROgm4Fxextgx207PMv0eqhhKpFNVYRpJlhtNrkeNus4O+zzsxTzHD3NWCtdpWBDU2QkTMwfSPIzgBnEeEVaz0+IqvPmM2nd0r3pDYt66ZPSCcMnaD2ffScwziotKnpVECiYAF7bD0xc7aZ+pk0y9VdOim2nSBEgrA9LAiPPFjg3bzJ14BqCm/6LiNvA7YDOzfY4ZNagp13moRLALaJsLHxxHxfsHSzNQ1KlatrKhCQVGpb2NvPbEnE/aDkKFjXDnwpAv8yLD4nATMe1mhE0stXdf0jpUfOTgJsv7McvTkrVqGRF9NrjyxmA1f2tk7ZYfGp/BcZgFd+0maVb5yprBH1SIFEdZYAAEeAB9cT5XtbXeS1auoBEzmHA+JAthcFNmsoJPWL4u8M4fVqJUp06bO8jlAvbeMAy5btdV1sve1BGxfNMFbbYtAwSpdsMyp0hkY3IPfCrtG4DSN8KLdks8dspV/5cE+z3ZrNUahqVqDooQiWHXfz88BC/tH4hqJFZQJPL3aQBO20/fgnwz2hZ1yQ1SnMSAaaCQN7l1E+XXHPNeMnAdhpcXr5nLUq30annKq1NZ0iFosFtymecAz13GOd5Ls3mqxZUoVCy3YFYIn1jr4Y6H7OeI5bKZOa2ZpK1Vp0lvdgAARvNiT64aq3aLLpR7+pXXu291lU+MGLExJicBwnPcPrUDoqKy9SJkT5gWnFSjTJYAbkgbxjtVTt7w8sv8pfeLU2A+JK29cWavbbICm7zqK7oFUufQTgOWcR4FUyWZp6nAUsGSqo1CxEmJMlTuv44hy1dFyNVWE1XrL3Zk8oAmoY26KP8sdS4V29yeYqLSSlV1QYLU06dBDEydhbfFHtvwmjV7haaBSzV1gCIqGiWWf6yDywA72YcKFKi+cqQrP8AV0i23m3xP7vngPwPs4KmfqZSq6107p/rQftQp1D9YE4O8T7TZQZTK5MoHFSnR1lvdpBvtHxg3I8PXA3sTUorxRFDEEp9WFA06mRS19xAB3nbcYBfHC4pV6Dc1dMzSpU7mAXZ1aBNgSFPjjsdTgdOnk2y6U1c9z3XQFxBAk+AJJ8ul8LHbPK0MpXydUU9Kvmg9Z7n3QdMz4Fi1v0T5Y6CpBEi4Ox8cBz/ANn/AGerUBmqFZWFN1ULUgKWsysQDJFjhp7N9nqWTDrSEaiCbk+6IG98GIxmAWPaHli2WR0VmelXpVFCgk8ridtrdcWOzFJaFTM5UH3aneqANkq3AHoyuMHmUGxAPrjS0lnVEGwt1AmPxPzwCz7Q8uj5YComtNYlQYOxup8R0m2OD8UpBKjqpJUEwSIJHmJx2Cv2r72hxCnUMOj1KaQPskQvxmcceCl7MrMwF9IMwN5/CcBFQEDURYGACLMd/ltP9+N1827++xbpc2A6ADYDy2xOqCq4RTpBOlFJ8YFySACbSfyGI81ljSqMje8pIMQRPkQYI9MBXO2NYu5KsUbWFDeANNWHhs3LjMB7br6fww9+xn/Wq/7P8cbxmA6XxDfCtxXd/wBk/njWMwHFR0x6xmMwG13Hph9r/wDoP/2r/aHGYzAIq7j1GLee/n29T+JxmMwB/wBm/wDr9H4/iMdW7Y/zVL/5FL97GYzAcHzWy/0a/u4P9gv/AFTLerf2b4zGYB/9qu2U/pj+6cPGV9xP2V/AYzGYCQY3jMZgMxmMxmA4VxPfP/0o/eOLvYT3s1/SUv7Q4zGYBHzH86/7R/fxriH863r+WN4zAO3Zj/UP+b+0xvGYzA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58775" y="-617538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29" y="2204864"/>
            <a:ext cx="3475087" cy="21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7" y="4581128"/>
            <a:ext cx="340417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644008" y="1268760"/>
            <a:ext cx="168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New York 1929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67744" y="3131676"/>
            <a:ext cx="1447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Londra 2007</a:t>
            </a:r>
          </a:p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572440" y="5507940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Grecia 2014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116632"/>
            <a:ext cx="428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La corsa agli sportelli…..</a:t>
            </a:r>
            <a:endParaRPr lang="it-IT" sz="2800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40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3134881" y="116632"/>
            <a:ext cx="2787385" cy="79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83598" rIns="81639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4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 banca</a:t>
            </a:r>
            <a:endParaRPr lang="it-IT" altLang="it-IT" sz="4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79200" y="980728"/>
            <a:ext cx="6923520" cy="2347890"/>
          </a:xfrm>
          <a:prstGeom prst="rect">
            <a:avLst/>
          </a:prstGeom>
          <a:noFill/>
          <a:ln w="936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9" tIns="60739" rIns="81639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Dal punto di vista giuridico, la banca è l’</a:t>
            </a:r>
            <a:r>
              <a:rPr lang="it-IT" altLang="it-IT" u="sng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impresa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autorizzata all’esercizio dell’</a:t>
            </a:r>
            <a:r>
              <a:rPr lang="it-IT" altLang="it-IT" u="sng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attività </a:t>
            </a:r>
            <a:r>
              <a:rPr lang="it-IT" altLang="it-IT" u="sng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bancaria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it-IT" altLang="it-IT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che si </a:t>
            </a: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sostanzia: </a:t>
            </a:r>
          </a:p>
          <a:p>
            <a:pPr marL="742950" lvl="1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nell’esercizio congiunto del credito e della raccolta del risparmio presso il pubblico;</a:t>
            </a:r>
          </a:p>
          <a:p>
            <a:pPr marL="742950" lvl="1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 ogni altra attività finanziaria (es. leasing finanziario, consulenza alle imprese, custodia e amministrazione di valori mobiliari);</a:t>
            </a:r>
          </a:p>
          <a:p>
            <a:pPr marL="742950" lvl="1" indent="-285750" eaLnBrk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in attività connesse e strumentali (es. produzione di servizi informatici per proprio uso</a:t>
            </a:r>
            <a:r>
              <a:rPr lang="it-IT" altLang="it-IT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).</a:t>
            </a:r>
            <a:endParaRPr lang="it-IT" altLang="it-IT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91681" y="3645024"/>
            <a:ext cx="7642080" cy="274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63025" rIns="81639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it-IT" altLang="it-IT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8000"/>
              </a:lnSpc>
            </a:pP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Per svolgere la loro attività le banche devono attuare l’acquisizione delle risorse sul  mercato dei capitali attraverso:</a:t>
            </a:r>
          </a:p>
          <a:p>
            <a:pPr eaLnBrk="1" hangingPunct="1">
              <a:lnSpc>
                <a:spcPct val="108000"/>
              </a:lnSpc>
            </a:pPr>
            <a:endParaRPr lang="it-IT" altLang="it-IT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8000"/>
              </a:lnSpc>
            </a:pP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A. la </a:t>
            </a:r>
            <a:r>
              <a:rPr lang="it-IT" altLang="it-IT" dirty="0">
                <a:solidFill>
                  <a:srgbClr val="0033CC"/>
                </a:solidFill>
                <a:latin typeface="Trebuchet MS" panose="020B0603020202020204" pitchFamily="34" charset="0"/>
              </a:rPr>
              <a:t>raccolta di fondi con natura di capitale proprio</a:t>
            </a: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, ottenuta con l’emissione di azioni ordinarie o di risparmio;</a:t>
            </a:r>
          </a:p>
          <a:p>
            <a:pPr eaLnBrk="1" hangingPunct="1">
              <a:lnSpc>
                <a:spcPct val="108000"/>
              </a:lnSpc>
            </a:pPr>
            <a:endParaRPr lang="it-IT" altLang="it-IT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108000"/>
              </a:lnSpc>
            </a:pP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B. la </a:t>
            </a:r>
            <a:r>
              <a:rPr lang="it-IT" altLang="it-IT" dirty="0">
                <a:solidFill>
                  <a:srgbClr val="0033CC"/>
                </a:solidFill>
                <a:latin typeface="Trebuchet MS" panose="020B0603020202020204" pitchFamily="34" charset="0"/>
              </a:rPr>
              <a:t>raccolta di fondi con natura di capitale di debito</a:t>
            </a: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, per mezzo di depositi ottenuti da operatori non bancari </a:t>
            </a:r>
            <a:r>
              <a:rPr lang="it-IT" altLang="it-IT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e </a:t>
            </a:r>
            <a:r>
              <a:rPr lang="it-IT" altLang="it-IT" dirty="0">
                <a:solidFill>
                  <a:srgbClr val="000000"/>
                </a:solidFill>
                <a:latin typeface="Trebuchet MS" panose="020B0603020202020204" pitchFamily="34" charset="0"/>
              </a:rPr>
              <a:t>da altri enti creditizi</a:t>
            </a:r>
          </a:p>
        </p:txBody>
      </p:sp>
      <p:sp>
        <p:nvSpPr>
          <p:cNvPr id="5125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eaLnBrk="0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280994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695720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110446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525172" indent="-207363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>
                <a:solidFill>
                  <a:schemeClr val="bg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fld id="{0FB527A3-BEAE-45D7-AF79-F6FE7804476F}" type="slidenum">
              <a:rPr lang="it-IT" altLang="it-IT" smtClean="0">
                <a:solidFill>
                  <a:srgbClr val="000000"/>
                </a:solidFill>
                <a:latin typeface="Trebuchet MS" panose="020B0603020202020204" pitchFamily="34" charset="0"/>
              </a:rPr>
              <a:pPr eaLnBrk="1"/>
              <a:t>5</a:t>
            </a:fld>
            <a:endParaRPr lang="it-IT" altLang="it-IT" smtClean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9432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 eaLnBrk="1" hangingPunct="1"/>
            <a:r>
              <a:rPr lang="it-IT" altLang="it-IT" smtClean="0">
                <a:latin typeface="+mn-lt"/>
              </a:rPr>
              <a:t>L’attività di raccolta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12875"/>
            <a:ext cx="8893175" cy="52562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it-IT" altLang="it-IT" sz="2000" u="sng" dirty="0" smtClean="0"/>
              <a:t>Raccolta bancaria</a:t>
            </a:r>
            <a:r>
              <a:rPr lang="it-IT" altLang="it-IT" sz="2000" dirty="0" smtClean="0"/>
              <a:t>: acquisizione delle risorse finanziarie a qualsiasi </a:t>
            </a:r>
            <a:r>
              <a:rPr lang="it-IT" altLang="it-IT" sz="2000" u="sng" dirty="0" smtClean="0"/>
              <a:t>titolo</a:t>
            </a:r>
            <a:r>
              <a:rPr lang="it-IT" altLang="it-IT" sz="2000" dirty="0" smtClean="0"/>
              <a:t> e da qualsiasi </a:t>
            </a:r>
            <a:r>
              <a:rPr lang="it-IT" altLang="it-IT" sz="2000" u="sng" dirty="0" smtClean="0"/>
              <a:t>fonte</a:t>
            </a:r>
          </a:p>
          <a:p>
            <a:pPr eaLnBrk="1" hangingPunct="1"/>
            <a:endParaRPr lang="it-IT" altLang="it-IT" sz="2000" u="sng" dirty="0" smtClean="0"/>
          </a:p>
          <a:p>
            <a:pPr eaLnBrk="1" hangingPunct="1"/>
            <a:endParaRPr lang="it-IT" altLang="it-IT" sz="2000" u="sng" dirty="0" smtClean="0"/>
          </a:p>
          <a:p>
            <a:pPr eaLnBrk="1" hangingPunct="1"/>
            <a:endParaRPr lang="it-IT" altLang="it-IT" sz="2000" u="sng" dirty="0" smtClean="0"/>
          </a:p>
          <a:p>
            <a:pPr marL="45720" indent="0" eaLnBrk="1" hangingPunct="1">
              <a:buNone/>
            </a:pPr>
            <a:endParaRPr lang="it-IT" altLang="it-IT" sz="2000" u="sng" dirty="0" smtClean="0"/>
          </a:p>
          <a:p>
            <a:pPr eaLnBrk="1" hangingPunct="1"/>
            <a:r>
              <a:rPr lang="it-IT" altLang="it-IT" sz="2000" u="sng" dirty="0" smtClean="0"/>
              <a:t>Politica della raccolta </a:t>
            </a:r>
            <a:r>
              <a:rPr lang="it-IT" altLang="it-IT" sz="2000" dirty="0" smtClean="0"/>
              <a:t>= gestione del passivo</a:t>
            </a:r>
          </a:p>
          <a:p>
            <a:pPr marL="45720" indent="0" eaLnBrk="1" hangingPunct="1">
              <a:buNone/>
            </a:pPr>
            <a:endParaRPr lang="it-IT" altLang="it-IT" sz="2000" dirty="0" smtClean="0"/>
          </a:p>
          <a:p>
            <a:pPr eaLnBrk="1" hangingPunct="1"/>
            <a:r>
              <a:rPr lang="it-IT" altLang="it-IT" sz="2000" dirty="0" smtClean="0"/>
              <a:t> Politiche di raccolta al dettaglio: </a:t>
            </a:r>
            <a:r>
              <a:rPr lang="it-IT" altLang="it-IT" sz="1600" dirty="0" smtClean="0"/>
              <a:t>rivolte ad una cerchia molto numerosa e indifferenziata di clienti che compiono operazioni di importo unitario modesto e utilizzano intensamente i servizi offerti</a:t>
            </a:r>
          </a:p>
          <a:p>
            <a:pPr eaLnBrk="1" hangingPunct="1"/>
            <a:r>
              <a:rPr lang="it-IT" altLang="it-IT" sz="2000" dirty="0" smtClean="0"/>
              <a:t>Politiche di raccolta all’ingrosso: </a:t>
            </a:r>
            <a:r>
              <a:rPr lang="it-IT" altLang="it-IT" sz="1600" dirty="0" smtClean="0"/>
              <a:t>operazioni di importo unitario elevato effettuate per lo più in contro partita di altre banche, imprese e operatori istituzionali.</a:t>
            </a:r>
            <a:endParaRPr lang="it-IT" altLang="it-IT" sz="2000" dirty="0" smtClean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339975" y="20605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7740650" y="20605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08625" y="1844675"/>
            <a:ext cx="2307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 dirty="0">
                <a:latin typeface="+mn-lt"/>
              </a:rPr>
              <a:t> Capitale di </a:t>
            </a:r>
            <a:r>
              <a:rPr lang="it-IT" altLang="it-IT" sz="1800" dirty="0" smtClean="0">
                <a:latin typeface="+mn-lt"/>
              </a:rPr>
              <a:t>debito</a:t>
            </a:r>
            <a:endParaRPr lang="it-IT" altLang="it-IT" sz="18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 dirty="0">
                <a:latin typeface="+mn-lt"/>
              </a:rPr>
              <a:t> Capitale di rischio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00113" y="2133600"/>
            <a:ext cx="35274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>
                <a:latin typeface="+mn-lt"/>
              </a:rPr>
              <a:t> Famiglie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>
                <a:latin typeface="+mn-lt"/>
              </a:rPr>
              <a:t> Imprese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>
                <a:latin typeface="+mn-lt"/>
              </a:rPr>
              <a:t> Altri intermediari finanziari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it-IT" sz="1800">
                <a:latin typeface="+mn-lt"/>
              </a:rPr>
              <a:t> Banca centrale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8459788" y="17732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1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484784"/>
            <a:ext cx="8229600" cy="42386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it-IT" altLang="it-IT" sz="1800" dirty="0" smtClean="0"/>
              <a:t>Il deposito si costituisce con il versamento presso una banca di una somma di denaro, a fronte della quale la banca assume una posizione debitoria verso l’investitore per le somme da questi depositate. </a:t>
            </a:r>
          </a:p>
          <a:p>
            <a:pPr marL="45720" indent="0" eaLnBrk="1" hangingPunct="1">
              <a:buNone/>
            </a:pPr>
            <a:endParaRPr lang="it-IT" altLang="it-IT" sz="1800" dirty="0" smtClean="0"/>
          </a:p>
          <a:p>
            <a:pPr eaLnBrk="1" hangingPunct="1"/>
            <a:r>
              <a:rPr lang="it-IT" altLang="it-IT" sz="2000" dirty="0" smtClean="0"/>
              <a:t>Depositi</a:t>
            </a:r>
          </a:p>
          <a:p>
            <a:pPr eaLnBrk="1" hangingPunct="1">
              <a:buFont typeface="Wingdings" pitchFamily="2" charset="2"/>
              <a:buNone/>
            </a:pPr>
            <a:endParaRPr lang="it-IT" altLang="it-IT" sz="2000" dirty="0" smtClean="0"/>
          </a:p>
          <a:p>
            <a:pPr eaLnBrk="1" hangingPunct="1">
              <a:buFont typeface="Wingdings" pitchFamily="2" charset="2"/>
              <a:buNone/>
            </a:pPr>
            <a:endParaRPr lang="it-IT" altLang="it-IT" sz="2000" dirty="0"/>
          </a:p>
          <a:p>
            <a:pPr eaLnBrk="1" hangingPunct="1">
              <a:buFont typeface="Wingdings" pitchFamily="2" charset="2"/>
              <a:buNone/>
            </a:pPr>
            <a:endParaRPr lang="it-IT" altLang="it-IT" sz="2000" dirty="0" smtClean="0"/>
          </a:p>
          <a:p>
            <a:pPr lvl="1" eaLnBrk="1" hangingPunct="1"/>
            <a:r>
              <a:rPr lang="it-IT" altLang="it-IT" sz="1800" dirty="0" smtClean="0"/>
              <a:t>Depositi tempo: depositi a risparmio </a:t>
            </a:r>
            <a:r>
              <a:rPr lang="it-IT" altLang="it-IT" sz="1800" u="sng" dirty="0" smtClean="0"/>
              <a:t>liberi </a:t>
            </a:r>
            <a:r>
              <a:rPr lang="it-IT" altLang="it-IT" sz="1800" dirty="0" smtClean="0"/>
              <a:t>e </a:t>
            </a:r>
            <a:r>
              <a:rPr lang="it-IT" altLang="it-IT" sz="1800" u="sng" dirty="0" smtClean="0"/>
              <a:t>vincolati</a:t>
            </a:r>
            <a:r>
              <a:rPr lang="it-IT" altLang="it-IT" sz="1800" dirty="0"/>
              <a:t>,</a:t>
            </a:r>
            <a:r>
              <a:rPr lang="it-IT" altLang="it-IT" sz="1800" dirty="0" smtClean="0"/>
              <a:t> </a:t>
            </a:r>
            <a:r>
              <a:rPr lang="it-IT" altLang="it-IT" sz="1800" dirty="0" smtClean="0"/>
              <a:t>CD, </a:t>
            </a:r>
            <a:r>
              <a:rPr lang="it-IT" altLang="it-IT" sz="1800" dirty="0" err="1" smtClean="0"/>
              <a:t>PCT</a:t>
            </a:r>
            <a:r>
              <a:rPr lang="it-IT" altLang="it-IT" sz="1800" dirty="0" smtClean="0"/>
              <a:t>… </a:t>
            </a:r>
          </a:p>
          <a:p>
            <a:pPr lvl="1" eaLnBrk="1" hangingPunct="1"/>
            <a:r>
              <a:rPr lang="it-IT" altLang="it-IT" sz="1800" dirty="0" smtClean="0"/>
              <a:t>Depositi moneta: il conto corrente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843213" y="2564904"/>
            <a:ext cx="4431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 dirty="0">
                <a:latin typeface="+mn-lt"/>
              </a:rPr>
              <a:t>Componente di remunerazione: interessi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843213" y="3068960"/>
            <a:ext cx="26228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i="1" dirty="0">
                <a:latin typeface="+mn-lt"/>
              </a:rPr>
              <a:t>Componente di servizio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444208" y="5379938"/>
            <a:ext cx="1855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+mn-lt"/>
              </a:rPr>
              <a:t>Funzione di investimento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752601" y="5667970"/>
            <a:ext cx="1603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+mn-lt"/>
              </a:rPr>
              <a:t>Funzione di servizio</a:t>
            </a:r>
          </a:p>
        </p:txBody>
      </p:sp>
      <p:sp>
        <p:nvSpPr>
          <p:cNvPr id="5" name="Rettangolo 4"/>
          <p:cNvSpPr/>
          <p:nvPr/>
        </p:nvSpPr>
        <p:spPr>
          <a:xfrm>
            <a:off x="2771800" y="548680"/>
            <a:ext cx="3770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3600" dirty="0"/>
              <a:t>I depositi bancari</a:t>
            </a:r>
            <a:endParaRPr lang="it-IT" sz="3600" dirty="0"/>
          </a:p>
        </p:txBody>
      </p:sp>
      <p:sp>
        <p:nvSpPr>
          <p:cNvPr id="6" name="Freccia angolare bidirezionale 5"/>
          <p:cNvSpPr/>
          <p:nvPr/>
        </p:nvSpPr>
        <p:spPr>
          <a:xfrm rot="8441680">
            <a:off x="1979712" y="2749570"/>
            <a:ext cx="576064" cy="50405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3347864" y="5229200"/>
            <a:ext cx="206424" cy="471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6885856" y="4901803"/>
            <a:ext cx="206424" cy="471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679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3456383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7"/>
            <a:ext cx="38164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0968"/>
            <a:ext cx="29622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36912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97" y="181000"/>
            <a:ext cx="31527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97152"/>
            <a:ext cx="2933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8441">
            <a:off x="6219131" y="2575225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42" y="4869160"/>
            <a:ext cx="6115386" cy="148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A1BB-81C2-4F56-A82B-20F787696271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30765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29" y="620688"/>
            <a:ext cx="74961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7229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108151"/>
            <a:ext cx="75628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7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1133</Words>
  <Application>Microsoft Office PowerPoint</Application>
  <PresentationFormat>Presentazione su schermo (4:3)</PresentationFormat>
  <Paragraphs>220</Paragraphs>
  <Slides>32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Elica</vt:lpstr>
      <vt:lpstr>Il sistema finanziario e le banche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L’attività di raccolta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Conto corrente di corrispondenza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conto corrente passivo</vt:lpstr>
      <vt:lpstr>LA MONETA BANCARIA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L’ORGANIZZAZIONE FORMALE (1)</vt:lpstr>
      <vt:lpstr>L’ORGANIZZAZIONE FORMALE (2)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sistema creditizio e le banche</dc:title>
  <dc:creator>Valeria Roncone</dc:creator>
  <cp:lastModifiedBy>Valeria Roncone</cp:lastModifiedBy>
  <cp:revision>78</cp:revision>
  <dcterms:created xsi:type="dcterms:W3CDTF">2015-03-09T07:48:23Z</dcterms:created>
  <dcterms:modified xsi:type="dcterms:W3CDTF">2016-03-20T19:24:30Z</dcterms:modified>
</cp:coreProperties>
</file>