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tiff" ContentType="image/tiff"/>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8"/>
  </p:notesMasterIdLst>
  <p:handoutMasterIdLst>
    <p:handoutMasterId r:id="rId69"/>
  </p:handoutMasterIdLst>
  <p:sldIdLst>
    <p:sldId id="256" r:id="rId2"/>
    <p:sldId id="320" r:id="rId3"/>
    <p:sldId id="331" r:id="rId4"/>
    <p:sldId id="332" r:id="rId5"/>
    <p:sldId id="335" r:id="rId6"/>
    <p:sldId id="324" r:id="rId7"/>
    <p:sldId id="325" r:id="rId8"/>
    <p:sldId id="259" r:id="rId9"/>
    <p:sldId id="258" r:id="rId10"/>
    <p:sldId id="260" r:id="rId11"/>
    <p:sldId id="261" r:id="rId12"/>
    <p:sldId id="263" r:id="rId13"/>
    <p:sldId id="265" r:id="rId14"/>
    <p:sldId id="293" r:id="rId15"/>
    <p:sldId id="262" r:id="rId16"/>
    <p:sldId id="295" r:id="rId17"/>
    <p:sldId id="264" r:id="rId18"/>
    <p:sldId id="328" r:id="rId19"/>
    <p:sldId id="329" r:id="rId20"/>
    <p:sldId id="268" r:id="rId21"/>
    <p:sldId id="266" r:id="rId22"/>
    <p:sldId id="294" r:id="rId23"/>
    <p:sldId id="330" r:id="rId24"/>
    <p:sldId id="267" r:id="rId25"/>
    <p:sldId id="367" r:id="rId26"/>
    <p:sldId id="345" r:id="rId27"/>
    <p:sldId id="334" r:id="rId28"/>
    <p:sldId id="368" r:id="rId29"/>
    <p:sldId id="369" r:id="rId30"/>
    <p:sldId id="370" r:id="rId31"/>
    <p:sldId id="326" r:id="rId32"/>
    <p:sldId id="327" r:id="rId33"/>
    <p:sldId id="371" r:id="rId34"/>
    <p:sldId id="372" r:id="rId35"/>
    <p:sldId id="411" r:id="rId36"/>
    <p:sldId id="431" r:id="rId37"/>
    <p:sldId id="413" r:id="rId38"/>
    <p:sldId id="414" r:id="rId39"/>
    <p:sldId id="415" r:id="rId40"/>
    <p:sldId id="432" r:id="rId41"/>
    <p:sldId id="416" r:id="rId42"/>
    <p:sldId id="417" r:id="rId43"/>
    <p:sldId id="418" r:id="rId44"/>
    <p:sldId id="419" r:id="rId45"/>
    <p:sldId id="420" r:id="rId46"/>
    <p:sldId id="421" r:id="rId47"/>
    <p:sldId id="422" r:id="rId48"/>
    <p:sldId id="423" r:id="rId49"/>
    <p:sldId id="424" r:id="rId50"/>
    <p:sldId id="425" r:id="rId51"/>
    <p:sldId id="426" r:id="rId52"/>
    <p:sldId id="427" r:id="rId53"/>
    <p:sldId id="428" r:id="rId54"/>
    <p:sldId id="429" r:id="rId55"/>
    <p:sldId id="430" r:id="rId56"/>
    <p:sldId id="434" r:id="rId57"/>
    <p:sldId id="433" r:id="rId58"/>
    <p:sldId id="435" r:id="rId59"/>
    <p:sldId id="436" r:id="rId60"/>
    <p:sldId id="409" r:id="rId61"/>
    <p:sldId id="410" r:id="rId62"/>
    <p:sldId id="437" r:id="rId63"/>
    <p:sldId id="438" r:id="rId64"/>
    <p:sldId id="439" r:id="rId65"/>
    <p:sldId id="412" r:id="rId66"/>
    <p:sldId id="440" r:id="rId67"/>
  </p:sldIdLst>
  <p:sldSz cx="9144000" cy="6858000" type="screen4x3"/>
  <p:notesSz cx="7099300"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41" autoAdjust="0"/>
    <p:restoredTop sz="91744" autoAdjust="0"/>
  </p:normalViewPr>
  <p:slideViewPr>
    <p:cSldViewPr>
      <p:cViewPr varScale="1">
        <p:scale>
          <a:sx n="102" d="100"/>
          <a:sy n="102" d="100"/>
        </p:scale>
        <p:origin x="2320" y="184"/>
      </p:cViewPr>
      <p:guideLst>
        <p:guide orient="horz" pos="2160"/>
        <p:guide pos="2880"/>
      </p:guideLst>
    </p:cSldViewPr>
  </p:slideViewPr>
  <p:outlineViewPr>
    <p:cViewPr>
      <p:scale>
        <a:sx n="33" d="100"/>
        <a:sy n="33" d="100"/>
      </p:scale>
      <p:origin x="0" y="163"/>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image" Target="../media/image11.png"/></Relationships>
</file>

<file path=ppt/diagrams/_rels/data11.xml.rels><?xml version="1.0" encoding="UTF-8" standalone="yes"?>
<Relationships xmlns="http://schemas.openxmlformats.org/package/2006/relationships"><Relationship Id="rId1" Type="http://schemas.openxmlformats.org/officeDocument/2006/relationships/image" Target="../media/image13.png"/></Relationships>
</file>

<file path=ppt/diagrams/_rels/data12.xml.rels><?xml version="1.0" encoding="UTF-8" standalone="yes"?>
<Relationships xmlns="http://schemas.openxmlformats.org/package/2006/relationships"><Relationship Id="rId1" Type="http://schemas.openxmlformats.org/officeDocument/2006/relationships/image" Target="../media/image13.png"/></Relationships>
</file>

<file path=ppt/diagrams/_rels/data2.xml.rels><?xml version="1.0" encoding="UTF-8" standalone="yes"?>
<Relationships xmlns="http://schemas.openxmlformats.org/package/2006/relationships"><Relationship Id="rId1" Type="http://schemas.openxmlformats.org/officeDocument/2006/relationships/image" Target="../media/image11.png"/></Relationships>
</file>

<file path=ppt/diagrams/_rels/data3.xml.rels><?xml version="1.0" encoding="UTF-8" standalone="yes"?>
<Relationships xmlns="http://schemas.openxmlformats.org/package/2006/relationships"><Relationship Id="rId1" Type="http://schemas.openxmlformats.org/officeDocument/2006/relationships/image" Target="../media/image11.png"/></Relationships>
</file>

<file path=ppt/diagrams/_rels/data7.xml.rels><?xml version="1.0" encoding="UTF-8" standalone="yes"?>
<Relationships xmlns="http://schemas.openxmlformats.org/package/2006/relationships"><Relationship Id="rId1" Type="http://schemas.openxmlformats.org/officeDocument/2006/relationships/image" Target="../media/image12.png"/></Relationships>
</file>

<file path=ppt/diagrams/_rels/data8.xml.rels><?xml version="1.0" encoding="UTF-8" standalone="yes"?>
<Relationships xmlns="http://schemas.openxmlformats.org/package/2006/relationships"><Relationship Id="rId1" Type="http://schemas.openxmlformats.org/officeDocument/2006/relationships/image" Target="../media/image12.png"/></Relationships>
</file>

<file path=ppt/diagrams/_rels/drawing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image" Target="../media/image11.png"/></Relationships>
</file>

<file path=ppt/diagrams/_rels/drawing11.xml.rels><?xml version="1.0" encoding="UTF-8" standalone="yes"?>
<Relationships xmlns="http://schemas.openxmlformats.org/package/2006/relationships"><Relationship Id="rId1" Type="http://schemas.openxmlformats.org/officeDocument/2006/relationships/image" Target="../media/image13.png"/></Relationships>
</file>

<file path=ppt/diagrams/_rels/drawing12.xml.rels><?xml version="1.0" encoding="UTF-8" standalone="yes"?>
<Relationships xmlns="http://schemas.openxmlformats.org/package/2006/relationships"><Relationship Id="rId1" Type="http://schemas.openxmlformats.org/officeDocument/2006/relationships/image" Target="../media/image13.png"/></Relationships>
</file>

<file path=ppt/diagrams/_rels/drawing2.xml.rels><?xml version="1.0" encoding="UTF-8" standalone="yes"?>
<Relationships xmlns="http://schemas.openxmlformats.org/package/2006/relationships"><Relationship Id="rId1" Type="http://schemas.openxmlformats.org/officeDocument/2006/relationships/image" Target="../media/image11.png"/></Relationships>
</file>

<file path=ppt/diagrams/_rels/drawing3.xml.rels><?xml version="1.0" encoding="UTF-8" standalone="yes"?>
<Relationships xmlns="http://schemas.openxmlformats.org/package/2006/relationships"><Relationship Id="rId1" Type="http://schemas.openxmlformats.org/officeDocument/2006/relationships/image" Target="../media/image11.png"/></Relationships>
</file>

<file path=ppt/diagrams/_rels/drawing7.xml.rels><?xml version="1.0" encoding="UTF-8" standalone="yes"?>
<Relationships xmlns="http://schemas.openxmlformats.org/package/2006/relationships"><Relationship Id="rId1" Type="http://schemas.openxmlformats.org/officeDocument/2006/relationships/image" Target="../media/image12.png"/></Relationships>
</file>

<file path=ppt/diagrams/_rels/drawing8.xml.rels><?xml version="1.0" encoding="UTF-8" standalone="yes"?>
<Relationships xmlns="http://schemas.openxmlformats.org/package/2006/relationships"><Relationship Id="rId1"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971359-75D6-467A-B1B7-DF02911C870A}"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it-IT"/>
        </a:p>
      </dgm:t>
    </dgm:pt>
    <dgm:pt modelId="{3458157E-A22E-4CA7-B997-0AB66A8C0F38}">
      <dgm:prSet phldrT="[Testo]"/>
      <dgm:spPr/>
      <dgm:t>
        <a:bodyPr/>
        <a:lstStyle/>
        <a:p>
          <a:pPr algn="ctr"/>
          <a:r>
            <a:rPr lang="it-IT" dirty="0"/>
            <a:t>Aree funzionali caratteristiche o operative</a:t>
          </a:r>
        </a:p>
      </dgm:t>
    </dgm:pt>
    <dgm:pt modelId="{48FFD621-4F1E-490A-9DD5-C5EBF613BC6E}" type="parTrans" cxnId="{C6E54AF2-3107-49C8-A1F7-4220B74DFE9E}">
      <dgm:prSet/>
      <dgm:spPr/>
      <dgm:t>
        <a:bodyPr/>
        <a:lstStyle/>
        <a:p>
          <a:endParaRPr lang="it-IT"/>
        </a:p>
      </dgm:t>
    </dgm:pt>
    <dgm:pt modelId="{94443545-36DA-445D-A72D-7068F5637F9B}" type="sibTrans" cxnId="{C6E54AF2-3107-49C8-A1F7-4220B74DFE9E}">
      <dgm:prSet/>
      <dgm:spPr/>
      <dgm:t>
        <a:bodyPr/>
        <a:lstStyle/>
        <a:p>
          <a:endParaRPr lang="it-IT"/>
        </a:p>
      </dgm:t>
    </dgm:pt>
    <dgm:pt modelId="{32780B04-3127-4773-A4DC-76FE6CADE84C}">
      <dgm:prSet phldrT="[Testo]"/>
      <dgm:spPr/>
      <dgm:t>
        <a:bodyPr/>
        <a:lstStyle/>
        <a:p>
          <a:pPr algn="ctr"/>
          <a:r>
            <a:rPr lang="it-IT" dirty="0"/>
            <a:t>Aree funzionali integrative o di gestione delle risorse</a:t>
          </a:r>
        </a:p>
      </dgm:t>
    </dgm:pt>
    <dgm:pt modelId="{9659CC37-0B87-4666-BCA9-9E29C58366AE}" type="parTrans" cxnId="{B576AACE-2E47-4813-9D66-B51695C6D41E}">
      <dgm:prSet/>
      <dgm:spPr/>
      <dgm:t>
        <a:bodyPr/>
        <a:lstStyle/>
        <a:p>
          <a:endParaRPr lang="it-IT"/>
        </a:p>
      </dgm:t>
    </dgm:pt>
    <dgm:pt modelId="{FDF9897F-2F98-4AB0-ACAF-BB95168F0BCA}" type="sibTrans" cxnId="{B576AACE-2E47-4813-9D66-B51695C6D41E}">
      <dgm:prSet/>
      <dgm:spPr/>
      <dgm:t>
        <a:bodyPr/>
        <a:lstStyle/>
        <a:p>
          <a:endParaRPr lang="it-IT"/>
        </a:p>
      </dgm:t>
    </dgm:pt>
    <dgm:pt modelId="{1FF8162C-5F9C-4D8D-8C70-7EDD60D9E141}">
      <dgm:prSet phldrT="[Testo]"/>
      <dgm:spPr/>
      <dgm:t>
        <a:bodyPr/>
        <a:lstStyle/>
        <a:p>
          <a:pPr algn="ctr"/>
          <a:r>
            <a:rPr lang="it-IT" dirty="0"/>
            <a:t>Aree funzionali di pianificazione e informazione</a:t>
          </a:r>
        </a:p>
      </dgm:t>
    </dgm:pt>
    <dgm:pt modelId="{CE1728C4-CCBD-44F9-84E6-D2639C1A1BC1}" type="parTrans" cxnId="{D23DFFED-0792-4CC0-A484-C4DE2997E81C}">
      <dgm:prSet/>
      <dgm:spPr/>
      <dgm:t>
        <a:bodyPr/>
        <a:lstStyle/>
        <a:p>
          <a:endParaRPr lang="it-IT"/>
        </a:p>
      </dgm:t>
    </dgm:pt>
    <dgm:pt modelId="{91531E8B-F22B-4FDF-B558-2ED91D63660E}" type="sibTrans" cxnId="{D23DFFED-0792-4CC0-A484-C4DE2997E81C}">
      <dgm:prSet/>
      <dgm:spPr/>
      <dgm:t>
        <a:bodyPr/>
        <a:lstStyle/>
        <a:p>
          <a:endParaRPr lang="it-IT"/>
        </a:p>
      </dgm:t>
    </dgm:pt>
    <dgm:pt modelId="{AEC07D98-39C9-401D-865A-449232669E80}" type="pres">
      <dgm:prSet presAssocID="{1B971359-75D6-467A-B1B7-DF02911C870A}" presName="linear" presStyleCnt="0">
        <dgm:presLayoutVars>
          <dgm:dir/>
          <dgm:resizeHandles val="exact"/>
        </dgm:presLayoutVars>
      </dgm:prSet>
      <dgm:spPr/>
    </dgm:pt>
    <dgm:pt modelId="{437B1756-CFE9-42E8-BE22-6F20902A36AD}" type="pres">
      <dgm:prSet presAssocID="{3458157E-A22E-4CA7-B997-0AB66A8C0F38}" presName="comp" presStyleCnt="0"/>
      <dgm:spPr/>
    </dgm:pt>
    <dgm:pt modelId="{D6DB5D9F-7AC5-4F55-8D74-5261CF2F2BDE}" type="pres">
      <dgm:prSet presAssocID="{3458157E-A22E-4CA7-B997-0AB66A8C0F38}" presName="box" presStyleLbl="node1" presStyleIdx="0" presStyleCnt="3"/>
      <dgm:spPr/>
    </dgm:pt>
    <dgm:pt modelId="{4437E2E6-9211-409D-8DB1-99F5ECCE5CCF}" type="pres">
      <dgm:prSet presAssocID="{3458157E-A22E-4CA7-B997-0AB66A8C0F38}" presName="img" presStyleLbl="fgImgPlace1" presStyleIdx="0" presStyleCnt="3"/>
      <dgm:spPr>
        <a:blipFill rotWithShape="0">
          <a:blip xmlns:r="http://schemas.openxmlformats.org/officeDocument/2006/relationships" r:embed="rId1"/>
          <a:stretch>
            <a:fillRect/>
          </a:stretch>
        </a:blipFill>
      </dgm:spPr>
    </dgm:pt>
    <dgm:pt modelId="{4D7473F8-F79D-4F90-ABA6-619219E826BF}" type="pres">
      <dgm:prSet presAssocID="{3458157E-A22E-4CA7-B997-0AB66A8C0F38}" presName="text" presStyleLbl="node1" presStyleIdx="0" presStyleCnt="3">
        <dgm:presLayoutVars>
          <dgm:bulletEnabled val="1"/>
        </dgm:presLayoutVars>
      </dgm:prSet>
      <dgm:spPr/>
    </dgm:pt>
    <dgm:pt modelId="{A33C8BAF-D1D6-4FD5-BA6C-BA18F89822C8}" type="pres">
      <dgm:prSet presAssocID="{94443545-36DA-445D-A72D-7068F5637F9B}" presName="spacer" presStyleCnt="0"/>
      <dgm:spPr/>
    </dgm:pt>
    <dgm:pt modelId="{31536374-EF66-44FC-8413-A15C92C831ED}" type="pres">
      <dgm:prSet presAssocID="{32780B04-3127-4773-A4DC-76FE6CADE84C}" presName="comp" presStyleCnt="0"/>
      <dgm:spPr/>
    </dgm:pt>
    <dgm:pt modelId="{E39B19B7-8542-4DA6-AA90-82428D675FAA}" type="pres">
      <dgm:prSet presAssocID="{32780B04-3127-4773-A4DC-76FE6CADE84C}" presName="box" presStyleLbl="node1" presStyleIdx="1" presStyleCnt="3"/>
      <dgm:spPr/>
    </dgm:pt>
    <dgm:pt modelId="{C29F7802-B227-4CAE-AB20-82767D9E3053}" type="pres">
      <dgm:prSet presAssocID="{32780B04-3127-4773-A4DC-76FE6CADE84C}" presName="img" presStyleLbl="fgImgPlace1" presStyleIdx="1" presStyleCnt="3"/>
      <dgm:spPr>
        <a:blipFill rotWithShape="0">
          <a:blip xmlns:r="http://schemas.openxmlformats.org/officeDocument/2006/relationships" r:embed="rId2"/>
          <a:stretch>
            <a:fillRect/>
          </a:stretch>
        </a:blipFill>
      </dgm:spPr>
    </dgm:pt>
    <dgm:pt modelId="{AA1214AA-1E9C-4D1F-B41B-5DAFE90B5260}" type="pres">
      <dgm:prSet presAssocID="{32780B04-3127-4773-A4DC-76FE6CADE84C}" presName="text" presStyleLbl="node1" presStyleIdx="1" presStyleCnt="3">
        <dgm:presLayoutVars>
          <dgm:bulletEnabled val="1"/>
        </dgm:presLayoutVars>
      </dgm:prSet>
      <dgm:spPr/>
    </dgm:pt>
    <dgm:pt modelId="{6F76A7BA-FD9B-461C-A08A-0577AF311B5B}" type="pres">
      <dgm:prSet presAssocID="{FDF9897F-2F98-4AB0-ACAF-BB95168F0BCA}" presName="spacer" presStyleCnt="0"/>
      <dgm:spPr/>
    </dgm:pt>
    <dgm:pt modelId="{CFFEE1F7-08DF-4FB3-8ABF-726911154B67}" type="pres">
      <dgm:prSet presAssocID="{1FF8162C-5F9C-4D8D-8C70-7EDD60D9E141}" presName="comp" presStyleCnt="0"/>
      <dgm:spPr/>
    </dgm:pt>
    <dgm:pt modelId="{2FCF1F06-32B9-47B4-9440-4934147CCC9B}" type="pres">
      <dgm:prSet presAssocID="{1FF8162C-5F9C-4D8D-8C70-7EDD60D9E141}" presName="box" presStyleLbl="node1" presStyleIdx="2" presStyleCnt="3"/>
      <dgm:spPr/>
    </dgm:pt>
    <dgm:pt modelId="{1A0584A2-FDAE-4DC6-9B55-809536F9B15E}" type="pres">
      <dgm:prSet presAssocID="{1FF8162C-5F9C-4D8D-8C70-7EDD60D9E141}" presName="img" presStyleLbl="fgImgPlace1" presStyleIdx="2" presStyleCnt="3"/>
      <dgm:spPr>
        <a:blipFill rotWithShape="0">
          <a:blip xmlns:r="http://schemas.openxmlformats.org/officeDocument/2006/relationships" r:embed="rId3"/>
          <a:stretch>
            <a:fillRect/>
          </a:stretch>
        </a:blipFill>
      </dgm:spPr>
    </dgm:pt>
    <dgm:pt modelId="{D275062C-3729-4F66-A281-5E24A94136AF}" type="pres">
      <dgm:prSet presAssocID="{1FF8162C-5F9C-4D8D-8C70-7EDD60D9E141}" presName="text" presStyleLbl="node1" presStyleIdx="2" presStyleCnt="3">
        <dgm:presLayoutVars>
          <dgm:bulletEnabled val="1"/>
        </dgm:presLayoutVars>
      </dgm:prSet>
      <dgm:spPr/>
    </dgm:pt>
  </dgm:ptLst>
  <dgm:cxnLst>
    <dgm:cxn modelId="{63309117-F59D-4A47-A347-0D77CE7F6D15}" type="presOf" srcId="{32780B04-3127-4773-A4DC-76FE6CADE84C}" destId="{E39B19B7-8542-4DA6-AA90-82428D675FAA}" srcOrd="0" destOrd="0" presId="urn:microsoft.com/office/officeart/2005/8/layout/vList4"/>
    <dgm:cxn modelId="{15A9003E-6735-48D1-953B-03A70A419631}" type="presOf" srcId="{32780B04-3127-4773-A4DC-76FE6CADE84C}" destId="{AA1214AA-1E9C-4D1F-B41B-5DAFE90B5260}" srcOrd="1" destOrd="0" presId="urn:microsoft.com/office/officeart/2005/8/layout/vList4"/>
    <dgm:cxn modelId="{9060D56C-592E-48DD-BF94-81CE48BA3B1F}" type="presOf" srcId="{3458157E-A22E-4CA7-B997-0AB66A8C0F38}" destId="{D6DB5D9F-7AC5-4F55-8D74-5261CF2F2BDE}" srcOrd="0" destOrd="0" presId="urn:microsoft.com/office/officeart/2005/8/layout/vList4"/>
    <dgm:cxn modelId="{DA17557C-0710-4095-BA79-D7A2171ACB6B}" type="presOf" srcId="{1B971359-75D6-467A-B1B7-DF02911C870A}" destId="{AEC07D98-39C9-401D-865A-449232669E80}" srcOrd="0" destOrd="0" presId="urn:microsoft.com/office/officeart/2005/8/layout/vList4"/>
    <dgm:cxn modelId="{7DE5F17E-6E4A-4CB3-A449-003F125C03B5}" type="presOf" srcId="{3458157E-A22E-4CA7-B997-0AB66A8C0F38}" destId="{4D7473F8-F79D-4F90-ABA6-619219E826BF}" srcOrd="1" destOrd="0" presId="urn:microsoft.com/office/officeart/2005/8/layout/vList4"/>
    <dgm:cxn modelId="{15D12F9C-B162-47EE-AC3A-3E92DBF7E986}" type="presOf" srcId="{1FF8162C-5F9C-4D8D-8C70-7EDD60D9E141}" destId="{2FCF1F06-32B9-47B4-9440-4934147CCC9B}" srcOrd="0" destOrd="0" presId="urn:microsoft.com/office/officeart/2005/8/layout/vList4"/>
    <dgm:cxn modelId="{B576AACE-2E47-4813-9D66-B51695C6D41E}" srcId="{1B971359-75D6-467A-B1B7-DF02911C870A}" destId="{32780B04-3127-4773-A4DC-76FE6CADE84C}" srcOrd="1" destOrd="0" parTransId="{9659CC37-0B87-4666-BCA9-9E29C58366AE}" sibTransId="{FDF9897F-2F98-4AB0-ACAF-BB95168F0BCA}"/>
    <dgm:cxn modelId="{845EC4E2-5DF4-4622-87B3-E839F42A567C}" type="presOf" srcId="{1FF8162C-5F9C-4D8D-8C70-7EDD60D9E141}" destId="{D275062C-3729-4F66-A281-5E24A94136AF}" srcOrd="1" destOrd="0" presId="urn:microsoft.com/office/officeart/2005/8/layout/vList4"/>
    <dgm:cxn modelId="{D23DFFED-0792-4CC0-A484-C4DE2997E81C}" srcId="{1B971359-75D6-467A-B1B7-DF02911C870A}" destId="{1FF8162C-5F9C-4D8D-8C70-7EDD60D9E141}" srcOrd="2" destOrd="0" parTransId="{CE1728C4-CCBD-44F9-84E6-D2639C1A1BC1}" sibTransId="{91531E8B-F22B-4FDF-B558-2ED91D63660E}"/>
    <dgm:cxn modelId="{C6E54AF2-3107-49C8-A1F7-4220B74DFE9E}" srcId="{1B971359-75D6-467A-B1B7-DF02911C870A}" destId="{3458157E-A22E-4CA7-B997-0AB66A8C0F38}" srcOrd="0" destOrd="0" parTransId="{48FFD621-4F1E-490A-9DD5-C5EBF613BC6E}" sibTransId="{94443545-36DA-445D-A72D-7068F5637F9B}"/>
    <dgm:cxn modelId="{C88873DE-EAE9-4E0F-A3B1-7AB26D977DC3}" type="presParOf" srcId="{AEC07D98-39C9-401D-865A-449232669E80}" destId="{437B1756-CFE9-42E8-BE22-6F20902A36AD}" srcOrd="0" destOrd="0" presId="urn:microsoft.com/office/officeart/2005/8/layout/vList4"/>
    <dgm:cxn modelId="{19658471-6B63-4BF5-96D8-2B745AB63B77}" type="presParOf" srcId="{437B1756-CFE9-42E8-BE22-6F20902A36AD}" destId="{D6DB5D9F-7AC5-4F55-8D74-5261CF2F2BDE}" srcOrd="0" destOrd="0" presId="urn:microsoft.com/office/officeart/2005/8/layout/vList4"/>
    <dgm:cxn modelId="{2B713807-9DC6-416C-AC51-58AA8C650832}" type="presParOf" srcId="{437B1756-CFE9-42E8-BE22-6F20902A36AD}" destId="{4437E2E6-9211-409D-8DB1-99F5ECCE5CCF}" srcOrd="1" destOrd="0" presId="urn:microsoft.com/office/officeart/2005/8/layout/vList4"/>
    <dgm:cxn modelId="{147CA990-C706-48C3-B87A-8CFBC68B41E0}" type="presParOf" srcId="{437B1756-CFE9-42E8-BE22-6F20902A36AD}" destId="{4D7473F8-F79D-4F90-ABA6-619219E826BF}" srcOrd="2" destOrd="0" presId="urn:microsoft.com/office/officeart/2005/8/layout/vList4"/>
    <dgm:cxn modelId="{F71F9287-D8DE-46E5-8EEA-A6FB83D3153A}" type="presParOf" srcId="{AEC07D98-39C9-401D-865A-449232669E80}" destId="{A33C8BAF-D1D6-4FD5-BA6C-BA18F89822C8}" srcOrd="1" destOrd="0" presId="urn:microsoft.com/office/officeart/2005/8/layout/vList4"/>
    <dgm:cxn modelId="{BF7FF2E4-46E0-41B6-BB9B-7A18D948F0A5}" type="presParOf" srcId="{AEC07D98-39C9-401D-865A-449232669E80}" destId="{31536374-EF66-44FC-8413-A15C92C831ED}" srcOrd="2" destOrd="0" presId="urn:microsoft.com/office/officeart/2005/8/layout/vList4"/>
    <dgm:cxn modelId="{7F086505-E162-4D05-9464-F7A00A0F45C9}" type="presParOf" srcId="{31536374-EF66-44FC-8413-A15C92C831ED}" destId="{E39B19B7-8542-4DA6-AA90-82428D675FAA}" srcOrd="0" destOrd="0" presId="urn:microsoft.com/office/officeart/2005/8/layout/vList4"/>
    <dgm:cxn modelId="{9B8AC7ED-ECAC-48F9-A836-1AACA7F36485}" type="presParOf" srcId="{31536374-EF66-44FC-8413-A15C92C831ED}" destId="{C29F7802-B227-4CAE-AB20-82767D9E3053}" srcOrd="1" destOrd="0" presId="urn:microsoft.com/office/officeart/2005/8/layout/vList4"/>
    <dgm:cxn modelId="{4334A0CA-7045-4740-BACF-D13AE4F678A5}" type="presParOf" srcId="{31536374-EF66-44FC-8413-A15C92C831ED}" destId="{AA1214AA-1E9C-4D1F-B41B-5DAFE90B5260}" srcOrd="2" destOrd="0" presId="urn:microsoft.com/office/officeart/2005/8/layout/vList4"/>
    <dgm:cxn modelId="{04BD9864-9565-459F-A4B7-37FDCEAD7D21}" type="presParOf" srcId="{AEC07D98-39C9-401D-865A-449232669E80}" destId="{6F76A7BA-FD9B-461C-A08A-0577AF311B5B}" srcOrd="3" destOrd="0" presId="urn:microsoft.com/office/officeart/2005/8/layout/vList4"/>
    <dgm:cxn modelId="{5C9012DD-5067-49FB-BE8B-3D6B34A2CCC3}" type="presParOf" srcId="{AEC07D98-39C9-401D-865A-449232669E80}" destId="{CFFEE1F7-08DF-4FB3-8ABF-726911154B67}" srcOrd="4" destOrd="0" presId="urn:microsoft.com/office/officeart/2005/8/layout/vList4"/>
    <dgm:cxn modelId="{184BA7D2-219C-49F9-8ED5-BFF708D197BA}" type="presParOf" srcId="{CFFEE1F7-08DF-4FB3-8ABF-726911154B67}" destId="{2FCF1F06-32B9-47B4-9440-4934147CCC9B}" srcOrd="0" destOrd="0" presId="urn:microsoft.com/office/officeart/2005/8/layout/vList4"/>
    <dgm:cxn modelId="{96AE3E31-C561-4060-8FEE-BE04AA62EE5D}" type="presParOf" srcId="{CFFEE1F7-08DF-4FB3-8ABF-726911154B67}" destId="{1A0584A2-FDAE-4DC6-9B55-809536F9B15E}" srcOrd="1" destOrd="0" presId="urn:microsoft.com/office/officeart/2005/8/layout/vList4"/>
    <dgm:cxn modelId="{D537E414-488F-4B2C-9E8E-94D7707217C1}" type="presParOf" srcId="{CFFEE1F7-08DF-4FB3-8ABF-726911154B67}" destId="{D275062C-3729-4F66-A281-5E24A94136AF}"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5039D91-CE98-4CB7-88F4-5410723614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63425F31-5B15-4339-BF56-25CCF82A726A}">
      <dgm:prSet phldrT="[Testo]"/>
      <dgm:spPr/>
      <dgm:t>
        <a:bodyPr/>
        <a:lstStyle/>
        <a:p>
          <a:r>
            <a:rPr lang="it-IT" dirty="0"/>
            <a:t>Attività</a:t>
          </a:r>
        </a:p>
      </dgm:t>
    </dgm:pt>
    <dgm:pt modelId="{5506E6AA-FE14-4A25-BAA3-33F7C764934F}" type="parTrans" cxnId="{214DA8F2-3021-4D16-89E3-B0E33664D14B}">
      <dgm:prSet/>
      <dgm:spPr/>
      <dgm:t>
        <a:bodyPr/>
        <a:lstStyle/>
        <a:p>
          <a:endParaRPr lang="it-IT"/>
        </a:p>
      </dgm:t>
    </dgm:pt>
    <dgm:pt modelId="{73CA1967-6E9F-4A5E-93A3-C3F1573B7168}" type="sibTrans" cxnId="{214DA8F2-3021-4D16-89E3-B0E33664D14B}">
      <dgm:prSet/>
      <dgm:spPr/>
      <dgm:t>
        <a:bodyPr/>
        <a:lstStyle/>
        <a:p>
          <a:endParaRPr lang="it-IT"/>
        </a:p>
      </dgm:t>
    </dgm:pt>
    <dgm:pt modelId="{0884B9B8-B5E2-4EBD-98CE-7550476D0BE2}">
      <dgm:prSet phldrT="[Testo]"/>
      <dgm:spPr/>
      <dgm:t>
        <a:bodyPr/>
        <a:lstStyle/>
        <a:p>
          <a:r>
            <a:rPr lang="it-IT" dirty="0"/>
            <a:t>Acquisizione delle risorse umane</a:t>
          </a:r>
        </a:p>
      </dgm:t>
    </dgm:pt>
    <dgm:pt modelId="{FFCFCE14-FF2D-43BA-A73F-C74B4B065520}" type="parTrans" cxnId="{EFB8083F-0CBC-4FF4-84FB-6DF7FF04D979}">
      <dgm:prSet/>
      <dgm:spPr/>
      <dgm:t>
        <a:bodyPr/>
        <a:lstStyle/>
        <a:p>
          <a:endParaRPr lang="it-IT"/>
        </a:p>
      </dgm:t>
    </dgm:pt>
    <dgm:pt modelId="{A6FDE32C-5986-4214-804D-05E058BA5AF0}" type="sibTrans" cxnId="{EFB8083F-0CBC-4FF4-84FB-6DF7FF04D979}">
      <dgm:prSet/>
      <dgm:spPr/>
      <dgm:t>
        <a:bodyPr/>
        <a:lstStyle/>
        <a:p>
          <a:endParaRPr lang="it-IT"/>
        </a:p>
      </dgm:t>
    </dgm:pt>
    <dgm:pt modelId="{D41D32EE-0099-48F4-B09B-4A6FC9FB5C59}">
      <dgm:prSet phldrT="[Testo]"/>
      <dgm:spPr/>
      <dgm:t>
        <a:bodyPr/>
        <a:lstStyle/>
        <a:p>
          <a:r>
            <a:rPr lang="it-IT" dirty="0"/>
            <a:t>Competenze tecniche richieste</a:t>
          </a:r>
        </a:p>
      </dgm:t>
    </dgm:pt>
    <dgm:pt modelId="{B41986E9-7BB4-41A8-9D88-024231ABC7BE}" type="parTrans" cxnId="{CC4726C2-29C0-4F22-BF40-C097CC6D9C52}">
      <dgm:prSet/>
      <dgm:spPr/>
      <dgm:t>
        <a:bodyPr/>
        <a:lstStyle/>
        <a:p>
          <a:endParaRPr lang="it-IT"/>
        </a:p>
      </dgm:t>
    </dgm:pt>
    <dgm:pt modelId="{1D35BD3F-67B4-4691-8125-D04D62AACD74}" type="sibTrans" cxnId="{CC4726C2-29C0-4F22-BF40-C097CC6D9C52}">
      <dgm:prSet/>
      <dgm:spPr/>
      <dgm:t>
        <a:bodyPr/>
        <a:lstStyle/>
        <a:p>
          <a:endParaRPr lang="it-IT"/>
        </a:p>
      </dgm:t>
    </dgm:pt>
    <dgm:pt modelId="{110D4594-83D1-4556-9BFF-7DD7ABADFCF6}">
      <dgm:prSet phldrT="[Testo]"/>
      <dgm:spPr/>
      <dgm:t>
        <a:bodyPr/>
        <a:lstStyle/>
        <a:p>
          <a:r>
            <a:rPr lang="it-IT" dirty="0"/>
            <a:t>Orientate alla gestione del personale</a:t>
          </a:r>
        </a:p>
      </dgm:t>
    </dgm:pt>
    <dgm:pt modelId="{D3033B61-6D45-4352-85A6-62D352AA3E48}" type="parTrans" cxnId="{14AA7F22-3A25-497D-A1EE-8A6BB829684F}">
      <dgm:prSet/>
      <dgm:spPr/>
      <dgm:t>
        <a:bodyPr/>
        <a:lstStyle/>
        <a:p>
          <a:endParaRPr lang="it-IT"/>
        </a:p>
      </dgm:t>
    </dgm:pt>
    <dgm:pt modelId="{D41374A0-31DD-464C-A0C8-344B7F81A895}" type="sibTrans" cxnId="{14AA7F22-3A25-497D-A1EE-8A6BB829684F}">
      <dgm:prSet/>
      <dgm:spPr/>
      <dgm:t>
        <a:bodyPr/>
        <a:lstStyle/>
        <a:p>
          <a:endParaRPr lang="it-IT"/>
        </a:p>
      </dgm:t>
    </dgm:pt>
    <dgm:pt modelId="{E9C7D158-D332-4F90-8E21-EA8DE6986333}">
      <dgm:prSet phldrT="[Testo]"/>
      <dgm:spPr/>
      <dgm:t>
        <a:bodyPr/>
        <a:lstStyle/>
        <a:p>
          <a:r>
            <a:rPr lang="it-IT" dirty="0"/>
            <a:t>Organizzazione, gestione e sviluppo delle risorse umane</a:t>
          </a:r>
        </a:p>
      </dgm:t>
    </dgm:pt>
    <dgm:pt modelId="{B53C57C2-3B65-46EE-825F-50C1D5ED770B}" type="parTrans" cxnId="{F1A72FA9-FA38-4AD1-B72C-55737E557C85}">
      <dgm:prSet/>
      <dgm:spPr/>
      <dgm:t>
        <a:bodyPr/>
        <a:lstStyle/>
        <a:p>
          <a:endParaRPr lang="it-IT"/>
        </a:p>
      </dgm:t>
    </dgm:pt>
    <dgm:pt modelId="{8B90FF9B-4DC4-40CF-90F4-C0505B8407F9}" type="sibTrans" cxnId="{F1A72FA9-FA38-4AD1-B72C-55737E557C85}">
      <dgm:prSet/>
      <dgm:spPr/>
      <dgm:t>
        <a:bodyPr/>
        <a:lstStyle/>
        <a:p>
          <a:endParaRPr lang="it-IT"/>
        </a:p>
      </dgm:t>
    </dgm:pt>
    <dgm:pt modelId="{C94E0989-2835-4F04-8CB9-6F0A5ADB1CC6}" type="pres">
      <dgm:prSet presAssocID="{65039D91-CE98-4CB7-88F4-5410723614FA}" presName="linear" presStyleCnt="0">
        <dgm:presLayoutVars>
          <dgm:animLvl val="lvl"/>
          <dgm:resizeHandles val="exact"/>
        </dgm:presLayoutVars>
      </dgm:prSet>
      <dgm:spPr/>
    </dgm:pt>
    <dgm:pt modelId="{8B6B6C2C-D09B-4B74-8FBD-BAA9588A58BF}" type="pres">
      <dgm:prSet presAssocID="{63425F31-5B15-4339-BF56-25CCF82A726A}" presName="parentText" presStyleLbl="node1" presStyleIdx="0" presStyleCnt="2">
        <dgm:presLayoutVars>
          <dgm:chMax val="0"/>
          <dgm:bulletEnabled val="1"/>
        </dgm:presLayoutVars>
      </dgm:prSet>
      <dgm:spPr/>
    </dgm:pt>
    <dgm:pt modelId="{6DB5F019-849C-4092-9BEF-542D1BFC33C4}" type="pres">
      <dgm:prSet presAssocID="{63425F31-5B15-4339-BF56-25CCF82A726A}" presName="childText" presStyleLbl="revTx" presStyleIdx="0" presStyleCnt="2">
        <dgm:presLayoutVars>
          <dgm:bulletEnabled val="1"/>
        </dgm:presLayoutVars>
      </dgm:prSet>
      <dgm:spPr/>
    </dgm:pt>
    <dgm:pt modelId="{F8C61D27-7A16-4EAE-AC89-C472BB7EAB9F}" type="pres">
      <dgm:prSet presAssocID="{D41D32EE-0099-48F4-B09B-4A6FC9FB5C59}" presName="parentText" presStyleLbl="node1" presStyleIdx="1" presStyleCnt="2">
        <dgm:presLayoutVars>
          <dgm:chMax val="0"/>
          <dgm:bulletEnabled val="1"/>
        </dgm:presLayoutVars>
      </dgm:prSet>
      <dgm:spPr/>
    </dgm:pt>
    <dgm:pt modelId="{8C4DFADB-1A96-493D-A096-70B169B43E60}" type="pres">
      <dgm:prSet presAssocID="{D41D32EE-0099-48F4-B09B-4A6FC9FB5C59}" presName="childText" presStyleLbl="revTx" presStyleIdx="1" presStyleCnt="2">
        <dgm:presLayoutVars>
          <dgm:bulletEnabled val="1"/>
        </dgm:presLayoutVars>
      </dgm:prSet>
      <dgm:spPr/>
    </dgm:pt>
  </dgm:ptLst>
  <dgm:cxnLst>
    <dgm:cxn modelId="{14AA7F22-3A25-497D-A1EE-8A6BB829684F}" srcId="{D41D32EE-0099-48F4-B09B-4A6FC9FB5C59}" destId="{110D4594-83D1-4556-9BFF-7DD7ABADFCF6}" srcOrd="0" destOrd="0" parTransId="{D3033B61-6D45-4352-85A6-62D352AA3E48}" sibTransId="{D41374A0-31DD-464C-A0C8-344B7F81A895}"/>
    <dgm:cxn modelId="{EFB8083F-0CBC-4FF4-84FB-6DF7FF04D979}" srcId="{63425F31-5B15-4339-BF56-25CCF82A726A}" destId="{0884B9B8-B5E2-4EBD-98CE-7550476D0BE2}" srcOrd="0" destOrd="0" parTransId="{FFCFCE14-FF2D-43BA-A73F-C74B4B065520}" sibTransId="{A6FDE32C-5986-4214-804D-05E058BA5AF0}"/>
    <dgm:cxn modelId="{AECCD646-298C-4D4E-9E58-7D44443EDC68}" type="presOf" srcId="{110D4594-83D1-4556-9BFF-7DD7ABADFCF6}" destId="{8C4DFADB-1A96-493D-A096-70B169B43E60}" srcOrd="0" destOrd="0" presId="urn:microsoft.com/office/officeart/2005/8/layout/vList2"/>
    <dgm:cxn modelId="{18AB7775-7ACD-42C4-9637-D36F024BD80E}" type="presOf" srcId="{63425F31-5B15-4339-BF56-25CCF82A726A}" destId="{8B6B6C2C-D09B-4B74-8FBD-BAA9588A58BF}" srcOrd="0" destOrd="0" presId="urn:microsoft.com/office/officeart/2005/8/layout/vList2"/>
    <dgm:cxn modelId="{F1A72FA9-FA38-4AD1-B72C-55737E557C85}" srcId="{63425F31-5B15-4339-BF56-25CCF82A726A}" destId="{E9C7D158-D332-4F90-8E21-EA8DE6986333}" srcOrd="1" destOrd="0" parTransId="{B53C57C2-3B65-46EE-825F-50C1D5ED770B}" sibTransId="{8B90FF9B-4DC4-40CF-90F4-C0505B8407F9}"/>
    <dgm:cxn modelId="{286359AE-5F5B-431E-BECA-702C1A7925A2}" type="presOf" srcId="{D41D32EE-0099-48F4-B09B-4A6FC9FB5C59}" destId="{F8C61D27-7A16-4EAE-AC89-C472BB7EAB9F}" srcOrd="0" destOrd="0" presId="urn:microsoft.com/office/officeart/2005/8/layout/vList2"/>
    <dgm:cxn modelId="{CC4726C2-29C0-4F22-BF40-C097CC6D9C52}" srcId="{65039D91-CE98-4CB7-88F4-5410723614FA}" destId="{D41D32EE-0099-48F4-B09B-4A6FC9FB5C59}" srcOrd="1" destOrd="0" parTransId="{B41986E9-7BB4-41A8-9D88-024231ABC7BE}" sibTransId="{1D35BD3F-67B4-4691-8125-D04D62AACD74}"/>
    <dgm:cxn modelId="{D0D83BC5-AEB9-42EC-A5C9-6EF843DB81A6}" type="presOf" srcId="{65039D91-CE98-4CB7-88F4-5410723614FA}" destId="{C94E0989-2835-4F04-8CB9-6F0A5ADB1CC6}" srcOrd="0" destOrd="0" presId="urn:microsoft.com/office/officeart/2005/8/layout/vList2"/>
    <dgm:cxn modelId="{69F116DD-8975-438F-B7AC-52C215DC1218}" type="presOf" srcId="{0884B9B8-B5E2-4EBD-98CE-7550476D0BE2}" destId="{6DB5F019-849C-4092-9BEF-542D1BFC33C4}" srcOrd="0" destOrd="0" presId="urn:microsoft.com/office/officeart/2005/8/layout/vList2"/>
    <dgm:cxn modelId="{2E0BFDDF-9238-4320-9358-968CEBF9731B}" type="presOf" srcId="{E9C7D158-D332-4F90-8E21-EA8DE6986333}" destId="{6DB5F019-849C-4092-9BEF-542D1BFC33C4}" srcOrd="0" destOrd="1" presId="urn:microsoft.com/office/officeart/2005/8/layout/vList2"/>
    <dgm:cxn modelId="{214DA8F2-3021-4D16-89E3-B0E33664D14B}" srcId="{65039D91-CE98-4CB7-88F4-5410723614FA}" destId="{63425F31-5B15-4339-BF56-25CCF82A726A}" srcOrd="0" destOrd="0" parTransId="{5506E6AA-FE14-4A25-BAA3-33F7C764934F}" sibTransId="{73CA1967-6E9F-4A5E-93A3-C3F1573B7168}"/>
    <dgm:cxn modelId="{F0520553-1A10-4071-942C-21574B662853}" type="presParOf" srcId="{C94E0989-2835-4F04-8CB9-6F0A5ADB1CC6}" destId="{8B6B6C2C-D09B-4B74-8FBD-BAA9588A58BF}" srcOrd="0" destOrd="0" presId="urn:microsoft.com/office/officeart/2005/8/layout/vList2"/>
    <dgm:cxn modelId="{06BD60E5-0518-4219-B8F2-4C9E54547F78}" type="presParOf" srcId="{C94E0989-2835-4F04-8CB9-6F0A5ADB1CC6}" destId="{6DB5F019-849C-4092-9BEF-542D1BFC33C4}" srcOrd="1" destOrd="0" presId="urn:microsoft.com/office/officeart/2005/8/layout/vList2"/>
    <dgm:cxn modelId="{06193E40-ED59-4FA8-A27C-13FC2D18BD1C}" type="presParOf" srcId="{C94E0989-2835-4F04-8CB9-6F0A5ADB1CC6}" destId="{F8C61D27-7A16-4EAE-AC89-C472BB7EAB9F}" srcOrd="2" destOrd="0" presId="urn:microsoft.com/office/officeart/2005/8/layout/vList2"/>
    <dgm:cxn modelId="{C03458A5-4B81-4263-AE71-D4925BA5A7D4}" type="presParOf" srcId="{C94E0989-2835-4F04-8CB9-6F0A5ADB1CC6}" destId="{8C4DFADB-1A96-493D-A096-70B169B43E60}"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B971359-75D6-467A-B1B7-DF02911C870A}"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it-IT"/>
        </a:p>
      </dgm:t>
    </dgm:pt>
    <dgm:pt modelId="{1FF8162C-5F9C-4D8D-8C70-7EDD60D9E141}">
      <dgm:prSet phldrT="[Testo]"/>
      <dgm:spPr/>
      <dgm:t>
        <a:bodyPr/>
        <a:lstStyle/>
        <a:p>
          <a:pPr algn="ctr"/>
          <a:r>
            <a:rPr lang="it-IT" dirty="0"/>
            <a:t>Aree funzionali di pianificazione e informazione</a:t>
          </a:r>
        </a:p>
      </dgm:t>
    </dgm:pt>
    <dgm:pt modelId="{CE1728C4-CCBD-44F9-84E6-D2639C1A1BC1}" type="parTrans" cxnId="{D23DFFED-0792-4CC0-A484-C4DE2997E81C}">
      <dgm:prSet/>
      <dgm:spPr/>
      <dgm:t>
        <a:bodyPr/>
        <a:lstStyle/>
        <a:p>
          <a:endParaRPr lang="it-IT"/>
        </a:p>
      </dgm:t>
    </dgm:pt>
    <dgm:pt modelId="{91531E8B-F22B-4FDF-B558-2ED91D63660E}" type="sibTrans" cxnId="{D23DFFED-0792-4CC0-A484-C4DE2997E81C}">
      <dgm:prSet/>
      <dgm:spPr/>
      <dgm:t>
        <a:bodyPr/>
        <a:lstStyle/>
        <a:p>
          <a:endParaRPr lang="it-IT"/>
        </a:p>
      </dgm:t>
    </dgm:pt>
    <dgm:pt modelId="{AEC07D98-39C9-401D-865A-449232669E80}" type="pres">
      <dgm:prSet presAssocID="{1B971359-75D6-467A-B1B7-DF02911C870A}" presName="linear" presStyleCnt="0">
        <dgm:presLayoutVars>
          <dgm:dir/>
          <dgm:resizeHandles val="exact"/>
        </dgm:presLayoutVars>
      </dgm:prSet>
      <dgm:spPr/>
    </dgm:pt>
    <dgm:pt modelId="{CFFEE1F7-08DF-4FB3-8ABF-726911154B67}" type="pres">
      <dgm:prSet presAssocID="{1FF8162C-5F9C-4D8D-8C70-7EDD60D9E141}" presName="comp" presStyleCnt="0"/>
      <dgm:spPr/>
    </dgm:pt>
    <dgm:pt modelId="{2FCF1F06-32B9-47B4-9440-4934147CCC9B}" type="pres">
      <dgm:prSet presAssocID="{1FF8162C-5F9C-4D8D-8C70-7EDD60D9E141}" presName="box" presStyleLbl="node1" presStyleIdx="0" presStyleCnt="1"/>
      <dgm:spPr/>
    </dgm:pt>
    <dgm:pt modelId="{1A0584A2-FDAE-4DC6-9B55-809536F9B15E}" type="pres">
      <dgm:prSet presAssocID="{1FF8162C-5F9C-4D8D-8C70-7EDD60D9E141}" presName="img" presStyleLbl="fgImgPlace1" presStyleIdx="0" presStyleCnt="1"/>
      <dgm:spPr>
        <a:blipFill rotWithShape="0">
          <a:blip xmlns:r="http://schemas.openxmlformats.org/officeDocument/2006/relationships" r:embed="rId1"/>
          <a:stretch>
            <a:fillRect/>
          </a:stretch>
        </a:blipFill>
      </dgm:spPr>
    </dgm:pt>
    <dgm:pt modelId="{D275062C-3729-4F66-A281-5E24A94136AF}" type="pres">
      <dgm:prSet presAssocID="{1FF8162C-5F9C-4D8D-8C70-7EDD60D9E141}" presName="text" presStyleLbl="node1" presStyleIdx="0" presStyleCnt="1">
        <dgm:presLayoutVars>
          <dgm:bulletEnabled val="1"/>
        </dgm:presLayoutVars>
      </dgm:prSet>
      <dgm:spPr/>
    </dgm:pt>
  </dgm:ptLst>
  <dgm:cxnLst>
    <dgm:cxn modelId="{6FBA7703-D2C8-4DA4-9EFB-41C9BB0C1212}" type="presOf" srcId="{1B971359-75D6-467A-B1B7-DF02911C870A}" destId="{AEC07D98-39C9-401D-865A-449232669E80}" srcOrd="0" destOrd="0" presId="urn:microsoft.com/office/officeart/2005/8/layout/vList4"/>
    <dgm:cxn modelId="{66326C81-2134-4B35-857C-8D977FC17CF0}" type="presOf" srcId="{1FF8162C-5F9C-4D8D-8C70-7EDD60D9E141}" destId="{2FCF1F06-32B9-47B4-9440-4934147CCC9B}" srcOrd="0" destOrd="0" presId="urn:microsoft.com/office/officeart/2005/8/layout/vList4"/>
    <dgm:cxn modelId="{4F4263A1-393B-4C0D-AFC1-3499468B59F8}" type="presOf" srcId="{1FF8162C-5F9C-4D8D-8C70-7EDD60D9E141}" destId="{D275062C-3729-4F66-A281-5E24A94136AF}" srcOrd="1" destOrd="0" presId="urn:microsoft.com/office/officeart/2005/8/layout/vList4"/>
    <dgm:cxn modelId="{D23DFFED-0792-4CC0-A484-C4DE2997E81C}" srcId="{1B971359-75D6-467A-B1B7-DF02911C870A}" destId="{1FF8162C-5F9C-4D8D-8C70-7EDD60D9E141}" srcOrd="0" destOrd="0" parTransId="{CE1728C4-CCBD-44F9-84E6-D2639C1A1BC1}" sibTransId="{91531E8B-F22B-4FDF-B558-2ED91D63660E}"/>
    <dgm:cxn modelId="{F16F328C-1BB9-4D31-B077-3608032B0D41}" type="presParOf" srcId="{AEC07D98-39C9-401D-865A-449232669E80}" destId="{CFFEE1F7-08DF-4FB3-8ABF-726911154B67}" srcOrd="0" destOrd="0" presId="urn:microsoft.com/office/officeart/2005/8/layout/vList4"/>
    <dgm:cxn modelId="{E0FCE593-01BB-4B7B-88D9-B712CFA67420}" type="presParOf" srcId="{CFFEE1F7-08DF-4FB3-8ABF-726911154B67}" destId="{2FCF1F06-32B9-47B4-9440-4934147CCC9B}" srcOrd="0" destOrd="0" presId="urn:microsoft.com/office/officeart/2005/8/layout/vList4"/>
    <dgm:cxn modelId="{D2E6F7F0-3908-4E15-AB73-16EF599D48E3}" type="presParOf" srcId="{CFFEE1F7-08DF-4FB3-8ABF-726911154B67}" destId="{1A0584A2-FDAE-4DC6-9B55-809536F9B15E}" srcOrd="1" destOrd="0" presId="urn:microsoft.com/office/officeart/2005/8/layout/vList4"/>
    <dgm:cxn modelId="{35BC14AE-9B40-4C36-877F-86AFCA79C124}" type="presParOf" srcId="{CFFEE1F7-08DF-4FB3-8ABF-726911154B67}" destId="{D275062C-3729-4F66-A281-5E24A94136AF}"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B971359-75D6-467A-B1B7-DF02911C870A}"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it-IT"/>
        </a:p>
      </dgm:t>
    </dgm:pt>
    <dgm:pt modelId="{1FF8162C-5F9C-4D8D-8C70-7EDD60D9E141}">
      <dgm:prSet phldrT="[Testo]"/>
      <dgm:spPr/>
      <dgm:t>
        <a:bodyPr/>
        <a:lstStyle/>
        <a:p>
          <a:pPr algn="ctr"/>
          <a:r>
            <a:rPr lang="it-IT" dirty="0"/>
            <a:t>Aree funzionali di pianificazione e informazione</a:t>
          </a:r>
        </a:p>
      </dgm:t>
    </dgm:pt>
    <dgm:pt modelId="{CE1728C4-CCBD-44F9-84E6-D2639C1A1BC1}" type="parTrans" cxnId="{D23DFFED-0792-4CC0-A484-C4DE2997E81C}">
      <dgm:prSet/>
      <dgm:spPr/>
      <dgm:t>
        <a:bodyPr/>
        <a:lstStyle/>
        <a:p>
          <a:endParaRPr lang="it-IT"/>
        </a:p>
      </dgm:t>
    </dgm:pt>
    <dgm:pt modelId="{91531E8B-F22B-4FDF-B558-2ED91D63660E}" type="sibTrans" cxnId="{D23DFFED-0792-4CC0-A484-C4DE2997E81C}">
      <dgm:prSet/>
      <dgm:spPr/>
      <dgm:t>
        <a:bodyPr/>
        <a:lstStyle/>
        <a:p>
          <a:endParaRPr lang="it-IT"/>
        </a:p>
      </dgm:t>
    </dgm:pt>
    <dgm:pt modelId="{AEC07D98-39C9-401D-865A-449232669E80}" type="pres">
      <dgm:prSet presAssocID="{1B971359-75D6-467A-B1B7-DF02911C870A}" presName="linear" presStyleCnt="0">
        <dgm:presLayoutVars>
          <dgm:dir/>
          <dgm:resizeHandles val="exact"/>
        </dgm:presLayoutVars>
      </dgm:prSet>
      <dgm:spPr/>
    </dgm:pt>
    <dgm:pt modelId="{CFFEE1F7-08DF-4FB3-8ABF-726911154B67}" type="pres">
      <dgm:prSet presAssocID="{1FF8162C-5F9C-4D8D-8C70-7EDD60D9E141}" presName="comp" presStyleCnt="0"/>
      <dgm:spPr/>
    </dgm:pt>
    <dgm:pt modelId="{2FCF1F06-32B9-47B4-9440-4934147CCC9B}" type="pres">
      <dgm:prSet presAssocID="{1FF8162C-5F9C-4D8D-8C70-7EDD60D9E141}" presName="box" presStyleLbl="node1" presStyleIdx="0" presStyleCnt="1"/>
      <dgm:spPr/>
    </dgm:pt>
    <dgm:pt modelId="{1A0584A2-FDAE-4DC6-9B55-809536F9B15E}" type="pres">
      <dgm:prSet presAssocID="{1FF8162C-5F9C-4D8D-8C70-7EDD60D9E141}" presName="img" presStyleLbl="fgImgPlace1" presStyleIdx="0" presStyleCnt="1"/>
      <dgm:spPr>
        <a:blipFill rotWithShape="0">
          <a:blip xmlns:r="http://schemas.openxmlformats.org/officeDocument/2006/relationships" r:embed="rId1"/>
          <a:stretch>
            <a:fillRect/>
          </a:stretch>
        </a:blipFill>
      </dgm:spPr>
    </dgm:pt>
    <dgm:pt modelId="{D275062C-3729-4F66-A281-5E24A94136AF}" type="pres">
      <dgm:prSet presAssocID="{1FF8162C-5F9C-4D8D-8C70-7EDD60D9E141}" presName="text" presStyleLbl="node1" presStyleIdx="0" presStyleCnt="1">
        <dgm:presLayoutVars>
          <dgm:bulletEnabled val="1"/>
        </dgm:presLayoutVars>
      </dgm:prSet>
      <dgm:spPr/>
    </dgm:pt>
  </dgm:ptLst>
  <dgm:cxnLst>
    <dgm:cxn modelId="{86C8F100-91E3-4175-BC85-22768B9CA883}" type="presOf" srcId="{1FF8162C-5F9C-4D8D-8C70-7EDD60D9E141}" destId="{2FCF1F06-32B9-47B4-9440-4934147CCC9B}" srcOrd="0" destOrd="0" presId="urn:microsoft.com/office/officeart/2005/8/layout/vList4"/>
    <dgm:cxn modelId="{8EDD5017-A9D1-4B4F-94F1-5159AF05DE6A}" type="presOf" srcId="{1FF8162C-5F9C-4D8D-8C70-7EDD60D9E141}" destId="{D275062C-3729-4F66-A281-5E24A94136AF}" srcOrd="1" destOrd="0" presId="urn:microsoft.com/office/officeart/2005/8/layout/vList4"/>
    <dgm:cxn modelId="{42443C7A-B49A-4CBE-B999-A5FEF6A44767}" type="presOf" srcId="{1B971359-75D6-467A-B1B7-DF02911C870A}" destId="{AEC07D98-39C9-401D-865A-449232669E80}" srcOrd="0" destOrd="0" presId="urn:microsoft.com/office/officeart/2005/8/layout/vList4"/>
    <dgm:cxn modelId="{D23DFFED-0792-4CC0-A484-C4DE2997E81C}" srcId="{1B971359-75D6-467A-B1B7-DF02911C870A}" destId="{1FF8162C-5F9C-4D8D-8C70-7EDD60D9E141}" srcOrd="0" destOrd="0" parTransId="{CE1728C4-CCBD-44F9-84E6-D2639C1A1BC1}" sibTransId="{91531E8B-F22B-4FDF-B558-2ED91D63660E}"/>
    <dgm:cxn modelId="{D1F75465-375C-4524-8819-DA35BE575174}" type="presParOf" srcId="{AEC07D98-39C9-401D-865A-449232669E80}" destId="{CFFEE1F7-08DF-4FB3-8ABF-726911154B67}" srcOrd="0" destOrd="0" presId="urn:microsoft.com/office/officeart/2005/8/layout/vList4"/>
    <dgm:cxn modelId="{7CC38DDF-51C5-456F-8C3A-4733060BA9CC}" type="presParOf" srcId="{CFFEE1F7-08DF-4FB3-8ABF-726911154B67}" destId="{2FCF1F06-32B9-47B4-9440-4934147CCC9B}" srcOrd="0" destOrd="0" presId="urn:microsoft.com/office/officeart/2005/8/layout/vList4"/>
    <dgm:cxn modelId="{95ACC4D1-97FE-4717-8D00-CBA0AFA32413}" type="presParOf" srcId="{CFFEE1F7-08DF-4FB3-8ABF-726911154B67}" destId="{1A0584A2-FDAE-4DC6-9B55-809536F9B15E}" srcOrd="1" destOrd="0" presId="urn:microsoft.com/office/officeart/2005/8/layout/vList4"/>
    <dgm:cxn modelId="{D12ED283-F52C-4CDB-884A-BE1B120784A1}" type="presParOf" srcId="{CFFEE1F7-08DF-4FB3-8ABF-726911154B67}" destId="{D275062C-3729-4F66-A281-5E24A94136AF}"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5039D91-CE98-4CB7-88F4-5410723614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63425F31-5B15-4339-BF56-25CCF82A726A}">
      <dgm:prSet phldrT="[Testo]"/>
      <dgm:spPr/>
      <dgm:t>
        <a:bodyPr/>
        <a:lstStyle/>
        <a:p>
          <a:r>
            <a:rPr lang="it-IT" dirty="0"/>
            <a:t>Attività</a:t>
          </a:r>
        </a:p>
      </dgm:t>
    </dgm:pt>
    <dgm:pt modelId="{5506E6AA-FE14-4A25-BAA3-33F7C764934F}" type="parTrans" cxnId="{214DA8F2-3021-4D16-89E3-B0E33664D14B}">
      <dgm:prSet/>
      <dgm:spPr/>
      <dgm:t>
        <a:bodyPr/>
        <a:lstStyle/>
        <a:p>
          <a:endParaRPr lang="it-IT"/>
        </a:p>
      </dgm:t>
    </dgm:pt>
    <dgm:pt modelId="{73CA1967-6E9F-4A5E-93A3-C3F1573B7168}" type="sibTrans" cxnId="{214DA8F2-3021-4D16-89E3-B0E33664D14B}">
      <dgm:prSet/>
      <dgm:spPr/>
      <dgm:t>
        <a:bodyPr/>
        <a:lstStyle/>
        <a:p>
          <a:endParaRPr lang="it-IT"/>
        </a:p>
      </dgm:t>
    </dgm:pt>
    <dgm:pt modelId="{0884B9B8-B5E2-4EBD-98CE-7550476D0BE2}">
      <dgm:prSet phldrT="[Testo]"/>
      <dgm:spPr/>
      <dgm:t>
        <a:bodyPr/>
        <a:lstStyle/>
        <a:p>
          <a:r>
            <a:rPr lang="it-IT" dirty="0"/>
            <a:t>Definizione degli obiettivi </a:t>
          </a:r>
        </a:p>
      </dgm:t>
    </dgm:pt>
    <dgm:pt modelId="{FFCFCE14-FF2D-43BA-A73F-C74B4B065520}" type="parTrans" cxnId="{EFB8083F-0CBC-4FF4-84FB-6DF7FF04D979}">
      <dgm:prSet/>
      <dgm:spPr/>
      <dgm:t>
        <a:bodyPr/>
        <a:lstStyle/>
        <a:p>
          <a:endParaRPr lang="it-IT"/>
        </a:p>
      </dgm:t>
    </dgm:pt>
    <dgm:pt modelId="{A6FDE32C-5986-4214-804D-05E058BA5AF0}" type="sibTrans" cxnId="{EFB8083F-0CBC-4FF4-84FB-6DF7FF04D979}">
      <dgm:prSet/>
      <dgm:spPr/>
      <dgm:t>
        <a:bodyPr/>
        <a:lstStyle/>
        <a:p>
          <a:endParaRPr lang="it-IT"/>
        </a:p>
      </dgm:t>
    </dgm:pt>
    <dgm:pt modelId="{D41D32EE-0099-48F4-B09B-4A6FC9FB5C59}">
      <dgm:prSet phldrT="[Testo]"/>
      <dgm:spPr/>
      <dgm:t>
        <a:bodyPr/>
        <a:lstStyle/>
        <a:p>
          <a:r>
            <a:rPr lang="it-IT" dirty="0"/>
            <a:t>Competenze tecniche richieste</a:t>
          </a:r>
        </a:p>
      </dgm:t>
    </dgm:pt>
    <dgm:pt modelId="{B41986E9-7BB4-41A8-9D88-024231ABC7BE}" type="parTrans" cxnId="{CC4726C2-29C0-4F22-BF40-C097CC6D9C52}">
      <dgm:prSet/>
      <dgm:spPr/>
      <dgm:t>
        <a:bodyPr/>
        <a:lstStyle/>
        <a:p>
          <a:endParaRPr lang="it-IT"/>
        </a:p>
      </dgm:t>
    </dgm:pt>
    <dgm:pt modelId="{1D35BD3F-67B4-4691-8125-D04D62AACD74}" type="sibTrans" cxnId="{CC4726C2-29C0-4F22-BF40-C097CC6D9C52}">
      <dgm:prSet/>
      <dgm:spPr/>
      <dgm:t>
        <a:bodyPr/>
        <a:lstStyle/>
        <a:p>
          <a:endParaRPr lang="it-IT"/>
        </a:p>
      </dgm:t>
    </dgm:pt>
    <dgm:pt modelId="{110D4594-83D1-4556-9BFF-7DD7ABADFCF6}">
      <dgm:prSet phldrT="[Testo]"/>
      <dgm:spPr/>
      <dgm:t>
        <a:bodyPr/>
        <a:lstStyle/>
        <a:p>
          <a:r>
            <a:rPr lang="it-IT" dirty="0"/>
            <a:t>Specialisti in ambito finanziario</a:t>
          </a:r>
        </a:p>
      </dgm:t>
    </dgm:pt>
    <dgm:pt modelId="{D3033B61-6D45-4352-85A6-62D352AA3E48}" type="parTrans" cxnId="{14AA7F22-3A25-497D-A1EE-8A6BB829684F}">
      <dgm:prSet/>
      <dgm:spPr/>
      <dgm:t>
        <a:bodyPr/>
        <a:lstStyle/>
        <a:p>
          <a:endParaRPr lang="it-IT"/>
        </a:p>
      </dgm:t>
    </dgm:pt>
    <dgm:pt modelId="{D41374A0-31DD-464C-A0C8-344B7F81A895}" type="sibTrans" cxnId="{14AA7F22-3A25-497D-A1EE-8A6BB829684F}">
      <dgm:prSet/>
      <dgm:spPr/>
      <dgm:t>
        <a:bodyPr/>
        <a:lstStyle/>
        <a:p>
          <a:endParaRPr lang="it-IT"/>
        </a:p>
      </dgm:t>
    </dgm:pt>
    <dgm:pt modelId="{07D0400B-5F0E-4229-AF59-CCF2237E10E4}">
      <dgm:prSet phldrT="[Testo]"/>
      <dgm:spPr/>
      <dgm:t>
        <a:bodyPr/>
        <a:lstStyle/>
        <a:p>
          <a:r>
            <a:rPr lang="it-IT" dirty="0"/>
            <a:t>Redazione dei piani e dei programmi</a:t>
          </a:r>
        </a:p>
      </dgm:t>
    </dgm:pt>
    <dgm:pt modelId="{D4F7EBF5-6921-4343-81E4-0EC09BBE8C80}" type="parTrans" cxnId="{ECE4791A-8C31-4317-84C2-EA3DB1BCB0EC}">
      <dgm:prSet/>
      <dgm:spPr/>
    </dgm:pt>
    <dgm:pt modelId="{DECD46BE-1B6E-4B5E-877D-9A93670941B9}" type="sibTrans" cxnId="{ECE4791A-8C31-4317-84C2-EA3DB1BCB0EC}">
      <dgm:prSet/>
      <dgm:spPr/>
    </dgm:pt>
    <dgm:pt modelId="{DCFF9ABE-DCCE-4451-A275-705787129736}">
      <dgm:prSet phldrT="[Testo]"/>
      <dgm:spPr/>
      <dgm:t>
        <a:bodyPr/>
        <a:lstStyle/>
        <a:p>
          <a:r>
            <a:rPr lang="it-IT" dirty="0"/>
            <a:t>Controllo dei risultati conseguiti</a:t>
          </a:r>
        </a:p>
      </dgm:t>
    </dgm:pt>
    <dgm:pt modelId="{DF20FCA5-B767-45DF-9049-F9639209AE43}" type="parTrans" cxnId="{CE303193-1A70-4FC3-B06B-2411DE6B9BB8}">
      <dgm:prSet/>
      <dgm:spPr/>
    </dgm:pt>
    <dgm:pt modelId="{A48412DE-7D75-4CF9-BC34-56CD63102898}" type="sibTrans" cxnId="{CE303193-1A70-4FC3-B06B-2411DE6B9BB8}">
      <dgm:prSet/>
      <dgm:spPr/>
    </dgm:pt>
    <dgm:pt modelId="{C94E0989-2835-4F04-8CB9-6F0A5ADB1CC6}" type="pres">
      <dgm:prSet presAssocID="{65039D91-CE98-4CB7-88F4-5410723614FA}" presName="linear" presStyleCnt="0">
        <dgm:presLayoutVars>
          <dgm:animLvl val="lvl"/>
          <dgm:resizeHandles val="exact"/>
        </dgm:presLayoutVars>
      </dgm:prSet>
      <dgm:spPr/>
    </dgm:pt>
    <dgm:pt modelId="{8B6B6C2C-D09B-4B74-8FBD-BAA9588A58BF}" type="pres">
      <dgm:prSet presAssocID="{63425F31-5B15-4339-BF56-25CCF82A726A}" presName="parentText" presStyleLbl="node1" presStyleIdx="0" presStyleCnt="2">
        <dgm:presLayoutVars>
          <dgm:chMax val="0"/>
          <dgm:bulletEnabled val="1"/>
        </dgm:presLayoutVars>
      </dgm:prSet>
      <dgm:spPr/>
    </dgm:pt>
    <dgm:pt modelId="{6DB5F019-849C-4092-9BEF-542D1BFC33C4}" type="pres">
      <dgm:prSet presAssocID="{63425F31-5B15-4339-BF56-25CCF82A726A}" presName="childText" presStyleLbl="revTx" presStyleIdx="0" presStyleCnt="2">
        <dgm:presLayoutVars>
          <dgm:bulletEnabled val="1"/>
        </dgm:presLayoutVars>
      </dgm:prSet>
      <dgm:spPr/>
    </dgm:pt>
    <dgm:pt modelId="{F8C61D27-7A16-4EAE-AC89-C472BB7EAB9F}" type="pres">
      <dgm:prSet presAssocID="{D41D32EE-0099-48F4-B09B-4A6FC9FB5C59}" presName="parentText" presStyleLbl="node1" presStyleIdx="1" presStyleCnt="2">
        <dgm:presLayoutVars>
          <dgm:chMax val="0"/>
          <dgm:bulletEnabled val="1"/>
        </dgm:presLayoutVars>
      </dgm:prSet>
      <dgm:spPr/>
    </dgm:pt>
    <dgm:pt modelId="{8C4DFADB-1A96-493D-A096-70B169B43E60}" type="pres">
      <dgm:prSet presAssocID="{D41D32EE-0099-48F4-B09B-4A6FC9FB5C59}" presName="childText" presStyleLbl="revTx" presStyleIdx="1" presStyleCnt="2">
        <dgm:presLayoutVars>
          <dgm:bulletEnabled val="1"/>
        </dgm:presLayoutVars>
      </dgm:prSet>
      <dgm:spPr/>
    </dgm:pt>
  </dgm:ptLst>
  <dgm:cxnLst>
    <dgm:cxn modelId="{ECE4791A-8C31-4317-84C2-EA3DB1BCB0EC}" srcId="{63425F31-5B15-4339-BF56-25CCF82A726A}" destId="{07D0400B-5F0E-4229-AF59-CCF2237E10E4}" srcOrd="1" destOrd="0" parTransId="{D4F7EBF5-6921-4343-81E4-0EC09BBE8C80}" sibTransId="{DECD46BE-1B6E-4B5E-877D-9A93670941B9}"/>
    <dgm:cxn modelId="{14AA7F22-3A25-497D-A1EE-8A6BB829684F}" srcId="{D41D32EE-0099-48F4-B09B-4A6FC9FB5C59}" destId="{110D4594-83D1-4556-9BFF-7DD7ABADFCF6}" srcOrd="0" destOrd="0" parTransId="{D3033B61-6D45-4352-85A6-62D352AA3E48}" sibTransId="{D41374A0-31DD-464C-A0C8-344B7F81A895}"/>
    <dgm:cxn modelId="{EFB8083F-0CBC-4FF4-84FB-6DF7FF04D979}" srcId="{63425F31-5B15-4339-BF56-25CCF82A726A}" destId="{0884B9B8-B5E2-4EBD-98CE-7550476D0BE2}" srcOrd="0" destOrd="0" parTransId="{FFCFCE14-FF2D-43BA-A73F-C74B4B065520}" sibTransId="{A6FDE32C-5986-4214-804D-05E058BA5AF0}"/>
    <dgm:cxn modelId="{8084C48F-E07F-40AA-8412-FFE6EF724D14}" type="presOf" srcId="{110D4594-83D1-4556-9BFF-7DD7ABADFCF6}" destId="{8C4DFADB-1A96-493D-A096-70B169B43E60}" srcOrd="0" destOrd="0" presId="urn:microsoft.com/office/officeart/2005/8/layout/vList2"/>
    <dgm:cxn modelId="{CE303193-1A70-4FC3-B06B-2411DE6B9BB8}" srcId="{63425F31-5B15-4339-BF56-25CCF82A726A}" destId="{DCFF9ABE-DCCE-4451-A275-705787129736}" srcOrd="2" destOrd="0" parTransId="{DF20FCA5-B767-45DF-9049-F9639209AE43}" sibTransId="{A48412DE-7D75-4CF9-BC34-56CD63102898}"/>
    <dgm:cxn modelId="{5DEB5C9B-C8A0-41D3-ACF3-5DF691EC5BF2}" type="presOf" srcId="{D41D32EE-0099-48F4-B09B-4A6FC9FB5C59}" destId="{F8C61D27-7A16-4EAE-AC89-C472BB7EAB9F}" srcOrd="0" destOrd="0" presId="urn:microsoft.com/office/officeart/2005/8/layout/vList2"/>
    <dgm:cxn modelId="{7D15B2B1-1678-4E58-8070-718BBACB79E0}" type="presOf" srcId="{0884B9B8-B5E2-4EBD-98CE-7550476D0BE2}" destId="{6DB5F019-849C-4092-9BEF-542D1BFC33C4}" srcOrd="0" destOrd="0" presId="urn:microsoft.com/office/officeart/2005/8/layout/vList2"/>
    <dgm:cxn modelId="{CC4726C2-29C0-4F22-BF40-C097CC6D9C52}" srcId="{65039D91-CE98-4CB7-88F4-5410723614FA}" destId="{D41D32EE-0099-48F4-B09B-4A6FC9FB5C59}" srcOrd="1" destOrd="0" parTransId="{B41986E9-7BB4-41A8-9D88-024231ABC7BE}" sibTransId="{1D35BD3F-67B4-4691-8125-D04D62AACD74}"/>
    <dgm:cxn modelId="{778F58C3-FF60-4107-85ED-4DDCAE209D22}" type="presOf" srcId="{07D0400B-5F0E-4229-AF59-CCF2237E10E4}" destId="{6DB5F019-849C-4092-9BEF-542D1BFC33C4}" srcOrd="0" destOrd="1" presId="urn:microsoft.com/office/officeart/2005/8/layout/vList2"/>
    <dgm:cxn modelId="{2E71DCCB-380B-4E88-BF51-B3FF622E4A3A}" type="presOf" srcId="{DCFF9ABE-DCCE-4451-A275-705787129736}" destId="{6DB5F019-849C-4092-9BEF-542D1BFC33C4}" srcOrd="0" destOrd="2" presId="urn:microsoft.com/office/officeart/2005/8/layout/vList2"/>
    <dgm:cxn modelId="{1F69D4D9-8F77-47F6-BDBD-1241D0B09701}" type="presOf" srcId="{65039D91-CE98-4CB7-88F4-5410723614FA}" destId="{C94E0989-2835-4F04-8CB9-6F0A5ADB1CC6}" srcOrd="0" destOrd="0" presId="urn:microsoft.com/office/officeart/2005/8/layout/vList2"/>
    <dgm:cxn modelId="{214DA8F2-3021-4D16-89E3-B0E33664D14B}" srcId="{65039D91-CE98-4CB7-88F4-5410723614FA}" destId="{63425F31-5B15-4339-BF56-25CCF82A726A}" srcOrd="0" destOrd="0" parTransId="{5506E6AA-FE14-4A25-BAA3-33F7C764934F}" sibTransId="{73CA1967-6E9F-4A5E-93A3-C3F1573B7168}"/>
    <dgm:cxn modelId="{66F055F5-A181-4B20-9E9A-F4BA0B383812}" type="presOf" srcId="{63425F31-5B15-4339-BF56-25CCF82A726A}" destId="{8B6B6C2C-D09B-4B74-8FBD-BAA9588A58BF}" srcOrd="0" destOrd="0" presId="urn:microsoft.com/office/officeart/2005/8/layout/vList2"/>
    <dgm:cxn modelId="{219026F1-5FC6-4F8D-9177-42ACDCA39179}" type="presParOf" srcId="{C94E0989-2835-4F04-8CB9-6F0A5ADB1CC6}" destId="{8B6B6C2C-D09B-4B74-8FBD-BAA9588A58BF}" srcOrd="0" destOrd="0" presId="urn:microsoft.com/office/officeart/2005/8/layout/vList2"/>
    <dgm:cxn modelId="{B30EE316-0B65-4A40-8170-93873FDC2747}" type="presParOf" srcId="{C94E0989-2835-4F04-8CB9-6F0A5ADB1CC6}" destId="{6DB5F019-849C-4092-9BEF-542D1BFC33C4}" srcOrd="1" destOrd="0" presId="urn:microsoft.com/office/officeart/2005/8/layout/vList2"/>
    <dgm:cxn modelId="{9AE709E5-74F7-46A0-BECD-67C68765D160}" type="presParOf" srcId="{C94E0989-2835-4F04-8CB9-6F0A5ADB1CC6}" destId="{F8C61D27-7A16-4EAE-AC89-C472BB7EAB9F}" srcOrd="2" destOrd="0" presId="urn:microsoft.com/office/officeart/2005/8/layout/vList2"/>
    <dgm:cxn modelId="{361A13BB-76E5-44B6-B2CE-E0341A10C446}" type="presParOf" srcId="{C94E0989-2835-4F04-8CB9-6F0A5ADB1CC6}" destId="{8C4DFADB-1A96-493D-A096-70B169B43E60}"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5039D91-CE98-4CB7-88F4-5410723614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63425F31-5B15-4339-BF56-25CCF82A726A}">
      <dgm:prSet phldrT="[Testo]"/>
      <dgm:spPr/>
      <dgm:t>
        <a:bodyPr/>
        <a:lstStyle/>
        <a:p>
          <a:r>
            <a:rPr lang="it-IT" dirty="0"/>
            <a:t>Attività</a:t>
          </a:r>
        </a:p>
      </dgm:t>
    </dgm:pt>
    <dgm:pt modelId="{5506E6AA-FE14-4A25-BAA3-33F7C764934F}" type="parTrans" cxnId="{214DA8F2-3021-4D16-89E3-B0E33664D14B}">
      <dgm:prSet/>
      <dgm:spPr/>
      <dgm:t>
        <a:bodyPr/>
        <a:lstStyle/>
        <a:p>
          <a:endParaRPr lang="it-IT"/>
        </a:p>
      </dgm:t>
    </dgm:pt>
    <dgm:pt modelId="{73CA1967-6E9F-4A5E-93A3-C3F1573B7168}" type="sibTrans" cxnId="{214DA8F2-3021-4D16-89E3-B0E33664D14B}">
      <dgm:prSet/>
      <dgm:spPr/>
      <dgm:t>
        <a:bodyPr/>
        <a:lstStyle/>
        <a:p>
          <a:endParaRPr lang="it-IT"/>
        </a:p>
      </dgm:t>
    </dgm:pt>
    <dgm:pt modelId="{0884B9B8-B5E2-4EBD-98CE-7550476D0BE2}">
      <dgm:prSet phldrT="[Testo]"/>
      <dgm:spPr/>
      <dgm:t>
        <a:bodyPr/>
        <a:lstStyle/>
        <a:p>
          <a:r>
            <a:rPr lang="it-IT" dirty="0"/>
            <a:t>Tenuta della contabilità</a:t>
          </a:r>
        </a:p>
      </dgm:t>
    </dgm:pt>
    <dgm:pt modelId="{FFCFCE14-FF2D-43BA-A73F-C74B4B065520}" type="parTrans" cxnId="{EFB8083F-0CBC-4FF4-84FB-6DF7FF04D979}">
      <dgm:prSet/>
      <dgm:spPr/>
      <dgm:t>
        <a:bodyPr/>
        <a:lstStyle/>
        <a:p>
          <a:endParaRPr lang="it-IT"/>
        </a:p>
      </dgm:t>
    </dgm:pt>
    <dgm:pt modelId="{A6FDE32C-5986-4214-804D-05E058BA5AF0}" type="sibTrans" cxnId="{EFB8083F-0CBC-4FF4-84FB-6DF7FF04D979}">
      <dgm:prSet/>
      <dgm:spPr/>
      <dgm:t>
        <a:bodyPr/>
        <a:lstStyle/>
        <a:p>
          <a:endParaRPr lang="it-IT"/>
        </a:p>
      </dgm:t>
    </dgm:pt>
    <dgm:pt modelId="{D41D32EE-0099-48F4-B09B-4A6FC9FB5C59}">
      <dgm:prSet phldrT="[Testo]"/>
      <dgm:spPr/>
      <dgm:t>
        <a:bodyPr/>
        <a:lstStyle/>
        <a:p>
          <a:r>
            <a:rPr lang="it-IT" dirty="0"/>
            <a:t>Competenze tecniche richieste</a:t>
          </a:r>
        </a:p>
      </dgm:t>
    </dgm:pt>
    <dgm:pt modelId="{B41986E9-7BB4-41A8-9D88-024231ABC7BE}" type="parTrans" cxnId="{CC4726C2-29C0-4F22-BF40-C097CC6D9C52}">
      <dgm:prSet/>
      <dgm:spPr/>
      <dgm:t>
        <a:bodyPr/>
        <a:lstStyle/>
        <a:p>
          <a:endParaRPr lang="it-IT"/>
        </a:p>
      </dgm:t>
    </dgm:pt>
    <dgm:pt modelId="{1D35BD3F-67B4-4691-8125-D04D62AACD74}" type="sibTrans" cxnId="{CC4726C2-29C0-4F22-BF40-C097CC6D9C52}">
      <dgm:prSet/>
      <dgm:spPr/>
      <dgm:t>
        <a:bodyPr/>
        <a:lstStyle/>
        <a:p>
          <a:endParaRPr lang="it-IT"/>
        </a:p>
      </dgm:t>
    </dgm:pt>
    <dgm:pt modelId="{110D4594-83D1-4556-9BFF-7DD7ABADFCF6}">
      <dgm:prSet phldrT="[Testo]"/>
      <dgm:spPr/>
      <dgm:t>
        <a:bodyPr/>
        <a:lstStyle/>
        <a:p>
          <a:r>
            <a:rPr lang="it-IT" dirty="0"/>
            <a:t>Specialisti in ambito finanziario</a:t>
          </a:r>
        </a:p>
      </dgm:t>
    </dgm:pt>
    <dgm:pt modelId="{D3033B61-6D45-4352-85A6-62D352AA3E48}" type="parTrans" cxnId="{14AA7F22-3A25-497D-A1EE-8A6BB829684F}">
      <dgm:prSet/>
      <dgm:spPr/>
      <dgm:t>
        <a:bodyPr/>
        <a:lstStyle/>
        <a:p>
          <a:endParaRPr lang="it-IT"/>
        </a:p>
      </dgm:t>
    </dgm:pt>
    <dgm:pt modelId="{D41374A0-31DD-464C-A0C8-344B7F81A895}" type="sibTrans" cxnId="{14AA7F22-3A25-497D-A1EE-8A6BB829684F}">
      <dgm:prSet/>
      <dgm:spPr/>
      <dgm:t>
        <a:bodyPr/>
        <a:lstStyle/>
        <a:p>
          <a:endParaRPr lang="it-IT"/>
        </a:p>
      </dgm:t>
    </dgm:pt>
    <dgm:pt modelId="{07D0400B-5F0E-4229-AF59-CCF2237E10E4}">
      <dgm:prSet phldrT="[Testo]"/>
      <dgm:spPr/>
      <dgm:t>
        <a:bodyPr/>
        <a:lstStyle/>
        <a:p>
          <a:r>
            <a:rPr lang="it-IT" dirty="0"/>
            <a:t>Redazione del bilancio d’esercizio</a:t>
          </a:r>
        </a:p>
      </dgm:t>
    </dgm:pt>
    <dgm:pt modelId="{DECD46BE-1B6E-4B5E-877D-9A93670941B9}" type="sibTrans" cxnId="{ECE4791A-8C31-4317-84C2-EA3DB1BCB0EC}">
      <dgm:prSet/>
      <dgm:spPr/>
    </dgm:pt>
    <dgm:pt modelId="{D4F7EBF5-6921-4343-81E4-0EC09BBE8C80}" type="parTrans" cxnId="{ECE4791A-8C31-4317-84C2-EA3DB1BCB0EC}">
      <dgm:prSet/>
      <dgm:spPr/>
    </dgm:pt>
    <dgm:pt modelId="{E03D2EE9-99CA-46AC-AD10-5D79362B9D84}">
      <dgm:prSet phldrT="[Testo]"/>
      <dgm:spPr/>
      <dgm:t>
        <a:bodyPr/>
        <a:lstStyle/>
        <a:p>
          <a:r>
            <a:rPr lang="it-IT" dirty="0"/>
            <a:t>Comunicazione dei risultati agli </a:t>
          </a:r>
          <a:r>
            <a:rPr lang="it-IT" i="1" dirty="0" err="1"/>
            <a:t>stakeholders</a:t>
          </a:r>
          <a:endParaRPr lang="it-IT" i="1" dirty="0"/>
        </a:p>
      </dgm:t>
    </dgm:pt>
    <dgm:pt modelId="{4CBC8EB0-6B7B-4EB6-9160-66A9949E85C5}" type="parTrans" cxnId="{18801FCD-8126-41CA-8D39-E6E26631BA4B}">
      <dgm:prSet/>
      <dgm:spPr/>
    </dgm:pt>
    <dgm:pt modelId="{370754E3-3F08-43FB-B43B-FCA78F9CA5B2}" type="sibTrans" cxnId="{18801FCD-8126-41CA-8D39-E6E26631BA4B}">
      <dgm:prSet/>
      <dgm:spPr/>
    </dgm:pt>
    <dgm:pt modelId="{C94E0989-2835-4F04-8CB9-6F0A5ADB1CC6}" type="pres">
      <dgm:prSet presAssocID="{65039D91-CE98-4CB7-88F4-5410723614FA}" presName="linear" presStyleCnt="0">
        <dgm:presLayoutVars>
          <dgm:animLvl val="lvl"/>
          <dgm:resizeHandles val="exact"/>
        </dgm:presLayoutVars>
      </dgm:prSet>
      <dgm:spPr/>
    </dgm:pt>
    <dgm:pt modelId="{8B6B6C2C-D09B-4B74-8FBD-BAA9588A58BF}" type="pres">
      <dgm:prSet presAssocID="{63425F31-5B15-4339-BF56-25CCF82A726A}" presName="parentText" presStyleLbl="node1" presStyleIdx="0" presStyleCnt="2">
        <dgm:presLayoutVars>
          <dgm:chMax val="0"/>
          <dgm:bulletEnabled val="1"/>
        </dgm:presLayoutVars>
      </dgm:prSet>
      <dgm:spPr/>
    </dgm:pt>
    <dgm:pt modelId="{6DB5F019-849C-4092-9BEF-542D1BFC33C4}" type="pres">
      <dgm:prSet presAssocID="{63425F31-5B15-4339-BF56-25CCF82A726A}" presName="childText" presStyleLbl="revTx" presStyleIdx="0" presStyleCnt="2">
        <dgm:presLayoutVars>
          <dgm:bulletEnabled val="1"/>
        </dgm:presLayoutVars>
      </dgm:prSet>
      <dgm:spPr/>
    </dgm:pt>
    <dgm:pt modelId="{F8C61D27-7A16-4EAE-AC89-C472BB7EAB9F}" type="pres">
      <dgm:prSet presAssocID="{D41D32EE-0099-48F4-B09B-4A6FC9FB5C59}" presName="parentText" presStyleLbl="node1" presStyleIdx="1" presStyleCnt="2">
        <dgm:presLayoutVars>
          <dgm:chMax val="0"/>
          <dgm:bulletEnabled val="1"/>
        </dgm:presLayoutVars>
      </dgm:prSet>
      <dgm:spPr/>
    </dgm:pt>
    <dgm:pt modelId="{8C4DFADB-1A96-493D-A096-70B169B43E60}" type="pres">
      <dgm:prSet presAssocID="{D41D32EE-0099-48F4-B09B-4A6FC9FB5C59}" presName="childText" presStyleLbl="revTx" presStyleIdx="1" presStyleCnt="2">
        <dgm:presLayoutVars>
          <dgm:bulletEnabled val="1"/>
        </dgm:presLayoutVars>
      </dgm:prSet>
      <dgm:spPr/>
    </dgm:pt>
  </dgm:ptLst>
  <dgm:cxnLst>
    <dgm:cxn modelId="{ECE4791A-8C31-4317-84C2-EA3DB1BCB0EC}" srcId="{63425F31-5B15-4339-BF56-25CCF82A726A}" destId="{07D0400B-5F0E-4229-AF59-CCF2237E10E4}" srcOrd="1" destOrd="0" parTransId="{D4F7EBF5-6921-4343-81E4-0EC09BBE8C80}" sibTransId="{DECD46BE-1B6E-4B5E-877D-9A93670941B9}"/>
    <dgm:cxn modelId="{14AA7F22-3A25-497D-A1EE-8A6BB829684F}" srcId="{D41D32EE-0099-48F4-B09B-4A6FC9FB5C59}" destId="{110D4594-83D1-4556-9BFF-7DD7ABADFCF6}" srcOrd="0" destOrd="0" parTransId="{D3033B61-6D45-4352-85A6-62D352AA3E48}" sibTransId="{D41374A0-31DD-464C-A0C8-344B7F81A895}"/>
    <dgm:cxn modelId="{35BC483A-184C-46DB-BB13-E1FE24D89BA9}" type="presOf" srcId="{D41D32EE-0099-48F4-B09B-4A6FC9FB5C59}" destId="{F8C61D27-7A16-4EAE-AC89-C472BB7EAB9F}" srcOrd="0" destOrd="0" presId="urn:microsoft.com/office/officeart/2005/8/layout/vList2"/>
    <dgm:cxn modelId="{EFB8083F-0CBC-4FF4-84FB-6DF7FF04D979}" srcId="{63425F31-5B15-4339-BF56-25CCF82A726A}" destId="{0884B9B8-B5E2-4EBD-98CE-7550476D0BE2}" srcOrd="0" destOrd="0" parTransId="{FFCFCE14-FF2D-43BA-A73F-C74B4B065520}" sibTransId="{A6FDE32C-5986-4214-804D-05E058BA5AF0}"/>
    <dgm:cxn modelId="{91EEB66E-1853-4956-9EF8-3A54508A12DE}" type="presOf" srcId="{110D4594-83D1-4556-9BFF-7DD7ABADFCF6}" destId="{8C4DFADB-1A96-493D-A096-70B169B43E60}" srcOrd="0" destOrd="0" presId="urn:microsoft.com/office/officeart/2005/8/layout/vList2"/>
    <dgm:cxn modelId="{21683289-659E-4A47-B753-9D40DB8AB61C}" type="presOf" srcId="{65039D91-CE98-4CB7-88F4-5410723614FA}" destId="{C94E0989-2835-4F04-8CB9-6F0A5ADB1CC6}" srcOrd="0" destOrd="0" presId="urn:microsoft.com/office/officeart/2005/8/layout/vList2"/>
    <dgm:cxn modelId="{2ECEA5A9-7325-48FC-8B1D-82CF3E668298}" type="presOf" srcId="{E03D2EE9-99CA-46AC-AD10-5D79362B9D84}" destId="{6DB5F019-849C-4092-9BEF-542D1BFC33C4}" srcOrd="0" destOrd="2" presId="urn:microsoft.com/office/officeart/2005/8/layout/vList2"/>
    <dgm:cxn modelId="{CC4726C2-29C0-4F22-BF40-C097CC6D9C52}" srcId="{65039D91-CE98-4CB7-88F4-5410723614FA}" destId="{D41D32EE-0099-48F4-B09B-4A6FC9FB5C59}" srcOrd="1" destOrd="0" parTransId="{B41986E9-7BB4-41A8-9D88-024231ABC7BE}" sibTransId="{1D35BD3F-67B4-4691-8125-D04D62AACD74}"/>
    <dgm:cxn modelId="{EDEBF9C2-64BE-41FF-92BF-0D9B43B27134}" type="presOf" srcId="{0884B9B8-B5E2-4EBD-98CE-7550476D0BE2}" destId="{6DB5F019-849C-4092-9BEF-542D1BFC33C4}" srcOrd="0" destOrd="0" presId="urn:microsoft.com/office/officeart/2005/8/layout/vList2"/>
    <dgm:cxn modelId="{18801FCD-8126-41CA-8D39-E6E26631BA4B}" srcId="{63425F31-5B15-4339-BF56-25CCF82A726A}" destId="{E03D2EE9-99CA-46AC-AD10-5D79362B9D84}" srcOrd="2" destOrd="0" parTransId="{4CBC8EB0-6B7B-4EB6-9160-66A9949E85C5}" sibTransId="{370754E3-3F08-43FB-B43B-FCA78F9CA5B2}"/>
    <dgm:cxn modelId="{9F8223D3-23B8-4216-8F13-860C9F924C4C}" type="presOf" srcId="{63425F31-5B15-4339-BF56-25CCF82A726A}" destId="{8B6B6C2C-D09B-4B74-8FBD-BAA9588A58BF}" srcOrd="0" destOrd="0" presId="urn:microsoft.com/office/officeart/2005/8/layout/vList2"/>
    <dgm:cxn modelId="{70A0C5E5-92FE-4105-978A-6423D2E18038}" type="presOf" srcId="{07D0400B-5F0E-4229-AF59-CCF2237E10E4}" destId="{6DB5F019-849C-4092-9BEF-542D1BFC33C4}" srcOrd="0" destOrd="1" presId="urn:microsoft.com/office/officeart/2005/8/layout/vList2"/>
    <dgm:cxn modelId="{214DA8F2-3021-4D16-89E3-B0E33664D14B}" srcId="{65039D91-CE98-4CB7-88F4-5410723614FA}" destId="{63425F31-5B15-4339-BF56-25CCF82A726A}" srcOrd="0" destOrd="0" parTransId="{5506E6AA-FE14-4A25-BAA3-33F7C764934F}" sibTransId="{73CA1967-6E9F-4A5E-93A3-C3F1573B7168}"/>
    <dgm:cxn modelId="{35C49785-7E36-427B-ABE9-CFB60800F6C9}" type="presParOf" srcId="{C94E0989-2835-4F04-8CB9-6F0A5ADB1CC6}" destId="{8B6B6C2C-D09B-4B74-8FBD-BAA9588A58BF}" srcOrd="0" destOrd="0" presId="urn:microsoft.com/office/officeart/2005/8/layout/vList2"/>
    <dgm:cxn modelId="{8F441380-82DD-4F48-976B-C814FE753B2A}" type="presParOf" srcId="{C94E0989-2835-4F04-8CB9-6F0A5ADB1CC6}" destId="{6DB5F019-849C-4092-9BEF-542D1BFC33C4}" srcOrd="1" destOrd="0" presId="urn:microsoft.com/office/officeart/2005/8/layout/vList2"/>
    <dgm:cxn modelId="{9C209F70-0C07-4E32-B0C2-0DE52AA53519}" type="presParOf" srcId="{C94E0989-2835-4F04-8CB9-6F0A5ADB1CC6}" destId="{F8C61D27-7A16-4EAE-AC89-C472BB7EAB9F}" srcOrd="2" destOrd="0" presId="urn:microsoft.com/office/officeart/2005/8/layout/vList2"/>
    <dgm:cxn modelId="{785875D9-0F36-421A-BC92-327E8821EA7E}" type="presParOf" srcId="{C94E0989-2835-4F04-8CB9-6F0A5ADB1CC6}" destId="{8C4DFADB-1A96-493D-A096-70B169B43E60}"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971359-75D6-467A-B1B7-DF02911C870A}"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it-IT"/>
        </a:p>
      </dgm:t>
    </dgm:pt>
    <dgm:pt modelId="{3458157E-A22E-4CA7-B997-0AB66A8C0F38}">
      <dgm:prSet phldrT="[Testo]"/>
      <dgm:spPr/>
      <dgm:t>
        <a:bodyPr/>
        <a:lstStyle/>
        <a:p>
          <a:pPr algn="ctr"/>
          <a:r>
            <a:rPr lang="it-IT" dirty="0"/>
            <a:t>Aree funzionali caratteristiche o operative</a:t>
          </a:r>
        </a:p>
      </dgm:t>
    </dgm:pt>
    <dgm:pt modelId="{48FFD621-4F1E-490A-9DD5-C5EBF613BC6E}" type="parTrans" cxnId="{C6E54AF2-3107-49C8-A1F7-4220B74DFE9E}">
      <dgm:prSet/>
      <dgm:spPr/>
      <dgm:t>
        <a:bodyPr/>
        <a:lstStyle/>
        <a:p>
          <a:endParaRPr lang="it-IT"/>
        </a:p>
      </dgm:t>
    </dgm:pt>
    <dgm:pt modelId="{94443545-36DA-445D-A72D-7068F5637F9B}" type="sibTrans" cxnId="{C6E54AF2-3107-49C8-A1F7-4220B74DFE9E}">
      <dgm:prSet/>
      <dgm:spPr/>
      <dgm:t>
        <a:bodyPr/>
        <a:lstStyle/>
        <a:p>
          <a:endParaRPr lang="it-IT"/>
        </a:p>
      </dgm:t>
    </dgm:pt>
    <dgm:pt modelId="{AEC07D98-39C9-401D-865A-449232669E80}" type="pres">
      <dgm:prSet presAssocID="{1B971359-75D6-467A-B1B7-DF02911C870A}" presName="linear" presStyleCnt="0">
        <dgm:presLayoutVars>
          <dgm:dir/>
          <dgm:resizeHandles val="exact"/>
        </dgm:presLayoutVars>
      </dgm:prSet>
      <dgm:spPr/>
    </dgm:pt>
    <dgm:pt modelId="{437B1756-CFE9-42E8-BE22-6F20902A36AD}" type="pres">
      <dgm:prSet presAssocID="{3458157E-A22E-4CA7-B997-0AB66A8C0F38}" presName="comp" presStyleCnt="0"/>
      <dgm:spPr/>
    </dgm:pt>
    <dgm:pt modelId="{D6DB5D9F-7AC5-4F55-8D74-5261CF2F2BDE}" type="pres">
      <dgm:prSet presAssocID="{3458157E-A22E-4CA7-B997-0AB66A8C0F38}" presName="box" presStyleLbl="node1" presStyleIdx="0" presStyleCnt="1"/>
      <dgm:spPr/>
    </dgm:pt>
    <dgm:pt modelId="{4437E2E6-9211-409D-8DB1-99F5ECCE5CCF}" type="pres">
      <dgm:prSet presAssocID="{3458157E-A22E-4CA7-B997-0AB66A8C0F38}" presName="img" presStyleLbl="fgImgPlace1" presStyleIdx="0" presStyleCnt="1"/>
      <dgm:spPr>
        <a:blipFill rotWithShape="0">
          <a:blip xmlns:r="http://schemas.openxmlformats.org/officeDocument/2006/relationships" r:embed="rId1"/>
          <a:stretch>
            <a:fillRect/>
          </a:stretch>
        </a:blipFill>
      </dgm:spPr>
    </dgm:pt>
    <dgm:pt modelId="{4D7473F8-F79D-4F90-ABA6-619219E826BF}" type="pres">
      <dgm:prSet presAssocID="{3458157E-A22E-4CA7-B997-0AB66A8C0F38}" presName="text" presStyleLbl="node1" presStyleIdx="0" presStyleCnt="1">
        <dgm:presLayoutVars>
          <dgm:bulletEnabled val="1"/>
        </dgm:presLayoutVars>
      </dgm:prSet>
      <dgm:spPr/>
    </dgm:pt>
  </dgm:ptLst>
  <dgm:cxnLst>
    <dgm:cxn modelId="{A14FBA06-BAD7-4AD6-8C17-961CB5BFE579}" type="presOf" srcId="{1B971359-75D6-467A-B1B7-DF02911C870A}" destId="{AEC07D98-39C9-401D-865A-449232669E80}" srcOrd="0" destOrd="0" presId="urn:microsoft.com/office/officeart/2005/8/layout/vList4"/>
    <dgm:cxn modelId="{93F24064-9EB9-490D-9E4E-862F056C8D1C}" type="presOf" srcId="{3458157E-A22E-4CA7-B997-0AB66A8C0F38}" destId="{D6DB5D9F-7AC5-4F55-8D74-5261CF2F2BDE}" srcOrd="0" destOrd="0" presId="urn:microsoft.com/office/officeart/2005/8/layout/vList4"/>
    <dgm:cxn modelId="{D76CB07D-5733-4275-B681-E0ECAD0A4C74}" type="presOf" srcId="{3458157E-A22E-4CA7-B997-0AB66A8C0F38}" destId="{4D7473F8-F79D-4F90-ABA6-619219E826BF}" srcOrd="1" destOrd="0" presId="urn:microsoft.com/office/officeart/2005/8/layout/vList4"/>
    <dgm:cxn modelId="{C6E54AF2-3107-49C8-A1F7-4220B74DFE9E}" srcId="{1B971359-75D6-467A-B1B7-DF02911C870A}" destId="{3458157E-A22E-4CA7-B997-0AB66A8C0F38}" srcOrd="0" destOrd="0" parTransId="{48FFD621-4F1E-490A-9DD5-C5EBF613BC6E}" sibTransId="{94443545-36DA-445D-A72D-7068F5637F9B}"/>
    <dgm:cxn modelId="{B8BD549E-1A05-4950-9FA0-2A5310B85EFC}" type="presParOf" srcId="{AEC07D98-39C9-401D-865A-449232669E80}" destId="{437B1756-CFE9-42E8-BE22-6F20902A36AD}" srcOrd="0" destOrd="0" presId="urn:microsoft.com/office/officeart/2005/8/layout/vList4"/>
    <dgm:cxn modelId="{ECF148DD-C8D8-4563-9C47-33C6FE1ECBDA}" type="presParOf" srcId="{437B1756-CFE9-42E8-BE22-6F20902A36AD}" destId="{D6DB5D9F-7AC5-4F55-8D74-5261CF2F2BDE}" srcOrd="0" destOrd="0" presId="urn:microsoft.com/office/officeart/2005/8/layout/vList4"/>
    <dgm:cxn modelId="{8724C3D7-4E41-4D66-BBFF-CD8AE560E49D}" type="presParOf" srcId="{437B1756-CFE9-42E8-BE22-6F20902A36AD}" destId="{4437E2E6-9211-409D-8DB1-99F5ECCE5CCF}" srcOrd="1" destOrd="0" presId="urn:microsoft.com/office/officeart/2005/8/layout/vList4"/>
    <dgm:cxn modelId="{CFFD91F4-5A4F-4530-9D5E-DDADEEE26364}" type="presParOf" srcId="{437B1756-CFE9-42E8-BE22-6F20902A36AD}" destId="{4D7473F8-F79D-4F90-ABA6-619219E826BF}"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B971359-75D6-467A-B1B7-DF02911C870A}"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it-IT"/>
        </a:p>
      </dgm:t>
    </dgm:pt>
    <dgm:pt modelId="{3458157E-A22E-4CA7-B997-0AB66A8C0F38}">
      <dgm:prSet phldrT="[Testo]"/>
      <dgm:spPr/>
      <dgm:t>
        <a:bodyPr/>
        <a:lstStyle/>
        <a:p>
          <a:pPr algn="ctr"/>
          <a:r>
            <a:rPr lang="it-IT" dirty="0"/>
            <a:t>Aree funzionali caratteristiche o operative</a:t>
          </a:r>
        </a:p>
      </dgm:t>
    </dgm:pt>
    <dgm:pt modelId="{48FFD621-4F1E-490A-9DD5-C5EBF613BC6E}" type="parTrans" cxnId="{C6E54AF2-3107-49C8-A1F7-4220B74DFE9E}">
      <dgm:prSet/>
      <dgm:spPr/>
      <dgm:t>
        <a:bodyPr/>
        <a:lstStyle/>
        <a:p>
          <a:endParaRPr lang="it-IT"/>
        </a:p>
      </dgm:t>
    </dgm:pt>
    <dgm:pt modelId="{94443545-36DA-445D-A72D-7068F5637F9B}" type="sibTrans" cxnId="{C6E54AF2-3107-49C8-A1F7-4220B74DFE9E}">
      <dgm:prSet/>
      <dgm:spPr/>
      <dgm:t>
        <a:bodyPr/>
        <a:lstStyle/>
        <a:p>
          <a:endParaRPr lang="it-IT"/>
        </a:p>
      </dgm:t>
    </dgm:pt>
    <dgm:pt modelId="{AEC07D98-39C9-401D-865A-449232669E80}" type="pres">
      <dgm:prSet presAssocID="{1B971359-75D6-467A-B1B7-DF02911C870A}" presName="linear" presStyleCnt="0">
        <dgm:presLayoutVars>
          <dgm:dir/>
          <dgm:resizeHandles val="exact"/>
        </dgm:presLayoutVars>
      </dgm:prSet>
      <dgm:spPr/>
    </dgm:pt>
    <dgm:pt modelId="{437B1756-CFE9-42E8-BE22-6F20902A36AD}" type="pres">
      <dgm:prSet presAssocID="{3458157E-A22E-4CA7-B997-0AB66A8C0F38}" presName="comp" presStyleCnt="0"/>
      <dgm:spPr/>
    </dgm:pt>
    <dgm:pt modelId="{D6DB5D9F-7AC5-4F55-8D74-5261CF2F2BDE}" type="pres">
      <dgm:prSet presAssocID="{3458157E-A22E-4CA7-B997-0AB66A8C0F38}" presName="box" presStyleLbl="node1" presStyleIdx="0" presStyleCnt="1"/>
      <dgm:spPr/>
    </dgm:pt>
    <dgm:pt modelId="{4437E2E6-9211-409D-8DB1-99F5ECCE5CCF}" type="pres">
      <dgm:prSet presAssocID="{3458157E-A22E-4CA7-B997-0AB66A8C0F38}" presName="img" presStyleLbl="fgImgPlace1" presStyleIdx="0" presStyleCnt="1"/>
      <dgm:spPr>
        <a:blipFill rotWithShape="0">
          <a:blip xmlns:r="http://schemas.openxmlformats.org/officeDocument/2006/relationships" r:embed="rId1"/>
          <a:stretch>
            <a:fillRect/>
          </a:stretch>
        </a:blipFill>
      </dgm:spPr>
    </dgm:pt>
    <dgm:pt modelId="{4D7473F8-F79D-4F90-ABA6-619219E826BF}" type="pres">
      <dgm:prSet presAssocID="{3458157E-A22E-4CA7-B997-0AB66A8C0F38}" presName="text" presStyleLbl="node1" presStyleIdx="0" presStyleCnt="1">
        <dgm:presLayoutVars>
          <dgm:bulletEnabled val="1"/>
        </dgm:presLayoutVars>
      </dgm:prSet>
      <dgm:spPr/>
    </dgm:pt>
  </dgm:ptLst>
  <dgm:cxnLst>
    <dgm:cxn modelId="{64969F02-5CC4-4D73-BC3E-2242F1000950}" type="presOf" srcId="{3458157E-A22E-4CA7-B997-0AB66A8C0F38}" destId="{4D7473F8-F79D-4F90-ABA6-619219E826BF}" srcOrd="1" destOrd="0" presId="urn:microsoft.com/office/officeart/2005/8/layout/vList4"/>
    <dgm:cxn modelId="{828DA578-5D3F-4613-B84B-7D6922B341D2}" type="presOf" srcId="{1B971359-75D6-467A-B1B7-DF02911C870A}" destId="{AEC07D98-39C9-401D-865A-449232669E80}" srcOrd="0" destOrd="0" presId="urn:microsoft.com/office/officeart/2005/8/layout/vList4"/>
    <dgm:cxn modelId="{C313B4D3-3185-4F65-A520-8EC24E0A215B}" type="presOf" srcId="{3458157E-A22E-4CA7-B997-0AB66A8C0F38}" destId="{D6DB5D9F-7AC5-4F55-8D74-5261CF2F2BDE}" srcOrd="0" destOrd="0" presId="urn:microsoft.com/office/officeart/2005/8/layout/vList4"/>
    <dgm:cxn modelId="{C6E54AF2-3107-49C8-A1F7-4220B74DFE9E}" srcId="{1B971359-75D6-467A-B1B7-DF02911C870A}" destId="{3458157E-A22E-4CA7-B997-0AB66A8C0F38}" srcOrd="0" destOrd="0" parTransId="{48FFD621-4F1E-490A-9DD5-C5EBF613BC6E}" sibTransId="{94443545-36DA-445D-A72D-7068F5637F9B}"/>
    <dgm:cxn modelId="{B705A19E-D4C8-4523-88FE-61FB48800E3F}" type="presParOf" srcId="{AEC07D98-39C9-401D-865A-449232669E80}" destId="{437B1756-CFE9-42E8-BE22-6F20902A36AD}" srcOrd="0" destOrd="0" presId="urn:microsoft.com/office/officeart/2005/8/layout/vList4"/>
    <dgm:cxn modelId="{C9C3A85F-1E4F-4498-890C-D36A49102126}" type="presParOf" srcId="{437B1756-CFE9-42E8-BE22-6F20902A36AD}" destId="{D6DB5D9F-7AC5-4F55-8D74-5261CF2F2BDE}" srcOrd="0" destOrd="0" presId="urn:microsoft.com/office/officeart/2005/8/layout/vList4"/>
    <dgm:cxn modelId="{3E1B7205-01EC-40C1-A1E4-41C80618E276}" type="presParOf" srcId="{437B1756-CFE9-42E8-BE22-6F20902A36AD}" destId="{4437E2E6-9211-409D-8DB1-99F5ECCE5CCF}" srcOrd="1" destOrd="0" presId="urn:microsoft.com/office/officeart/2005/8/layout/vList4"/>
    <dgm:cxn modelId="{64B33450-01F4-4B5C-A5C4-2DD110A24533}" type="presParOf" srcId="{437B1756-CFE9-42E8-BE22-6F20902A36AD}" destId="{4D7473F8-F79D-4F90-ABA6-619219E826BF}"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5039D91-CE98-4CB7-88F4-5410723614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63425F31-5B15-4339-BF56-25CCF82A726A}">
      <dgm:prSet phldrT="[Testo]"/>
      <dgm:spPr/>
      <dgm:t>
        <a:bodyPr/>
        <a:lstStyle/>
        <a:p>
          <a:r>
            <a:rPr lang="it-IT" dirty="0"/>
            <a:t>Attività</a:t>
          </a:r>
        </a:p>
      </dgm:t>
    </dgm:pt>
    <dgm:pt modelId="{5506E6AA-FE14-4A25-BAA3-33F7C764934F}" type="parTrans" cxnId="{214DA8F2-3021-4D16-89E3-B0E33664D14B}">
      <dgm:prSet/>
      <dgm:spPr/>
      <dgm:t>
        <a:bodyPr/>
        <a:lstStyle/>
        <a:p>
          <a:endParaRPr lang="it-IT"/>
        </a:p>
      </dgm:t>
    </dgm:pt>
    <dgm:pt modelId="{73CA1967-6E9F-4A5E-93A3-C3F1573B7168}" type="sibTrans" cxnId="{214DA8F2-3021-4D16-89E3-B0E33664D14B}">
      <dgm:prSet/>
      <dgm:spPr/>
      <dgm:t>
        <a:bodyPr/>
        <a:lstStyle/>
        <a:p>
          <a:endParaRPr lang="it-IT"/>
        </a:p>
      </dgm:t>
    </dgm:pt>
    <dgm:pt modelId="{0884B9B8-B5E2-4EBD-98CE-7550476D0BE2}">
      <dgm:prSet phldrT="[Testo]"/>
      <dgm:spPr/>
      <dgm:t>
        <a:bodyPr/>
        <a:lstStyle/>
        <a:p>
          <a:r>
            <a:rPr lang="it-IT" dirty="0"/>
            <a:t>Analisi del mercato di sbocco</a:t>
          </a:r>
        </a:p>
      </dgm:t>
    </dgm:pt>
    <dgm:pt modelId="{FFCFCE14-FF2D-43BA-A73F-C74B4B065520}" type="parTrans" cxnId="{EFB8083F-0CBC-4FF4-84FB-6DF7FF04D979}">
      <dgm:prSet/>
      <dgm:spPr/>
      <dgm:t>
        <a:bodyPr/>
        <a:lstStyle/>
        <a:p>
          <a:endParaRPr lang="it-IT"/>
        </a:p>
      </dgm:t>
    </dgm:pt>
    <dgm:pt modelId="{A6FDE32C-5986-4214-804D-05E058BA5AF0}" type="sibTrans" cxnId="{EFB8083F-0CBC-4FF4-84FB-6DF7FF04D979}">
      <dgm:prSet/>
      <dgm:spPr/>
      <dgm:t>
        <a:bodyPr/>
        <a:lstStyle/>
        <a:p>
          <a:endParaRPr lang="it-IT"/>
        </a:p>
      </dgm:t>
    </dgm:pt>
    <dgm:pt modelId="{D41D32EE-0099-48F4-B09B-4A6FC9FB5C59}">
      <dgm:prSet phldrT="[Testo]"/>
      <dgm:spPr/>
      <dgm:t>
        <a:bodyPr/>
        <a:lstStyle/>
        <a:p>
          <a:r>
            <a:rPr lang="it-IT" dirty="0"/>
            <a:t>Competenze tecniche richieste</a:t>
          </a:r>
        </a:p>
      </dgm:t>
    </dgm:pt>
    <dgm:pt modelId="{B41986E9-7BB4-41A8-9D88-024231ABC7BE}" type="parTrans" cxnId="{CC4726C2-29C0-4F22-BF40-C097CC6D9C52}">
      <dgm:prSet/>
      <dgm:spPr/>
      <dgm:t>
        <a:bodyPr/>
        <a:lstStyle/>
        <a:p>
          <a:endParaRPr lang="it-IT"/>
        </a:p>
      </dgm:t>
    </dgm:pt>
    <dgm:pt modelId="{1D35BD3F-67B4-4691-8125-D04D62AACD74}" type="sibTrans" cxnId="{CC4726C2-29C0-4F22-BF40-C097CC6D9C52}">
      <dgm:prSet/>
      <dgm:spPr/>
      <dgm:t>
        <a:bodyPr/>
        <a:lstStyle/>
        <a:p>
          <a:endParaRPr lang="it-IT"/>
        </a:p>
      </dgm:t>
    </dgm:pt>
    <dgm:pt modelId="{110D4594-83D1-4556-9BFF-7DD7ABADFCF6}">
      <dgm:prSet phldrT="[Testo]"/>
      <dgm:spPr/>
      <dgm:t>
        <a:bodyPr/>
        <a:lstStyle/>
        <a:p>
          <a:r>
            <a:rPr lang="it-IT" dirty="0"/>
            <a:t>Orientate al soddisfacimento del cliente</a:t>
          </a:r>
        </a:p>
      </dgm:t>
    </dgm:pt>
    <dgm:pt modelId="{D3033B61-6D45-4352-85A6-62D352AA3E48}" type="parTrans" cxnId="{14AA7F22-3A25-497D-A1EE-8A6BB829684F}">
      <dgm:prSet/>
      <dgm:spPr/>
      <dgm:t>
        <a:bodyPr/>
        <a:lstStyle/>
        <a:p>
          <a:endParaRPr lang="it-IT"/>
        </a:p>
      </dgm:t>
    </dgm:pt>
    <dgm:pt modelId="{D41374A0-31DD-464C-A0C8-344B7F81A895}" type="sibTrans" cxnId="{14AA7F22-3A25-497D-A1EE-8A6BB829684F}">
      <dgm:prSet/>
      <dgm:spPr/>
      <dgm:t>
        <a:bodyPr/>
        <a:lstStyle/>
        <a:p>
          <a:endParaRPr lang="it-IT"/>
        </a:p>
      </dgm:t>
    </dgm:pt>
    <dgm:pt modelId="{E9C7D158-D332-4F90-8E21-EA8DE6986333}">
      <dgm:prSet phldrT="[Testo]"/>
      <dgm:spPr/>
      <dgm:t>
        <a:bodyPr/>
        <a:lstStyle/>
        <a:p>
          <a:r>
            <a:rPr lang="it-IT" dirty="0"/>
            <a:t>Analisi dei bisogni presenti e potenziali dei consumatori</a:t>
          </a:r>
        </a:p>
      </dgm:t>
    </dgm:pt>
    <dgm:pt modelId="{B53C57C2-3B65-46EE-825F-50C1D5ED770B}" type="parTrans" cxnId="{F1A72FA9-FA38-4AD1-B72C-55737E557C85}">
      <dgm:prSet/>
      <dgm:spPr/>
      <dgm:t>
        <a:bodyPr/>
        <a:lstStyle/>
        <a:p>
          <a:endParaRPr lang="it-IT"/>
        </a:p>
      </dgm:t>
    </dgm:pt>
    <dgm:pt modelId="{8B90FF9B-4DC4-40CF-90F4-C0505B8407F9}" type="sibTrans" cxnId="{F1A72FA9-FA38-4AD1-B72C-55737E557C85}">
      <dgm:prSet/>
      <dgm:spPr/>
      <dgm:t>
        <a:bodyPr/>
        <a:lstStyle/>
        <a:p>
          <a:endParaRPr lang="it-IT"/>
        </a:p>
      </dgm:t>
    </dgm:pt>
    <dgm:pt modelId="{4BAB4A5C-F4F6-4FA3-BB58-D27E69096A4A}">
      <dgm:prSet phldrT="[Testo]"/>
      <dgm:spPr/>
      <dgm:t>
        <a:bodyPr/>
        <a:lstStyle/>
        <a:p>
          <a:r>
            <a:rPr lang="it-IT" dirty="0"/>
            <a:t>Orientate al mercato</a:t>
          </a:r>
        </a:p>
      </dgm:t>
    </dgm:pt>
    <dgm:pt modelId="{D95F0E58-0FBF-4323-A24B-6E3F19F75943}" type="parTrans" cxnId="{9F374BE3-0295-4ADD-8DEC-35EAAD857A5A}">
      <dgm:prSet/>
      <dgm:spPr/>
      <dgm:t>
        <a:bodyPr/>
        <a:lstStyle/>
        <a:p>
          <a:endParaRPr lang="it-IT"/>
        </a:p>
      </dgm:t>
    </dgm:pt>
    <dgm:pt modelId="{EF41CC30-D270-42B3-9330-6AE4C1D696CE}" type="sibTrans" cxnId="{9F374BE3-0295-4ADD-8DEC-35EAAD857A5A}">
      <dgm:prSet/>
      <dgm:spPr/>
      <dgm:t>
        <a:bodyPr/>
        <a:lstStyle/>
        <a:p>
          <a:endParaRPr lang="it-IT"/>
        </a:p>
      </dgm:t>
    </dgm:pt>
    <dgm:pt modelId="{C94E0989-2835-4F04-8CB9-6F0A5ADB1CC6}" type="pres">
      <dgm:prSet presAssocID="{65039D91-CE98-4CB7-88F4-5410723614FA}" presName="linear" presStyleCnt="0">
        <dgm:presLayoutVars>
          <dgm:animLvl val="lvl"/>
          <dgm:resizeHandles val="exact"/>
        </dgm:presLayoutVars>
      </dgm:prSet>
      <dgm:spPr/>
    </dgm:pt>
    <dgm:pt modelId="{8B6B6C2C-D09B-4B74-8FBD-BAA9588A58BF}" type="pres">
      <dgm:prSet presAssocID="{63425F31-5B15-4339-BF56-25CCF82A726A}" presName="parentText" presStyleLbl="node1" presStyleIdx="0" presStyleCnt="2">
        <dgm:presLayoutVars>
          <dgm:chMax val="0"/>
          <dgm:bulletEnabled val="1"/>
        </dgm:presLayoutVars>
      </dgm:prSet>
      <dgm:spPr/>
    </dgm:pt>
    <dgm:pt modelId="{6DB5F019-849C-4092-9BEF-542D1BFC33C4}" type="pres">
      <dgm:prSet presAssocID="{63425F31-5B15-4339-BF56-25CCF82A726A}" presName="childText" presStyleLbl="revTx" presStyleIdx="0" presStyleCnt="2">
        <dgm:presLayoutVars>
          <dgm:bulletEnabled val="1"/>
        </dgm:presLayoutVars>
      </dgm:prSet>
      <dgm:spPr/>
    </dgm:pt>
    <dgm:pt modelId="{F8C61D27-7A16-4EAE-AC89-C472BB7EAB9F}" type="pres">
      <dgm:prSet presAssocID="{D41D32EE-0099-48F4-B09B-4A6FC9FB5C59}" presName="parentText" presStyleLbl="node1" presStyleIdx="1" presStyleCnt="2">
        <dgm:presLayoutVars>
          <dgm:chMax val="0"/>
          <dgm:bulletEnabled val="1"/>
        </dgm:presLayoutVars>
      </dgm:prSet>
      <dgm:spPr/>
    </dgm:pt>
    <dgm:pt modelId="{8C4DFADB-1A96-493D-A096-70B169B43E60}" type="pres">
      <dgm:prSet presAssocID="{D41D32EE-0099-48F4-B09B-4A6FC9FB5C59}" presName="childText" presStyleLbl="revTx" presStyleIdx="1" presStyleCnt="2">
        <dgm:presLayoutVars>
          <dgm:bulletEnabled val="1"/>
        </dgm:presLayoutVars>
      </dgm:prSet>
      <dgm:spPr/>
    </dgm:pt>
  </dgm:ptLst>
  <dgm:cxnLst>
    <dgm:cxn modelId="{4F93F802-6148-4140-84B0-2766C8C22A84}" type="presOf" srcId="{63425F31-5B15-4339-BF56-25CCF82A726A}" destId="{8B6B6C2C-D09B-4B74-8FBD-BAA9588A58BF}" srcOrd="0" destOrd="0" presId="urn:microsoft.com/office/officeart/2005/8/layout/vList2"/>
    <dgm:cxn modelId="{BC0E5B17-7BDD-4D42-BB3C-A55432A024E4}" type="presOf" srcId="{0884B9B8-B5E2-4EBD-98CE-7550476D0BE2}" destId="{6DB5F019-849C-4092-9BEF-542D1BFC33C4}" srcOrd="0" destOrd="0" presId="urn:microsoft.com/office/officeart/2005/8/layout/vList2"/>
    <dgm:cxn modelId="{7D42F51B-2358-4F85-94FB-0549028BF877}" type="presOf" srcId="{D41D32EE-0099-48F4-B09B-4A6FC9FB5C59}" destId="{F8C61D27-7A16-4EAE-AC89-C472BB7EAB9F}" srcOrd="0" destOrd="0" presId="urn:microsoft.com/office/officeart/2005/8/layout/vList2"/>
    <dgm:cxn modelId="{14AA7F22-3A25-497D-A1EE-8A6BB829684F}" srcId="{D41D32EE-0099-48F4-B09B-4A6FC9FB5C59}" destId="{110D4594-83D1-4556-9BFF-7DD7ABADFCF6}" srcOrd="0" destOrd="0" parTransId="{D3033B61-6D45-4352-85A6-62D352AA3E48}" sibTransId="{D41374A0-31DD-464C-A0C8-344B7F81A895}"/>
    <dgm:cxn modelId="{EFB8083F-0CBC-4FF4-84FB-6DF7FF04D979}" srcId="{63425F31-5B15-4339-BF56-25CCF82A726A}" destId="{0884B9B8-B5E2-4EBD-98CE-7550476D0BE2}" srcOrd="0" destOrd="0" parTransId="{FFCFCE14-FF2D-43BA-A73F-C74B4B065520}" sibTransId="{A6FDE32C-5986-4214-804D-05E058BA5AF0}"/>
    <dgm:cxn modelId="{680C9864-BC33-4F2E-BD6F-8C33DA2BC4F7}" type="presOf" srcId="{4BAB4A5C-F4F6-4FA3-BB58-D27E69096A4A}" destId="{8C4DFADB-1A96-493D-A096-70B169B43E60}" srcOrd="0" destOrd="1" presId="urn:microsoft.com/office/officeart/2005/8/layout/vList2"/>
    <dgm:cxn modelId="{217F136B-AE8C-4EA3-B893-F622CE6294B9}" type="presOf" srcId="{65039D91-CE98-4CB7-88F4-5410723614FA}" destId="{C94E0989-2835-4F04-8CB9-6F0A5ADB1CC6}" srcOrd="0" destOrd="0" presId="urn:microsoft.com/office/officeart/2005/8/layout/vList2"/>
    <dgm:cxn modelId="{4458F872-7411-4623-9F02-1D0016BE9E90}" type="presOf" srcId="{110D4594-83D1-4556-9BFF-7DD7ABADFCF6}" destId="{8C4DFADB-1A96-493D-A096-70B169B43E60}" srcOrd="0" destOrd="0" presId="urn:microsoft.com/office/officeart/2005/8/layout/vList2"/>
    <dgm:cxn modelId="{F1A72FA9-FA38-4AD1-B72C-55737E557C85}" srcId="{63425F31-5B15-4339-BF56-25CCF82A726A}" destId="{E9C7D158-D332-4F90-8E21-EA8DE6986333}" srcOrd="1" destOrd="0" parTransId="{B53C57C2-3B65-46EE-825F-50C1D5ED770B}" sibTransId="{8B90FF9B-4DC4-40CF-90F4-C0505B8407F9}"/>
    <dgm:cxn modelId="{CC4726C2-29C0-4F22-BF40-C097CC6D9C52}" srcId="{65039D91-CE98-4CB7-88F4-5410723614FA}" destId="{D41D32EE-0099-48F4-B09B-4A6FC9FB5C59}" srcOrd="1" destOrd="0" parTransId="{B41986E9-7BB4-41A8-9D88-024231ABC7BE}" sibTransId="{1D35BD3F-67B4-4691-8125-D04D62AACD74}"/>
    <dgm:cxn modelId="{B97429CA-A62D-42D2-B847-465240B5AB09}" type="presOf" srcId="{E9C7D158-D332-4F90-8E21-EA8DE6986333}" destId="{6DB5F019-849C-4092-9BEF-542D1BFC33C4}" srcOrd="0" destOrd="1" presId="urn:microsoft.com/office/officeart/2005/8/layout/vList2"/>
    <dgm:cxn modelId="{9F374BE3-0295-4ADD-8DEC-35EAAD857A5A}" srcId="{D41D32EE-0099-48F4-B09B-4A6FC9FB5C59}" destId="{4BAB4A5C-F4F6-4FA3-BB58-D27E69096A4A}" srcOrd="1" destOrd="0" parTransId="{D95F0E58-0FBF-4323-A24B-6E3F19F75943}" sibTransId="{EF41CC30-D270-42B3-9330-6AE4C1D696CE}"/>
    <dgm:cxn modelId="{214DA8F2-3021-4D16-89E3-B0E33664D14B}" srcId="{65039D91-CE98-4CB7-88F4-5410723614FA}" destId="{63425F31-5B15-4339-BF56-25CCF82A726A}" srcOrd="0" destOrd="0" parTransId="{5506E6AA-FE14-4A25-BAA3-33F7C764934F}" sibTransId="{73CA1967-6E9F-4A5E-93A3-C3F1573B7168}"/>
    <dgm:cxn modelId="{A24E5C25-DC4A-4CFD-AC51-99A0DFCE12E5}" type="presParOf" srcId="{C94E0989-2835-4F04-8CB9-6F0A5ADB1CC6}" destId="{8B6B6C2C-D09B-4B74-8FBD-BAA9588A58BF}" srcOrd="0" destOrd="0" presId="urn:microsoft.com/office/officeart/2005/8/layout/vList2"/>
    <dgm:cxn modelId="{E23FBA65-0DE1-489C-80FD-A3A716305118}" type="presParOf" srcId="{C94E0989-2835-4F04-8CB9-6F0A5ADB1CC6}" destId="{6DB5F019-849C-4092-9BEF-542D1BFC33C4}" srcOrd="1" destOrd="0" presId="urn:microsoft.com/office/officeart/2005/8/layout/vList2"/>
    <dgm:cxn modelId="{DC311423-7EE3-4A7F-97F8-A229C5F02BF8}" type="presParOf" srcId="{C94E0989-2835-4F04-8CB9-6F0A5ADB1CC6}" destId="{F8C61D27-7A16-4EAE-AC89-C472BB7EAB9F}" srcOrd="2" destOrd="0" presId="urn:microsoft.com/office/officeart/2005/8/layout/vList2"/>
    <dgm:cxn modelId="{67C61F4E-BFC1-48EF-BBA9-8A2B73F6E663}" type="presParOf" srcId="{C94E0989-2835-4F04-8CB9-6F0A5ADB1CC6}" destId="{8C4DFADB-1A96-493D-A096-70B169B43E60}"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5039D91-CE98-4CB7-88F4-5410723614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63425F31-5B15-4339-BF56-25CCF82A726A}">
      <dgm:prSet phldrT="[Testo]"/>
      <dgm:spPr/>
      <dgm:t>
        <a:bodyPr/>
        <a:lstStyle/>
        <a:p>
          <a:r>
            <a:rPr lang="it-IT" dirty="0"/>
            <a:t>Attività</a:t>
          </a:r>
        </a:p>
      </dgm:t>
    </dgm:pt>
    <dgm:pt modelId="{5506E6AA-FE14-4A25-BAA3-33F7C764934F}" type="parTrans" cxnId="{214DA8F2-3021-4D16-89E3-B0E33664D14B}">
      <dgm:prSet/>
      <dgm:spPr/>
      <dgm:t>
        <a:bodyPr/>
        <a:lstStyle/>
        <a:p>
          <a:endParaRPr lang="it-IT"/>
        </a:p>
      </dgm:t>
    </dgm:pt>
    <dgm:pt modelId="{73CA1967-6E9F-4A5E-93A3-C3F1573B7168}" type="sibTrans" cxnId="{214DA8F2-3021-4D16-89E3-B0E33664D14B}">
      <dgm:prSet/>
      <dgm:spPr/>
      <dgm:t>
        <a:bodyPr/>
        <a:lstStyle/>
        <a:p>
          <a:endParaRPr lang="it-IT"/>
        </a:p>
      </dgm:t>
    </dgm:pt>
    <dgm:pt modelId="{0884B9B8-B5E2-4EBD-98CE-7550476D0BE2}">
      <dgm:prSet phldrT="[Testo]"/>
      <dgm:spPr/>
      <dgm:t>
        <a:bodyPr/>
        <a:lstStyle/>
        <a:p>
          <a:r>
            <a:rPr lang="it-IT" dirty="0"/>
            <a:t>Approvvigionamento  dei fattori produttivi</a:t>
          </a:r>
        </a:p>
      </dgm:t>
    </dgm:pt>
    <dgm:pt modelId="{FFCFCE14-FF2D-43BA-A73F-C74B4B065520}" type="parTrans" cxnId="{EFB8083F-0CBC-4FF4-84FB-6DF7FF04D979}">
      <dgm:prSet/>
      <dgm:spPr/>
      <dgm:t>
        <a:bodyPr/>
        <a:lstStyle/>
        <a:p>
          <a:endParaRPr lang="it-IT"/>
        </a:p>
      </dgm:t>
    </dgm:pt>
    <dgm:pt modelId="{A6FDE32C-5986-4214-804D-05E058BA5AF0}" type="sibTrans" cxnId="{EFB8083F-0CBC-4FF4-84FB-6DF7FF04D979}">
      <dgm:prSet/>
      <dgm:spPr/>
      <dgm:t>
        <a:bodyPr/>
        <a:lstStyle/>
        <a:p>
          <a:endParaRPr lang="it-IT"/>
        </a:p>
      </dgm:t>
    </dgm:pt>
    <dgm:pt modelId="{D41D32EE-0099-48F4-B09B-4A6FC9FB5C59}">
      <dgm:prSet phldrT="[Testo]"/>
      <dgm:spPr/>
      <dgm:t>
        <a:bodyPr/>
        <a:lstStyle/>
        <a:p>
          <a:r>
            <a:rPr lang="it-IT" dirty="0"/>
            <a:t>Competenze tecniche richieste</a:t>
          </a:r>
        </a:p>
      </dgm:t>
    </dgm:pt>
    <dgm:pt modelId="{B41986E9-7BB4-41A8-9D88-024231ABC7BE}" type="parTrans" cxnId="{CC4726C2-29C0-4F22-BF40-C097CC6D9C52}">
      <dgm:prSet/>
      <dgm:spPr/>
      <dgm:t>
        <a:bodyPr/>
        <a:lstStyle/>
        <a:p>
          <a:endParaRPr lang="it-IT"/>
        </a:p>
      </dgm:t>
    </dgm:pt>
    <dgm:pt modelId="{1D35BD3F-67B4-4691-8125-D04D62AACD74}" type="sibTrans" cxnId="{CC4726C2-29C0-4F22-BF40-C097CC6D9C52}">
      <dgm:prSet/>
      <dgm:spPr/>
      <dgm:t>
        <a:bodyPr/>
        <a:lstStyle/>
        <a:p>
          <a:endParaRPr lang="it-IT"/>
        </a:p>
      </dgm:t>
    </dgm:pt>
    <dgm:pt modelId="{110D4594-83D1-4556-9BFF-7DD7ABADFCF6}">
      <dgm:prSet phldrT="[Testo]"/>
      <dgm:spPr/>
      <dgm:t>
        <a:bodyPr/>
        <a:lstStyle/>
        <a:p>
          <a:r>
            <a:rPr lang="it-IT" dirty="0"/>
            <a:t>Orientate all’ottimizzazione dei fattori produttivi impiegati</a:t>
          </a:r>
        </a:p>
      </dgm:t>
    </dgm:pt>
    <dgm:pt modelId="{D3033B61-6D45-4352-85A6-62D352AA3E48}" type="parTrans" cxnId="{14AA7F22-3A25-497D-A1EE-8A6BB829684F}">
      <dgm:prSet/>
      <dgm:spPr/>
      <dgm:t>
        <a:bodyPr/>
        <a:lstStyle/>
        <a:p>
          <a:endParaRPr lang="it-IT"/>
        </a:p>
      </dgm:t>
    </dgm:pt>
    <dgm:pt modelId="{D41374A0-31DD-464C-A0C8-344B7F81A895}" type="sibTrans" cxnId="{14AA7F22-3A25-497D-A1EE-8A6BB829684F}">
      <dgm:prSet/>
      <dgm:spPr/>
      <dgm:t>
        <a:bodyPr/>
        <a:lstStyle/>
        <a:p>
          <a:endParaRPr lang="it-IT"/>
        </a:p>
      </dgm:t>
    </dgm:pt>
    <dgm:pt modelId="{E9C7D158-D332-4F90-8E21-EA8DE6986333}">
      <dgm:prSet phldrT="[Testo]"/>
      <dgm:spPr/>
      <dgm:t>
        <a:bodyPr/>
        <a:lstStyle/>
        <a:p>
          <a:r>
            <a:rPr lang="it-IT" dirty="0"/>
            <a:t>Produzione </a:t>
          </a:r>
          <a:r>
            <a:rPr lang="it-IT" dirty="0" err="1"/>
            <a:t>fisico-tecnica</a:t>
          </a:r>
          <a:endParaRPr lang="it-IT" dirty="0"/>
        </a:p>
      </dgm:t>
    </dgm:pt>
    <dgm:pt modelId="{B53C57C2-3B65-46EE-825F-50C1D5ED770B}" type="parTrans" cxnId="{F1A72FA9-FA38-4AD1-B72C-55737E557C85}">
      <dgm:prSet/>
      <dgm:spPr/>
      <dgm:t>
        <a:bodyPr/>
        <a:lstStyle/>
        <a:p>
          <a:endParaRPr lang="it-IT"/>
        </a:p>
      </dgm:t>
    </dgm:pt>
    <dgm:pt modelId="{8B90FF9B-4DC4-40CF-90F4-C0505B8407F9}" type="sibTrans" cxnId="{F1A72FA9-FA38-4AD1-B72C-55737E557C85}">
      <dgm:prSet/>
      <dgm:spPr/>
      <dgm:t>
        <a:bodyPr/>
        <a:lstStyle/>
        <a:p>
          <a:endParaRPr lang="it-IT"/>
        </a:p>
      </dgm:t>
    </dgm:pt>
    <dgm:pt modelId="{4BAB4A5C-F4F6-4FA3-BB58-D27E69096A4A}">
      <dgm:prSet phldrT="[Testo]"/>
      <dgm:spPr/>
      <dgm:t>
        <a:bodyPr/>
        <a:lstStyle/>
        <a:p>
          <a:r>
            <a:rPr lang="it-IT" dirty="0"/>
            <a:t>Orientate all’eccellenza qualitativa di processi e prodotti</a:t>
          </a:r>
        </a:p>
      </dgm:t>
    </dgm:pt>
    <dgm:pt modelId="{D95F0E58-0FBF-4323-A24B-6E3F19F75943}" type="parTrans" cxnId="{9F374BE3-0295-4ADD-8DEC-35EAAD857A5A}">
      <dgm:prSet/>
      <dgm:spPr/>
      <dgm:t>
        <a:bodyPr/>
        <a:lstStyle/>
        <a:p>
          <a:endParaRPr lang="it-IT"/>
        </a:p>
      </dgm:t>
    </dgm:pt>
    <dgm:pt modelId="{EF41CC30-D270-42B3-9330-6AE4C1D696CE}" type="sibTrans" cxnId="{9F374BE3-0295-4ADD-8DEC-35EAAD857A5A}">
      <dgm:prSet/>
      <dgm:spPr/>
      <dgm:t>
        <a:bodyPr/>
        <a:lstStyle/>
        <a:p>
          <a:endParaRPr lang="it-IT"/>
        </a:p>
      </dgm:t>
    </dgm:pt>
    <dgm:pt modelId="{9FEFB709-9FFF-48B2-90CB-EE93942C2F1F}">
      <dgm:prSet phldrT="[Testo]"/>
      <dgm:spPr/>
      <dgm:t>
        <a:bodyPr/>
        <a:lstStyle/>
        <a:p>
          <a:r>
            <a:rPr lang="it-IT" dirty="0"/>
            <a:t>Gestione del magazzino</a:t>
          </a:r>
        </a:p>
      </dgm:t>
    </dgm:pt>
    <dgm:pt modelId="{9D59FDFE-F765-4AB4-A56B-9CED99AE5059}" type="parTrans" cxnId="{18AE589C-5336-4774-8AA6-29D8C666CDBB}">
      <dgm:prSet/>
      <dgm:spPr/>
      <dgm:t>
        <a:bodyPr/>
        <a:lstStyle/>
        <a:p>
          <a:endParaRPr lang="it-IT"/>
        </a:p>
      </dgm:t>
    </dgm:pt>
    <dgm:pt modelId="{55CDF5E4-94CD-4D1B-A826-DC2763C64749}" type="sibTrans" cxnId="{18AE589C-5336-4774-8AA6-29D8C666CDBB}">
      <dgm:prSet/>
      <dgm:spPr/>
      <dgm:t>
        <a:bodyPr/>
        <a:lstStyle/>
        <a:p>
          <a:endParaRPr lang="it-IT"/>
        </a:p>
      </dgm:t>
    </dgm:pt>
    <dgm:pt modelId="{C94E0989-2835-4F04-8CB9-6F0A5ADB1CC6}" type="pres">
      <dgm:prSet presAssocID="{65039D91-CE98-4CB7-88F4-5410723614FA}" presName="linear" presStyleCnt="0">
        <dgm:presLayoutVars>
          <dgm:animLvl val="lvl"/>
          <dgm:resizeHandles val="exact"/>
        </dgm:presLayoutVars>
      </dgm:prSet>
      <dgm:spPr/>
    </dgm:pt>
    <dgm:pt modelId="{8B6B6C2C-D09B-4B74-8FBD-BAA9588A58BF}" type="pres">
      <dgm:prSet presAssocID="{63425F31-5B15-4339-BF56-25CCF82A726A}" presName="parentText" presStyleLbl="node1" presStyleIdx="0" presStyleCnt="2">
        <dgm:presLayoutVars>
          <dgm:chMax val="0"/>
          <dgm:bulletEnabled val="1"/>
        </dgm:presLayoutVars>
      </dgm:prSet>
      <dgm:spPr/>
    </dgm:pt>
    <dgm:pt modelId="{6DB5F019-849C-4092-9BEF-542D1BFC33C4}" type="pres">
      <dgm:prSet presAssocID="{63425F31-5B15-4339-BF56-25CCF82A726A}" presName="childText" presStyleLbl="revTx" presStyleIdx="0" presStyleCnt="2">
        <dgm:presLayoutVars>
          <dgm:bulletEnabled val="1"/>
        </dgm:presLayoutVars>
      </dgm:prSet>
      <dgm:spPr/>
    </dgm:pt>
    <dgm:pt modelId="{F8C61D27-7A16-4EAE-AC89-C472BB7EAB9F}" type="pres">
      <dgm:prSet presAssocID="{D41D32EE-0099-48F4-B09B-4A6FC9FB5C59}" presName="parentText" presStyleLbl="node1" presStyleIdx="1" presStyleCnt="2">
        <dgm:presLayoutVars>
          <dgm:chMax val="0"/>
          <dgm:bulletEnabled val="1"/>
        </dgm:presLayoutVars>
      </dgm:prSet>
      <dgm:spPr/>
    </dgm:pt>
    <dgm:pt modelId="{8C4DFADB-1A96-493D-A096-70B169B43E60}" type="pres">
      <dgm:prSet presAssocID="{D41D32EE-0099-48F4-B09B-4A6FC9FB5C59}" presName="childText" presStyleLbl="revTx" presStyleIdx="1" presStyleCnt="2">
        <dgm:presLayoutVars>
          <dgm:bulletEnabled val="1"/>
        </dgm:presLayoutVars>
      </dgm:prSet>
      <dgm:spPr/>
    </dgm:pt>
  </dgm:ptLst>
  <dgm:cxnLst>
    <dgm:cxn modelId="{C6B59B1C-DEB5-42F1-80A0-D15CBE506EE7}" type="presOf" srcId="{65039D91-CE98-4CB7-88F4-5410723614FA}" destId="{C94E0989-2835-4F04-8CB9-6F0A5ADB1CC6}" srcOrd="0" destOrd="0" presId="urn:microsoft.com/office/officeart/2005/8/layout/vList2"/>
    <dgm:cxn modelId="{14AA7F22-3A25-497D-A1EE-8A6BB829684F}" srcId="{D41D32EE-0099-48F4-B09B-4A6FC9FB5C59}" destId="{110D4594-83D1-4556-9BFF-7DD7ABADFCF6}" srcOrd="0" destOrd="0" parTransId="{D3033B61-6D45-4352-85A6-62D352AA3E48}" sibTransId="{D41374A0-31DD-464C-A0C8-344B7F81A895}"/>
    <dgm:cxn modelId="{C1616526-5F9A-4550-86F9-B21C0611E56A}" type="presOf" srcId="{9FEFB709-9FFF-48B2-90CB-EE93942C2F1F}" destId="{6DB5F019-849C-4092-9BEF-542D1BFC33C4}" srcOrd="0" destOrd="2" presId="urn:microsoft.com/office/officeart/2005/8/layout/vList2"/>
    <dgm:cxn modelId="{01055727-E135-498F-82CE-3D08CACDC227}" type="presOf" srcId="{D41D32EE-0099-48F4-B09B-4A6FC9FB5C59}" destId="{F8C61D27-7A16-4EAE-AC89-C472BB7EAB9F}" srcOrd="0" destOrd="0" presId="urn:microsoft.com/office/officeart/2005/8/layout/vList2"/>
    <dgm:cxn modelId="{EFB8083F-0CBC-4FF4-84FB-6DF7FF04D979}" srcId="{63425F31-5B15-4339-BF56-25CCF82A726A}" destId="{0884B9B8-B5E2-4EBD-98CE-7550476D0BE2}" srcOrd="0" destOrd="0" parTransId="{FFCFCE14-FF2D-43BA-A73F-C74B4B065520}" sibTransId="{A6FDE32C-5986-4214-804D-05E058BA5AF0}"/>
    <dgm:cxn modelId="{B8928444-0093-4EAD-8348-A3AA8D7496CD}" type="presOf" srcId="{E9C7D158-D332-4F90-8E21-EA8DE6986333}" destId="{6DB5F019-849C-4092-9BEF-542D1BFC33C4}" srcOrd="0" destOrd="1" presId="urn:microsoft.com/office/officeart/2005/8/layout/vList2"/>
    <dgm:cxn modelId="{BE50C08F-6AD4-4240-886F-4A69755787C6}" type="presOf" srcId="{4BAB4A5C-F4F6-4FA3-BB58-D27E69096A4A}" destId="{8C4DFADB-1A96-493D-A096-70B169B43E60}" srcOrd="0" destOrd="1" presId="urn:microsoft.com/office/officeart/2005/8/layout/vList2"/>
    <dgm:cxn modelId="{18AE589C-5336-4774-8AA6-29D8C666CDBB}" srcId="{63425F31-5B15-4339-BF56-25CCF82A726A}" destId="{9FEFB709-9FFF-48B2-90CB-EE93942C2F1F}" srcOrd="2" destOrd="0" parTransId="{9D59FDFE-F765-4AB4-A56B-9CED99AE5059}" sibTransId="{55CDF5E4-94CD-4D1B-A826-DC2763C64749}"/>
    <dgm:cxn modelId="{76A97F9D-DCC6-4C7A-9987-6B4C716E67BC}" type="presOf" srcId="{0884B9B8-B5E2-4EBD-98CE-7550476D0BE2}" destId="{6DB5F019-849C-4092-9BEF-542D1BFC33C4}" srcOrd="0" destOrd="0" presId="urn:microsoft.com/office/officeart/2005/8/layout/vList2"/>
    <dgm:cxn modelId="{0F16889D-C2A0-403F-B560-939555B94510}" type="presOf" srcId="{63425F31-5B15-4339-BF56-25CCF82A726A}" destId="{8B6B6C2C-D09B-4B74-8FBD-BAA9588A58BF}" srcOrd="0" destOrd="0" presId="urn:microsoft.com/office/officeart/2005/8/layout/vList2"/>
    <dgm:cxn modelId="{F1A72FA9-FA38-4AD1-B72C-55737E557C85}" srcId="{63425F31-5B15-4339-BF56-25CCF82A726A}" destId="{E9C7D158-D332-4F90-8E21-EA8DE6986333}" srcOrd="1" destOrd="0" parTransId="{B53C57C2-3B65-46EE-825F-50C1D5ED770B}" sibTransId="{8B90FF9B-4DC4-40CF-90F4-C0505B8407F9}"/>
    <dgm:cxn modelId="{2BE294A9-90EE-42E3-9D11-443525A6238C}" type="presOf" srcId="{110D4594-83D1-4556-9BFF-7DD7ABADFCF6}" destId="{8C4DFADB-1A96-493D-A096-70B169B43E60}" srcOrd="0" destOrd="0" presId="urn:microsoft.com/office/officeart/2005/8/layout/vList2"/>
    <dgm:cxn modelId="{CC4726C2-29C0-4F22-BF40-C097CC6D9C52}" srcId="{65039D91-CE98-4CB7-88F4-5410723614FA}" destId="{D41D32EE-0099-48F4-B09B-4A6FC9FB5C59}" srcOrd="1" destOrd="0" parTransId="{B41986E9-7BB4-41A8-9D88-024231ABC7BE}" sibTransId="{1D35BD3F-67B4-4691-8125-D04D62AACD74}"/>
    <dgm:cxn modelId="{9F374BE3-0295-4ADD-8DEC-35EAAD857A5A}" srcId="{D41D32EE-0099-48F4-B09B-4A6FC9FB5C59}" destId="{4BAB4A5C-F4F6-4FA3-BB58-D27E69096A4A}" srcOrd="1" destOrd="0" parTransId="{D95F0E58-0FBF-4323-A24B-6E3F19F75943}" sibTransId="{EF41CC30-D270-42B3-9330-6AE4C1D696CE}"/>
    <dgm:cxn modelId="{214DA8F2-3021-4D16-89E3-B0E33664D14B}" srcId="{65039D91-CE98-4CB7-88F4-5410723614FA}" destId="{63425F31-5B15-4339-BF56-25CCF82A726A}" srcOrd="0" destOrd="0" parTransId="{5506E6AA-FE14-4A25-BAA3-33F7C764934F}" sibTransId="{73CA1967-6E9F-4A5E-93A3-C3F1573B7168}"/>
    <dgm:cxn modelId="{AB212416-2B1B-408C-8E22-530011C77499}" type="presParOf" srcId="{C94E0989-2835-4F04-8CB9-6F0A5ADB1CC6}" destId="{8B6B6C2C-D09B-4B74-8FBD-BAA9588A58BF}" srcOrd="0" destOrd="0" presId="urn:microsoft.com/office/officeart/2005/8/layout/vList2"/>
    <dgm:cxn modelId="{9E68F9D9-AFF6-4D6B-BDFD-131628A9DE00}" type="presParOf" srcId="{C94E0989-2835-4F04-8CB9-6F0A5ADB1CC6}" destId="{6DB5F019-849C-4092-9BEF-542D1BFC33C4}" srcOrd="1" destOrd="0" presId="urn:microsoft.com/office/officeart/2005/8/layout/vList2"/>
    <dgm:cxn modelId="{D2ACC5BD-0535-45E1-A97F-846672DA01C2}" type="presParOf" srcId="{C94E0989-2835-4F04-8CB9-6F0A5ADB1CC6}" destId="{F8C61D27-7A16-4EAE-AC89-C472BB7EAB9F}" srcOrd="2" destOrd="0" presId="urn:microsoft.com/office/officeart/2005/8/layout/vList2"/>
    <dgm:cxn modelId="{18B4F255-ADE6-43C2-943A-526071FE0335}" type="presParOf" srcId="{C94E0989-2835-4F04-8CB9-6F0A5ADB1CC6}" destId="{8C4DFADB-1A96-493D-A096-70B169B43E60}"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5039D91-CE98-4CB7-88F4-5410723614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63425F31-5B15-4339-BF56-25CCF82A726A}">
      <dgm:prSet phldrT="[Testo]"/>
      <dgm:spPr/>
      <dgm:t>
        <a:bodyPr/>
        <a:lstStyle/>
        <a:p>
          <a:r>
            <a:rPr lang="it-IT" dirty="0"/>
            <a:t>Attività</a:t>
          </a:r>
        </a:p>
      </dgm:t>
    </dgm:pt>
    <dgm:pt modelId="{5506E6AA-FE14-4A25-BAA3-33F7C764934F}" type="parTrans" cxnId="{214DA8F2-3021-4D16-89E3-B0E33664D14B}">
      <dgm:prSet/>
      <dgm:spPr/>
      <dgm:t>
        <a:bodyPr/>
        <a:lstStyle/>
        <a:p>
          <a:endParaRPr lang="it-IT"/>
        </a:p>
      </dgm:t>
    </dgm:pt>
    <dgm:pt modelId="{73CA1967-6E9F-4A5E-93A3-C3F1573B7168}" type="sibTrans" cxnId="{214DA8F2-3021-4D16-89E3-B0E33664D14B}">
      <dgm:prSet/>
      <dgm:spPr/>
      <dgm:t>
        <a:bodyPr/>
        <a:lstStyle/>
        <a:p>
          <a:endParaRPr lang="it-IT"/>
        </a:p>
      </dgm:t>
    </dgm:pt>
    <dgm:pt modelId="{0884B9B8-B5E2-4EBD-98CE-7550476D0BE2}">
      <dgm:prSet phldrT="[Testo]"/>
      <dgm:spPr/>
      <dgm:t>
        <a:bodyPr/>
        <a:lstStyle/>
        <a:p>
          <a:r>
            <a:rPr lang="it-IT" dirty="0"/>
            <a:t>Analisi e studio di nuovi prodotti</a:t>
          </a:r>
        </a:p>
      </dgm:t>
    </dgm:pt>
    <dgm:pt modelId="{FFCFCE14-FF2D-43BA-A73F-C74B4B065520}" type="parTrans" cxnId="{EFB8083F-0CBC-4FF4-84FB-6DF7FF04D979}">
      <dgm:prSet/>
      <dgm:spPr/>
      <dgm:t>
        <a:bodyPr/>
        <a:lstStyle/>
        <a:p>
          <a:endParaRPr lang="it-IT"/>
        </a:p>
      </dgm:t>
    </dgm:pt>
    <dgm:pt modelId="{A6FDE32C-5986-4214-804D-05E058BA5AF0}" type="sibTrans" cxnId="{EFB8083F-0CBC-4FF4-84FB-6DF7FF04D979}">
      <dgm:prSet/>
      <dgm:spPr/>
      <dgm:t>
        <a:bodyPr/>
        <a:lstStyle/>
        <a:p>
          <a:endParaRPr lang="it-IT"/>
        </a:p>
      </dgm:t>
    </dgm:pt>
    <dgm:pt modelId="{D41D32EE-0099-48F4-B09B-4A6FC9FB5C59}">
      <dgm:prSet phldrT="[Testo]"/>
      <dgm:spPr/>
      <dgm:t>
        <a:bodyPr/>
        <a:lstStyle/>
        <a:p>
          <a:r>
            <a:rPr lang="it-IT" dirty="0"/>
            <a:t>Competenze tecniche richieste</a:t>
          </a:r>
        </a:p>
      </dgm:t>
    </dgm:pt>
    <dgm:pt modelId="{B41986E9-7BB4-41A8-9D88-024231ABC7BE}" type="parTrans" cxnId="{CC4726C2-29C0-4F22-BF40-C097CC6D9C52}">
      <dgm:prSet/>
      <dgm:spPr/>
      <dgm:t>
        <a:bodyPr/>
        <a:lstStyle/>
        <a:p>
          <a:endParaRPr lang="it-IT"/>
        </a:p>
      </dgm:t>
    </dgm:pt>
    <dgm:pt modelId="{1D35BD3F-67B4-4691-8125-D04D62AACD74}" type="sibTrans" cxnId="{CC4726C2-29C0-4F22-BF40-C097CC6D9C52}">
      <dgm:prSet/>
      <dgm:spPr/>
      <dgm:t>
        <a:bodyPr/>
        <a:lstStyle/>
        <a:p>
          <a:endParaRPr lang="it-IT"/>
        </a:p>
      </dgm:t>
    </dgm:pt>
    <dgm:pt modelId="{110D4594-83D1-4556-9BFF-7DD7ABADFCF6}">
      <dgm:prSet phldrT="[Testo]"/>
      <dgm:spPr/>
      <dgm:t>
        <a:bodyPr/>
        <a:lstStyle/>
        <a:p>
          <a:r>
            <a:rPr lang="it-IT" dirty="0"/>
            <a:t>Know-how altamente specializzato nelle diverse aree di business</a:t>
          </a:r>
        </a:p>
      </dgm:t>
    </dgm:pt>
    <dgm:pt modelId="{D3033B61-6D45-4352-85A6-62D352AA3E48}" type="parTrans" cxnId="{14AA7F22-3A25-497D-A1EE-8A6BB829684F}">
      <dgm:prSet/>
      <dgm:spPr/>
      <dgm:t>
        <a:bodyPr/>
        <a:lstStyle/>
        <a:p>
          <a:endParaRPr lang="it-IT"/>
        </a:p>
      </dgm:t>
    </dgm:pt>
    <dgm:pt modelId="{D41374A0-31DD-464C-A0C8-344B7F81A895}" type="sibTrans" cxnId="{14AA7F22-3A25-497D-A1EE-8A6BB829684F}">
      <dgm:prSet/>
      <dgm:spPr/>
      <dgm:t>
        <a:bodyPr/>
        <a:lstStyle/>
        <a:p>
          <a:endParaRPr lang="it-IT"/>
        </a:p>
      </dgm:t>
    </dgm:pt>
    <dgm:pt modelId="{E9C7D158-D332-4F90-8E21-EA8DE6986333}">
      <dgm:prSet phldrT="[Testo]"/>
      <dgm:spPr/>
      <dgm:t>
        <a:bodyPr/>
        <a:lstStyle/>
        <a:p>
          <a:r>
            <a:rPr lang="it-IT" dirty="0"/>
            <a:t>Analisi e studio di nuovi processi</a:t>
          </a:r>
        </a:p>
      </dgm:t>
    </dgm:pt>
    <dgm:pt modelId="{B53C57C2-3B65-46EE-825F-50C1D5ED770B}" type="parTrans" cxnId="{F1A72FA9-FA38-4AD1-B72C-55737E557C85}">
      <dgm:prSet/>
      <dgm:spPr/>
      <dgm:t>
        <a:bodyPr/>
        <a:lstStyle/>
        <a:p>
          <a:endParaRPr lang="it-IT"/>
        </a:p>
      </dgm:t>
    </dgm:pt>
    <dgm:pt modelId="{8B90FF9B-4DC4-40CF-90F4-C0505B8407F9}" type="sibTrans" cxnId="{F1A72FA9-FA38-4AD1-B72C-55737E557C85}">
      <dgm:prSet/>
      <dgm:spPr/>
      <dgm:t>
        <a:bodyPr/>
        <a:lstStyle/>
        <a:p>
          <a:endParaRPr lang="it-IT"/>
        </a:p>
      </dgm:t>
    </dgm:pt>
    <dgm:pt modelId="{4BAB4A5C-F4F6-4FA3-BB58-D27E69096A4A}">
      <dgm:prSet phldrT="[Testo]"/>
      <dgm:spPr/>
      <dgm:t>
        <a:bodyPr/>
        <a:lstStyle/>
        <a:p>
          <a:r>
            <a:rPr lang="it-IT" dirty="0"/>
            <a:t>Competenze progettuali e ingegneristiche</a:t>
          </a:r>
        </a:p>
      </dgm:t>
    </dgm:pt>
    <dgm:pt modelId="{D95F0E58-0FBF-4323-A24B-6E3F19F75943}" type="parTrans" cxnId="{9F374BE3-0295-4ADD-8DEC-35EAAD857A5A}">
      <dgm:prSet/>
      <dgm:spPr/>
      <dgm:t>
        <a:bodyPr/>
        <a:lstStyle/>
        <a:p>
          <a:endParaRPr lang="it-IT"/>
        </a:p>
      </dgm:t>
    </dgm:pt>
    <dgm:pt modelId="{EF41CC30-D270-42B3-9330-6AE4C1D696CE}" type="sibTrans" cxnId="{9F374BE3-0295-4ADD-8DEC-35EAAD857A5A}">
      <dgm:prSet/>
      <dgm:spPr/>
      <dgm:t>
        <a:bodyPr/>
        <a:lstStyle/>
        <a:p>
          <a:endParaRPr lang="it-IT"/>
        </a:p>
      </dgm:t>
    </dgm:pt>
    <dgm:pt modelId="{C94E0989-2835-4F04-8CB9-6F0A5ADB1CC6}" type="pres">
      <dgm:prSet presAssocID="{65039D91-CE98-4CB7-88F4-5410723614FA}" presName="linear" presStyleCnt="0">
        <dgm:presLayoutVars>
          <dgm:animLvl val="lvl"/>
          <dgm:resizeHandles val="exact"/>
        </dgm:presLayoutVars>
      </dgm:prSet>
      <dgm:spPr/>
    </dgm:pt>
    <dgm:pt modelId="{8B6B6C2C-D09B-4B74-8FBD-BAA9588A58BF}" type="pres">
      <dgm:prSet presAssocID="{63425F31-5B15-4339-BF56-25CCF82A726A}" presName="parentText" presStyleLbl="node1" presStyleIdx="0" presStyleCnt="2">
        <dgm:presLayoutVars>
          <dgm:chMax val="0"/>
          <dgm:bulletEnabled val="1"/>
        </dgm:presLayoutVars>
      </dgm:prSet>
      <dgm:spPr/>
    </dgm:pt>
    <dgm:pt modelId="{6DB5F019-849C-4092-9BEF-542D1BFC33C4}" type="pres">
      <dgm:prSet presAssocID="{63425F31-5B15-4339-BF56-25CCF82A726A}" presName="childText" presStyleLbl="revTx" presStyleIdx="0" presStyleCnt="2">
        <dgm:presLayoutVars>
          <dgm:bulletEnabled val="1"/>
        </dgm:presLayoutVars>
      </dgm:prSet>
      <dgm:spPr/>
    </dgm:pt>
    <dgm:pt modelId="{F8C61D27-7A16-4EAE-AC89-C472BB7EAB9F}" type="pres">
      <dgm:prSet presAssocID="{D41D32EE-0099-48F4-B09B-4A6FC9FB5C59}" presName="parentText" presStyleLbl="node1" presStyleIdx="1" presStyleCnt="2">
        <dgm:presLayoutVars>
          <dgm:chMax val="0"/>
          <dgm:bulletEnabled val="1"/>
        </dgm:presLayoutVars>
      </dgm:prSet>
      <dgm:spPr/>
    </dgm:pt>
    <dgm:pt modelId="{8C4DFADB-1A96-493D-A096-70B169B43E60}" type="pres">
      <dgm:prSet presAssocID="{D41D32EE-0099-48F4-B09B-4A6FC9FB5C59}" presName="childText" presStyleLbl="revTx" presStyleIdx="1" presStyleCnt="2">
        <dgm:presLayoutVars>
          <dgm:bulletEnabled val="1"/>
        </dgm:presLayoutVars>
      </dgm:prSet>
      <dgm:spPr/>
    </dgm:pt>
  </dgm:ptLst>
  <dgm:cxnLst>
    <dgm:cxn modelId="{0B511915-47E2-496D-946E-CB6DFA23AD53}" type="presOf" srcId="{110D4594-83D1-4556-9BFF-7DD7ABADFCF6}" destId="{8C4DFADB-1A96-493D-A096-70B169B43E60}" srcOrd="0" destOrd="0" presId="urn:microsoft.com/office/officeart/2005/8/layout/vList2"/>
    <dgm:cxn modelId="{14AA7F22-3A25-497D-A1EE-8A6BB829684F}" srcId="{D41D32EE-0099-48F4-B09B-4A6FC9FB5C59}" destId="{110D4594-83D1-4556-9BFF-7DD7ABADFCF6}" srcOrd="0" destOrd="0" parTransId="{D3033B61-6D45-4352-85A6-62D352AA3E48}" sibTransId="{D41374A0-31DD-464C-A0C8-344B7F81A895}"/>
    <dgm:cxn modelId="{D1175133-F98D-4528-A601-ABA93FB1307D}" type="presOf" srcId="{0884B9B8-B5E2-4EBD-98CE-7550476D0BE2}" destId="{6DB5F019-849C-4092-9BEF-542D1BFC33C4}" srcOrd="0" destOrd="0" presId="urn:microsoft.com/office/officeart/2005/8/layout/vList2"/>
    <dgm:cxn modelId="{892F3237-7A39-4BDE-AC12-573ADC8D2AAF}" type="presOf" srcId="{E9C7D158-D332-4F90-8E21-EA8DE6986333}" destId="{6DB5F019-849C-4092-9BEF-542D1BFC33C4}" srcOrd="0" destOrd="1" presId="urn:microsoft.com/office/officeart/2005/8/layout/vList2"/>
    <dgm:cxn modelId="{FD6E373E-5F3B-4612-8D48-949E715373A0}" type="presOf" srcId="{D41D32EE-0099-48F4-B09B-4A6FC9FB5C59}" destId="{F8C61D27-7A16-4EAE-AC89-C472BB7EAB9F}" srcOrd="0" destOrd="0" presId="urn:microsoft.com/office/officeart/2005/8/layout/vList2"/>
    <dgm:cxn modelId="{EFB8083F-0CBC-4FF4-84FB-6DF7FF04D979}" srcId="{63425F31-5B15-4339-BF56-25CCF82A726A}" destId="{0884B9B8-B5E2-4EBD-98CE-7550476D0BE2}" srcOrd="0" destOrd="0" parTransId="{FFCFCE14-FF2D-43BA-A73F-C74B4B065520}" sibTransId="{A6FDE32C-5986-4214-804D-05E058BA5AF0}"/>
    <dgm:cxn modelId="{F8148E71-3C30-4748-B96A-0D5BCD045F78}" type="presOf" srcId="{63425F31-5B15-4339-BF56-25CCF82A726A}" destId="{8B6B6C2C-D09B-4B74-8FBD-BAA9588A58BF}" srcOrd="0" destOrd="0" presId="urn:microsoft.com/office/officeart/2005/8/layout/vList2"/>
    <dgm:cxn modelId="{3DFCE675-9F16-4AB6-B43C-4FF4F2929FE6}" type="presOf" srcId="{65039D91-CE98-4CB7-88F4-5410723614FA}" destId="{C94E0989-2835-4F04-8CB9-6F0A5ADB1CC6}" srcOrd="0" destOrd="0" presId="urn:microsoft.com/office/officeart/2005/8/layout/vList2"/>
    <dgm:cxn modelId="{DCBB479E-C543-4BFB-9552-6E6A32DBD915}" type="presOf" srcId="{4BAB4A5C-F4F6-4FA3-BB58-D27E69096A4A}" destId="{8C4DFADB-1A96-493D-A096-70B169B43E60}" srcOrd="0" destOrd="1" presId="urn:microsoft.com/office/officeart/2005/8/layout/vList2"/>
    <dgm:cxn modelId="{F1A72FA9-FA38-4AD1-B72C-55737E557C85}" srcId="{63425F31-5B15-4339-BF56-25CCF82A726A}" destId="{E9C7D158-D332-4F90-8E21-EA8DE6986333}" srcOrd="1" destOrd="0" parTransId="{B53C57C2-3B65-46EE-825F-50C1D5ED770B}" sibTransId="{8B90FF9B-4DC4-40CF-90F4-C0505B8407F9}"/>
    <dgm:cxn modelId="{CC4726C2-29C0-4F22-BF40-C097CC6D9C52}" srcId="{65039D91-CE98-4CB7-88F4-5410723614FA}" destId="{D41D32EE-0099-48F4-B09B-4A6FC9FB5C59}" srcOrd="1" destOrd="0" parTransId="{B41986E9-7BB4-41A8-9D88-024231ABC7BE}" sibTransId="{1D35BD3F-67B4-4691-8125-D04D62AACD74}"/>
    <dgm:cxn modelId="{9F374BE3-0295-4ADD-8DEC-35EAAD857A5A}" srcId="{D41D32EE-0099-48F4-B09B-4A6FC9FB5C59}" destId="{4BAB4A5C-F4F6-4FA3-BB58-D27E69096A4A}" srcOrd="1" destOrd="0" parTransId="{D95F0E58-0FBF-4323-A24B-6E3F19F75943}" sibTransId="{EF41CC30-D270-42B3-9330-6AE4C1D696CE}"/>
    <dgm:cxn modelId="{214DA8F2-3021-4D16-89E3-B0E33664D14B}" srcId="{65039D91-CE98-4CB7-88F4-5410723614FA}" destId="{63425F31-5B15-4339-BF56-25CCF82A726A}" srcOrd="0" destOrd="0" parTransId="{5506E6AA-FE14-4A25-BAA3-33F7C764934F}" sibTransId="{73CA1967-6E9F-4A5E-93A3-C3F1573B7168}"/>
    <dgm:cxn modelId="{AD58E291-EDE5-4751-B837-9FB1C808B219}" type="presParOf" srcId="{C94E0989-2835-4F04-8CB9-6F0A5ADB1CC6}" destId="{8B6B6C2C-D09B-4B74-8FBD-BAA9588A58BF}" srcOrd="0" destOrd="0" presId="urn:microsoft.com/office/officeart/2005/8/layout/vList2"/>
    <dgm:cxn modelId="{B295CCF0-105D-4DE1-AFCA-BA22F3D790EA}" type="presParOf" srcId="{C94E0989-2835-4F04-8CB9-6F0A5ADB1CC6}" destId="{6DB5F019-849C-4092-9BEF-542D1BFC33C4}" srcOrd="1" destOrd="0" presId="urn:microsoft.com/office/officeart/2005/8/layout/vList2"/>
    <dgm:cxn modelId="{0325D438-85E7-41E9-8FE0-5A9534FB3D1D}" type="presParOf" srcId="{C94E0989-2835-4F04-8CB9-6F0A5ADB1CC6}" destId="{F8C61D27-7A16-4EAE-AC89-C472BB7EAB9F}" srcOrd="2" destOrd="0" presId="urn:microsoft.com/office/officeart/2005/8/layout/vList2"/>
    <dgm:cxn modelId="{20F504DD-CAEF-46FA-BB83-7BE68783FBCB}" type="presParOf" srcId="{C94E0989-2835-4F04-8CB9-6F0A5ADB1CC6}" destId="{8C4DFADB-1A96-493D-A096-70B169B43E60}"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B971359-75D6-467A-B1B7-DF02911C870A}"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it-IT"/>
        </a:p>
      </dgm:t>
    </dgm:pt>
    <dgm:pt modelId="{32780B04-3127-4773-A4DC-76FE6CADE84C}">
      <dgm:prSet phldrT="[Testo]"/>
      <dgm:spPr/>
      <dgm:t>
        <a:bodyPr/>
        <a:lstStyle/>
        <a:p>
          <a:pPr algn="ctr"/>
          <a:r>
            <a:rPr lang="it-IT" dirty="0"/>
            <a:t>Aree funzionali integrative o di gestione delle risorse</a:t>
          </a:r>
        </a:p>
      </dgm:t>
    </dgm:pt>
    <dgm:pt modelId="{9659CC37-0B87-4666-BCA9-9E29C58366AE}" type="parTrans" cxnId="{B576AACE-2E47-4813-9D66-B51695C6D41E}">
      <dgm:prSet/>
      <dgm:spPr/>
      <dgm:t>
        <a:bodyPr/>
        <a:lstStyle/>
        <a:p>
          <a:endParaRPr lang="it-IT"/>
        </a:p>
      </dgm:t>
    </dgm:pt>
    <dgm:pt modelId="{FDF9897F-2F98-4AB0-ACAF-BB95168F0BCA}" type="sibTrans" cxnId="{B576AACE-2E47-4813-9D66-B51695C6D41E}">
      <dgm:prSet/>
      <dgm:spPr/>
      <dgm:t>
        <a:bodyPr/>
        <a:lstStyle/>
        <a:p>
          <a:endParaRPr lang="it-IT"/>
        </a:p>
      </dgm:t>
    </dgm:pt>
    <dgm:pt modelId="{AEC07D98-39C9-401D-865A-449232669E80}" type="pres">
      <dgm:prSet presAssocID="{1B971359-75D6-467A-B1B7-DF02911C870A}" presName="linear" presStyleCnt="0">
        <dgm:presLayoutVars>
          <dgm:dir/>
          <dgm:resizeHandles val="exact"/>
        </dgm:presLayoutVars>
      </dgm:prSet>
      <dgm:spPr/>
    </dgm:pt>
    <dgm:pt modelId="{31536374-EF66-44FC-8413-A15C92C831ED}" type="pres">
      <dgm:prSet presAssocID="{32780B04-3127-4773-A4DC-76FE6CADE84C}" presName="comp" presStyleCnt="0"/>
      <dgm:spPr/>
    </dgm:pt>
    <dgm:pt modelId="{E39B19B7-8542-4DA6-AA90-82428D675FAA}" type="pres">
      <dgm:prSet presAssocID="{32780B04-3127-4773-A4DC-76FE6CADE84C}" presName="box" presStyleLbl="node1" presStyleIdx="0" presStyleCnt="1"/>
      <dgm:spPr/>
    </dgm:pt>
    <dgm:pt modelId="{C29F7802-B227-4CAE-AB20-82767D9E3053}" type="pres">
      <dgm:prSet presAssocID="{32780B04-3127-4773-A4DC-76FE6CADE84C}" presName="img" presStyleLbl="fgImgPlace1" presStyleIdx="0" presStyleCnt="1"/>
      <dgm:spPr>
        <a:blipFill rotWithShape="0">
          <a:blip xmlns:r="http://schemas.openxmlformats.org/officeDocument/2006/relationships" r:embed="rId1"/>
          <a:stretch>
            <a:fillRect/>
          </a:stretch>
        </a:blipFill>
      </dgm:spPr>
    </dgm:pt>
    <dgm:pt modelId="{AA1214AA-1E9C-4D1F-B41B-5DAFE90B5260}" type="pres">
      <dgm:prSet presAssocID="{32780B04-3127-4773-A4DC-76FE6CADE84C}" presName="text" presStyleLbl="node1" presStyleIdx="0" presStyleCnt="1">
        <dgm:presLayoutVars>
          <dgm:bulletEnabled val="1"/>
        </dgm:presLayoutVars>
      </dgm:prSet>
      <dgm:spPr/>
    </dgm:pt>
  </dgm:ptLst>
  <dgm:cxnLst>
    <dgm:cxn modelId="{E4CB2F58-104C-4D0D-AC7E-73F91B4093BE}" type="presOf" srcId="{32780B04-3127-4773-A4DC-76FE6CADE84C}" destId="{E39B19B7-8542-4DA6-AA90-82428D675FAA}" srcOrd="0" destOrd="0" presId="urn:microsoft.com/office/officeart/2005/8/layout/vList4"/>
    <dgm:cxn modelId="{0F6A1374-9DB6-4B0C-81C3-868F9402EB32}" type="presOf" srcId="{32780B04-3127-4773-A4DC-76FE6CADE84C}" destId="{AA1214AA-1E9C-4D1F-B41B-5DAFE90B5260}" srcOrd="1" destOrd="0" presId="urn:microsoft.com/office/officeart/2005/8/layout/vList4"/>
    <dgm:cxn modelId="{D64E96BD-FD54-412C-9672-6798F0C1C229}" type="presOf" srcId="{1B971359-75D6-467A-B1B7-DF02911C870A}" destId="{AEC07D98-39C9-401D-865A-449232669E80}" srcOrd="0" destOrd="0" presId="urn:microsoft.com/office/officeart/2005/8/layout/vList4"/>
    <dgm:cxn modelId="{B576AACE-2E47-4813-9D66-B51695C6D41E}" srcId="{1B971359-75D6-467A-B1B7-DF02911C870A}" destId="{32780B04-3127-4773-A4DC-76FE6CADE84C}" srcOrd="0" destOrd="0" parTransId="{9659CC37-0B87-4666-BCA9-9E29C58366AE}" sibTransId="{FDF9897F-2F98-4AB0-ACAF-BB95168F0BCA}"/>
    <dgm:cxn modelId="{4B18570C-64C1-465D-8926-2048E5A47FB7}" type="presParOf" srcId="{AEC07D98-39C9-401D-865A-449232669E80}" destId="{31536374-EF66-44FC-8413-A15C92C831ED}" srcOrd="0" destOrd="0" presId="urn:microsoft.com/office/officeart/2005/8/layout/vList4"/>
    <dgm:cxn modelId="{7F42BF5A-906A-47E8-935E-11EEDAE12D3C}" type="presParOf" srcId="{31536374-EF66-44FC-8413-A15C92C831ED}" destId="{E39B19B7-8542-4DA6-AA90-82428D675FAA}" srcOrd="0" destOrd="0" presId="urn:microsoft.com/office/officeart/2005/8/layout/vList4"/>
    <dgm:cxn modelId="{959D1340-10C3-48E4-86BF-680DF6ACCECF}" type="presParOf" srcId="{31536374-EF66-44FC-8413-A15C92C831ED}" destId="{C29F7802-B227-4CAE-AB20-82767D9E3053}" srcOrd="1" destOrd="0" presId="urn:microsoft.com/office/officeart/2005/8/layout/vList4"/>
    <dgm:cxn modelId="{29C06CBF-B014-42B2-97CD-0A5A890D8E2C}" type="presParOf" srcId="{31536374-EF66-44FC-8413-A15C92C831ED}" destId="{AA1214AA-1E9C-4D1F-B41B-5DAFE90B5260}"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B971359-75D6-467A-B1B7-DF02911C870A}"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it-IT"/>
        </a:p>
      </dgm:t>
    </dgm:pt>
    <dgm:pt modelId="{32780B04-3127-4773-A4DC-76FE6CADE84C}">
      <dgm:prSet phldrT="[Testo]"/>
      <dgm:spPr/>
      <dgm:t>
        <a:bodyPr/>
        <a:lstStyle/>
        <a:p>
          <a:pPr algn="ctr"/>
          <a:r>
            <a:rPr lang="it-IT" dirty="0"/>
            <a:t>Aree funzionali integrative o di gestione delle risorse</a:t>
          </a:r>
        </a:p>
      </dgm:t>
    </dgm:pt>
    <dgm:pt modelId="{9659CC37-0B87-4666-BCA9-9E29C58366AE}" type="parTrans" cxnId="{B576AACE-2E47-4813-9D66-B51695C6D41E}">
      <dgm:prSet/>
      <dgm:spPr/>
      <dgm:t>
        <a:bodyPr/>
        <a:lstStyle/>
        <a:p>
          <a:endParaRPr lang="it-IT"/>
        </a:p>
      </dgm:t>
    </dgm:pt>
    <dgm:pt modelId="{FDF9897F-2F98-4AB0-ACAF-BB95168F0BCA}" type="sibTrans" cxnId="{B576AACE-2E47-4813-9D66-B51695C6D41E}">
      <dgm:prSet/>
      <dgm:spPr/>
      <dgm:t>
        <a:bodyPr/>
        <a:lstStyle/>
        <a:p>
          <a:endParaRPr lang="it-IT"/>
        </a:p>
      </dgm:t>
    </dgm:pt>
    <dgm:pt modelId="{AEC07D98-39C9-401D-865A-449232669E80}" type="pres">
      <dgm:prSet presAssocID="{1B971359-75D6-467A-B1B7-DF02911C870A}" presName="linear" presStyleCnt="0">
        <dgm:presLayoutVars>
          <dgm:dir/>
          <dgm:resizeHandles val="exact"/>
        </dgm:presLayoutVars>
      </dgm:prSet>
      <dgm:spPr/>
    </dgm:pt>
    <dgm:pt modelId="{31536374-EF66-44FC-8413-A15C92C831ED}" type="pres">
      <dgm:prSet presAssocID="{32780B04-3127-4773-A4DC-76FE6CADE84C}" presName="comp" presStyleCnt="0"/>
      <dgm:spPr/>
    </dgm:pt>
    <dgm:pt modelId="{E39B19B7-8542-4DA6-AA90-82428D675FAA}" type="pres">
      <dgm:prSet presAssocID="{32780B04-3127-4773-A4DC-76FE6CADE84C}" presName="box" presStyleLbl="node1" presStyleIdx="0" presStyleCnt="1"/>
      <dgm:spPr/>
    </dgm:pt>
    <dgm:pt modelId="{C29F7802-B227-4CAE-AB20-82767D9E3053}" type="pres">
      <dgm:prSet presAssocID="{32780B04-3127-4773-A4DC-76FE6CADE84C}" presName="img" presStyleLbl="fgImgPlace1" presStyleIdx="0" presStyleCnt="1"/>
      <dgm:spPr>
        <a:blipFill rotWithShape="0">
          <a:blip xmlns:r="http://schemas.openxmlformats.org/officeDocument/2006/relationships" r:embed="rId1"/>
          <a:stretch>
            <a:fillRect/>
          </a:stretch>
        </a:blipFill>
      </dgm:spPr>
    </dgm:pt>
    <dgm:pt modelId="{AA1214AA-1E9C-4D1F-B41B-5DAFE90B5260}" type="pres">
      <dgm:prSet presAssocID="{32780B04-3127-4773-A4DC-76FE6CADE84C}" presName="text" presStyleLbl="node1" presStyleIdx="0" presStyleCnt="1">
        <dgm:presLayoutVars>
          <dgm:bulletEnabled val="1"/>
        </dgm:presLayoutVars>
      </dgm:prSet>
      <dgm:spPr/>
    </dgm:pt>
  </dgm:ptLst>
  <dgm:cxnLst>
    <dgm:cxn modelId="{6881E4BE-16E2-4526-90AE-96041E40BE92}" type="presOf" srcId="{32780B04-3127-4773-A4DC-76FE6CADE84C}" destId="{E39B19B7-8542-4DA6-AA90-82428D675FAA}" srcOrd="0" destOrd="0" presId="urn:microsoft.com/office/officeart/2005/8/layout/vList4"/>
    <dgm:cxn modelId="{81B8BCC2-35FD-477C-A0D8-3A1B34E9B99A}" type="presOf" srcId="{1B971359-75D6-467A-B1B7-DF02911C870A}" destId="{AEC07D98-39C9-401D-865A-449232669E80}" srcOrd="0" destOrd="0" presId="urn:microsoft.com/office/officeart/2005/8/layout/vList4"/>
    <dgm:cxn modelId="{B576AACE-2E47-4813-9D66-B51695C6D41E}" srcId="{1B971359-75D6-467A-B1B7-DF02911C870A}" destId="{32780B04-3127-4773-A4DC-76FE6CADE84C}" srcOrd="0" destOrd="0" parTransId="{9659CC37-0B87-4666-BCA9-9E29C58366AE}" sibTransId="{FDF9897F-2F98-4AB0-ACAF-BB95168F0BCA}"/>
    <dgm:cxn modelId="{EB7308CF-7DC7-46A9-8703-0044BF9CEFB5}" type="presOf" srcId="{32780B04-3127-4773-A4DC-76FE6CADE84C}" destId="{AA1214AA-1E9C-4D1F-B41B-5DAFE90B5260}" srcOrd="1" destOrd="0" presId="urn:microsoft.com/office/officeart/2005/8/layout/vList4"/>
    <dgm:cxn modelId="{1683D8E7-180E-472D-BE55-CEB818484E93}" type="presParOf" srcId="{AEC07D98-39C9-401D-865A-449232669E80}" destId="{31536374-EF66-44FC-8413-A15C92C831ED}" srcOrd="0" destOrd="0" presId="urn:microsoft.com/office/officeart/2005/8/layout/vList4"/>
    <dgm:cxn modelId="{94B44C03-4D6C-48FC-B213-5BA3C63C849C}" type="presParOf" srcId="{31536374-EF66-44FC-8413-A15C92C831ED}" destId="{E39B19B7-8542-4DA6-AA90-82428D675FAA}" srcOrd="0" destOrd="0" presId="urn:microsoft.com/office/officeart/2005/8/layout/vList4"/>
    <dgm:cxn modelId="{8C5A9401-DA04-49E6-9423-6AAF2E50778F}" type="presParOf" srcId="{31536374-EF66-44FC-8413-A15C92C831ED}" destId="{C29F7802-B227-4CAE-AB20-82767D9E3053}" srcOrd="1" destOrd="0" presId="urn:microsoft.com/office/officeart/2005/8/layout/vList4"/>
    <dgm:cxn modelId="{2703E338-6FF6-4F91-810D-44011123868C}" type="presParOf" srcId="{31536374-EF66-44FC-8413-A15C92C831ED}" destId="{AA1214AA-1E9C-4D1F-B41B-5DAFE90B5260}"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5039D91-CE98-4CB7-88F4-5410723614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63425F31-5B15-4339-BF56-25CCF82A726A}">
      <dgm:prSet phldrT="[Testo]"/>
      <dgm:spPr/>
      <dgm:t>
        <a:bodyPr/>
        <a:lstStyle/>
        <a:p>
          <a:r>
            <a:rPr lang="it-IT" dirty="0"/>
            <a:t>Attività</a:t>
          </a:r>
        </a:p>
      </dgm:t>
    </dgm:pt>
    <dgm:pt modelId="{5506E6AA-FE14-4A25-BAA3-33F7C764934F}" type="parTrans" cxnId="{214DA8F2-3021-4D16-89E3-B0E33664D14B}">
      <dgm:prSet/>
      <dgm:spPr/>
      <dgm:t>
        <a:bodyPr/>
        <a:lstStyle/>
        <a:p>
          <a:endParaRPr lang="it-IT"/>
        </a:p>
      </dgm:t>
    </dgm:pt>
    <dgm:pt modelId="{73CA1967-6E9F-4A5E-93A3-C3F1573B7168}" type="sibTrans" cxnId="{214DA8F2-3021-4D16-89E3-B0E33664D14B}">
      <dgm:prSet/>
      <dgm:spPr/>
      <dgm:t>
        <a:bodyPr/>
        <a:lstStyle/>
        <a:p>
          <a:endParaRPr lang="it-IT"/>
        </a:p>
      </dgm:t>
    </dgm:pt>
    <dgm:pt modelId="{0884B9B8-B5E2-4EBD-98CE-7550476D0BE2}">
      <dgm:prSet phldrT="[Testo]"/>
      <dgm:spPr/>
      <dgm:t>
        <a:bodyPr/>
        <a:lstStyle/>
        <a:p>
          <a:r>
            <a:rPr lang="it-IT" dirty="0"/>
            <a:t>Reperimento del capitale (copertura del fabbisogno finanziario)</a:t>
          </a:r>
        </a:p>
      </dgm:t>
    </dgm:pt>
    <dgm:pt modelId="{FFCFCE14-FF2D-43BA-A73F-C74B4B065520}" type="parTrans" cxnId="{EFB8083F-0CBC-4FF4-84FB-6DF7FF04D979}">
      <dgm:prSet/>
      <dgm:spPr/>
      <dgm:t>
        <a:bodyPr/>
        <a:lstStyle/>
        <a:p>
          <a:endParaRPr lang="it-IT"/>
        </a:p>
      </dgm:t>
    </dgm:pt>
    <dgm:pt modelId="{A6FDE32C-5986-4214-804D-05E058BA5AF0}" type="sibTrans" cxnId="{EFB8083F-0CBC-4FF4-84FB-6DF7FF04D979}">
      <dgm:prSet/>
      <dgm:spPr/>
      <dgm:t>
        <a:bodyPr/>
        <a:lstStyle/>
        <a:p>
          <a:endParaRPr lang="it-IT"/>
        </a:p>
      </dgm:t>
    </dgm:pt>
    <dgm:pt modelId="{D41D32EE-0099-48F4-B09B-4A6FC9FB5C59}">
      <dgm:prSet phldrT="[Testo]"/>
      <dgm:spPr/>
      <dgm:t>
        <a:bodyPr/>
        <a:lstStyle/>
        <a:p>
          <a:r>
            <a:rPr lang="it-IT" dirty="0"/>
            <a:t>Competenze tecniche richieste</a:t>
          </a:r>
        </a:p>
      </dgm:t>
    </dgm:pt>
    <dgm:pt modelId="{B41986E9-7BB4-41A8-9D88-024231ABC7BE}" type="parTrans" cxnId="{CC4726C2-29C0-4F22-BF40-C097CC6D9C52}">
      <dgm:prSet/>
      <dgm:spPr/>
      <dgm:t>
        <a:bodyPr/>
        <a:lstStyle/>
        <a:p>
          <a:endParaRPr lang="it-IT"/>
        </a:p>
      </dgm:t>
    </dgm:pt>
    <dgm:pt modelId="{1D35BD3F-67B4-4691-8125-D04D62AACD74}" type="sibTrans" cxnId="{CC4726C2-29C0-4F22-BF40-C097CC6D9C52}">
      <dgm:prSet/>
      <dgm:spPr/>
      <dgm:t>
        <a:bodyPr/>
        <a:lstStyle/>
        <a:p>
          <a:endParaRPr lang="it-IT"/>
        </a:p>
      </dgm:t>
    </dgm:pt>
    <dgm:pt modelId="{110D4594-83D1-4556-9BFF-7DD7ABADFCF6}">
      <dgm:prSet phldrT="[Testo]"/>
      <dgm:spPr/>
      <dgm:t>
        <a:bodyPr/>
        <a:lstStyle/>
        <a:p>
          <a:r>
            <a:rPr lang="it-IT" dirty="0"/>
            <a:t>Specialisti in ambito finanziario</a:t>
          </a:r>
        </a:p>
      </dgm:t>
    </dgm:pt>
    <dgm:pt modelId="{D3033B61-6D45-4352-85A6-62D352AA3E48}" type="parTrans" cxnId="{14AA7F22-3A25-497D-A1EE-8A6BB829684F}">
      <dgm:prSet/>
      <dgm:spPr/>
      <dgm:t>
        <a:bodyPr/>
        <a:lstStyle/>
        <a:p>
          <a:endParaRPr lang="it-IT"/>
        </a:p>
      </dgm:t>
    </dgm:pt>
    <dgm:pt modelId="{D41374A0-31DD-464C-A0C8-344B7F81A895}" type="sibTrans" cxnId="{14AA7F22-3A25-497D-A1EE-8A6BB829684F}">
      <dgm:prSet/>
      <dgm:spPr/>
      <dgm:t>
        <a:bodyPr/>
        <a:lstStyle/>
        <a:p>
          <a:endParaRPr lang="it-IT"/>
        </a:p>
      </dgm:t>
    </dgm:pt>
    <dgm:pt modelId="{E9C7D158-D332-4F90-8E21-EA8DE6986333}">
      <dgm:prSet phldrT="[Testo]"/>
      <dgm:spPr/>
      <dgm:t>
        <a:bodyPr/>
        <a:lstStyle/>
        <a:p>
          <a:r>
            <a:rPr lang="it-IT" dirty="0"/>
            <a:t>Impiego del capitale</a:t>
          </a:r>
        </a:p>
      </dgm:t>
    </dgm:pt>
    <dgm:pt modelId="{B53C57C2-3B65-46EE-825F-50C1D5ED770B}" type="parTrans" cxnId="{F1A72FA9-FA38-4AD1-B72C-55737E557C85}">
      <dgm:prSet/>
      <dgm:spPr/>
      <dgm:t>
        <a:bodyPr/>
        <a:lstStyle/>
        <a:p>
          <a:endParaRPr lang="it-IT"/>
        </a:p>
      </dgm:t>
    </dgm:pt>
    <dgm:pt modelId="{8B90FF9B-4DC4-40CF-90F4-C0505B8407F9}" type="sibTrans" cxnId="{F1A72FA9-FA38-4AD1-B72C-55737E557C85}">
      <dgm:prSet/>
      <dgm:spPr/>
      <dgm:t>
        <a:bodyPr/>
        <a:lstStyle/>
        <a:p>
          <a:endParaRPr lang="it-IT"/>
        </a:p>
      </dgm:t>
    </dgm:pt>
    <dgm:pt modelId="{C94E0989-2835-4F04-8CB9-6F0A5ADB1CC6}" type="pres">
      <dgm:prSet presAssocID="{65039D91-CE98-4CB7-88F4-5410723614FA}" presName="linear" presStyleCnt="0">
        <dgm:presLayoutVars>
          <dgm:animLvl val="lvl"/>
          <dgm:resizeHandles val="exact"/>
        </dgm:presLayoutVars>
      </dgm:prSet>
      <dgm:spPr/>
    </dgm:pt>
    <dgm:pt modelId="{8B6B6C2C-D09B-4B74-8FBD-BAA9588A58BF}" type="pres">
      <dgm:prSet presAssocID="{63425F31-5B15-4339-BF56-25CCF82A726A}" presName="parentText" presStyleLbl="node1" presStyleIdx="0" presStyleCnt="2">
        <dgm:presLayoutVars>
          <dgm:chMax val="0"/>
          <dgm:bulletEnabled val="1"/>
        </dgm:presLayoutVars>
      </dgm:prSet>
      <dgm:spPr/>
    </dgm:pt>
    <dgm:pt modelId="{6DB5F019-849C-4092-9BEF-542D1BFC33C4}" type="pres">
      <dgm:prSet presAssocID="{63425F31-5B15-4339-BF56-25CCF82A726A}" presName="childText" presStyleLbl="revTx" presStyleIdx="0" presStyleCnt="2">
        <dgm:presLayoutVars>
          <dgm:bulletEnabled val="1"/>
        </dgm:presLayoutVars>
      </dgm:prSet>
      <dgm:spPr/>
    </dgm:pt>
    <dgm:pt modelId="{F8C61D27-7A16-4EAE-AC89-C472BB7EAB9F}" type="pres">
      <dgm:prSet presAssocID="{D41D32EE-0099-48F4-B09B-4A6FC9FB5C59}" presName="parentText" presStyleLbl="node1" presStyleIdx="1" presStyleCnt="2">
        <dgm:presLayoutVars>
          <dgm:chMax val="0"/>
          <dgm:bulletEnabled val="1"/>
        </dgm:presLayoutVars>
      </dgm:prSet>
      <dgm:spPr/>
    </dgm:pt>
    <dgm:pt modelId="{8C4DFADB-1A96-493D-A096-70B169B43E60}" type="pres">
      <dgm:prSet presAssocID="{D41D32EE-0099-48F4-B09B-4A6FC9FB5C59}" presName="childText" presStyleLbl="revTx" presStyleIdx="1" presStyleCnt="2">
        <dgm:presLayoutVars>
          <dgm:bulletEnabled val="1"/>
        </dgm:presLayoutVars>
      </dgm:prSet>
      <dgm:spPr/>
    </dgm:pt>
  </dgm:ptLst>
  <dgm:cxnLst>
    <dgm:cxn modelId="{14AA7F22-3A25-497D-A1EE-8A6BB829684F}" srcId="{D41D32EE-0099-48F4-B09B-4A6FC9FB5C59}" destId="{110D4594-83D1-4556-9BFF-7DD7ABADFCF6}" srcOrd="0" destOrd="0" parTransId="{D3033B61-6D45-4352-85A6-62D352AA3E48}" sibTransId="{D41374A0-31DD-464C-A0C8-344B7F81A895}"/>
    <dgm:cxn modelId="{B07C7B31-452C-46A3-9719-7266EBC67043}" type="presOf" srcId="{D41D32EE-0099-48F4-B09B-4A6FC9FB5C59}" destId="{F8C61D27-7A16-4EAE-AC89-C472BB7EAB9F}" srcOrd="0" destOrd="0" presId="urn:microsoft.com/office/officeart/2005/8/layout/vList2"/>
    <dgm:cxn modelId="{EFB8083F-0CBC-4FF4-84FB-6DF7FF04D979}" srcId="{63425F31-5B15-4339-BF56-25CCF82A726A}" destId="{0884B9B8-B5E2-4EBD-98CE-7550476D0BE2}" srcOrd="0" destOrd="0" parTransId="{FFCFCE14-FF2D-43BA-A73F-C74B4B065520}" sibTransId="{A6FDE32C-5986-4214-804D-05E058BA5AF0}"/>
    <dgm:cxn modelId="{08D7D86B-F4A2-4CBE-A0A4-F278E98E058B}" type="presOf" srcId="{63425F31-5B15-4339-BF56-25CCF82A726A}" destId="{8B6B6C2C-D09B-4B74-8FBD-BAA9588A58BF}" srcOrd="0" destOrd="0" presId="urn:microsoft.com/office/officeart/2005/8/layout/vList2"/>
    <dgm:cxn modelId="{09554775-3EAD-4C88-909E-0C5D8F850CC3}" type="presOf" srcId="{E9C7D158-D332-4F90-8E21-EA8DE6986333}" destId="{6DB5F019-849C-4092-9BEF-542D1BFC33C4}" srcOrd="0" destOrd="1" presId="urn:microsoft.com/office/officeart/2005/8/layout/vList2"/>
    <dgm:cxn modelId="{F1A72FA9-FA38-4AD1-B72C-55737E557C85}" srcId="{63425F31-5B15-4339-BF56-25CCF82A726A}" destId="{E9C7D158-D332-4F90-8E21-EA8DE6986333}" srcOrd="1" destOrd="0" parTransId="{B53C57C2-3B65-46EE-825F-50C1D5ED770B}" sibTransId="{8B90FF9B-4DC4-40CF-90F4-C0505B8407F9}"/>
    <dgm:cxn modelId="{1F9866BC-4C30-4893-9101-59993F7605E0}" type="presOf" srcId="{0884B9B8-B5E2-4EBD-98CE-7550476D0BE2}" destId="{6DB5F019-849C-4092-9BEF-542D1BFC33C4}" srcOrd="0" destOrd="0" presId="urn:microsoft.com/office/officeart/2005/8/layout/vList2"/>
    <dgm:cxn modelId="{CC4726C2-29C0-4F22-BF40-C097CC6D9C52}" srcId="{65039D91-CE98-4CB7-88F4-5410723614FA}" destId="{D41D32EE-0099-48F4-B09B-4A6FC9FB5C59}" srcOrd="1" destOrd="0" parTransId="{B41986E9-7BB4-41A8-9D88-024231ABC7BE}" sibTransId="{1D35BD3F-67B4-4691-8125-D04D62AACD74}"/>
    <dgm:cxn modelId="{3BA889C4-4CEE-4391-B281-949D12A29BC2}" type="presOf" srcId="{65039D91-CE98-4CB7-88F4-5410723614FA}" destId="{C94E0989-2835-4F04-8CB9-6F0A5ADB1CC6}" srcOrd="0" destOrd="0" presId="urn:microsoft.com/office/officeart/2005/8/layout/vList2"/>
    <dgm:cxn modelId="{3A9FCFDE-8552-4C6C-97E1-A317557574D2}" type="presOf" srcId="{110D4594-83D1-4556-9BFF-7DD7ABADFCF6}" destId="{8C4DFADB-1A96-493D-A096-70B169B43E60}" srcOrd="0" destOrd="0" presId="urn:microsoft.com/office/officeart/2005/8/layout/vList2"/>
    <dgm:cxn modelId="{214DA8F2-3021-4D16-89E3-B0E33664D14B}" srcId="{65039D91-CE98-4CB7-88F4-5410723614FA}" destId="{63425F31-5B15-4339-BF56-25CCF82A726A}" srcOrd="0" destOrd="0" parTransId="{5506E6AA-FE14-4A25-BAA3-33F7C764934F}" sibTransId="{73CA1967-6E9F-4A5E-93A3-C3F1573B7168}"/>
    <dgm:cxn modelId="{D3F7D4DA-1A00-400E-AE96-E7DBBEE736F0}" type="presParOf" srcId="{C94E0989-2835-4F04-8CB9-6F0A5ADB1CC6}" destId="{8B6B6C2C-D09B-4B74-8FBD-BAA9588A58BF}" srcOrd="0" destOrd="0" presId="urn:microsoft.com/office/officeart/2005/8/layout/vList2"/>
    <dgm:cxn modelId="{993FAD15-BFF0-4176-98C6-6BE8903C6778}" type="presParOf" srcId="{C94E0989-2835-4F04-8CB9-6F0A5ADB1CC6}" destId="{6DB5F019-849C-4092-9BEF-542D1BFC33C4}" srcOrd="1" destOrd="0" presId="urn:microsoft.com/office/officeart/2005/8/layout/vList2"/>
    <dgm:cxn modelId="{7F29FAF3-A095-428D-9785-CF7666502342}" type="presParOf" srcId="{C94E0989-2835-4F04-8CB9-6F0A5ADB1CC6}" destId="{F8C61D27-7A16-4EAE-AC89-C472BB7EAB9F}" srcOrd="2" destOrd="0" presId="urn:microsoft.com/office/officeart/2005/8/layout/vList2"/>
    <dgm:cxn modelId="{7F01F3A5-92E7-4ACB-93A1-E666433D899C}" type="presParOf" srcId="{C94E0989-2835-4F04-8CB9-6F0A5ADB1CC6}" destId="{8C4DFADB-1A96-493D-A096-70B169B43E60}"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DB5D9F-7AC5-4F55-8D74-5261CF2F2BDE}">
      <dsp:nvSpPr>
        <dsp:cNvPr id="0" name=""/>
        <dsp:cNvSpPr/>
      </dsp:nvSpPr>
      <dsp:spPr>
        <a:xfrm>
          <a:off x="0" y="0"/>
          <a:ext cx="8191536" cy="14610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it-IT" sz="4200" kern="1200" dirty="0"/>
            <a:t>Aree funzionali caratteristiche o operative</a:t>
          </a:r>
        </a:p>
      </dsp:txBody>
      <dsp:txXfrm>
        <a:off x="1784407" y="0"/>
        <a:ext cx="6407128" cy="1461001"/>
      </dsp:txXfrm>
    </dsp:sp>
    <dsp:sp modelId="{4437E2E6-9211-409D-8DB1-99F5ECCE5CCF}">
      <dsp:nvSpPr>
        <dsp:cNvPr id="0" name=""/>
        <dsp:cNvSpPr/>
      </dsp:nvSpPr>
      <dsp:spPr>
        <a:xfrm>
          <a:off x="146100" y="146100"/>
          <a:ext cx="1638307" cy="1168801"/>
        </a:xfrm>
        <a:prstGeom prst="roundRect">
          <a:avLst>
            <a:gd name="adj" fmla="val 10000"/>
          </a:avLst>
        </a:prstGeom>
        <a:blipFill rotWithShape="0">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39B19B7-8542-4DA6-AA90-82428D675FAA}">
      <dsp:nvSpPr>
        <dsp:cNvPr id="0" name=""/>
        <dsp:cNvSpPr/>
      </dsp:nvSpPr>
      <dsp:spPr>
        <a:xfrm>
          <a:off x="0" y="1607102"/>
          <a:ext cx="8191536" cy="14610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it-IT" sz="4200" kern="1200" dirty="0"/>
            <a:t>Aree funzionali integrative o di gestione delle risorse</a:t>
          </a:r>
        </a:p>
      </dsp:txBody>
      <dsp:txXfrm>
        <a:off x="1784407" y="1607102"/>
        <a:ext cx="6407128" cy="1461001"/>
      </dsp:txXfrm>
    </dsp:sp>
    <dsp:sp modelId="{C29F7802-B227-4CAE-AB20-82767D9E3053}">
      <dsp:nvSpPr>
        <dsp:cNvPr id="0" name=""/>
        <dsp:cNvSpPr/>
      </dsp:nvSpPr>
      <dsp:spPr>
        <a:xfrm>
          <a:off x="146100" y="1753202"/>
          <a:ext cx="1638307" cy="1168801"/>
        </a:xfrm>
        <a:prstGeom prst="roundRect">
          <a:avLst>
            <a:gd name="adj" fmla="val 10000"/>
          </a:avLst>
        </a:prstGeom>
        <a:blipFill rotWithShape="0">
          <a:blip xmlns:r="http://schemas.openxmlformats.org/officeDocument/2006/relationships" r:embed="rId2"/>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CF1F06-32B9-47B4-9440-4934147CCC9B}">
      <dsp:nvSpPr>
        <dsp:cNvPr id="0" name=""/>
        <dsp:cNvSpPr/>
      </dsp:nvSpPr>
      <dsp:spPr>
        <a:xfrm>
          <a:off x="0" y="3214204"/>
          <a:ext cx="8191536" cy="14610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it-IT" sz="4200" kern="1200" dirty="0"/>
            <a:t>Aree funzionali di pianificazione e informazione</a:t>
          </a:r>
        </a:p>
      </dsp:txBody>
      <dsp:txXfrm>
        <a:off x="1784407" y="3214204"/>
        <a:ext cx="6407128" cy="1461001"/>
      </dsp:txXfrm>
    </dsp:sp>
    <dsp:sp modelId="{1A0584A2-FDAE-4DC6-9B55-809536F9B15E}">
      <dsp:nvSpPr>
        <dsp:cNvPr id="0" name=""/>
        <dsp:cNvSpPr/>
      </dsp:nvSpPr>
      <dsp:spPr>
        <a:xfrm>
          <a:off x="146100" y="3360304"/>
          <a:ext cx="1638307" cy="1168801"/>
        </a:xfrm>
        <a:prstGeom prst="roundRect">
          <a:avLst>
            <a:gd name="adj" fmla="val 10000"/>
          </a:avLst>
        </a:prstGeom>
        <a:blipFill rotWithShape="0">
          <a:blip xmlns:r="http://schemas.openxmlformats.org/officeDocument/2006/relationships" r:embed="rId3"/>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6B6C2C-D09B-4B74-8FBD-BAA9588A58BF}">
      <dsp:nvSpPr>
        <dsp:cNvPr id="0" name=""/>
        <dsp:cNvSpPr/>
      </dsp:nvSpPr>
      <dsp:spPr>
        <a:xfrm>
          <a:off x="0" y="282760"/>
          <a:ext cx="5786478" cy="889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it-IT" sz="3800" kern="1200" dirty="0"/>
            <a:t>Attività</a:t>
          </a:r>
        </a:p>
      </dsp:txBody>
      <dsp:txXfrm>
        <a:off x="43407" y="326167"/>
        <a:ext cx="5699664" cy="802386"/>
      </dsp:txXfrm>
    </dsp:sp>
    <dsp:sp modelId="{6DB5F019-849C-4092-9BEF-542D1BFC33C4}">
      <dsp:nvSpPr>
        <dsp:cNvPr id="0" name=""/>
        <dsp:cNvSpPr/>
      </dsp:nvSpPr>
      <dsp:spPr>
        <a:xfrm>
          <a:off x="0" y="1171960"/>
          <a:ext cx="5786478" cy="1376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721" tIns="48260" rIns="270256" bIns="48260" numCol="1" spcCol="1270" anchor="t" anchorCtr="0">
          <a:noAutofit/>
        </a:bodyPr>
        <a:lstStyle/>
        <a:p>
          <a:pPr marL="285750" lvl="1" indent="-285750" algn="l" defTabSz="1333500">
            <a:lnSpc>
              <a:spcPct val="90000"/>
            </a:lnSpc>
            <a:spcBef>
              <a:spcPct val="0"/>
            </a:spcBef>
            <a:spcAft>
              <a:spcPct val="20000"/>
            </a:spcAft>
            <a:buChar char="•"/>
          </a:pPr>
          <a:r>
            <a:rPr lang="it-IT" sz="3000" kern="1200" dirty="0"/>
            <a:t>Acquisizione delle risorse umane</a:t>
          </a:r>
        </a:p>
        <a:p>
          <a:pPr marL="285750" lvl="1" indent="-285750" algn="l" defTabSz="1333500">
            <a:lnSpc>
              <a:spcPct val="90000"/>
            </a:lnSpc>
            <a:spcBef>
              <a:spcPct val="0"/>
            </a:spcBef>
            <a:spcAft>
              <a:spcPct val="20000"/>
            </a:spcAft>
            <a:buChar char="•"/>
          </a:pPr>
          <a:r>
            <a:rPr lang="it-IT" sz="3000" kern="1200" dirty="0"/>
            <a:t>Organizzazione, gestione e sviluppo delle risorse umane</a:t>
          </a:r>
        </a:p>
      </dsp:txBody>
      <dsp:txXfrm>
        <a:off x="0" y="1171960"/>
        <a:ext cx="5786478" cy="1376549"/>
      </dsp:txXfrm>
    </dsp:sp>
    <dsp:sp modelId="{F8C61D27-7A16-4EAE-AC89-C472BB7EAB9F}">
      <dsp:nvSpPr>
        <dsp:cNvPr id="0" name=""/>
        <dsp:cNvSpPr/>
      </dsp:nvSpPr>
      <dsp:spPr>
        <a:xfrm>
          <a:off x="0" y="2548511"/>
          <a:ext cx="5786478" cy="889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it-IT" sz="3800" kern="1200" dirty="0"/>
            <a:t>Competenze tecniche richieste</a:t>
          </a:r>
        </a:p>
      </dsp:txBody>
      <dsp:txXfrm>
        <a:off x="43407" y="2591918"/>
        <a:ext cx="5699664" cy="802386"/>
      </dsp:txXfrm>
    </dsp:sp>
    <dsp:sp modelId="{8C4DFADB-1A96-493D-A096-70B169B43E60}">
      <dsp:nvSpPr>
        <dsp:cNvPr id="0" name=""/>
        <dsp:cNvSpPr/>
      </dsp:nvSpPr>
      <dsp:spPr>
        <a:xfrm>
          <a:off x="0" y="3437711"/>
          <a:ext cx="5786478" cy="62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721" tIns="48260" rIns="270256" bIns="48260" numCol="1" spcCol="1270" anchor="t" anchorCtr="0">
          <a:noAutofit/>
        </a:bodyPr>
        <a:lstStyle/>
        <a:p>
          <a:pPr marL="285750" lvl="1" indent="-285750" algn="l" defTabSz="1333500">
            <a:lnSpc>
              <a:spcPct val="90000"/>
            </a:lnSpc>
            <a:spcBef>
              <a:spcPct val="0"/>
            </a:spcBef>
            <a:spcAft>
              <a:spcPct val="20000"/>
            </a:spcAft>
            <a:buChar char="•"/>
          </a:pPr>
          <a:r>
            <a:rPr lang="it-IT" sz="3000" kern="1200" dirty="0"/>
            <a:t>Orientate alla gestione del personale</a:t>
          </a:r>
        </a:p>
      </dsp:txBody>
      <dsp:txXfrm>
        <a:off x="0" y="3437711"/>
        <a:ext cx="5786478" cy="62928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CF1F06-32B9-47B4-9440-4934147CCC9B}">
      <dsp:nvSpPr>
        <dsp:cNvPr id="0" name=""/>
        <dsp:cNvSpPr/>
      </dsp:nvSpPr>
      <dsp:spPr>
        <a:xfrm>
          <a:off x="0" y="0"/>
          <a:ext cx="8191536" cy="13860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it-IT" sz="4000" kern="1200" dirty="0"/>
            <a:t>Aree funzionali di pianificazione e informazione</a:t>
          </a:r>
        </a:p>
      </dsp:txBody>
      <dsp:txXfrm>
        <a:off x="1776907" y="0"/>
        <a:ext cx="6414628" cy="1386000"/>
      </dsp:txXfrm>
    </dsp:sp>
    <dsp:sp modelId="{1A0584A2-FDAE-4DC6-9B55-809536F9B15E}">
      <dsp:nvSpPr>
        <dsp:cNvPr id="0" name=""/>
        <dsp:cNvSpPr/>
      </dsp:nvSpPr>
      <dsp:spPr>
        <a:xfrm>
          <a:off x="138599" y="138600"/>
          <a:ext cx="1638307" cy="1108800"/>
        </a:xfrm>
        <a:prstGeom prst="roundRect">
          <a:avLst>
            <a:gd name="adj" fmla="val 10000"/>
          </a:avLst>
        </a:prstGeom>
        <a:blipFill rotWithShape="0">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CF1F06-32B9-47B4-9440-4934147CCC9B}">
      <dsp:nvSpPr>
        <dsp:cNvPr id="0" name=""/>
        <dsp:cNvSpPr/>
      </dsp:nvSpPr>
      <dsp:spPr>
        <a:xfrm>
          <a:off x="0" y="0"/>
          <a:ext cx="8191536" cy="13860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it-IT" sz="4000" kern="1200" dirty="0"/>
            <a:t>Aree funzionali di pianificazione e informazione</a:t>
          </a:r>
        </a:p>
      </dsp:txBody>
      <dsp:txXfrm>
        <a:off x="1776907" y="0"/>
        <a:ext cx="6414628" cy="1386000"/>
      </dsp:txXfrm>
    </dsp:sp>
    <dsp:sp modelId="{1A0584A2-FDAE-4DC6-9B55-809536F9B15E}">
      <dsp:nvSpPr>
        <dsp:cNvPr id="0" name=""/>
        <dsp:cNvSpPr/>
      </dsp:nvSpPr>
      <dsp:spPr>
        <a:xfrm>
          <a:off x="138599" y="138600"/>
          <a:ext cx="1638307" cy="1108800"/>
        </a:xfrm>
        <a:prstGeom prst="roundRect">
          <a:avLst>
            <a:gd name="adj" fmla="val 10000"/>
          </a:avLst>
        </a:prstGeom>
        <a:blipFill rotWithShape="0">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6B6C2C-D09B-4B74-8FBD-BAA9588A58BF}">
      <dsp:nvSpPr>
        <dsp:cNvPr id="0" name=""/>
        <dsp:cNvSpPr/>
      </dsp:nvSpPr>
      <dsp:spPr>
        <a:xfrm>
          <a:off x="0" y="27115"/>
          <a:ext cx="5786478" cy="889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it-IT" sz="3800" kern="1200" dirty="0"/>
            <a:t>Attività</a:t>
          </a:r>
        </a:p>
      </dsp:txBody>
      <dsp:txXfrm>
        <a:off x="43407" y="70522"/>
        <a:ext cx="5699664" cy="802386"/>
      </dsp:txXfrm>
    </dsp:sp>
    <dsp:sp modelId="{6DB5F019-849C-4092-9BEF-542D1BFC33C4}">
      <dsp:nvSpPr>
        <dsp:cNvPr id="0" name=""/>
        <dsp:cNvSpPr/>
      </dsp:nvSpPr>
      <dsp:spPr>
        <a:xfrm>
          <a:off x="0" y="916315"/>
          <a:ext cx="5786478" cy="1887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721" tIns="48260" rIns="270256" bIns="48260" numCol="1" spcCol="1270" anchor="t" anchorCtr="0">
          <a:noAutofit/>
        </a:bodyPr>
        <a:lstStyle/>
        <a:p>
          <a:pPr marL="285750" lvl="1" indent="-285750" algn="l" defTabSz="1333500">
            <a:lnSpc>
              <a:spcPct val="90000"/>
            </a:lnSpc>
            <a:spcBef>
              <a:spcPct val="0"/>
            </a:spcBef>
            <a:spcAft>
              <a:spcPct val="20000"/>
            </a:spcAft>
            <a:buChar char="•"/>
          </a:pPr>
          <a:r>
            <a:rPr lang="it-IT" sz="3000" kern="1200" dirty="0"/>
            <a:t>Definizione degli obiettivi </a:t>
          </a:r>
        </a:p>
        <a:p>
          <a:pPr marL="285750" lvl="1" indent="-285750" algn="l" defTabSz="1333500">
            <a:lnSpc>
              <a:spcPct val="90000"/>
            </a:lnSpc>
            <a:spcBef>
              <a:spcPct val="0"/>
            </a:spcBef>
            <a:spcAft>
              <a:spcPct val="20000"/>
            </a:spcAft>
            <a:buChar char="•"/>
          </a:pPr>
          <a:r>
            <a:rPr lang="it-IT" sz="3000" kern="1200" dirty="0"/>
            <a:t>Redazione dei piani e dei programmi</a:t>
          </a:r>
        </a:p>
        <a:p>
          <a:pPr marL="285750" lvl="1" indent="-285750" algn="l" defTabSz="1333500">
            <a:lnSpc>
              <a:spcPct val="90000"/>
            </a:lnSpc>
            <a:spcBef>
              <a:spcPct val="0"/>
            </a:spcBef>
            <a:spcAft>
              <a:spcPct val="20000"/>
            </a:spcAft>
            <a:buChar char="•"/>
          </a:pPr>
          <a:r>
            <a:rPr lang="it-IT" sz="3000" kern="1200" dirty="0"/>
            <a:t>Controllo dei risultati conseguiti</a:t>
          </a:r>
        </a:p>
      </dsp:txBody>
      <dsp:txXfrm>
        <a:off x="0" y="916315"/>
        <a:ext cx="5786478" cy="1887840"/>
      </dsp:txXfrm>
    </dsp:sp>
    <dsp:sp modelId="{F8C61D27-7A16-4EAE-AC89-C472BB7EAB9F}">
      <dsp:nvSpPr>
        <dsp:cNvPr id="0" name=""/>
        <dsp:cNvSpPr/>
      </dsp:nvSpPr>
      <dsp:spPr>
        <a:xfrm>
          <a:off x="0" y="2804156"/>
          <a:ext cx="5786478" cy="889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it-IT" sz="3800" kern="1200" dirty="0"/>
            <a:t>Competenze tecniche richieste</a:t>
          </a:r>
        </a:p>
      </dsp:txBody>
      <dsp:txXfrm>
        <a:off x="43407" y="2847563"/>
        <a:ext cx="5699664" cy="802386"/>
      </dsp:txXfrm>
    </dsp:sp>
    <dsp:sp modelId="{8C4DFADB-1A96-493D-A096-70B169B43E60}">
      <dsp:nvSpPr>
        <dsp:cNvPr id="0" name=""/>
        <dsp:cNvSpPr/>
      </dsp:nvSpPr>
      <dsp:spPr>
        <a:xfrm>
          <a:off x="0" y="3693356"/>
          <a:ext cx="5786478" cy="62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721" tIns="48260" rIns="270256" bIns="48260" numCol="1" spcCol="1270" anchor="t" anchorCtr="0">
          <a:noAutofit/>
        </a:bodyPr>
        <a:lstStyle/>
        <a:p>
          <a:pPr marL="285750" lvl="1" indent="-285750" algn="l" defTabSz="1333500">
            <a:lnSpc>
              <a:spcPct val="90000"/>
            </a:lnSpc>
            <a:spcBef>
              <a:spcPct val="0"/>
            </a:spcBef>
            <a:spcAft>
              <a:spcPct val="20000"/>
            </a:spcAft>
            <a:buChar char="•"/>
          </a:pPr>
          <a:r>
            <a:rPr lang="it-IT" sz="3000" kern="1200" dirty="0"/>
            <a:t>Specialisti in ambito finanziario</a:t>
          </a:r>
        </a:p>
      </dsp:txBody>
      <dsp:txXfrm>
        <a:off x="0" y="3693356"/>
        <a:ext cx="5786478" cy="62928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6B6C2C-D09B-4B74-8FBD-BAA9588A58BF}">
      <dsp:nvSpPr>
        <dsp:cNvPr id="0" name=""/>
        <dsp:cNvSpPr/>
      </dsp:nvSpPr>
      <dsp:spPr>
        <a:xfrm>
          <a:off x="0" y="27115"/>
          <a:ext cx="5786478" cy="889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it-IT" sz="3800" kern="1200" dirty="0"/>
            <a:t>Attività</a:t>
          </a:r>
        </a:p>
      </dsp:txBody>
      <dsp:txXfrm>
        <a:off x="43407" y="70522"/>
        <a:ext cx="5699664" cy="802386"/>
      </dsp:txXfrm>
    </dsp:sp>
    <dsp:sp modelId="{6DB5F019-849C-4092-9BEF-542D1BFC33C4}">
      <dsp:nvSpPr>
        <dsp:cNvPr id="0" name=""/>
        <dsp:cNvSpPr/>
      </dsp:nvSpPr>
      <dsp:spPr>
        <a:xfrm>
          <a:off x="0" y="916315"/>
          <a:ext cx="5786478" cy="1887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721" tIns="48260" rIns="270256" bIns="48260" numCol="1" spcCol="1270" anchor="t" anchorCtr="0">
          <a:noAutofit/>
        </a:bodyPr>
        <a:lstStyle/>
        <a:p>
          <a:pPr marL="285750" lvl="1" indent="-285750" algn="l" defTabSz="1333500">
            <a:lnSpc>
              <a:spcPct val="90000"/>
            </a:lnSpc>
            <a:spcBef>
              <a:spcPct val="0"/>
            </a:spcBef>
            <a:spcAft>
              <a:spcPct val="20000"/>
            </a:spcAft>
            <a:buChar char="•"/>
          </a:pPr>
          <a:r>
            <a:rPr lang="it-IT" sz="3000" kern="1200" dirty="0"/>
            <a:t>Tenuta della contabilità</a:t>
          </a:r>
        </a:p>
        <a:p>
          <a:pPr marL="285750" lvl="1" indent="-285750" algn="l" defTabSz="1333500">
            <a:lnSpc>
              <a:spcPct val="90000"/>
            </a:lnSpc>
            <a:spcBef>
              <a:spcPct val="0"/>
            </a:spcBef>
            <a:spcAft>
              <a:spcPct val="20000"/>
            </a:spcAft>
            <a:buChar char="•"/>
          </a:pPr>
          <a:r>
            <a:rPr lang="it-IT" sz="3000" kern="1200" dirty="0"/>
            <a:t>Redazione del bilancio d’esercizio</a:t>
          </a:r>
        </a:p>
        <a:p>
          <a:pPr marL="285750" lvl="1" indent="-285750" algn="l" defTabSz="1333500">
            <a:lnSpc>
              <a:spcPct val="90000"/>
            </a:lnSpc>
            <a:spcBef>
              <a:spcPct val="0"/>
            </a:spcBef>
            <a:spcAft>
              <a:spcPct val="20000"/>
            </a:spcAft>
            <a:buChar char="•"/>
          </a:pPr>
          <a:r>
            <a:rPr lang="it-IT" sz="3000" kern="1200" dirty="0"/>
            <a:t>Comunicazione dei risultati agli </a:t>
          </a:r>
          <a:r>
            <a:rPr lang="it-IT" sz="3000" i="1" kern="1200" dirty="0" err="1"/>
            <a:t>stakeholders</a:t>
          </a:r>
          <a:endParaRPr lang="it-IT" sz="3000" i="1" kern="1200" dirty="0"/>
        </a:p>
      </dsp:txBody>
      <dsp:txXfrm>
        <a:off x="0" y="916315"/>
        <a:ext cx="5786478" cy="1887840"/>
      </dsp:txXfrm>
    </dsp:sp>
    <dsp:sp modelId="{F8C61D27-7A16-4EAE-AC89-C472BB7EAB9F}">
      <dsp:nvSpPr>
        <dsp:cNvPr id="0" name=""/>
        <dsp:cNvSpPr/>
      </dsp:nvSpPr>
      <dsp:spPr>
        <a:xfrm>
          <a:off x="0" y="2804156"/>
          <a:ext cx="5786478" cy="889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it-IT" sz="3800" kern="1200" dirty="0"/>
            <a:t>Competenze tecniche richieste</a:t>
          </a:r>
        </a:p>
      </dsp:txBody>
      <dsp:txXfrm>
        <a:off x="43407" y="2847563"/>
        <a:ext cx="5699664" cy="802386"/>
      </dsp:txXfrm>
    </dsp:sp>
    <dsp:sp modelId="{8C4DFADB-1A96-493D-A096-70B169B43E60}">
      <dsp:nvSpPr>
        <dsp:cNvPr id="0" name=""/>
        <dsp:cNvSpPr/>
      </dsp:nvSpPr>
      <dsp:spPr>
        <a:xfrm>
          <a:off x="0" y="3693356"/>
          <a:ext cx="5786478" cy="62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721" tIns="48260" rIns="270256" bIns="48260" numCol="1" spcCol="1270" anchor="t" anchorCtr="0">
          <a:noAutofit/>
        </a:bodyPr>
        <a:lstStyle/>
        <a:p>
          <a:pPr marL="285750" lvl="1" indent="-285750" algn="l" defTabSz="1333500">
            <a:lnSpc>
              <a:spcPct val="90000"/>
            </a:lnSpc>
            <a:spcBef>
              <a:spcPct val="0"/>
            </a:spcBef>
            <a:spcAft>
              <a:spcPct val="20000"/>
            </a:spcAft>
            <a:buChar char="•"/>
          </a:pPr>
          <a:r>
            <a:rPr lang="it-IT" sz="3000" kern="1200" dirty="0"/>
            <a:t>Specialisti in ambito finanziario</a:t>
          </a:r>
        </a:p>
      </dsp:txBody>
      <dsp:txXfrm>
        <a:off x="0" y="3693356"/>
        <a:ext cx="5786478" cy="6292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DB5D9F-7AC5-4F55-8D74-5261CF2F2BDE}">
      <dsp:nvSpPr>
        <dsp:cNvPr id="0" name=""/>
        <dsp:cNvSpPr/>
      </dsp:nvSpPr>
      <dsp:spPr>
        <a:xfrm>
          <a:off x="0" y="0"/>
          <a:ext cx="8191536" cy="13890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it-IT" sz="4000" kern="1200" dirty="0"/>
            <a:t>Aree funzionali caratteristiche o operative</a:t>
          </a:r>
        </a:p>
      </dsp:txBody>
      <dsp:txXfrm>
        <a:off x="1777213" y="0"/>
        <a:ext cx="6414323" cy="1389058"/>
      </dsp:txXfrm>
    </dsp:sp>
    <dsp:sp modelId="{4437E2E6-9211-409D-8DB1-99F5ECCE5CCF}">
      <dsp:nvSpPr>
        <dsp:cNvPr id="0" name=""/>
        <dsp:cNvSpPr/>
      </dsp:nvSpPr>
      <dsp:spPr>
        <a:xfrm>
          <a:off x="138905" y="138905"/>
          <a:ext cx="1638307" cy="1111246"/>
        </a:xfrm>
        <a:prstGeom prst="roundRect">
          <a:avLst>
            <a:gd name="adj" fmla="val 10000"/>
          </a:avLst>
        </a:prstGeom>
        <a:blipFill rotWithShape="0">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DB5D9F-7AC5-4F55-8D74-5261CF2F2BDE}">
      <dsp:nvSpPr>
        <dsp:cNvPr id="0" name=""/>
        <dsp:cNvSpPr/>
      </dsp:nvSpPr>
      <dsp:spPr>
        <a:xfrm>
          <a:off x="0" y="0"/>
          <a:ext cx="8191536" cy="13890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it-IT" sz="4000" kern="1200" dirty="0"/>
            <a:t>Aree funzionali caratteristiche o operative</a:t>
          </a:r>
        </a:p>
      </dsp:txBody>
      <dsp:txXfrm>
        <a:off x="1777213" y="0"/>
        <a:ext cx="6414323" cy="1389058"/>
      </dsp:txXfrm>
    </dsp:sp>
    <dsp:sp modelId="{4437E2E6-9211-409D-8DB1-99F5ECCE5CCF}">
      <dsp:nvSpPr>
        <dsp:cNvPr id="0" name=""/>
        <dsp:cNvSpPr/>
      </dsp:nvSpPr>
      <dsp:spPr>
        <a:xfrm>
          <a:off x="138905" y="138905"/>
          <a:ext cx="1638307" cy="1111246"/>
        </a:xfrm>
        <a:prstGeom prst="roundRect">
          <a:avLst>
            <a:gd name="adj" fmla="val 10000"/>
          </a:avLst>
        </a:prstGeom>
        <a:blipFill rotWithShape="0">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6B6C2C-D09B-4B74-8FBD-BAA9588A58BF}">
      <dsp:nvSpPr>
        <dsp:cNvPr id="0" name=""/>
        <dsp:cNvSpPr/>
      </dsp:nvSpPr>
      <dsp:spPr>
        <a:xfrm>
          <a:off x="0" y="135306"/>
          <a:ext cx="5786478" cy="8189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it-IT" sz="3500" kern="1200" dirty="0"/>
            <a:t>Attività</a:t>
          </a:r>
        </a:p>
      </dsp:txBody>
      <dsp:txXfrm>
        <a:off x="39980" y="175286"/>
        <a:ext cx="5706518" cy="739039"/>
      </dsp:txXfrm>
    </dsp:sp>
    <dsp:sp modelId="{6DB5F019-849C-4092-9BEF-542D1BFC33C4}">
      <dsp:nvSpPr>
        <dsp:cNvPr id="0" name=""/>
        <dsp:cNvSpPr/>
      </dsp:nvSpPr>
      <dsp:spPr>
        <a:xfrm>
          <a:off x="0" y="954306"/>
          <a:ext cx="5786478" cy="1267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721"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it-IT" sz="2700" kern="1200" dirty="0"/>
            <a:t>Analisi del mercato di sbocco</a:t>
          </a:r>
        </a:p>
        <a:p>
          <a:pPr marL="228600" lvl="1" indent="-228600" algn="l" defTabSz="1200150">
            <a:lnSpc>
              <a:spcPct val="90000"/>
            </a:lnSpc>
            <a:spcBef>
              <a:spcPct val="0"/>
            </a:spcBef>
            <a:spcAft>
              <a:spcPct val="20000"/>
            </a:spcAft>
            <a:buChar char="•"/>
          </a:pPr>
          <a:r>
            <a:rPr lang="it-IT" sz="2700" kern="1200" dirty="0"/>
            <a:t>Analisi dei bisogni presenti e potenziali dei consumatori</a:t>
          </a:r>
        </a:p>
      </dsp:txBody>
      <dsp:txXfrm>
        <a:off x="0" y="954306"/>
        <a:ext cx="5786478" cy="1267875"/>
      </dsp:txXfrm>
    </dsp:sp>
    <dsp:sp modelId="{F8C61D27-7A16-4EAE-AC89-C472BB7EAB9F}">
      <dsp:nvSpPr>
        <dsp:cNvPr id="0" name=""/>
        <dsp:cNvSpPr/>
      </dsp:nvSpPr>
      <dsp:spPr>
        <a:xfrm>
          <a:off x="0" y="2222181"/>
          <a:ext cx="5786478" cy="8189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it-IT" sz="3500" kern="1200" dirty="0"/>
            <a:t>Competenze tecniche richieste</a:t>
          </a:r>
        </a:p>
      </dsp:txBody>
      <dsp:txXfrm>
        <a:off x="39980" y="2262161"/>
        <a:ext cx="5706518" cy="739039"/>
      </dsp:txXfrm>
    </dsp:sp>
    <dsp:sp modelId="{8C4DFADB-1A96-493D-A096-70B169B43E60}">
      <dsp:nvSpPr>
        <dsp:cNvPr id="0" name=""/>
        <dsp:cNvSpPr/>
      </dsp:nvSpPr>
      <dsp:spPr>
        <a:xfrm>
          <a:off x="0" y="3041181"/>
          <a:ext cx="5786478" cy="887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721"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it-IT" sz="2700" kern="1200" dirty="0"/>
            <a:t>Orientate al soddisfacimento del cliente</a:t>
          </a:r>
        </a:p>
        <a:p>
          <a:pPr marL="228600" lvl="1" indent="-228600" algn="l" defTabSz="1200150">
            <a:lnSpc>
              <a:spcPct val="90000"/>
            </a:lnSpc>
            <a:spcBef>
              <a:spcPct val="0"/>
            </a:spcBef>
            <a:spcAft>
              <a:spcPct val="20000"/>
            </a:spcAft>
            <a:buChar char="•"/>
          </a:pPr>
          <a:r>
            <a:rPr lang="it-IT" sz="2700" kern="1200" dirty="0"/>
            <a:t>Orientate al mercato</a:t>
          </a:r>
        </a:p>
      </dsp:txBody>
      <dsp:txXfrm>
        <a:off x="0" y="3041181"/>
        <a:ext cx="5786478" cy="8875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6B6C2C-D09B-4B74-8FBD-BAA9588A58BF}">
      <dsp:nvSpPr>
        <dsp:cNvPr id="0" name=""/>
        <dsp:cNvSpPr/>
      </dsp:nvSpPr>
      <dsp:spPr>
        <a:xfrm>
          <a:off x="0" y="68155"/>
          <a:ext cx="5786478" cy="748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it-IT" sz="3200" kern="1200" dirty="0"/>
            <a:t>Attività</a:t>
          </a:r>
        </a:p>
      </dsp:txBody>
      <dsp:txXfrm>
        <a:off x="36553" y="104708"/>
        <a:ext cx="5713372" cy="675694"/>
      </dsp:txXfrm>
    </dsp:sp>
    <dsp:sp modelId="{6DB5F019-849C-4092-9BEF-542D1BFC33C4}">
      <dsp:nvSpPr>
        <dsp:cNvPr id="0" name=""/>
        <dsp:cNvSpPr/>
      </dsp:nvSpPr>
      <dsp:spPr>
        <a:xfrm>
          <a:off x="0" y="816956"/>
          <a:ext cx="5786478" cy="1225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721"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it-IT" sz="2500" kern="1200" dirty="0"/>
            <a:t>Approvvigionamento  dei fattori produttivi</a:t>
          </a:r>
        </a:p>
        <a:p>
          <a:pPr marL="228600" lvl="1" indent="-228600" algn="l" defTabSz="1111250">
            <a:lnSpc>
              <a:spcPct val="90000"/>
            </a:lnSpc>
            <a:spcBef>
              <a:spcPct val="0"/>
            </a:spcBef>
            <a:spcAft>
              <a:spcPct val="20000"/>
            </a:spcAft>
            <a:buChar char="•"/>
          </a:pPr>
          <a:r>
            <a:rPr lang="it-IT" sz="2500" kern="1200" dirty="0"/>
            <a:t>Produzione </a:t>
          </a:r>
          <a:r>
            <a:rPr lang="it-IT" sz="2500" kern="1200" dirty="0" err="1"/>
            <a:t>fisico-tecnica</a:t>
          </a:r>
          <a:endParaRPr lang="it-IT" sz="2500" kern="1200" dirty="0"/>
        </a:p>
        <a:p>
          <a:pPr marL="228600" lvl="1" indent="-228600" algn="l" defTabSz="1111250">
            <a:lnSpc>
              <a:spcPct val="90000"/>
            </a:lnSpc>
            <a:spcBef>
              <a:spcPct val="0"/>
            </a:spcBef>
            <a:spcAft>
              <a:spcPct val="20000"/>
            </a:spcAft>
            <a:buChar char="•"/>
          </a:pPr>
          <a:r>
            <a:rPr lang="it-IT" sz="2500" kern="1200" dirty="0"/>
            <a:t>Gestione del magazzino</a:t>
          </a:r>
        </a:p>
      </dsp:txBody>
      <dsp:txXfrm>
        <a:off x="0" y="816956"/>
        <a:ext cx="5786478" cy="1225440"/>
      </dsp:txXfrm>
    </dsp:sp>
    <dsp:sp modelId="{F8C61D27-7A16-4EAE-AC89-C472BB7EAB9F}">
      <dsp:nvSpPr>
        <dsp:cNvPr id="0" name=""/>
        <dsp:cNvSpPr/>
      </dsp:nvSpPr>
      <dsp:spPr>
        <a:xfrm>
          <a:off x="0" y="2042396"/>
          <a:ext cx="5786478" cy="748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it-IT" sz="3200" kern="1200" dirty="0"/>
            <a:t>Competenze tecniche richieste</a:t>
          </a:r>
        </a:p>
      </dsp:txBody>
      <dsp:txXfrm>
        <a:off x="36553" y="2078949"/>
        <a:ext cx="5713372" cy="675694"/>
      </dsp:txXfrm>
    </dsp:sp>
    <dsp:sp modelId="{8C4DFADB-1A96-493D-A096-70B169B43E60}">
      <dsp:nvSpPr>
        <dsp:cNvPr id="0" name=""/>
        <dsp:cNvSpPr/>
      </dsp:nvSpPr>
      <dsp:spPr>
        <a:xfrm>
          <a:off x="0" y="2791196"/>
          <a:ext cx="5786478" cy="1490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721"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it-IT" sz="2500" kern="1200" dirty="0"/>
            <a:t>Orientate all’ottimizzazione dei fattori produttivi impiegati</a:t>
          </a:r>
        </a:p>
        <a:p>
          <a:pPr marL="228600" lvl="1" indent="-228600" algn="l" defTabSz="1111250">
            <a:lnSpc>
              <a:spcPct val="90000"/>
            </a:lnSpc>
            <a:spcBef>
              <a:spcPct val="0"/>
            </a:spcBef>
            <a:spcAft>
              <a:spcPct val="20000"/>
            </a:spcAft>
            <a:buChar char="•"/>
          </a:pPr>
          <a:r>
            <a:rPr lang="it-IT" sz="2500" kern="1200" dirty="0"/>
            <a:t>Orientate all’eccellenza qualitativa di processi e prodotti</a:t>
          </a:r>
        </a:p>
      </dsp:txBody>
      <dsp:txXfrm>
        <a:off x="0" y="2791196"/>
        <a:ext cx="5786478" cy="14904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6B6C2C-D09B-4B74-8FBD-BAA9588A58BF}">
      <dsp:nvSpPr>
        <dsp:cNvPr id="0" name=""/>
        <dsp:cNvSpPr/>
      </dsp:nvSpPr>
      <dsp:spPr>
        <a:xfrm>
          <a:off x="0" y="28375"/>
          <a:ext cx="5786478" cy="842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it-IT" sz="3600" kern="1200" dirty="0"/>
            <a:t>Attività</a:t>
          </a:r>
        </a:p>
      </dsp:txBody>
      <dsp:txXfrm>
        <a:off x="41123" y="69498"/>
        <a:ext cx="5704232" cy="760154"/>
      </dsp:txXfrm>
    </dsp:sp>
    <dsp:sp modelId="{6DB5F019-849C-4092-9BEF-542D1BFC33C4}">
      <dsp:nvSpPr>
        <dsp:cNvPr id="0" name=""/>
        <dsp:cNvSpPr/>
      </dsp:nvSpPr>
      <dsp:spPr>
        <a:xfrm>
          <a:off x="0" y="870775"/>
          <a:ext cx="5786478" cy="931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721"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it-IT" sz="2800" kern="1200" dirty="0"/>
            <a:t>Analisi e studio di nuovi prodotti</a:t>
          </a:r>
        </a:p>
        <a:p>
          <a:pPr marL="285750" lvl="1" indent="-285750" algn="l" defTabSz="1244600">
            <a:lnSpc>
              <a:spcPct val="90000"/>
            </a:lnSpc>
            <a:spcBef>
              <a:spcPct val="0"/>
            </a:spcBef>
            <a:spcAft>
              <a:spcPct val="20000"/>
            </a:spcAft>
            <a:buChar char="•"/>
          </a:pPr>
          <a:r>
            <a:rPr lang="it-IT" sz="2800" kern="1200" dirty="0"/>
            <a:t>Analisi e studio di nuovi processi</a:t>
          </a:r>
        </a:p>
      </dsp:txBody>
      <dsp:txXfrm>
        <a:off x="0" y="870775"/>
        <a:ext cx="5786478" cy="931500"/>
      </dsp:txXfrm>
    </dsp:sp>
    <dsp:sp modelId="{F8C61D27-7A16-4EAE-AC89-C472BB7EAB9F}">
      <dsp:nvSpPr>
        <dsp:cNvPr id="0" name=""/>
        <dsp:cNvSpPr/>
      </dsp:nvSpPr>
      <dsp:spPr>
        <a:xfrm>
          <a:off x="0" y="1802276"/>
          <a:ext cx="5786478" cy="842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it-IT" sz="3600" kern="1200" dirty="0"/>
            <a:t>Competenze tecniche richieste</a:t>
          </a:r>
        </a:p>
      </dsp:txBody>
      <dsp:txXfrm>
        <a:off x="41123" y="1843399"/>
        <a:ext cx="5704232" cy="760154"/>
      </dsp:txXfrm>
    </dsp:sp>
    <dsp:sp modelId="{8C4DFADB-1A96-493D-A096-70B169B43E60}">
      <dsp:nvSpPr>
        <dsp:cNvPr id="0" name=""/>
        <dsp:cNvSpPr/>
      </dsp:nvSpPr>
      <dsp:spPr>
        <a:xfrm>
          <a:off x="0" y="2644676"/>
          <a:ext cx="5786478" cy="1676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721"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it-IT" sz="2800" kern="1200" dirty="0"/>
            <a:t>Know-how altamente specializzato nelle diverse aree di business</a:t>
          </a:r>
        </a:p>
        <a:p>
          <a:pPr marL="285750" lvl="1" indent="-285750" algn="l" defTabSz="1244600">
            <a:lnSpc>
              <a:spcPct val="90000"/>
            </a:lnSpc>
            <a:spcBef>
              <a:spcPct val="0"/>
            </a:spcBef>
            <a:spcAft>
              <a:spcPct val="20000"/>
            </a:spcAft>
            <a:buChar char="•"/>
          </a:pPr>
          <a:r>
            <a:rPr lang="it-IT" sz="2800" kern="1200" dirty="0"/>
            <a:t>Competenze progettuali e ingegneristiche</a:t>
          </a:r>
        </a:p>
      </dsp:txBody>
      <dsp:txXfrm>
        <a:off x="0" y="2644676"/>
        <a:ext cx="5786478" cy="16767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9B19B7-8542-4DA6-AA90-82428D675FAA}">
      <dsp:nvSpPr>
        <dsp:cNvPr id="0" name=""/>
        <dsp:cNvSpPr/>
      </dsp:nvSpPr>
      <dsp:spPr>
        <a:xfrm>
          <a:off x="0" y="0"/>
          <a:ext cx="8191536" cy="13896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it-IT" sz="4000" kern="1200" dirty="0"/>
            <a:t>Aree funzionali integrative o di gestione delle risorse</a:t>
          </a:r>
        </a:p>
      </dsp:txBody>
      <dsp:txXfrm>
        <a:off x="1777267" y="0"/>
        <a:ext cx="6414268" cy="1389600"/>
      </dsp:txXfrm>
    </dsp:sp>
    <dsp:sp modelId="{C29F7802-B227-4CAE-AB20-82767D9E3053}">
      <dsp:nvSpPr>
        <dsp:cNvPr id="0" name=""/>
        <dsp:cNvSpPr/>
      </dsp:nvSpPr>
      <dsp:spPr>
        <a:xfrm>
          <a:off x="138959" y="138960"/>
          <a:ext cx="1638307" cy="1111680"/>
        </a:xfrm>
        <a:prstGeom prst="roundRect">
          <a:avLst>
            <a:gd name="adj" fmla="val 10000"/>
          </a:avLst>
        </a:prstGeom>
        <a:blipFill rotWithShape="0">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9B19B7-8542-4DA6-AA90-82428D675FAA}">
      <dsp:nvSpPr>
        <dsp:cNvPr id="0" name=""/>
        <dsp:cNvSpPr/>
      </dsp:nvSpPr>
      <dsp:spPr>
        <a:xfrm>
          <a:off x="0" y="0"/>
          <a:ext cx="8191536" cy="13896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it-IT" sz="4000" kern="1200" dirty="0"/>
            <a:t>Aree funzionali integrative o di gestione delle risorse</a:t>
          </a:r>
        </a:p>
      </dsp:txBody>
      <dsp:txXfrm>
        <a:off x="1777267" y="0"/>
        <a:ext cx="6414268" cy="1389600"/>
      </dsp:txXfrm>
    </dsp:sp>
    <dsp:sp modelId="{C29F7802-B227-4CAE-AB20-82767D9E3053}">
      <dsp:nvSpPr>
        <dsp:cNvPr id="0" name=""/>
        <dsp:cNvSpPr/>
      </dsp:nvSpPr>
      <dsp:spPr>
        <a:xfrm>
          <a:off x="138959" y="138960"/>
          <a:ext cx="1638307" cy="1111680"/>
        </a:xfrm>
        <a:prstGeom prst="roundRect">
          <a:avLst>
            <a:gd name="adj" fmla="val 10000"/>
          </a:avLst>
        </a:prstGeom>
        <a:blipFill rotWithShape="0">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6B6C2C-D09B-4B74-8FBD-BAA9588A58BF}">
      <dsp:nvSpPr>
        <dsp:cNvPr id="0" name=""/>
        <dsp:cNvSpPr/>
      </dsp:nvSpPr>
      <dsp:spPr>
        <a:xfrm>
          <a:off x="0" y="282760"/>
          <a:ext cx="5786478" cy="889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it-IT" sz="3800" kern="1200" dirty="0"/>
            <a:t>Attività</a:t>
          </a:r>
        </a:p>
      </dsp:txBody>
      <dsp:txXfrm>
        <a:off x="43407" y="326167"/>
        <a:ext cx="5699664" cy="802386"/>
      </dsp:txXfrm>
    </dsp:sp>
    <dsp:sp modelId="{6DB5F019-849C-4092-9BEF-542D1BFC33C4}">
      <dsp:nvSpPr>
        <dsp:cNvPr id="0" name=""/>
        <dsp:cNvSpPr/>
      </dsp:nvSpPr>
      <dsp:spPr>
        <a:xfrm>
          <a:off x="0" y="1171960"/>
          <a:ext cx="5786478" cy="1376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721" tIns="48260" rIns="270256" bIns="48260" numCol="1" spcCol="1270" anchor="t" anchorCtr="0">
          <a:noAutofit/>
        </a:bodyPr>
        <a:lstStyle/>
        <a:p>
          <a:pPr marL="285750" lvl="1" indent="-285750" algn="l" defTabSz="1333500">
            <a:lnSpc>
              <a:spcPct val="90000"/>
            </a:lnSpc>
            <a:spcBef>
              <a:spcPct val="0"/>
            </a:spcBef>
            <a:spcAft>
              <a:spcPct val="20000"/>
            </a:spcAft>
            <a:buChar char="•"/>
          </a:pPr>
          <a:r>
            <a:rPr lang="it-IT" sz="3000" kern="1200" dirty="0"/>
            <a:t>Reperimento del capitale (copertura del fabbisogno finanziario)</a:t>
          </a:r>
        </a:p>
        <a:p>
          <a:pPr marL="285750" lvl="1" indent="-285750" algn="l" defTabSz="1333500">
            <a:lnSpc>
              <a:spcPct val="90000"/>
            </a:lnSpc>
            <a:spcBef>
              <a:spcPct val="0"/>
            </a:spcBef>
            <a:spcAft>
              <a:spcPct val="20000"/>
            </a:spcAft>
            <a:buChar char="•"/>
          </a:pPr>
          <a:r>
            <a:rPr lang="it-IT" sz="3000" kern="1200" dirty="0"/>
            <a:t>Impiego del capitale</a:t>
          </a:r>
        </a:p>
      </dsp:txBody>
      <dsp:txXfrm>
        <a:off x="0" y="1171960"/>
        <a:ext cx="5786478" cy="1376549"/>
      </dsp:txXfrm>
    </dsp:sp>
    <dsp:sp modelId="{F8C61D27-7A16-4EAE-AC89-C472BB7EAB9F}">
      <dsp:nvSpPr>
        <dsp:cNvPr id="0" name=""/>
        <dsp:cNvSpPr/>
      </dsp:nvSpPr>
      <dsp:spPr>
        <a:xfrm>
          <a:off x="0" y="2548511"/>
          <a:ext cx="5786478" cy="889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it-IT" sz="3800" kern="1200" dirty="0"/>
            <a:t>Competenze tecniche richieste</a:t>
          </a:r>
        </a:p>
      </dsp:txBody>
      <dsp:txXfrm>
        <a:off x="43407" y="2591918"/>
        <a:ext cx="5699664" cy="802386"/>
      </dsp:txXfrm>
    </dsp:sp>
    <dsp:sp modelId="{8C4DFADB-1A96-493D-A096-70B169B43E60}">
      <dsp:nvSpPr>
        <dsp:cNvPr id="0" name=""/>
        <dsp:cNvSpPr/>
      </dsp:nvSpPr>
      <dsp:spPr>
        <a:xfrm>
          <a:off x="0" y="3437711"/>
          <a:ext cx="5786478" cy="62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721" tIns="48260" rIns="270256" bIns="48260" numCol="1" spcCol="1270" anchor="t" anchorCtr="0">
          <a:noAutofit/>
        </a:bodyPr>
        <a:lstStyle/>
        <a:p>
          <a:pPr marL="285750" lvl="1" indent="-285750" algn="l" defTabSz="1333500">
            <a:lnSpc>
              <a:spcPct val="90000"/>
            </a:lnSpc>
            <a:spcBef>
              <a:spcPct val="0"/>
            </a:spcBef>
            <a:spcAft>
              <a:spcPct val="20000"/>
            </a:spcAft>
            <a:buChar char="•"/>
          </a:pPr>
          <a:r>
            <a:rPr lang="it-IT" sz="3000" kern="1200" dirty="0"/>
            <a:t>Specialisti in ambito finanziario</a:t>
          </a:r>
        </a:p>
      </dsp:txBody>
      <dsp:txXfrm>
        <a:off x="0" y="3437711"/>
        <a:ext cx="5786478" cy="629280"/>
      </dsp:txXfrm>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it-IT"/>
          </a:p>
        </p:txBody>
      </p:sp>
      <p:sp>
        <p:nvSpPr>
          <p:cNvPr id="3" name="Segnaposto data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4966BF30-ACF6-4237-99E6-1BF773D90CD2}" type="datetimeFigureOut">
              <a:rPr lang="it-IT" smtClean="0"/>
              <a:pPr/>
              <a:t>27/04/23</a:t>
            </a:fld>
            <a:endParaRPr lang="it-IT"/>
          </a:p>
        </p:txBody>
      </p:sp>
      <p:sp>
        <p:nvSpPr>
          <p:cNvPr id="4" name="Segnaposto piè di pagina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r>
              <a:rPr lang="it-IT"/>
              <a:t>Lezione del 13 marzo 2014</a:t>
            </a:r>
          </a:p>
        </p:txBody>
      </p:sp>
      <p:sp>
        <p:nvSpPr>
          <p:cNvPr id="5" name="Segnaposto numero diapositiva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C4E46350-FD85-4C65-B09C-50D81ECF6EC1}" type="slidenum">
              <a:rPr lang="it-IT" smtClean="0"/>
              <a:pPr/>
              <a:t>‹N›</a:t>
            </a:fld>
            <a:endParaRPr lang="it-IT"/>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it-IT"/>
          </a:p>
        </p:txBody>
      </p:sp>
      <p:sp>
        <p:nvSpPr>
          <p:cNvPr id="3" name="Segnaposto data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CAB5B1F6-65BF-4987-A4DA-E84D45713952}" type="datetimeFigureOut">
              <a:rPr lang="it-IT" smtClean="0"/>
              <a:pPr/>
              <a:t>27/04/23</a:t>
            </a:fld>
            <a:endParaRPr lang="it-IT"/>
          </a:p>
        </p:txBody>
      </p:sp>
      <p:sp>
        <p:nvSpPr>
          <p:cNvPr id="4" name="Segnaposto immagine diapositiva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it-IT"/>
          </a:p>
        </p:txBody>
      </p:sp>
      <p:sp>
        <p:nvSpPr>
          <p:cNvPr id="5" name="Segnaposto note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r>
              <a:rPr lang="it-IT"/>
              <a:t>Lezione del 13 marzo 2014</a:t>
            </a:r>
          </a:p>
        </p:txBody>
      </p:sp>
      <p:sp>
        <p:nvSpPr>
          <p:cNvPr id="7" name="Segnaposto numero diapositiva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91FFA95C-33CB-42B2-B765-B4BC87C357ED}" type="slidenum">
              <a:rPr lang="it-IT" smtClean="0"/>
              <a:pPr/>
              <a:t>‹N›</a:t>
            </a:fld>
            <a:endParaRPr lang="it-IT"/>
          </a:p>
        </p:txBody>
      </p:sp>
    </p:spTree>
    <p:extLst>
      <p:ext uri="{BB962C8B-B14F-4D97-AF65-F5344CB8AC3E}">
        <p14:creationId xmlns:p14="http://schemas.microsoft.com/office/powerpoint/2010/main" val="73022674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PRINCIPIO DEL MINIMO MEZZO è</a:t>
            </a:r>
            <a:r>
              <a:rPr lang="it-IT" baseline="0" dirty="0"/>
              <a:t> </a:t>
            </a:r>
            <a:r>
              <a:rPr lang="it-IT" b="1" u="sng" baseline="0" dirty="0"/>
              <a:t>L’EFFICIENZA</a:t>
            </a:r>
          </a:p>
          <a:p>
            <a:r>
              <a:rPr lang="it-IT" dirty="0"/>
              <a:t>In linea generale, l'efficienza nell'impiego dei fattori e nello svolgimento dei processi produttivi riflette il rapporto fra la produzione ottenuta ed i mezzi utilizzati per il suo allestimento.</a:t>
            </a:r>
            <a:r>
              <a:rPr lang="it-IT" baseline="0" dirty="0"/>
              <a:t> </a:t>
            </a:r>
            <a:r>
              <a:rPr lang="it-IT" dirty="0"/>
              <a:t>Il carattere dell'efficienza può riferirsi ad aspetti diversi del processo produttivo, in particolare:</a:t>
            </a:r>
          </a:p>
          <a:p>
            <a:r>
              <a:rPr lang="it-IT" dirty="0"/>
              <a:t>-sul piano quantitativo può esprimere il rendimento </a:t>
            </a:r>
            <a:r>
              <a:rPr lang="it-IT" dirty="0" err="1"/>
              <a:t>fisico-tecnico</a:t>
            </a:r>
            <a:r>
              <a:rPr lang="it-IT" dirty="0"/>
              <a:t> del fattore, ad esempio, il numero dei pezzi ottenuti per ora macchina o per ora operaio;</a:t>
            </a:r>
          </a:p>
          <a:p>
            <a:r>
              <a:rPr lang="it-IT" dirty="0"/>
              <a:t>-può essere valutata in termini qualitativi in relazione al complesso delle caratteristiche funzionali della produzione allestita, quantificato in rapporto al volume degli scarti, ai resi, agli interventi di garanzia, etc.;</a:t>
            </a:r>
          </a:p>
          <a:p>
            <a:r>
              <a:rPr lang="it-IT" dirty="0"/>
              <a:t>-può infine apprezzarsi in termini di valore, come rapporto fra importo dei ricavi ottenuti ed il costo di dati fattori, ad esempio come rapporto fra i ricavi di vendita e gli investimenti in impianti</a:t>
            </a:r>
          </a:p>
          <a:p>
            <a:r>
              <a:rPr lang="it-IT" dirty="0"/>
              <a:t>L'efficienza nell'allestimento dei processi di trasformazione </a:t>
            </a:r>
            <a:r>
              <a:rPr lang="it-IT" dirty="0" err="1"/>
              <a:t>fisico-economica</a:t>
            </a:r>
            <a:r>
              <a:rPr lang="it-IT" dirty="0"/>
              <a:t> esprime, in aderenza al principio economico del massimo risultato con il minimo mezzo, il livello più conveniente di rendimento o di produttività dei fattori impiegati.</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defTabSz="990478">
              <a:defRPr/>
            </a:pPr>
            <a:r>
              <a:rPr lang="it-IT" dirty="0" err="1"/>
              <a:t>Cassandro</a:t>
            </a:r>
            <a:r>
              <a:rPr lang="it-IT" dirty="0"/>
              <a:t>:</a:t>
            </a:r>
            <a:r>
              <a:rPr lang="it-IT" baseline="0" dirty="0"/>
              <a:t> “Nei primordi l’attività economica si svolse nel gruppo sociale più piccolo e più naturale: la famiglia. Fu la famiglia l’unità entro cui si realizzò l’attività economica di produzione e di consumo. La famiglia, cioè, produce i mezzi che erano indispensabili al soddisfacimento dei bisogni dei suoi componenti.”</a:t>
            </a:r>
          </a:p>
          <a:p>
            <a:pPr defTabSz="990478">
              <a:defRPr/>
            </a:pPr>
            <a:endParaRPr lang="it-IT"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defTabSz="990478">
              <a:defRPr/>
            </a:pPr>
            <a:r>
              <a:rPr lang="it-IT" dirty="0" err="1"/>
              <a:t>Cassandro</a:t>
            </a:r>
            <a:r>
              <a:rPr lang="it-IT" dirty="0"/>
              <a:t>:</a:t>
            </a:r>
            <a:r>
              <a:rPr lang="it-IT" baseline="0" dirty="0"/>
              <a:t> “La scissione si verificò soprattutto grazie all’introduzione della moneta, che rese possibile una corrente continua ed intensa di scambi, che andò ancor più sviluppandosi con il diffondersi dei rapporti creditizi. Le unità di produzione, da un lato, e quelle di consumo dall’altro, furono legate tra loro soprattutto dalla moneta e dal credito e in ciascuna di esse, accanto alla specifica attività di produzione e di consumo si volse l’attività finanziaria (monetaria e creditizia).”</a:t>
            </a:r>
          </a:p>
          <a:p>
            <a:pPr defTabSz="990478">
              <a:defRPr/>
            </a:pPr>
            <a:r>
              <a:rPr lang="it-IT" baseline="0" dirty="0"/>
              <a:t>Le due unità sono legate dalla moneta.</a:t>
            </a:r>
            <a:endParaRPr lang="it-IT"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INTERESSE </a:t>
            </a:r>
            <a:r>
              <a:rPr lang="it-IT" dirty="0" err="1"/>
              <a:t>DI</a:t>
            </a:r>
            <a:r>
              <a:rPr lang="it-IT" dirty="0"/>
              <a:t> COMPUTO</a:t>
            </a:r>
            <a:r>
              <a:rPr lang="it-IT" baseline="0" dirty="0"/>
              <a:t> e SALARIO DIREZIONALE.</a:t>
            </a:r>
          </a:p>
          <a:p>
            <a:r>
              <a:rPr lang="it-IT" baseline="0" dirty="0"/>
              <a:t>Aziende non a scopo di lucro sono le aziende non profit</a:t>
            </a:r>
          </a:p>
          <a:p>
            <a:r>
              <a:rPr lang="it-IT" baseline="0" dirty="0"/>
              <a:t>LUCRO SOGGETTIVO è il vantaggio economico che ottiene direttamente un socio attraverso lo svolgimento dell’attività dell’azienda. È presente nelle cooperative.</a:t>
            </a:r>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27</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Soddisfazione</a:t>
            </a:r>
            <a:r>
              <a:rPr lang="it-IT" baseline="0" dirty="0"/>
              <a:t> dei bisogni</a:t>
            </a:r>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28</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Soddisfazione</a:t>
            </a:r>
            <a:r>
              <a:rPr lang="it-IT" baseline="0" dirty="0"/>
              <a:t> dei bisogni</a:t>
            </a:r>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29</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ES. enti territoriali</a:t>
            </a:r>
            <a:r>
              <a:rPr lang="it-IT" baseline="0" dirty="0"/>
              <a:t> e locali (regioni, province e comune) e aziende sanitarie.</a:t>
            </a:r>
          </a:p>
          <a:p>
            <a:r>
              <a:rPr lang="it-IT" baseline="0" dirty="0"/>
              <a:t>Le aziende sanitarie non solo erogano direttamente i servizi ai propri utenti, ma svolgono anche prestazioni professionali con corrispettivo commisurato ai valori di mercato.</a:t>
            </a:r>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32</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VERTICALE</a:t>
            </a:r>
            <a:r>
              <a:rPr lang="it-IT" baseline="0" dirty="0"/>
              <a:t> perché guardiamo alle singole funzioni aziendali</a:t>
            </a:r>
          </a:p>
          <a:p>
            <a:r>
              <a:rPr lang="it-IT" baseline="0" dirty="0"/>
              <a:t>ORIZZONTALE perché l’analisi è trasversale rispetto a come i compiti sono suddivisi in azienda fra i vari organi</a:t>
            </a:r>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35</a:t>
            </a:fld>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err="1"/>
              <a:t>Def</a:t>
            </a:r>
            <a:r>
              <a:rPr lang="it-IT" dirty="0"/>
              <a:t>. Funzioni e processi</a:t>
            </a:r>
          </a:p>
        </p:txBody>
      </p:sp>
      <p:sp>
        <p:nvSpPr>
          <p:cNvPr id="4" name="Segnaposto numero diapositiva 3"/>
          <p:cNvSpPr>
            <a:spLocks noGrp="1"/>
          </p:cNvSpPr>
          <p:nvPr>
            <p:ph type="sldNum" sz="quarter" idx="10"/>
          </p:nvPr>
        </p:nvSpPr>
        <p:spPr/>
        <p:txBody>
          <a:bodyPr/>
          <a:lstStyle/>
          <a:p>
            <a:fld id="{1C57F3C3-F7C4-4D33-9A99-D1C8220AADAE}" type="slidenum">
              <a:rPr lang="it-IT" smtClean="0"/>
              <a:pPr/>
              <a:t>36</a:t>
            </a:fld>
            <a:endParaRPr lang="it-IT"/>
          </a:p>
        </p:txBody>
      </p:sp>
    </p:spTree>
    <p:extLst>
      <p:ext uri="{BB962C8B-B14F-4D97-AF65-F5344CB8AC3E}">
        <p14:creationId xmlns:p14="http://schemas.microsoft.com/office/powerpoint/2010/main" val="26704206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Le attività funzionali</a:t>
            </a:r>
            <a:r>
              <a:rPr lang="it-IT" baseline="0" dirty="0"/>
              <a:t> per essere realizzate assorbono conoscenze e competenze omogenee nelle loro caratteristiche tecniche ed economiche.</a:t>
            </a:r>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38</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Nascita del conto.</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39</a:t>
            </a:fld>
            <a:endParaRPr 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a:t>“Rappresentano il nucleo caratterizzante</a:t>
            </a:r>
            <a:r>
              <a:rPr lang="it-IT" baseline="0" dirty="0"/>
              <a:t> l’attività economica svolta dall’impresa, riflettono cioè l’oggetto e l’estensione di tale attività, la sua specializzazione”</a:t>
            </a:r>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43</a:t>
            </a:fld>
            <a:endParaRPr 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44</a:t>
            </a:fld>
            <a:endParaRPr lang="it-I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VINCOLI:</a:t>
            </a:r>
            <a:r>
              <a:rPr lang="it-IT" baseline="0" dirty="0"/>
              <a:t> 1) dinamica del mercato e dell’ambiente; 2) capacità dell’impresa (capacità produttiva).</a:t>
            </a:r>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45</a:t>
            </a:fld>
            <a:endParaRPr lang="it-I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VINCOLI:</a:t>
            </a:r>
            <a:r>
              <a:rPr lang="it-IT" baseline="0" dirty="0"/>
              <a:t> 1) dinamica del mercato e dell’ambiente; 2) capacità dell’impresa (</a:t>
            </a:r>
            <a:r>
              <a:rPr lang="it-IT" baseline="0"/>
              <a:t>capacità produttiva).</a:t>
            </a:r>
            <a:endParaRPr lang="it-IT"/>
          </a:p>
        </p:txBody>
      </p:sp>
      <p:sp>
        <p:nvSpPr>
          <p:cNvPr id="4" name="Segnaposto numero diapositiva 3"/>
          <p:cNvSpPr>
            <a:spLocks noGrp="1"/>
          </p:cNvSpPr>
          <p:nvPr>
            <p:ph type="sldNum" sz="quarter" idx="10"/>
          </p:nvPr>
        </p:nvSpPr>
        <p:spPr/>
        <p:txBody>
          <a:bodyPr/>
          <a:lstStyle/>
          <a:p>
            <a:fld id="{1C57F3C3-F7C4-4D33-9A99-D1C8220AADAE}" type="slidenum">
              <a:rPr lang="it-IT" smtClean="0"/>
              <a:pPr/>
              <a:t>46</a:t>
            </a:fld>
            <a:endParaRPr 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VINCOLI:</a:t>
            </a:r>
            <a:r>
              <a:rPr lang="it-IT" baseline="0" dirty="0"/>
              <a:t> 1) dinamica del mercato e dell’ambiente; 2) capacità dell’impresa (capacità produttiva).</a:t>
            </a:r>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47</a:t>
            </a:fld>
            <a:endParaRPr 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“Si tratta di aree che si preoccupano di gestire l’adeguata disponibilità,</a:t>
            </a:r>
            <a:r>
              <a:rPr lang="it-IT" baseline="0" dirty="0"/>
              <a:t> sia in termini quantitativi sia qualitativi del fattore </a:t>
            </a:r>
            <a:r>
              <a:rPr lang="it-IT" i="1" baseline="0" dirty="0"/>
              <a:t>capitale</a:t>
            </a:r>
            <a:r>
              <a:rPr lang="it-IT" i="0" baseline="0" dirty="0"/>
              <a:t> e del fattore </a:t>
            </a:r>
            <a:r>
              <a:rPr lang="it-IT" i="1" baseline="0" dirty="0"/>
              <a:t>lavoro </a:t>
            </a:r>
            <a:r>
              <a:rPr lang="it-IT" i="0" baseline="0" dirty="0"/>
              <a:t> (risorse umane)</a:t>
            </a:r>
            <a:r>
              <a:rPr lang="it-IT" i="0" dirty="0"/>
              <a:t>”</a:t>
            </a:r>
          </a:p>
        </p:txBody>
      </p:sp>
      <p:sp>
        <p:nvSpPr>
          <p:cNvPr id="4" name="Segnaposto numero diapositiva 3"/>
          <p:cNvSpPr>
            <a:spLocks noGrp="1"/>
          </p:cNvSpPr>
          <p:nvPr>
            <p:ph type="sldNum" sz="quarter" idx="10"/>
          </p:nvPr>
        </p:nvSpPr>
        <p:spPr/>
        <p:txBody>
          <a:bodyPr/>
          <a:lstStyle/>
          <a:p>
            <a:fld id="{1C57F3C3-F7C4-4D33-9A99-D1C8220AADAE}" type="slidenum">
              <a:rPr lang="it-IT" smtClean="0"/>
              <a:pPr/>
              <a:t>48</a:t>
            </a:fld>
            <a:endParaRPr lang="it-IT"/>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i="0"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49</a:t>
            </a:fld>
            <a:endParaRPr lang="it-IT"/>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a:t> In caso di difficoltà impreviste (eccezioni) il problema deve tornare al vertice per la risoluzione.</a:t>
            </a:r>
          </a:p>
        </p:txBody>
      </p:sp>
      <p:sp>
        <p:nvSpPr>
          <p:cNvPr id="4" name="Segnaposto numero diapositiva 3"/>
          <p:cNvSpPr>
            <a:spLocks noGrp="1"/>
          </p:cNvSpPr>
          <p:nvPr>
            <p:ph type="sldNum" sz="quarter" idx="10"/>
          </p:nvPr>
        </p:nvSpPr>
        <p:spPr/>
        <p:txBody>
          <a:bodyPr/>
          <a:lstStyle/>
          <a:p>
            <a:fld id="{1C57F3C3-F7C4-4D33-9A99-D1C8220AADAE}" type="slidenum">
              <a:rPr lang="it-IT" smtClean="0"/>
              <a:pPr/>
              <a:t>56</a:t>
            </a:fld>
            <a:endParaRPr lang="it-IT"/>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a:lnSpc>
                <a:spcPct val="90000"/>
              </a:lnSpc>
            </a:pPr>
            <a:r>
              <a:rPr lang="it-IT" dirty="0"/>
              <a:t>Omogeneità delle conoscenze e degli strumenti;</a:t>
            </a:r>
            <a:r>
              <a:rPr lang="it-IT" baseline="0" dirty="0"/>
              <a:t> </a:t>
            </a:r>
            <a:r>
              <a:rPr lang="it-IT" dirty="0"/>
              <a:t>Efficienza </a:t>
            </a:r>
          </a:p>
          <a:p>
            <a:pPr marL="0" marR="0" lvl="2" indent="0" algn="l" defTabSz="914400" rtl="0" eaLnBrk="1" fontAlgn="auto" latinLnBrk="0" hangingPunct="1">
              <a:lnSpc>
                <a:spcPct val="90000"/>
              </a:lnSpc>
              <a:spcBef>
                <a:spcPts val="0"/>
              </a:spcBef>
              <a:spcAft>
                <a:spcPts val="0"/>
              </a:spcAft>
              <a:buClrTx/>
              <a:buSzTx/>
              <a:buFontTx/>
              <a:buNone/>
              <a:tabLst/>
              <a:defRPr/>
            </a:pPr>
            <a:r>
              <a:rPr lang="it-IT" dirty="0"/>
              <a:t>I responsabili funzionali devono risolvere problemi simili tecnicamente. La ripetitività comporta accumulo di esperienza e, dunque, accumulo di competenze specialistiche.</a:t>
            </a:r>
          </a:p>
        </p:txBody>
      </p:sp>
      <p:sp>
        <p:nvSpPr>
          <p:cNvPr id="4" name="Segnaposto numero diapositiva 3"/>
          <p:cNvSpPr>
            <a:spLocks noGrp="1"/>
          </p:cNvSpPr>
          <p:nvPr>
            <p:ph type="sldNum" sz="quarter" idx="10"/>
          </p:nvPr>
        </p:nvSpPr>
        <p:spPr/>
        <p:txBody>
          <a:bodyPr/>
          <a:lstStyle/>
          <a:p>
            <a:fld id="{1C57F3C3-F7C4-4D33-9A99-D1C8220AADAE}" type="slidenum">
              <a:rPr lang="it-IT" smtClean="0"/>
              <a:pPr/>
              <a:t>57</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Dottrina</a:t>
            </a:r>
            <a:r>
              <a:rPr lang="it-IT" baseline="0" dirty="0"/>
              <a:t> delle rilevazioni: </a:t>
            </a:r>
            <a:r>
              <a:rPr lang="it-IT" dirty="0"/>
              <a:t>Studio</a:t>
            </a:r>
            <a:r>
              <a:rPr lang="it-IT" baseline="0" dirty="0"/>
              <a:t> delle quantità economiche in cui si esprimono la struttura e la vita delle aziende.</a:t>
            </a:r>
            <a:endParaRPr lang="it-IT"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a:lnSpc>
                <a:spcPct val="90000"/>
              </a:lnSpc>
            </a:pPr>
            <a:r>
              <a:rPr lang="it-IT" sz="1200" dirty="0">
                <a:solidFill>
                  <a:srgbClr val="000000"/>
                </a:solidFill>
              </a:rPr>
              <a:t>Risposta lenta ai cambiamenti ambientali  (ANELASTICITA</a:t>
            </a:r>
            <a:r>
              <a:rPr lang="it-IT" altLang="it-IT" sz="1200" dirty="0">
                <a:solidFill>
                  <a:srgbClr val="000000"/>
                </a:solidFill>
              </a:rPr>
              <a:t>’</a:t>
            </a:r>
            <a:r>
              <a:rPr lang="it-IT" sz="1200" dirty="0">
                <a:solidFill>
                  <a:srgbClr val="000000"/>
                </a:solidFill>
              </a:rPr>
              <a:t>, SCARSA FLESSIBILITA</a:t>
            </a:r>
            <a:r>
              <a:rPr lang="it-IT" altLang="it-IT" sz="1200" dirty="0">
                <a:solidFill>
                  <a:srgbClr val="000000"/>
                </a:solidFill>
              </a:rPr>
              <a:t>’</a:t>
            </a:r>
            <a:r>
              <a:rPr lang="it-IT" sz="1200" dirty="0">
                <a:solidFill>
                  <a:srgbClr val="000000"/>
                </a:solidFill>
              </a:rPr>
              <a:t>)</a:t>
            </a:r>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58</a:t>
            </a:fld>
            <a:endParaRPr lang="it-I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Preliminarmente alla scelta di</a:t>
            </a:r>
            <a:r>
              <a:rPr lang="it-IT" baseline="0" dirty="0"/>
              <a:t> gestione (se per funzioni o per processi) è necessario definire la strategia di business. </a:t>
            </a:r>
          </a:p>
          <a:p>
            <a:r>
              <a:rPr lang="it-IT" baseline="0" dirty="0"/>
              <a:t>Tali scelte riguardano le modalità di realizzazione dell’oggetto aziendale. “La strategia è uno dei più importanti strumenti che il management ha a disposizione per rispondere ai cambiamenti del mondo esterno e a quelli interni all’azienda.”</a:t>
            </a:r>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60</a:t>
            </a:fld>
            <a:endParaRPr lang="it-IT"/>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“Cosa</a:t>
            </a:r>
            <a:r>
              <a:rPr lang="it-IT" baseline="0" dirty="0"/>
              <a:t> produrre significa decidere quali </a:t>
            </a:r>
            <a:r>
              <a:rPr lang="it-IT" i="1" baseline="0" dirty="0"/>
              <a:t>prodotti</a:t>
            </a:r>
            <a:r>
              <a:rPr lang="it-IT" i="0" baseline="0" dirty="0"/>
              <a:t> (beni o servizi) collocare sul mercato di sbocco.”</a:t>
            </a:r>
          </a:p>
          <a:p>
            <a:r>
              <a:rPr lang="it-IT" i="0" baseline="0" dirty="0"/>
              <a:t>ES. nelle imprese editoriali, il prodotto è il quotidiano (quante pagine, quante sezioni, quali approfondimenti,….)</a:t>
            </a:r>
          </a:p>
          <a:p>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61</a:t>
            </a:fld>
            <a:endParaRPr lang="it-IT"/>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i="0" baseline="0" dirty="0"/>
              <a:t>ES. nelle imprese editoriali, il prodotto è il quotidiano (quante pagine, quante sezioni, quali approfondimenti,….)</a:t>
            </a:r>
          </a:p>
          <a:p>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62</a:t>
            </a:fld>
            <a:endParaRPr lang="it-IT"/>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Tale</a:t>
            </a:r>
            <a:r>
              <a:rPr lang="it-IT" baseline="0" dirty="0"/>
              <a:t> decisione è intimamente legate a cosa produrre. Es. se il quotidiano è destinato a giovani, il linguaggio, gli approfondimenti, le sezioni, il packaging devono essere in grado di soddisfare le esigenze del target di riferimento.</a:t>
            </a:r>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63</a:t>
            </a:fld>
            <a:endParaRPr lang="it-IT"/>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Tale</a:t>
            </a:r>
            <a:r>
              <a:rPr lang="it-IT" baseline="0" dirty="0"/>
              <a:t> decisione è intimamente legate a cosa produrre. Es. se il quotidiano è destinato a giovani, il linguaggio, gli approfondimenti, le sezioni, il packaging devono essere in grado di soddisfare le esigenze del target di riferimento.</a:t>
            </a:r>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64</a:t>
            </a:fld>
            <a:endParaRPr lang="it-IT"/>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I prodotti</a:t>
            </a:r>
            <a:r>
              <a:rPr lang="it-IT" baseline="0" dirty="0"/>
              <a:t> collocati sul mercato saranno integralmente progettati, prodotti, commercializzati dalla nostra azienda oppure alcune fasi saranno svolte da soggetti esterni all’azienda?</a:t>
            </a:r>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65</a:t>
            </a:fld>
            <a:endParaRPr lang="it-IT"/>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66</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Dalla ragioneria all’economia</a:t>
            </a:r>
            <a:r>
              <a:rPr lang="it-IT" baseline="0" dirty="0"/>
              <a:t> aziendale</a:t>
            </a:r>
            <a:endParaRPr lang="it-IT"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Dalla ragioneria all’economia</a:t>
            </a:r>
            <a:r>
              <a:rPr lang="it-IT" baseline="0" dirty="0"/>
              <a:t> aziendale</a:t>
            </a:r>
            <a:endParaRPr lang="it-IT"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err="1"/>
              <a:t>Cassandro</a:t>
            </a:r>
            <a:r>
              <a:rPr lang="it-IT" dirty="0"/>
              <a:t>: “Per soddisfare gli</a:t>
            </a:r>
            <a:r>
              <a:rPr lang="it-IT" baseline="0" dirty="0"/>
              <a:t> svariati bisogni di cui è portatore sin dalla nascita, l’uomo si serve di cose utili che vengono denominate beni”. </a:t>
            </a:r>
            <a:endParaRPr lang="it-IT"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err="1"/>
              <a:t>Cassandro</a:t>
            </a:r>
            <a:r>
              <a:rPr lang="it-IT" dirty="0"/>
              <a:t>: “Taluni beni esistono</a:t>
            </a:r>
            <a:r>
              <a:rPr lang="it-IT" baseline="0" dirty="0"/>
              <a:t> in natura in quantità illimitata e sono liberamente conseguibili, come l’aria e la luce solare; altri, e sono la maggior parte, esistono in quantità limitata, di fronte al volume dei bisogni umani, crescenti con l’aumento della popolazione e col progresso della civiltà; e richiedono uno sforzo (</a:t>
            </a:r>
            <a:r>
              <a:rPr lang="it-IT" i="1" baseline="0" dirty="0"/>
              <a:t>lavoro</a:t>
            </a:r>
            <a:r>
              <a:rPr lang="it-IT" baseline="0" dirty="0"/>
              <a:t>) per essere conseguiti e adattati al soddisfacimento dei bisogni. Questi beni limitati si dicono </a:t>
            </a:r>
            <a:r>
              <a:rPr lang="it-IT" i="1" baseline="0" dirty="0"/>
              <a:t>beni economici </a:t>
            </a:r>
            <a:r>
              <a:rPr lang="it-IT" baseline="0" dirty="0"/>
              <a:t>e l’attività rivolta al conseguimento e al loro impiego si dice attività economica”</a:t>
            </a:r>
            <a:endParaRPr lang="it-IT"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sz="1200" kern="1200" baseline="0" dirty="0">
                <a:solidFill>
                  <a:schemeClr val="tx1"/>
                </a:solidFill>
                <a:latin typeface="+mn-lt"/>
                <a:ea typeface="+mn-ea"/>
                <a:cs typeface="+mn-cs"/>
              </a:rPr>
              <a:t>SIGNIFICATO </a:t>
            </a:r>
            <a:r>
              <a:rPr lang="it-IT" sz="1200" kern="1200" baseline="0" dirty="0" err="1">
                <a:solidFill>
                  <a:schemeClr val="tx1"/>
                </a:solidFill>
                <a:latin typeface="+mn-lt"/>
                <a:ea typeface="+mn-ea"/>
                <a:cs typeface="+mn-cs"/>
              </a:rPr>
              <a:t>DI</a:t>
            </a:r>
            <a:r>
              <a:rPr lang="it-IT" sz="1200" kern="1200" baseline="0" dirty="0">
                <a:solidFill>
                  <a:schemeClr val="tx1"/>
                </a:solidFill>
                <a:latin typeface="+mn-lt"/>
                <a:ea typeface="+mn-ea"/>
                <a:cs typeface="+mn-cs"/>
              </a:rPr>
              <a:t> “ECONOMICA”. L’attività umana e sempre fatta di scelte; quando e di natura economica, nel senso che deve confrontarsi con il limite della scarsità dei mezzi disponibili, le scelte sono scelte economiche.</a:t>
            </a:r>
            <a:endParaRPr lang="it-IT"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3">
        <a:schemeClr val="bg1"/>
      </p:bgRef>
    </p:bg>
    <p:spTree>
      <p:nvGrpSpPr>
        <p:cNvPr id="1" name=""/>
        <p:cNvGrpSpPr/>
        <p:nvPr/>
      </p:nvGrpSpPr>
      <p:grpSpPr>
        <a:xfrm>
          <a:off x="0" y="0"/>
          <a:ext cx="0" cy="0"/>
          <a:chOff x="0" y="0"/>
          <a:chExt cx="0" cy="0"/>
        </a:xfrm>
      </p:grpSpPr>
      <p:sp>
        <p:nvSpPr>
          <p:cNvPr id="12" name="Rettango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ttangolo arrotondato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ttotito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1E9312B0-B73A-4AEB-B25D-4BC273B7ED5C}" type="datetime1">
              <a:rPr lang="it-IT" smtClean="0"/>
              <a:t>27/04/23</a:t>
            </a:fld>
            <a:endParaRPr lang="it-IT"/>
          </a:p>
        </p:txBody>
      </p:sp>
      <p:sp>
        <p:nvSpPr>
          <p:cNvPr id="17" name="Segnaposto piè di pagina 16"/>
          <p:cNvSpPr>
            <a:spLocks noGrp="1"/>
          </p:cNvSpPr>
          <p:nvPr>
            <p:ph type="ftr" sz="quarter" idx="11"/>
          </p:nvPr>
        </p:nvSpPr>
        <p:spPr/>
        <p:txBody>
          <a:bodyPr/>
          <a:lstStyle/>
          <a:p>
            <a:endParaRPr lang="it-IT"/>
          </a:p>
        </p:txBody>
      </p:sp>
      <p:sp>
        <p:nvSpPr>
          <p:cNvPr id="29" name="Segnaposto numero diapositiva 28"/>
          <p:cNvSpPr>
            <a:spLocks noGrp="1"/>
          </p:cNvSpPr>
          <p:nvPr>
            <p:ph type="sldNum" sz="quarter" idx="12"/>
          </p:nvPr>
        </p:nvSpPr>
        <p:spPr/>
        <p:txBody>
          <a:bodyPr lIns="0" tIns="0" rIns="0" bIns="0">
            <a:noAutofit/>
          </a:bodyPr>
          <a:lstStyle>
            <a:lvl1pPr>
              <a:defRPr sz="1400">
                <a:solidFill>
                  <a:srgbClr val="FFFFFF"/>
                </a:solidFill>
              </a:defRPr>
            </a:lvl1pPr>
          </a:lstStyle>
          <a:p>
            <a:fld id="{154CDAE7-65A1-45E7-BFD2-F715E3EF0308}" type="slidenum">
              <a:rPr lang="it-IT" smtClean="0"/>
              <a:pPr/>
              <a:t>‹N›</a:t>
            </a:fld>
            <a:endParaRPr lang="it-IT"/>
          </a:p>
        </p:txBody>
      </p:sp>
      <p:sp>
        <p:nvSpPr>
          <p:cNvPr id="7" name="Rettangolo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it-IT"/>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C29988C9-27FE-4C52-AFDD-51FE7BFB26F2}" type="datetime1">
              <a:rPr lang="it-IT" smtClean="0"/>
              <a:t>27/04/23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54CDAE7-65A1-45E7-BFD2-F715E3EF0308}"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1"/>
            <a:ext cx="2011680" cy="5851525"/>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914400" y="274640"/>
            <a:ext cx="5562600" cy="5851525"/>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5E3C8C4E-9CCB-46F3-B51E-D1B0F7E9999D}" type="datetime1">
              <a:rPr lang="it-IT" smtClean="0"/>
              <a:t>27/04/23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54CDAE7-65A1-45E7-BFD2-F715E3EF030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4" name="Segnaposto data 3"/>
          <p:cNvSpPr>
            <a:spLocks noGrp="1"/>
          </p:cNvSpPr>
          <p:nvPr>
            <p:ph type="dt" sz="half" idx="10"/>
          </p:nvPr>
        </p:nvSpPr>
        <p:spPr/>
        <p:txBody>
          <a:bodyPr/>
          <a:lstStyle/>
          <a:p>
            <a:fld id="{71FBD8C0-7AA5-413C-A408-83BB462A0D0C}" type="datetime1">
              <a:rPr lang="it-IT" smtClean="0"/>
              <a:t>27/04/23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54CDAE7-65A1-45E7-BFD2-F715E3EF0308}" type="slidenum">
              <a:rPr lang="it-IT" smtClean="0"/>
              <a:pPr/>
              <a:t>‹N›</a:t>
            </a:fld>
            <a:endParaRPr lang="it-IT"/>
          </a:p>
        </p:txBody>
      </p:sp>
      <p:sp>
        <p:nvSpPr>
          <p:cNvPr id="8" name="Segnaposto contenuto 7"/>
          <p:cNvSpPr>
            <a:spLocks noGrp="1"/>
          </p:cNvSpPr>
          <p:nvPr>
            <p:ph sz="quarter" idx="1"/>
          </p:nvPr>
        </p:nvSpPr>
        <p:spPr>
          <a:xfrm>
            <a:off x="914400" y="1447800"/>
            <a:ext cx="7772400" cy="4572000"/>
          </a:xfrm>
        </p:spPr>
        <p:txBody>
          <a:bodyPr vert="horz"/>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1"/>
      </p:bgRef>
    </p:bg>
    <p:spTree>
      <p:nvGrpSpPr>
        <p:cNvPr id="1" name=""/>
        <p:cNvGrpSpPr/>
        <p:nvPr/>
      </p:nvGrpSpPr>
      <p:grpSpPr>
        <a:xfrm>
          <a:off x="0" y="0"/>
          <a:ext cx="0" cy="0"/>
          <a:chOff x="0" y="0"/>
          <a:chExt cx="0" cy="0"/>
        </a:xfrm>
      </p:grpSpPr>
      <p:sp>
        <p:nvSpPr>
          <p:cNvPr id="11" name="Rettango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ttangolo arrotondato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722313" y="952500"/>
            <a:ext cx="7772400" cy="1362075"/>
          </a:xfrm>
        </p:spPr>
        <p:txBody>
          <a:bodyPr anchor="b" anchorCtr="0"/>
          <a:lstStyle>
            <a:lvl1pPr algn="l">
              <a:buNone/>
              <a:defRPr sz="4000" b="0" cap="none"/>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p:txBody>
          <a:bodyPr/>
          <a:lstStyle/>
          <a:p>
            <a:fld id="{483512C9-5BF4-4E53-B52E-6B1448BB33E5}" type="datetime1">
              <a:rPr lang="it-IT" smtClean="0"/>
              <a:t>27/04/23</a:t>
            </a:fld>
            <a:endParaRPr lang="it-IT"/>
          </a:p>
        </p:txBody>
      </p:sp>
      <p:sp>
        <p:nvSpPr>
          <p:cNvPr id="5" name="Segnaposto piè di pagina 4"/>
          <p:cNvSpPr>
            <a:spLocks noGrp="1"/>
          </p:cNvSpPr>
          <p:nvPr>
            <p:ph type="ftr" sz="quarter" idx="11"/>
          </p:nvPr>
        </p:nvSpPr>
        <p:spPr>
          <a:xfrm>
            <a:off x="800100" y="6172200"/>
            <a:ext cx="4000500" cy="457200"/>
          </a:xfrm>
        </p:spPr>
        <p:txBody>
          <a:bodyPr/>
          <a:lstStyle/>
          <a:p>
            <a:endParaRPr lang="it-IT"/>
          </a:p>
        </p:txBody>
      </p:sp>
      <p:sp>
        <p:nvSpPr>
          <p:cNvPr id="7" name="Rettangolo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146304" y="6208776"/>
            <a:ext cx="457200" cy="457200"/>
          </a:xfrm>
        </p:spPr>
        <p:txBody>
          <a:bodyPr/>
          <a:lstStyle/>
          <a:p>
            <a:fld id="{154CDAE7-65A1-45E7-BFD2-F715E3EF0308}"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5" name="Segnaposto data 4"/>
          <p:cNvSpPr>
            <a:spLocks noGrp="1"/>
          </p:cNvSpPr>
          <p:nvPr>
            <p:ph type="dt" sz="half" idx="10"/>
          </p:nvPr>
        </p:nvSpPr>
        <p:spPr/>
        <p:txBody>
          <a:bodyPr/>
          <a:lstStyle/>
          <a:p>
            <a:fld id="{D4438538-A022-43B4-AC10-E79505EF457F}" type="datetime1">
              <a:rPr lang="it-IT" smtClean="0"/>
              <a:t>27/04/23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54CDAE7-65A1-45E7-BFD2-F715E3EF0308}" type="slidenum">
              <a:rPr lang="it-IT" smtClean="0"/>
              <a:pPr/>
              <a:t>‹N›</a:t>
            </a:fld>
            <a:endParaRPr lang="it-IT"/>
          </a:p>
        </p:txBody>
      </p:sp>
      <p:sp>
        <p:nvSpPr>
          <p:cNvPr id="9" name="Segnaposto contenuto 8"/>
          <p:cNvSpPr>
            <a:spLocks noGrp="1"/>
          </p:cNvSpPr>
          <p:nvPr>
            <p:ph sz="quarter" idx="1"/>
          </p:nvPr>
        </p:nvSpPr>
        <p:spPr>
          <a:xfrm>
            <a:off x="914400" y="1447800"/>
            <a:ext cx="3749040" cy="4572000"/>
          </a:xfrm>
        </p:spPr>
        <p:txBody>
          <a:bodyPr vert="horz"/>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1" name="Segnaposto contenuto 10"/>
          <p:cNvSpPr>
            <a:spLocks noGrp="1"/>
          </p:cNvSpPr>
          <p:nvPr>
            <p:ph sz="quarter" idx="2"/>
          </p:nvPr>
        </p:nvSpPr>
        <p:spPr>
          <a:xfrm>
            <a:off x="4933950" y="1447800"/>
            <a:ext cx="3749040" cy="4572000"/>
          </a:xfrm>
        </p:spPr>
        <p:txBody>
          <a:bodyPr vert="horz"/>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914400" y="273050"/>
            <a:ext cx="7772400" cy="1143000"/>
          </a:xfrm>
        </p:spPr>
        <p:txBody>
          <a:bodyPr anchor="b" anchorCtr="0"/>
          <a:lstStyle>
            <a:lvl1pPr>
              <a:defRPr/>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7" name="Segnaposto data 6"/>
          <p:cNvSpPr>
            <a:spLocks noGrp="1"/>
          </p:cNvSpPr>
          <p:nvPr>
            <p:ph type="dt" sz="half" idx="10"/>
          </p:nvPr>
        </p:nvSpPr>
        <p:spPr/>
        <p:txBody>
          <a:bodyPr/>
          <a:lstStyle/>
          <a:p>
            <a:fld id="{17C9124C-6FA2-42B3-942F-9B9160704490}" type="datetime1">
              <a:rPr lang="it-IT" smtClean="0"/>
              <a:t>27/04/23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54CDAE7-65A1-45E7-BFD2-F715E3EF0308}" type="slidenum">
              <a:rPr lang="it-IT" smtClean="0"/>
              <a:pPr/>
              <a:t>‹N›</a:t>
            </a:fld>
            <a:endParaRPr lang="it-IT"/>
          </a:p>
        </p:txBody>
      </p:sp>
      <p:sp>
        <p:nvSpPr>
          <p:cNvPr id="11" name="Segnaposto contenuto 10"/>
          <p:cNvSpPr>
            <a:spLocks noGrp="1"/>
          </p:cNvSpPr>
          <p:nvPr>
            <p:ph sz="half" idx="2"/>
          </p:nvPr>
        </p:nvSpPr>
        <p:spPr>
          <a:xfrm>
            <a:off x="914400" y="2247900"/>
            <a:ext cx="3733800" cy="3886200"/>
          </a:xfrm>
        </p:spPr>
        <p:txBody>
          <a:bodyPr vert="horz"/>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3" name="Segnaposto contenuto 12"/>
          <p:cNvSpPr>
            <a:spLocks noGrp="1"/>
          </p:cNvSpPr>
          <p:nvPr>
            <p:ph sz="half" idx="4"/>
          </p:nvPr>
        </p:nvSpPr>
        <p:spPr>
          <a:xfrm>
            <a:off x="4953000" y="2247900"/>
            <a:ext cx="3733800" cy="3886200"/>
          </a:xfrm>
        </p:spPr>
        <p:txBody>
          <a:bodyPr vert="horz"/>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data 2"/>
          <p:cNvSpPr>
            <a:spLocks noGrp="1"/>
          </p:cNvSpPr>
          <p:nvPr>
            <p:ph type="dt" sz="half" idx="10"/>
          </p:nvPr>
        </p:nvSpPr>
        <p:spPr/>
        <p:txBody>
          <a:bodyPr/>
          <a:lstStyle/>
          <a:p>
            <a:fld id="{0F759E0D-E4A0-4124-B480-93E6E524995A}" type="datetime1">
              <a:rPr lang="it-IT" smtClean="0"/>
              <a:t>27/04/23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54CDAE7-65A1-45E7-BFD2-F715E3EF0308}"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B8D4A82-375E-4418-BD2B-72BA37B38488}" type="datetime1">
              <a:rPr lang="it-IT" smtClean="0"/>
              <a:t>27/04/23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54CDAE7-65A1-45E7-BFD2-F715E3EF0308}"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Rettango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ttangolo arrotondato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914400" y="273050"/>
            <a:ext cx="7772400" cy="1143000"/>
          </a:xfrm>
        </p:spPr>
        <p:txBody>
          <a:bodyPr anchor="b" anchorCtr="0"/>
          <a:lstStyle>
            <a:lvl1pPr algn="l">
              <a:buNone/>
              <a:defRPr sz="4000" b="0"/>
            </a:lvl1pPr>
          </a:lstStyle>
          <a:p>
            <a:r>
              <a:rPr kumimoji="0" lang="it-IT"/>
              <a:t>Fare clic per modificare lo stile del titolo</a:t>
            </a:r>
            <a:endParaRPr kumimoji="0" lang="en-US"/>
          </a:p>
        </p:txBody>
      </p:sp>
      <p:sp>
        <p:nvSpPr>
          <p:cNvPr id="3" name="Segnaposto tes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it-IT"/>
              <a:t>Fare clic per modificare stili del testo dello schema</a:t>
            </a:r>
          </a:p>
        </p:txBody>
      </p:sp>
      <p:sp>
        <p:nvSpPr>
          <p:cNvPr id="5" name="Segnaposto data 4"/>
          <p:cNvSpPr>
            <a:spLocks noGrp="1"/>
          </p:cNvSpPr>
          <p:nvPr>
            <p:ph type="dt" sz="half" idx="10"/>
          </p:nvPr>
        </p:nvSpPr>
        <p:spPr/>
        <p:txBody>
          <a:bodyPr/>
          <a:lstStyle/>
          <a:p>
            <a:fld id="{1B93015E-F145-4399-9E7E-3B2E624860FE}" type="datetime1">
              <a:rPr lang="it-IT" smtClean="0"/>
              <a:t>27/04/23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54CDAE7-65A1-45E7-BFD2-F715E3EF0308}" type="slidenum">
              <a:rPr lang="it-IT" smtClean="0"/>
              <a:pPr/>
              <a:t>‹N›</a:t>
            </a:fld>
            <a:endParaRPr lang="it-IT"/>
          </a:p>
        </p:txBody>
      </p:sp>
      <p:sp>
        <p:nvSpPr>
          <p:cNvPr id="11" name="Segnaposto contenuto 10"/>
          <p:cNvSpPr>
            <a:spLocks noGrp="1"/>
          </p:cNvSpPr>
          <p:nvPr>
            <p:ph sz="quarter" idx="1"/>
          </p:nvPr>
        </p:nvSpPr>
        <p:spPr>
          <a:xfrm>
            <a:off x="2971800" y="1600200"/>
            <a:ext cx="5715000" cy="4495800"/>
          </a:xfrm>
        </p:spPr>
        <p:txBody>
          <a:bodyPr vert="horz"/>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it-IT"/>
              <a:t>Fare clic per modificare lo stile del titolo</a:t>
            </a:r>
            <a:endParaRPr kumimoji="0" lang="en-US"/>
          </a:p>
        </p:txBody>
      </p:sp>
      <p:sp>
        <p:nvSpPr>
          <p:cNvPr id="4" name="Segnaposto tes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it-IT"/>
              <a:t>Fare clic per modificare stili del testo dello schema</a:t>
            </a:r>
          </a:p>
        </p:txBody>
      </p:sp>
      <p:sp>
        <p:nvSpPr>
          <p:cNvPr id="5" name="Segnaposto data 4"/>
          <p:cNvSpPr>
            <a:spLocks noGrp="1"/>
          </p:cNvSpPr>
          <p:nvPr>
            <p:ph type="dt" sz="half" idx="10"/>
          </p:nvPr>
        </p:nvSpPr>
        <p:spPr/>
        <p:txBody>
          <a:bodyPr/>
          <a:lstStyle/>
          <a:p>
            <a:fld id="{D89CD4D4-30AE-486F-B524-AF0CE7F59754}" type="datetime1">
              <a:rPr lang="it-IT" smtClean="0"/>
              <a:t>27/04/23</a:t>
            </a:fld>
            <a:endParaRPr lang="it-IT"/>
          </a:p>
        </p:txBody>
      </p:sp>
      <p:sp>
        <p:nvSpPr>
          <p:cNvPr id="6" name="Segnaposto piè di pagina 5"/>
          <p:cNvSpPr>
            <a:spLocks noGrp="1"/>
          </p:cNvSpPr>
          <p:nvPr>
            <p:ph type="ftr" sz="quarter" idx="11"/>
          </p:nvPr>
        </p:nvSpPr>
        <p:spPr>
          <a:xfrm>
            <a:off x="914400" y="6172200"/>
            <a:ext cx="3886200" cy="457200"/>
          </a:xfrm>
        </p:spPr>
        <p:txBody>
          <a:bodyPr/>
          <a:lstStyle/>
          <a:p>
            <a:endParaRPr lang="it-IT"/>
          </a:p>
        </p:txBody>
      </p:sp>
      <p:sp>
        <p:nvSpPr>
          <p:cNvPr id="7" name="Segnaposto numero diapositiva 6"/>
          <p:cNvSpPr>
            <a:spLocks noGrp="1"/>
          </p:cNvSpPr>
          <p:nvPr>
            <p:ph type="sldNum" sz="quarter" idx="12"/>
          </p:nvPr>
        </p:nvSpPr>
        <p:spPr>
          <a:xfrm>
            <a:off x="146304" y="6208776"/>
            <a:ext cx="457200" cy="457200"/>
          </a:xfrm>
        </p:spPr>
        <p:txBody>
          <a:bodyPr/>
          <a:lstStyle/>
          <a:p>
            <a:fld id="{154CDAE7-65A1-45E7-BFD2-F715E3EF0308}" type="slidenum">
              <a:rPr lang="it-IT" smtClean="0"/>
              <a:pPr/>
              <a:t>‹N›</a:t>
            </a:fld>
            <a:endParaRPr lang="it-IT"/>
          </a:p>
        </p:txBody>
      </p:sp>
      <p:sp>
        <p:nvSpPr>
          <p:cNvPr id="11" name="Rettangolo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egnaposto immagin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it-IT"/>
              <a:t>Fare clic sull'icona per inserire un'immagine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tango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ttangolo arrotondato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Segnaposto titolo 21"/>
          <p:cNvSpPr>
            <a:spLocks noGrp="1"/>
          </p:cNvSpPr>
          <p:nvPr>
            <p:ph type="title"/>
          </p:nvPr>
        </p:nvSpPr>
        <p:spPr>
          <a:xfrm>
            <a:off x="914400" y="274638"/>
            <a:ext cx="7772400" cy="1143000"/>
          </a:xfrm>
          <a:prstGeom prst="rect">
            <a:avLst/>
          </a:prstGeom>
        </p:spPr>
        <p:txBody>
          <a:bodyPr bIns="91440" anchor="b" anchorCtr="0">
            <a:normAutofit/>
          </a:bodyPr>
          <a:lstStyle/>
          <a:p>
            <a:r>
              <a:rPr kumimoji="0" lang="it-IT"/>
              <a:t>Fare clic per modificare lo stile del titolo</a:t>
            </a:r>
            <a:endParaRPr kumimoji="0" lang="en-US"/>
          </a:p>
        </p:txBody>
      </p:sp>
      <p:sp>
        <p:nvSpPr>
          <p:cNvPr id="13" name="Segnaposto testo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14" name="Segnaposto dat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C3905BA-C059-4576-A447-0AA384F90325}" type="datetime1">
              <a:rPr lang="it-IT" smtClean="0"/>
              <a:t>27/04/23</a:t>
            </a:fld>
            <a:endParaRPr lang="it-IT"/>
          </a:p>
        </p:txBody>
      </p:sp>
      <p:sp>
        <p:nvSpPr>
          <p:cNvPr id="3" name="Segnaposto piè di pagina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t-IT"/>
          </a:p>
        </p:txBody>
      </p:sp>
      <p:sp>
        <p:nvSpPr>
          <p:cNvPr id="23" name="Segnaposto numero diapositiva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54CDAE7-65A1-45E7-BFD2-F715E3EF030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10.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1.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2.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4.wmf"/><Relationship Id="rId7" Type="http://schemas.openxmlformats.org/officeDocument/2006/relationships/diagramColors" Target="../diagrams/colors4.xml"/><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46.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4.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7.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5.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4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6.xml"/><Relationship Id="rId1" Type="http://schemas.openxmlformats.org/officeDocument/2006/relationships/slideLayout" Target="../slideLayouts/slideLayout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4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7.xml"/><Relationship Id="rId1" Type="http://schemas.openxmlformats.org/officeDocument/2006/relationships/slideLayout" Target="../slideLayouts/slideLayout6.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17.wmf"/><Relationship Id="rId1" Type="http://schemas.openxmlformats.org/officeDocument/2006/relationships/slideLayout" Target="../slideLayouts/slideLayout6.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18.jpeg"/><Relationship Id="rId2" Type="http://schemas.openxmlformats.org/officeDocument/2006/relationships/diagramData" Target="../diagrams/data10.xml"/><Relationship Id="rId1" Type="http://schemas.openxmlformats.org/officeDocument/2006/relationships/slideLayout" Target="../slideLayouts/slideLayout6.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6.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6.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13.xml"/><Relationship Id="rId7" Type="http://schemas.openxmlformats.org/officeDocument/2006/relationships/image" Target="../media/image19.jpeg"/><Relationship Id="rId2" Type="http://schemas.openxmlformats.org/officeDocument/2006/relationships/diagramData" Target="../diagrams/data13.xml"/><Relationship Id="rId1" Type="http://schemas.openxmlformats.org/officeDocument/2006/relationships/slideLayout" Target="../slideLayouts/slideLayout6.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14.xml"/><Relationship Id="rId7" Type="http://schemas.openxmlformats.org/officeDocument/2006/relationships/image" Target="../media/image19.jpeg"/><Relationship Id="rId2" Type="http://schemas.openxmlformats.org/officeDocument/2006/relationships/diagramData" Target="../diagrams/data14.xml"/><Relationship Id="rId1" Type="http://schemas.openxmlformats.org/officeDocument/2006/relationships/slideLayout" Target="../slideLayouts/slideLayout6.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21.jpeg"/></Relationships>
</file>

<file path=ppt/slides/_rels/slide6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33.xml"/><Relationship Id="rId1" Type="http://schemas.openxmlformats.org/officeDocument/2006/relationships/slideLayout" Target="../slideLayouts/slideLayout6.xml"/><Relationship Id="rId4" Type="http://schemas.openxmlformats.org/officeDocument/2006/relationships/image" Target="../media/image22.png"/></Relationships>
</file>

<file path=ppt/slides/_rels/slide6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35.xml"/><Relationship Id="rId1" Type="http://schemas.openxmlformats.org/officeDocument/2006/relationships/slideLayout" Target="../slideLayouts/slideLayout6.xml"/><Relationship Id="rId5" Type="http://schemas.openxmlformats.org/officeDocument/2006/relationships/image" Target="../media/image24.tiff"/><Relationship Id="rId4" Type="http://schemas.openxmlformats.org/officeDocument/2006/relationships/image" Target="../media/image23.jpeg"/></Relationships>
</file>

<file path=ppt/slides/_rels/slide6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6.xml"/><Relationship Id="rId1" Type="http://schemas.openxmlformats.org/officeDocument/2006/relationships/slideLayout" Target="../slideLayouts/slideLayout6.xml"/><Relationship Id="rId4" Type="http://schemas.openxmlformats.org/officeDocument/2006/relationships/image" Target="../media/image25.jpeg"/></Relationships>
</file>

<file path=ppt/slides/_rels/slide6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7.xml"/><Relationship Id="rId1" Type="http://schemas.openxmlformats.org/officeDocument/2006/relationships/slideLayout" Target="../slideLayouts/slideLayout6.xml"/><Relationship Id="rId4" Type="http://schemas.openxmlformats.org/officeDocument/2006/relationships/image" Target="../media/image2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ECONOMIA AZIENDALE</a:t>
            </a:r>
          </a:p>
        </p:txBody>
      </p:sp>
      <p:sp>
        <p:nvSpPr>
          <p:cNvPr id="4" name="Sottotitolo 3"/>
          <p:cNvSpPr>
            <a:spLocks noGrp="1"/>
          </p:cNvSpPr>
          <p:nvPr>
            <p:ph type="subTitle" idx="1"/>
          </p:nvPr>
        </p:nvSpPr>
        <p:spPr>
          <a:xfrm>
            <a:off x="1142976" y="3200400"/>
            <a:ext cx="6786610" cy="1600200"/>
          </a:xfrm>
        </p:spPr>
        <p:txBody>
          <a:bodyPr/>
          <a:lstStyle/>
          <a:p>
            <a:r>
              <a:rPr lang="it-IT" b="1" dirty="0"/>
              <a:t>Orientamento consapevole</a:t>
            </a:r>
          </a:p>
        </p:txBody>
      </p:sp>
      <p:pic>
        <p:nvPicPr>
          <p:cNvPr id="5" name="Picture 6" descr="LogoUfficialeUniv"/>
          <p:cNvPicPr>
            <a:picLocks noChangeAspect="1" noChangeArrowheads="1"/>
          </p:cNvPicPr>
          <p:nvPr/>
        </p:nvPicPr>
        <p:blipFill>
          <a:blip r:embed="rId3"/>
          <a:srcRect/>
          <a:stretch>
            <a:fillRect/>
          </a:stretch>
        </p:blipFill>
        <p:spPr bwMode="auto">
          <a:xfrm>
            <a:off x="285720" y="214290"/>
            <a:ext cx="1080000" cy="1010214"/>
          </a:xfrm>
          <a:prstGeom prst="rect">
            <a:avLst/>
          </a:prstGeom>
          <a:noFill/>
          <a:ln w="9525">
            <a:noFill/>
            <a:miter lim="800000"/>
            <a:headEnd/>
            <a:tailEnd/>
          </a:ln>
        </p:spPr>
      </p:pic>
      <p:sp>
        <p:nvSpPr>
          <p:cNvPr id="6" name="CasellaDiTesto 5"/>
          <p:cNvSpPr txBox="1"/>
          <p:nvPr/>
        </p:nvSpPr>
        <p:spPr>
          <a:xfrm>
            <a:off x="1571604" y="214290"/>
            <a:ext cx="6929486" cy="1077218"/>
          </a:xfrm>
          <a:prstGeom prst="rect">
            <a:avLst/>
          </a:prstGeom>
          <a:noFill/>
        </p:spPr>
        <p:txBody>
          <a:bodyPr wrap="square" rtlCol="0">
            <a:spAutoFit/>
          </a:bodyPr>
          <a:lstStyle/>
          <a:p>
            <a:pPr algn="ctr"/>
            <a:r>
              <a:rPr lang="it-IT" sz="3200" dirty="0">
                <a:solidFill>
                  <a:schemeClr val="tx1">
                    <a:lumMod val="75000"/>
                    <a:lumOff val="25000"/>
                  </a:schemeClr>
                </a:solidFill>
              </a:rPr>
              <a:t>Dipartimento  di Economia, Management e Diritto dell’Impresa</a:t>
            </a:r>
          </a:p>
        </p:txBody>
      </p:sp>
      <p:sp>
        <p:nvSpPr>
          <p:cNvPr id="7" name="Sottotitolo 3"/>
          <p:cNvSpPr txBox="1">
            <a:spLocks/>
          </p:cNvSpPr>
          <p:nvPr/>
        </p:nvSpPr>
        <p:spPr>
          <a:xfrm>
            <a:off x="1314472" y="4686320"/>
            <a:ext cx="6400800" cy="1600200"/>
          </a:xfrm>
          <a:prstGeom prst="rect">
            <a:avLst/>
          </a:prstGeom>
        </p:spPr>
        <p:txBody>
          <a:bodyPr>
            <a:normAutofit/>
          </a:bodyPr>
          <a:lstStyle/>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it-IT" sz="2600">
                <a:solidFill>
                  <a:schemeClr val="tx2"/>
                </a:solidFill>
              </a:rPr>
              <a:t>21 </a:t>
            </a:r>
            <a:r>
              <a:rPr lang="it-IT" sz="2600" dirty="0">
                <a:solidFill>
                  <a:schemeClr val="tx2"/>
                </a:solidFill>
              </a:rPr>
              <a:t>Aprile</a:t>
            </a:r>
            <a:r>
              <a:rPr kumimoji="0" lang="it-IT" sz="2600" i="0" u="none" strike="noStrike" kern="1200" cap="none" spc="0" normalizeH="0" baseline="0" noProof="0" dirty="0">
                <a:ln>
                  <a:noFill/>
                </a:ln>
                <a:solidFill>
                  <a:schemeClr val="tx2"/>
                </a:solidFill>
                <a:effectLst/>
                <a:uLnTx/>
                <a:uFillTx/>
                <a:latin typeface="+mn-lt"/>
                <a:ea typeface="+mn-ea"/>
                <a:cs typeface="+mn-cs"/>
              </a:rPr>
              <a:t> </a:t>
            </a:r>
            <a:r>
              <a:rPr kumimoji="0" lang="it-IT" sz="2600" i="0" u="none" strike="noStrike" kern="1200" cap="none" spc="0" normalizeH="0" noProof="0" dirty="0">
                <a:ln>
                  <a:noFill/>
                </a:ln>
                <a:solidFill>
                  <a:schemeClr val="tx2"/>
                </a:solidFill>
                <a:effectLst/>
                <a:uLnTx/>
                <a:uFillTx/>
                <a:latin typeface="+mn-lt"/>
                <a:ea typeface="+mn-ea"/>
                <a:cs typeface="+mn-cs"/>
              </a:rPr>
              <a:t>2023</a:t>
            </a:r>
          </a:p>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it-IT" sz="2600" i="0" u="none" strike="noStrike" kern="1200" cap="none" spc="0" normalizeH="0" noProof="0" dirty="0">
              <a:ln>
                <a:noFill/>
              </a:ln>
              <a:solidFill>
                <a:schemeClr val="tx2"/>
              </a:solidFill>
              <a:effectLst/>
              <a:uLnTx/>
              <a:uFillTx/>
              <a:latin typeface="+mn-lt"/>
              <a:ea typeface="+mn-ea"/>
              <a:cs typeface="+mn-cs"/>
            </a:endParaRPr>
          </a:p>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it-IT" sz="260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bisogni</a:t>
            </a:r>
          </a:p>
        </p:txBody>
      </p:sp>
      <p:sp>
        <p:nvSpPr>
          <p:cNvPr id="3" name="Segnaposto contenuto 2"/>
          <p:cNvSpPr>
            <a:spLocks noGrp="1"/>
          </p:cNvSpPr>
          <p:nvPr>
            <p:ph sz="quarter" idx="1"/>
          </p:nvPr>
        </p:nvSpPr>
        <p:spPr>
          <a:xfrm>
            <a:off x="914400" y="1447800"/>
            <a:ext cx="7772400" cy="4933528"/>
          </a:xfrm>
        </p:spPr>
        <p:txBody>
          <a:bodyPr>
            <a:normAutofit fontScale="92500" lnSpcReduction="10000"/>
          </a:bodyPr>
          <a:lstStyle/>
          <a:p>
            <a:pPr>
              <a:buNone/>
            </a:pPr>
            <a:r>
              <a:rPr lang="it-IT" dirty="0"/>
              <a:t>				NATURALI (legati alla componente 				biologica delle persone) </a:t>
            </a:r>
          </a:p>
          <a:p>
            <a:pPr>
              <a:buNone/>
            </a:pPr>
            <a:r>
              <a:rPr lang="it-IT" dirty="0"/>
              <a:t>BISOGNI</a:t>
            </a:r>
          </a:p>
          <a:p>
            <a:pPr>
              <a:buNone/>
            </a:pPr>
            <a:r>
              <a:rPr lang="it-IT" dirty="0"/>
              <a:t>				SOCIALI (legati alla componente 				spirituale e frutto dell’interazione fra 				gli individui)</a:t>
            </a:r>
          </a:p>
          <a:p>
            <a:pPr>
              <a:buNone/>
            </a:pPr>
            <a:r>
              <a:rPr lang="it-IT" dirty="0"/>
              <a:t>				</a:t>
            </a:r>
          </a:p>
          <a:p>
            <a:pPr>
              <a:buNone/>
            </a:pPr>
            <a:r>
              <a:rPr lang="it-IT" dirty="0"/>
              <a:t>				</a:t>
            </a:r>
          </a:p>
          <a:p>
            <a:pPr>
              <a:buNone/>
            </a:pPr>
            <a:r>
              <a:rPr lang="it-IT" dirty="0"/>
              <a:t>				PRIMARI (indispensabili alla sopravvivenza)</a:t>
            </a:r>
          </a:p>
          <a:p>
            <a:pPr>
              <a:buNone/>
            </a:pPr>
            <a:r>
              <a:rPr lang="it-IT" dirty="0"/>
              <a:t>BISOGNI</a:t>
            </a:r>
          </a:p>
          <a:p>
            <a:pPr>
              <a:buNone/>
            </a:pPr>
            <a:r>
              <a:rPr lang="it-IT" dirty="0"/>
              <a:t>				SECONDARI (legati al miglioramento della 			qualità dell’esistenza)</a:t>
            </a:r>
          </a:p>
        </p:txBody>
      </p:sp>
      <p:cxnSp>
        <p:nvCxnSpPr>
          <p:cNvPr id="5" name="Connettore 2 4"/>
          <p:cNvCxnSpPr/>
          <p:nvPr/>
        </p:nvCxnSpPr>
        <p:spPr>
          <a:xfrm flipV="1">
            <a:off x="2339752" y="1844824"/>
            <a:ext cx="1152128"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Connettore 2 5"/>
          <p:cNvCxnSpPr/>
          <p:nvPr/>
        </p:nvCxnSpPr>
        <p:spPr>
          <a:xfrm flipV="1">
            <a:off x="2339752" y="4714462"/>
            <a:ext cx="108012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a:off x="2339752" y="2348880"/>
            <a:ext cx="108012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a:off x="2339752" y="5082886"/>
            <a:ext cx="1052805" cy="3623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bisogni</a:t>
            </a:r>
          </a:p>
        </p:txBody>
      </p:sp>
      <p:sp>
        <p:nvSpPr>
          <p:cNvPr id="3" name="Segnaposto contenuto 2"/>
          <p:cNvSpPr>
            <a:spLocks noGrp="1"/>
          </p:cNvSpPr>
          <p:nvPr>
            <p:ph sz="quarter" idx="1"/>
          </p:nvPr>
        </p:nvSpPr>
        <p:spPr>
          <a:xfrm>
            <a:off x="1187624" y="1447800"/>
            <a:ext cx="6912768" cy="4572000"/>
          </a:xfrm>
        </p:spPr>
        <p:txBody>
          <a:bodyPr>
            <a:normAutofit/>
          </a:bodyPr>
          <a:lstStyle/>
          <a:p>
            <a:pPr>
              <a:buNone/>
            </a:pPr>
            <a:endParaRPr lang="it-IT" sz="3000" dirty="0"/>
          </a:p>
          <a:p>
            <a:pPr algn="ctr">
              <a:buNone/>
            </a:pPr>
            <a:r>
              <a:rPr lang="it-IT" sz="3000" dirty="0"/>
              <a:t>Il </a:t>
            </a:r>
            <a:r>
              <a:rPr lang="it-IT" sz="3000" b="1" dirty="0"/>
              <a:t>soddisfacimento dei bisogni </a:t>
            </a:r>
            <a:r>
              <a:rPr lang="it-IT" sz="3000" dirty="0"/>
              <a:t>richiede, tra l’altro, la </a:t>
            </a:r>
            <a:r>
              <a:rPr lang="it-IT" sz="3000" b="1" dirty="0"/>
              <a:t>disponibilità </a:t>
            </a:r>
            <a:r>
              <a:rPr lang="it-IT" sz="3000" dirty="0"/>
              <a:t>di </a:t>
            </a:r>
            <a:r>
              <a:rPr lang="it-IT" sz="3000" b="1" dirty="0"/>
              <a:t>beni</a:t>
            </a:r>
            <a:endParaRPr lang="it-IT" sz="3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beni</a:t>
            </a:r>
          </a:p>
        </p:txBody>
      </p:sp>
      <p:sp>
        <p:nvSpPr>
          <p:cNvPr id="3" name="Segnaposto contenuto 2"/>
          <p:cNvSpPr>
            <a:spLocks noGrp="1"/>
          </p:cNvSpPr>
          <p:nvPr>
            <p:ph sz="quarter" idx="1"/>
          </p:nvPr>
        </p:nvSpPr>
        <p:spPr>
          <a:xfrm>
            <a:off x="3635896" y="1196752"/>
            <a:ext cx="5050904" cy="4823048"/>
          </a:xfrm>
        </p:spPr>
        <p:txBody>
          <a:bodyPr>
            <a:normAutofit lnSpcReduction="10000"/>
          </a:bodyPr>
          <a:lstStyle/>
          <a:p>
            <a:pPr>
              <a:buNone/>
            </a:pPr>
            <a:r>
              <a:rPr lang="it-IT" dirty="0"/>
              <a:t>ECONOMICI </a:t>
            </a:r>
          </a:p>
          <a:p>
            <a:pPr marL="0" indent="0" algn="just">
              <a:spcBef>
                <a:spcPts val="0"/>
              </a:spcBef>
              <a:buNone/>
            </a:pPr>
            <a:r>
              <a:rPr lang="it-IT" dirty="0"/>
              <a:t>(merci e servizi che esistono  in quantità limitata rispetto ai bisogni o che non esistono in natura)</a:t>
            </a:r>
          </a:p>
          <a:p>
            <a:pPr marL="0" indent="0" algn="just">
              <a:spcBef>
                <a:spcPts val="0"/>
              </a:spcBef>
              <a:buNone/>
            </a:pPr>
            <a:r>
              <a:rPr lang="it-IT" dirty="0"/>
              <a:t>I beni economici sono pertanto </a:t>
            </a:r>
            <a:r>
              <a:rPr lang="it-IT" i="1" dirty="0"/>
              <a:t>utili </a:t>
            </a:r>
            <a:r>
              <a:rPr lang="it-IT" dirty="0"/>
              <a:t>rispetto ai bisogni avvertiti dalle persone e </a:t>
            </a:r>
            <a:r>
              <a:rPr lang="it-IT" i="1" dirty="0"/>
              <a:t>scarsi </a:t>
            </a:r>
            <a:r>
              <a:rPr lang="it-IT" dirty="0"/>
              <a:t>rispetto alle esigenze espresse dalle medesime persone.</a:t>
            </a:r>
          </a:p>
          <a:p>
            <a:pPr>
              <a:buNone/>
            </a:pPr>
            <a:r>
              <a:rPr lang="it-IT" dirty="0"/>
              <a:t>				</a:t>
            </a:r>
          </a:p>
          <a:p>
            <a:pPr>
              <a:buNone/>
            </a:pPr>
            <a:r>
              <a:rPr lang="it-IT" dirty="0"/>
              <a:t>NON ECONOMICI </a:t>
            </a:r>
          </a:p>
          <a:p>
            <a:pPr marL="0" indent="0">
              <a:spcBef>
                <a:spcPts val="0"/>
              </a:spcBef>
              <a:buNone/>
            </a:pPr>
            <a:r>
              <a:rPr lang="it-IT" dirty="0"/>
              <a:t>(liberamente disponibili in quantità e qualità sufficiente rispetto alle esigenze)</a:t>
            </a:r>
          </a:p>
        </p:txBody>
      </p:sp>
      <p:cxnSp>
        <p:nvCxnSpPr>
          <p:cNvPr id="5" name="Connettore 2 4"/>
          <p:cNvCxnSpPr/>
          <p:nvPr/>
        </p:nvCxnSpPr>
        <p:spPr>
          <a:xfrm flipV="1">
            <a:off x="1907704" y="1556792"/>
            <a:ext cx="1584176"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rot="16200000" flipH="1">
            <a:off x="1835696" y="2924944"/>
            <a:ext cx="1728192" cy="1584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CasellaDiTesto 8"/>
          <p:cNvSpPr txBox="1"/>
          <p:nvPr/>
        </p:nvSpPr>
        <p:spPr>
          <a:xfrm>
            <a:off x="323528" y="2708920"/>
            <a:ext cx="1584176" cy="523220"/>
          </a:xfrm>
          <a:prstGeom prst="rect">
            <a:avLst/>
          </a:prstGeom>
          <a:noFill/>
        </p:spPr>
        <p:txBody>
          <a:bodyPr wrap="square" rtlCol="0">
            <a:spAutoFit/>
          </a:bodyPr>
          <a:lstStyle/>
          <a:p>
            <a:pPr algn="ctr"/>
            <a:r>
              <a:rPr lang="it-IT" sz="2800" dirty="0">
                <a:solidFill>
                  <a:prstClr val="black"/>
                </a:solidFill>
              </a:rPr>
              <a:t>BENI</a:t>
            </a:r>
            <a:endParaRPr lang="it-IT"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L’attività economica</a:t>
            </a:r>
          </a:p>
        </p:txBody>
      </p:sp>
      <p:sp>
        <p:nvSpPr>
          <p:cNvPr id="3" name="Segnaposto contenuto 2"/>
          <p:cNvSpPr>
            <a:spLocks noGrp="1"/>
          </p:cNvSpPr>
          <p:nvPr>
            <p:ph sz="quarter" idx="1"/>
          </p:nvPr>
        </p:nvSpPr>
        <p:spPr/>
        <p:txBody>
          <a:bodyPr/>
          <a:lstStyle/>
          <a:p>
            <a:pPr>
              <a:buNone/>
            </a:pPr>
            <a:r>
              <a:rPr lang="it-IT" b="1" dirty="0"/>
              <a:t>Sviluppo culturale, economico e sociale </a:t>
            </a:r>
          </a:p>
          <a:p>
            <a:pPr>
              <a:buNone/>
            </a:pPr>
            <a:endParaRPr lang="it-IT" dirty="0"/>
          </a:p>
          <a:p>
            <a:pPr>
              <a:buNone/>
            </a:pPr>
            <a:r>
              <a:rPr lang="it-IT" dirty="0"/>
              <a:t>			dai bisogni elementari di sopravvivenza	</a:t>
            </a:r>
          </a:p>
          <a:p>
            <a:pPr>
              <a:buNone/>
            </a:pPr>
            <a:endParaRPr lang="it-IT" dirty="0"/>
          </a:p>
          <a:p>
            <a:pPr>
              <a:buNone/>
            </a:pPr>
            <a:endParaRPr lang="it-IT" dirty="0"/>
          </a:p>
          <a:p>
            <a:pPr>
              <a:buNone/>
            </a:pPr>
            <a:r>
              <a:rPr lang="it-IT" dirty="0"/>
              <a:t>					a bisogni più complessi di 					appagamento culturale e sociale </a:t>
            </a:r>
          </a:p>
        </p:txBody>
      </p:sp>
      <p:sp>
        <p:nvSpPr>
          <p:cNvPr id="4" name="Freccia circolare a destra 3"/>
          <p:cNvSpPr/>
          <p:nvPr/>
        </p:nvSpPr>
        <p:spPr>
          <a:xfrm>
            <a:off x="1475656" y="2132856"/>
            <a:ext cx="936104" cy="115212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5" name="Freccia circolare a destra 4"/>
          <p:cNvSpPr/>
          <p:nvPr/>
        </p:nvSpPr>
        <p:spPr>
          <a:xfrm>
            <a:off x="3203848" y="3429000"/>
            <a:ext cx="936104" cy="115212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L’attività economica</a:t>
            </a:r>
          </a:p>
        </p:txBody>
      </p:sp>
      <p:sp>
        <p:nvSpPr>
          <p:cNvPr id="3" name="Segnaposto contenuto 2"/>
          <p:cNvSpPr>
            <a:spLocks noGrp="1"/>
          </p:cNvSpPr>
          <p:nvPr>
            <p:ph sz="quarter" idx="1"/>
          </p:nvPr>
        </p:nvSpPr>
        <p:spPr/>
        <p:txBody>
          <a:bodyPr>
            <a:normAutofit/>
          </a:bodyPr>
          <a:lstStyle/>
          <a:p>
            <a:pPr>
              <a:buNone/>
            </a:pPr>
            <a:endParaRPr lang="it-IT" sz="2800" dirty="0"/>
          </a:p>
          <a:p>
            <a:pPr>
              <a:buNone/>
            </a:pPr>
            <a:r>
              <a:rPr lang="it-IT" sz="2800" dirty="0"/>
              <a:t>L’</a:t>
            </a:r>
            <a:r>
              <a:rPr lang="it-IT" sz="2800" b="1" dirty="0"/>
              <a:t>attività economica </a:t>
            </a:r>
            <a:r>
              <a:rPr lang="it-IT" sz="2800" dirty="0"/>
              <a:t>consiste </a:t>
            </a:r>
          </a:p>
          <a:p>
            <a:pPr algn="ctr">
              <a:buNone/>
            </a:pPr>
            <a:endParaRPr lang="it-IT" sz="2800" dirty="0"/>
          </a:p>
          <a:p>
            <a:pPr algn="ctr">
              <a:buNone/>
            </a:pPr>
            <a:r>
              <a:rPr lang="it-IT" sz="2800" dirty="0"/>
              <a:t>		nella </a:t>
            </a:r>
            <a:r>
              <a:rPr lang="it-IT" sz="2800" b="1" dirty="0"/>
              <a:t>produzione </a:t>
            </a:r>
            <a:r>
              <a:rPr lang="it-IT" sz="2800" dirty="0"/>
              <a:t>di beni economici</a:t>
            </a:r>
          </a:p>
          <a:p>
            <a:pPr algn="r">
              <a:buNone/>
            </a:pPr>
            <a:endParaRPr lang="it-IT" sz="2800" dirty="0"/>
          </a:p>
          <a:p>
            <a:pPr algn="r">
              <a:buNone/>
            </a:pPr>
            <a:endParaRPr lang="it-IT" sz="2800" dirty="0"/>
          </a:p>
          <a:p>
            <a:pPr algn="r">
              <a:buNone/>
            </a:pPr>
            <a:r>
              <a:rPr lang="it-IT" sz="2800" dirty="0"/>
              <a:t>e nel </a:t>
            </a:r>
            <a:r>
              <a:rPr lang="it-IT" sz="2800" b="1" dirty="0"/>
              <a:t>consumo </a:t>
            </a:r>
            <a:r>
              <a:rPr lang="it-IT" sz="2800" dirty="0"/>
              <a:t>di beni economici</a:t>
            </a:r>
          </a:p>
          <a:p>
            <a:pPr>
              <a:buNone/>
            </a:pPr>
            <a:endParaRPr lang="it-IT" sz="2800" dirty="0"/>
          </a:p>
        </p:txBody>
      </p:sp>
      <p:sp>
        <p:nvSpPr>
          <p:cNvPr id="6" name="Freccia circolare a destra 5"/>
          <p:cNvSpPr/>
          <p:nvPr/>
        </p:nvSpPr>
        <p:spPr>
          <a:xfrm>
            <a:off x="1835696" y="2708920"/>
            <a:ext cx="864096" cy="79208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7" name="Freccia circolare a destra 6"/>
          <p:cNvSpPr/>
          <p:nvPr/>
        </p:nvSpPr>
        <p:spPr>
          <a:xfrm>
            <a:off x="3275856" y="4005064"/>
            <a:ext cx="864096" cy="79208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L’attività economica</a:t>
            </a:r>
          </a:p>
        </p:txBody>
      </p:sp>
      <p:sp>
        <p:nvSpPr>
          <p:cNvPr id="3" name="Segnaposto contenuto 2"/>
          <p:cNvSpPr>
            <a:spLocks noGrp="1"/>
          </p:cNvSpPr>
          <p:nvPr>
            <p:ph sz="quarter" idx="1"/>
          </p:nvPr>
        </p:nvSpPr>
        <p:spPr>
          <a:xfrm>
            <a:off x="914400" y="1447800"/>
            <a:ext cx="7772400" cy="4645496"/>
          </a:xfrm>
        </p:spPr>
        <p:txBody>
          <a:bodyPr>
            <a:normAutofit/>
          </a:bodyPr>
          <a:lstStyle/>
          <a:p>
            <a:pPr algn="ctr">
              <a:buNone/>
            </a:pPr>
            <a:r>
              <a:rPr lang="it-IT" dirty="0"/>
              <a:t>L’</a:t>
            </a:r>
            <a:r>
              <a:rPr lang="it-IT" b="1" dirty="0"/>
              <a:t>attività economica </a:t>
            </a:r>
            <a:r>
              <a:rPr lang="it-IT" dirty="0"/>
              <a:t>è intesa come l’insieme di azioni coordinate per la produzione e l’impiego dei beni destinati al soddisfacimento dei bisogni (beni economici).</a:t>
            </a:r>
          </a:p>
          <a:p>
            <a:endParaRPr lang="it-IT" dirty="0"/>
          </a:p>
          <a:p>
            <a:endParaRPr lang="it-IT" dirty="0"/>
          </a:p>
          <a:p>
            <a:pPr algn="ctr">
              <a:buNone/>
            </a:pPr>
            <a:r>
              <a:rPr lang="it-IT" dirty="0"/>
              <a:t>nasce dal contrasto tra </a:t>
            </a:r>
          </a:p>
          <a:p>
            <a:pPr algn="ctr">
              <a:buNone/>
            </a:pPr>
            <a:endParaRPr lang="it-IT" dirty="0"/>
          </a:p>
          <a:p>
            <a:pPr algn="ctr">
              <a:buNone/>
            </a:pPr>
            <a:endParaRPr lang="it-IT" dirty="0"/>
          </a:p>
          <a:p>
            <a:pPr algn="ctr">
              <a:buNone/>
            </a:pPr>
            <a:endParaRPr lang="it-IT" dirty="0"/>
          </a:p>
        </p:txBody>
      </p:sp>
      <p:sp>
        <p:nvSpPr>
          <p:cNvPr id="4" name="Freccia in giù 3"/>
          <p:cNvSpPr/>
          <p:nvPr/>
        </p:nvSpPr>
        <p:spPr>
          <a:xfrm>
            <a:off x="4427984" y="2708920"/>
            <a:ext cx="504056"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Ovale 7"/>
          <p:cNvSpPr/>
          <p:nvPr/>
        </p:nvSpPr>
        <p:spPr>
          <a:xfrm>
            <a:off x="1475656" y="4365104"/>
            <a:ext cx="2808312"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a:t>Tendenziale illimitatezza dei bisogni</a:t>
            </a:r>
            <a:endParaRPr lang="it-IT" dirty="0"/>
          </a:p>
        </p:txBody>
      </p:sp>
      <p:sp>
        <p:nvSpPr>
          <p:cNvPr id="9" name="Ovale 8"/>
          <p:cNvSpPr/>
          <p:nvPr/>
        </p:nvSpPr>
        <p:spPr>
          <a:xfrm>
            <a:off x="5076056" y="4365104"/>
            <a:ext cx="2808312"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a:t>limitatezza dei mezzi </a:t>
            </a:r>
            <a:r>
              <a:rPr lang="it-IT" dirty="0"/>
              <a:t>destinati alla loro soddisfazione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L’attività economica</a:t>
            </a:r>
          </a:p>
        </p:txBody>
      </p:sp>
      <p:sp>
        <p:nvSpPr>
          <p:cNvPr id="3" name="Segnaposto contenuto 2"/>
          <p:cNvSpPr>
            <a:spLocks noGrp="1"/>
          </p:cNvSpPr>
          <p:nvPr>
            <p:ph sz="quarter" idx="1"/>
          </p:nvPr>
        </p:nvSpPr>
        <p:spPr>
          <a:xfrm>
            <a:off x="914400" y="1447800"/>
            <a:ext cx="7772400" cy="4645496"/>
          </a:xfrm>
        </p:spPr>
        <p:txBody>
          <a:bodyPr>
            <a:normAutofit/>
          </a:bodyPr>
          <a:lstStyle/>
          <a:p>
            <a:pPr algn="ctr">
              <a:buNone/>
            </a:pPr>
            <a:r>
              <a:rPr lang="it-IT" dirty="0"/>
              <a:t>Il contrasto tra bisogni illimitati e beni limitati, sul piano della razionalità, implica la ricerca della </a:t>
            </a:r>
            <a:r>
              <a:rPr lang="it-IT" b="1" dirty="0"/>
              <a:t>combinazione produttiva e di consumo </a:t>
            </a:r>
            <a:r>
              <a:rPr lang="it-IT" b="1" i="1" dirty="0"/>
              <a:t>più conveniente</a:t>
            </a:r>
            <a:r>
              <a:rPr lang="it-IT" i="1" dirty="0"/>
              <a:t>, </a:t>
            </a:r>
            <a:r>
              <a:rPr lang="it-IT" dirty="0"/>
              <a:t>ossia di quella combinazione che ottimizza il rapporto fra bisogni da soddisfare e mezzi atti a soddisfare quei bisogni.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L’attività economica</a:t>
            </a:r>
          </a:p>
        </p:txBody>
      </p:sp>
      <p:sp>
        <p:nvSpPr>
          <p:cNvPr id="3" name="Segnaposto contenuto 2"/>
          <p:cNvSpPr>
            <a:spLocks noGrp="1"/>
          </p:cNvSpPr>
          <p:nvPr>
            <p:ph sz="quarter" idx="1"/>
          </p:nvPr>
        </p:nvSpPr>
        <p:spPr/>
        <p:txBody>
          <a:bodyPr/>
          <a:lstStyle/>
          <a:p>
            <a:pPr marL="0" indent="0" algn="just">
              <a:spcBef>
                <a:spcPts val="0"/>
              </a:spcBef>
              <a:buNone/>
            </a:pPr>
            <a:r>
              <a:rPr lang="it-IT" dirty="0"/>
              <a:t>Comportamenti coerenti con i limiti propri dell’agire economico sono condensati nel principio fondamentale </a:t>
            </a:r>
            <a:r>
              <a:rPr lang="it-IT" b="1" dirty="0"/>
              <a:t>del minimo mezzo</a:t>
            </a:r>
            <a:endParaRPr lang="it-IT" dirty="0"/>
          </a:p>
          <a:p>
            <a:pPr marL="0" indent="0" algn="just">
              <a:spcBef>
                <a:spcPts val="0"/>
              </a:spcBef>
              <a:buNone/>
            </a:pPr>
            <a:endParaRPr lang="it-IT" dirty="0"/>
          </a:p>
          <a:p>
            <a:pPr marL="0" indent="0" algn="ctr">
              <a:spcBef>
                <a:spcPts val="0"/>
              </a:spcBef>
              <a:buNone/>
            </a:pPr>
            <a:endParaRPr lang="it-IT" dirty="0"/>
          </a:p>
          <a:p>
            <a:pPr marL="0" indent="0" algn="ctr">
              <a:spcBef>
                <a:spcPts val="0"/>
              </a:spcBef>
              <a:buNone/>
            </a:pPr>
            <a:endParaRPr lang="it-IT" dirty="0"/>
          </a:p>
          <a:p>
            <a:pPr marL="0" indent="0" algn="ctr">
              <a:spcBef>
                <a:spcPts val="0"/>
              </a:spcBef>
              <a:buNone/>
            </a:pPr>
            <a:r>
              <a:rPr lang="it-IT" dirty="0"/>
              <a:t>“nell’attività economica si deve tendere ad ottenere un dato risultato con il minore impiego di risorse ovvero il massimo risultato dall’impiego di un determinato insieme di risorse”</a:t>
            </a:r>
          </a:p>
          <a:p>
            <a:pPr marL="0" indent="0" algn="ctr">
              <a:spcBef>
                <a:spcPts val="0"/>
              </a:spcBef>
              <a:buNone/>
            </a:pPr>
            <a:endParaRPr lang="it-IT" dirty="0"/>
          </a:p>
          <a:p>
            <a:pPr marL="0" indent="0">
              <a:spcBef>
                <a:spcPts val="0"/>
              </a:spcBef>
              <a:buNone/>
            </a:pPr>
            <a:r>
              <a:rPr lang="it-IT" sz="2400" dirty="0"/>
              <a:t>Fonte: Cassandro </a:t>
            </a:r>
            <a:r>
              <a:rPr lang="it-IT" sz="2400" dirty="0" err="1"/>
              <a:t>P.E.</a:t>
            </a:r>
            <a:r>
              <a:rPr lang="it-IT" sz="2400" dirty="0"/>
              <a:t>, Trattato di ragioneria</a:t>
            </a:r>
          </a:p>
        </p:txBody>
      </p:sp>
      <p:sp>
        <p:nvSpPr>
          <p:cNvPr id="5" name="Freccia in giù 4"/>
          <p:cNvSpPr/>
          <p:nvPr/>
        </p:nvSpPr>
        <p:spPr>
          <a:xfrm>
            <a:off x="4283968" y="2852936"/>
            <a:ext cx="432048"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L’attività economica</a:t>
            </a:r>
          </a:p>
        </p:txBody>
      </p:sp>
      <p:sp>
        <p:nvSpPr>
          <p:cNvPr id="3" name="Segnaposto contenuto 2"/>
          <p:cNvSpPr>
            <a:spLocks noGrp="1"/>
          </p:cNvSpPr>
          <p:nvPr>
            <p:ph sz="quarter" idx="1"/>
          </p:nvPr>
        </p:nvSpPr>
        <p:spPr>
          <a:xfrm>
            <a:off x="943004" y="1447800"/>
            <a:ext cx="7772400" cy="1409696"/>
          </a:xfrm>
        </p:spPr>
        <p:txBody>
          <a:bodyPr/>
          <a:lstStyle/>
          <a:p>
            <a:pPr marL="0" indent="0" algn="ctr">
              <a:spcBef>
                <a:spcPts val="0"/>
              </a:spcBef>
              <a:buNone/>
            </a:pPr>
            <a:r>
              <a:rPr lang="it-IT" b="1" i="1" dirty="0"/>
              <a:t>Principio del minimo mezzo</a:t>
            </a:r>
            <a:endParaRPr lang="it-IT" dirty="0"/>
          </a:p>
          <a:p>
            <a:pPr marL="0" indent="0" algn="ctr">
              <a:spcBef>
                <a:spcPts val="0"/>
              </a:spcBef>
              <a:buNone/>
            </a:pPr>
            <a:r>
              <a:rPr lang="it-IT" dirty="0"/>
              <a:t>“nell’attività economica si deve tendere ad ottenere un dato risultato con il minore impiego di risorse”</a:t>
            </a:r>
          </a:p>
        </p:txBody>
      </p:sp>
      <p:pic>
        <p:nvPicPr>
          <p:cNvPr id="1031" name="Picture 7" descr="https://encrypted-tbn0.gstatic.com/images?q=tbn:ANd9GcTzB1RHxl4w5yeQuEodFgdBn09NUGVo-GtdYvX1u5WDSb8wiqgmhGvHS5Fy"/>
          <p:cNvPicPr>
            <a:picLocks noChangeAspect="1" noChangeArrowheads="1"/>
          </p:cNvPicPr>
          <p:nvPr/>
        </p:nvPicPr>
        <p:blipFill>
          <a:blip r:embed="rId2"/>
          <a:srcRect/>
          <a:stretch>
            <a:fillRect/>
          </a:stretch>
        </p:blipFill>
        <p:spPr bwMode="auto">
          <a:xfrm>
            <a:off x="857224" y="3429000"/>
            <a:ext cx="1971675" cy="2324101"/>
          </a:xfrm>
          <a:prstGeom prst="rect">
            <a:avLst/>
          </a:prstGeom>
          <a:noFill/>
        </p:spPr>
      </p:pic>
      <p:pic>
        <p:nvPicPr>
          <p:cNvPr id="1033" name="Picture 9" descr="https://encrypted-tbn2.gstatic.com/images?q=tbn:ANd9GcTUGWctnIiJa9-PXkjNSmZUNhAjB5olT-wY_UOr603jGaC6IOOAeKRdFkd2"/>
          <p:cNvPicPr>
            <a:picLocks noChangeAspect="1" noChangeArrowheads="1"/>
          </p:cNvPicPr>
          <p:nvPr/>
        </p:nvPicPr>
        <p:blipFill>
          <a:blip r:embed="rId3"/>
          <a:srcRect/>
          <a:stretch>
            <a:fillRect/>
          </a:stretch>
        </p:blipFill>
        <p:spPr bwMode="auto">
          <a:xfrm>
            <a:off x="5357818" y="3286124"/>
            <a:ext cx="2619375" cy="1743076"/>
          </a:xfrm>
          <a:prstGeom prst="rect">
            <a:avLst/>
          </a:prstGeom>
          <a:noFill/>
        </p:spPr>
      </p:pic>
      <p:sp>
        <p:nvSpPr>
          <p:cNvPr id="20" name="Elaborazione alternativa 19"/>
          <p:cNvSpPr/>
          <p:nvPr/>
        </p:nvSpPr>
        <p:spPr>
          <a:xfrm>
            <a:off x="2214546" y="5214950"/>
            <a:ext cx="642942" cy="785818"/>
          </a:xfrm>
          <a:prstGeom prst="flowChartAlternateProcess">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Freccia a destra 20"/>
          <p:cNvSpPr/>
          <p:nvPr/>
        </p:nvSpPr>
        <p:spPr>
          <a:xfrm rot="20152749" flipV="1">
            <a:off x="2870370" y="4613894"/>
            <a:ext cx="2908715" cy="71438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it-IT"/>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L’attività economica</a:t>
            </a:r>
          </a:p>
        </p:txBody>
      </p:sp>
      <p:sp>
        <p:nvSpPr>
          <p:cNvPr id="3" name="Segnaposto contenuto 2"/>
          <p:cNvSpPr>
            <a:spLocks noGrp="1"/>
          </p:cNvSpPr>
          <p:nvPr>
            <p:ph sz="quarter" idx="1"/>
          </p:nvPr>
        </p:nvSpPr>
        <p:spPr>
          <a:xfrm>
            <a:off x="943004" y="1447800"/>
            <a:ext cx="7772400" cy="1766886"/>
          </a:xfrm>
        </p:spPr>
        <p:txBody>
          <a:bodyPr/>
          <a:lstStyle/>
          <a:p>
            <a:pPr marL="0" indent="0" algn="ctr">
              <a:spcBef>
                <a:spcPts val="0"/>
              </a:spcBef>
              <a:buNone/>
            </a:pPr>
            <a:r>
              <a:rPr lang="it-IT" b="1" i="1" dirty="0"/>
              <a:t>Principio del minimo mezzo</a:t>
            </a:r>
            <a:endParaRPr lang="it-IT" dirty="0"/>
          </a:p>
          <a:p>
            <a:pPr marL="0" indent="0" algn="ctr">
              <a:spcBef>
                <a:spcPts val="0"/>
              </a:spcBef>
              <a:buNone/>
            </a:pPr>
            <a:r>
              <a:rPr lang="it-IT" dirty="0"/>
              <a:t>“nell’attività economica si deve tendere ad ottenere il massimo risultato dall’impiego di un determinato insieme di risorse”</a:t>
            </a:r>
          </a:p>
        </p:txBody>
      </p:sp>
      <p:pic>
        <p:nvPicPr>
          <p:cNvPr id="1026" name="Picture 2" descr="http://www.lecconotizie.com/wp-content/uploads/2012/07/psicologia2.jpg"/>
          <p:cNvPicPr>
            <a:picLocks noChangeAspect="1" noChangeArrowheads="1"/>
          </p:cNvPicPr>
          <p:nvPr/>
        </p:nvPicPr>
        <p:blipFill>
          <a:blip r:embed="rId2"/>
          <a:srcRect/>
          <a:stretch>
            <a:fillRect/>
          </a:stretch>
        </p:blipFill>
        <p:spPr bwMode="auto">
          <a:xfrm>
            <a:off x="5172108" y="3214686"/>
            <a:ext cx="3305175" cy="3295651"/>
          </a:xfrm>
          <a:prstGeom prst="rect">
            <a:avLst/>
          </a:prstGeom>
          <a:noFill/>
        </p:spPr>
      </p:pic>
      <p:sp>
        <p:nvSpPr>
          <p:cNvPr id="11" name="Elaborazione alternativa 10"/>
          <p:cNvSpPr/>
          <p:nvPr/>
        </p:nvSpPr>
        <p:spPr>
          <a:xfrm>
            <a:off x="6172240" y="3429000"/>
            <a:ext cx="1214446" cy="2571768"/>
          </a:xfrm>
          <a:prstGeom prst="flowChartAlternateProcess">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29" name="Picture 5"/>
          <p:cNvPicPr>
            <a:picLocks noChangeAspect="1" noChangeArrowheads="1"/>
          </p:cNvPicPr>
          <p:nvPr/>
        </p:nvPicPr>
        <p:blipFill>
          <a:blip r:embed="rId3" cstate="print"/>
          <a:srcRect/>
          <a:stretch>
            <a:fillRect/>
          </a:stretch>
        </p:blipFill>
        <p:spPr bwMode="auto">
          <a:xfrm>
            <a:off x="2000232" y="4429132"/>
            <a:ext cx="962021" cy="1135305"/>
          </a:xfrm>
          <a:prstGeom prst="rect">
            <a:avLst/>
          </a:prstGeom>
          <a:noFill/>
          <a:ln w="9525">
            <a:noFill/>
            <a:miter lim="800000"/>
            <a:headEnd/>
            <a:tailEnd/>
          </a:ln>
          <a:effectLst/>
        </p:spPr>
      </p:pic>
      <p:cxnSp>
        <p:nvCxnSpPr>
          <p:cNvPr id="13" name="Connettore 2 12"/>
          <p:cNvCxnSpPr/>
          <p:nvPr/>
        </p:nvCxnSpPr>
        <p:spPr>
          <a:xfrm rot="16200000">
            <a:off x="821505" y="4536289"/>
            <a:ext cx="192882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onnettore 2 13"/>
          <p:cNvCxnSpPr/>
          <p:nvPr/>
        </p:nvCxnSpPr>
        <p:spPr>
          <a:xfrm>
            <a:off x="1785918" y="5499114"/>
            <a:ext cx="192882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857224" y="4212559"/>
            <a:ext cx="857256" cy="430887"/>
          </a:xfrm>
          <a:prstGeom prst="rect">
            <a:avLst/>
          </a:prstGeom>
          <a:noFill/>
        </p:spPr>
        <p:txBody>
          <a:bodyPr wrap="square" rtlCol="0">
            <a:spAutoFit/>
          </a:bodyPr>
          <a:lstStyle/>
          <a:p>
            <a:pPr algn="ctr"/>
            <a:r>
              <a:rPr lang="it-IT" sz="2200" dirty="0"/>
              <a:t>100</a:t>
            </a:r>
          </a:p>
        </p:txBody>
      </p:sp>
      <p:cxnSp>
        <p:nvCxnSpPr>
          <p:cNvPr id="17" name="Connettore 1 16"/>
          <p:cNvCxnSpPr/>
          <p:nvPr/>
        </p:nvCxnSpPr>
        <p:spPr>
          <a:xfrm>
            <a:off x="1500165" y="4428003"/>
            <a:ext cx="1080000" cy="1129"/>
          </a:xfrm>
          <a:prstGeom prst="line">
            <a:avLst/>
          </a:prstGeom>
        </p:spPr>
        <p:style>
          <a:lnRef idx="1">
            <a:schemeClr val="accent1"/>
          </a:lnRef>
          <a:fillRef idx="0">
            <a:schemeClr val="accent1"/>
          </a:fillRef>
          <a:effectRef idx="0">
            <a:schemeClr val="accent1"/>
          </a:effectRef>
          <a:fontRef idx="minor">
            <a:schemeClr val="tx1"/>
          </a:fontRef>
        </p:style>
      </p:cxnSp>
      <p:sp>
        <p:nvSpPr>
          <p:cNvPr id="16" name="Freccia a destra 15"/>
          <p:cNvSpPr/>
          <p:nvPr/>
        </p:nvSpPr>
        <p:spPr>
          <a:xfrm rot="20761009" flipV="1">
            <a:off x="2859750" y="4022472"/>
            <a:ext cx="3318177" cy="71438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L’evoluzione degli studi di Ragioneria</a:t>
            </a:r>
          </a:p>
        </p:txBody>
      </p:sp>
      <p:sp>
        <p:nvSpPr>
          <p:cNvPr id="5" name="Segnaposto contenuto 4"/>
          <p:cNvSpPr>
            <a:spLocks noGrp="1"/>
          </p:cNvSpPr>
          <p:nvPr>
            <p:ph sz="quarter" idx="1"/>
          </p:nvPr>
        </p:nvSpPr>
        <p:spPr>
          <a:xfrm>
            <a:off x="914400" y="1447800"/>
            <a:ext cx="7772400" cy="695316"/>
          </a:xfrm>
        </p:spPr>
        <p:txBody>
          <a:bodyPr>
            <a:normAutofit/>
          </a:bodyPr>
          <a:lstStyle/>
          <a:p>
            <a:r>
              <a:rPr lang="it-IT" dirty="0"/>
              <a:t>Nascita della ragioneria</a:t>
            </a:r>
          </a:p>
        </p:txBody>
      </p:sp>
      <p:sp>
        <p:nvSpPr>
          <p:cNvPr id="44036" name="AutoShape 4" descr="data:image/jpeg;base64,/9j/4AAQSkZJRgABAQAAAQABAAD/2wCEAAkGBxQTEhUUExQWFhQXFxsbGBgYGBsZHRoeHxwdGh0aHBgcHCggHBslHBoaITEhJSkrLi4uFx8zODMsNygtLisBCgoKDg0OGxAQGywkICYvLCwsLCwsLCwsLCwsLCwsLCwsLCwsLCwsLCwsLCwsLCwsLCwsLCwsLCwsLCwsNzcsLP/AABEIAMoA+QMBIgACEQEDEQH/xAAcAAACAwEBAQEAAAAAAAAAAAAFBgMEBwIBAAj/xAA9EAABAgQFAQYEBAUEAQUAAAABAhEAAyExBAUSQVFhBhMicYGRMqGxwSNC0fAUM1Jyggdi4fEkFRZDkrP/xAAZAQADAQEBAAAAAAAAAAAAAAACAwQBAAX/xAAoEQACAgICAgEDBQEBAAAAAAAAAQIRAyESMQRBIhMyUQUjYXGBQjP/2gAMAwEAAhEDEQA/ANUnrYPeKiEOdRDWaLs1AHLxGBe0Ryjyf8FvKlorCWRVj7RVx+MlykFaywAr58QXSl3pSMV/1C7RqmzFykHRLlrKWDeIpLe7xyxtukZzSWwvnX+oBKtElISASdShq2YOOBC1ie12IUmsxQBcAoAHlQUaF0upQo71NCbbaRVy0NWXdkJyxrnAS5Z8Won5AC8PcYQ2wITyT+0gwHbLESpiSVlaQpLhQTZxu9+u7xo/ZXtlKxR7sJUhbFkncDd4A4nsXhNAVrIe24PpeI+z2RJlYwaFukIJAbSz+cJc4PaGxhk9mmiaORHpXVhWIu4T+YWtxHOFmsXV+YUI2juWwS8UN7bV+ccLNdxtEyVBg3FY8WXYiGgEaV2Aj4zTzveI1oapDDmO0rAHrWMs6jpJHmeTHqTwOesQy6WtHfQ32jjqOina3zjlGr83uwePDMcX6REMSCW532jGzqZ6qW93j1Ev2+cRKnpsSHZ/KJJQD8xgfo77rmzRGWA9onmCnFIozmJ9YCToyO1snmTWq1hYbtVoqTs1loqtQTbw0dz/ALRWIO0UwycOtYFQBUVubt0vCQsJSO+QVKUTVZSVaib3qwajcxjk7G44KQ4zu0Eo+FOpRJsQwHUlTBokGfyzYKJtRiPcFmhClMtP4imOpw6VEAf0lzzH0h5chivQ6z+UMQ+wDtSObdjVhgP8nPJZIFXItQj3BPzghg2JUob3IrGU4bDCQdYUyaqKyXJ6eUNfZztA85Mp/CtDpIrUmCTdgTxJLXY6KA2JaOkIcNHgVT1+vSOyK/v/ALeHEjs+AsNnghFLSwHnFrWeI4GgbOX9I9lpofLmI5aXi0jilnvWFR2Ok60Ds+mEYWcUFld2sjp4bx+csTM1KKyaKLcu9SrzeN4/1LmlOAmlNCSlJbh6jo8YKgmwLAehbgHiG4xOQ0HsJljYfvSnUuZM8FP6AXUTsHcP0sYbMRmCUkS5hSor2QFOw31WIT9oF9k8YEZdJI0nxMQTs5G3mTBbD93NSg0ASHCWS6TZkkig6DmI8jubLsaSiDsNLXLXiUIKEqBGhcwaneoA2CWrFjCqInSpilKKiyVFwzq2TyHihn2OThZsoA1KdKyCbEsKcDkQwKw6VS5cyhcpIN9wA3uTGU1sNNLSC0pLqu4iZaBpZrRyiXpqBUsOLCJVJ8IcVfmGxWiZ/wAFTB4x1FJ6N5Re1WaAGGW05QQAWLX9/KC+IXoQV7AOY6DdBZIpNUQZrjGISkalGrGw4JP2gblWalbiYWWkt4QWIdgRcn1hTzrtWnu5i5ZIxCiPCqukG3qBSBGS9qJxnyxNTL0lTOlTEamcmtah42pPaO5QiuPs1ULmOC3h6fpHSp54eI8KVNsQzpL3vHHcFJcMX6xjugTyZMVpFG3Jrz67RPiSCAdtvXyjuZKcVa1A7x8ZFGNmu/EakzU0yGfJ8ALPz19olQSEAoS54O0ey5J0Mw946EtYDGv39o6jG0eTJpKQWNb/ALvHfdhKbEk/vziVMttqHZ7feOUhQSdgN+nPpB8fYDdg7tNjAjDTCph+GQ3JIISB6/SETLMT3aZInOtQGlKUkAK0pBNywNneGKdImYlapiwO4QD3VR4iQQVkdGDcPAeV2UE+QCWKpiWUElyl2U6Xo7je8Lb9MbFcVoYF46WvSDLSoKOxQr/JkmsVsbkWHnI/CGhJ+LRZ+oNCelDHOEysolypaAmWUU7w6Sot/tTs7OBF6VKQVaU6RqbWoUBIuoB2BfiAXuhjYnZxkaZeiTMT4VPoUksFN+Ug1eB8wplLcLPhKQE2DCvh3MOXarLkqRJM6Z4ZazpG6ioNfyhNxWBCEzUrCTLQpIDqqEqZmN3beGQdqmFGTls1Ls1jDNkpVepDu1tngwinnCv2OQUSu6ZI0l0sfyqqne7C8MKHBq3vDI7RLkVSLB8t4uNA3WXFr8wSeCsUwe1I6Jox26R4SAHiLvgRQv5GATQdWV85wqZ2HmyiH1oI9WpXzj875rlUyQoInS1JNi7W6NtaP0eRfgwMxWDSS60AsKUcxjySh0bwUtMz/sGlSMOqTMLalPpY0fcPfyg5NQUMUOCl2YX/AKgftFvNS0wBKHDBSrctbyiOaqzPWpYg9PpErk5SbLFpID4vDypkwBMqYoyyAoAgAksfE9xWDiMUpUpGtGghaQE3ZlcjygBjccp0unUPiYKYP1PDvF/LFJWZcqXLIDGYVOSEkeJntcmN30GuPY5InKJqSRswjybOLOXu7JZ4+kKZI2Y1MRmWFF6moZqB+YduiXVlKWjUVKDgqPAdh046xcnSStCkjUxTuItoS36xNIAJo7fUR0YGTmYJ2qln+ImUUAlQd/yk3FuaesBJEzQpJACSlWpvV/M2PSNk/wBQMjeXOnpSszCgApS51NuQLsIx7uCVAlJdvEA9OnR4ph1TJ8ndn6AyXGJmyJcwHUkpFW3Ar94uoYtwXjNOwwn/AMOpBeXJckzCTY2CAd7vszQ15JjwhNAQgKOnVcpCQNfl1ieU+Loo+nceQzngC3z4aI5teleY6lzdSQoGhAMeli3nDuxd0QhDcmJES1COkM56x1L9/OOo6zsHYiojjElwQ1GYnYuGbpHRm7NVoiUevzjgUhVzlE6QmUiTNGkq0hK0AkDeoIsNouScEsJU8wurTUDSKFwwFibRV7e4IqlonS9YXJW4EtiTqISb9BAns3jVrClqmzGlq0aFaSQeqQPm8IyL2UY2mFZiVhR+FKWLE2FeeYly2UApKipSmoHSAHO9LxLMmggKpatd3r8qRUk4tDVNXelKbM0TqTHcV7Pu0ae8SA/4khXedC6Smu9HFoScZImd8UKIM1RCvCktwAASC3HWGTOZiAVzQrxTB4glQKuA9g0Wp+Sqm4hE5MvQ2jUStz4S7ND4SaMpRQZ7M5etCHWPxCAkilki/Q394NFT806Xj5NBbeoNY+lTdrCHRVEsnbs9QvUxreCumBoIcPFynB94MVIHTSTAjK8MuXOU9UN0Yu1xzB1cvmFzO84RhzplpBUSNVRpTbxL/SJZqmmU4rlcUFcwzGXKBKiWLsAknzoIR877eJRqSiU+ljqUaHewq/ziHHY5bawvVMJUFPwXFOm48oTc+y0ylBZIVLmVSfsWsabwWNqb2My4Xija7G7KsarFr7wqYp00Rw7gertBpSWAZ2CWTsS93MZTgsUqUp0qKRej1ItQQ34XtUtbJ0BQ0guC1g7eJVY7JiaegYZFJHUjD/zFrUopQTWrCtQ28O2AxMoS0sQEUahG1HDP8oS8X2qk9yuWqRMdbhnSzEcg9YX8x7RKmykoYBCQBwS1AePlArFNuwpZIVRsgL2Z+fpWJBau9Lwgdic9WpBQs6gg0KuHZnfaHmWnUAfX912jm6bQMo0rJkrOztHsmeerjrEay169THkshnLcuDGRm7BpMvlW/wC/30hOxGBRNxU2jISUBbCiiBsAHA2MXczzxTDuQFeJI1kslzRnveBkwmRKAHxKWoqU9yolR9HLDyjcuZVpjMWFt7PsXmSQsyxXSwQgUlgf1Kf4gKHT/taO5CTpJJUoTAz1BXfwISaoQK16xAZKThVKZKSjxD+nV1384W//AHRpfvSQtgJinOtYf4UGoSisDFOYybUNGl5BNHco00oQxqaFmfpBKWsPyXaMYyXtyqW8pSU91YBJOpL8E35MOuT9qJUwFSVuOWI/Zh7biuiXipu0x03Owj5CWrFKROK0akkeYL+/ESS5RO/pw/WNUrA4k/fCl/N4hmJLhqONo5EpVhtHs4KDWNauTT5R1WbpEeLlqCC1fCS3PT1jM+zeNKFzwWQVTVEhTBqlgBSlI07M8UiVLMyYrSn5noIzrN0DEJnTu6EsGxBZagHILfeAlxWmHFN7CmF7SSgdCiNTmgDsXpT1ijNxBVRAOlz4y4HVk3gF2dwkxEtM5UseMkJW7KFbki4ADwUk4hdiyj4rAh+Hr9IzhGIyLbBuKwytQRLB1Fy538n3tR9xDjI7RqEqWe5mrcVoE1F2O8cZVlqZZM+cyRp3YgU6elojyzMu8m92istIJ7xRYqBJsC0BknStIKMb7DeA7USlHRMC5SyQAFoVX/IAgesMSFpNftAOZhwpLHxDr+kC5uZJw1ll9X8tRJcbtwQIDD5Sk6MlhvodwkRagDlmZJnIStJoYPOItUkyOcXFg7NVfhKZtTHT57RmWarJUSQElSUkpFG/Wz+saXncr8GYzg6VfSM57Sr/ABj0CQQ3+0RFn/8ARHo/p9W6Bapn0/ZieSpCkkLbSakXCvPrFeaesfOzElmrYRn9HpzimtgTPMkUgd5LZcrUwb8tHqNgOTAnVpY0/wAvI/D1a8PE+aO6KepCiOqTeEVMvxeIFnPQ1vFmCblHZ4flYowmq9hSXlc2ckrdIBZiVJBZupEfS8pJX4iklmOlqdSdvOGOYpISgIlpSkISSyAPtFdzZqeUA8z6K8fhJq2RSpWlOhDAKIJt9bweyPPO5ATNI0ir8gU/T3gOFmxJ/e0eK4NvKFvfZXLHHjXocJ/aKSA4UVaqWb67QFzjPFLUBqHdC4A+KlQXrSAc7FUIAJPn9oFY2apb0UkW1Bw376Vjo47ZLL6cOtmoYUBcoaCNKkuOAwoW2PSK+KWlSGW2p9OgFySBx1v6wA7HY7QDLUVGjoDVOzVqIc8JlzzROUgoWSHJYuwbbdokWGUZONaBlOtg+RkapsghZSl0khDOBuNXMZh2xwakTnIPiSkAp0lNBUO7el43nUwZLtw0Lea9mpU3UFJJSatWh3Ii6H7dMknL6lpmGOXZ6GvBB6NHuGmKC9QJSQzmxLfKNJxX+m5JJTNpsFIsHsKj3iyP9NJRAdc07bAHnaHvLFk6xST0XOw2ZKmhA1a3lgl2Ghe4bjpDrJJF6wB7O9nUYZZUkklmA45fk+cMeseUJiU5H6PBJJL0ipneZIw8vvJhCUggUcueB1MXdcZ/22zIzp6JAqmX4i9iahjBWhcI8nRbBnYuYJs0tKBdKLj1feDOIww0KTTx0tsdqWgRl2Y6AAAShmaxD8f1NwYt4rNUhvEoVZikhuDQUrHn5ebei7i1qjyRl6dCZZQghFkglk8bdInThVBigS5ZNyEEluhNB5xJh8QCzmpJABasXxb/AIieWaaZzSTBcvLPEZsw94s0dVWA4aj9YuolHU9A/EezcQlBAUSHLJp6wPzHOVS9QEtT7KUUgfM18oH55DkvwX8bmCJSVLWpICRv+9+kZyEzcZiFzDtYGgSKNpHnBSbMXOWFTnUhFk6SkE7BiW8+Yv4ILBBAISqjAdLNxFeGKxL+Qvp07I8Ti14LuloCVSiQhQD0JcgnizPGid/0HzhPzHDlciagudaFV024FoYu9/u9osxNNEme3ItZ6QJMxR2STGT5jO1LKjckE16P9Y1ftFXDzQP6CzCMkxHV+rwvLX1E/wCCr9N+1kJD1MSEuGNfWIpXtHpUdwBGHpN6JsbMPcq0pZ9T7OyCz9RCOSyXtfevr7w74jEIEmYC7spt7pIFGhKnpBDMHN3ps/r04eKPH6Z4/n/chxlB0oJBrLRv/tEfA+d4rZWp5SFO4AAtYC1XiYs4Fy9oQ/uZ6OJrgiSZ5N6xzh0KWwSCSqn1ixIy2ZMUyRQLSFE2uxbqIb8Bl0qSAEJctUm8DKaQOTLXSFVHZiaSRp0239dni3l/ZNlePR0ckkeQYMesNX8TVugIPkN4DyFonLKwZRVtQh2oaqp8tox5Gya7YTyzCy5CtGhiWGvdRNkv8/SDeJnaEKVpJCQVEBqsKgbvClgcUDiNASoJll1JSQQFbEE3ubGGlOKYfCb7N+tKQcJ0nZPlhtA7B5lMWhKxKYKDhJUX6C1DHUvM5jfyZhv+ZI9OsRqnTS+hGjcqK0jz8IeBxVNcLMwrSFfyxRk80NTARmw+CfpBz+MI/Iv4amh84hm9oJKQHWHJZi4UOpBieVOSQk0rUDobFjWIsywKJgPhBWzhRu4t4oO/wLpXTR6c4kgDxgPQMXfc0FbRIrMpYAJUBqVpBe/EK0rBgoViAwnGUQSAdwdh9YG5hgEHS5Y6UHly3yIeAjm5MN4UMef9rZMgHxgrZwBU/wDEJWQzDMVNmKHeLWoVUqw+K2xeIVYZSSoy/EGNCBU8OKXi1lEgywEMLOa3Vdn6dYdL7Xs2GOpWSjGssID3LjpsawZwixbguS9PO/MCszkJK5Ck3JIL+Q22iTDTSFMQ7qOwtCZJONlSdtk+OxjrQkMAFggg1vWt2hww6nS1feETMGCklmJcAN60h2y5ygdU8WpEudWkDNKitm6vFJ5C/Z0kQJznEayAqp0jdmOx84n7T4o68OlIB8bnUK2494XcVif/ACsUBVlMLNcW8v1gsOO42dCSTVl5U2oBDk2q7Ud6bway+dqSdVx6PwTzXiFzAKUuegkeFiLihoT5wySSXZDVB2s/2hklQUpJqi9rcAEXFXV6GGNunzhKm4gy9RPwpBL7bHz2hw/jRzDMXRFmSs8z2d+BN/sP0jJ8ZS+//carn8rVImAUJSWjMMXJ0kpsBBZWuf8AhV+n/YwelYobA+sWJOsnwoUoFw7DbztHP8GXBuOlolUojhusc2vRbxlVH0/J5kwKQZZSTaYtQ0eXhLv6QHl9l1ahqWkpBundrM/pB3+IJCRZi7sabRJLALWdqMDArLOPQmfjRm+UzvJ8rQlbF1BiUJLAAuH/AH1hgxWDl6knQkHWASwNGNzxArA4QBQWaMoBmuDT9YPz5iEsCQXLadzdgK1MS5ckuVgTSjpdF2ZLBpxWm1PpEEsJ6e9/S8CcUuYAarSCpKUgslg9QEirtvDBgsvQiyWPN/frFEYqb0StuC2U1YeZMFEBAcjxEE/KnpA3MctBHdzNIUp1IUkgHw+JrUFIagnp7xSzbA94m3iAOnioKTW+8MeKloXHJvYAyOUgalnUjvCDSwB3FGBg0rDIo4WscqUKedY7wGXhEpMsiyAkkdAKxFj8EsrQpGlg7hbsaUIaMcGjXNNn0zCjSpI0pUd+WsCeNoh1TFmWO70gVUSQw6BqvWLKpCkpJWWatE/rALFGcuhnAJeoHxFLi50tQDaButMNbGIT5QIJKQoXLhyBQesc4meAhSgWGkkFxsCaQv42dNRM0oSEy2fXpAHwgh3D1LinMSqwQnyhMDoVVwn4SWYi12grvQPBI9yMg4dNaqQ5tV0nioirjMGtkLTUaEOxsWYgjeCmUZfoSnRMWwQAEkJYNYgAOT5xSxMiciaQJjJ1agdi7kgmtoVHG42xiyW6AWKIQQyWJ5U4Je5AjkAvqDeJVqN6CDapY06pmIFXHh0sKilrx9/6HKmoV3c1SQ1FICbt1hiaDc/yAs+BlqlkM5U5q6rbvEkpJ1vz+6x3meRTZcpRrMLjxXUyS9rO228TImJOhTLCVCmpLkkXFLbUjm/jo6Ek2UczSVLCQQKNxXa0NnZ9ZMlIKgTpD1/fMLSko7yXreWdY+MEPwODUQxZEwl+EhRSSC1bEi19heE5k3GkgpUytn2DUVInahpQzAUJ8Qt0hRxYJxOIXqYlT0NSXb9DD5mswLQpAZ9KqeVfS0J6MOkT1EEBCkgoJ2fxN5u4eHYH8aoWl1ZJgPCpCrDUGBo2oM3vBmVNC1KQnwqSXVsPeAE0kPWzPuaFzb6wxy1kMrgmmk06gt1tGZFbsdV6Oph00I1DT0h07o8QkzFOpgQa1bbzO0PTmCw7RH5DaaPsXK1JIL1HtCB2gyxSFahUUtt58xornYV3iljcOF3Y8c9YZlx3tAePneNmalJYlIci9GvHGHy5S62RuS30J4hvz/CIQnUEgEqSDte582gJKnsPBZy6lVf9gRHOUo6PVx51NWirKybUSCsmnFPd4tDLWFGBA+Ihz7CkdZbPC5ramGk7wEzTtL3BmyVSDrAPdq1Au4cKIe0dCGWb0LzZ/p/cMGGwhFFzdSQ1AABTkC8EJM1H5adGAZ/P6RkWM7R4lWgd8QUgVT4XBFH5g72a7STVq7uYrvHUlQJ2KXJaGy8SSjbJV5MJyodMXiQSlIVTWHozUalDd4ZMvmBSBU0cF70hIxMwy52g0BUCOj2+cNeTytKWLkuXJN6Cv1jsHwDzwuKaCiQXo5EdKSGMcJT/ANvHhRWtejtFdkNHS0mvpHrVq8fJHNvOPJgf0jrNPpgBSxDg7GsUpGWpSGD3JIJND0J2i4D0py8dvSn1gGk3s22loFrwipQdAKwHOk3rdiaP5xLh5qFoSpNN7Mx3dt4tzlHSTS3O9qQNwWF7uUE7i9eTUwFcWGnaFrOc6Vg5ikBJIW6wWHhNt6VvCliu0GIUf5qh5eEdKCJe2M1U3ENLP59CQ7vQ+0HJWUpkmXLWhKipOoltc1VGKQbBO0N1BKzdt0Uez6ZmIJTM191QlSjerhIPLsYdMxnBCdCabcdLQNAEpCAUBCdLS5SfiJY/FtS8dSlpRqTMVqKEhcxRPwn8qR1ibI3LpDYr8sL4NRKXINfm0V8sSQVjbvFUItEeCz/DqtMrQsH32oIiy7EoHerKhpM5VX3JoOhhWWMuGuzo9tkGIUf43S6qSSpmBbxt94uYhIUCCgck6Q8Vlzh/EkneWQkm7hTkdA3MSLmv8J8Qux2+0ar4oNAvFZenXqcpDM2mlRHZyWVcvUBqWobC4EXkkF6PxX9fSPpZDh9x5kVb7QXJ+hlaBGL7OSlEsuakk8hjwGgQqVicKQoFS0bhQtyG1VIIEOc+YlBoHDgX/bVjnEIcENRjV7Qccsl3sW427BmV5mnEJCg7k1G4jQ9P90Z1gspEuamYksDcA0LgVjSO9H7aGQrdE/kXo7c+/SPpnlHSixjlRLbxQSV7B2dISUaSHCiAxrWzt0hLz0CWO7SKMGPq0OGJOqaB/SC9dyKe0KHa6k0OaBJYcVDfQx505Keaj1PEW0hcxGIUmqSxf50H3ini8pRNeaPCshlOAzhgSobE8g+kXhWaEixZjZ6/8RaytKlFaaWIfZxTc/toovgrQeaPOXyETMcFMl+FaVBIJAUEHS3GoA+kTZLj+5moWNix1BwEn4jSsNk9JAUhXwksU7EjpCtn+CEqZqSkJSQ9ABXgPz9oojk5qmQ5vGli/ci7NA7QzUqmS1JILpFU71p9IMYXFEdyxAdgd3pc9IzjIMQpclKCoFSVKYMAQFMePONAymXrkIpUEj0/7iLLHgkvwXRaniTGWVOU7K34ES95er+lBFTDAqTc9b36RcTJL3tzDoStaIZKmczp5/K3pHBJYNUGJTh2fgx1KR8o1psFMgRdvPaJk08h0j0yvlzvEthU1jeJ1gzFT9WlO5L/AOINYrZ5jO7w8wuAwAHmenmXiVbd+ptk881iLNsAmaGXUP70aEqXbY9RWhG7N4cnEpUoOC6tTXeC+NzBGoLPi/F0JSD4hpYFVDQOGhjyvCd2nQkAMzU2HnFNfZuUUq8AdRUokAOCSTQtzBuV7Nuilk2FWJKijSmaoqLrGosXaoPDVgVKwi5spcmYsBSS5SU6VLIsS5NA+0HcvPd+BblSBRYFQD03juf3c5YZQE2WAdT7cEi4PHrAKf4Oad76M8lzpmGm6VMklVKXG/yrDFP7sBKkeJD6muAo7qT/AFQU7SZEnEs50Tkh0qqQp9jsenEKOoyF6Jz6UtQ77PzDrUlrs6NrvoLYwOtMzU6xQOXAfgHp5wSyzLB3y+8JUShJJsUuSQKWitJRLmAMSQ52I+0MmV4JISDpTqIDkhyWepLQjJNR0xsurQIx2XCWla5aiFBn1dSAflvFLMMWqUsIUlKrEkPYvDBjpKCJqF6lA6SR51oXtS0K2cKQqcSHADAh3oBeNhsyG7DGHzOSQHUkVoDe1zHoxspiErDceW/2hcEkijpOvfS7bhuDFrsvj6mSsJBDsSeCTw7OAfOClBVaC2i4rMdALeIWs79A0aL3w/pPtArLpgmS0qSGChwz7O3vB3u1f1QyEWkQ55cmcrBJbbmOZh4tFaViDu4YbRDmk78FbO5QT8oKU1xbAjB3RSwKlL1LVdSj7AsIUe0kwmescUqIc8MkJSBUMPPaEPOZ4VNmFzVR+nEeZ47t2epgXzYNJGp9gzUtF3KpAM9ai2nSFBxVzdv8ophYex9YJZAtpwqWIYBw1/rFeT7GNnG1ZYz7CMRM2Ir5tALNMOlUtaSNQYkEp3Dw6dp5Y7g0+FQJv79YT8XLLKNWrS3qRC/FnyijE+UGmL3ZMGo/tLPZw30No03swQZRHCn3/SM27KSQErLOSoBxe0aH2U4ehPPlt6w3yybAn9AYsGtlAMK/t4IilyT7wKVYtdNYKS1ulJ5Av9IV4k7i0JzLdkgW54j0n5RBNpsaR678+kViSUn3iNS7NsY93FPnHz8D0jjAPpbErf8ANLSU/wCLg/MiLM8Vu1ft+sR59RAUkDWhmPmfEIrScUF1KS4dxunzieTrRTFclZZCn6xPLUQWtXYXBiiJwDAPWxJidK/huQ96fWOTMnEH5wgpKZiHYAjmgff93gEvF+OZOAdKlMLswFCCKv1tDVi0a5ZSQqxsQ/vCpNV+Cl9QqzijNsY5aY2Gy9hs7/DCphdLtbxJYm73848ziVIxKEpUQCo/hrSQ6iKkOekL+GxpSCmrBRcCjvy149mYZClNpv1bqSDzaD4NbOpPRxh+yk9ExCQtAGp7mz+TWjQMrSyEg3FHvvC9LxixKYHxB2BrV3g3kI/AQeXPqS9rxL5Tco7O48VR5mBA1Eu6gnozAm/rCUUPMOkXNT6n3hkzZREycWNJcuu11QvyknxEAva+/MPx9BwjUdEcxQSsm7kA+dawLmTymelQ3AFXs9D7wTmzH2YbgVL2u37eAs2VqXpaqQp3c1ijGjMnqjWMsxoVLAaopR6HceUMerpGf9jMQVygT8SDoU3yjQXHBjo2RZ1UhbRjSosUswBLHp9I7zOd+Fe5Av1i4nK0IPhADj0inmmCSQlNmWDQnZ4iyKcYO2Oi4Sao9mLCUuatS/75jPcasGYs1qo/WHTMZakoZ6OKHzd3hKmguTcGE+H0y/BFJMjIc8mm8S4RWkpO4I3tWIElqB2cHp1rHwD9KdLxc1aGIfcTLEyQpIrqTTrvdoSSmhCgLsa1o14d8oV4E1cgDjqIUc7wq0TplXKi7tX/AIiTxnTcSbG6m0L3Z+TplzKs013+v1hr7OLZZsXYHljT6CAuFllKFijFRLN5QRyFfiI/21PlWKsu0zcceMKHUKci1n9OI5kTik6XDCoJ3f8ASK6UHcl6F6Rxm8wykd6A+guR0N/nHn4G1ITKNhPvCrjYUpFuV6P5wPwE7XL1Jq4fZ34idBJHV/ekeknWyaSrRdKtqO3MfP7xSSVM5itmOZiSnXMWEoAcv5Gx9ILmLSLmayvwZnOlTCvBML4xgVKQUECcdApW7OSN94oI7eyVq0OoKU+lRDDgEvs8X8ilOpSrGgSABVgPEXq5MLyRbfQ/FSRaloJmBKhsTSxPTiLJIBAAFQaRziWGjUWqr1o7QPw2Ld1ayUhTVawoR6NC649jF8gmkhLW392doCzcOFLmoSAxZQfqkO3QAwTxy2lrUNhqBBD055DQAmYlRnImoChLOlyR/UQCD/i0akDEWcVLKJynFCGpf/mJcOBQsKcfQ9YtZnLImHkKIPV/pAdE8AlKixFm3HB5ipPkg1UdjAjEJCFEtQWf9iD/AGOxHeYdJIYORRxZXJjOl4pcxehLt9hvTaNB7GAdwlqlOq3Lnbo3ziTy4pQ/05z5HnaH/wCZA0+KUg+uvmE5EuYj4T1Z/O3WHHOSrv1UvJQ7hwfF0FNoWpgZYILPRoPx38UFFaKiMUFIJYEgCxvZqdGitlQckqY87sbPFbEuhSg9CTYe1fOCOBlpAo9Q5YbvX5RU4pLQMG5S36DHZXFmTOMshtYDMaPVi0axqV0jBp2aMsLTQp6By29No2zUeY6iXyOLaLKi5ZqfSA+LT+Ik0YJV0uRBOcAxbYQKmqda620i3R4k8tpQOw96KmaDwgeZPkEkwga24oQQR7Q+ZofCa/kV+/Z4RBZy4H12ibw64nqePpMjMs6j03u8TML0f2dohlJqaGvQ/WJFIZidTG0WtjFaY65JiHQAGBSANvOAna2S05Kw57xNfNP/AHF7s2XfcUf/AOoiPtjh/wAKXMDhpjU62+cSYaWZolm+M7FmYaULu/zpF/s8h5oGxBfyMC1K4384O9lEBU0qJolJozmsWTXxDb2xiCmaosLm7RxmmYIElYUpILUD3gJn2BUiWJiVEpo4OxMLxSLl4mx4E9mKKlsa+xONdKpRLkB0h34ENyBt6j7xm/Z2d+OhQ3JDb+saQJV+sWJEmdUzrSCAGLQq9uECXhp00qVqKBLADF3oAdT0q8M8tJG1GMU88ytOIkqkqHhUz+lbx1exFv0YLJwhUCpAUdNdI2Dll1NnFRD52Q7TalykLSEmqdRXQlIFagByLR9mHZCZg1idhVhYJCShdzqOlrAGE7G0XMSUTEaVOBR0uKpURs9KQ2VT0LhKUOvZp+Z4tU6YUjQUJdOqrBSnD8lYGwpFybgEy8MACFFP5qgFzX3BgdkshfcSFudSkgigYK6kRH2lxzYZKQwWtXXSNNVBgKMaRLxt0WctIs4PDKmJ1TSUJUkJCXckJPIo5iHGJUuWtIWHSkFwxDAWZr7R72Y7yYiSVkaAFgIYvT8xJJB3qOY+VjO7xkuWA0tSNJSBu5SftAOLboPnQIzlWpOsFj4SfufWBs/BArSp9rN67xZzaQqXMmIS/hUfDylVR6RFKRqSlYo2l2u5YNXaHx0glUtnJlhNyNIL++3nDf2V+HWktLIISnhWo6lPu5akJGKczAlJoOed/lvDv2MlKGHANtSmDUob+ZhPlL9sG/wSZ8j8RJo+g+dCk81vCzipydaapY02sHNGvDTngSFjWLomNR60/bwmKwgBBDuxb36xmBrigk36J8SEKdvFWgZqPEM0eFW2wbzYR3MQpEtySdK2pxFbMyO7BALE3AHntWHRQbaorYfCABRfwqSRT98xtfdj+oxjyZJ7lIH9J2aNdrxDozsl8mPQTKblneApZyQ9TBqbb0EAcP8AAPM/UxB5/wBqFeP7KmZEtamlVerUhJmSCACoEesPmLsPOFrNB+IfKJ/F6PVwdAnDzWCksPEKvHJRQt6kn6Ryfi9omb6mK12U+wx2VSQFjqGr/t+sT9pQpUkgDUkLSo1Gxb7v6QPyY/H/AHxfX/LmeQ+ghDjWayKaTkKwQSafUQX7OITqUFUYcuT5CKc5IDNSn3gn2IDpWTU94fqYqnuIWVUgh3oVh5ktQ1KZTBixL+GsKOY4ZQJBQUtVjc8feNCQGTT+lX1MJvaH+cnrLS/zjsXdEsZAnJMdoxCCXIdz60v0jVpCgQGNIyCakahQb/URreEHhT5CHy7Ezdou6RHEwNUiOufKPJn3+0cxSPpYB/SKGNytC1JUQXSXbnz+sWpPxfvkRb48/tANJo5Np6B2Nlplyi5IAHudmG7mMmx2NKy6tRZSwxag1ElvWNazH4Ff2/Yxm+Yyx/CSywelW8o5Up9DY24hrsaojDy3FdSrmzj9Yi7UIInS5iH1JxDUL7JU31j7sv8AyU/3RB2jP/lH+8H1a/nC/wDsZ+P6DmZZeiekT0fzAnxAn4hQlJ4I284Rs0mrkrYJU21XNedocsUoiQlizpS7Ue14FZygPYWR9DG42+QUU6AeWYcPUeIg7/eHrsX/ACK7LWKEUrALJEDQKD4eIPdm6BQFu9XT1EK8t/FhyVRLOdITrkecwPamivyc+kKeIlATRc0e+8Mna4/yf7pn/wCZhTl/zEf2fcQHjbijcRbJ1AWJflvpC9jZbKYWNqvehg3I/N5wJxwr6mKsWnRuUKYfDnuzYUjTqcj3jOMKKH0+kaK0dBvYryu0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44038" name="AutoShape 6" descr="data:image/jpeg;base64,/9j/4AAQSkZJRgABAQAAAQABAAD/2wCEAAkGBxQTEhUUExQWFhQXFxsbGBgYGBsZHRoeHxwdGh0aHBgcHCggHBslHBoaITEhJSkrLi4uFx8zODMsNygtLisBCgoKDg0OGxAQGywkICYvLCwsLCwsLCwsLCwsLCwsLCwsLCwsLCwsLCwsLCwsLCwsLCwsLCwsLCwsLCwsNzcsLP/AABEIAMoA+QMBIgACEQEDEQH/xAAcAAACAwEBAQEAAAAAAAAAAAAFBgMEBwIBAAj/xAA9EAABAgQFAQYEBAUEAQUAAAABAhEAAyExBAUSQVFhBhMicYGRMqGxwSNC0fAUM1Jyggdi4fEkFRZDkrP/xAAZAQADAQEBAAAAAAAAAAAAAAACAwQBAAX/xAAoEQACAgICAgEDBQEBAAAAAAAAAQIRAyESMQRBIhMyUQUjYXGBQjP/2gAMAwEAAhEDEQA/ANUnrYPeKiEOdRDWaLs1AHLxGBe0Ryjyf8FvKlorCWRVj7RVx+MlykFaywAr58QXSl3pSMV/1C7RqmzFykHRLlrKWDeIpLe7xyxtukZzSWwvnX+oBKtElISASdShq2YOOBC1ie12IUmsxQBcAoAHlQUaF0upQo71NCbbaRVy0NWXdkJyxrnAS5Z8Won5AC8PcYQ2wITyT+0gwHbLESpiSVlaQpLhQTZxu9+u7xo/ZXtlKxR7sJUhbFkncDd4A4nsXhNAVrIe24PpeI+z2RJlYwaFukIJAbSz+cJc4PaGxhk9mmiaORHpXVhWIu4T+YWtxHOFmsXV+YUI2juWwS8UN7bV+ccLNdxtEyVBg3FY8WXYiGgEaV2Aj4zTzveI1oapDDmO0rAHrWMs6jpJHmeTHqTwOesQy6WtHfQ32jjqOina3zjlGr83uwePDMcX6REMSCW532jGzqZ6qW93j1Ev2+cRKnpsSHZ/KJJQD8xgfo77rmzRGWA9onmCnFIozmJ9YCToyO1snmTWq1hYbtVoqTs1loqtQTbw0dz/ALRWIO0UwycOtYFQBUVubt0vCQsJSO+QVKUTVZSVaib3qwajcxjk7G44KQ4zu0Eo+FOpRJsQwHUlTBokGfyzYKJtRiPcFmhClMtP4imOpw6VEAf0lzzH0h5chivQ6z+UMQ+wDtSObdjVhgP8nPJZIFXItQj3BPzghg2JUob3IrGU4bDCQdYUyaqKyXJ6eUNfZztA85Mp/CtDpIrUmCTdgTxJLXY6KA2JaOkIcNHgVT1+vSOyK/v/ALeHEjs+AsNnghFLSwHnFrWeI4GgbOX9I9lpofLmI5aXi0jilnvWFR2Ok60Ds+mEYWcUFld2sjp4bx+csTM1KKyaKLcu9SrzeN4/1LmlOAmlNCSlJbh6jo8YKgmwLAehbgHiG4xOQ0HsJljYfvSnUuZM8FP6AXUTsHcP0sYbMRmCUkS5hSor2QFOw31WIT9oF9k8YEZdJI0nxMQTs5G3mTBbD93NSg0ASHCWS6TZkkig6DmI8jubLsaSiDsNLXLXiUIKEqBGhcwaneoA2CWrFjCqInSpilKKiyVFwzq2TyHihn2OThZsoA1KdKyCbEsKcDkQwKw6VS5cyhcpIN9wA3uTGU1sNNLSC0pLqu4iZaBpZrRyiXpqBUsOLCJVJ8IcVfmGxWiZ/wAFTB4x1FJ6N5Re1WaAGGW05QQAWLX9/KC+IXoQV7AOY6DdBZIpNUQZrjGISkalGrGw4JP2gblWalbiYWWkt4QWIdgRcn1hTzrtWnu5i5ZIxCiPCqukG3qBSBGS9qJxnyxNTL0lTOlTEamcmtah42pPaO5QiuPs1ULmOC3h6fpHSp54eI8KVNsQzpL3vHHcFJcMX6xjugTyZMVpFG3Jrz67RPiSCAdtvXyjuZKcVa1A7x8ZFGNmu/EakzU0yGfJ8ALPz19olQSEAoS54O0ey5J0Mw946EtYDGv39o6jG0eTJpKQWNb/ALvHfdhKbEk/vziVMttqHZ7feOUhQSdgN+nPpB8fYDdg7tNjAjDTCph+GQ3JIISB6/SETLMT3aZInOtQGlKUkAK0pBNywNneGKdImYlapiwO4QD3VR4iQQVkdGDcPAeV2UE+QCWKpiWUElyl2U6Xo7je8Lb9MbFcVoYF46WvSDLSoKOxQr/JkmsVsbkWHnI/CGhJ+LRZ+oNCelDHOEysolypaAmWUU7w6Sot/tTs7OBF6VKQVaU6RqbWoUBIuoB2BfiAXuhjYnZxkaZeiTMT4VPoUksFN+Ug1eB8wplLcLPhKQE2DCvh3MOXarLkqRJM6Z4ZazpG6ioNfyhNxWBCEzUrCTLQpIDqqEqZmN3beGQdqmFGTls1Ls1jDNkpVepDu1tngwinnCv2OQUSu6ZI0l0sfyqqne7C8MKHBq3vDI7RLkVSLB8t4uNA3WXFr8wSeCsUwe1I6Jox26R4SAHiLvgRQv5GATQdWV85wqZ2HmyiH1oI9WpXzj875rlUyQoInS1JNi7W6NtaP0eRfgwMxWDSS60AsKUcxjySh0bwUtMz/sGlSMOqTMLalPpY0fcPfyg5NQUMUOCl2YX/AKgftFvNS0wBKHDBSrctbyiOaqzPWpYg9PpErk5SbLFpID4vDypkwBMqYoyyAoAgAksfE9xWDiMUpUpGtGghaQE3ZlcjygBjccp0unUPiYKYP1PDvF/LFJWZcqXLIDGYVOSEkeJntcmN30GuPY5InKJqSRswjybOLOXu7JZ4+kKZI2Y1MRmWFF6moZqB+YduiXVlKWjUVKDgqPAdh046xcnSStCkjUxTuItoS36xNIAJo7fUR0YGTmYJ2qln+ImUUAlQd/yk3FuaesBJEzQpJACSlWpvV/M2PSNk/wBQMjeXOnpSszCgApS51NuQLsIx7uCVAlJdvEA9OnR4ph1TJ8ndn6AyXGJmyJcwHUkpFW3Ar94uoYtwXjNOwwn/AMOpBeXJckzCTY2CAd7vszQ15JjwhNAQgKOnVcpCQNfl1ieU+Loo+nceQzngC3z4aI5teleY6lzdSQoGhAMeli3nDuxd0QhDcmJES1COkM56x1L9/OOo6zsHYiojjElwQ1GYnYuGbpHRm7NVoiUevzjgUhVzlE6QmUiTNGkq0hK0AkDeoIsNouScEsJU8wurTUDSKFwwFibRV7e4IqlonS9YXJW4EtiTqISb9BAns3jVrClqmzGlq0aFaSQeqQPm8IyL2UY2mFZiVhR+FKWLE2FeeYly2UApKipSmoHSAHO9LxLMmggKpatd3r8qRUk4tDVNXelKbM0TqTHcV7Pu0ae8SA/4khXedC6Smu9HFoScZImd8UKIM1RCvCktwAASC3HWGTOZiAVzQrxTB4glQKuA9g0Wp+Sqm4hE5MvQ2jUStz4S7ND4SaMpRQZ7M5etCHWPxCAkilki/Q394NFT806Xj5NBbeoNY+lTdrCHRVEsnbs9QvUxreCumBoIcPFynB94MVIHTSTAjK8MuXOU9UN0Yu1xzB1cvmFzO84RhzplpBUSNVRpTbxL/SJZqmmU4rlcUFcwzGXKBKiWLsAknzoIR877eJRqSiU+ljqUaHewq/ziHHY5bawvVMJUFPwXFOm48oTc+y0ylBZIVLmVSfsWsabwWNqb2My4Xija7G7KsarFr7wqYp00Rw7gertBpSWAZ2CWTsS93MZTgsUqUp0qKRej1ItQQ34XtUtbJ0BQ0guC1g7eJVY7JiaegYZFJHUjD/zFrUopQTWrCtQ28O2AxMoS0sQEUahG1HDP8oS8X2qk9yuWqRMdbhnSzEcg9YX8x7RKmykoYBCQBwS1AePlArFNuwpZIVRsgL2Z+fpWJBau9Lwgdic9WpBQs6gg0KuHZnfaHmWnUAfX912jm6bQMo0rJkrOztHsmeerjrEay169THkshnLcuDGRm7BpMvlW/wC/30hOxGBRNxU2jISUBbCiiBsAHA2MXczzxTDuQFeJI1kslzRnveBkwmRKAHxKWoqU9yolR9HLDyjcuZVpjMWFt7PsXmSQsyxXSwQgUlgf1Kf4gKHT/taO5CTpJJUoTAz1BXfwISaoQK16xAZKThVKZKSjxD+nV1384W//AHRpfvSQtgJinOtYf4UGoSisDFOYybUNGl5BNHco00oQxqaFmfpBKWsPyXaMYyXtyqW8pSU91YBJOpL8E35MOuT9qJUwFSVuOWI/Zh7biuiXipu0x03Owj5CWrFKROK0akkeYL+/ESS5RO/pw/WNUrA4k/fCl/N4hmJLhqONo5EpVhtHs4KDWNauTT5R1WbpEeLlqCC1fCS3PT1jM+zeNKFzwWQVTVEhTBqlgBSlI07M8UiVLMyYrSn5noIzrN0DEJnTu6EsGxBZagHILfeAlxWmHFN7CmF7SSgdCiNTmgDsXpT1ijNxBVRAOlz4y4HVk3gF2dwkxEtM5UseMkJW7KFbki4ADwUk4hdiyj4rAh+Hr9IzhGIyLbBuKwytQRLB1Fy538n3tR9xDjI7RqEqWe5mrcVoE1F2O8cZVlqZZM+cyRp3YgU6elojyzMu8m92istIJ7xRYqBJsC0BknStIKMb7DeA7USlHRMC5SyQAFoVX/IAgesMSFpNftAOZhwpLHxDr+kC5uZJw1ll9X8tRJcbtwQIDD5Sk6MlhvodwkRagDlmZJnIStJoYPOItUkyOcXFg7NVfhKZtTHT57RmWarJUSQElSUkpFG/Wz+saXncr8GYzg6VfSM57Sr/ABj0CQQ3+0RFn/8ARHo/p9W6Bapn0/ZieSpCkkLbSakXCvPrFeaesfOzElmrYRn9HpzimtgTPMkUgd5LZcrUwb8tHqNgOTAnVpY0/wAvI/D1a8PE+aO6KepCiOqTeEVMvxeIFnPQ1vFmCblHZ4flYowmq9hSXlc2ckrdIBZiVJBZupEfS8pJX4iklmOlqdSdvOGOYpISgIlpSkISSyAPtFdzZqeUA8z6K8fhJq2RSpWlOhDAKIJt9bweyPPO5ATNI0ir8gU/T3gOFmxJ/e0eK4NvKFvfZXLHHjXocJ/aKSA4UVaqWb67QFzjPFLUBqHdC4A+KlQXrSAc7FUIAJPn9oFY2apb0UkW1Bw376Vjo47ZLL6cOtmoYUBcoaCNKkuOAwoW2PSK+KWlSGW2p9OgFySBx1v6wA7HY7QDLUVGjoDVOzVqIc8JlzzROUgoWSHJYuwbbdokWGUZONaBlOtg+RkapsghZSl0khDOBuNXMZh2xwakTnIPiSkAp0lNBUO7el43nUwZLtw0Lea9mpU3UFJJSatWh3Ii6H7dMknL6lpmGOXZ6GvBB6NHuGmKC9QJSQzmxLfKNJxX+m5JJTNpsFIsHsKj3iyP9NJRAdc07bAHnaHvLFk6xST0XOw2ZKmhA1a3lgl2Ghe4bjpDrJJF6wB7O9nUYZZUkklmA45fk+cMeseUJiU5H6PBJJL0ipneZIw8vvJhCUggUcueB1MXdcZ/22zIzp6JAqmX4i9iahjBWhcI8nRbBnYuYJs0tKBdKLj1feDOIww0KTTx0tsdqWgRl2Y6AAAShmaxD8f1NwYt4rNUhvEoVZikhuDQUrHn5ebei7i1qjyRl6dCZZQghFkglk8bdInThVBigS5ZNyEEluhNB5xJh8QCzmpJABasXxb/AIieWaaZzSTBcvLPEZsw94s0dVWA4aj9YuolHU9A/EezcQlBAUSHLJp6wPzHOVS9QEtT7KUUgfM18oH55DkvwX8bmCJSVLWpICRv+9+kZyEzcZiFzDtYGgSKNpHnBSbMXOWFTnUhFk6SkE7BiW8+Yv4ILBBAISqjAdLNxFeGKxL+Qvp07I8Ti14LuloCVSiQhQD0JcgnizPGid/0HzhPzHDlciagudaFV024FoYu9/u9osxNNEme3ItZ6QJMxR2STGT5jO1LKjckE16P9Y1ftFXDzQP6CzCMkxHV+rwvLX1E/wCCr9N+1kJD1MSEuGNfWIpXtHpUdwBGHpN6JsbMPcq0pZ9T7OyCz9RCOSyXtfevr7w74jEIEmYC7spt7pIFGhKnpBDMHN3ps/r04eKPH6Z4/n/chxlB0oJBrLRv/tEfA+d4rZWp5SFO4AAtYC1XiYs4Fy9oQ/uZ6OJrgiSZ5N6xzh0KWwSCSqn1ixIy2ZMUyRQLSFE2uxbqIb8Bl0qSAEJctUm8DKaQOTLXSFVHZiaSRp0239dni3l/ZNlePR0ckkeQYMesNX8TVugIPkN4DyFonLKwZRVtQh2oaqp8tox5Gya7YTyzCy5CtGhiWGvdRNkv8/SDeJnaEKVpJCQVEBqsKgbvClgcUDiNASoJll1JSQQFbEE3ubGGlOKYfCb7N+tKQcJ0nZPlhtA7B5lMWhKxKYKDhJUX6C1DHUvM5jfyZhv+ZI9OsRqnTS+hGjcqK0jz8IeBxVNcLMwrSFfyxRk80NTARmw+CfpBz+MI/Iv4amh84hm9oJKQHWHJZi4UOpBieVOSQk0rUDobFjWIsywKJgPhBWzhRu4t4oO/wLpXTR6c4kgDxgPQMXfc0FbRIrMpYAJUBqVpBe/EK0rBgoViAwnGUQSAdwdh9YG5hgEHS5Y6UHly3yIeAjm5MN4UMef9rZMgHxgrZwBU/wDEJWQzDMVNmKHeLWoVUqw+K2xeIVYZSSoy/EGNCBU8OKXi1lEgywEMLOa3Vdn6dYdL7Xs2GOpWSjGssID3LjpsawZwixbguS9PO/MCszkJK5Ck3JIL+Q22iTDTSFMQ7qOwtCZJONlSdtk+OxjrQkMAFggg1vWt2hww6nS1feETMGCklmJcAN60h2y5ygdU8WpEudWkDNKitm6vFJ5C/Z0kQJznEayAqp0jdmOx84n7T4o68OlIB8bnUK2494XcVif/ACsUBVlMLNcW8v1gsOO42dCSTVl5U2oBDk2q7Ud6bway+dqSdVx6PwTzXiFzAKUuegkeFiLihoT5wySSXZDVB2s/2hklQUpJqi9rcAEXFXV6GGNunzhKm4gy9RPwpBL7bHz2hw/jRzDMXRFmSs8z2d+BN/sP0jJ8ZS+//carn8rVImAUJSWjMMXJ0kpsBBZWuf8AhV+n/YwelYobA+sWJOsnwoUoFw7DbztHP8GXBuOlolUojhusc2vRbxlVH0/J5kwKQZZSTaYtQ0eXhLv6QHl9l1ahqWkpBundrM/pB3+IJCRZi7sabRJLALWdqMDArLOPQmfjRm+UzvJ8rQlbF1BiUJLAAuH/AH1hgxWDl6knQkHWASwNGNzxArA4QBQWaMoBmuDT9YPz5iEsCQXLadzdgK1MS5ckuVgTSjpdF2ZLBpxWm1PpEEsJ6e9/S8CcUuYAarSCpKUgslg9QEirtvDBgsvQiyWPN/frFEYqb0StuC2U1YeZMFEBAcjxEE/KnpA3MctBHdzNIUp1IUkgHw+JrUFIagnp7xSzbA94m3iAOnioKTW+8MeKloXHJvYAyOUgalnUjvCDSwB3FGBg0rDIo4WscqUKedY7wGXhEpMsiyAkkdAKxFj8EsrQpGlg7hbsaUIaMcGjXNNn0zCjSpI0pUd+WsCeNoh1TFmWO70gVUSQw6BqvWLKpCkpJWWatE/rALFGcuhnAJeoHxFLi50tQDaButMNbGIT5QIJKQoXLhyBQesc4meAhSgWGkkFxsCaQv42dNRM0oSEy2fXpAHwgh3D1LinMSqwQnyhMDoVVwn4SWYi12grvQPBI9yMg4dNaqQ5tV0nioirjMGtkLTUaEOxsWYgjeCmUZfoSnRMWwQAEkJYNYgAOT5xSxMiciaQJjJ1agdi7kgmtoVHG42xiyW6AWKIQQyWJ5U4Je5AjkAvqDeJVqN6CDapY06pmIFXHh0sKilrx9/6HKmoV3c1SQ1FICbt1hiaDc/yAs+BlqlkM5U5q6rbvEkpJ1vz+6x3meRTZcpRrMLjxXUyS9rO228TImJOhTLCVCmpLkkXFLbUjm/jo6Ek2UczSVLCQQKNxXa0NnZ9ZMlIKgTpD1/fMLSko7yXreWdY+MEPwODUQxZEwl+EhRSSC1bEi19heE5k3GkgpUytn2DUVInahpQzAUJ8Qt0hRxYJxOIXqYlT0NSXb9DD5mswLQpAZ9KqeVfS0J6MOkT1EEBCkgoJ2fxN5u4eHYH8aoWl1ZJgPCpCrDUGBo2oM3vBmVNC1KQnwqSXVsPeAE0kPWzPuaFzb6wxy1kMrgmmk06gt1tGZFbsdV6Oph00I1DT0h07o8QkzFOpgQa1bbzO0PTmCw7RH5DaaPsXK1JIL1HtCB2gyxSFahUUtt58xornYV3iljcOF3Y8c9YZlx3tAePneNmalJYlIci9GvHGHy5S62RuS30J4hvz/CIQnUEgEqSDte582gJKnsPBZy6lVf9gRHOUo6PVx51NWirKybUSCsmnFPd4tDLWFGBA+Ihz7CkdZbPC5ramGk7wEzTtL3BmyVSDrAPdq1Au4cKIe0dCGWb0LzZ/p/cMGGwhFFzdSQ1AABTkC8EJM1H5adGAZ/P6RkWM7R4lWgd8QUgVT4XBFH5g72a7STVq7uYrvHUlQJ2KXJaGy8SSjbJV5MJyodMXiQSlIVTWHozUalDd4ZMvmBSBU0cF70hIxMwy52g0BUCOj2+cNeTytKWLkuXJN6Cv1jsHwDzwuKaCiQXo5EdKSGMcJT/ANvHhRWtejtFdkNHS0mvpHrVq8fJHNvOPJgf0jrNPpgBSxDg7GsUpGWpSGD3JIJND0J2i4D0py8dvSn1gGk3s22loFrwipQdAKwHOk3rdiaP5xLh5qFoSpNN7Mx3dt4tzlHSTS3O9qQNwWF7uUE7i9eTUwFcWGnaFrOc6Vg5ikBJIW6wWHhNt6VvCliu0GIUf5qh5eEdKCJe2M1U3ENLP59CQ7vQ+0HJWUpkmXLWhKipOoltc1VGKQbBO0N1BKzdt0Uez6ZmIJTM191QlSjerhIPLsYdMxnBCdCabcdLQNAEpCAUBCdLS5SfiJY/FtS8dSlpRqTMVqKEhcxRPwn8qR1ibI3LpDYr8sL4NRKXINfm0V8sSQVjbvFUItEeCz/DqtMrQsH32oIiy7EoHerKhpM5VX3JoOhhWWMuGuzo9tkGIUf43S6qSSpmBbxt94uYhIUCCgck6Q8Vlzh/EkneWQkm7hTkdA3MSLmv8J8Qux2+0ar4oNAvFZenXqcpDM2mlRHZyWVcvUBqWobC4EXkkF6PxX9fSPpZDh9x5kVb7QXJ+hlaBGL7OSlEsuakk8hjwGgQqVicKQoFS0bhQtyG1VIIEOc+YlBoHDgX/bVjnEIcENRjV7Qccsl3sW427BmV5mnEJCg7k1G4jQ9P90Z1gspEuamYksDcA0LgVjSO9H7aGQrdE/kXo7c+/SPpnlHSixjlRLbxQSV7B2dISUaSHCiAxrWzt0hLz0CWO7SKMGPq0OGJOqaB/SC9dyKe0KHa6k0OaBJYcVDfQx505Keaj1PEW0hcxGIUmqSxf50H3ini8pRNeaPCshlOAzhgSobE8g+kXhWaEixZjZ6/8RaytKlFaaWIfZxTc/toovgrQeaPOXyETMcFMl+FaVBIJAUEHS3GoA+kTZLj+5moWNix1BwEn4jSsNk9JAUhXwksU7EjpCtn+CEqZqSkJSQ9ABXgPz9oojk5qmQ5vGli/ci7NA7QzUqmS1JILpFU71p9IMYXFEdyxAdgd3pc9IzjIMQpclKCoFSVKYMAQFMePONAymXrkIpUEj0/7iLLHgkvwXRaniTGWVOU7K34ES95er+lBFTDAqTc9b36RcTJL3tzDoStaIZKmczp5/K3pHBJYNUGJTh2fgx1KR8o1psFMgRdvPaJk08h0j0yvlzvEthU1jeJ1gzFT9WlO5L/AOINYrZ5jO7w8wuAwAHmenmXiVbd+ptk881iLNsAmaGXUP70aEqXbY9RWhG7N4cnEpUoOC6tTXeC+NzBGoLPi/F0JSD4hpYFVDQOGhjyvCd2nQkAMzU2HnFNfZuUUq8AdRUokAOCSTQtzBuV7Nuilk2FWJKijSmaoqLrGosXaoPDVgVKwi5spcmYsBSS5SU6VLIsS5NA+0HcvPd+BblSBRYFQD03juf3c5YZQE2WAdT7cEi4PHrAKf4Oad76M8lzpmGm6VMklVKXG/yrDFP7sBKkeJD6muAo7qT/AFQU7SZEnEs50Tkh0qqQp9jsenEKOoyF6Jz6UtQ77PzDrUlrs6NrvoLYwOtMzU6xQOXAfgHp5wSyzLB3y+8JUShJJsUuSQKWitJRLmAMSQ52I+0MmV4JISDpTqIDkhyWepLQjJNR0xsurQIx2XCWla5aiFBn1dSAflvFLMMWqUsIUlKrEkPYvDBjpKCJqF6lA6SR51oXtS0K2cKQqcSHADAh3oBeNhsyG7DGHzOSQHUkVoDe1zHoxspiErDceW/2hcEkijpOvfS7bhuDFrsvj6mSsJBDsSeCTw7OAfOClBVaC2i4rMdALeIWs79A0aL3w/pPtArLpgmS0qSGChwz7O3vB3u1f1QyEWkQ55cmcrBJbbmOZh4tFaViDu4YbRDmk78FbO5QT8oKU1xbAjB3RSwKlL1LVdSj7AsIUe0kwmescUqIc8MkJSBUMPPaEPOZ4VNmFzVR+nEeZ47t2epgXzYNJGp9gzUtF3KpAM9ai2nSFBxVzdv8ophYex9YJZAtpwqWIYBw1/rFeT7GNnG1ZYz7CMRM2Ir5tALNMOlUtaSNQYkEp3Dw6dp5Y7g0+FQJv79YT8XLLKNWrS3qRC/FnyijE+UGmL3ZMGo/tLPZw30No03swQZRHCn3/SM27KSQErLOSoBxe0aH2U4ehPPlt6w3yybAn9AYsGtlAMK/t4IilyT7wKVYtdNYKS1ulJ5Av9IV4k7i0JzLdkgW54j0n5RBNpsaR678+kViSUn3iNS7NsY93FPnHz8D0jjAPpbErf8ANLSU/wCLg/MiLM8Vu1ft+sR59RAUkDWhmPmfEIrScUF1KS4dxunzieTrRTFclZZCn6xPLUQWtXYXBiiJwDAPWxJidK/huQ96fWOTMnEH5wgpKZiHYAjmgff93gEvF+OZOAdKlMLswFCCKv1tDVi0a5ZSQqxsQ/vCpNV+Cl9QqzijNsY5aY2Gy9hs7/DCphdLtbxJYm73848ziVIxKEpUQCo/hrSQ6iKkOekL+GxpSCmrBRcCjvy149mYZClNpv1bqSDzaD4NbOpPRxh+yk9ExCQtAGp7mz+TWjQMrSyEg3FHvvC9LxixKYHxB2BrV3g3kI/AQeXPqS9rxL5Tco7O48VR5mBA1Eu6gnozAm/rCUUPMOkXNT6n3hkzZREycWNJcuu11QvyknxEAva+/MPx9BwjUdEcxQSsm7kA+dawLmTymelQ3AFXs9D7wTmzH2YbgVL2u37eAs2VqXpaqQp3c1ijGjMnqjWMsxoVLAaopR6HceUMerpGf9jMQVygT8SDoU3yjQXHBjo2RZ1UhbRjSosUswBLHp9I7zOd+Fe5Av1i4nK0IPhADj0inmmCSQlNmWDQnZ4iyKcYO2Oi4Sao9mLCUuatS/75jPcasGYs1qo/WHTMZakoZ6OKHzd3hKmguTcGE+H0y/BFJMjIc8mm8S4RWkpO4I3tWIElqB2cHp1rHwD9KdLxc1aGIfcTLEyQpIrqTTrvdoSSmhCgLsa1o14d8oV4E1cgDjqIUc7wq0TplXKi7tX/AIiTxnTcSbG6m0L3Z+TplzKs013+v1hr7OLZZsXYHljT6CAuFllKFijFRLN5QRyFfiI/21PlWKsu0zcceMKHUKci1n9OI5kTik6XDCoJ3f8ASK6UHcl6F6Rxm8wykd6A+guR0N/nHn4G1ITKNhPvCrjYUpFuV6P5wPwE7XL1Jq4fZ34idBJHV/ekeknWyaSrRdKtqO3MfP7xSSVM5itmOZiSnXMWEoAcv5Gx9ILmLSLmayvwZnOlTCvBML4xgVKQUECcdApW7OSN94oI7eyVq0OoKU+lRDDgEvs8X8ilOpSrGgSABVgPEXq5MLyRbfQ/FSRaloJmBKhsTSxPTiLJIBAAFQaRziWGjUWqr1o7QPw2Ld1ayUhTVawoR6NC649jF8gmkhLW392doCzcOFLmoSAxZQfqkO3QAwTxy2lrUNhqBBD055DQAmYlRnImoChLOlyR/UQCD/i0akDEWcVLKJynFCGpf/mJcOBQsKcfQ9YtZnLImHkKIPV/pAdE8AlKixFm3HB5ipPkg1UdjAjEJCFEtQWf9iD/AGOxHeYdJIYORRxZXJjOl4pcxehLt9hvTaNB7GAdwlqlOq3Lnbo3ziTy4pQ/05z5HnaH/wCZA0+KUg+uvmE5EuYj4T1Z/O3WHHOSrv1UvJQ7hwfF0FNoWpgZYILPRoPx38UFFaKiMUFIJYEgCxvZqdGitlQckqY87sbPFbEuhSg9CTYe1fOCOBlpAo9Q5YbvX5RU4pLQMG5S36DHZXFmTOMshtYDMaPVi0axqV0jBp2aMsLTQp6By29No2zUeY6iXyOLaLKi5ZqfSA+LT+Ik0YJV0uRBOcAxbYQKmqda620i3R4k8tpQOw96KmaDwgeZPkEkwga24oQQR7Q+ZofCa/kV+/Z4RBZy4H12ibw64nqePpMjMs6j03u8TML0f2dohlJqaGvQ/WJFIZidTG0WtjFaY65JiHQAGBSANvOAna2S05Kw57xNfNP/AHF7s2XfcUf/AOoiPtjh/wAKXMDhpjU62+cSYaWZolm+M7FmYaULu/zpF/s8h5oGxBfyMC1K4384O9lEBU0qJolJozmsWTXxDb2xiCmaosLm7RxmmYIElYUpILUD3gJn2BUiWJiVEpo4OxMLxSLl4mx4E9mKKlsa+xONdKpRLkB0h34ENyBt6j7xm/Z2d+OhQ3JDb+saQJV+sWJEmdUzrSCAGLQq9uECXhp00qVqKBLADF3oAdT0q8M8tJG1GMU88ytOIkqkqHhUz+lbx1exFv0YLJwhUCpAUdNdI2Dll1NnFRD52Q7TalykLSEmqdRXQlIFagByLR9mHZCZg1idhVhYJCShdzqOlrAGE7G0XMSUTEaVOBR0uKpURs9KQ2VT0LhKUOvZp+Z4tU6YUjQUJdOqrBSnD8lYGwpFybgEy8MACFFP5qgFzX3BgdkshfcSFudSkgigYK6kRH2lxzYZKQwWtXXSNNVBgKMaRLxt0WctIs4PDKmJ1TSUJUkJCXckJPIo5iHGJUuWtIWHSkFwxDAWZr7R72Y7yYiSVkaAFgIYvT8xJJB3qOY+VjO7xkuWA0tSNJSBu5SftAOLboPnQIzlWpOsFj4SfufWBs/BArSp9rN67xZzaQqXMmIS/hUfDylVR6RFKRqSlYo2l2u5YNXaHx0glUtnJlhNyNIL++3nDf2V+HWktLIISnhWo6lPu5akJGKczAlJoOed/lvDv2MlKGHANtSmDUob+ZhPlL9sG/wSZ8j8RJo+g+dCk81vCzipydaapY02sHNGvDTngSFjWLomNR60/bwmKwgBBDuxb36xmBrigk36J8SEKdvFWgZqPEM0eFW2wbzYR3MQpEtySdK2pxFbMyO7BALE3AHntWHRQbaorYfCABRfwqSRT98xtfdj+oxjyZJ7lIH9J2aNdrxDozsl8mPQTKblneApZyQ9TBqbb0EAcP8AAPM/UxB5/wBqFeP7KmZEtamlVerUhJmSCACoEesPmLsPOFrNB+IfKJ/F6PVwdAnDzWCksPEKvHJRQt6kn6Ryfi9omb6mK12U+wx2VSQFjqGr/t+sT9pQpUkgDUkLSo1Gxb7v6QPyY/H/AHxfX/LmeQ+ghDjWayKaTkKwQSafUQX7OITqUFUYcuT5CKc5IDNSn3gn2IDpWTU94fqYqnuIWVUgh3oVh5ktQ1KZTBixL+GsKOY4ZQJBQUtVjc8feNCQGTT+lX1MJvaH+cnrLS/zjsXdEsZAnJMdoxCCXIdz60v0jVpCgQGNIyCakahQb/URreEHhT5CHy7Ezdou6RHEwNUiOufKPJn3+0cxSPpYB/SKGNytC1JUQXSXbnz+sWpPxfvkRb48/tANJo5Np6B2Nlplyi5IAHudmG7mMmx2NKy6tRZSwxag1ElvWNazH4Ff2/Yxm+Yyx/CSywelW8o5Up9DY24hrsaojDy3FdSrmzj9Yi7UIInS5iH1JxDUL7JU31j7sv8AyU/3RB2jP/lH+8H1a/nC/wDsZ+P6DmZZeiekT0fzAnxAn4hQlJ4I284Rs0mrkrYJU21XNedocsUoiQlizpS7Ue14FZygPYWR9DG42+QUU6AeWYcPUeIg7/eHrsX/ACK7LWKEUrALJEDQKD4eIPdm6BQFu9XT1EK8t/FhyVRLOdITrkecwPamivyc+kKeIlATRc0e+8Mna4/yf7pn/wCZhTl/zEf2fcQHjbijcRbJ1AWJflvpC9jZbKYWNqvehg3I/N5wJxwr6mKsWnRuUKYfDnuzYUjTqcj3jOMKKH0+kaK0dBvYryu0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44040" name="AutoShape 8" descr="data:image/jpeg;base64,/9j/4AAQSkZJRgABAQAAAQABAAD/2wCEAAkGBxQTEhUUExQWFhQXFxsbGBgYGBsZHRoeHxwdGh0aHBgcHCggHBslHBoaITEhJSkrLi4uFx8zODMsNygtLisBCgoKDg0OGxAQGywkICYvLCwsLCwsLCwsLCwsLCwsLCwsLCwsLCwsLCwsLCwsLCwsLCwsLCwsLCwsLCwsNzcsLP/AABEIAMoA+QMBIgACEQEDEQH/xAAcAAACAwEBAQEAAAAAAAAAAAAFBgMEBwIBAAj/xAA9EAABAgQFAQYEBAUEAQUAAAABAhEAAyExBAUSQVFhBhMicYGRMqGxwSNC0fAUM1Jyggdi4fEkFRZDkrP/xAAZAQADAQEBAAAAAAAAAAAAAAACAwQBAAX/xAAoEQACAgICAgEDBQEBAAAAAAAAAQIRAyESMQRBIhMyUQUjYXGBQjP/2gAMAwEAAhEDEQA/ANUnrYPeKiEOdRDWaLs1AHLxGBe0Ryjyf8FvKlorCWRVj7RVx+MlykFaywAr58QXSl3pSMV/1C7RqmzFykHRLlrKWDeIpLe7xyxtukZzSWwvnX+oBKtElISASdShq2YOOBC1ie12IUmsxQBcAoAHlQUaF0upQo71NCbbaRVy0NWXdkJyxrnAS5Z8Won5AC8PcYQ2wITyT+0gwHbLESpiSVlaQpLhQTZxu9+u7xo/ZXtlKxR7sJUhbFkncDd4A4nsXhNAVrIe24PpeI+z2RJlYwaFukIJAbSz+cJc4PaGxhk9mmiaORHpXVhWIu4T+YWtxHOFmsXV+YUI2juWwS8UN7bV+ccLNdxtEyVBg3FY8WXYiGgEaV2Aj4zTzveI1oapDDmO0rAHrWMs6jpJHmeTHqTwOesQy6WtHfQ32jjqOina3zjlGr83uwePDMcX6REMSCW532jGzqZ6qW93j1Ev2+cRKnpsSHZ/KJJQD8xgfo77rmzRGWA9onmCnFIozmJ9YCToyO1snmTWq1hYbtVoqTs1loqtQTbw0dz/ALRWIO0UwycOtYFQBUVubt0vCQsJSO+QVKUTVZSVaib3qwajcxjk7G44KQ4zu0Eo+FOpRJsQwHUlTBokGfyzYKJtRiPcFmhClMtP4imOpw6VEAf0lzzH0h5chivQ6z+UMQ+wDtSObdjVhgP8nPJZIFXItQj3BPzghg2JUob3IrGU4bDCQdYUyaqKyXJ6eUNfZztA85Mp/CtDpIrUmCTdgTxJLXY6KA2JaOkIcNHgVT1+vSOyK/v/ALeHEjs+AsNnghFLSwHnFrWeI4GgbOX9I9lpofLmI5aXi0jilnvWFR2Ok60Ds+mEYWcUFld2sjp4bx+csTM1KKyaKLcu9SrzeN4/1LmlOAmlNCSlJbh6jo8YKgmwLAehbgHiG4xOQ0HsJljYfvSnUuZM8FP6AXUTsHcP0sYbMRmCUkS5hSor2QFOw31WIT9oF9k8YEZdJI0nxMQTs5G3mTBbD93NSg0ASHCWS6TZkkig6DmI8jubLsaSiDsNLXLXiUIKEqBGhcwaneoA2CWrFjCqInSpilKKiyVFwzq2TyHihn2OThZsoA1KdKyCbEsKcDkQwKw6VS5cyhcpIN9wA3uTGU1sNNLSC0pLqu4iZaBpZrRyiXpqBUsOLCJVJ8IcVfmGxWiZ/wAFTB4x1FJ6N5Re1WaAGGW05QQAWLX9/KC+IXoQV7AOY6DdBZIpNUQZrjGISkalGrGw4JP2gblWalbiYWWkt4QWIdgRcn1hTzrtWnu5i5ZIxCiPCqukG3qBSBGS9qJxnyxNTL0lTOlTEamcmtah42pPaO5QiuPs1ULmOC3h6fpHSp54eI8KVNsQzpL3vHHcFJcMX6xjugTyZMVpFG3Jrz67RPiSCAdtvXyjuZKcVa1A7x8ZFGNmu/EakzU0yGfJ8ALPz19olQSEAoS54O0ey5J0Mw946EtYDGv39o6jG0eTJpKQWNb/ALvHfdhKbEk/vziVMttqHZ7feOUhQSdgN+nPpB8fYDdg7tNjAjDTCph+GQ3JIISB6/SETLMT3aZInOtQGlKUkAK0pBNywNneGKdImYlapiwO4QD3VR4iQQVkdGDcPAeV2UE+QCWKpiWUElyl2U6Xo7je8Lb9MbFcVoYF46WvSDLSoKOxQr/JkmsVsbkWHnI/CGhJ+LRZ+oNCelDHOEysolypaAmWUU7w6Sot/tTs7OBF6VKQVaU6RqbWoUBIuoB2BfiAXuhjYnZxkaZeiTMT4VPoUksFN+Ug1eB8wplLcLPhKQE2DCvh3MOXarLkqRJM6Z4ZazpG6ioNfyhNxWBCEzUrCTLQpIDqqEqZmN3beGQdqmFGTls1Ls1jDNkpVepDu1tngwinnCv2OQUSu6ZI0l0sfyqqne7C8MKHBq3vDI7RLkVSLB8t4uNA3WXFr8wSeCsUwe1I6Jox26R4SAHiLvgRQv5GATQdWV85wqZ2HmyiH1oI9WpXzj875rlUyQoInS1JNi7W6NtaP0eRfgwMxWDSS60AsKUcxjySh0bwUtMz/sGlSMOqTMLalPpY0fcPfyg5NQUMUOCl2YX/AKgftFvNS0wBKHDBSrctbyiOaqzPWpYg9PpErk5SbLFpID4vDypkwBMqYoyyAoAgAksfE9xWDiMUpUpGtGghaQE3ZlcjygBjccp0unUPiYKYP1PDvF/LFJWZcqXLIDGYVOSEkeJntcmN30GuPY5InKJqSRswjybOLOXu7JZ4+kKZI2Y1MRmWFF6moZqB+YduiXVlKWjUVKDgqPAdh046xcnSStCkjUxTuItoS36xNIAJo7fUR0YGTmYJ2qln+ImUUAlQd/yk3FuaesBJEzQpJACSlWpvV/M2PSNk/wBQMjeXOnpSszCgApS51NuQLsIx7uCVAlJdvEA9OnR4ph1TJ8ndn6AyXGJmyJcwHUkpFW3Ar94uoYtwXjNOwwn/AMOpBeXJckzCTY2CAd7vszQ15JjwhNAQgKOnVcpCQNfl1ieU+Loo+nceQzngC3z4aI5teleY6lzdSQoGhAMeli3nDuxd0QhDcmJES1COkM56x1L9/OOo6zsHYiojjElwQ1GYnYuGbpHRm7NVoiUevzjgUhVzlE6QmUiTNGkq0hK0AkDeoIsNouScEsJU8wurTUDSKFwwFibRV7e4IqlonS9YXJW4EtiTqISb9BAns3jVrClqmzGlq0aFaSQeqQPm8IyL2UY2mFZiVhR+FKWLE2FeeYly2UApKipSmoHSAHO9LxLMmggKpatd3r8qRUk4tDVNXelKbM0TqTHcV7Pu0ae8SA/4khXedC6Smu9HFoScZImd8UKIM1RCvCktwAASC3HWGTOZiAVzQrxTB4glQKuA9g0Wp+Sqm4hE5MvQ2jUStz4S7ND4SaMpRQZ7M5etCHWPxCAkilki/Q394NFT806Xj5NBbeoNY+lTdrCHRVEsnbs9QvUxreCumBoIcPFynB94MVIHTSTAjK8MuXOU9UN0Yu1xzB1cvmFzO84RhzplpBUSNVRpTbxL/SJZqmmU4rlcUFcwzGXKBKiWLsAknzoIR877eJRqSiU+ljqUaHewq/ziHHY5bawvVMJUFPwXFOm48oTc+y0ylBZIVLmVSfsWsabwWNqb2My4Xija7G7KsarFr7wqYp00Rw7gertBpSWAZ2CWTsS93MZTgsUqUp0qKRej1ItQQ34XtUtbJ0BQ0guC1g7eJVY7JiaegYZFJHUjD/zFrUopQTWrCtQ28O2AxMoS0sQEUahG1HDP8oS8X2qk9yuWqRMdbhnSzEcg9YX8x7RKmykoYBCQBwS1AePlArFNuwpZIVRsgL2Z+fpWJBau9Lwgdic9WpBQs6gg0KuHZnfaHmWnUAfX912jm6bQMo0rJkrOztHsmeerjrEay169THkshnLcuDGRm7BpMvlW/wC/30hOxGBRNxU2jISUBbCiiBsAHA2MXczzxTDuQFeJI1kslzRnveBkwmRKAHxKWoqU9yolR9HLDyjcuZVpjMWFt7PsXmSQsyxXSwQgUlgf1Kf4gKHT/taO5CTpJJUoTAz1BXfwISaoQK16xAZKThVKZKSjxD+nV1384W//AHRpfvSQtgJinOtYf4UGoSisDFOYybUNGl5BNHco00oQxqaFmfpBKWsPyXaMYyXtyqW8pSU91YBJOpL8E35MOuT9qJUwFSVuOWI/Zh7biuiXipu0x03Owj5CWrFKROK0akkeYL+/ESS5RO/pw/WNUrA4k/fCl/N4hmJLhqONo5EpVhtHs4KDWNauTT5R1WbpEeLlqCC1fCS3PT1jM+zeNKFzwWQVTVEhTBqlgBSlI07M8UiVLMyYrSn5noIzrN0DEJnTu6EsGxBZagHILfeAlxWmHFN7CmF7SSgdCiNTmgDsXpT1ijNxBVRAOlz4y4HVk3gF2dwkxEtM5UseMkJW7KFbki4ADwUk4hdiyj4rAh+Hr9IzhGIyLbBuKwytQRLB1Fy538n3tR9xDjI7RqEqWe5mrcVoE1F2O8cZVlqZZM+cyRp3YgU6elojyzMu8m92istIJ7xRYqBJsC0BknStIKMb7DeA7USlHRMC5SyQAFoVX/IAgesMSFpNftAOZhwpLHxDr+kC5uZJw1ll9X8tRJcbtwQIDD5Sk6MlhvodwkRagDlmZJnIStJoYPOItUkyOcXFg7NVfhKZtTHT57RmWarJUSQElSUkpFG/Wz+saXncr8GYzg6VfSM57Sr/ABj0CQQ3+0RFn/8ARHo/p9W6Bapn0/ZieSpCkkLbSakXCvPrFeaesfOzElmrYRn9HpzimtgTPMkUgd5LZcrUwb8tHqNgOTAnVpY0/wAvI/D1a8PE+aO6KepCiOqTeEVMvxeIFnPQ1vFmCblHZ4flYowmq9hSXlc2ckrdIBZiVJBZupEfS8pJX4iklmOlqdSdvOGOYpISgIlpSkISSyAPtFdzZqeUA8z6K8fhJq2RSpWlOhDAKIJt9bweyPPO5ATNI0ir8gU/T3gOFmxJ/e0eK4NvKFvfZXLHHjXocJ/aKSA4UVaqWb67QFzjPFLUBqHdC4A+KlQXrSAc7FUIAJPn9oFY2apb0UkW1Bw376Vjo47ZLL6cOtmoYUBcoaCNKkuOAwoW2PSK+KWlSGW2p9OgFySBx1v6wA7HY7QDLUVGjoDVOzVqIc8JlzzROUgoWSHJYuwbbdokWGUZONaBlOtg+RkapsghZSl0khDOBuNXMZh2xwakTnIPiSkAp0lNBUO7el43nUwZLtw0Lea9mpU3UFJJSatWh3Ii6H7dMknL6lpmGOXZ6GvBB6NHuGmKC9QJSQzmxLfKNJxX+m5JJTNpsFIsHsKj3iyP9NJRAdc07bAHnaHvLFk6xST0XOw2ZKmhA1a3lgl2Ghe4bjpDrJJF6wB7O9nUYZZUkklmA45fk+cMeseUJiU5H6PBJJL0ipneZIw8vvJhCUggUcueB1MXdcZ/22zIzp6JAqmX4i9iahjBWhcI8nRbBnYuYJs0tKBdKLj1feDOIww0KTTx0tsdqWgRl2Y6AAAShmaxD8f1NwYt4rNUhvEoVZikhuDQUrHn5ebei7i1qjyRl6dCZZQghFkglk8bdInThVBigS5ZNyEEluhNB5xJh8QCzmpJABasXxb/AIieWaaZzSTBcvLPEZsw94s0dVWA4aj9YuolHU9A/EezcQlBAUSHLJp6wPzHOVS9QEtT7KUUgfM18oH55DkvwX8bmCJSVLWpICRv+9+kZyEzcZiFzDtYGgSKNpHnBSbMXOWFTnUhFk6SkE7BiW8+Yv4ILBBAISqjAdLNxFeGKxL+Qvp07I8Ti14LuloCVSiQhQD0JcgnizPGid/0HzhPzHDlciagudaFV024FoYu9/u9osxNNEme3ItZ6QJMxR2STGT5jO1LKjckE16P9Y1ftFXDzQP6CzCMkxHV+rwvLX1E/wCCr9N+1kJD1MSEuGNfWIpXtHpUdwBGHpN6JsbMPcq0pZ9T7OyCz9RCOSyXtfevr7w74jEIEmYC7spt7pIFGhKnpBDMHN3ps/r04eKPH6Z4/n/chxlB0oJBrLRv/tEfA+d4rZWp5SFO4AAtYC1XiYs4Fy9oQ/uZ6OJrgiSZ5N6xzh0KWwSCSqn1ixIy2ZMUyRQLSFE2uxbqIb8Bl0qSAEJctUm8DKaQOTLXSFVHZiaSRp0239dni3l/ZNlePR0ckkeQYMesNX8TVugIPkN4DyFonLKwZRVtQh2oaqp8tox5Gya7YTyzCy5CtGhiWGvdRNkv8/SDeJnaEKVpJCQVEBqsKgbvClgcUDiNASoJll1JSQQFbEE3ubGGlOKYfCb7N+tKQcJ0nZPlhtA7B5lMWhKxKYKDhJUX6C1DHUvM5jfyZhv+ZI9OsRqnTS+hGjcqK0jz8IeBxVNcLMwrSFfyxRk80NTARmw+CfpBz+MI/Iv4amh84hm9oJKQHWHJZi4UOpBieVOSQk0rUDobFjWIsywKJgPhBWzhRu4t4oO/wLpXTR6c4kgDxgPQMXfc0FbRIrMpYAJUBqVpBe/EK0rBgoViAwnGUQSAdwdh9YG5hgEHS5Y6UHly3yIeAjm5MN4UMef9rZMgHxgrZwBU/wDEJWQzDMVNmKHeLWoVUqw+K2xeIVYZSSoy/EGNCBU8OKXi1lEgywEMLOa3Vdn6dYdL7Xs2GOpWSjGssID3LjpsawZwixbguS9PO/MCszkJK5Ck3JIL+Q22iTDTSFMQ7qOwtCZJONlSdtk+OxjrQkMAFggg1vWt2hww6nS1feETMGCklmJcAN60h2y5ygdU8WpEudWkDNKitm6vFJ5C/Z0kQJznEayAqp0jdmOx84n7T4o68OlIB8bnUK2494XcVif/ACsUBVlMLNcW8v1gsOO42dCSTVl5U2oBDk2q7Ud6bway+dqSdVx6PwTzXiFzAKUuegkeFiLihoT5wySSXZDVB2s/2hklQUpJqi9rcAEXFXV6GGNunzhKm4gy9RPwpBL7bHz2hw/jRzDMXRFmSs8z2d+BN/sP0jJ8ZS+//carn8rVImAUJSWjMMXJ0kpsBBZWuf8AhV+n/YwelYobA+sWJOsnwoUoFw7DbztHP8GXBuOlolUojhusc2vRbxlVH0/J5kwKQZZSTaYtQ0eXhLv6QHl9l1ahqWkpBundrM/pB3+IJCRZi7sabRJLALWdqMDArLOPQmfjRm+UzvJ8rQlbF1BiUJLAAuH/AH1hgxWDl6knQkHWASwNGNzxArA4QBQWaMoBmuDT9YPz5iEsCQXLadzdgK1MS5ckuVgTSjpdF2ZLBpxWm1PpEEsJ6e9/S8CcUuYAarSCpKUgslg9QEirtvDBgsvQiyWPN/frFEYqb0StuC2U1YeZMFEBAcjxEE/KnpA3MctBHdzNIUp1IUkgHw+JrUFIagnp7xSzbA94m3iAOnioKTW+8MeKloXHJvYAyOUgalnUjvCDSwB3FGBg0rDIo4WscqUKedY7wGXhEpMsiyAkkdAKxFj8EsrQpGlg7hbsaUIaMcGjXNNn0zCjSpI0pUd+WsCeNoh1TFmWO70gVUSQw6BqvWLKpCkpJWWatE/rALFGcuhnAJeoHxFLi50tQDaButMNbGIT5QIJKQoXLhyBQesc4meAhSgWGkkFxsCaQv42dNRM0oSEy2fXpAHwgh3D1LinMSqwQnyhMDoVVwn4SWYi12grvQPBI9yMg4dNaqQ5tV0nioirjMGtkLTUaEOxsWYgjeCmUZfoSnRMWwQAEkJYNYgAOT5xSxMiciaQJjJ1agdi7kgmtoVHG42xiyW6AWKIQQyWJ5U4Je5AjkAvqDeJVqN6CDapY06pmIFXHh0sKilrx9/6HKmoV3c1SQ1FICbt1hiaDc/yAs+BlqlkM5U5q6rbvEkpJ1vz+6x3meRTZcpRrMLjxXUyS9rO228TImJOhTLCVCmpLkkXFLbUjm/jo6Ek2UczSVLCQQKNxXa0NnZ9ZMlIKgTpD1/fMLSko7yXreWdY+MEPwODUQxZEwl+EhRSSC1bEi19heE5k3GkgpUytn2DUVInahpQzAUJ8Qt0hRxYJxOIXqYlT0NSXb9DD5mswLQpAZ9KqeVfS0J6MOkT1EEBCkgoJ2fxN5u4eHYH8aoWl1ZJgPCpCrDUGBo2oM3vBmVNC1KQnwqSXVsPeAE0kPWzPuaFzb6wxy1kMrgmmk06gt1tGZFbsdV6Oph00I1DT0h07o8QkzFOpgQa1bbzO0PTmCw7RH5DaaPsXK1JIL1HtCB2gyxSFahUUtt58xornYV3iljcOF3Y8c9YZlx3tAePneNmalJYlIci9GvHGHy5S62RuS30J4hvz/CIQnUEgEqSDte582gJKnsPBZy6lVf9gRHOUo6PVx51NWirKybUSCsmnFPd4tDLWFGBA+Ihz7CkdZbPC5ramGk7wEzTtL3BmyVSDrAPdq1Au4cKIe0dCGWb0LzZ/p/cMGGwhFFzdSQ1AABTkC8EJM1H5adGAZ/P6RkWM7R4lWgd8QUgVT4XBFH5g72a7STVq7uYrvHUlQJ2KXJaGy8SSjbJV5MJyodMXiQSlIVTWHozUalDd4ZMvmBSBU0cF70hIxMwy52g0BUCOj2+cNeTytKWLkuXJN6Cv1jsHwDzwuKaCiQXo5EdKSGMcJT/ANvHhRWtejtFdkNHS0mvpHrVq8fJHNvOPJgf0jrNPpgBSxDg7GsUpGWpSGD3JIJND0J2i4D0py8dvSn1gGk3s22loFrwipQdAKwHOk3rdiaP5xLh5qFoSpNN7Mx3dt4tzlHSTS3O9qQNwWF7uUE7i9eTUwFcWGnaFrOc6Vg5ikBJIW6wWHhNt6VvCliu0GIUf5qh5eEdKCJe2M1U3ENLP59CQ7vQ+0HJWUpkmXLWhKipOoltc1VGKQbBO0N1BKzdt0Uez6ZmIJTM191QlSjerhIPLsYdMxnBCdCabcdLQNAEpCAUBCdLS5SfiJY/FtS8dSlpRqTMVqKEhcxRPwn8qR1ibI3LpDYr8sL4NRKXINfm0V8sSQVjbvFUItEeCz/DqtMrQsH32oIiy7EoHerKhpM5VX3JoOhhWWMuGuzo9tkGIUf43S6qSSpmBbxt94uYhIUCCgck6Q8Vlzh/EkneWQkm7hTkdA3MSLmv8J8Qux2+0ar4oNAvFZenXqcpDM2mlRHZyWVcvUBqWobC4EXkkF6PxX9fSPpZDh9x5kVb7QXJ+hlaBGL7OSlEsuakk8hjwGgQqVicKQoFS0bhQtyG1VIIEOc+YlBoHDgX/bVjnEIcENRjV7Qccsl3sW427BmV5mnEJCg7k1G4jQ9P90Z1gspEuamYksDcA0LgVjSO9H7aGQrdE/kXo7c+/SPpnlHSixjlRLbxQSV7B2dISUaSHCiAxrWzt0hLz0CWO7SKMGPq0OGJOqaB/SC9dyKe0KHa6k0OaBJYcVDfQx505Keaj1PEW0hcxGIUmqSxf50H3ini8pRNeaPCshlOAzhgSobE8g+kXhWaEixZjZ6/8RaytKlFaaWIfZxTc/toovgrQeaPOXyETMcFMl+FaVBIJAUEHS3GoA+kTZLj+5moWNix1BwEn4jSsNk9JAUhXwksU7EjpCtn+CEqZqSkJSQ9ABXgPz9oojk5qmQ5vGli/ci7NA7QzUqmS1JILpFU71p9IMYXFEdyxAdgd3pc9IzjIMQpclKCoFSVKYMAQFMePONAymXrkIpUEj0/7iLLHgkvwXRaniTGWVOU7K34ES95er+lBFTDAqTc9b36RcTJL3tzDoStaIZKmczp5/K3pHBJYNUGJTh2fgx1KR8o1psFMgRdvPaJk08h0j0yvlzvEthU1jeJ1gzFT9WlO5L/AOINYrZ5jO7w8wuAwAHmenmXiVbd+ptk881iLNsAmaGXUP70aEqXbY9RWhG7N4cnEpUoOC6tTXeC+NzBGoLPi/F0JSD4hpYFVDQOGhjyvCd2nQkAMzU2HnFNfZuUUq8AdRUokAOCSTQtzBuV7Nuilk2FWJKijSmaoqLrGosXaoPDVgVKwi5spcmYsBSS5SU6VLIsS5NA+0HcvPd+BblSBRYFQD03juf3c5YZQE2WAdT7cEi4PHrAKf4Oad76M8lzpmGm6VMklVKXG/yrDFP7sBKkeJD6muAo7qT/AFQU7SZEnEs50Tkh0qqQp9jsenEKOoyF6Jz6UtQ77PzDrUlrs6NrvoLYwOtMzU6xQOXAfgHp5wSyzLB3y+8JUShJJsUuSQKWitJRLmAMSQ52I+0MmV4JISDpTqIDkhyWepLQjJNR0xsurQIx2XCWla5aiFBn1dSAflvFLMMWqUsIUlKrEkPYvDBjpKCJqF6lA6SR51oXtS0K2cKQqcSHADAh3oBeNhsyG7DGHzOSQHUkVoDe1zHoxspiErDceW/2hcEkijpOvfS7bhuDFrsvj6mSsJBDsSeCTw7OAfOClBVaC2i4rMdALeIWs79A0aL3w/pPtArLpgmS0qSGChwz7O3vB3u1f1QyEWkQ55cmcrBJbbmOZh4tFaViDu4YbRDmk78FbO5QT8oKU1xbAjB3RSwKlL1LVdSj7AsIUe0kwmescUqIc8MkJSBUMPPaEPOZ4VNmFzVR+nEeZ47t2epgXzYNJGp9gzUtF3KpAM9ai2nSFBxVzdv8ophYex9YJZAtpwqWIYBw1/rFeT7GNnG1ZYz7CMRM2Ir5tALNMOlUtaSNQYkEp3Dw6dp5Y7g0+FQJv79YT8XLLKNWrS3qRC/FnyijE+UGmL3ZMGo/tLPZw30No03swQZRHCn3/SM27KSQErLOSoBxe0aH2U4ehPPlt6w3yybAn9AYsGtlAMK/t4IilyT7wKVYtdNYKS1ulJ5Av9IV4k7i0JzLdkgW54j0n5RBNpsaR678+kViSUn3iNS7NsY93FPnHz8D0jjAPpbErf8ANLSU/wCLg/MiLM8Vu1ft+sR59RAUkDWhmPmfEIrScUF1KS4dxunzieTrRTFclZZCn6xPLUQWtXYXBiiJwDAPWxJidK/huQ96fWOTMnEH5wgpKZiHYAjmgff93gEvF+OZOAdKlMLswFCCKv1tDVi0a5ZSQqxsQ/vCpNV+Cl9QqzijNsY5aY2Gy9hs7/DCphdLtbxJYm73848ziVIxKEpUQCo/hrSQ6iKkOekL+GxpSCmrBRcCjvy149mYZClNpv1bqSDzaD4NbOpPRxh+yk9ExCQtAGp7mz+TWjQMrSyEg3FHvvC9LxixKYHxB2BrV3g3kI/AQeXPqS9rxL5Tco7O48VR5mBA1Eu6gnozAm/rCUUPMOkXNT6n3hkzZREycWNJcuu11QvyknxEAva+/MPx9BwjUdEcxQSsm7kA+dawLmTymelQ3AFXs9D7wTmzH2YbgVL2u37eAs2VqXpaqQp3c1ijGjMnqjWMsxoVLAaopR6HceUMerpGf9jMQVygT8SDoU3yjQXHBjo2RZ1UhbRjSosUswBLHp9I7zOd+Fe5Av1i4nK0IPhADj0inmmCSQlNmWDQnZ4iyKcYO2Oi4Sao9mLCUuatS/75jPcasGYs1qo/WHTMZakoZ6OKHzd3hKmguTcGE+H0y/BFJMjIc8mm8S4RWkpO4I3tWIElqB2cHp1rHwD9KdLxc1aGIfcTLEyQpIrqTTrvdoSSmhCgLsa1o14d8oV4E1cgDjqIUc7wq0TplXKi7tX/AIiTxnTcSbG6m0L3Z+TplzKs013+v1hr7OLZZsXYHljT6CAuFllKFijFRLN5QRyFfiI/21PlWKsu0zcceMKHUKci1n9OI5kTik6XDCoJ3f8ASK6UHcl6F6Rxm8wykd6A+guR0N/nHn4G1ITKNhPvCrjYUpFuV6P5wPwE7XL1Jq4fZ34idBJHV/ekeknWyaSrRdKtqO3MfP7xSSVM5itmOZiSnXMWEoAcv5Gx9ILmLSLmayvwZnOlTCvBML4xgVKQUECcdApW7OSN94oI7eyVq0OoKU+lRDDgEvs8X8ilOpSrGgSABVgPEXq5MLyRbfQ/FSRaloJmBKhsTSxPTiLJIBAAFQaRziWGjUWqr1o7QPw2Ld1ayUhTVawoR6NC649jF8gmkhLW392doCzcOFLmoSAxZQfqkO3QAwTxy2lrUNhqBBD055DQAmYlRnImoChLOlyR/UQCD/i0akDEWcVLKJynFCGpf/mJcOBQsKcfQ9YtZnLImHkKIPV/pAdE8AlKixFm3HB5ipPkg1UdjAjEJCFEtQWf9iD/AGOxHeYdJIYORRxZXJjOl4pcxehLt9hvTaNB7GAdwlqlOq3Lnbo3ziTy4pQ/05z5HnaH/wCZA0+KUg+uvmE5EuYj4T1Z/O3WHHOSrv1UvJQ7hwfF0FNoWpgZYILPRoPx38UFFaKiMUFIJYEgCxvZqdGitlQckqY87sbPFbEuhSg9CTYe1fOCOBlpAo9Q5YbvX5RU4pLQMG5S36DHZXFmTOMshtYDMaPVi0axqV0jBp2aMsLTQp6By29No2zUeY6iXyOLaLKi5ZqfSA+LT+Ik0YJV0uRBOcAxbYQKmqda620i3R4k8tpQOw96KmaDwgeZPkEkwga24oQQR7Q+ZofCa/kV+/Z4RBZy4H12ibw64nqePpMjMs6j03u8TML0f2dohlJqaGvQ/WJFIZidTG0WtjFaY65JiHQAGBSANvOAna2S05Kw57xNfNP/AHF7s2XfcUf/AOoiPtjh/wAKXMDhpjU62+cSYaWZolm+M7FmYaULu/zpF/s8h5oGxBfyMC1K4384O9lEBU0qJolJozmsWTXxDb2xiCmaosLm7RxmmYIElYUpILUD3gJn2BUiWJiVEpo4OxMLxSLl4mx4E9mKKlsa+xONdKpRLkB0h34ENyBt6j7xm/Z2d+OhQ3JDb+saQJV+sWJEmdUzrSCAGLQq9uECXhp00qVqKBLADF3oAdT0q8M8tJG1GMU88ytOIkqkqHhUz+lbx1exFv0YLJwhUCpAUdNdI2Dll1NnFRD52Q7TalykLSEmqdRXQlIFagByLR9mHZCZg1idhVhYJCShdzqOlrAGE7G0XMSUTEaVOBR0uKpURs9KQ2VT0LhKUOvZp+Z4tU6YUjQUJdOqrBSnD8lYGwpFybgEy8MACFFP5qgFzX3BgdkshfcSFudSkgigYK6kRH2lxzYZKQwWtXXSNNVBgKMaRLxt0WctIs4PDKmJ1TSUJUkJCXckJPIo5iHGJUuWtIWHSkFwxDAWZr7R72Y7yYiSVkaAFgIYvT8xJJB3qOY+VjO7xkuWA0tSNJSBu5SftAOLboPnQIzlWpOsFj4SfufWBs/BArSp9rN67xZzaQqXMmIS/hUfDylVR6RFKRqSlYo2l2u5YNXaHx0glUtnJlhNyNIL++3nDf2V+HWktLIISnhWo6lPu5akJGKczAlJoOed/lvDv2MlKGHANtSmDUob+ZhPlL9sG/wSZ8j8RJo+g+dCk81vCzipydaapY02sHNGvDTngSFjWLomNR60/bwmKwgBBDuxb36xmBrigk36J8SEKdvFWgZqPEM0eFW2wbzYR3MQpEtySdK2pxFbMyO7BALE3AHntWHRQbaorYfCABRfwqSRT98xtfdj+oxjyZJ7lIH9J2aNdrxDozsl8mPQTKblneApZyQ9TBqbb0EAcP8AAPM/UxB5/wBqFeP7KmZEtamlVerUhJmSCACoEesPmLsPOFrNB+IfKJ/F6PVwdAnDzWCksPEKvHJRQt6kn6Ryfi9omb6mK12U+wx2VSQFjqGr/t+sT9pQpUkgDUkLSo1Gxb7v6QPyY/H/AHxfX/LmeQ+ghDjWayKaTkKwQSafUQX7OITqUFUYcuT5CKc5IDNSn3gn2IDpWTU94fqYqnuIWVUgh3oVh5ktQ1KZTBixL+GsKOY4ZQJBQUtVjc8feNCQGTT+lX1MJvaH+cnrLS/zjsXdEsZAnJMdoxCCXIdz60v0jVpCgQGNIyCakahQb/URreEHhT5CHy7Ezdou6RHEwNUiOufKPJn3+0cxSPpYB/SKGNytC1JUQXSXbnz+sWpPxfvkRb48/tANJo5Np6B2Nlplyi5IAHudmG7mMmx2NKy6tRZSwxag1ElvWNazH4Ff2/Yxm+Yyx/CSywelW8o5Up9DY24hrsaojDy3FdSrmzj9Yi7UIInS5iH1JxDUL7JU31j7sv8AyU/3RB2jP/lH+8H1a/nC/wDsZ+P6DmZZeiekT0fzAnxAn4hQlJ4I284Rs0mrkrYJU21XNedocsUoiQlizpS7Ue14FZygPYWR9DG42+QUU6AeWYcPUeIg7/eHrsX/ACK7LWKEUrALJEDQKD4eIPdm6BQFu9XT1EK8t/FhyVRLOdITrkecwPamivyc+kKeIlATRc0e+8Mna4/yf7pn/wCZhTl/zEf2fcQHjbijcRbJ1AWJflvpC9jZbKYWNqvehg3I/N5wJxwr6mKsWnRuUKYfDnuzYUjTqcj3jOMKKH0+kaK0dBvYryu0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44042" name="Picture 10" descr="http://www.ilconsumatore.com/wp-content/uploads/2013/07/baratto1.jpg"/>
          <p:cNvPicPr>
            <a:picLocks noChangeAspect="1" noChangeArrowheads="1"/>
          </p:cNvPicPr>
          <p:nvPr/>
        </p:nvPicPr>
        <p:blipFill>
          <a:blip r:embed="rId3"/>
          <a:srcRect/>
          <a:stretch>
            <a:fillRect/>
          </a:stretch>
        </p:blipFill>
        <p:spPr bwMode="auto">
          <a:xfrm>
            <a:off x="2381258" y="2143116"/>
            <a:ext cx="3333750" cy="2705100"/>
          </a:xfrm>
          <a:prstGeom prst="rect">
            <a:avLst/>
          </a:prstGeom>
          <a:noFill/>
        </p:spPr>
      </p:pic>
      <p:sp>
        <p:nvSpPr>
          <p:cNvPr id="11" name="Segnaposto contenuto 4"/>
          <p:cNvSpPr txBox="1">
            <a:spLocks/>
          </p:cNvSpPr>
          <p:nvPr/>
        </p:nvSpPr>
        <p:spPr>
          <a:xfrm>
            <a:off x="785786" y="5357826"/>
            <a:ext cx="7772400" cy="857256"/>
          </a:xfrm>
          <a:prstGeom prst="rect">
            <a:avLst/>
          </a:prstGeom>
        </p:spPr>
        <p:txBody>
          <a:bodyPr vert="horz">
            <a:norm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it-IT" sz="2600" b="0" i="0" u="none" strike="noStrike" kern="1200" cap="none" spc="0" normalizeH="0" baseline="0" noProof="0" dirty="0">
                <a:ln>
                  <a:noFill/>
                </a:ln>
                <a:solidFill>
                  <a:schemeClr val="tx1"/>
                </a:solidFill>
                <a:effectLst/>
                <a:uLnTx/>
                <a:uFillTx/>
                <a:latin typeface="+mn-lt"/>
                <a:ea typeface="+mn-ea"/>
                <a:cs typeface="+mn-cs"/>
              </a:rPr>
              <a:t>Insegnamento nelle scuole come materia isolata</a:t>
            </a:r>
          </a:p>
        </p:txBody>
      </p:sp>
    </p:spTree>
    <p:extLst>
      <p:ext uri="{BB962C8B-B14F-4D97-AF65-F5344CB8AC3E}">
        <p14:creationId xmlns:p14="http://schemas.microsoft.com/office/powerpoint/2010/main" val="13206283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lvl="0" algn="ctr"/>
            <a:r>
              <a:rPr lang="it-IT" b="1" dirty="0"/>
              <a:t>Lo svolgimento dell’attività economica</a:t>
            </a: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L’attività economica</a:t>
            </a:r>
          </a:p>
        </p:txBody>
      </p:sp>
      <p:sp>
        <p:nvSpPr>
          <p:cNvPr id="3" name="Segnaposto contenuto 2"/>
          <p:cNvSpPr>
            <a:spLocks noGrp="1"/>
          </p:cNvSpPr>
          <p:nvPr>
            <p:ph sz="quarter" idx="1"/>
          </p:nvPr>
        </p:nvSpPr>
        <p:spPr/>
        <p:txBody>
          <a:bodyPr/>
          <a:lstStyle/>
          <a:p>
            <a:pPr>
              <a:buNone/>
            </a:pPr>
            <a:endParaRPr lang="it-IT" dirty="0"/>
          </a:p>
          <a:p>
            <a:pPr>
              <a:buNone/>
            </a:pPr>
            <a:r>
              <a:rPr lang="it-IT" b="1" dirty="0"/>
              <a:t>Momenti dell’attività economica</a:t>
            </a:r>
          </a:p>
          <a:p>
            <a:pPr>
              <a:buNone/>
            </a:pPr>
            <a:endParaRPr lang="it-IT" dirty="0"/>
          </a:p>
          <a:p>
            <a:pPr marL="514350" indent="-514350">
              <a:buAutoNum type="arabicParenR"/>
            </a:pPr>
            <a:r>
              <a:rPr lang="it-IT" dirty="0"/>
              <a:t>Attività di produzione</a:t>
            </a:r>
          </a:p>
          <a:p>
            <a:pPr marL="514350" indent="-514350">
              <a:buAutoNum type="arabicParenR"/>
            </a:pPr>
            <a:r>
              <a:rPr lang="it-IT" dirty="0"/>
              <a:t>Attività di consumo</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L’attività economica</a:t>
            </a:r>
          </a:p>
        </p:txBody>
      </p:sp>
      <p:sp>
        <p:nvSpPr>
          <p:cNvPr id="3" name="Segnaposto contenuto 2"/>
          <p:cNvSpPr>
            <a:spLocks noGrp="1"/>
          </p:cNvSpPr>
          <p:nvPr>
            <p:ph sz="quarter" idx="1"/>
          </p:nvPr>
        </p:nvSpPr>
        <p:spPr/>
        <p:txBody>
          <a:bodyPr>
            <a:normAutofit lnSpcReduction="10000"/>
          </a:bodyPr>
          <a:lstStyle/>
          <a:p>
            <a:pPr algn="just">
              <a:buNone/>
            </a:pPr>
            <a:r>
              <a:rPr lang="it-IT" dirty="0"/>
              <a:t>La </a:t>
            </a:r>
            <a:r>
              <a:rPr lang="it-IT" b="1" i="1" dirty="0"/>
              <a:t>produzione </a:t>
            </a:r>
            <a:r>
              <a:rPr lang="it-IT" dirty="0"/>
              <a:t>consiste nella creazione di utilità economiche mediante:</a:t>
            </a:r>
          </a:p>
          <a:p>
            <a:pPr marL="514350" indent="-514350" algn="just">
              <a:buAutoNum type="alphaLcParenR"/>
            </a:pPr>
            <a:r>
              <a:rPr lang="it-IT" dirty="0"/>
              <a:t>il trasferimento nello spazio e nel tempo di beni economici;</a:t>
            </a:r>
          </a:p>
          <a:p>
            <a:pPr marL="514350" indent="-514350" algn="just">
              <a:buAutoNum type="alphaLcParenR"/>
            </a:pPr>
            <a:r>
              <a:rPr lang="it-IT" dirty="0"/>
              <a:t>l’attività di trasformazione </a:t>
            </a:r>
            <a:r>
              <a:rPr lang="it-IT" dirty="0" err="1"/>
              <a:t>fisico-tecnica</a:t>
            </a:r>
            <a:r>
              <a:rPr lang="it-IT" dirty="0"/>
              <a:t> di materie prime in prodotti finiti o semilavorati;</a:t>
            </a:r>
          </a:p>
          <a:p>
            <a:pPr marL="514350" indent="-514350" algn="just">
              <a:buAutoNum type="alphaLcParenR"/>
            </a:pPr>
            <a:r>
              <a:rPr lang="it-IT" dirty="0"/>
              <a:t>la prestazione di servizi;</a:t>
            </a:r>
          </a:p>
          <a:p>
            <a:pPr marL="514350" indent="-514350" algn="just">
              <a:buAutoNum type="alphaLcParenR"/>
            </a:pPr>
            <a:r>
              <a:rPr lang="it-IT" dirty="0"/>
              <a:t>l’attività di intermediazione finanziaria.</a:t>
            </a:r>
          </a:p>
          <a:p>
            <a:pPr marL="514350" indent="-514350">
              <a:buNone/>
            </a:pPr>
            <a:endParaRPr lang="it-IT" dirty="0"/>
          </a:p>
          <a:p>
            <a:pPr marL="0" indent="0" algn="just">
              <a:buNone/>
            </a:pPr>
            <a:r>
              <a:rPr lang="it-IT" dirty="0"/>
              <a:t>Il </a:t>
            </a:r>
            <a:r>
              <a:rPr lang="it-IT" b="1" i="1" dirty="0"/>
              <a:t>consumo </a:t>
            </a:r>
            <a:r>
              <a:rPr lang="it-IT" dirty="0"/>
              <a:t>è inteso come l’impiego di risorse per il soddisfacimento dei bisogni.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L’attività economica nel tempo</a:t>
            </a:r>
          </a:p>
        </p:txBody>
      </p:sp>
      <p:sp>
        <p:nvSpPr>
          <p:cNvPr id="3" name="Segnaposto contenuto 2"/>
          <p:cNvSpPr>
            <a:spLocks noGrp="1"/>
          </p:cNvSpPr>
          <p:nvPr>
            <p:ph sz="quarter" idx="1"/>
          </p:nvPr>
        </p:nvSpPr>
        <p:spPr>
          <a:xfrm>
            <a:off x="914400" y="1447800"/>
            <a:ext cx="7690048" cy="4572000"/>
          </a:xfrm>
        </p:spPr>
        <p:txBody>
          <a:bodyPr/>
          <a:lstStyle/>
          <a:p>
            <a:pPr algn="just">
              <a:buNone/>
            </a:pPr>
            <a:r>
              <a:rPr lang="it-IT" i="1" dirty="0"/>
              <a:t>Originariamente</a:t>
            </a:r>
            <a:r>
              <a:rPr lang="it-IT" dirty="0"/>
              <a:t> era svolta dalla </a:t>
            </a:r>
            <a:r>
              <a:rPr lang="it-IT" b="1" dirty="0"/>
              <a:t>famiglia</a:t>
            </a:r>
            <a:r>
              <a:rPr lang="it-IT" dirty="0"/>
              <a:t>, all’interno della quale si realizzava l’intero ciclo dell’attività economica (sia di produzione che di consumo)</a:t>
            </a:r>
          </a:p>
          <a:p>
            <a:pPr>
              <a:buNone/>
            </a:pPr>
            <a:r>
              <a:rPr lang="it-IT" dirty="0"/>
              <a:t>		</a:t>
            </a:r>
            <a:r>
              <a:rPr lang="it-IT" b="1" dirty="0"/>
              <a:t>unità autarchica di produzione e consumo</a:t>
            </a:r>
          </a:p>
          <a:p>
            <a:pPr>
              <a:buNone/>
            </a:pPr>
            <a:endParaRPr lang="it-IT" i="1" dirty="0"/>
          </a:p>
        </p:txBody>
      </p:sp>
      <p:sp>
        <p:nvSpPr>
          <p:cNvPr id="5" name="Freccia a destra 4"/>
          <p:cNvSpPr/>
          <p:nvPr/>
        </p:nvSpPr>
        <p:spPr>
          <a:xfrm>
            <a:off x="1187624" y="2780928"/>
            <a:ext cx="64807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Elaborazione 8"/>
          <p:cNvSpPr/>
          <p:nvPr/>
        </p:nvSpPr>
        <p:spPr>
          <a:xfrm>
            <a:off x="3143240" y="4500570"/>
            <a:ext cx="1785950" cy="2000264"/>
          </a:xfrm>
          <a:prstGeom prst="flowChart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t-IT" sz="3000" dirty="0"/>
              <a:t>Produzione</a:t>
            </a:r>
          </a:p>
        </p:txBody>
      </p:sp>
      <p:sp>
        <p:nvSpPr>
          <p:cNvPr id="12" name="Elaborazione 11"/>
          <p:cNvSpPr/>
          <p:nvPr/>
        </p:nvSpPr>
        <p:spPr>
          <a:xfrm>
            <a:off x="4929190" y="4500570"/>
            <a:ext cx="1785950" cy="2000264"/>
          </a:xfrm>
          <a:prstGeom prst="flowChartProcess">
            <a:avLst/>
          </a:prstGeom>
        </p:spPr>
        <p:style>
          <a:lnRef idx="1">
            <a:schemeClr val="dk1"/>
          </a:lnRef>
          <a:fillRef idx="2">
            <a:schemeClr val="dk1"/>
          </a:fillRef>
          <a:effectRef idx="1">
            <a:schemeClr val="dk1"/>
          </a:effectRef>
          <a:fontRef idx="minor">
            <a:schemeClr val="dk1"/>
          </a:fontRef>
        </p:style>
        <p:txBody>
          <a:bodyPr rtlCol="0" anchor="ctr"/>
          <a:lstStyle/>
          <a:p>
            <a:pPr algn="ctr"/>
            <a:r>
              <a:rPr lang="it-IT" sz="3000" dirty="0"/>
              <a:t>Consumo</a:t>
            </a:r>
          </a:p>
        </p:txBody>
      </p:sp>
      <p:pic>
        <p:nvPicPr>
          <p:cNvPr id="63492" name="Picture 4" descr="http://storiapernoi.files.wordpress.com/2013/03/paleolitico_caccia.gif"/>
          <p:cNvPicPr>
            <a:picLocks noChangeAspect="1" noChangeArrowheads="1"/>
          </p:cNvPicPr>
          <p:nvPr/>
        </p:nvPicPr>
        <p:blipFill>
          <a:blip r:embed="rId3"/>
          <a:srcRect/>
          <a:stretch>
            <a:fillRect/>
          </a:stretch>
        </p:blipFill>
        <p:spPr bwMode="auto">
          <a:xfrm>
            <a:off x="3690394" y="3306276"/>
            <a:ext cx="2238928" cy="1908674"/>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L’attività economica nel tempo</a:t>
            </a:r>
          </a:p>
        </p:txBody>
      </p:sp>
      <p:sp>
        <p:nvSpPr>
          <p:cNvPr id="3" name="Segnaposto contenuto 2"/>
          <p:cNvSpPr>
            <a:spLocks noGrp="1"/>
          </p:cNvSpPr>
          <p:nvPr>
            <p:ph sz="quarter" idx="1"/>
          </p:nvPr>
        </p:nvSpPr>
        <p:spPr>
          <a:xfrm>
            <a:off x="914400" y="1447800"/>
            <a:ext cx="7690048" cy="2338390"/>
          </a:xfrm>
        </p:spPr>
        <p:txBody>
          <a:bodyPr/>
          <a:lstStyle/>
          <a:p>
            <a:pPr algn="just">
              <a:buNone/>
            </a:pPr>
            <a:r>
              <a:rPr lang="it-IT" i="1" dirty="0"/>
              <a:t>Successivamente</a:t>
            </a:r>
            <a:r>
              <a:rPr lang="it-IT" dirty="0"/>
              <a:t>, al crescere dei bisogni e con lo sviluppo degli scambi soprattutto monetari, si è realizzata la scissione tra i due momenti della produzione e del consumo.</a:t>
            </a:r>
          </a:p>
          <a:p>
            <a:pPr>
              <a:buNone/>
            </a:pPr>
            <a:r>
              <a:rPr lang="it-IT" dirty="0"/>
              <a:t>		</a:t>
            </a:r>
            <a:r>
              <a:rPr lang="it-IT" b="1" dirty="0"/>
              <a:t>unità di produzione </a:t>
            </a:r>
            <a:r>
              <a:rPr lang="it-IT" dirty="0"/>
              <a:t>(es. aziende)</a:t>
            </a:r>
          </a:p>
          <a:p>
            <a:pPr>
              <a:buNone/>
            </a:pPr>
            <a:r>
              <a:rPr lang="it-IT" dirty="0"/>
              <a:t>		</a:t>
            </a:r>
            <a:r>
              <a:rPr lang="it-IT" b="1" dirty="0"/>
              <a:t>unità di consumo </a:t>
            </a:r>
            <a:r>
              <a:rPr lang="it-IT" dirty="0"/>
              <a:t>(famiglia, PA)</a:t>
            </a:r>
          </a:p>
        </p:txBody>
      </p:sp>
      <p:sp>
        <p:nvSpPr>
          <p:cNvPr id="6" name="Freccia a destra 5"/>
          <p:cNvSpPr/>
          <p:nvPr/>
        </p:nvSpPr>
        <p:spPr>
          <a:xfrm>
            <a:off x="1043608" y="2857496"/>
            <a:ext cx="64807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destra 6"/>
          <p:cNvSpPr/>
          <p:nvPr/>
        </p:nvSpPr>
        <p:spPr>
          <a:xfrm>
            <a:off x="1043608" y="3289544"/>
            <a:ext cx="64807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Elaborazione 11"/>
          <p:cNvSpPr/>
          <p:nvPr/>
        </p:nvSpPr>
        <p:spPr>
          <a:xfrm>
            <a:off x="2928926" y="4572008"/>
            <a:ext cx="928694" cy="2000264"/>
          </a:xfrm>
          <a:prstGeom prst="flowChartProcess">
            <a:avLst/>
          </a:prstGeom>
        </p:spPr>
        <p:style>
          <a:lnRef idx="1">
            <a:schemeClr val="accent2"/>
          </a:lnRef>
          <a:fillRef idx="2">
            <a:schemeClr val="accent2"/>
          </a:fillRef>
          <a:effectRef idx="1">
            <a:schemeClr val="accent2"/>
          </a:effectRef>
          <a:fontRef idx="minor">
            <a:schemeClr val="dk1"/>
          </a:fontRef>
        </p:style>
        <p:txBody>
          <a:bodyPr vert="vert270" rtlCol="0" anchor="ctr"/>
          <a:lstStyle/>
          <a:p>
            <a:pPr algn="ctr"/>
            <a:r>
              <a:rPr lang="it-IT" sz="3000" dirty="0"/>
              <a:t>Produzione</a:t>
            </a:r>
          </a:p>
        </p:txBody>
      </p:sp>
      <p:sp>
        <p:nvSpPr>
          <p:cNvPr id="13" name="Elaborazione 12"/>
          <p:cNvSpPr/>
          <p:nvPr/>
        </p:nvSpPr>
        <p:spPr>
          <a:xfrm>
            <a:off x="6357950" y="4572008"/>
            <a:ext cx="928694" cy="2000264"/>
          </a:xfrm>
          <a:prstGeom prst="flowChartProcess">
            <a:avLst/>
          </a:prstGeom>
        </p:spPr>
        <p:style>
          <a:lnRef idx="1">
            <a:schemeClr val="dk1"/>
          </a:lnRef>
          <a:fillRef idx="2">
            <a:schemeClr val="dk1"/>
          </a:fillRef>
          <a:effectRef idx="1">
            <a:schemeClr val="dk1"/>
          </a:effectRef>
          <a:fontRef idx="minor">
            <a:schemeClr val="dk1"/>
          </a:fontRef>
        </p:style>
        <p:txBody>
          <a:bodyPr vert="vert270" rtlCol="0" anchor="ctr"/>
          <a:lstStyle/>
          <a:p>
            <a:pPr algn="ctr"/>
            <a:r>
              <a:rPr lang="it-IT" sz="3000" dirty="0"/>
              <a:t>Consumo</a:t>
            </a:r>
          </a:p>
        </p:txBody>
      </p:sp>
      <p:sp>
        <p:nvSpPr>
          <p:cNvPr id="14" name="Elaborazione 13"/>
          <p:cNvSpPr/>
          <p:nvPr/>
        </p:nvSpPr>
        <p:spPr>
          <a:xfrm>
            <a:off x="3857620" y="4572008"/>
            <a:ext cx="928694" cy="2000264"/>
          </a:xfrm>
          <a:prstGeom prst="flowChartProcess">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it-IT" sz="3000" dirty="0"/>
              <a:t>Finanza</a:t>
            </a:r>
          </a:p>
        </p:txBody>
      </p:sp>
      <p:sp>
        <p:nvSpPr>
          <p:cNvPr id="17" name="Elaborazione 16"/>
          <p:cNvSpPr/>
          <p:nvPr/>
        </p:nvSpPr>
        <p:spPr>
          <a:xfrm>
            <a:off x="5429256" y="4572008"/>
            <a:ext cx="928694" cy="2000264"/>
          </a:xfrm>
          <a:prstGeom prst="flowChartProcess">
            <a:avLst/>
          </a:prstGeom>
        </p:spPr>
        <p:style>
          <a:lnRef idx="1">
            <a:schemeClr val="accent6"/>
          </a:lnRef>
          <a:fillRef idx="2">
            <a:schemeClr val="accent6"/>
          </a:fillRef>
          <a:effectRef idx="1">
            <a:schemeClr val="accent6"/>
          </a:effectRef>
          <a:fontRef idx="minor">
            <a:schemeClr val="dk1"/>
          </a:fontRef>
        </p:style>
        <p:txBody>
          <a:bodyPr vert="vert270" rtlCol="0" anchor="ctr">
            <a:noAutofit/>
          </a:bodyPr>
          <a:lstStyle/>
          <a:p>
            <a:pPr algn="ctr"/>
            <a:r>
              <a:rPr lang="it-IT" sz="3000" dirty="0"/>
              <a:t>Finanza</a:t>
            </a:r>
          </a:p>
        </p:txBody>
      </p:sp>
      <p:sp>
        <p:nvSpPr>
          <p:cNvPr id="18" name="CasellaDiTesto 17"/>
          <p:cNvSpPr txBox="1"/>
          <p:nvPr/>
        </p:nvSpPr>
        <p:spPr>
          <a:xfrm>
            <a:off x="2928926" y="3786190"/>
            <a:ext cx="1857388" cy="830997"/>
          </a:xfrm>
          <a:prstGeom prst="rect">
            <a:avLst/>
          </a:prstGeom>
          <a:noFill/>
        </p:spPr>
        <p:txBody>
          <a:bodyPr wrap="square" rtlCol="0">
            <a:spAutoFit/>
          </a:bodyPr>
          <a:lstStyle/>
          <a:p>
            <a:pPr algn="ctr"/>
            <a:r>
              <a:rPr lang="it-IT" sz="2400" dirty="0"/>
              <a:t>Unità di produzione</a:t>
            </a:r>
          </a:p>
        </p:txBody>
      </p:sp>
      <p:sp>
        <p:nvSpPr>
          <p:cNvPr id="19" name="CasellaDiTesto 18"/>
          <p:cNvSpPr txBox="1"/>
          <p:nvPr/>
        </p:nvSpPr>
        <p:spPr>
          <a:xfrm>
            <a:off x="5429256" y="3786190"/>
            <a:ext cx="1857388" cy="830997"/>
          </a:xfrm>
          <a:prstGeom prst="rect">
            <a:avLst/>
          </a:prstGeom>
          <a:noFill/>
        </p:spPr>
        <p:txBody>
          <a:bodyPr wrap="square" rtlCol="0">
            <a:spAutoFit/>
          </a:bodyPr>
          <a:lstStyle/>
          <a:p>
            <a:pPr algn="ctr"/>
            <a:r>
              <a:rPr lang="it-IT" sz="2400" dirty="0"/>
              <a:t>Unità di consumo</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Gli </a:t>
            </a:r>
            <a:r>
              <a:rPr lang="it-IT" dirty="0" err="1"/>
              <a:t>stakeholders</a:t>
            </a:r>
            <a:endParaRPr lang="it-IT" dirty="0"/>
          </a:p>
        </p:txBody>
      </p:sp>
      <p:sp>
        <p:nvSpPr>
          <p:cNvPr id="4" name="Ovale 3"/>
          <p:cNvSpPr/>
          <p:nvPr/>
        </p:nvSpPr>
        <p:spPr>
          <a:xfrm>
            <a:off x="3143240" y="2786058"/>
            <a:ext cx="2357454" cy="12144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t>IMPRESA</a:t>
            </a:r>
          </a:p>
        </p:txBody>
      </p:sp>
      <p:cxnSp>
        <p:nvCxnSpPr>
          <p:cNvPr id="7" name="Connettore 2 6"/>
          <p:cNvCxnSpPr/>
          <p:nvPr/>
        </p:nvCxnSpPr>
        <p:spPr>
          <a:xfrm rot="5400000" flipH="1" flipV="1">
            <a:off x="5107785" y="2250273"/>
            <a:ext cx="714380"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rot="16200000" flipH="1">
            <a:off x="5255423" y="3898109"/>
            <a:ext cx="704856"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flipV="1">
            <a:off x="5519742" y="3357562"/>
            <a:ext cx="981084"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rot="16200000" flipV="1">
            <a:off x="2893207" y="2178836"/>
            <a:ext cx="642942" cy="5715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ttore 2 20"/>
          <p:cNvCxnSpPr/>
          <p:nvPr/>
        </p:nvCxnSpPr>
        <p:spPr>
          <a:xfrm rot="10800000">
            <a:off x="1955802" y="3427411"/>
            <a:ext cx="1116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rot="5400000">
            <a:off x="2924164" y="4005266"/>
            <a:ext cx="642942" cy="4905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CasellaDiTesto 26"/>
          <p:cNvSpPr txBox="1"/>
          <p:nvPr/>
        </p:nvSpPr>
        <p:spPr>
          <a:xfrm>
            <a:off x="1071538" y="1714488"/>
            <a:ext cx="1785950" cy="55399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3000" dirty="0"/>
              <a:t>Fornitori</a:t>
            </a:r>
          </a:p>
        </p:txBody>
      </p:sp>
      <p:sp>
        <p:nvSpPr>
          <p:cNvPr id="28" name="CasellaDiTesto 27"/>
          <p:cNvSpPr txBox="1"/>
          <p:nvPr/>
        </p:nvSpPr>
        <p:spPr>
          <a:xfrm>
            <a:off x="3428992" y="1500174"/>
            <a:ext cx="1785950" cy="55399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3000" dirty="0"/>
              <a:t>Clienti</a:t>
            </a:r>
          </a:p>
        </p:txBody>
      </p:sp>
      <p:sp>
        <p:nvSpPr>
          <p:cNvPr id="29" name="CasellaDiTesto 28"/>
          <p:cNvSpPr txBox="1"/>
          <p:nvPr/>
        </p:nvSpPr>
        <p:spPr>
          <a:xfrm>
            <a:off x="6643702" y="3017878"/>
            <a:ext cx="1785950" cy="55399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3000" dirty="0"/>
              <a:t>Dipendenti</a:t>
            </a:r>
          </a:p>
        </p:txBody>
      </p:sp>
      <p:sp>
        <p:nvSpPr>
          <p:cNvPr id="30" name="CasellaDiTesto 29"/>
          <p:cNvSpPr txBox="1"/>
          <p:nvPr/>
        </p:nvSpPr>
        <p:spPr>
          <a:xfrm>
            <a:off x="5214942" y="4660952"/>
            <a:ext cx="2714644"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3000" dirty="0"/>
              <a:t>Conferenti di capitale proprio</a:t>
            </a:r>
          </a:p>
        </p:txBody>
      </p:sp>
      <p:sp>
        <p:nvSpPr>
          <p:cNvPr id="31" name="CasellaDiTesto 30"/>
          <p:cNvSpPr txBox="1"/>
          <p:nvPr/>
        </p:nvSpPr>
        <p:spPr>
          <a:xfrm>
            <a:off x="2000232" y="4857760"/>
            <a:ext cx="2000264" cy="55399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3000" dirty="0"/>
              <a:t>Finanziatori</a:t>
            </a:r>
          </a:p>
        </p:txBody>
      </p:sp>
      <p:cxnSp>
        <p:nvCxnSpPr>
          <p:cNvPr id="33" name="Connettore 2 32"/>
          <p:cNvCxnSpPr/>
          <p:nvPr/>
        </p:nvCxnSpPr>
        <p:spPr>
          <a:xfrm rot="5400000" flipH="1" flipV="1">
            <a:off x="4070743" y="2428471"/>
            <a:ext cx="42942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CasellaDiTesto 34"/>
          <p:cNvSpPr txBox="1"/>
          <p:nvPr/>
        </p:nvSpPr>
        <p:spPr>
          <a:xfrm>
            <a:off x="5786446" y="1428736"/>
            <a:ext cx="2714644"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3000" dirty="0"/>
              <a:t>Amministrazioni pubbliche</a:t>
            </a:r>
          </a:p>
        </p:txBody>
      </p:sp>
      <p:sp>
        <p:nvSpPr>
          <p:cNvPr id="36" name="CasellaDiTesto 35"/>
          <p:cNvSpPr txBox="1"/>
          <p:nvPr/>
        </p:nvSpPr>
        <p:spPr>
          <a:xfrm>
            <a:off x="357158" y="3089316"/>
            <a:ext cx="1500198" cy="55399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3000" dirty="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classificazione delle aziende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classificazione delle aziende</a:t>
            </a:r>
          </a:p>
        </p:txBody>
      </p:sp>
      <p:sp>
        <p:nvSpPr>
          <p:cNvPr id="6" name="Segnaposto testo 5"/>
          <p:cNvSpPr txBox="1">
            <a:spLocks/>
          </p:cNvSpPr>
          <p:nvPr/>
        </p:nvSpPr>
        <p:spPr>
          <a:xfrm>
            <a:off x="500034" y="3500438"/>
            <a:ext cx="3733800" cy="762000"/>
          </a:xfrm>
          <a:prstGeom prst="rect">
            <a:avLst/>
          </a:prstGeo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it-IT" sz="2600" b="0" i="0" u="none" strike="noStrike" kern="1200" cap="none" spc="0" normalizeH="0" baseline="0" noProof="0" dirty="0">
                <a:ln>
                  <a:noFill/>
                </a:ln>
                <a:solidFill>
                  <a:schemeClr val="dk1"/>
                </a:solidFill>
                <a:effectLst/>
                <a:uLnTx/>
                <a:uFillTx/>
                <a:latin typeface="+mn-lt"/>
                <a:ea typeface="+mn-ea"/>
                <a:cs typeface="+mn-cs"/>
              </a:rPr>
              <a:t>AZIENDE CON</a:t>
            </a:r>
            <a:r>
              <a:rPr kumimoji="0" lang="it-IT" sz="2600" b="0" i="0" u="none" strike="noStrike" kern="1200" cap="none" spc="0" normalizeH="0" noProof="0" dirty="0">
                <a:ln>
                  <a:noFill/>
                </a:ln>
                <a:solidFill>
                  <a:schemeClr val="dk1"/>
                </a:solidFill>
                <a:effectLst/>
                <a:uLnTx/>
                <a:uFillTx/>
                <a:latin typeface="+mn-lt"/>
                <a:ea typeface="+mn-ea"/>
                <a:cs typeface="+mn-cs"/>
              </a:rPr>
              <a:t> SCOPO </a:t>
            </a:r>
            <a:r>
              <a:rPr kumimoji="0" lang="it-IT" sz="2600" b="0" i="0" u="none" strike="noStrike" kern="1200" cap="none" spc="0" normalizeH="0" noProof="0" dirty="0" err="1">
                <a:ln>
                  <a:noFill/>
                </a:ln>
                <a:solidFill>
                  <a:schemeClr val="dk1"/>
                </a:solidFill>
                <a:effectLst/>
                <a:uLnTx/>
                <a:uFillTx/>
                <a:latin typeface="+mn-lt"/>
                <a:ea typeface="+mn-ea"/>
                <a:cs typeface="+mn-cs"/>
              </a:rPr>
              <a:t>DI</a:t>
            </a:r>
            <a:r>
              <a:rPr kumimoji="0" lang="it-IT" sz="2600" b="0" i="0" u="none" strike="noStrike" kern="1200" cap="none" spc="0" normalizeH="0" noProof="0" dirty="0">
                <a:ln>
                  <a:noFill/>
                </a:ln>
                <a:solidFill>
                  <a:schemeClr val="dk1"/>
                </a:solidFill>
                <a:effectLst/>
                <a:uLnTx/>
                <a:uFillTx/>
                <a:latin typeface="+mn-lt"/>
                <a:ea typeface="+mn-ea"/>
                <a:cs typeface="+mn-cs"/>
              </a:rPr>
              <a:t> LUCRO</a:t>
            </a:r>
            <a:endParaRPr kumimoji="0" lang="it-IT" sz="2600" b="0" i="0" u="none" strike="noStrike" kern="1200" cap="none" spc="0" normalizeH="0" baseline="0" noProof="0" dirty="0">
              <a:ln>
                <a:noFill/>
              </a:ln>
              <a:solidFill>
                <a:schemeClr val="dk1"/>
              </a:solidFill>
              <a:effectLst/>
              <a:uLnTx/>
              <a:uFillTx/>
              <a:latin typeface="+mn-lt"/>
              <a:ea typeface="+mn-ea"/>
              <a:cs typeface="+mn-cs"/>
            </a:endParaRPr>
          </a:p>
        </p:txBody>
      </p:sp>
      <p:sp>
        <p:nvSpPr>
          <p:cNvPr id="7" name="Segnaposto testo 8"/>
          <p:cNvSpPr txBox="1">
            <a:spLocks/>
          </p:cNvSpPr>
          <p:nvPr/>
        </p:nvSpPr>
        <p:spPr>
          <a:xfrm>
            <a:off x="5214942" y="3429000"/>
            <a:ext cx="3733800" cy="762000"/>
          </a:xfrm>
          <a:prstGeom prst="rect">
            <a:avLst/>
          </a:prstGeo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it-IT" sz="2600" b="0" i="0" u="none" strike="noStrike" kern="1200" cap="none" spc="0" normalizeH="0" baseline="0" noProof="0" dirty="0">
                <a:ln>
                  <a:noFill/>
                </a:ln>
                <a:solidFill>
                  <a:schemeClr val="dk1"/>
                </a:solidFill>
                <a:effectLst/>
                <a:uLnTx/>
                <a:uFillTx/>
                <a:latin typeface="+mn-lt"/>
                <a:ea typeface="+mn-ea"/>
                <a:cs typeface="+mn-cs"/>
              </a:rPr>
              <a:t>AZIENDE NON</a:t>
            </a:r>
            <a:r>
              <a:rPr kumimoji="0" lang="it-IT" sz="2600" b="0" i="0" u="none" strike="noStrike" kern="1200" cap="none" spc="0" normalizeH="0" noProof="0" dirty="0">
                <a:ln>
                  <a:noFill/>
                </a:ln>
                <a:solidFill>
                  <a:schemeClr val="dk1"/>
                </a:solidFill>
                <a:effectLst/>
                <a:uLnTx/>
                <a:uFillTx/>
                <a:latin typeface="+mn-lt"/>
                <a:ea typeface="+mn-ea"/>
                <a:cs typeface="+mn-cs"/>
              </a:rPr>
              <a:t> A SCOPO </a:t>
            </a:r>
            <a:r>
              <a:rPr kumimoji="0" lang="it-IT" sz="2600" b="0" i="0" u="none" strike="noStrike" kern="1200" cap="none" spc="0" normalizeH="0" noProof="0" dirty="0" err="1">
                <a:ln>
                  <a:noFill/>
                </a:ln>
                <a:solidFill>
                  <a:schemeClr val="dk1"/>
                </a:solidFill>
                <a:effectLst/>
                <a:uLnTx/>
                <a:uFillTx/>
                <a:latin typeface="+mn-lt"/>
                <a:ea typeface="+mn-ea"/>
                <a:cs typeface="+mn-cs"/>
              </a:rPr>
              <a:t>DI</a:t>
            </a:r>
            <a:r>
              <a:rPr kumimoji="0" lang="it-IT" sz="2600" b="0" i="0" u="none" strike="noStrike" kern="1200" cap="none" spc="0" normalizeH="0" noProof="0" dirty="0">
                <a:ln>
                  <a:noFill/>
                </a:ln>
                <a:solidFill>
                  <a:schemeClr val="dk1"/>
                </a:solidFill>
                <a:effectLst/>
                <a:uLnTx/>
                <a:uFillTx/>
                <a:latin typeface="+mn-lt"/>
                <a:ea typeface="+mn-ea"/>
                <a:cs typeface="+mn-cs"/>
              </a:rPr>
              <a:t> LUCRO</a:t>
            </a:r>
            <a:endParaRPr kumimoji="0" lang="it-IT" sz="2600" b="0" i="0" u="none" strike="noStrike" kern="1200" cap="none" spc="0" normalizeH="0" baseline="0" noProof="0" dirty="0">
              <a:ln>
                <a:noFill/>
              </a:ln>
              <a:solidFill>
                <a:schemeClr val="dk1"/>
              </a:solidFill>
              <a:effectLst/>
              <a:uLnTx/>
              <a:uFillTx/>
              <a:latin typeface="+mn-lt"/>
              <a:ea typeface="+mn-ea"/>
              <a:cs typeface="+mn-cs"/>
            </a:endParaRPr>
          </a:p>
        </p:txBody>
      </p:sp>
      <p:sp>
        <p:nvSpPr>
          <p:cNvPr id="8" name="Segnaposto testo 8"/>
          <p:cNvSpPr txBox="1">
            <a:spLocks/>
          </p:cNvSpPr>
          <p:nvPr/>
        </p:nvSpPr>
        <p:spPr>
          <a:xfrm>
            <a:off x="2838464" y="1714488"/>
            <a:ext cx="3733800" cy="762000"/>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it-IT" sz="2600" b="0" i="0" u="none" strike="noStrike" kern="1200" cap="none" spc="0" normalizeH="0" baseline="0" noProof="0" dirty="0">
                <a:ln>
                  <a:noFill/>
                </a:ln>
                <a:solidFill>
                  <a:schemeClr val="dk1"/>
                </a:solidFill>
                <a:effectLst/>
                <a:uLnTx/>
                <a:uFillTx/>
                <a:latin typeface="+mn-lt"/>
                <a:ea typeface="+mn-ea"/>
                <a:cs typeface="+mn-cs"/>
              </a:rPr>
              <a:t>in relazione al fine</a:t>
            </a:r>
          </a:p>
        </p:txBody>
      </p:sp>
      <p:cxnSp>
        <p:nvCxnSpPr>
          <p:cNvPr id="9" name="Connettore 2 8"/>
          <p:cNvCxnSpPr>
            <a:stCxn id="8" idx="2"/>
          </p:cNvCxnSpPr>
          <p:nvPr/>
        </p:nvCxnSpPr>
        <p:spPr>
          <a:xfrm rot="5400000">
            <a:off x="3055137" y="1778773"/>
            <a:ext cx="952512" cy="2347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a:off x="4714876" y="2457562"/>
            <a:ext cx="2295528" cy="900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Ovale 10"/>
          <p:cNvSpPr/>
          <p:nvPr/>
        </p:nvSpPr>
        <p:spPr>
          <a:xfrm>
            <a:off x="2571736" y="4786322"/>
            <a:ext cx="4500594" cy="12858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Remunerazione congrua di tutti i fattori produttivi</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classificazione delle aziende</a:t>
            </a:r>
          </a:p>
        </p:txBody>
      </p:sp>
      <p:sp>
        <p:nvSpPr>
          <p:cNvPr id="6" name="Segnaposto testo 5"/>
          <p:cNvSpPr>
            <a:spLocks noGrp="1"/>
          </p:cNvSpPr>
          <p:nvPr>
            <p:ph type="body" idx="4294967295"/>
          </p:nvPr>
        </p:nvSpPr>
        <p:spPr>
          <a:xfrm>
            <a:off x="500034" y="3500438"/>
            <a:ext cx="3733800" cy="762000"/>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lgn="ctr">
              <a:buNone/>
            </a:pPr>
            <a:r>
              <a:rPr lang="it-IT" dirty="0"/>
              <a:t>AZIENDE A STRUTTURA PUBBLICA</a:t>
            </a:r>
          </a:p>
        </p:txBody>
      </p:sp>
      <p:sp>
        <p:nvSpPr>
          <p:cNvPr id="9" name="Segnaposto testo 8"/>
          <p:cNvSpPr>
            <a:spLocks noGrp="1"/>
          </p:cNvSpPr>
          <p:nvPr>
            <p:ph type="body" sz="half" idx="4294967295"/>
          </p:nvPr>
        </p:nvSpPr>
        <p:spPr>
          <a:xfrm>
            <a:off x="5214942" y="3429000"/>
            <a:ext cx="3733800" cy="762000"/>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lgn="ctr">
              <a:buNone/>
            </a:pPr>
            <a:r>
              <a:rPr lang="it-IT" dirty="0"/>
              <a:t>AZIENDE A STRUTTURA INDIVIDUALE</a:t>
            </a:r>
          </a:p>
        </p:txBody>
      </p:sp>
      <p:sp>
        <p:nvSpPr>
          <p:cNvPr id="11" name="Segnaposto testo 8"/>
          <p:cNvSpPr txBox="1">
            <a:spLocks/>
          </p:cNvSpPr>
          <p:nvPr/>
        </p:nvSpPr>
        <p:spPr>
          <a:xfrm>
            <a:off x="2838464" y="1714488"/>
            <a:ext cx="3733800" cy="762000"/>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it-IT" sz="2600" b="0" i="0" u="none" strike="noStrike" kern="1200" cap="none" spc="0" normalizeH="0" baseline="0" noProof="0" dirty="0">
                <a:ln>
                  <a:noFill/>
                </a:ln>
                <a:solidFill>
                  <a:schemeClr val="dk1"/>
                </a:solidFill>
                <a:effectLst/>
                <a:uLnTx/>
                <a:uFillTx/>
                <a:latin typeface="+mn-lt"/>
                <a:ea typeface="+mn-ea"/>
                <a:cs typeface="+mn-cs"/>
              </a:rPr>
              <a:t>in base alla struttura</a:t>
            </a:r>
            <a:r>
              <a:rPr kumimoji="0" lang="it-IT" sz="2600" b="0" i="0" u="none" strike="noStrike" kern="1200" cap="none" spc="0" normalizeH="0" noProof="0" dirty="0">
                <a:ln>
                  <a:noFill/>
                </a:ln>
                <a:solidFill>
                  <a:schemeClr val="dk1"/>
                </a:solidFill>
                <a:effectLst/>
                <a:uLnTx/>
                <a:uFillTx/>
                <a:latin typeface="+mn-lt"/>
                <a:ea typeface="+mn-ea"/>
                <a:cs typeface="+mn-cs"/>
              </a:rPr>
              <a:t> legale</a:t>
            </a:r>
            <a:endParaRPr kumimoji="0" lang="it-IT" sz="2600" b="0" i="0" u="none" strike="noStrike" kern="1200" cap="none" spc="0" normalizeH="0" baseline="0" noProof="0" dirty="0">
              <a:ln>
                <a:noFill/>
              </a:ln>
              <a:solidFill>
                <a:schemeClr val="dk1"/>
              </a:solidFill>
              <a:effectLst/>
              <a:uLnTx/>
              <a:uFillTx/>
              <a:latin typeface="+mn-lt"/>
              <a:ea typeface="+mn-ea"/>
              <a:cs typeface="+mn-cs"/>
            </a:endParaRPr>
          </a:p>
        </p:txBody>
      </p:sp>
      <p:cxnSp>
        <p:nvCxnSpPr>
          <p:cNvPr id="15" name="Connettore 2 14"/>
          <p:cNvCxnSpPr>
            <a:stCxn id="11" idx="2"/>
          </p:cNvCxnSpPr>
          <p:nvPr/>
        </p:nvCxnSpPr>
        <p:spPr>
          <a:xfrm rot="5400000">
            <a:off x="3055137" y="1778773"/>
            <a:ext cx="952512" cy="2347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ttore 2 15"/>
          <p:cNvCxnSpPr/>
          <p:nvPr/>
        </p:nvCxnSpPr>
        <p:spPr>
          <a:xfrm>
            <a:off x="4714876" y="2457562"/>
            <a:ext cx="2295528" cy="900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ttore 2 12"/>
          <p:cNvCxnSpPr>
            <a:stCxn id="11" idx="2"/>
          </p:cNvCxnSpPr>
          <p:nvPr/>
        </p:nvCxnSpPr>
        <p:spPr>
          <a:xfrm rot="16200000" flipH="1">
            <a:off x="3305170" y="3876682"/>
            <a:ext cx="2809900" cy="9512"/>
          </a:xfrm>
          <a:prstGeom prst="straightConnector1">
            <a:avLst/>
          </a:prstGeom>
          <a:ln>
            <a:prstDash val="solid"/>
            <a:tailEnd type="arrow"/>
          </a:ln>
        </p:spPr>
        <p:style>
          <a:lnRef idx="1">
            <a:schemeClr val="accent1"/>
          </a:lnRef>
          <a:fillRef idx="0">
            <a:schemeClr val="accent1"/>
          </a:fillRef>
          <a:effectRef idx="0">
            <a:schemeClr val="accent1"/>
          </a:effectRef>
          <a:fontRef idx="minor">
            <a:schemeClr val="tx1"/>
          </a:fontRef>
        </p:style>
      </p:cxnSp>
      <p:sp>
        <p:nvSpPr>
          <p:cNvPr id="14" name="Segnaposto testo 8"/>
          <p:cNvSpPr txBox="1">
            <a:spLocks/>
          </p:cNvSpPr>
          <p:nvPr/>
        </p:nvSpPr>
        <p:spPr>
          <a:xfrm>
            <a:off x="2857488" y="5357826"/>
            <a:ext cx="3733800" cy="762000"/>
          </a:xfrm>
          <a:prstGeom prst="rect">
            <a:avLst/>
          </a:prstGeom>
        </p:spPr>
        <p:style>
          <a:lnRef idx="2">
            <a:schemeClr val="accent1"/>
          </a:lnRef>
          <a:fillRef idx="1">
            <a:schemeClr val="lt1"/>
          </a:fillRef>
          <a:effectRef idx="0">
            <a:schemeClr val="accent1"/>
          </a:effectRef>
          <a:fontRef idx="minor">
            <a:schemeClr val="dk1"/>
          </a:fontRef>
        </p:style>
        <p:txBody>
          <a:bodyPr>
            <a:normAutofit lnSpcReduction="10000"/>
          </a:bodyPr>
          <a:lstStyle/>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it-IT" sz="2400" b="0" i="0" u="none" strike="noStrike" kern="1200" cap="none" spc="0" normalizeH="0" baseline="0" noProof="0" dirty="0">
                <a:ln>
                  <a:noFill/>
                </a:ln>
                <a:solidFill>
                  <a:schemeClr val="dk1"/>
                </a:solidFill>
                <a:effectLst/>
                <a:uLnTx/>
                <a:uFillTx/>
                <a:latin typeface="+mn-lt"/>
                <a:ea typeface="+mn-ea"/>
                <a:cs typeface="+mn-cs"/>
              </a:rPr>
              <a:t>AZIENDE A STRUTTURA SOCIETARIA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classificazione delle aziende</a:t>
            </a:r>
          </a:p>
        </p:txBody>
      </p:sp>
      <p:sp>
        <p:nvSpPr>
          <p:cNvPr id="6" name="Segnaposto testo 5"/>
          <p:cNvSpPr>
            <a:spLocks noGrp="1"/>
          </p:cNvSpPr>
          <p:nvPr>
            <p:ph type="body" idx="4294967295"/>
          </p:nvPr>
        </p:nvSpPr>
        <p:spPr>
          <a:xfrm>
            <a:off x="500034" y="3500438"/>
            <a:ext cx="3733800" cy="762000"/>
          </a:xfrm>
        </p:spPr>
        <p:style>
          <a:lnRef idx="2">
            <a:schemeClr val="accent1"/>
          </a:lnRef>
          <a:fillRef idx="1">
            <a:schemeClr val="lt1"/>
          </a:fillRef>
          <a:effectRef idx="0">
            <a:schemeClr val="accent1"/>
          </a:effectRef>
          <a:fontRef idx="minor">
            <a:schemeClr val="dk1"/>
          </a:fontRef>
        </p:style>
        <p:txBody>
          <a:bodyPr>
            <a:normAutofit fontScale="92500"/>
          </a:bodyPr>
          <a:lstStyle/>
          <a:p>
            <a:pPr algn="ctr">
              <a:buNone/>
            </a:pPr>
            <a:r>
              <a:rPr lang="it-IT" dirty="0"/>
              <a:t>AZIENDE </a:t>
            </a:r>
            <a:r>
              <a:rPr lang="it-IT" dirty="0" err="1"/>
              <a:t>DI</a:t>
            </a:r>
            <a:r>
              <a:rPr lang="it-IT" dirty="0"/>
              <a:t> PRODUZIONE</a:t>
            </a:r>
          </a:p>
        </p:txBody>
      </p:sp>
      <p:sp>
        <p:nvSpPr>
          <p:cNvPr id="9" name="Segnaposto testo 8"/>
          <p:cNvSpPr>
            <a:spLocks noGrp="1"/>
          </p:cNvSpPr>
          <p:nvPr>
            <p:ph type="body" sz="half" idx="4294967295"/>
          </p:nvPr>
        </p:nvSpPr>
        <p:spPr>
          <a:xfrm>
            <a:off x="5214942" y="3429000"/>
            <a:ext cx="3733800" cy="762000"/>
          </a:xfrm>
        </p:spPr>
        <p:style>
          <a:lnRef idx="2">
            <a:schemeClr val="accent1"/>
          </a:lnRef>
          <a:fillRef idx="1">
            <a:schemeClr val="lt1"/>
          </a:fillRef>
          <a:effectRef idx="0">
            <a:schemeClr val="accent1"/>
          </a:effectRef>
          <a:fontRef idx="minor">
            <a:schemeClr val="dk1"/>
          </a:fontRef>
        </p:style>
        <p:txBody>
          <a:bodyPr>
            <a:normAutofit fontScale="92500"/>
          </a:bodyPr>
          <a:lstStyle/>
          <a:p>
            <a:pPr algn="ctr">
              <a:buNone/>
            </a:pPr>
            <a:r>
              <a:rPr lang="it-IT" dirty="0"/>
              <a:t>AZIENDE </a:t>
            </a:r>
            <a:r>
              <a:rPr lang="it-IT" dirty="0" err="1"/>
              <a:t>DI</a:t>
            </a:r>
            <a:r>
              <a:rPr lang="it-IT" dirty="0"/>
              <a:t> EROGAZIONE</a:t>
            </a:r>
          </a:p>
        </p:txBody>
      </p:sp>
      <p:sp>
        <p:nvSpPr>
          <p:cNvPr id="11" name="Segnaposto testo 8"/>
          <p:cNvSpPr txBox="1">
            <a:spLocks/>
          </p:cNvSpPr>
          <p:nvPr/>
        </p:nvSpPr>
        <p:spPr>
          <a:xfrm>
            <a:off x="2838464" y="1714488"/>
            <a:ext cx="3733800" cy="762000"/>
          </a:xfrm>
          <a:prstGeom prst="rect">
            <a:avLst/>
          </a:prstGeo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it-IT" sz="2600" b="0" i="0" u="none" strike="noStrike" kern="1200" cap="none" spc="0" normalizeH="0" baseline="0" noProof="0" dirty="0">
                <a:ln>
                  <a:noFill/>
                </a:ln>
                <a:solidFill>
                  <a:schemeClr val="dk1"/>
                </a:solidFill>
                <a:effectLst/>
                <a:uLnTx/>
                <a:uFillTx/>
                <a:latin typeface="+mn-lt"/>
                <a:ea typeface="+mn-ea"/>
                <a:cs typeface="+mn-cs"/>
              </a:rPr>
              <a:t>in base ai</a:t>
            </a:r>
            <a:r>
              <a:rPr kumimoji="0" lang="it-IT" sz="2600" b="0" i="0" u="none" strike="noStrike" kern="1200" cap="none" spc="0" normalizeH="0" noProof="0" dirty="0">
                <a:ln>
                  <a:noFill/>
                </a:ln>
                <a:solidFill>
                  <a:schemeClr val="dk1"/>
                </a:solidFill>
                <a:effectLst/>
                <a:uLnTx/>
                <a:uFillTx/>
                <a:latin typeface="+mn-lt"/>
                <a:ea typeface="+mn-ea"/>
                <a:cs typeface="+mn-cs"/>
              </a:rPr>
              <a:t> soggetti i cui bisogni le aziende soddisfano</a:t>
            </a:r>
            <a:endParaRPr kumimoji="0" lang="it-IT" sz="2600" b="0" i="0" u="none" strike="noStrike" kern="1200" cap="none" spc="0" normalizeH="0" baseline="0" noProof="0" dirty="0">
              <a:ln>
                <a:noFill/>
              </a:ln>
              <a:solidFill>
                <a:schemeClr val="dk1"/>
              </a:solidFill>
              <a:effectLst/>
              <a:uLnTx/>
              <a:uFillTx/>
              <a:latin typeface="+mn-lt"/>
              <a:ea typeface="+mn-ea"/>
              <a:cs typeface="+mn-cs"/>
            </a:endParaRPr>
          </a:p>
        </p:txBody>
      </p:sp>
      <p:cxnSp>
        <p:nvCxnSpPr>
          <p:cNvPr id="15" name="Connettore 2 14"/>
          <p:cNvCxnSpPr>
            <a:stCxn id="11" idx="2"/>
          </p:cNvCxnSpPr>
          <p:nvPr/>
        </p:nvCxnSpPr>
        <p:spPr>
          <a:xfrm rot="5400000">
            <a:off x="3055137" y="1778773"/>
            <a:ext cx="952512" cy="2347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ttore 2 15"/>
          <p:cNvCxnSpPr/>
          <p:nvPr/>
        </p:nvCxnSpPr>
        <p:spPr>
          <a:xfrm>
            <a:off x="4714876" y="2457562"/>
            <a:ext cx="2295528" cy="900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CasellaDiTesto 18"/>
          <p:cNvSpPr txBox="1"/>
          <p:nvPr/>
        </p:nvSpPr>
        <p:spPr>
          <a:xfrm>
            <a:off x="928662" y="4500570"/>
            <a:ext cx="2714644" cy="769441"/>
          </a:xfrm>
          <a:prstGeom prst="rect">
            <a:avLst/>
          </a:prstGeom>
          <a:noFill/>
        </p:spPr>
        <p:txBody>
          <a:bodyPr wrap="square" rtlCol="0">
            <a:spAutoFit/>
          </a:bodyPr>
          <a:lstStyle/>
          <a:p>
            <a:pPr algn="ctr"/>
            <a:r>
              <a:rPr lang="it-IT" sz="2200" dirty="0"/>
              <a:t>Soddisfazione indiretta attraverso il mercato</a:t>
            </a:r>
          </a:p>
        </p:txBody>
      </p:sp>
      <p:sp>
        <p:nvSpPr>
          <p:cNvPr id="20" name="CasellaDiTesto 19"/>
          <p:cNvSpPr txBox="1"/>
          <p:nvPr/>
        </p:nvSpPr>
        <p:spPr>
          <a:xfrm>
            <a:off x="5786446" y="4500570"/>
            <a:ext cx="2714644" cy="430887"/>
          </a:xfrm>
          <a:prstGeom prst="rect">
            <a:avLst/>
          </a:prstGeom>
          <a:noFill/>
        </p:spPr>
        <p:txBody>
          <a:bodyPr wrap="square" rtlCol="0">
            <a:spAutoFit/>
          </a:bodyPr>
          <a:lstStyle/>
          <a:p>
            <a:pPr algn="ctr"/>
            <a:r>
              <a:rPr lang="it-IT" sz="2200" dirty="0"/>
              <a:t>Soddisfazione diretta </a:t>
            </a:r>
          </a:p>
        </p:txBody>
      </p:sp>
      <p:cxnSp>
        <p:nvCxnSpPr>
          <p:cNvPr id="13" name="Connettore 2 12"/>
          <p:cNvCxnSpPr>
            <a:stCxn id="11" idx="2"/>
          </p:cNvCxnSpPr>
          <p:nvPr/>
        </p:nvCxnSpPr>
        <p:spPr>
          <a:xfrm rot="16200000" flipH="1">
            <a:off x="3305170" y="3876682"/>
            <a:ext cx="2809900" cy="9512"/>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sp>
        <p:nvSpPr>
          <p:cNvPr id="14" name="Segnaposto testo 8"/>
          <p:cNvSpPr txBox="1">
            <a:spLocks/>
          </p:cNvSpPr>
          <p:nvPr/>
        </p:nvSpPr>
        <p:spPr>
          <a:xfrm>
            <a:off x="2857488" y="5357826"/>
            <a:ext cx="3733800" cy="762000"/>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it-IT" sz="2400" b="0" i="0" u="none" strike="noStrike" kern="1200" cap="none" spc="0" normalizeH="0" baseline="0" noProof="0" dirty="0">
                <a:ln>
                  <a:noFill/>
                </a:ln>
                <a:solidFill>
                  <a:schemeClr val="dk1"/>
                </a:solidFill>
                <a:effectLst/>
                <a:uLnTx/>
                <a:uFillTx/>
                <a:latin typeface="+mn-lt"/>
                <a:ea typeface="+mn-ea"/>
                <a:cs typeface="+mn-cs"/>
              </a:rPr>
              <a:t>AZIENDE COMPOSTE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L’evoluzione degli studi di Ragioneria</a:t>
            </a:r>
          </a:p>
        </p:txBody>
      </p:sp>
      <p:sp>
        <p:nvSpPr>
          <p:cNvPr id="5" name="Segnaposto contenuto 4"/>
          <p:cNvSpPr>
            <a:spLocks noGrp="1"/>
          </p:cNvSpPr>
          <p:nvPr>
            <p:ph sz="quarter" idx="1"/>
          </p:nvPr>
        </p:nvSpPr>
        <p:spPr/>
        <p:txBody>
          <a:bodyPr>
            <a:normAutofit/>
          </a:bodyPr>
          <a:lstStyle/>
          <a:p>
            <a:r>
              <a:rPr lang="it-IT" dirty="0"/>
              <a:t>Ragioneria intesa come materia che studia:</a:t>
            </a:r>
          </a:p>
          <a:p>
            <a:pPr>
              <a:buFontTx/>
              <a:buChar char="-"/>
            </a:pPr>
            <a:r>
              <a:rPr lang="it-IT" dirty="0"/>
              <a:t>Il modo con cui rilevare le operazioni, ovvero come tenere la contabilità;</a:t>
            </a:r>
          </a:p>
          <a:p>
            <a:pPr>
              <a:buFontTx/>
              <a:buChar char="-"/>
            </a:pPr>
            <a:r>
              <a:rPr lang="it-IT" dirty="0"/>
              <a:t>le funzioni del controllo economico (analisi della valutazione della convenienza economica).</a:t>
            </a:r>
          </a:p>
        </p:txBody>
      </p:sp>
    </p:spTree>
    <p:extLst>
      <p:ext uri="{BB962C8B-B14F-4D97-AF65-F5344CB8AC3E}">
        <p14:creationId xmlns:p14="http://schemas.microsoft.com/office/powerpoint/2010/main" val="13206283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aziende di produzione</a:t>
            </a:r>
          </a:p>
        </p:txBody>
      </p:sp>
      <p:sp>
        <p:nvSpPr>
          <p:cNvPr id="13" name="Segnaposto contenuto 12"/>
          <p:cNvSpPr>
            <a:spLocks noGrp="1"/>
          </p:cNvSpPr>
          <p:nvPr>
            <p:ph sz="quarter" idx="2"/>
          </p:nvPr>
        </p:nvSpPr>
        <p:spPr/>
        <p:txBody>
          <a:bodyPr>
            <a:normAutofit lnSpcReduction="10000"/>
          </a:bodyPr>
          <a:lstStyle/>
          <a:p>
            <a:pPr indent="0" algn="just">
              <a:buNone/>
            </a:pPr>
            <a:r>
              <a:rPr lang="it-IT" dirty="0"/>
              <a:t>Le </a:t>
            </a:r>
            <a:r>
              <a:rPr lang="it-IT" b="1" dirty="0"/>
              <a:t>aziende di produzione </a:t>
            </a:r>
            <a:r>
              <a:rPr lang="it-IT" dirty="0"/>
              <a:t>soddisfano indirettamente i bisogni poiché producono beni e servizi destinati al mercato. I soggetti acquirenti hanno la possibilità di:</a:t>
            </a:r>
          </a:p>
          <a:p>
            <a:pPr marL="514350" indent="-514350" algn="just">
              <a:buAutoNum type="alphaLcParenR"/>
            </a:pPr>
            <a:r>
              <a:rPr lang="it-IT" dirty="0"/>
              <a:t>Riutilizzarli in altri processi di produzione </a:t>
            </a:r>
          </a:p>
          <a:p>
            <a:pPr marL="514350" indent="-514350" algn="just">
              <a:buAutoNum type="alphaLcParenR"/>
            </a:pPr>
            <a:r>
              <a:rPr lang="it-IT" dirty="0"/>
              <a:t>Consumarli per appagare i bisogni</a:t>
            </a:r>
          </a:p>
        </p:txBody>
      </p:sp>
      <p:pic>
        <p:nvPicPr>
          <p:cNvPr id="2051" name="Picture 3" descr="C:\Program Files (x86)\Microsoft Office\MEDIA\CAGCAT10\j0285360.wmf"/>
          <p:cNvPicPr>
            <a:picLocks noChangeAspect="1" noChangeArrowheads="1"/>
          </p:cNvPicPr>
          <p:nvPr/>
        </p:nvPicPr>
        <p:blipFill>
          <a:blip r:embed="rId2"/>
          <a:srcRect/>
          <a:stretch>
            <a:fillRect/>
          </a:stretch>
        </p:blipFill>
        <p:spPr bwMode="auto">
          <a:xfrm>
            <a:off x="1714480" y="2071678"/>
            <a:ext cx="2474145" cy="305124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aziende di erogazione</a:t>
            </a:r>
          </a:p>
        </p:txBody>
      </p:sp>
      <p:sp>
        <p:nvSpPr>
          <p:cNvPr id="13" name="Segnaposto contenuto 12"/>
          <p:cNvSpPr>
            <a:spLocks noGrp="1"/>
          </p:cNvSpPr>
          <p:nvPr>
            <p:ph sz="quarter" idx="2"/>
          </p:nvPr>
        </p:nvSpPr>
        <p:spPr/>
        <p:txBody>
          <a:bodyPr/>
          <a:lstStyle/>
          <a:p>
            <a:pPr marL="0" indent="0" algn="just">
              <a:buNone/>
            </a:pPr>
            <a:r>
              <a:rPr lang="it-IT" dirty="0"/>
              <a:t>Le </a:t>
            </a:r>
            <a:r>
              <a:rPr lang="it-IT" b="1" dirty="0"/>
              <a:t>aziende di erogazione </a:t>
            </a:r>
            <a:r>
              <a:rPr lang="it-IT" dirty="0"/>
              <a:t>soddisfano direttamente i bisogni poiché l’attività economica consiste nel rendere disponibili beni e servizi per il soddisfacimento dei bisogni</a:t>
            </a:r>
          </a:p>
        </p:txBody>
      </p:sp>
      <p:pic>
        <p:nvPicPr>
          <p:cNvPr id="8" name="Picture 2" descr="C:\Program Files (x86)\Microsoft Office\MEDIA\CAGCAT10\j0216724.wmf"/>
          <p:cNvPicPr>
            <a:picLocks noChangeAspect="1" noChangeArrowheads="1"/>
          </p:cNvPicPr>
          <p:nvPr/>
        </p:nvPicPr>
        <p:blipFill>
          <a:blip r:embed="rId2"/>
          <a:srcRect/>
          <a:stretch>
            <a:fillRect/>
          </a:stretch>
        </p:blipFill>
        <p:spPr bwMode="auto">
          <a:xfrm>
            <a:off x="1285852" y="2214554"/>
            <a:ext cx="1875085" cy="2357454"/>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aziende composte</a:t>
            </a:r>
          </a:p>
        </p:txBody>
      </p:sp>
      <p:sp>
        <p:nvSpPr>
          <p:cNvPr id="13" name="Segnaposto contenuto 12"/>
          <p:cNvSpPr>
            <a:spLocks noGrp="1"/>
          </p:cNvSpPr>
          <p:nvPr>
            <p:ph sz="quarter" idx="2"/>
          </p:nvPr>
        </p:nvSpPr>
        <p:spPr/>
        <p:txBody>
          <a:bodyPr/>
          <a:lstStyle/>
          <a:p>
            <a:pPr marL="0" indent="0" algn="ctr">
              <a:buNone/>
            </a:pPr>
            <a:endParaRPr lang="it-IT" dirty="0"/>
          </a:p>
          <a:p>
            <a:pPr marL="0" indent="0" algn="ctr">
              <a:buNone/>
            </a:pPr>
            <a:endParaRPr lang="it-IT" dirty="0"/>
          </a:p>
          <a:p>
            <a:pPr marL="0" indent="0" algn="ctr">
              <a:buNone/>
            </a:pPr>
            <a:r>
              <a:rPr lang="it-IT" dirty="0"/>
              <a:t>Aziende il cui fine è </a:t>
            </a:r>
          </a:p>
          <a:p>
            <a:pPr marL="0" indent="0" algn="ctr">
              <a:buNone/>
            </a:pPr>
            <a:r>
              <a:rPr lang="it-IT" i="1" dirty="0"/>
              <a:t>sia </a:t>
            </a:r>
            <a:r>
              <a:rPr lang="it-IT" dirty="0"/>
              <a:t>produrre beni e servizi destinati al mercato </a:t>
            </a:r>
          </a:p>
          <a:p>
            <a:pPr marL="0" indent="0" algn="ctr">
              <a:buNone/>
            </a:pPr>
            <a:r>
              <a:rPr lang="it-IT" i="1" dirty="0"/>
              <a:t>sia </a:t>
            </a:r>
            <a:r>
              <a:rPr lang="it-IT" dirty="0"/>
              <a:t>il consumo dei beni per il soddisfacimento dei bisogni.</a:t>
            </a:r>
          </a:p>
        </p:txBody>
      </p:sp>
      <p:pic>
        <p:nvPicPr>
          <p:cNvPr id="2051" name="Picture 3" descr="C:\Program Files (x86)\Microsoft Office\MEDIA\CAGCAT10\j0285360.wmf"/>
          <p:cNvPicPr>
            <a:picLocks noChangeAspect="1" noChangeArrowheads="1"/>
          </p:cNvPicPr>
          <p:nvPr/>
        </p:nvPicPr>
        <p:blipFill>
          <a:blip r:embed="rId3"/>
          <a:srcRect/>
          <a:stretch>
            <a:fillRect/>
          </a:stretch>
        </p:blipFill>
        <p:spPr bwMode="auto">
          <a:xfrm>
            <a:off x="1214414" y="2306586"/>
            <a:ext cx="1605246" cy="1979670"/>
          </a:xfrm>
          <a:prstGeom prst="rect">
            <a:avLst/>
          </a:prstGeom>
          <a:noFill/>
        </p:spPr>
      </p:pic>
      <p:pic>
        <p:nvPicPr>
          <p:cNvPr id="3074" name="Picture 2" descr="C:\Program Files (x86)\Microsoft Office\MEDIA\CAGCAT10\j0216724.wmf"/>
          <p:cNvPicPr>
            <a:picLocks noChangeAspect="1" noChangeArrowheads="1"/>
          </p:cNvPicPr>
          <p:nvPr/>
        </p:nvPicPr>
        <p:blipFill>
          <a:blip r:embed="rId4"/>
          <a:srcRect/>
          <a:stretch>
            <a:fillRect/>
          </a:stretch>
        </p:blipFill>
        <p:spPr bwMode="auto">
          <a:xfrm>
            <a:off x="2643174" y="3000372"/>
            <a:ext cx="1875085" cy="2357454"/>
          </a:xfrm>
          <a:prstGeom prst="rect">
            <a:avLst/>
          </a:prstGeom>
          <a:noFill/>
        </p:spPr>
      </p:pic>
      <p:sp>
        <p:nvSpPr>
          <p:cNvPr id="9" name="Ovale 8"/>
          <p:cNvSpPr/>
          <p:nvPr/>
        </p:nvSpPr>
        <p:spPr>
          <a:xfrm>
            <a:off x="285720" y="1571612"/>
            <a:ext cx="4786346" cy="4357718"/>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Principali differenze</a:t>
            </a:r>
          </a:p>
        </p:txBody>
      </p:sp>
      <p:sp>
        <p:nvSpPr>
          <p:cNvPr id="3" name="Segnaposto testo 2"/>
          <p:cNvSpPr>
            <a:spLocks noGrp="1"/>
          </p:cNvSpPr>
          <p:nvPr>
            <p:ph type="body" idx="1"/>
          </p:nvPr>
        </p:nvSpPr>
        <p:spPr>
          <a:xfrm>
            <a:off x="500034" y="1447800"/>
            <a:ext cx="3733800" cy="762000"/>
          </a:xfrm>
        </p:spPr>
        <p:txBody>
          <a:bodyPr/>
          <a:lstStyle/>
          <a:p>
            <a:r>
              <a:rPr lang="it-IT" dirty="0"/>
              <a:t>Aziende di produzione</a:t>
            </a:r>
          </a:p>
        </p:txBody>
      </p:sp>
      <p:sp>
        <p:nvSpPr>
          <p:cNvPr id="4" name="Segnaposto testo 3"/>
          <p:cNvSpPr>
            <a:spLocks noGrp="1"/>
          </p:cNvSpPr>
          <p:nvPr>
            <p:ph type="body" sz="half" idx="3"/>
          </p:nvPr>
        </p:nvSpPr>
        <p:spPr>
          <a:xfrm>
            <a:off x="5338794" y="1447800"/>
            <a:ext cx="3733800" cy="762000"/>
          </a:xfrm>
        </p:spPr>
        <p:txBody>
          <a:bodyPr/>
          <a:lstStyle/>
          <a:p>
            <a:r>
              <a:rPr lang="it-IT" dirty="0"/>
              <a:t>Aziende di erogazione</a:t>
            </a:r>
          </a:p>
        </p:txBody>
      </p:sp>
      <p:sp>
        <p:nvSpPr>
          <p:cNvPr id="7" name="Segnaposto contenuto 6"/>
          <p:cNvSpPr>
            <a:spLocks noGrp="1"/>
          </p:cNvSpPr>
          <p:nvPr>
            <p:ph sz="half" idx="2"/>
          </p:nvPr>
        </p:nvSpPr>
        <p:spPr>
          <a:xfrm>
            <a:off x="500034" y="2247900"/>
            <a:ext cx="3733800" cy="3886200"/>
          </a:xfrm>
        </p:spPr>
        <p:txBody>
          <a:bodyPr/>
          <a:lstStyle/>
          <a:p>
            <a:endParaRPr lang="it-IT" dirty="0"/>
          </a:p>
          <a:p>
            <a:r>
              <a:rPr lang="it-IT" dirty="0"/>
              <a:t>Mercato dei clienti</a:t>
            </a:r>
          </a:p>
          <a:p>
            <a:endParaRPr lang="it-IT" dirty="0"/>
          </a:p>
          <a:p>
            <a:endParaRPr lang="it-IT" dirty="0"/>
          </a:p>
          <a:p>
            <a:endParaRPr lang="it-IT" dirty="0"/>
          </a:p>
          <a:p>
            <a:r>
              <a:rPr lang="it-IT" dirty="0"/>
              <a:t>Beni e servizi</a:t>
            </a:r>
          </a:p>
        </p:txBody>
      </p:sp>
      <p:sp>
        <p:nvSpPr>
          <p:cNvPr id="8" name="Segnaposto contenuto 7"/>
          <p:cNvSpPr>
            <a:spLocks noGrp="1"/>
          </p:cNvSpPr>
          <p:nvPr>
            <p:ph sz="half" idx="4"/>
          </p:nvPr>
        </p:nvSpPr>
        <p:spPr>
          <a:xfrm>
            <a:off x="5338794" y="2247900"/>
            <a:ext cx="3590924" cy="3886200"/>
          </a:xfrm>
        </p:spPr>
        <p:txBody>
          <a:bodyPr/>
          <a:lstStyle/>
          <a:p>
            <a:endParaRPr lang="it-IT" dirty="0"/>
          </a:p>
          <a:p>
            <a:r>
              <a:rPr lang="it-IT" dirty="0"/>
              <a:t>Insieme degli utenti</a:t>
            </a:r>
          </a:p>
          <a:p>
            <a:endParaRPr lang="it-IT" dirty="0"/>
          </a:p>
          <a:p>
            <a:endParaRPr lang="it-IT" dirty="0"/>
          </a:p>
          <a:p>
            <a:endParaRPr lang="it-IT" dirty="0"/>
          </a:p>
          <a:p>
            <a:r>
              <a:rPr lang="it-IT" dirty="0"/>
              <a:t>Servizi pubblici</a:t>
            </a:r>
          </a:p>
        </p:txBody>
      </p:sp>
      <p:sp>
        <p:nvSpPr>
          <p:cNvPr id="9" name="Ovale 8"/>
          <p:cNvSpPr/>
          <p:nvPr/>
        </p:nvSpPr>
        <p:spPr>
          <a:xfrm>
            <a:off x="3143240" y="2214554"/>
            <a:ext cx="2214578" cy="1571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Destinatari dell’attività economica</a:t>
            </a:r>
          </a:p>
        </p:txBody>
      </p:sp>
      <p:sp>
        <p:nvSpPr>
          <p:cNvPr id="10" name="Ovale 9"/>
          <p:cNvSpPr/>
          <p:nvPr/>
        </p:nvSpPr>
        <p:spPr>
          <a:xfrm>
            <a:off x="3143240" y="3929066"/>
            <a:ext cx="2214578" cy="1571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Risultato dell’attività economica</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Principali differenze</a:t>
            </a:r>
          </a:p>
        </p:txBody>
      </p:sp>
      <p:sp>
        <p:nvSpPr>
          <p:cNvPr id="3" name="Segnaposto testo 2"/>
          <p:cNvSpPr>
            <a:spLocks noGrp="1"/>
          </p:cNvSpPr>
          <p:nvPr>
            <p:ph type="body" idx="1"/>
          </p:nvPr>
        </p:nvSpPr>
        <p:spPr>
          <a:xfrm>
            <a:off x="500034" y="1447800"/>
            <a:ext cx="3733800" cy="762000"/>
          </a:xfrm>
        </p:spPr>
        <p:txBody>
          <a:bodyPr/>
          <a:lstStyle/>
          <a:p>
            <a:r>
              <a:rPr lang="it-IT" dirty="0"/>
              <a:t>Aziende di produzione</a:t>
            </a:r>
          </a:p>
        </p:txBody>
      </p:sp>
      <p:sp>
        <p:nvSpPr>
          <p:cNvPr id="4" name="Segnaposto testo 3"/>
          <p:cNvSpPr>
            <a:spLocks noGrp="1"/>
          </p:cNvSpPr>
          <p:nvPr>
            <p:ph type="body" sz="half" idx="3"/>
          </p:nvPr>
        </p:nvSpPr>
        <p:spPr>
          <a:xfrm>
            <a:off x="5338794" y="1447800"/>
            <a:ext cx="3733800" cy="762000"/>
          </a:xfrm>
        </p:spPr>
        <p:txBody>
          <a:bodyPr/>
          <a:lstStyle/>
          <a:p>
            <a:r>
              <a:rPr lang="it-IT" dirty="0"/>
              <a:t>Aziende di erogazione</a:t>
            </a:r>
          </a:p>
        </p:txBody>
      </p:sp>
      <p:sp>
        <p:nvSpPr>
          <p:cNvPr id="7" name="Segnaposto contenuto 6"/>
          <p:cNvSpPr>
            <a:spLocks noGrp="1"/>
          </p:cNvSpPr>
          <p:nvPr>
            <p:ph sz="half" idx="2"/>
          </p:nvPr>
        </p:nvSpPr>
        <p:spPr>
          <a:xfrm>
            <a:off x="500034" y="2247900"/>
            <a:ext cx="3733800" cy="3886200"/>
          </a:xfrm>
        </p:spPr>
        <p:txBody>
          <a:bodyPr/>
          <a:lstStyle/>
          <a:p>
            <a:endParaRPr lang="it-IT" dirty="0"/>
          </a:p>
          <a:p>
            <a:r>
              <a:rPr lang="it-IT" dirty="0"/>
              <a:t>Prezzo di mercato</a:t>
            </a:r>
          </a:p>
          <a:p>
            <a:r>
              <a:rPr lang="it-IT" dirty="0"/>
              <a:t>Ricavo di vendita</a:t>
            </a:r>
          </a:p>
          <a:p>
            <a:endParaRPr lang="it-IT" dirty="0"/>
          </a:p>
          <a:p>
            <a:pPr>
              <a:buNone/>
            </a:pPr>
            <a:endParaRPr lang="it-IT" dirty="0"/>
          </a:p>
          <a:p>
            <a:r>
              <a:rPr lang="it-IT" dirty="0"/>
              <a:t>Profitto</a:t>
            </a:r>
          </a:p>
        </p:txBody>
      </p:sp>
      <p:sp>
        <p:nvSpPr>
          <p:cNvPr id="8" name="Segnaposto contenuto 7"/>
          <p:cNvSpPr>
            <a:spLocks noGrp="1"/>
          </p:cNvSpPr>
          <p:nvPr>
            <p:ph sz="half" idx="4"/>
          </p:nvPr>
        </p:nvSpPr>
        <p:spPr>
          <a:xfrm>
            <a:off x="5338794" y="2247900"/>
            <a:ext cx="3590924" cy="3886200"/>
          </a:xfrm>
        </p:spPr>
        <p:txBody>
          <a:bodyPr/>
          <a:lstStyle/>
          <a:p>
            <a:endParaRPr lang="it-IT" dirty="0"/>
          </a:p>
          <a:p>
            <a:r>
              <a:rPr lang="it-IT" dirty="0"/>
              <a:t>Tributi o tariffe</a:t>
            </a:r>
          </a:p>
          <a:p>
            <a:endParaRPr lang="it-IT" dirty="0"/>
          </a:p>
          <a:p>
            <a:endParaRPr lang="it-IT" dirty="0"/>
          </a:p>
          <a:p>
            <a:endParaRPr lang="it-IT" dirty="0"/>
          </a:p>
          <a:p>
            <a:r>
              <a:rPr lang="it-IT" dirty="0"/>
              <a:t>Svolgimento di un’attività di pubblico interesse</a:t>
            </a:r>
          </a:p>
        </p:txBody>
      </p:sp>
      <p:sp>
        <p:nvSpPr>
          <p:cNvPr id="9" name="Ovale 8"/>
          <p:cNvSpPr/>
          <p:nvPr/>
        </p:nvSpPr>
        <p:spPr>
          <a:xfrm>
            <a:off x="3143240" y="2214554"/>
            <a:ext cx="2214578" cy="1571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200" dirty="0"/>
              <a:t>Corrispettivo</a:t>
            </a:r>
          </a:p>
        </p:txBody>
      </p:sp>
      <p:sp>
        <p:nvSpPr>
          <p:cNvPr id="10" name="Ovale 9"/>
          <p:cNvSpPr/>
          <p:nvPr/>
        </p:nvSpPr>
        <p:spPr>
          <a:xfrm>
            <a:off x="3143240" y="3929066"/>
            <a:ext cx="2214578" cy="1571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Fine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gestione organizzata</a:t>
            </a:r>
          </a:p>
        </p:txBody>
      </p:sp>
      <p:sp>
        <p:nvSpPr>
          <p:cNvPr id="4" name="Rettangolo 3"/>
          <p:cNvSpPr/>
          <p:nvPr/>
        </p:nvSpPr>
        <p:spPr>
          <a:xfrm>
            <a:off x="1285852" y="1857364"/>
            <a:ext cx="2928958" cy="12858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t>1) APPROCCIO PER FUNZIONI</a:t>
            </a:r>
          </a:p>
        </p:txBody>
      </p:sp>
      <p:sp>
        <p:nvSpPr>
          <p:cNvPr id="5" name="Rettangolo 4"/>
          <p:cNvSpPr/>
          <p:nvPr/>
        </p:nvSpPr>
        <p:spPr>
          <a:xfrm>
            <a:off x="4071934" y="2571744"/>
            <a:ext cx="2928958" cy="12858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t>2) APPROCCIO PER PROCESSI</a:t>
            </a:r>
          </a:p>
        </p:txBody>
      </p:sp>
      <p:cxnSp>
        <p:nvCxnSpPr>
          <p:cNvPr id="7" name="Connettore 2 6"/>
          <p:cNvCxnSpPr/>
          <p:nvPr/>
        </p:nvCxnSpPr>
        <p:spPr>
          <a:xfrm rot="5400000">
            <a:off x="2214546" y="3856834"/>
            <a:ext cx="10001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rot="5400000">
            <a:off x="5072860" y="4571214"/>
            <a:ext cx="10001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CasellaDiTesto 8"/>
          <p:cNvSpPr txBox="1"/>
          <p:nvPr/>
        </p:nvSpPr>
        <p:spPr>
          <a:xfrm>
            <a:off x="1357290" y="4500570"/>
            <a:ext cx="2786082" cy="492443"/>
          </a:xfrm>
          <a:prstGeom prst="rect">
            <a:avLst/>
          </a:prstGeom>
          <a:noFill/>
        </p:spPr>
        <p:txBody>
          <a:bodyPr wrap="square" rtlCol="0">
            <a:spAutoFit/>
          </a:bodyPr>
          <a:lstStyle/>
          <a:p>
            <a:pPr algn="ctr"/>
            <a:r>
              <a:rPr lang="it-IT" sz="2600" dirty="0"/>
              <a:t>verticale</a:t>
            </a:r>
          </a:p>
        </p:txBody>
      </p:sp>
      <p:sp>
        <p:nvSpPr>
          <p:cNvPr id="10" name="CasellaDiTesto 9"/>
          <p:cNvSpPr txBox="1"/>
          <p:nvPr/>
        </p:nvSpPr>
        <p:spPr>
          <a:xfrm>
            <a:off x="4214810" y="5214950"/>
            <a:ext cx="2786082" cy="492443"/>
          </a:xfrm>
          <a:prstGeom prst="rect">
            <a:avLst/>
          </a:prstGeom>
          <a:noFill/>
        </p:spPr>
        <p:txBody>
          <a:bodyPr wrap="square" rtlCol="0">
            <a:spAutoFit/>
          </a:bodyPr>
          <a:lstStyle/>
          <a:p>
            <a:pPr algn="ctr"/>
            <a:r>
              <a:rPr lang="it-IT" sz="2600" dirty="0"/>
              <a:t>orizzontale</a:t>
            </a:r>
          </a:p>
        </p:txBody>
      </p:sp>
      <p:sp>
        <p:nvSpPr>
          <p:cNvPr id="11" name="CasellaDiTesto 10"/>
          <p:cNvSpPr txBox="1"/>
          <p:nvPr/>
        </p:nvSpPr>
        <p:spPr>
          <a:xfrm>
            <a:off x="6786578" y="4214818"/>
            <a:ext cx="2071702" cy="892552"/>
          </a:xfrm>
          <a:prstGeom prst="rect">
            <a:avLst/>
          </a:prstGeom>
          <a:noFill/>
        </p:spPr>
        <p:txBody>
          <a:bodyPr wrap="square" rtlCol="0">
            <a:spAutoFit/>
          </a:bodyPr>
          <a:lstStyle/>
          <a:p>
            <a:pPr algn="ctr"/>
            <a:r>
              <a:rPr lang="it-IT" sz="2600" i="1" dirty="0"/>
              <a:t>dimensione di analisi</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274638"/>
            <a:ext cx="8435280" cy="1143000"/>
          </a:xfrm>
        </p:spPr>
        <p:txBody>
          <a:bodyPr>
            <a:normAutofit/>
          </a:bodyPr>
          <a:lstStyle/>
          <a:p>
            <a:pPr algn="ctr"/>
            <a:r>
              <a:rPr lang="it-IT" dirty="0"/>
              <a:t>Criteri di divisione del lavoro</a:t>
            </a:r>
          </a:p>
        </p:txBody>
      </p:sp>
      <p:sp>
        <p:nvSpPr>
          <p:cNvPr id="3" name="Segnaposto contenuto 2"/>
          <p:cNvSpPr>
            <a:spLocks noGrp="1"/>
          </p:cNvSpPr>
          <p:nvPr>
            <p:ph sz="quarter" idx="1"/>
          </p:nvPr>
        </p:nvSpPr>
        <p:spPr>
          <a:xfrm>
            <a:off x="612648" y="1600200"/>
            <a:ext cx="8153400" cy="4186254"/>
          </a:xfrm>
        </p:spPr>
        <p:txBody>
          <a:bodyPr>
            <a:normAutofit/>
          </a:bodyPr>
          <a:lstStyle/>
          <a:p>
            <a:pPr algn="just"/>
            <a:r>
              <a:rPr lang="it-IT" u="sng" dirty="0"/>
              <a:t>Competenze professionali</a:t>
            </a:r>
            <a:r>
              <a:rPr lang="it-IT" dirty="0"/>
              <a:t> richieste per lo svolgimento delle attività </a:t>
            </a:r>
            <a:r>
              <a:rPr lang="it-IT" b="1" dirty="0"/>
              <a:t>(criterio per funzioni o per input) </a:t>
            </a:r>
          </a:p>
          <a:p>
            <a:pPr algn="just">
              <a:buNone/>
            </a:pPr>
            <a:endParaRPr lang="it-IT" b="1" dirty="0"/>
          </a:p>
          <a:p>
            <a:pPr algn="just"/>
            <a:r>
              <a:rPr lang="it-IT" u="sng" dirty="0"/>
              <a:t>Fine comune</a:t>
            </a:r>
            <a:r>
              <a:rPr lang="it-IT" dirty="0"/>
              <a:t> diretto alla realizzazione di un unico output</a:t>
            </a:r>
            <a:r>
              <a:rPr lang="it-IT" b="1" dirty="0"/>
              <a:t> (criterio per processi o per output) </a:t>
            </a:r>
          </a:p>
          <a:p>
            <a:pPr marL="0" indent="0" algn="just">
              <a:buNone/>
            </a:pPr>
            <a:r>
              <a:rPr lang="it-IT" dirty="0"/>
              <a:t>	</a:t>
            </a:r>
          </a:p>
        </p:txBody>
      </p:sp>
    </p:spTree>
    <p:extLst>
      <p:ext uri="{BB962C8B-B14F-4D97-AF65-F5344CB8AC3E}">
        <p14:creationId xmlns:p14="http://schemas.microsoft.com/office/powerpoint/2010/main" val="36343444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L’approccio per funzioni</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funzioni aziendali</a:t>
            </a:r>
          </a:p>
        </p:txBody>
      </p:sp>
      <p:sp>
        <p:nvSpPr>
          <p:cNvPr id="4" name="Segnaposto contenuto 3"/>
          <p:cNvSpPr>
            <a:spLocks noGrp="1"/>
          </p:cNvSpPr>
          <p:nvPr>
            <p:ph sz="quarter" idx="1"/>
          </p:nvPr>
        </p:nvSpPr>
        <p:spPr/>
        <p:txBody>
          <a:bodyPr>
            <a:normAutofit/>
          </a:bodyPr>
          <a:lstStyle/>
          <a:p>
            <a:pPr marL="0" indent="0" algn="just">
              <a:buNone/>
            </a:pPr>
            <a:r>
              <a:rPr lang="it-IT" sz="3000" dirty="0"/>
              <a:t>Per </a:t>
            </a:r>
            <a:r>
              <a:rPr lang="it-IT" sz="3000" b="1" i="1" dirty="0"/>
              <a:t>funzioni </a:t>
            </a:r>
            <a:r>
              <a:rPr lang="it-IT" sz="3000" dirty="0"/>
              <a:t>si intende l’insieme delle attività ed operazioni omogenee sotto l’aspetto tecnico-economico ovvero dal punto di vista delle competenze tecniche richieste per il loro svolgimento.</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Approccio per funzioni</a:t>
            </a:r>
          </a:p>
        </p:txBody>
      </p:sp>
      <p:sp>
        <p:nvSpPr>
          <p:cNvPr id="4" name="Rettangolo 3"/>
          <p:cNvSpPr/>
          <p:nvPr/>
        </p:nvSpPr>
        <p:spPr>
          <a:xfrm>
            <a:off x="571472" y="2000239"/>
            <a:ext cx="1428760"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t>A</a:t>
            </a:r>
          </a:p>
        </p:txBody>
      </p:sp>
      <p:sp>
        <p:nvSpPr>
          <p:cNvPr id="5" name="Rettangolo 4"/>
          <p:cNvSpPr/>
          <p:nvPr/>
        </p:nvSpPr>
        <p:spPr>
          <a:xfrm>
            <a:off x="2285984" y="2000239"/>
            <a:ext cx="1428760"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t>B</a:t>
            </a:r>
          </a:p>
        </p:txBody>
      </p:sp>
      <p:sp>
        <p:nvSpPr>
          <p:cNvPr id="6" name="Rettangolo 5"/>
          <p:cNvSpPr/>
          <p:nvPr/>
        </p:nvSpPr>
        <p:spPr>
          <a:xfrm>
            <a:off x="3929058" y="2000239"/>
            <a:ext cx="1428760"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t>C</a:t>
            </a:r>
          </a:p>
        </p:txBody>
      </p:sp>
      <p:sp>
        <p:nvSpPr>
          <p:cNvPr id="7" name="Rettangolo 6"/>
          <p:cNvSpPr/>
          <p:nvPr/>
        </p:nvSpPr>
        <p:spPr>
          <a:xfrm>
            <a:off x="5572132" y="2000239"/>
            <a:ext cx="1428760"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t>D</a:t>
            </a:r>
          </a:p>
        </p:txBody>
      </p:sp>
      <p:sp>
        <p:nvSpPr>
          <p:cNvPr id="8" name="Rettangolo 7"/>
          <p:cNvSpPr/>
          <p:nvPr/>
        </p:nvSpPr>
        <p:spPr>
          <a:xfrm>
            <a:off x="7215206" y="2000239"/>
            <a:ext cx="1428760"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t>E</a:t>
            </a:r>
          </a:p>
        </p:txBody>
      </p:sp>
      <p:sp>
        <p:nvSpPr>
          <p:cNvPr id="12" name="Parentesi graffa chiusa 11"/>
          <p:cNvSpPr/>
          <p:nvPr/>
        </p:nvSpPr>
        <p:spPr>
          <a:xfrm rot="5400000">
            <a:off x="4179091" y="-464371"/>
            <a:ext cx="857255" cy="778674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3" name="CasellaDiTesto 12"/>
          <p:cNvSpPr txBox="1"/>
          <p:nvPr/>
        </p:nvSpPr>
        <p:spPr>
          <a:xfrm>
            <a:off x="2928926" y="1357298"/>
            <a:ext cx="3571900" cy="553998"/>
          </a:xfrm>
          <a:prstGeom prst="rect">
            <a:avLst/>
          </a:prstGeom>
          <a:noFill/>
        </p:spPr>
        <p:txBody>
          <a:bodyPr wrap="square" rtlCol="0">
            <a:spAutoFit/>
          </a:bodyPr>
          <a:lstStyle/>
          <a:p>
            <a:pPr algn="ctr"/>
            <a:r>
              <a:rPr lang="it-IT" sz="3000" dirty="0"/>
              <a:t>AREE FUNZIONALI</a:t>
            </a:r>
          </a:p>
        </p:txBody>
      </p:sp>
      <p:sp>
        <p:nvSpPr>
          <p:cNvPr id="14" name="CasellaDiTesto 13"/>
          <p:cNvSpPr txBox="1"/>
          <p:nvPr/>
        </p:nvSpPr>
        <p:spPr>
          <a:xfrm>
            <a:off x="500034" y="3857628"/>
            <a:ext cx="7358114" cy="2092881"/>
          </a:xfrm>
          <a:prstGeom prst="rect">
            <a:avLst/>
          </a:prstGeom>
          <a:noFill/>
        </p:spPr>
        <p:txBody>
          <a:bodyPr wrap="square" rtlCol="0">
            <a:spAutoFit/>
          </a:bodyPr>
          <a:lstStyle/>
          <a:p>
            <a:r>
              <a:rPr lang="it-IT" sz="2600" dirty="0"/>
              <a:t>Le funzioni consentono di individuare:</a:t>
            </a:r>
          </a:p>
          <a:p>
            <a:pPr marL="342900" indent="-342900">
              <a:buAutoNum type="arabicParenR"/>
            </a:pPr>
            <a:r>
              <a:rPr lang="it-IT" sz="2600" dirty="0"/>
              <a:t>i compiti da eseguire;</a:t>
            </a:r>
          </a:p>
          <a:p>
            <a:pPr marL="342900" indent="-342900">
              <a:buAutoNum type="arabicParenR"/>
            </a:pPr>
            <a:r>
              <a:rPr lang="it-IT" sz="2600" dirty="0"/>
              <a:t>le persone da impiegare per l’esecuzione di tali compiti;</a:t>
            </a:r>
          </a:p>
          <a:p>
            <a:pPr marL="342900" indent="-342900">
              <a:buAutoNum type="arabicParenR"/>
            </a:pPr>
            <a:r>
              <a:rPr lang="it-IT" sz="2600" dirty="0"/>
              <a:t>le competenze tecniche richieste e le risorse da assegnare alle persone per svolgere tali compiti.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L’evoluzione degli studi di Ragioneria</a:t>
            </a:r>
          </a:p>
        </p:txBody>
      </p:sp>
      <p:sp>
        <p:nvSpPr>
          <p:cNvPr id="5" name="Segnaposto contenuto 4"/>
          <p:cNvSpPr>
            <a:spLocks noGrp="1"/>
          </p:cNvSpPr>
          <p:nvPr>
            <p:ph sz="quarter" idx="1"/>
          </p:nvPr>
        </p:nvSpPr>
        <p:spPr>
          <a:xfrm>
            <a:off x="714348" y="3929066"/>
            <a:ext cx="7772400" cy="1285884"/>
          </a:xfrm>
        </p:spPr>
        <p:txBody>
          <a:bodyPr>
            <a:normAutofit/>
          </a:bodyPr>
          <a:lstStyle/>
          <a:p>
            <a:pPr marL="0" indent="0" algn="just">
              <a:buNone/>
            </a:pPr>
            <a:r>
              <a:rPr lang="it-IT" dirty="0"/>
              <a:t>L’economia aziendale di Zappa introduce lo studio del contenuto (dell’oggetto) delle rilevazioni e dell’organizzazione (come dividere il lavoro e come coordinare le attività)</a:t>
            </a:r>
          </a:p>
        </p:txBody>
      </p:sp>
      <p:sp>
        <p:nvSpPr>
          <p:cNvPr id="6" name="Elaborazione 5"/>
          <p:cNvSpPr/>
          <p:nvPr/>
        </p:nvSpPr>
        <p:spPr>
          <a:xfrm>
            <a:off x="1214414" y="1785926"/>
            <a:ext cx="1857388" cy="128588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Ragioneria</a:t>
            </a:r>
          </a:p>
        </p:txBody>
      </p:sp>
      <p:sp>
        <p:nvSpPr>
          <p:cNvPr id="9" name="Elaborazione 8"/>
          <p:cNvSpPr/>
          <p:nvPr/>
        </p:nvSpPr>
        <p:spPr>
          <a:xfrm>
            <a:off x="5072066" y="1785926"/>
            <a:ext cx="1857388" cy="128588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Economia Aziendale</a:t>
            </a:r>
          </a:p>
        </p:txBody>
      </p:sp>
      <p:sp>
        <p:nvSpPr>
          <p:cNvPr id="10" name="Freccia a destra 9"/>
          <p:cNvSpPr/>
          <p:nvPr/>
        </p:nvSpPr>
        <p:spPr>
          <a:xfrm>
            <a:off x="3571868" y="2214554"/>
            <a:ext cx="1143008"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3206283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dirty="0"/>
              <a:t>La gestione organizzata</a:t>
            </a:r>
          </a:p>
        </p:txBody>
      </p:sp>
      <p:sp>
        <p:nvSpPr>
          <p:cNvPr id="6" name="Segnaposto contenuto 5"/>
          <p:cNvSpPr>
            <a:spLocks noGrp="1"/>
          </p:cNvSpPr>
          <p:nvPr>
            <p:ph sz="quarter" idx="1"/>
          </p:nvPr>
        </p:nvSpPr>
        <p:spPr/>
        <p:txBody>
          <a:bodyPr>
            <a:normAutofit/>
          </a:bodyPr>
          <a:lstStyle/>
          <a:p>
            <a:pPr algn="just">
              <a:buNone/>
            </a:pPr>
            <a:r>
              <a:rPr lang="it-IT" dirty="0"/>
              <a:t>Organizzare significa stabilire:</a:t>
            </a:r>
          </a:p>
          <a:p>
            <a:pPr algn="just">
              <a:buNone/>
            </a:pPr>
            <a:r>
              <a:rPr lang="it-IT" dirty="0"/>
              <a:t>-  quante persone, e con  quali caratteristiche, sono necessarie per svolgere le combinazioni economiche dell’impresa; </a:t>
            </a:r>
          </a:p>
          <a:p>
            <a:pPr algn="just">
              <a:buNone/>
            </a:pPr>
            <a:r>
              <a:rPr lang="it-IT" dirty="0"/>
              <a:t>-  quali insiemi di compiti deve svolgere ciascuna persona, con quali obiettivi, secondo quali modalità, con quali risorse; </a:t>
            </a:r>
          </a:p>
          <a:p>
            <a:pPr algn="just">
              <a:buNone/>
            </a:pPr>
            <a:r>
              <a:rPr lang="it-IT" dirty="0"/>
              <a:t>-  come e quando ciascuna persona deve essere retribuita e quali percorsi di formazione personali deve seguire.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Approccio per funzioni</a:t>
            </a:r>
          </a:p>
        </p:txBody>
      </p:sp>
      <p:sp>
        <p:nvSpPr>
          <p:cNvPr id="5" name="Rettangolo 4"/>
          <p:cNvSpPr/>
          <p:nvPr/>
        </p:nvSpPr>
        <p:spPr>
          <a:xfrm>
            <a:off x="3000364" y="1785926"/>
            <a:ext cx="2786082"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t>EFFICACIA</a:t>
            </a:r>
          </a:p>
        </p:txBody>
      </p:sp>
      <p:cxnSp>
        <p:nvCxnSpPr>
          <p:cNvPr id="7" name="Connettore 2 6"/>
          <p:cNvCxnSpPr/>
          <p:nvPr/>
        </p:nvCxnSpPr>
        <p:spPr>
          <a:xfrm rot="10800000" flipV="1">
            <a:off x="2428860" y="3143248"/>
            <a:ext cx="1357322"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rot="5400000">
            <a:off x="4071934" y="3571082"/>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ttore 2 11"/>
          <p:cNvCxnSpPr/>
          <p:nvPr/>
        </p:nvCxnSpPr>
        <p:spPr>
          <a:xfrm>
            <a:off x="4929190" y="3143248"/>
            <a:ext cx="1285884"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CasellaDiTesto 12"/>
          <p:cNvSpPr txBox="1"/>
          <p:nvPr/>
        </p:nvSpPr>
        <p:spPr>
          <a:xfrm>
            <a:off x="1500166" y="4000504"/>
            <a:ext cx="1928826" cy="1015663"/>
          </a:xfrm>
          <a:prstGeom prst="rect">
            <a:avLst/>
          </a:prstGeom>
          <a:noFill/>
        </p:spPr>
        <p:txBody>
          <a:bodyPr wrap="square" rtlCol="0">
            <a:spAutoFit/>
          </a:bodyPr>
          <a:lstStyle/>
          <a:p>
            <a:pPr algn="ctr"/>
            <a:r>
              <a:rPr lang="it-IT" sz="3000" dirty="0"/>
              <a:t>Profilo della gestione</a:t>
            </a:r>
          </a:p>
        </p:txBody>
      </p:sp>
      <p:sp>
        <p:nvSpPr>
          <p:cNvPr id="14" name="CasellaDiTesto 13"/>
          <p:cNvSpPr txBox="1"/>
          <p:nvPr/>
        </p:nvSpPr>
        <p:spPr>
          <a:xfrm>
            <a:off x="3500430" y="4000504"/>
            <a:ext cx="2071702" cy="1015663"/>
          </a:xfrm>
          <a:prstGeom prst="rect">
            <a:avLst/>
          </a:prstGeom>
          <a:noFill/>
        </p:spPr>
        <p:txBody>
          <a:bodyPr wrap="square" rtlCol="0">
            <a:spAutoFit/>
          </a:bodyPr>
          <a:lstStyle/>
          <a:p>
            <a:pPr algn="ctr"/>
            <a:r>
              <a:rPr lang="it-IT" sz="3000" dirty="0"/>
              <a:t>Profilo organizzativo</a:t>
            </a:r>
          </a:p>
        </p:txBody>
      </p:sp>
      <p:sp>
        <p:nvSpPr>
          <p:cNvPr id="15" name="CasellaDiTesto 14"/>
          <p:cNvSpPr txBox="1"/>
          <p:nvPr/>
        </p:nvSpPr>
        <p:spPr>
          <a:xfrm>
            <a:off x="5786446" y="4000504"/>
            <a:ext cx="1928826" cy="1015663"/>
          </a:xfrm>
          <a:prstGeom prst="rect">
            <a:avLst/>
          </a:prstGeom>
          <a:noFill/>
        </p:spPr>
        <p:txBody>
          <a:bodyPr wrap="square" rtlCol="0">
            <a:spAutoFit/>
          </a:bodyPr>
          <a:lstStyle/>
          <a:p>
            <a:pPr algn="ctr"/>
            <a:r>
              <a:rPr lang="it-IT" sz="3000" dirty="0"/>
              <a:t>Profilo informativo</a:t>
            </a:r>
          </a:p>
        </p:txBody>
      </p:sp>
      <p:sp>
        <p:nvSpPr>
          <p:cNvPr id="16" name="CasellaDiTesto 15"/>
          <p:cNvSpPr txBox="1"/>
          <p:nvPr/>
        </p:nvSpPr>
        <p:spPr>
          <a:xfrm>
            <a:off x="2000232" y="5357826"/>
            <a:ext cx="928694" cy="553998"/>
          </a:xfrm>
          <a:prstGeom prst="rect">
            <a:avLst/>
          </a:prstGeom>
          <a:noFill/>
        </p:spPr>
        <p:txBody>
          <a:bodyPr wrap="square" rtlCol="0">
            <a:spAutoFit/>
          </a:bodyPr>
          <a:lstStyle/>
          <a:p>
            <a:pPr algn="ctr"/>
            <a:r>
              <a:rPr lang="it-IT" sz="3000" i="1" dirty="0"/>
              <a:t>cosa</a:t>
            </a:r>
          </a:p>
        </p:txBody>
      </p:sp>
      <p:sp>
        <p:nvSpPr>
          <p:cNvPr id="17" name="CasellaDiTesto 16"/>
          <p:cNvSpPr txBox="1"/>
          <p:nvPr/>
        </p:nvSpPr>
        <p:spPr>
          <a:xfrm>
            <a:off x="4000496" y="5357826"/>
            <a:ext cx="928694" cy="553998"/>
          </a:xfrm>
          <a:prstGeom prst="rect">
            <a:avLst/>
          </a:prstGeom>
          <a:noFill/>
        </p:spPr>
        <p:txBody>
          <a:bodyPr wrap="square" rtlCol="0">
            <a:spAutoFit/>
          </a:bodyPr>
          <a:lstStyle/>
          <a:p>
            <a:pPr algn="ctr"/>
            <a:r>
              <a:rPr lang="it-IT" sz="3000" i="1" dirty="0"/>
              <a:t>chi</a:t>
            </a:r>
          </a:p>
        </p:txBody>
      </p:sp>
      <p:sp>
        <p:nvSpPr>
          <p:cNvPr id="18" name="CasellaDiTesto 17"/>
          <p:cNvSpPr txBox="1"/>
          <p:nvPr/>
        </p:nvSpPr>
        <p:spPr>
          <a:xfrm>
            <a:off x="6072198" y="5357826"/>
            <a:ext cx="1571636" cy="553998"/>
          </a:xfrm>
          <a:prstGeom prst="rect">
            <a:avLst/>
          </a:prstGeom>
          <a:noFill/>
        </p:spPr>
        <p:txBody>
          <a:bodyPr wrap="square" rtlCol="0">
            <a:spAutoFit/>
          </a:bodyPr>
          <a:lstStyle/>
          <a:p>
            <a:pPr algn="ctr"/>
            <a:r>
              <a:rPr lang="it-IT" sz="3000" i="1" dirty="0"/>
              <a:t>quali info</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Approccio per funzioni</a:t>
            </a:r>
          </a:p>
        </p:txBody>
      </p:sp>
      <p:graphicFrame>
        <p:nvGraphicFramePr>
          <p:cNvPr id="4" name="Diagramma 3"/>
          <p:cNvGraphicFramePr/>
          <p:nvPr/>
        </p:nvGraphicFramePr>
        <p:xfrm>
          <a:off x="428596" y="1397000"/>
          <a:ext cx="8191536" cy="46752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Approccio per funzioni</a:t>
            </a:r>
          </a:p>
        </p:txBody>
      </p:sp>
      <p:graphicFrame>
        <p:nvGraphicFramePr>
          <p:cNvPr id="4" name="Diagramma 3"/>
          <p:cNvGraphicFramePr/>
          <p:nvPr/>
        </p:nvGraphicFramePr>
        <p:xfrm>
          <a:off x="428596" y="1397000"/>
          <a:ext cx="8191536" cy="13890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Freccia in giù 12"/>
          <p:cNvSpPr/>
          <p:nvPr/>
        </p:nvSpPr>
        <p:spPr>
          <a:xfrm>
            <a:off x="4429124" y="3000372"/>
            <a:ext cx="642942" cy="12144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CasellaDiTesto 13"/>
          <p:cNvSpPr txBox="1"/>
          <p:nvPr/>
        </p:nvSpPr>
        <p:spPr>
          <a:xfrm>
            <a:off x="1643042" y="4627915"/>
            <a:ext cx="6215106"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t-IT" sz="3000" dirty="0"/>
              <a:t>Il loro diretto fine è il perseguimento degli obiettivi aziendali</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Approccio per funzioni</a:t>
            </a:r>
          </a:p>
        </p:txBody>
      </p:sp>
      <p:graphicFrame>
        <p:nvGraphicFramePr>
          <p:cNvPr id="4" name="Diagramma 3"/>
          <p:cNvGraphicFramePr/>
          <p:nvPr/>
        </p:nvGraphicFramePr>
        <p:xfrm>
          <a:off x="428596" y="1397000"/>
          <a:ext cx="8191536" cy="13890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Ovale 6"/>
          <p:cNvSpPr/>
          <p:nvPr/>
        </p:nvSpPr>
        <p:spPr>
          <a:xfrm>
            <a:off x="1214414" y="3000372"/>
            <a:ext cx="2571768" cy="18573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600" dirty="0"/>
              <a:t>RICERCA &amp; SVILUPPO</a:t>
            </a:r>
          </a:p>
        </p:txBody>
      </p:sp>
      <p:sp>
        <p:nvSpPr>
          <p:cNvPr id="8" name="Ovale 7"/>
          <p:cNvSpPr/>
          <p:nvPr/>
        </p:nvSpPr>
        <p:spPr>
          <a:xfrm>
            <a:off x="3143240" y="4714884"/>
            <a:ext cx="2643206" cy="18573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dirty="0"/>
              <a:t>MARKETING</a:t>
            </a:r>
          </a:p>
        </p:txBody>
      </p:sp>
      <p:sp>
        <p:nvSpPr>
          <p:cNvPr id="9" name="Ovale 8"/>
          <p:cNvSpPr/>
          <p:nvPr/>
        </p:nvSpPr>
        <p:spPr>
          <a:xfrm>
            <a:off x="5143504" y="2928934"/>
            <a:ext cx="2786082" cy="18573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PRODUZIONE &amp; LOGISTICA</a:t>
            </a:r>
          </a:p>
        </p:txBody>
      </p:sp>
      <p:cxnSp>
        <p:nvCxnSpPr>
          <p:cNvPr id="17" name="Connettore 2 16"/>
          <p:cNvCxnSpPr/>
          <p:nvPr/>
        </p:nvCxnSpPr>
        <p:spPr>
          <a:xfrm>
            <a:off x="4071934" y="3643314"/>
            <a:ext cx="100013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Connettore 2 17"/>
          <p:cNvCxnSpPr/>
          <p:nvPr/>
        </p:nvCxnSpPr>
        <p:spPr>
          <a:xfrm flipV="1">
            <a:off x="5929322" y="5000636"/>
            <a:ext cx="785818" cy="64294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Connettore 2 19"/>
          <p:cNvCxnSpPr/>
          <p:nvPr/>
        </p:nvCxnSpPr>
        <p:spPr>
          <a:xfrm rot="10800000">
            <a:off x="2285984" y="5000636"/>
            <a:ext cx="714380" cy="63341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L’area funzionale del Marketing</a:t>
            </a:r>
          </a:p>
        </p:txBody>
      </p:sp>
      <p:pic>
        <p:nvPicPr>
          <p:cNvPr id="4" name="Picture 3" descr="C:\Programmi\File comuni\Microsoft Shared\Clipart\cagcat50\BS02064_.WMF"/>
          <p:cNvPicPr>
            <a:picLocks noChangeAspect="1" noChangeArrowheads="1"/>
          </p:cNvPicPr>
          <p:nvPr/>
        </p:nvPicPr>
        <p:blipFill>
          <a:blip r:embed="rId3"/>
          <a:srcRect/>
          <a:stretch>
            <a:fillRect/>
          </a:stretch>
        </p:blipFill>
        <p:spPr bwMode="auto">
          <a:xfrm>
            <a:off x="857224" y="2222520"/>
            <a:ext cx="1720850" cy="1712913"/>
          </a:xfrm>
          <a:prstGeom prst="rect">
            <a:avLst/>
          </a:prstGeom>
          <a:noFill/>
        </p:spPr>
      </p:pic>
      <p:graphicFrame>
        <p:nvGraphicFramePr>
          <p:cNvPr id="5" name="Diagramma 4"/>
          <p:cNvGraphicFramePr/>
          <p:nvPr/>
        </p:nvGraphicFramePr>
        <p:xfrm>
          <a:off x="3000364" y="1722454"/>
          <a:ext cx="5786478"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4314" y="274638"/>
            <a:ext cx="8786842" cy="1143000"/>
          </a:xfrm>
        </p:spPr>
        <p:txBody>
          <a:bodyPr>
            <a:normAutofit/>
          </a:bodyPr>
          <a:lstStyle/>
          <a:p>
            <a:r>
              <a:rPr lang="it-IT" sz="3400" dirty="0"/>
              <a:t>L’area funzionale della Produzione &amp; Logistica</a:t>
            </a:r>
          </a:p>
        </p:txBody>
      </p:sp>
      <p:graphicFrame>
        <p:nvGraphicFramePr>
          <p:cNvPr id="5" name="Diagramma 4"/>
          <p:cNvGraphicFramePr/>
          <p:nvPr/>
        </p:nvGraphicFramePr>
        <p:xfrm>
          <a:off x="3071802" y="1571612"/>
          <a:ext cx="5786478" cy="43497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6" descr="https://encrypted-tbn2.gstatic.com/images?q=tbn:ANd9GcS_SxZJb9tzXvfsFV5sguH88Gg8K4vQKjLn1I0X4cIjQy3emvkteA"/>
          <p:cNvPicPr>
            <a:picLocks noChangeAspect="1" noChangeArrowheads="1"/>
          </p:cNvPicPr>
          <p:nvPr/>
        </p:nvPicPr>
        <p:blipFill>
          <a:blip r:embed="rId8"/>
          <a:srcRect/>
          <a:stretch>
            <a:fillRect/>
          </a:stretch>
        </p:blipFill>
        <p:spPr bwMode="auto">
          <a:xfrm>
            <a:off x="321468" y="2357430"/>
            <a:ext cx="2464613" cy="1500199"/>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5720" y="285736"/>
            <a:ext cx="8401080" cy="1143000"/>
          </a:xfrm>
        </p:spPr>
        <p:txBody>
          <a:bodyPr>
            <a:normAutofit fontScale="90000"/>
          </a:bodyPr>
          <a:lstStyle/>
          <a:p>
            <a:r>
              <a:rPr lang="it-IT" dirty="0"/>
              <a:t>L’area funzionale della Ricerca &amp; Sviluppo</a:t>
            </a:r>
          </a:p>
        </p:txBody>
      </p:sp>
      <p:graphicFrame>
        <p:nvGraphicFramePr>
          <p:cNvPr id="5" name="Diagramma 4"/>
          <p:cNvGraphicFramePr/>
          <p:nvPr/>
        </p:nvGraphicFramePr>
        <p:xfrm>
          <a:off x="3071802" y="1571612"/>
          <a:ext cx="5786478" cy="43497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7" name="Picture 3" descr="C:\Program Files (x86)\Microsoft Office\MEDIA\CAGCAT10\j0240719.wmf"/>
          <p:cNvPicPr>
            <a:picLocks noChangeAspect="1" noChangeArrowheads="1"/>
          </p:cNvPicPr>
          <p:nvPr/>
        </p:nvPicPr>
        <p:blipFill>
          <a:blip r:embed="rId8"/>
          <a:srcRect/>
          <a:stretch>
            <a:fillRect/>
          </a:stretch>
        </p:blipFill>
        <p:spPr bwMode="auto">
          <a:xfrm>
            <a:off x="857224" y="1857364"/>
            <a:ext cx="1428760" cy="2242469"/>
          </a:xfrm>
          <a:prstGeom prst="rect">
            <a:avLst/>
          </a:prstGeom>
          <a:noFill/>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Approccio per funzioni</a:t>
            </a:r>
          </a:p>
        </p:txBody>
      </p:sp>
      <p:graphicFrame>
        <p:nvGraphicFramePr>
          <p:cNvPr id="4" name="Diagramma 3"/>
          <p:cNvGraphicFramePr/>
          <p:nvPr/>
        </p:nvGraphicFramePr>
        <p:xfrm>
          <a:off x="428596" y="1397000"/>
          <a:ext cx="8191536" cy="138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reccia in giù 4"/>
          <p:cNvSpPr/>
          <p:nvPr/>
        </p:nvSpPr>
        <p:spPr>
          <a:xfrm>
            <a:off x="4429124" y="3000372"/>
            <a:ext cx="642942" cy="12144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1643042" y="4627915"/>
            <a:ext cx="6215106"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t-IT" sz="3000" dirty="0"/>
              <a:t>Sono strumentali rispetto alle funzioni operative</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Approccio per funzioni</a:t>
            </a:r>
          </a:p>
        </p:txBody>
      </p:sp>
      <p:graphicFrame>
        <p:nvGraphicFramePr>
          <p:cNvPr id="4" name="Diagramma 3"/>
          <p:cNvGraphicFramePr/>
          <p:nvPr/>
        </p:nvGraphicFramePr>
        <p:xfrm>
          <a:off x="428596" y="1397000"/>
          <a:ext cx="8191536" cy="138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Ovale 6"/>
          <p:cNvSpPr/>
          <p:nvPr/>
        </p:nvSpPr>
        <p:spPr>
          <a:xfrm>
            <a:off x="1142976" y="3357562"/>
            <a:ext cx="3000396" cy="20717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600" dirty="0"/>
              <a:t>FINANZA</a:t>
            </a:r>
          </a:p>
        </p:txBody>
      </p:sp>
      <p:sp>
        <p:nvSpPr>
          <p:cNvPr id="8" name="Ovale 7"/>
          <p:cNvSpPr/>
          <p:nvPr/>
        </p:nvSpPr>
        <p:spPr>
          <a:xfrm>
            <a:off x="5000628" y="3357562"/>
            <a:ext cx="3571900" cy="2143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200" dirty="0"/>
              <a:t>ORGANIZZAZIONE &amp; GESTIONE DEL PERSONALE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L’evoluzione degli studi di Ragioneria</a:t>
            </a:r>
          </a:p>
        </p:txBody>
      </p:sp>
      <p:sp>
        <p:nvSpPr>
          <p:cNvPr id="5" name="Segnaposto contenuto 4"/>
          <p:cNvSpPr>
            <a:spLocks noGrp="1"/>
          </p:cNvSpPr>
          <p:nvPr>
            <p:ph sz="quarter" idx="1"/>
          </p:nvPr>
        </p:nvSpPr>
        <p:spPr>
          <a:xfrm>
            <a:off x="1643042" y="3357562"/>
            <a:ext cx="1571636" cy="571504"/>
          </a:xfrm>
        </p:spPr>
        <p:txBody>
          <a:bodyPr>
            <a:normAutofit/>
          </a:bodyPr>
          <a:lstStyle/>
          <a:p>
            <a:pPr marL="0" indent="0" algn="just">
              <a:buNone/>
            </a:pPr>
            <a:r>
              <a:rPr lang="it-IT" dirty="0"/>
              <a:t>Rilevazione</a:t>
            </a:r>
          </a:p>
        </p:txBody>
      </p:sp>
      <p:sp>
        <p:nvSpPr>
          <p:cNvPr id="6" name="Elaborazione 5"/>
          <p:cNvSpPr/>
          <p:nvPr/>
        </p:nvSpPr>
        <p:spPr>
          <a:xfrm>
            <a:off x="1214414" y="1785926"/>
            <a:ext cx="1857388" cy="128588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Ragioneria</a:t>
            </a:r>
          </a:p>
        </p:txBody>
      </p:sp>
      <p:sp>
        <p:nvSpPr>
          <p:cNvPr id="9" name="Elaborazione 8"/>
          <p:cNvSpPr/>
          <p:nvPr/>
        </p:nvSpPr>
        <p:spPr>
          <a:xfrm>
            <a:off x="5072066" y="1785926"/>
            <a:ext cx="1857388" cy="128588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Economia Aziendale</a:t>
            </a:r>
          </a:p>
        </p:txBody>
      </p:sp>
      <p:sp>
        <p:nvSpPr>
          <p:cNvPr id="10" name="Freccia a destra 9"/>
          <p:cNvSpPr/>
          <p:nvPr/>
        </p:nvSpPr>
        <p:spPr>
          <a:xfrm>
            <a:off x="3571868" y="2214554"/>
            <a:ext cx="1143008"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Segnaposto contenuto 4"/>
          <p:cNvSpPr txBox="1">
            <a:spLocks/>
          </p:cNvSpPr>
          <p:nvPr/>
        </p:nvSpPr>
        <p:spPr>
          <a:xfrm>
            <a:off x="5572132" y="3357562"/>
            <a:ext cx="2857520" cy="1500198"/>
          </a:xfrm>
          <a:prstGeom prst="rect">
            <a:avLst/>
          </a:prstGeom>
        </p:spPr>
        <p:txBody>
          <a:bodyPr vert="horz">
            <a:normAutofit/>
          </a:bodyPr>
          <a:lstStyle/>
          <a:p>
            <a:pPr marL="0" marR="0" lvl="0" indent="0" algn="just"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it-IT" sz="2600" b="0" i="0" u="none" strike="noStrike" kern="1200" cap="none" spc="0" normalizeH="0" baseline="0" noProof="0" dirty="0">
                <a:ln>
                  <a:noFill/>
                </a:ln>
                <a:solidFill>
                  <a:schemeClr val="tx1"/>
                </a:solidFill>
                <a:effectLst/>
                <a:uLnTx/>
                <a:uFillTx/>
                <a:latin typeface="+mn-lt"/>
                <a:ea typeface="+mn-ea"/>
                <a:cs typeface="+mn-cs"/>
              </a:rPr>
              <a:t>Rilevazione</a:t>
            </a:r>
          </a:p>
          <a:p>
            <a:pPr marL="0" marR="0" lvl="0" indent="0" algn="just"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it-IT" sz="2600" dirty="0"/>
              <a:t>Gestione</a:t>
            </a:r>
          </a:p>
          <a:p>
            <a:pPr marL="0" marR="0" lvl="0" indent="0" algn="just"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it-IT" sz="2600" dirty="0"/>
              <a:t>Organizzazione</a:t>
            </a:r>
            <a:endParaRPr kumimoji="0" lang="it-IT" sz="26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13" name="Connettore 1 12"/>
          <p:cNvCxnSpPr/>
          <p:nvPr/>
        </p:nvCxnSpPr>
        <p:spPr>
          <a:xfrm rot="5400000">
            <a:off x="1036613" y="3393281"/>
            <a:ext cx="499272"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rot="5400000">
            <a:off x="4465240" y="3892950"/>
            <a:ext cx="1357322"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nettore 2 17"/>
          <p:cNvCxnSpPr>
            <a:endCxn id="5" idx="1"/>
          </p:cNvCxnSpPr>
          <p:nvPr/>
        </p:nvCxnSpPr>
        <p:spPr>
          <a:xfrm>
            <a:off x="1285852" y="3643314"/>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Connettore 2 18"/>
          <p:cNvCxnSpPr/>
          <p:nvPr/>
        </p:nvCxnSpPr>
        <p:spPr>
          <a:xfrm>
            <a:off x="5214942" y="3571876"/>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ttore 2 19"/>
          <p:cNvCxnSpPr/>
          <p:nvPr/>
        </p:nvCxnSpPr>
        <p:spPr>
          <a:xfrm>
            <a:off x="5214942" y="4070354"/>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ttore 2 20"/>
          <p:cNvCxnSpPr/>
          <p:nvPr/>
        </p:nvCxnSpPr>
        <p:spPr>
          <a:xfrm>
            <a:off x="5214942" y="4572008"/>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06283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L’area funzionale Finanza</a:t>
            </a:r>
          </a:p>
        </p:txBody>
      </p:sp>
      <p:pic>
        <p:nvPicPr>
          <p:cNvPr id="4" name="Picture 3" descr="C:\Programmi\File comuni\Microsoft Shared\Clipart\cagcat50\BS00561_.wmf"/>
          <p:cNvPicPr>
            <a:picLocks noChangeAspect="1" noChangeArrowheads="1"/>
          </p:cNvPicPr>
          <p:nvPr/>
        </p:nvPicPr>
        <p:blipFill>
          <a:blip r:embed="rId2"/>
          <a:srcRect/>
          <a:stretch>
            <a:fillRect/>
          </a:stretch>
        </p:blipFill>
        <p:spPr bwMode="auto">
          <a:xfrm>
            <a:off x="785787" y="2500306"/>
            <a:ext cx="2110956" cy="1549399"/>
          </a:xfrm>
          <a:prstGeom prst="rect">
            <a:avLst/>
          </a:prstGeom>
          <a:noFill/>
        </p:spPr>
      </p:pic>
      <p:graphicFrame>
        <p:nvGraphicFramePr>
          <p:cNvPr id="5" name="Diagramma 4"/>
          <p:cNvGraphicFramePr/>
          <p:nvPr/>
        </p:nvGraphicFramePr>
        <p:xfrm>
          <a:off x="3071802" y="1571612"/>
          <a:ext cx="5786478" cy="43497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L’area funzionale Organizzazione &amp; Gestione del personale</a:t>
            </a:r>
          </a:p>
        </p:txBody>
      </p:sp>
      <p:graphicFrame>
        <p:nvGraphicFramePr>
          <p:cNvPr id="5" name="Diagramma 4"/>
          <p:cNvGraphicFramePr/>
          <p:nvPr/>
        </p:nvGraphicFramePr>
        <p:xfrm>
          <a:off x="3071802" y="1571612"/>
          <a:ext cx="5786478" cy="4349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2" descr="https://encrypted-tbn1.gstatic.com/images?q=tbn:ANd9GcSQt2KRZJK7wGh_soaN17UYaUTkDO8gKtac0g5F5EA1WWmOHdjA0w"/>
          <p:cNvPicPr>
            <a:picLocks noChangeAspect="1" noChangeArrowheads="1"/>
          </p:cNvPicPr>
          <p:nvPr/>
        </p:nvPicPr>
        <p:blipFill>
          <a:blip r:embed="rId7"/>
          <a:srcRect/>
          <a:stretch>
            <a:fillRect/>
          </a:stretch>
        </p:blipFill>
        <p:spPr bwMode="auto">
          <a:xfrm>
            <a:off x="500034" y="2000240"/>
            <a:ext cx="2247900" cy="1914525"/>
          </a:xfrm>
          <a:prstGeom prst="rect">
            <a:avLst/>
          </a:prstGeom>
          <a:noFill/>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Approccio per funzioni</a:t>
            </a:r>
          </a:p>
        </p:txBody>
      </p:sp>
      <p:graphicFrame>
        <p:nvGraphicFramePr>
          <p:cNvPr id="4" name="Diagramma 3"/>
          <p:cNvGraphicFramePr/>
          <p:nvPr/>
        </p:nvGraphicFramePr>
        <p:xfrm>
          <a:off x="428596" y="1397000"/>
          <a:ext cx="8191536" cy="138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reccia in giù 4"/>
          <p:cNvSpPr/>
          <p:nvPr/>
        </p:nvSpPr>
        <p:spPr>
          <a:xfrm>
            <a:off x="4214810" y="3000372"/>
            <a:ext cx="642942" cy="12144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571472" y="4286256"/>
            <a:ext cx="8215370"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t-IT" sz="3000" dirty="0"/>
              <a:t>Consentono alla direzione aziendale di attuare le scelte strategiche, di monitorarne i risultati e di comunicare agli investitori la situazione economica, patrimoniale e finanziaria dell’impresa</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Approccio per funzioni</a:t>
            </a:r>
          </a:p>
        </p:txBody>
      </p:sp>
      <p:graphicFrame>
        <p:nvGraphicFramePr>
          <p:cNvPr id="4" name="Diagramma 3"/>
          <p:cNvGraphicFramePr/>
          <p:nvPr/>
        </p:nvGraphicFramePr>
        <p:xfrm>
          <a:off x="428596" y="1397000"/>
          <a:ext cx="8191536" cy="138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Ovale 6"/>
          <p:cNvSpPr/>
          <p:nvPr/>
        </p:nvSpPr>
        <p:spPr>
          <a:xfrm>
            <a:off x="1142976" y="3357562"/>
            <a:ext cx="3000396" cy="20717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100" dirty="0"/>
              <a:t>PIANIFICAZIONE STRATEGICA &amp; CONTROLLO </a:t>
            </a:r>
            <a:r>
              <a:rPr lang="it-IT" sz="2100" dirty="0" err="1"/>
              <a:t>DI</a:t>
            </a:r>
            <a:r>
              <a:rPr lang="it-IT" sz="2100" dirty="0"/>
              <a:t> GESTIONE</a:t>
            </a:r>
          </a:p>
        </p:txBody>
      </p:sp>
      <p:sp>
        <p:nvSpPr>
          <p:cNvPr id="8" name="Ovale 7"/>
          <p:cNvSpPr/>
          <p:nvPr/>
        </p:nvSpPr>
        <p:spPr>
          <a:xfrm>
            <a:off x="5000628" y="3357562"/>
            <a:ext cx="3571900" cy="2143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200" dirty="0"/>
              <a:t>AMMINISTRAZIONE</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L’area funzionale Pianificazione strategica &amp; Controllo di gestione</a:t>
            </a:r>
          </a:p>
        </p:txBody>
      </p:sp>
      <p:graphicFrame>
        <p:nvGraphicFramePr>
          <p:cNvPr id="4" name="Diagramma 3"/>
          <p:cNvGraphicFramePr/>
          <p:nvPr/>
        </p:nvGraphicFramePr>
        <p:xfrm>
          <a:off x="3071802" y="1571612"/>
          <a:ext cx="5786478" cy="4349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12" descr="http://www.fiscooggi.it/files/immagini_articoli/u26/math_clip_art_02.jpg"/>
          <p:cNvPicPr>
            <a:picLocks noChangeAspect="1" noChangeArrowheads="1"/>
          </p:cNvPicPr>
          <p:nvPr/>
        </p:nvPicPr>
        <p:blipFill>
          <a:blip r:embed="rId7"/>
          <a:srcRect/>
          <a:stretch>
            <a:fillRect/>
          </a:stretch>
        </p:blipFill>
        <p:spPr bwMode="auto">
          <a:xfrm>
            <a:off x="500034" y="1857364"/>
            <a:ext cx="2381250" cy="2047876"/>
          </a:xfrm>
          <a:prstGeom prst="rect">
            <a:avLst/>
          </a:prstGeom>
          <a:noFill/>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L’area funzionale Amministrazione</a:t>
            </a:r>
          </a:p>
        </p:txBody>
      </p:sp>
      <p:graphicFrame>
        <p:nvGraphicFramePr>
          <p:cNvPr id="4" name="Diagramma 3"/>
          <p:cNvGraphicFramePr/>
          <p:nvPr/>
        </p:nvGraphicFramePr>
        <p:xfrm>
          <a:off x="3071802" y="1571612"/>
          <a:ext cx="5786478" cy="4349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12" descr="http://www.fiscooggi.it/files/immagini_articoli/u26/math_clip_art_02.jpg"/>
          <p:cNvPicPr>
            <a:picLocks noChangeAspect="1" noChangeArrowheads="1"/>
          </p:cNvPicPr>
          <p:nvPr/>
        </p:nvPicPr>
        <p:blipFill>
          <a:blip r:embed="rId7"/>
          <a:srcRect/>
          <a:stretch>
            <a:fillRect/>
          </a:stretch>
        </p:blipFill>
        <p:spPr bwMode="auto">
          <a:xfrm>
            <a:off x="500034" y="1857364"/>
            <a:ext cx="2381250" cy="2047876"/>
          </a:xfrm>
          <a:prstGeom prst="rect">
            <a:avLst/>
          </a:prstGeom>
          <a:noFill/>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L’approccio per funzioni</a:t>
            </a:r>
          </a:p>
        </p:txBody>
      </p:sp>
      <p:sp>
        <p:nvSpPr>
          <p:cNvPr id="4" name="Segnaposto contenuto 3"/>
          <p:cNvSpPr>
            <a:spLocks noGrp="1"/>
          </p:cNvSpPr>
          <p:nvPr>
            <p:ph sz="quarter" idx="1"/>
          </p:nvPr>
        </p:nvSpPr>
        <p:spPr/>
        <p:txBody>
          <a:bodyPr>
            <a:normAutofit/>
          </a:bodyPr>
          <a:lstStyle/>
          <a:p>
            <a:pPr>
              <a:buNone/>
            </a:pPr>
            <a:r>
              <a:rPr lang="it-IT" sz="2800" u="sng" dirty="0"/>
              <a:t>CARATTERISTICHE</a:t>
            </a:r>
          </a:p>
          <a:p>
            <a:pPr>
              <a:lnSpc>
                <a:spcPct val="90000"/>
              </a:lnSpc>
            </a:pPr>
            <a:r>
              <a:rPr lang="it-IT" sz="2800" dirty="0"/>
              <a:t>Principio di specializzazione;</a:t>
            </a:r>
          </a:p>
          <a:p>
            <a:pPr>
              <a:lnSpc>
                <a:spcPct val="90000"/>
              </a:lnSpc>
            </a:pPr>
            <a:r>
              <a:rPr lang="it-IT" sz="2800" dirty="0"/>
              <a:t>Concentrazione dell</a:t>
            </a:r>
            <a:r>
              <a:rPr lang="it-IT" altLang="it-IT" sz="2800" dirty="0"/>
              <a:t>’</a:t>
            </a:r>
            <a:r>
              <a:rPr lang="it-IT" sz="2800" dirty="0"/>
              <a:t>autorità, della responsabilità e delle competenze nel vertice aziendale;</a:t>
            </a:r>
          </a:p>
          <a:p>
            <a:pPr>
              <a:lnSpc>
                <a:spcPct val="90000"/>
              </a:lnSpc>
            </a:pPr>
            <a:r>
              <a:rPr lang="it-IT" sz="2800" dirty="0"/>
              <a:t>Integrazione delle attività aziendali mediante meccanismi di coordinamento gerarchico.</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L’approccio per funzioni</a:t>
            </a:r>
          </a:p>
        </p:txBody>
      </p:sp>
      <p:sp>
        <p:nvSpPr>
          <p:cNvPr id="3" name="Segnaposto testo 2"/>
          <p:cNvSpPr>
            <a:spLocks noGrp="1"/>
          </p:cNvSpPr>
          <p:nvPr>
            <p:ph type="body" idx="2"/>
          </p:nvPr>
        </p:nvSpPr>
        <p:spPr>
          <a:xfrm>
            <a:off x="714348" y="1600200"/>
            <a:ext cx="728642" cy="3757626"/>
          </a:xfrm>
        </p:spPr>
        <p:style>
          <a:lnRef idx="2">
            <a:schemeClr val="dk1"/>
          </a:lnRef>
          <a:fillRef idx="1">
            <a:schemeClr val="lt1"/>
          </a:fillRef>
          <a:effectRef idx="0">
            <a:schemeClr val="dk1"/>
          </a:effectRef>
          <a:fontRef idx="minor">
            <a:schemeClr val="dk1"/>
          </a:fontRef>
        </p:style>
        <p:txBody>
          <a:bodyPr vert="vert270">
            <a:noAutofit/>
          </a:bodyPr>
          <a:lstStyle/>
          <a:p>
            <a:pPr algn="ctr"/>
            <a:r>
              <a:rPr lang="it-IT" sz="4000" dirty="0"/>
              <a:t>Punti di forza</a:t>
            </a:r>
          </a:p>
        </p:txBody>
      </p:sp>
      <p:sp>
        <p:nvSpPr>
          <p:cNvPr id="5" name="Segnaposto contenuto 4"/>
          <p:cNvSpPr>
            <a:spLocks noGrp="1"/>
          </p:cNvSpPr>
          <p:nvPr>
            <p:ph sz="quarter" idx="1"/>
          </p:nvPr>
        </p:nvSpPr>
        <p:spPr>
          <a:xfrm>
            <a:off x="1571604" y="1600200"/>
            <a:ext cx="7115196" cy="3757626"/>
          </a:xfrm>
        </p:spPr>
        <p:txBody>
          <a:bodyPr>
            <a:normAutofit/>
          </a:bodyPr>
          <a:lstStyle/>
          <a:p>
            <a:pPr marL="514350" indent="-514350">
              <a:buAutoNum type="arabicParenR"/>
            </a:pPr>
            <a:endParaRPr lang="it-IT" sz="3000" dirty="0"/>
          </a:p>
          <a:p>
            <a:pPr marL="514350" indent="-514350">
              <a:buAutoNum type="arabicParenR"/>
            </a:pPr>
            <a:r>
              <a:rPr lang="it-IT" sz="3000" dirty="0"/>
              <a:t>Economie di esperienza</a:t>
            </a:r>
          </a:p>
          <a:p>
            <a:pPr marL="514350" indent="-514350">
              <a:buAutoNum type="arabicParenR"/>
            </a:pPr>
            <a:r>
              <a:rPr lang="it-IT" sz="3000" dirty="0"/>
              <a:t>Economie di scala</a:t>
            </a:r>
          </a:p>
          <a:p>
            <a:pPr marL="514350" indent="-514350">
              <a:buAutoNum type="arabicParenR"/>
            </a:pPr>
            <a:r>
              <a:rPr lang="it-IT" sz="3000" dirty="0"/>
              <a:t>Concentrazione di risorse (non vi sono duplicazioni) </a:t>
            </a:r>
          </a:p>
          <a:p>
            <a:pPr marL="514350" indent="-514350">
              <a:buAutoNum type="arabicParenR"/>
            </a:pPr>
            <a:r>
              <a:rPr lang="it-IT" sz="3000" dirty="0"/>
              <a:t>Efficienza organizzativa</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L’approccio per funzioni</a:t>
            </a:r>
          </a:p>
        </p:txBody>
      </p:sp>
      <p:sp>
        <p:nvSpPr>
          <p:cNvPr id="3" name="Segnaposto testo 2"/>
          <p:cNvSpPr>
            <a:spLocks noGrp="1"/>
          </p:cNvSpPr>
          <p:nvPr>
            <p:ph type="body" idx="2"/>
          </p:nvPr>
        </p:nvSpPr>
        <p:spPr>
          <a:xfrm>
            <a:off x="714348" y="1600200"/>
            <a:ext cx="728642" cy="3757626"/>
          </a:xfrm>
        </p:spPr>
        <p:style>
          <a:lnRef idx="2">
            <a:schemeClr val="dk1"/>
          </a:lnRef>
          <a:fillRef idx="1">
            <a:schemeClr val="lt1"/>
          </a:fillRef>
          <a:effectRef idx="0">
            <a:schemeClr val="dk1"/>
          </a:effectRef>
          <a:fontRef idx="minor">
            <a:schemeClr val="dk1"/>
          </a:fontRef>
        </p:style>
        <p:txBody>
          <a:bodyPr vert="vert270">
            <a:noAutofit/>
          </a:bodyPr>
          <a:lstStyle/>
          <a:p>
            <a:pPr algn="ctr"/>
            <a:r>
              <a:rPr lang="it-IT" sz="4000" dirty="0"/>
              <a:t>Punti di debolezza</a:t>
            </a:r>
          </a:p>
        </p:txBody>
      </p:sp>
      <p:sp>
        <p:nvSpPr>
          <p:cNvPr id="5" name="Segnaposto contenuto 4"/>
          <p:cNvSpPr>
            <a:spLocks noGrp="1"/>
          </p:cNvSpPr>
          <p:nvPr>
            <p:ph sz="quarter" idx="1"/>
          </p:nvPr>
        </p:nvSpPr>
        <p:spPr>
          <a:xfrm>
            <a:off x="1571604" y="1600200"/>
            <a:ext cx="7115196" cy="3757626"/>
          </a:xfrm>
        </p:spPr>
        <p:txBody>
          <a:bodyPr>
            <a:normAutofit/>
          </a:bodyPr>
          <a:lstStyle/>
          <a:p>
            <a:pPr marL="514350" indent="-514350">
              <a:buNone/>
            </a:pPr>
            <a:endParaRPr lang="it-IT" sz="2000" dirty="0"/>
          </a:p>
          <a:p>
            <a:pPr marL="514350" indent="-514350">
              <a:buAutoNum type="arabicParenR"/>
            </a:pPr>
            <a:r>
              <a:rPr lang="it-IT" sz="3000" dirty="0"/>
              <a:t>Visione limitata degli obiettivi</a:t>
            </a:r>
          </a:p>
          <a:p>
            <a:pPr marL="514350" indent="-514350">
              <a:buAutoNum type="arabicParenR"/>
            </a:pPr>
            <a:r>
              <a:rPr lang="it-IT" sz="3000" dirty="0"/>
              <a:t>Problemi legati al coordinamento del flusso di lavoro</a:t>
            </a:r>
          </a:p>
          <a:p>
            <a:pPr marL="514350" indent="-514350">
              <a:buAutoNum type="arabicParenR"/>
            </a:pPr>
            <a:r>
              <a:rPr lang="it-IT" sz="3000" dirty="0"/>
              <a:t>Sovraccarico dei livelli più elevati della gerarchia</a:t>
            </a:r>
          </a:p>
          <a:p>
            <a:pPr marL="514350" indent="-514350">
              <a:buAutoNum type="arabicParenR"/>
            </a:pPr>
            <a:r>
              <a:rPr lang="it-IT" sz="3000" dirty="0"/>
              <a:t>Burocratizzazione dei comportamenti</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strategia</a:t>
            </a:r>
          </a:p>
        </p:txBody>
      </p:sp>
      <p:sp>
        <p:nvSpPr>
          <p:cNvPr id="4" name="Segnaposto contenuto 3"/>
          <p:cNvSpPr>
            <a:spLocks noGrp="1"/>
          </p:cNvSpPr>
          <p:nvPr>
            <p:ph sz="quarter" idx="1"/>
          </p:nvPr>
        </p:nvSpPr>
        <p:spPr>
          <a:xfrm>
            <a:off x="914400" y="1500174"/>
            <a:ext cx="7772400" cy="3981464"/>
          </a:xfrm>
        </p:spPr>
        <p:txBody>
          <a:bodyPr/>
          <a:lstStyle/>
          <a:p>
            <a:pPr marL="0" indent="0" algn="just">
              <a:buNone/>
            </a:pPr>
            <a:r>
              <a:rPr lang="it-IT" dirty="0"/>
              <a:t>Per strategia si intende “l’individuazione di </a:t>
            </a:r>
            <a:r>
              <a:rPr lang="it-IT" b="1" i="1" u="sng" dirty="0"/>
              <a:t>fini </a:t>
            </a:r>
            <a:r>
              <a:rPr lang="it-IT" dirty="0"/>
              <a:t>e di </a:t>
            </a:r>
            <a:r>
              <a:rPr lang="it-IT" b="1" i="1" u="sng" dirty="0"/>
              <a:t>obiettivi </a:t>
            </a:r>
            <a:r>
              <a:rPr lang="it-IT" dirty="0"/>
              <a:t>da conseguire attraverso l’adozione di adeguate linee di azione e l’impiego delle risorse necessarie”</a:t>
            </a:r>
          </a:p>
          <a:p>
            <a:pPr marL="0" indent="0">
              <a:buNone/>
            </a:pPr>
            <a:endParaRPr lang="it-IT" dirty="0"/>
          </a:p>
          <a:p>
            <a:pPr marL="0" indent="0">
              <a:buNone/>
            </a:pPr>
            <a:r>
              <a:rPr lang="it-IT" dirty="0"/>
              <a:t>FINI			traguardi di fondo (lungo periodo)</a:t>
            </a:r>
          </a:p>
          <a:p>
            <a:pPr marL="0" indent="0">
              <a:buNone/>
            </a:pPr>
            <a:endParaRPr lang="it-IT" dirty="0"/>
          </a:p>
          <a:p>
            <a:pPr marL="0" indent="0">
              <a:buNone/>
            </a:pPr>
            <a:r>
              <a:rPr lang="it-IT" dirty="0"/>
              <a:t>OBIETTIVI		risultati intermedi (medio periodo)</a:t>
            </a:r>
          </a:p>
        </p:txBody>
      </p:sp>
      <p:cxnSp>
        <p:nvCxnSpPr>
          <p:cNvPr id="8" name="Connettore 2 7"/>
          <p:cNvCxnSpPr/>
          <p:nvPr/>
        </p:nvCxnSpPr>
        <p:spPr>
          <a:xfrm>
            <a:off x="1857356" y="3429000"/>
            <a:ext cx="15716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a:off x="2531240" y="4357694"/>
            <a:ext cx="900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L’economia aziendale di Zappa</a:t>
            </a:r>
          </a:p>
        </p:txBody>
      </p:sp>
      <p:sp>
        <p:nvSpPr>
          <p:cNvPr id="3" name="Segnaposto contenuto 2"/>
          <p:cNvSpPr>
            <a:spLocks noGrp="1"/>
          </p:cNvSpPr>
          <p:nvPr>
            <p:ph sz="quarter" idx="1"/>
          </p:nvPr>
        </p:nvSpPr>
        <p:spPr/>
        <p:txBody>
          <a:bodyPr>
            <a:normAutofit/>
          </a:bodyPr>
          <a:lstStyle/>
          <a:p>
            <a:pPr>
              <a:buNone/>
            </a:pPr>
            <a:r>
              <a:rPr lang="it-IT" dirty="0"/>
              <a:t>I tre momenti dell’amministrazione economica sono: </a:t>
            </a:r>
          </a:p>
          <a:p>
            <a:pPr algn="just"/>
            <a:r>
              <a:rPr lang="it-IT" dirty="0"/>
              <a:t>L’</a:t>
            </a:r>
            <a:r>
              <a:rPr lang="it-IT" b="1" dirty="0"/>
              <a:t>organizzazione </a:t>
            </a:r>
            <a:r>
              <a:rPr lang="it-IT" dirty="0"/>
              <a:t>(aspetto soggettivo), che definisce gli organi e identifica le relazioni e le modalità di coordinamento.</a:t>
            </a:r>
          </a:p>
          <a:p>
            <a:pPr lvl="0" algn="just"/>
            <a:r>
              <a:rPr lang="it-IT" dirty="0"/>
              <a:t>La </a:t>
            </a:r>
            <a:r>
              <a:rPr lang="it-IT" b="1" dirty="0"/>
              <a:t>gestione </a:t>
            </a:r>
            <a:r>
              <a:rPr lang="it-IT" dirty="0"/>
              <a:t>(aspetto oggettivo), che studia il funzionamento delle aziende e le condizioni di equilibrio;</a:t>
            </a:r>
          </a:p>
          <a:p>
            <a:pPr lvl="0" algn="just"/>
            <a:r>
              <a:rPr lang="it-IT" dirty="0"/>
              <a:t>La </a:t>
            </a:r>
            <a:r>
              <a:rPr lang="it-IT" b="1" dirty="0"/>
              <a:t>rilevazione</a:t>
            </a:r>
            <a:r>
              <a:rPr lang="it-IT" dirty="0"/>
              <a:t> (aspetto cognitivo), che si propone di determinare quantità monetarie e non inerenti all’attività organizzativa e di gestione.</a:t>
            </a:r>
          </a:p>
        </p:txBody>
      </p:sp>
    </p:spTree>
    <p:extLst>
      <p:ext uri="{BB962C8B-B14F-4D97-AF65-F5344CB8AC3E}">
        <p14:creationId xmlns:p14="http://schemas.microsoft.com/office/powerpoint/2010/main" val="173686177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strategia di business</a:t>
            </a:r>
          </a:p>
        </p:txBody>
      </p:sp>
      <p:sp>
        <p:nvSpPr>
          <p:cNvPr id="3" name="Segnaposto testo 2"/>
          <p:cNvSpPr>
            <a:spLocks noGrp="1"/>
          </p:cNvSpPr>
          <p:nvPr>
            <p:ph sz="quarter" idx="1"/>
          </p:nvPr>
        </p:nvSpPr>
        <p:spPr>
          <a:xfrm>
            <a:off x="914400" y="1447800"/>
            <a:ext cx="7772400" cy="838192"/>
          </a:xfrm>
        </p:spPr>
        <p:txBody>
          <a:bodyPr>
            <a:normAutofit/>
          </a:bodyPr>
          <a:lstStyle/>
          <a:p>
            <a:pPr algn="ctr">
              <a:buNone/>
            </a:pPr>
            <a:r>
              <a:rPr lang="it-IT" sz="4000" dirty="0"/>
              <a:t>insieme di decisioni relative a:</a:t>
            </a:r>
          </a:p>
        </p:txBody>
      </p:sp>
      <p:cxnSp>
        <p:nvCxnSpPr>
          <p:cNvPr id="6" name="Connettore 2 5"/>
          <p:cNvCxnSpPr/>
          <p:nvPr/>
        </p:nvCxnSpPr>
        <p:spPr>
          <a:xfrm rot="10800000" flipV="1">
            <a:off x="2143108" y="2357429"/>
            <a:ext cx="1428760"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rot="5400000">
            <a:off x="4571603" y="2714223"/>
            <a:ext cx="85725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p:cNvCxnSpPr/>
          <p:nvPr/>
        </p:nvCxnSpPr>
        <p:spPr>
          <a:xfrm>
            <a:off x="6500826" y="2285992"/>
            <a:ext cx="928694"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ttangolo 12"/>
          <p:cNvSpPr/>
          <p:nvPr/>
        </p:nvSpPr>
        <p:spPr>
          <a:xfrm>
            <a:off x="214282" y="3292618"/>
            <a:ext cx="3357842" cy="707886"/>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t-IT"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a:t>
            </a:r>
            <a:r>
              <a:rPr lang="it-IT"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osa produrre</a:t>
            </a:r>
          </a:p>
        </p:txBody>
      </p:sp>
      <p:sp>
        <p:nvSpPr>
          <p:cNvPr id="15" name="Rettangolo 14"/>
          <p:cNvSpPr/>
          <p:nvPr/>
        </p:nvSpPr>
        <p:spPr>
          <a:xfrm>
            <a:off x="4214810" y="3286124"/>
            <a:ext cx="1765228" cy="707886"/>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t-IT"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per chi</a:t>
            </a:r>
            <a:endParaRPr lang="it-IT"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6" name="Rettangolo 15"/>
          <p:cNvSpPr/>
          <p:nvPr/>
        </p:nvSpPr>
        <p:spPr>
          <a:xfrm>
            <a:off x="6763394" y="3286124"/>
            <a:ext cx="1380506" cy="707886"/>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t-IT"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come</a:t>
            </a:r>
            <a:endParaRPr lang="it-IT"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2050" name="Picture 2" descr="https://encrypted-tbn2.gstatic.com/images?q=tbn:ANd9GcQ5QHA71hoUuG3ryCfrVqIgf2UzmDzp_O_dUcVFaOaWcMe919zzmg"/>
          <p:cNvPicPr>
            <a:picLocks noChangeAspect="1" noChangeArrowheads="1"/>
          </p:cNvPicPr>
          <p:nvPr/>
        </p:nvPicPr>
        <p:blipFill>
          <a:blip r:embed="rId3"/>
          <a:srcRect/>
          <a:stretch>
            <a:fillRect/>
          </a:stretch>
        </p:blipFill>
        <p:spPr bwMode="auto">
          <a:xfrm>
            <a:off x="1214414" y="4071942"/>
            <a:ext cx="1214446" cy="1241799"/>
          </a:xfrm>
          <a:prstGeom prst="rect">
            <a:avLst/>
          </a:prstGeom>
          <a:noFill/>
        </p:spPr>
      </p:pic>
      <p:pic>
        <p:nvPicPr>
          <p:cNvPr id="2052" name="Picture 4" descr="https://encrypted-tbn1.gstatic.com/images?q=tbn:ANd9GcTA7oxpubOiGF6VOFdykL0_yW57BncDnS6wfGGx7XrFKelsgbjRsCDEzSkY"/>
          <p:cNvPicPr>
            <a:picLocks noChangeAspect="1" noChangeArrowheads="1"/>
          </p:cNvPicPr>
          <p:nvPr/>
        </p:nvPicPr>
        <p:blipFill>
          <a:blip r:embed="rId4"/>
          <a:srcRect/>
          <a:stretch>
            <a:fillRect/>
          </a:stretch>
        </p:blipFill>
        <p:spPr bwMode="auto">
          <a:xfrm>
            <a:off x="4286248" y="4187590"/>
            <a:ext cx="1714512" cy="1360724"/>
          </a:xfrm>
          <a:prstGeom prst="rect">
            <a:avLst/>
          </a:prstGeom>
          <a:noFill/>
        </p:spPr>
      </p:pic>
      <p:pic>
        <p:nvPicPr>
          <p:cNvPr id="23" name="Picture 6" descr="https://encrypted-tbn2.gstatic.com/images?q=tbn:ANd9GcS_SxZJb9tzXvfsFV5sguH88Gg8K4vQKjLn1I0X4cIjQy3emvkteA"/>
          <p:cNvPicPr>
            <a:picLocks noChangeAspect="1" noChangeArrowheads="1"/>
          </p:cNvPicPr>
          <p:nvPr/>
        </p:nvPicPr>
        <p:blipFill>
          <a:blip r:embed="rId5"/>
          <a:srcRect/>
          <a:stretch>
            <a:fillRect/>
          </a:stretch>
        </p:blipFill>
        <p:spPr bwMode="auto">
          <a:xfrm>
            <a:off x="6852912" y="4286256"/>
            <a:ext cx="1290988" cy="785819"/>
          </a:xfrm>
          <a:prstGeom prst="rect">
            <a:avLst/>
          </a:prstGeom>
          <a:noFill/>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strategia di business</a:t>
            </a:r>
          </a:p>
        </p:txBody>
      </p:sp>
      <p:sp>
        <p:nvSpPr>
          <p:cNvPr id="5" name="Rettangolo 4"/>
          <p:cNvSpPr/>
          <p:nvPr/>
        </p:nvSpPr>
        <p:spPr>
          <a:xfrm>
            <a:off x="3071802" y="1571612"/>
            <a:ext cx="3357842" cy="707886"/>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t-IT"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a:t>
            </a:r>
            <a:r>
              <a:rPr lang="it-IT"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osa produrre</a:t>
            </a:r>
          </a:p>
        </p:txBody>
      </p:sp>
      <p:pic>
        <p:nvPicPr>
          <p:cNvPr id="6" name="Picture 2" descr="https://encrypted-tbn2.gstatic.com/images?q=tbn:ANd9GcQ5QHA71hoUuG3ryCfrVqIgf2UzmDzp_O_dUcVFaOaWcMe919zzmg"/>
          <p:cNvPicPr>
            <a:picLocks noChangeAspect="1" noChangeArrowheads="1"/>
          </p:cNvPicPr>
          <p:nvPr/>
        </p:nvPicPr>
        <p:blipFill>
          <a:blip r:embed="rId3"/>
          <a:srcRect/>
          <a:stretch>
            <a:fillRect/>
          </a:stretch>
        </p:blipFill>
        <p:spPr bwMode="auto">
          <a:xfrm>
            <a:off x="1357290" y="1500174"/>
            <a:ext cx="1500198" cy="1533987"/>
          </a:xfrm>
          <a:prstGeom prst="rect">
            <a:avLst/>
          </a:prstGeom>
          <a:noFill/>
        </p:spPr>
      </p:pic>
      <p:sp>
        <p:nvSpPr>
          <p:cNvPr id="7" name="CasellaDiTesto 6"/>
          <p:cNvSpPr txBox="1"/>
          <p:nvPr/>
        </p:nvSpPr>
        <p:spPr>
          <a:xfrm>
            <a:off x="1857356" y="3571876"/>
            <a:ext cx="2214578" cy="707886"/>
          </a:xfrm>
          <a:prstGeom prst="rect">
            <a:avLst/>
          </a:prstGeom>
          <a:noFill/>
        </p:spPr>
        <p:txBody>
          <a:bodyPr wrap="square" rtlCol="0">
            <a:spAutoFit/>
          </a:bodyPr>
          <a:lstStyle/>
          <a:p>
            <a:pPr algn="ctr"/>
            <a:r>
              <a:rPr lang="it-IT" sz="4000" dirty="0"/>
              <a:t>Prodotti</a:t>
            </a:r>
          </a:p>
        </p:txBody>
      </p:sp>
      <p:sp>
        <p:nvSpPr>
          <p:cNvPr id="8" name="CasellaDiTesto 7"/>
          <p:cNvSpPr txBox="1"/>
          <p:nvPr/>
        </p:nvSpPr>
        <p:spPr>
          <a:xfrm>
            <a:off x="5214942" y="3571876"/>
            <a:ext cx="2214578" cy="707886"/>
          </a:xfrm>
          <a:prstGeom prst="rect">
            <a:avLst/>
          </a:prstGeom>
          <a:noFill/>
        </p:spPr>
        <p:txBody>
          <a:bodyPr wrap="square" rtlCol="0">
            <a:spAutoFit/>
          </a:bodyPr>
          <a:lstStyle/>
          <a:p>
            <a:pPr algn="ctr"/>
            <a:r>
              <a:rPr lang="it-IT" sz="4000" dirty="0"/>
              <a:t>Servizi</a:t>
            </a:r>
          </a:p>
        </p:txBody>
      </p:sp>
      <p:cxnSp>
        <p:nvCxnSpPr>
          <p:cNvPr id="10" name="Connettore 2 9"/>
          <p:cNvCxnSpPr/>
          <p:nvPr/>
        </p:nvCxnSpPr>
        <p:spPr>
          <a:xfrm rot="10800000" flipV="1">
            <a:off x="3071802" y="2428868"/>
            <a:ext cx="1428760" cy="1071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ttore 2 11"/>
          <p:cNvCxnSpPr/>
          <p:nvPr/>
        </p:nvCxnSpPr>
        <p:spPr>
          <a:xfrm>
            <a:off x="4572000" y="2428868"/>
            <a:ext cx="1571636" cy="1071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strategia di business</a:t>
            </a:r>
          </a:p>
        </p:txBody>
      </p:sp>
      <p:sp>
        <p:nvSpPr>
          <p:cNvPr id="5" name="Rettangolo 4"/>
          <p:cNvSpPr/>
          <p:nvPr/>
        </p:nvSpPr>
        <p:spPr>
          <a:xfrm>
            <a:off x="3071802" y="1571612"/>
            <a:ext cx="3357842" cy="707886"/>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t-IT"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a:t>
            </a:r>
            <a:r>
              <a:rPr lang="it-IT"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osa produrre</a:t>
            </a:r>
          </a:p>
        </p:txBody>
      </p:sp>
      <p:pic>
        <p:nvPicPr>
          <p:cNvPr id="6" name="Picture 2" descr="https://encrypted-tbn2.gstatic.com/images?q=tbn:ANd9GcQ5QHA71hoUuG3ryCfrVqIgf2UzmDzp_O_dUcVFaOaWcMe919zzmg"/>
          <p:cNvPicPr>
            <a:picLocks noChangeAspect="1" noChangeArrowheads="1"/>
          </p:cNvPicPr>
          <p:nvPr/>
        </p:nvPicPr>
        <p:blipFill>
          <a:blip r:embed="rId3"/>
          <a:srcRect/>
          <a:stretch>
            <a:fillRect/>
          </a:stretch>
        </p:blipFill>
        <p:spPr bwMode="auto">
          <a:xfrm>
            <a:off x="1357290" y="1500174"/>
            <a:ext cx="1500198" cy="1533987"/>
          </a:xfrm>
          <a:prstGeom prst="rect">
            <a:avLst/>
          </a:prstGeom>
          <a:noFill/>
        </p:spPr>
      </p:pic>
      <p:sp>
        <p:nvSpPr>
          <p:cNvPr id="7" name="CasellaDiTesto 6"/>
          <p:cNvSpPr txBox="1"/>
          <p:nvPr/>
        </p:nvSpPr>
        <p:spPr>
          <a:xfrm>
            <a:off x="3714744" y="3847462"/>
            <a:ext cx="4857784"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t-IT" sz="4000" dirty="0"/>
              <a:t>Quante pagine?</a:t>
            </a:r>
          </a:p>
          <a:p>
            <a:pPr algn="ctr"/>
            <a:r>
              <a:rPr lang="it-IT" sz="4000" dirty="0"/>
              <a:t>Quante sezioni?</a:t>
            </a:r>
          </a:p>
          <a:p>
            <a:pPr algn="ctr"/>
            <a:r>
              <a:rPr lang="it-IT" sz="4000" dirty="0"/>
              <a:t>Quali approfondimenti?</a:t>
            </a:r>
          </a:p>
        </p:txBody>
      </p:sp>
      <p:pic>
        <p:nvPicPr>
          <p:cNvPr id="4098" name="Picture 2" descr="https://encrypted-tbn3.gstatic.com/images?q=tbn:ANd9GcRzFkRcCoUapuuNxRq51wEKPgiTfaxLvi-zbC3yIJ13f5kIcEaPO3JDMZdJ"/>
          <p:cNvPicPr>
            <a:picLocks noChangeAspect="1" noChangeArrowheads="1"/>
          </p:cNvPicPr>
          <p:nvPr/>
        </p:nvPicPr>
        <p:blipFill>
          <a:blip r:embed="rId4"/>
          <a:srcRect/>
          <a:stretch>
            <a:fillRect/>
          </a:stretch>
        </p:blipFill>
        <p:spPr bwMode="auto">
          <a:xfrm>
            <a:off x="1500166" y="3462352"/>
            <a:ext cx="1952625" cy="2181226"/>
          </a:xfrm>
          <a:prstGeom prst="rect">
            <a:avLst/>
          </a:prstGeom>
          <a:noFill/>
        </p:spPr>
      </p:pic>
      <p:cxnSp>
        <p:nvCxnSpPr>
          <p:cNvPr id="11" name="Connettore 2 10"/>
          <p:cNvCxnSpPr/>
          <p:nvPr/>
        </p:nvCxnSpPr>
        <p:spPr>
          <a:xfrm rot="10800000" flipV="1">
            <a:off x="3071802" y="2428868"/>
            <a:ext cx="1428760" cy="1071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strategia di business</a:t>
            </a:r>
          </a:p>
        </p:txBody>
      </p:sp>
      <p:sp>
        <p:nvSpPr>
          <p:cNvPr id="4" name="Rettangolo 3"/>
          <p:cNvSpPr/>
          <p:nvPr/>
        </p:nvSpPr>
        <p:spPr>
          <a:xfrm>
            <a:off x="3643306" y="1571612"/>
            <a:ext cx="1765228" cy="707886"/>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t-IT"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per chi</a:t>
            </a:r>
            <a:endParaRPr lang="it-IT"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5" name="Picture 4" descr="https://encrypted-tbn1.gstatic.com/images?q=tbn:ANd9GcTA7oxpubOiGF6VOFdykL0_yW57BncDnS6wfGGx7XrFKelsgbjRsCDEzSkY"/>
          <p:cNvPicPr>
            <a:picLocks noChangeAspect="1" noChangeArrowheads="1"/>
          </p:cNvPicPr>
          <p:nvPr/>
        </p:nvPicPr>
        <p:blipFill>
          <a:blip r:embed="rId3"/>
          <a:srcRect/>
          <a:stretch>
            <a:fillRect/>
          </a:stretch>
        </p:blipFill>
        <p:spPr bwMode="auto">
          <a:xfrm>
            <a:off x="1285852" y="1643050"/>
            <a:ext cx="2160283" cy="1714512"/>
          </a:xfrm>
          <a:prstGeom prst="rect">
            <a:avLst/>
          </a:prstGeom>
          <a:noFill/>
        </p:spPr>
      </p:pic>
      <p:cxnSp>
        <p:nvCxnSpPr>
          <p:cNvPr id="7" name="Connettore 2 6"/>
          <p:cNvCxnSpPr/>
          <p:nvPr/>
        </p:nvCxnSpPr>
        <p:spPr>
          <a:xfrm rot="5400000">
            <a:off x="4036215" y="2893215"/>
            <a:ext cx="9286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CasellaDiTesto 7"/>
          <p:cNvSpPr txBox="1"/>
          <p:nvPr/>
        </p:nvSpPr>
        <p:spPr>
          <a:xfrm>
            <a:off x="3071802" y="3643314"/>
            <a:ext cx="2928958" cy="1323439"/>
          </a:xfrm>
          <a:prstGeom prst="rect">
            <a:avLst/>
          </a:prstGeom>
          <a:noFill/>
        </p:spPr>
        <p:txBody>
          <a:bodyPr wrap="square" rtlCol="0">
            <a:spAutoFit/>
          </a:bodyPr>
          <a:lstStyle/>
          <a:p>
            <a:pPr algn="ctr"/>
            <a:r>
              <a:rPr lang="it-IT" sz="4000" dirty="0"/>
              <a:t>Mercato</a:t>
            </a:r>
          </a:p>
          <a:p>
            <a:pPr algn="ctr"/>
            <a:r>
              <a:rPr lang="it-IT" sz="4000" dirty="0"/>
              <a:t>(e segmento)</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strategia di business</a:t>
            </a:r>
          </a:p>
        </p:txBody>
      </p:sp>
      <p:sp>
        <p:nvSpPr>
          <p:cNvPr id="4" name="Rettangolo 3"/>
          <p:cNvSpPr/>
          <p:nvPr/>
        </p:nvSpPr>
        <p:spPr>
          <a:xfrm>
            <a:off x="3643306" y="1571612"/>
            <a:ext cx="1765228" cy="707886"/>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t-IT"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per chi</a:t>
            </a:r>
            <a:endParaRPr lang="it-IT"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5" name="Picture 4" descr="https://encrypted-tbn1.gstatic.com/images?q=tbn:ANd9GcTA7oxpubOiGF6VOFdykL0_yW57BncDnS6wfGGx7XrFKelsgbjRsCDEzSkY"/>
          <p:cNvPicPr>
            <a:picLocks noChangeAspect="1" noChangeArrowheads="1"/>
          </p:cNvPicPr>
          <p:nvPr/>
        </p:nvPicPr>
        <p:blipFill>
          <a:blip r:embed="rId3"/>
          <a:srcRect/>
          <a:stretch>
            <a:fillRect/>
          </a:stretch>
        </p:blipFill>
        <p:spPr bwMode="auto">
          <a:xfrm>
            <a:off x="1285852" y="1643050"/>
            <a:ext cx="2160283" cy="1714512"/>
          </a:xfrm>
          <a:prstGeom prst="rect">
            <a:avLst/>
          </a:prstGeom>
          <a:noFill/>
        </p:spPr>
      </p:pic>
      <p:pic>
        <p:nvPicPr>
          <p:cNvPr id="2052" name="Picture 4" descr="https://encrypted-tbn3.gstatic.com/images?q=tbn:ANd9GcQagzycIrnxPo275hla5alu7Zk-0pciq68wP2qUX30fJvxCcL46P-3_9uuw"/>
          <p:cNvPicPr>
            <a:picLocks noChangeAspect="1" noChangeArrowheads="1"/>
          </p:cNvPicPr>
          <p:nvPr/>
        </p:nvPicPr>
        <p:blipFill>
          <a:blip r:embed="rId4"/>
          <a:srcRect/>
          <a:stretch>
            <a:fillRect/>
          </a:stretch>
        </p:blipFill>
        <p:spPr bwMode="auto">
          <a:xfrm>
            <a:off x="928662" y="4357694"/>
            <a:ext cx="3629025" cy="1257301"/>
          </a:xfrm>
          <a:prstGeom prst="rect">
            <a:avLst/>
          </a:prstGeom>
          <a:noFill/>
        </p:spPr>
      </p:pic>
      <p:cxnSp>
        <p:nvCxnSpPr>
          <p:cNvPr id="10" name="Connettore 2 9"/>
          <p:cNvCxnSpPr/>
          <p:nvPr/>
        </p:nvCxnSpPr>
        <p:spPr>
          <a:xfrm rot="10800000" flipV="1">
            <a:off x="3071802" y="2571743"/>
            <a:ext cx="1428760" cy="1071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p:cNvCxnSpPr/>
          <p:nvPr/>
        </p:nvCxnSpPr>
        <p:spPr>
          <a:xfrm>
            <a:off x="4572000" y="2571743"/>
            <a:ext cx="1571636" cy="1071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7" name="Immagine 6"/>
          <p:cNvPicPr>
            <a:picLocks noChangeAspect="1"/>
          </p:cNvPicPr>
          <p:nvPr/>
        </p:nvPicPr>
        <p:blipFill>
          <a:blip r:embed="rId5"/>
          <a:stretch>
            <a:fillRect/>
          </a:stretch>
        </p:blipFill>
        <p:spPr>
          <a:xfrm>
            <a:off x="6143636" y="3671895"/>
            <a:ext cx="2044700" cy="1943100"/>
          </a:xfrm>
          <a:prstGeom prst="rect">
            <a:avLst/>
          </a:prstGeom>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strategia di business</a:t>
            </a:r>
          </a:p>
        </p:txBody>
      </p:sp>
      <p:sp>
        <p:nvSpPr>
          <p:cNvPr id="8" name="CasellaDiTesto 7"/>
          <p:cNvSpPr txBox="1"/>
          <p:nvPr/>
        </p:nvSpPr>
        <p:spPr>
          <a:xfrm>
            <a:off x="642910" y="3714752"/>
            <a:ext cx="3071834" cy="1754326"/>
          </a:xfrm>
          <a:prstGeom prst="rect">
            <a:avLst/>
          </a:prstGeom>
          <a:noFill/>
        </p:spPr>
        <p:txBody>
          <a:bodyPr wrap="square" rtlCol="0">
            <a:spAutoFit/>
          </a:bodyPr>
          <a:lstStyle/>
          <a:p>
            <a:pPr algn="ctr"/>
            <a:r>
              <a:rPr lang="it-IT" sz="3600" dirty="0"/>
              <a:t>Produzione interna o outsourcing</a:t>
            </a:r>
          </a:p>
        </p:txBody>
      </p:sp>
      <p:sp>
        <p:nvSpPr>
          <p:cNvPr id="9" name="Rettangolo 8"/>
          <p:cNvSpPr/>
          <p:nvPr/>
        </p:nvSpPr>
        <p:spPr>
          <a:xfrm>
            <a:off x="3786182" y="1935296"/>
            <a:ext cx="1380506" cy="707886"/>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t-IT"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come</a:t>
            </a:r>
            <a:endParaRPr lang="it-IT"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0" name="Picture 6" descr="https://encrypted-tbn2.gstatic.com/images?q=tbn:ANd9GcS_SxZJb9tzXvfsFV5sguH88Gg8K4vQKjLn1I0X4cIjQy3emvkteA"/>
          <p:cNvPicPr>
            <a:picLocks noChangeAspect="1" noChangeArrowheads="1"/>
          </p:cNvPicPr>
          <p:nvPr/>
        </p:nvPicPr>
        <p:blipFill>
          <a:blip r:embed="rId3"/>
          <a:srcRect/>
          <a:stretch>
            <a:fillRect/>
          </a:stretch>
        </p:blipFill>
        <p:spPr bwMode="auto">
          <a:xfrm>
            <a:off x="1551193" y="1757972"/>
            <a:ext cx="1806361" cy="1099524"/>
          </a:xfrm>
          <a:prstGeom prst="rect">
            <a:avLst/>
          </a:prstGeom>
          <a:noFill/>
        </p:spPr>
      </p:pic>
      <p:cxnSp>
        <p:nvCxnSpPr>
          <p:cNvPr id="13" name="Connettore 2 12"/>
          <p:cNvCxnSpPr/>
          <p:nvPr/>
        </p:nvCxnSpPr>
        <p:spPr>
          <a:xfrm rot="10800000" flipV="1">
            <a:off x="2857488" y="2786057"/>
            <a:ext cx="1500198"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602" name="AutoShape 2" descr="Risultati immagini per outsourci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25604" name="AutoShape 4" descr="Risultati immagini per outsourci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25606" name="AutoShape 6" descr="Risultati immagini per outsourci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25608" name="AutoShape 8" descr="Risultati immagini per outsourci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25610" name="Picture 10" descr="Risultati immagini per outsourcing"/>
          <p:cNvPicPr>
            <a:picLocks noChangeAspect="1" noChangeArrowheads="1"/>
          </p:cNvPicPr>
          <p:nvPr/>
        </p:nvPicPr>
        <p:blipFill>
          <a:blip r:embed="rId4"/>
          <a:srcRect/>
          <a:stretch>
            <a:fillRect/>
          </a:stretch>
        </p:blipFill>
        <p:spPr bwMode="auto">
          <a:xfrm>
            <a:off x="5143504" y="3652851"/>
            <a:ext cx="2466975" cy="1847851"/>
          </a:xfrm>
          <a:prstGeom prst="rect">
            <a:avLst/>
          </a:prstGeom>
          <a:noFill/>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strategia di business</a:t>
            </a:r>
          </a:p>
        </p:txBody>
      </p:sp>
      <p:sp>
        <p:nvSpPr>
          <p:cNvPr id="9" name="Rettangolo 8"/>
          <p:cNvSpPr/>
          <p:nvPr/>
        </p:nvSpPr>
        <p:spPr>
          <a:xfrm>
            <a:off x="3786182" y="1935296"/>
            <a:ext cx="1380506" cy="707886"/>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t-IT"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come</a:t>
            </a:r>
            <a:endParaRPr lang="it-IT"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0" name="Picture 6" descr="https://encrypted-tbn2.gstatic.com/images?q=tbn:ANd9GcS_SxZJb9tzXvfsFV5sguH88Gg8K4vQKjLn1I0X4cIjQy3emvkteA"/>
          <p:cNvPicPr>
            <a:picLocks noChangeAspect="1" noChangeArrowheads="1"/>
          </p:cNvPicPr>
          <p:nvPr/>
        </p:nvPicPr>
        <p:blipFill>
          <a:blip r:embed="rId3"/>
          <a:srcRect/>
          <a:stretch>
            <a:fillRect/>
          </a:stretch>
        </p:blipFill>
        <p:spPr bwMode="auto">
          <a:xfrm>
            <a:off x="1551193" y="1757972"/>
            <a:ext cx="1806361" cy="1099524"/>
          </a:xfrm>
          <a:prstGeom prst="rect">
            <a:avLst/>
          </a:prstGeom>
          <a:noFill/>
        </p:spPr>
      </p:pic>
      <p:cxnSp>
        <p:nvCxnSpPr>
          <p:cNvPr id="17" name="Connettore 2 16"/>
          <p:cNvCxnSpPr/>
          <p:nvPr/>
        </p:nvCxnSpPr>
        <p:spPr>
          <a:xfrm>
            <a:off x="4572000" y="2786058"/>
            <a:ext cx="1428760"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CasellaDiTesto 17"/>
          <p:cNvSpPr txBox="1"/>
          <p:nvPr/>
        </p:nvSpPr>
        <p:spPr>
          <a:xfrm>
            <a:off x="4643438" y="3643314"/>
            <a:ext cx="3929090" cy="1754326"/>
          </a:xfrm>
          <a:prstGeom prst="rect">
            <a:avLst/>
          </a:prstGeom>
          <a:noFill/>
        </p:spPr>
        <p:txBody>
          <a:bodyPr wrap="square" rtlCol="0">
            <a:spAutoFit/>
          </a:bodyPr>
          <a:lstStyle/>
          <a:p>
            <a:pPr algn="ctr"/>
            <a:r>
              <a:rPr lang="it-IT" sz="3600" dirty="0"/>
              <a:t>Tecnologia impiegata e struttura organizzativa</a:t>
            </a:r>
          </a:p>
        </p:txBody>
      </p:sp>
      <p:pic>
        <p:nvPicPr>
          <p:cNvPr id="51202" name="Picture 2" descr="https://encrypted-tbn2.gstatic.com/images?q=tbn:ANd9GcQy6uXOnaaqanBNfwUA1LWOZTacKAjRASCgn2DVbsCXD0nSyP3HWyd9xHUz"/>
          <p:cNvPicPr>
            <a:picLocks noChangeAspect="1" noChangeArrowheads="1"/>
          </p:cNvPicPr>
          <p:nvPr/>
        </p:nvPicPr>
        <p:blipFill>
          <a:blip r:embed="rId4"/>
          <a:srcRect/>
          <a:stretch>
            <a:fillRect/>
          </a:stretch>
        </p:blipFill>
        <p:spPr bwMode="auto">
          <a:xfrm>
            <a:off x="1071538" y="3929066"/>
            <a:ext cx="2857500" cy="1600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e 8"/>
          <p:cNvSpPr/>
          <p:nvPr/>
        </p:nvSpPr>
        <p:spPr>
          <a:xfrm>
            <a:off x="3500430" y="2714620"/>
            <a:ext cx="1571636" cy="78581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2" name="Titolo 1"/>
          <p:cNvSpPr>
            <a:spLocks noGrp="1"/>
          </p:cNvSpPr>
          <p:nvPr>
            <p:ph type="title"/>
          </p:nvPr>
        </p:nvSpPr>
        <p:spPr/>
        <p:txBody>
          <a:bodyPr/>
          <a:lstStyle/>
          <a:p>
            <a:r>
              <a:rPr lang="it-IT" dirty="0"/>
              <a:t>Gli attori del sistema economico</a:t>
            </a:r>
          </a:p>
        </p:txBody>
      </p:sp>
      <p:sp>
        <p:nvSpPr>
          <p:cNvPr id="5" name="Segnaposto contenuto 4"/>
          <p:cNvSpPr>
            <a:spLocks noGrp="1"/>
          </p:cNvSpPr>
          <p:nvPr>
            <p:ph sz="quarter" idx="1"/>
          </p:nvPr>
        </p:nvSpPr>
        <p:spPr>
          <a:xfrm>
            <a:off x="468676" y="1556792"/>
            <a:ext cx="2015092" cy="613048"/>
          </a:xfrm>
        </p:spPr>
        <p:txBody>
          <a:bodyPr>
            <a:normAutofit/>
          </a:bodyPr>
          <a:lstStyle/>
          <a:p>
            <a:pPr marL="0" indent="0">
              <a:buNone/>
            </a:pPr>
            <a:r>
              <a:rPr lang="it-IT" dirty="0"/>
              <a:t>Individui</a:t>
            </a:r>
          </a:p>
        </p:txBody>
      </p:sp>
      <p:sp>
        <p:nvSpPr>
          <p:cNvPr id="6" name="Segnaposto contenuto 4"/>
          <p:cNvSpPr txBox="1">
            <a:spLocks/>
          </p:cNvSpPr>
          <p:nvPr/>
        </p:nvSpPr>
        <p:spPr>
          <a:xfrm>
            <a:off x="3707904" y="2884303"/>
            <a:ext cx="1440160" cy="820688"/>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None/>
            </a:pPr>
            <a:r>
              <a:rPr lang="it-IT" dirty="0"/>
              <a:t>Aziende</a:t>
            </a:r>
          </a:p>
        </p:txBody>
      </p:sp>
      <p:sp>
        <p:nvSpPr>
          <p:cNvPr id="7" name="Segnaposto contenuto 4"/>
          <p:cNvSpPr txBox="1">
            <a:spLocks/>
          </p:cNvSpPr>
          <p:nvPr/>
        </p:nvSpPr>
        <p:spPr>
          <a:xfrm>
            <a:off x="5436096" y="1628800"/>
            <a:ext cx="3312368" cy="973088"/>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None/>
            </a:pPr>
            <a:r>
              <a:rPr lang="it-IT" dirty="0"/>
              <a:t>Collettività organizzate</a:t>
            </a:r>
          </a:p>
        </p:txBody>
      </p:sp>
      <p:sp>
        <p:nvSpPr>
          <p:cNvPr id="8" name="Segnaposto contenuto 4"/>
          <p:cNvSpPr txBox="1">
            <a:spLocks/>
          </p:cNvSpPr>
          <p:nvPr/>
        </p:nvSpPr>
        <p:spPr>
          <a:xfrm>
            <a:off x="1619672" y="3904456"/>
            <a:ext cx="5472608" cy="2116832"/>
          </a:xfrm>
          <a:prstGeom prst="rect">
            <a:avLst/>
          </a:prstGeom>
        </p:spPr>
        <p:txBody>
          <a:bodyPr vert="horz">
            <a:normAutofit lnSpcReduction="1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lgn="just">
              <a:buNone/>
            </a:pPr>
            <a:r>
              <a:rPr lang="it-IT" dirty="0"/>
              <a:t>Le aziende sono lo </a:t>
            </a:r>
            <a:r>
              <a:rPr lang="it-IT" i="1" dirty="0"/>
              <a:t>strumento </a:t>
            </a:r>
            <a:r>
              <a:rPr lang="it-IT" dirty="0"/>
              <a:t>dell’operare delle </a:t>
            </a:r>
            <a:r>
              <a:rPr lang="it-IT" i="1" dirty="0"/>
              <a:t>persone </a:t>
            </a:r>
            <a:r>
              <a:rPr lang="it-IT" dirty="0"/>
              <a:t>in campo economico.</a:t>
            </a:r>
          </a:p>
          <a:p>
            <a:pPr marL="0" indent="0" algn="just">
              <a:buNone/>
            </a:pPr>
            <a:r>
              <a:rPr lang="it-IT" dirty="0"/>
              <a:t>Nascono dalla necessità di associarsi delle persone per superare i limiti dei mezzi che le persone dispongono.</a:t>
            </a:r>
          </a:p>
        </p:txBody>
      </p:sp>
      <p:cxnSp>
        <p:nvCxnSpPr>
          <p:cNvPr id="13" name="Connettore 2 12"/>
          <p:cNvCxnSpPr>
            <a:stCxn id="9" idx="4"/>
          </p:cNvCxnSpPr>
          <p:nvPr/>
        </p:nvCxnSpPr>
        <p:spPr>
          <a:xfrm rot="5400000">
            <a:off x="3929058" y="3500438"/>
            <a:ext cx="357190"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632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5" grpId="0" build="p"/>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a:t>L’attività economica: nozione e caratteristiche</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bisogni</a:t>
            </a:r>
          </a:p>
        </p:txBody>
      </p:sp>
      <p:sp>
        <p:nvSpPr>
          <p:cNvPr id="3" name="Segnaposto contenuto 2"/>
          <p:cNvSpPr>
            <a:spLocks noGrp="1"/>
          </p:cNvSpPr>
          <p:nvPr>
            <p:ph sz="quarter" idx="1"/>
          </p:nvPr>
        </p:nvSpPr>
        <p:spPr/>
        <p:txBody>
          <a:bodyPr>
            <a:normAutofit/>
          </a:bodyPr>
          <a:lstStyle/>
          <a:p>
            <a:pPr algn="ctr">
              <a:buNone/>
            </a:pPr>
            <a:r>
              <a:rPr lang="it-IT" sz="2800" dirty="0"/>
              <a:t>Il </a:t>
            </a:r>
            <a:r>
              <a:rPr lang="it-IT" sz="2800" b="1" dirty="0"/>
              <a:t>bisogno</a:t>
            </a:r>
            <a:r>
              <a:rPr lang="it-IT" sz="2800" dirty="0"/>
              <a:t> può essere definito come “l’esigenza di un bene necessario agli scopi della vita”</a:t>
            </a:r>
            <a:r>
              <a:rPr lang="it-IT" sz="2800" baseline="30000" dirty="0"/>
              <a:t>1</a:t>
            </a:r>
            <a:r>
              <a:rPr lang="it-IT" sz="2800" dirty="0"/>
              <a:t>.</a:t>
            </a:r>
          </a:p>
          <a:p>
            <a:pPr algn="ctr">
              <a:buNone/>
            </a:pPr>
            <a:endParaRPr lang="it-IT" sz="2800" dirty="0"/>
          </a:p>
          <a:p>
            <a:pPr algn="ctr">
              <a:buNone/>
            </a:pPr>
            <a:r>
              <a:rPr lang="it-IT" sz="2800" dirty="0"/>
              <a:t>I bisogni sono </a:t>
            </a:r>
            <a:r>
              <a:rPr lang="it-IT" sz="2800" i="1" dirty="0"/>
              <a:t>stati di necessità </a:t>
            </a:r>
            <a:r>
              <a:rPr lang="it-IT" sz="2800" dirty="0"/>
              <a:t>correlati tra loro in base al tipo di esigenze.</a:t>
            </a:r>
          </a:p>
        </p:txBody>
      </p:sp>
      <p:sp>
        <p:nvSpPr>
          <p:cNvPr id="4" name="CasellaDiTesto 3"/>
          <p:cNvSpPr txBox="1"/>
          <p:nvPr/>
        </p:nvSpPr>
        <p:spPr>
          <a:xfrm>
            <a:off x="683568" y="5733256"/>
            <a:ext cx="7200800" cy="369332"/>
          </a:xfrm>
          <a:prstGeom prst="rect">
            <a:avLst/>
          </a:prstGeom>
          <a:noFill/>
        </p:spPr>
        <p:txBody>
          <a:bodyPr wrap="square" rtlCol="0">
            <a:spAutoFit/>
          </a:bodyPr>
          <a:lstStyle/>
          <a:p>
            <a:r>
              <a:rPr lang="it-IT" dirty="0"/>
              <a:t>Cfr. G. </a:t>
            </a:r>
            <a:r>
              <a:rPr lang="it-IT" dirty="0" err="1"/>
              <a:t>Airoldi</a:t>
            </a:r>
            <a:r>
              <a:rPr lang="it-IT" dirty="0"/>
              <a:t>, G. </a:t>
            </a:r>
            <a:r>
              <a:rPr lang="it-IT" dirty="0" err="1"/>
              <a:t>Brunetti</a:t>
            </a:r>
            <a:r>
              <a:rPr lang="it-IT" dirty="0"/>
              <a:t>, V. Coda, </a:t>
            </a:r>
            <a:r>
              <a:rPr lang="it-IT" i="1" dirty="0"/>
              <a:t>Corso di economia aziendale,</a:t>
            </a:r>
            <a:r>
              <a:rPr lang="it-IT" dirty="0"/>
              <a:t> Il Mulino, 2005.</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niverso">
  <a:themeElements>
    <a:clrScheme name="Univers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Universo">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nivers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1320</TotalTime>
  <Words>2962</Words>
  <Application>Microsoft Macintosh PowerPoint</Application>
  <PresentationFormat>Presentazione su schermo (4:3)</PresentationFormat>
  <Paragraphs>434</Paragraphs>
  <Slides>66</Slides>
  <Notes>37</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66</vt:i4>
      </vt:variant>
    </vt:vector>
  </HeadingPairs>
  <TitlesOfParts>
    <vt:vector size="71" baseType="lpstr">
      <vt:lpstr>Calibri</vt:lpstr>
      <vt:lpstr>Franklin Gothic Book</vt:lpstr>
      <vt:lpstr>Perpetua</vt:lpstr>
      <vt:lpstr>Wingdings 2</vt:lpstr>
      <vt:lpstr>Universo</vt:lpstr>
      <vt:lpstr>ECONOMIA AZIENDALE</vt:lpstr>
      <vt:lpstr>L’evoluzione degli studi di Ragioneria</vt:lpstr>
      <vt:lpstr>L’evoluzione degli studi di Ragioneria</vt:lpstr>
      <vt:lpstr>L’evoluzione degli studi di Ragioneria</vt:lpstr>
      <vt:lpstr>L’evoluzione degli studi di Ragioneria</vt:lpstr>
      <vt:lpstr>L’economia aziendale di Zappa</vt:lpstr>
      <vt:lpstr>Gli attori del sistema economico</vt:lpstr>
      <vt:lpstr>L’attività economica: nozione e caratteristiche</vt:lpstr>
      <vt:lpstr>I bisogni</vt:lpstr>
      <vt:lpstr>I bisogni</vt:lpstr>
      <vt:lpstr>I bisogni</vt:lpstr>
      <vt:lpstr>I beni</vt:lpstr>
      <vt:lpstr>L’attività economica</vt:lpstr>
      <vt:lpstr>L’attività economica</vt:lpstr>
      <vt:lpstr>L’attività economica</vt:lpstr>
      <vt:lpstr>L’attività economica</vt:lpstr>
      <vt:lpstr>L’attività economica</vt:lpstr>
      <vt:lpstr>L’attività economica</vt:lpstr>
      <vt:lpstr>L’attività economica</vt:lpstr>
      <vt:lpstr>Lo svolgimento dell’attività economica</vt:lpstr>
      <vt:lpstr>L’attività economica</vt:lpstr>
      <vt:lpstr>L’attività economica</vt:lpstr>
      <vt:lpstr>L’attività economica nel tempo</vt:lpstr>
      <vt:lpstr>L’attività economica nel tempo</vt:lpstr>
      <vt:lpstr>Gli stakeholders</vt:lpstr>
      <vt:lpstr>La classificazione delle aziende</vt:lpstr>
      <vt:lpstr>La classificazione delle aziende</vt:lpstr>
      <vt:lpstr>La classificazione delle aziende</vt:lpstr>
      <vt:lpstr>La classificazione delle aziende</vt:lpstr>
      <vt:lpstr>Le aziende di produzione</vt:lpstr>
      <vt:lpstr>Le aziende di erogazione</vt:lpstr>
      <vt:lpstr>Le aziende composte</vt:lpstr>
      <vt:lpstr>Principali differenze</vt:lpstr>
      <vt:lpstr>Principali differenze</vt:lpstr>
      <vt:lpstr>La gestione organizzata</vt:lpstr>
      <vt:lpstr>Criteri di divisione del lavoro</vt:lpstr>
      <vt:lpstr>L’approccio per funzioni</vt:lpstr>
      <vt:lpstr>Le funzioni aziendali</vt:lpstr>
      <vt:lpstr>Approccio per funzioni</vt:lpstr>
      <vt:lpstr>La gestione organizzata</vt:lpstr>
      <vt:lpstr>Approccio per funzioni</vt:lpstr>
      <vt:lpstr>Approccio per funzioni</vt:lpstr>
      <vt:lpstr>Approccio per funzioni</vt:lpstr>
      <vt:lpstr>Approccio per funzioni</vt:lpstr>
      <vt:lpstr>L’area funzionale del Marketing</vt:lpstr>
      <vt:lpstr>L’area funzionale della Produzione &amp; Logistica</vt:lpstr>
      <vt:lpstr>L’area funzionale della Ricerca &amp; Sviluppo</vt:lpstr>
      <vt:lpstr>Approccio per funzioni</vt:lpstr>
      <vt:lpstr>Approccio per funzioni</vt:lpstr>
      <vt:lpstr>L’area funzionale Finanza</vt:lpstr>
      <vt:lpstr>L’area funzionale Organizzazione &amp; Gestione del personale</vt:lpstr>
      <vt:lpstr>Approccio per funzioni</vt:lpstr>
      <vt:lpstr>Approccio per funzioni</vt:lpstr>
      <vt:lpstr>L’area funzionale Pianificazione strategica &amp; Controllo di gestione</vt:lpstr>
      <vt:lpstr>L’area funzionale Amministrazione</vt:lpstr>
      <vt:lpstr>L’approccio per funzioni</vt:lpstr>
      <vt:lpstr>L’approccio per funzioni</vt:lpstr>
      <vt:lpstr>L’approccio per funzioni</vt:lpstr>
      <vt:lpstr>La strategia</vt:lpstr>
      <vt:lpstr>La strategia di business</vt:lpstr>
      <vt:lpstr>La strategia di business</vt:lpstr>
      <vt:lpstr>La strategia di business</vt:lpstr>
      <vt:lpstr>La strategia di business</vt:lpstr>
      <vt:lpstr>La strategia di business</vt:lpstr>
      <vt:lpstr>La strategia di business</vt:lpstr>
      <vt:lpstr>La strategia di business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Grazia</dc:creator>
  <cp:lastModifiedBy>SIMONA RANALDO</cp:lastModifiedBy>
  <cp:revision>79</cp:revision>
  <dcterms:created xsi:type="dcterms:W3CDTF">2012-02-26T14:55:16Z</dcterms:created>
  <dcterms:modified xsi:type="dcterms:W3CDTF">2023-04-27T08:13:31Z</dcterms:modified>
</cp:coreProperties>
</file>