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33D551-1CCE-4889-BB8A-9224D3112D7B}" type="datetimeFigureOut">
              <a:rPr lang="it-IT" smtClean="0"/>
              <a:t>27/11/2018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CF266F-651A-48B5-BA6C-1DF5C9AE1E8D}" type="slidenum">
              <a:rPr lang="it-IT" smtClean="0"/>
              <a:t>‹N›</a:t>
            </a:fld>
            <a:endParaRPr lang="it-IT"/>
          </a:p>
        </p:txBody>
      </p:sp>
    </p:spTree>
    <p:extLst>
      <p:ext uri="{BB962C8B-B14F-4D97-AF65-F5344CB8AC3E}">
        <p14:creationId xmlns:p14="http://schemas.microsoft.com/office/powerpoint/2010/main" val="979307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FCF266F-651A-48B5-BA6C-1DF5C9AE1E8D}" type="slidenum">
              <a:rPr lang="it-IT" smtClean="0"/>
              <a:t>1</a:t>
            </a:fld>
            <a:endParaRPr lang="it-IT"/>
          </a:p>
        </p:txBody>
      </p:sp>
    </p:spTree>
    <p:extLst>
      <p:ext uri="{BB962C8B-B14F-4D97-AF65-F5344CB8AC3E}">
        <p14:creationId xmlns:p14="http://schemas.microsoft.com/office/powerpoint/2010/main" val="2144609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28586FD-9D1C-42DC-8CA1-EC1BFE4E4217}" type="datetimeFigureOut">
              <a:rPr lang="it-IT" smtClean="0"/>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2741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8586FD-9D1C-42DC-8CA1-EC1BFE4E4217}" type="datetimeFigureOut">
              <a:rPr lang="it-IT" smtClean="0"/>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1944678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8586FD-9D1C-42DC-8CA1-EC1BFE4E4217}" type="datetimeFigureOut">
              <a:rPr lang="it-IT" smtClean="0"/>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65987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28586FD-9D1C-42DC-8CA1-EC1BFE4E4217}" type="datetimeFigureOut">
              <a:rPr lang="it-IT" smtClean="0"/>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1165877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28586FD-9D1C-42DC-8CA1-EC1BFE4E4217}" type="datetimeFigureOut">
              <a:rPr lang="it-IT" smtClean="0"/>
              <a:t>27/11/2018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2131325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28586FD-9D1C-42DC-8CA1-EC1BFE4E4217}" type="datetimeFigureOut">
              <a:rPr lang="it-IT" smtClean="0"/>
              <a:t>27/11/2018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4229663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28586FD-9D1C-42DC-8CA1-EC1BFE4E4217}" type="datetimeFigureOut">
              <a:rPr lang="it-IT" smtClean="0"/>
              <a:t>27/11/2018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1859142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28586FD-9D1C-42DC-8CA1-EC1BFE4E4217}" type="datetimeFigureOut">
              <a:rPr lang="it-IT" smtClean="0"/>
              <a:t>27/11/2018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2145239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28586FD-9D1C-42DC-8CA1-EC1BFE4E4217}" type="datetimeFigureOut">
              <a:rPr lang="it-IT" smtClean="0"/>
              <a:t>27/11/2018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3227285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28586FD-9D1C-42DC-8CA1-EC1BFE4E4217}" type="datetimeFigureOut">
              <a:rPr lang="it-IT" smtClean="0"/>
              <a:t>27/11/2018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1252370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28586FD-9D1C-42DC-8CA1-EC1BFE4E4217}" type="datetimeFigureOut">
              <a:rPr lang="it-IT" smtClean="0"/>
              <a:t>27/11/2018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257FABE-7D6F-481F-8D41-09F6FBBAA698}" type="slidenum">
              <a:rPr lang="it-IT" smtClean="0"/>
              <a:t>‹N›</a:t>
            </a:fld>
            <a:endParaRPr lang="it-IT"/>
          </a:p>
        </p:txBody>
      </p:sp>
    </p:spTree>
    <p:extLst>
      <p:ext uri="{BB962C8B-B14F-4D97-AF65-F5344CB8AC3E}">
        <p14:creationId xmlns:p14="http://schemas.microsoft.com/office/powerpoint/2010/main" val="2896506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8586FD-9D1C-42DC-8CA1-EC1BFE4E4217}" type="datetimeFigureOut">
              <a:rPr lang="it-IT" smtClean="0"/>
              <a:t>27/11/2018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7FABE-7D6F-481F-8D41-09F6FBBAA698}" type="slidenum">
              <a:rPr lang="it-IT" smtClean="0"/>
              <a:t>‹N›</a:t>
            </a:fld>
            <a:endParaRPr lang="it-IT"/>
          </a:p>
        </p:txBody>
      </p:sp>
    </p:spTree>
    <p:extLst>
      <p:ext uri="{BB962C8B-B14F-4D97-AF65-F5344CB8AC3E}">
        <p14:creationId xmlns:p14="http://schemas.microsoft.com/office/powerpoint/2010/main" val="443984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052737"/>
            <a:ext cx="7772400" cy="2160239"/>
          </a:xfrm>
        </p:spPr>
        <p:txBody>
          <a:bodyPr>
            <a:normAutofit/>
          </a:bodyPr>
          <a:lstStyle/>
          <a:p>
            <a:r>
              <a:rPr lang="it-IT" sz="2400" b="1" dirty="0"/>
              <a:t>ASPETTO N. 1</a:t>
            </a:r>
            <a:r>
              <a:rPr lang="it-IT" sz="2400" dirty="0"/>
              <a:t>: E’ INNANZITUTTO IMPORTANTE TENERE DISTINTE LE SANZIONI SPORTIVE DA QUELLE CIVILI E PENALI. </a:t>
            </a:r>
            <a:br>
              <a:rPr lang="it-IT" sz="2400" dirty="0"/>
            </a:br>
            <a:endParaRPr lang="it-IT" sz="2400" dirty="0"/>
          </a:p>
        </p:txBody>
      </p:sp>
      <p:sp>
        <p:nvSpPr>
          <p:cNvPr id="3" name="Sottotitolo 2"/>
          <p:cNvSpPr>
            <a:spLocks noGrp="1"/>
          </p:cNvSpPr>
          <p:nvPr>
            <p:ph type="subTitle" idx="1"/>
          </p:nvPr>
        </p:nvSpPr>
        <p:spPr>
          <a:xfrm>
            <a:off x="1371600" y="3140968"/>
            <a:ext cx="6400800" cy="2497832"/>
          </a:xfrm>
        </p:spPr>
        <p:txBody>
          <a:bodyPr>
            <a:noAutofit/>
          </a:bodyPr>
          <a:lstStyle/>
          <a:p>
            <a:r>
              <a:rPr lang="it-IT" sz="2000" dirty="0">
                <a:solidFill>
                  <a:schemeClr val="tx1"/>
                </a:solidFill>
              </a:rPr>
              <a:t>Il più facile degli errori è ritenere che – nell’ambito di una competizione sportiva – l’unico regime sanzionatorio applicabile sia quello in ambito sportivo. Invece bisogna specificare che esiste un perimetro sanzionatorio sportivo ed un altro in ambito civilistico e penalistico che prescinde la prima fattispecie (fatta salva per alcuni casi della c.d. clausola compromissoria). </a:t>
            </a:r>
            <a:endParaRPr lang="it-IT" sz="2000" dirty="0" smtClean="0">
              <a:solidFill>
                <a:schemeClr val="tx1"/>
              </a:solidFill>
            </a:endParaRPr>
          </a:p>
          <a:p>
            <a:endParaRPr lang="it-IT" sz="2000" dirty="0">
              <a:solidFill>
                <a:schemeClr val="tx1"/>
              </a:solidFill>
            </a:endParaRPr>
          </a:p>
          <a:p>
            <a:endParaRPr lang="it-IT" sz="2000" dirty="0" smtClean="0">
              <a:solidFill>
                <a:schemeClr val="tx1"/>
              </a:solidFill>
            </a:endParaRPr>
          </a:p>
          <a:p>
            <a:endParaRPr lang="it-IT" sz="2000" dirty="0">
              <a:solidFill>
                <a:schemeClr val="tx1"/>
              </a:solidFill>
            </a:endParaRPr>
          </a:p>
          <a:p>
            <a:endParaRPr lang="it-IT" sz="2000" dirty="0">
              <a:solidFill>
                <a:schemeClr val="tx1"/>
              </a:solidFill>
            </a:endParaRPr>
          </a:p>
          <a:p>
            <a:endParaRPr lang="it-IT" sz="2000" dirty="0">
              <a:solidFill>
                <a:schemeClr val="tx1"/>
              </a:solidFill>
            </a:endParaRPr>
          </a:p>
        </p:txBody>
      </p:sp>
    </p:spTree>
    <p:extLst>
      <p:ext uri="{BB962C8B-B14F-4D97-AF65-F5344CB8AC3E}">
        <p14:creationId xmlns:p14="http://schemas.microsoft.com/office/powerpoint/2010/main" val="17632470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normAutofit fontScale="92500"/>
          </a:bodyPr>
          <a:lstStyle/>
          <a:p>
            <a:pPr algn="just"/>
            <a:r>
              <a:rPr lang="it-IT" dirty="0" smtClean="0"/>
              <a:t>Una società sportiva può essere chiamata a rispondere contrattualmente ex art. 2087 c.c. di eventuali danni occorsi al proprio atleta ogni qual volta siano ravvisabili lacune nelle misure protettive che potevano essere poste in essere per la tutela del medesimo atleta.</a:t>
            </a:r>
          </a:p>
          <a:p>
            <a:pPr algn="just"/>
            <a:r>
              <a:rPr lang="it-IT" dirty="0" smtClean="0"/>
              <a:t>la differenza sostanziale con la «normale» applicazione dell’art. 2087 c.c. sta nella prova «minore» che la società sportiva deve offrire, di aver posto in essere le misure idonee a garantire lo svolgimento regolare della manifestazione secondo le regole che le sono proprie</a:t>
            </a:r>
            <a:endParaRPr lang="it-IT" dirty="0"/>
          </a:p>
        </p:txBody>
      </p:sp>
    </p:spTree>
    <p:extLst>
      <p:ext uri="{BB962C8B-B14F-4D97-AF65-F5344CB8AC3E}">
        <p14:creationId xmlns:p14="http://schemas.microsoft.com/office/powerpoint/2010/main" val="2359051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responsabilità degli organizzatori verso gli atleti</a:t>
            </a:r>
            <a:endParaRPr lang="it-IT" b="1" dirty="0"/>
          </a:p>
        </p:txBody>
      </p:sp>
      <p:sp>
        <p:nvSpPr>
          <p:cNvPr id="3" name="Segnaposto contenuto 2"/>
          <p:cNvSpPr>
            <a:spLocks noGrp="1"/>
          </p:cNvSpPr>
          <p:nvPr>
            <p:ph idx="1"/>
          </p:nvPr>
        </p:nvSpPr>
        <p:spPr/>
        <p:txBody>
          <a:bodyPr/>
          <a:lstStyle/>
          <a:p>
            <a:pPr marL="0" indent="0" algn="just">
              <a:buNone/>
            </a:pPr>
            <a:r>
              <a:rPr lang="it-IT" dirty="0" smtClean="0"/>
              <a:t>Gli organizzatori possono essere chiamati a rispondere, alternativamente o cumulativamente, per i seguenti profili: a) l’inadeguatezza o la pericolosità dei mezzi tecnici adoperati per la gara; b) inidoneità degli stessi atleti allo svolgimento delle attività che la manifestazione implica; c) inidoneità o la carenza di sicurezza dei luoghi o degli impianti che ospitano la manifestazione</a:t>
            </a:r>
            <a:endParaRPr lang="it-IT" dirty="0"/>
          </a:p>
        </p:txBody>
      </p:sp>
    </p:spTree>
    <p:extLst>
      <p:ext uri="{BB962C8B-B14F-4D97-AF65-F5344CB8AC3E}">
        <p14:creationId xmlns:p14="http://schemas.microsoft.com/office/powerpoint/2010/main" val="3021125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responsabilità degli organizzatori verso i terzi</a:t>
            </a:r>
            <a:endParaRPr lang="it-IT" b="1" dirty="0"/>
          </a:p>
        </p:txBody>
      </p:sp>
      <p:sp>
        <p:nvSpPr>
          <p:cNvPr id="3" name="Segnaposto contenuto 2"/>
          <p:cNvSpPr>
            <a:spLocks noGrp="1"/>
          </p:cNvSpPr>
          <p:nvPr>
            <p:ph idx="1"/>
          </p:nvPr>
        </p:nvSpPr>
        <p:spPr/>
        <p:txBody>
          <a:bodyPr>
            <a:normAutofit fontScale="77500" lnSpcReduction="20000"/>
          </a:bodyPr>
          <a:lstStyle/>
          <a:p>
            <a:pPr algn="just"/>
            <a:r>
              <a:rPr lang="it-IT" sz="3100" dirty="0" smtClean="0"/>
              <a:t>La norma di riferimento applicabile è l’art. 2050, ma, anche in questo caso, si basa sull’effettivo accertamento del potere di direzione e d’influenza della società organizzatrice o dell’ente organizzatore (es. risse nello stadio, gare automobilistiche);</a:t>
            </a:r>
          </a:p>
          <a:p>
            <a:pPr algn="just"/>
            <a:r>
              <a:rPr lang="it-IT" sz="3100" dirty="0" smtClean="0"/>
              <a:t>In altri contesti si è ritenuto applicabile l’art. 2043 c.c. </a:t>
            </a:r>
          </a:p>
          <a:p>
            <a:pPr algn="just"/>
            <a:r>
              <a:rPr lang="it-IT" dirty="0" smtClean="0"/>
              <a:t>Va chiarito che alla responsabilità extracontrattuale – in determinati contesti, pensiamo ad un incendio scoppiato in una gara automobilistica, che coinvolge gli spettatori – può aggiungersi una responsabilità contrattuale, derivante dall’acquisto del biglietto da parte dello spettatore; in questo senso l’obbligazione della società non si esaurisce nella semplice visione dello spettacolo, ma comprende anche l’obbligo di adottare le misure di sicurezza idonee a tutela degli stessi</a:t>
            </a:r>
            <a:endParaRPr lang="it-IT" dirty="0"/>
          </a:p>
        </p:txBody>
      </p:sp>
    </p:spTree>
    <p:extLst>
      <p:ext uri="{BB962C8B-B14F-4D97-AF65-F5344CB8AC3E}">
        <p14:creationId xmlns:p14="http://schemas.microsoft.com/office/powerpoint/2010/main" val="3681217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8229600" cy="1143000"/>
          </a:xfrm>
        </p:spPr>
        <p:txBody>
          <a:bodyPr>
            <a:noAutofit/>
          </a:bodyPr>
          <a:lstStyle/>
          <a:p>
            <a:pPr algn="just"/>
            <a:r>
              <a:rPr lang="it-IT" sz="3200" b="1" dirty="0" smtClean="0"/>
              <a:t>La responsabilità delle società sportive per il fatto degli atleti e dei propri dipendenti</a:t>
            </a:r>
            <a:endParaRPr lang="it-IT" sz="3200" b="1" dirty="0"/>
          </a:p>
        </p:txBody>
      </p:sp>
      <p:sp>
        <p:nvSpPr>
          <p:cNvPr id="3" name="Segnaposto contenuto 2"/>
          <p:cNvSpPr>
            <a:spLocks noGrp="1"/>
          </p:cNvSpPr>
          <p:nvPr>
            <p:ph idx="1"/>
          </p:nvPr>
        </p:nvSpPr>
        <p:spPr/>
        <p:txBody>
          <a:bodyPr/>
          <a:lstStyle/>
          <a:p>
            <a:pPr marL="0" indent="0" algn="just">
              <a:buNone/>
            </a:pPr>
            <a:r>
              <a:rPr lang="it-IT" dirty="0" smtClean="0"/>
              <a:t>La disciplina applicabile è quella dell’art. 2049 c.c.</a:t>
            </a:r>
          </a:p>
          <a:p>
            <a:pPr marL="0" indent="0" algn="just">
              <a:buNone/>
            </a:pPr>
            <a:r>
              <a:rPr lang="it-IT" dirty="0" smtClean="0"/>
              <a:t>In questo senso non è necessaria una vera e propria subordinazione, ma è sufficiente anche un incarico di tipo occasione e temporaneo che importi un vincolo di direzione e sorveglianza</a:t>
            </a:r>
            <a:endParaRPr lang="it-IT" dirty="0"/>
          </a:p>
        </p:txBody>
      </p:sp>
    </p:spTree>
    <p:extLst>
      <p:ext uri="{BB962C8B-B14F-4D97-AF65-F5344CB8AC3E}">
        <p14:creationId xmlns:p14="http://schemas.microsoft.com/office/powerpoint/2010/main" val="6458871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responsabilità di allenatori, istruttori, precettori e maestri</a:t>
            </a:r>
            <a:endParaRPr lang="it-IT" b="1" dirty="0"/>
          </a:p>
        </p:txBody>
      </p:sp>
      <p:sp>
        <p:nvSpPr>
          <p:cNvPr id="3" name="Segnaposto contenuto 2"/>
          <p:cNvSpPr>
            <a:spLocks noGrp="1"/>
          </p:cNvSpPr>
          <p:nvPr>
            <p:ph idx="1"/>
          </p:nvPr>
        </p:nvSpPr>
        <p:spPr/>
        <p:txBody>
          <a:bodyPr>
            <a:normAutofit fontScale="92500" lnSpcReduction="20000"/>
          </a:bodyPr>
          <a:lstStyle/>
          <a:p>
            <a:pPr algn="just"/>
            <a:r>
              <a:rPr lang="it-IT" sz="2400" dirty="0" smtClean="0"/>
              <a:t>Possono essere chiamati a rispondere solidalmente con i gestori dell’impianto o gli organizzatori di manifestazioni sportive </a:t>
            </a:r>
          </a:p>
          <a:p>
            <a:pPr algn="just"/>
            <a:r>
              <a:rPr lang="it-IT" sz="2400" dirty="0" smtClean="0"/>
              <a:t>L’allenatore ha certamente potere di direzione e controllo tecnico e disciplinare sull’atleta onde la sua responsabilità può manifestarsi ogni qual volta sussista un difetto o un’omissione nell’esercizio di tale potere o abbia omesso di far adottare tutte le tutele necessarie </a:t>
            </a:r>
          </a:p>
          <a:p>
            <a:pPr algn="just"/>
            <a:r>
              <a:rPr lang="it-IT" sz="2400" dirty="0" smtClean="0"/>
              <a:t>Analogo potere di controllo non manca nel caso degli istruttori e dei maestri, che devono tener conto tanto delle capacità del singolo praticante quanto delle attrezzature utilizzate da costui o degli animali utilizzati nello sport</a:t>
            </a:r>
          </a:p>
          <a:p>
            <a:pPr algn="just"/>
            <a:r>
              <a:rPr lang="it-IT" sz="2400" dirty="0" smtClean="0"/>
              <a:t>Essi devono adottare tutte le misure preventive, organizzative e disciplinari idonee ad evitare l’insorgere di una situazione di pericolo. In caso contrario oltre ad una responsabilità di tipo contrattuale potrebbe insorgere una responsabilità di tipo extracontrattuale x art. 2043 c.c. ed ex art. 2048 c.c. </a:t>
            </a:r>
            <a:endParaRPr lang="it-IT" sz="2400" dirty="0"/>
          </a:p>
        </p:txBody>
      </p:sp>
    </p:spTree>
    <p:extLst>
      <p:ext uri="{BB962C8B-B14F-4D97-AF65-F5344CB8AC3E}">
        <p14:creationId xmlns:p14="http://schemas.microsoft.com/office/powerpoint/2010/main" val="2835171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Responsabilità dei genitori</a:t>
            </a:r>
            <a:endParaRPr lang="it-IT" b="1" dirty="0"/>
          </a:p>
        </p:txBody>
      </p:sp>
      <p:sp>
        <p:nvSpPr>
          <p:cNvPr id="3" name="Segnaposto contenuto 2"/>
          <p:cNvSpPr>
            <a:spLocks noGrp="1"/>
          </p:cNvSpPr>
          <p:nvPr>
            <p:ph idx="1"/>
          </p:nvPr>
        </p:nvSpPr>
        <p:spPr/>
        <p:txBody>
          <a:bodyPr>
            <a:normAutofit fontScale="92500" lnSpcReduction="10000"/>
          </a:bodyPr>
          <a:lstStyle/>
          <a:p>
            <a:pPr algn="just"/>
            <a:r>
              <a:rPr lang="it-IT" i="1" dirty="0" smtClean="0"/>
              <a:t>Culpa in vigilando </a:t>
            </a:r>
            <a:r>
              <a:rPr lang="it-IT" dirty="0" smtClean="0"/>
              <a:t>e </a:t>
            </a:r>
            <a:r>
              <a:rPr lang="it-IT" i="1" dirty="0" smtClean="0"/>
              <a:t>culpa in educando </a:t>
            </a:r>
            <a:r>
              <a:rPr lang="it-IT" dirty="0" smtClean="0"/>
              <a:t>punibile ai sensi dell’art. 2043 c.c. e, in caso di incapacità di intendere e volere, ex art. 2047 c.c.</a:t>
            </a:r>
          </a:p>
          <a:p>
            <a:pPr algn="just"/>
            <a:r>
              <a:rPr lang="it-IT" dirty="0" smtClean="0"/>
              <a:t>Tale responsabilità fa capo al genitore che non riesca a giustificare la propria «legittima» assenza», atta a dimostrare di essere impossibilitati ad effettuare un intervento impeditivo, diretto ed immediato ( invero i genitori rispondono dei rischi tipici connessi alla minore età del figlio)</a:t>
            </a:r>
            <a:endParaRPr lang="it-IT" dirty="0"/>
          </a:p>
        </p:txBody>
      </p:sp>
    </p:spTree>
    <p:extLst>
      <p:ext uri="{BB962C8B-B14F-4D97-AF65-F5344CB8AC3E}">
        <p14:creationId xmlns:p14="http://schemas.microsoft.com/office/powerpoint/2010/main" val="2863752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La responsabilità delle Federazioni e del CONI</a:t>
            </a:r>
            <a:endParaRPr lang="it-IT" b="1" dirty="0"/>
          </a:p>
        </p:txBody>
      </p:sp>
      <p:sp>
        <p:nvSpPr>
          <p:cNvPr id="3" name="Segnaposto contenuto 2"/>
          <p:cNvSpPr>
            <a:spLocks noGrp="1"/>
          </p:cNvSpPr>
          <p:nvPr>
            <p:ph idx="1"/>
          </p:nvPr>
        </p:nvSpPr>
        <p:spPr/>
        <p:txBody>
          <a:bodyPr>
            <a:normAutofit fontScale="70000" lnSpcReduction="20000"/>
          </a:bodyPr>
          <a:lstStyle/>
          <a:p>
            <a:pPr algn="just"/>
            <a:r>
              <a:rPr lang="it-IT" dirty="0" smtClean="0"/>
              <a:t>Le Federazioni godono di autonomia tecnica, organizzativa e di gestione, sotto la vigilanza CONI (art. 14 legge 23 marzo 1981 n. 91 </a:t>
            </a:r>
            <a:r>
              <a:rPr lang="it-IT" dirty="0" err="1" smtClean="0"/>
              <a:t>s.m</a:t>
            </a:r>
            <a:r>
              <a:rPr lang="it-IT" dirty="0" smtClean="0"/>
              <a:t>.); </a:t>
            </a:r>
          </a:p>
          <a:p>
            <a:pPr algn="just"/>
            <a:r>
              <a:rPr lang="it-IT" dirty="0" smtClean="0"/>
              <a:t>In tal senso il CONI non ha poteri d’ingerenza </a:t>
            </a:r>
            <a:r>
              <a:rPr lang="it-IT" dirty="0" err="1" smtClean="0"/>
              <a:t>sicchè</a:t>
            </a:r>
            <a:r>
              <a:rPr lang="it-IT" dirty="0" smtClean="0"/>
              <a:t> non risponde dell’evento dannoso verificatosi in gara, che rimane imputabile al fatto proprio della Federazione; in questa prospettiva bisogna distinguere la doppia natura delle Federazioni; nel primo caso ove l’attività volta è riconducibile alla sua natura di organo del CONI  (es. omologazione delle piste da sci), allora la responsabilità fa capo al CONI, ove l’attività svolta rientra nell’ambito dell’autonomia tecnica – organizzativa (di natura privata) – es. organizzazione di una competizione agonistica – è chiamata a rispondere la singola Federazione.</a:t>
            </a:r>
          </a:p>
          <a:p>
            <a:pPr algn="just"/>
            <a:r>
              <a:rPr lang="it-IT" dirty="0" smtClean="0"/>
              <a:t>Sotto il profilo sostanziale la linea è sottile e demarca i fini istituzionali propri del CONI  e i fini autonomi della singola Federazione </a:t>
            </a:r>
          </a:p>
        </p:txBody>
      </p:sp>
    </p:spTree>
    <p:extLst>
      <p:ext uri="{BB962C8B-B14F-4D97-AF65-F5344CB8AC3E}">
        <p14:creationId xmlns:p14="http://schemas.microsoft.com/office/powerpoint/2010/main" val="58137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052737"/>
            <a:ext cx="7772400" cy="2016223"/>
          </a:xfrm>
        </p:spPr>
        <p:txBody>
          <a:bodyPr>
            <a:normAutofit/>
          </a:bodyPr>
          <a:lstStyle/>
          <a:p>
            <a:pPr algn="just"/>
            <a:r>
              <a:rPr lang="it-IT" sz="1800" dirty="0" smtClean="0">
                <a:latin typeface="Times New Roman" panose="02020603050405020304" pitchFamily="18" charset="0"/>
                <a:cs typeface="Times New Roman" panose="02020603050405020304" pitchFamily="18" charset="0"/>
              </a:rPr>
              <a:t>LA RESPONSABILITA’ CIVILE SPORTIVA E’ UN AMPIO CONTENITORE, LA CUI DIMENSIONE NON PUO’ ESSERE DEFINITIVA APRIORISTICAMENTE, IN CONSIDERAZIONE DELLA LABILITA’ DEI CONFINI DEGLI STANDARD SPECIALI DI CONDOTTA, PROPRIA DI CIASCUNA ATTIVITA’ SPORTIVA E DEL C.D. «RISCHIO SPORTIVO CONSENTITO» O «SCRIMINANTE SPORTIVA»</a:t>
            </a: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143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LE FONTI NORMATIVE IN ESAME</a:t>
            </a:r>
            <a:endParaRPr lang="it-IT" b="1" dirty="0"/>
          </a:p>
        </p:txBody>
      </p:sp>
      <p:sp>
        <p:nvSpPr>
          <p:cNvPr id="3" name="Segnaposto contenuto 2"/>
          <p:cNvSpPr>
            <a:spLocks noGrp="1"/>
          </p:cNvSpPr>
          <p:nvPr>
            <p:ph idx="1"/>
          </p:nvPr>
        </p:nvSpPr>
        <p:spPr/>
        <p:txBody>
          <a:bodyPr>
            <a:normAutofit/>
          </a:bodyPr>
          <a:lstStyle/>
          <a:p>
            <a:r>
              <a:rPr lang="it-IT" sz="2000" dirty="0" smtClean="0"/>
              <a:t>ART. 1227 C.C. CONCORSO NEL FATTO COLPOSO DEL CREDITORE</a:t>
            </a:r>
          </a:p>
          <a:p>
            <a:r>
              <a:rPr lang="it-IT" sz="2000" dirty="0" smtClean="0"/>
              <a:t>ART. 2043 C.C. RISARCIMENTO PER FATTO ILLECITO</a:t>
            </a:r>
          </a:p>
          <a:p>
            <a:r>
              <a:rPr lang="it-IT" sz="2000" dirty="0" smtClean="0"/>
              <a:t>ART. 2048 C.C.  RESPONSABILITA’ DEI GENITORI, TUTORI, PRECETTORI E MAESTRI D’ARTE</a:t>
            </a:r>
          </a:p>
          <a:p>
            <a:r>
              <a:rPr lang="it-IT" sz="2000" dirty="0" smtClean="0"/>
              <a:t>ART. 2049 C.C. RESPONSABILITA’ DEI PADRONI E DEI COMMITTENTI</a:t>
            </a:r>
          </a:p>
          <a:p>
            <a:r>
              <a:rPr lang="it-IT" sz="2000" dirty="0" smtClean="0"/>
              <a:t>ART. 2050 C.C. RESPONSABILITA’ PER L’ESERCIZIO DI ATTIVITA’ PERICOLOSE </a:t>
            </a:r>
          </a:p>
          <a:p>
            <a:r>
              <a:rPr lang="it-IT" sz="2000" dirty="0" smtClean="0"/>
              <a:t>ART. 2051 C.C. DANNO CAGIONATO DA COSE IN CUSTODIA</a:t>
            </a:r>
          </a:p>
          <a:p>
            <a:endParaRPr lang="it-IT"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52789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smtClean="0"/>
              <a:t>LA RESPONSABILITA’ DEGLI ATLETI</a:t>
            </a:r>
            <a:endParaRPr lang="it-IT" b="1" dirty="0"/>
          </a:p>
        </p:txBody>
      </p:sp>
      <p:sp>
        <p:nvSpPr>
          <p:cNvPr id="3" name="Segnaposto contenuto 2"/>
          <p:cNvSpPr>
            <a:spLocks noGrp="1"/>
          </p:cNvSpPr>
          <p:nvPr>
            <p:ph idx="1"/>
          </p:nvPr>
        </p:nvSpPr>
        <p:spPr/>
        <p:txBody>
          <a:bodyPr>
            <a:normAutofit/>
          </a:bodyPr>
          <a:lstStyle/>
          <a:p>
            <a:pPr algn="just"/>
            <a:r>
              <a:rPr lang="it-IT" sz="2400" dirty="0" smtClean="0"/>
              <a:t>IL PARAMETRO D’IMPUTAZIONE SI ATTEGGIA A SECONDA DELLA DISCIPLINA SPORTIVA; AD ESEMPIO SE LA STESSA PREVEDA O MENO IL CONTATTO FISICO. È NECESSARIO, QUINDI, DISTINGUERE FRA SPORT CONFIGURANTI VIOLENZA NECESSARIA (ES. BOXE) ED ALTRI VIOLENZA EVENTUALE (ES. CALCIO), ALTRI A BASSO ( O NULLO)  INDICE DI VIOLENZA (ES. TENNIS)</a:t>
            </a:r>
          </a:p>
        </p:txBody>
      </p:sp>
    </p:spTree>
    <p:extLst>
      <p:ext uri="{BB962C8B-B14F-4D97-AF65-F5344CB8AC3E}">
        <p14:creationId xmlns:p14="http://schemas.microsoft.com/office/powerpoint/2010/main" val="1995527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sz="2400" dirty="0" smtClean="0"/>
              <a:t>PER INDIVIDUARE IL MODELLO DI CONDOTTA I PRIMI PARAMETRI DI RIFERIMENTO SONO SICURAMENTE LE REGOLE DEL GIOCO;</a:t>
            </a:r>
          </a:p>
          <a:p>
            <a:pPr algn="just"/>
            <a:r>
              <a:rPr lang="it-IT" sz="2400" dirty="0" smtClean="0"/>
              <a:t>CIO’ CHE E’ FUNZIONALE AL GIOCO COSTITUISCE LA SCRIMINANTE SPORTIVA</a:t>
            </a:r>
          </a:p>
          <a:p>
            <a:pPr algn="just"/>
            <a:r>
              <a:rPr lang="it-IT" dirty="0" smtClean="0"/>
              <a:t> </a:t>
            </a:r>
            <a:r>
              <a:rPr lang="it-IT" sz="2400" dirty="0" smtClean="0"/>
              <a:t>LA CONDOTTA DELL’ATLETA POSTA IN ESSERE IN VIOLAZIONE DELLE REGOLE DEL GIOCO DIVIENE FONTE DI REPSONSABILITA’ ALLORQUANDO SI DISCOSTI PER COLPA GRAVE DAL PARAMETRO DELLO SPORTIVO MEDIO, IL QUALE, OLTRE ALLE REGOLE, RIMANE COMUNQUE LEGATO AI CANONI DI PRUDENZA, DILIGENZA E PERIZIA</a:t>
            </a:r>
            <a:endParaRPr lang="it-IT" dirty="0"/>
          </a:p>
        </p:txBody>
      </p:sp>
    </p:spTree>
    <p:extLst>
      <p:ext uri="{BB962C8B-B14F-4D97-AF65-F5344CB8AC3E}">
        <p14:creationId xmlns:p14="http://schemas.microsoft.com/office/powerpoint/2010/main" val="1880953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POSSIAMO DUNQUE DIRE CHE L’ATLETA NON E’ RESPONSABILE DEI DANNI CAGIONATI COMMETTENDO UN FALLO, A CONDIZIONE CHE L’AZIONE FALLOSA RIENTRI NEL MODELLO DI RIFERIMENTO DELLA PRATICA SPORTIVA CHE LA AMMETTE QUALE «RISCHIO CONSENTITO»</a:t>
            </a:r>
            <a:endParaRPr lang="it-IT" dirty="0"/>
          </a:p>
        </p:txBody>
      </p:sp>
    </p:spTree>
    <p:extLst>
      <p:ext uri="{BB962C8B-B14F-4D97-AF65-F5344CB8AC3E}">
        <p14:creationId xmlns:p14="http://schemas.microsoft.com/office/powerpoint/2010/main" val="219549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620688"/>
            <a:ext cx="8229600" cy="5505475"/>
          </a:xfrm>
        </p:spPr>
        <p:txBody>
          <a:bodyPr>
            <a:normAutofit lnSpcReduction="10000"/>
          </a:bodyPr>
          <a:lstStyle/>
          <a:p>
            <a:pPr algn="just"/>
            <a:r>
              <a:rPr lang="it-IT" dirty="0" smtClean="0"/>
              <a:t>In definitiva possiamo riassumere quanto detto con due canoni posti agli estremi: a) l’area della liceità che corrisponde a quella del rispetto delle regole del gioco, codificate dai regolamenti; b) la responsabilità dolosa, che si ha solo quando la gara è solo l’occasione per cagionare il danno.</a:t>
            </a:r>
          </a:p>
          <a:p>
            <a:pPr marL="0" indent="0" algn="just">
              <a:buNone/>
            </a:pPr>
            <a:r>
              <a:rPr lang="it-IT" dirty="0" smtClean="0"/>
              <a:t>TUTTO </a:t>
            </a:r>
            <a:r>
              <a:rPr lang="it-IT" dirty="0" err="1" smtClean="0"/>
              <a:t>CiO’</a:t>
            </a:r>
            <a:r>
              <a:rPr lang="it-IT" dirty="0" smtClean="0"/>
              <a:t> CHE SI TROVA FRA I DUE PUNTI FERMI CONFIGURA L’AREA PROBLEMATICA DEL DANNO CAGIONATO NELL’AMBITO ED IN FUNZIONE DEL GIOCO MA CON VIOLAZIONE DI REGOLE</a:t>
            </a:r>
            <a:endParaRPr lang="it-IT" dirty="0"/>
          </a:p>
        </p:txBody>
      </p:sp>
    </p:spTree>
    <p:extLst>
      <p:ext uri="{BB962C8B-B14F-4D97-AF65-F5344CB8AC3E}">
        <p14:creationId xmlns:p14="http://schemas.microsoft.com/office/powerpoint/2010/main" val="3759365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CONCORSO DI COLPA</a:t>
            </a:r>
            <a:endParaRPr lang="it-IT" dirty="0"/>
          </a:p>
        </p:txBody>
      </p:sp>
      <p:sp>
        <p:nvSpPr>
          <p:cNvPr id="3" name="Segnaposto contenuto 2"/>
          <p:cNvSpPr>
            <a:spLocks noGrp="1"/>
          </p:cNvSpPr>
          <p:nvPr>
            <p:ph idx="1"/>
          </p:nvPr>
        </p:nvSpPr>
        <p:spPr/>
        <p:txBody>
          <a:bodyPr>
            <a:normAutofit/>
          </a:bodyPr>
          <a:lstStyle/>
          <a:p>
            <a:pPr algn="just"/>
            <a:r>
              <a:rPr lang="it-IT" sz="2400" dirty="0" smtClean="0"/>
              <a:t>La ritroviamo nell’art. 1227 c.c. comma 1 per cui se il fatto colposo della vittima ha concorso a cagionare il danno, il risarcimento è diminuito secondo la gravità della colpa e l’entità delle conseguenze derivate.</a:t>
            </a:r>
          </a:p>
          <a:p>
            <a:pPr algn="just"/>
            <a:r>
              <a:rPr lang="it-IT" sz="2400" dirty="0" smtClean="0"/>
              <a:t>La disamina dell’eventuale concorso di colpa investe tanto le condotte commissive quanto quelle omissive (es. l’uso di scarpini inidonei); in tal senso l’assunzione di rischio da parte della vittima potenziale può valere a concorrere con la colpa del danneggiante;</a:t>
            </a:r>
          </a:p>
          <a:p>
            <a:pPr algn="just"/>
            <a:r>
              <a:rPr lang="it-IT" sz="2400" dirty="0" smtClean="0"/>
              <a:t>La responsabilità dell’atleta è perpetrabile anche nei confronti dei terzi (es. sedute di allenamento, gare ciclistiche, ecc.).</a:t>
            </a:r>
            <a:endParaRPr lang="it-IT" sz="2400" dirty="0"/>
          </a:p>
        </p:txBody>
      </p:sp>
    </p:spTree>
    <p:extLst>
      <p:ext uri="{BB962C8B-B14F-4D97-AF65-F5344CB8AC3E}">
        <p14:creationId xmlns:p14="http://schemas.microsoft.com/office/powerpoint/2010/main" val="2038530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responsabilità di organizzatori, gestori d’impianti, società </a:t>
            </a:r>
            <a:endParaRPr lang="it-IT" dirty="0"/>
          </a:p>
        </p:txBody>
      </p:sp>
      <p:sp>
        <p:nvSpPr>
          <p:cNvPr id="3" name="Segnaposto contenuto 2"/>
          <p:cNvSpPr>
            <a:spLocks noGrp="1"/>
          </p:cNvSpPr>
          <p:nvPr>
            <p:ph idx="1"/>
          </p:nvPr>
        </p:nvSpPr>
        <p:spPr/>
        <p:txBody>
          <a:bodyPr>
            <a:normAutofit lnSpcReduction="10000"/>
          </a:bodyPr>
          <a:lstStyle/>
          <a:p>
            <a:r>
              <a:rPr lang="it-IT" sz="2400" dirty="0" smtClean="0"/>
              <a:t>La responsabilità sportiva interagisce con le condotte tenute da altri soggetti:  organizzatori di competizioni, gestori d’impianti, società ed associazioni sportive, scuole sportive, federazioni, medici sportivi, direttori di gara, ecc.</a:t>
            </a:r>
          </a:p>
          <a:p>
            <a:r>
              <a:rPr lang="it-IT" sz="2400" dirty="0" smtClean="0"/>
              <a:t>La responsabilità dei soggetti indicati varia a seconda della figura professionale considerata.</a:t>
            </a:r>
          </a:p>
          <a:p>
            <a:r>
              <a:rPr lang="it-IT" sz="2400" dirty="0" smtClean="0"/>
              <a:t>In primo luogo può considerarsi la </a:t>
            </a:r>
            <a:r>
              <a:rPr lang="it-IT" sz="2400" u="sng" dirty="0" smtClean="0"/>
              <a:t>responsabilità contrattuale </a:t>
            </a:r>
            <a:r>
              <a:rPr lang="it-IT" sz="2400" dirty="0" smtClean="0"/>
              <a:t>come un punto d’esame rilevante in dipendenza dei soggetti coinvolti: in tal senso bisogna considerare, a titolo esemplificativo, il rapporto intercorrente fra l’atleta e la società, se, cioè, di lavoro subordinato o lavoro autonomo (nel caso di una singola manifestazione)</a:t>
            </a:r>
          </a:p>
          <a:p>
            <a:endParaRPr lang="it-IT" sz="2400" dirty="0" smtClean="0"/>
          </a:p>
          <a:p>
            <a:endParaRPr lang="it-IT" sz="2400" dirty="0"/>
          </a:p>
        </p:txBody>
      </p:sp>
    </p:spTree>
    <p:extLst>
      <p:ext uri="{BB962C8B-B14F-4D97-AF65-F5344CB8AC3E}">
        <p14:creationId xmlns:p14="http://schemas.microsoft.com/office/powerpoint/2010/main" val="196221083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TotalTime>
  <Words>1447</Words>
  <Application>Microsoft Office PowerPoint</Application>
  <PresentationFormat>Presentazione su schermo (4:3)</PresentationFormat>
  <Paragraphs>53</Paragraphs>
  <Slides>16</Slides>
  <Notes>1</Notes>
  <HiddenSlides>0</HiddenSlides>
  <MMClips>0</MMClips>
  <ScaleCrop>false</ScaleCrop>
  <HeadingPairs>
    <vt:vector size="4" baseType="variant">
      <vt:variant>
        <vt:lpstr>Tema</vt:lpstr>
      </vt:variant>
      <vt:variant>
        <vt:i4>1</vt:i4>
      </vt:variant>
      <vt:variant>
        <vt:lpstr>Titoli diapositive</vt:lpstr>
      </vt:variant>
      <vt:variant>
        <vt:i4>16</vt:i4>
      </vt:variant>
    </vt:vector>
  </HeadingPairs>
  <TitlesOfParts>
    <vt:vector size="17" baseType="lpstr">
      <vt:lpstr>Tema di Office</vt:lpstr>
      <vt:lpstr>ASPETTO N. 1: E’ INNANZITUTTO IMPORTANTE TENERE DISTINTE LE SANZIONI SPORTIVE DA QUELLE CIVILI E PENALI.  </vt:lpstr>
      <vt:lpstr>LA RESPONSABILITA’ CIVILE SPORTIVA E’ UN AMPIO CONTENITORE, LA CUI DIMENSIONE NON PUO’ ESSERE DEFINITIVA APRIORISTICAMENTE, IN CONSIDERAZIONE DELLA LABILITA’ DEI CONFINI DEGLI STANDARD SPECIALI DI CONDOTTA, PROPRIA DI CIASCUNA ATTIVITA’ SPORTIVA E DEL C.D. «RISCHIO SPORTIVO CONSENTITO» O «SCRIMINANTE SPORTIVA»</vt:lpstr>
      <vt:lpstr>LE FONTI NORMATIVE IN ESAME</vt:lpstr>
      <vt:lpstr>LA RESPONSABILITA’ DEGLI ATLETI</vt:lpstr>
      <vt:lpstr>Presentazione standard di PowerPoint</vt:lpstr>
      <vt:lpstr>Presentazione standard di PowerPoint</vt:lpstr>
      <vt:lpstr>Presentazione standard di PowerPoint</vt:lpstr>
      <vt:lpstr>IL CONCORSO DI COLPA</vt:lpstr>
      <vt:lpstr>La responsabilità di organizzatori, gestori d’impianti, società </vt:lpstr>
      <vt:lpstr>Presentazione standard di PowerPoint</vt:lpstr>
      <vt:lpstr>La responsabilità degli organizzatori verso gli atleti</vt:lpstr>
      <vt:lpstr>La responsabilità degli organizzatori verso i terzi</vt:lpstr>
      <vt:lpstr>La responsabilità delle società sportive per il fatto degli atleti e dei propri dipendenti</vt:lpstr>
      <vt:lpstr>La responsabilità di allenatori, istruttori, precettori e maestri</vt:lpstr>
      <vt:lpstr>Responsabilità dei genitori</vt:lpstr>
      <vt:lpstr>La responsabilità delle Federazioni e del CONI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ASPETTO N. 1: E’ INNANZITUTTO IMPORTANTE TENERE DISTINTE LE SANZIONI SPORTIVE DA QUELLE CIVILI E PENALI.</dc:title>
  <dc:creator>Utente Windows</dc:creator>
  <cp:lastModifiedBy>Utente Windows</cp:lastModifiedBy>
  <cp:revision>27</cp:revision>
  <dcterms:created xsi:type="dcterms:W3CDTF">2018-11-26T10:13:13Z</dcterms:created>
  <dcterms:modified xsi:type="dcterms:W3CDTF">2018-11-27T09:21:31Z</dcterms:modified>
</cp:coreProperties>
</file>