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76" r:id="rId7"/>
    <p:sldId id="273" r:id="rId8"/>
    <p:sldId id="259" r:id="rId9"/>
    <p:sldId id="279" r:id="rId10"/>
    <p:sldId id="260" r:id="rId11"/>
    <p:sldId id="281" r:id="rId12"/>
    <p:sldId id="261" r:id="rId13"/>
    <p:sldId id="284" r:id="rId14"/>
    <p:sldId id="285" r:id="rId15"/>
    <p:sldId id="287" r:id="rId16"/>
    <p:sldId id="283" r:id="rId17"/>
    <p:sldId id="288" r:id="rId18"/>
    <p:sldId id="263" r:id="rId19"/>
    <p:sldId id="289" r:id="rId20"/>
    <p:sldId id="265" r:id="rId21"/>
    <p:sldId id="290" r:id="rId22"/>
    <p:sldId id="291" r:id="rId23"/>
    <p:sldId id="292" r:id="rId24"/>
    <p:sldId id="293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5" r:id="rId35"/>
    <p:sldId id="324" r:id="rId36"/>
    <p:sldId id="326" r:id="rId37"/>
    <p:sldId id="327" r:id="rId38"/>
    <p:sldId id="328" r:id="rId39"/>
    <p:sldId id="329" r:id="rId40"/>
    <p:sldId id="269" r:id="rId41"/>
    <p:sldId id="270" r:id="rId42"/>
    <p:sldId id="332" r:id="rId43"/>
    <p:sldId id="333" r:id="rId44"/>
    <p:sldId id="335" r:id="rId45"/>
    <p:sldId id="336" r:id="rId46"/>
    <p:sldId id="272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0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24940" y="349848"/>
            <a:ext cx="8706339" cy="3274646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00B0F0"/>
                </a:solidFill>
              </a:rPr>
              <a:t>CONTROLLI SULLA GESTIONE</a:t>
            </a:r>
            <a:r>
              <a:rPr lang="it-IT" sz="5400" b="1" dirty="0">
                <a:solidFill>
                  <a:srgbClr val="00B0F0"/>
                </a:solidFill>
              </a:rPr>
              <a:t/>
            </a:r>
            <a:br>
              <a:rPr lang="it-IT" sz="5400" b="1" dirty="0">
                <a:solidFill>
                  <a:srgbClr val="00B0F0"/>
                </a:solidFill>
              </a:rPr>
            </a:br>
            <a:r>
              <a:rPr lang="it-IT" sz="5400" b="1" dirty="0" smtClean="0">
                <a:solidFill>
                  <a:srgbClr val="00B0F0"/>
                </a:solidFill>
              </a:rPr>
              <a:t>ECONOMICA FINANZIARIA</a:t>
            </a:r>
            <a:r>
              <a:rPr lang="it-IT" sz="5400" b="1" dirty="0">
                <a:solidFill>
                  <a:srgbClr val="00B0F0"/>
                </a:solidFill>
              </a:rPr>
              <a:t/>
            </a:r>
            <a:br>
              <a:rPr lang="it-IT" sz="5400" b="1" dirty="0">
                <a:solidFill>
                  <a:srgbClr val="00B0F0"/>
                </a:solidFill>
              </a:rPr>
            </a:br>
            <a:r>
              <a:rPr lang="it-IT" sz="5400" b="1" dirty="0" smtClean="0">
                <a:solidFill>
                  <a:srgbClr val="00B0F0"/>
                </a:solidFill>
              </a:rPr>
              <a:t>DELLE SOCIETA’ PROFESSIONISTICHE</a:t>
            </a:r>
            <a:endParaRPr lang="it-IT" sz="5400" dirty="0">
              <a:solidFill>
                <a:srgbClr val="00B0F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692691" y="5966192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i="1" kern="0" dirty="0" err="1">
                <a:solidFill>
                  <a:srgbClr val="00B0F0"/>
                </a:solidFill>
              </a:rPr>
              <a:t>Novembre</a:t>
            </a:r>
            <a:r>
              <a:rPr lang="en-US" i="1" kern="0" dirty="0">
                <a:solidFill>
                  <a:srgbClr val="00B0F0"/>
                </a:solidFill>
              </a:rPr>
              <a:t> 2018</a:t>
            </a:r>
          </a:p>
        </p:txBody>
      </p:sp>
      <p:sp>
        <p:nvSpPr>
          <p:cNvPr id="7" name="Rettangolo 6"/>
          <p:cNvSpPr/>
          <p:nvPr/>
        </p:nvSpPr>
        <p:spPr>
          <a:xfrm>
            <a:off x="7315822" y="5966312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i="1" kern="0" dirty="0" err="1" smtClean="0">
                <a:solidFill>
                  <a:srgbClr val="00B0F0"/>
                </a:solidFill>
              </a:rPr>
              <a:t>Relatore</a:t>
            </a:r>
            <a:r>
              <a:rPr lang="en-US" i="1" kern="0" dirty="0" smtClean="0">
                <a:solidFill>
                  <a:srgbClr val="00B0F0"/>
                </a:solidFill>
              </a:rPr>
              <a:t> </a:t>
            </a:r>
            <a:r>
              <a:rPr lang="en-US" i="1" kern="0" dirty="0" err="1" smtClean="0">
                <a:solidFill>
                  <a:srgbClr val="00B0F0"/>
                </a:solidFill>
              </a:rPr>
              <a:t>Dott</a:t>
            </a:r>
            <a:r>
              <a:rPr lang="en-US" i="1" kern="0" dirty="0" smtClean="0">
                <a:solidFill>
                  <a:srgbClr val="00B0F0"/>
                </a:solidFill>
              </a:rPr>
              <a:t>. Maurizio </a:t>
            </a:r>
            <a:r>
              <a:rPr lang="en-US" i="1" kern="0" dirty="0" err="1" smtClean="0">
                <a:solidFill>
                  <a:srgbClr val="00B0F0"/>
                </a:solidFill>
              </a:rPr>
              <a:t>Ciampi</a:t>
            </a:r>
            <a:endParaRPr lang="en-US" i="1" kern="0" dirty="0">
              <a:solidFill>
                <a:srgbClr val="00B0F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65169"/>
            <a:ext cx="9144000" cy="5124840"/>
          </a:xfrm>
        </p:spPr>
        <p:txBody>
          <a:bodyPr>
            <a:noAutofit/>
          </a:bodyPr>
          <a:lstStyle/>
          <a:p>
            <a:pPr algn="l"/>
            <a:r>
              <a:rPr lang="it-IT" sz="1800" dirty="0" smtClean="0">
                <a:solidFill>
                  <a:srgbClr val="00B0F0"/>
                </a:solidFill>
              </a:rPr>
              <a:t>A) adempimenti </a:t>
            </a:r>
            <a:r>
              <a:rPr lang="it-IT" sz="1800" dirty="0">
                <a:solidFill>
                  <a:srgbClr val="00B0F0"/>
                </a:solidFill>
              </a:rPr>
              <a:t>delle società partecipanti al Campionato di Serie </a:t>
            </a:r>
            <a:r>
              <a:rPr lang="it-IT" sz="1800" dirty="0" smtClean="0">
                <a:solidFill>
                  <a:srgbClr val="00B0F0"/>
                </a:solidFill>
              </a:rPr>
              <a:t>A</a:t>
            </a:r>
          </a:p>
          <a:p>
            <a:pPr algn="l"/>
            <a:r>
              <a:rPr lang="it-IT" sz="1800" i="1" u="sng" dirty="0" err="1" smtClean="0">
                <a:solidFill>
                  <a:srgbClr val="00B0F0"/>
                </a:solidFill>
              </a:rPr>
              <a:t>I.Bilancio</a:t>
            </a:r>
            <a:r>
              <a:rPr lang="it-IT" sz="1800" i="1" u="sng" dirty="0" smtClean="0">
                <a:solidFill>
                  <a:srgbClr val="00B0F0"/>
                </a:solidFill>
              </a:rPr>
              <a:t> d’esercizio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1. Le </a:t>
            </a:r>
            <a:r>
              <a:rPr lang="it-IT" sz="1800" dirty="0">
                <a:solidFill>
                  <a:srgbClr val="00B0F0"/>
                </a:solidFill>
              </a:rPr>
              <a:t>società, entro quindici giorni dalla data di approvazione da parte dell’assemblea dei </a:t>
            </a:r>
            <a:r>
              <a:rPr lang="it-IT" sz="1800" dirty="0" smtClean="0">
                <a:solidFill>
                  <a:srgbClr val="00B0F0"/>
                </a:solidFill>
              </a:rPr>
              <a:t>soci, ovvero </a:t>
            </a:r>
            <a:r>
              <a:rPr lang="it-IT" sz="1800" dirty="0">
                <a:solidFill>
                  <a:srgbClr val="00B0F0"/>
                </a:solidFill>
              </a:rPr>
              <a:t>entro i quindici giorni successivi alla scadenza del termine statutario di </a:t>
            </a:r>
            <a:r>
              <a:rPr lang="it-IT" sz="1800" dirty="0" smtClean="0">
                <a:solidFill>
                  <a:srgbClr val="00B0F0"/>
                </a:solidFill>
              </a:rPr>
              <a:t>approvazione, devono </a:t>
            </a:r>
            <a:r>
              <a:rPr lang="it-IT" sz="1800" dirty="0">
                <a:solidFill>
                  <a:srgbClr val="00B0F0"/>
                </a:solidFill>
              </a:rPr>
              <a:t>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copia del bilancio d’esercizio approvato, unitamente </a:t>
            </a:r>
            <a:r>
              <a:rPr lang="it-IT" sz="1800" dirty="0" smtClean="0">
                <a:solidFill>
                  <a:srgbClr val="00B0F0"/>
                </a:solidFill>
              </a:rPr>
              <a:t>alla seguente documentazione: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a</a:t>
            </a:r>
            <a:r>
              <a:rPr lang="it-IT" sz="1800" dirty="0">
                <a:solidFill>
                  <a:srgbClr val="00B0F0"/>
                </a:solidFill>
              </a:rPr>
              <a:t>) relazione sulla gestione;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relazione del collegio sindacale ovvero del revisore unico o del consiglio di sorveglianza;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relazione del soggetto responsabile del controllo contabile;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relazione contenente il giudizio della società di revisione;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e) rendiconto finanziario;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f) verbale di approvazione;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g) dichiarazione di conformità all’originale della documentazione trasmessa, sottoscritta dal </a:t>
            </a:r>
            <a:r>
              <a:rPr lang="it-IT" sz="1800" dirty="0" smtClean="0">
                <a:solidFill>
                  <a:srgbClr val="00B0F0"/>
                </a:solidFill>
              </a:rPr>
              <a:t>legale rappresentante </a:t>
            </a:r>
            <a:r>
              <a:rPr lang="it-IT" sz="1800" dirty="0">
                <a:solidFill>
                  <a:srgbClr val="00B0F0"/>
                </a:solidFill>
              </a:rPr>
              <a:t>della società e dal soggetto responsabile del controllo contabile o dal presidente del collegio sindacale ovvero dal revisore unico o dal presidente del consiglio di sorveglianza.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35618"/>
            <a:ext cx="9144000" cy="5124840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2. In caso di mancata approvazione del bilancio entro il minore dei termini fissati dallo statuto, le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quindici giorni, il progetto di bilancio </a:t>
            </a:r>
            <a:r>
              <a:rPr lang="it-IT" sz="1800" dirty="0" smtClean="0">
                <a:solidFill>
                  <a:srgbClr val="00B0F0"/>
                </a:solidFill>
              </a:rPr>
              <a:t>redatto dagli </a:t>
            </a:r>
            <a:r>
              <a:rPr lang="it-IT" sz="1800" dirty="0">
                <a:solidFill>
                  <a:srgbClr val="00B0F0"/>
                </a:solidFill>
              </a:rPr>
              <a:t>amministratori, unitamente alla seguente documentazione: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relazione sulla gestione;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relazione del collegio sindacale ovvero del revisore unico o del consiglio di sorveglianza;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relazione del soggetto responsabile del controllo contabile;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rendiconto finanziario;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e) dichiarazione di conformità all’originale della documentazione trasmessa, sottoscritta dal </a:t>
            </a:r>
            <a:r>
              <a:rPr lang="it-IT" sz="1800" dirty="0" smtClean="0">
                <a:solidFill>
                  <a:srgbClr val="00B0F0"/>
                </a:solidFill>
              </a:rPr>
              <a:t>legale rappresentante </a:t>
            </a:r>
            <a:r>
              <a:rPr lang="it-IT" sz="1800" dirty="0">
                <a:solidFill>
                  <a:srgbClr val="00B0F0"/>
                </a:solidFill>
              </a:rPr>
              <a:t>della società e dal soggetto responsabile del controllo contabile o dal presidente </a:t>
            </a:r>
            <a:r>
              <a:rPr lang="it-IT" sz="1800" dirty="0" smtClean="0">
                <a:solidFill>
                  <a:srgbClr val="00B0F0"/>
                </a:solidFill>
              </a:rPr>
              <a:t>del collegio </a:t>
            </a:r>
            <a:r>
              <a:rPr lang="it-IT" sz="1800" dirty="0">
                <a:solidFill>
                  <a:srgbClr val="00B0F0"/>
                </a:solidFill>
              </a:rPr>
              <a:t>sindacale ovvero dal revisore unico o dal presidente consiglio di </a:t>
            </a:r>
            <a:r>
              <a:rPr lang="it-IT" sz="1800" dirty="0" smtClean="0">
                <a:solidFill>
                  <a:srgbClr val="00B0F0"/>
                </a:solidFill>
              </a:rPr>
              <a:t>sorveglianza. Entro </a:t>
            </a:r>
            <a:r>
              <a:rPr lang="it-IT" sz="1800" dirty="0">
                <a:solidFill>
                  <a:srgbClr val="00B0F0"/>
                </a:solidFill>
              </a:rPr>
              <a:t>quindici giorni dalla data di effettiva approvazione la società deve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il bilancio corredato della documentazione di cui al comma 1 del presente paragrafo.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524000" y="0"/>
            <a:ext cx="8650310" cy="10026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periodica alla </a:t>
            </a:r>
            <a:r>
              <a:rPr lang="it-IT" sz="3600" dirty="0" err="1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  <a:endParaRPr lang="it-IT" sz="3600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3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60187"/>
            <a:ext cx="9144000" cy="4842455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err="1">
                <a:solidFill>
                  <a:srgbClr val="00B0F0"/>
                </a:solidFill>
              </a:rPr>
              <a:t>II.Relazione</a:t>
            </a:r>
            <a:r>
              <a:rPr lang="it-IT" sz="1800" i="1" u="sng" dirty="0">
                <a:solidFill>
                  <a:srgbClr val="00B0F0"/>
                </a:solidFill>
              </a:rPr>
              <a:t> </a:t>
            </a:r>
            <a:r>
              <a:rPr lang="it-IT" sz="1800" i="1" u="sng" dirty="0" smtClean="0">
                <a:solidFill>
                  <a:srgbClr val="00B0F0"/>
                </a:solidFill>
              </a:rPr>
              <a:t>semestrale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società, entro tre mesi dalla fine del primo semestre dell’esercizio, devono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copia della relazione semestrale, approvata dall’organo amministrativo, unitamente </a:t>
            </a:r>
            <a:r>
              <a:rPr lang="it-IT" sz="1800" dirty="0" smtClean="0">
                <a:solidFill>
                  <a:srgbClr val="00B0F0"/>
                </a:solidFill>
              </a:rPr>
              <a:t>alla seguente </a:t>
            </a:r>
            <a:r>
              <a:rPr lang="it-IT" sz="1800" dirty="0">
                <a:solidFill>
                  <a:srgbClr val="00B0F0"/>
                </a:solidFill>
              </a:rPr>
              <a:t>documentazione: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relazione sulla gestione;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relazione del collegio sindacale ovvero del revisore unico o del consiglio di sorveglianza;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relazione del soggetto responsabile del controllo contabile;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relazione contenente il giudizio della società di revisione;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e) rendiconto finanziario;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f) verbale di approvazione;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g) dichiarazione di conformità all’originale della documentazione trasmessa, sottoscritta dal </a:t>
            </a:r>
            <a:r>
              <a:rPr lang="it-IT" sz="1800" dirty="0" smtClean="0">
                <a:solidFill>
                  <a:srgbClr val="00B0F0"/>
                </a:solidFill>
              </a:rPr>
              <a:t>legale rappresentante </a:t>
            </a:r>
            <a:r>
              <a:rPr lang="it-IT" sz="1800" dirty="0">
                <a:solidFill>
                  <a:srgbClr val="00B0F0"/>
                </a:solidFill>
              </a:rPr>
              <a:t>della società e dal soggetto responsabile del controllo contabile o dal presidente </a:t>
            </a:r>
            <a:r>
              <a:rPr lang="it-IT" sz="1800" dirty="0" smtClean="0">
                <a:solidFill>
                  <a:srgbClr val="00B0F0"/>
                </a:solidFill>
              </a:rPr>
              <a:t>del collegio </a:t>
            </a:r>
            <a:r>
              <a:rPr lang="it-IT" sz="1800" dirty="0">
                <a:solidFill>
                  <a:srgbClr val="00B0F0"/>
                </a:solidFill>
              </a:rPr>
              <a:t>sindacale ovvero dal revisore unico o dal presidente del consiglio di sorveglianza.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83287"/>
            <a:ext cx="9144000" cy="5006722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>
                <a:solidFill>
                  <a:srgbClr val="00B0F0"/>
                </a:solidFill>
              </a:rPr>
              <a:t>III. Bilancio consolidato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 che esercitano il controllo su una o più società, ai sensi dell’art. 2359 del </a:t>
            </a:r>
            <a:r>
              <a:rPr lang="it-IT" sz="1800" dirty="0" smtClean="0">
                <a:solidFill>
                  <a:srgbClr val="00B0F0"/>
                </a:solidFill>
              </a:rPr>
              <a:t>Codice Civile</a:t>
            </a:r>
            <a:r>
              <a:rPr lang="it-IT" sz="1800" dirty="0">
                <a:solidFill>
                  <a:srgbClr val="00B0F0"/>
                </a:solidFill>
              </a:rPr>
              <a:t>,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quindici giorni dalla data di </a:t>
            </a:r>
            <a:r>
              <a:rPr lang="it-IT" sz="1800" dirty="0" smtClean="0">
                <a:solidFill>
                  <a:srgbClr val="00B0F0"/>
                </a:solidFill>
              </a:rPr>
              <a:t>approvazione, copia </a:t>
            </a:r>
            <a:r>
              <a:rPr lang="it-IT" sz="1800" dirty="0">
                <a:solidFill>
                  <a:srgbClr val="00B0F0"/>
                </a:solidFill>
              </a:rPr>
              <a:t>del bilancio consolidato, unitamente alla seguente documentazione: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relazione sulla gestione;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relazione del collegio sindacale ovvero del revisore unico o del consiglio di sorveglianza;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relazione del soggetto responsabile del controllo contabile;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relazione contenente il giudizio della società di revisione;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e) rendiconto finanziario;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f) verbale di approvazione;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g) dichiarazione di conformità all’originale della documentazione trasmessa, sottoscritta dal legale rappresentante della società e dal soggetto responsabile del controllo o dal presidente del collegio sindacale ovvero dal revisore unico o dal presidente del consiglio di sorveglianza.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Sono soggette a tale obbligo anche le società che ne sarebbero esenti ai sensi dell’art. 27, </a:t>
            </a:r>
            <a:r>
              <a:rPr lang="it-IT" sz="1800" dirty="0" smtClean="0">
                <a:solidFill>
                  <a:srgbClr val="00B0F0"/>
                </a:solidFill>
              </a:rPr>
              <a:t>comma 3</a:t>
            </a:r>
            <a:r>
              <a:rPr lang="it-IT" sz="1800" dirty="0">
                <a:solidFill>
                  <a:srgbClr val="00B0F0"/>
                </a:solidFill>
              </a:rPr>
              <a:t>, del D. </a:t>
            </a:r>
            <a:r>
              <a:rPr lang="it-IT" sz="1800" dirty="0" err="1">
                <a:solidFill>
                  <a:srgbClr val="00B0F0"/>
                </a:solidFill>
              </a:rPr>
              <a:t>Lgs</a:t>
            </a:r>
            <a:r>
              <a:rPr lang="it-IT" sz="1800" dirty="0">
                <a:solidFill>
                  <a:srgbClr val="00B0F0"/>
                </a:solidFill>
              </a:rPr>
              <a:t>. 127/1991.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83287"/>
            <a:ext cx="9144000" cy="5006722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IV. </a:t>
            </a:r>
            <a:r>
              <a:rPr lang="it-IT" sz="1800" i="1" u="sng" dirty="0">
                <a:solidFill>
                  <a:srgbClr val="00B0F0"/>
                </a:solidFill>
              </a:rPr>
              <a:t>Informazioni economico-finanziarie </a:t>
            </a:r>
            <a:r>
              <a:rPr lang="it-IT" sz="1800" i="1" u="sng" dirty="0" smtClean="0">
                <a:solidFill>
                  <a:srgbClr val="00B0F0"/>
                </a:solidFill>
              </a:rPr>
              <a:t>previsionali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Le </a:t>
            </a:r>
            <a:r>
              <a:rPr lang="it-IT" sz="1800" dirty="0">
                <a:solidFill>
                  <a:srgbClr val="00B0F0"/>
                </a:solidFill>
              </a:rPr>
              <a:t>società, entro il 30 giugno,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le </a:t>
            </a:r>
            <a:r>
              <a:rPr lang="it-IT" sz="1800" dirty="0" smtClean="0">
                <a:solidFill>
                  <a:srgbClr val="00B0F0"/>
                </a:solidFill>
              </a:rPr>
              <a:t>informazioni economico-finanziarie </a:t>
            </a:r>
            <a:r>
              <a:rPr lang="it-IT" sz="1800" dirty="0">
                <a:solidFill>
                  <a:srgbClr val="00B0F0"/>
                </a:solidFill>
              </a:rPr>
              <a:t>previsionali (budget), su base semestrale, riguardanti il periodo 1° </a:t>
            </a:r>
            <a:r>
              <a:rPr lang="it-IT" sz="1800" dirty="0" smtClean="0">
                <a:solidFill>
                  <a:srgbClr val="00B0F0"/>
                </a:solidFill>
              </a:rPr>
              <a:t>luglio-30 giugno </a:t>
            </a:r>
            <a:r>
              <a:rPr lang="it-IT" sz="1800" dirty="0">
                <a:solidFill>
                  <a:srgbClr val="00B0F0"/>
                </a:solidFill>
              </a:rPr>
              <a:t>dell’anno successivo e contenenti: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budget del conto economico;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budget dello stato patrimoniale;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budget del rendiconto finanziario;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note esplicative comprensive di presupposti, rischi e confronti tra i budget ed i valori effettivi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riscontrati nell’ultimo bilancio (ovvero nella semestrale) con particolare riguardo agli elementi di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discontinuità;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e) note esplicative delle modalità di copertura degli eventuali fabbisogni di cassa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83287"/>
            <a:ext cx="9144000" cy="5006722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V</a:t>
            </a:r>
            <a:r>
              <a:rPr lang="it-IT" sz="1800" i="1" u="sng" dirty="0">
                <a:solidFill>
                  <a:srgbClr val="00B0F0"/>
                </a:solidFill>
              </a:rPr>
              <a:t>. Report </a:t>
            </a:r>
            <a:r>
              <a:rPr lang="it-IT" sz="1800" i="1" u="sng" dirty="0" smtClean="0">
                <a:solidFill>
                  <a:srgbClr val="00B0F0"/>
                </a:solidFill>
              </a:rPr>
              <a:t>consuntivo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1.  Le società, entro due mesi dalla chiusura di ciascun semestre, devono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il report consuntivo (conto economico, stato patrimoniale e rendiconto </a:t>
            </a:r>
            <a:r>
              <a:rPr lang="it-IT" sz="1800" dirty="0" smtClean="0">
                <a:solidFill>
                  <a:srgbClr val="00B0F0"/>
                </a:solidFill>
              </a:rPr>
              <a:t>finanziario) indicando </a:t>
            </a:r>
            <a:r>
              <a:rPr lang="it-IT" sz="1800" dirty="0">
                <a:solidFill>
                  <a:srgbClr val="00B0F0"/>
                </a:solidFill>
              </a:rPr>
              <a:t>le cause degli scostamenti rispetto al budget depositato e gli interventi </a:t>
            </a:r>
            <a:r>
              <a:rPr lang="it-IT" sz="1800" dirty="0" smtClean="0">
                <a:solidFill>
                  <a:srgbClr val="00B0F0"/>
                </a:solidFill>
              </a:rPr>
              <a:t>correttivi adottati o da </a:t>
            </a:r>
            <a:r>
              <a:rPr lang="it-IT" sz="1800" dirty="0">
                <a:solidFill>
                  <a:srgbClr val="00B0F0"/>
                </a:solidFill>
              </a:rPr>
              <a:t>adottare al fine di garantire il rispetto degli obiettivi di equilibrio economico-finanziario.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2. Il report consuntivo deve essere approvato dall’organo amministrativo e sottoscritto dal </a:t>
            </a:r>
            <a:r>
              <a:rPr lang="it-IT" sz="1800" dirty="0" smtClean="0">
                <a:solidFill>
                  <a:srgbClr val="00B0F0"/>
                </a:solidFill>
              </a:rPr>
              <a:t>legale rappresentante </a:t>
            </a:r>
            <a:r>
              <a:rPr lang="it-IT" sz="1800" dirty="0">
                <a:solidFill>
                  <a:srgbClr val="00B0F0"/>
                </a:solidFill>
              </a:rPr>
              <a:t>e dal soggetto responsabile del controllo contabile della società o dal presidente </a:t>
            </a:r>
            <a:r>
              <a:rPr lang="it-IT" sz="1800" dirty="0" smtClean="0">
                <a:solidFill>
                  <a:srgbClr val="00B0F0"/>
                </a:solidFill>
              </a:rPr>
              <a:t>del collegio </a:t>
            </a:r>
            <a:r>
              <a:rPr lang="it-IT" sz="1800" dirty="0">
                <a:solidFill>
                  <a:srgbClr val="00B0F0"/>
                </a:solidFill>
              </a:rPr>
              <a:t>sindacale o dal revisore unico o dal presidente del consiglio di sorveglianza.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3. Il report consuntivo deve essere redatto secondo le indicazioni contenute nella “Guida al </a:t>
            </a:r>
            <a:r>
              <a:rPr lang="it-IT" sz="1800" dirty="0" smtClean="0">
                <a:solidFill>
                  <a:srgbClr val="00B0F0"/>
                </a:solidFill>
              </a:rPr>
              <a:t>budget” predisposta </a:t>
            </a:r>
            <a:r>
              <a:rPr lang="it-IT" sz="1800" dirty="0">
                <a:solidFill>
                  <a:srgbClr val="00B0F0"/>
                </a:solidFill>
              </a:rPr>
              <a:t>dalla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..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4. Le società tenute alla redazione del bilancio consolidato, secondo quanto previsto dal </a:t>
            </a:r>
            <a:r>
              <a:rPr lang="it-IT" sz="1800" dirty="0" smtClean="0">
                <a:solidFill>
                  <a:srgbClr val="00B0F0"/>
                </a:solidFill>
              </a:rPr>
              <a:t>precedente art</a:t>
            </a:r>
            <a:r>
              <a:rPr lang="it-IT" sz="1800" dirty="0">
                <a:solidFill>
                  <a:srgbClr val="00B0F0"/>
                </a:solidFill>
              </a:rPr>
              <a:t>. 84, devono predisporre il report consuntivo con riferimento al gruppo del quale la società </a:t>
            </a:r>
            <a:r>
              <a:rPr lang="it-IT" sz="1800" dirty="0" smtClean="0">
                <a:solidFill>
                  <a:srgbClr val="00B0F0"/>
                </a:solidFill>
              </a:rPr>
              <a:t>è controllante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98253"/>
            <a:ext cx="9144000" cy="4391694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err="1" smtClean="0">
                <a:solidFill>
                  <a:srgbClr val="00B0F0"/>
                </a:solidFill>
              </a:rPr>
              <a:t>VI.Emolumenti</a:t>
            </a:r>
            <a:endParaRPr lang="it-IT" sz="1800" i="1" u="sng" dirty="0" smtClean="0">
              <a:solidFill>
                <a:srgbClr val="00B0F0"/>
              </a:solidFill>
            </a:endParaRP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giorno 16 del secondo mese successivo alla chiusura del: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-primo trimestre (1° luglio-30 settembre), l’avvenuto pagamento di tutti gli emolumenti dovuti </a:t>
            </a:r>
            <a:r>
              <a:rPr lang="it-IT" sz="1800" dirty="0" smtClean="0">
                <a:solidFill>
                  <a:srgbClr val="00B0F0"/>
                </a:solidFill>
              </a:rPr>
              <a:t>per detto </a:t>
            </a:r>
            <a:r>
              <a:rPr lang="it-IT" sz="1800" dirty="0">
                <a:solidFill>
                  <a:srgbClr val="00B0F0"/>
                </a:solidFill>
              </a:rPr>
              <a:t>trimestre e per quelli precedenti, ove non assolti prima, in favore dei tesserati, dei </a:t>
            </a:r>
            <a:r>
              <a:rPr lang="it-IT" sz="1800" dirty="0" smtClean="0">
                <a:solidFill>
                  <a:srgbClr val="00B0F0"/>
                </a:solidFill>
              </a:rPr>
              <a:t>lavoratori dipendenti </a:t>
            </a:r>
            <a:r>
              <a:rPr lang="it-IT" sz="1800" dirty="0">
                <a:solidFill>
                  <a:srgbClr val="00B0F0"/>
                </a:solidFill>
              </a:rPr>
              <a:t>e dei collaboratori addetti al settore sportivo con contratti ratificati;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-secondo trimestre (1° ottobre-31 dicembre), l’avvenuto pagamento di tutti gli emolumenti </a:t>
            </a:r>
            <a:r>
              <a:rPr lang="it-IT" sz="1800" dirty="0" smtClean="0">
                <a:solidFill>
                  <a:srgbClr val="00B0F0"/>
                </a:solidFill>
              </a:rPr>
              <a:t>dovuti per </a:t>
            </a:r>
            <a:r>
              <a:rPr lang="it-IT" sz="1800" dirty="0">
                <a:solidFill>
                  <a:srgbClr val="00B0F0"/>
                </a:solidFill>
              </a:rPr>
              <a:t>detto trimestre e per quelli precedenti, ove non assolti prima, in favore dei tesserati, </a:t>
            </a:r>
            <a:r>
              <a:rPr lang="it-IT" sz="1800" dirty="0" smtClean="0">
                <a:solidFill>
                  <a:srgbClr val="00B0F0"/>
                </a:solidFill>
              </a:rPr>
              <a:t>dei lavoratori </a:t>
            </a:r>
            <a:r>
              <a:rPr lang="it-IT" sz="1800" dirty="0">
                <a:solidFill>
                  <a:srgbClr val="00B0F0"/>
                </a:solidFill>
              </a:rPr>
              <a:t>dipendenti e dei collaboratori addetti al settore sportivo con contratti </a:t>
            </a:r>
            <a:r>
              <a:rPr lang="it-IT" sz="1800" dirty="0" smtClean="0">
                <a:solidFill>
                  <a:srgbClr val="00B0F0"/>
                </a:solidFill>
              </a:rPr>
              <a:t>ratificati. 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Le </a:t>
            </a:r>
            <a:r>
              <a:rPr lang="it-IT" sz="1800" dirty="0">
                <a:solidFill>
                  <a:srgbClr val="00B0F0"/>
                </a:solidFill>
              </a:rPr>
              <a:t>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30 maggio successivo alla chiusura del terzo trimestre (1° </a:t>
            </a:r>
            <a:r>
              <a:rPr lang="it-IT" sz="1800" dirty="0" smtClean="0">
                <a:solidFill>
                  <a:srgbClr val="00B0F0"/>
                </a:solidFill>
              </a:rPr>
              <a:t>gennaio- 31 </a:t>
            </a:r>
            <a:r>
              <a:rPr lang="it-IT" sz="1800" dirty="0">
                <a:solidFill>
                  <a:srgbClr val="00B0F0"/>
                </a:solidFill>
              </a:rPr>
              <a:t>marzo), l’avvenuto pagamento di tutti gli emolumenti dovuti, per detto trimestre e per </a:t>
            </a:r>
            <a:r>
              <a:rPr lang="it-IT" sz="1800" dirty="0" smtClean="0">
                <a:solidFill>
                  <a:srgbClr val="00B0F0"/>
                </a:solidFill>
              </a:rPr>
              <a:t>quelli precedenti</a:t>
            </a:r>
            <a:r>
              <a:rPr lang="it-IT" sz="1800" dirty="0">
                <a:solidFill>
                  <a:srgbClr val="00B0F0"/>
                </a:solidFill>
              </a:rPr>
              <a:t>, ove non assolti prima, in favore dei tesserati, dei lavoratori dipendenti e </a:t>
            </a:r>
            <a:r>
              <a:rPr lang="it-IT" sz="1800" dirty="0" smtClean="0">
                <a:solidFill>
                  <a:srgbClr val="00B0F0"/>
                </a:solidFill>
              </a:rPr>
              <a:t>dei collaboratori </a:t>
            </a:r>
            <a:r>
              <a:rPr lang="it-IT" sz="1800" dirty="0">
                <a:solidFill>
                  <a:srgbClr val="00B0F0"/>
                </a:solidFill>
              </a:rPr>
              <a:t>addetti al settore sportivo con contratti ratificati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98253"/>
            <a:ext cx="9144000" cy="4391694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Le </a:t>
            </a:r>
            <a:r>
              <a:rPr lang="it-IT" sz="1800" dirty="0">
                <a:solidFill>
                  <a:srgbClr val="00B0F0"/>
                </a:solidFill>
              </a:rPr>
              <a:t>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 termini stabiliti dal Sistema delle Licenze Nazionali </a:t>
            </a:r>
            <a:r>
              <a:rPr lang="it-IT" sz="1800" dirty="0" smtClean="0">
                <a:solidFill>
                  <a:srgbClr val="00B0F0"/>
                </a:solidFill>
              </a:rPr>
              <a:t>l’avvenuto pagamento </a:t>
            </a:r>
            <a:r>
              <a:rPr lang="it-IT" sz="1800" dirty="0">
                <a:solidFill>
                  <a:srgbClr val="00B0F0"/>
                </a:solidFill>
              </a:rPr>
              <a:t>di tutti gli emolumenti dovuti, per il quarto trimestre (1° aprile-30 giugno) e per </a:t>
            </a:r>
            <a:r>
              <a:rPr lang="it-IT" sz="1800" dirty="0" smtClean="0">
                <a:solidFill>
                  <a:srgbClr val="00B0F0"/>
                </a:solidFill>
              </a:rPr>
              <a:t>quelli precedenti</a:t>
            </a:r>
            <a:r>
              <a:rPr lang="it-IT" sz="1800" dirty="0">
                <a:solidFill>
                  <a:srgbClr val="00B0F0"/>
                </a:solidFill>
              </a:rPr>
              <a:t>, ove non assolti prima, in favore dei tesserati, dei lavoratori dipendenti e </a:t>
            </a:r>
            <a:r>
              <a:rPr lang="it-IT" sz="1800" dirty="0" smtClean="0">
                <a:solidFill>
                  <a:srgbClr val="00B0F0"/>
                </a:solidFill>
              </a:rPr>
              <a:t>dei collaboratori </a:t>
            </a:r>
            <a:r>
              <a:rPr lang="it-IT" sz="1800" dirty="0">
                <a:solidFill>
                  <a:srgbClr val="00B0F0"/>
                </a:solidFill>
              </a:rPr>
              <a:t>addetti al settore sportivo con contratti ratificati.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In caso di contenzioso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la </a:t>
            </a:r>
            <a:r>
              <a:rPr lang="it-IT" sz="1800" dirty="0" smtClean="0">
                <a:solidFill>
                  <a:srgbClr val="00B0F0"/>
                </a:solidFill>
              </a:rPr>
              <a:t>documentazione comprovante </a:t>
            </a:r>
            <a:r>
              <a:rPr lang="it-IT" sz="1800" dirty="0">
                <a:solidFill>
                  <a:srgbClr val="00B0F0"/>
                </a:solidFill>
              </a:rPr>
              <a:t>la pendenza della lite non temeraria innanzi al competente organo.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I suddetti emolumenti devono essere corrisposti esclusivamente a mezzo bonifico </a:t>
            </a:r>
            <a:r>
              <a:rPr lang="it-IT" sz="1800" dirty="0" smtClean="0">
                <a:solidFill>
                  <a:srgbClr val="00B0F0"/>
                </a:solidFill>
              </a:rPr>
              <a:t>bancario, utilizzando </a:t>
            </a:r>
            <a:r>
              <a:rPr lang="it-IT" sz="1800" dirty="0">
                <a:solidFill>
                  <a:srgbClr val="00B0F0"/>
                </a:solidFill>
              </a:rPr>
              <a:t>i conti correnti dedicati indicati dalla società al momento dell’iscrizione </a:t>
            </a:r>
            <a:r>
              <a:rPr lang="it-IT" sz="1800" dirty="0" smtClean="0">
                <a:solidFill>
                  <a:srgbClr val="00B0F0"/>
                </a:solidFill>
              </a:rPr>
              <a:t>al Campionato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4. Il bonifico dovrà essere effettuato dalla società esclusivamente sul conto corrente indicato </a:t>
            </a:r>
            <a:r>
              <a:rPr lang="it-IT" sz="1800" dirty="0" smtClean="0">
                <a:solidFill>
                  <a:srgbClr val="00B0F0"/>
                </a:solidFill>
              </a:rPr>
              <a:t>dai tesserati</a:t>
            </a:r>
            <a:r>
              <a:rPr lang="it-IT" sz="1800" dirty="0">
                <a:solidFill>
                  <a:srgbClr val="00B0F0"/>
                </a:solidFill>
              </a:rPr>
              <a:t>, dai lavoratori dipendenti e dai collaboratori addetti al settore sportivo in sede </a:t>
            </a:r>
            <a:r>
              <a:rPr lang="it-IT" sz="1800" dirty="0" smtClean="0">
                <a:solidFill>
                  <a:srgbClr val="00B0F0"/>
                </a:solidFill>
              </a:rPr>
              <a:t>di sottoscrizione </a:t>
            </a:r>
            <a:r>
              <a:rPr lang="it-IT" sz="1800" dirty="0">
                <a:solidFill>
                  <a:srgbClr val="00B0F0"/>
                </a:solidFill>
              </a:rPr>
              <a:t>del contratto.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03806"/>
            <a:ext cx="9144000" cy="5086203"/>
          </a:xfrm>
        </p:spPr>
        <p:txBody>
          <a:bodyPr>
            <a:noAutofit/>
          </a:bodyPr>
          <a:lstStyle/>
          <a:p>
            <a:pPr algn="just"/>
            <a:r>
              <a:rPr lang="it-IT" sz="1800" i="1" u="sng" dirty="0">
                <a:solidFill>
                  <a:srgbClr val="00B0F0"/>
                </a:solidFill>
              </a:rPr>
              <a:t>VII. Ritenute e contributi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giorno 16 del secondo mese successivo alla chiusura del: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-primo trimestre (1° luglio-30 settembre), l’avvenuto pagamento delle ritenute Irpef, dei </a:t>
            </a:r>
            <a:r>
              <a:rPr lang="it-IT" sz="1800" dirty="0" smtClean="0">
                <a:solidFill>
                  <a:srgbClr val="00B0F0"/>
                </a:solidFill>
              </a:rPr>
              <a:t>contributi Inps </a:t>
            </a:r>
            <a:r>
              <a:rPr lang="it-IT" sz="1800" dirty="0">
                <a:solidFill>
                  <a:srgbClr val="00B0F0"/>
                </a:solidFill>
              </a:rPr>
              <a:t>e Fondo Fine Carriera, per detto trimestre e per quelli precedenti, ove non assolti prima, </a:t>
            </a:r>
            <a:r>
              <a:rPr lang="it-IT" sz="1800" dirty="0" smtClean="0">
                <a:solidFill>
                  <a:srgbClr val="00B0F0"/>
                </a:solidFill>
              </a:rPr>
              <a:t>in favore </a:t>
            </a:r>
            <a:r>
              <a:rPr lang="it-IT" sz="1800" dirty="0">
                <a:solidFill>
                  <a:srgbClr val="00B0F0"/>
                </a:solidFill>
              </a:rPr>
              <a:t>dei tesserati, lavoratori dipendenti e collaboratori addetti al settore sportivo con </a:t>
            </a:r>
            <a:r>
              <a:rPr lang="it-IT" sz="1800" dirty="0" smtClean="0">
                <a:solidFill>
                  <a:srgbClr val="00B0F0"/>
                </a:solidFill>
              </a:rPr>
              <a:t>contratti ratificati</a:t>
            </a:r>
            <a:r>
              <a:rPr lang="it-IT" sz="1800" dirty="0">
                <a:solidFill>
                  <a:srgbClr val="00B0F0"/>
                </a:solidFill>
              </a:rPr>
              <a:t>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-secondo trimestre (1° ottobre-31 dicembre), l’avvenuto pagamento delle ritenute Irpef, </a:t>
            </a:r>
            <a:r>
              <a:rPr lang="it-IT" sz="1800" dirty="0" smtClean="0">
                <a:solidFill>
                  <a:srgbClr val="00B0F0"/>
                </a:solidFill>
              </a:rPr>
              <a:t>dei contributi </a:t>
            </a:r>
            <a:r>
              <a:rPr lang="it-IT" sz="1800" dirty="0">
                <a:solidFill>
                  <a:srgbClr val="00B0F0"/>
                </a:solidFill>
              </a:rPr>
              <a:t>Inps e Fondo Fine Carriera, per detto trimestre e per quelli precedenti, ove non </a:t>
            </a:r>
            <a:r>
              <a:rPr lang="it-IT" sz="1800" dirty="0" smtClean="0">
                <a:solidFill>
                  <a:srgbClr val="00B0F0"/>
                </a:solidFill>
              </a:rPr>
              <a:t>assolti prima</a:t>
            </a:r>
            <a:r>
              <a:rPr lang="it-IT" sz="1800" dirty="0">
                <a:solidFill>
                  <a:srgbClr val="00B0F0"/>
                </a:solidFill>
              </a:rPr>
              <a:t>, in favore dei tesserati, lavoratori dipendenti e collaboratori addetti al settore sportivo </a:t>
            </a:r>
            <a:r>
              <a:rPr lang="it-IT" sz="1800" dirty="0" smtClean="0">
                <a:solidFill>
                  <a:srgbClr val="00B0F0"/>
                </a:solidFill>
              </a:rPr>
              <a:t>con contratti </a:t>
            </a:r>
            <a:r>
              <a:rPr lang="it-IT" sz="1800" dirty="0">
                <a:solidFill>
                  <a:srgbClr val="00B0F0"/>
                </a:solidFill>
              </a:rPr>
              <a:t>ratificati.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30 maggio successivo alla chiusura del terzo trimestre (1° </a:t>
            </a:r>
            <a:r>
              <a:rPr lang="it-IT" sz="1800" dirty="0" smtClean="0">
                <a:solidFill>
                  <a:srgbClr val="00B0F0"/>
                </a:solidFill>
              </a:rPr>
              <a:t>gennaio- 31 </a:t>
            </a:r>
            <a:r>
              <a:rPr lang="it-IT" sz="1800" dirty="0">
                <a:solidFill>
                  <a:srgbClr val="00B0F0"/>
                </a:solidFill>
              </a:rPr>
              <a:t>marzo), l’avvenuto pagamento delle ritenute Irpef, dei contributi Inps e Fondo Fine </a:t>
            </a:r>
            <a:r>
              <a:rPr lang="it-IT" sz="1800" dirty="0" smtClean="0">
                <a:solidFill>
                  <a:srgbClr val="00B0F0"/>
                </a:solidFill>
              </a:rPr>
              <a:t>Carriera dovuti </a:t>
            </a:r>
            <a:r>
              <a:rPr lang="it-IT" sz="1800" dirty="0">
                <a:solidFill>
                  <a:srgbClr val="00B0F0"/>
                </a:solidFill>
              </a:rPr>
              <a:t>per detto trimestre e per quelli precedenti, ove non assolti prima, in favore dei </a:t>
            </a:r>
            <a:r>
              <a:rPr lang="it-IT" sz="1800" dirty="0" smtClean="0">
                <a:solidFill>
                  <a:srgbClr val="00B0F0"/>
                </a:solidFill>
              </a:rPr>
              <a:t>tesserati, lavoratori </a:t>
            </a:r>
            <a:r>
              <a:rPr lang="it-IT" sz="1800" dirty="0">
                <a:solidFill>
                  <a:srgbClr val="00B0F0"/>
                </a:solidFill>
              </a:rPr>
              <a:t>dipendenti e collaboratori addetti al settore sportivo con contratti ratificati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03806"/>
            <a:ext cx="9144000" cy="5086203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Le </a:t>
            </a:r>
            <a:r>
              <a:rPr lang="it-IT" sz="1800" dirty="0">
                <a:solidFill>
                  <a:srgbClr val="00B0F0"/>
                </a:solidFill>
              </a:rPr>
              <a:t>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 termini stabiliti dal Sistema delle Licenze Nazionali, </a:t>
            </a:r>
            <a:r>
              <a:rPr lang="it-IT" sz="1800" dirty="0" smtClean="0">
                <a:solidFill>
                  <a:srgbClr val="00B0F0"/>
                </a:solidFill>
              </a:rPr>
              <a:t>l’avvenuto pagamento </a:t>
            </a:r>
            <a:r>
              <a:rPr lang="it-IT" sz="1800" dirty="0">
                <a:solidFill>
                  <a:srgbClr val="00B0F0"/>
                </a:solidFill>
              </a:rPr>
              <a:t>delle ritenute Irpef, dei contributi Inps e Fondo Fine Carriera dovuti per il </a:t>
            </a:r>
            <a:r>
              <a:rPr lang="it-IT" sz="1800" dirty="0" smtClean="0">
                <a:solidFill>
                  <a:srgbClr val="00B0F0"/>
                </a:solidFill>
              </a:rPr>
              <a:t>quarto trimestre </a:t>
            </a:r>
            <a:r>
              <a:rPr lang="it-IT" sz="1800" dirty="0">
                <a:solidFill>
                  <a:srgbClr val="00B0F0"/>
                </a:solidFill>
              </a:rPr>
              <a:t>(1° aprile-30 giugno) e per quelli precedenti, ove non assolti prima, in favore dei </a:t>
            </a:r>
            <a:r>
              <a:rPr lang="it-IT" sz="1800" dirty="0" smtClean="0">
                <a:solidFill>
                  <a:srgbClr val="00B0F0"/>
                </a:solidFill>
              </a:rPr>
              <a:t>tesserati, lavoratori </a:t>
            </a:r>
            <a:r>
              <a:rPr lang="it-IT" sz="1800" dirty="0">
                <a:solidFill>
                  <a:srgbClr val="00B0F0"/>
                </a:solidFill>
              </a:rPr>
              <a:t>dipendenti e collaboratori addetti al settore sportivo con contratti ratificati.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In caso di accordi per rateazione e/o transazioni le società devono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la documentazione attestante l’avvenuto pagamento delle rate scadute. In caso </a:t>
            </a:r>
            <a:r>
              <a:rPr lang="it-IT" sz="1800" dirty="0" smtClean="0">
                <a:solidFill>
                  <a:srgbClr val="00B0F0"/>
                </a:solidFill>
              </a:rPr>
              <a:t>di accordi </a:t>
            </a:r>
            <a:r>
              <a:rPr lang="it-IT" sz="1800" dirty="0">
                <a:solidFill>
                  <a:srgbClr val="00B0F0"/>
                </a:solidFill>
              </a:rPr>
              <a:t>per dilazioni concessi dagli enti impositori le società devono documentare, </a:t>
            </a:r>
            <a:r>
              <a:rPr lang="it-IT" sz="1800" dirty="0" smtClean="0">
                <a:solidFill>
                  <a:srgbClr val="00B0F0"/>
                </a:solidFill>
              </a:rPr>
              <a:t>altresì, l’avvenuta </a:t>
            </a:r>
            <a:r>
              <a:rPr lang="it-IT" sz="1800" dirty="0">
                <a:solidFill>
                  <a:srgbClr val="00B0F0"/>
                </a:solidFill>
              </a:rPr>
              <a:t>regolarizzazione degli stessi; in caso di contenzioso le società devono </a:t>
            </a:r>
            <a:r>
              <a:rPr lang="it-IT" sz="1800" dirty="0" smtClean="0">
                <a:solidFill>
                  <a:srgbClr val="00B0F0"/>
                </a:solidFill>
              </a:rPr>
              <a:t>depositare presso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la documentazione comprovante la pendenza della lite non temeraria innanzi </a:t>
            </a:r>
            <a:r>
              <a:rPr lang="it-IT" sz="1800" dirty="0" smtClean="0">
                <a:solidFill>
                  <a:srgbClr val="00B0F0"/>
                </a:solidFill>
              </a:rPr>
              <a:t>al competente </a:t>
            </a:r>
            <a:r>
              <a:rPr lang="it-IT" sz="1800" dirty="0">
                <a:solidFill>
                  <a:srgbClr val="00B0F0"/>
                </a:solidFill>
              </a:rPr>
              <a:t>organo.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Le ritenute Irpef ed i contributi Inps devono essere versati esclusivamente utilizzando i </a:t>
            </a:r>
            <a:r>
              <a:rPr lang="it-IT" sz="1800" dirty="0" smtClean="0">
                <a:solidFill>
                  <a:srgbClr val="00B0F0"/>
                </a:solidFill>
              </a:rPr>
              <a:t>conti correnti </a:t>
            </a:r>
            <a:r>
              <a:rPr lang="it-IT" sz="1800" dirty="0">
                <a:solidFill>
                  <a:srgbClr val="00B0F0"/>
                </a:solidFill>
              </a:rPr>
              <a:t>indicati dalla società al momento dell’iscrizione al Campionato.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4. La Lega Nazionale Professionisti Serie A, entro il giorno 16 del secondo mese successivo </a:t>
            </a:r>
            <a:r>
              <a:rPr lang="it-IT" sz="1800" dirty="0" smtClean="0">
                <a:solidFill>
                  <a:srgbClr val="00B0F0"/>
                </a:solidFill>
              </a:rPr>
              <a:t>alla chiusura </a:t>
            </a:r>
            <a:r>
              <a:rPr lang="it-IT" sz="1800" dirty="0">
                <a:solidFill>
                  <a:srgbClr val="00B0F0"/>
                </a:solidFill>
              </a:rPr>
              <a:t>del primo e secondo trimestre, entro il 30 maggio per il terzo trimestre ed entro </a:t>
            </a:r>
            <a:r>
              <a:rPr lang="it-IT" sz="1800" dirty="0" smtClean="0">
                <a:solidFill>
                  <a:srgbClr val="00B0F0"/>
                </a:solidFill>
              </a:rPr>
              <a:t>il termine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smtClean="0">
                <a:solidFill>
                  <a:srgbClr val="00B0F0"/>
                </a:solidFill>
              </a:rPr>
              <a:t>stabilito </a:t>
            </a:r>
            <a:r>
              <a:rPr lang="it-IT" sz="1800" dirty="0">
                <a:solidFill>
                  <a:srgbClr val="00B0F0"/>
                </a:solidFill>
              </a:rPr>
              <a:t>dal Sistema delle Licenze Nazionali per il quarto trimestre, deve certificare </a:t>
            </a:r>
            <a:r>
              <a:rPr lang="it-IT" sz="1800" dirty="0" smtClean="0">
                <a:solidFill>
                  <a:srgbClr val="00B0F0"/>
                </a:solidFill>
              </a:rPr>
              <a:t>alla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l’avvenuto versamento da parte della società dei contributi al Fondo Fine </a:t>
            </a:r>
            <a:r>
              <a:rPr lang="it-IT" sz="1800" dirty="0" smtClean="0">
                <a:solidFill>
                  <a:srgbClr val="00B0F0"/>
                </a:solidFill>
              </a:rPr>
              <a:t>Carriera dovuti </a:t>
            </a:r>
            <a:r>
              <a:rPr lang="it-IT" sz="1800" dirty="0">
                <a:solidFill>
                  <a:srgbClr val="00B0F0"/>
                </a:solidFill>
              </a:rPr>
              <a:t>per ciascun trimestre e per quelli precedenti, ove non assolti prima.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67936" y="701978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Organi delle Licenze Nazionali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1091" y="2063991"/>
            <a:ext cx="9144000" cy="2344108"/>
          </a:xfrm>
        </p:spPr>
        <p:txBody>
          <a:bodyPr>
            <a:noAutofit/>
          </a:bodyPr>
          <a:lstStyle/>
          <a:p>
            <a:pPr algn="l"/>
            <a:endParaRPr lang="it-IT" sz="1800" dirty="0" smtClean="0">
              <a:solidFill>
                <a:srgbClr val="00B0F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00B0F0"/>
                </a:solidFill>
              </a:rPr>
              <a:t>Gli </a:t>
            </a:r>
            <a:r>
              <a:rPr lang="it-IT" sz="1800" dirty="0">
                <a:solidFill>
                  <a:srgbClr val="00B0F0"/>
                </a:solidFill>
              </a:rPr>
              <a:t>organi del Sistema delle Licenze Nazionali sono la Commissione di Vigilanza sulle Società </a:t>
            </a:r>
            <a:r>
              <a:rPr lang="it-IT" sz="1800" dirty="0" smtClean="0">
                <a:solidFill>
                  <a:srgbClr val="00B0F0"/>
                </a:solidFill>
              </a:rPr>
              <a:t>di Calcio </a:t>
            </a:r>
            <a:r>
              <a:rPr lang="it-IT" sz="1800" dirty="0">
                <a:solidFill>
                  <a:srgbClr val="00B0F0"/>
                </a:solidFill>
              </a:rPr>
              <a:t>Professionistiche (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.) e la Commissione Criteri Infrastrutturali e </a:t>
            </a:r>
            <a:r>
              <a:rPr lang="it-IT" sz="1800" dirty="0" smtClean="0">
                <a:solidFill>
                  <a:srgbClr val="00B0F0"/>
                </a:solidFill>
              </a:rPr>
              <a:t>Sportivi Organizzativi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21187"/>
            <a:ext cx="9144000" cy="5241082"/>
          </a:xfrm>
        </p:spPr>
        <p:txBody>
          <a:bodyPr>
            <a:noAutofit/>
          </a:bodyPr>
          <a:lstStyle/>
          <a:p>
            <a:pPr algn="just"/>
            <a:r>
              <a:rPr lang="it-IT" sz="1800" i="1" u="sng" dirty="0" err="1">
                <a:solidFill>
                  <a:srgbClr val="00B0F0"/>
                </a:solidFill>
              </a:rPr>
              <a:t>VIII.Sistema</a:t>
            </a:r>
            <a:r>
              <a:rPr lang="it-IT" sz="1800" i="1" u="sng" dirty="0">
                <a:solidFill>
                  <a:srgbClr val="00B0F0"/>
                </a:solidFill>
              </a:rPr>
              <a:t> di indicatori di controllo dell’equilibrio </a:t>
            </a:r>
            <a:r>
              <a:rPr lang="it-IT" sz="1800" i="1" u="sng" dirty="0" smtClean="0">
                <a:solidFill>
                  <a:srgbClr val="00B0F0"/>
                </a:solidFill>
              </a:rPr>
              <a:t>economico-finanziario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i termini sotto indicati, i </a:t>
            </a:r>
            <a:r>
              <a:rPr lang="it-IT" sz="1800" dirty="0" smtClean="0">
                <a:solidFill>
                  <a:srgbClr val="00B0F0"/>
                </a:solidFill>
              </a:rPr>
              <a:t>prospetti contenenti </a:t>
            </a:r>
            <a:r>
              <a:rPr lang="it-IT" sz="1800" dirty="0">
                <a:solidFill>
                  <a:srgbClr val="00B0F0"/>
                </a:solidFill>
              </a:rPr>
              <a:t>i seguenti indicatori</a:t>
            </a:r>
            <a:r>
              <a:rPr lang="it-IT" sz="1800" dirty="0" smtClean="0">
                <a:solidFill>
                  <a:srgbClr val="00B0F0"/>
                </a:solidFill>
              </a:rPr>
              <a:t>: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1) l’indicatore </a:t>
            </a:r>
            <a:r>
              <a:rPr lang="it-IT" sz="1800" dirty="0">
                <a:solidFill>
                  <a:srgbClr val="00B0F0"/>
                </a:solidFill>
              </a:rPr>
              <a:t>di Liquidità (AC/PC), utilizzato per determinare l’eventuale carenza </a:t>
            </a:r>
            <a:r>
              <a:rPr lang="it-IT" sz="1800" dirty="0" smtClean="0">
                <a:solidFill>
                  <a:srgbClr val="00B0F0"/>
                </a:solidFill>
              </a:rPr>
              <a:t>finanziaria, calcolato </a:t>
            </a:r>
            <a:r>
              <a:rPr lang="it-IT" sz="1800" dirty="0">
                <a:solidFill>
                  <a:srgbClr val="00B0F0"/>
                </a:solidFill>
              </a:rPr>
              <a:t>attraverso il rapporto tra le Attività Correnti (AC) e le Passività Correnti (PC</a:t>
            </a:r>
            <a:r>
              <a:rPr lang="it-IT" sz="1800" dirty="0" smtClean="0">
                <a:solidFill>
                  <a:srgbClr val="00B0F0"/>
                </a:solidFill>
              </a:rPr>
              <a:t>). Per </a:t>
            </a:r>
            <a:r>
              <a:rPr lang="it-IT" sz="1800" dirty="0">
                <a:solidFill>
                  <a:srgbClr val="00B0F0"/>
                </a:solidFill>
              </a:rPr>
              <a:t>la determinazione del rapporto Attività Correnti/Passività Correnti sono da considerare </a:t>
            </a:r>
            <a:r>
              <a:rPr lang="it-IT" sz="1800" dirty="0" smtClean="0">
                <a:solidFill>
                  <a:srgbClr val="00B0F0"/>
                </a:solidFill>
              </a:rPr>
              <a:t>gli aggregati </a:t>
            </a:r>
            <a:r>
              <a:rPr lang="it-IT" sz="1800" dirty="0">
                <a:solidFill>
                  <a:srgbClr val="00B0F0"/>
                </a:solidFill>
              </a:rPr>
              <a:t>di seguito riportati, risultanti dal piano dei conti approvato dalla F.I.G.C..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le Attività Correnti, ai fini del numeratore del rapporto, comprendono le disponibilità liquide e </a:t>
            </a:r>
            <a:r>
              <a:rPr lang="it-IT" sz="1800" dirty="0" smtClean="0">
                <a:solidFill>
                  <a:srgbClr val="00B0F0"/>
                </a:solidFill>
              </a:rPr>
              <a:t>i crediti </a:t>
            </a:r>
            <a:r>
              <a:rPr lang="it-IT" sz="1800" dirty="0">
                <a:solidFill>
                  <a:srgbClr val="00B0F0"/>
                </a:solidFill>
              </a:rPr>
              <a:t>esigibili entro i 12 mesi e sono costituite dalle seguenti voci: Disponibilità liquide, </a:t>
            </a:r>
            <a:r>
              <a:rPr lang="it-IT" sz="1800" dirty="0" smtClean="0">
                <a:solidFill>
                  <a:srgbClr val="00B0F0"/>
                </a:solidFill>
              </a:rPr>
              <a:t>Crediti verso </a:t>
            </a:r>
            <a:r>
              <a:rPr lang="it-IT" sz="1800" dirty="0">
                <a:solidFill>
                  <a:srgbClr val="00B0F0"/>
                </a:solidFill>
              </a:rPr>
              <a:t>Clienti, Crediti verso imprese controllate, collegate e controllanti, Crediti tributari, </a:t>
            </a:r>
            <a:r>
              <a:rPr lang="it-IT" sz="1800" dirty="0" smtClean="0">
                <a:solidFill>
                  <a:srgbClr val="00B0F0"/>
                </a:solidFill>
              </a:rPr>
              <a:t>esclusi quelli </a:t>
            </a:r>
            <a:r>
              <a:rPr lang="it-IT" sz="1800" dirty="0">
                <a:solidFill>
                  <a:srgbClr val="00B0F0"/>
                </a:solidFill>
              </a:rPr>
              <a:t>per imposte anticipate, Crediti verso enti-settore specifico e Crediti verso altri;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le Passività Correnti, ai fini del denominatore del rapporto, comprendono i debiti scadenti entro </a:t>
            </a:r>
            <a:r>
              <a:rPr lang="it-IT" sz="1800" dirty="0" smtClean="0">
                <a:solidFill>
                  <a:srgbClr val="00B0F0"/>
                </a:solidFill>
              </a:rPr>
              <a:t>i 12 </a:t>
            </a:r>
            <a:r>
              <a:rPr lang="it-IT" sz="1800" dirty="0">
                <a:solidFill>
                  <a:srgbClr val="00B0F0"/>
                </a:solidFill>
              </a:rPr>
              <a:t>mesi e sono costituite dalle seguenti voci: Obbligazioni ordinarie e convertibili, Debiti verso </a:t>
            </a:r>
            <a:r>
              <a:rPr lang="it-IT" sz="1800" dirty="0" smtClean="0">
                <a:solidFill>
                  <a:srgbClr val="00B0F0"/>
                </a:solidFill>
              </a:rPr>
              <a:t>soci per </a:t>
            </a:r>
            <a:r>
              <a:rPr lang="it-IT" sz="1800" dirty="0">
                <a:solidFill>
                  <a:srgbClr val="00B0F0"/>
                </a:solidFill>
              </a:rPr>
              <a:t>finanziamenti, esclusi quelli postergati ed infruttiferi, Debiti verso banche, Debiti verso </a:t>
            </a:r>
            <a:r>
              <a:rPr lang="it-IT" sz="1800" dirty="0" smtClean="0">
                <a:solidFill>
                  <a:srgbClr val="00B0F0"/>
                </a:solidFill>
              </a:rPr>
              <a:t>altri finanziatori</a:t>
            </a:r>
            <a:r>
              <a:rPr lang="it-IT" sz="1800" dirty="0">
                <a:solidFill>
                  <a:srgbClr val="00B0F0"/>
                </a:solidFill>
              </a:rPr>
              <a:t>, Acconti, Debiti verso fornitori, Debiti rappresentati da titoli di credito, Debiti </a:t>
            </a:r>
            <a:r>
              <a:rPr lang="it-IT" sz="1800" dirty="0" smtClean="0">
                <a:solidFill>
                  <a:srgbClr val="00B0F0"/>
                </a:solidFill>
              </a:rPr>
              <a:t>verso controllate</a:t>
            </a:r>
            <a:r>
              <a:rPr lang="it-IT" sz="1800" dirty="0">
                <a:solidFill>
                  <a:srgbClr val="00B0F0"/>
                </a:solidFill>
              </a:rPr>
              <a:t>, collegate e controllanti, Debiti tributari, Debiti verso istituti di previdenza e </a:t>
            </a:r>
            <a:r>
              <a:rPr lang="it-IT" sz="1800" dirty="0" smtClean="0">
                <a:solidFill>
                  <a:srgbClr val="00B0F0"/>
                </a:solidFill>
              </a:rPr>
              <a:t>sicurezza sociale</a:t>
            </a:r>
            <a:r>
              <a:rPr lang="it-IT" sz="1800" dirty="0">
                <a:solidFill>
                  <a:srgbClr val="00B0F0"/>
                </a:solidFill>
              </a:rPr>
              <a:t>, Debiti verso enti-settore specifico e Altri debiti. L’indicatore di Liquidità viene </a:t>
            </a:r>
            <a:r>
              <a:rPr lang="it-IT" sz="1800" dirty="0" smtClean="0">
                <a:solidFill>
                  <a:srgbClr val="00B0F0"/>
                </a:solidFill>
              </a:rPr>
              <a:t>calcolato sulla </a:t>
            </a:r>
            <a:r>
              <a:rPr lang="it-IT" sz="1800" dirty="0">
                <a:solidFill>
                  <a:srgbClr val="00B0F0"/>
                </a:solidFill>
              </a:rPr>
              <a:t>base delle risultanze del bilancio d’esercizio approvato, della relazione semestrale approvata </a:t>
            </a:r>
            <a:r>
              <a:rPr lang="it-IT" sz="1800" dirty="0" smtClean="0">
                <a:solidFill>
                  <a:srgbClr val="00B0F0"/>
                </a:solidFill>
              </a:rPr>
              <a:t>e delle </a:t>
            </a:r>
            <a:r>
              <a:rPr lang="it-IT" sz="1800" dirty="0">
                <a:solidFill>
                  <a:srgbClr val="00B0F0"/>
                </a:solidFill>
              </a:rPr>
              <a:t>situazioni patrimoniali intermedie approvate;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95307"/>
            <a:ext cx="9144000" cy="5241082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2) l’indicatore di Indebitamento (D/VP), calcolato attraverso il rapporto tra i Debiti (D) e il </a:t>
            </a:r>
            <a:r>
              <a:rPr lang="it-IT" sz="1800" dirty="0" smtClean="0">
                <a:solidFill>
                  <a:srgbClr val="00B0F0"/>
                </a:solidFill>
              </a:rPr>
              <a:t>Valore della </a:t>
            </a:r>
            <a:r>
              <a:rPr lang="it-IT" sz="1800" dirty="0">
                <a:solidFill>
                  <a:srgbClr val="00B0F0"/>
                </a:solidFill>
              </a:rPr>
              <a:t>Produzione (VP</a:t>
            </a:r>
            <a:r>
              <a:rPr lang="it-IT" sz="1800" dirty="0" smtClean="0">
                <a:solidFill>
                  <a:srgbClr val="00B0F0"/>
                </a:solidFill>
              </a:rPr>
              <a:t>). Per </a:t>
            </a:r>
            <a:r>
              <a:rPr lang="it-IT" sz="1800" dirty="0">
                <a:solidFill>
                  <a:srgbClr val="00B0F0"/>
                </a:solidFill>
              </a:rPr>
              <a:t>la determinazione del rapporto D/VP sono da considerare gli aggregati di seguito </a:t>
            </a:r>
            <a:r>
              <a:rPr lang="it-IT" sz="1800" dirty="0" smtClean="0">
                <a:solidFill>
                  <a:srgbClr val="00B0F0"/>
                </a:solidFill>
              </a:rPr>
              <a:t>riportati, risultanti </a:t>
            </a:r>
            <a:r>
              <a:rPr lang="it-IT" sz="1800" dirty="0">
                <a:solidFill>
                  <a:srgbClr val="00B0F0"/>
                </a:solidFill>
              </a:rPr>
              <a:t>dal piano dei conti approvato dalla F.I.G.C.: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i Debiti, ai fini del numeratore del rapporto, comprendono le seguenti voci: </a:t>
            </a:r>
            <a:r>
              <a:rPr lang="it-IT" sz="1800" dirty="0" smtClean="0">
                <a:solidFill>
                  <a:srgbClr val="00B0F0"/>
                </a:solidFill>
              </a:rPr>
              <a:t>Obbligazioni ordinarie </a:t>
            </a:r>
            <a:r>
              <a:rPr lang="it-IT" sz="1800" dirty="0">
                <a:solidFill>
                  <a:srgbClr val="00B0F0"/>
                </a:solidFill>
              </a:rPr>
              <a:t>e convertibili, Debiti verso soci per finanziamenti, esclusi quelli postergati ed </a:t>
            </a:r>
            <a:r>
              <a:rPr lang="it-IT" sz="1800" dirty="0" smtClean="0">
                <a:solidFill>
                  <a:srgbClr val="00B0F0"/>
                </a:solidFill>
              </a:rPr>
              <a:t>infruttiferi, Debiti </a:t>
            </a:r>
            <a:r>
              <a:rPr lang="it-IT" sz="1800" dirty="0">
                <a:solidFill>
                  <a:srgbClr val="00B0F0"/>
                </a:solidFill>
              </a:rPr>
              <a:t>verso banche, Debiti verso altri finanziatori, Acconti, Debiti verso fornitori, </a:t>
            </a:r>
            <a:r>
              <a:rPr lang="it-IT" sz="1800" dirty="0" smtClean="0">
                <a:solidFill>
                  <a:srgbClr val="00B0F0"/>
                </a:solidFill>
              </a:rPr>
              <a:t>Debiti rappresentati </a:t>
            </a:r>
            <a:r>
              <a:rPr lang="it-IT" sz="1800" dirty="0">
                <a:solidFill>
                  <a:srgbClr val="00B0F0"/>
                </a:solidFill>
              </a:rPr>
              <a:t>da titoli di credito, Debiti verso controllate, collegate e controllanti, Debiti </a:t>
            </a:r>
            <a:r>
              <a:rPr lang="it-IT" sz="1800" dirty="0" smtClean="0">
                <a:solidFill>
                  <a:srgbClr val="00B0F0"/>
                </a:solidFill>
              </a:rPr>
              <a:t>tributari, Debiti </a:t>
            </a:r>
            <a:r>
              <a:rPr lang="it-IT" sz="1800" dirty="0">
                <a:solidFill>
                  <a:srgbClr val="00B0F0"/>
                </a:solidFill>
              </a:rPr>
              <a:t>verso istituti di previdenza e sicurezza sociale, Debiti verso enti-settore specifico e </a:t>
            </a:r>
            <a:r>
              <a:rPr lang="it-IT" sz="1800" dirty="0" smtClean="0">
                <a:solidFill>
                  <a:srgbClr val="00B0F0"/>
                </a:solidFill>
              </a:rPr>
              <a:t>Altri debiti</a:t>
            </a:r>
            <a:r>
              <a:rPr lang="it-IT" sz="1800" dirty="0">
                <a:solidFill>
                  <a:srgbClr val="00B0F0"/>
                </a:solidFill>
              </a:rPr>
              <a:t>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il Valore della Produzione, ai fini del denominatore del rapporto, comprende le seguenti </a:t>
            </a:r>
            <a:r>
              <a:rPr lang="it-IT" sz="1800" dirty="0" smtClean="0">
                <a:solidFill>
                  <a:srgbClr val="00B0F0"/>
                </a:solidFill>
              </a:rPr>
              <a:t>voci: Ricavi </a:t>
            </a:r>
            <a:r>
              <a:rPr lang="it-IT" sz="1800" dirty="0">
                <a:solidFill>
                  <a:srgbClr val="00B0F0"/>
                </a:solidFill>
              </a:rPr>
              <a:t>delle vendite e delle prestazioni, Variazioni delle rimanenze di prodotti in corso </a:t>
            </a:r>
            <a:r>
              <a:rPr lang="it-IT" sz="1800" dirty="0" smtClean="0">
                <a:solidFill>
                  <a:srgbClr val="00B0F0"/>
                </a:solidFill>
              </a:rPr>
              <a:t>di lavorazione</a:t>
            </a:r>
            <a:r>
              <a:rPr lang="it-IT" sz="1800" dirty="0">
                <a:solidFill>
                  <a:srgbClr val="00B0F0"/>
                </a:solidFill>
              </a:rPr>
              <a:t>, semilavorati e finiti, Variazione dei lavori in corso su ordinazione, </a:t>
            </a:r>
            <a:r>
              <a:rPr lang="it-IT" sz="1800" dirty="0" smtClean="0">
                <a:solidFill>
                  <a:srgbClr val="00B0F0"/>
                </a:solidFill>
              </a:rPr>
              <a:t>Incrementi immobilizzazioni </a:t>
            </a:r>
            <a:r>
              <a:rPr lang="it-IT" sz="1800" dirty="0">
                <a:solidFill>
                  <a:srgbClr val="00B0F0"/>
                </a:solidFill>
              </a:rPr>
              <a:t>per lavori interni e capitalizzazione costi del vivaio, Altri ricavi e </a:t>
            </a:r>
            <a:r>
              <a:rPr lang="it-IT" sz="1800" dirty="0" smtClean="0">
                <a:solidFill>
                  <a:srgbClr val="00B0F0"/>
                </a:solidFill>
              </a:rPr>
              <a:t>proventi, incluse </a:t>
            </a:r>
            <a:r>
              <a:rPr lang="it-IT" sz="1800" dirty="0">
                <a:solidFill>
                  <a:srgbClr val="00B0F0"/>
                </a:solidFill>
              </a:rPr>
              <a:t>le Plusvalenze da cessione dei diritti alle prestazioni dei </a:t>
            </a:r>
            <a:r>
              <a:rPr lang="it-IT" sz="1800" dirty="0" smtClean="0">
                <a:solidFill>
                  <a:srgbClr val="00B0F0"/>
                </a:solidFill>
              </a:rPr>
              <a:t>calciatori. I </a:t>
            </a:r>
            <a:r>
              <a:rPr lang="it-IT" sz="1800" dirty="0">
                <a:solidFill>
                  <a:srgbClr val="00B0F0"/>
                </a:solidFill>
              </a:rPr>
              <a:t>Debiti vengono calcolati sulla base delle risultanze del bilancio d’esercizio approvato, </a:t>
            </a:r>
            <a:r>
              <a:rPr lang="it-IT" sz="1800" dirty="0" smtClean="0">
                <a:solidFill>
                  <a:srgbClr val="00B0F0"/>
                </a:solidFill>
              </a:rPr>
              <a:t>della relazione </a:t>
            </a:r>
            <a:r>
              <a:rPr lang="it-IT" sz="1800" dirty="0">
                <a:solidFill>
                  <a:srgbClr val="00B0F0"/>
                </a:solidFill>
              </a:rPr>
              <a:t>semestrale approvata e delle situazioni patrimoniali intermedie approvate, mentre </a:t>
            </a:r>
            <a:r>
              <a:rPr lang="it-IT" sz="1800" dirty="0" smtClean="0">
                <a:solidFill>
                  <a:srgbClr val="00B0F0"/>
                </a:solidFill>
              </a:rPr>
              <a:t>il Valore </a:t>
            </a:r>
            <a:r>
              <a:rPr lang="it-IT" sz="1800" dirty="0">
                <a:solidFill>
                  <a:srgbClr val="00B0F0"/>
                </a:solidFill>
              </a:rPr>
              <a:t>della Produzione è dato dal suo valore medio degli ultimi tre bilanci d’esercizio </a:t>
            </a:r>
            <a:r>
              <a:rPr lang="it-IT" sz="1800" dirty="0" smtClean="0">
                <a:solidFill>
                  <a:srgbClr val="00B0F0"/>
                </a:solidFill>
              </a:rPr>
              <a:t>approvati. L’indicatore </a:t>
            </a:r>
            <a:r>
              <a:rPr lang="it-IT" sz="1800" dirty="0">
                <a:solidFill>
                  <a:srgbClr val="00B0F0"/>
                </a:solidFill>
              </a:rPr>
              <a:t>di Indebitamento, ove presenti un valore inferiore al livello-soglia stabilito, </a:t>
            </a:r>
            <a:r>
              <a:rPr lang="it-IT" sz="1800" dirty="0" smtClean="0">
                <a:solidFill>
                  <a:srgbClr val="00B0F0"/>
                </a:solidFill>
              </a:rPr>
              <a:t>è utilizzato come </a:t>
            </a:r>
            <a:r>
              <a:rPr lang="it-IT" sz="1800" dirty="0">
                <a:solidFill>
                  <a:srgbClr val="00B0F0"/>
                </a:solidFill>
              </a:rPr>
              <a:t>indicatore correttivo al fine di ridurre, nella misura di 1/3, l’importo necessario per </a:t>
            </a:r>
            <a:r>
              <a:rPr lang="it-IT" sz="1800" dirty="0" smtClean="0">
                <a:solidFill>
                  <a:srgbClr val="00B0F0"/>
                </a:solidFill>
              </a:rPr>
              <a:t>ripianare l’eventuale </a:t>
            </a:r>
            <a:r>
              <a:rPr lang="it-IT" sz="1800" dirty="0">
                <a:solidFill>
                  <a:srgbClr val="00B0F0"/>
                </a:solidFill>
              </a:rPr>
              <a:t>carenza finanziaria determinata dall’indicatore di Liquidità, di cui al comma 1, sub 1);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454099"/>
            <a:ext cx="9144000" cy="5241082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3) l’indicatore di Costo del Lavoro Allargato, calcolato attraverso il rapporto tra il Costo del </a:t>
            </a:r>
            <a:r>
              <a:rPr lang="it-IT" sz="1800" dirty="0" smtClean="0">
                <a:solidFill>
                  <a:srgbClr val="00B0F0"/>
                </a:solidFill>
              </a:rPr>
              <a:t>Lavoro Allargato </a:t>
            </a:r>
            <a:r>
              <a:rPr lang="it-IT" sz="1800" dirty="0">
                <a:solidFill>
                  <a:srgbClr val="00B0F0"/>
                </a:solidFill>
              </a:rPr>
              <a:t>(CLA) ed i Ricavi (R).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Per la determinazione del rapporto Costo del Lavoro Allargato/Ricavi sono da considerare </a:t>
            </a:r>
            <a:r>
              <a:rPr lang="it-IT" sz="1800" dirty="0" smtClean="0">
                <a:solidFill>
                  <a:srgbClr val="00B0F0"/>
                </a:solidFill>
              </a:rPr>
              <a:t>gli aggregati </a:t>
            </a:r>
            <a:r>
              <a:rPr lang="it-IT" sz="1800" dirty="0">
                <a:solidFill>
                  <a:srgbClr val="00B0F0"/>
                </a:solidFill>
              </a:rPr>
              <a:t>di seguito riportati, risultanti dal piano dei conti approvato dalla F.I.G.C</a:t>
            </a:r>
            <a:r>
              <a:rPr lang="it-IT" sz="1800" dirty="0" smtClean="0">
                <a:solidFill>
                  <a:srgbClr val="00B0F0"/>
                </a:solidFill>
              </a:rPr>
              <a:t>..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a</a:t>
            </a:r>
            <a:r>
              <a:rPr lang="it-IT" sz="1800" dirty="0">
                <a:solidFill>
                  <a:srgbClr val="00B0F0"/>
                </a:solidFill>
              </a:rPr>
              <a:t>) Il Costo del Lavoro Allargato, ai fini del numeratore del rapporto, include i costi per il </a:t>
            </a:r>
            <a:r>
              <a:rPr lang="it-IT" sz="1800" dirty="0" smtClean="0">
                <a:solidFill>
                  <a:srgbClr val="00B0F0"/>
                </a:solidFill>
              </a:rPr>
              <a:t>personale, comprensivi </a:t>
            </a:r>
            <a:r>
              <a:rPr lang="it-IT" sz="1800" dirty="0">
                <a:solidFill>
                  <a:srgbClr val="00B0F0"/>
                </a:solidFill>
              </a:rPr>
              <a:t>degli ammortamenti dei diritti alle prestazioni dei calciatori;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i Ricavi, ai fini del denominatore del rapporto, comprendono le seguenti voci: Ricavi </a:t>
            </a:r>
            <a:r>
              <a:rPr lang="it-IT" sz="1800" dirty="0" smtClean="0">
                <a:solidFill>
                  <a:srgbClr val="00B0F0"/>
                </a:solidFill>
              </a:rPr>
              <a:t>delle vendite </a:t>
            </a:r>
            <a:r>
              <a:rPr lang="it-IT" sz="1800" dirty="0">
                <a:solidFill>
                  <a:srgbClr val="00B0F0"/>
                </a:solidFill>
              </a:rPr>
              <a:t>e delle prestazioni, Contributi in conto esercizio, Proventi da sponsorizzazioni, </a:t>
            </a:r>
            <a:r>
              <a:rPr lang="it-IT" sz="1800" dirty="0" smtClean="0">
                <a:solidFill>
                  <a:srgbClr val="00B0F0"/>
                </a:solidFill>
              </a:rPr>
              <a:t>Proventi pubblicitari</a:t>
            </a:r>
            <a:r>
              <a:rPr lang="it-IT" sz="1800" dirty="0">
                <a:solidFill>
                  <a:srgbClr val="00B0F0"/>
                </a:solidFill>
              </a:rPr>
              <a:t>, Proventi commerciali e royalties, Proventi da cessione diritti televisivi, Proventi </a:t>
            </a:r>
            <a:r>
              <a:rPr lang="it-IT" sz="1800" dirty="0" smtClean="0">
                <a:solidFill>
                  <a:srgbClr val="00B0F0"/>
                </a:solidFill>
              </a:rPr>
              <a:t>vari, Ricavi </a:t>
            </a:r>
            <a:r>
              <a:rPr lang="it-IT" sz="1800" dirty="0">
                <a:solidFill>
                  <a:srgbClr val="00B0F0"/>
                </a:solidFill>
              </a:rPr>
              <a:t>da cessione temporanea prestazioni calciatori, al netto dei costi sopportati per il </a:t>
            </a:r>
            <a:r>
              <a:rPr lang="it-IT" sz="1800" dirty="0" smtClean="0">
                <a:solidFill>
                  <a:srgbClr val="00B0F0"/>
                </a:solidFill>
              </a:rPr>
              <a:t>medesimo titolo</a:t>
            </a:r>
            <a:r>
              <a:rPr lang="it-IT" sz="1800" dirty="0">
                <a:solidFill>
                  <a:srgbClr val="00B0F0"/>
                </a:solidFill>
              </a:rPr>
              <a:t>, Altri proventi da gestione calciatori, al netto degli oneri sopportati per il medesimo titolo </a:t>
            </a:r>
            <a:r>
              <a:rPr lang="it-IT" sz="1800" dirty="0" smtClean="0">
                <a:solidFill>
                  <a:srgbClr val="00B0F0"/>
                </a:solidFill>
              </a:rPr>
              <a:t>e Plusvalenze </a:t>
            </a:r>
            <a:r>
              <a:rPr lang="it-IT" sz="1800" dirty="0">
                <a:solidFill>
                  <a:srgbClr val="00B0F0"/>
                </a:solidFill>
              </a:rPr>
              <a:t>da cessione dei diritti alle prestazioni dei calciatori al netto delle relative Minusvalenze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98824"/>
            <a:ext cx="9144000" cy="5241082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Il </a:t>
            </a:r>
            <a:r>
              <a:rPr lang="it-IT" sz="1800" dirty="0">
                <a:solidFill>
                  <a:srgbClr val="00B0F0"/>
                </a:solidFill>
              </a:rPr>
              <a:t>Costo del Lavoro Allargato è il valore risultante dall’ultimo bilancio d’esercizio </a:t>
            </a:r>
            <a:r>
              <a:rPr lang="it-IT" sz="1800" dirty="0" smtClean="0">
                <a:solidFill>
                  <a:srgbClr val="00B0F0"/>
                </a:solidFill>
              </a:rPr>
              <a:t>approvato, mentre </a:t>
            </a:r>
            <a:r>
              <a:rPr lang="it-IT" sz="1800" dirty="0">
                <a:solidFill>
                  <a:srgbClr val="00B0F0"/>
                </a:solidFill>
              </a:rPr>
              <a:t>i Ricavi sono dati dai loro valori medi degli ultimi tre bilanci d’esercizio </a:t>
            </a:r>
            <a:r>
              <a:rPr lang="it-IT" sz="1800" dirty="0" smtClean="0">
                <a:solidFill>
                  <a:srgbClr val="00B0F0"/>
                </a:solidFill>
              </a:rPr>
              <a:t>approvati. L’indicatore </a:t>
            </a:r>
            <a:r>
              <a:rPr lang="it-IT" sz="1800" dirty="0">
                <a:solidFill>
                  <a:srgbClr val="00B0F0"/>
                </a:solidFill>
              </a:rPr>
              <a:t>di Costo del Lavoro Allargato, ove presenti un valore inferiore al </a:t>
            </a:r>
            <a:r>
              <a:rPr lang="it-IT" sz="1800" dirty="0" smtClean="0">
                <a:solidFill>
                  <a:srgbClr val="00B0F0"/>
                </a:solidFill>
              </a:rPr>
              <a:t>livello-soglia stabilito</a:t>
            </a:r>
            <a:r>
              <a:rPr lang="it-IT" sz="1800" dirty="0">
                <a:solidFill>
                  <a:srgbClr val="00B0F0"/>
                </a:solidFill>
              </a:rPr>
              <a:t>, è utilizzato come indicatore correttivo al fine di ridurre, nella misura di 1/3, </a:t>
            </a:r>
            <a:r>
              <a:rPr lang="it-IT" sz="1800" dirty="0" smtClean="0">
                <a:solidFill>
                  <a:srgbClr val="00B0F0"/>
                </a:solidFill>
              </a:rPr>
              <a:t>l’importo necessario </a:t>
            </a:r>
            <a:r>
              <a:rPr lang="it-IT" sz="1800" dirty="0">
                <a:solidFill>
                  <a:srgbClr val="00B0F0"/>
                </a:solidFill>
              </a:rPr>
              <a:t>per ripianare l’eventuale carenza finanziaria determinata dall’indicatore di Liquidità, </a:t>
            </a:r>
            <a:r>
              <a:rPr lang="it-IT" sz="1800" dirty="0" smtClean="0">
                <a:solidFill>
                  <a:srgbClr val="00B0F0"/>
                </a:solidFill>
              </a:rPr>
              <a:t>di cui </a:t>
            </a:r>
            <a:r>
              <a:rPr lang="it-IT" sz="1800" dirty="0">
                <a:solidFill>
                  <a:srgbClr val="00B0F0"/>
                </a:solidFill>
              </a:rPr>
              <a:t>al comma 1, sub 1).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Qualora il valore di entrambi gli indicatori correttivi sia inferiore ai livelli-soglia </a:t>
            </a:r>
            <a:r>
              <a:rPr lang="it-IT" sz="1800" dirty="0" smtClean="0">
                <a:solidFill>
                  <a:srgbClr val="00B0F0"/>
                </a:solidFill>
              </a:rPr>
              <a:t>stabiliti, l’eventuale </a:t>
            </a:r>
            <a:r>
              <a:rPr lang="it-IT" sz="1800" dirty="0">
                <a:solidFill>
                  <a:srgbClr val="00B0F0"/>
                </a:solidFill>
              </a:rPr>
              <a:t>carenza finanziaria sarà ridotta nella misura complessiva di 2/3. Tale riduzione </a:t>
            </a:r>
            <a:r>
              <a:rPr lang="it-IT" sz="1800" dirty="0" smtClean="0">
                <a:solidFill>
                  <a:srgbClr val="00B0F0"/>
                </a:solidFill>
              </a:rPr>
              <a:t>si applicherà</a:t>
            </a:r>
            <a:r>
              <a:rPr lang="it-IT" sz="1800" dirty="0">
                <a:solidFill>
                  <a:srgbClr val="00B0F0"/>
                </a:solidFill>
              </a:rPr>
              <a:t>, in ogni caso, alle società neopromosse dalla Serie B alla Serie A e alle società </a:t>
            </a:r>
            <a:r>
              <a:rPr lang="it-IT" sz="1800" dirty="0" smtClean="0">
                <a:solidFill>
                  <a:srgbClr val="00B0F0"/>
                </a:solidFill>
              </a:rPr>
              <a:t>che nelle precedenti </a:t>
            </a:r>
            <a:r>
              <a:rPr lang="it-IT" sz="1800" dirty="0">
                <a:solidFill>
                  <a:srgbClr val="00B0F0"/>
                </a:solidFill>
              </a:rPr>
              <a:t>tre stagioni sportive abbiano partecipato ad almeno un Campionato di Serie B.</a:t>
            </a:r>
          </a:p>
          <a:p>
            <a:pPr algn="l"/>
            <a:r>
              <a:rPr lang="it-IT" sz="1800" dirty="0" smtClean="0">
                <a:solidFill>
                  <a:srgbClr val="00B0F0"/>
                </a:solidFill>
              </a:rPr>
              <a:t>4</a:t>
            </a:r>
            <a:r>
              <a:rPr lang="it-IT" sz="1800" dirty="0">
                <a:solidFill>
                  <a:srgbClr val="00B0F0"/>
                </a:solidFill>
              </a:rPr>
              <a:t>.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i prospetti contenenti gli indicatori </a:t>
            </a:r>
            <a:r>
              <a:rPr lang="it-IT" sz="1800" dirty="0" smtClean="0">
                <a:solidFill>
                  <a:srgbClr val="00B0F0"/>
                </a:solidFill>
              </a:rPr>
              <a:t>di controllo </a:t>
            </a:r>
            <a:r>
              <a:rPr lang="it-IT" sz="1800" dirty="0">
                <a:solidFill>
                  <a:srgbClr val="00B0F0"/>
                </a:solidFill>
              </a:rPr>
              <a:t>di cui al comma 1 contestualmente al deposito del bilancio d’esercizio e della </a:t>
            </a:r>
            <a:r>
              <a:rPr lang="it-IT" sz="1800" dirty="0" smtClean="0">
                <a:solidFill>
                  <a:srgbClr val="00B0F0"/>
                </a:solidFill>
              </a:rPr>
              <a:t>relazione semestrale </a:t>
            </a:r>
            <a:r>
              <a:rPr lang="it-IT" sz="1800" dirty="0">
                <a:solidFill>
                  <a:srgbClr val="00B0F0"/>
                </a:solidFill>
              </a:rPr>
              <a:t>approvati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11476"/>
            <a:ext cx="9144000" cy="5241082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5</a:t>
            </a:r>
            <a:r>
              <a:rPr lang="it-IT" sz="1800" dirty="0">
                <a:solidFill>
                  <a:srgbClr val="00B0F0"/>
                </a:solidFill>
              </a:rPr>
              <a:t>.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il 31 maggio di ciascun anno, </a:t>
            </a:r>
            <a:r>
              <a:rPr lang="it-IT" sz="1800" dirty="0" smtClean="0">
                <a:solidFill>
                  <a:srgbClr val="00B0F0"/>
                </a:solidFill>
              </a:rPr>
              <a:t>i prospetti </a:t>
            </a:r>
            <a:r>
              <a:rPr lang="it-IT" sz="1800" dirty="0">
                <a:solidFill>
                  <a:srgbClr val="00B0F0"/>
                </a:solidFill>
              </a:rPr>
              <a:t>contenenti gli indicatori di controllo di cui al comma 1 contestualmente al </a:t>
            </a:r>
            <a:r>
              <a:rPr lang="it-IT" sz="1800" dirty="0" smtClean="0">
                <a:solidFill>
                  <a:srgbClr val="00B0F0"/>
                </a:solidFill>
              </a:rPr>
              <a:t>deposito della situazione </a:t>
            </a:r>
            <a:r>
              <a:rPr lang="it-IT" sz="1800" dirty="0">
                <a:solidFill>
                  <a:srgbClr val="00B0F0"/>
                </a:solidFill>
              </a:rPr>
              <a:t>patrimoniale intermedia al 31 marzo, approvata dall’organo amministrativo e </a:t>
            </a:r>
            <a:r>
              <a:rPr lang="it-IT" sz="1800" dirty="0" smtClean="0">
                <a:solidFill>
                  <a:srgbClr val="00B0F0"/>
                </a:solidFill>
              </a:rPr>
              <a:t>corredata dalla </a:t>
            </a:r>
            <a:r>
              <a:rPr lang="it-IT" sz="1800" dirty="0">
                <a:solidFill>
                  <a:srgbClr val="00B0F0"/>
                </a:solidFill>
              </a:rPr>
              <a:t>relazione contenente il giudizio della società di revisione (“</a:t>
            </a:r>
            <a:r>
              <a:rPr lang="it-IT" sz="1800" dirty="0" err="1">
                <a:solidFill>
                  <a:srgbClr val="00B0F0"/>
                </a:solidFill>
              </a:rPr>
              <a:t>limited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err="1">
                <a:solidFill>
                  <a:srgbClr val="00B0F0"/>
                </a:solidFill>
              </a:rPr>
              <a:t>review</a:t>
            </a:r>
            <a:r>
              <a:rPr lang="it-IT" sz="1800" dirty="0">
                <a:solidFill>
                  <a:srgbClr val="00B0F0"/>
                </a:solidFill>
              </a:rPr>
              <a:t>”).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6.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il 30 novembre di ciascun anno, </a:t>
            </a:r>
            <a:r>
              <a:rPr lang="it-IT" sz="1800" dirty="0" smtClean="0">
                <a:solidFill>
                  <a:srgbClr val="00B0F0"/>
                </a:solidFill>
              </a:rPr>
              <a:t>i prospetti </a:t>
            </a:r>
            <a:r>
              <a:rPr lang="it-IT" sz="1800" dirty="0">
                <a:solidFill>
                  <a:srgbClr val="00B0F0"/>
                </a:solidFill>
              </a:rPr>
              <a:t>contenenti gli indicatori di controllo di cui al comma 1 contestualmente al deposito </a:t>
            </a:r>
            <a:r>
              <a:rPr lang="it-IT" sz="1800" dirty="0" smtClean="0">
                <a:solidFill>
                  <a:srgbClr val="00B0F0"/>
                </a:solidFill>
              </a:rPr>
              <a:t>della situazione </a:t>
            </a:r>
            <a:r>
              <a:rPr lang="it-IT" sz="1800" dirty="0">
                <a:solidFill>
                  <a:srgbClr val="00B0F0"/>
                </a:solidFill>
              </a:rPr>
              <a:t>patrimoniale intermedia al 30 settembre, approvata dall’organo amministrativo </a:t>
            </a:r>
            <a:r>
              <a:rPr lang="it-IT" sz="1800" dirty="0" smtClean="0">
                <a:solidFill>
                  <a:srgbClr val="00B0F0"/>
                </a:solidFill>
              </a:rPr>
              <a:t>e corredata </a:t>
            </a:r>
            <a:r>
              <a:rPr lang="it-IT" sz="1800" dirty="0">
                <a:solidFill>
                  <a:srgbClr val="00B0F0"/>
                </a:solidFill>
              </a:rPr>
              <a:t>dalla relazione contenente il giudizio della società di revisione (“</a:t>
            </a:r>
            <a:r>
              <a:rPr lang="it-IT" sz="1800" dirty="0" err="1">
                <a:solidFill>
                  <a:srgbClr val="00B0F0"/>
                </a:solidFill>
              </a:rPr>
              <a:t>limited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err="1">
                <a:solidFill>
                  <a:srgbClr val="00B0F0"/>
                </a:solidFill>
              </a:rPr>
              <a:t>review</a:t>
            </a:r>
            <a:r>
              <a:rPr lang="it-IT" sz="1800" dirty="0" smtClean="0">
                <a:solidFill>
                  <a:srgbClr val="00B0F0"/>
                </a:solidFill>
              </a:rPr>
              <a:t>”).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7. Le società tenute alla redazione del bilancio consolidato, secondo quanto previsto dal </a:t>
            </a:r>
            <a:r>
              <a:rPr lang="it-IT" sz="1800" dirty="0" smtClean="0">
                <a:solidFill>
                  <a:srgbClr val="00B0F0"/>
                </a:solidFill>
              </a:rPr>
              <a:t>precedente art</a:t>
            </a:r>
            <a:r>
              <a:rPr lang="it-IT" sz="1800" dirty="0">
                <a:solidFill>
                  <a:srgbClr val="00B0F0"/>
                </a:solidFill>
              </a:rPr>
              <a:t>. 84, devono calcolare i rapporti dei tre indicatori di controllo di cui al comma 1, con </a:t>
            </a:r>
            <a:r>
              <a:rPr lang="it-IT" sz="1800" dirty="0" smtClean="0">
                <a:solidFill>
                  <a:srgbClr val="00B0F0"/>
                </a:solidFill>
              </a:rPr>
              <a:t>riferimento al </a:t>
            </a:r>
            <a:r>
              <a:rPr lang="it-IT" sz="1800" dirty="0">
                <a:solidFill>
                  <a:srgbClr val="00B0F0"/>
                </a:solidFill>
              </a:rPr>
              <a:t>gruppo del quale la società è controllante. Per il calcolo degli stessi verranno prese </a:t>
            </a:r>
            <a:r>
              <a:rPr lang="it-IT" sz="1800" dirty="0" smtClean="0">
                <a:solidFill>
                  <a:srgbClr val="00B0F0"/>
                </a:solidFill>
              </a:rPr>
              <a:t>in considerazione </a:t>
            </a:r>
            <a:r>
              <a:rPr lang="it-IT" sz="1800" dirty="0">
                <a:solidFill>
                  <a:srgbClr val="00B0F0"/>
                </a:solidFill>
              </a:rPr>
              <a:t>anche le operazioni di carattere finanziario comunque riconducibili alla </a:t>
            </a:r>
            <a:r>
              <a:rPr lang="it-IT" sz="1800" dirty="0" smtClean="0">
                <a:solidFill>
                  <a:srgbClr val="00B0F0"/>
                </a:solidFill>
              </a:rPr>
              <a:t>società calcistica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8. I prospetti devono essere sottoscritti dal legale rappresentante e dal soggetto responsabile </a:t>
            </a:r>
            <a:r>
              <a:rPr lang="it-IT" sz="1800" dirty="0" smtClean="0">
                <a:solidFill>
                  <a:srgbClr val="00B0F0"/>
                </a:solidFill>
              </a:rPr>
              <a:t>del controllo </a:t>
            </a:r>
            <a:r>
              <a:rPr lang="it-IT" sz="1800" dirty="0">
                <a:solidFill>
                  <a:srgbClr val="00B0F0"/>
                </a:solidFill>
              </a:rPr>
              <a:t>contabile della società o dal presidente del collegio sindacale ovvero dal revisore unico </a:t>
            </a:r>
            <a:r>
              <a:rPr lang="it-IT" sz="1800" dirty="0" smtClean="0">
                <a:solidFill>
                  <a:srgbClr val="00B0F0"/>
                </a:solidFill>
              </a:rPr>
              <a:t>o dal </a:t>
            </a:r>
            <a:r>
              <a:rPr lang="it-IT" sz="1800" dirty="0">
                <a:solidFill>
                  <a:srgbClr val="00B0F0"/>
                </a:solidFill>
              </a:rPr>
              <a:t>presidente del consiglio di sorveglianza.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9. I valori degli indicatori di controllo sono stabiliti dal Consiglio federale su proposta </a:t>
            </a:r>
            <a:r>
              <a:rPr lang="it-IT" sz="1800" dirty="0" smtClean="0">
                <a:solidFill>
                  <a:srgbClr val="00B0F0"/>
                </a:solidFill>
              </a:rPr>
              <a:t>della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443397"/>
            <a:ext cx="9144000" cy="4740417"/>
          </a:xfrm>
        </p:spPr>
        <p:txBody>
          <a:bodyPr>
            <a:noAutofit/>
          </a:bodyPr>
          <a:lstStyle/>
          <a:p>
            <a:pPr algn="l"/>
            <a:r>
              <a:rPr lang="it-IT" sz="1800" dirty="0">
                <a:solidFill>
                  <a:srgbClr val="00B0F0"/>
                </a:solidFill>
              </a:rPr>
              <a:t>C) adempimenti delle società della Lega Italiana Calcio Professionistico</a:t>
            </a:r>
          </a:p>
          <a:p>
            <a:pPr algn="l"/>
            <a:r>
              <a:rPr lang="it-IT" sz="1800" i="1" u="sng" dirty="0">
                <a:solidFill>
                  <a:srgbClr val="00B0F0"/>
                </a:solidFill>
              </a:rPr>
              <a:t>I. Bilancio d’esercizio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società, entro quindici giorni dalla data di approvazione da parte dell’assemblea dei </a:t>
            </a:r>
            <a:r>
              <a:rPr lang="it-IT" sz="1800" dirty="0" smtClean="0">
                <a:solidFill>
                  <a:srgbClr val="00B0F0"/>
                </a:solidFill>
              </a:rPr>
              <a:t>soci, ovvero </a:t>
            </a:r>
            <a:r>
              <a:rPr lang="it-IT" sz="1800" dirty="0">
                <a:solidFill>
                  <a:srgbClr val="00B0F0"/>
                </a:solidFill>
              </a:rPr>
              <a:t>entro i quindici giorni successivi alla scadenza del termine statutario di </a:t>
            </a:r>
            <a:r>
              <a:rPr lang="it-IT" sz="1800" dirty="0" smtClean="0">
                <a:solidFill>
                  <a:srgbClr val="00B0F0"/>
                </a:solidFill>
              </a:rPr>
              <a:t>approvazione, devono </a:t>
            </a:r>
            <a:r>
              <a:rPr lang="it-IT" sz="1800" dirty="0">
                <a:solidFill>
                  <a:srgbClr val="00B0F0"/>
                </a:solidFill>
              </a:rPr>
              <a:t>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copia del bilancio d’esercizio approvato, unitamente </a:t>
            </a:r>
            <a:r>
              <a:rPr lang="it-IT" sz="1800" dirty="0" smtClean="0">
                <a:solidFill>
                  <a:srgbClr val="00B0F0"/>
                </a:solidFill>
              </a:rPr>
              <a:t>alla seguente </a:t>
            </a:r>
            <a:r>
              <a:rPr lang="it-IT" sz="1800" dirty="0">
                <a:solidFill>
                  <a:srgbClr val="00B0F0"/>
                </a:solidFill>
              </a:rPr>
              <a:t>documentazione: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relazione sulla gestione;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relazione del collegio sindacale ovvero del revisore unico o del consiglio di sorveglianza;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relazione del soggetto responsabile del controllo contabile;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relazione contenente il giudizio della società di revisione;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e) verbale di approvazione;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f) dichiarazione di conformità all’originale della documentazione trasmessa, sottoscritta dal </a:t>
            </a:r>
            <a:r>
              <a:rPr lang="it-IT" sz="1800" dirty="0" smtClean="0">
                <a:solidFill>
                  <a:srgbClr val="00B0F0"/>
                </a:solidFill>
              </a:rPr>
              <a:t>legale rappresentante </a:t>
            </a:r>
            <a:r>
              <a:rPr lang="it-IT" sz="1800" dirty="0">
                <a:solidFill>
                  <a:srgbClr val="00B0F0"/>
                </a:solidFill>
              </a:rPr>
              <a:t>della società e dal soggetto responsabile del controllo contabile o </a:t>
            </a:r>
            <a:r>
              <a:rPr lang="it-IT" sz="1800" dirty="0" smtClean="0">
                <a:solidFill>
                  <a:srgbClr val="00B0F0"/>
                </a:solidFill>
              </a:rPr>
              <a:t>dal presidente del collegio </a:t>
            </a:r>
            <a:r>
              <a:rPr lang="it-IT" sz="1800" dirty="0">
                <a:solidFill>
                  <a:srgbClr val="00B0F0"/>
                </a:solidFill>
              </a:rPr>
              <a:t>sindacale ovvero dal revisore unico o dal presidente del consiglio di sorveglianza.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82173"/>
            <a:ext cx="9144000" cy="5308408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II. Relazione </a:t>
            </a:r>
            <a:r>
              <a:rPr lang="it-IT" sz="1800" i="1" u="sng" dirty="0">
                <a:solidFill>
                  <a:srgbClr val="00B0F0"/>
                </a:solidFill>
              </a:rPr>
              <a:t>semestrale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1. Le società, entro tre mesi dalla fine del primo semestre dell’esercizio, devono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copia della relazione semestrale, approvata dall’organo amministrativo, unitamente </a:t>
            </a:r>
            <a:r>
              <a:rPr lang="it-IT" sz="1800" dirty="0" smtClean="0">
                <a:solidFill>
                  <a:srgbClr val="00B0F0"/>
                </a:solidFill>
              </a:rPr>
              <a:t>alla seguente </a:t>
            </a:r>
            <a:r>
              <a:rPr lang="it-IT" sz="1800" dirty="0">
                <a:solidFill>
                  <a:srgbClr val="00B0F0"/>
                </a:solidFill>
              </a:rPr>
              <a:t>documentazione: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a) relazione sulla gestione;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b) relazione del collegio sindacale ovvero del revisore unico o del consiglio di sorveglianza;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c) relazione del soggetto responsabile del controllo contabile;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d) verbale di approvazione;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e) relazione contenente il giudizio della società di revisione;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f) dichiarazione di conformità all’originale della documentazione trasmessa, sottoscritta dal </a:t>
            </a:r>
            <a:r>
              <a:rPr lang="it-IT" sz="1800" dirty="0" smtClean="0">
                <a:solidFill>
                  <a:srgbClr val="00B0F0"/>
                </a:solidFill>
              </a:rPr>
              <a:t>legale rappresentante </a:t>
            </a:r>
            <a:r>
              <a:rPr lang="it-IT" sz="1800" dirty="0">
                <a:solidFill>
                  <a:srgbClr val="00B0F0"/>
                </a:solidFill>
              </a:rPr>
              <a:t>della società e dal soggetto responsabile del controllo contabile o dal presidente </a:t>
            </a:r>
            <a:r>
              <a:rPr lang="it-IT" sz="1800" dirty="0" smtClean="0">
                <a:solidFill>
                  <a:srgbClr val="00B0F0"/>
                </a:solidFill>
              </a:rPr>
              <a:t>del collegio </a:t>
            </a:r>
            <a:r>
              <a:rPr lang="it-IT" sz="1800" dirty="0">
                <a:solidFill>
                  <a:srgbClr val="00B0F0"/>
                </a:solidFill>
              </a:rPr>
              <a:t>sindacale ovvero dal revisore unico o dal presidente del consiglio di sorveglianza.</a:t>
            </a:r>
          </a:p>
          <a:p>
            <a:pPr algn="l"/>
            <a:r>
              <a:rPr lang="it-IT" sz="1800" dirty="0">
                <a:solidFill>
                  <a:srgbClr val="00B0F0"/>
                </a:solidFill>
              </a:rPr>
              <a:t>2. Le società tenute alla redazione del bilancio consolidato, secondo quanto previsto dal </a:t>
            </a:r>
            <a:r>
              <a:rPr lang="it-IT" sz="1800" dirty="0" smtClean="0">
                <a:solidFill>
                  <a:srgbClr val="00B0F0"/>
                </a:solidFill>
              </a:rPr>
              <a:t>precedente art</a:t>
            </a:r>
            <a:r>
              <a:rPr lang="it-IT" sz="1800" dirty="0">
                <a:solidFill>
                  <a:srgbClr val="00B0F0"/>
                </a:solidFill>
              </a:rPr>
              <a:t>. 84, devono altresì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tre mesi dalla fine del primo </a:t>
            </a:r>
            <a:r>
              <a:rPr lang="it-IT" sz="1800" dirty="0" smtClean="0">
                <a:solidFill>
                  <a:srgbClr val="00B0F0"/>
                </a:solidFill>
              </a:rPr>
              <a:t>semestre dell’esercizio</a:t>
            </a:r>
            <a:r>
              <a:rPr lang="it-IT" sz="1800" dirty="0">
                <a:solidFill>
                  <a:srgbClr val="00B0F0"/>
                </a:solidFill>
              </a:rPr>
              <a:t>, la relazione semestrale consolidata unitamente alla documentazione di cui al </a:t>
            </a:r>
            <a:r>
              <a:rPr lang="it-IT" sz="1800" dirty="0" smtClean="0">
                <a:solidFill>
                  <a:srgbClr val="00B0F0"/>
                </a:solidFill>
              </a:rPr>
              <a:t>comma 1 </a:t>
            </a:r>
            <a:r>
              <a:rPr lang="it-IT" sz="1800" dirty="0">
                <a:solidFill>
                  <a:srgbClr val="00B0F0"/>
                </a:solidFill>
              </a:rPr>
              <a:t>del presente paragrafo.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68437"/>
            <a:ext cx="9144000" cy="5308408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III. Bilancio </a:t>
            </a:r>
            <a:r>
              <a:rPr lang="it-IT" sz="1800" i="1" u="sng" dirty="0">
                <a:solidFill>
                  <a:srgbClr val="00B0F0"/>
                </a:solidFill>
              </a:rPr>
              <a:t>consolidato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 che esercitano il controllo su una o più società, ai sensi dell’art. 2359 del </a:t>
            </a:r>
            <a:r>
              <a:rPr lang="it-IT" sz="1800" dirty="0" smtClean="0">
                <a:solidFill>
                  <a:srgbClr val="00B0F0"/>
                </a:solidFill>
              </a:rPr>
              <a:t>Codice Civile</a:t>
            </a:r>
            <a:r>
              <a:rPr lang="it-IT" sz="1800" dirty="0">
                <a:solidFill>
                  <a:srgbClr val="00B0F0"/>
                </a:solidFill>
              </a:rPr>
              <a:t>,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quindici giorni dalla data di </a:t>
            </a:r>
            <a:r>
              <a:rPr lang="it-IT" sz="1800" dirty="0" smtClean="0">
                <a:solidFill>
                  <a:srgbClr val="00B0F0"/>
                </a:solidFill>
              </a:rPr>
              <a:t>approvazione, copia </a:t>
            </a:r>
            <a:r>
              <a:rPr lang="it-IT" sz="1800" dirty="0">
                <a:solidFill>
                  <a:srgbClr val="00B0F0"/>
                </a:solidFill>
              </a:rPr>
              <a:t>del bilancio consolidato, unitamente alla seguente documentazione: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relazione sulla gestione;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relazione del collegio sindacale ovvero del revisore unico o del consiglio di sorveglianza;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relazione del soggetto responsabile del controllo contabile;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relazione contenente il giudizio della società di revisione;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e) verbale di approvazione;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f) dichiarazione di conformità all’originale della documentazione trasmessa, sottoscritta dal </a:t>
            </a:r>
            <a:r>
              <a:rPr lang="it-IT" sz="1800" dirty="0" smtClean="0">
                <a:solidFill>
                  <a:srgbClr val="00B0F0"/>
                </a:solidFill>
              </a:rPr>
              <a:t>legale rappresentante </a:t>
            </a:r>
            <a:r>
              <a:rPr lang="it-IT" sz="1800" dirty="0">
                <a:solidFill>
                  <a:srgbClr val="00B0F0"/>
                </a:solidFill>
              </a:rPr>
              <a:t>della società e dal soggetto responsabile del controllo o dal presidente del </a:t>
            </a:r>
            <a:r>
              <a:rPr lang="it-IT" sz="1800" dirty="0" smtClean="0">
                <a:solidFill>
                  <a:srgbClr val="00B0F0"/>
                </a:solidFill>
              </a:rPr>
              <a:t>collegio sindacale </a:t>
            </a:r>
            <a:r>
              <a:rPr lang="it-IT" sz="1800" dirty="0">
                <a:solidFill>
                  <a:srgbClr val="00B0F0"/>
                </a:solidFill>
              </a:rPr>
              <a:t>ovvero dal revisore unico o dal presidente del consiglio di sorveglianza.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Sono soggette a tale obbligo anche le società che ne sarebbero esenti ai sensi dell’art. 27, </a:t>
            </a:r>
            <a:r>
              <a:rPr lang="it-IT" sz="1800" dirty="0" smtClean="0">
                <a:solidFill>
                  <a:srgbClr val="00B0F0"/>
                </a:solidFill>
              </a:rPr>
              <a:t>comma 3</a:t>
            </a:r>
            <a:r>
              <a:rPr lang="it-IT" sz="1800" dirty="0">
                <a:solidFill>
                  <a:srgbClr val="00B0F0"/>
                </a:solidFill>
              </a:rPr>
              <a:t>, del D. </a:t>
            </a:r>
            <a:r>
              <a:rPr lang="it-IT" sz="1800" dirty="0" err="1">
                <a:solidFill>
                  <a:srgbClr val="00B0F0"/>
                </a:solidFill>
              </a:rPr>
              <a:t>Lgs</a:t>
            </a:r>
            <a:r>
              <a:rPr lang="it-IT" sz="1800" dirty="0">
                <a:solidFill>
                  <a:srgbClr val="00B0F0"/>
                </a:solidFill>
              </a:rPr>
              <a:t>. 127/1991.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32606"/>
            <a:ext cx="9144000" cy="4851208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IV. Emolumenti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16 del secondo mese successivo alla chiusura del: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-primo bimestre (1° luglio-31 agosto), l’avvenuto pagamento di tutti gli emolumenti dovuti, </a:t>
            </a:r>
            <a:r>
              <a:rPr lang="it-IT" sz="1800" dirty="0" smtClean="0">
                <a:solidFill>
                  <a:srgbClr val="00B0F0"/>
                </a:solidFill>
              </a:rPr>
              <a:t>per detto </a:t>
            </a:r>
            <a:r>
              <a:rPr lang="it-IT" sz="1800" dirty="0">
                <a:solidFill>
                  <a:srgbClr val="00B0F0"/>
                </a:solidFill>
              </a:rPr>
              <a:t>bimestre e per quelli precedenti, ove non assolti prima, in favore dei tesserati, </a:t>
            </a:r>
            <a:r>
              <a:rPr lang="it-IT" sz="1800" dirty="0" smtClean="0">
                <a:solidFill>
                  <a:srgbClr val="00B0F0"/>
                </a:solidFill>
              </a:rPr>
              <a:t>lavoratori dipendenti </a:t>
            </a:r>
            <a:r>
              <a:rPr lang="it-IT" sz="1800" dirty="0">
                <a:solidFill>
                  <a:srgbClr val="00B0F0"/>
                </a:solidFill>
              </a:rPr>
              <a:t>e collaboratori addetti al settore sportivo con contratti ratificati;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-secondo bimestre (1° settembre-31 ottobre), l’avvenuto pagamento di tutti gli emolumenti </a:t>
            </a:r>
            <a:r>
              <a:rPr lang="it-IT" sz="1800" dirty="0" smtClean="0">
                <a:solidFill>
                  <a:srgbClr val="00B0F0"/>
                </a:solidFill>
              </a:rPr>
              <a:t>dovuti, per </a:t>
            </a:r>
            <a:r>
              <a:rPr lang="it-IT" sz="1800" dirty="0">
                <a:solidFill>
                  <a:srgbClr val="00B0F0"/>
                </a:solidFill>
              </a:rPr>
              <a:t>detto bimestre e per quelli precedenti, ove non assolti prima, in favore dei tesserati, </a:t>
            </a:r>
            <a:r>
              <a:rPr lang="it-IT" sz="1800" dirty="0" smtClean="0">
                <a:solidFill>
                  <a:srgbClr val="00B0F0"/>
                </a:solidFill>
              </a:rPr>
              <a:t>lavoratori dipendenti </a:t>
            </a:r>
            <a:r>
              <a:rPr lang="it-IT" sz="1800" dirty="0">
                <a:solidFill>
                  <a:srgbClr val="00B0F0"/>
                </a:solidFill>
              </a:rPr>
              <a:t>e collaboratori addetti al settore sportivo con contratti ratificati;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-terzo bimestre (1° novembre-31 dicembre), l’avvenuto pagamento di tutti gli emolumenti </a:t>
            </a:r>
            <a:r>
              <a:rPr lang="it-IT" sz="1800" dirty="0" smtClean="0">
                <a:solidFill>
                  <a:srgbClr val="00B0F0"/>
                </a:solidFill>
              </a:rPr>
              <a:t>dovuti, per </a:t>
            </a:r>
            <a:r>
              <a:rPr lang="it-IT" sz="1800" dirty="0">
                <a:solidFill>
                  <a:srgbClr val="00B0F0"/>
                </a:solidFill>
              </a:rPr>
              <a:t>detto bimestre e per quelli precedenti, ove non assolti prima, in favore dei tesserati, </a:t>
            </a:r>
            <a:r>
              <a:rPr lang="it-IT" sz="1800" dirty="0" smtClean="0">
                <a:solidFill>
                  <a:srgbClr val="00B0F0"/>
                </a:solidFill>
              </a:rPr>
              <a:t>lavoratori dipendenti </a:t>
            </a:r>
            <a:r>
              <a:rPr lang="it-IT" sz="1800" dirty="0">
                <a:solidFill>
                  <a:srgbClr val="00B0F0"/>
                </a:solidFill>
              </a:rPr>
              <a:t>e collaboratori addetti al settore sportivo con contratti ratificati;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16 marzo di ciascun anno l’avvenuto pagamento di tutti </a:t>
            </a:r>
            <a:r>
              <a:rPr lang="it-IT" sz="1800" dirty="0" smtClean="0">
                <a:solidFill>
                  <a:srgbClr val="00B0F0"/>
                </a:solidFill>
              </a:rPr>
              <a:t>gli emolumenti </a:t>
            </a:r>
            <a:r>
              <a:rPr lang="it-IT" sz="1800" dirty="0">
                <a:solidFill>
                  <a:srgbClr val="00B0F0"/>
                </a:solidFill>
              </a:rPr>
              <a:t>dovuti per il quarto bimestre (1° gennaio-28/29 febbraio) e per quelli precedenti, </a:t>
            </a:r>
            <a:r>
              <a:rPr lang="it-IT" sz="1800" dirty="0" smtClean="0">
                <a:solidFill>
                  <a:srgbClr val="00B0F0"/>
                </a:solidFill>
              </a:rPr>
              <a:t>ove non </a:t>
            </a:r>
            <a:r>
              <a:rPr lang="it-IT" sz="1800" dirty="0">
                <a:solidFill>
                  <a:srgbClr val="00B0F0"/>
                </a:solidFill>
              </a:rPr>
              <a:t>assolti prima, in favore dei tesserati, lavoratori dipendenti e collaboratori addetti al </a:t>
            </a:r>
            <a:r>
              <a:rPr lang="it-IT" sz="1800" dirty="0" smtClean="0">
                <a:solidFill>
                  <a:srgbClr val="00B0F0"/>
                </a:solidFill>
              </a:rPr>
              <a:t>settore sportivo </a:t>
            </a:r>
            <a:r>
              <a:rPr lang="it-IT" sz="1800" dirty="0">
                <a:solidFill>
                  <a:srgbClr val="00B0F0"/>
                </a:solidFill>
              </a:rPr>
              <a:t>con contratti ratificati.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523713"/>
            <a:ext cx="9144000" cy="4083457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 termini fissati dal Sistema delle Licenze Nazionali, </a:t>
            </a:r>
            <a:r>
              <a:rPr lang="it-IT" sz="1800" dirty="0" smtClean="0">
                <a:solidFill>
                  <a:srgbClr val="00B0F0"/>
                </a:solidFill>
              </a:rPr>
              <a:t>l’avvenuto pagamento </a:t>
            </a:r>
            <a:r>
              <a:rPr lang="it-IT" sz="1800" dirty="0">
                <a:solidFill>
                  <a:srgbClr val="00B0F0"/>
                </a:solidFill>
              </a:rPr>
              <a:t>di tutti gli emolumenti dovuti per il quinto bimestre (1° marzo-30 aprile) e </a:t>
            </a:r>
            <a:r>
              <a:rPr lang="it-IT" sz="1800" dirty="0" smtClean="0">
                <a:solidFill>
                  <a:srgbClr val="00B0F0"/>
                </a:solidFill>
              </a:rPr>
              <a:t>sesto bimestre </a:t>
            </a:r>
            <a:r>
              <a:rPr lang="it-IT" sz="1800" dirty="0">
                <a:solidFill>
                  <a:srgbClr val="00B0F0"/>
                </a:solidFill>
              </a:rPr>
              <a:t>(1° maggio-30 giugno) e per quelli precedenti, ove non assolti prima, in favore </a:t>
            </a:r>
            <a:r>
              <a:rPr lang="it-IT" sz="1800" dirty="0" smtClean="0">
                <a:solidFill>
                  <a:srgbClr val="00B0F0"/>
                </a:solidFill>
              </a:rPr>
              <a:t>dei tesserati</a:t>
            </a:r>
            <a:r>
              <a:rPr lang="it-IT" sz="1800" dirty="0">
                <a:solidFill>
                  <a:srgbClr val="00B0F0"/>
                </a:solidFill>
              </a:rPr>
              <a:t>, lavoratori dipendenti e collaboratori addetti al settore sportivo con contratti ratificati.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In caso di contenzioso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la </a:t>
            </a:r>
            <a:r>
              <a:rPr lang="it-IT" sz="1800" dirty="0" smtClean="0">
                <a:solidFill>
                  <a:srgbClr val="00B0F0"/>
                </a:solidFill>
              </a:rPr>
              <a:t>documentazione </a:t>
            </a:r>
            <a:r>
              <a:rPr lang="it-IT" sz="1800" dirty="0" smtClean="0">
                <a:solidFill>
                  <a:srgbClr val="00B0F0"/>
                </a:solidFill>
              </a:rPr>
              <a:t>comprovante </a:t>
            </a:r>
            <a:r>
              <a:rPr lang="it-IT" sz="1800" dirty="0">
                <a:solidFill>
                  <a:srgbClr val="00B0F0"/>
                </a:solidFill>
              </a:rPr>
              <a:t>la pendenza della lite non temeraria innanzi al competente organo.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I suddetti emolumenti devono essere corrisposti esclusivamente a mezzo bonifico </a:t>
            </a:r>
            <a:r>
              <a:rPr lang="it-IT" sz="1800" dirty="0" smtClean="0">
                <a:solidFill>
                  <a:srgbClr val="00B0F0"/>
                </a:solidFill>
              </a:rPr>
              <a:t>bancario, utilizzando </a:t>
            </a:r>
            <a:r>
              <a:rPr lang="it-IT" sz="1800" dirty="0">
                <a:solidFill>
                  <a:srgbClr val="00B0F0"/>
                </a:solidFill>
              </a:rPr>
              <a:t>i conti correnti indicati dalla società al momento dell’iscrizione al campionato.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4. Il bonifico dovrà essere effettuato dalla società esclusivamente sul conto corrente indicato </a:t>
            </a:r>
            <a:r>
              <a:rPr lang="it-IT" sz="1800" dirty="0" smtClean="0">
                <a:solidFill>
                  <a:srgbClr val="00B0F0"/>
                </a:solidFill>
              </a:rPr>
              <a:t>dai tesserati</a:t>
            </a:r>
            <a:r>
              <a:rPr lang="it-IT" sz="1800" dirty="0">
                <a:solidFill>
                  <a:srgbClr val="00B0F0"/>
                </a:solidFill>
              </a:rPr>
              <a:t>, dai lavoratori dipendenti e dai collaboratori addetti al settore sportivo in sede </a:t>
            </a:r>
            <a:r>
              <a:rPr lang="it-IT" sz="1800" dirty="0" smtClean="0">
                <a:solidFill>
                  <a:srgbClr val="00B0F0"/>
                </a:solidFill>
              </a:rPr>
              <a:t>di sottoscrizione </a:t>
            </a:r>
            <a:r>
              <a:rPr lang="it-IT" sz="1800" dirty="0">
                <a:solidFill>
                  <a:srgbClr val="00B0F0"/>
                </a:solidFill>
              </a:rPr>
              <a:t>del contratto.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err="1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837" y="1799171"/>
            <a:ext cx="9144000" cy="44908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1. Presso la F.I.G.C. è istituito un Organismo Tecnico denominato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..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2.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è formata da un Presidente e da quattro componenti, nominati a maggioranza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qualificata dal Consiglio federale, in possesso dei requisiti di cui all’art. 36, comma 3 dello </a:t>
            </a:r>
            <a:r>
              <a:rPr lang="it-IT" sz="1800" dirty="0" smtClean="0">
                <a:solidFill>
                  <a:srgbClr val="00B0F0"/>
                </a:solidFill>
              </a:rPr>
              <a:t>Statuto federale</a:t>
            </a:r>
            <a:r>
              <a:rPr lang="it-IT" sz="1800" dirty="0">
                <a:solidFill>
                  <a:srgbClr val="00B0F0"/>
                </a:solidFill>
              </a:rPr>
              <a:t>. Il mandato dei componenti della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ha durata quadriennale ed è rinnovabile </a:t>
            </a:r>
            <a:r>
              <a:rPr lang="it-IT" sz="1800" dirty="0" smtClean="0">
                <a:solidFill>
                  <a:srgbClr val="00B0F0"/>
                </a:solidFill>
              </a:rPr>
              <a:t>per non </a:t>
            </a:r>
            <a:r>
              <a:rPr lang="it-IT" sz="1800" dirty="0">
                <a:solidFill>
                  <a:srgbClr val="00B0F0"/>
                </a:solidFill>
              </a:rPr>
              <a:t>più di due volte.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3. La F.I.G.C. garantisce il celere ed efficiente funzionamento della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assicurandole i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mezzi ed il personale necessari, attraverso la costituzione di una Segreteria e di un nucleo di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ispettori iscritti nell’albo dei dottori commercialisti ed esperti contabili o nel registro dei revisori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legali o nell’albo dei consulenti del lavoro.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4.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individua al proprio interno uno dei componenti in possesso di specifiche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competenze nelle materie economico-finanziarie e giuridiche a cui affidare l’attività preparatoria</a:t>
            </a:r>
          </a:p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rgbClr val="00B0F0"/>
                </a:solidFill>
              </a:rPr>
              <a:t>della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stessa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85690"/>
            <a:ext cx="9144000" cy="4540657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V</a:t>
            </a:r>
            <a:r>
              <a:rPr lang="it-IT" sz="1800" i="1" u="sng" dirty="0">
                <a:solidFill>
                  <a:srgbClr val="00B0F0"/>
                </a:solidFill>
              </a:rPr>
              <a:t>. Ritenute e </a:t>
            </a:r>
            <a:r>
              <a:rPr lang="it-IT" sz="1800" i="1" u="sng" dirty="0" smtClean="0">
                <a:solidFill>
                  <a:srgbClr val="00B0F0"/>
                </a:solidFill>
              </a:rPr>
              <a:t>contributi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16 del secondo mese successivo alla chiusura del: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-primo bimestre (1° luglio-31 agosto), l’avvenuto pagamento delle ritenute Irpef, dei contributi </a:t>
            </a:r>
            <a:r>
              <a:rPr lang="it-IT" sz="1800" dirty="0" smtClean="0">
                <a:solidFill>
                  <a:srgbClr val="00B0F0"/>
                </a:solidFill>
              </a:rPr>
              <a:t>Inps e </a:t>
            </a:r>
            <a:r>
              <a:rPr lang="it-IT" sz="1800" dirty="0">
                <a:solidFill>
                  <a:srgbClr val="00B0F0"/>
                </a:solidFill>
              </a:rPr>
              <a:t>Fondo Fine Carriera, per detto bimestre e per quelli precedenti, ove non assolti prima, in </a:t>
            </a:r>
            <a:r>
              <a:rPr lang="it-IT" sz="1800" dirty="0" smtClean="0">
                <a:solidFill>
                  <a:srgbClr val="00B0F0"/>
                </a:solidFill>
              </a:rPr>
              <a:t>favore dei </a:t>
            </a:r>
            <a:r>
              <a:rPr lang="it-IT" sz="1800" dirty="0">
                <a:solidFill>
                  <a:srgbClr val="00B0F0"/>
                </a:solidFill>
              </a:rPr>
              <a:t>tesserati, lavoratori dipendenti e collaboratori addetti al settore sportivo con contratti ratificati;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-secondo bimestre (1° settembre-31 ottobre), l’avvenuto pagamento delle ritenute Irpef, </a:t>
            </a:r>
            <a:r>
              <a:rPr lang="it-IT" sz="1800" dirty="0" smtClean="0">
                <a:solidFill>
                  <a:srgbClr val="00B0F0"/>
                </a:solidFill>
              </a:rPr>
              <a:t>dei contributi </a:t>
            </a:r>
            <a:r>
              <a:rPr lang="it-IT" sz="1800" dirty="0">
                <a:solidFill>
                  <a:srgbClr val="00B0F0"/>
                </a:solidFill>
              </a:rPr>
              <a:t>Inps e Fondo Fine Carriera, per detto bimestre e per quelli precedenti, ove non </a:t>
            </a:r>
            <a:r>
              <a:rPr lang="it-IT" sz="1800" dirty="0" smtClean="0">
                <a:solidFill>
                  <a:srgbClr val="00B0F0"/>
                </a:solidFill>
              </a:rPr>
              <a:t>assolti prima</a:t>
            </a:r>
            <a:r>
              <a:rPr lang="it-IT" sz="1800" dirty="0">
                <a:solidFill>
                  <a:srgbClr val="00B0F0"/>
                </a:solidFill>
              </a:rPr>
              <a:t>, in favore dei tesserati, lavoratori dipendenti e collaboratori addetti al settore sportivo </a:t>
            </a:r>
            <a:r>
              <a:rPr lang="it-IT" sz="1800" dirty="0" smtClean="0">
                <a:solidFill>
                  <a:srgbClr val="00B0F0"/>
                </a:solidFill>
              </a:rPr>
              <a:t>con contratti </a:t>
            </a:r>
            <a:r>
              <a:rPr lang="it-IT" sz="1800" dirty="0">
                <a:solidFill>
                  <a:srgbClr val="00B0F0"/>
                </a:solidFill>
              </a:rPr>
              <a:t>ratificati;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-terzo bimestre (1° novembre-31 dicembre), l’avvenuto pagamento delle ritenute Irpef, </a:t>
            </a:r>
            <a:r>
              <a:rPr lang="it-IT" sz="1800" dirty="0" smtClean="0">
                <a:solidFill>
                  <a:srgbClr val="00B0F0"/>
                </a:solidFill>
              </a:rPr>
              <a:t>dei contributi </a:t>
            </a:r>
            <a:r>
              <a:rPr lang="it-IT" sz="1800" dirty="0">
                <a:solidFill>
                  <a:srgbClr val="00B0F0"/>
                </a:solidFill>
              </a:rPr>
              <a:t>Inps e Fondo Fine Carriera, per detto bimestre e per quelli precedenti, ove non </a:t>
            </a:r>
            <a:r>
              <a:rPr lang="it-IT" sz="1800" dirty="0" smtClean="0">
                <a:solidFill>
                  <a:srgbClr val="00B0F0"/>
                </a:solidFill>
              </a:rPr>
              <a:t>assolti prima</a:t>
            </a:r>
            <a:r>
              <a:rPr lang="it-IT" sz="1800" dirty="0">
                <a:solidFill>
                  <a:srgbClr val="00B0F0"/>
                </a:solidFill>
              </a:rPr>
              <a:t>, in favore dei tesserati, lavoratori dipendenti e collaboratori addetti al settore sportivo </a:t>
            </a:r>
            <a:r>
              <a:rPr lang="it-IT" sz="1800" dirty="0" smtClean="0">
                <a:solidFill>
                  <a:srgbClr val="00B0F0"/>
                </a:solidFill>
              </a:rPr>
              <a:t>con contratti </a:t>
            </a:r>
            <a:r>
              <a:rPr lang="it-IT" sz="1800" dirty="0">
                <a:solidFill>
                  <a:srgbClr val="00B0F0"/>
                </a:solidFill>
              </a:rPr>
              <a:t>ratificati</a:t>
            </a:r>
            <a:r>
              <a:rPr lang="it-IT" sz="1800" dirty="0" smtClean="0">
                <a:solidFill>
                  <a:srgbClr val="00B0F0"/>
                </a:solidFill>
              </a:rPr>
              <a:t>;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522388"/>
            <a:ext cx="9144000" cy="3601704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Le </a:t>
            </a:r>
            <a:r>
              <a:rPr lang="it-IT" sz="1800" dirty="0">
                <a:solidFill>
                  <a:srgbClr val="00B0F0"/>
                </a:solidFill>
              </a:rPr>
              <a:t>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smtClean="0">
                <a:solidFill>
                  <a:srgbClr val="00B0F0"/>
                </a:solidFill>
              </a:rPr>
              <a:t>procedure stabilite </a:t>
            </a:r>
            <a:r>
              <a:rPr lang="it-IT" sz="1800" dirty="0">
                <a:solidFill>
                  <a:srgbClr val="00B0F0"/>
                </a:solidFill>
              </a:rPr>
              <a:t>dalla F.I.G.C., entro il 16 marzo di ciascun anno l’avvenuto pagamento delle ritenute </a:t>
            </a:r>
            <a:r>
              <a:rPr lang="it-IT" sz="1800" dirty="0" smtClean="0">
                <a:solidFill>
                  <a:srgbClr val="00B0F0"/>
                </a:solidFill>
              </a:rPr>
              <a:t>Irpef, dei </a:t>
            </a:r>
            <a:r>
              <a:rPr lang="it-IT" sz="1800" dirty="0">
                <a:solidFill>
                  <a:srgbClr val="00B0F0"/>
                </a:solidFill>
              </a:rPr>
              <a:t>contributi Inps e del Fondo Fine Carriera, dovuti per il quarto bimestre (1° </a:t>
            </a:r>
            <a:r>
              <a:rPr lang="it-IT" sz="1800" dirty="0" smtClean="0">
                <a:solidFill>
                  <a:srgbClr val="00B0F0"/>
                </a:solidFill>
              </a:rPr>
              <a:t>gennaio-28/29 febbraio</a:t>
            </a:r>
            <a:r>
              <a:rPr lang="it-IT" sz="1800" dirty="0">
                <a:solidFill>
                  <a:srgbClr val="00B0F0"/>
                </a:solidFill>
              </a:rPr>
              <a:t>) e per quelli precedenti, ove non assolti prima, in favore dei tesserati, lavoratori </a:t>
            </a:r>
            <a:r>
              <a:rPr lang="it-IT" sz="1800" dirty="0" smtClean="0">
                <a:solidFill>
                  <a:srgbClr val="00B0F0"/>
                </a:solidFill>
              </a:rPr>
              <a:t>dipendenti e </a:t>
            </a:r>
            <a:r>
              <a:rPr lang="it-IT" sz="1800" dirty="0">
                <a:solidFill>
                  <a:srgbClr val="00B0F0"/>
                </a:solidFill>
              </a:rPr>
              <a:t>collaboratori addetti al settore sportivo con contratti ratificati.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Le società devono documentare alla F.I.G.C.-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secondo le modalità e le </a:t>
            </a:r>
            <a:r>
              <a:rPr lang="it-IT" sz="1800" dirty="0" err="1" smtClean="0">
                <a:solidFill>
                  <a:srgbClr val="00B0F0"/>
                </a:solidFill>
              </a:rPr>
              <a:t>procedurestabilite</a:t>
            </a:r>
            <a:r>
              <a:rPr lang="it-IT" sz="1800" dirty="0" smtClean="0">
                <a:solidFill>
                  <a:srgbClr val="00B0F0"/>
                </a:solidFill>
              </a:rPr>
              <a:t> </a:t>
            </a:r>
            <a:r>
              <a:rPr lang="it-IT" sz="1800" dirty="0">
                <a:solidFill>
                  <a:srgbClr val="00B0F0"/>
                </a:solidFill>
              </a:rPr>
              <a:t>dalla F.I.G.C., entro i termini stabiliti dal Sistema delle Licenze Nazionali, </a:t>
            </a:r>
            <a:r>
              <a:rPr lang="it-IT" sz="1800" dirty="0" smtClean="0">
                <a:solidFill>
                  <a:srgbClr val="00B0F0"/>
                </a:solidFill>
              </a:rPr>
              <a:t>l’avvenuto pagamento </a:t>
            </a:r>
            <a:r>
              <a:rPr lang="it-IT" sz="1800" dirty="0">
                <a:solidFill>
                  <a:srgbClr val="00B0F0"/>
                </a:solidFill>
              </a:rPr>
              <a:t>delle ritenute Irpef, dei contributi Inps e del Fondo Fine Carriera, dovuti per il </a:t>
            </a:r>
            <a:r>
              <a:rPr lang="it-IT" sz="1800" dirty="0" smtClean="0">
                <a:solidFill>
                  <a:srgbClr val="00B0F0"/>
                </a:solidFill>
              </a:rPr>
              <a:t>quinto bimestre </a:t>
            </a:r>
            <a:r>
              <a:rPr lang="it-IT" sz="1800" dirty="0">
                <a:solidFill>
                  <a:srgbClr val="00B0F0"/>
                </a:solidFill>
              </a:rPr>
              <a:t>(1° marzo-30 aprile) e sesto bimestre (1° maggio-30 giugno) e per quelli precedenti, </a:t>
            </a:r>
            <a:r>
              <a:rPr lang="it-IT" sz="1800" dirty="0" smtClean="0">
                <a:solidFill>
                  <a:srgbClr val="00B0F0"/>
                </a:solidFill>
              </a:rPr>
              <a:t>ove non </a:t>
            </a:r>
            <a:r>
              <a:rPr lang="it-IT" sz="1800" dirty="0">
                <a:solidFill>
                  <a:srgbClr val="00B0F0"/>
                </a:solidFill>
              </a:rPr>
              <a:t>assolti prima, in favore dei tesserati, lavoratori dipendenti e collaboratori addetti al </a:t>
            </a:r>
            <a:r>
              <a:rPr lang="it-IT" sz="1800" dirty="0" smtClean="0">
                <a:solidFill>
                  <a:srgbClr val="00B0F0"/>
                </a:solidFill>
              </a:rPr>
              <a:t>settore sportivo </a:t>
            </a:r>
            <a:r>
              <a:rPr lang="it-IT" sz="1800" dirty="0">
                <a:solidFill>
                  <a:srgbClr val="00B0F0"/>
                </a:solidFill>
              </a:rPr>
              <a:t>con contratti ratificati.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505431"/>
            <a:ext cx="9144000" cy="4284516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2. In caso di accordi per rateazione e/o transazioni le società devono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la documentazione attestante l’avvenuto pagamento delle rate scadute. In caso </a:t>
            </a:r>
            <a:r>
              <a:rPr lang="it-IT" sz="1800" dirty="0" smtClean="0">
                <a:solidFill>
                  <a:srgbClr val="00B0F0"/>
                </a:solidFill>
              </a:rPr>
              <a:t>di accordi </a:t>
            </a:r>
            <a:r>
              <a:rPr lang="it-IT" sz="1800" dirty="0">
                <a:solidFill>
                  <a:srgbClr val="00B0F0"/>
                </a:solidFill>
              </a:rPr>
              <a:t>per dilazioni concessi dagli enti impositori le società devono documentare, </a:t>
            </a:r>
            <a:r>
              <a:rPr lang="it-IT" sz="1800" dirty="0" smtClean="0">
                <a:solidFill>
                  <a:srgbClr val="00B0F0"/>
                </a:solidFill>
              </a:rPr>
              <a:t>altresì, l’avvenuta </a:t>
            </a:r>
            <a:r>
              <a:rPr lang="it-IT" sz="1800" dirty="0">
                <a:solidFill>
                  <a:srgbClr val="00B0F0"/>
                </a:solidFill>
              </a:rPr>
              <a:t>regolarizzazione degli stessi; in caso di contenzioso le società devono depositare </a:t>
            </a:r>
            <a:r>
              <a:rPr lang="it-IT" sz="1800" dirty="0" smtClean="0">
                <a:solidFill>
                  <a:srgbClr val="00B0F0"/>
                </a:solidFill>
              </a:rPr>
              <a:t>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la documentazione comprovante la pendenza della lite non </a:t>
            </a:r>
            <a:r>
              <a:rPr lang="it-IT" sz="1800" dirty="0" smtClean="0">
                <a:solidFill>
                  <a:srgbClr val="00B0F0"/>
                </a:solidFill>
              </a:rPr>
              <a:t>temeraria innanzi al competente </a:t>
            </a:r>
            <a:r>
              <a:rPr lang="it-IT" sz="1800" dirty="0">
                <a:solidFill>
                  <a:srgbClr val="00B0F0"/>
                </a:solidFill>
              </a:rPr>
              <a:t>organo.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Le ritenute Irpef ed i contributi Inps devono essere versati utilizzando i conti correnti </a:t>
            </a:r>
            <a:r>
              <a:rPr lang="it-IT" sz="1800" dirty="0" smtClean="0">
                <a:solidFill>
                  <a:srgbClr val="00B0F0"/>
                </a:solidFill>
              </a:rPr>
              <a:t>indicati dalla </a:t>
            </a:r>
            <a:r>
              <a:rPr lang="it-IT" sz="1800" dirty="0">
                <a:solidFill>
                  <a:srgbClr val="00B0F0"/>
                </a:solidFill>
              </a:rPr>
              <a:t>società al momento dell’iscrizione al Campionato.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4. La Lega Italiana Calcio Professionistico, entro il giorno 16 del secondo mese successivo </a:t>
            </a:r>
            <a:r>
              <a:rPr lang="it-IT" sz="1800" dirty="0" smtClean="0">
                <a:solidFill>
                  <a:srgbClr val="00B0F0"/>
                </a:solidFill>
              </a:rPr>
              <a:t>alla chiusura </a:t>
            </a:r>
            <a:r>
              <a:rPr lang="it-IT" sz="1800" dirty="0">
                <a:solidFill>
                  <a:srgbClr val="00B0F0"/>
                </a:solidFill>
              </a:rPr>
              <a:t>del primo, secondo e terzo bimestre, entro il 16 marzo di ciascun anno successivo </a:t>
            </a:r>
            <a:r>
              <a:rPr lang="it-IT" sz="1800" dirty="0" smtClean="0">
                <a:solidFill>
                  <a:srgbClr val="00B0F0"/>
                </a:solidFill>
              </a:rPr>
              <a:t>alla chiusura </a:t>
            </a:r>
            <a:r>
              <a:rPr lang="it-IT" sz="1800" dirty="0">
                <a:solidFill>
                  <a:srgbClr val="00B0F0"/>
                </a:solidFill>
              </a:rPr>
              <a:t>del quarto bimestre ed entro i termini stabiliti dal Sistema delle Licenze Nazionali per </a:t>
            </a:r>
            <a:r>
              <a:rPr lang="it-IT" sz="1800" dirty="0" smtClean="0">
                <a:solidFill>
                  <a:srgbClr val="00B0F0"/>
                </a:solidFill>
              </a:rPr>
              <a:t>il quinto </a:t>
            </a:r>
            <a:r>
              <a:rPr lang="it-IT" sz="1800" dirty="0">
                <a:solidFill>
                  <a:srgbClr val="00B0F0"/>
                </a:solidFill>
              </a:rPr>
              <a:t>e il sesto bimestre, deve certificare alla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l’avvenuto versamento da parte </a:t>
            </a:r>
            <a:r>
              <a:rPr lang="it-IT" sz="1800" dirty="0" smtClean="0">
                <a:solidFill>
                  <a:srgbClr val="00B0F0"/>
                </a:solidFill>
              </a:rPr>
              <a:t>della società </a:t>
            </a:r>
            <a:r>
              <a:rPr lang="it-IT" sz="1800" dirty="0">
                <a:solidFill>
                  <a:srgbClr val="00B0F0"/>
                </a:solidFill>
              </a:rPr>
              <a:t>dei contributi al Fondo Fine Carriera dovuti per ciascun bimestre e per quelli precedenti, </a:t>
            </a:r>
            <a:r>
              <a:rPr lang="it-IT" sz="1800" dirty="0" smtClean="0">
                <a:solidFill>
                  <a:srgbClr val="00B0F0"/>
                </a:solidFill>
              </a:rPr>
              <a:t>ove non </a:t>
            </a:r>
            <a:r>
              <a:rPr lang="it-IT" sz="1800" dirty="0">
                <a:solidFill>
                  <a:srgbClr val="00B0F0"/>
                </a:solidFill>
              </a:rPr>
              <a:t>assolti prima.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49301"/>
            <a:ext cx="9144000" cy="5532695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VI</a:t>
            </a:r>
            <a:r>
              <a:rPr lang="it-IT" sz="1800" i="1" u="sng" dirty="0">
                <a:solidFill>
                  <a:srgbClr val="00B0F0"/>
                </a:solidFill>
              </a:rPr>
              <a:t>. Sistema di indicatori di controllo dell’equilibrio </a:t>
            </a:r>
            <a:r>
              <a:rPr lang="it-IT" sz="1800" i="1" u="sng" dirty="0" smtClean="0">
                <a:solidFill>
                  <a:srgbClr val="00B0F0"/>
                </a:solidFill>
              </a:rPr>
              <a:t>economico-finanziario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1.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i termini sotto indicati, i </a:t>
            </a:r>
            <a:r>
              <a:rPr lang="it-IT" sz="1800" dirty="0" smtClean="0">
                <a:solidFill>
                  <a:srgbClr val="00B0F0"/>
                </a:solidFill>
              </a:rPr>
              <a:t>prospetti contenenti </a:t>
            </a:r>
            <a:r>
              <a:rPr lang="it-IT" sz="1800" dirty="0">
                <a:solidFill>
                  <a:srgbClr val="00B0F0"/>
                </a:solidFill>
              </a:rPr>
              <a:t>i seguenti indicatori: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1) l’indicatore </a:t>
            </a:r>
            <a:r>
              <a:rPr lang="it-IT" sz="1800" dirty="0">
                <a:solidFill>
                  <a:srgbClr val="00B0F0"/>
                </a:solidFill>
              </a:rPr>
              <a:t>di Liquidità (AC/PC), utilizzato per determinare l’eventuale carenza </a:t>
            </a:r>
            <a:r>
              <a:rPr lang="it-IT" sz="1800" dirty="0" smtClean="0">
                <a:solidFill>
                  <a:srgbClr val="00B0F0"/>
                </a:solidFill>
              </a:rPr>
              <a:t>finanziaria calcolato </a:t>
            </a:r>
            <a:r>
              <a:rPr lang="it-IT" sz="1800" dirty="0">
                <a:solidFill>
                  <a:srgbClr val="00B0F0"/>
                </a:solidFill>
              </a:rPr>
              <a:t>attraverso il rapporto tra le Attività Correnti (AC) e le Passività Correnti (PC</a:t>
            </a:r>
            <a:r>
              <a:rPr lang="it-IT" sz="1800" dirty="0" smtClean="0">
                <a:solidFill>
                  <a:srgbClr val="00B0F0"/>
                </a:solidFill>
              </a:rPr>
              <a:t>). 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Per </a:t>
            </a:r>
            <a:r>
              <a:rPr lang="it-IT" sz="1800" dirty="0">
                <a:solidFill>
                  <a:srgbClr val="00B0F0"/>
                </a:solidFill>
              </a:rPr>
              <a:t>la determinazione del rapporto Attività Correnti/Passività Correnti sono da considerare </a:t>
            </a:r>
            <a:r>
              <a:rPr lang="it-IT" sz="1800" dirty="0" smtClean="0">
                <a:solidFill>
                  <a:srgbClr val="00B0F0"/>
                </a:solidFill>
              </a:rPr>
              <a:t>gli aggregati </a:t>
            </a:r>
            <a:r>
              <a:rPr lang="it-IT" sz="1800" dirty="0">
                <a:solidFill>
                  <a:srgbClr val="00B0F0"/>
                </a:solidFill>
              </a:rPr>
              <a:t>di seguito riportati, risultanti dal piano dei conti approvato dalla F.I.G.C..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le Attività Correnti, ai fini del numeratore del rapporto, comprendono le disponibilità liquide e </a:t>
            </a:r>
            <a:r>
              <a:rPr lang="it-IT" sz="1800" dirty="0" smtClean="0">
                <a:solidFill>
                  <a:srgbClr val="00B0F0"/>
                </a:solidFill>
              </a:rPr>
              <a:t>i crediti </a:t>
            </a:r>
            <a:r>
              <a:rPr lang="it-IT" sz="1800" dirty="0">
                <a:solidFill>
                  <a:srgbClr val="00B0F0"/>
                </a:solidFill>
              </a:rPr>
              <a:t>esigibili entro i 12 mesi e sono costituite dalle seguenti voci: Disponibilità liquide, </a:t>
            </a:r>
            <a:r>
              <a:rPr lang="it-IT" sz="1800" dirty="0" smtClean="0">
                <a:solidFill>
                  <a:srgbClr val="00B0F0"/>
                </a:solidFill>
              </a:rPr>
              <a:t>Crediti verso </a:t>
            </a:r>
            <a:r>
              <a:rPr lang="it-IT" sz="1800" dirty="0">
                <a:solidFill>
                  <a:srgbClr val="00B0F0"/>
                </a:solidFill>
              </a:rPr>
              <a:t>Clienti, Crediti verso imprese controllate, collegate e controllanti, Crediti tributari, </a:t>
            </a:r>
            <a:r>
              <a:rPr lang="it-IT" sz="1800" dirty="0" smtClean="0">
                <a:solidFill>
                  <a:srgbClr val="00B0F0"/>
                </a:solidFill>
              </a:rPr>
              <a:t>esclusi quelli </a:t>
            </a:r>
            <a:r>
              <a:rPr lang="it-IT" sz="1800" dirty="0">
                <a:solidFill>
                  <a:srgbClr val="00B0F0"/>
                </a:solidFill>
              </a:rPr>
              <a:t>per imposte anticipate, Crediti verso enti-settore specifico e Crediti verso altri;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le Passività Correnti, ai fini del denominatore del rapporto, comprendono i debiti scadenti entro </a:t>
            </a:r>
            <a:r>
              <a:rPr lang="it-IT" sz="1800" dirty="0" smtClean="0">
                <a:solidFill>
                  <a:srgbClr val="00B0F0"/>
                </a:solidFill>
              </a:rPr>
              <a:t>i 12 </a:t>
            </a:r>
            <a:r>
              <a:rPr lang="it-IT" sz="1800" dirty="0">
                <a:solidFill>
                  <a:srgbClr val="00B0F0"/>
                </a:solidFill>
              </a:rPr>
              <a:t>mesi e sono costituite dalle seguenti voci: Obbligazioni ordinarie e convertibili, Debiti verso </a:t>
            </a:r>
            <a:r>
              <a:rPr lang="it-IT" sz="1800" dirty="0" smtClean="0">
                <a:solidFill>
                  <a:srgbClr val="00B0F0"/>
                </a:solidFill>
              </a:rPr>
              <a:t>soci per </a:t>
            </a:r>
            <a:r>
              <a:rPr lang="it-IT" sz="1800" dirty="0">
                <a:solidFill>
                  <a:srgbClr val="00B0F0"/>
                </a:solidFill>
              </a:rPr>
              <a:t>finanziamenti, esclusi quelli postergati ed infruttiferi, Debiti verso banche, Debiti verso </a:t>
            </a:r>
            <a:r>
              <a:rPr lang="it-IT" sz="1800" dirty="0" smtClean="0">
                <a:solidFill>
                  <a:srgbClr val="00B0F0"/>
                </a:solidFill>
              </a:rPr>
              <a:t>altri finanziatori</a:t>
            </a:r>
            <a:r>
              <a:rPr lang="it-IT" sz="1800" dirty="0">
                <a:solidFill>
                  <a:srgbClr val="00B0F0"/>
                </a:solidFill>
              </a:rPr>
              <a:t>, Acconti, Debiti verso fornitori, Debiti rappresentati da titoli di credito, Debiti </a:t>
            </a:r>
            <a:r>
              <a:rPr lang="it-IT" sz="1800" dirty="0" smtClean="0">
                <a:solidFill>
                  <a:srgbClr val="00B0F0"/>
                </a:solidFill>
              </a:rPr>
              <a:t>verso controllate</a:t>
            </a:r>
            <a:r>
              <a:rPr lang="it-IT" sz="1800" dirty="0">
                <a:solidFill>
                  <a:srgbClr val="00B0F0"/>
                </a:solidFill>
              </a:rPr>
              <a:t>, collegate e controllanti, Debiti tributari, Debiti verso istituti di previdenza e </a:t>
            </a:r>
            <a:r>
              <a:rPr lang="it-IT" sz="1800" dirty="0" smtClean="0">
                <a:solidFill>
                  <a:srgbClr val="00B0F0"/>
                </a:solidFill>
              </a:rPr>
              <a:t>sicurezza sociale</a:t>
            </a:r>
            <a:r>
              <a:rPr lang="it-IT" sz="1800" dirty="0">
                <a:solidFill>
                  <a:srgbClr val="00B0F0"/>
                </a:solidFill>
              </a:rPr>
              <a:t>, Debiti verso enti-settore specifico e Altri debiti. L’indicatore di Liquidità viene </a:t>
            </a:r>
            <a:r>
              <a:rPr lang="it-IT" sz="1800" dirty="0" smtClean="0">
                <a:solidFill>
                  <a:srgbClr val="00B0F0"/>
                </a:solidFill>
              </a:rPr>
              <a:t>calcolato sulla </a:t>
            </a:r>
            <a:r>
              <a:rPr lang="it-IT" sz="1800" dirty="0">
                <a:solidFill>
                  <a:srgbClr val="00B0F0"/>
                </a:solidFill>
              </a:rPr>
              <a:t>base delle risultanze del bilancio d’esercizio approvato, della relazione semestrale approvata </a:t>
            </a:r>
            <a:r>
              <a:rPr lang="it-IT" sz="1800" dirty="0" smtClean="0">
                <a:solidFill>
                  <a:srgbClr val="00B0F0"/>
                </a:solidFill>
              </a:rPr>
              <a:t>e delle </a:t>
            </a:r>
            <a:r>
              <a:rPr lang="it-IT" sz="1800" dirty="0">
                <a:solidFill>
                  <a:srgbClr val="00B0F0"/>
                </a:solidFill>
              </a:rPr>
              <a:t>situazioni patrimoniali intermedie approvate;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87284"/>
            <a:ext cx="9144000" cy="5222144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2</a:t>
            </a:r>
            <a:r>
              <a:rPr lang="it-IT" sz="1800" dirty="0">
                <a:solidFill>
                  <a:srgbClr val="00B0F0"/>
                </a:solidFill>
              </a:rPr>
              <a:t>) l’indicatore di Indebitamento (D/VP), calcolato attraverso il rapporto tra i Debiti (D) e il </a:t>
            </a:r>
            <a:r>
              <a:rPr lang="it-IT" sz="1800" dirty="0" smtClean="0">
                <a:solidFill>
                  <a:srgbClr val="00B0F0"/>
                </a:solidFill>
              </a:rPr>
              <a:t>Valore della </a:t>
            </a:r>
            <a:r>
              <a:rPr lang="it-IT" sz="1800" dirty="0">
                <a:solidFill>
                  <a:srgbClr val="00B0F0"/>
                </a:solidFill>
              </a:rPr>
              <a:t>Produzione (VP).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Per la determinazione del rapporto D/VP sono da considerare gli aggregati di seguito </a:t>
            </a:r>
            <a:r>
              <a:rPr lang="it-IT" sz="1800" dirty="0" smtClean="0">
                <a:solidFill>
                  <a:srgbClr val="00B0F0"/>
                </a:solidFill>
              </a:rPr>
              <a:t>riportati, risultanti </a:t>
            </a:r>
            <a:r>
              <a:rPr lang="it-IT" sz="1800" dirty="0">
                <a:solidFill>
                  <a:srgbClr val="00B0F0"/>
                </a:solidFill>
              </a:rPr>
              <a:t>dal piano dei conti approvato dalla F.I.G.C..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I Debiti, ai fini del numeratore del rapporto, comprendono le seguenti voci: </a:t>
            </a:r>
            <a:r>
              <a:rPr lang="it-IT" sz="1800" dirty="0" smtClean="0">
                <a:solidFill>
                  <a:srgbClr val="00B0F0"/>
                </a:solidFill>
              </a:rPr>
              <a:t>Obbligazioni ordinarie </a:t>
            </a:r>
            <a:r>
              <a:rPr lang="it-IT" sz="1800" dirty="0">
                <a:solidFill>
                  <a:srgbClr val="00B0F0"/>
                </a:solidFill>
              </a:rPr>
              <a:t>e convertibili, Debiti verso soci per finanziamenti, esclusi quelli postergati ed </a:t>
            </a:r>
            <a:r>
              <a:rPr lang="it-IT" sz="1800" dirty="0" smtClean="0">
                <a:solidFill>
                  <a:srgbClr val="00B0F0"/>
                </a:solidFill>
              </a:rPr>
              <a:t>infruttiferi, Debiti </a:t>
            </a:r>
            <a:r>
              <a:rPr lang="it-IT" sz="1800" dirty="0">
                <a:solidFill>
                  <a:srgbClr val="00B0F0"/>
                </a:solidFill>
              </a:rPr>
              <a:t>verso banche, Debiti verso altri finanziatori, Acconti, Debiti verso fornitori, </a:t>
            </a:r>
            <a:r>
              <a:rPr lang="it-IT" sz="1800" dirty="0" smtClean="0">
                <a:solidFill>
                  <a:srgbClr val="00B0F0"/>
                </a:solidFill>
              </a:rPr>
              <a:t>Debiti rappresentati </a:t>
            </a:r>
            <a:r>
              <a:rPr lang="it-IT" sz="1800" dirty="0">
                <a:solidFill>
                  <a:srgbClr val="00B0F0"/>
                </a:solidFill>
              </a:rPr>
              <a:t>da titoli di credito, Debiti verso controllate, collegate e controllanti, Debiti </a:t>
            </a:r>
            <a:r>
              <a:rPr lang="it-IT" sz="1800" dirty="0" smtClean="0">
                <a:solidFill>
                  <a:srgbClr val="00B0F0"/>
                </a:solidFill>
              </a:rPr>
              <a:t>tributari, Debiti </a:t>
            </a:r>
            <a:r>
              <a:rPr lang="it-IT" sz="1800" dirty="0">
                <a:solidFill>
                  <a:srgbClr val="00B0F0"/>
                </a:solidFill>
              </a:rPr>
              <a:t>verso istituti di previdenza e sicurezza sociale, Debiti verso enti-settore specifico e </a:t>
            </a:r>
            <a:r>
              <a:rPr lang="it-IT" sz="1800" dirty="0" smtClean="0">
                <a:solidFill>
                  <a:srgbClr val="00B0F0"/>
                </a:solidFill>
              </a:rPr>
              <a:t>Altri debiti</a:t>
            </a:r>
            <a:r>
              <a:rPr lang="it-IT" sz="1800" dirty="0">
                <a:solidFill>
                  <a:srgbClr val="00B0F0"/>
                </a:solidFill>
              </a:rPr>
              <a:t>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il Valore della Produzione, ai fini del denominatore del rapporto, comprende le seguenti </a:t>
            </a:r>
            <a:r>
              <a:rPr lang="it-IT" sz="1800" dirty="0" smtClean="0">
                <a:solidFill>
                  <a:srgbClr val="00B0F0"/>
                </a:solidFill>
              </a:rPr>
              <a:t>voci: Ricavi </a:t>
            </a:r>
            <a:r>
              <a:rPr lang="it-IT" sz="1800" dirty="0">
                <a:solidFill>
                  <a:srgbClr val="00B0F0"/>
                </a:solidFill>
              </a:rPr>
              <a:t>delle vendite e delle prestazioni, Variazioni delle rimanenze di prodotti in corso </a:t>
            </a:r>
            <a:r>
              <a:rPr lang="it-IT" sz="1800" dirty="0" smtClean="0">
                <a:solidFill>
                  <a:srgbClr val="00B0F0"/>
                </a:solidFill>
              </a:rPr>
              <a:t>di lavorazione</a:t>
            </a:r>
            <a:r>
              <a:rPr lang="it-IT" sz="1800" dirty="0">
                <a:solidFill>
                  <a:srgbClr val="00B0F0"/>
                </a:solidFill>
              </a:rPr>
              <a:t>, semilavorati e finiti, Variazione dei lavori in corso su ordinazione, </a:t>
            </a:r>
            <a:r>
              <a:rPr lang="it-IT" sz="1800" dirty="0" smtClean="0">
                <a:solidFill>
                  <a:srgbClr val="00B0F0"/>
                </a:solidFill>
              </a:rPr>
              <a:t>Incrementi immobilizzazioni </a:t>
            </a:r>
            <a:r>
              <a:rPr lang="it-IT" sz="1800" dirty="0">
                <a:solidFill>
                  <a:srgbClr val="00B0F0"/>
                </a:solidFill>
              </a:rPr>
              <a:t>per lavori interni e capitalizzazione costi del vivaio, Altri ricavi e </a:t>
            </a:r>
            <a:r>
              <a:rPr lang="it-IT" sz="1800" dirty="0" smtClean="0">
                <a:solidFill>
                  <a:srgbClr val="00B0F0"/>
                </a:solidFill>
              </a:rPr>
              <a:t>proventi, incluse </a:t>
            </a:r>
            <a:r>
              <a:rPr lang="it-IT" sz="1800" dirty="0">
                <a:solidFill>
                  <a:srgbClr val="00B0F0"/>
                </a:solidFill>
              </a:rPr>
              <a:t>le Plusvalenze da cessione dei diritti alle prestazioni dei </a:t>
            </a:r>
            <a:r>
              <a:rPr lang="it-IT" sz="1800" dirty="0" smtClean="0">
                <a:solidFill>
                  <a:srgbClr val="00B0F0"/>
                </a:solidFill>
              </a:rPr>
              <a:t>calciatori.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420196"/>
            <a:ext cx="9144000" cy="4369751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I </a:t>
            </a:r>
            <a:r>
              <a:rPr lang="it-IT" sz="1800" dirty="0">
                <a:solidFill>
                  <a:srgbClr val="00B0F0"/>
                </a:solidFill>
              </a:rPr>
              <a:t>Debiti vengono calcolati sulla base delle risultanze del bilancio d’esercizio approvato, </a:t>
            </a:r>
            <a:r>
              <a:rPr lang="it-IT" sz="1800" dirty="0" smtClean="0">
                <a:solidFill>
                  <a:srgbClr val="00B0F0"/>
                </a:solidFill>
              </a:rPr>
              <a:t>della relazione </a:t>
            </a:r>
            <a:r>
              <a:rPr lang="it-IT" sz="1800" dirty="0">
                <a:solidFill>
                  <a:srgbClr val="00B0F0"/>
                </a:solidFill>
              </a:rPr>
              <a:t>semestrale approvata e delle situazioni patrimoniali intermedie approvate, mentre </a:t>
            </a:r>
            <a:r>
              <a:rPr lang="it-IT" sz="1800" dirty="0" smtClean="0">
                <a:solidFill>
                  <a:srgbClr val="00B0F0"/>
                </a:solidFill>
              </a:rPr>
              <a:t>il Valore </a:t>
            </a:r>
            <a:r>
              <a:rPr lang="it-IT" sz="1800" dirty="0">
                <a:solidFill>
                  <a:srgbClr val="00B0F0"/>
                </a:solidFill>
              </a:rPr>
              <a:t>della Produzione è dato dal suo valore medio degli ultimi tre bilanci d’esercizio approvati.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L’indicatore di Indebitamento, ove presenti un valore inferiore al livello-soglia stabilito, è </a:t>
            </a:r>
            <a:r>
              <a:rPr lang="it-IT" sz="1800" dirty="0" smtClean="0">
                <a:solidFill>
                  <a:srgbClr val="00B0F0"/>
                </a:solidFill>
              </a:rPr>
              <a:t>utilizzato come </a:t>
            </a:r>
            <a:r>
              <a:rPr lang="it-IT" sz="1800" dirty="0">
                <a:solidFill>
                  <a:srgbClr val="00B0F0"/>
                </a:solidFill>
              </a:rPr>
              <a:t>indicatore correttivo al fine di ridurre, nella misura di 1/3, l’importo necessario per </a:t>
            </a:r>
            <a:r>
              <a:rPr lang="it-IT" sz="1800" dirty="0" smtClean="0">
                <a:solidFill>
                  <a:srgbClr val="00B0F0"/>
                </a:solidFill>
              </a:rPr>
              <a:t>ripianare l’eventuale </a:t>
            </a:r>
            <a:r>
              <a:rPr lang="it-IT" sz="1800" dirty="0">
                <a:solidFill>
                  <a:srgbClr val="00B0F0"/>
                </a:solidFill>
              </a:rPr>
              <a:t>carenza finanziaria determinata dall’indicatore di Liquidità, di cui al comma 1, sub 1);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497834"/>
            <a:ext cx="9144000" cy="4109336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3) l’indicatore di Costo del Lavoro Allargato, calcolato attraverso il rapporto tra il Costo del </a:t>
            </a:r>
            <a:r>
              <a:rPr lang="it-IT" sz="1800" dirty="0" smtClean="0">
                <a:solidFill>
                  <a:srgbClr val="00B0F0"/>
                </a:solidFill>
              </a:rPr>
              <a:t>Lavoro Allargato </a:t>
            </a:r>
            <a:r>
              <a:rPr lang="it-IT" sz="1800" dirty="0">
                <a:solidFill>
                  <a:srgbClr val="00B0F0"/>
                </a:solidFill>
              </a:rPr>
              <a:t>(CLA) ed i Ricavi (R</a:t>
            </a:r>
            <a:r>
              <a:rPr lang="it-IT" sz="1800" dirty="0" smtClean="0">
                <a:solidFill>
                  <a:srgbClr val="00B0F0"/>
                </a:solidFill>
              </a:rPr>
              <a:t>).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Per </a:t>
            </a:r>
            <a:r>
              <a:rPr lang="it-IT" sz="1800" dirty="0">
                <a:solidFill>
                  <a:srgbClr val="00B0F0"/>
                </a:solidFill>
              </a:rPr>
              <a:t>la determinazione del rapporto Costo del Lavoro Allargato/Ricavi sono da considerare </a:t>
            </a:r>
            <a:r>
              <a:rPr lang="it-IT" sz="1800" dirty="0" smtClean="0">
                <a:solidFill>
                  <a:srgbClr val="00B0F0"/>
                </a:solidFill>
              </a:rPr>
              <a:t>gli aggregati </a:t>
            </a:r>
            <a:r>
              <a:rPr lang="it-IT" sz="1800" dirty="0">
                <a:solidFill>
                  <a:srgbClr val="00B0F0"/>
                </a:solidFill>
              </a:rPr>
              <a:t>di seguito riportati, risultanti dal piano dei conti approvato dalla F.I.G.C..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Il Costo del Lavoro Allargato, ai fini del numeratore del rapporto, include i costi per il </a:t>
            </a:r>
            <a:r>
              <a:rPr lang="it-IT" sz="1800" dirty="0" smtClean="0">
                <a:solidFill>
                  <a:srgbClr val="00B0F0"/>
                </a:solidFill>
              </a:rPr>
              <a:t>personale, comprensivi </a:t>
            </a:r>
            <a:r>
              <a:rPr lang="it-IT" sz="1800" dirty="0">
                <a:solidFill>
                  <a:srgbClr val="00B0F0"/>
                </a:solidFill>
              </a:rPr>
              <a:t>degli ammortamenti dei diritti alle prestazioni dei calciatori;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i Ricavi, ai fini del denominatore del rapporto, comprendono le seguenti voci: Ricavi </a:t>
            </a:r>
            <a:r>
              <a:rPr lang="it-IT" sz="1800" dirty="0" smtClean="0">
                <a:solidFill>
                  <a:srgbClr val="00B0F0"/>
                </a:solidFill>
              </a:rPr>
              <a:t>delle vendite </a:t>
            </a:r>
            <a:r>
              <a:rPr lang="it-IT" sz="1800" dirty="0">
                <a:solidFill>
                  <a:srgbClr val="00B0F0"/>
                </a:solidFill>
              </a:rPr>
              <a:t>e delle prestazioni, Contributi in conto esercizio, Proventi da sponsorizzazioni, </a:t>
            </a:r>
            <a:r>
              <a:rPr lang="it-IT" sz="1800" dirty="0" smtClean="0">
                <a:solidFill>
                  <a:srgbClr val="00B0F0"/>
                </a:solidFill>
              </a:rPr>
              <a:t>Proventi pubblicitari</a:t>
            </a:r>
            <a:r>
              <a:rPr lang="it-IT" sz="1800" dirty="0">
                <a:solidFill>
                  <a:srgbClr val="00B0F0"/>
                </a:solidFill>
              </a:rPr>
              <a:t>, Proventi commerciali e royalties, Proventi da cessione diritti televisivi, Proventi vari </a:t>
            </a:r>
            <a:r>
              <a:rPr lang="it-IT" sz="1800" dirty="0" smtClean="0">
                <a:solidFill>
                  <a:srgbClr val="00B0F0"/>
                </a:solidFill>
              </a:rPr>
              <a:t>e Plusvalenze </a:t>
            </a:r>
            <a:r>
              <a:rPr lang="it-IT" sz="1800" dirty="0">
                <a:solidFill>
                  <a:srgbClr val="00B0F0"/>
                </a:solidFill>
              </a:rPr>
              <a:t>da cessione dei diritti alle prestazioni dei calciatori al netto delle </a:t>
            </a:r>
            <a:r>
              <a:rPr lang="it-IT" sz="1800" dirty="0" smtClean="0">
                <a:solidFill>
                  <a:srgbClr val="00B0F0"/>
                </a:solidFill>
              </a:rPr>
              <a:t>relative Minusvalenze.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86619"/>
            <a:ext cx="9144000" cy="5532695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Il </a:t>
            </a:r>
            <a:r>
              <a:rPr lang="it-IT" sz="1800" dirty="0">
                <a:solidFill>
                  <a:srgbClr val="00B0F0"/>
                </a:solidFill>
              </a:rPr>
              <a:t>Costo del Lavoro Allargato è il valore risultante dall’ultimo bilancio d’esercizio </a:t>
            </a:r>
            <a:r>
              <a:rPr lang="it-IT" sz="1800" dirty="0" smtClean="0">
                <a:solidFill>
                  <a:srgbClr val="00B0F0"/>
                </a:solidFill>
              </a:rPr>
              <a:t>approvato, mentre </a:t>
            </a:r>
            <a:r>
              <a:rPr lang="it-IT" sz="1800" dirty="0">
                <a:solidFill>
                  <a:srgbClr val="00B0F0"/>
                </a:solidFill>
              </a:rPr>
              <a:t>i Ricavi sono dati dai loro valori medi degli ultimi tre bilanci d’esercizio </a:t>
            </a:r>
            <a:r>
              <a:rPr lang="it-IT" sz="1800" dirty="0" smtClean="0">
                <a:solidFill>
                  <a:srgbClr val="00B0F0"/>
                </a:solidFill>
              </a:rPr>
              <a:t>approvati. L’indicatore </a:t>
            </a:r>
            <a:r>
              <a:rPr lang="it-IT" sz="1800" dirty="0">
                <a:solidFill>
                  <a:srgbClr val="00B0F0"/>
                </a:solidFill>
              </a:rPr>
              <a:t>di Costo del Lavoro Allargato, ove presenti un valore inferiore al </a:t>
            </a:r>
            <a:r>
              <a:rPr lang="it-IT" sz="1800" dirty="0" smtClean="0">
                <a:solidFill>
                  <a:srgbClr val="00B0F0"/>
                </a:solidFill>
              </a:rPr>
              <a:t>livello-soglia stabilito</a:t>
            </a:r>
            <a:r>
              <a:rPr lang="it-IT" sz="1800" dirty="0">
                <a:solidFill>
                  <a:srgbClr val="00B0F0"/>
                </a:solidFill>
              </a:rPr>
              <a:t>, è utilizzato come indicatore correttivo al fine di ridurre, nella misura di 1/3, </a:t>
            </a:r>
            <a:r>
              <a:rPr lang="it-IT" sz="1800" dirty="0" smtClean="0">
                <a:solidFill>
                  <a:srgbClr val="00B0F0"/>
                </a:solidFill>
              </a:rPr>
              <a:t>l’importo necessario </a:t>
            </a:r>
            <a:r>
              <a:rPr lang="it-IT" sz="1800" dirty="0">
                <a:solidFill>
                  <a:srgbClr val="00B0F0"/>
                </a:solidFill>
              </a:rPr>
              <a:t>per ripianare l’eventuale carenza finanziaria determinata dall’indicatore di Liquidità, </a:t>
            </a:r>
            <a:r>
              <a:rPr lang="it-IT" sz="1800" dirty="0" smtClean="0">
                <a:solidFill>
                  <a:srgbClr val="00B0F0"/>
                </a:solidFill>
              </a:rPr>
              <a:t>di cui </a:t>
            </a:r>
            <a:r>
              <a:rPr lang="it-IT" sz="1800" dirty="0">
                <a:solidFill>
                  <a:srgbClr val="00B0F0"/>
                </a:solidFill>
              </a:rPr>
              <a:t>al comma 1, sub 1</a:t>
            </a:r>
            <a:r>
              <a:rPr lang="it-IT" sz="1800" dirty="0" smtClean="0">
                <a:solidFill>
                  <a:srgbClr val="00B0F0"/>
                </a:solidFill>
              </a:rPr>
              <a:t>). 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Qualora </a:t>
            </a:r>
            <a:r>
              <a:rPr lang="it-IT" sz="1800" dirty="0">
                <a:solidFill>
                  <a:srgbClr val="00B0F0"/>
                </a:solidFill>
              </a:rPr>
              <a:t>il valore di entrambi gli indicatori correttivi sia inferiore ai livelli-soglia </a:t>
            </a:r>
            <a:r>
              <a:rPr lang="it-IT" sz="1800" dirty="0" smtClean="0">
                <a:solidFill>
                  <a:srgbClr val="00B0F0"/>
                </a:solidFill>
              </a:rPr>
              <a:t>stabiliti, l’eventuale </a:t>
            </a:r>
            <a:r>
              <a:rPr lang="it-IT" sz="1800" dirty="0">
                <a:solidFill>
                  <a:srgbClr val="00B0F0"/>
                </a:solidFill>
              </a:rPr>
              <a:t>carenza finanziaria sarà ridotta nella misura complessiva di 2/3. Tale riduzione </a:t>
            </a:r>
            <a:r>
              <a:rPr lang="it-IT" sz="1800" dirty="0" smtClean="0">
                <a:solidFill>
                  <a:srgbClr val="00B0F0"/>
                </a:solidFill>
              </a:rPr>
              <a:t>si applicherà</a:t>
            </a:r>
            <a:r>
              <a:rPr lang="it-IT" sz="1800" dirty="0">
                <a:solidFill>
                  <a:srgbClr val="00B0F0"/>
                </a:solidFill>
              </a:rPr>
              <a:t>, in ogni caso, alle società neopromosse in Serie C e alle società che nelle precedenti </a:t>
            </a:r>
            <a:r>
              <a:rPr lang="it-IT" sz="1800" dirty="0" smtClean="0">
                <a:solidFill>
                  <a:srgbClr val="00B0F0"/>
                </a:solidFill>
              </a:rPr>
              <a:t>tre stagioni </a:t>
            </a:r>
            <a:r>
              <a:rPr lang="it-IT" sz="1800" dirty="0">
                <a:solidFill>
                  <a:srgbClr val="00B0F0"/>
                </a:solidFill>
              </a:rPr>
              <a:t>sportive abbiano partecipato ad almeno un Campionato Dilettantistico.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5</a:t>
            </a:r>
            <a:r>
              <a:rPr lang="it-IT" sz="1800" dirty="0">
                <a:solidFill>
                  <a:srgbClr val="00B0F0"/>
                </a:solidFill>
              </a:rPr>
              <a:t>.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i prospetti contenenti gli indicatori </a:t>
            </a:r>
            <a:r>
              <a:rPr lang="it-IT" sz="1800" dirty="0" smtClean="0">
                <a:solidFill>
                  <a:srgbClr val="00B0F0"/>
                </a:solidFill>
              </a:rPr>
              <a:t>di controllo </a:t>
            </a:r>
            <a:r>
              <a:rPr lang="it-IT" sz="1800" dirty="0">
                <a:solidFill>
                  <a:srgbClr val="00B0F0"/>
                </a:solidFill>
              </a:rPr>
              <a:t>di cui al comma 1 contestualmente al deposito del bilancio d’esercizio e della </a:t>
            </a:r>
            <a:r>
              <a:rPr lang="it-IT" sz="1800" dirty="0" smtClean="0">
                <a:solidFill>
                  <a:srgbClr val="00B0F0"/>
                </a:solidFill>
              </a:rPr>
              <a:t>relazione semestrale approvati. Le </a:t>
            </a:r>
            <a:r>
              <a:rPr lang="it-IT" sz="1800" dirty="0">
                <a:solidFill>
                  <a:srgbClr val="00B0F0"/>
                </a:solidFill>
              </a:rPr>
              <a:t>sole società neopromosse in Serie C sono esonerate dal deposito dei suddetti indicatori </a:t>
            </a:r>
            <a:r>
              <a:rPr lang="it-IT" sz="1800" dirty="0" smtClean="0">
                <a:solidFill>
                  <a:srgbClr val="00B0F0"/>
                </a:solidFill>
              </a:rPr>
              <a:t>di controllo</a:t>
            </a:r>
            <a:r>
              <a:rPr lang="it-IT" sz="1800" dirty="0">
                <a:solidFill>
                  <a:srgbClr val="00B0F0"/>
                </a:solidFill>
              </a:rPr>
              <a:t>, calcolati sul bilancio d’esercizio al 30 giugno della stagione sportiva in cui la </a:t>
            </a:r>
            <a:r>
              <a:rPr lang="it-IT" sz="1800" dirty="0" smtClean="0">
                <a:solidFill>
                  <a:srgbClr val="00B0F0"/>
                </a:solidFill>
              </a:rPr>
              <a:t>società militava </a:t>
            </a:r>
            <a:r>
              <a:rPr lang="it-IT" sz="1800" dirty="0">
                <a:solidFill>
                  <a:srgbClr val="00B0F0"/>
                </a:solidFill>
              </a:rPr>
              <a:t>nel Campionato di Serie D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066514"/>
            <a:ext cx="9144000" cy="5239396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6</a:t>
            </a:r>
            <a:r>
              <a:rPr lang="it-IT" sz="1800" dirty="0">
                <a:solidFill>
                  <a:srgbClr val="00B0F0"/>
                </a:solidFill>
              </a:rPr>
              <a:t>.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il 31 maggio di ciascun anno, </a:t>
            </a:r>
            <a:r>
              <a:rPr lang="it-IT" sz="1800" dirty="0" smtClean="0">
                <a:solidFill>
                  <a:srgbClr val="00B0F0"/>
                </a:solidFill>
              </a:rPr>
              <a:t>i prospetti </a:t>
            </a:r>
            <a:r>
              <a:rPr lang="it-IT" sz="1800" dirty="0">
                <a:solidFill>
                  <a:srgbClr val="00B0F0"/>
                </a:solidFill>
              </a:rPr>
              <a:t>contenenti gli indicatori di controllo di cui al comma 1 contestualmente al </a:t>
            </a:r>
            <a:r>
              <a:rPr lang="it-IT" sz="1800" dirty="0" smtClean="0">
                <a:solidFill>
                  <a:srgbClr val="00B0F0"/>
                </a:solidFill>
              </a:rPr>
              <a:t>deposito della situazione </a:t>
            </a:r>
            <a:r>
              <a:rPr lang="it-IT" sz="1800" dirty="0">
                <a:solidFill>
                  <a:srgbClr val="00B0F0"/>
                </a:solidFill>
              </a:rPr>
              <a:t>patrimoniale intermedia al 31 marzo, approvata dall’organo amministrativo e </a:t>
            </a:r>
            <a:r>
              <a:rPr lang="it-IT" sz="1800" dirty="0" smtClean="0">
                <a:solidFill>
                  <a:srgbClr val="00B0F0"/>
                </a:solidFill>
              </a:rPr>
              <a:t>corredata dalla </a:t>
            </a:r>
            <a:r>
              <a:rPr lang="it-IT" sz="1800" dirty="0">
                <a:solidFill>
                  <a:srgbClr val="00B0F0"/>
                </a:solidFill>
              </a:rPr>
              <a:t>relazione contenente il giudizio della società di revisione (“</a:t>
            </a:r>
            <a:r>
              <a:rPr lang="it-IT" sz="1800" dirty="0" err="1">
                <a:solidFill>
                  <a:srgbClr val="00B0F0"/>
                </a:solidFill>
              </a:rPr>
              <a:t>limited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err="1">
                <a:solidFill>
                  <a:srgbClr val="00B0F0"/>
                </a:solidFill>
              </a:rPr>
              <a:t>review</a:t>
            </a:r>
            <a:r>
              <a:rPr lang="it-IT" sz="1800" dirty="0" smtClean="0">
                <a:solidFill>
                  <a:srgbClr val="00B0F0"/>
                </a:solidFill>
              </a:rPr>
              <a:t>”).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7. Le società devono depositare presso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entro il 30 novembre di ciascun anno, </a:t>
            </a:r>
            <a:r>
              <a:rPr lang="it-IT" sz="1800" dirty="0" smtClean="0">
                <a:solidFill>
                  <a:srgbClr val="00B0F0"/>
                </a:solidFill>
              </a:rPr>
              <a:t>i prospetti </a:t>
            </a:r>
            <a:r>
              <a:rPr lang="it-IT" sz="1800" dirty="0">
                <a:solidFill>
                  <a:srgbClr val="00B0F0"/>
                </a:solidFill>
              </a:rPr>
              <a:t>contenenti gli indicatori di controllo di cui al comma 1 contestualmente al deposito </a:t>
            </a:r>
            <a:r>
              <a:rPr lang="it-IT" sz="1800" dirty="0" smtClean="0">
                <a:solidFill>
                  <a:srgbClr val="00B0F0"/>
                </a:solidFill>
              </a:rPr>
              <a:t>della situazione </a:t>
            </a:r>
            <a:r>
              <a:rPr lang="it-IT" sz="1800" dirty="0">
                <a:solidFill>
                  <a:srgbClr val="00B0F0"/>
                </a:solidFill>
              </a:rPr>
              <a:t>patrimoniale intermedia al 30 settembre, approvata dall’organo amministrativo </a:t>
            </a:r>
            <a:r>
              <a:rPr lang="it-IT" sz="1800" dirty="0" smtClean="0">
                <a:solidFill>
                  <a:srgbClr val="00B0F0"/>
                </a:solidFill>
              </a:rPr>
              <a:t>e corredata </a:t>
            </a:r>
            <a:r>
              <a:rPr lang="it-IT" sz="1800" dirty="0">
                <a:solidFill>
                  <a:srgbClr val="00B0F0"/>
                </a:solidFill>
              </a:rPr>
              <a:t>dalla relazione contenente il giudizio della società di revisione (“</a:t>
            </a:r>
            <a:r>
              <a:rPr lang="it-IT" sz="1800" dirty="0" err="1">
                <a:solidFill>
                  <a:srgbClr val="00B0F0"/>
                </a:solidFill>
              </a:rPr>
              <a:t>limited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err="1">
                <a:solidFill>
                  <a:srgbClr val="00B0F0"/>
                </a:solidFill>
              </a:rPr>
              <a:t>review</a:t>
            </a:r>
            <a:r>
              <a:rPr lang="it-IT" sz="1800" dirty="0">
                <a:solidFill>
                  <a:srgbClr val="00B0F0"/>
                </a:solidFill>
              </a:rPr>
              <a:t>”).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8. Le società tenute alla redazione del bilancio consolidato, secondo quanto previsto dal </a:t>
            </a:r>
            <a:r>
              <a:rPr lang="it-IT" sz="1800" dirty="0" smtClean="0">
                <a:solidFill>
                  <a:srgbClr val="00B0F0"/>
                </a:solidFill>
              </a:rPr>
              <a:t>precedente art</a:t>
            </a:r>
            <a:r>
              <a:rPr lang="it-IT" sz="1800" dirty="0">
                <a:solidFill>
                  <a:srgbClr val="00B0F0"/>
                </a:solidFill>
              </a:rPr>
              <a:t>. 84, devono calcolare i rapporti dei tre indicatori di controllo di cui al comma 1 con </a:t>
            </a:r>
            <a:r>
              <a:rPr lang="it-IT" sz="1800" dirty="0" smtClean="0">
                <a:solidFill>
                  <a:srgbClr val="00B0F0"/>
                </a:solidFill>
              </a:rPr>
              <a:t>riferimento al </a:t>
            </a:r>
            <a:r>
              <a:rPr lang="it-IT" sz="1800" dirty="0">
                <a:solidFill>
                  <a:srgbClr val="00B0F0"/>
                </a:solidFill>
              </a:rPr>
              <a:t>gruppo del quale la società è controllante. Per il calcolo degli stessi verranno prese </a:t>
            </a:r>
            <a:r>
              <a:rPr lang="it-IT" sz="1800" dirty="0" smtClean="0">
                <a:solidFill>
                  <a:srgbClr val="00B0F0"/>
                </a:solidFill>
              </a:rPr>
              <a:t>in considerazione </a:t>
            </a:r>
            <a:r>
              <a:rPr lang="it-IT" sz="1800" dirty="0">
                <a:solidFill>
                  <a:srgbClr val="00B0F0"/>
                </a:solidFill>
              </a:rPr>
              <a:t>anche le operazioni di carattere finanziario comunque riconducibili alla </a:t>
            </a:r>
            <a:r>
              <a:rPr lang="it-IT" sz="1800" dirty="0" smtClean="0">
                <a:solidFill>
                  <a:srgbClr val="00B0F0"/>
                </a:solidFill>
              </a:rPr>
              <a:t>società calcistica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9. I prospetti devono essere sottoscritti dal legale rappresentante e dal soggetto responsabile </a:t>
            </a:r>
            <a:r>
              <a:rPr lang="it-IT" sz="1800" dirty="0" smtClean="0">
                <a:solidFill>
                  <a:srgbClr val="00B0F0"/>
                </a:solidFill>
              </a:rPr>
              <a:t>del controllo </a:t>
            </a:r>
            <a:r>
              <a:rPr lang="it-IT" sz="1800" dirty="0">
                <a:solidFill>
                  <a:srgbClr val="00B0F0"/>
                </a:solidFill>
              </a:rPr>
              <a:t>contabile della società o dal presidente del collegio sindacale ovvero dal revisore unico </a:t>
            </a:r>
            <a:r>
              <a:rPr lang="it-IT" sz="1800" dirty="0" smtClean="0">
                <a:solidFill>
                  <a:srgbClr val="00B0F0"/>
                </a:solidFill>
              </a:rPr>
              <a:t>o dal </a:t>
            </a:r>
            <a:r>
              <a:rPr lang="it-IT" sz="1800" dirty="0">
                <a:solidFill>
                  <a:srgbClr val="00B0F0"/>
                </a:solidFill>
              </a:rPr>
              <a:t>presidente del consiglio di sorveglianza.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10. I valori degli indicatori di controllo sono stabiliti dal Consiglio federale su proposta </a:t>
            </a:r>
            <a:r>
              <a:rPr lang="it-IT" sz="1800" dirty="0" smtClean="0">
                <a:solidFill>
                  <a:srgbClr val="00B0F0"/>
                </a:solidFill>
              </a:rPr>
              <a:t>della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periodica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916387"/>
            <a:ext cx="9144000" cy="5873685"/>
          </a:xfrm>
        </p:spPr>
        <p:txBody>
          <a:bodyPr>
            <a:noAutofit/>
          </a:bodyPr>
          <a:lstStyle/>
          <a:p>
            <a:pPr algn="l"/>
            <a:r>
              <a:rPr lang="it-IT" sz="1800" i="1" u="sng" dirty="0" smtClean="0">
                <a:solidFill>
                  <a:srgbClr val="00B0F0"/>
                </a:solidFill>
              </a:rPr>
              <a:t>VII</a:t>
            </a:r>
            <a:r>
              <a:rPr lang="it-IT" sz="1800" i="1" u="sng" dirty="0">
                <a:solidFill>
                  <a:srgbClr val="00B0F0"/>
                </a:solidFill>
              </a:rPr>
              <a:t>. Prospetto P/A con indicazione del rapporto Patrimonio Netto Contabile/Attivo </a:t>
            </a:r>
            <a:r>
              <a:rPr lang="it-IT" sz="1800" i="1" u="sng" dirty="0" smtClean="0">
                <a:solidFill>
                  <a:srgbClr val="00B0F0"/>
                </a:solidFill>
              </a:rPr>
              <a:t>Patrimoniale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1</a:t>
            </a:r>
            <a:r>
              <a:rPr lang="it-IT" sz="1800" dirty="0">
                <a:solidFill>
                  <a:srgbClr val="00B0F0"/>
                </a:solidFill>
              </a:rPr>
              <a:t>. Le società, nei termini previsti per il bilancio e la semestrale, devono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unitamente al bilancio d’esercizio e alla semestrale, il Prospetto P/A con </a:t>
            </a:r>
            <a:r>
              <a:rPr lang="it-IT" sz="1800" dirty="0" smtClean="0">
                <a:solidFill>
                  <a:srgbClr val="00B0F0"/>
                </a:solidFill>
              </a:rPr>
              <a:t>l’indicazione del </a:t>
            </a:r>
            <a:r>
              <a:rPr lang="it-IT" sz="1800" dirty="0">
                <a:solidFill>
                  <a:srgbClr val="00B0F0"/>
                </a:solidFill>
              </a:rPr>
              <a:t>rapporto Patrimonio Netto Contabile/Attivo Patrimoniale riferito alla data di </a:t>
            </a:r>
            <a:r>
              <a:rPr lang="it-IT" sz="1800" dirty="0" smtClean="0">
                <a:solidFill>
                  <a:srgbClr val="00B0F0"/>
                </a:solidFill>
              </a:rPr>
              <a:t>chiusura dell’esercizio </a:t>
            </a:r>
            <a:r>
              <a:rPr lang="it-IT" sz="1800" dirty="0">
                <a:solidFill>
                  <a:srgbClr val="00B0F0"/>
                </a:solidFill>
              </a:rPr>
              <a:t>o del semestre, calcolato sulla base delle risultanze del bilancio d’esercizio e </a:t>
            </a:r>
            <a:r>
              <a:rPr lang="it-IT" sz="1800" dirty="0" smtClean="0">
                <a:solidFill>
                  <a:srgbClr val="00B0F0"/>
                </a:solidFill>
              </a:rPr>
              <a:t>della semestrale </a:t>
            </a:r>
            <a:r>
              <a:rPr lang="it-IT" sz="1800" dirty="0">
                <a:solidFill>
                  <a:srgbClr val="00B0F0"/>
                </a:solidFill>
              </a:rPr>
              <a:t>approvati.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Le società tenute alla redazione del bilancio consolidato, secondo quanto previsto dal </a:t>
            </a:r>
            <a:r>
              <a:rPr lang="it-IT" sz="1800" dirty="0" smtClean="0">
                <a:solidFill>
                  <a:srgbClr val="00B0F0"/>
                </a:solidFill>
              </a:rPr>
              <a:t>precedente art</a:t>
            </a:r>
            <a:r>
              <a:rPr lang="it-IT" sz="1800" dirty="0">
                <a:solidFill>
                  <a:srgbClr val="00B0F0"/>
                </a:solidFill>
              </a:rPr>
              <a:t>. 84, devono calcolare il rapporto P/A con riferimento al gruppo del quale la società </a:t>
            </a:r>
            <a:r>
              <a:rPr lang="it-IT" sz="1800" dirty="0" smtClean="0">
                <a:solidFill>
                  <a:srgbClr val="00B0F0"/>
                </a:solidFill>
              </a:rPr>
              <a:t>è controllante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Ai fini della determinazione del rapporto P/A devono essere considerati i seguenti </a:t>
            </a:r>
            <a:r>
              <a:rPr lang="it-IT" sz="1800" dirty="0" smtClean="0">
                <a:solidFill>
                  <a:srgbClr val="00B0F0"/>
                </a:solidFill>
              </a:rPr>
              <a:t>aggregati: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a</a:t>
            </a:r>
            <a:r>
              <a:rPr lang="it-IT" sz="1800" dirty="0">
                <a:solidFill>
                  <a:srgbClr val="00B0F0"/>
                </a:solidFill>
              </a:rPr>
              <a:t>) il numeratore del rapporto è pari al patrimonio netto risultante dal bilancio e dalla </a:t>
            </a:r>
            <a:r>
              <a:rPr lang="it-IT" sz="1800" dirty="0" smtClean="0">
                <a:solidFill>
                  <a:srgbClr val="00B0F0"/>
                </a:solidFill>
              </a:rPr>
              <a:t>semestrale incrementato </a:t>
            </a:r>
            <a:r>
              <a:rPr lang="it-IT" sz="1800" dirty="0">
                <a:solidFill>
                  <a:srgbClr val="00B0F0"/>
                </a:solidFill>
              </a:rPr>
              <a:t>del valore dei finanziamenti dei soci infruttiferi e postergati e detratti i crediti </a:t>
            </a:r>
            <a:r>
              <a:rPr lang="it-IT" sz="1800" dirty="0" smtClean="0">
                <a:solidFill>
                  <a:srgbClr val="00B0F0"/>
                </a:solidFill>
              </a:rPr>
              <a:t>verso soci </a:t>
            </a:r>
            <a:r>
              <a:rPr lang="it-IT" sz="1800" dirty="0">
                <a:solidFill>
                  <a:srgbClr val="00B0F0"/>
                </a:solidFill>
              </a:rPr>
              <a:t>per versamenti ancora dovuti;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il denominatore del rapporto è pari alla somma delle voci immobilizzazioni, attivo circolante </a:t>
            </a:r>
            <a:r>
              <a:rPr lang="it-IT" sz="1800" dirty="0" smtClean="0">
                <a:solidFill>
                  <a:srgbClr val="00B0F0"/>
                </a:solidFill>
              </a:rPr>
              <a:t>e ratei </a:t>
            </a:r>
            <a:r>
              <a:rPr lang="it-IT" sz="1800" dirty="0">
                <a:solidFill>
                  <a:srgbClr val="00B0F0"/>
                </a:solidFill>
              </a:rPr>
              <a:t>e risconti, come risultanti dalla contabilità.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4. Il prospetto P/A deve essere sottoscritto dal legale rappresentante e dal soggetto responsabile </a:t>
            </a:r>
            <a:r>
              <a:rPr lang="it-IT" sz="1800" dirty="0" smtClean="0">
                <a:solidFill>
                  <a:srgbClr val="00B0F0"/>
                </a:solidFill>
              </a:rPr>
              <a:t>del controllo </a:t>
            </a:r>
            <a:r>
              <a:rPr lang="it-IT" sz="1800" dirty="0">
                <a:solidFill>
                  <a:srgbClr val="00B0F0"/>
                </a:solidFill>
              </a:rPr>
              <a:t>contabile della società o dal presidente del collegio sindacale ovvero dal revisore unico </a:t>
            </a:r>
            <a:r>
              <a:rPr lang="it-IT" sz="1800" dirty="0" smtClean="0">
                <a:solidFill>
                  <a:srgbClr val="00B0F0"/>
                </a:solidFill>
              </a:rPr>
              <a:t>o dal </a:t>
            </a:r>
            <a:r>
              <a:rPr lang="it-IT" sz="1800" dirty="0">
                <a:solidFill>
                  <a:srgbClr val="00B0F0"/>
                </a:solidFill>
              </a:rPr>
              <a:t>presidente del consiglio di sorveglianza.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5. La misura minima del rapporto Patrimonio Netto Contabile/Attivo Patrimoniale è </a:t>
            </a:r>
            <a:r>
              <a:rPr lang="it-IT" sz="1800" dirty="0" smtClean="0">
                <a:solidFill>
                  <a:srgbClr val="00B0F0"/>
                </a:solidFill>
              </a:rPr>
              <a:t>stabilita annualmente </a:t>
            </a:r>
            <a:r>
              <a:rPr lang="it-IT" sz="1800" dirty="0">
                <a:solidFill>
                  <a:srgbClr val="00B0F0"/>
                </a:solidFill>
              </a:rPr>
              <a:t>dal Consiglio federale su proposta della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..</a:t>
            </a:r>
            <a:endParaRPr lang="it-IT" sz="1800" dirty="0" smtClean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err="1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2463" y="1954447"/>
            <a:ext cx="9144000" cy="1858428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5</a:t>
            </a:r>
            <a:r>
              <a:rPr lang="it-IT" sz="1800" dirty="0">
                <a:solidFill>
                  <a:srgbClr val="00B0F0"/>
                </a:solidFill>
              </a:rPr>
              <a:t>. Tutte le cariche e gli incarichi previsti nei commi precedenti sono incompatibili con </a:t>
            </a:r>
            <a:r>
              <a:rPr lang="it-IT" sz="1800" dirty="0" smtClean="0">
                <a:solidFill>
                  <a:srgbClr val="00B0F0"/>
                </a:solidFill>
              </a:rPr>
              <a:t>qualsiasi altra </a:t>
            </a:r>
            <a:r>
              <a:rPr lang="it-IT" sz="1800" dirty="0">
                <a:solidFill>
                  <a:srgbClr val="00B0F0"/>
                </a:solidFill>
              </a:rPr>
              <a:t>carica o incarico federale, ad eccezione della carica di componente delle Commissioni </a:t>
            </a:r>
            <a:r>
              <a:rPr lang="it-IT" sz="1800" dirty="0" smtClean="0">
                <a:solidFill>
                  <a:srgbClr val="00B0F0"/>
                </a:solidFill>
              </a:rPr>
              <a:t>Licenze UEFA </a:t>
            </a:r>
            <a:r>
              <a:rPr lang="it-IT" sz="1800" dirty="0">
                <a:solidFill>
                  <a:srgbClr val="00B0F0"/>
                </a:solidFill>
              </a:rPr>
              <a:t>e degli Organismi del Sistema delle Licenze Nazionali. I componenti della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e </a:t>
            </a:r>
            <a:r>
              <a:rPr lang="it-IT" sz="1800" dirty="0" smtClean="0">
                <a:solidFill>
                  <a:srgbClr val="00B0F0"/>
                </a:solidFill>
              </a:rPr>
              <a:t>gli ispettori </a:t>
            </a:r>
            <a:r>
              <a:rPr lang="it-IT" sz="1800" dirty="0">
                <a:solidFill>
                  <a:srgbClr val="00B0F0"/>
                </a:solidFill>
              </a:rPr>
              <a:t>sono tenuti alla stretta osservanza del segreto d’ufficio. Ad essi è fatto divieto di </a:t>
            </a:r>
            <a:r>
              <a:rPr lang="it-IT" sz="1800" dirty="0" smtClean="0">
                <a:solidFill>
                  <a:srgbClr val="00B0F0"/>
                </a:solidFill>
              </a:rPr>
              <a:t>avere rapporti </a:t>
            </a:r>
            <a:r>
              <a:rPr lang="it-IT" sz="1800" dirty="0">
                <a:solidFill>
                  <a:srgbClr val="00B0F0"/>
                </a:solidFill>
              </a:rPr>
              <a:t>di qualsiasi natura con le società soggette a vigilanza; tale divieto permane per un </a:t>
            </a:r>
            <a:r>
              <a:rPr lang="it-IT" sz="1800" dirty="0" smtClean="0">
                <a:solidFill>
                  <a:srgbClr val="00B0F0"/>
                </a:solidFill>
              </a:rPr>
              <a:t>anno dopo </a:t>
            </a:r>
            <a:r>
              <a:rPr lang="it-IT" sz="1800" dirty="0">
                <a:solidFill>
                  <a:srgbClr val="00B0F0"/>
                </a:solidFill>
              </a:rPr>
              <a:t>la cessazione dell'incarico.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Informativa continua alla </a:t>
            </a:r>
            <a:r>
              <a:rPr lang="it-IT" sz="3600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Co.Vi.So.C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74254"/>
            <a:ext cx="9144000" cy="2781836"/>
          </a:xfrm>
        </p:spPr>
        <p:txBody>
          <a:bodyPr>
            <a:noAutofit/>
          </a:bodyPr>
          <a:lstStyle/>
          <a:p>
            <a:pPr algn="l"/>
            <a:endParaRPr lang="it-IT" sz="1800" dirty="0" smtClean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770845" y="2115046"/>
            <a:ext cx="8650310" cy="10026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Ispezioni e controlli</a:t>
            </a:r>
            <a:endParaRPr lang="it-IT" sz="3600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1770845" y="3271838"/>
            <a:ext cx="9144000" cy="27818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smtClean="0">
                <a:solidFill>
                  <a:srgbClr val="00B0F0"/>
                </a:solidFill>
              </a:rPr>
              <a:t>1. La Co.Vi.So.C. può:</a:t>
            </a:r>
          </a:p>
          <a:p>
            <a:pPr algn="l"/>
            <a:r>
              <a:rPr lang="it-IT" sz="1800" smtClean="0">
                <a:solidFill>
                  <a:srgbClr val="00B0F0"/>
                </a:solidFill>
              </a:rPr>
              <a:t>a) effettuare verifiche ispettive presso le sedi delle società;</a:t>
            </a:r>
          </a:p>
          <a:p>
            <a:pPr algn="l"/>
            <a:r>
              <a:rPr lang="it-IT" sz="1800" smtClean="0">
                <a:solidFill>
                  <a:srgbClr val="00B0F0"/>
                </a:solidFill>
              </a:rPr>
              <a:t>b) convocare i componenti del consiglio di amministrazione, del consiglio di gestione, del consiglio di sorveglianza, del collegio sindacale, il revisore unico, il soggetto responsabile del controllo contabile, la società di revisione, e i dirigenti delle società per esaminare la situazione amministrativa, economica, finanziaria e contabile delle società stesse.</a:t>
            </a:r>
            <a:endParaRPr lang="it-IT" sz="1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Sanzioni</a:t>
            </a:r>
            <a:endParaRPr lang="it-IT" sz="3600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41231"/>
            <a:ext cx="9144000" cy="4780007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1. Ai fini del presente articolo sono salve le disposizioni di cui agli artt. 8 e 18 del Codice </a:t>
            </a:r>
            <a:r>
              <a:rPr lang="it-IT" sz="1800" dirty="0" smtClean="0">
                <a:solidFill>
                  <a:srgbClr val="00B0F0"/>
                </a:solidFill>
              </a:rPr>
              <a:t>di giustizia </a:t>
            </a:r>
            <a:r>
              <a:rPr lang="it-IT" sz="1800" dirty="0">
                <a:solidFill>
                  <a:srgbClr val="00B0F0"/>
                </a:solidFill>
              </a:rPr>
              <a:t>sportiva.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La violazione, da parte della società e dei suoi dirigenti, dell’obbligo di trasmissione di dati </a:t>
            </a:r>
            <a:r>
              <a:rPr lang="it-IT" sz="1800" dirty="0" smtClean="0">
                <a:solidFill>
                  <a:srgbClr val="00B0F0"/>
                </a:solidFill>
              </a:rPr>
              <a:t>e documenti </a:t>
            </a:r>
            <a:r>
              <a:rPr lang="it-IT" sz="1800" dirty="0">
                <a:solidFill>
                  <a:srgbClr val="00B0F0"/>
                </a:solidFill>
              </a:rPr>
              <a:t>di cui agli artt. 80 e 85, salvo quanto disposto dall’art. 10 del codice di giustizia </a:t>
            </a:r>
            <a:r>
              <a:rPr lang="it-IT" sz="1800" dirty="0" smtClean="0">
                <a:solidFill>
                  <a:srgbClr val="00B0F0"/>
                </a:solidFill>
              </a:rPr>
              <a:t>sportiva in </a:t>
            </a:r>
            <a:r>
              <a:rPr lang="it-IT" sz="1800" dirty="0">
                <a:solidFill>
                  <a:srgbClr val="00B0F0"/>
                </a:solidFill>
              </a:rPr>
              <a:t>ordine al mancato pagamento degli emolumenti e al mancato pagamento delle ritenute Irpef, </a:t>
            </a:r>
            <a:r>
              <a:rPr lang="it-IT" sz="1800" dirty="0" smtClean="0">
                <a:solidFill>
                  <a:srgbClr val="00B0F0"/>
                </a:solidFill>
              </a:rPr>
              <a:t>dei contributi </a:t>
            </a:r>
            <a:r>
              <a:rPr lang="it-IT" sz="1800" dirty="0">
                <a:solidFill>
                  <a:srgbClr val="00B0F0"/>
                </a:solidFill>
              </a:rPr>
              <a:t>Inps e del Fondo di Fine Carriera, è sanzionata su deferimento della Procura </a:t>
            </a:r>
            <a:r>
              <a:rPr lang="it-IT" sz="1800" dirty="0" smtClean="0">
                <a:solidFill>
                  <a:srgbClr val="00B0F0"/>
                </a:solidFill>
              </a:rPr>
              <a:t>federale, dagli </a:t>
            </a:r>
            <a:r>
              <a:rPr lang="it-IT" sz="1800" dirty="0">
                <a:solidFill>
                  <a:srgbClr val="00B0F0"/>
                </a:solidFill>
              </a:rPr>
              <a:t>organi di Giustizia Sportiva con l’ammenda non inferiore ad Euro 20.000,00 per le società </a:t>
            </a:r>
            <a:r>
              <a:rPr lang="it-IT" sz="1800" dirty="0" smtClean="0">
                <a:solidFill>
                  <a:srgbClr val="00B0F0"/>
                </a:solidFill>
              </a:rPr>
              <a:t>di Serie </a:t>
            </a:r>
            <a:r>
              <a:rPr lang="it-IT" sz="1800" dirty="0">
                <a:solidFill>
                  <a:srgbClr val="00B0F0"/>
                </a:solidFill>
              </a:rPr>
              <a:t>A e B e non inferiore ad Euro 10.000,00 per le società della Lega Italiana </a:t>
            </a:r>
            <a:r>
              <a:rPr lang="it-IT" sz="1800" dirty="0" smtClean="0">
                <a:solidFill>
                  <a:srgbClr val="00B0F0"/>
                </a:solidFill>
              </a:rPr>
              <a:t>Calcio Professionistico</a:t>
            </a:r>
            <a:r>
              <a:rPr lang="it-IT" sz="1800" dirty="0">
                <a:solidFill>
                  <a:srgbClr val="00B0F0"/>
                </a:solidFill>
              </a:rPr>
              <a:t>. In caso di reiterazione della suddetta violazione, nel corso della medesima </a:t>
            </a:r>
            <a:r>
              <a:rPr lang="it-IT" sz="1800" dirty="0" smtClean="0">
                <a:solidFill>
                  <a:srgbClr val="00B0F0"/>
                </a:solidFill>
              </a:rPr>
              <a:t>stagione sportiva</a:t>
            </a:r>
            <a:r>
              <a:rPr lang="it-IT" sz="1800" dirty="0">
                <a:solidFill>
                  <a:srgbClr val="00B0F0"/>
                </a:solidFill>
              </a:rPr>
              <a:t>, la misura dell’ammenda può essere aumentata fino al triplo di quella già comminata.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In caso di omesso invio dei dati e documenti di cui agli artt. 80 e 85, fatto salvo quanto </a:t>
            </a:r>
            <a:r>
              <a:rPr lang="it-IT" sz="1800" dirty="0" smtClean="0">
                <a:solidFill>
                  <a:srgbClr val="00B0F0"/>
                </a:solidFill>
              </a:rPr>
              <a:t>previsto al </a:t>
            </a:r>
            <a:r>
              <a:rPr lang="it-IT" sz="1800" dirty="0">
                <a:solidFill>
                  <a:srgbClr val="00B0F0"/>
                </a:solidFill>
              </a:rPr>
              <a:t>comma 2,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 dispone la sospensione degli eventuali contributi federali, fissando </a:t>
            </a:r>
            <a:r>
              <a:rPr lang="it-IT" sz="1800" dirty="0" smtClean="0">
                <a:solidFill>
                  <a:srgbClr val="00B0F0"/>
                </a:solidFill>
              </a:rPr>
              <a:t>un termine </a:t>
            </a:r>
            <a:r>
              <a:rPr lang="it-IT" sz="1800" dirty="0">
                <a:solidFill>
                  <a:srgbClr val="00B0F0"/>
                </a:solidFill>
              </a:rPr>
              <a:t>perentorio non inferiore a 15 giorni per adempiere. Il provvedimento di sospensione </a:t>
            </a:r>
            <a:r>
              <a:rPr lang="it-IT" sz="1800" dirty="0" smtClean="0">
                <a:solidFill>
                  <a:srgbClr val="00B0F0"/>
                </a:solidFill>
              </a:rPr>
              <a:t>dei contributi </a:t>
            </a:r>
            <a:r>
              <a:rPr lang="it-IT" sz="1800" dirty="0">
                <a:solidFill>
                  <a:srgbClr val="00B0F0"/>
                </a:solidFill>
              </a:rPr>
              <a:t>federali è revocato dalla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su istanza della società, se entro il termine fissato </a:t>
            </a:r>
            <a:r>
              <a:rPr lang="it-IT" sz="1800" dirty="0" smtClean="0">
                <a:solidFill>
                  <a:srgbClr val="00B0F0"/>
                </a:solidFill>
              </a:rPr>
              <a:t>la società </a:t>
            </a:r>
            <a:r>
              <a:rPr lang="it-IT" sz="1800" dirty="0">
                <a:solidFill>
                  <a:srgbClr val="00B0F0"/>
                </a:solidFill>
              </a:rPr>
              <a:t>adempie. In caso di mancato adempimento nel termine suddetto,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dispone </a:t>
            </a:r>
            <a:r>
              <a:rPr lang="it-IT" sz="1800" dirty="0" smtClean="0">
                <a:solidFill>
                  <a:srgbClr val="00B0F0"/>
                </a:solidFill>
              </a:rPr>
              <a:t>la decadenza </a:t>
            </a:r>
            <a:r>
              <a:rPr lang="it-IT" sz="1800" dirty="0">
                <a:solidFill>
                  <a:srgbClr val="00B0F0"/>
                </a:solidFill>
              </a:rPr>
              <a:t>della società dai contributi federali per la stagione in corso.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Sanzioni</a:t>
            </a:r>
            <a:endParaRPr lang="it-IT" sz="3600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41231"/>
            <a:ext cx="9144000" cy="5254460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4</a:t>
            </a:r>
            <a:r>
              <a:rPr lang="it-IT" sz="1800" dirty="0">
                <a:solidFill>
                  <a:srgbClr val="00B0F0"/>
                </a:solidFill>
              </a:rPr>
              <a:t>. In caso di mancato rispetto da parte delle società della misura minima dell’indicatore di </a:t>
            </a:r>
            <a:r>
              <a:rPr lang="it-IT" sz="1800" dirty="0" smtClean="0">
                <a:solidFill>
                  <a:srgbClr val="00B0F0"/>
                </a:solidFill>
              </a:rPr>
              <a:t>Liquidità al </a:t>
            </a:r>
            <a:r>
              <a:rPr lang="it-IT" sz="1800" dirty="0">
                <a:solidFill>
                  <a:srgbClr val="00B0F0"/>
                </a:solidFill>
              </a:rPr>
              <a:t>31 marzo o al 30 settembre,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dispone la non ammissione ad operazioni </a:t>
            </a:r>
            <a:r>
              <a:rPr lang="it-IT" sz="1800" dirty="0" smtClean="0">
                <a:solidFill>
                  <a:srgbClr val="00B0F0"/>
                </a:solidFill>
              </a:rPr>
              <a:t>di acquisizione </a:t>
            </a:r>
            <a:r>
              <a:rPr lang="it-IT" sz="1800" dirty="0">
                <a:solidFill>
                  <a:srgbClr val="00B0F0"/>
                </a:solidFill>
              </a:rPr>
              <a:t>del diritto alle prestazioni dei calciatori rispettivamente per la sessione estiva e per </a:t>
            </a:r>
            <a:r>
              <a:rPr lang="it-IT" sz="1800" dirty="0" smtClean="0">
                <a:solidFill>
                  <a:srgbClr val="00B0F0"/>
                </a:solidFill>
              </a:rPr>
              <a:t>la sessione </a:t>
            </a:r>
            <a:r>
              <a:rPr lang="it-IT" sz="1800" dirty="0">
                <a:solidFill>
                  <a:srgbClr val="00B0F0"/>
                </a:solidFill>
              </a:rPr>
              <a:t>invernale, salvo che, per ogni acquisizione, la Lega di competenza riscontri </a:t>
            </a:r>
            <a:r>
              <a:rPr lang="it-IT" sz="1800" dirty="0" smtClean="0">
                <a:solidFill>
                  <a:srgbClr val="00B0F0"/>
                </a:solidFill>
              </a:rPr>
              <a:t>l’integrale copertura </a:t>
            </a:r>
            <a:r>
              <a:rPr lang="it-IT" sz="1800" dirty="0">
                <a:solidFill>
                  <a:srgbClr val="00B0F0"/>
                </a:solidFill>
              </a:rPr>
              <a:t>del relativo costo, attraverso il saldo positivo derivante dalle operazioni di </a:t>
            </a:r>
            <a:r>
              <a:rPr lang="it-IT" sz="1800" dirty="0" smtClean="0">
                <a:solidFill>
                  <a:srgbClr val="00B0F0"/>
                </a:solidFill>
              </a:rPr>
              <a:t>trasferimento dei </a:t>
            </a:r>
            <a:r>
              <a:rPr lang="it-IT" sz="1800" dirty="0">
                <a:solidFill>
                  <a:srgbClr val="00B0F0"/>
                </a:solidFill>
              </a:rPr>
              <a:t>calciatori precedentemente e/o contestualmente intervenute. Ai fini della definizione di </a:t>
            </a:r>
            <a:r>
              <a:rPr lang="it-IT" sz="1800" dirty="0" smtClean="0">
                <a:solidFill>
                  <a:srgbClr val="00B0F0"/>
                </a:solidFill>
              </a:rPr>
              <a:t>detto saldo </a:t>
            </a:r>
            <a:r>
              <a:rPr lang="it-IT" sz="1800" dirty="0">
                <a:solidFill>
                  <a:srgbClr val="00B0F0"/>
                </a:solidFill>
              </a:rPr>
              <a:t>positivo si terrà conto, oltre che del saldo finanziario attivo della campagna </a:t>
            </a:r>
            <a:r>
              <a:rPr lang="it-IT" sz="1800" dirty="0" smtClean="0">
                <a:solidFill>
                  <a:srgbClr val="00B0F0"/>
                </a:solidFill>
              </a:rPr>
              <a:t>trasferimenti, anche </a:t>
            </a:r>
            <a:r>
              <a:rPr lang="it-IT" sz="1800" dirty="0">
                <a:solidFill>
                  <a:srgbClr val="00B0F0"/>
                </a:solidFill>
              </a:rPr>
              <a:t>della differenza tra il costo contrattuale dei calciatori ceduti ed il costo contrattuale </a:t>
            </a:r>
            <a:r>
              <a:rPr lang="it-IT" sz="1800" dirty="0" smtClean="0">
                <a:solidFill>
                  <a:srgbClr val="00B0F0"/>
                </a:solidFill>
              </a:rPr>
              <a:t>dei calciatori </a:t>
            </a:r>
            <a:r>
              <a:rPr lang="it-IT" sz="1800" dirty="0">
                <a:solidFill>
                  <a:srgbClr val="00B0F0"/>
                </a:solidFill>
              </a:rPr>
              <a:t>acquisiti, comprensivo della quota di ammortamento dell’esercizio e degli eventuali </a:t>
            </a:r>
            <a:r>
              <a:rPr lang="it-IT" sz="1800" dirty="0" smtClean="0">
                <a:solidFill>
                  <a:srgbClr val="00B0F0"/>
                </a:solidFill>
              </a:rPr>
              <a:t>oneri di </a:t>
            </a:r>
            <a:r>
              <a:rPr lang="it-IT" sz="1800" dirty="0">
                <a:solidFill>
                  <a:srgbClr val="00B0F0"/>
                </a:solidFill>
              </a:rPr>
              <a:t>diretta imputazione.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Il provvedimento è revocato, su istanza della società, quando l’indicatore di Liquidità </a:t>
            </a:r>
            <a:r>
              <a:rPr lang="it-IT" sz="1800" dirty="0" smtClean="0">
                <a:solidFill>
                  <a:srgbClr val="00B0F0"/>
                </a:solidFill>
              </a:rPr>
              <a:t>viene ristabilito </a:t>
            </a:r>
            <a:r>
              <a:rPr lang="it-IT" sz="1800" dirty="0">
                <a:solidFill>
                  <a:srgbClr val="00B0F0"/>
                </a:solidFill>
              </a:rPr>
              <a:t>nella misura minima, attraverso il ripianamento della carenza finanziaria da </a:t>
            </a:r>
            <a:r>
              <a:rPr lang="it-IT" sz="1800" dirty="0" smtClean="0">
                <a:solidFill>
                  <a:srgbClr val="00B0F0"/>
                </a:solidFill>
              </a:rPr>
              <a:t>effettuarsi esclusivamente </a:t>
            </a:r>
            <a:r>
              <a:rPr lang="it-IT" sz="1800" dirty="0">
                <a:solidFill>
                  <a:srgbClr val="00B0F0"/>
                </a:solidFill>
              </a:rPr>
              <a:t>mediante incremento di mezzi propri con: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versamenti in conto futuro aumento di capitale;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aumento di capitale integralmente sottoscritto e versato;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finanziamenti postergati ed infruttiferi dei soci.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In caso di urgenza il provvedimento può essere revocato dal Presidente della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.. </a:t>
            </a:r>
            <a:r>
              <a:rPr lang="it-IT" sz="1800" dirty="0" smtClean="0">
                <a:solidFill>
                  <a:srgbClr val="00B0F0"/>
                </a:solidFill>
              </a:rPr>
              <a:t>L’atto del </a:t>
            </a:r>
            <a:r>
              <a:rPr lang="it-IT" sz="1800" dirty="0">
                <a:solidFill>
                  <a:srgbClr val="00B0F0"/>
                </a:solidFill>
              </a:rPr>
              <a:t>Presidente sarà sottoposto a successiva ratifica da parte della Commissione.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Sanzioni</a:t>
            </a:r>
            <a:endParaRPr lang="it-IT" sz="3600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594914"/>
            <a:ext cx="9144000" cy="2951207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5</a:t>
            </a:r>
            <a:r>
              <a:rPr lang="it-IT" sz="1800" dirty="0">
                <a:solidFill>
                  <a:srgbClr val="00B0F0"/>
                </a:solidFill>
              </a:rPr>
              <a:t>. Le risorse che la Lega Italiana Calcio Professionistico riconosce alle proprie società </a:t>
            </a:r>
            <a:r>
              <a:rPr lang="it-IT" sz="1800" dirty="0" smtClean="0">
                <a:solidFill>
                  <a:srgbClr val="00B0F0"/>
                </a:solidFill>
              </a:rPr>
              <a:t>potranno essere </a:t>
            </a:r>
            <a:r>
              <a:rPr lang="it-IT" sz="1800" dirty="0">
                <a:solidFill>
                  <a:srgbClr val="00B0F0"/>
                </a:solidFill>
              </a:rPr>
              <a:t>erogate subordinatamente alla verifica, da parte della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del regolare </a:t>
            </a:r>
            <a:r>
              <a:rPr lang="it-IT" sz="1800" dirty="0" smtClean="0">
                <a:solidFill>
                  <a:srgbClr val="00B0F0"/>
                </a:solidFill>
              </a:rPr>
              <a:t>pagamento degli </a:t>
            </a:r>
            <a:r>
              <a:rPr lang="it-IT" sz="1800" dirty="0">
                <a:solidFill>
                  <a:srgbClr val="00B0F0"/>
                </a:solidFill>
              </a:rPr>
              <a:t>emolumenti dovuti ai tesserati, lavoratori dipendenti e collaboratori addetti al settore </a:t>
            </a:r>
            <a:r>
              <a:rPr lang="it-IT" sz="1800" dirty="0" smtClean="0">
                <a:solidFill>
                  <a:srgbClr val="00B0F0"/>
                </a:solidFill>
              </a:rPr>
              <a:t>sportivo con </a:t>
            </a:r>
            <a:r>
              <a:rPr lang="it-IT" sz="1800" dirty="0">
                <a:solidFill>
                  <a:srgbClr val="00B0F0"/>
                </a:solidFill>
              </a:rPr>
              <a:t>contratti ratificati dalla medesima Lega. In caso di mancato assolvimento di tale obbligo, </a:t>
            </a:r>
            <a:r>
              <a:rPr lang="it-IT" sz="1800" dirty="0" smtClean="0">
                <a:solidFill>
                  <a:srgbClr val="00B0F0"/>
                </a:solidFill>
              </a:rPr>
              <a:t>le medesime </a:t>
            </a:r>
            <a:r>
              <a:rPr lang="it-IT" sz="1800" dirty="0">
                <a:solidFill>
                  <a:srgbClr val="00B0F0"/>
                </a:solidFill>
              </a:rPr>
              <a:t>risorse saranno vincolate al pagamento dei suddetti emolumenti.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6. I provvedimenti adottati dalla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ai sensi del presente articolo sono comunicati </a:t>
            </a:r>
            <a:r>
              <a:rPr lang="it-IT" sz="1800" dirty="0" smtClean="0">
                <a:solidFill>
                  <a:srgbClr val="00B0F0"/>
                </a:solidFill>
              </a:rPr>
              <a:t>con lettera </a:t>
            </a:r>
            <a:r>
              <a:rPr lang="it-IT" sz="1800" dirty="0">
                <a:solidFill>
                  <a:srgbClr val="00B0F0"/>
                </a:solidFill>
              </a:rPr>
              <a:t>raccomandata </a:t>
            </a:r>
            <a:r>
              <a:rPr lang="it-IT" sz="1800" dirty="0" err="1">
                <a:solidFill>
                  <a:srgbClr val="00B0F0"/>
                </a:solidFill>
              </a:rPr>
              <a:t>a.r.</a:t>
            </a:r>
            <a:r>
              <a:rPr lang="it-IT" sz="1800" dirty="0">
                <a:solidFill>
                  <a:srgbClr val="00B0F0"/>
                </a:solidFill>
              </a:rPr>
              <a:t> alla società interessata o mediante posta elettronica certificata, inviata </a:t>
            </a:r>
            <a:r>
              <a:rPr lang="it-IT" sz="1800" dirty="0" smtClean="0">
                <a:solidFill>
                  <a:srgbClr val="00B0F0"/>
                </a:solidFill>
              </a:rPr>
              <a:t>in copia </a:t>
            </a:r>
            <a:r>
              <a:rPr lang="it-IT" sz="1800" dirty="0">
                <a:solidFill>
                  <a:srgbClr val="00B0F0"/>
                </a:solidFill>
              </a:rPr>
              <a:t>alla Segreteria federale ed alla Lega di appartenenza della società.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Commissione Criteri Infrastrutturali e Sportivi-Organizzativi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  <p:sp>
        <p:nvSpPr>
          <p:cNvPr id="9" name="Sottotitolo 2"/>
          <p:cNvSpPr txBox="1">
            <a:spLocks/>
          </p:cNvSpPr>
          <p:nvPr/>
        </p:nvSpPr>
        <p:spPr>
          <a:xfrm>
            <a:off x="1420483" y="1874647"/>
            <a:ext cx="9144000" cy="4595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>
                <a:solidFill>
                  <a:srgbClr val="00B0F0"/>
                </a:solidFill>
              </a:rPr>
              <a:t>1. Presso la F.I.G.C. è istituito un Organismo Tecnico denominato Commissione </a:t>
            </a:r>
            <a:r>
              <a:rPr lang="it-IT" sz="1800" dirty="0" smtClean="0">
                <a:solidFill>
                  <a:srgbClr val="00B0F0"/>
                </a:solidFill>
              </a:rPr>
              <a:t>Criteri Infrastrutturali </a:t>
            </a:r>
            <a:r>
              <a:rPr lang="it-IT" sz="1800" dirty="0">
                <a:solidFill>
                  <a:srgbClr val="00B0F0"/>
                </a:solidFill>
              </a:rPr>
              <a:t>e Sportivi-Organizzativi.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La Commissione è formata da un Presidente e da quattro componenti nominati, su proposta </a:t>
            </a:r>
            <a:r>
              <a:rPr lang="it-IT" sz="1800" dirty="0" smtClean="0">
                <a:solidFill>
                  <a:srgbClr val="00B0F0"/>
                </a:solidFill>
              </a:rPr>
              <a:t>del Presidente </a:t>
            </a:r>
            <a:r>
              <a:rPr lang="it-IT" sz="1800" dirty="0">
                <a:solidFill>
                  <a:srgbClr val="00B0F0"/>
                </a:solidFill>
              </a:rPr>
              <a:t>federale, a maggioranza qualificata dal Consiglio federale.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Possono essere componenti della Commissione coloro che siano in possesso di </a:t>
            </a:r>
            <a:r>
              <a:rPr lang="it-IT" sz="1800" dirty="0" smtClean="0">
                <a:solidFill>
                  <a:srgbClr val="00B0F0"/>
                </a:solidFill>
              </a:rPr>
              <a:t>specifica competenza </a:t>
            </a:r>
            <a:r>
              <a:rPr lang="it-IT" sz="1800" dirty="0">
                <a:solidFill>
                  <a:srgbClr val="00B0F0"/>
                </a:solidFill>
              </a:rPr>
              <a:t>e indiscussa moralità e indipendenza. Tra i cinque componenti due devono </a:t>
            </a:r>
            <a:r>
              <a:rPr lang="it-IT" sz="1800" dirty="0" smtClean="0">
                <a:solidFill>
                  <a:srgbClr val="00B0F0"/>
                </a:solidFill>
              </a:rPr>
              <a:t>essere iscritti </a:t>
            </a:r>
            <a:r>
              <a:rPr lang="it-IT" sz="1800" dirty="0">
                <a:solidFill>
                  <a:srgbClr val="00B0F0"/>
                </a:solidFill>
              </a:rPr>
              <a:t>all’albo degli ingegneri o architetti con almeno dieci anni di anzianità professionale e </a:t>
            </a:r>
            <a:r>
              <a:rPr lang="it-IT" sz="1800" dirty="0" smtClean="0">
                <a:solidFill>
                  <a:srgbClr val="00B0F0"/>
                </a:solidFill>
              </a:rPr>
              <a:t>con specifiche </a:t>
            </a:r>
            <a:r>
              <a:rPr lang="it-IT" sz="1800" dirty="0">
                <a:solidFill>
                  <a:srgbClr val="00B0F0"/>
                </a:solidFill>
              </a:rPr>
              <a:t>competenze in materia di impiantistica sportiva, due devono aver maturato </a:t>
            </a:r>
            <a:r>
              <a:rPr lang="it-IT" sz="1800" dirty="0" smtClean="0">
                <a:solidFill>
                  <a:srgbClr val="00B0F0"/>
                </a:solidFill>
              </a:rPr>
              <a:t>una esperienza </a:t>
            </a:r>
            <a:r>
              <a:rPr lang="it-IT" sz="1800" dirty="0">
                <a:solidFill>
                  <a:srgbClr val="00B0F0"/>
                </a:solidFill>
              </a:rPr>
              <a:t>pluriennale in una organizzazione sportiva ricoprendo incarichi dirigenziali ed uno </a:t>
            </a:r>
            <a:r>
              <a:rPr lang="it-IT" sz="1800" dirty="0" smtClean="0">
                <a:solidFill>
                  <a:srgbClr val="00B0F0"/>
                </a:solidFill>
              </a:rPr>
              <a:t>deve essere </a:t>
            </a:r>
            <a:r>
              <a:rPr lang="it-IT" sz="1800" dirty="0">
                <a:solidFill>
                  <a:srgbClr val="00B0F0"/>
                </a:solidFill>
              </a:rPr>
              <a:t>iscritto all’albo degli avvocati con almeno dieci anni di anzianità professionale.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4. Il mandato dei componenti della Commissione ha durata quadriennale ed è rinnovabile per </a:t>
            </a:r>
            <a:r>
              <a:rPr lang="it-IT" sz="1800" dirty="0" smtClean="0">
                <a:solidFill>
                  <a:srgbClr val="00B0F0"/>
                </a:solidFill>
              </a:rPr>
              <a:t>non più </a:t>
            </a:r>
            <a:r>
              <a:rPr lang="it-IT" sz="1800" dirty="0">
                <a:solidFill>
                  <a:srgbClr val="00B0F0"/>
                </a:solidFill>
              </a:rPr>
              <a:t>di due volte.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5. La Commissione, oltre alle altre funzioni attribuite dal Consiglio federale, ha il compito </a:t>
            </a:r>
            <a:r>
              <a:rPr lang="it-IT" sz="1800" dirty="0" smtClean="0">
                <a:solidFill>
                  <a:srgbClr val="00B0F0"/>
                </a:solidFill>
              </a:rPr>
              <a:t>di valutare </a:t>
            </a:r>
            <a:r>
              <a:rPr lang="it-IT" sz="1800" dirty="0">
                <a:solidFill>
                  <a:srgbClr val="00B0F0"/>
                </a:solidFill>
              </a:rPr>
              <a:t>il rispetto da parte delle società richiedenti la Licenza Nazionale dei criteri infrastrutturali </a:t>
            </a:r>
            <a:r>
              <a:rPr lang="it-IT" sz="1800" dirty="0" smtClean="0">
                <a:solidFill>
                  <a:srgbClr val="00B0F0"/>
                </a:solidFill>
              </a:rPr>
              <a:t>e dei </a:t>
            </a:r>
            <a:r>
              <a:rPr lang="it-IT" sz="1800" dirty="0">
                <a:solidFill>
                  <a:srgbClr val="00B0F0"/>
                </a:solidFill>
              </a:rPr>
              <a:t>criteri sportivi e organizzativi stabiliti dalla F.I.G.C</a:t>
            </a:r>
            <a:r>
              <a:rPr lang="it-IT" sz="1800" dirty="0" smtClean="0">
                <a:solidFill>
                  <a:srgbClr val="00B0F0"/>
                </a:solidFill>
              </a:rPr>
              <a:t>..</a:t>
            </a:r>
            <a:endParaRPr lang="it-IT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Commissione Criteri Infrastrutturali e Sportivi-Organizzativi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  <p:sp>
        <p:nvSpPr>
          <p:cNvPr id="9" name="Sottotitolo 2"/>
          <p:cNvSpPr txBox="1">
            <a:spLocks/>
          </p:cNvSpPr>
          <p:nvPr/>
        </p:nvSpPr>
        <p:spPr>
          <a:xfrm>
            <a:off x="1420483" y="1874647"/>
            <a:ext cx="9144000" cy="3249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6</a:t>
            </a:r>
            <a:r>
              <a:rPr lang="it-IT" sz="1800" dirty="0">
                <a:solidFill>
                  <a:srgbClr val="00B0F0"/>
                </a:solidFill>
              </a:rPr>
              <a:t>. La Commissione svolge funzione consultiva per la F.I.G.C., su richiesta del Presidente </a:t>
            </a:r>
            <a:r>
              <a:rPr lang="it-IT" sz="1800" dirty="0" smtClean="0">
                <a:solidFill>
                  <a:srgbClr val="00B0F0"/>
                </a:solidFill>
              </a:rPr>
              <a:t>federale, in </a:t>
            </a:r>
            <a:r>
              <a:rPr lang="it-IT" sz="1800" dirty="0">
                <a:solidFill>
                  <a:srgbClr val="00B0F0"/>
                </a:solidFill>
              </a:rPr>
              <a:t>materia di impiantistica sportiva e di organizzazione societaria e in ambito tecnico-sportivo.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7. La F.I.G.C. garantisce il celere ed efficiente funzionamento della Commissione assicurandole </a:t>
            </a:r>
            <a:r>
              <a:rPr lang="it-IT" sz="1800" dirty="0" smtClean="0">
                <a:solidFill>
                  <a:srgbClr val="00B0F0"/>
                </a:solidFill>
              </a:rPr>
              <a:t>i mezzi </a:t>
            </a:r>
            <a:r>
              <a:rPr lang="it-IT" sz="1800" dirty="0">
                <a:solidFill>
                  <a:srgbClr val="00B0F0"/>
                </a:solidFill>
              </a:rPr>
              <a:t>ed il personale necessari.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8. Tutte le cariche previste nei commi precedenti sono incompatibili con qualsiasi altra carica </a:t>
            </a:r>
            <a:r>
              <a:rPr lang="it-IT" sz="1800" dirty="0" smtClean="0">
                <a:solidFill>
                  <a:srgbClr val="00B0F0"/>
                </a:solidFill>
              </a:rPr>
              <a:t>o incarico </a:t>
            </a:r>
            <a:r>
              <a:rPr lang="it-IT" sz="1800" dirty="0">
                <a:solidFill>
                  <a:srgbClr val="00B0F0"/>
                </a:solidFill>
              </a:rPr>
              <a:t>federale ad eccezione della carica di componente degli Organi del Sistema delle </a:t>
            </a:r>
            <a:r>
              <a:rPr lang="it-IT" sz="1800" dirty="0" smtClean="0">
                <a:solidFill>
                  <a:srgbClr val="00B0F0"/>
                </a:solidFill>
              </a:rPr>
              <a:t>Licenze UEFA </a:t>
            </a:r>
            <a:r>
              <a:rPr lang="it-IT" sz="1800" dirty="0">
                <a:solidFill>
                  <a:srgbClr val="00B0F0"/>
                </a:solidFill>
              </a:rPr>
              <a:t>e degli Organismi del Sistema delle Licenze Nazionali. I componenti della </a:t>
            </a:r>
            <a:r>
              <a:rPr lang="it-IT" sz="1800" dirty="0" smtClean="0">
                <a:solidFill>
                  <a:srgbClr val="00B0F0"/>
                </a:solidFill>
              </a:rPr>
              <a:t>Commissione sono </a:t>
            </a:r>
            <a:r>
              <a:rPr lang="it-IT" sz="1800" dirty="0">
                <a:solidFill>
                  <a:srgbClr val="00B0F0"/>
                </a:solidFill>
              </a:rPr>
              <a:t>tenuti alla stretta osservanza del segreto d’ufficio. Ad essi è fatto divieto di avere rapporti </a:t>
            </a:r>
            <a:r>
              <a:rPr lang="it-IT" sz="1800" dirty="0" smtClean="0">
                <a:solidFill>
                  <a:srgbClr val="00B0F0"/>
                </a:solidFill>
              </a:rPr>
              <a:t>di qualsiasi </a:t>
            </a:r>
            <a:r>
              <a:rPr lang="it-IT" sz="1800" dirty="0">
                <a:solidFill>
                  <a:srgbClr val="00B0F0"/>
                </a:solidFill>
              </a:rPr>
              <a:t>natura con le società dei campionati professionistici; tale divieto permane per un </a:t>
            </a:r>
            <a:r>
              <a:rPr lang="it-IT" sz="1800" dirty="0" smtClean="0">
                <a:solidFill>
                  <a:srgbClr val="00B0F0"/>
                </a:solidFill>
              </a:rPr>
              <a:t>anno dopo </a:t>
            </a:r>
            <a:r>
              <a:rPr lang="it-IT" sz="1800" dirty="0">
                <a:solidFill>
                  <a:srgbClr val="00B0F0"/>
                </a:solidFill>
              </a:rPr>
              <a:t>la cessazione dell'incarico.</a:t>
            </a:r>
            <a:endParaRPr lang="it-IT" sz="1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8891" y="2392754"/>
            <a:ext cx="8650310" cy="1002652"/>
          </a:xfrm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Grazie per l’attenzione</a:t>
            </a:r>
            <a:endParaRPr lang="it-IT" sz="5400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3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Attività consultive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2474" y="2091529"/>
            <a:ext cx="9144000" cy="3067073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1.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formula proposte al Presidente federale per l’individuazione degli indirizzi e dei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criteri per l’esercizio dei poteri spettanti alla Federazione nelle materie concernenti </a:t>
            </a:r>
            <a:r>
              <a:rPr lang="it-IT" sz="1800" dirty="0" smtClean="0">
                <a:solidFill>
                  <a:srgbClr val="00B0F0"/>
                </a:solidFill>
              </a:rPr>
              <a:t>l’applicazione degli </a:t>
            </a:r>
            <a:r>
              <a:rPr lang="it-IT" sz="1800" dirty="0">
                <a:solidFill>
                  <a:srgbClr val="00B0F0"/>
                </a:solidFill>
              </a:rPr>
              <a:t>artt. 12 e 13 della legge 23 marzo 1981, n. 91 e, in generale, sugli aspetti </a:t>
            </a:r>
            <a:r>
              <a:rPr lang="it-IT" sz="1800" dirty="0" smtClean="0">
                <a:solidFill>
                  <a:srgbClr val="00B0F0"/>
                </a:solidFill>
              </a:rPr>
              <a:t>economico-finanziari del </a:t>
            </a:r>
            <a:r>
              <a:rPr lang="it-IT" sz="1800" dirty="0">
                <a:solidFill>
                  <a:srgbClr val="00B0F0"/>
                </a:solidFill>
              </a:rPr>
              <a:t>calcio professionistico.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La </a:t>
            </a:r>
            <a:r>
              <a:rPr lang="it-IT" sz="1800" dirty="0" err="1">
                <a:solidFill>
                  <a:srgbClr val="00B0F0"/>
                </a:solidFill>
              </a:rPr>
              <a:t>Co.Vi.So</a:t>
            </a:r>
            <a:r>
              <a:rPr lang="it-IT" sz="1800" dirty="0">
                <a:solidFill>
                  <a:srgbClr val="00B0F0"/>
                </a:solidFill>
              </a:rPr>
              <a:t>. C. inoltre, su richiesta del Presidente federale, fornisce pareri su questioni di </a:t>
            </a:r>
            <a:r>
              <a:rPr lang="it-IT" sz="1800" dirty="0" smtClean="0">
                <a:solidFill>
                  <a:srgbClr val="00B0F0"/>
                </a:solidFill>
              </a:rPr>
              <a:t>propria competenza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Attività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di controllo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7968" y="1635618"/>
            <a:ext cx="9144000" cy="4842820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1. Al solo scopo di garantire il regolare svolgimento dei Campionati</a:t>
            </a:r>
            <a:r>
              <a:rPr lang="it-IT" sz="1800" dirty="0" smtClean="0">
                <a:solidFill>
                  <a:srgbClr val="00B0F0"/>
                </a:solidFill>
              </a:rPr>
              <a:t>, </a:t>
            </a:r>
            <a:r>
              <a:rPr lang="it-IT" sz="1800" dirty="0" err="1" smtClean="0">
                <a:solidFill>
                  <a:srgbClr val="00B0F0"/>
                </a:solidFill>
              </a:rPr>
              <a:t>allaCo.Vi.So.C</a:t>
            </a:r>
            <a:r>
              <a:rPr lang="it-IT" sz="1800" dirty="0">
                <a:solidFill>
                  <a:srgbClr val="00B0F0"/>
                </a:solidFill>
              </a:rPr>
              <a:t>. è attribuita una funzione di controllo sull’equilibrio economico-finanziario </a:t>
            </a:r>
            <a:r>
              <a:rPr lang="it-IT" sz="1800" dirty="0" smtClean="0">
                <a:solidFill>
                  <a:srgbClr val="00B0F0"/>
                </a:solidFill>
              </a:rPr>
              <a:t>delle società </a:t>
            </a:r>
            <a:r>
              <a:rPr lang="it-IT" sz="1800" dirty="0">
                <a:solidFill>
                  <a:srgbClr val="00B0F0"/>
                </a:solidFill>
              </a:rPr>
              <a:t>di calcio professionistiche e sul rispetto dei principi di corretta gestione.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Nell’esercizio della funzione di controllo,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., tra l’altro, può: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a) richiedere alle società il deposito di dati e di documenti contabili e societari e di </a:t>
            </a:r>
            <a:r>
              <a:rPr lang="it-IT" sz="1800" dirty="0" smtClean="0">
                <a:solidFill>
                  <a:srgbClr val="00B0F0"/>
                </a:solidFill>
              </a:rPr>
              <a:t>quanto comunque </a:t>
            </a:r>
            <a:r>
              <a:rPr lang="it-IT" sz="1800" dirty="0">
                <a:solidFill>
                  <a:srgbClr val="00B0F0"/>
                </a:solidFill>
              </a:rPr>
              <a:t>necessario per le proprie valutazioni;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b) proporre al Consiglio federale parametri atti a verificare la sussistenza di corrette condizioni </a:t>
            </a:r>
            <a:r>
              <a:rPr lang="it-IT" sz="1800" dirty="0" smtClean="0">
                <a:solidFill>
                  <a:srgbClr val="00B0F0"/>
                </a:solidFill>
              </a:rPr>
              <a:t>di gestione </a:t>
            </a:r>
            <a:r>
              <a:rPr lang="it-IT" sz="1800" dirty="0">
                <a:solidFill>
                  <a:srgbClr val="00B0F0"/>
                </a:solidFill>
              </a:rPr>
              <a:t>sotto il profilo economico-finanziario;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c) proporre al Consiglio federale modalità di determinazione degli aggregati ai fini del calcolo </a:t>
            </a:r>
            <a:r>
              <a:rPr lang="it-IT" sz="1800" dirty="0" smtClean="0">
                <a:solidFill>
                  <a:srgbClr val="00B0F0"/>
                </a:solidFill>
              </a:rPr>
              <a:t>dei rapporti </a:t>
            </a:r>
            <a:r>
              <a:rPr lang="it-IT" sz="1800" dirty="0">
                <a:solidFill>
                  <a:srgbClr val="00B0F0"/>
                </a:solidFill>
              </a:rPr>
              <a:t>di cui sub b);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d) proporre al Consiglio federale la modifica, con riferimento a singole società, delle modalità di </a:t>
            </a:r>
            <a:r>
              <a:rPr lang="it-IT" sz="1800" dirty="0" smtClean="0">
                <a:solidFill>
                  <a:srgbClr val="00B0F0"/>
                </a:solidFill>
              </a:rPr>
              <a:t>cui sub </a:t>
            </a:r>
            <a:r>
              <a:rPr lang="it-IT" sz="1800" dirty="0">
                <a:solidFill>
                  <a:srgbClr val="00B0F0"/>
                </a:solidFill>
              </a:rPr>
              <a:t>c) per tenere conto degli effetti di carattere economico-finanziario e patrimoniale di </a:t>
            </a:r>
            <a:r>
              <a:rPr lang="it-IT" sz="1800" dirty="0" smtClean="0">
                <a:solidFill>
                  <a:srgbClr val="00B0F0"/>
                </a:solidFill>
              </a:rPr>
              <a:t>specifiche operazioni </a:t>
            </a:r>
            <a:r>
              <a:rPr lang="it-IT" sz="1800" dirty="0">
                <a:solidFill>
                  <a:srgbClr val="00B0F0"/>
                </a:solidFill>
              </a:rPr>
              <a:t>connesse con l’attività sportiva.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Nell’ambito della sua attività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può proporre l’attivazione di indagini </a:t>
            </a:r>
            <a:r>
              <a:rPr lang="it-IT" sz="1800" dirty="0" smtClean="0">
                <a:solidFill>
                  <a:srgbClr val="00B0F0"/>
                </a:solidFill>
              </a:rPr>
              <a:t>e procedimenti </a:t>
            </a:r>
            <a:r>
              <a:rPr lang="it-IT" sz="1800" dirty="0">
                <a:solidFill>
                  <a:srgbClr val="00B0F0"/>
                </a:solidFill>
              </a:rPr>
              <a:t>disciplinari.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Poteri sanzionatori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09056" y="2151907"/>
            <a:ext cx="9144000" cy="2195805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1. In </a:t>
            </a:r>
            <a:r>
              <a:rPr lang="it-IT" sz="1800" dirty="0">
                <a:solidFill>
                  <a:srgbClr val="00B0F0"/>
                </a:solidFill>
              </a:rPr>
              <a:t>caso di violazione delle norme federali in materia economico-finanziaria, 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 smtClean="0">
                <a:solidFill>
                  <a:srgbClr val="00B0F0"/>
                </a:solidFill>
              </a:rPr>
              <a:t>. esercita </a:t>
            </a:r>
            <a:r>
              <a:rPr lang="it-IT" sz="1800" dirty="0">
                <a:solidFill>
                  <a:srgbClr val="00B0F0"/>
                </a:solidFill>
              </a:rPr>
              <a:t>le attribuzioni di cui all’art. </a:t>
            </a:r>
            <a:r>
              <a:rPr lang="it-IT" sz="1800" dirty="0" smtClean="0">
                <a:solidFill>
                  <a:srgbClr val="00B0F0"/>
                </a:solidFill>
              </a:rPr>
              <a:t>90.</a:t>
            </a:r>
          </a:p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2</a:t>
            </a:r>
            <a:r>
              <a:rPr lang="it-IT" sz="1800" dirty="0">
                <a:solidFill>
                  <a:srgbClr val="00B0F0"/>
                </a:solidFill>
              </a:rPr>
              <a:t>. 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propone al Presidente federale di rivolgere al Tribunale la denuncia di cui </a:t>
            </a:r>
            <a:r>
              <a:rPr lang="it-IT" sz="1800" dirty="0" smtClean="0">
                <a:solidFill>
                  <a:srgbClr val="00B0F0"/>
                </a:solidFill>
              </a:rPr>
              <a:t>all’art. 13 </a:t>
            </a:r>
            <a:r>
              <a:rPr lang="it-IT" sz="1800" dirty="0">
                <a:solidFill>
                  <a:srgbClr val="00B0F0"/>
                </a:solidFill>
              </a:rPr>
              <a:t>della legge 23 marzo 1981, n. 91.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Il Presidente federale può attivare la </a:t>
            </a:r>
            <a:r>
              <a:rPr lang="it-IT" sz="1800" dirty="0" err="1">
                <a:solidFill>
                  <a:srgbClr val="00B0F0"/>
                </a:solidFill>
              </a:rPr>
              <a:t>Co.Vi.So</a:t>
            </a:r>
            <a:r>
              <a:rPr lang="it-IT" sz="1800" dirty="0">
                <a:solidFill>
                  <a:srgbClr val="00B0F0"/>
                </a:solidFill>
              </a:rPr>
              <a:t>. C. in ordine ai procedimenti di cui ai </a:t>
            </a:r>
            <a:r>
              <a:rPr lang="it-IT" sz="1800" dirty="0" smtClean="0">
                <a:solidFill>
                  <a:srgbClr val="00B0F0"/>
                </a:solidFill>
              </a:rPr>
              <a:t>commi precedenti </a:t>
            </a:r>
            <a:r>
              <a:rPr lang="it-IT" sz="1800" dirty="0">
                <a:solidFill>
                  <a:srgbClr val="00B0F0"/>
                </a:solidFill>
              </a:rPr>
              <a:t>ogni qualvolta lo ritenga opportuno.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Contabilità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e bilancio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732170"/>
            <a:ext cx="9144000" cy="4832532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</a:rPr>
              <a:t>1. La contabilità deve essere tenuta dalle società in osservanza delle norme di legge ed </a:t>
            </a:r>
            <a:r>
              <a:rPr lang="it-IT" sz="1800" dirty="0" smtClean="0">
                <a:solidFill>
                  <a:srgbClr val="00B0F0"/>
                </a:solidFill>
              </a:rPr>
              <a:t>in conformità </a:t>
            </a:r>
            <a:r>
              <a:rPr lang="it-IT" sz="1800" dirty="0">
                <a:solidFill>
                  <a:srgbClr val="00B0F0"/>
                </a:solidFill>
              </a:rPr>
              <a:t>con il piano dei conti predisposto dalla </a:t>
            </a:r>
            <a:r>
              <a:rPr lang="it-IT" sz="1800" dirty="0" err="1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e approvato dal Consiglio federale.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2. Le società associate nelle Leghe Professionistiche hanno l’obbligo di depositare presso </a:t>
            </a:r>
            <a:r>
              <a:rPr lang="it-IT" sz="1800" dirty="0" smtClean="0">
                <a:solidFill>
                  <a:srgbClr val="00B0F0"/>
                </a:solidFill>
              </a:rPr>
              <a:t>la </a:t>
            </a:r>
            <a:r>
              <a:rPr lang="it-IT" sz="1800" dirty="0" err="1" smtClean="0">
                <a:solidFill>
                  <a:srgbClr val="00B0F0"/>
                </a:solidFill>
              </a:rPr>
              <a:t>Co.Vi.So.C</a:t>
            </a:r>
            <a:r>
              <a:rPr lang="it-IT" sz="1800" dirty="0">
                <a:solidFill>
                  <a:srgbClr val="00B0F0"/>
                </a:solidFill>
              </a:rPr>
              <a:t>. il bilancio annuale redatto esclusivamente in forma ordinaria, la relazione semestrale, </a:t>
            </a:r>
            <a:r>
              <a:rPr lang="it-IT" sz="1800" dirty="0" smtClean="0">
                <a:solidFill>
                  <a:srgbClr val="00B0F0"/>
                </a:solidFill>
              </a:rPr>
              <a:t>e l’eventuale </a:t>
            </a:r>
            <a:r>
              <a:rPr lang="it-IT" sz="1800" dirty="0">
                <a:solidFill>
                  <a:srgbClr val="00B0F0"/>
                </a:solidFill>
              </a:rPr>
              <a:t>bilancio </a:t>
            </a:r>
            <a:r>
              <a:rPr lang="it-IT" sz="1800" dirty="0" smtClean="0">
                <a:solidFill>
                  <a:srgbClr val="00B0F0"/>
                </a:solidFill>
              </a:rPr>
              <a:t>consolidato.</a:t>
            </a:r>
            <a:endParaRPr lang="it-IT" sz="1800" dirty="0">
              <a:solidFill>
                <a:srgbClr val="00B0F0"/>
              </a:solidFill>
            </a:endParaRP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3. Il bilancio d’esercizio deve essere predisposto nel rispetto della vigente normativa civilistica </a:t>
            </a:r>
            <a:r>
              <a:rPr lang="it-IT" sz="1800" dirty="0" smtClean="0">
                <a:solidFill>
                  <a:srgbClr val="00B0F0"/>
                </a:solidFill>
              </a:rPr>
              <a:t>e sulla </a:t>
            </a:r>
            <a:r>
              <a:rPr lang="it-IT" sz="1800" dirty="0">
                <a:solidFill>
                  <a:srgbClr val="00B0F0"/>
                </a:solidFill>
              </a:rPr>
              <a:t>base dei principi contabili emanati dall’Organismo Italiano di Contabilità, utilizzando </a:t>
            </a:r>
            <a:r>
              <a:rPr lang="it-IT" sz="1800" dirty="0" smtClean="0">
                <a:solidFill>
                  <a:srgbClr val="00B0F0"/>
                </a:solidFill>
              </a:rPr>
              <a:t>le raccomandazioni </a:t>
            </a:r>
            <a:r>
              <a:rPr lang="it-IT" sz="1800" dirty="0">
                <a:solidFill>
                  <a:srgbClr val="00B0F0"/>
                </a:solidFill>
              </a:rPr>
              <a:t>contabili F.I.G.C., ovvero sulla base dei principi contabili internazionali </a:t>
            </a:r>
            <a:r>
              <a:rPr lang="it-IT" sz="1800" dirty="0" smtClean="0">
                <a:solidFill>
                  <a:srgbClr val="00B0F0"/>
                </a:solidFill>
              </a:rPr>
              <a:t>ove applicabili</a:t>
            </a:r>
            <a:r>
              <a:rPr lang="it-IT" sz="1800" dirty="0">
                <a:solidFill>
                  <a:srgbClr val="00B0F0"/>
                </a:solidFill>
              </a:rPr>
              <a:t>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4. Il bilancio delle società della Lega Nazionale Professionisti Serie A, della Lega </a:t>
            </a:r>
            <a:r>
              <a:rPr lang="it-IT" sz="1800" dirty="0" smtClean="0">
                <a:solidFill>
                  <a:srgbClr val="00B0F0"/>
                </a:solidFill>
              </a:rPr>
              <a:t>Nazionale Professionisti </a:t>
            </a:r>
            <a:r>
              <a:rPr lang="it-IT" sz="1800" dirty="0">
                <a:solidFill>
                  <a:srgbClr val="00B0F0"/>
                </a:solidFill>
              </a:rPr>
              <a:t>Serie B e della Lega Italiana Calcio Professionistico deve essere sottoposto </a:t>
            </a:r>
            <a:r>
              <a:rPr lang="it-IT" sz="1800" dirty="0" smtClean="0">
                <a:solidFill>
                  <a:srgbClr val="00B0F0"/>
                </a:solidFill>
              </a:rPr>
              <a:t>alla revisione </a:t>
            </a:r>
            <a:r>
              <a:rPr lang="it-IT" sz="1800" dirty="0">
                <a:solidFill>
                  <a:srgbClr val="00B0F0"/>
                </a:solidFill>
              </a:rPr>
              <a:t>di una società iscritta nel registro dei revisori legali istituito presso il </a:t>
            </a:r>
            <a:r>
              <a:rPr lang="it-IT" sz="1800" dirty="0" smtClean="0">
                <a:solidFill>
                  <a:srgbClr val="00B0F0"/>
                </a:solidFill>
              </a:rPr>
              <a:t>Ministero dell’Economia </a:t>
            </a:r>
            <a:r>
              <a:rPr lang="it-IT" sz="1800" dirty="0">
                <a:solidFill>
                  <a:srgbClr val="00B0F0"/>
                </a:solidFill>
              </a:rPr>
              <a:t>e delle Finanze che abbia svolto incarichi di revisione negli ultimi tre anni </a:t>
            </a:r>
            <a:r>
              <a:rPr lang="it-IT" sz="1800" dirty="0" smtClean="0">
                <a:solidFill>
                  <a:srgbClr val="00B0F0"/>
                </a:solidFill>
              </a:rPr>
              <a:t>per società </a:t>
            </a:r>
            <a:r>
              <a:rPr lang="it-IT" sz="1800" dirty="0">
                <a:solidFill>
                  <a:srgbClr val="00B0F0"/>
                </a:solidFill>
              </a:rPr>
              <a:t>quotate o per società di calcio professionistiche.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5. Le società devono predisporre la relazione semestrale rispettando gli stessi principi e i </a:t>
            </a:r>
            <a:r>
              <a:rPr lang="it-IT" sz="1800" dirty="0" smtClean="0">
                <a:solidFill>
                  <a:srgbClr val="00B0F0"/>
                </a:solidFill>
              </a:rPr>
              <a:t>requisiti minimi </a:t>
            </a:r>
            <a:r>
              <a:rPr lang="it-IT" sz="1800" dirty="0">
                <a:solidFill>
                  <a:srgbClr val="00B0F0"/>
                </a:solidFill>
              </a:rPr>
              <a:t>contabili e di contenuto previsti per la redazione del bilancio, tenendo conto, per </a:t>
            </a:r>
            <a:r>
              <a:rPr lang="it-IT" sz="1800" dirty="0" smtClean="0">
                <a:solidFill>
                  <a:srgbClr val="00B0F0"/>
                </a:solidFill>
              </a:rPr>
              <a:t>quanto concerne </a:t>
            </a:r>
            <a:r>
              <a:rPr lang="it-IT" sz="1800" dirty="0">
                <a:solidFill>
                  <a:srgbClr val="00B0F0"/>
                </a:solidFill>
              </a:rPr>
              <a:t>gli aspetti economici, dei criteri della competenza e del pro-rata </a:t>
            </a:r>
            <a:r>
              <a:rPr lang="it-IT" sz="1800" dirty="0" err="1">
                <a:solidFill>
                  <a:srgbClr val="00B0F0"/>
                </a:solidFill>
              </a:rPr>
              <a:t>temporis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8650310" cy="100265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Contabilità </a:t>
            </a: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e bilancio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732170"/>
            <a:ext cx="9144000" cy="4271815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>
                <a:solidFill>
                  <a:srgbClr val="00B0F0"/>
                </a:solidFill>
              </a:rPr>
              <a:t>6</a:t>
            </a:r>
            <a:r>
              <a:rPr lang="it-IT" sz="1800" dirty="0">
                <a:solidFill>
                  <a:srgbClr val="00B0F0"/>
                </a:solidFill>
              </a:rPr>
              <a:t>. La relazione semestrale delle società della Lega Nazionale Professionisti Serie A, della </a:t>
            </a:r>
            <a:r>
              <a:rPr lang="it-IT" sz="1800" dirty="0" smtClean="0">
                <a:solidFill>
                  <a:srgbClr val="00B0F0"/>
                </a:solidFill>
              </a:rPr>
              <a:t>Lega Nazionale </a:t>
            </a:r>
            <a:r>
              <a:rPr lang="it-IT" sz="1800" dirty="0">
                <a:solidFill>
                  <a:srgbClr val="00B0F0"/>
                </a:solidFill>
              </a:rPr>
              <a:t>Professionisti Serie B e della Lega Italiana Calcio Professionistico deve </a:t>
            </a:r>
            <a:r>
              <a:rPr lang="it-IT" sz="1800" dirty="0" smtClean="0">
                <a:solidFill>
                  <a:srgbClr val="00B0F0"/>
                </a:solidFill>
              </a:rPr>
              <a:t>essere sottoposta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smtClean="0">
                <a:solidFill>
                  <a:srgbClr val="00B0F0"/>
                </a:solidFill>
              </a:rPr>
              <a:t>a </a:t>
            </a:r>
            <a:r>
              <a:rPr lang="it-IT" sz="1800" dirty="0">
                <a:solidFill>
                  <a:srgbClr val="00B0F0"/>
                </a:solidFill>
              </a:rPr>
              <a:t>revisione contabile limitata (“</a:t>
            </a:r>
            <a:r>
              <a:rPr lang="it-IT" sz="1800" dirty="0" err="1">
                <a:solidFill>
                  <a:srgbClr val="00B0F0"/>
                </a:solidFill>
              </a:rPr>
              <a:t>limited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err="1">
                <a:solidFill>
                  <a:srgbClr val="00B0F0"/>
                </a:solidFill>
              </a:rPr>
              <a:t>review</a:t>
            </a:r>
            <a:r>
              <a:rPr lang="it-IT" sz="1800" dirty="0">
                <a:solidFill>
                  <a:srgbClr val="00B0F0"/>
                </a:solidFill>
              </a:rPr>
              <a:t>”) da parte di una società iscritta nel registro </a:t>
            </a:r>
            <a:r>
              <a:rPr lang="it-IT" sz="1800" dirty="0" smtClean="0">
                <a:solidFill>
                  <a:srgbClr val="00B0F0"/>
                </a:solidFill>
              </a:rPr>
              <a:t>dei revisori </a:t>
            </a:r>
            <a:r>
              <a:rPr lang="it-IT" sz="1800" dirty="0">
                <a:solidFill>
                  <a:srgbClr val="00B0F0"/>
                </a:solidFill>
              </a:rPr>
              <a:t>legali istituito presso il Ministero dell’Economia e delle Finanze che abbia svolto </a:t>
            </a:r>
            <a:r>
              <a:rPr lang="it-IT" sz="1800" dirty="0" smtClean="0">
                <a:solidFill>
                  <a:srgbClr val="00B0F0"/>
                </a:solidFill>
              </a:rPr>
              <a:t>incarichi di </a:t>
            </a:r>
            <a:r>
              <a:rPr lang="it-IT" sz="1800" dirty="0">
                <a:solidFill>
                  <a:srgbClr val="00B0F0"/>
                </a:solidFill>
              </a:rPr>
              <a:t>revisione negli ultimi tre anni per società quotate o per società di calcio professionistiche.</a:t>
            </a:r>
          </a:p>
          <a:p>
            <a:pPr algn="just"/>
            <a:r>
              <a:rPr lang="it-IT" sz="1800" dirty="0">
                <a:solidFill>
                  <a:srgbClr val="00B0F0"/>
                </a:solidFill>
              </a:rPr>
              <a:t>7. Le società calcistiche che esercitano il controllo su una o più società, ai sensi dell’art. 2359 </a:t>
            </a:r>
            <a:r>
              <a:rPr lang="it-IT" sz="1800" dirty="0" smtClean="0">
                <a:solidFill>
                  <a:srgbClr val="00B0F0"/>
                </a:solidFill>
              </a:rPr>
              <a:t>del Codice </a:t>
            </a:r>
            <a:r>
              <a:rPr lang="it-IT" sz="1800" dirty="0">
                <a:solidFill>
                  <a:srgbClr val="00B0F0"/>
                </a:solidFill>
              </a:rPr>
              <a:t>Civile, devono, altresì, predisporre il bilancio consolidato, con riferimento alla </a:t>
            </a:r>
            <a:r>
              <a:rPr lang="it-IT" sz="1800" dirty="0" smtClean="0">
                <a:solidFill>
                  <a:srgbClr val="00B0F0"/>
                </a:solidFill>
              </a:rPr>
              <a:t>struttura del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  <a:r>
              <a:rPr lang="it-IT" sz="1800" dirty="0" smtClean="0">
                <a:solidFill>
                  <a:srgbClr val="00B0F0"/>
                </a:solidFill>
              </a:rPr>
              <a:t>gruppo </a:t>
            </a:r>
            <a:r>
              <a:rPr lang="it-IT" sz="1800" dirty="0">
                <a:solidFill>
                  <a:srgbClr val="00B0F0"/>
                </a:solidFill>
              </a:rPr>
              <a:t>del quale la società calcistica è controllante. L’area di consolidamento del gruppo, </a:t>
            </a:r>
            <a:r>
              <a:rPr lang="it-IT" sz="1800" dirty="0" smtClean="0">
                <a:solidFill>
                  <a:srgbClr val="00B0F0"/>
                </a:solidFill>
              </a:rPr>
              <a:t>facente capo </a:t>
            </a:r>
            <a:r>
              <a:rPr lang="it-IT" sz="1800" dirty="0">
                <a:solidFill>
                  <a:srgbClr val="00B0F0"/>
                </a:solidFill>
              </a:rPr>
              <a:t>alla società calcistica, deve includere le società controllate, nonché le società collegate e </a:t>
            </a:r>
            <a:r>
              <a:rPr lang="it-IT" sz="1800" dirty="0" smtClean="0">
                <a:solidFill>
                  <a:srgbClr val="00B0F0"/>
                </a:solidFill>
              </a:rPr>
              <a:t>le altre </a:t>
            </a:r>
            <a:r>
              <a:rPr lang="it-IT" sz="1800" dirty="0">
                <a:solidFill>
                  <a:srgbClr val="00B0F0"/>
                </a:solidFill>
              </a:rPr>
              <a:t>società che generano ricavi e/o offrono servizi e/o sostengono costi inerenti all’attività </a:t>
            </a:r>
            <a:r>
              <a:rPr lang="it-IT" sz="1800" dirty="0" smtClean="0">
                <a:solidFill>
                  <a:srgbClr val="00B0F0"/>
                </a:solidFill>
              </a:rPr>
              <a:t>tipica della </a:t>
            </a:r>
            <a:r>
              <a:rPr lang="it-IT" sz="1800" dirty="0">
                <a:solidFill>
                  <a:srgbClr val="00B0F0"/>
                </a:solidFill>
              </a:rPr>
              <a:t>società </a:t>
            </a:r>
            <a:r>
              <a:rPr lang="it-IT" sz="1800" dirty="0" smtClean="0">
                <a:solidFill>
                  <a:srgbClr val="00B0F0"/>
                </a:solidFill>
              </a:rPr>
              <a:t>calcistica. Qualora </a:t>
            </a:r>
            <a:r>
              <a:rPr lang="it-IT" sz="1800" dirty="0">
                <a:solidFill>
                  <a:srgbClr val="00B0F0"/>
                </a:solidFill>
              </a:rPr>
              <a:t>un soggetto giuridico che controlli direttamente o indirettamente la società </a:t>
            </a:r>
            <a:r>
              <a:rPr lang="it-IT" sz="1800" dirty="0" smtClean="0">
                <a:solidFill>
                  <a:srgbClr val="00B0F0"/>
                </a:solidFill>
              </a:rPr>
              <a:t>calcistica, generi </a:t>
            </a:r>
            <a:r>
              <a:rPr lang="it-IT" sz="1800" dirty="0">
                <a:solidFill>
                  <a:srgbClr val="00B0F0"/>
                </a:solidFill>
              </a:rPr>
              <a:t>ricavi e/o offra servizi e/o sostenga costi inerenti all’attività tipica della medesima </a:t>
            </a:r>
            <a:r>
              <a:rPr lang="it-IT" sz="1800" dirty="0" smtClean="0">
                <a:solidFill>
                  <a:srgbClr val="00B0F0"/>
                </a:solidFill>
              </a:rPr>
              <a:t>società, nell’area </a:t>
            </a:r>
            <a:r>
              <a:rPr lang="it-IT" sz="1800" dirty="0">
                <a:solidFill>
                  <a:srgbClr val="00B0F0"/>
                </a:solidFill>
              </a:rPr>
              <a:t>di consolidamento dovrà essere incluso anche tale soggetto</a:t>
            </a:r>
            <a:r>
              <a:rPr lang="it-IT" sz="1800" dirty="0" smtClean="0">
                <a:solidFill>
                  <a:srgbClr val="00B0F0"/>
                </a:solidFill>
              </a:rPr>
              <a:t>.</a:t>
            </a:r>
            <a:endParaRPr lang="it-IT" sz="1800" dirty="0">
              <a:solidFill>
                <a:srgbClr val="00B0F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6" y="5789947"/>
            <a:ext cx="12573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02" y="5607170"/>
            <a:ext cx="729815" cy="11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8088</Words>
  <Application>Microsoft Office PowerPoint</Application>
  <PresentationFormat>Personalizzato</PresentationFormat>
  <Paragraphs>271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47" baseType="lpstr">
      <vt:lpstr>Tema di Office</vt:lpstr>
      <vt:lpstr>CONTROLLI SULLA GESTIONE ECONOMICA FINANZIARIA DELLE SOCIETA’ PROFESSIONISTICHE</vt:lpstr>
      <vt:lpstr>Organi delle Licenze Nazionali</vt:lpstr>
      <vt:lpstr>Co.Vi.So.C.</vt:lpstr>
      <vt:lpstr>Co.Vi.So.C.</vt:lpstr>
      <vt:lpstr>Attività consultive</vt:lpstr>
      <vt:lpstr>Attività di controllo</vt:lpstr>
      <vt:lpstr>Poteri sanzionatori</vt:lpstr>
      <vt:lpstr>Contabilità e bilancio</vt:lpstr>
      <vt:lpstr>Contabilità e bilancio</vt:lpstr>
      <vt:lpstr>Informativa periodica alla Co.Vi.So.C.</vt:lpstr>
      <vt:lpstr>Presentazione standard di PowerPoint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periodica alla Co.Vi.So.C.</vt:lpstr>
      <vt:lpstr>Informativa continua alla Co.Vi.So.C.</vt:lpstr>
      <vt:lpstr>Sanzioni</vt:lpstr>
      <vt:lpstr>Sanzioni</vt:lpstr>
      <vt:lpstr>Sanzioni</vt:lpstr>
      <vt:lpstr>Commissione Criteri Infrastrutturali e Sportivi-Organizzativi</vt:lpstr>
      <vt:lpstr>Commissione Criteri Infrastrutturali e Sportivi-Organizzativi</vt:lpstr>
      <vt:lpstr>Grazie per l’attenzione</vt:lpstr>
    </vt:vector>
  </TitlesOfParts>
  <Company>INVITALIA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NORME ORGANIZZATIVE INTERNE DELLA F.I.G.C.</dc:title>
  <dc:creator>Fontemurato Domenico</dc:creator>
  <cp:lastModifiedBy>utente6</cp:lastModifiedBy>
  <cp:revision>64</cp:revision>
  <dcterms:created xsi:type="dcterms:W3CDTF">2018-10-27T13:33:45Z</dcterms:created>
  <dcterms:modified xsi:type="dcterms:W3CDTF">2018-11-14T11:01:57Z</dcterms:modified>
</cp:coreProperties>
</file>