
<file path=[Content_Types].xml><?xml version="1.0" encoding="utf-8"?>
<Types xmlns="http://schemas.openxmlformats.org/package/2006/content-types">
  <Default Extension="png" ContentType="image/png"/>
  <Default Extension="bmp" ContentType="image/bmp"/>
  <Default Extension="pdf" ContentType="application/pdf"/>
  <Default Extension="rels" ContentType="application/vnd.openxmlformats-package.relationships+xml"/>
  <Default Extension="jpeg" ContentType="image/jpg"/>
  <Default Extension="mov" ContentType="application/movie"/>
  <Default Extension="xml" ContentType="application/xml"/>
  <Default Extension="gif" ContentType="image/gif"/>
  <Default Extension="tif" ContentType="image/tif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tableStyles.xml" ContentType="application/vnd.openxmlformats-officedocument.presentationml.tableStyle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E2F8"/>
          </a:solidFill>
        </a:fill>
      </a:tcStyle>
    </a:wholeTbl>
    <a:band2H>
      <a:tcTxStyle b="def" i="def"/>
      <a:tcStyle>
        <a:tcBdr/>
        <a:fill>
          <a:solidFill>
            <a:srgbClr val="E7F1FB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DECD"/>
          </a:solidFill>
        </a:fill>
      </a:tcStyle>
    </a:wholeTbl>
    <a:band2H>
      <a:tcTxStyle b="def" i="def"/>
      <a:tcStyle>
        <a:tcBdr/>
        <a:fill>
          <a:solidFill>
            <a:srgbClr val="FAEF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D2F4"/>
          </a:solidFill>
        </a:fill>
      </a:tcStyle>
    </a:wholeTbl>
    <a:band2H>
      <a:tcTxStyle b="def" i="def"/>
      <a:tcStyle>
        <a:tcBdr/>
        <a:fill>
          <a:solidFill>
            <a:srgbClr val="F0EAF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customXml" Target="../customXml/item1.xml"/><Relationship Id="rId7" Type="http://schemas.openxmlformats.org/officeDocument/2006/relationships/notesMaster" Target="notesMasters/notesMaster1.xml"/><Relationship Id="rId2" Type="http://schemas.openxmlformats.org/officeDocument/2006/relationships/viewProps" Target="viewProps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" Type="http://schemas.openxmlformats.org/officeDocument/2006/relationships/presProps" Target="presProps.xml"/><Relationship Id="rId6" Type="http://schemas.openxmlformats.org/officeDocument/2006/relationships/theme" Target="theme/theme1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customXml" Target="../customXml/item2.xml"/><Relationship Id="rId8" Type="http://schemas.openxmlformats.org/officeDocument/2006/relationships/slide" Target="slides/slide1.xml"/><Relationship Id="rId3" Type="http://schemas.openxmlformats.org/officeDocument/2006/relationships/commentAuthors" Target="commentAuthors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0" Type="http://schemas.openxmlformats.org/officeDocument/2006/relationships/slide" Target="slides/slide13.xml"/><Relationship Id="rId41" Type="http://schemas.openxmlformats.org/officeDocument/2006/relationships/slide" Target="slides/slide34.xml"/>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6" name="Shape 21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4"/>
          <p:cNvGrpSpPr/>
          <p:nvPr/>
        </p:nvGrpSpPr>
        <p:grpSpPr>
          <a:xfrm>
            <a:off x="203198" y="-3"/>
            <a:ext cx="3778256" cy="6858007"/>
            <a:chOff x="0" y="0"/>
            <a:chExt cx="3778255" cy="6858006"/>
          </a:xfrm>
        </p:grpSpPr>
        <p:sp>
          <p:nvSpPr>
            <p:cNvPr id="18" name="Freeform 6"/>
            <p:cNvSpPr/>
            <p:nvPr/>
          </p:nvSpPr>
          <p:spPr>
            <a:xfrm>
              <a:off x="438149" y="-1"/>
              <a:ext cx="1365254" cy="3971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108"/>
                  </a:moveTo>
                  <a:lnTo>
                    <a:pt x="5727" y="21600"/>
                  </a:lnTo>
                  <a:lnTo>
                    <a:pt x="21600" y="0"/>
                  </a:lnTo>
                  <a:lnTo>
                    <a:pt x="15572" y="0"/>
                  </a:lnTo>
                  <a:lnTo>
                    <a:pt x="0" y="21108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orbel"/>
                  <a:ea typeface="Corbel"/>
                  <a:cs typeface="Corbel"/>
                  <a:sym typeface="Corbel"/>
                </a:defRPr>
              </a:pPr>
            </a:p>
          </p:txBody>
        </p:sp>
        <p:sp>
          <p:nvSpPr>
            <p:cNvPr id="19" name="Freeform 7"/>
            <p:cNvSpPr/>
            <p:nvPr/>
          </p:nvSpPr>
          <p:spPr>
            <a:xfrm>
              <a:off x="-1" y="-1"/>
              <a:ext cx="1336679" cy="3862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15443" y="0"/>
                  </a:lnTo>
                  <a:lnTo>
                    <a:pt x="0" y="21094"/>
                  </a:lnTo>
                  <a:lnTo>
                    <a:pt x="5849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595959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orbel"/>
                  <a:ea typeface="Corbel"/>
                  <a:cs typeface="Corbel"/>
                  <a:sym typeface="Corbel"/>
                </a:defRPr>
              </a:pPr>
            </a:p>
          </p:txBody>
        </p:sp>
        <p:sp>
          <p:nvSpPr>
            <p:cNvPr id="20" name="Freeform 8"/>
            <p:cNvSpPr/>
            <p:nvPr/>
          </p:nvSpPr>
          <p:spPr>
            <a:xfrm>
              <a:off x="4762" y="3776664"/>
              <a:ext cx="1936754" cy="3081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0644" y="21600"/>
                  </a:ln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orbel"/>
                  <a:ea typeface="Corbel"/>
                  <a:cs typeface="Corbel"/>
                  <a:sym typeface="Corbel"/>
                </a:defRPr>
              </a:pPr>
            </a:p>
          </p:txBody>
        </p:sp>
        <p:sp>
          <p:nvSpPr>
            <p:cNvPr id="21" name="Freeform 9"/>
            <p:cNvSpPr/>
            <p:nvPr/>
          </p:nvSpPr>
          <p:spPr>
            <a:xfrm>
              <a:off x="442912" y="3886200"/>
              <a:ext cx="2373317" cy="2971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0"/>
                  </a:lnTo>
                  <a:lnTo>
                    <a:pt x="20834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C5A8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orbel"/>
                  <a:ea typeface="Corbel"/>
                  <a:cs typeface="Corbel"/>
                  <a:sym typeface="Corbel"/>
                </a:defRPr>
              </a:pPr>
            </a:p>
          </p:txBody>
        </p:sp>
        <p:sp>
          <p:nvSpPr>
            <p:cNvPr id="22" name="Freeform 10"/>
            <p:cNvSpPr/>
            <p:nvPr/>
          </p:nvSpPr>
          <p:spPr>
            <a:xfrm>
              <a:off x="438150" y="3881438"/>
              <a:ext cx="3340105" cy="297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31" y="35"/>
                  </a:lnTo>
                  <a:lnTo>
                    <a:pt x="15379" y="21600"/>
                  </a:lnTo>
                  <a:lnTo>
                    <a:pt x="21600" y="21600"/>
                  </a:lnTo>
                  <a:lnTo>
                    <a:pt x="2341" y="6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287C3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orbel"/>
                  <a:ea typeface="Corbel"/>
                  <a:cs typeface="Corbel"/>
                  <a:sym typeface="Corbel"/>
                </a:defRPr>
              </a:pPr>
            </a:p>
          </p:txBody>
        </p:sp>
        <p:sp>
          <p:nvSpPr>
            <p:cNvPr id="23" name="Freeform 11"/>
            <p:cNvSpPr/>
            <p:nvPr/>
          </p:nvSpPr>
          <p:spPr>
            <a:xfrm>
              <a:off x="-1" y="3771900"/>
              <a:ext cx="2660654" cy="3086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3402" y="1233"/>
                  </a:lnTo>
                  <a:lnTo>
                    <a:pt x="2900" y="667"/>
                  </a:lnTo>
                  <a:lnTo>
                    <a:pt x="2938" y="667"/>
                  </a:lnTo>
                  <a:lnTo>
                    <a:pt x="3402" y="1233"/>
                  </a:lnTo>
                  <a:lnTo>
                    <a:pt x="3016" y="767"/>
                  </a:lnTo>
                  <a:lnTo>
                    <a:pt x="2938" y="633"/>
                  </a:lnTo>
                  <a:lnTo>
                    <a:pt x="2861" y="600"/>
                  </a:lnTo>
                  <a:lnTo>
                    <a:pt x="0" y="0"/>
                  </a:lnTo>
                  <a:lnTo>
                    <a:pt x="39" y="33"/>
                  </a:lnTo>
                  <a:lnTo>
                    <a:pt x="15762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40404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orbel"/>
                  <a:ea typeface="Corbel"/>
                  <a:cs typeface="Corbel"/>
                  <a:sym typeface="Corbel"/>
                </a:defRPr>
              </a:pPr>
            </a:p>
          </p:txBody>
        </p:sp>
      </p:grpSp>
      <p:sp>
        <p:nvSpPr>
          <p:cNvPr id="25" name="Titolo Testo"/>
          <p:cNvSpPr txBox="1"/>
          <p:nvPr>
            <p:ph type="title"/>
          </p:nvPr>
        </p:nvSpPr>
        <p:spPr>
          <a:xfrm>
            <a:off x="1739673" y="914400"/>
            <a:ext cx="6947128" cy="3488269"/>
          </a:xfrm>
          <a:prstGeom prst="rect">
            <a:avLst/>
          </a:prstGeom>
        </p:spPr>
        <p:txBody>
          <a:bodyPr anchor="b"/>
          <a:lstStyle>
            <a:lvl1pPr algn="r">
              <a:defRPr sz="5400"/>
            </a:lvl1pPr>
          </a:lstStyle>
          <a:p>
            <a:pPr/>
            <a:r>
              <a:t>Titolo Testo</a:t>
            </a:r>
          </a:p>
        </p:txBody>
      </p:sp>
      <p:sp>
        <p:nvSpPr>
          <p:cNvPr id="26" name="Corpo livello uno…"/>
          <p:cNvSpPr txBox="1"/>
          <p:nvPr>
            <p:ph type="body" sz="quarter" idx="1"/>
          </p:nvPr>
        </p:nvSpPr>
        <p:spPr>
          <a:xfrm>
            <a:off x="2924237" y="4402666"/>
            <a:ext cx="5762565" cy="1364534"/>
          </a:xfrm>
          <a:prstGeom prst="rect">
            <a:avLst/>
          </a:prstGeom>
        </p:spPr>
        <p:txBody>
          <a:bodyPr anchor="t"/>
          <a:lstStyle>
            <a:lvl1pPr marL="0" indent="0" algn="r">
              <a:buClrTx/>
              <a:buSzTx/>
              <a:buFontTx/>
              <a:buNone/>
              <a:defRPr sz="1800"/>
            </a:lvl1pPr>
            <a:lvl2pPr marL="0" indent="0" algn="r">
              <a:buClrTx/>
              <a:buSzTx/>
              <a:buFontTx/>
              <a:buNone/>
              <a:defRPr sz="1800"/>
            </a:lvl2pPr>
            <a:lvl3pPr marL="0" indent="0" algn="r">
              <a:buClrTx/>
              <a:buSzTx/>
              <a:buFontTx/>
              <a:buNone/>
              <a:defRPr sz="1800"/>
            </a:lvl3pPr>
            <a:lvl4pPr marL="0" indent="0" algn="r">
              <a:buClrTx/>
              <a:buSzTx/>
              <a:buFontTx/>
              <a:buNone/>
              <a:defRPr sz="1800"/>
            </a:lvl4pPr>
            <a:lvl5pPr marL="0" indent="0" algn="r">
              <a:buClrTx/>
              <a:buSzTx/>
              <a:buFontTx/>
              <a:buNone/>
              <a:defRPr sz="18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7" name="Freeform 12"/>
          <p:cNvSpPr/>
          <p:nvPr/>
        </p:nvSpPr>
        <p:spPr>
          <a:xfrm>
            <a:off x="203198" y="3771898"/>
            <a:ext cx="361954" cy="90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0" y="0"/>
                </a:lnTo>
                <a:lnTo>
                  <a:pt x="21032" y="20463"/>
                </a:lnTo>
                <a:lnTo>
                  <a:pt x="21600" y="21600"/>
                </a:lnTo>
                <a:close/>
              </a:path>
            </a:pathLst>
          </a:custGeom>
          <a:solidFill>
            <a:srgbClr val="29ABE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orbel"/>
                <a:ea typeface="Corbel"/>
                <a:cs typeface="Corbel"/>
                <a:sym typeface="Corbel"/>
              </a:defRPr>
            </a:pPr>
          </a:p>
        </p:txBody>
      </p:sp>
      <p:sp>
        <p:nvSpPr>
          <p:cNvPr id="28" name="Freeform 13"/>
          <p:cNvSpPr/>
          <p:nvPr/>
        </p:nvSpPr>
        <p:spPr>
          <a:xfrm>
            <a:off x="560387" y="3867148"/>
            <a:ext cx="61916" cy="809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  <a:lnTo>
                  <a:pt x="1662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orbel"/>
                <a:ea typeface="Corbel"/>
                <a:cs typeface="Corbel"/>
                <a:sym typeface="Corbel"/>
              </a:defRPr>
            </a:pPr>
          </a:p>
        </p:txBody>
      </p:sp>
      <p:sp>
        <p:nvSpPr>
          <p:cNvPr id="29" name="Numero diapositiva"/>
          <p:cNvSpPr txBox="1"/>
          <p:nvPr>
            <p:ph type="sldNum" sz="quarter" idx="2"/>
          </p:nvPr>
        </p:nvSpPr>
        <p:spPr>
          <a:xfrm>
            <a:off x="8455665" y="6184330"/>
            <a:ext cx="231137" cy="2311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itolo Testo"/>
          <p:cNvSpPr txBox="1"/>
          <p:nvPr>
            <p:ph type="title"/>
          </p:nvPr>
        </p:nvSpPr>
        <p:spPr>
          <a:xfrm>
            <a:off x="1112332" y="1752599"/>
            <a:ext cx="4070680" cy="1371601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/>
            <a:r>
              <a:t>Titolo Testo</a:t>
            </a:r>
          </a:p>
        </p:txBody>
      </p:sp>
      <p:sp>
        <p:nvSpPr>
          <p:cNvPr id="114" name="Picture Placeholder 2"/>
          <p:cNvSpPr/>
          <p:nvPr>
            <p:ph type="pic" sz="quarter" idx="21"/>
          </p:nvPr>
        </p:nvSpPr>
        <p:spPr>
          <a:xfrm>
            <a:off x="5697494" y="914400"/>
            <a:ext cx="2461374" cy="4572000"/>
          </a:xfrm>
          <a:prstGeom prst="rect">
            <a:avLst/>
          </a:prstGeom>
          <a:ln w="38100">
            <a:solidFill>
              <a:srgbClr val="CECECE"/>
            </a:solidFill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15" name="Corpo livello uno…"/>
          <p:cNvSpPr txBox="1"/>
          <p:nvPr>
            <p:ph type="body" sz="quarter" idx="1"/>
          </p:nvPr>
        </p:nvSpPr>
        <p:spPr>
          <a:xfrm>
            <a:off x="1112332" y="3124199"/>
            <a:ext cx="4070680" cy="1828801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800"/>
            </a:lvl1pPr>
            <a:lvl2pPr marL="0" indent="0" algn="ctr">
              <a:buClrTx/>
              <a:buSzTx/>
              <a:buFontTx/>
              <a:buNone/>
              <a:defRPr sz="1800"/>
            </a:lvl2pPr>
            <a:lvl3pPr marL="0" indent="0" algn="ctr">
              <a:buClrTx/>
              <a:buSzTx/>
              <a:buFontTx/>
              <a:buNone/>
              <a:defRPr sz="1800"/>
            </a:lvl3pPr>
            <a:lvl4pPr marL="0" indent="0" algn="ctr">
              <a:buClrTx/>
              <a:buSzTx/>
              <a:buFontTx/>
              <a:buNone/>
              <a:defRPr sz="1800"/>
            </a:lvl4pPr>
            <a:lvl5pPr marL="0" indent="0" algn="ctr">
              <a:buClrTx/>
              <a:buSzTx/>
              <a:buFontTx/>
              <a:buNone/>
              <a:defRPr sz="18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16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olo Testo"/>
          <p:cNvSpPr txBox="1"/>
          <p:nvPr>
            <p:ph type="title"/>
          </p:nvPr>
        </p:nvSpPr>
        <p:spPr>
          <a:xfrm>
            <a:off x="1113523" y="4732863"/>
            <a:ext cx="7515991" cy="56674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Titolo Testo</a:t>
            </a:r>
          </a:p>
        </p:txBody>
      </p:sp>
      <p:sp>
        <p:nvSpPr>
          <p:cNvPr id="124" name="Picture Placeholder 2"/>
          <p:cNvSpPr/>
          <p:nvPr>
            <p:ph type="pic" sz="half" idx="21"/>
          </p:nvPr>
        </p:nvSpPr>
        <p:spPr>
          <a:xfrm>
            <a:off x="1789974" y="932112"/>
            <a:ext cx="6171068" cy="3164976"/>
          </a:xfrm>
          <a:prstGeom prst="rect">
            <a:avLst/>
          </a:prstGeom>
          <a:ln w="38100">
            <a:solidFill>
              <a:srgbClr val="CECECE"/>
            </a:solidFill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5" name="Corpo livello uno…"/>
          <p:cNvSpPr txBox="1"/>
          <p:nvPr>
            <p:ph type="body" sz="quarter" idx="1"/>
          </p:nvPr>
        </p:nvSpPr>
        <p:spPr>
          <a:xfrm>
            <a:off x="1113523" y="5299602"/>
            <a:ext cx="7515991" cy="49371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400"/>
            </a:lvl1pPr>
            <a:lvl2pPr marL="0" indent="0" algn="ctr">
              <a:buClrTx/>
              <a:buSzTx/>
              <a:buFontTx/>
              <a:buNone/>
              <a:defRPr sz="1400"/>
            </a:lvl2pPr>
            <a:lvl3pPr marL="0" indent="0" algn="ctr">
              <a:buClrTx/>
              <a:buSzTx/>
              <a:buFontTx/>
              <a:buNone/>
              <a:defRPr sz="1400"/>
            </a:lvl3pPr>
            <a:lvl4pPr marL="0" indent="0" algn="ctr">
              <a:buClrTx/>
              <a:buSzTx/>
              <a:buFontTx/>
              <a:buNone/>
              <a:defRPr sz="1400"/>
            </a:lvl4pPr>
            <a:lvl5pPr marL="0" indent="0" algn="ctr">
              <a:buClrTx/>
              <a:buSzTx/>
              <a:buFontTx/>
              <a:buNone/>
              <a:defRPr sz="14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26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itolo Testo"/>
          <p:cNvSpPr txBox="1"/>
          <p:nvPr>
            <p:ph type="title"/>
          </p:nvPr>
        </p:nvSpPr>
        <p:spPr>
          <a:xfrm>
            <a:off x="1113523" y="685800"/>
            <a:ext cx="7515992" cy="3048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Titolo Testo</a:t>
            </a:r>
          </a:p>
        </p:txBody>
      </p:sp>
      <p:sp>
        <p:nvSpPr>
          <p:cNvPr id="134" name="Corpo livello uno…"/>
          <p:cNvSpPr txBox="1"/>
          <p:nvPr>
            <p:ph type="body" sz="quarter" idx="1"/>
          </p:nvPr>
        </p:nvSpPr>
        <p:spPr>
          <a:xfrm>
            <a:off x="1113523" y="4343400"/>
            <a:ext cx="7515994" cy="14478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000"/>
            </a:lvl1pPr>
            <a:lvl2pPr marL="0" indent="0" algn="ctr">
              <a:buClrTx/>
              <a:buSzTx/>
              <a:buFontTx/>
              <a:buNone/>
              <a:defRPr sz="2000"/>
            </a:lvl2pPr>
            <a:lvl3pPr marL="0" indent="0" algn="ctr">
              <a:buClrTx/>
              <a:buSzTx/>
              <a:buFontTx/>
              <a:buNone/>
              <a:defRPr sz="2000"/>
            </a:lvl3pPr>
            <a:lvl4pPr marL="0" indent="0" algn="ctr">
              <a:buClrTx/>
              <a:buSzTx/>
              <a:buFontTx/>
              <a:buNone/>
              <a:defRPr sz="2000"/>
            </a:lvl4pPr>
            <a:lvl5pPr marL="0" indent="0" algn="ctr">
              <a:buClrTx/>
              <a:buSzTx/>
              <a:buFontTx/>
              <a:buNone/>
              <a:defRPr sz="20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Box 13"/>
          <p:cNvSpPr txBox="1"/>
          <p:nvPr/>
        </p:nvSpPr>
        <p:spPr>
          <a:xfrm>
            <a:off x="1015139" y="531840"/>
            <a:ext cx="365882" cy="1247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cap="all" sz="8000"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43" name="TextBox 14"/>
          <p:cNvSpPr txBox="1"/>
          <p:nvPr/>
        </p:nvSpPr>
        <p:spPr>
          <a:xfrm>
            <a:off x="8217916" y="2488216"/>
            <a:ext cx="365883" cy="1247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cap="all" sz="8000"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44" name="Titolo Testo"/>
          <p:cNvSpPr txBox="1"/>
          <p:nvPr>
            <p:ph type="title"/>
          </p:nvPr>
        </p:nvSpPr>
        <p:spPr>
          <a:xfrm>
            <a:off x="1426741" y="685801"/>
            <a:ext cx="6974115" cy="274320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Titolo Testo</a:t>
            </a:r>
          </a:p>
        </p:txBody>
      </p:sp>
      <p:sp>
        <p:nvSpPr>
          <p:cNvPr id="145" name="Corpo livello uno…"/>
          <p:cNvSpPr txBox="1"/>
          <p:nvPr>
            <p:ph type="body" sz="quarter" idx="1"/>
          </p:nvPr>
        </p:nvSpPr>
        <p:spPr>
          <a:xfrm>
            <a:off x="1598235" y="3428998"/>
            <a:ext cx="6631128" cy="381003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800"/>
            </a:lvl1pPr>
            <a:lvl2pPr marL="0" indent="0">
              <a:buClrTx/>
              <a:buSzTx/>
              <a:buFontTx/>
              <a:buNone/>
              <a:defRPr sz="1800"/>
            </a:lvl2pPr>
            <a:lvl3pPr marL="0" indent="0">
              <a:buClrTx/>
              <a:buSzTx/>
              <a:buFontTx/>
              <a:buNone/>
              <a:defRPr sz="1800"/>
            </a:lvl3pPr>
            <a:lvl4pPr marL="0" indent="0">
              <a:buClrTx/>
              <a:buSzTx/>
              <a:buFontTx/>
              <a:buNone/>
              <a:defRPr sz="1800"/>
            </a:lvl4pPr>
            <a:lvl5pPr marL="0" indent="0">
              <a:buClrTx/>
              <a:buSzTx/>
              <a:buFontTx/>
              <a:buNone/>
              <a:defRPr sz="18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46" name="Text Placeholder 2"/>
          <p:cNvSpPr/>
          <p:nvPr>
            <p:ph type="body" sz="quarter" idx="21"/>
          </p:nvPr>
        </p:nvSpPr>
        <p:spPr>
          <a:xfrm>
            <a:off x="1113523" y="4343400"/>
            <a:ext cx="7515991" cy="1447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7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olo Testo"/>
          <p:cNvSpPr txBox="1"/>
          <p:nvPr>
            <p:ph type="title"/>
          </p:nvPr>
        </p:nvSpPr>
        <p:spPr>
          <a:xfrm>
            <a:off x="1113523" y="3308579"/>
            <a:ext cx="7515992" cy="1468803"/>
          </a:xfrm>
          <a:prstGeom prst="rect">
            <a:avLst/>
          </a:prstGeom>
        </p:spPr>
        <p:txBody>
          <a:bodyPr anchor="b"/>
          <a:lstStyle>
            <a:lvl1pPr algn="r">
              <a:defRPr sz="3200"/>
            </a:lvl1pPr>
          </a:lstStyle>
          <a:p>
            <a:pPr/>
            <a:r>
              <a:t>Titolo Testo</a:t>
            </a:r>
          </a:p>
        </p:txBody>
      </p:sp>
      <p:sp>
        <p:nvSpPr>
          <p:cNvPr id="155" name="Corpo livello uno…"/>
          <p:cNvSpPr txBox="1"/>
          <p:nvPr>
            <p:ph type="body" sz="quarter" idx="1"/>
          </p:nvPr>
        </p:nvSpPr>
        <p:spPr>
          <a:xfrm>
            <a:off x="1113523" y="4777380"/>
            <a:ext cx="7515992" cy="860403"/>
          </a:xfrm>
          <a:prstGeom prst="rect">
            <a:avLst/>
          </a:prstGeom>
        </p:spPr>
        <p:txBody>
          <a:bodyPr anchor="t"/>
          <a:lstStyle>
            <a:lvl1pPr marL="0" indent="0" algn="r">
              <a:buClrTx/>
              <a:buSzTx/>
              <a:buFontTx/>
              <a:buNone/>
              <a:defRPr sz="2000"/>
            </a:lvl1pPr>
            <a:lvl2pPr marL="0" indent="0" algn="r">
              <a:buClrTx/>
              <a:buSzTx/>
              <a:buFontTx/>
              <a:buNone/>
              <a:defRPr sz="2000"/>
            </a:lvl2pPr>
            <a:lvl3pPr marL="0" indent="0" algn="r">
              <a:buClrTx/>
              <a:buSzTx/>
              <a:buFontTx/>
              <a:buNone/>
              <a:defRPr sz="2000"/>
            </a:lvl3pPr>
            <a:lvl4pPr marL="0" indent="0" algn="r">
              <a:buClrTx/>
              <a:buSzTx/>
              <a:buFontTx/>
              <a:buNone/>
              <a:defRPr sz="2000"/>
            </a:lvl4pPr>
            <a:lvl5pPr marL="0" indent="0" algn="r">
              <a:buClrTx/>
              <a:buSzTx/>
              <a:buFontTx/>
              <a:buNone/>
              <a:defRPr sz="20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56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Box 13"/>
          <p:cNvSpPr txBox="1"/>
          <p:nvPr/>
        </p:nvSpPr>
        <p:spPr>
          <a:xfrm>
            <a:off x="1015139" y="531840"/>
            <a:ext cx="365882" cy="1247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cap="all" sz="8000"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64" name="TextBox 14"/>
          <p:cNvSpPr txBox="1"/>
          <p:nvPr/>
        </p:nvSpPr>
        <p:spPr>
          <a:xfrm>
            <a:off x="8217916" y="2488216"/>
            <a:ext cx="365883" cy="1247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cap="all" sz="8000"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65" name="Titolo Testo"/>
          <p:cNvSpPr txBox="1"/>
          <p:nvPr>
            <p:ph type="title"/>
          </p:nvPr>
        </p:nvSpPr>
        <p:spPr>
          <a:xfrm>
            <a:off x="1426741" y="685801"/>
            <a:ext cx="6974115" cy="274320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Titolo Testo</a:t>
            </a:r>
          </a:p>
        </p:txBody>
      </p:sp>
      <p:sp>
        <p:nvSpPr>
          <p:cNvPr id="166" name="Corpo livello uno…"/>
          <p:cNvSpPr txBox="1"/>
          <p:nvPr>
            <p:ph type="body" sz="quarter" idx="1"/>
          </p:nvPr>
        </p:nvSpPr>
        <p:spPr>
          <a:xfrm>
            <a:off x="1113523" y="3886200"/>
            <a:ext cx="7515994" cy="889000"/>
          </a:xfrm>
          <a:prstGeom prst="rect">
            <a:avLst/>
          </a:prstGeom>
        </p:spPr>
        <p:txBody>
          <a:bodyPr anchor="b"/>
          <a:lstStyle>
            <a:lvl1pPr marL="857250" indent="-1143000" algn="r">
              <a:buClrTx/>
              <a:buSzTx/>
              <a:buFontTx/>
              <a:buNone/>
            </a:lvl1pPr>
            <a:lvl2pPr algn="r">
              <a:buClrTx/>
              <a:buFontTx/>
            </a:lvl2pPr>
            <a:lvl3pPr algn="r">
              <a:buClrTx/>
              <a:buFontTx/>
            </a:lvl3pPr>
            <a:lvl4pPr algn="r">
              <a:buClrTx/>
              <a:buFontTx/>
            </a:lvl4pPr>
            <a:lvl5pPr algn="r">
              <a:buClrTx/>
              <a:buFontTx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67" name="Text Placeholder 2"/>
          <p:cNvSpPr/>
          <p:nvPr>
            <p:ph type="body" sz="quarter" idx="21"/>
          </p:nvPr>
        </p:nvSpPr>
        <p:spPr>
          <a:xfrm>
            <a:off x="1113523" y="4775200"/>
            <a:ext cx="7515991" cy="1016000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16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itolo Testo"/>
          <p:cNvSpPr txBox="1"/>
          <p:nvPr>
            <p:ph type="title"/>
          </p:nvPr>
        </p:nvSpPr>
        <p:spPr>
          <a:xfrm>
            <a:off x="1113523" y="685801"/>
            <a:ext cx="7515994" cy="2727326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176" name="Corpo livello uno…"/>
          <p:cNvSpPr txBox="1"/>
          <p:nvPr>
            <p:ph type="body" sz="quarter" idx="1"/>
          </p:nvPr>
        </p:nvSpPr>
        <p:spPr>
          <a:xfrm>
            <a:off x="1113523" y="3505200"/>
            <a:ext cx="7515994" cy="838200"/>
          </a:xfrm>
          <a:prstGeom prst="rect">
            <a:avLst/>
          </a:prstGeom>
        </p:spPr>
        <p:txBody>
          <a:bodyPr anchor="b"/>
          <a:lstStyle>
            <a:lvl1pPr marL="857250" indent="-1143000">
              <a:buClrTx/>
              <a:buSzTx/>
              <a:buFontTx/>
              <a:buNone/>
              <a:defRPr sz="2800"/>
            </a:lvl1pPr>
            <a:lvl2pPr marL="857250" indent="-400050">
              <a:buClrTx/>
              <a:buFontTx/>
              <a:defRPr sz="2800"/>
            </a:lvl2pPr>
            <a:lvl3pPr marL="1358900" indent="-444500">
              <a:buClrTx/>
              <a:buFontTx/>
              <a:defRPr sz="2800"/>
            </a:lvl3pPr>
            <a:lvl4pPr marL="1671635" indent="-300037">
              <a:buClrTx/>
              <a:buFontTx/>
              <a:defRPr sz="2800"/>
            </a:lvl4pPr>
            <a:lvl5pPr marL="2171700" indent="-342900">
              <a:buClrTx/>
              <a:buFontTx/>
              <a:defRPr sz="28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77" name="Text Placeholder 2"/>
          <p:cNvSpPr/>
          <p:nvPr>
            <p:ph type="body" sz="quarter" idx="21"/>
          </p:nvPr>
        </p:nvSpPr>
        <p:spPr>
          <a:xfrm>
            <a:off x="1113524" y="4343400"/>
            <a:ext cx="7515991" cy="1447800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17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Numero diapositiva"/>
          <p:cNvSpPr txBox="1"/>
          <p:nvPr>
            <p:ph type="sldNum" sz="quarter" idx="2"/>
          </p:nvPr>
        </p:nvSpPr>
        <p:spPr>
          <a:xfrm>
            <a:off x="8251344" y="6126509"/>
            <a:ext cx="637164" cy="663445"/>
          </a:xfrm>
          <a:prstGeom prst="rect">
            <a:avLst/>
          </a:prstGeom>
        </p:spPr>
        <p:txBody>
          <a:bodyPr lIns="65022" tIns="65022" rIns="65022" bIns="65022"/>
          <a:lstStyle>
            <a:lvl1pPr defTabSz="457184">
              <a:defRPr sz="3500">
                <a:solidFill>
                  <a:srgbClr val="FFFFFF"/>
                </a:solidFill>
                <a:latin typeface="News Gothic MT"/>
                <a:ea typeface="News Gothic MT"/>
                <a:cs typeface="News Gothic MT"/>
                <a:sym typeface="News Gothic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Vuoto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Numero diapositiva"/>
          <p:cNvSpPr txBox="1"/>
          <p:nvPr>
            <p:ph type="sldNum" sz="quarter" idx="2"/>
          </p:nvPr>
        </p:nvSpPr>
        <p:spPr>
          <a:xfrm>
            <a:off x="8251344" y="6126509"/>
            <a:ext cx="637164" cy="663445"/>
          </a:xfrm>
          <a:prstGeom prst="rect">
            <a:avLst/>
          </a:prstGeom>
        </p:spPr>
        <p:txBody>
          <a:bodyPr lIns="65022" tIns="65022" rIns="65022" bIns="65022"/>
          <a:lstStyle>
            <a:lvl1pPr defTabSz="457184">
              <a:defRPr sz="3500">
                <a:solidFill>
                  <a:srgbClr val="FFFFFF"/>
                </a:solidFill>
                <a:latin typeface="News Gothic MT"/>
                <a:ea typeface="News Gothic MT"/>
                <a:cs typeface="News Gothic MT"/>
                <a:sym typeface="News Gothic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orpo livello un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0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olo Testo"/>
          <p:cNvSpPr txBox="1"/>
          <p:nvPr>
            <p:ph type="title"/>
          </p:nvPr>
        </p:nvSpPr>
        <p:spPr>
          <a:xfrm>
            <a:off x="982132" y="457201"/>
            <a:ext cx="7704668" cy="1981201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37" name="Corpo livello uno…"/>
          <p:cNvSpPr txBox="1"/>
          <p:nvPr>
            <p:ph type="body" idx="1"/>
          </p:nvPr>
        </p:nvSpPr>
        <p:spPr>
          <a:xfrm>
            <a:off x="982132" y="2667000"/>
            <a:ext cx="7704668" cy="3332816"/>
          </a:xfrm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8" name="Numero diapositiva"/>
          <p:cNvSpPr txBox="1"/>
          <p:nvPr>
            <p:ph type="sldNum" sz="quarter" idx="2"/>
          </p:nvPr>
        </p:nvSpPr>
        <p:spPr>
          <a:xfrm>
            <a:off x="8455665" y="6175167"/>
            <a:ext cx="231137" cy="2311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itolo Testo"/>
          <p:cNvSpPr txBox="1"/>
          <p:nvPr>
            <p:ph type="title"/>
          </p:nvPr>
        </p:nvSpPr>
        <p:spPr>
          <a:xfrm>
            <a:off x="549275" y="107576"/>
            <a:ext cx="8042279" cy="1336959"/>
          </a:xfrm>
          <a:prstGeom prst="rect">
            <a:avLst/>
          </a:prstGeom>
        </p:spPr>
        <p:txBody>
          <a:bodyPr lIns="65022" tIns="65022" rIns="65022" bIns="65022" anchor="b"/>
          <a:lstStyle>
            <a:lvl1pPr defTabSz="914365">
              <a:defRPr sz="4500">
                <a:solidFill>
                  <a:srgbClr val="2C7C9F"/>
                </a:solidFill>
                <a:latin typeface="News Gothic MT"/>
                <a:ea typeface="News Gothic MT"/>
                <a:cs typeface="News Gothic MT"/>
                <a:sym typeface="News Gothic MT"/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208" name="Corpo livello uno…"/>
          <p:cNvSpPr txBox="1"/>
          <p:nvPr>
            <p:ph type="body" sz="half" idx="1"/>
          </p:nvPr>
        </p:nvSpPr>
        <p:spPr>
          <a:xfrm>
            <a:off x="549273" y="1600200"/>
            <a:ext cx="3840485" cy="4343402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343781" indent="-343781" defTabSz="914365">
              <a:spcBef>
                <a:spcPts val="1500"/>
              </a:spcBef>
              <a:buClr>
                <a:srgbClr val="6FB7D7"/>
              </a:buClr>
              <a:buSzPct val="110000"/>
              <a:buChar char="●"/>
              <a:defRPr sz="1900">
                <a:solidFill>
                  <a:srgbClr val="595959"/>
                </a:solidFill>
                <a:latin typeface="News Gothic MT"/>
                <a:ea typeface="News Gothic MT"/>
                <a:cs typeface="News Gothic MT"/>
                <a:sym typeface="News Gothic MT"/>
              </a:defRPr>
            </a:lvl1pPr>
            <a:lvl2pPr marL="613646" indent="-368087" defTabSz="914365">
              <a:spcBef>
                <a:spcPts val="1500"/>
              </a:spcBef>
              <a:buClr>
                <a:srgbClr val="6FB7D7"/>
              </a:buClr>
              <a:buSzPct val="110000"/>
              <a:buChar char="●"/>
              <a:defRPr sz="1900">
                <a:solidFill>
                  <a:srgbClr val="595959"/>
                </a:solidFill>
                <a:latin typeface="News Gothic MT"/>
                <a:ea typeface="News Gothic MT"/>
                <a:cs typeface="News Gothic MT"/>
                <a:sym typeface="News Gothic MT"/>
              </a:defRPr>
            </a:lvl2pPr>
            <a:lvl3pPr marL="791239" indent="-309054" defTabSz="914365">
              <a:spcBef>
                <a:spcPts val="1500"/>
              </a:spcBef>
              <a:buClr>
                <a:srgbClr val="6FB7D7"/>
              </a:buClr>
              <a:buSzPct val="110000"/>
              <a:buChar char="●"/>
              <a:defRPr sz="1900">
                <a:solidFill>
                  <a:srgbClr val="595959"/>
                </a:solidFill>
                <a:latin typeface="News Gothic MT"/>
                <a:ea typeface="News Gothic MT"/>
                <a:cs typeface="News Gothic MT"/>
                <a:sym typeface="News Gothic MT"/>
              </a:defRPr>
            </a:lvl3pPr>
            <a:lvl4pPr marL="1003808" indent="-322942" defTabSz="914365">
              <a:spcBef>
                <a:spcPts val="1500"/>
              </a:spcBef>
              <a:buClr>
                <a:srgbClr val="6FB7D7"/>
              </a:buClr>
              <a:buSzPct val="110000"/>
              <a:buChar char="●"/>
              <a:defRPr sz="1900">
                <a:solidFill>
                  <a:srgbClr val="595959"/>
                </a:solidFill>
                <a:latin typeface="News Gothic MT"/>
                <a:ea typeface="News Gothic MT"/>
                <a:cs typeface="News Gothic MT"/>
                <a:sym typeface="News Gothic MT"/>
              </a:defRPr>
            </a:lvl4pPr>
            <a:lvl5pPr marL="1197527" indent="-309054" defTabSz="914365">
              <a:spcBef>
                <a:spcPts val="1500"/>
              </a:spcBef>
              <a:buClr>
                <a:srgbClr val="6FB7D7"/>
              </a:buClr>
              <a:buSzPct val="110000"/>
              <a:buChar char="●"/>
              <a:defRPr sz="1900">
                <a:solidFill>
                  <a:srgbClr val="595959"/>
                </a:solidFill>
                <a:latin typeface="News Gothic MT"/>
                <a:ea typeface="News Gothic MT"/>
                <a:cs typeface="News Gothic MT"/>
                <a:sym typeface="News Gothic MT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09" name="Numero diapositiva"/>
          <p:cNvSpPr txBox="1"/>
          <p:nvPr>
            <p:ph type="sldNum" sz="quarter" idx="2"/>
          </p:nvPr>
        </p:nvSpPr>
        <p:spPr>
          <a:xfrm>
            <a:off x="8251344" y="6126509"/>
            <a:ext cx="637164" cy="663445"/>
          </a:xfrm>
          <a:prstGeom prst="rect">
            <a:avLst/>
          </a:prstGeom>
        </p:spPr>
        <p:txBody>
          <a:bodyPr lIns="65022" tIns="65022" rIns="65022" bIns="65022"/>
          <a:lstStyle>
            <a:lvl1pPr defTabSz="457184">
              <a:defRPr sz="3500">
                <a:solidFill>
                  <a:srgbClr val="FFFFFF"/>
                </a:solidFill>
                <a:latin typeface="News Gothic MT"/>
                <a:ea typeface="News Gothic MT"/>
                <a:cs typeface="News Gothic MT"/>
                <a:sym typeface="News Gothic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olo Testo"/>
          <p:cNvSpPr txBox="1"/>
          <p:nvPr>
            <p:ph type="title"/>
          </p:nvPr>
        </p:nvSpPr>
        <p:spPr>
          <a:xfrm>
            <a:off x="1986994" y="2666998"/>
            <a:ext cx="6699806" cy="2360074"/>
          </a:xfrm>
          <a:prstGeom prst="rect">
            <a:avLst/>
          </a:prstGeom>
        </p:spPr>
        <p:txBody>
          <a:bodyPr anchor="b"/>
          <a:lstStyle>
            <a:lvl1pPr algn="r"/>
          </a:lstStyle>
          <a:p>
            <a:pPr/>
            <a:r>
              <a:t>Titolo Testo</a:t>
            </a:r>
          </a:p>
        </p:txBody>
      </p:sp>
      <p:sp>
        <p:nvSpPr>
          <p:cNvPr id="46" name="Corpo livello uno…"/>
          <p:cNvSpPr txBox="1"/>
          <p:nvPr>
            <p:ph type="body" sz="quarter" idx="1"/>
          </p:nvPr>
        </p:nvSpPr>
        <p:spPr>
          <a:xfrm>
            <a:off x="1986998" y="5027069"/>
            <a:ext cx="6699802" cy="860403"/>
          </a:xfrm>
          <a:prstGeom prst="rect">
            <a:avLst/>
          </a:prstGeom>
        </p:spPr>
        <p:txBody>
          <a:bodyPr anchor="t"/>
          <a:lstStyle>
            <a:lvl1pPr marL="0" indent="0" algn="r">
              <a:buClrTx/>
              <a:buSzTx/>
              <a:buFontTx/>
              <a:buNone/>
              <a:defRPr sz="2000"/>
            </a:lvl1pPr>
            <a:lvl2pPr marL="0" indent="0" algn="r">
              <a:buClrTx/>
              <a:buSzTx/>
              <a:buFontTx/>
              <a:buNone/>
              <a:defRPr sz="2000"/>
            </a:lvl2pPr>
            <a:lvl3pPr marL="0" indent="0" algn="r">
              <a:buClrTx/>
              <a:buSzTx/>
              <a:buFontTx/>
              <a:buNone/>
              <a:defRPr sz="2000"/>
            </a:lvl3pPr>
            <a:lvl4pPr marL="0" indent="0" algn="r">
              <a:buClrTx/>
              <a:buSzTx/>
              <a:buFontTx/>
              <a:buNone/>
              <a:defRPr sz="2000"/>
            </a:lvl4pPr>
            <a:lvl5pPr marL="0" indent="0" algn="r">
              <a:buClrTx/>
              <a:buSzTx/>
              <a:buFontTx/>
              <a:buNone/>
              <a:defRPr sz="20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7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olo Testo"/>
          <p:cNvSpPr txBox="1"/>
          <p:nvPr>
            <p:ph type="title"/>
          </p:nvPr>
        </p:nvSpPr>
        <p:spPr>
          <a:xfrm>
            <a:off x="982132" y="685801"/>
            <a:ext cx="7704668" cy="1752601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55" name="Corpo livello uno…"/>
          <p:cNvSpPr txBox="1"/>
          <p:nvPr>
            <p:ph type="body" sz="half" idx="1"/>
          </p:nvPr>
        </p:nvSpPr>
        <p:spPr>
          <a:xfrm>
            <a:off x="982132" y="2667000"/>
            <a:ext cx="3739899" cy="3368674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778668" indent="-321468">
              <a:defRPr sz="1800"/>
            </a:lvl2pPr>
            <a:lvl3pPr marL="1281792" indent="-367392">
              <a:defRPr sz="1800"/>
            </a:lvl3pPr>
            <a:lvl4pPr>
              <a:defRPr sz="1800"/>
            </a:lvl4pPr>
            <a:lvl5pPr marL="2085975" indent="-257175">
              <a:defRPr sz="18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6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olo Testo"/>
          <p:cNvSpPr txBox="1"/>
          <p:nvPr>
            <p:ph type="title"/>
          </p:nvPr>
        </p:nvSpPr>
        <p:spPr>
          <a:xfrm>
            <a:off x="982132" y="457201"/>
            <a:ext cx="7704668" cy="1981201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64" name="Corpo livello uno…"/>
          <p:cNvSpPr txBox="1"/>
          <p:nvPr>
            <p:ph type="body" sz="quarter" idx="1"/>
          </p:nvPr>
        </p:nvSpPr>
        <p:spPr>
          <a:xfrm>
            <a:off x="1329479" y="2658533"/>
            <a:ext cx="3456295" cy="576265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800">
                <a:solidFill>
                  <a:srgbClr val="1287C3"/>
                </a:solidFill>
              </a:defRPr>
            </a:lvl1pPr>
            <a:lvl2pPr marL="0" indent="0">
              <a:buClrTx/>
              <a:buSzTx/>
              <a:buFontTx/>
              <a:buNone/>
              <a:defRPr sz="2800">
                <a:solidFill>
                  <a:srgbClr val="1287C3"/>
                </a:solidFill>
              </a:defRPr>
            </a:lvl2pPr>
            <a:lvl3pPr marL="0" indent="0">
              <a:buClrTx/>
              <a:buSzTx/>
              <a:buFontTx/>
              <a:buNone/>
              <a:defRPr sz="2800">
                <a:solidFill>
                  <a:srgbClr val="1287C3"/>
                </a:solidFill>
              </a:defRPr>
            </a:lvl3pPr>
            <a:lvl4pPr marL="0" indent="0">
              <a:buClrTx/>
              <a:buSzTx/>
              <a:buFontTx/>
              <a:buNone/>
              <a:defRPr sz="2800">
                <a:solidFill>
                  <a:srgbClr val="1287C3"/>
                </a:solidFill>
              </a:defRPr>
            </a:lvl4pPr>
            <a:lvl5pPr marL="0" indent="0">
              <a:buClrTx/>
              <a:buSzTx/>
              <a:buFontTx/>
              <a:buNone/>
              <a:defRPr sz="2800">
                <a:solidFill>
                  <a:srgbClr val="1287C3"/>
                </a:solidFill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5" name="Text Placeholder 4"/>
          <p:cNvSpPr/>
          <p:nvPr>
            <p:ph type="body" sz="quarter" idx="21"/>
          </p:nvPr>
        </p:nvSpPr>
        <p:spPr>
          <a:xfrm>
            <a:off x="5161710" y="2666999"/>
            <a:ext cx="3467809" cy="576266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66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olo Testo"/>
          <p:cNvSpPr txBox="1"/>
          <p:nvPr>
            <p:ph type="title"/>
          </p:nvPr>
        </p:nvSpPr>
        <p:spPr>
          <a:xfrm>
            <a:off x="982132" y="457201"/>
            <a:ext cx="7704668" cy="1981201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74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olo titolo 0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13"/>
          <p:cNvGrpSpPr/>
          <p:nvPr/>
        </p:nvGrpSpPr>
        <p:grpSpPr>
          <a:xfrm>
            <a:off x="-8" y="-4"/>
            <a:ext cx="2132022" cy="6858006"/>
            <a:chOff x="-4" y="-2"/>
            <a:chExt cx="2132020" cy="6858004"/>
          </a:xfrm>
        </p:grpSpPr>
        <p:sp>
          <p:nvSpPr>
            <p:cNvPr id="81" name="Freeform 6"/>
            <p:cNvSpPr/>
            <p:nvPr/>
          </p:nvSpPr>
          <p:spPr>
            <a:xfrm>
              <a:off x="-5" y="-3"/>
              <a:ext cx="1073157" cy="5291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297"/>
                  </a:moveTo>
                  <a:lnTo>
                    <a:pt x="0" y="21464"/>
                  </a:lnTo>
                  <a:lnTo>
                    <a:pt x="4026" y="21600"/>
                  </a:lnTo>
                  <a:lnTo>
                    <a:pt x="21600" y="0"/>
                  </a:lnTo>
                  <a:lnTo>
                    <a:pt x="16424" y="0"/>
                  </a:lnTo>
                  <a:lnTo>
                    <a:pt x="0" y="20297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Corbel"/>
                  <a:ea typeface="Corbel"/>
                  <a:cs typeface="Corbel"/>
                  <a:sym typeface="Corbel"/>
                </a:defRPr>
              </a:pPr>
            </a:p>
          </p:txBody>
        </p:sp>
        <p:sp>
          <p:nvSpPr>
            <p:cNvPr id="82" name="Freeform 7"/>
            <p:cNvSpPr/>
            <p:nvPr/>
          </p:nvSpPr>
          <p:spPr>
            <a:xfrm>
              <a:off x="-4" y="-3"/>
              <a:ext cx="758829" cy="4624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14370" y="0"/>
                  </a:lnTo>
                  <a:lnTo>
                    <a:pt x="0" y="14370"/>
                  </a:ln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Corbel"/>
                  <a:ea typeface="Corbel"/>
                  <a:cs typeface="Corbel"/>
                  <a:sym typeface="Corbel"/>
                </a:defRPr>
              </a:pPr>
            </a:p>
          </p:txBody>
        </p:sp>
        <p:sp>
          <p:nvSpPr>
            <p:cNvPr id="83" name="Freeform 8"/>
            <p:cNvSpPr/>
            <p:nvPr/>
          </p:nvSpPr>
          <p:spPr>
            <a:xfrm>
              <a:off x="-5" y="5662612"/>
              <a:ext cx="906468" cy="1195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344"/>
                  </a:lnTo>
                  <a:lnTo>
                    <a:pt x="20352" y="21600"/>
                  </a:ln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Corbel"/>
                  <a:ea typeface="Corbel"/>
                  <a:cs typeface="Corbel"/>
                  <a:sym typeface="Corbel"/>
                </a:defRPr>
              </a:pPr>
            </a:p>
          </p:txBody>
        </p:sp>
        <p:sp>
          <p:nvSpPr>
            <p:cNvPr id="84" name="Freeform 9"/>
            <p:cNvSpPr/>
            <p:nvPr/>
          </p:nvSpPr>
          <p:spPr>
            <a:xfrm>
              <a:off x="-5" y="5295898"/>
              <a:ext cx="1487495" cy="1562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66"/>
                  </a:lnTo>
                  <a:lnTo>
                    <a:pt x="20770" y="21600"/>
                  </a:ln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C5A8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Corbel"/>
                  <a:ea typeface="Corbel"/>
                  <a:cs typeface="Corbel"/>
                  <a:sym typeface="Corbel"/>
                </a:defRPr>
              </a:pPr>
            </a:p>
          </p:txBody>
        </p:sp>
        <p:sp>
          <p:nvSpPr>
            <p:cNvPr id="85" name="Freeform 10"/>
            <p:cNvSpPr/>
            <p:nvPr/>
          </p:nvSpPr>
          <p:spPr>
            <a:xfrm>
              <a:off x="-5" y="5257798"/>
              <a:ext cx="2132022" cy="1600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14"/>
                  </a:moveTo>
                  <a:lnTo>
                    <a:pt x="15070" y="21600"/>
                  </a:lnTo>
                  <a:lnTo>
                    <a:pt x="21600" y="21600"/>
                  </a:lnTo>
                  <a:lnTo>
                    <a:pt x="2027" y="450"/>
                  </a:lnTo>
                  <a:lnTo>
                    <a:pt x="0" y="0"/>
                  </a:lnTo>
                  <a:lnTo>
                    <a:pt x="0" y="514"/>
                  </a:lnTo>
                  <a:close/>
                </a:path>
              </a:pathLst>
            </a:custGeom>
            <a:solidFill>
              <a:srgbClr val="1287C3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Corbel"/>
                  <a:ea typeface="Corbel"/>
                  <a:cs typeface="Corbel"/>
                  <a:sym typeface="Corbel"/>
                </a:defRPr>
              </a:pPr>
            </a:p>
          </p:txBody>
        </p:sp>
        <p:sp>
          <p:nvSpPr>
            <p:cNvPr id="86" name="Freeform 11"/>
            <p:cNvSpPr/>
            <p:nvPr/>
          </p:nvSpPr>
          <p:spPr>
            <a:xfrm>
              <a:off x="-4" y="5357812"/>
              <a:ext cx="1377956" cy="1500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389"/>
                  </a:moveTo>
                  <a:lnTo>
                    <a:pt x="14209" y="21600"/>
                  </a:lnTo>
                  <a:lnTo>
                    <a:pt x="21600" y="21600"/>
                  </a:lnTo>
                  <a:lnTo>
                    <a:pt x="0" y="0"/>
                  </a:lnTo>
                  <a:lnTo>
                    <a:pt x="0" y="438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Corbel"/>
                  <a:ea typeface="Corbel"/>
                  <a:cs typeface="Corbel"/>
                  <a:sym typeface="Corbel"/>
                </a:defRPr>
              </a:pPr>
            </a:p>
          </p:txBody>
        </p:sp>
      </p:grpSp>
      <p:sp>
        <p:nvSpPr>
          <p:cNvPr id="88" name="Titolo Testo"/>
          <p:cNvSpPr txBox="1"/>
          <p:nvPr>
            <p:ph type="title"/>
          </p:nvPr>
        </p:nvSpPr>
        <p:spPr>
          <a:xfrm>
            <a:off x="982132" y="457201"/>
            <a:ext cx="7704668" cy="19812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89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olo Testo"/>
          <p:cNvSpPr txBox="1"/>
          <p:nvPr>
            <p:ph type="title"/>
          </p:nvPr>
        </p:nvSpPr>
        <p:spPr>
          <a:xfrm>
            <a:off x="1113523" y="1600200"/>
            <a:ext cx="2662535" cy="1371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Titolo Testo</a:t>
            </a:r>
          </a:p>
        </p:txBody>
      </p:sp>
      <p:sp>
        <p:nvSpPr>
          <p:cNvPr id="104" name="Corpo livello uno…"/>
          <p:cNvSpPr txBox="1"/>
          <p:nvPr>
            <p:ph type="body" sz="half" idx="1"/>
          </p:nvPr>
        </p:nvSpPr>
        <p:spPr>
          <a:xfrm>
            <a:off x="3947552" y="685800"/>
            <a:ext cx="4681964" cy="5105402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 marL="774700" indent="-317500">
              <a:defRPr sz="2000"/>
            </a:lvl2pPr>
            <a:lvl3pPr marL="1271587" indent="-357187">
              <a:defRPr sz="2000"/>
            </a:lvl3pPr>
            <a:lvl4pPr marL="1616527" indent="-244927">
              <a:defRPr sz="2000"/>
            </a:lvl4pPr>
            <a:lvl5pPr marL="2073728" indent="-244928">
              <a:defRPr sz="20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05" name="Text Placeholder 3"/>
          <p:cNvSpPr/>
          <p:nvPr>
            <p:ph type="body" sz="quarter" idx="21"/>
          </p:nvPr>
        </p:nvSpPr>
        <p:spPr>
          <a:xfrm>
            <a:off x="1113522" y="2971800"/>
            <a:ext cx="2662538" cy="1828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6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7.xml"/><Relationship Id="rId20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-8" y="-4"/>
            <a:ext cx="2132022" cy="6858006"/>
            <a:chOff x="-4" y="-2"/>
            <a:chExt cx="2132020" cy="6858004"/>
          </a:xfrm>
        </p:grpSpPr>
        <p:sp>
          <p:nvSpPr>
            <p:cNvPr id="2" name="Freeform 6"/>
            <p:cNvSpPr/>
            <p:nvPr/>
          </p:nvSpPr>
          <p:spPr>
            <a:xfrm>
              <a:off x="-5" y="-3"/>
              <a:ext cx="1073157" cy="5291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297"/>
                  </a:moveTo>
                  <a:lnTo>
                    <a:pt x="0" y="21464"/>
                  </a:lnTo>
                  <a:lnTo>
                    <a:pt x="4026" y="21600"/>
                  </a:lnTo>
                  <a:lnTo>
                    <a:pt x="21600" y="0"/>
                  </a:lnTo>
                  <a:lnTo>
                    <a:pt x="16424" y="0"/>
                  </a:lnTo>
                  <a:lnTo>
                    <a:pt x="0" y="20297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orbel"/>
                  <a:ea typeface="Corbel"/>
                  <a:cs typeface="Corbel"/>
                  <a:sym typeface="Corbel"/>
                </a:defRPr>
              </a:pPr>
            </a:p>
          </p:txBody>
        </p:sp>
        <p:sp>
          <p:nvSpPr>
            <p:cNvPr id="3" name="Freeform 7"/>
            <p:cNvSpPr/>
            <p:nvPr/>
          </p:nvSpPr>
          <p:spPr>
            <a:xfrm>
              <a:off x="-4" y="-3"/>
              <a:ext cx="758829" cy="4624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14370" y="0"/>
                  </a:lnTo>
                  <a:lnTo>
                    <a:pt x="0" y="14370"/>
                  </a:ln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595959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orbel"/>
                  <a:ea typeface="Corbel"/>
                  <a:cs typeface="Corbel"/>
                  <a:sym typeface="Corbel"/>
                </a:defRPr>
              </a:pPr>
            </a:p>
          </p:txBody>
        </p:sp>
        <p:sp>
          <p:nvSpPr>
            <p:cNvPr id="4" name="Freeform 8"/>
            <p:cNvSpPr/>
            <p:nvPr/>
          </p:nvSpPr>
          <p:spPr>
            <a:xfrm>
              <a:off x="-5" y="5662612"/>
              <a:ext cx="906468" cy="1195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344"/>
                  </a:lnTo>
                  <a:lnTo>
                    <a:pt x="20352" y="21600"/>
                  </a:ln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orbel"/>
                  <a:ea typeface="Corbel"/>
                  <a:cs typeface="Corbel"/>
                  <a:sym typeface="Corbel"/>
                </a:defRPr>
              </a:pPr>
            </a:p>
          </p:txBody>
        </p:sp>
        <p:sp>
          <p:nvSpPr>
            <p:cNvPr id="5" name="Freeform 9"/>
            <p:cNvSpPr/>
            <p:nvPr/>
          </p:nvSpPr>
          <p:spPr>
            <a:xfrm>
              <a:off x="-5" y="5295898"/>
              <a:ext cx="1487495" cy="1562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66"/>
                  </a:lnTo>
                  <a:lnTo>
                    <a:pt x="20770" y="21600"/>
                  </a:ln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C5A8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orbel"/>
                  <a:ea typeface="Corbel"/>
                  <a:cs typeface="Corbel"/>
                  <a:sym typeface="Corbel"/>
                </a:defRPr>
              </a:pPr>
            </a:p>
          </p:txBody>
        </p:sp>
        <p:sp>
          <p:nvSpPr>
            <p:cNvPr id="6" name="Freeform 10"/>
            <p:cNvSpPr/>
            <p:nvPr/>
          </p:nvSpPr>
          <p:spPr>
            <a:xfrm>
              <a:off x="-5" y="5257798"/>
              <a:ext cx="2132022" cy="1600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14"/>
                  </a:moveTo>
                  <a:lnTo>
                    <a:pt x="15070" y="21600"/>
                  </a:lnTo>
                  <a:lnTo>
                    <a:pt x="21600" y="21600"/>
                  </a:lnTo>
                  <a:lnTo>
                    <a:pt x="2027" y="450"/>
                  </a:lnTo>
                  <a:lnTo>
                    <a:pt x="0" y="0"/>
                  </a:lnTo>
                  <a:lnTo>
                    <a:pt x="0" y="514"/>
                  </a:lnTo>
                  <a:close/>
                </a:path>
              </a:pathLst>
            </a:custGeom>
            <a:solidFill>
              <a:srgbClr val="1287C3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orbel"/>
                  <a:ea typeface="Corbel"/>
                  <a:cs typeface="Corbel"/>
                  <a:sym typeface="Corbel"/>
                </a:defRPr>
              </a:pPr>
            </a:p>
          </p:txBody>
        </p:sp>
        <p:sp>
          <p:nvSpPr>
            <p:cNvPr id="7" name="Freeform 11"/>
            <p:cNvSpPr/>
            <p:nvPr/>
          </p:nvSpPr>
          <p:spPr>
            <a:xfrm>
              <a:off x="-4" y="5357812"/>
              <a:ext cx="1377956" cy="1500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389"/>
                  </a:moveTo>
                  <a:lnTo>
                    <a:pt x="14209" y="21600"/>
                  </a:lnTo>
                  <a:lnTo>
                    <a:pt x="21600" y="21600"/>
                  </a:lnTo>
                  <a:lnTo>
                    <a:pt x="0" y="0"/>
                  </a:lnTo>
                  <a:lnTo>
                    <a:pt x="0" y="4389"/>
                  </a:lnTo>
                  <a:close/>
                </a:path>
              </a:pathLst>
            </a:custGeom>
            <a:solidFill>
              <a:srgbClr val="40404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orbel"/>
                  <a:ea typeface="Corbel"/>
                  <a:cs typeface="Corbel"/>
                  <a:sym typeface="Corbel"/>
                </a:defRPr>
              </a:pPr>
            </a:p>
          </p:txBody>
        </p:sp>
      </p:grpSp>
      <p:sp>
        <p:nvSpPr>
          <p:cNvPr id="9" name="Corpo livello uno…"/>
          <p:cNvSpPr txBox="1"/>
          <p:nvPr>
            <p:ph type="body" idx="1"/>
          </p:nvPr>
        </p:nvSpPr>
        <p:spPr>
          <a:xfrm>
            <a:off x="685800" y="609600"/>
            <a:ext cx="7772400" cy="548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0" name="Titolo Testo"/>
          <p:cNvSpPr txBox="1"/>
          <p:nvPr>
            <p:ph type="title"/>
          </p:nvPr>
        </p:nvSpPr>
        <p:spPr>
          <a:xfrm>
            <a:off x="1370012" y="1371600"/>
            <a:ext cx="7315201" cy="465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Titolo Testo</a:t>
            </a:r>
          </a:p>
        </p:txBody>
      </p:sp>
      <p:sp>
        <p:nvSpPr>
          <p:cNvPr id="11" name="Numero diapositiva"/>
          <p:cNvSpPr txBox="1"/>
          <p:nvPr>
            <p:ph type="sldNum" sz="quarter" idx="2"/>
          </p:nvPr>
        </p:nvSpPr>
        <p:spPr>
          <a:xfrm>
            <a:off x="8455665" y="6183064"/>
            <a:ext cx="231137" cy="2311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000"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Corbel"/>
          <a:ea typeface="Corbel"/>
          <a:cs typeface="Corbel"/>
          <a:sym typeface="Corbel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Corbel"/>
          <a:ea typeface="Corbel"/>
          <a:cs typeface="Corbel"/>
          <a:sym typeface="Corbel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Corbel"/>
          <a:ea typeface="Corbel"/>
          <a:cs typeface="Corbel"/>
          <a:sym typeface="Corbel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Corbel"/>
          <a:ea typeface="Corbel"/>
          <a:cs typeface="Corbel"/>
          <a:sym typeface="Corbel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Corbel"/>
          <a:ea typeface="Corbel"/>
          <a:cs typeface="Corbel"/>
          <a:sym typeface="Corbel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Corbel"/>
          <a:ea typeface="Corbel"/>
          <a:cs typeface="Corbel"/>
          <a:sym typeface="Corbel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Corbel"/>
          <a:ea typeface="Corbel"/>
          <a:cs typeface="Corbel"/>
          <a:sym typeface="Corbel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Corbel"/>
          <a:ea typeface="Corbel"/>
          <a:cs typeface="Corbel"/>
          <a:sym typeface="Corbel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Corbel"/>
          <a:ea typeface="Corbel"/>
          <a:cs typeface="Corbel"/>
          <a:sym typeface="Corbel"/>
        </a:defRPr>
      </a:lvl9pPr>
    </p:titleStyle>
    <p:bodyStyle>
      <a:lvl1pPr marL="285750" marR="0" indent="-285750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1287C3"/>
        </a:buClr>
        <a:buSzPct val="145000"/>
        <a:buFont typeface="Arial"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Corbel"/>
          <a:ea typeface="Corbel"/>
          <a:cs typeface="Corbel"/>
          <a:sym typeface="Corbel"/>
        </a:defRPr>
      </a:lvl1pPr>
      <a:lvl2pPr marL="800100" marR="0" indent="-342900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1287C3"/>
        </a:buClr>
        <a:buSzPct val="145000"/>
        <a:buFont typeface="Arial"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Corbel"/>
          <a:ea typeface="Corbel"/>
          <a:cs typeface="Corbel"/>
          <a:sym typeface="Corbel"/>
        </a:defRPr>
      </a:lvl2pPr>
      <a:lvl3pPr marL="1295400" marR="0" indent="-381000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1287C3"/>
        </a:buClr>
        <a:buSzPct val="145000"/>
        <a:buFont typeface="Arial"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Corbel"/>
          <a:ea typeface="Corbel"/>
          <a:cs typeface="Corbel"/>
          <a:sym typeface="Corbel"/>
        </a:defRPr>
      </a:lvl3pPr>
      <a:lvl4pPr marL="1628775" marR="0" indent="-257175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1287C3"/>
        </a:buClr>
        <a:buSzPct val="145000"/>
        <a:buFont typeface="Arial"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Corbel"/>
          <a:ea typeface="Corbel"/>
          <a:cs typeface="Corbel"/>
          <a:sym typeface="Corbel"/>
        </a:defRPr>
      </a:lvl4pPr>
      <a:lvl5pPr marL="2122714" marR="0" indent="-293914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1287C3"/>
        </a:buClr>
        <a:buSzPct val="145000"/>
        <a:buFont typeface="Arial"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Corbel"/>
          <a:ea typeface="Corbel"/>
          <a:cs typeface="Corbel"/>
          <a:sym typeface="Corbel"/>
        </a:defRPr>
      </a:lvl5pPr>
      <a:lvl6pPr marL="2677884" marR="0" indent="-391884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1287C3"/>
        </a:buClr>
        <a:buSzPct val="145000"/>
        <a:buFont typeface="Arial"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Corbel"/>
          <a:ea typeface="Corbel"/>
          <a:cs typeface="Corbel"/>
          <a:sym typeface="Corbel"/>
        </a:defRPr>
      </a:lvl6pPr>
      <a:lvl7pPr marL="3135084" marR="0" indent="-391884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1287C3"/>
        </a:buClr>
        <a:buSzPct val="145000"/>
        <a:buFont typeface="Arial"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Corbel"/>
          <a:ea typeface="Corbel"/>
          <a:cs typeface="Corbel"/>
          <a:sym typeface="Corbel"/>
        </a:defRPr>
      </a:lvl7pPr>
      <a:lvl8pPr marL="3592283" marR="0" indent="-391884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1287C3"/>
        </a:buClr>
        <a:buSzPct val="145000"/>
        <a:buFont typeface="Arial"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Corbel"/>
          <a:ea typeface="Corbel"/>
          <a:cs typeface="Corbel"/>
          <a:sym typeface="Corbel"/>
        </a:defRPr>
      </a:lvl8pPr>
      <a:lvl9pPr marL="4049483" marR="0" indent="-391883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1287C3"/>
        </a:buClr>
        <a:buSzPct val="145000"/>
        <a:buFont typeface="Arial"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Corbel"/>
          <a:ea typeface="Corbel"/>
          <a:cs typeface="Corbel"/>
          <a:sym typeface="Corbe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7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8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5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Il marketing: come vendere di più e meglio nell’attuale contesto economico"/>
          <p:cNvSpPr txBox="1"/>
          <p:nvPr>
            <p:ph type="title"/>
          </p:nvPr>
        </p:nvSpPr>
        <p:spPr>
          <a:xfrm>
            <a:off x="1112650" y="294818"/>
            <a:ext cx="8042279" cy="3873620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pPr>
              <a:defRPr i="1">
                <a:solidFill>
                  <a:srgbClr val="FF0000"/>
                </a:solidFill>
              </a:defRPr>
            </a:pPr>
            <a:r>
              <a:t>	Orientamento consapevole		</a:t>
            </a:r>
            <a:br/>
            <a:r>
              <a:t>                          </a:t>
            </a:r>
          </a:p>
          <a:p>
            <a:pPr lvl="8">
              <a:defRPr i="1">
                <a:solidFill>
                  <a:srgbClr val="FF0000"/>
                </a:solidFill>
              </a:defRPr>
            </a:pPr>
            <a:r>
              <a:t>                               Marketing: </a:t>
            </a:r>
          </a:p>
          <a:p>
            <a:pPr lvl="8">
              <a:defRPr i="1">
                <a:solidFill>
                  <a:srgbClr val="FF0000"/>
                </a:solidFill>
              </a:defRPr>
            </a:pPr>
            <a:r>
              <a:t>      da.                dalla transazione  </a:t>
            </a:r>
          </a:p>
          <a:p>
            <a:pPr lvl="8">
              <a:defRPr i="1">
                <a:solidFill>
                  <a:srgbClr val="FF0000"/>
                </a:solidFill>
              </a:defRPr>
            </a:pPr>
            <a:r>
              <a:t>                          all’esperienza</a:t>
            </a:r>
          </a:p>
        </p:txBody>
      </p:sp>
      <p:sp>
        <p:nvSpPr>
          <p:cNvPr id="219" name="Pierluigi Passaro…"/>
          <p:cNvSpPr txBox="1"/>
          <p:nvPr>
            <p:ph type="body" sz="quarter" idx="1"/>
          </p:nvPr>
        </p:nvSpPr>
        <p:spPr>
          <a:xfrm>
            <a:off x="549273" y="4669883"/>
            <a:ext cx="8042279" cy="1241176"/>
          </a:xfrm>
          <a:prstGeom prst="rect">
            <a:avLst/>
          </a:prstGeom>
        </p:spPr>
        <p:txBody>
          <a:bodyPr/>
          <a:lstStyle/>
          <a:p>
            <a:pPr marL="0" indent="0" algn="r">
              <a:lnSpc>
                <a:spcPct val="80000"/>
              </a:lnSpc>
              <a:buSzTx/>
              <a:buNone/>
              <a:defRPr i="1" sz="2300"/>
            </a:pPr>
          </a:p>
          <a:p>
            <a:pPr marL="0" indent="0" algn="r">
              <a:lnSpc>
                <a:spcPct val="80000"/>
              </a:lnSpc>
              <a:buSzTx/>
              <a:buNone/>
              <a:defRPr i="1" sz="2300"/>
            </a:pPr>
            <a:r>
              <a:t>Prof. Pierluigi Passaro</a:t>
            </a:r>
          </a:p>
        </p:txBody>
      </p:sp>
      <p:pic>
        <p:nvPicPr>
          <p:cNvPr id="220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2650" y="258697"/>
            <a:ext cx="3517137" cy="690979"/>
          </a:xfrm>
          <a:prstGeom prst="rect">
            <a:avLst/>
          </a:prstGeom>
          <a:ln w="12700">
            <a:miter lim="400000"/>
          </a:ln>
        </p:spPr>
      </p:pic>
      <p:pic>
        <p:nvPicPr>
          <p:cNvPr id="221" name="Immagine 6" descr="Immagin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3312" y="2187238"/>
            <a:ext cx="3467102" cy="1981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3676" y="836612"/>
            <a:ext cx="7599609" cy="48966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prism dir="l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Rectangle 3"/>
          <p:cNvSpPr txBox="1"/>
          <p:nvPr>
            <p:ph type="body" sz="half" idx="1"/>
          </p:nvPr>
        </p:nvSpPr>
        <p:spPr>
          <a:xfrm>
            <a:off x="2411410" y="1981198"/>
            <a:ext cx="6046794" cy="4114804"/>
          </a:xfrm>
          <a:prstGeom prst="rect">
            <a:avLst/>
          </a:prstGeom>
        </p:spPr>
        <p:txBody>
          <a:bodyPr/>
          <a:lstStyle/>
          <a:p>
            <a:pPr marL="334851" indent="-334851">
              <a:lnSpc>
                <a:spcPct val="80000"/>
              </a:lnSpc>
              <a:spcBef>
                <a:spcPts val="700"/>
              </a:spcBef>
              <a:defRPr sz="3000">
                <a:latin typeface="Arial"/>
                <a:ea typeface="Arial"/>
                <a:cs typeface="Arial"/>
                <a:sym typeface="Arial"/>
              </a:defRPr>
            </a:pPr>
            <a:r>
              <a:t>Product</a:t>
            </a:r>
          </a:p>
          <a:p>
            <a:pPr marL="334851" indent="-334851">
              <a:lnSpc>
                <a:spcPct val="80000"/>
              </a:lnSpc>
              <a:spcBef>
                <a:spcPts val="700"/>
              </a:spcBef>
              <a:defRPr sz="3000">
                <a:latin typeface="Arial"/>
                <a:ea typeface="Arial"/>
                <a:cs typeface="Arial"/>
                <a:sym typeface="Arial"/>
              </a:defRPr>
            </a:pPr>
            <a:r>
              <a:t>Price</a:t>
            </a:r>
          </a:p>
          <a:p>
            <a:pPr marL="334851" indent="-334851">
              <a:lnSpc>
                <a:spcPct val="80000"/>
              </a:lnSpc>
              <a:spcBef>
                <a:spcPts val="700"/>
              </a:spcBef>
              <a:defRPr sz="3000">
                <a:latin typeface="Arial"/>
                <a:ea typeface="Arial"/>
                <a:cs typeface="Arial"/>
                <a:sym typeface="Arial"/>
              </a:defRPr>
            </a:pPr>
            <a:r>
              <a:t>Place</a:t>
            </a:r>
          </a:p>
          <a:p>
            <a:pPr marL="334851" indent="-334851">
              <a:lnSpc>
                <a:spcPct val="80000"/>
              </a:lnSpc>
              <a:spcBef>
                <a:spcPts val="700"/>
              </a:spcBef>
              <a:defRPr sz="3000">
                <a:latin typeface="Arial"/>
                <a:ea typeface="Arial"/>
                <a:cs typeface="Arial"/>
                <a:sym typeface="Arial"/>
              </a:defRPr>
            </a:pPr>
            <a:r>
              <a:t>Promotion</a:t>
            </a:r>
          </a:p>
          <a:p>
            <a:pPr>
              <a:lnSpc>
                <a:spcPct val="80000"/>
              </a:lnSpc>
              <a:defRPr>
                <a:latin typeface="Arial"/>
                <a:ea typeface="Arial"/>
                <a:cs typeface="Arial"/>
                <a:sym typeface="Arial"/>
              </a:defRPr>
            </a:pPr>
          </a:p>
          <a:p>
            <a:pPr marL="334851" indent="-334851">
              <a:lnSpc>
                <a:spcPct val="80000"/>
              </a:lnSpc>
              <a:spcBef>
                <a:spcPts val="700"/>
              </a:spcBef>
              <a:defRPr sz="3000">
                <a:latin typeface="Arial"/>
                <a:ea typeface="Arial"/>
                <a:cs typeface="Arial"/>
                <a:sym typeface="Arial"/>
              </a:defRPr>
            </a:pPr>
            <a:r>
              <a:t>People</a:t>
            </a:r>
          </a:p>
          <a:p>
            <a:pPr marL="334851" indent="-334851">
              <a:lnSpc>
                <a:spcPct val="80000"/>
              </a:lnSpc>
              <a:spcBef>
                <a:spcPts val="700"/>
              </a:spcBef>
              <a:defRPr sz="3000">
                <a:latin typeface="Arial"/>
                <a:ea typeface="Arial"/>
                <a:cs typeface="Arial"/>
                <a:sym typeface="Arial"/>
              </a:defRPr>
            </a:pPr>
            <a:r>
              <a:t>Process</a:t>
            </a:r>
          </a:p>
          <a:p>
            <a:pPr marL="334851" indent="-334851">
              <a:lnSpc>
                <a:spcPct val="80000"/>
              </a:lnSpc>
              <a:spcBef>
                <a:spcPts val="700"/>
              </a:spcBef>
              <a:defRPr sz="3000">
                <a:latin typeface="Arial"/>
                <a:ea typeface="Arial"/>
                <a:cs typeface="Arial"/>
                <a:sym typeface="Arial"/>
              </a:defRPr>
            </a:pPr>
            <a:r>
              <a:t>Physical evidence</a:t>
            </a:r>
          </a:p>
        </p:txBody>
      </p:sp>
      <p:grpSp>
        <p:nvGrpSpPr>
          <p:cNvPr id="272" name="Rectangle 6"/>
          <p:cNvGrpSpPr/>
          <p:nvPr/>
        </p:nvGrpSpPr>
        <p:grpSpPr>
          <a:xfrm>
            <a:off x="611188" y="457200"/>
            <a:ext cx="7847014" cy="838200"/>
            <a:chOff x="0" y="0"/>
            <a:chExt cx="7847013" cy="838200"/>
          </a:xfrm>
        </p:grpSpPr>
        <p:sp>
          <p:nvSpPr>
            <p:cNvPr id="270" name="Rettangolo"/>
            <p:cNvSpPr/>
            <p:nvPr/>
          </p:nvSpPr>
          <p:spPr>
            <a:xfrm>
              <a:off x="0" y="0"/>
              <a:ext cx="7847014" cy="838200"/>
            </a:xfrm>
            <a:prstGeom prst="rect">
              <a:avLst/>
            </a:prstGeom>
            <a:solidFill>
              <a:srgbClr val="6699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271" name="Il paradigma del marketing mix"/>
            <p:cNvSpPr txBox="1"/>
            <p:nvPr/>
          </p:nvSpPr>
          <p:spPr>
            <a:xfrm>
              <a:off x="1555297" y="163827"/>
              <a:ext cx="4736413" cy="510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Il paradigma del marketing mix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Rectangle 4"/>
          <p:cNvSpPr txBox="1"/>
          <p:nvPr>
            <p:ph type="body" sz="half" idx="1"/>
          </p:nvPr>
        </p:nvSpPr>
        <p:spPr>
          <a:xfrm>
            <a:off x="549272" y="1600200"/>
            <a:ext cx="3840486" cy="4343402"/>
          </a:xfrm>
          <a:prstGeom prst="rect">
            <a:avLst/>
          </a:prstGeom>
        </p:spPr>
        <p:txBody>
          <a:bodyPr/>
          <a:lstStyle/>
          <a:p>
            <a:pPr marL="327410" indent="-327410">
              <a:lnSpc>
                <a:spcPct val="72000"/>
              </a:lnSpc>
              <a:defRPr sz="2000">
                <a:latin typeface="Arial"/>
                <a:ea typeface="Arial"/>
                <a:cs typeface="Arial"/>
                <a:sym typeface="Arial"/>
              </a:defRPr>
            </a:pPr>
          </a:p>
          <a:p>
            <a:pPr marL="337640" indent="-337640">
              <a:lnSpc>
                <a:spcPct val="72000"/>
              </a:lnSpc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t>Il </a:t>
            </a:r>
            <a:r>
              <a:rPr i="1"/>
              <a:t>marketing transazionale</a:t>
            </a:r>
            <a:r>
              <a:t>:</a:t>
            </a:r>
            <a:endParaRPr sz="1600"/>
          </a:p>
          <a:p>
            <a:pPr marL="349238" indent="-349238">
              <a:lnSpc>
                <a:spcPct val="72000"/>
              </a:lnSpc>
              <a:buSzTx/>
              <a:buNone/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  <a:endParaRPr sz="1600"/>
          </a:p>
          <a:p>
            <a:pPr marL="349238" indent="-349238">
              <a:lnSpc>
                <a:spcPct val="72000"/>
              </a:lnSpc>
              <a:buSzTx/>
              <a:buNone/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t>	… si focalizza sulle singole vendite ….</a:t>
            </a:r>
            <a:endParaRPr sz="1600"/>
          </a:p>
          <a:p>
            <a:pPr marL="349238" indent="-349238">
              <a:lnSpc>
                <a:spcPct val="72000"/>
              </a:lnSpc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</a:p>
          <a:p>
            <a:pPr marL="349238" indent="-349238">
              <a:lnSpc>
                <a:spcPct val="72000"/>
              </a:lnSpc>
              <a:buSzTx/>
              <a:buNone/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t>	… opera in base a un modello di bisogni contrapposti …. </a:t>
            </a:r>
            <a:endParaRPr sz="1600"/>
          </a:p>
          <a:p>
            <a:pPr marL="349238" indent="-349238">
              <a:lnSpc>
                <a:spcPct val="72000"/>
              </a:lnSpc>
              <a:buSzTx/>
              <a:buNone/>
              <a:defRPr sz="1600">
                <a:latin typeface="Arial"/>
                <a:ea typeface="Arial"/>
                <a:cs typeface="Arial"/>
                <a:sym typeface="Arial"/>
              </a:defRPr>
            </a:pPr>
          </a:p>
          <a:p>
            <a:pPr marL="349238" indent="-349238">
              <a:lnSpc>
                <a:spcPct val="72000"/>
              </a:lnSpc>
              <a:buSzTx/>
              <a:buNone/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t>	… si concentra esclusivamente sul prezzo.</a:t>
            </a:r>
          </a:p>
        </p:txBody>
      </p:sp>
      <p:sp>
        <p:nvSpPr>
          <p:cNvPr id="275" name="Rectangle 5"/>
          <p:cNvSpPr txBox="1"/>
          <p:nvPr/>
        </p:nvSpPr>
        <p:spPr>
          <a:xfrm>
            <a:off x="4648198" y="1981198"/>
            <a:ext cx="4316418" cy="4114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marL="337640" indent="-337640" defTabSz="914365">
              <a:lnSpc>
                <a:spcPct val="90000"/>
              </a:lnSpc>
              <a:spcBef>
                <a:spcPts val="1500"/>
              </a:spcBef>
              <a:buClr>
                <a:srgbClr val="6FB7D7"/>
              </a:buClr>
              <a:buSzPct val="110000"/>
              <a:buChar char="●"/>
              <a:defRPr sz="15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Il </a:t>
            </a:r>
            <a:r>
              <a:rPr i="1"/>
              <a:t>marketing relazionale</a:t>
            </a:r>
            <a:r>
              <a:t>:</a:t>
            </a:r>
            <a:endParaRPr sz="2200"/>
          </a:p>
          <a:p>
            <a:pPr marL="327410" indent="-327410" defTabSz="914365">
              <a:lnSpc>
                <a:spcPct val="90000"/>
              </a:lnSpc>
              <a:spcBef>
                <a:spcPts val="1500"/>
              </a:spcBef>
              <a:buClr>
                <a:srgbClr val="6FB7D7"/>
              </a:buClr>
              <a:buSzPct val="110000"/>
              <a:buChar char="●"/>
              <a:defRPr sz="16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349238" indent="-349238" defTabSz="914365">
              <a:lnSpc>
                <a:spcPct val="90000"/>
              </a:lnSpc>
              <a:spcBef>
                <a:spcPts val="1500"/>
              </a:spcBef>
              <a:defRPr sz="15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	… è orientato alla costruzione di una relazione forte e duratura … </a:t>
            </a:r>
            <a:endParaRPr sz="2200"/>
          </a:p>
          <a:p>
            <a:pPr marL="349238" indent="-349238" defTabSz="914365">
              <a:lnSpc>
                <a:spcPct val="90000"/>
              </a:lnSpc>
              <a:spcBef>
                <a:spcPts val="1500"/>
              </a:spcBef>
              <a:defRPr sz="16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349238" indent="-349238" defTabSz="914365">
              <a:lnSpc>
                <a:spcPct val="90000"/>
              </a:lnSpc>
              <a:spcBef>
                <a:spcPts val="1500"/>
              </a:spcBef>
              <a:defRPr sz="15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… presuppone l’opportunità di condividere i vantaggi …</a:t>
            </a:r>
            <a:endParaRPr sz="2200"/>
          </a:p>
          <a:p>
            <a:pPr marL="349238" indent="-349238" defTabSz="914365">
              <a:lnSpc>
                <a:spcPct val="90000"/>
              </a:lnSpc>
              <a:spcBef>
                <a:spcPts val="1500"/>
              </a:spcBef>
              <a:defRPr sz="16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349238" indent="-349238" defTabSz="914365">
              <a:lnSpc>
                <a:spcPct val="90000"/>
              </a:lnSpc>
              <a:spcBef>
                <a:spcPts val="1500"/>
              </a:spcBef>
              <a:defRPr sz="15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	… sposta l’attenzione su vantaggi non economici: servizi, tempi di consegna, continuità di fornitura.</a:t>
            </a:r>
          </a:p>
        </p:txBody>
      </p:sp>
      <p:grpSp>
        <p:nvGrpSpPr>
          <p:cNvPr id="278" name="Rectangle 6"/>
          <p:cNvGrpSpPr/>
          <p:nvPr/>
        </p:nvGrpSpPr>
        <p:grpSpPr>
          <a:xfrm>
            <a:off x="611188" y="411477"/>
            <a:ext cx="7847014" cy="929637"/>
            <a:chOff x="0" y="-1"/>
            <a:chExt cx="7847013" cy="929635"/>
          </a:xfrm>
        </p:grpSpPr>
        <p:sp>
          <p:nvSpPr>
            <p:cNvPr id="276" name="Rettangolo"/>
            <p:cNvSpPr/>
            <p:nvPr/>
          </p:nvSpPr>
          <p:spPr>
            <a:xfrm>
              <a:off x="0" y="45719"/>
              <a:ext cx="7847014" cy="838204"/>
            </a:xfrm>
            <a:prstGeom prst="rect">
              <a:avLst/>
            </a:prstGeom>
            <a:solidFill>
              <a:srgbClr val="6699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277" name="Marketing operativo transazionale e relazionale"/>
            <p:cNvSpPr txBox="1"/>
            <p:nvPr/>
          </p:nvSpPr>
          <p:spPr>
            <a:xfrm>
              <a:off x="1908318" y="-2"/>
              <a:ext cx="4030372" cy="9296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/>
            <a:p>
              <a: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pPr>
              <a:r>
                <a:t>Marketing operativo</a:t>
              </a:r>
              <a:br/>
              <a:r>
                <a:t>transazionale e relazionale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prism dir="l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Le imprese segmentano i loro mercati per rispondere più efficacemente ai desideri dei vari gruppi di potenziali acquirenti con l’obiettivo di aumentare le vendite e migliorare i risultati economici."/>
          <p:cNvSpPr txBox="1"/>
          <p:nvPr/>
        </p:nvSpPr>
        <p:spPr>
          <a:xfrm>
            <a:off x="727712" y="2678539"/>
            <a:ext cx="6996305" cy="1315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094" tIns="34094" rIns="34094" bIns="34094">
            <a:spAutoFit/>
          </a:bodyPr>
          <a:lstStyle/>
          <a:p>
            <a:pPr marL="338125" indent="-338125" defTabSz="754034">
              <a:spcBef>
                <a:spcPts val="2800"/>
              </a:spcBef>
              <a:defRPr sz="2100">
                <a:latin typeface="Arial"/>
                <a:ea typeface="Arial"/>
                <a:cs typeface="Arial"/>
                <a:sym typeface="Arial"/>
              </a:defRPr>
            </a:pPr>
            <a:r>
              <a:t>    Le imprese segmentano i loro mercati per rispondere più </a:t>
            </a:r>
            <a:r>
              <a:rPr b="1"/>
              <a:t>efficacemente ai desideri</a:t>
            </a:r>
            <a:r>
              <a:t> dei vari gruppi di potenziali acquirenti con l’obiettivo di </a:t>
            </a:r>
            <a:r>
              <a:rPr b="1"/>
              <a:t>aumentare le vendite e migliorare i risultati economici</a:t>
            </a:r>
            <a:r>
              <a:rPr b="1" sz="1900"/>
              <a:t>.</a:t>
            </a:r>
            <a:r>
              <a:rPr b="1" sz="2300"/>
              <a:t> </a:t>
            </a:r>
          </a:p>
        </p:txBody>
      </p:sp>
      <p:grpSp>
        <p:nvGrpSpPr>
          <p:cNvPr id="283" name="Rectangle 6"/>
          <p:cNvGrpSpPr/>
          <p:nvPr/>
        </p:nvGrpSpPr>
        <p:grpSpPr>
          <a:xfrm>
            <a:off x="611188" y="457200"/>
            <a:ext cx="7847014" cy="838200"/>
            <a:chOff x="0" y="0"/>
            <a:chExt cx="7847013" cy="838200"/>
          </a:xfrm>
        </p:grpSpPr>
        <p:sp>
          <p:nvSpPr>
            <p:cNvPr id="281" name="Rettangolo"/>
            <p:cNvSpPr/>
            <p:nvPr/>
          </p:nvSpPr>
          <p:spPr>
            <a:xfrm>
              <a:off x="0" y="0"/>
              <a:ext cx="7847014" cy="838200"/>
            </a:xfrm>
            <a:prstGeom prst="rect">
              <a:avLst/>
            </a:prstGeom>
            <a:solidFill>
              <a:srgbClr val="6699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282" name="Perché segmentare i mercati"/>
            <p:cNvSpPr txBox="1"/>
            <p:nvPr/>
          </p:nvSpPr>
          <p:spPr>
            <a:xfrm>
              <a:off x="1746467" y="163827"/>
              <a:ext cx="4354073" cy="510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Perché segmentare i mercati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ruppi che risultano omogenei al loro interno e dissimili tra di loro"/>
          <p:cNvSpPr txBox="1"/>
          <p:nvPr/>
        </p:nvSpPr>
        <p:spPr>
          <a:xfrm>
            <a:off x="1258057" y="3260685"/>
            <a:ext cx="6520731" cy="1596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094" tIns="34094" rIns="34094" bIns="34094">
            <a:spAutoFit/>
          </a:bodyPr>
          <a:lstStyle/>
          <a:p>
            <a:pPr marL="338125" indent="-338125" defTabSz="754034">
              <a:spcBef>
                <a:spcPts val="2500"/>
              </a:spcBef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gruppi che risultano omogenei al loro interno e dissimili tra di loro</a:t>
            </a:r>
            <a:endParaRPr sz="3000"/>
          </a:p>
          <a:p>
            <a:pPr lvl="2" marL="338125" indent="-338125" algn="just" defTabSz="754034">
              <a:spcBef>
                <a:spcPts val="2500"/>
              </a:spcBef>
              <a:defRPr b="1"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Segmentare: Suddivisione del mercato in gruppi omogenei di consumatori   </a:t>
            </a:r>
          </a:p>
        </p:txBody>
      </p:sp>
      <p:grpSp>
        <p:nvGrpSpPr>
          <p:cNvPr id="288" name="Raggruppa"/>
          <p:cNvGrpSpPr/>
          <p:nvPr/>
        </p:nvGrpSpPr>
        <p:grpSpPr>
          <a:xfrm>
            <a:off x="3762372" y="1729033"/>
            <a:ext cx="2233253" cy="1151051"/>
            <a:chOff x="0" y="0"/>
            <a:chExt cx="2233251" cy="1151050"/>
          </a:xfrm>
        </p:grpSpPr>
        <p:sp>
          <p:nvSpPr>
            <p:cNvPr id="286" name="Rettangolo"/>
            <p:cNvSpPr/>
            <p:nvPr/>
          </p:nvSpPr>
          <p:spPr>
            <a:xfrm>
              <a:off x="-1" y="-1"/>
              <a:ext cx="1512100" cy="702473"/>
            </a:xfrm>
            <a:prstGeom prst="rect">
              <a:avLst/>
            </a:prstGeom>
            <a:solidFill>
              <a:srgbClr val="DADAD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marL="338125" indent="-338125" defTabSz="754034">
                <a:lnSpc>
                  <a:spcPts val="2300"/>
                </a:lnSpc>
                <a:spcBef>
                  <a:spcPts val="400"/>
                </a:spcBef>
                <a:defRPr sz="2300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87" name="Segmenti…"/>
            <p:cNvSpPr txBox="1"/>
            <p:nvPr/>
          </p:nvSpPr>
          <p:spPr>
            <a:xfrm>
              <a:off x="756045" y="444382"/>
              <a:ext cx="1477207" cy="7066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4094" tIns="34094" rIns="34094" bIns="34094" numCol="1" anchor="ctr">
              <a:spAutoFit/>
            </a:bodyPr>
            <a:lstStyle/>
            <a:p>
              <a:pPr marL="338125" indent="-338125" defTabSz="754034">
                <a:lnSpc>
                  <a:spcPts val="2300"/>
                </a:lnSpc>
                <a:spcBef>
                  <a:spcPts val="400"/>
                </a:spcBef>
                <a:defRPr sz="2300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 Segmenti </a:t>
              </a:r>
              <a:endParaRPr sz="3400"/>
            </a:p>
            <a:p>
              <a:pPr marL="338125" indent="-338125" defTabSz="754034">
                <a:lnSpc>
                  <a:spcPts val="2300"/>
                </a:lnSpc>
                <a:spcBef>
                  <a:spcPts val="400"/>
                </a:spcBef>
                <a:defRPr sz="2300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di mercato</a:t>
              </a:r>
            </a:p>
          </p:txBody>
        </p:sp>
      </p:grpSp>
      <p:sp>
        <p:nvSpPr>
          <p:cNvPr id="289" name="Forma"/>
          <p:cNvSpPr/>
          <p:nvPr/>
        </p:nvSpPr>
        <p:spPr>
          <a:xfrm>
            <a:off x="4248744" y="2519964"/>
            <a:ext cx="539358" cy="6477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009999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914365">
              <a:lnSpc>
                <a:spcPts val="2300"/>
              </a:lnSpc>
              <a:spcBef>
                <a:spcPts val="400"/>
              </a:spcBef>
              <a:defRPr sz="23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292" name="Rectangle 6"/>
          <p:cNvGrpSpPr/>
          <p:nvPr/>
        </p:nvGrpSpPr>
        <p:grpSpPr>
          <a:xfrm>
            <a:off x="611188" y="457200"/>
            <a:ext cx="7847014" cy="838200"/>
            <a:chOff x="0" y="0"/>
            <a:chExt cx="7847013" cy="838200"/>
          </a:xfrm>
        </p:grpSpPr>
        <p:sp>
          <p:nvSpPr>
            <p:cNvPr id="290" name="Rettangolo"/>
            <p:cNvSpPr/>
            <p:nvPr/>
          </p:nvSpPr>
          <p:spPr>
            <a:xfrm>
              <a:off x="0" y="0"/>
              <a:ext cx="7847014" cy="838200"/>
            </a:xfrm>
            <a:prstGeom prst="rect">
              <a:avLst/>
            </a:prstGeom>
            <a:solidFill>
              <a:srgbClr val="6699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291" name="I segmenti di mercato"/>
            <p:cNvSpPr txBox="1"/>
            <p:nvPr/>
          </p:nvSpPr>
          <p:spPr>
            <a:xfrm>
              <a:off x="2227777" y="163827"/>
              <a:ext cx="3391453" cy="510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I segmenti di mercato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" name="Raggruppa"/>
          <p:cNvGrpSpPr/>
          <p:nvPr/>
        </p:nvGrpSpPr>
        <p:grpSpPr>
          <a:xfrm>
            <a:off x="686766" y="1920600"/>
            <a:ext cx="2765003" cy="2582645"/>
            <a:chOff x="0" y="0"/>
            <a:chExt cx="2765001" cy="2582643"/>
          </a:xfrm>
        </p:grpSpPr>
        <p:sp>
          <p:nvSpPr>
            <p:cNvPr id="294" name="Rettangolo"/>
            <p:cNvSpPr/>
            <p:nvPr/>
          </p:nvSpPr>
          <p:spPr>
            <a:xfrm>
              <a:off x="0" y="-1"/>
              <a:ext cx="2349621" cy="2582645"/>
            </a:xfrm>
            <a:prstGeom prst="rect">
              <a:avLst/>
            </a:prstGeom>
            <a:solidFill>
              <a:srgbClr val="DADAD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754034">
                <a:lnSpc>
                  <a:spcPts val="2300"/>
                </a:lnSpc>
                <a:spcBef>
                  <a:spcPts val="400"/>
                </a:spcBef>
                <a:defRPr sz="1200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95" name="Identificazione dei…"/>
            <p:cNvSpPr txBox="1"/>
            <p:nvPr/>
          </p:nvSpPr>
          <p:spPr>
            <a:xfrm>
              <a:off x="37071" y="95533"/>
              <a:ext cx="2727932" cy="2391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094" tIns="34094" rIns="34094" bIns="34094" numCol="1" anchor="ctr">
              <a:spAutoFit/>
            </a:bodyPr>
            <a:lstStyle/>
            <a:p>
              <a:pPr marL="338125" indent="-338125" defTabSz="754034">
                <a:lnSpc>
                  <a:spcPts val="2300"/>
                </a:lnSpc>
                <a:spcBef>
                  <a:spcPts val="400"/>
                </a:spcBef>
                <a:defRPr sz="1600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Identificazione dei </a:t>
              </a:r>
            </a:p>
            <a:p>
              <a:pPr marL="338125" indent="-338125" defTabSz="754034">
                <a:lnSpc>
                  <a:spcPts val="2300"/>
                </a:lnSpc>
                <a:spcBef>
                  <a:spcPts val="400"/>
                </a:spcBef>
                <a:defRPr sz="1600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bisogni del mercato</a:t>
              </a:r>
            </a:p>
            <a:p>
              <a:pPr marL="338125" indent="-338125" defTabSz="754034">
                <a:lnSpc>
                  <a:spcPts val="2300"/>
                </a:lnSpc>
                <a:spcBef>
                  <a:spcPts val="400"/>
                </a:spcBef>
                <a:defRPr sz="1200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Benefici in termini di:</a:t>
              </a:r>
            </a:p>
            <a:p>
              <a:pPr marL="305670" indent="-305670" defTabSz="754034">
                <a:lnSpc>
                  <a:spcPts val="2300"/>
                </a:lnSpc>
                <a:spcBef>
                  <a:spcPts val="400"/>
                </a:spcBef>
                <a:buClr>
                  <a:srgbClr val="000066"/>
                </a:buClr>
                <a:buSzPct val="100000"/>
                <a:buChar char="•"/>
                <a:defRPr sz="1200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Caratteristiche del prodotto</a:t>
              </a:r>
            </a:p>
            <a:p>
              <a:pPr marL="305670" indent="-305670" defTabSz="754034">
                <a:lnSpc>
                  <a:spcPts val="2300"/>
                </a:lnSpc>
                <a:spcBef>
                  <a:spcPts val="400"/>
                </a:spcBef>
                <a:buClr>
                  <a:srgbClr val="000066"/>
                </a:buClr>
                <a:buSzPct val="100000"/>
                <a:buChar char="•"/>
                <a:defRPr sz="1200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Spesa </a:t>
              </a:r>
            </a:p>
            <a:p>
              <a:pPr marL="305670" indent="-305670" defTabSz="754034">
                <a:lnSpc>
                  <a:spcPts val="2300"/>
                </a:lnSpc>
                <a:spcBef>
                  <a:spcPts val="400"/>
                </a:spcBef>
                <a:buClr>
                  <a:srgbClr val="000066"/>
                </a:buClr>
                <a:buSzPct val="100000"/>
                <a:buChar char="•"/>
                <a:defRPr sz="1200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Qualità</a:t>
              </a:r>
            </a:p>
            <a:p>
              <a:pPr marL="305670" indent="-305670" defTabSz="754034">
                <a:lnSpc>
                  <a:spcPts val="2300"/>
                </a:lnSpc>
                <a:spcBef>
                  <a:spcPts val="400"/>
                </a:spcBef>
                <a:buClr>
                  <a:srgbClr val="000066"/>
                </a:buClr>
                <a:buSzPct val="100000"/>
                <a:buChar char="•"/>
                <a:defRPr sz="1200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Risparmio di tempo e praticità</a:t>
              </a:r>
            </a:p>
          </p:txBody>
        </p:sp>
      </p:grpSp>
      <p:grpSp>
        <p:nvGrpSpPr>
          <p:cNvPr id="299" name="Raggruppa"/>
          <p:cNvGrpSpPr/>
          <p:nvPr/>
        </p:nvGrpSpPr>
        <p:grpSpPr>
          <a:xfrm>
            <a:off x="3506431" y="1852418"/>
            <a:ext cx="2296879" cy="2495900"/>
            <a:chOff x="0" y="-1"/>
            <a:chExt cx="2296878" cy="2495899"/>
          </a:xfrm>
        </p:grpSpPr>
        <p:sp>
          <p:nvSpPr>
            <p:cNvPr id="297" name="Rettangolo"/>
            <p:cNvSpPr/>
            <p:nvPr/>
          </p:nvSpPr>
          <p:spPr>
            <a:xfrm>
              <a:off x="212634" y="-2"/>
              <a:ext cx="1871613" cy="2495900"/>
            </a:xfrm>
            <a:prstGeom prst="rect">
              <a:avLst/>
            </a:prstGeom>
            <a:solidFill>
              <a:srgbClr val="DADAD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marL="338125" indent="-338125" defTabSz="754034">
                <a:lnSpc>
                  <a:spcPct val="50000"/>
                </a:lnSpc>
                <a:spcBef>
                  <a:spcPts val="1700"/>
                </a:spcBef>
                <a:defRPr sz="1200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98" name="Processo di segmentazione…"/>
            <p:cNvSpPr txBox="1"/>
            <p:nvPr/>
          </p:nvSpPr>
          <p:spPr>
            <a:xfrm>
              <a:off x="-1" y="947150"/>
              <a:ext cx="2296879" cy="6015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094" tIns="34094" rIns="34094" bIns="34094" numCol="1" anchor="ctr">
              <a:spAutoFit/>
            </a:bodyPr>
            <a:lstStyle/>
            <a:p>
              <a:pPr marL="338125" indent="-338125" defTabSz="754034">
                <a:lnSpc>
                  <a:spcPct val="50000"/>
                </a:lnSpc>
                <a:spcBef>
                  <a:spcPts val="700"/>
                </a:spcBef>
                <a:defRPr sz="1200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Processo di segmentazione </a:t>
              </a:r>
            </a:p>
            <a:p>
              <a:pPr marL="338125" indent="-338125" defTabSz="754034">
                <a:lnSpc>
                  <a:spcPct val="50000"/>
                </a:lnSpc>
                <a:spcBef>
                  <a:spcPts val="700"/>
                </a:spcBef>
                <a:defRPr sz="1200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e individuazione dei segmenti</a:t>
              </a:r>
            </a:p>
            <a:p>
              <a:pPr marL="338125" indent="-338125" defTabSz="754034">
                <a:lnSpc>
                  <a:spcPct val="50000"/>
                </a:lnSpc>
                <a:spcBef>
                  <a:spcPts val="700"/>
                </a:spcBef>
                <a:defRPr sz="1200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obiettivo</a:t>
              </a:r>
            </a:p>
          </p:txBody>
        </p:sp>
      </p:grpSp>
      <p:grpSp>
        <p:nvGrpSpPr>
          <p:cNvPr id="302" name="Raggruppa"/>
          <p:cNvGrpSpPr/>
          <p:nvPr/>
        </p:nvGrpSpPr>
        <p:grpSpPr>
          <a:xfrm>
            <a:off x="6214923" y="1920600"/>
            <a:ext cx="2452151" cy="2582645"/>
            <a:chOff x="0" y="0"/>
            <a:chExt cx="2452149" cy="2582643"/>
          </a:xfrm>
        </p:grpSpPr>
        <p:sp>
          <p:nvSpPr>
            <p:cNvPr id="300" name="Rettangolo"/>
            <p:cNvSpPr/>
            <p:nvPr/>
          </p:nvSpPr>
          <p:spPr>
            <a:xfrm>
              <a:off x="-1" y="-1"/>
              <a:ext cx="2173562" cy="2582645"/>
            </a:xfrm>
            <a:prstGeom prst="rect">
              <a:avLst/>
            </a:prstGeom>
            <a:solidFill>
              <a:srgbClr val="DADAD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754034">
                <a:lnSpc>
                  <a:spcPts val="2300"/>
                </a:lnSpc>
                <a:spcBef>
                  <a:spcPts val="400"/>
                </a:spcBef>
                <a:defRPr sz="1200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01" name="Implementazione del…"/>
            <p:cNvSpPr txBox="1"/>
            <p:nvPr/>
          </p:nvSpPr>
          <p:spPr>
            <a:xfrm>
              <a:off x="37071" y="95533"/>
              <a:ext cx="2415079" cy="2391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094" tIns="34094" rIns="34094" bIns="34094" numCol="1" anchor="ctr">
              <a:spAutoFit/>
            </a:bodyPr>
            <a:lstStyle/>
            <a:p>
              <a:pPr marL="338125" indent="-338125" defTabSz="754034">
                <a:lnSpc>
                  <a:spcPts val="2300"/>
                </a:lnSpc>
                <a:spcBef>
                  <a:spcPts val="400"/>
                </a:spcBef>
                <a:defRPr sz="1600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Implementazione del</a:t>
              </a:r>
            </a:p>
            <a:p>
              <a:pPr marL="338125" indent="-338125" defTabSz="754034">
                <a:lnSpc>
                  <a:spcPts val="2300"/>
                </a:lnSpc>
                <a:spcBef>
                  <a:spcPts val="400"/>
                </a:spcBef>
                <a:defRPr sz="1600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piano di marketing mix</a:t>
              </a:r>
            </a:p>
            <a:p>
              <a:pPr marL="338125" indent="-338125" defTabSz="754034">
                <a:lnSpc>
                  <a:spcPts val="2300"/>
                </a:lnSpc>
                <a:spcBef>
                  <a:spcPts val="400"/>
                </a:spcBef>
                <a:defRPr sz="1200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Marketing mix in termini di:</a:t>
              </a:r>
            </a:p>
            <a:p>
              <a:pPr marL="305670" indent="-305670" defTabSz="754034">
                <a:lnSpc>
                  <a:spcPts val="2300"/>
                </a:lnSpc>
                <a:spcBef>
                  <a:spcPts val="400"/>
                </a:spcBef>
                <a:buClr>
                  <a:srgbClr val="000066"/>
                </a:buClr>
                <a:buSzPct val="100000"/>
                <a:buChar char="•"/>
                <a:defRPr sz="1200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Prodotto</a:t>
              </a:r>
            </a:p>
            <a:p>
              <a:pPr marL="305670" indent="-305670" defTabSz="754034">
                <a:lnSpc>
                  <a:spcPts val="2300"/>
                </a:lnSpc>
                <a:spcBef>
                  <a:spcPts val="400"/>
                </a:spcBef>
                <a:buClr>
                  <a:srgbClr val="000066"/>
                </a:buClr>
                <a:buSzPct val="100000"/>
                <a:buChar char="•"/>
                <a:defRPr sz="1200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Prezzo</a:t>
              </a:r>
            </a:p>
            <a:p>
              <a:pPr marL="305670" indent="-305670" defTabSz="754034">
                <a:lnSpc>
                  <a:spcPts val="2300"/>
                </a:lnSpc>
                <a:spcBef>
                  <a:spcPts val="400"/>
                </a:spcBef>
                <a:buClr>
                  <a:srgbClr val="000066"/>
                </a:buClr>
                <a:buSzPct val="100000"/>
                <a:buChar char="•"/>
                <a:defRPr sz="1200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Promozione</a:t>
              </a:r>
            </a:p>
            <a:p>
              <a:pPr marL="305670" indent="-305670" defTabSz="754034">
                <a:lnSpc>
                  <a:spcPts val="2300"/>
                </a:lnSpc>
                <a:spcBef>
                  <a:spcPts val="400"/>
                </a:spcBef>
                <a:buClr>
                  <a:srgbClr val="000066"/>
                </a:buClr>
                <a:buSzPct val="100000"/>
                <a:buChar char="•"/>
                <a:defRPr sz="1200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Punto vendita </a:t>
              </a:r>
            </a:p>
          </p:txBody>
        </p:sp>
      </p:grpSp>
      <p:sp>
        <p:nvSpPr>
          <p:cNvPr id="303" name="Freccia"/>
          <p:cNvSpPr/>
          <p:nvPr/>
        </p:nvSpPr>
        <p:spPr>
          <a:xfrm>
            <a:off x="3053769" y="3429001"/>
            <a:ext cx="539358" cy="377431"/>
          </a:xfrm>
          <a:prstGeom prst="rightArrow">
            <a:avLst>
              <a:gd name="adj1" fmla="val 50000"/>
              <a:gd name="adj2" fmla="val 35726"/>
            </a:avLst>
          </a:prstGeom>
          <a:solidFill>
            <a:srgbClr val="009999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914365">
              <a:lnSpc>
                <a:spcPts val="2300"/>
              </a:lnSpc>
              <a:spcBef>
                <a:spcPts val="400"/>
              </a:spcBef>
              <a:defRPr sz="23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04" name="Freccia"/>
          <p:cNvSpPr/>
          <p:nvPr/>
        </p:nvSpPr>
        <p:spPr>
          <a:xfrm>
            <a:off x="5642307" y="3429001"/>
            <a:ext cx="539358" cy="377431"/>
          </a:xfrm>
          <a:prstGeom prst="rightArrow">
            <a:avLst>
              <a:gd name="adj1" fmla="val 50000"/>
              <a:gd name="adj2" fmla="val 35726"/>
            </a:avLst>
          </a:prstGeom>
          <a:solidFill>
            <a:srgbClr val="009999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914365">
              <a:lnSpc>
                <a:spcPts val="2300"/>
              </a:lnSpc>
              <a:spcBef>
                <a:spcPts val="400"/>
              </a:spcBef>
              <a:defRPr sz="23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307" name="Rectangle 6"/>
          <p:cNvGrpSpPr/>
          <p:nvPr/>
        </p:nvGrpSpPr>
        <p:grpSpPr>
          <a:xfrm>
            <a:off x="611188" y="457200"/>
            <a:ext cx="7847014" cy="838200"/>
            <a:chOff x="0" y="0"/>
            <a:chExt cx="7847013" cy="838200"/>
          </a:xfrm>
        </p:grpSpPr>
        <p:sp>
          <p:nvSpPr>
            <p:cNvPr id="305" name="Rettangolo"/>
            <p:cNvSpPr/>
            <p:nvPr/>
          </p:nvSpPr>
          <p:spPr>
            <a:xfrm>
              <a:off x="0" y="0"/>
              <a:ext cx="7847014" cy="838200"/>
            </a:xfrm>
            <a:prstGeom prst="rect">
              <a:avLst/>
            </a:prstGeom>
            <a:solidFill>
              <a:srgbClr val="6699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306" name="Il piano di marketing"/>
            <p:cNvSpPr txBox="1"/>
            <p:nvPr/>
          </p:nvSpPr>
          <p:spPr>
            <a:xfrm>
              <a:off x="2328162" y="163827"/>
              <a:ext cx="3190684" cy="510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Il piano di marketing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La Matrice prodotto-mercato è costituita da una griglia che permette di associare i segmenti di mercato dei potenziali acquirenti ai prodotti offerti o alle azioni di marketing che l’azienda potrebbe sviluppare."/>
          <p:cNvSpPr txBox="1"/>
          <p:nvPr/>
        </p:nvSpPr>
        <p:spPr>
          <a:xfrm>
            <a:off x="1311635" y="1626715"/>
            <a:ext cx="6520730" cy="15834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094" tIns="34094" rIns="34094" bIns="34094">
            <a:spAutoFit/>
          </a:bodyPr>
          <a:lstStyle/>
          <a:p>
            <a:pPr marL="338125" indent="-338125" defTabSz="754034">
              <a:spcBef>
                <a:spcPts val="2500"/>
              </a:spcBef>
              <a:defRPr sz="2100">
                <a:latin typeface="Arial"/>
                <a:ea typeface="Arial"/>
                <a:cs typeface="Arial"/>
                <a:sym typeface="Arial"/>
              </a:defRPr>
            </a:pPr>
            <a:r>
              <a:t>    La Matrice prodotto-mercato è costituita da una griglia che permette di associare i </a:t>
            </a:r>
            <a:r>
              <a:rPr b="1"/>
              <a:t>segmenti</a:t>
            </a:r>
            <a:r>
              <a:t> di mercato dei potenziali acquirenti ai </a:t>
            </a:r>
            <a:r>
              <a:rPr b="1"/>
              <a:t>prodotti</a:t>
            </a:r>
            <a:r>
              <a:t> offerti o alle </a:t>
            </a:r>
            <a:r>
              <a:rPr b="1"/>
              <a:t>azioni</a:t>
            </a:r>
            <a:r>
              <a:t> di marketing che l’azienda potrebbe sviluppare. </a:t>
            </a:r>
            <a:r>
              <a:rPr b="1"/>
              <a:t>(Segmenti primari e secondari)</a:t>
            </a:r>
          </a:p>
        </p:txBody>
      </p:sp>
      <p:sp>
        <p:nvSpPr>
          <p:cNvPr id="310" name="La matrice prodotto-mercato ha come fine ultimo quello di permettere l’elaborazione di strategie di marketing che incrementino le vendite e i risultati economici."/>
          <p:cNvSpPr txBox="1"/>
          <p:nvPr/>
        </p:nvSpPr>
        <p:spPr>
          <a:xfrm>
            <a:off x="1257462" y="3386375"/>
            <a:ext cx="6629077" cy="1278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094" tIns="34094" rIns="34094" bIns="34094">
            <a:spAutoFit/>
          </a:bodyPr>
          <a:lstStyle>
            <a:lvl1pPr marL="650240" indent="-650240" defTabSz="1072444">
              <a:spcBef>
                <a:spcPts val="3600"/>
              </a:spcBef>
              <a:defRPr sz="2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    La matrice prodotto-mercato ha come fine ultimo quello di permettere l’elaborazione di strategie di marketing che incrementino le vendite e i risultati economici. </a:t>
            </a:r>
          </a:p>
        </p:txBody>
      </p:sp>
      <p:grpSp>
        <p:nvGrpSpPr>
          <p:cNvPr id="313" name="Rectangle 6"/>
          <p:cNvGrpSpPr/>
          <p:nvPr/>
        </p:nvGrpSpPr>
        <p:grpSpPr>
          <a:xfrm>
            <a:off x="611188" y="457200"/>
            <a:ext cx="7847014" cy="838200"/>
            <a:chOff x="0" y="0"/>
            <a:chExt cx="7847013" cy="838200"/>
          </a:xfrm>
        </p:grpSpPr>
        <p:sp>
          <p:nvSpPr>
            <p:cNvPr id="311" name="Rettangolo"/>
            <p:cNvSpPr/>
            <p:nvPr/>
          </p:nvSpPr>
          <p:spPr>
            <a:xfrm>
              <a:off x="0" y="0"/>
              <a:ext cx="7847014" cy="838200"/>
            </a:xfrm>
            <a:prstGeom prst="rect">
              <a:avLst/>
            </a:prstGeom>
            <a:solidFill>
              <a:srgbClr val="6699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312" name="Matrice prodotto mercato"/>
            <p:cNvSpPr txBox="1"/>
            <p:nvPr/>
          </p:nvSpPr>
          <p:spPr>
            <a:xfrm>
              <a:off x="1948799" y="163827"/>
              <a:ext cx="3949409" cy="510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Matrice prodotto mercato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ulla base dei risultati delle analisi condotte durante il processo di segmentazione, l’impresa può decidere di differenziare o meno la propria offerta optando per una delle seguenti strategie:…"/>
          <p:cNvSpPr txBox="1"/>
          <p:nvPr/>
        </p:nvSpPr>
        <p:spPr>
          <a:xfrm>
            <a:off x="1121462" y="1435236"/>
            <a:ext cx="6520730" cy="4059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094" tIns="34094" rIns="34094" bIns="34094">
            <a:spAutoFit/>
          </a:bodyPr>
          <a:lstStyle/>
          <a:p>
            <a:pPr marL="338125" indent="-338125" algn="just" defTabSz="754034">
              <a:spcBef>
                <a:spcPts val="2500"/>
              </a:spcBef>
              <a:defRPr sz="2100">
                <a:latin typeface="Arial"/>
                <a:ea typeface="Arial"/>
                <a:cs typeface="Arial"/>
                <a:sym typeface="Arial"/>
              </a:defRPr>
            </a:pPr>
            <a:r>
              <a:t>    Sulla base dei risultati delle analisi condotte durante il processo di segmentazione, l’impresa può decidere di differenziare o meno la propria offerta optando per una delle seguenti strategie:</a:t>
            </a:r>
            <a:endParaRPr sz="3000"/>
          </a:p>
          <a:p>
            <a:pPr marL="324196" indent="-324196" algn="just" defTabSz="754034">
              <a:spcBef>
                <a:spcPts val="2500"/>
              </a:spcBef>
              <a:buClr>
                <a:srgbClr val="000066"/>
              </a:buClr>
              <a:buSzPct val="100000"/>
              <a:buChar char="•"/>
              <a:defRPr sz="2100">
                <a:latin typeface="Arial"/>
                <a:ea typeface="Arial"/>
                <a:cs typeface="Arial"/>
                <a:sym typeface="Arial"/>
              </a:defRPr>
            </a:pPr>
            <a:r>
              <a:t>Marketing di massa (un prodotto per tutto il mercato)</a:t>
            </a:r>
            <a:endParaRPr sz="3000"/>
          </a:p>
          <a:p>
            <a:pPr marL="324196" indent="-324196" algn="just" defTabSz="754034">
              <a:spcBef>
                <a:spcPts val="2500"/>
              </a:spcBef>
              <a:buClr>
                <a:srgbClr val="000066"/>
              </a:buClr>
              <a:buSzPct val="100000"/>
              <a:buChar char="•"/>
              <a:defRPr sz="2100">
                <a:latin typeface="Arial"/>
                <a:ea typeface="Arial"/>
                <a:cs typeface="Arial"/>
                <a:sym typeface="Arial"/>
              </a:defRPr>
            </a:pPr>
            <a:r>
              <a:t>Marketing segmentato  (un prodotto per ciascun segmento)</a:t>
            </a:r>
            <a:endParaRPr sz="3000"/>
          </a:p>
          <a:p>
            <a:pPr marL="324196" indent="-324196" algn="just" defTabSz="754034">
              <a:spcBef>
                <a:spcPts val="2500"/>
              </a:spcBef>
              <a:buClr>
                <a:srgbClr val="000066"/>
              </a:buClr>
              <a:buSzPct val="100000"/>
              <a:buChar char="•"/>
              <a:defRPr sz="2100">
                <a:latin typeface="Arial"/>
                <a:ea typeface="Arial"/>
                <a:cs typeface="Arial"/>
                <a:sym typeface="Arial"/>
              </a:defRPr>
            </a:pPr>
            <a:r>
              <a:t>Marketing personalizzato </a:t>
            </a:r>
            <a:r>
              <a:rPr b="1"/>
              <a:t>(one to one)</a:t>
            </a:r>
            <a:r>
              <a:t> (un prodotto per ciascun consumatore)</a:t>
            </a:r>
          </a:p>
        </p:txBody>
      </p:sp>
      <p:grpSp>
        <p:nvGrpSpPr>
          <p:cNvPr id="318" name="Rectangle 6"/>
          <p:cNvGrpSpPr/>
          <p:nvPr/>
        </p:nvGrpSpPr>
        <p:grpSpPr>
          <a:xfrm>
            <a:off x="611188" y="457200"/>
            <a:ext cx="7847014" cy="838200"/>
            <a:chOff x="0" y="0"/>
            <a:chExt cx="7847013" cy="838200"/>
          </a:xfrm>
        </p:grpSpPr>
        <p:sp>
          <p:nvSpPr>
            <p:cNvPr id="316" name="Rettangolo"/>
            <p:cNvSpPr/>
            <p:nvPr/>
          </p:nvSpPr>
          <p:spPr>
            <a:xfrm>
              <a:off x="0" y="0"/>
              <a:ext cx="7847014" cy="838200"/>
            </a:xfrm>
            <a:prstGeom prst="rect">
              <a:avLst/>
            </a:prstGeom>
            <a:solidFill>
              <a:srgbClr val="6699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317" name="Strategie di marketing"/>
            <p:cNvSpPr txBox="1"/>
            <p:nvPr/>
          </p:nvSpPr>
          <p:spPr>
            <a:xfrm>
              <a:off x="2186849" y="163827"/>
              <a:ext cx="3473308" cy="510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Strategie di marketing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Criteri per la suddivisione dei segmenti:…"/>
          <p:cNvSpPr txBox="1"/>
          <p:nvPr/>
        </p:nvSpPr>
        <p:spPr>
          <a:xfrm>
            <a:off x="1147073" y="2132856"/>
            <a:ext cx="6775241" cy="3209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094" tIns="34094" rIns="34094" bIns="34094">
            <a:spAutoFit/>
          </a:bodyPr>
          <a:lstStyle/>
          <a:p>
            <a:pPr lvl="2" indent="1371584" defTabSz="754034">
              <a:lnSpc>
                <a:spcPct val="50000"/>
              </a:lnSpc>
              <a:spcBef>
                <a:spcPts val="2500"/>
              </a:spcBef>
              <a:defRPr b="1"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lvl="2" indent="1371584" defTabSz="754034">
              <a:lnSpc>
                <a:spcPct val="50000"/>
              </a:lnSpc>
              <a:spcBef>
                <a:spcPts val="2500"/>
              </a:spcBef>
              <a:defRPr b="1"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Criteri per la suddivisione dei segmenti:</a:t>
            </a:r>
            <a:endParaRPr sz="3000"/>
          </a:p>
          <a:p>
            <a:pPr lvl="2" marL="1081265" indent="-438351" defTabSz="754034">
              <a:lnSpc>
                <a:spcPct val="50000"/>
              </a:lnSpc>
              <a:spcBef>
                <a:spcPts val="2500"/>
              </a:spcBef>
              <a:buClr>
                <a:srgbClr val="000066"/>
              </a:buClr>
              <a:buSzPct val="100000"/>
              <a:buChar char="•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Criterio di profittabilità</a:t>
            </a:r>
          </a:p>
          <a:p>
            <a:pPr lvl="2" marL="1081265" indent="-438351" defTabSz="754034">
              <a:lnSpc>
                <a:spcPct val="50000"/>
              </a:lnSpc>
              <a:spcBef>
                <a:spcPts val="2500"/>
              </a:spcBef>
              <a:buClr>
                <a:srgbClr val="000066"/>
              </a:buClr>
              <a:buSzPct val="100000"/>
              <a:buChar char="•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Criterio di omogeneità interna</a:t>
            </a:r>
            <a:endParaRPr sz="3000"/>
          </a:p>
          <a:p>
            <a:pPr lvl="2" marL="1081265" indent="-438351" defTabSz="754034">
              <a:lnSpc>
                <a:spcPct val="50000"/>
              </a:lnSpc>
              <a:spcBef>
                <a:spcPts val="2500"/>
              </a:spcBef>
              <a:buClr>
                <a:srgbClr val="000066"/>
              </a:buClr>
              <a:buSzPct val="100000"/>
              <a:buChar char="•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Criterio di eterogeneità esterna</a:t>
            </a:r>
          </a:p>
          <a:p>
            <a:pPr lvl="2" marL="1081265" indent="-438351" defTabSz="754034">
              <a:lnSpc>
                <a:spcPct val="50000"/>
              </a:lnSpc>
              <a:spcBef>
                <a:spcPts val="2500"/>
              </a:spcBef>
              <a:buClr>
                <a:srgbClr val="000066"/>
              </a:buClr>
              <a:buSzPct val="100000"/>
              <a:buChar char="•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Criterio di praticabilità delle strategie</a:t>
            </a:r>
          </a:p>
          <a:p>
            <a:pPr lvl="2" marL="1081265" indent="-438351" defTabSz="754034">
              <a:lnSpc>
                <a:spcPct val="50000"/>
              </a:lnSpc>
              <a:spcBef>
                <a:spcPts val="2500"/>
              </a:spcBef>
              <a:buClr>
                <a:srgbClr val="000066"/>
              </a:buClr>
              <a:buSzPct val="100000"/>
              <a:buChar char="•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Criterio della profilazione</a:t>
            </a:r>
          </a:p>
        </p:txBody>
      </p:sp>
      <p:grpSp>
        <p:nvGrpSpPr>
          <p:cNvPr id="323" name="Rectangle 6"/>
          <p:cNvGrpSpPr/>
          <p:nvPr/>
        </p:nvGrpSpPr>
        <p:grpSpPr>
          <a:xfrm>
            <a:off x="611188" y="457200"/>
            <a:ext cx="7847014" cy="838200"/>
            <a:chOff x="0" y="0"/>
            <a:chExt cx="7847013" cy="838200"/>
          </a:xfrm>
        </p:grpSpPr>
        <p:sp>
          <p:nvSpPr>
            <p:cNvPr id="321" name="Rettangolo"/>
            <p:cNvSpPr/>
            <p:nvPr/>
          </p:nvSpPr>
          <p:spPr>
            <a:xfrm>
              <a:off x="0" y="0"/>
              <a:ext cx="7847014" cy="838200"/>
            </a:xfrm>
            <a:prstGeom prst="rect">
              <a:avLst/>
            </a:prstGeom>
            <a:solidFill>
              <a:srgbClr val="6699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322" name="Suddividere i potenziali acquirenti in segmenti"/>
            <p:cNvSpPr txBox="1"/>
            <p:nvPr/>
          </p:nvSpPr>
          <p:spPr>
            <a:xfrm>
              <a:off x="405748" y="163827"/>
              <a:ext cx="7035510" cy="510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Suddividere i potenziali acquirenti in segmenti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Le basi di segmentazione:…"/>
          <p:cNvSpPr txBox="1"/>
          <p:nvPr/>
        </p:nvSpPr>
        <p:spPr>
          <a:xfrm>
            <a:off x="1191613" y="1536196"/>
            <a:ext cx="6195691" cy="28836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094" tIns="34094" rIns="34094" bIns="34094">
            <a:spAutoFit/>
          </a:bodyPr>
          <a:lstStyle/>
          <a:p>
            <a:pPr marL="457184" indent="-457184" algn="just" defTabSz="754034">
              <a:spcBef>
                <a:spcPts val="3500"/>
              </a:spcBef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lvl="2" indent="1371584" algn="just" defTabSz="754034">
              <a:lnSpc>
                <a:spcPct val="50000"/>
              </a:lnSpc>
              <a:spcBef>
                <a:spcPts val="2500"/>
              </a:spcBef>
              <a:defRPr b="1"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Le basi di segmentazione:</a:t>
            </a:r>
            <a:endParaRPr sz="3000"/>
          </a:p>
          <a:p>
            <a:pPr lvl="2" marL="1081265" indent="-438351" algn="just" defTabSz="754034">
              <a:lnSpc>
                <a:spcPct val="50000"/>
              </a:lnSpc>
              <a:spcBef>
                <a:spcPts val="2500"/>
              </a:spcBef>
              <a:buClr>
                <a:srgbClr val="000066"/>
              </a:buClr>
              <a:buSzPct val="100000"/>
              <a:buChar char="•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Geografica</a:t>
            </a:r>
            <a:endParaRPr sz="3000"/>
          </a:p>
          <a:p>
            <a:pPr lvl="2" marL="1081265" indent="-438351" algn="just" defTabSz="754034">
              <a:lnSpc>
                <a:spcPct val="50000"/>
              </a:lnSpc>
              <a:spcBef>
                <a:spcPts val="2500"/>
              </a:spcBef>
              <a:buClr>
                <a:srgbClr val="000066"/>
              </a:buClr>
              <a:buSzPct val="100000"/>
              <a:buChar char="•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Socio-demografica</a:t>
            </a:r>
            <a:endParaRPr sz="3000"/>
          </a:p>
          <a:p>
            <a:pPr lvl="2" marL="1081265" indent="-438351" algn="just" defTabSz="754034">
              <a:lnSpc>
                <a:spcPct val="50000"/>
              </a:lnSpc>
              <a:spcBef>
                <a:spcPts val="2500"/>
              </a:spcBef>
              <a:buClr>
                <a:srgbClr val="000066"/>
              </a:buClr>
              <a:buSzPct val="100000"/>
              <a:buChar char="•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Psicografica</a:t>
            </a:r>
            <a:endParaRPr sz="3000"/>
          </a:p>
          <a:p>
            <a:pPr lvl="2" marL="1081265" indent="-438351" algn="just" defTabSz="754034">
              <a:lnSpc>
                <a:spcPct val="50000"/>
              </a:lnSpc>
              <a:spcBef>
                <a:spcPts val="2500"/>
              </a:spcBef>
              <a:buClr>
                <a:srgbClr val="000066"/>
              </a:buClr>
              <a:buSzPct val="100000"/>
              <a:buChar char="•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Comportamentale</a:t>
            </a:r>
          </a:p>
        </p:txBody>
      </p:sp>
      <p:grpSp>
        <p:nvGrpSpPr>
          <p:cNvPr id="328" name="Rectangle 6"/>
          <p:cNvGrpSpPr/>
          <p:nvPr/>
        </p:nvGrpSpPr>
        <p:grpSpPr>
          <a:xfrm>
            <a:off x="611188" y="457200"/>
            <a:ext cx="7847014" cy="838200"/>
            <a:chOff x="0" y="0"/>
            <a:chExt cx="7847013" cy="838200"/>
          </a:xfrm>
        </p:grpSpPr>
        <p:sp>
          <p:nvSpPr>
            <p:cNvPr id="326" name="Rettangolo"/>
            <p:cNvSpPr/>
            <p:nvPr/>
          </p:nvSpPr>
          <p:spPr>
            <a:xfrm>
              <a:off x="0" y="0"/>
              <a:ext cx="7847014" cy="838200"/>
            </a:xfrm>
            <a:prstGeom prst="rect">
              <a:avLst/>
            </a:prstGeom>
            <a:solidFill>
              <a:srgbClr val="6699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327" name="Suddividere i potenziali acquirenti in segmenti"/>
            <p:cNvSpPr txBox="1"/>
            <p:nvPr/>
          </p:nvSpPr>
          <p:spPr>
            <a:xfrm>
              <a:off x="405748" y="163827"/>
              <a:ext cx="7035510" cy="510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Suddividere i potenziali acquirenti in segmenti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" name="Segnaposto contenuto 3" descr="Segnaposto contenuto 3"/>
          <p:cNvPicPr>
            <a:picLocks noChangeAspect="1"/>
          </p:cNvPicPr>
          <p:nvPr/>
        </p:nvPicPr>
        <p:blipFill>
          <a:blip r:embed="rId2">
            <a:extLst/>
          </a:blip>
          <a:srcRect l="0" t="9051" r="0" b="9051"/>
          <a:stretch>
            <a:fillRect/>
          </a:stretch>
        </p:blipFill>
        <p:spPr>
          <a:xfrm>
            <a:off x="1329230" y="744402"/>
            <a:ext cx="7563250" cy="5276888"/>
          </a:xfrm>
          <a:prstGeom prst="rect">
            <a:avLst/>
          </a:prstGeom>
          <a:ln w="12700">
            <a:miter lim="400000"/>
          </a:ln>
        </p:spPr>
      </p:pic>
      <p:sp>
        <p:nvSpPr>
          <p:cNvPr id="224" name="Giovedì 7 Febbraio 2019"/>
          <p:cNvSpPr txBox="1"/>
          <p:nvPr/>
        </p:nvSpPr>
        <p:spPr>
          <a:xfrm>
            <a:off x="3776656" y="3364307"/>
            <a:ext cx="1621863" cy="236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 defTabSz="650240">
              <a:defRPr sz="1100">
                <a:solidFill>
                  <a:srgbClr val="FFFFFF"/>
                </a:solidFill>
                <a:latin typeface="News Gothic MT"/>
                <a:ea typeface="News Gothic MT"/>
                <a:cs typeface="News Gothic MT"/>
                <a:sym typeface="News Gothic MT"/>
              </a:defRPr>
            </a:lvl1pPr>
          </a:lstStyle>
          <a:p>
            <a:pPr/>
            <a:r>
              <a:t>Giovedì 7 Febbraio 2019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Criteri per la selezione dei mercati obiettivo:…"/>
          <p:cNvSpPr txBox="1"/>
          <p:nvPr/>
        </p:nvSpPr>
        <p:spPr>
          <a:xfrm>
            <a:off x="1474157" y="1582637"/>
            <a:ext cx="6195687" cy="40980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094" tIns="34094" rIns="34094" bIns="34094">
            <a:spAutoFit/>
          </a:bodyPr>
          <a:lstStyle/>
          <a:p>
            <a:pPr marL="457184" indent="-457184" algn="just" defTabSz="754034">
              <a:spcBef>
                <a:spcPts val="2500"/>
              </a:spcBef>
              <a:defRPr b="1"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Criteri per la selezione dei mercati obiettivo:</a:t>
            </a:r>
            <a:endParaRPr sz="3000"/>
          </a:p>
          <a:p>
            <a:pPr marL="438351" indent="-438351" algn="just" defTabSz="754034">
              <a:spcBef>
                <a:spcPts val="2500"/>
              </a:spcBef>
              <a:buClr>
                <a:srgbClr val="000066"/>
              </a:buClr>
              <a:buSzPct val="100000"/>
              <a:buChar char="•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Criterio della dimensione</a:t>
            </a:r>
            <a:endParaRPr sz="3000"/>
          </a:p>
          <a:p>
            <a:pPr marL="438351" indent="-438351" algn="just" defTabSz="754034">
              <a:spcBef>
                <a:spcPts val="2500"/>
              </a:spcBef>
              <a:buClr>
                <a:srgbClr val="000066"/>
              </a:buClr>
              <a:buSzPct val="100000"/>
              <a:buChar char="•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Criterio della crescita</a:t>
            </a:r>
            <a:endParaRPr sz="3000"/>
          </a:p>
          <a:p>
            <a:pPr marL="438351" indent="-438351" algn="just" defTabSz="754034">
              <a:spcBef>
                <a:spcPts val="2500"/>
              </a:spcBef>
              <a:buClr>
                <a:srgbClr val="000066"/>
              </a:buClr>
              <a:buSzPct val="100000"/>
              <a:buChar char="•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Criterio della difendibilità</a:t>
            </a:r>
            <a:endParaRPr sz="3000"/>
          </a:p>
          <a:p>
            <a:pPr marL="438351" indent="-438351" algn="just" defTabSz="754034">
              <a:spcBef>
                <a:spcPts val="2500"/>
              </a:spcBef>
              <a:buClr>
                <a:srgbClr val="000066"/>
              </a:buClr>
              <a:buSzPct val="100000"/>
              <a:buChar char="•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Criterio dell’accessibilità</a:t>
            </a:r>
            <a:endParaRPr sz="3000"/>
          </a:p>
          <a:p>
            <a:pPr marL="438351" indent="-438351" algn="just" defTabSz="754034">
              <a:spcBef>
                <a:spcPts val="2500"/>
              </a:spcBef>
              <a:buClr>
                <a:srgbClr val="000066"/>
              </a:buClr>
              <a:buSzPct val="100000"/>
              <a:buChar char="•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Criterio della coerenza</a:t>
            </a:r>
            <a:endParaRPr sz="3000"/>
          </a:p>
          <a:p>
            <a:pPr marL="457184" indent="-457184" algn="just" defTabSz="754034">
              <a:spcBef>
                <a:spcPts val="2500"/>
              </a:spcBef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</a:p>
        </p:txBody>
      </p:sp>
      <p:grpSp>
        <p:nvGrpSpPr>
          <p:cNvPr id="333" name="Rectangle 6"/>
          <p:cNvGrpSpPr/>
          <p:nvPr/>
        </p:nvGrpSpPr>
        <p:grpSpPr>
          <a:xfrm>
            <a:off x="611188" y="457200"/>
            <a:ext cx="7847014" cy="838200"/>
            <a:chOff x="0" y="0"/>
            <a:chExt cx="7847013" cy="838200"/>
          </a:xfrm>
        </p:grpSpPr>
        <p:sp>
          <p:nvSpPr>
            <p:cNvPr id="331" name="Rettangolo"/>
            <p:cNvSpPr/>
            <p:nvPr/>
          </p:nvSpPr>
          <p:spPr>
            <a:xfrm>
              <a:off x="0" y="0"/>
              <a:ext cx="7847014" cy="838200"/>
            </a:xfrm>
            <a:prstGeom prst="rect">
              <a:avLst/>
            </a:prstGeom>
            <a:solidFill>
              <a:srgbClr val="6699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332" name="Selezionare i mercati obiettivo"/>
            <p:cNvSpPr txBox="1"/>
            <p:nvPr/>
          </p:nvSpPr>
          <p:spPr>
            <a:xfrm>
              <a:off x="1525457" y="163827"/>
              <a:ext cx="4796093" cy="510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Selezionare i mercati obiettivo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L’impresa deve elaborare ed implementare un’efficace piano d’azione che verrà valutato in termini di risultati ottenuti per decidere se riformulare, replicare o ridefinire il piano operativo."/>
          <p:cNvSpPr txBox="1"/>
          <p:nvPr/>
        </p:nvSpPr>
        <p:spPr>
          <a:xfrm>
            <a:off x="765628" y="2798254"/>
            <a:ext cx="6976865" cy="1900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094" tIns="34094" rIns="34094" bIns="34094">
            <a:spAutoFit/>
          </a:bodyPr>
          <a:lstStyle/>
          <a:p>
            <a:pPr marL="457184" indent="-457184" defTabSz="754034">
              <a:spcBef>
                <a:spcPts val="2500"/>
              </a:spcBef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L’impresa deve elaborare ed implementare un’efficace </a:t>
            </a:r>
            <a:r>
              <a:rPr b="1"/>
              <a:t>piano d’azione</a:t>
            </a:r>
            <a:r>
              <a:t> che verrà valutato in termini di risultati ottenuti per decidere </a:t>
            </a:r>
            <a:r>
              <a:rPr b="1"/>
              <a:t>se riformulare, replicare o ridefinire il piano operativo</a:t>
            </a:r>
            <a:r>
              <a:t>.</a:t>
            </a:r>
            <a:endParaRPr sz="3000"/>
          </a:p>
          <a:p>
            <a:pPr marL="457184" indent="-457184" defTabSz="754034">
              <a:spcBef>
                <a:spcPts val="2500"/>
              </a:spcBef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</a:p>
        </p:txBody>
      </p:sp>
      <p:grpSp>
        <p:nvGrpSpPr>
          <p:cNvPr id="338" name="Rectangle 6"/>
          <p:cNvGrpSpPr/>
          <p:nvPr/>
        </p:nvGrpSpPr>
        <p:grpSpPr>
          <a:xfrm>
            <a:off x="611188" y="411477"/>
            <a:ext cx="7847014" cy="929637"/>
            <a:chOff x="0" y="-1"/>
            <a:chExt cx="7847013" cy="929635"/>
          </a:xfrm>
        </p:grpSpPr>
        <p:sp>
          <p:nvSpPr>
            <p:cNvPr id="336" name="Rettangolo"/>
            <p:cNvSpPr/>
            <p:nvPr/>
          </p:nvSpPr>
          <p:spPr>
            <a:xfrm>
              <a:off x="0" y="45719"/>
              <a:ext cx="7847014" cy="838204"/>
            </a:xfrm>
            <a:prstGeom prst="rect">
              <a:avLst/>
            </a:prstGeom>
            <a:solidFill>
              <a:srgbClr val="6699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337" name="Implementare le azioni di marketing…"/>
            <p:cNvSpPr txBox="1"/>
            <p:nvPr/>
          </p:nvSpPr>
          <p:spPr>
            <a:xfrm>
              <a:off x="1142448" y="-2"/>
              <a:ext cx="5562110" cy="9296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/>
            <a:p>
              <a: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pPr>
              <a:r>
                <a:t>Implementare le azioni di marketing </a:t>
              </a:r>
              <a:endParaRPr sz="3200">
                <a:latin typeface="+mn-lt"/>
                <a:ea typeface="+mn-ea"/>
                <a:cs typeface="+mn-cs"/>
                <a:sym typeface="Times New Roman"/>
              </a:endParaRPr>
            </a:p>
            <a:p>
              <a: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pPr>
              <a:r>
                <a:t>per raggiungere i mercati obiettivo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Differenziazione: insieme di elementi in grado di distinguere l’offerta di un’impresa da quella dei concorrenti.…"/>
          <p:cNvSpPr txBox="1"/>
          <p:nvPr/>
        </p:nvSpPr>
        <p:spPr>
          <a:xfrm>
            <a:off x="987784" y="2444350"/>
            <a:ext cx="6574309" cy="2828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094" tIns="34094" rIns="34094" bIns="34094">
            <a:spAutoFit/>
          </a:bodyPr>
          <a:lstStyle/>
          <a:p>
            <a:pPr marL="457184" indent="-457184" defTabSz="754034">
              <a:spcBef>
                <a:spcPts val="2500"/>
              </a:spcBef>
              <a:defRPr b="1"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Differenziazione: insieme di elementi in grado di distinguere l’offerta di un’impresa da quella dei concorrenti.</a:t>
            </a:r>
            <a:endParaRPr sz="3000"/>
          </a:p>
          <a:p>
            <a:pPr marL="457184" indent="-457184" defTabSz="754034">
              <a:spcBef>
                <a:spcPts val="2500"/>
              </a:spcBef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</a:t>
            </a:r>
            <a:r>
              <a:rPr b="1"/>
              <a:t>Posizionamento</a:t>
            </a:r>
            <a:r>
              <a:t>: il modo in cui un bene o un servizio si colloca nella mente dei consumatori </a:t>
            </a:r>
            <a:r>
              <a:rPr sz="1800"/>
              <a:t>(head to head o differenziale)</a:t>
            </a:r>
            <a:r>
              <a:t>.</a:t>
            </a:r>
            <a:endParaRPr sz="3000"/>
          </a:p>
          <a:p>
            <a:pPr marL="457184" indent="-457184" defTabSz="754034">
              <a:spcBef>
                <a:spcPts val="2500"/>
              </a:spcBef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</a:p>
        </p:txBody>
      </p:sp>
      <p:grpSp>
        <p:nvGrpSpPr>
          <p:cNvPr id="343" name="Rectangle 6"/>
          <p:cNvGrpSpPr/>
          <p:nvPr/>
        </p:nvGrpSpPr>
        <p:grpSpPr>
          <a:xfrm>
            <a:off x="611188" y="457200"/>
            <a:ext cx="7847014" cy="838200"/>
            <a:chOff x="0" y="0"/>
            <a:chExt cx="7847013" cy="838200"/>
          </a:xfrm>
        </p:grpSpPr>
        <p:sp>
          <p:nvSpPr>
            <p:cNvPr id="341" name="Rettangolo"/>
            <p:cNvSpPr/>
            <p:nvPr/>
          </p:nvSpPr>
          <p:spPr>
            <a:xfrm>
              <a:off x="0" y="0"/>
              <a:ext cx="7847014" cy="838200"/>
            </a:xfrm>
            <a:prstGeom prst="rect">
              <a:avLst/>
            </a:prstGeom>
            <a:solidFill>
              <a:srgbClr val="6699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342" name="Differenziazione e posizionamento"/>
            <p:cNvSpPr txBox="1"/>
            <p:nvPr/>
          </p:nvSpPr>
          <p:spPr>
            <a:xfrm>
              <a:off x="1360630" y="163827"/>
              <a:ext cx="5125746" cy="510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Differenziazione e posizionamento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Criteri per la selezione dei mercati obiettivo:…"/>
          <p:cNvSpPr txBox="1"/>
          <p:nvPr/>
        </p:nvSpPr>
        <p:spPr>
          <a:xfrm>
            <a:off x="1474155" y="1419573"/>
            <a:ext cx="6195693" cy="5329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094" tIns="34094" rIns="34094" bIns="34094">
            <a:spAutoFit/>
          </a:bodyPr>
          <a:lstStyle/>
          <a:p>
            <a:pPr marL="457184" indent="-457184" algn="just" defTabSz="754034">
              <a:spcBef>
                <a:spcPts val="2500"/>
              </a:spcBef>
              <a:defRPr b="1"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Approcci in base al valore per il consumatore:</a:t>
            </a:r>
            <a:endParaRPr sz="3000"/>
          </a:p>
          <a:p>
            <a:pPr marL="438351" indent="-438351" algn="just" defTabSz="754034">
              <a:spcBef>
                <a:spcPts val="2500"/>
              </a:spcBef>
              <a:buClr>
                <a:srgbClr val="000066"/>
              </a:buClr>
              <a:buSzPct val="100000"/>
              <a:buChar char="•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Posizionamento sulla base degli attributi caratteristici del prodotto</a:t>
            </a:r>
            <a:endParaRPr sz="3000"/>
          </a:p>
          <a:p>
            <a:pPr marL="438351" indent="-438351" algn="just" defTabSz="754034">
              <a:spcBef>
                <a:spcPts val="2500"/>
              </a:spcBef>
              <a:buClr>
                <a:srgbClr val="000066"/>
              </a:buClr>
              <a:buSzPct val="100000"/>
              <a:buChar char="•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Posizionamento per benefici attesi, problemi risolti o bisogni</a:t>
            </a:r>
            <a:endParaRPr sz="3000"/>
          </a:p>
          <a:p>
            <a:pPr marL="438351" indent="-438351" algn="just" defTabSz="754034">
              <a:spcBef>
                <a:spcPts val="2500"/>
              </a:spcBef>
              <a:buClr>
                <a:srgbClr val="000066"/>
              </a:buClr>
              <a:buSzPct val="100000"/>
              <a:buChar char="•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Posizionamento per specifiche occasioni d’uso </a:t>
            </a:r>
            <a:endParaRPr sz="3000"/>
          </a:p>
          <a:p>
            <a:pPr marL="438351" indent="-438351" algn="just" defTabSz="754034">
              <a:spcBef>
                <a:spcPts val="2500"/>
              </a:spcBef>
              <a:buClr>
                <a:srgbClr val="000066"/>
              </a:buClr>
              <a:buSzPct val="100000"/>
              <a:buChar char="•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Posizionamento per categorie di utilizzatori</a:t>
            </a:r>
            <a:endParaRPr sz="3000"/>
          </a:p>
          <a:p>
            <a:pPr marL="438351" indent="-438351" algn="just" defTabSz="754034">
              <a:spcBef>
                <a:spcPts val="2500"/>
              </a:spcBef>
              <a:buClr>
                <a:srgbClr val="000066"/>
              </a:buClr>
              <a:buSzPct val="100000"/>
              <a:buChar char="•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Dissociazione della classe di prodotto</a:t>
            </a:r>
            <a:endParaRPr sz="3000"/>
          </a:p>
          <a:p>
            <a:pPr indent="457184" defTabSz="754034">
              <a:spcBef>
                <a:spcPts val="2500"/>
              </a:spcBef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Valutazione del potenziale economico</a:t>
            </a:r>
            <a:endParaRPr sz="3000"/>
          </a:p>
          <a:p>
            <a:pPr marL="457184" indent="-457184" algn="just" defTabSz="754034">
              <a:spcBef>
                <a:spcPts val="2500"/>
              </a:spcBef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</a:p>
        </p:txBody>
      </p:sp>
      <p:grpSp>
        <p:nvGrpSpPr>
          <p:cNvPr id="348" name="Rectangle 6"/>
          <p:cNvGrpSpPr/>
          <p:nvPr/>
        </p:nvGrpSpPr>
        <p:grpSpPr>
          <a:xfrm>
            <a:off x="611188" y="457200"/>
            <a:ext cx="7847014" cy="838200"/>
            <a:chOff x="0" y="0"/>
            <a:chExt cx="7847013" cy="838200"/>
          </a:xfrm>
        </p:grpSpPr>
        <p:sp>
          <p:nvSpPr>
            <p:cNvPr id="346" name="Rettangolo"/>
            <p:cNvSpPr/>
            <p:nvPr/>
          </p:nvSpPr>
          <p:spPr>
            <a:xfrm>
              <a:off x="0" y="0"/>
              <a:ext cx="7847014" cy="838200"/>
            </a:xfrm>
            <a:prstGeom prst="rect">
              <a:avLst/>
            </a:prstGeom>
            <a:solidFill>
              <a:srgbClr val="6699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347" name="Posizionamento"/>
            <p:cNvSpPr txBox="1"/>
            <p:nvPr/>
          </p:nvSpPr>
          <p:spPr>
            <a:xfrm>
              <a:off x="2788562" y="163827"/>
              <a:ext cx="2269884" cy="510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Posizionamento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2" name="Rectangle 6"/>
          <p:cNvGrpSpPr/>
          <p:nvPr/>
        </p:nvGrpSpPr>
        <p:grpSpPr>
          <a:xfrm>
            <a:off x="611188" y="2734816"/>
            <a:ext cx="7847014" cy="838204"/>
            <a:chOff x="0" y="0"/>
            <a:chExt cx="7847013" cy="838203"/>
          </a:xfrm>
        </p:grpSpPr>
        <p:sp>
          <p:nvSpPr>
            <p:cNvPr id="350" name="Rettangolo"/>
            <p:cNvSpPr/>
            <p:nvPr/>
          </p:nvSpPr>
          <p:spPr>
            <a:xfrm>
              <a:off x="0" y="0"/>
              <a:ext cx="7847014" cy="838204"/>
            </a:xfrm>
            <a:prstGeom prst="rect">
              <a:avLst/>
            </a:prstGeom>
            <a:solidFill>
              <a:srgbClr val="6699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351" name="SVILUPPO E LANCIO DI NUOVI PRODOTTI"/>
            <p:cNvSpPr txBox="1"/>
            <p:nvPr/>
          </p:nvSpPr>
          <p:spPr>
            <a:xfrm>
              <a:off x="490655" y="163829"/>
              <a:ext cx="6865696" cy="510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SVILUPPO E LANCIO DI NUOVI PRODOTTI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Linea di prodotto: gruppo di prodotti strettamente correlati, che soddisfano una stessa tipologia di bisogni, vengono usati insieme, sono venduti allo stesso gruppo di clienti, sono offerti attraverso lo stesso tipo di canali o rientrano in un dato inter"/>
          <p:cNvSpPr txBox="1"/>
          <p:nvPr/>
        </p:nvSpPr>
        <p:spPr>
          <a:xfrm>
            <a:off x="1194402" y="2181972"/>
            <a:ext cx="6520730" cy="2815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094" tIns="34094" rIns="34094" bIns="34094">
            <a:spAutoFit/>
          </a:bodyPr>
          <a:lstStyle/>
          <a:p>
            <a:pPr marL="338125" indent="-338125" algn="just" defTabSz="754034">
              <a:spcBef>
                <a:spcPts val="2500"/>
              </a:spcBef>
              <a:defRPr sz="2100">
                <a:latin typeface="Arial"/>
                <a:ea typeface="Arial"/>
                <a:cs typeface="Arial"/>
                <a:sym typeface="Arial"/>
              </a:defRPr>
            </a:pPr>
            <a:r>
              <a:t>    </a:t>
            </a:r>
            <a:r>
              <a:rPr b="1"/>
              <a:t>Linea di prodotto</a:t>
            </a:r>
            <a:r>
              <a:t>: gruppo di prodotti strettamente correlati, che soddisfano una </a:t>
            </a:r>
            <a:r>
              <a:rPr b="1"/>
              <a:t>stessa tipologia di bisogni</a:t>
            </a:r>
            <a:r>
              <a:t>, vengono usati insieme, sono venduti allo stesso gruppo di clienti, sono offerti attraverso lo stesso tipo di canali o rientrano in un dato intervallo di prezzo.</a:t>
            </a:r>
            <a:endParaRPr sz="3000"/>
          </a:p>
          <a:p>
            <a:pPr marL="338125" indent="-338125" algn="just" defTabSz="754034">
              <a:spcBef>
                <a:spcPts val="2500"/>
              </a:spcBef>
              <a:defRPr b="1" sz="2100">
                <a:latin typeface="Arial"/>
                <a:ea typeface="Arial"/>
                <a:cs typeface="Arial"/>
                <a:sym typeface="Arial"/>
              </a:defRPr>
            </a:pPr>
            <a:r>
              <a:t>    Mix di prodotti: l’insieme delle linee di prodotto offerte da un’impresa.</a:t>
            </a:r>
          </a:p>
        </p:txBody>
      </p:sp>
      <p:grpSp>
        <p:nvGrpSpPr>
          <p:cNvPr id="357" name="Rectangle 6"/>
          <p:cNvGrpSpPr/>
          <p:nvPr/>
        </p:nvGrpSpPr>
        <p:grpSpPr>
          <a:xfrm>
            <a:off x="648494" y="404664"/>
            <a:ext cx="7847014" cy="838202"/>
            <a:chOff x="0" y="0"/>
            <a:chExt cx="7847013" cy="838200"/>
          </a:xfrm>
        </p:grpSpPr>
        <p:sp>
          <p:nvSpPr>
            <p:cNvPr id="355" name="Rettangolo"/>
            <p:cNvSpPr/>
            <p:nvPr/>
          </p:nvSpPr>
          <p:spPr>
            <a:xfrm>
              <a:off x="0" y="0"/>
              <a:ext cx="7847014" cy="838202"/>
            </a:xfrm>
            <a:prstGeom prst="rect">
              <a:avLst/>
            </a:prstGeom>
            <a:solidFill>
              <a:srgbClr val="6699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356" name="SVILUPPO E LANCIO DI NUOVI PRODOTTI"/>
            <p:cNvSpPr txBox="1"/>
            <p:nvPr/>
          </p:nvSpPr>
          <p:spPr>
            <a:xfrm>
              <a:off x="490655" y="163829"/>
              <a:ext cx="6865696" cy="510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SVILUPPO E LANCIO DI NUOVI PRODOTTI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Tipo di utente:…"/>
          <p:cNvSpPr txBox="1"/>
          <p:nvPr/>
        </p:nvSpPr>
        <p:spPr>
          <a:xfrm>
            <a:off x="1311635" y="1667179"/>
            <a:ext cx="6520730" cy="3594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094" tIns="34094" rIns="34094" bIns="34094">
            <a:spAutoFit/>
          </a:bodyPr>
          <a:lstStyle/>
          <a:p>
            <a:pPr marL="338125" indent="-338125" algn="just" defTabSz="754034">
              <a:lnSpc>
                <a:spcPct val="80000"/>
              </a:lnSpc>
              <a:spcBef>
                <a:spcPts val="1700"/>
              </a:spcBef>
              <a:defRPr sz="2100">
                <a:latin typeface="Arial"/>
                <a:ea typeface="Arial"/>
                <a:cs typeface="Arial"/>
                <a:sym typeface="Arial"/>
              </a:defRPr>
            </a:pPr>
            <a:r>
              <a:t>    </a:t>
            </a:r>
            <a:r>
              <a:rPr b="1"/>
              <a:t>Tipo di utente:</a:t>
            </a:r>
            <a:endParaRPr sz="3000"/>
          </a:p>
          <a:p>
            <a:pPr lvl="1" marL="321457" algn="just" defTabSz="754034">
              <a:lnSpc>
                <a:spcPct val="80000"/>
              </a:lnSpc>
              <a:spcBef>
                <a:spcPts val="1700"/>
              </a:spcBef>
              <a:buClr>
                <a:srgbClr val="000066"/>
              </a:buClr>
              <a:buSzPct val="100000"/>
              <a:buChar char="•"/>
              <a:defRPr sz="2100">
                <a:latin typeface="Arial"/>
                <a:ea typeface="Arial"/>
                <a:cs typeface="Arial"/>
                <a:sym typeface="Arial"/>
              </a:defRPr>
            </a:pPr>
            <a:r>
              <a:t> prodotti di consumo</a:t>
            </a:r>
            <a:endParaRPr sz="3000"/>
          </a:p>
          <a:p>
            <a:pPr lvl="1" marL="321457" algn="just" defTabSz="754034">
              <a:lnSpc>
                <a:spcPct val="80000"/>
              </a:lnSpc>
              <a:spcBef>
                <a:spcPts val="1700"/>
              </a:spcBef>
              <a:buClr>
                <a:srgbClr val="000066"/>
              </a:buClr>
              <a:buSzPct val="100000"/>
              <a:buChar char="•"/>
              <a:defRPr sz="2100">
                <a:latin typeface="Arial"/>
                <a:ea typeface="Arial"/>
                <a:cs typeface="Arial"/>
                <a:sym typeface="Arial"/>
              </a:defRPr>
            </a:pPr>
            <a:r>
              <a:t> prodotti industriali</a:t>
            </a:r>
            <a:endParaRPr sz="3000"/>
          </a:p>
          <a:p>
            <a:pPr marL="338125" indent="-338125" algn="just" defTabSz="754034">
              <a:lnSpc>
                <a:spcPct val="80000"/>
              </a:lnSpc>
              <a:spcBef>
                <a:spcPts val="1700"/>
              </a:spcBef>
              <a:defRPr b="1" sz="2100">
                <a:latin typeface="Arial"/>
                <a:ea typeface="Arial"/>
                <a:cs typeface="Arial"/>
                <a:sym typeface="Arial"/>
              </a:defRPr>
            </a:pPr>
            <a:r>
              <a:t>    Grado di tangibilità:</a:t>
            </a:r>
            <a:endParaRPr sz="3000"/>
          </a:p>
          <a:p>
            <a:pPr lvl="1" marL="321457" algn="just" defTabSz="754034">
              <a:lnSpc>
                <a:spcPct val="80000"/>
              </a:lnSpc>
              <a:spcBef>
                <a:spcPts val="1700"/>
              </a:spcBef>
              <a:buClr>
                <a:srgbClr val="000066"/>
              </a:buClr>
              <a:buSzPct val="100000"/>
              <a:buChar char="•"/>
              <a:defRPr sz="2100">
                <a:latin typeface="Arial"/>
                <a:ea typeface="Arial"/>
                <a:cs typeface="Arial"/>
                <a:sym typeface="Arial"/>
              </a:defRPr>
            </a:pPr>
            <a:r>
              <a:t> beni tangibili</a:t>
            </a:r>
            <a:endParaRPr sz="3000"/>
          </a:p>
          <a:p>
            <a:pPr lvl="2" marL="642915" algn="just" defTabSz="754034">
              <a:lnSpc>
                <a:spcPct val="80000"/>
              </a:lnSpc>
              <a:spcBef>
                <a:spcPts val="1700"/>
              </a:spcBef>
              <a:buClr>
                <a:srgbClr val="000066"/>
              </a:buClr>
              <a:buSzPct val="100000"/>
              <a:buChar char="•"/>
              <a:defRPr sz="2100">
                <a:latin typeface="Arial"/>
                <a:ea typeface="Arial"/>
                <a:cs typeface="Arial"/>
                <a:sym typeface="Arial"/>
              </a:defRPr>
            </a:pPr>
            <a:r>
              <a:t> beni durevoli</a:t>
            </a:r>
            <a:endParaRPr sz="3000"/>
          </a:p>
          <a:p>
            <a:pPr lvl="2" marL="642915" algn="just" defTabSz="754034">
              <a:lnSpc>
                <a:spcPct val="80000"/>
              </a:lnSpc>
              <a:spcBef>
                <a:spcPts val="1700"/>
              </a:spcBef>
              <a:buClr>
                <a:srgbClr val="000066"/>
              </a:buClr>
              <a:buSzPct val="100000"/>
              <a:buChar char="•"/>
              <a:defRPr sz="2100">
                <a:latin typeface="Arial"/>
                <a:ea typeface="Arial"/>
                <a:cs typeface="Arial"/>
                <a:sym typeface="Arial"/>
              </a:defRPr>
            </a:pPr>
            <a:r>
              <a:t> beni non durevoli</a:t>
            </a:r>
            <a:endParaRPr sz="3000"/>
          </a:p>
          <a:p>
            <a:pPr lvl="1" marL="321457" algn="just" defTabSz="754034">
              <a:lnSpc>
                <a:spcPct val="80000"/>
              </a:lnSpc>
              <a:spcBef>
                <a:spcPts val="1700"/>
              </a:spcBef>
              <a:buClr>
                <a:srgbClr val="000066"/>
              </a:buClr>
              <a:buSzPct val="100000"/>
              <a:buChar char="•"/>
              <a:defRPr sz="2100">
                <a:latin typeface="Arial"/>
                <a:ea typeface="Arial"/>
                <a:cs typeface="Arial"/>
                <a:sym typeface="Arial"/>
              </a:defRPr>
            </a:pPr>
            <a:r>
              <a:t> servizi (prodotti intangibili)</a:t>
            </a:r>
          </a:p>
        </p:txBody>
      </p:sp>
      <p:grpSp>
        <p:nvGrpSpPr>
          <p:cNvPr id="362" name="Rectangle 6"/>
          <p:cNvGrpSpPr/>
          <p:nvPr/>
        </p:nvGrpSpPr>
        <p:grpSpPr>
          <a:xfrm>
            <a:off x="611188" y="457200"/>
            <a:ext cx="7847014" cy="838200"/>
            <a:chOff x="0" y="0"/>
            <a:chExt cx="7847013" cy="838200"/>
          </a:xfrm>
        </p:grpSpPr>
        <p:sp>
          <p:nvSpPr>
            <p:cNvPr id="360" name="Rettangolo"/>
            <p:cNvSpPr/>
            <p:nvPr/>
          </p:nvSpPr>
          <p:spPr>
            <a:xfrm>
              <a:off x="0" y="0"/>
              <a:ext cx="7847014" cy="838200"/>
            </a:xfrm>
            <a:prstGeom prst="rect">
              <a:avLst/>
            </a:prstGeom>
            <a:solidFill>
              <a:srgbClr val="6699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361" name="CLASSIFICAZIONE DEI PRODOTTI"/>
            <p:cNvSpPr txBox="1"/>
            <p:nvPr/>
          </p:nvSpPr>
          <p:spPr>
            <a:xfrm>
              <a:off x="1127937" y="163827"/>
              <a:ext cx="5591132" cy="510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CLASSIFICAZIONE DEI PRODOTTI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Prodotti banali…"/>
          <p:cNvSpPr txBox="1"/>
          <p:nvPr/>
        </p:nvSpPr>
        <p:spPr>
          <a:xfrm>
            <a:off x="1258057" y="2759867"/>
            <a:ext cx="6520731" cy="1532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094" tIns="34094" rIns="34094" bIns="34094">
            <a:spAutoFit/>
          </a:bodyPr>
          <a:lstStyle/>
          <a:p>
            <a:pPr marL="324196" indent="-324196" algn="just" defTabSz="754034">
              <a:lnSpc>
                <a:spcPct val="80000"/>
              </a:lnSpc>
              <a:spcBef>
                <a:spcPts val="1700"/>
              </a:spcBef>
              <a:buClr>
                <a:srgbClr val="000066"/>
              </a:buClr>
              <a:buSzPct val="100000"/>
              <a:buChar char="•"/>
              <a:defRPr b="1"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Prodotti banali (ad acquisto corrente , d’impulso)</a:t>
            </a:r>
            <a:endParaRPr sz="3000"/>
          </a:p>
          <a:p>
            <a:pPr marL="324196" indent="-324196" algn="just" defTabSz="754034">
              <a:lnSpc>
                <a:spcPct val="80000"/>
              </a:lnSpc>
              <a:spcBef>
                <a:spcPts val="1700"/>
              </a:spcBef>
              <a:buClr>
                <a:srgbClr val="000066"/>
              </a:buClr>
              <a:buSzPct val="100000"/>
              <a:buChar char="•"/>
              <a:defRPr b="1"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Prodotti problematici</a:t>
            </a:r>
            <a:endParaRPr sz="3000"/>
          </a:p>
          <a:p>
            <a:pPr marL="324196" indent="-324196" algn="just" defTabSz="754034">
              <a:lnSpc>
                <a:spcPct val="80000"/>
              </a:lnSpc>
              <a:spcBef>
                <a:spcPts val="1700"/>
              </a:spcBef>
              <a:buClr>
                <a:srgbClr val="000066"/>
              </a:buClr>
              <a:buSzPct val="100000"/>
              <a:buChar char="•"/>
              <a:defRPr b="1"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Prodotti specialty</a:t>
            </a:r>
          </a:p>
        </p:txBody>
      </p:sp>
      <p:grpSp>
        <p:nvGrpSpPr>
          <p:cNvPr id="367" name="Rectangle 6"/>
          <p:cNvGrpSpPr/>
          <p:nvPr/>
        </p:nvGrpSpPr>
        <p:grpSpPr>
          <a:xfrm>
            <a:off x="599696" y="457200"/>
            <a:ext cx="7869989" cy="838200"/>
            <a:chOff x="0" y="0"/>
            <a:chExt cx="7869987" cy="838200"/>
          </a:xfrm>
        </p:grpSpPr>
        <p:sp>
          <p:nvSpPr>
            <p:cNvPr id="365" name="Rettangolo"/>
            <p:cNvSpPr/>
            <p:nvPr/>
          </p:nvSpPr>
          <p:spPr>
            <a:xfrm>
              <a:off x="11490" y="0"/>
              <a:ext cx="7847016" cy="838200"/>
            </a:xfrm>
            <a:prstGeom prst="rect">
              <a:avLst/>
            </a:prstGeom>
            <a:solidFill>
              <a:srgbClr val="6699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366" name="CLASSIFICAZIONE DEI PRODOTTI DI CONSUMO"/>
            <p:cNvSpPr txBox="1"/>
            <p:nvPr/>
          </p:nvSpPr>
          <p:spPr>
            <a:xfrm>
              <a:off x="0" y="163827"/>
              <a:ext cx="7869988" cy="510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CLASSIFICAZIONE DEI PRODOTTI DI CONSUMO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trategia di sviluppo del nuovo prodotto…"/>
          <p:cNvSpPr txBox="1"/>
          <p:nvPr/>
        </p:nvSpPr>
        <p:spPr>
          <a:xfrm>
            <a:off x="1303823" y="2012405"/>
            <a:ext cx="6887441" cy="31331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094" tIns="34094" rIns="34094" bIns="34094">
            <a:spAutoFit/>
          </a:bodyPr>
          <a:lstStyle/>
          <a:p>
            <a:pPr marL="438351" indent="-438351" algn="just" defTabSz="754034">
              <a:lnSpc>
                <a:spcPct val="80000"/>
              </a:lnSpc>
              <a:spcBef>
                <a:spcPts val="1700"/>
              </a:spcBef>
              <a:buClr>
                <a:srgbClr val="000066"/>
              </a:buClr>
              <a:buSzPct val="100000"/>
              <a:buAutoNum type="arabicPeriod" startAt="1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Strategia di sviluppo del nuovo prodotto</a:t>
            </a:r>
            <a:endParaRPr sz="3000"/>
          </a:p>
          <a:p>
            <a:pPr marL="438351" indent="-438351" algn="just" defTabSz="754034">
              <a:lnSpc>
                <a:spcPct val="80000"/>
              </a:lnSpc>
              <a:spcBef>
                <a:spcPts val="1700"/>
              </a:spcBef>
              <a:buClr>
                <a:srgbClr val="000066"/>
              </a:buClr>
              <a:buSzPct val="100000"/>
              <a:buAutoNum type="arabicPeriod" startAt="1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Generazione dell’idea</a:t>
            </a:r>
            <a:endParaRPr sz="3000"/>
          </a:p>
          <a:p>
            <a:pPr marL="438351" indent="-438351" algn="just" defTabSz="754034">
              <a:lnSpc>
                <a:spcPct val="80000"/>
              </a:lnSpc>
              <a:spcBef>
                <a:spcPts val="1700"/>
              </a:spcBef>
              <a:buClr>
                <a:srgbClr val="000066"/>
              </a:buClr>
              <a:buSzPct val="100000"/>
              <a:buAutoNum type="arabicPeriod" startAt="1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Valutazione e selezione delle idee</a:t>
            </a:r>
            <a:endParaRPr sz="3000"/>
          </a:p>
          <a:p>
            <a:pPr marL="438351" indent="-438351" algn="just" defTabSz="754034">
              <a:lnSpc>
                <a:spcPct val="80000"/>
              </a:lnSpc>
              <a:spcBef>
                <a:spcPts val="1700"/>
              </a:spcBef>
              <a:buClr>
                <a:srgbClr val="000066"/>
              </a:buClr>
              <a:buSzPct val="100000"/>
              <a:buAutoNum type="arabicPeriod" startAt="1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Analisi economica</a:t>
            </a:r>
            <a:endParaRPr sz="3000"/>
          </a:p>
          <a:p>
            <a:pPr marL="438351" indent="-438351" algn="just" defTabSz="754034">
              <a:lnSpc>
                <a:spcPct val="80000"/>
              </a:lnSpc>
              <a:spcBef>
                <a:spcPts val="1700"/>
              </a:spcBef>
              <a:buClr>
                <a:srgbClr val="000066"/>
              </a:buClr>
              <a:buSzPct val="100000"/>
              <a:buAutoNum type="arabicPeriod" startAt="1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Sviluppo</a:t>
            </a:r>
            <a:endParaRPr sz="3000"/>
          </a:p>
          <a:p>
            <a:pPr marL="438351" indent="-438351" algn="just" defTabSz="754034">
              <a:lnSpc>
                <a:spcPct val="80000"/>
              </a:lnSpc>
              <a:spcBef>
                <a:spcPts val="1700"/>
              </a:spcBef>
              <a:buClr>
                <a:srgbClr val="000066"/>
              </a:buClr>
              <a:buSzPct val="100000"/>
              <a:buAutoNum type="arabicPeriod" startAt="1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Test di mercato</a:t>
            </a:r>
            <a:endParaRPr sz="3000"/>
          </a:p>
          <a:p>
            <a:pPr marL="438351" indent="-438351" algn="just" defTabSz="754034">
              <a:lnSpc>
                <a:spcPct val="80000"/>
              </a:lnSpc>
              <a:spcBef>
                <a:spcPts val="1700"/>
              </a:spcBef>
              <a:buClr>
                <a:srgbClr val="000066"/>
              </a:buClr>
              <a:buSzPct val="100000"/>
              <a:buAutoNum type="arabicPeriod" startAt="1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Commercializzazione</a:t>
            </a:r>
          </a:p>
        </p:txBody>
      </p:sp>
      <p:grpSp>
        <p:nvGrpSpPr>
          <p:cNvPr id="372" name="Rectangle 6"/>
          <p:cNvGrpSpPr/>
          <p:nvPr/>
        </p:nvGrpSpPr>
        <p:grpSpPr>
          <a:xfrm>
            <a:off x="611188" y="411477"/>
            <a:ext cx="7847014" cy="929637"/>
            <a:chOff x="0" y="-1"/>
            <a:chExt cx="7847013" cy="929635"/>
          </a:xfrm>
        </p:grpSpPr>
        <p:sp>
          <p:nvSpPr>
            <p:cNvPr id="370" name="Rettangolo"/>
            <p:cNvSpPr/>
            <p:nvPr/>
          </p:nvSpPr>
          <p:spPr>
            <a:xfrm>
              <a:off x="0" y="45719"/>
              <a:ext cx="7847014" cy="838204"/>
            </a:xfrm>
            <a:prstGeom prst="rect">
              <a:avLst/>
            </a:prstGeom>
            <a:solidFill>
              <a:srgbClr val="6699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371" name="GLI STADI DI SVILUPPO…"/>
            <p:cNvSpPr txBox="1"/>
            <p:nvPr/>
          </p:nvSpPr>
          <p:spPr>
            <a:xfrm>
              <a:off x="1795580" y="-2"/>
              <a:ext cx="4255847" cy="9296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/>
            <a:p>
              <a: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pPr>
              <a:r>
                <a:t>GLI STADI DI SVILUPPO </a:t>
              </a:r>
              <a:endParaRPr sz="3200">
                <a:latin typeface="+mn-lt"/>
                <a:ea typeface="+mn-ea"/>
                <a:cs typeface="+mn-cs"/>
                <a:sym typeface="Times New Roman"/>
              </a:endParaRPr>
            </a:p>
            <a:p>
              <a: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pPr>
              <a:r>
                <a:t>DI UN NUOVO PRODOTTO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rcRect l="0" t="1408" r="0" b="8679"/>
          <a:stretch>
            <a:fillRect/>
          </a:stretch>
        </p:blipFill>
        <p:spPr>
          <a:xfrm>
            <a:off x="1507410" y="2032447"/>
            <a:ext cx="6575692" cy="313399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77" name="Rectangle 6"/>
          <p:cNvGrpSpPr/>
          <p:nvPr/>
        </p:nvGrpSpPr>
        <p:grpSpPr>
          <a:xfrm>
            <a:off x="611188" y="457200"/>
            <a:ext cx="7847014" cy="838200"/>
            <a:chOff x="0" y="0"/>
            <a:chExt cx="7847013" cy="838200"/>
          </a:xfrm>
        </p:grpSpPr>
        <p:sp>
          <p:nvSpPr>
            <p:cNvPr id="375" name="Rettangolo"/>
            <p:cNvSpPr/>
            <p:nvPr/>
          </p:nvSpPr>
          <p:spPr>
            <a:xfrm>
              <a:off x="0" y="0"/>
              <a:ext cx="7847014" cy="838200"/>
            </a:xfrm>
            <a:prstGeom prst="rect">
              <a:avLst/>
            </a:prstGeom>
            <a:solidFill>
              <a:srgbClr val="6699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376" name="Il modello ideale del ciclo di vita del prodotto"/>
            <p:cNvSpPr txBox="1"/>
            <p:nvPr/>
          </p:nvSpPr>
          <p:spPr>
            <a:xfrm>
              <a:off x="463865" y="163827"/>
              <a:ext cx="6919274" cy="510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Il modello ideale del ciclo di vita del prodotto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" name="Segnaposto contenuto 3" descr="Segnaposto contenuto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19671" y="332656"/>
            <a:ext cx="7057713" cy="588147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1" name="Rectangle 6"/>
          <p:cNvGrpSpPr/>
          <p:nvPr/>
        </p:nvGrpSpPr>
        <p:grpSpPr>
          <a:xfrm>
            <a:off x="611188" y="2734816"/>
            <a:ext cx="7847014" cy="838204"/>
            <a:chOff x="0" y="0"/>
            <a:chExt cx="7847013" cy="838203"/>
          </a:xfrm>
        </p:grpSpPr>
        <p:sp>
          <p:nvSpPr>
            <p:cNvPr id="379" name="Rettangolo"/>
            <p:cNvSpPr/>
            <p:nvPr/>
          </p:nvSpPr>
          <p:spPr>
            <a:xfrm>
              <a:off x="0" y="0"/>
              <a:ext cx="7847014" cy="838204"/>
            </a:xfrm>
            <a:prstGeom prst="rect">
              <a:avLst/>
            </a:prstGeom>
            <a:solidFill>
              <a:srgbClr val="6699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380" name="COMUNICAZIONE INTEGRATA DI MARKETING"/>
            <p:cNvSpPr txBox="1"/>
            <p:nvPr/>
          </p:nvSpPr>
          <p:spPr>
            <a:xfrm>
              <a:off x="187418" y="163829"/>
              <a:ext cx="7472171" cy="510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COMUNICAZIONE INTEGRATA DI MARKETING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Fonte: chi emette il messaggio nei confronti di un altro soggetto…"/>
          <p:cNvSpPr txBox="1"/>
          <p:nvPr/>
        </p:nvSpPr>
        <p:spPr>
          <a:xfrm>
            <a:off x="834746" y="1077908"/>
            <a:ext cx="7060084" cy="39591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094" tIns="34094" rIns="34094" bIns="34094">
            <a:spAutoFit/>
          </a:bodyPr>
          <a:lstStyle/>
          <a:p>
            <a:pPr marL="457184" indent="-457184" algn="just" defTabSz="754034">
              <a:spcBef>
                <a:spcPts val="2500"/>
              </a:spcBef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</a:t>
            </a:r>
            <a:endParaRPr sz="3000"/>
          </a:p>
          <a:p>
            <a:pPr lvl="2" indent="1371584" algn="just" defTabSz="754034">
              <a:spcBef>
                <a:spcPts val="2500"/>
              </a:spcBef>
              <a:defRPr b="1"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Mix di comunicazione: </a:t>
            </a:r>
          </a:p>
          <a:p>
            <a:pPr lvl="2" indent="1371584" algn="just" defTabSz="754034">
              <a:spcBef>
                <a:spcPts val="2500"/>
              </a:spcBef>
              <a:defRPr sz="19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1) Informare i clienti potenziali</a:t>
            </a:r>
            <a:endParaRPr sz="2800"/>
          </a:p>
          <a:p>
            <a:pPr lvl="2" indent="1371584" algn="just" defTabSz="754034">
              <a:spcBef>
                <a:spcPts val="2500"/>
              </a:spcBef>
              <a:defRPr sz="19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2) convincerli alla prova</a:t>
            </a:r>
          </a:p>
          <a:p>
            <a:pPr lvl="2" indent="1371584" algn="just" defTabSz="754034">
              <a:spcBef>
                <a:spcPts val="2500"/>
              </a:spcBef>
              <a:defRPr sz="19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3) consolidare il vissuto positivo associato al consumo del prodotto</a:t>
            </a:r>
          </a:p>
          <a:p>
            <a:pPr lvl="2" indent="1371584" algn="just" defTabSz="754034">
              <a:spcBef>
                <a:spcPts val="2500"/>
              </a:spcBef>
              <a:defRPr b="1"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Comunicazione integrata di marketing </a:t>
            </a:r>
            <a:r>
              <a:rPr sz="1900"/>
              <a:t>(cross communication)</a:t>
            </a:r>
          </a:p>
        </p:txBody>
      </p:sp>
      <p:grpSp>
        <p:nvGrpSpPr>
          <p:cNvPr id="386" name="Rectangle 6"/>
          <p:cNvGrpSpPr/>
          <p:nvPr/>
        </p:nvGrpSpPr>
        <p:grpSpPr>
          <a:xfrm>
            <a:off x="611188" y="332656"/>
            <a:ext cx="7847014" cy="838202"/>
            <a:chOff x="0" y="0"/>
            <a:chExt cx="7847013" cy="838200"/>
          </a:xfrm>
        </p:grpSpPr>
        <p:sp>
          <p:nvSpPr>
            <p:cNvPr id="384" name="Rettangolo"/>
            <p:cNvSpPr/>
            <p:nvPr/>
          </p:nvSpPr>
          <p:spPr>
            <a:xfrm>
              <a:off x="0" y="0"/>
              <a:ext cx="7847014" cy="838202"/>
            </a:xfrm>
            <a:prstGeom prst="rect">
              <a:avLst/>
            </a:prstGeom>
            <a:solidFill>
              <a:srgbClr val="6699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385" name="COMUNICAZIONE DI MARKETING"/>
            <p:cNvSpPr txBox="1"/>
            <p:nvPr/>
          </p:nvSpPr>
          <p:spPr>
            <a:xfrm>
              <a:off x="1192008" y="163829"/>
              <a:ext cx="5462991" cy="510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COMUNICAZIONE DI MARKETING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Fonte: chi emette il messaggio nei confronti di un altro soggetto…"/>
          <p:cNvSpPr txBox="1"/>
          <p:nvPr/>
        </p:nvSpPr>
        <p:spPr>
          <a:xfrm>
            <a:off x="834746" y="1077908"/>
            <a:ext cx="7060084" cy="37678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094" tIns="34094" rIns="34094" bIns="34094">
            <a:spAutoFit/>
          </a:bodyPr>
          <a:lstStyle/>
          <a:p>
            <a:pPr marL="457184" indent="-457184" algn="just" defTabSz="754034">
              <a:spcBef>
                <a:spcPts val="2500"/>
              </a:spcBef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</a:t>
            </a:r>
            <a:endParaRPr sz="3000"/>
          </a:p>
          <a:p>
            <a:pPr lvl="2" indent="1371584" algn="just" defTabSz="754034">
              <a:spcBef>
                <a:spcPts val="2500"/>
              </a:spcBef>
              <a:defRPr b="1"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Fonte: chi emette il messaggio nei confronti di un altro soggetto </a:t>
            </a:r>
            <a:endParaRPr sz="3000"/>
          </a:p>
          <a:p>
            <a:pPr lvl="2" indent="1371584" algn="just" defTabSz="754034">
              <a:spcBef>
                <a:spcPts val="2500"/>
              </a:spcBef>
              <a:defRPr b="1"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Messaggio: informazioni inviate dalla fonte</a:t>
            </a:r>
            <a:endParaRPr sz="3000"/>
          </a:p>
          <a:p>
            <a:pPr lvl="2" indent="1371584" algn="just" defTabSz="754034">
              <a:spcBef>
                <a:spcPts val="2500"/>
              </a:spcBef>
              <a:defRPr b="1"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Canale di comunicazione: mezzo attraverso il quale viene inviato il messaggio</a:t>
            </a:r>
            <a:endParaRPr sz="3000"/>
          </a:p>
          <a:p>
            <a:pPr lvl="2" indent="1371584" algn="just" defTabSz="754034">
              <a:spcBef>
                <a:spcPts val="2500"/>
              </a:spcBef>
              <a:defRPr b="1"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Destinatari: chi legge, vede o sente il messaggio inviato dalla fonte</a:t>
            </a:r>
          </a:p>
        </p:txBody>
      </p:sp>
      <p:grpSp>
        <p:nvGrpSpPr>
          <p:cNvPr id="391" name="Rectangle 6"/>
          <p:cNvGrpSpPr/>
          <p:nvPr/>
        </p:nvGrpSpPr>
        <p:grpSpPr>
          <a:xfrm>
            <a:off x="611188" y="332656"/>
            <a:ext cx="7847014" cy="838202"/>
            <a:chOff x="0" y="0"/>
            <a:chExt cx="7847013" cy="838200"/>
          </a:xfrm>
        </p:grpSpPr>
        <p:sp>
          <p:nvSpPr>
            <p:cNvPr id="389" name="Rettangolo"/>
            <p:cNvSpPr/>
            <p:nvPr/>
          </p:nvSpPr>
          <p:spPr>
            <a:xfrm>
              <a:off x="0" y="0"/>
              <a:ext cx="7847014" cy="838202"/>
            </a:xfrm>
            <a:prstGeom prst="rect">
              <a:avLst/>
            </a:prstGeom>
            <a:solidFill>
              <a:srgbClr val="6699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390" name="IL PROCESSO DI COMUNICAZIONE"/>
            <p:cNvSpPr txBox="1"/>
            <p:nvPr/>
          </p:nvSpPr>
          <p:spPr>
            <a:xfrm>
              <a:off x="1084480" y="163829"/>
              <a:ext cx="5678048" cy="510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IL PROCESSO DI COMUNICAZIONE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Codifica: processo mediante il quale il mittente trasforma un’idea in un     insieme di simboli (verbali, sonori, visivi/grafici)…"/>
          <p:cNvSpPr txBox="1"/>
          <p:nvPr/>
        </p:nvSpPr>
        <p:spPr>
          <a:xfrm>
            <a:off x="1149710" y="1392352"/>
            <a:ext cx="6682655" cy="40472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094" tIns="34094" rIns="34094" bIns="34094">
            <a:spAutoFit/>
          </a:bodyPr>
          <a:lstStyle/>
          <a:p>
            <a:pPr marL="457184" indent="-457184" algn="just" defTabSz="754034">
              <a:spcBef>
                <a:spcPts val="2500"/>
              </a:spcBef>
              <a:defRPr b="1"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Codifica: processo mediante il quale il mittente trasforma un’idea in un     insieme di simboli (verbali, sonori, visivi/grafici)</a:t>
            </a:r>
            <a:endParaRPr sz="3000"/>
          </a:p>
          <a:p>
            <a:pPr marL="457184" indent="-457184" algn="just" defTabSz="754034">
              <a:spcBef>
                <a:spcPts val="2500"/>
              </a:spcBef>
              <a:defRPr b="1"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Decodifica: processo attraverso il quale chi riceve attribuisce un significato ai simboli trasmessi dalla fonte.</a:t>
            </a:r>
            <a:endParaRPr sz="3000"/>
          </a:p>
          <a:p>
            <a:pPr marL="457184" indent="-457184" algn="just" defTabSz="754034">
              <a:spcBef>
                <a:spcPts val="2500"/>
              </a:spcBef>
              <a:defRPr b="1"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Campo di esperienza: condivisione, da parte del mittente e del destinatario, di una capacità di comprensione e di un sapere che permettano di stabilire una corrispondenza fra i criteri di codifica e decodifica dei messaggi.</a:t>
            </a:r>
          </a:p>
        </p:txBody>
      </p:sp>
      <p:grpSp>
        <p:nvGrpSpPr>
          <p:cNvPr id="396" name="Rectangle 6"/>
          <p:cNvGrpSpPr/>
          <p:nvPr/>
        </p:nvGrpSpPr>
        <p:grpSpPr>
          <a:xfrm>
            <a:off x="611188" y="332656"/>
            <a:ext cx="7847014" cy="838202"/>
            <a:chOff x="0" y="0"/>
            <a:chExt cx="7847013" cy="838200"/>
          </a:xfrm>
        </p:grpSpPr>
        <p:sp>
          <p:nvSpPr>
            <p:cNvPr id="394" name="Rettangolo"/>
            <p:cNvSpPr/>
            <p:nvPr/>
          </p:nvSpPr>
          <p:spPr>
            <a:xfrm>
              <a:off x="0" y="0"/>
              <a:ext cx="7847014" cy="838202"/>
            </a:xfrm>
            <a:prstGeom prst="rect">
              <a:avLst/>
            </a:prstGeom>
            <a:solidFill>
              <a:srgbClr val="6699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395" name="IL PROCESSO DI COMUNICAZIONE"/>
            <p:cNvSpPr txBox="1"/>
            <p:nvPr/>
          </p:nvSpPr>
          <p:spPr>
            <a:xfrm>
              <a:off x="1084480" y="163829"/>
              <a:ext cx="5678048" cy="510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IL PROCESSO DI COMUNICAZIONE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Feedback: interpretazione della risposta da parte del mittente.…"/>
          <p:cNvSpPr txBox="1"/>
          <p:nvPr/>
        </p:nvSpPr>
        <p:spPr>
          <a:xfrm>
            <a:off x="1133128" y="1365692"/>
            <a:ext cx="6681462" cy="28280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094" tIns="34094" rIns="34094" bIns="34094">
            <a:spAutoFit/>
          </a:bodyPr>
          <a:lstStyle/>
          <a:p>
            <a:pPr marL="457184" indent="-457184" algn="just" defTabSz="754034">
              <a:spcBef>
                <a:spcPts val="2500"/>
              </a:spcBef>
              <a:defRPr b="1"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Feedback: interpretazione della risposta da parte del mittente. </a:t>
            </a:r>
            <a:endParaRPr sz="3000"/>
          </a:p>
          <a:p>
            <a:pPr marL="457184" indent="-457184" algn="just" defTabSz="754034">
              <a:spcBef>
                <a:spcPts val="2500"/>
              </a:spcBef>
              <a:defRPr b="1"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Risposta: impatto che il messaggio ha avuto sulla conoscenza, atteggiamenti e comportamenti del destinatario.</a:t>
            </a:r>
            <a:endParaRPr sz="3000"/>
          </a:p>
          <a:p>
            <a:pPr marL="457184" indent="-457184" algn="just" defTabSz="754034">
              <a:spcBef>
                <a:spcPts val="2500"/>
              </a:spcBef>
              <a:defRPr b="1"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Rumore: fattori che operano una distorsione non pianificata del messaggio. </a:t>
            </a:r>
          </a:p>
        </p:txBody>
      </p:sp>
      <p:grpSp>
        <p:nvGrpSpPr>
          <p:cNvPr id="401" name="Rectangle 6"/>
          <p:cNvGrpSpPr/>
          <p:nvPr/>
        </p:nvGrpSpPr>
        <p:grpSpPr>
          <a:xfrm>
            <a:off x="611188" y="332656"/>
            <a:ext cx="7847014" cy="838202"/>
            <a:chOff x="0" y="0"/>
            <a:chExt cx="7847013" cy="838200"/>
          </a:xfrm>
        </p:grpSpPr>
        <p:sp>
          <p:nvSpPr>
            <p:cNvPr id="399" name="Rettangolo"/>
            <p:cNvSpPr/>
            <p:nvPr/>
          </p:nvSpPr>
          <p:spPr>
            <a:xfrm>
              <a:off x="0" y="0"/>
              <a:ext cx="7847014" cy="838202"/>
            </a:xfrm>
            <a:prstGeom prst="rect">
              <a:avLst/>
            </a:prstGeom>
            <a:solidFill>
              <a:srgbClr val="6699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400" name="IL PROCESSO DI COMUNICAZIONE"/>
            <p:cNvSpPr txBox="1"/>
            <p:nvPr/>
          </p:nvSpPr>
          <p:spPr>
            <a:xfrm>
              <a:off x="1084480" y="163829"/>
              <a:ext cx="5678048" cy="510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IL PROCESSO DI COMUNICAZIONE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Pubblicità…"/>
          <p:cNvSpPr txBox="1"/>
          <p:nvPr/>
        </p:nvSpPr>
        <p:spPr>
          <a:xfrm>
            <a:off x="1069344" y="954922"/>
            <a:ext cx="7005312" cy="3475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094" tIns="34094" rIns="34094" bIns="34094">
            <a:spAutoFit/>
          </a:bodyPr>
          <a:lstStyle/>
          <a:p>
            <a:pPr marL="457184" indent="-457184" algn="just" defTabSz="754034">
              <a:spcBef>
                <a:spcPts val="2500"/>
              </a:spcBef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</a:t>
            </a:r>
            <a:endParaRPr sz="3000"/>
          </a:p>
          <a:p>
            <a:pPr lvl="2" marL="1081265" indent="-438351" algn="just" defTabSz="754034">
              <a:spcBef>
                <a:spcPts val="2500"/>
              </a:spcBef>
              <a:buClr>
                <a:srgbClr val="000066"/>
              </a:buClr>
              <a:buSzPct val="100000"/>
              <a:buChar char="•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Pubblicità</a:t>
            </a:r>
            <a:endParaRPr sz="3000"/>
          </a:p>
          <a:p>
            <a:pPr lvl="2" marL="1081265" indent="-438351" algn="just" defTabSz="754034">
              <a:spcBef>
                <a:spcPts val="2500"/>
              </a:spcBef>
              <a:buClr>
                <a:srgbClr val="000066"/>
              </a:buClr>
              <a:buSzPct val="100000"/>
              <a:buChar char="•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Vendita personale</a:t>
            </a:r>
            <a:endParaRPr sz="3000"/>
          </a:p>
          <a:p>
            <a:pPr lvl="2" marL="1081265" indent="-438351" algn="just" defTabSz="754034">
              <a:spcBef>
                <a:spcPts val="2500"/>
              </a:spcBef>
              <a:buClr>
                <a:srgbClr val="000066"/>
              </a:buClr>
              <a:buSzPct val="100000"/>
              <a:buChar char="•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Relazioni pubbliche</a:t>
            </a:r>
            <a:endParaRPr sz="3000"/>
          </a:p>
          <a:p>
            <a:pPr lvl="2" marL="1081265" indent="-438351" algn="just" defTabSz="754034">
              <a:spcBef>
                <a:spcPts val="2500"/>
              </a:spcBef>
              <a:buClr>
                <a:srgbClr val="000066"/>
              </a:buClr>
              <a:buSzPct val="100000"/>
              <a:buChar char="•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Promozione delle vendite</a:t>
            </a:r>
            <a:endParaRPr sz="3000"/>
          </a:p>
          <a:p>
            <a:pPr lvl="2" marL="1081265" indent="-438351" algn="just" defTabSz="754034">
              <a:spcBef>
                <a:spcPts val="2500"/>
              </a:spcBef>
              <a:buClr>
                <a:srgbClr val="000066"/>
              </a:buClr>
              <a:buSzPct val="100000"/>
              <a:buChar char="•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Direct marketing </a:t>
            </a:r>
          </a:p>
        </p:txBody>
      </p:sp>
      <p:grpSp>
        <p:nvGrpSpPr>
          <p:cNvPr id="406" name="Rectangle 6"/>
          <p:cNvGrpSpPr/>
          <p:nvPr/>
        </p:nvGrpSpPr>
        <p:grpSpPr>
          <a:xfrm>
            <a:off x="611188" y="332656"/>
            <a:ext cx="7847014" cy="838202"/>
            <a:chOff x="0" y="0"/>
            <a:chExt cx="7847013" cy="838200"/>
          </a:xfrm>
        </p:grpSpPr>
        <p:sp>
          <p:nvSpPr>
            <p:cNvPr id="404" name="Rettangolo"/>
            <p:cNvSpPr/>
            <p:nvPr/>
          </p:nvSpPr>
          <p:spPr>
            <a:xfrm>
              <a:off x="0" y="0"/>
              <a:ext cx="7847014" cy="838202"/>
            </a:xfrm>
            <a:prstGeom prst="rect">
              <a:avLst/>
            </a:prstGeom>
            <a:solidFill>
              <a:srgbClr val="6699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405" name="Le leve per la promozione del prodotto"/>
            <p:cNvSpPr txBox="1"/>
            <p:nvPr/>
          </p:nvSpPr>
          <p:spPr>
            <a:xfrm>
              <a:off x="1005229" y="163829"/>
              <a:ext cx="5836550" cy="510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Le leve per la promozione del prodotto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Identificazione del pubblico obiettivo…"/>
          <p:cNvSpPr txBox="1"/>
          <p:nvPr/>
        </p:nvSpPr>
        <p:spPr>
          <a:xfrm>
            <a:off x="980089" y="899893"/>
            <a:ext cx="7005313" cy="4606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094" tIns="34094" rIns="34094" bIns="34094">
            <a:spAutoFit/>
          </a:bodyPr>
          <a:lstStyle/>
          <a:p>
            <a:pPr marL="457184" indent="-457184" algn="just" defTabSz="754034">
              <a:spcBef>
                <a:spcPts val="2500"/>
              </a:spcBef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</a:t>
            </a:r>
            <a:endParaRPr sz="3000"/>
          </a:p>
          <a:p>
            <a:pPr lvl="2" marL="1081265" indent="-438351" algn="just" defTabSz="754034">
              <a:spcBef>
                <a:spcPts val="2500"/>
              </a:spcBef>
              <a:buClr>
                <a:srgbClr val="000066"/>
              </a:buClr>
              <a:buSzPct val="100000"/>
              <a:buAutoNum type="arabicPeriod" startAt="1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Identificazione del pubblico obiettivo</a:t>
            </a:r>
          </a:p>
          <a:p>
            <a:pPr lvl="2" marL="1081265" indent="-438351" algn="just" defTabSz="754034">
              <a:spcBef>
                <a:spcPts val="2500"/>
              </a:spcBef>
              <a:buClr>
                <a:srgbClr val="000066"/>
              </a:buClr>
              <a:buSzPct val="100000"/>
              <a:buAutoNum type="arabicPeriod" startAt="1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Definizione degli obiettivi della comunicazione </a:t>
            </a:r>
            <a:r>
              <a:rPr sz="1400"/>
              <a:t>(gerarchia degli effetti)</a:t>
            </a:r>
            <a:endParaRPr sz="3000"/>
          </a:p>
          <a:p>
            <a:pPr lvl="2" marL="1081265" indent="-438351" algn="just" defTabSz="754034">
              <a:spcBef>
                <a:spcPts val="2500"/>
              </a:spcBef>
              <a:buClr>
                <a:srgbClr val="000066"/>
              </a:buClr>
              <a:buSzPct val="100000"/>
              <a:buAutoNum type="arabicPeriod" startAt="1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Determinazione del budget</a:t>
            </a:r>
            <a:endParaRPr sz="3000"/>
          </a:p>
          <a:p>
            <a:pPr lvl="2" marL="1081265" indent="-438351" algn="just" defTabSz="754034">
              <a:spcBef>
                <a:spcPts val="2500"/>
              </a:spcBef>
              <a:buClr>
                <a:srgbClr val="000066"/>
              </a:buClr>
              <a:buSzPct val="100000"/>
              <a:buAutoNum type="arabicPeriod" startAt="1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Selezione degli strumenti di comunicazione da adottare </a:t>
            </a:r>
            <a:endParaRPr sz="3000"/>
          </a:p>
          <a:p>
            <a:pPr lvl="2" marL="1081265" indent="-438351" algn="just" defTabSz="754034">
              <a:spcBef>
                <a:spcPts val="2500"/>
              </a:spcBef>
              <a:buClr>
                <a:srgbClr val="000066"/>
              </a:buClr>
              <a:buSzPct val="100000"/>
              <a:buAutoNum type="arabicPeriod" startAt="1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Progettare la comunicazione</a:t>
            </a:r>
          </a:p>
          <a:p>
            <a:pPr lvl="2" marL="1081265" indent="-438351" algn="just" defTabSz="754034">
              <a:spcBef>
                <a:spcPts val="2500"/>
              </a:spcBef>
              <a:buClr>
                <a:srgbClr val="000066"/>
              </a:buClr>
              <a:buSzPct val="100000"/>
              <a:buAutoNum type="arabicPeriod" startAt="1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Definire la tempistica</a:t>
            </a:r>
          </a:p>
        </p:txBody>
      </p:sp>
      <p:grpSp>
        <p:nvGrpSpPr>
          <p:cNvPr id="411" name="Rectangle 6"/>
          <p:cNvGrpSpPr/>
          <p:nvPr/>
        </p:nvGrpSpPr>
        <p:grpSpPr>
          <a:xfrm>
            <a:off x="611188" y="332656"/>
            <a:ext cx="7847014" cy="838202"/>
            <a:chOff x="0" y="0"/>
            <a:chExt cx="7847013" cy="838200"/>
          </a:xfrm>
        </p:grpSpPr>
        <p:sp>
          <p:nvSpPr>
            <p:cNvPr id="409" name="Rettangolo"/>
            <p:cNvSpPr/>
            <p:nvPr/>
          </p:nvSpPr>
          <p:spPr>
            <a:xfrm>
              <a:off x="0" y="0"/>
              <a:ext cx="7847014" cy="838202"/>
            </a:xfrm>
            <a:prstGeom prst="rect">
              <a:avLst/>
            </a:prstGeom>
            <a:solidFill>
              <a:srgbClr val="6699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410" name="Pianificazione del piano di comunicazione"/>
            <p:cNvSpPr txBox="1"/>
            <p:nvPr/>
          </p:nvSpPr>
          <p:spPr>
            <a:xfrm>
              <a:off x="894202" y="163829"/>
              <a:ext cx="6058602" cy="510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Pianificazione del piano di comunicazione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Identificazione del pubblico obiettivo…"/>
          <p:cNvSpPr txBox="1"/>
          <p:nvPr/>
        </p:nvSpPr>
        <p:spPr>
          <a:xfrm>
            <a:off x="980089" y="899891"/>
            <a:ext cx="7005313" cy="3059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094" tIns="34094" rIns="34094" bIns="34094">
            <a:spAutoFit/>
          </a:bodyPr>
          <a:lstStyle/>
          <a:p>
            <a:pPr marL="457184" indent="-457184" algn="just" defTabSz="754034">
              <a:spcBef>
                <a:spcPts val="2500"/>
              </a:spcBef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</a:t>
            </a:r>
            <a:endParaRPr sz="3000"/>
          </a:p>
          <a:p>
            <a:pPr lvl="2" marL="1081265" indent="-438351" algn="just" defTabSz="754034">
              <a:spcBef>
                <a:spcPts val="2500"/>
              </a:spcBef>
              <a:buClr>
                <a:srgbClr val="000066"/>
              </a:buClr>
              <a:buSzPct val="100000"/>
              <a:buAutoNum type="arabicPeriod" startAt="1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Contenuti (AIDA) </a:t>
            </a:r>
          </a:p>
          <a:p>
            <a:pPr lvl="2" marL="1081265" indent="-438351" algn="just" defTabSz="754034">
              <a:spcBef>
                <a:spcPts val="2500"/>
              </a:spcBef>
              <a:buClr>
                <a:srgbClr val="000066"/>
              </a:buClr>
              <a:buSzPct val="100000"/>
              <a:buAutoNum type="arabicPeriod" startAt="1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Struttura </a:t>
            </a:r>
            <a:endParaRPr sz="3000"/>
          </a:p>
          <a:p>
            <a:pPr lvl="2" marL="1081265" indent="-438351" algn="just" defTabSz="754034">
              <a:spcBef>
                <a:spcPts val="2500"/>
              </a:spcBef>
              <a:buClr>
                <a:srgbClr val="000066"/>
              </a:buClr>
              <a:buSzPct val="100000"/>
              <a:buAutoNum type="arabicPeriod" startAt="1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Forma del messaggio</a:t>
            </a:r>
          </a:p>
          <a:p>
            <a:pPr lvl="2" marL="1081265" indent="-438351" algn="just" defTabSz="754034">
              <a:spcBef>
                <a:spcPts val="2500"/>
              </a:spcBef>
              <a:buClr>
                <a:srgbClr val="000066"/>
              </a:buClr>
              <a:buSzPct val="100000"/>
              <a:buAutoNum type="arabicPeriod" startAt="1"/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Fonte del messaggio </a:t>
            </a:r>
            <a:r>
              <a:rPr sz="1400"/>
              <a:t>(attendibilità, competenza professionale, simpatia)</a:t>
            </a:r>
          </a:p>
        </p:txBody>
      </p:sp>
      <p:grpSp>
        <p:nvGrpSpPr>
          <p:cNvPr id="416" name="Rectangle 6"/>
          <p:cNvGrpSpPr/>
          <p:nvPr/>
        </p:nvGrpSpPr>
        <p:grpSpPr>
          <a:xfrm>
            <a:off x="611188" y="332656"/>
            <a:ext cx="7847014" cy="838202"/>
            <a:chOff x="0" y="0"/>
            <a:chExt cx="7847013" cy="838200"/>
          </a:xfrm>
        </p:grpSpPr>
        <p:sp>
          <p:nvSpPr>
            <p:cNvPr id="414" name="Rettangolo"/>
            <p:cNvSpPr/>
            <p:nvPr/>
          </p:nvSpPr>
          <p:spPr>
            <a:xfrm>
              <a:off x="0" y="0"/>
              <a:ext cx="7847014" cy="838202"/>
            </a:xfrm>
            <a:prstGeom prst="rect">
              <a:avLst/>
            </a:prstGeom>
            <a:solidFill>
              <a:srgbClr val="6699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415" name="Progettare la comunicazione"/>
            <p:cNvSpPr txBox="1"/>
            <p:nvPr/>
          </p:nvSpPr>
          <p:spPr>
            <a:xfrm>
              <a:off x="1814109" y="163829"/>
              <a:ext cx="4218788" cy="510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Progettare la comunicazione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Testo"/>
          <p:cNvSpPr txBox="1"/>
          <p:nvPr/>
        </p:nvSpPr>
        <p:spPr>
          <a:xfrm>
            <a:off x="827050" y="1964531"/>
            <a:ext cx="7005313" cy="364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094" tIns="34094" rIns="34094" bIns="34094">
            <a:spAutoFit/>
          </a:bodyPr>
          <a:lstStyle>
            <a:lvl1pPr marL="650240" indent="-650240" algn="just" defTabSz="1072444">
              <a:spcBef>
                <a:spcPts val="3600"/>
              </a:spcBef>
              <a:defRPr sz="21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    </a:t>
            </a:r>
          </a:p>
        </p:txBody>
      </p:sp>
      <p:sp>
        <p:nvSpPr>
          <p:cNvPr id="419" name="Il direct marketing consiste in un dialogo diretto effettuato a distanza con clienti già acquisiti o potenziali per sollecitarne una reazione interattiva e misurabile."/>
          <p:cNvSpPr txBox="1"/>
          <p:nvPr/>
        </p:nvSpPr>
        <p:spPr>
          <a:xfrm>
            <a:off x="1204478" y="2808683"/>
            <a:ext cx="7005313" cy="14302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094" tIns="34094" rIns="34094" bIns="34094">
            <a:spAutoFit/>
          </a:bodyPr>
          <a:lstStyle>
            <a:lvl1pPr marL="480906" indent="-480906" defTabSz="1072444">
              <a:spcBef>
                <a:spcPts val="1900"/>
              </a:spcBef>
              <a:defRPr sz="23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  Il direct marketing consiste in un dialogo diretto effettuato a distanza con clienti già acquisiti o potenziali per sollecitarne una reazione interattiva e misurabile.</a:t>
            </a:r>
          </a:p>
        </p:txBody>
      </p:sp>
      <p:grpSp>
        <p:nvGrpSpPr>
          <p:cNvPr id="422" name="Rectangle 6"/>
          <p:cNvGrpSpPr/>
          <p:nvPr/>
        </p:nvGrpSpPr>
        <p:grpSpPr>
          <a:xfrm>
            <a:off x="611188" y="332656"/>
            <a:ext cx="7847014" cy="838202"/>
            <a:chOff x="0" y="0"/>
            <a:chExt cx="7847013" cy="838200"/>
          </a:xfrm>
        </p:grpSpPr>
        <p:sp>
          <p:nvSpPr>
            <p:cNvPr id="420" name="Rettangolo"/>
            <p:cNvSpPr/>
            <p:nvPr/>
          </p:nvSpPr>
          <p:spPr>
            <a:xfrm>
              <a:off x="0" y="0"/>
              <a:ext cx="7847014" cy="838202"/>
            </a:xfrm>
            <a:prstGeom prst="rect">
              <a:avLst/>
            </a:prstGeom>
            <a:solidFill>
              <a:srgbClr val="6699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421" name="DIRECT MARKETING"/>
            <p:cNvSpPr txBox="1"/>
            <p:nvPr/>
          </p:nvSpPr>
          <p:spPr>
            <a:xfrm>
              <a:off x="2270416" y="163829"/>
              <a:ext cx="3306174" cy="510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DIRECT MARKETING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Titolo 1"/>
          <p:cNvSpPr txBox="1"/>
          <p:nvPr>
            <p:ph type="title"/>
          </p:nvPr>
        </p:nvSpPr>
        <p:spPr>
          <a:xfrm>
            <a:off x="549273" y="107574"/>
            <a:ext cx="8042279" cy="1097157"/>
          </a:xfrm>
          <a:prstGeom prst="rect">
            <a:avLst/>
          </a:prstGeom>
        </p:spPr>
        <p:txBody>
          <a:bodyPr/>
          <a:lstStyle>
            <a:lvl1pPr>
              <a:defRPr sz="5600"/>
            </a:lvl1pPr>
          </a:lstStyle>
          <a:p>
            <a:pPr/>
            <a:r>
              <a:t>Per contattare il docente:</a:t>
            </a:r>
          </a:p>
        </p:txBody>
      </p:sp>
      <p:sp>
        <p:nvSpPr>
          <p:cNvPr id="425" name="Segnaposto contenuto 2"/>
          <p:cNvSpPr txBox="1"/>
          <p:nvPr>
            <p:ph type="body" idx="1"/>
          </p:nvPr>
        </p:nvSpPr>
        <p:spPr>
          <a:xfrm>
            <a:off x="762000" y="1444528"/>
            <a:ext cx="7543801" cy="4383758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72000"/>
              </a:lnSpc>
              <a:spcBef>
                <a:spcPts val="700"/>
              </a:spcBef>
              <a:buSzTx/>
              <a:buNone/>
              <a:defRPr sz="3000"/>
            </a:pPr>
          </a:p>
          <a:p>
            <a:pPr marL="334851" indent="-334851">
              <a:lnSpc>
                <a:spcPct val="72000"/>
              </a:lnSpc>
              <a:spcBef>
                <a:spcPts val="700"/>
              </a:spcBef>
              <a:defRPr sz="3000"/>
            </a:pPr>
          </a:p>
          <a:p>
            <a:pPr marL="334851" indent="-334851">
              <a:lnSpc>
                <a:spcPct val="72000"/>
              </a:lnSpc>
              <a:spcBef>
                <a:spcPts val="700"/>
              </a:spcBef>
              <a:defRPr sz="3000"/>
            </a:pPr>
          </a:p>
          <a:p>
            <a:pPr marL="334851" indent="-334851">
              <a:lnSpc>
                <a:spcPct val="72000"/>
              </a:lnSpc>
              <a:spcBef>
                <a:spcPts val="700"/>
              </a:spcBef>
              <a:defRPr sz="3000"/>
            </a:pPr>
          </a:p>
          <a:p>
            <a:pPr marL="334851" indent="-334851">
              <a:lnSpc>
                <a:spcPct val="72000"/>
              </a:lnSpc>
              <a:spcBef>
                <a:spcPts val="700"/>
              </a:spcBef>
              <a:defRPr sz="3000"/>
            </a:pPr>
          </a:p>
          <a:p>
            <a:pPr marL="334851" indent="-334851">
              <a:lnSpc>
                <a:spcPct val="72000"/>
              </a:lnSpc>
              <a:spcBef>
                <a:spcPts val="700"/>
              </a:spcBef>
              <a:defRPr sz="3000"/>
            </a:pPr>
          </a:p>
          <a:p>
            <a:pPr marL="0" indent="0" algn="ctr">
              <a:lnSpc>
                <a:spcPct val="72000"/>
              </a:lnSpc>
              <a:spcBef>
                <a:spcPts val="1000"/>
              </a:spcBef>
              <a:buSzTx/>
              <a:buNone/>
              <a:defRPr sz="4400"/>
            </a:pPr>
            <a:r>
              <a:t>Mail: </a:t>
            </a:r>
            <a:endParaRPr sz="2100"/>
          </a:p>
          <a:p>
            <a:pPr marL="0" indent="0" algn="ctr">
              <a:lnSpc>
                <a:spcPct val="72000"/>
              </a:lnSpc>
              <a:spcBef>
                <a:spcPts val="900"/>
              </a:spcBef>
              <a:buSzTx/>
              <a:buNone/>
              <a:defRPr sz="3800"/>
            </a:pPr>
            <a:r>
              <a:t>pierluigi.passaro@uniba.it</a:t>
            </a:r>
          </a:p>
        </p:txBody>
      </p:sp>
      <p:pic>
        <p:nvPicPr>
          <p:cNvPr id="426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44665" y="1725690"/>
            <a:ext cx="4045070" cy="27676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0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" name="Segnaposto contenuto 3" descr="Segnaposto contenuto 3"/>
          <p:cNvPicPr>
            <a:picLocks noChangeAspect="1"/>
          </p:cNvPicPr>
          <p:nvPr/>
        </p:nvPicPr>
        <p:blipFill>
          <a:blip r:embed="rId2">
            <a:extLst/>
          </a:blip>
          <a:srcRect l="0" t="319" r="0" b="318"/>
          <a:stretch>
            <a:fillRect/>
          </a:stretch>
        </p:blipFill>
        <p:spPr>
          <a:xfrm>
            <a:off x="1153965" y="634996"/>
            <a:ext cx="7532838" cy="50262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Rectangle 4"/>
          <p:cNvSpPr/>
          <p:nvPr/>
        </p:nvSpPr>
        <p:spPr>
          <a:xfrm>
            <a:off x="1847847" y="1917699"/>
            <a:ext cx="5250480" cy="1274209"/>
          </a:xfrm>
          <a:prstGeom prst="rect">
            <a:avLst/>
          </a:prstGeom>
          <a:solidFill>
            <a:srgbClr val="99CC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457184">
              <a:defRPr sz="1600">
                <a:latin typeface="News Gothic MT"/>
                <a:ea typeface="News Gothic MT"/>
                <a:cs typeface="News Gothic MT"/>
                <a:sym typeface="News Gothic MT"/>
              </a:defRPr>
            </a:pPr>
          </a:p>
        </p:txBody>
      </p:sp>
      <p:sp>
        <p:nvSpPr>
          <p:cNvPr id="231" name="Text Box 5"/>
          <p:cNvSpPr txBox="1"/>
          <p:nvPr/>
        </p:nvSpPr>
        <p:spPr>
          <a:xfrm>
            <a:off x="2021787" y="2062163"/>
            <a:ext cx="4878714" cy="362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460" tIns="45460" rIns="45460" bIns="45460">
            <a:spAutoFit/>
          </a:bodyPr>
          <a:lstStyle>
            <a:lvl1pPr marL="480906" indent="-480906" defTabSz="1072445">
              <a:spcBef>
                <a:spcPts val="1700"/>
              </a:spcBef>
              <a:defRPr sz="19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Funzione marketing di un’organizzazione</a:t>
            </a:r>
          </a:p>
        </p:txBody>
      </p:sp>
      <p:sp>
        <p:nvSpPr>
          <p:cNvPr id="232" name="Rectangle 7"/>
          <p:cNvSpPr/>
          <p:nvPr/>
        </p:nvSpPr>
        <p:spPr>
          <a:xfrm>
            <a:off x="2313841" y="4027482"/>
            <a:ext cx="4385902" cy="740297"/>
          </a:xfrm>
          <a:prstGeom prst="rect">
            <a:avLst/>
          </a:prstGeom>
          <a:solidFill>
            <a:srgbClr val="99CC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457184">
              <a:defRPr sz="1600">
                <a:latin typeface="News Gothic MT"/>
                <a:ea typeface="News Gothic MT"/>
                <a:cs typeface="News Gothic MT"/>
                <a:sym typeface="News Gothic MT"/>
              </a:defRPr>
            </a:pPr>
          </a:p>
        </p:txBody>
      </p:sp>
      <p:sp>
        <p:nvSpPr>
          <p:cNvPr id="233" name="Rectangle 8"/>
          <p:cNvSpPr/>
          <p:nvPr/>
        </p:nvSpPr>
        <p:spPr>
          <a:xfrm>
            <a:off x="2313841" y="5397829"/>
            <a:ext cx="4385902" cy="685177"/>
          </a:xfrm>
          <a:prstGeom prst="rect">
            <a:avLst/>
          </a:prstGeom>
          <a:solidFill>
            <a:srgbClr val="99CC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457184">
              <a:defRPr sz="1600">
                <a:latin typeface="News Gothic MT"/>
                <a:ea typeface="News Gothic MT"/>
                <a:cs typeface="News Gothic MT"/>
                <a:sym typeface="News Gothic MT"/>
              </a:defRPr>
            </a:pPr>
          </a:p>
        </p:txBody>
      </p:sp>
      <p:sp>
        <p:nvSpPr>
          <p:cNvPr id="234" name="AutoShape 12"/>
          <p:cNvSpPr/>
          <p:nvPr/>
        </p:nvSpPr>
        <p:spPr>
          <a:xfrm>
            <a:off x="4173416" y="4767774"/>
            <a:ext cx="665289" cy="4462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400"/>
                </a:moveTo>
                <a:lnTo>
                  <a:pt x="10800" y="0"/>
                </a:lnTo>
                <a:lnTo>
                  <a:pt x="21600" y="5400"/>
                </a:lnTo>
                <a:lnTo>
                  <a:pt x="16200" y="5400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5400"/>
                </a:ln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457184">
              <a:defRPr sz="1600">
                <a:latin typeface="News Gothic MT"/>
                <a:ea typeface="News Gothic MT"/>
                <a:cs typeface="News Gothic MT"/>
                <a:sym typeface="News Gothic MT"/>
              </a:defRPr>
            </a:pPr>
          </a:p>
        </p:txBody>
      </p:sp>
      <p:sp>
        <p:nvSpPr>
          <p:cNvPr id="235" name="AutoShape 13"/>
          <p:cNvSpPr/>
          <p:nvPr/>
        </p:nvSpPr>
        <p:spPr>
          <a:xfrm>
            <a:off x="4173416" y="3442577"/>
            <a:ext cx="665289" cy="434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400"/>
                </a:moveTo>
                <a:lnTo>
                  <a:pt x="10800" y="0"/>
                </a:lnTo>
                <a:lnTo>
                  <a:pt x="21600" y="5400"/>
                </a:lnTo>
                <a:lnTo>
                  <a:pt x="16200" y="5400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5400"/>
                </a:ln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457184">
              <a:defRPr sz="1600">
                <a:latin typeface="News Gothic MT"/>
                <a:ea typeface="News Gothic MT"/>
                <a:cs typeface="News Gothic MT"/>
                <a:sym typeface="News Gothic MT"/>
              </a:defRPr>
            </a:pPr>
          </a:p>
        </p:txBody>
      </p:sp>
      <p:grpSp>
        <p:nvGrpSpPr>
          <p:cNvPr id="238" name="Rectangle 6"/>
          <p:cNvGrpSpPr/>
          <p:nvPr/>
        </p:nvGrpSpPr>
        <p:grpSpPr>
          <a:xfrm>
            <a:off x="611188" y="457200"/>
            <a:ext cx="7847014" cy="838200"/>
            <a:chOff x="0" y="0"/>
            <a:chExt cx="7847013" cy="838200"/>
          </a:xfrm>
        </p:grpSpPr>
        <p:sp>
          <p:nvSpPr>
            <p:cNvPr id="236" name="Rettangolo"/>
            <p:cNvSpPr/>
            <p:nvPr/>
          </p:nvSpPr>
          <p:spPr>
            <a:xfrm>
              <a:off x="0" y="0"/>
              <a:ext cx="7847014" cy="838200"/>
            </a:xfrm>
            <a:prstGeom prst="rect">
              <a:avLst/>
            </a:prstGeom>
            <a:solidFill>
              <a:srgbClr val="6699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237" name="Identificare i potenziali consumatori e i loro bisogni"/>
            <p:cNvSpPr txBox="1"/>
            <p:nvPr/>
          </p:nvSpPr>
          <p:spPr>
            <a:xfrm>
              <a:off x="23409" y="163827"/>
              <a:ext cx="7800188" cy="510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Identificare i potenziali consumatori e i loro bisogni</a:t>
              </a:r>
            </a:p>
          </p:txBody>
        </p:sp>
      </p:grpSp>
      <p:sp>
        <p:nvSpPr>
          <p:cNvPr id="239" name="Text Box 9"/>
          <p:cNvSpPr txBox="1"/>
          <p:nvPr/>
        </p:nvSpPr>
        <p:spPr>
          <a:xfrm>
            <a:off x="2313839" y="2657136"/>
            <a:ext cx="4119202" cy="312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460" tIns="45460" rIns="45460" bIns="45460">
            <a:spAutoFit/>
          </a:bodyPr>
          <a:lstStyle>
            <a:lvl1pPr marL="480906" indent="-480906" defTabSz="1072445">
              <a:spcBef>
                <a:spcPts val="1500"/>
              </a:spcBef>
              <a:defRPr sz="1600">
                <a:solidFill>
                  <a:srgbClr val="BF87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Scoprire i bisogni dei consumatori</a:t>
            </a:r>
          </a:p>
        </p:txBody>
      </p:sp>
      <p:sp>
        <p:nvSpPr>
          <p:cNvPr id="240" name="Text Box 10"/>
          <p:cNvSpPr txBox="1"/>
          <p:nvPr/>
        </p:nvSpPr>
        <p:spPr>
          <a:xfrm>
            <a:off x="2790400" y="4398962"/>
            <a:ext cx="3443348" cy="312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460" tIns="45460" rIns="45460" bIns="45460">
            <a:spAutoFit/>
          </a:bodyPr>
          <a:lstStyle>
            <a:lvl1pPr marL="480906" indent="-480906" defTabSz="1072445">
              <a:spcBef>
                <a:spcPts val="1500"/>
              </a:spcBef>
              <a:defRPr sz="16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Informazioni sui bisogni</a:t>
            </a:r>
          </a:p>
        </p:txBody>
      </p:sp>
      <p:sp>
        <p:nvSpPr>
          <p:cNvPr id="241" name="Text Box 11"/>
          <p:cNvSpPr txBox="1"/>
          <p:nvPr/>
        </p:nvSpPr>
        <p:spPr>
          <a:xfrm>
            <a:off x="2623311" y="5765798"/>
            <a:ext cx="3809732" cy="312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460" tIns="45460" rIns="45460" bIns="45460">
            <a:spAutoFit/>
          </a:bodyPr>
          <a:lstStyle>
            <a:lvl1pPr marL="480906" indent="-480906" defTabSz="1072445">
              <a:spcBef>
                <a:spcPts val="1500"/>
              </a:spcBef>
              <a:defRPr sz="16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Potenziali consumatori: il mercato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prism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" name="Group 4"/>
          <p:cNvGrpSpPr/>
          <p:nvPr/>
        </p:nvGrpSpPr>
        <p:grpSpPr>
          <a:xfrm>
            <a:off x="849924" y="4221160"/>
            <a:ext cx="7378215" cy="1589567"/>
            <a:chOff x="0" y="0"/>
            <a:chExt cx="7378214" cy="1589566"/>
          </a:xfrm>
        </p:grpSpPr>
        <p:sp>
          <p:nvSpPr>
            <p:cNvPr id="243" name="Text Box 5"/>
            <p:cNvSpPr txBox="1"/>
            <p:nvPr/>
          </p:nvSpPr>
          <p:spPr>
            <a:xfrm>
              <a:off x="1255834" y="0"/>
              <a:ext cx="5079029" cy="4242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460" tIns="45460" rIns="45460" bIns="45460" numCol="1" anchor="t">
              <a:spAutoFit/>
            </a:bodyPr>
            <a:lstStyle>
              <a:lvl1pPr marL="480906" indent="-480906" defTabSz="1072445">
                <a:spcBef>
                  <a:spcPts val="2000"/>
                </a:spcBef>
                <a:defRPr b="1" sz="2300" u="sng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MERCATO OBIETTIVO</a:t>
              </a:r>
            </a:p>
          </p:txBody>
        </p:sp>
        <p:sp>
          <p:nvSpPr>
            <p:cNvPr id="244" name="Text Box 6"/>
            <p:cNvSpPr txBox="1"/>
            <p:nvPr/>
          </p:nvSpPr>
          <p:spPr>
            <a:xfrm>
              <a:off x="0" y="947740"/>
              <a:ext cx="7378215" cy="6418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460" tIns="45460" rIns="45460" bIns="45460" numCol="1" anchor="t">
              <a:spAutoFit/>
            </a:bodyPr>
            <a:lstStyle>
              <a:lvl1pPr marL="480906" indent="-480906" defTabSz="1072445">
                <a:spcBef>
                  <a:spcPts val="1700"/>
                </a:spcBef>
                <a:defRPr sz="1900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     Gruppo di potenziali consumatori rispetto ai quali un’impresa orienta il suo programma di marketing</a:t>
              </a:r>
            </a:p>
          </p:txBody>
        </p:sp>
        <p:sp>
          <p:nvSpPr>
            <p:cNvPr id="245" name="AutoShape 7"/>
            <p:cNvSpPr/>
            <p:nvPr/>
          </p:nvSpPr>
          <p:spPr>
            <a:xfrm>
              <a:off x="3389435" y="431800"/>
              <a:ext cx="597880" cy="504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200"/>
                  </a:moveTo>
                  <a:lnTo>
                    <a:pt x="5400" y="162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6200"/>
                  </a:lnTo>
                  <a:lnTo>
                    <a:pt x="21600" y="1620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7030A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457184">
                <a:defRPr sz="1600">
                  <a:latin typeface="News Gothic MT"/>
                  <a:ea typeface="News Gothic MT"/>
                  <a:cs typeface="News Gothic MT"/>
                  <a:sym typeface="News Gothic MT"/>
                </a:defRPr>
              </a:pPr>
            </a:p>
          </p:txBody>
        </p:sp>
      </p:grpSp>
      <p:sp>
        <p:nvSpPr>
          <p:cNvPr id="247" name="Text Box 8"/>
          <p:cNvSpPr txBox="1"/>
          <p:nvPr/>
        </p:nvSpPr>
        <p:spPr>
          <a:xfrm>
            <a:off x="650631" y="1660524"/>
            <a:ext cx="7776796" cy="362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460" tIns="45460" rIns="45460" bIns="45460">
            <a:spAutoFit/>
          </a:bodyPr>
          <a:lstStyle/>
          <a:p>
            <a:pPr marL="338125" indent="-338125" defTabSz="754034">
              <a:spcBef>
                <a:spcPts val="1100"/>
              </a:spcBef>
              <a:defRPr sz="1900">
                <a:latin typeface="Arial"/>
                <a:ea typeface="Arial"/>
                <a:cs typeface="Arial"/>
                <a:sym typeface="Arial"/>
              </a:defRPr>
            </a:pPr>
            <a:r>
              <a:t>     </a:t>
            </a:r>
            <a:r>
              <a:rPr>
                <a:solidFill>
                  <a:srgbClr val="000066"/>
                </a:solidFill>
              </a:rPr>
              <a:t>Un’organizzazione non può soddisfare tutti i bisogni dei consumatori</a:t>
            </a:r>
          </a:p>
        </p:txBody>
      </p:sp>
      <p:sp>
        <p:nvSpPr>
          <p:cNvPr id="248" name="AutoShape 9"/>
          <p:cNvSpPr/>
          <p:nvPr/>
        </p:nvSpPr>
        <p:spPr>
          <a:xfrm>
            <a:off x="4237892" y="2132009"/>
            <a:ext cx="599347" cy="5762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457184">
              <a:defRPr sz="1600">
                <a:latin typeface="News Gothic MT"/>
                <a:ea typeface="News Gothic MT"/>
                <a:cs typeface="News Gothic MT"/>
                <a:sym typeface="News Gothic MT"/>
              </a:defRPr>
            </a:pPr>
          </a:p>
        </p:txBody>
      </p:sp>
      <p:sp>
        <p:nvSpPr>
          <p:cNvPr id="249" name="Text Box 11"/>
          <p:cNvSpPr txBox="1"/>
          <p:nvPr/>
        </p:nvSpPr>
        <p:spPr>
          <a:xfrm>
            <a:off x="650629" y="2852738"/>
            <a:ext cx="8175384" cy="641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460" tIns="45460" rIns="45460" bIns="45460">
            <a:spAutoFit/>
          </a:bodyPr>
          <a:lstStyle/>
          <a:p>
            <a:pPr marL="338125" indent="-338125" defTabSz="754034">
              <a:spcBef>
                <a:spcPts val="1100"/>
              </a:spcBef>
              <a:defRPr sz="1900">
                <a:latin typeface="Arial"/>
                <a:ea typeface="Arial"/>
                <a:cs typeface="Arial"/>
                <a:sym typeface="Arial"/>
              </a:defRPr>
            </a:pPr>
            <a:r>
              <a:t>     </a:t>
            </a:r>
            <a:r>
              <a:rPr>
                <a:solidFill>
                  <a:srgbClr val="000066"/>
                </a:solidFill>
              </a:rPr>
              <a:t>Gli sforzi dell’organizzazione si concentrano su alcuni bisogni con   riferimento ad uno </a:t>
            </a:r>
            <a:r>
              <a:rPr b="1" u="sng">
                <a:solidFill>
                  <a:srgbClr val="000066"/>
                </a:solidFill>
              </a:rPr>
              <a:t>specifico gruppo di potenziali consumatori</a:t>
            </a:r>
          </a:p>
        </p:txBody>
      </p:sp>
      <p:sp>
        <p:nvSpPr>
          <p:cNvPr id="250" name="Line 12"/>
          <p:cNvSpPr/>
          <p:nvPr/>
        </p:nvSpPr>
        <p:spPr>
          <a:xfrm flipH="1">
            <a:off x="5103933" y="3644901"/>
            <a:ext cx="1129815" cy="504829"/>
          </a:xfrm>
          <a:prstGeom prst="line">
            <a:avLst/>
          </a:prstGeom>
          <a:ln w="76200">
            <a:solidFill>
              <a:srgbClr val="000066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253" name="Rectangle 6"/>
          <p:cNvGrpSpPr/>
          <p:nvPr/>
        </p:nvGrpSpPr>
        <p:grpSpPr>
          <a:xfrm>
            <a:off x="611188" y="457200"/>
            <a:ext cx="7847014" cy="838200"/>
            <a:chOff x="0" y="0"/>
            <a:chExt cx="7847013" cy="838200"/>
          </a:xfrm>
        </p:grpSpPr>
        <p:sp>
          <p:nvSpPr>
            <p:cNvPr id="251" name="Rettangolo"/>
            <p:cNvSpPr/>
            <p:nvPr/>
          </p:nvSpPr>
          <p:spPr>
            <a:xfrm>
              <a:off x="0" y="0"/>
              <a:ext cx="7847014" cy="838200"/>
            </a:xfrm>
            <a:prstGeom prst="rect">
              <a:avLst/>
            </a:prstGeom>
            <a:solidFill>
              <a:srgbClr val="6699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252" name="Identificare il mercato obiettivo"/>
            <p:cNvSpPr txBox="1"/>
            <p:nvPr/>
          </p:nvSpPr>
          <p:spPr>
            <a:xfrm>
              <a:off x="1464066" y="163827"/>
              <a:ext cx="4918876" cy="510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Identificare il mercato obiettivo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prism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44968" y="1826716"/>
            <a:ext cx="7103497" cy="433859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58" name="Rectangle 6"/>
          <p:cNvGrpSpPr/>
          <p:nvPr/>
        </p:nvGrpSpPr>
        <p:grpSpPr>
          <a:xfrm>
            <a:off x="611188" y="457200"/>
            <a:ext cx="7847014" cy="838200"/>
            <a:chOff x="0" y="0"/>
            <a:chExt cx="7847013" cy="838200"/>
          </a:xfrm>
        </p:grpSpPr>
        <p:sp>
          <p:nvSpPr>
            <p:cNvPr id="256" name="Rettangolo"/>
            <p:cNvSpPr/>
            <p:nvPr/>
          </p:nvSpPr>
          <p:spPr>
            <a:xfrm>
              <a:off x="0" y="0"/>
              <a:ext cx="7847014" cy="838200"/>
            </a:xfrm>
            <a:prstGeom prst="rect">
              <a:avLst/>
            </a:prstGeom>
            <a:solidFill>
              <a:srgbClr val="6699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257" name="Il modello orientamento al mercato"/>
            <p:cNvSpPr txBox="1"/>
            <p:nvPr/>
          </p:nvSpPr>
          <p:spPr>
            <a:xfrm>
              <a:off x="1274160" y="163827"/>
              <a:ext cx="5298686" cy="510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Il modello orientamento al mercato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36225" y="857449"/>
            <a:ext cx="7012241" cy="50198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prism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31640" y="1700808"/>
            <a:ext cx="8204204" cy="426806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65" name="Rectangle 6"/>
          <p:cNvGrpSpPr/>
          <p:nvPr/>
        </p:nvGrpSpPr>
        <p:grpSpPr>
          <a:xfrm>
            <a:off x="611188" y="457200"/>
            <a:ext cx="7847014" cy="838200"/>
            <a:chOff x="0" y="0"/>
            <a:chExt cx="7847013" cy="838200"/>
          </a:xfrm>
        </p:grpSpPr>
        <p:sp>
          <p:nvSpPr>
            <p:cNvPr id="263" name="Rettangolo"/>
            <p:cNvSpPr/>
            <p:nvPr/>
          </p:nvSpPr>
          <p:spPr>
            <a:xfrm>
              <a:off x="0" y="0"/>
              <a:ext cx="7847014" cy="838200"/>
            </a:xfrm>
            <a:prstGeom prst="rect">
              <a:avLst/>
            </a:prstGeom>
            <a:solidFill>
              <a:srgbClr val="6699FF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200">
                  <a:latin typeface="+mn-lt"/>
                  <a:ea typeface="+mn-ea"/>
                  <a:cs typeface="+mn-cs"/>
                  <a:sym typeface="Times New Roman"/>
                </a:defRPr>
              </a:pPr>
            </a:p>
          </p:txBody>
        </p:sp>
        <p:sp>
          <p:nvSpPr>
            <p:cNvPr id="264" name="Le due facce del marketing"/>
            <p:cNvSpPr txBox="1"/>
            <p:nvPr/>
          </p:nvSpPr>
          <p:spPr>
            <a:xfrm>
              <a:off x="1844619" y="163827"/>
              <a:ext cx="4157768" cy="510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b="1" sz="24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/>
              <a:r>
                <a:t>Le due facce del marketing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prism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Parallasse">
  <a:themeElements>
    <a:clrScheme name="Parallass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0000FF"/>
      </a:hlink>
      <a:folHlink>
        <a:srgbClr val="FF00FF"/>
      </a:folHlink>
    </a:clrScheme>
    <a:fontScheme name="Parallass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Parallass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26000" stPos="0" endA="0" endPos="40000" dist="0" dir="5400000" fadeDir="5400000" sx="100000" sy="-100000" kx="0" ky="0" algn="bl" rotWithShape="0"/>
          </a:effectLst>
        </a:effectStyle>
        <a:effectStyle>
          <a:effectLst>
            <a:reflection blurRad="0" stA="26000" stPos="0" endA="0" endPos="40000" dist="0" dir="5400000" fadeDir="5400000" sx="100000" sy="-100000" kx="0" ky="0" algn="bl" rotWithShape="0"/>
          </a:effectLst>
        </a:effectStyle>
        <a:effectStyle>
          <a:effectLst>
            <a:reflection blurRad="0" stA="26000" stPos="0" endA="0" endPos="40000" dist="0" dir="5400000" fadeDir="5400000" sx="100000" sy="-100000" kx="0" ky="0" algn="bl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reflection blurRad="0" stA="26000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reflection blurRad="0" stA="26000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allasse">
  <a:themeElements>
    <a:clrScheme name="Parallass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0000FF"/>
      </a:hlink>
      <a:folHlink>
        <a:srgbClr val="FF00FF"/>
      </a:folHlink>
    </a:clrScheme>
    <a:fontScheme name="Parallass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Parallass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26000" stPos="0" endA="0" endPos="40000" dist="0" dir="5400000" fadeDir="5400000" sx="100000" sy="-100000" kx="0" ky="0" algn="bl" rotWithShape="0"/>
          </a:effectLst>
        </a:effectStyle>
        <a:effectStyle>
          <a:effectLst>
            <a:reflection blurRad="0" stA="26000" stPos="0" endA="0" endPos="40000" dist="0" dir="5400000" fadeDir="5400000" sx="100000" sy="-100000" kx="0" ky="0" algn="bl" rotWithShape="0"/>
          </a:effectLst>
        </a:effectStyle>
        <a:effectStyle>
          <a:effectLst>
            <a:reflection blurRad="0" stA="26000" stPos="0" endA="0" endPos="40000" dist="0" dir="5400000" fadeDir="5400000" sx="100000" sy="-100000" kx="0" ky="0" algn="bl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reflection blurRad="0" stA="26000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reflection blurRad="0" stA="26000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C18104A0D1A0E42924C806C2CE6C5AD" ma:contentTypeVersion="0" ma:contentTypeDescription="Creare un nuovo documento." ma:contentTypeScope="" ma:versionID="8dc7b2e8f81b76e198044f4994011f0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398f62a6dba1e7fecc80cc26cd65ba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2670E8-5ABB-432B-A88D-815EB7CFBCA5}"/>
</file>

<file path=customXml/itemProps2.xml><?xml version="1.0" encoding="utf-8"?>
<ds:datastoreItem xmlns:ds="http://schemas.openxmlformats.org/officeDocument/2006/customXml" ds:itemID="{CE7603DF-2DDD-4BC1-8179-8F478E3E8EA5}"/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