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40"/>
  </p:notesMasterIdLst>
  <p:sldIdLst>
    <p:sldId id="362" r:id="rId4"/>
    <p:sldId id="376" r:id="rId5"/>
    <p:sldId id="285" r:id="rId6"/>
    <p:sldId id="342" r:id="rId7"/>
    <p:sldId id="288" r:id="rId8"/>
    <p:sldId id="264" r:id="rId9"/>
    <p:sldId id="289" r:id="rId10"/>
    <p:sldId id="366" r:id="rId11"/>
    <p:sldId id="257" r:id="rId12"/>
    <p:sldId id="358" r:id="rId13"/>
    <p:sldId id="357" r:id="rId14"/>
    <p:sldId id="356" r:id="rId15"/>
    <p:sldId id="260" r:id="rId16"/>
    <p:sldId id="359" r:id="rId17"/>
    <p:sldId id="265" r:id="rId18"/>
    <p:sldId id="287" r:id="rId19"/>
    <p:sldId id="326" r:id="rId20"/>
    <p:sldId id="261" r:id="rId21"/>
    <p:sldId id="329" r:id="rId22"/>
    <p:sldId id="364" r:id="rId23"/>
    <p:sldId id="365" r:id="rId24"/>
    <p:sldId id="363" r:id="rId25"/>
    <p:sldId id="346" r:id="rId26"/>
    <p:sldId id="367" r:id="rId27"/>
    <p:sldId id="373" r:id="rId28"/>
    <p:sldId id="372" r:id="rId29"/>
    <p:sldId id="368" r:id="rId30"/>
    <p:sldId id="374" r:id="rId31"/>
    <p:sldId id="369" r:id="rId32"/>
    <p:sldId id="375" r:id="rId33"/>
    <p:sldId id="360" r:id="rId34"/>
    <p:sldId id="361" r:id="rId35"/>
    <p:sldId id="355" r:id="rId36"/>
    <p:sldId id="354" r:id="rId37"/>
    <p:sldId id="370" r:id="rId38"/>
    <p:sldId id="371" r:id="rId3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1" d="100"/>
          <a:sy n="81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3C09D-805C-43D4-B806-4F5777F9AAB4}" type="doc">
      <dgm:prSet loTypeId="urn:microsoft.com/office/officeart/2005/8/layout/chevronAccent+Icon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5B1821D-D6C5-4E61-9011-CFB4576F8A70}">
      <dgm:prSet phldrT="[Testo]" custT="1"/>
      <dgm:spPr/>
      <dgm:t>
        <a:bodyPr/>
        <a:lstStyle/>
        <a:p>
          <a:r>
            <a:rPr lang="it-IT" altLang="it-IT" sz="1400" b="1" dirty="0">
              <a:solidFill>
                <a:schemeClr val="tx2"/>
              </a:solidFill>
              <a:latin typeface="Comic Sans MS" pitchFamily="66" charset="0"/>
            </a:rPr>
            <a:t>presentazione</a:t>
          </a:r>
          <a:endParaRPr lang="it-IT" sz="1400" dirty="0"/>
        </a:p>
      </dgm:t>
    </dgm:pt>
    <dgm:pt modelId="{449BD625-F23E-40E7-8949-CFEF8F63CED1}" type="parTrans" cxnId="{A1BFAC7D-3AAF-44CC-8AAE-4ECA641FD007}">
      <dgm:prSet/>
      <dgm:spPr/>
      <dgm:t>
        <a:bodyPr/>
        <a:lstStyle/>
        <a:p>
          <a:endParaRPr lang="it-IT"/>
        </a:p>
      </dgm:t>
    </dgm:pt>
    <dgm:pt modelId="{03DCFF2F-2DCD-4AC4-9BE4-85F769DBD9CF}" type="sibTrans" cxnId="{A1BFAC7D-3AAF-44CC-8AAE-4ECA641FD007}">
      <dgm:prSet/>
      <dgm:spPr/>
      <dgm:t>
        <a:bodyPr/>
        <a:lstStyle/>
        <a:p>
          <a:endParaRPr lang="it-IT"/>
        </a:p>
      </dgm:t>
    </dgm:pt>
    <dgm:pt modelId="{A0F66C7E-EB76-4F40-8E3F-D5DE3A9C40E9}">
      <dgm:prSet phldrT="[Testo]" custT="1"/>
      <dgm:spPr/>
      <dgm:t>
        <a:bodyPr/>
        <a:lstStyle/>
        <a:p>
          <a:r>
            <a:rPr lang="it-IT" altLang="it-IT" sz="1400" b="1" dirty="0">
              <a:solidFill>
                <a:schemeClr val="tx2"/>
              </a:solidFill>
              <a:latin typeface="Comic Sans MS" pitchFamily="66" charset="0"/>
            </a:rPr>
            <a:t>elaborazione</a:t>
          </a:r>
          <a:endParaRPr lang="it-IT" sz="1400" dirty="0">
            <a:latin typeface="Arial" pitchFamily="34" charset="0"/>
            <a:cs typeface="Arial" pitchFamily="34" charset="0"/>
          </a:endParaRPr>
        </a:p>
      </dgm:t>
    </dgm:pt>
    <dgm:pt modelId="{B412A85E-B64F-44B8-AE58-EC462E8C2980}" type="parTrans" cxnId="{4C7FBADE-3108-493C-BFC6-834B10CE6757}">
      <dgm:prSet/>
      <dgm:spPr/>
      <dgm:t>
        <a:bodyPr/>
        <a:lstStyle/>
        <a:p>
          <a:endParaRPr lang="it-IT"/>
        </a:p>
      </dgm:t>
    </dgm:pt>
    <dgm:pt modelId="{C9F814C8-885A-4533-8210-7722F261DF24}" type="sibTrans" cxnId="{4C7FBADE-3108-493C-BFC6-834B10CE6757}">
      <dgm:prSet/>
      <dgm:spPr/>
      <dgm:t>
        <a:bodyPr/>
        <a:lstStyle/>
        <a:p>
          <a:endParaRPr lang="it-IT"/>
        </a:p>
      </dgm:t>
    </dgm:pt>
    <dgm:pt modelId="{24440C41-EE41-4110-922E-F37228321F6B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altLang="it-IT" sz="1400" b="1" dirty="0">
              <a:solidFill>
                <a:schemeClr val="tx2"/>
              </a:solidFill>
              <a:latin typeface="Comic Sans MS" pitchFamily="66" charset="0"/>
            </a:rPr>
            <a:t>rilevazione</a:t>
          </a:r>
          <a:endParaRPr lang="it-IT" sz="1400" baseline="0" dirty="0">
            <a:latin typeface="Arial" pitchFamily="34" charset="0"/>
            <a:cs typeface="Arial" pitchFamily="34" charset="0"/>
          </a:endParaRPr>
        </a:p>
      </dgm:t>
    </dgm:pt>
    <dgm:pt modelId="{766A6449-5C72-4486-A2C5-869B5F45ACDA}" type="sibTrans" cxnId="{5F93D6F7-64AC-4919-9211-1184F074C386}">
      <dgm:prSet/>
      <dgm:spPr/>
      <dgm:t>
        <a:bodyPr/>
        <a:lstStyle/>
        <a:p>
          <a:endParaRPr lang="it-IT"/>
        </a:p>
      </dgm:t>
    </dgm:pt>
    <dgm:pt modelId="{7B2A1585-9145-4408-B11F-BD932E5101A7}" type="parTrans" cxnId="{5F93D6F7-64AC-4919-9211-1184F074C386}">
      <dgm:prSet/>
      <dgm:spPr/>
      <dgm:t>
        <a:bodyPr/>
        <a:lstStyle/>
        <a:p>
          <a:endParaRPr lang="it-IT"/>
        </a:p>
      </dgm:t>
    </dgm:pt>
    <dgm:pt modelId="{F030B839-E4D6-45CD-B4BA-477BC899B7EA}">
      <dgm:prSet phldrT="[Testo]" custT="1"/>
      <dgm:spPr/>
      <dgm:t>
        <a:bodyPr/>
        <a:lstStyle/>
        <a:p>
          <a:r>
            <a:rPr lang="it-IT" altLang="it-IT" sz="1400" b="1" dirty="0">
              <a:solidFill>
                <a:schemeClr val="tx2"/>
              </a:solidFill>
              <a:latin typeface="Comic Sans MS" pitchFamily="66" charset="0"/>
            </a:rPr>
            <a:t>interpretazione</a:t>
          </a:r>
          <a:endParaRPr lang="it-IT" sz="1400" dirty="0">
            <a:latin typeface="Arial" pitchFamily="34" charset="0"/>
            <a:cs typeface="Arial" pitchFamily="34" charset="0"/>
          </a:endParaRPr>
        </a:p>
      </dgm:t>
    </dgm:pt>
    <dgm:pt modelId="{C01017FF-0B89-4981-95BD-BFCBE602627B}" type="parTrans" cxnId="{8EB987AD-FBEE-4BFA-971B-B43BA73F4FC0}">
      <dgm:prSet/>
      <dgm:spPr/>
      <dgm:t>
        <a:bodyPr/>
        <a:lstStyle/>
        <a:p>
          <a:endParaRPr lang="it-IT"/>
        </a:p>
      </dgm:t>
    </dgm:pt>
    <dgm:pt modelId="{87CB7861-D1FE-47A6-8A53-C6ECDC1EFCA3}" type="sibTrans" cxnId="{8EB987AD-FBEE-4BFA-971B-B43BA73F4FC0}">
      <dgm:prSet/>
      <dgm:spPr/>
      <dgm:t>
        <a:bodyPr/>
        <a:lstStyle/>
        <a:p>
          <a:endParaRPr lang="it-IT"/>
        </a:p>
      </dgm:t>
    </dgm:pt>
    <dgm:pt modelId="{BB374286-D0E8-482E-A56A-EBE0C1BD508A}" type="pres">
      <dgm:prSet presAssocID="{9443C09D-805C-43D4-B806-4F5777F9AAB4}" presName="Name0" presStyleCnt="0">
        <dgm:presLayoutVars>
          <dgm:dir/>
          <dgm:resizeHandles val="exact"/>
        </dgm:presLayoutVars>
      </dgm:prSet>
      <dgm:spPr/>
    </dgm:pt>
    <dgm:pt modelId="{0413D5BB-70A2-470C-AC9E-6942D593F7BC}" type="pres">
      <dgm:prSet presAssocID="{24440C41-EE41-4110-922E-F37228321F6B}" presName="composite" presStyleCnt="0"/>
      <dgm:spPr/>
    </dgm:pt>
    <dgm:pt modelId="{C9493C2E-DB61-4BCA-813A-E8517D2F6E00}" type="pres">
      <dgm:prSet presAssocID="{24440C41-EE41-4110-922E-F37228321F6B}" presName="bgChev" presStyleLbl="node1" presStyleIdx="0" presStyleCnt="4" custScaleX="76680" custScaleY="137203" custLinFactNeighborX="-1229" custLinFactNeighborY="66017"/>
      <dgm:spPr/>
    </dgm:pt>
    <dgm:pt modelId="{AA79C805-B7E4-45DF-89B0-64532BF212E2}" type="pres">
      <dgm:prSet presAssocID="{24440C41-EE41-4110-922E-F37228321F6B}" presName="txNode" presStyleLbl="fgAcc1" presStyleIdx="0" presStyleCnt="4" custScaleX="51078" custScaleY="93096" custLinFactNeighborX="-19618" custLinFactNeighborY="38086">
        <dgm:presLayoutVars>
          <dgm:bulletEnabled val="1"/>
        </dgm:presLayoutVars>
      </dgm:prSet>
      <dgm:spPr/>
    </dgm:pt>
    <dgm:pt modelId="{8E17C49F-2E3A-415A-9B89-5226AFAB6452}" type="pres">
      <dgm:prSet presAssocID="{766A6449-5C72-4486-A2C5-869B5F45ACDA}" presName="compositeSpace" presStyleCnt="0"/>
      <dgm:spPr/>
    </dgm:pt>
    <dgm:pt modelId="{A7D23ADE-1C47-470D-8B23-2015067914E9}" type="pres">
      <dgm:prSet presAssocID="{15B1821D-D6C5-4E61-9011-CFB4576F8A70}" presName="composite" presStyleCnt="0"/>
      <dgm:spPr/>
    </dgm:pt>
    <dgm:pt modelId="{D5F0ECB0-A7DA-41E7-B5C8-533BA3930608}" type="pres">
      <dgm:prSet presAssocID="{15B1821D-D6C5-4E61-9011-CFB4576F8A70}" presName="bgChev" presStyleLbl="node1" presStyleIdx="1" presStyleCnt="4" custScaleX="68285" custScaleY="140372" custLinFactNeighborX="80254" custLinFactNeighborY="69733"/>
      <dgm:spPr/>
    </dgm:pt>
    <dgm:pt modelId="{A4FB64BD-33E9-42AD-84A3-7108DF843B25}" type="pres">
      <dgm:prSet presAssocID="{15B1821D-D6C5-4E61-9011-CFB4576F8A70}" presName="txNode" presStyleLbl="fgAcc1" presStyleIdx="1" presStyleCnt="4" custScaleX="51087" custScaleY="110498" custLinFactNeighborX="71217" custLinFactNeighborY="43340">
        <dgm:presLayoutVars>
          <dgm:bulletEnabled val="1"/>
        </dgm:presLayoutVars>
      </dgm:prSet>
      <dgm:spPr/>
    </dgm:pt>
    <dgm:pt modelId="{3C4B3C4B-0C0D-4860-A6E8-3FCB26CB30CF}" type="pres">
      <dgm:prSet presAssocID="{03DCFF2F-2DCD-4AC4-9BE4-85F769DBD9CF}" presName="compositeSpace" presStyleCnt="0"/>
      <dgm:spPr/>
    </dgm:pt>
    <dgm:pt modelId="{6B701D48-769D-4F29-89DB-562FDCC3382A}" type="pres">
      <dgm:prSet presAssocID="{A0F66C7E-EB76-4F40-8E3F-D5DE3A9C40E9}" presName="composite" presStyleCnt="0"/>
      <dgm:spPr/>
    </dgm:pt>
    <dgm:pt modelId="{E5EB71D1-E964-4392-AE86-3BBF2DF3B3BC}" type="pres">
      <dgm:prSet presAssocID="{A0F66C7E-EB76-4F40-8E3F-D5DE3A9C40E9}" presName="bgChev" presStyleLbl="node1" presStyleIdx="2" presStyleCnt="4" custScaleX="78106" custScaleY="147837" custLinFactNeighborX="-84916" custLinFactNeighborY="646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17BF36-8DEE-4D57-A805-CC22D95292A2}" type="pres">
      <dgm:prSet presAssocID="{A0F66C7E-EB76-4F40-8E3F-D5DE3A9C40E9}" presName="txNode" presStyleLbl="fgAcc1" presStyleIdx="2" presStyleCnt="4" custScaleX="56515" custScaleY="109986" custLinFactX="-22926" custLinFactNeighborX="-100000" custLinFactNeighborY="34318">
        <dgm:presLayoutVars>
          <dgm:bulletEnabled val="1"/>
        </dgm:presLayoutVars>
      </dgm:prSet>
      <dgm:spPr/>
    </dgm:pt>
    <dgm:pt modelId="{B19EA45E-A3D1-467B-9854-3991B511AB47}" type="pres">
      <dgm:prSet presAssocID="{C9F814C8-885A-4533-8210-7722F261DF24}" presName="compositeSpace" presStyleCnt="0"/>
      <dgm:spPr/>
    </dgm:pt>
    <dgm:pt modelId="{EA7BE870-E9FD-48AF-8DB9-3D44EDF484B1}" type="pres">
      <dgm:prSet presAssocID="{F030B839-E4D6-45CD-B4BA-477BC899B7EA}" presName="composite" presStyleCnt="0"/>
      <dgm:spPr/>
    </dgm:pt>
    <dgm:pt modelId="{BF52A714-1653-470A-869D-79113B21859B}" type="pres">
      <dgm:prSet presAssocID="{F030B839-E4D6-45CD-B4BA-477BC899B7EA}" presName="bgChev" presStyleLbl="node1" presStyleIdx="3" presStyleCnt="4" custScaleX="78106" custScaleY="147837" custLinFactNeighborX="-13519" custLinFactNeighborY="714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D171C2-86CF-4E6E-A765-561A8B4669B1}" type="pres">
      <dgm:prSet presAssocID="{F030B839-E4D6-45CD-B4BA-477BC899B7EA}" presName="txNode" presStyleLbl="fgAcc1" presStyleIdx="3" presStyleCnt="4" custScaleX="56515" custScaleY="109986" custLinFactNeighborX="-34699" custLinFactNeighborY="41090">
        <dgm:presLayoutVars>
          <dgm:bulletEnabled val="1"/>
        </dgm:presLayoutVars>
      </dgm:prSet>
      <dgm:spPr/>
    </dgm:pt>
  </dgm:ptLst>
  <dgm:cxnLst>
    <dgm:cxn modelId="{943E4418-077E-43CC-957C-6E9CF0673FC2}" type="presOf" srcId="{15B1821D-D6C5-4E61-9011-CFB4576F8A70}" destId="{A4FB64BD-33E9-42AD-84A3-7108DF843B25}" srcOrd="0" destOrd="0" presId="urn:microsoft.com/office/officeart/2005/8/layout/chevronAccent+Icon"/>
    <dgm:cxn modelId="{D894F733-4346-4EC8-BC4E-825B6B735E7A}" type="presOf" srcId="{24440C41-EE41-4110-922E-F37228321F6B}" destId="{AA79C805-B7E4-45DF-89B0-64532BF212E2}" srcOrd="0" destOrd="0" presId="urn:microsoft.com/office/officeart/2005/8/layout/chevronAccent+Icon"/>
    <dgm:cxn modelId="{16ACE940-FEC9-434C-82F0-AE02BB99A857}" type="presOf" srcId="{A0F66C7E-EB76-4F40-8E3F-D5DE3A9C40E9}" destId="{5117BF36-8DEE-4D57-A805-CC22D95292A2}" srcOrd="0" destOrd="0" presId="urn:microsoft.com/office/officeart/2005/8/layout/chevronAccent+Icon"/>
    <dgm:cxn modelId="{A1BFAC7D-3AAF-44CC-8AAE-4ECA641FD007}" srcId="{9443C09D-805C-43D4-B806-4F5777F9AAB4}" destId="{15B1821D-D6C5-4E61-9011-CFB4576F8A70}" srcOrd="1" destOrd="0" parTransId="{449BD625-F23E-40E7-8949-CFEF8F63CED1}" sibTransId="{03DCFF2F-2DCD-4AC4-9BE4-85F769DBD9CF}"/>
    <dgm:cxn modelId="{8445348A-DF5A-46C6-871B-8ED7DD5EDB15}" type="presOf" srcId="{F030B839-E4D6-45CD-B4BA-477BC899B7EA}" destId="{47D171C2-86CF-4E6E-A765-561A8B4669B1}" srcOrd="0" destOrd="0" presId="urn:microsoft.com/office/officeart/2005/8/layout/chevronAccent+Icon"/>
    <dgm:cxn modelId="{8EB987AD-FBEE-4BFA-971B-B43BA73F4FC0}" srcId="{9443C09D-805C-43D4-B806-4F5777F9AAB4}" destId="{F030B839-E4D6-45CD-B4BA-477BC899B7EA}" srcOrd="3" destOrd="0" parTransId="{C01017FF-0B89-4981-95BD-BFCBE602627B}" sibTransId="{87CB7861-D1FE-47A6-8A53-C6ECDC1EFCA3}"/>
    <dgm:cxn modelId="{4C7FBADE-3108-493C-BFC6-834B10CE6757}" srcId="{9443C09D-805C-43D4-B806-4F5777F9AAB4}" destId="{A0F66C7E-EB76-4F40-8E3F-D5DE3A9C40E9}" srcOrd="2" destOrd="0" parTransId="{B412A85E-B64F-44B8-AE58-EC462E8C2980}" sibTransId="{C9F814C8-885A-4533-8210-7722F261DF24}"/>
    <dgm:cxn modelId="{418090E8-CE1C-403F-83D3-636A21D0AF87}" type="presOf" srcId="{9443C09D-805C-43D4-B806-4F5777F9AAB4}" destId="{BB374286-D0E8-482E-A56A-EBE0C1BD508A}" srcOrd="0" destOrd="0" presId="urn:microsoft.com/office/officeart/2005/8/layout/chevronAccent+Icon"/>
    <dgm:cxn modelId="{5F93D6F7-64AC-4919-9211-1184F074C386}" srcId="{9443C09D-805C-43D4-B806-4F5777F9AAB4}" destId="{24440C41-EE41-4110-922E-F37228321F6B}" srcOrd="0" destOrd="0" parTransId="{7B2A1585-9145-4408-B11F-BD932E5101A7}" sibTransId="{766A6449-5C72-4486-A2C5-869B5F45ACDA}"/>
    <dgm:cxn modelId="{7043CD75-1BAB-47C7-9BDD-727EDB3077AC}" type="presParOf" srcId="{BB374286-D0E8-482E-A56A-EBE0C1BD508A}" destId="{0413D5BB-70A2-470C-AC9E-6942D593F7BC}" srcOrd="0" destOrd="0" presId="urn:microsoft.com/office/officeart/2005/8/layout/chevronAccent+Icon"/>
    <dgm:cxn modelId="{9AC95791-7DB6-4B9A-AAF9-EA86A45CD8BF}" type="presParOf" srcId="{0413D5BB-70A2-470C-AC9E-6942D593F7BC}" destId="{C9493C2E-DB61-4BCA-813A-E8517D2F6E00}" srcOrd="0" destOrd="0" presId="urn:microsoft.com/office/officeart/2005/8/layout/chevronAccent+Icon"/>
    <dgm:cxn modelId="{C21050B6-2144-4D39-85B6-D9E5F64AAC54}" type="presParOf" srcId="{0413D5BB-70A2-470C-AC9E-6942D593F7BC}" destId="{AA79C805-B7E4-45DF-89B0-64532BF212E2}" srcOrd="1" destOrd="0" presId="urn:microsoft.com/office/officeart/2005/8/layout/chevronAccent+Icon"/>
    <dgm:cxn modelId="{0194C6EA-ACF4-4AAD-90CA-78E27643F347}" type="presParOf" srcId="{BB374286-D0E8-482E-A56A-EBE0C1BD508A}" destId="{8E17C49F-2E3A-415A-9B89-5226AFAB6452}" srcOrd="1" destOrd="0" presId="urn:microsoft.com/office/officeart/2005/8/layout/chevronAccent+Icon"/>
    <dgm:cxn modelId="{AE7CA317-2509-43E0-909B-973A31648C35}" type="presParOf" srcId="{BB374286-D0E8-482E-A56A-EBE0C1BD508A}" destId="{A7D23ADE-1C47-470D-8B23-2015067914E9}" srcOrd="2" destOrd="0" presId="urn:microsoft.com/office/officeart/2005/8/layout/chevronAccent+Icon"/>
    <dgm:cxn modelId="{2D67F301-9115-4580-9271-7AA3ED1C05A3}" type="presParOf" srcId="{A7D23ADE-1C47-470D-8B23-2015067914E9}" destId="{D5F0ECB0-A7DA-41E7-B5C8-533BA3930608}" srcOrd="0" destOrd="0" presId="urn:microsoft.com/office/officeart/2005/8/layout/chevronAccent+Icon"/>
    <dgm:cxn modelId="{0D0CD748-E403-491E-B7FB-FC7EA51E72EC}" type="presParOf" srcId="{A7D23ADE-1C47-470D-8B23-2015067914E9}" destId="{A4FB64BD-33E9-42AD-84A3-7108DF843B25}" srcOrd="1" destOrd="0" presId="urn:microsoft.com/office/officeart/2005/8/layout/chevronAccent+Icon"/>
    <dgm:cxn modelId="{44907C5A-C07E-49B6-9AA5-2EC2FF132343}" type="presParOf" srcId="{BB374286-D0E8-482E-A56A-EBE0C1BD508A}" destId="{3C4B3C4B-0C0D-4860-A6E8-3FCB26CB30CF}" srcOrd="3" destOrd="0" presId="urn:microsoft.com/office/officeart/2005/8/layout/chevronAccent+Icon"/>
    <dgm:cxn modelId="{CCB56452-4294-4D99-8C9D-31345CE14B26}" type="presParOf" srcId="{BB374286-D0E8-482E-A56A-EBE0C1BD508A}" destId="{6B701D48-769D-4F29-89DB-562FDCC3382A}" srcOrd="4" destOrd="0" presId="urn:microsoft.com/office/officeart/2005/8/layout/chevronAccent+Icon"/>
    <dgm:cxn modelId="{37CFB3DB-F4E5-46AD-9988-6C43BF0D0EE9}" type="presParOf" srcId="{6B701D48-769D-4F29-89DB-562FDCC3382A}" destId="{E5EB71D1-E964-4392-AE86-3BBF2DF3B3BC}" srcOrd="0" destOrd="0" presId="urn:microsoft.com/office/officeart/2005/8/layout/chevronAccent+Icon"/>
    <dgm:cxn modelId="{2497FA30-F7E9-489D-967B-CFC529376A09}" type="presParOf" srcId="{6B701D48-769D-4F29-89DB-562FDCC3382A}" destId="{5117BF36-8DEE-4D57-A805-CC22D95292A2}" srcOrd="1" destOrd="0" presId="urn:microsoft.com/office/officeart/2005/8/layout/chevronAccent+Icon"/>
    <dgm:cxn modelId="{833A3DB2-0D83-415B-8DBB-BD4D83E074A9}" type="presParOf" srcId="{BB374286-D0E8-482E-A56A-EBE0C1BD508A}" destId="{B19EA45E-A3D1-467B-9854-3991B511AB47}" srcOrd="5" destOrd="0" presId="urn:microsoft.com/office/officeart/2005/8/layout/chevronAccent+Icon"/>
    <dgm:cxn modelId="{F97CF04E-7AAD-4EEC-A15F-AF24BF1BE5A9}" type="presParOf" srcId="{BB374286-D0E8-482E-A56A-EBE0C1BD508A}" destId="{EA7BE870-E9FD-48AF-8DB9-3D44EDF484B1}" srcOrd="6" destOrd="0" presId="urn:microsoft.com/office/officeart/2005/8/layout/chevronAccent+Icon"/>
    <dgm:cxn modelId="{7059CEBF-F291-473D-897D-D3BC0FDC87B4}" type="presParOf" srcId="{EA7BE870-E9FD-48AF-8DB9-3D44EDF484B1}" destId="{BF52A714-1653-470A-869D-79113B21859B}" srcOrd="0" destOrd="0" presId="urn:microsoft.com/office/officeart/2005/8/layout/chevronAccent+Icon"/>
    <dgm:cxn modelId="{6929BFE4-EC7F-4726-BF03-E99D5180678E}" type="presParOf" srcId="{EA7BE870-E9FD-48AF-8DB9-3D44EDF484B1}" destId="{47D171C2-86CF-4E6E-A765-561A8B4669B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3C2E-DB61-4BCA-813A-E8517D2F6E00}">
      <dsp:nvSpPr>
        <dsp:cNvPr id="0" name=""/>
        <dsp:cNvSpPr/>
      </dsp:nvSpPr>
      <dsp:spPr>
        <a:xfrm>
          <a:off x="0" y="3039506"/>
          <a:ext cx="2112287" cy="145888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79C805-B7E4-45DF-89B0-64532BF212E2}">
      <dsp:nvSpPr>
        <dsp:cNvPr id="0" name=""/>
        <dsp:cNvSpPr/>
      </dsp:nvSpPr>
      <dsp:spPr>
        <a:xfrm>
          <a:off x="527984" y="3242836"/>
          <a:ext cx="1188162" cy="989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2"/>
              </a:solidFill>
              <a:latin typeface="Comic Sans MS" pitchFamily="66" charset="0"/>
            </a:rPr>
            <a:t>rilevazione</a:t>
          </a:r>
          <a:endParaRPr lang="it-IT" sz="1400" kern="1200" baseline="0" dirty="0">
            <a:latin typeface="Arial" pitchFamily="34" charset="0"/>
            <a:cs typeface="Arial" pitchFamily="34" charset="0"/>
          </a:endParaRPr>
        </a:p>
      </dsp:txBody>
      <dsp:txXfrm>
        <a:off x="556977" y="3271829"/>
        <a:ext cx="1130176" cy="931909"/>
      </dsp:txXfrm>
    </dsp:sp>
    <dsp:sp modelId="{D5F0ECB0-A7DA-41E7-B5C8-533BA3930608}">
      <dsp:nvSpPr>
        <dsp:cNvPr id="0" name=""/>
        <dsp:cNvSpPr/>
      </dsp:nvSpPr>
      <dsp:spPr>
        <a:xfrm>
          <a:off x="4468936" y="3024335"/>
          <a:ext cx="1881032" cy="149258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tint val="50000"/>
                <a:satMod val="300000"/>
              </a:schemeClr>
            </a:gs>
            <a:gs pos="35000">
              <a:schemeClr val="accent5">
                <a:hueOff val="1714279"/>
                <a:satOff val="3916"/>
                <a:lumOff val="-10850"/>
                <a:alphaOff val="0"/>
                <a:tint val="37000"/>
                <a:satMod val="30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FB64BD-33E9-42AD-84A3-7108DF843B25}">
      <dsp:nvSpPr>
        <dsp:cNvPr id="0" name=""/>
        <dsp:cNvSpPr/>
      </dsp:nvSpPr>
      <dsp:spPr>
        <a:xfrm>
          <a:off x="4781485" y="3168349"/>
          <a:ext cx="1188371" cy="1174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2"/>
              </a:solidFill>
              <a:latin typeface="Comic Sans MS" pitchFamily="66" charset="0"/>
            </a:rPr>
            <a:t>presentazione</a:t>
          </a:r>
          <a:endParaRPr lang="it-IT" sz="1400" kern="1200" dirty="0"/>
        </a:p>
      </dsp:txBody>
      <dsp:txXfrm>
        <a:off x="4815898" y="3202762"/>
        <a:ext cx="1119545" cy="1106105"/>
      </dsp:txXfrm>
    </dsp:sp>
    <dsp:sp modelId="{E5EB71D1-E964-4392-AE86-3BBF2DF3B3BC}">
      <dsp:nvSpPr>
        <dsp:cNvPr id="0" name=""/>
        <dsp:cNvSpPr/>
      </dsp:nvSpPr>
      <dsp:spPr>
        <a:xfrm>
          <a:off x="2059765" y="2952325"/>
          <a:ext cx="2151569" cy="1571959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17BF36-8DEE-4D57-A805-CC22D95292A2}">
      <dsp:nvSpPr>
        <dsp:cNvPr id="0" name=""/>
        <dsp:cNvSpPr/>
      </dsp:nvSpPr>
      <dsp:spPr>
        <a:xfrm>
          <a:off x="2478251" y="3096345"/>
          <a:ext cx="1314636" cy="116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2"/>
              </a:solidFill>
              <a:latin typeface="Comic Sans MS" pitchFamily="66" charset="0"/>
            </a:rPr>
            <a:t>elaborazione</a:t>
          </a:r>
          <a:endParaRPr lang="it-IT" sz="1400" kern="1200" dirty="0">
            <a:latin typeface="Arial" pitchFamily="34" charset="0"/>
            <a:cs typeface="Arial" pitchFamily="34" charset="0"/>
          </a:endParaRPr>
        </a:p>
      </dsp:txBody>
      <dsp:txXfrm>
        <a:off x="2512504" y="3130598"/>
        <a:ext cx="1246130" cy="1100981"/>
      </dsp:txXfrm>
    </dsp:sp>
    <dsp:sp modelId="{BF52A714-1653-470A-869D-79113B21859B}">
      <dsp:nvSpPr>
        <dsp:cNvPr id="0" name=""/>
        <dsp:cNvSpPr/>
      </dsp:nvSpPr>
      <dsp:spPr>
        <a:xfrm>
          <a:off x="6365655" y="3024343"/>
          <a:ext cx="2151569" cy="1571959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D171C2-86CF-4E6E-A765-561A8B4669B1}">
      <dsp:nvSpPr>
        <dsp:cNvPr id="0" name=""/>
        <dsp:cNvSpPr/>
      </dsp:nvSpPr>
      <dsp:spPr>
        <a:xfrm>
          <a:off x="6869695" y="3168352"/>
          <a:ext cx="1314636" cy="116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2"/>
              </a:solidFill>
              <a:latin typeface="Comic Sans MS" pitchFamily="66" charset="0"/>
            </a:rPr>
            <a:t>interpretazione</a:t>
          </a:r>
          <a:endParaRPr lang="it-IT" sz="1400" kern="1200" dirty="0">
            <a:latin typeface="Arial" pitchFamily="34" charset="0"/>
            <a:cs typeface="Arial" pitchFamily="34" charset="0"/>
          </a:endParaRPr>
        </a:p>
      </dsp:txBody>
      <dsp:txXfrm>
        <a:off x="6903948" y="3202605"/>
        <a:ext cx="1246130" cy="110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241513C-7CB8-4777-B125-FC6C339C0A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EE5CEA-8CA2-419B-A0CD-F66E5206BB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FE9A671-7BF9-4551-BAF1-D4C24CC41A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EE3E94D-1A3F-4375-A043-5A4101EBC8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F52342BC-3064-417B-AF2E-D5245541B4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FA90A29F-29B7-4B3E-BD70-29F14165B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3B1F91-B601-4934-A4F1-7C79B26563D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E156B75-B6F3-4357-A087-8F3DC7562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8EC142-C7F0-46D7-9D25-7FAD768E36EE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4C6788-AC87-4AE4-9981-52746CC8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774A3B5-74E8-4739-9A8F-26C20A00F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797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1F05DE1-9908-45B5-AEBA-59F08FB73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D8E4DB-F8A2-4C76-B3EC-DC2E02A49E21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FDEBF6D-44AD-414E-B77F-4F7B88009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AD52873-25E6-4564-A663-2D5C9073F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A3FFF54-1EB3-4A1F-AA32-2DEC6BC2B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601EEC-5655-4C4B-9D6D-CF5B819C0253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39C0A46-6C95-4CF7-9C0C-CC7455693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60F0C89-DA84-40CF-926D-808743FC3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3970FBD1-A849-4F62-8116-71BDFDD11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E55CD101-0FEA-4BF1-9F47-F3548E8AA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B5546D32-CB6E-4B4F-8D16-AB22B0969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4AB3F3-D1A8-4434-97E5-6F01802488CA}" type="slidenum">
              <a:rPr lang="it-IT" altLang="it-IT" sz="1200"/>
              <a:pPr/>
              <a:t>8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DE8877-345D-494A-AF46-4AAE04DDE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FBC48-1A3E-4710-A773-2C802AA70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4862E-8B65-4BF9-882A-5136AF286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043FE-C94E-4DB5-987C-80C84277FC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20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3A36F-E1F5-451E-A840-333CCD946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DA778-21EE-4993-B475-8C6340B6B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E5831-5D30-49F0-A402-AB386CAD1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663C0-2DF7-4D09-9FE4-0EB916A47A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8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542B46-B9B0-4A4A-96CB-A9E7666DF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B4F24A-10D3-481A-81A8-BA7DDF5CD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6A84C-84E6-4DCC-B453-E74E1593B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3A2F7-F4F5-4B62-BD77-3011C67CFE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60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10ED9-75E4-497A-86F4-8F33A58A3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A852F-3042-4F8C-8CDB-4E86C0D0F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6E9E3A-71C3-475D-826D-A07AE9965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AAB3C-35B5-439C-A1BC-ED991B7D93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300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7529ED-B541-4A44-86E4-B97F5D332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9678CE-A324-4B38-8CAB-7AD3DC6D9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CA4C7-7818-47D9-AA1C-A562DCECF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93110-5431-4282-A008-214D00233A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582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63BE9-9ECC-42EF-825D-2AA06A8BC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B95ED-24AE-4717-A3F8-B36DF9484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44660-0BBC-4258-89FD-F051C4F58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50B31-5353-4F07-8BA9-BDE0ABA639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62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0ACB14-9867-45BA-A113-72A37A1FD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20BE39-BE45-4055-BCC0-54A739C02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B620A9-38C0-4530-9836-31958FC4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D21DA-6378-43A8-84B7-39B65DA4F0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20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E5246F-3884-43F4-AFD3-2508F7BBF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710EFD-8C4C-4B52-96F8-46C50100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38F876-6057-47C6-8C9C-4A8F57C29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C30B3-0446-4788-B5F6-9414D35FD9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789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BA2EE7-BA44-4B68-AAF2-993616FAA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5D5820-2017-48AE-8925-2D7BB10FF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359733-5363-4DE0-917E-D5AF0B98A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8331D-5A91-4693-A54E-6A0D7CA7BC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654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52130-2594-4327-89BD-3216B2BD9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55E27-9FBF-4E1F-87B4-32E63E319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1B375-FFC2-41CB-8615-B05767CE3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2BACB-80BE-4D13-8314-C370CD45A3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829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EAABB-B9B0-4F68-93FE-2B81C8DC4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4146B-7F0E-4D19-BEE1-527502D23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D2E8E-EC61-4E78-8040-08198D069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47518-B80A-4ADB-A73B-B00E6E0516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220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C76113-FAB2-4A6A-B64E-BE09DB1DA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921BAA-B840-4FBD-A0B4-514D908BA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1181C3-5250-44DA-B7B3-33607C8786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7DC933-62F4-4F4B-A404-172AF700C8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CDF183-DAA8-40A4-ADAA-C19AA19578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57F02-276E-40A2-B024-A82A0B7C2C7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hyperlink" Target="http://www.google.it/url?sa=i&amp;rct=j&amp;q=&amp;esrc=s&amp;source=images&amp;cd=&amp;cad=rja&amp;uact=8&amp;ved=0CAcQjRw&amp;url=http://www.mondoecoblog.com/tag/progetti-scolastici-rispetto-ambiente/&amp;ei=crFpVLT1J4L3PJ_0gOgB&amp;psig=AFQjCNHNvS0D7k--t3WKWaMR4Mh3aVZokw&amp;ust=1416298979034170" TargetMode="External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227FE856-7DBA-4ACF-A574-140E4C071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2800"/>
              <a:t>ORIENTAMENTO CONSAPEVOLE </a:t>
            </a:r>
          </a:p>
          <a:p>
            <a:pPr algn="ctr">
              <a:buFontTx/>
              <a:buNone/>
            </a:pPr>
            <a:r>
              <a:rPr lang="it-IT" altLang="it-IT" sz="2800"/>
              <a:t>Costruiamo il tuo futuro</a:t>
            </a:r>
          </a:p>
          <a:p>
            <a:pPr algn="ctr">
              <a:buFontTx/>
              <a:buNone/>
            </a:pPr>
            <a:endParaRPr lang="it-IT" altLang="it-IT" sz="3400" b="1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it-IT" altLang="it-IT" sz="3400" b="1">
                <a:solidFill>
                  <a:srgbClr val="FF0000"/>
                </a:solidFill>
              </a:rPr>
              <a:t>La statistica per l’economia e le aziende: come leggere e interpretare i dati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sz="28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sz="28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sz="28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it-IT" sz="2400"/>
              <a:t>Prof.ssa Paola Perchinunno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sz="1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sz="160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A3C269A9-5F50-4098-A8FA-E6BF16A88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400"/>
            <a:ext cx="26479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>
            <a:extLst>
              <a:ext uri="{FF2B5EF4-FFF2-40B4-BE49-F238E27FC236}">
                <a16:creationId xmlns:a16="http://schemas.microsoft.com/office/drawing/2014/main" id="{8A2E73A5-C987-47AF-B0EC-67E1D511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53816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4">
            <a:extLst>
              <a:ext uri="{FF2B5EF4-FFF2-40B4-BE49-F238E27FC236}">
                <a16:creationId xmlns:a16="http://schemas.microsoft.com/office/drawing/2014/main" id="{0E846A15-8232-4868-A484-9FC61614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53ACE-868D-407F-B74F-0380240D384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D7A4313-8011-4341-B4A1-3235D3AA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66262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>
                <a:latin typeface="Comic Sans MS" panose="030F0702030302020204" pitchFamily="66" charset="0"/>
              </a:rPr>
              <a:t>3) individuazione dei </a:t>
            </a: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mezzi tecnici di osservazione </a:t>
            </a:r>
            <a:r>
              <a:rPr lang="it-IT" altLang="it-IT" sz="2200">
                <a:latin typeface="Comic Sans MS" panose="030F0702030302020204" pitchFamily="66" charset="0"/>
              </a:rPr>
              <a:t>(questionari, modelli, schede, termometri)</a:t>
            </a:r>
            <a:br>
              <a:rPr lang="it-IT" altLang="it-IT" sz="2200">
                <a:latin typeface="Comic Sans MS" panose="030F0702030302020204" pitchFamily="66" charset="0"/>
              </a:rPr>
            </a:br>
            <a:endParaRPr lang="it-IT" altLang="it-IT" sz="22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it-IT" altLang="it-IT" sz="2200">
                <a:latin typeface="Comic Sans MS" panose="030F0702030302020204" pitchFamily="66" charset="0"/>
              </a:rPr>
            </a:br>
            <a:r>
              <a:rPr lang="it-IT" altLang="it-IT" sz="2200">
                <a:latin typeface="Comic Sans MS" panose="030F0702030302020204" pitchFamily="66" charset="0"/>
              </a:rPr>
              <a:t>4) </a:t>
            </a: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estensione territoriale, periodo e durata</a:t>
            </a:r>
            <a:r>
              <a:rPr lang="it-IT" altLang="it-IT" sz="2200">
                <a:latin typeface="Comic Sans MS" panose="030F0702030302020204" pitchFamily="66" charset="0"/>
              </a:rPr>
              <a:t>, categorie da includere, ampiezza della rilevazione.</a:t>
            </a:r>
            <a:endParaRPr lang="it-IT" altLang="it-IT" sz="2200"/>
          </a:p>
        </p:txBody>
      </p:sp>
      <p:pic>
        <p:nvPicPr>
          <p:cNvPr id="10246" name="Immagine 2">
            <a:extLst>
              <a:ext uri="{FF2B5EF4-FFF2-40B4-BE49-F238E27FC236}">
                <a16:creationId xmlns:a16="http://schemas.microsoft.com/office/drawing/2014/main" id="{C4197554-E8AB-4382-8E5E-0B14FAF1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2238375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magine 3">
            <a:extLst>
              <a:ext uri="{FF2B5EF4-FFF2-40B4-BE49-F238E27FC236}">
                <a16:creationId xmlns:a16="http://schemas.microsoft.com/office/drawing/2014/main" id="{047549C0-BE80-4647-A514-10905C9B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9559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Gallone 24">
            <a:extLst>
              <a:ext uri="{FF2B5EF4-FFF2-40B4-BE49-F238E27FC236}">
                <a16:creationId xmlns:a16="http://schemas.microsoft.com/office/drawing/2014/main" id="{A7E421A0-34D1-420E-B71B-F6C5B9B86637}"/>
              </a:ext>
            </a:extLst>
          </p:cNvPr>
          <p:cNvSpPr/>
          <p:nvPr/>
        </p:nvSpPr>
        <p:spPr>
          <a:xfrm>
            <a:off x="312738" y="131763"/>
            <a:ext cx="2112962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4343" name="Gruppo 25">
            <a:extLst>
              <a:ext uri="{FF2B5EF4-FFF2-40B4-BE49-F238E27FC236}">
                <a16:creationId xmlns:a16="http://schemas.microsoft.com/office/drawing/2014/main" id="{2F3ED980-0A12-4222-BBFF-790EA0C94BEF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34963"/>
            <a:ext cx="1560512" cy="990600"/>
            <a:chOff x="527984" y="3242836"/>
            <a:chExt cx="1188162" cy="989895"/>
          </a:xfrm>
        </p:grpSpPr>
        <p:sp>
          <p:nvSpPr>
            <p:cNvPr id="14362" name="Rettangolo arrotondato 26">
              <a:extLst>
                <a:ext uri="{FF2B5EF4-FFF2-40B4-BE49-F238E27FC236}">
                  <a16:creationId xmlns:a16="http://schemas.microsoft.com/office/drawing/2014/main" id="{812DDEFE-945D-43B3-82B1-7A8484D2A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63" name="Rettangolo 27">
              <a:extLst>
                <a:ext uri="{FF2B5EF4-FFF2-40B4-BE49-F238E27FC236}">
                  <a16:creationId xmlns:a16="http://schemas.microsoft.com/office/drawing/2014/main" id="{296BC9C1-39E7-4A1A-B76A-9DA0134C5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Gallone 28">
            <a:extLst>
              <a:ext uri="{FF2B5EF4-FFF2-40B4-BE49-F238E27FC236}">
                <a16:creationId xmlns:a16="http://schemas.microsoft.com/office/drawing/2014/main" id="{975742AD-2039-4532-892D-67EAEC055B79}"/>
              </a:ext>
            </a:extLst>
          </p:cNvPr>
          <p:cNvSpPr/>
          <p:nvPr/>
        </p:nvSpPr>
        <p:spPr>
          <a:xfrm>
            <a:off x="4782324" y="116634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4347" name="Gruppo 29">
            <a:extLst>
              <a:ext uri="{FF2B5EF4-FFF2-40B4-BE49-F238E27FC236}">
                <a16:creationId xmlns:a16="http://schemas.microsoft.com/office/drawing/2014/main" id="{E82A8164-0B01-4B25-925E-4905FD135117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260350"/>
            <a:ext cx="1189037" cy="1174750"/>
            <a:chOff x="4781485" y="3168349"/>
            <a:chExt cx="1188371" cy="1174931"/>
          </a:xfrm>
        </p:grpSpPr>
        <p:sp>
          <p:nvSpPr>
            <p:cNvPr id="14360" name="Rettangolo arrotondato 30">
              <a:extLst>
                <a:ext uri="{FF2B5EF4-FFF2-40B4-BE49-F238E27FC236}">
                  <a16:creationId xmlns:a16="http://schemas.microsoft.com/office/drawing/2014/main" id="{E3FF0F4A-49E8-44EB-996E-3D07A4A53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61" name="Rettangolo 31">
              <a:extLst>
                <a:ext uri="{FF2B5EF4-FFF2-40B4-BE49-F238E27FC236}">
                  <a16:creationId xmlns:a16="http://schemas.microsoft.com/office/drawing/2014/main" id="{144E7E0B-6BA3-4C33-BA3A-CD0562054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33" name="Gallone 32">
            <a:extLst>
              <a:ext uri="{FF2B5EF4-FFF2-40B4-BE49-F238E27FC236}">
                <a16:creationId xmlns:a16="http://schemas.microsoft.com/office/drawing/2014/main" id="{65094D17-6CF8-456A-92CD-3F0B27D0E5EE}"/>
              </a:ext>
            </a:extLst>
          </p:cNvPr>
          <p:cNvSpPr/>
          <p:nvPr/>
        </p:nvSpPr>
        <p:spPr>
          <a:xfrm>
            <a:off x="2373153" y="44624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4351" name="Gruppo 33">
            <a:extLst>
              <a:ext uri="{FF2B5EF4-FFF2-40B4-BE49-F238E27FC236}">
                <a16:creationId xmlns:a16="http://schemas.microsoft.com/office/drawing/2014/main" id="{FE3AF45C-5897-49E6-9A51-F34D3D516D10}"/>
              </a:ext>
            </a:extLst>
          </p:cNvPr>
          <p:cNvGrpSpPr>
            <a:grpSpLocks/>
          </p:cNvGrpSpPr>
          <p:nvPr/>
        </p:nvGrpSpPr>
        <p:grpSpPr bwMode="auto">
          <a:xfrm>
            <a:off x="2792413" y="188913"/>
            <a:ext cx="1314450" cy="1169987"/>
            <a:chOff x="2478251" y="3096345"/>
            <a:chExt cx="1314636" cy="1169487"/>
          </a:xfrm>
        </p:grpSpPr>
        <p:sp>
          <p:nvSpPr>
            <p:cNvPr id="14358" name="Rettangolo arrotondato 34">
              <a:extLst>
                <a:ext uri="{FF2B5EF4-FFF2-40B4-BE49-F238E27FC236}">
                  <a16:creationId xmlns:a16="http://schemas.microsoft.com/office/drawing/2014/main" id="{301EC932-9704-48AA-A7F6-6B6A5C17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59" name="Rettangolo 35">
              <a:extLst>
                <a:ext uri="{FF2B5EF4-FFF2-40B4-BE49-F238E27FC236}">
                  <a16:creationId xmlns:a16="http://schemas.microsoft.com/office/drawing/2014/main" id="{F8D1D58B-5CA5-4BD5-AFD2-C701CBFA3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Gallone 36">
            <a:extLst>
              <a:ext uri="{FF2B5EF4-FFF2-40B4-BE49-F238E27FC236}">
                <a16:creationId xmlns:a16="http://schemas.microsoft.com/office/drawing/2014/main" id="{FB37F6DE-C550-4764-A70E-49EEAFDF21EC}"/>
              </a:ext>
            </a:extLst>
          </p:cNvPr>
          <p:cNvSpPr/>
          <p:nvPr/>
        </p:nvSpPr>
        <p:spPr>
          <a:xfrm>
            <a:off x="6679043" y="116642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4355" name="Gruppo 37">
            <a:extLst>
              <a:ext uri="{FF2B5EF4-FFF2-40B4-BE49-F238E27FC236}">
                <a16:creationId xmlns:a16="http://schemas.microsoft.com/office/drawing/2014/main" id="{4CB1D51E-86B5-4A5F-81C0-B942F30B9241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260350"/>
            <a:ext cx="1314450" cy="1169988"/>
            <a:chOff x="6869695" y="3168352"/>
            <a:chExt cx="1314636" cy="1169487"/>
          </a:xfrm>
        </p:grpSpPr>
        <p:sp>
          <p:nvSpPr>
            <p:cNvPr id="14356" name="Rettangolo arrotondato 38">
              <a:extLst>
                <a:ext uri="{FF2B5EF4-FFF2-40B4-BE49-F238E27FC236}">
                  <a16:creationId xmlns:a16="http://schemas.microsoft.com/office/drawing/2014/main" id="{200D948E-A085-4BB0-8963-A02ED718E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57" name="Rettangolo 39">
              <a:extLst>
                <a:ext uri="{FF2B5EF4-FFF2-40B4-BE49-F238E27FC236}">
                  <a16:creationId xmlns:a16="http://schemas.microsoft.com/office/drawing/2014/main" id="{669FDEEC-F970-4842-B7EB-4CAD97EC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>
            <a:extLst>
              <a:ext uri="{FF2B5EF4-FFF2-40B4-BE49-F238E27FC236}">
                <a16:creationId xmlns:a16="http://schemas.microsoft.com/office/drawing/2014/main" id="{8C7677D4-98BD-4D9C-8052-F60EFD15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959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63282-0B8E-48E4-B4CE-0B9AEFA389E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BE80294-88D3-4E2D-B93B-B38AA375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620838"/>
            <a:ext cx="30321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CAMPIONARIE</a:t>
            </a:r>
            <a:r>
              <a:rPr lang="it-IT" altLang="it-IT" sz="2200">
                <a:latin typeface="Comic Sans MS" panose="030F0702030302020204" pitchFamily="66" charset="0"/>
              </a:rPr>
              <a:t> rilevazioni che presentano il fenomeno collettivo in scala ridotta o proporzionale. </a:t>
            </a:r>
            <a:endParaRPr lang="it-IT" altLang="it-IT" sz="2200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09A43BE-56FA-4205-8652-26019E9C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673225"/>
            <a:ext cx="316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200" i="1">
                <a:solidFill>
                  <a:srgbClr val="FF0000"/>
                </a:solidFill>
                <a:latin typeface="Comic Sans MS" panose="030F0702030302020204" pitchFamily="66" charset="0"/>
              </a:rPr>
              <a:t>GLOBALI</a:t>
            </a: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altLang="it-IT" sz="2200">
                <a:latin typeface="Comic Sans MS" panose="030F0702030302020204" pitchFamily="66" charset="0"/>
              </a:rPr>
              <a:t>rilevazioni che comprendono nel collettivo tutte le unità oggetto di osservazione</a:t>
            </a:r>
            <a:endParaRPr lang="it-IT" altLang="it-IT" sz="2200"/>
          </a:p>
        </p:txBody>
      </p:sp>
      <p:pic>
        <p:nvPicPr>
          <p:cNvPr id="11271" name="Immagine 1">
            <a:extLst>
              <a:ext uri="{FF2B5EF4-FFF2-40B4-BE49-F238E27FC236}">
                <a16:creationId xmlns:a16="http://schemas.microsoft.com/office/drawing/2014/main" id="{D05670D2-F469-4DFC-AF4A-D0834BC65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821238"/>
            <a:ext cx="26447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magine 2">
            <a:extLst>
              <a:ext uri="{FF2B5EF4-FFF2-40B4-BE49-F238E27FC236}">
                <a16:creationId xmlns:a16="http://schemas.microsoft.com/office/drawing/2014/main" id="{0CDF674F-D32B-4F42-BA6E-87653F79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868863"/>
            <a:ext cx="38735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magine 9">
            <a:extLst>
              <a:ext uri="{FF2B5EF4-FFF2-40B4-BE49-F238E27FC236}">
                <a16:creationId xmlns:a16="http://schemas.microsoft.com/office/drawing/2014/main" id="{6974A29C-7D35-4D4C-B786-EB1F01EEC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86013"/>
            <a:ext cx="28082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allone 10">
            <a:extLst>
              <a:ext uri="{FF2B5EF4-FFF2-40B4-BE49-F238E27FC236}">
                <a16:creationId xmlns:a16="http://schemas.microsoft.com/office/drawing/2014/main" id="{8992FD6E-C588-4583-84D6-B0540158C287}"/>
              </a:ext>
            </a:extLst>
          </p:cNvPr>
          <p:cNvSpPr/>
          <p:nvPr/>
        </p:nvSpPr>
        <p:spPr>
          <a:xfrm>
            <a:off x="312738" y="144463"/>
            <a:ext cx="2112962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5369" name="Gruppo 11">
            <a:extLst>
              <a:ext uri="{FF2B5EF4-FFF2-40B4-BE49-F238E27FC236}">
                <a16:creationId xmlns:a16="http://schemas.microsoft.com/office/drawing/2014/main" id="{0C06DB1B-EBB9-4BE5-B22A-6CBFAF8D79D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47663"/>
            <a:ext cx="1560512" cy="989012"/>
            <a:chOff x="527984" y="3242836"/>
            <a:chExt cx="1188162" cy="989895"/>
          </a:xfrm>
        </p:grpSpPr>
        <p:sp>
          <p:nvSpPr>
            <p:cNvPr id="15388" name="Rettangolo arrotondato 12">
              <a:extLst>
                <a:ext uri="{FF2B5EF4-FFF2-40B4-BE49-F238E27FC236}">
                  <a16:creationId xmlns:a16="http://schemas.microsoft.com/office/drawing/2014/main" id="{D017E4F9-A406-440B-8A9A-31DF95170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5389" name="Rettangolo 13">
              <a:extLst>
                <a:ext uri="{FF2B5EF4-FFF2-40B4-BE49-F238E27FC236}">
                  <a16:creationId xmlns:a16="http://schemas.microsoft.com/office/drawing/2014/main" id="{924A50F9-98AB-44AA-99C5-5C7953603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Gallone 14">
            <a:extLst>
              <a:ext uri="{FF2B5EF4-FFF2-40B4-BE49-F238E27FC236}">
                <a16:creationId xmlns:a16="http://schemas.microsoft.com/office/drawing/2014/main" id="{D5EC9A09-53E0-4E5E-A14F-4B3B4822EB6E}"/>
              </a:ext>
            </a:extLst>
          </p:cNvPr>
          <p:cNvSpPr/>
          <p:nvPr/>
        </p:nvSpPr>
        <p:spPr>
          <a:xfrm>
            <a:off x="4782324" y="128841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5373" name="Gruppo 15">
            <a:extLst>
              <a:ext uri="{FF2B5EF4-FFF2-40B4-BE49-F238E27FC236}">
                <a16:creationId xmlns:a16="http://schemas.microsoft.com/office/drawing/2014/main" id="{EFAEEA1D-BC11-4AE4-B4C6-5FDEB78417BE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273050"/>
            <a:ext cx="1189037" cy="1174750"/>
            <a:chOff x="4781485" y="3168349"/>
            <a:chExt cx="1188371" cy="1174931"/>
          </a:xfrm>
        </p:grpSpPr>
        <p:sp>
          <p:nvSpPr>
            <p:cNvPr id="15386" name="Rettangolo arrotondato 16">
              <a:extLst>
                <a:ext uri="{FF2B5EF4-FFF2-40B4-BE49-F238E27FC236}">
                  <a16:creationId xmlns:a16="http://schemas.microsoft.com/office/drawing/2014/main" id="{626D84E6-DCEE-4DE7-9D76-F2098280A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5387" name="Rettangolo 17">
              <a:extLst>
                <a:ext uri="{FF2B5EF4-FFF2-40B4-BE49-F238E27FC236}">
                  <a16:creationId xmlns:a16="http://schemas.microsoft.com/office/drawing/2014/main" id="{4C01C5B5-AF9C-498A-9509-0574A6A18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9" name="Gallone 18">
            <a:extLst>
              <a:ext uri="{FF2B5EF4-FFF2-40B4-BE49-F238E27FC236}">
                <a16:creationId xmlns:a16="http://schemas.microsoft.com/office/drawing/2014/main" id="{548AAF51-BA50-4E13-A5F0-AB0887C8D2BC}"/>
              </a:ext>
            </a:extLst>
          </p:cNvPr>
          <p:cNvSpPr/>
          <p:nvPr/>
        </p:nvSpPr>
        <p:spPr>
          <a:xfrm>
            <a:off x="2373153" y="56831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5377" name="Gruppo 19">
            <a:extLst>
              <a:ext uri="{FF2B5EF4-FFF2-40B4-BE49-F238E27FC236}">
                <a16:creationId xmlns:a16="http://schemas.microsoft.com/office/drawing/2014/main" id="{1AE83476-6EAA-4BDF-A4C4-6FC0761321E9}"/>
              </a:ext>
            </a:extLst>
          </p:cNvPr>
          <p:cNvGrpSpPr>
            <a:grpSpLocks/>
          </p:cNvGrpSpPr>
          <p:nvPr/>
        </p:nvGrpSpPr>
        <p:grpSpPr bwMode="auto">
          <a:xfrm>
            <a:off x="2792413" y="201613"/>
            <a:ext cx="1314450" cy="1168400"/>
            <a:chOff x="2478251" y="3096345"/>
            <a:chExt cx="1314636" cy="1169487"/>
          </a:xfrm>
        </p:grpSpPr>
        <p:sp>
          <p:nvSpPr>
            <p:cNvPr id="15384" name="Rettangolo arrotondato 20">
              <a:extLst>
                <a:ext uri="{FF2B5EF4-FFF2-40B4-BE49-F238E27FC236}">
                  <a16:creationId xmlns:a16="http://schemas.microsoft.com/office/drawing/2014/main" id="{BC1BCE45-2DB8-4FBA-9B3A-067D5C86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5385" name="Rettangolo 21">
              <a:extLst>
                <a:ext uri="{FF2B5EF4-FFF2-40B4-BE49-F238E27FC236}">
                  <a16:creationId xmlns:a16="http://schemas.microsoft.com/office/drawing/2014/main" id="{CD6529F6-F919-4F75-B1D6-D2793531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Gallone 22">
            <a:extLst>
              <a:ext uri="{FF2B5EF4-FFF2-40B4-BE49-F238E27FC236}">
                <a16:creationId xmlns:a16="http://schemas.microsoft.com/office/drawing/2014/main" id="{DD8F17DA-E891-4C05-83F2-B8714641F102}"/>
              </a:ext>
            </a:extLst>
          </p:cNvPr>
          <p:cNvSpPr/>
          <p:nvPr/>
        </p:nvSpPr>
        <p:spPr>
          <a:xfrm>
            <a:off x="6679043" y="128849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5381" name="Gruppo 23">
            <a:extLst>
              <a:ext uri="{FF2B5EF4-FFF2-40B4-BE49-F238E27FC236}">
                <a16:creationId xmlns:a16="http://schemas.microsoft.com/office/drawing/2014/main" id="{D4ED8D73-6A3E-442C-B256-48EB2A6E08C9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273050"/>
            <a:ext cx="1314450" cy="1169988"/>
            <a:chOff x="6869695" y="3168352"/>
            <a:chExt cx="1314636" cy="1169487"/>
          </a:xfrm>
        </p:grpSpPr>
        <p:sp>
          <p:nvSpPr>
            <p:cNvPr id="15382" name="Rettangolo arrotondato 24">
              <a:extLst>
                <a:ext uri="{FF2B5EF4-FFF2-40B4-BE49-F238E27FC236}">
                  <a16:creationId xmlns:a16="http://schemas.microsoft.com/office/drawing/2014/main" id="{976A28F3-969D-4EED-82F2-91888653A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5383" name="Rettangolo 25">
              <a:extLst>
                <a:ext uri="{FF2B5EF4-FFF2-40B4-BE49-F238E27FC236}">
                  <a16:creationId xmlns:a16="http://schemas.microsoft.com/office/drawing/2014/main" id="{102CD41D-1636-4482-BCFE-F70A0CE93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4">
            <a:extLst>
              <a:ext uri="{FF2B5EF4-FFF2-40B4-BE49-F238E27FC236}">
                <a16:creationId xmlns:a16="http://schemas.microsoft.com/office/drawing/2014/main" id="{1B0B60D3-D552-419B-980B-59AA5E49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1A460-13BE-4C61-B9A4-DCD440B2F20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B772A37C-B720-4382-AE37-8037EA195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81400"/>
            <a:ext cx="365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latin typeface="Comic Sans MS" panose="030F0702030302020204" pitchFamily="66" charset="0"/>
              </a:rPr>
              <a:t> </a:t>
            </a:r>
            <a:r>
              <a:rPr lang="it-IT" altLang="it-IT" sz="2200" u="sng">
                <a:latin typeface="Comic Sans MS" panose="030F0702030302020204" pitchFamily="66" charset="0"/>
              </a:rPr>
              <a:t>RAGIONATA</a:t>
            </a:r>
            <a:r>
              <a:rPr lang="it-IT" altLang="it-IT" sz="2200">
                <a:latin typeface="Comic Sans MS" panose="030F0702030302020204" pitchFamily="66" charset="0"/>
              </a:rPr>
              <a:t> </a:t>
            </a:r>
            <a:br>
              <a:rPr lang="it-IT" altLang="it-IT" sz="2200">
                <a:latin typeface="Comic Sans MS" panose="030F0702030302020204" pitchFamily="66" charset="0"/>
              </a:rPr>
            </a:br>
            <a:r>
              <a:rPr lang="it-IT" altLang="it-IT" sz="2200">
                <a:latin typeface="Comic Sans MS" panose="030F0702030302020204" pitchFamily="66" charset="0"/>
              </a:rPr>
              <a:t>le unità campionate vengono individuate con procedimento razionale eseguito da parte dell’operatore</a:t>
            </a:r>
            <a:endParaRPr lang="it-IT" altLang="it-IT" sz="2200"/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B48DA22F-1FBB-4D29-953A-FC49BB583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350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latin typeface="Comic Sans MS" panose="030F0702030302020204" pitchFamily="66" charset="0"/>
              </a:rPr>
              <a:t> </a:t>
            </a:r>
            <a:r>
              <a:rPr lang="it-IT" altLang="it-IT" sz="2200" u="sng">
                <a:latin typeface="Comic Sans MS" panose="030F0702030302020204" pitchFamily="66" charset="0"/>
              </a:rPr>
              <a:t>CASUALE</a:t>
            </a:r>
            <a:r>
              <a:rPr lang="it-IT" altLang="it-IT" sz="2200">
                <a:latin typeface="Comic Sans MS" panose="030F0702030302020204" pitchFamily="66" charset="0"/>
              </a:rPr>
              <a:t> </a:t>
            </a:r>
            <a:br>
              <a:rPr lang="it-IT" altLang="it-IT" sz="2200">
                <a:latin typeface="Comic Sans MS" panose="030F0702030302020204" pitchFamily="66" charset="0"/>
              </a:rPr>
            </a:br>
            <a:r>
              <a:rPr lang="it-IT" altLang="it-IT" sz="2200">
                <a:latin typeface="Comic Sans MS" panose="030F0702030302020204" pitchFamily="66" charset="0"/>
              </a:rPr>
              <a:t>gli elementi costituenti il collettivo hanno tutti la stessa probabilità di essere inclusi nel campione</a:t>
            </a:r>
            <a:br>
              <a:rPr lang="it-IT" altLang="it-IT" sz="2200">
                <a:latin typeface="Comic Sans MS" panose="030F0702030302020204" pitchFamily="66" charset="0"/>
              </a:rPr>
            </a:br>
            <a:endParaRPr lang="it-IT" altLang="it-IT" sz="2200"/>
          </a:p>
        </p:txBody>
      </p:sp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294D6633-0FE6-428A-B7C1-B83CFC39B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827213"/>
          <a:ext cx="69532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lipArt" r:id="rId3" imgW="1857375" imgH="3995738" progId="MS_ClipArt_Gallery.2">
                  <p:embed/>
                </p:oleObj>
              </mc:Choice>
              <mc:Fallback>
                <p:oleObj name="ClipArt" r:id="rId3" imgW="1857375" imgH="3995738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27213"/>
                        <a:ext cx="695325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>
            <a:extLst>
              <a:ext uri="{FF2B5EF4-FFF2-40B4-BE49-F238E27FC236}">
                <a16:creationId xmlns:a16="http://schemas.microsoft.com/office/drawing/2014/main" id="{0F2B1E69-FF07-4F22-811A-EA7C60E64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1844675"/>
          <a:ext cx="484188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lipArt" r:id="rId5" imgW="1296063" imgH="3934305" progId="MS_ClipArt_Gallery.2">
                  <p:embed/>
                </p:oleObj>
              </mc:Choice>
              <mc:Fallback>
                <p:oleObj name="ClipArt" r:id="rId5" imgW="1296063" imgH="3934305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844675"/>
                        <a:ext cx="484188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Immagine 3">
            <a:extLst>
              <a:ext uri="{FF2B5EF4-FFF2-40B4-BE49-F238E27FC236}">
                <a16:creationId xmlns:a16="http://schemas.microsoft.com/office/drawing/2014/main" id="{56202F7B-01DE-40D0-9309-32EBE2EC0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1971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magine 13">
            <a:extLst>
              <a:ext uri="{FF2B5EF4-FFF2-40B4-BE49-F238E27FC236}">
                <a16:creationId xmlns:a16="http://schemas.microsoft.com/office/drawing/2014/main" id="{502C68CD-AC51-486F-ADCA-403534E5F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71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allone 11">
            <a:extLst>
              <a:ext uri="{FF2B5EF4-FFF2-40B4-BE49-F238E27FC236}">
                <a16:creationId xmlns:a16="http://schemas.microsoft.com/office/drawing/2014/main" id="{0825EDD3-5F67-42F8-B10E-4F6FB1677BB9}"/>
              </a:ext>
            </a:extLst>
          </p:cNvPr>
          <p:cNvSpPr/>
          <p:nvPr/>
        </p:nvSpPr>
        <p:spPr>
          <a:xfrm>
            <a:off x="312738" y="131763"/>
            <a:ext cx="2112962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6394" name="Gruppo 12">
            <a:extLst>
              <a:ext uri="{FF2B5EF4-FFF2-40B4-BE49-F238E27FC236}">
                <a16:creationId xmlns:a16="http://schemas.microsoft.com/office/drawing/2014/main" id="{682FC0D4-056C-4052-89F1-03C9DF7EF01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34963"/>
            <a:ext cx="1560512" cy="990600"/>
            <a:chOff x="527984" y="3242836"/>
            <a:chExt cx="1188162" cy="989895"/>
          </a:xfrm>
        </p:grpSpPr>
        <p:sp>
          <p:nvSpPr>
            <p:cNvPr id="16416" name="Rettangolo arrotondato 13">
              <a:extLst>
                <a:ext uri="{FF2B5EF4-FFF2-40B4-BE49-F238E27FC236}">
                  <a16:creationId xmlns:a16="http://schemas.microsoft.com/office/drawing/2014/main" id="{8E07CA57-BCF2-4EFF-A75F-6C01F0F9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6417" name="Rettangolo 14">
              <a:extLst>
                <a:ext uri="{FF2B5EF4-FFF2-40B4-BE49-F238E27FC236}">
                  <a16:creationId xmlns:a16="http://schemas.microsoft.com/office/drawing/2014/main" id="{0DB881B3-E8BD-4938-AC81-90C980F8D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Gallone 15">
            <a:extLst>
              <a:ext uri="{FF2B5EF4-FFF2-40B4-BE49-F238E27FC236}">
                <a16:creationId xmlns:a16="http://schemas.microsoft.com/office/drawing/2014/main" id="{423D81E2-B012-497B-9744-F4610543F9ED}"/>
              </a:ext>
            </a:extLst>
          </p:cNvPr>
          <p:cNvSpPr/>
          <p:nvPr/>
        </p:nvSpPr>
        <p:spPr>
          <a:xfrm>
            <a:off x="4782324" y="116634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6398" name="Gruppo 16">
            <a:extLst>
              <a:ext uri="{FF2B5EF4-FFF2-40B4-BE49-F238E27FC236}">
                <a16:creationId xmlns:a16="http://schemas.microsoft.com/office/drawing/2014/main" id="{51D89C3D-B166-4993-AC05-FD9220956A66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260350"/>
            <a:ext cx="1189037" cy="1174750"/>
            <a:chOff x="4781485" y="3168349"/>
            <a:chExt cx="1188371" cy="1174931"/>
          </a:xfrm>
        </p:grpSpPr>
        <p:sp>
          <p:nvSpPr>
            <p:cNvPr id="16414" name="Rettangolo arrotondato 17">
              <a:extLst>
                <a:ext uri="{FF2B5EF4-FFF2-40B4-BE49-F238E27FC236}">
                  <a16:creationId xmlns:a16="http://schemas.microsoft.com/office/drawing/2014/main" id="{BBCCA838-09ED-4CA4-99E3-0328D8EE4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6415" name="Rettangolo 18">
              <a:extLst>
                <a:ext uri="{FF2B5EF4-FFF2-40B4-BE49-F238E27FC236}">
                  <a16:creationId xmlns:a16="http://schemas.microsoft.com/office/drawing/2014/main" id="{0D2FD03B-D657-4CEE-A7B0-85C53B8EB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20" name="Gallone 19">
            <a:extLst>
              <a:ext uri="{FF2B5EF4-FFF2-40B4-BE49-F238E27FC236}">
                <a16:creationId xmlns:a16="http://schemas.microsoft.com/office/drawing/2014/main" id="{02F91A5C-FD02-43E7-9D93-A0047BECDF09}"/>
              </a:ext>
            </a:extLst>
          </p:cNvPr>
          <p:cNvSpPr/>
          <p:nvPr/>
        </p:nvSpPr>
        <p:spPr>
          <a:xfrm>
            <a:off x="2373153" y="44624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6402" name="Gruppo 20">
            <a:extLst>
              <a:ext uri="{FF2B5EF4-FFF2-40B4-BE49-F238E27FC236}">
                <a16:creationId xmlns:a16="http://schemas.microsoft.com/office/drawing/2014/main" id="{D7F1F407-C087-44AA-B0E9-9001E5E06EAA}"/>
              </a:ext>
            </a:extLst>
          </p:cNvPr>
          <p:cNvGrpSpPr>
            <a:grpSpLocks/>
          </p:cNvGrpSpPr>
          <p:nvPr/>
        </p:nvGrpSpPr>
        <p:grpSpPr bwMode="auto">
          <a:xfrm>
            <a:off x="2792413" y="188913"/>
            <a:ext cx="1314450" cy="1169987"/>
            <a:chOff x="2478251" y="3096345"/>
            <a:chExt cx="1314636" cy="1169487"/>
          </a:xfrm>
        </p:grpSpPr>
        <p:sp>
          <p:nvSpPr>
            <p:cNvPr id="16412" name="Rettangolo arrotondato 21">
              <a:extLst>
                <a:ext uri="{FF2B5EF4-FFF2-40B4-BE49-F238E27FC236}">
                  <a16:creationId xmlns:a16="http://schemas.microsoft.com/office/drawing/2014/main" id="{7328851D-1614-49FF-8838-931FC0D9B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6413" name="Rettangolo 22">
              <a:extLst>
                <a:ext uri="{FF2B5EF4-FFF2-40B4-BE49-F238E27FC236}">
                  <a16:creationId xmlns:a16="http://schemas.microsoft.com/office/drawing/2014/main" id="{58D0F127-EF0B-49C5-B62C-1CF03D5A6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Gallone 23">
            <a:extLst>
              <a:ext uri="{FF2B5EF4-FFF2-40B4-BE49-F238E27FC236}">
                <a16:creationId xmlns:a16="http://schemas.microsoft.com/office/drawing/2014/main" id="{E40D7250-2F67-489F-BADD-CB571BF83853}"/>
              </a:ext>
            </a:extLst>
          </p:cNvPr>
          <p:cNvSpPr/>
          <p:nvPr/>
        </p:nvSpPr>
        <p:spPr>
          <a:xfrm>
            <a:off x="6679043" y="116642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6406" name="Gruppo 24">
            <a:extLst>
              <a:ext uri="{FF2B5EF4-FFF2-40B4-BE49-F238E27FC236}">
                <a16:creationId xmlns:a16="http://schemas.microsoft.com/office/drawing/2014/main" id="{67CE7E06-3ABE-4A2B-9E1C-80B3FF8DE32D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260350"/>
            <a:ext cx="1314450" cy="1169988"/>
            <a:chOff x="6869695" y="3168352"/>
            <a:chExt cx="1314636" cy="1169487"/>
          </a:xfrm>
        </p:grpSpPr>
        <p:sp>
          <p:nvSpPr>
            <p:cNvPr id="16410" name="Rettangolo arrotondato 25">
              <a:extLst>
                <a:ext uri="{FF2B5EF4-FFF2-40B4-BE49-F238E27FC236}">
                  <a16:creationId xmlns:a16="http://schemas.microsoft.com/office/drawing/2014/main" id="{9CBC1FC4-E2B9-4A45-91A1-F6EBEA48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6411" name="Rettangolo 26">
              <a:extLst>
                <a:ext uri="{FF2B5EF4-FFF2-40B4-BE49-F238E27FC236}">
                  <a16:creationId xmlns:a16="http://schemas.microsoft.com/office/drawing/2014/main" id="{89418CF2-7198-4835-BE11-F6A1D3C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E4ED1B-B3B5-45A9-B5A3-6EE98568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3224213"/>
            <a:ext cx="32400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CAMPIONAMENTO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49F6FF5-943C-4617-86E1-4C97DE7729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06738" y="3654425"/>
            <a:ext cx="385762" cy="2063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63C4DCE-D264-4A3C-B200-2775118FE4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3581400"/>
            <a:ext cx="452437" cy="1762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>
            <a:extLst>
              <a:ext uri="{FF2B5EF4-FFF2-40B4-BE49-F238E27FC236}">
                <a16:creationId xmlns:a16="http://schemas.microsoft.com/office/drawing/2014/main" id="{14E34C8C-EAF4-4B38-908E-C4BA2B0C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7A2FA-25F8-408E-82EA-EB9062222B2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77043CC-6EBC-48D7-91E4-49367DFA5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412875"/>
            <a:ext cx="8382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Una volta RILEVATI, i dati vengono:</a:t>
            </a: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2) </a:t>
            </a:r>
            <a:r>
              <a:rPr lang="it-IT" altLang="it-IT" sz="2200" u="sng">
                <a:solidFill>
                  <a:srgbClr val="FF0000"/>
                </a:solidFill>
                <a:latin typeface="Comic Sans MS" panose="030F0702030302020204" pitchFamily="66" charset="0"/>
              </a:rPr>
              <a:t>ELABORATI</a:t>
            </a: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 al fine di dare una chiara visione del fenomeno. Ciò avviene attraverso l’utilizzo di tabelle di spoglio. Vi sono poi strumenti </a:t>
            </a: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software </a:t>
            </a: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che consentono di effettuare rapidamente delle analisi statistiche (Excel, R, SPSS)</a:t>
            </a:r>
          </a:p>
        </p:txBody>
      </p:sp>
      <p:pic>
        <p:nvPicPr>
          <p:cNvPr id="13317" name="Immagine 1">
            <a:extLst>
              <a:ext uri="{FF2B5EF4-FFF2-40B4-BE49-F238E27FC236}">
                <a16:creationId xmlns:a16="http://schemas.microsoft.com/office/drawing/2014/main" id="{C1059324-4C37-4D19-83A0-51C01E712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365625"/>
            <a:ext cx="50577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allone 5">
            <a:extLst>
              <a:ext uri="{FF2B5EF4-FFF2-40B4-BE49-F238E27FC236}">
                <a16:creationId xmlns:a16="http://schemas.microsoft.com/office/drawing/2014/main" id="{7038FC92-03B6-4B68-8207-341E5AA6C3C2}"/>
              </a:ext>
            </a:extLst>
          </p:cNvPr>
          <p:cNvSpPr/>
          <p:nvPr/>
        </p:nvSpPr>
        <p:spPr>
          <a:xfrm>
            <a:off x="2819400" y="131763"/>
            <a:ext cx="2112963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7414" name="Gruppo 6">
            <a:extLst>
              <a:ext uri="{FF2B5EF4-FFF2-40B4-BE49-F238E27FC236}">
                <a16:creationId xmlns:a16="http://schemas.microsoft.com/office/drawing/2014/main" id="{59C7495D-CE5D-4744-92D6-7DAF51AE282D}"/>
              </a:ext>
            </a:extLst>
          </p:cNvPr>
          <p:cNvGrpSpPr>
            <a:grpSpLocks/>
          </p:cNvGrpSpPr>
          <p:nvPr/>
        </p:nvGrpSpPr>
        <p:grpSpPr bwMode="auto">
          <a:xfrm>
            <a:off x="2865438" y="334963"/>
            <a:ext cx="1922462" cy="990600"/>
            <a:chOff x="527984" y="3242836"/>
            <a:chExt cx="1188162" cy="989895"/>
          </a:xfrm>
        </p:grpSpPr>
        <p:sp>
          <p:nvSpPr>
            <p:cNvPr id="17433" name="Rettangolo arrotondato 7">
              <a:extLst>
                <a:ext uri="{FF2B5EF4-FFF2-40B4-BE49-F238E27FC236}">
                  <a16:creationId xmlns:a16="http://schemas.microsoft.com/office/drawing/2014/main" id="{A6808302-CA9E-48F3-A5CF-52C5E36F5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7434" name="Rettangolo 8">
              <a:extLst>
                <a:ext uri="{FF2B5EF4-FFF2-40B4-BE49-F238E27FC236}">
                  <a16:creationId xmlns:a16="http://schemas.microsoft.com/office/drawing/2014/main" id="{BF04B636-2E78-4D49-A25F-778AF25C8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Gallone 9">
            <a:extLst>
              <a:ext uri="{FF2B5EF4-FFF2-40B4-BE49-F238E27FC236}">
                <a16:creationId xmlns:a16="http://schemas.microsoft.com/office/drawing/2014/main" id="{0B7E7DE9-DDCF-4666-BB6E-C55F8FC7F40F}"/>
              </a:ext>
            </a:extLst>
          </p:cNvPr>
          <p:cNvSpPr/>
          <p:nvPr/>
        </p:nvSpPr>
        <p:spPr>
          <a:xfrm>
            <a:off x="4782324" y="116634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7418" name="Gruppo 10">
            <a:extLst>
              <a:ext uri="{FF2B5EF4-FFF2-40B4-BE49-F238E27FC236}">
                <a16:creationId xmlns:a16="http://schemas.microsoft.com/office/drawing/2014/main" id="{75E1398B-CADD-4050-8402-C15121E05E5F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260350"/>
            <a:ext cx="1189037" cy="1174750"/>
            <a:chOff x="4781485" y="3168349"/>
            <a:chExt cx="1188371" cy="1174931"/>
          </a:xfrm>
        </p:grpSpPr>
        <p:sp>
          <p:nvSpPr>
            <p:cNvPr id="17431" name="Rettangolo arrotondato 11">
              <a:extLst>
                <a:ext uri="{FF2B5EF4-FFF2-40B4-BE49-F238E27FC236}">
                  <a16:creationId xmlns:a16="http://schemas.microsoft.com/office/drawing/2014/main" id="{E6551A52-37AA-4A12-BBD9-56400658C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7432" name="Rettangolo 12">
              <a:extLst>
                <a:ext uri="{FF2B5EF4-FFF2-40B4-BE49-F238E27FC236}">
                  <a16:creationId xmlns:a16="http://schemas.microsoft.com/office/drawing/2014/main" id="{AB100127-EA6E-4AE9-BE00-ADDA1280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4" name="Gallone 13">
            <a:extLst>
              <a:ext uri="{FF2B5EF4-FFF2-40B4-BE49-F238E27FC236}">
                <a16:creationId xmlns:a16="http://schemas.microsoft.com/office/drawing/2014/main" id="{C9932FB9-584A-492C-BD6C-0CD2D80D8D42}"/>
              </a:ext>
            </a:extLst>
          </p:cNvPr>
          <p:cNvSpPr/>
          <p:nvPr/>
        </p:nvSpPr>
        <p:spPr>
          <a:xfrm>
            <a:off x="539552" y="44624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7422" name="Gruppo 14">
            <a:extLst>
              <a:ext uri="{FF2B5EF4-FFF2-40B4-BE49-F238E27FC236}">
                <a16:creationId xmlns:a16="http://schemas.microsoft.com/office/drawing/2014/main" id="{DC921518-4571-4F52-BD40-8767BF0C3988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188913"/>
            <a:ext cx="1316037" cy="1169987"/>
            <a:chOff x="2478251" y="3096345"/>
            <a:chExt cx="1314636" cy="1169487"/>
          </a:xfrm>
        </p:grpSpPr>
        <p:sp>
          <p:nvSpPr>
            <p:cNvPr id="17429" name="Rettangolo arrotondato 15">
              <a:extLst>
                <a:ext uri="{FF2B5EF4-FFF2-40B4-BE49-F238E27FC236}">
                  <a16:creationId xmlns:a16="http://schemas.microsoft.com/office/drawing/2014/main" id="{E548ED8A-3315-41C5-8A36-E8159C04A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7430" name="Rettangolo 16">
              <a:extLst>
                <a:ext uri="{FF2B5EF4-FFF2-40B4-BE49-F238E27FC236}">
                  <a16:creationId xmlns:a16="http://schemas.microsoft.com/office/drawing/2014/main" id="{6D681F11-87B6-4084-886C-D487E5AFF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Gallone 17">
            <a:extLst>
              <a:ext uri="{FF2B5EF4-FFF2-40B4-BE49-F238E27FC236}">
                <a16:creationId xmlns:a16="http://schemas.microsoft.com/office/drawing/2014/main" id="{53A19804-B1EF-48DF-B711-774208715105}"/>
              </a:ext>
            </a:extLst>
          </p:cNvPr>
          <p:cNvSpPr/>
          <p:nvPr/>
        </p:nvSpPr>
        <p:spPr>
          <a:xfrm>
            <a:off x="6679043" y="116642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7426" name="Gruppo 18">
            <a:extLst>
              <a:ext uri="{FF2B5EF4-FFF2-40B4-BE49-F238E27FC236}">
                <a16:creationId xmlns:a16="http://schemas.microsoft.com/office/drawing/2014/main" id="{C09BEEF6-85BE-40BA-BE76-85FDB7E5301F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260350"/>
            <a:ext cx="1314450" cy="1169988"/>
            <a:chOff x="6869695" y="3168352"/>
            <a:chExt cx="1314636" cy="1169487"/>
          </a:xfrm>
        </p:grpSpPr>
        <p:sp>
          <p:nvSpPr>
            <p:cNvPr id="17427" name="Rettangolo arrotondato 19">
              <a:extLst>
                <a:ext uri="{FF2B5EF4-FFF2-40B4-BE49-F238E27FC236}">
                  <a16:creationId xmlns:a16="http://schemas.microsoft.com/office/drawing/2014/main" id="{BA6858E1-E8D0-4282-8C72-E59B52101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7428" name="Rettangolo 20">
              <a:extLst>
                <a:ext uri="{FF2B5EF4-FFF2-40B4-BE49-F238E27FC236}">
                  <a16:creationId xmlns:a16="http://schemas.microsoft.com/office/drawing/2014/main" id="{88C34200-4F2E-4434-8C1B-61BC92296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4">
            <a:extLst>
              <a:ext uri="{FF2B5EF4-FFF2-40B4-BE49-F238E27FC236}">
                <a16:creationId xmlns:a16="http://schemas.microsoft.com/office/drawing/2014/main" id="{FE3E8CE5-A55E-49FB-B929-7488FA55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C2A6F-3199-41A2-A8C8-CFF2683A7C0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869543-63C9-4F67-A242-2F3A8DF2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15888"/>
            <a:ext cx="8081962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3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br>
              <a:rPr lang="it-IT" altLang="it-IT" sz="3000" b="1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it-IT" altLang="it-IT" sz="3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I dati vengono poi </a:t>
            </a:r>
            <a:r>
              <a:rPr lang="it-IT" altLang="it-IT" sz="2200" u="sng">
                <a:solidFill>
                  <a:schemeClr val="tx2"/>
                </a:solidFill>
                <a:latin typeface="Comic Sans MS" panose="030F0702030302020204" pitchFamily="66" charset="0"/>
              </a:rPr>
              <a:t>PRESENTATI</a:t>
            </a: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 in forma chiara          (tavole o tabelle statistiche, diagrammi, istogrammi, etc);</a:t>
            </a: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allone 5">
            <a:extLst>
              <a:ext uri="{FF2B5EF4-FFF2-40B4-BE49-F238E27FC236}">
                <a16:creationId xmlns:a16="http://schemas.microsoft.com/office/drawing/2014/main" id="{CECF1AA8-D346-4012-92BB-C5DD1C1123FE}"/>
              </a:ext>
            </a:extLst>
          </p:cNvPr>
          <p:cNvSpPr/>
          <p:nvPr/>
        </p:nvSpPr>
        <p:spPr>
          <a:xfrm>
            <a:off x="4548188" y="115888"/>
            <a:ext cx="2428875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8437" name="Gruppo 6">
            <a:extLst>
              <a:ext uri="{FF2B5EF4-FFF2-40B4-BE49-F238E27FC236}">
                <a16:creationId xmlns:a16="http://schemas.microsoft.com/office/drawing/2014/main" id="{9E72520F-A02B-41B7-B425-97DCE988C3C4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320675"/>
            <a:ext cx="2209800" cy="989013"/>
            <a:chOff x="527984" y="3242836"/>
            <a:chExt cx="1188162" cy="989895"/>
          </a:xfrm>
        </p:grpSpPr>
        <p:sp>
          <p:nvSpPr>
            <p:cNvPr id="18458" name="Rettangolo arrotondato 7">
              <a:extLst>
                <a:ext uri="{FF2B5EF4-FFF2-40B4-BE49-F238E27FC236}">
                  <a16:creationId xmlns:a16="http://schemas.microsoft.com/office/drawing/2014/main" id="{121AD931-3E44-4BDC-A8E9-D430A588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8459" name="Rettangolo 8">
              <a:extLst>
                <a:ext uri="{FF2B5EF4-FFF2-40B4-BE49-F238E27FC236}">
                  <a16:creationId xmlns:a16="http://schemas.microsoft.com/office/drawing/2014/main" id="{AE127A8E-12C6-4133-A403-4B320E96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Gallone 9">
            <a:extLst>
              <a:ext uri="{FF2B5EF4-FFF2-40B4-BE49-F238E27FC236}">
                <a16:creationId xmlns:a16="http://schemas.microsoft.com/office/drawing/2014/main" id="{A88FD2D6-FEC0-4E97-A222-7571D4064E35}"/>
              </a:ext>
            </a:extLst>
          </p:cNvPr>
          <p:cNvSpPr/>
          <p:nvPr/>
        </p:nvSpPr>
        <p:spPr>
          <a:xfrm>
            <a:off x="2627784" y="116634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8441" name="Gruppo 10">
            <a:extLst>
              <a:ext uri="{FF2B5EF4-FFF2-40B4-BE49-F238E27FC236}">
                <a16:creationId xmlns:a16="http://schemas.microsoft.com/office/drawing/2014/main" id="{7C623C80-A9B7-4A57-AB45-DEAF22DC55AB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260350"/>
            <a:ext cx="1189038" cy="1174750"/>
            <a:chOff x="4781485" y="3168349"/>
            <a:chExt cx="1188371" cy="1174931"/>
          </a:xfrm>
        </p:grpSpPr>
        <p:sp>
          <p:nvSpPr>
            <p:cNvPr id="18456" name="Rettangolo arrotondato 11">
              <a:extLst>
                <a:ext uri="{FF2B5EF4-FFF2-40B4-BE49-F238E27FC236}">
                  <a16:creationId xmlns:a16="http://schemas.microsoft.com/office/drawing/2014/main" id="{C7F29EAE-37EF-4034-8BD0-BB14A8F8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8457" name="Rettangolo 12">
              <a:extLst>
                <a:ext uri="{FF2B5EF4-FFF2-40B4-BE49-F238E27FC236}">
                  <a16:creationId xmlns:a16="http://schemas.microsoft.com/office/drawing/2014/main" id="{AB42A24C-B60A-44DC-AEAE-F772C6C05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4" name="Gallone 13">
            <a:extLst>
              <a:ext uri="{FF2B5EF4-FFF2-40B4-BE49-F238E27FC236}">
                <a16:creationId xmlns:a16="http://schemas.microsoft.com/office/drawing/2014/main" id="{C2E7C070-1A58-48EE-8030-E9F254A5D882}"/>
              </a:ext>
            </a:extLst>
          </p:cNvPr>
          <p:cNvSpPr/>
          <p:nvPr/>
        </p:nvSpPr>
        <p:spPr>
          <a:xfrm>
            <a:off x="539552" y="44624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8445" name="Gruppo 14">
            <a:extLst>
              <a:ext uri="{FF2B5EF4-FFF2-40B4-BE49-F238E27FC236}">
                <a16:creationId xmlns:a16="http://schemas.microsoft.com/office/drawing/2014/main" id="{23C7C3C3-988C-428C-BC94-82D784347746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188913"/>
            <a:ext cx="1316037" cy="1169987"/>
            <a:chOff x="2478251" y="3096345"/>
            <a:chExt cx="1314636" cy="1169487"/>
          </a:xfrm>
        </p:grpSpPr>
        <p:sp>
          <p:nvSpPr>
            <p:cNvPr id="18454" name="Rettangolo arrotondato 15">
              <a:extLst>
                <a:ext uri="{FF2B5EF4-FFF2-40B4-BE49-F238E27FC236}">
                  <a16:creationId xmlns:a16="http://schemas.microsoft.com/office/drawing/2014/main" id="{2FE912AB-0380-40EF-9C1E-56051A431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8455" name="Rettangolo 16">
              <a:extLst>
                <a:ext uri="{FF2B5EF4-FFF2-40B4-BE49-F238E27FC236}">
                  <a16:creationId xmlns:a16="http://schemas.microsoft.com/office/drawing/2014/main" id="{01FDC55D-01EE-4A6B-96E4-993AEB477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Gallone 17">
            <a:extLst>
              <a:ext uri="{FF2B5EF4-FFF2-40B4-BE49-F238E27FC236}">
                <a16:creationId xmlns:a16="http://schemas.microsoft.com/office/drawing/2014/main" id="{A8EF8A90-F7AE-40EF-AB6A-031C3379310E}"/>
              </a:ext>
            </a:extLst>
          </p:cNvPr>
          <p:cNvSpPr/>
          <p:nvPr/>
        </p:nvSpPr>
        <p:spPr>
          <a:xfrm>
            <a:off x="6679043" y="116642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8449" name="Gruppo 18">
            <a:extLst>
              <a:ext uri="{FF2B5EF4-FFF2-40B4-BE49-F238E27FC236}">
                <a16:creationId xmlns:a16="http://schemas.microsoft.com/office/drawing/2014/main" id="{5C2CB25F-4FB5-4927-9F56-3CD0DE95258B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260350"/>
            <a:ext cx="1314450" cy="1169988"/>
            <a:chOff x="6869695" y="3168352"/>
            <a:chExt cx="1314636" cy="1169487"/>
          </a:xfrm>
        </p:grpSpPr>
        <p:sp>
          <p:nvSpPr>
            <p:cNvPr id="18452" name="Rettangolo arrotondato 19">
              <a:extLst>
                <a:ext uri="{FF2B5EF4-FFF2-40B4-BE49-F238E27FC236}">
                  <a16:creationId xmlns:a16="http://schemas.microsoft.com/office/drawing/2014/main" id="{1554D8CB-9E0C-4AA9-8160-BC0A9DE2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8453" name="Rettangolo 20">
              <a:extLst>
                <a:ext uri="{FF2B5EF4-FFF2-40B4-BE49-F238E27FC236}">
                  <a16:creationId xmlns:a16="http://schemas.microsoft.com/office/drawing/2014/main" id="{215D80C0-4F42-44B6-A654-2B082782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42" name="Picture 6" descr="tabella4-06">
            <a:extLst>
              <a:ext uri="{FF2B5EF4-FFF2-40B4-BE49-F238E27FC236}">
                <a16:creationId xmlns:a16="http://schemas.microsoft.com/office/drawing/2014/main" id="{1057F511-16BB-44D3-8DDB-42BC4CE6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703513"/>
            <a:ext cx="3155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CE6998E-76DD-46D8-857B-33F1AD0D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508500"/>
            <a:ext cx="602773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>
            <a:extLst>
              <a:ext uri="{FF2B5EF4-FFF2-40B4-BE49-F238E27FC236}">
                <a16:creationId xmlns:a16="http://schemas.microsoft.com/office/drawing/2014/main" id="{67983F5E-02E3-4D94-8E79-0EE74D7F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7813" y="603250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1BE339-8093-4C9E-8579-B8198312B80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19459" name="AutoShape 5">
            <a:extLst>
              <a:ext uri="{FF2B5EF4-FFF2-40B4-BE49-F238E27FC236}">
                <a16:creationId xmlns:a16="http://schemas.microsoft.com/office/drawing/2014/main" id="{F0C37994-B4BE-4D28-919B-0FC99A89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31115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D7893483-173F-4B5E-9D8B-E99AFBBDD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2133600"/>
            <a:ext cx="7772400" cy="1143000"/>
          </a:xfrm>
        </p:spPr>
        <p:txBody>
          <a:bodyPr/>
          <a:lstStyle/>
          <a:p>
            <a:r>
              <a:rPr lang="it-IT" altLang="it-IT" sz="3000" b="1">
                <a:solidFill>
                  <a:srgbClr val="FF0000"/>
                </a:solidFill>
                <a:latin typeface="Comic Sans MS" panose="030F0702030302020204" pitchFamily="66" charset="0"/>
              </a:rPr>
              <a:t>RAPPRESENTAZIONI GRAFICHE</a:t>
            </a:r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7D832DFB-5383-4E15-B212-45F2EBF1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3660775"/>
            <a:ext cx="7162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500">
                <a:solidFill>
                  <a:schemeClr val="tx2"/>
                </a:solidFill>
                <a:latin typeface="Comic Sans MS" panose="030F0702030302020204" pitchFamily="66" charset="0"/>
              </a:rPr>
              <a:t>Le rappresentazioni grafiche costituiscono uno dei mezzi più efficaci per descrivere in forma visiva i risultati delle osservazioni del collettivo e per scoprire relazioni e connessioni nel tempo e nello spazio.</a:t>
            </a:r>
            <a:endParaRPr lang="it-IT" altLang="it-IT" sz="2500">
              <a:solidFill>
                <a:schemeClr val="tx2"/>
              </a:solidFill>
            </a:endParaRPr>
          </a:p>
        </p:txBody>
      </p:sp>
      <p:sp>
        <p:nvSpPr>
          <p:cNvPr id="7" name="Gallone 6">
            <a:extLst>
              <a:ext uri="{FF2B5EF4-FFF2-40B4-BE49-F238E27FC236}">
                <a16:creationId xmlns:a16="http://schemas.microsoft.com/office/drawing/2014/main" id="{BD3A053A-D3CB-4BCC-805D-7F8460A093DF}"/>
              </a:ext>
            </a:extLst>
          </p:cNvPr>
          <p:cNvSpPr/>
          <p:nvPr/>
        </p:nvSpPr>
        <p:spPr>
          <a:xfrm>
            <a:off x="4548188" y="273050"/>
            <a:ext cx="2428875" cy="1458913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9463" name="Gruppo 7">
            <a:extLst>
              <a:ext uri="{FF2B5EF4-FFF2-40B4-BE49-F238E27FC236}">
                <a16:creationId xmlns:a16="http://schemas.microsoft.com/office/drawing/2014/main" id="{352DF636-A6AD-4233-80C6-A4E27D0E9BD4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76250"/>
            <a:ext cx="2209800" cy="990600"/>
            <a:chOff x="527984" y="3242836"/>
            <a:chExt cx="1188162" cy="989895"/>
          </a:xfrm>
        </p:grpSpPr>
        <p:sp>
          <p:nvSpPr>
            <p:cNvPr id="19482" name="Rettangolo arrotondato 8">
              <a:extLst>
                <a:ext uri="{FF2B5EF4-FFF2-40B4-BE49-F238E27FC236}">
                  <a16:creationId xmlns:a16="http://schemas.microsoft.com/office/drawing/2014/main" id="{F86CBD64-D35C-49E2-9648-52709590B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9483" name="Rettangolo 9">
              <a:extLst>
                <a:ext uri="{FF2B5EF4-FFF2-40B4-BE49-F238E27FC236}">
                  <a16:creationId xmlns:a16="http://schemas.microsoft.com/office/drawing/2014/main" id="{1825D0A9-4B8A-493B-9717-C1806FBFC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Gallone 10">
            <a:extLst>
              <a:ext uri="{FF2B5EF4-FFF2-40B4-BE49-F238E27FC236}">
                <a16:creationId xmlns:a16="http://schemas.microsoft.com/office/drawing/2014/main" id="{64C9F869-2925-45A0-909E-110C3F32676C}"/>
              </a:ext>
            </a:extLst>
          </p:cNvPr>
          <p:cNvSpPr/>
          <p:nvPr/>
        </p:nvSpPr>
        <p:spPr>
          <a:xfrm>
            <a:off x="2627784" y="272857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9467" name="Gruppo 11">
            <a:extLst>
              <a:ext uri="{FF2B5EF4-FFF2-40B4-BE49-F238E27FC236}">
                <a16:creationId xmlns:a16="http://schemas.microsoft.com/office/drawing/2014/main" id="{BDCF5B88-5676-486B-8286-E6BE150942C9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17513"/>
            <a:ext cx="1189038" cy="1174750"/>
            <a:chOff x="4781485" y="3168349"/>
            <a:chExt cx="1188371" cy="1174931"/>
          </a:xfrm>
        </p:grpSpPr>
        <p:sp>
          <p:nvSpPr>
            <p:cNvPr id="19480" name="Rettangolo arrotondato 12">
              <a:extLst>
                <a:ext uri="{FF2B5EF4-FFF2-40B4-BE49-F238E27FC236}">
                  <a16:creationId xmlns:a16="http://schemas.microsoft.com/office/drawing/2014/main" id="{7DCB4CEC-95BF-4323-B6C3-7B255C4A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9481" name="Rettangolo 13">
              <a:extLst>
                <a:ext uri="{FF2B5EF4-FFF2-40B4-BE49-F238E27FC236}">
                  <a16:creationId xmlns:a16="http://schemas.microsoft.com/office/drawing/2014/main" id="{E303F65A-599B-427B-8171-9A3BAE81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5" name="Gallone 14">
            <a:extLst>
              <a:ext uri="{FF2B5EF4-FFF2-40B4-BE49-F238E27FC236}">
                <a16:creationId xmlns:a16="http://schemas.microsoft.com/office/drawing/2014/main" id="{0FA02463-32B5-45B5-BD3D-969A5647C212}"/>
              </a:ext>
            </a:extLst>
          </p:cNvPr>
          <p:cNvSpPr/>
          <p:nvPr/>
        </p:nvSpPr>
        <p:spPr>
          <a:xfrm>
            <a:off x="539552" y="200847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9471" name="Gruppo 15">
            <a:extLst>
              <a:ext uri="{FF2B5EF4-FFF2-40B4-BE49-F238E27FC236}">
                <a16:creationId xmlns:a16="http://schemas.microsoft.com/office/drawing/2014/main" id="{D4FB1F4C-3B77-43A6-A5E1-C91E9A27592A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344488"/>
            <a:ext cx="1316037" cy="1169987"/>
            <a:chOff x="2478251" y="3096345"/>
            <a:chExt cx="1314636" cy="1169487"/>
          </a:xfrm>
        </p:grpSpPr>
        <p:sp>
          <p:nvSpPr>
            <p:cNvPr id="19478" name="Rettangolo arrotondato 16">
              <a:extLst>
                <a:ext uri="{FF2B5EF4-FFF2-40B4-BE49-F238E27FC236}">
                  <a16:creationId xmlns:a16="http://schemas.microsoft.com/office/drawing/2014/main" id="{4DB345F9-1627-43D2-89BD-1CC72A535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9479" name="Rettangolo 17">
              <a:extLst>
                <a:ext uri="{FF2B5EF4-FFF2-40B4-BE49-F238E27FC236}">
                  <a16:creationId xmlns:a16="http://schemas.microsoft.com/office/drawing/2014/main" id="{11E27B15-D2F4-4B62-9C30-0D293E6C0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Gallone 18">
            <a:extLst>
              <a:ext uri="{FF2B5EF4-FFF2-40B4-BE49-F238E27FC236}">
                <a16:creationId xmlns:a16="http://schemas.microsoft.com/office/drawing/2014/main" id="{EA16CA45-0435-4D01-B55C-888182EF4337}"/>
              </a:ext>
            </a:extLst>
          </p:cNvPr>
          <p:cNvSpPr/>
          <p:nvPr/>
        </p:nvSpPr>
        <p:spPr>
          <a:xfrm>
            <a:off x="6679043" y="272865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9475" name="Gruppo 19">
            <a:extLst>
              <a:ext uri="{FF2B5EF4-FFF2-40B4-BE49-F238E27FC236}">
                <a16:creationId xmlns:a16="http://schemas.microsoft.com/office/drawing/2014/main" id="{6B224B8C-56E2-4537-AA40-A88DBF5D7711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417513"/>
            <a:ext cx="1314450" cy="1168400"/>
            <a:chOff x="6869695" y="3168352"/>
            <a:chExt cx="1314636" cy="1169487"/>
          </a:xfrm>
        </p:grpSpPr>
        <p:sp>
          <p:nvSpPr>
            <p:cNvPr id="19476" name="Rettangolo arrotondato 20">
              <a:extLst>
                <a:ext uri="{FF2B5EF4-FFF2-40B4-BE49-F238E27FC236}">
                  <a16:creationId xmlns:a16="http://schemas.microsoft.com/office/drawing/2014/main" id="{C1869DE6-F9ED-42E9-BECB-2D751CD68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9477" name="Rettangolo 21">
              <a:extLst>
                <a:ext uri="{FF2B5EF4-FFF2-40B4-BE49-F238E27FC236}">
                  <a16:creationId xmlns:a16="http://schemas.microsoft.com/office/drawing/2014/main" id="{04F32005-25B3-4278-AD8E-F936DEC2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4">
            <a:extLst>
              <a:ext uri="{FF2B5EF4-FFF2-40B4-BE49-F238E27FC236}">
                <a16:creationId xmlns:a16="http://schemas.microsoft.com/office/drawing/2014/main" id="{1627B595-D80D-4B52-A3CF-80DDE1BC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3EC8C-933A-4236-85BF-D8A5364802B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FACC49-868A-42D2-85A4-4596D121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47850"/>
            <a:ext cx="815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 u="sng">
                <a:solidFill>
                  <a:srgbClr val="FF0000"/>
                </a:solidFill>
                <a:latin typeface="Comic Sans MS" panose="030F0702030302020204" pitchFamily="66" charset="0"/>
              </a:rPr>
              <a:t>DIAGRAMMA CARTESIANO</a:t>
            </a: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per la rappresentazione di 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variabili statistiche</a:t>
            </a: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ad ogni ampiezza (modalità x) corrisponde un segmento ad essa proporzionale (frequenza y);</a:t>
            </a:r>
          </a:p>
        </p:txBody>
      </p:sp>
      <p:sp>
        <p:nvSpPr>
          <p:cNvPr id="8" name="Gallone 7">
            <a:extLst>
              <a:ext uri="{FF2B5EF4-FFF2-40B4-BE49-F238E27FC236}">
                <a16:creationId xmlns:a16="http://schemas.microsoft.com/office/drawing/2014/main" id="{7C12EED2-59DA-4B1E-A9AF-A6A4E2F5571B}"/>
              </a:ext>
            </a:extLst>
          </p:cNvPr>
          <p:cNvSpPr/>
          <p:nvPr/>
        </p:nvSpPr>
        <p:spPr>
          <a:xfrm>
            <a:off x="4548188" y="273050"/>
            <a:ext cx="2428875" cy="1458913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0485" name="Gruppo 8">
            <a:extLst>
              <a:ext uri="{FF2B5EF4-FFF2-40B4-BE49-F238E27FC236}">
                <a16:creationId xmlns:a16="http://schemas.microsoft.com/office/drawing/2014/main" id="{44AC75DC-8C50-481F-B75D-BFD60D60EEFC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76250"/>
            <a:ext cx="2209800" cy="990600"/>
            <a:chOff x="527984" y="3242836"/>
            <a:chExt cx="1188162" cy="989895"/>
          </a:xfrm>
        </p:grpSpPr>
        <p:sp>
          <p:nvSpPr>
            <p:cNvPr id="20505" name="Rettangolo arrotondato 9">
              <a:extLst>
                <a:ext uri="{FF2B5EF4-FFF2-40B4-BE49-F238E27FC236}">
                  <a16:creationId xmlns:a16="http://schemas.microsoft.com/office/drawing/2014/main" id="{6373D3FC-07B4-4539-A9AE-DDA0B149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506" name="Rettangolo 10">
              <a:extLst>
                <a:ext uri="{FF2B5EF4-FFF2-40B4-BE49-F238E27FC236}">
                  <a16:creationId xmlns:a16="http://schemas.microsoft.com/office/drawing/2014/main" id="{926B2397-6E40-484F-8549-4DAED090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Gallone 11">
            <a:extLst>
              <a:ext uri="{FF2B5EF4-FFF2-40B4-BE49-F238E27FC236}">
                <a16:creationId xmlns:a16="http://schemas.microsoft.com/office/drawing/2014/main" id="{2D9B653E-01E4-4A11-BAD2-EA355D57BEF4}"/>
              </a:ext>
            </a:extLst>
          </p:cNvPr>
          <p:cNvSpPr/>
          <p:nvPr/>
        </p:nvSpPr>
        <p:spPr>
          <a:xfrm>
            <a:off x="2627784" y="272857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0489" name="Gruppo 12">
            <a:extLst>
              <a:ext uri="{FF2B5EF4-FFF2-40B4-BE49-F238E27FC236}">
                <a16:creationId xmlns:a16="http://schemas.microsoft.com/office/drawing/2014/main" id="{014DCCDC-159B-4F1A-81C2-3CA182117046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17513"/>
            <a:ext cx="1189038" cy="1174750"/>
            <a:chOff x="4781485" y="3168349"/>
            <a:chExt cx="1188371" cy="1174931"/>
          </a:xfrm>
        </p:grpSpPr>
        <p:sp>
          <p:nvSpPr>
            <p:cNvPr id="20503" name="Rettangolo arrotondato 13">
              <a:extLst>
                <a:ext uri="{FF2B5EF4-FFF2-40B4-BE49-F238E27FC236}">
                  <a16:creationId xmlns:a16="http://schemas.microsoft.com/office/drawing/2014/main" id="{9622EA7C-F94B-45B2-9F24-8AA794DED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504" name="Rettangolo 14">
              <a:extLst>
                <a:ext uri="{FF2B5EF4-FFF2-40B4-BE49-F238E27FC236}">
                  <a16:creationId xmlns:a16="http://schemas.microsoft.com/office/drawing/2014/main" id="{5A5D7F80-C2D0-4A46-B13E-86F11EE09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Gallone 15">
            <a:extLst>
              <a:ext uri="{FF2B5EF4-FFF2-40B4-BE49-F238E27FC236}">
                <a16:creationId xmlns:a16="http://schemas.microsoft.com/office/drawing/2014/main" id="{66C5E2E3-7F54-4E66-997F-5CF866422852}"/>
              </a:ext>
            </a:extLst>
          </p:cNvPr>
          <p:cNvSpPr/>
          <p:nvPr/>
        </p:nvSpPr>
        <p:spPr>
          <a:xfrm>
            <a:off x="539552" y="200847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0493" name="Gruppo 16">
            <a:extLst>
              <a:ext uri="{FF2B5EF4-FFF2-40B4-BE49-F238E27FC236}">
                <a16:creationId xmlns:a16="http://schemas.microsoft.com/office/drawing/2014/main" id="{942F3945-9940-40A2-8867-F24D6F0FC26F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344488"/>
            <a:ext cx="1316037" cy="1169987"/>
            <a:chOff x="2478251" y="3096345"/>
            <a:chExt cx="1314636" cy="1169487"/>
          </a:xfrm>
        </p:grpSpPr>
        <p:sp>
          <p:nvSpPr>
            <p:cNvPr id="20501" name="Rettangolo arrotondato 17">
              <a:extLst>
                <a:ext uri="{FF2B5EF4-FFF2-40B4-BE49-F238E27FC236}">
                  <a16:creationId xmlns:a16="http://schemas.microsoft.com/office/drawing/2014/main" id="{4428617C-172F-4777-B406-B229D6F9F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502" name="Rettangolo 18">
              <a:extLst>
                <a:ext uri="{FF2B5EF4-FFF2-40B4-BE49-F238E27FC236}">
                  <a16:creationId xmlns:a16="http://schemas.microsoft.com/office/drawing/2014/main" id="{EAE6BB6D-0FCB-4A53-B298-BB1D2D6E2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Gallone 19">
            <a:extLst>
              <a:ext uri="{FF2B5EF4-FFF2-40B4-BE49-F238E27FC236}">
                <a16:creationId xmlns:a16="http://schemas.microsoft.com/office/drawing/2014/main" id="{97BD1977-56B5-4476-89F7-2842CF47CD2A}"/>
              </a:ext>
            </a:extLst>
          </p:cNvPr>
          <p:cNvSpPr/>
          <p:nvPr/>
        </p:nvSpPr>
        <p:spPr>
          <a:xfrm>
            <a:off x="6679043" y="272865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0497" name="Gruppo 20">
            <a:extLst>
              <a:ext uri="{FF2B5EF4-FFF2-40B4-BE49-F238E27FC236}">
                <a16:creationId xmlns:a16="http://schemas.microsoft.com/office/drawing/2014/main" id="{0EAE33DF-458C-4F98-8248-66C5669DADC1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417513"/>
            <a:ext cx="1314450" cy="1168400"/>
            <a:chOff x="6869695" y="3168352"/>
            <a:chExt cx="1314636" cy="1169487"/>
          </a:xfrm>
        </p:grpSpPr>
        <p:sp>
          <p:nvSpPr>
            <p:cNvPr id="20499" name="Rettangolo arrotondato 21">
              <a:extLst>
                <a:ext uri="{FF2B5EF4-FFF2-40B4-BE49-F238E27FC236}">
                  <a16:creationId xmlns:a16="http://schemas.microsoft.com/office/drawing/2014/main" id="{B556BF1F-C88E-42CD-80A3-4C6E9C28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500" name="Rettangolo 22">
              <a:extLst>
                <a:ext uri="{FF2B5EF4-FFF2-40B4-BE49-F238E27FC236}">
                  <a16:creationId xmlns:a16="http://schemas.microsoft.com/office/drawing/2014/main" id="{238DBEAE-9819-4D6C-AF7E-2F865A0B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498" name="Grafico 3">
            <a:extLst>
              <a:ext uri="{FF2B5EF4-FFF2-40B4-BE49-F238E27FC236}">
                <a16:creationId xmlns:a16="http://schemas.microsoft.com/office/drawing/2014/main" id="{1119C422-3B78-44F2-B806-7DD9F483A6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038600"/>
            <a:ext cx="55165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4">
            <a:extLst>
              <a:ext uri="{FF2B5EF4-FFF2-40B4-BE49-F238E27FC236}">
                <a16:creationId xmlns:a16="http://schemas.microsoft.com/office/drawing/2014/main" id="{079DDCD0-E7C6-409F-91BC-F1BFB439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77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38601-4E6E-49FF-AFBA-90E2FB9A665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AB353624-04F8-4E9D-8150-483A9426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79588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 u="sng">
                <a:solidFill>
                  <a:srgbClr val="FF0000"/>
                </a:solidFill>
                <a:latin typeface="Comic Sans MS" panose="030F0702030302020204" pitchFamily="66" charset="0"/>
              </a:rPr>
              <a:t>ISTOGRAMMA </a:t>
            </a: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per la rappresentazione di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variabili statistiche in classi</a:t>
            </a: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dove le modalità sono raggruppate in classi;</a:t>
            </a:r>
            <a:b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it-IT" altLang="it-IT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82AF8EBF-744B-45F8-8FE8-C97222FB5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" y="3605213"/>
          <a:ext cx="7462838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Foglio di lavoro" r:id="rId3" imgW="6934241" imgH="2486088" progId="Excel.Sheet.8">
                  <p:embed/>
                </p:oleObj>
              </mc:Choice>
              <mc:Fallback>
                <p:oleObj name="Foglio di lavoro" r:id="rId3" imgW="6934241" imgH="248608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605213"/>
                        <a:ext cx="7462838" cy="302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allone 7">
            <a:extLst>
              <a:ext uri="{FF2B5EF4-FFF2-40B4-BE49-F238E27FC236}">
                <a16:creationId xmlns:a16="http://schemas.microsoft.com/office/drawing/2014/main" id="{CEA823DB-73B9-4657-8C24-0464D0B440D0}"/>
              </a:ext>
            </a:extLst>
          </p:cNvPr>
          <p:cNvSpPr/>
          <p:nvPr/>
        </p:nvSpPr>
        <p:spPr>
          <a:xfrm>
            <a:off x="4548188" y="273050"/>
            <a:ext cx="2428875" cy="1458913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1510" name="Gruppo 8">
            <a:extLst>
              <a:ext uri="{FF2B5EF4-FFF2-40B4-BE49-F238E27FC236}">
                <a16:creationId xmlns:a16="http://schemas.microsoft.com/office/drawing/2014/main" id="{9848873E-AC8C-4502-B45C-0E63AC8D5C84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76250"/>
            <a:ext cx="2209800" cy="990600"/>
            <a:chOff x="527984" y="3242836"/>
            <a:chExt cx="1188162" cy="989895"/>
          </a:xfrm>
        </p:grpSpPr>
        <p:sp>
          <p:nvSpPr>
            <p:cNvPr id="21529" name="Rettangolo arrotondato 9">
              <a:extLst>
                <a:ext uri="{FF2B5EF4-FFF2-40B4-BE49-F238E27FC236}">
                  <a16:creationId xmlns:a16="http://schemas.microsoft.com/office/drawing/2014/main" id="{759B02E4-57D1-41E5-83F8-A553F3A6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1530" name="Rettangolo 10">
              <a:extLst>
                <a:ext uri="{FF2B5EF4-FFF2-40B4-BE49-F238E27FC236}">
                  <a16:creationId xmlns:a16="http://schemas.microsoft.com/office/drawing/2014/main" id="{CAD77050-F243-4CAB-AEE4-447AF04D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Gallone 11">
            <a:extLst>
              <a:ext uri="{FF2B5EF4-FFF2-40B4-BE49-F238E27FC236}">
                <a16:creationId xmlns:a16="http://schemas.microsoft.com/office/drawing/2014/main" id="{478FBBF6-D611-4285-8B23-99B441F72A37}"/>
              </a:ext>
            </a:extLst>
          </p:cNvPr>
          <p:cNvSpPr/>
          <p:nvPr/>
        </p:nvSpPr>
        <p:spPr>
          <a:xfrm>
            <a:off x="2627784" y="272857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1514" name="Gruppo 12">
            <a:extLst>
              <a:ext uri="{FF2B5EF4-FFF2-40B4-BE49-F238E27FC236}">
                <a16:creationId xmlns:a16="http://schemas.microsoft.com/office/drawing/2014/main" id="{DF3E352D-B40B-4B08-8AE7-135C474A1603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17513"/>
            <a:ext cx="1189038" cy="1174750"/>
            <a:chOff x="4781485" y="3168349"/>
            <a:chExt cx="1188371" cy="1174931"/>
          </a:xfrm>
        </p:grpSpPr>
        <p:sp>
          <p:nvSpPr>
            <p:cNvPr id="21527" name="Rettangolo arrotondato 13">
              <a:extLst>
                <a:ext uri="{FF2B5EF4-FFF2-40B4-BE49-F238E27FC236}">
                  <a16:creationId xmlns:a16="http://schemas.microsoft.com/office/drawing/2014/main" id="{1DB1C67B-00AF-4E25-9B06-6DAF79FB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1528" name="Rettangolo 14">
              <a:extLst>
                <a:ext uri="{FF2B5EF4-FFF2-40B4-BE49-F238E27FC236}">
                  <a16:creationId xmlns:a16="http://schemas.microsoft.com/office/drawing/2014/main" id="{DB8832F5-78CF-419B-9D19-FBAC4736A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Gallone 15">
            <a:extLst>
              <a:ext uri="{FF2B5EF4-FFF2-40B4-BE49-F238E27FC236}">
                <a16:creationId xmlns:a16="http://schemas.microsoft.com/office/drawing/2014/main" id="{59260B72-C9FC-4651-8E28-F43D1094C93F}"/>
              </a:ext>
            </a:extLst>
          </p:cNvPr>
          <p:cNvSpPr/>
          <p:nvPr/>
        </p:nvSpPr>
        <p:spPr>
          <a:xfrm>
            <a:off x="539552" y="200847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1518" name="Gruppo 16">
            <a:extLst>
              <a:ext uri="{FF2B5EF4-FFF2-40B4-BE49-F238E27FC236}">
                <a16:creationId xmlns:a16="http://schemas.microsoft.com/office/drawing/2014/main" id="{407B50D9-1A7C-433F-80D4-F4EFDC2C1217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344488"/>
            <a:ext cx="1316037" cy="1169987"/>
            <a:chOff x="2478251" y="3096345"/>
            <a:chExt cx="1314636" cy="1169487"/>
          </a:xfrm>
        </p:grpSpPr>
        <p:sp>
          <p:nvSpPr>
            <p:cNvPr id="21525" name="Rettangolo arrotondato 17">
              <a:extLst>
                <a:ext uri="{FF2B5EF4-FFF2-40B4-BE49-F238E27FC236}">
                  <a16:creationId xmlns:a16="http://schemas.microsoft.com/office/drawing/2014/main" id="{5275EF0A-8922-4AB7-B5B4-4ABA2A6A8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1526" name="Rettangolo 18">
              <a:extLst>
                <a:ext uri="{FF2B5EF4-FFF2-40B4-BE49-F238E27FC236}">
                  <a16:creationId xmlns:a16="http://schemas.microsoft.com/office/drawing/2014/main" id="{74C01BD8-D917-40BC-8A50-D7732BBAC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Gallone 19">
            <a:extLst>
              <a:ext uri="{FF2B5EF4-FFF2-40B4-BE49-F238E27FC236}">
                <a16:creationId xmlns:a16="http://schemas.microsoft.com/office/drawing/2014/main" id="{BCC23AED-D6A2-406B-A857-DA4B0F8629B7}"/>
              </a:ext>
            </a:extLst>
          </p:cNvPr>
          <p:cNvSpPr/>
          <p:nvPr/>
        </p:nvSpPr>
        <p:spPr>
          <a:xfrm>
            <a:off x="6679043" y="272865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1522" name="Gruppo 20">
            <a:extLst>
              <a:ext uri="{FF2B5EF4-FFF2-40B4-BE49-F238E27FC236}">
                <a16:creationId xmlns:a16="http://schemas.microsoft.com/office/drawing/2014/main" id="{1492B33C-DF40-4096-8254-AF9500E6AC29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417513"/>
            <a:ext cx="1314450" cy="1168400"/>
            <a:chOff x="6869695" y="3168352"/>
            <a:chExt cx="1314636" cy="1169487"/>
          </a:xfrm>
        </p:grpSpPr>
        <p:sp>
          <p:nvSpPr>
            <p:cNvPr id="21523" name="Rettangolo arrotondato 21">
              <a:extLst>
                <a:ext uri="{FF2B5EF4-FFF2-40B4-BE49-F238E27FC236}">
                  <a16:creationId xmlns:a16="http://schemas.microsoft.com/office/drawing/2014/main" id="{C6AE9786-5807-4BE7-9307-1F35427E1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1524" name="Rettangolo 22">
              <a:extLst>
                <a:ext uri="{FF2B5EF4-FFF2-40B4-BE49-F238E27FC236}">
                  <a16:creationId xmlns:a16="http://schemas.microsoft.com/office/drawing/2014/main" id="{48613A09-19E5-454B-B544-B099004B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>
            <a:extLst>
              <a:ext uri="{FF2B5EF4-FFF2-40B4-BE49-F238E27FC236}">
                <a16:creationId xmlns:a16="http://schemas.microsoft.com/office/drawing/2014/main" id="{4D0DBD03-8927-495F-A807-12B35DD8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875FF0-161B-4EC8-B9B9-B1A10B59C72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16FA237-A0F6-47F2-8032-CC397830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7620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 u="sng">
                <a:solidFill>
                  <a:srgbClr val="FF0000"/>
                </a:solidFill>
                <a:latin typeface="Comic Sans MS" panose="030F0702030302020204" pitchFamily="66" charset="0"/>
              </a:rPr>
              <a:t>DIAGRAMMA PER LE SERIE STORICHE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dove sull’asse delle ascisse si rappresentano i tempi e su quello delle ordinate i corrispondenti valori del fenomeno </a:t>
            </a:r>
          </a:p>
        </p:txBody>
      </p:sp>
      <p:sp>
        <p:nvSpPr>
          <p:cNvPr id="8" name="Gallone 7">
            <a:extLst>
              <a:ext uri="{FF2B5EF4-FFF2-40B4-BE49-F238E27FC236}">
                <a16:creationId xmlns:a16="http://schemas.microsoft.com/office/drawing/2014/main" id="{E1FFF967-5318-4DF9-9562-3C65E7FB6241}"/>
              </a:ext>
            </a:extLst>
          </p:cNvPr>
          <p:cNvSpPr/>
          <p:nvPr/>
        </p:nvSpPr>
        <p:spPr>
          <a:xfrm>
            <a:off x="4548188" y="273050"/>
            <a:ext cx="2428875" cy="1458913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2533" name="Gruppo 8">
            <a:extLst>
              <a:ext uri="{FF2B5EF4-FFF2-40B4-BE49-F238E27FC236}">
                <a16:creationId xmlns:a16="http://schemas.microsoft.com/office/drawing/2014/main" id="{3BACB2AE-FB9F-4945-8692-1C928D1CDE38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76250"/>
            <a:ext cx="2209800" cy="990600"/>
            <a:chOff x="527984" y="3242836"/>
            <a:chExt cx="1188162" cy="989895"/>
          </a:xfrm>
        </p:grpSpPr>
        <p:sp>
          <p:nvSpPr>
            <p:cNvPr id="22553" name="Rettangolo arrotondato 9">
              <a:extLst>
                <a:ext uri="{FF2B5EF4-FFF2-40B4-BE49-F238E27FC236}">
                  <a16:creationId xmlns:a16="http://schemas.microsoft.com/office/drawing/2014/main" id="{8706806E-1E1D-4C70-AAF8-2D42DBF75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2554" name="Rettangolo 10">
              <a:extLst>
                <a:ext uri="{FF2B5EF4-FFF2-40B4-BE49-F238E27FC236}">
                  <a16:creationId xmlns:a16="http://schemas.microsoft.com/office/drawing/2014/main" id="{DE9B1BA2-FBBF-41E0-9995-B5CCCE7E4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Gallone 11">
            <a:extLst>
              <a:ext uri="{FF2B5EF4-FFF2-40B4-BE49-F238E27FC236}">
                <a16:creationId xmlns:a16="http://schemas.microsoft.com/office/drawing/2014/main" id="{AAABC9C3-925E-4ECF-B0EA-7A8B1F618FA3}"/>
              </a:ext>
            </a:extLst>
          </p:cNvPr>
          <p:cNvSpPr/>
          <p:nvPr/>
        </p:nvSpPr>
        <p:spPr>
          <a:xfrm>
            <a:off x="2627784" y="272857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2537" name="Gruppo 12">
            <a:extLst>
              <a:ext uri="{FF2B5EF4-FFF2-40B4-BE49-F238E27FC236}">
                <a16:creationId xmlns:a16="http://schemas.microsoft.com/office/drawing/2014/main" id="{4C18182F-BBDD-4B52-9AB0-3E507255D983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17513"/>
            <a:ext cx="1189038" cy="1174750"/>
            <a:chOff x="4781485" y="3168349"/>
            <a:chExt cx="1188371" cy="1174931"/>
          </a:xfrm>
        </p:grpSpPr>
        <p:sp>
          <p:nvSpPr>
            <p:cNvPr id="22551" name="Rettangolo arrotondato 13">
              <a:extLst>
                <a:ext uri="{FF2B5EF4-FFF2-40B4-BE49-F238E27FC236}">
                  <a16:creationId xmlns:a16="http://schemas.microsoft.com/office/drawing/2014/main" id="{C1B41E4A-4E7B-49AC-8F17-B6BE37B71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2552" name="Rettangolo 14">
              <a:extLst>
                <a:ext uri="{FF2B5EF4-FFF2-40B4-BE49-F238E27FC236}">
                  <a16:creationId xmlns:a16="http://schemas.microsoft.com/office/drawing/2014/main" id="{49DB37FC-4772-48DD-B041-64FDBE0EA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Gallone 15">
            <a:extLst>
              <a:ext uri="{FF2B5EF4-FFF2-40B4-BE49-F238E27FC236}">
                <a16:creationId xmlns:a16="http://schemas.microsoft.com/office/drawing/2014/main" id="{902DA30A-9471-4CF0-859D-1D7205C82CAD}"/>
              </a:ext>
            </a:extLst>
          </p:cNvPr>
          <p:cNvSpPr/>
          <p:nvPr/>
        </p:nvSpPr>
        <p:spPr>
          <a:xfrm>
            <a:off x="539552" y="200847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2541" name="Gruppo 16">
            <a:extLst>
              <a:ext uri="{FF2B5EF4-FFF2-40B4-BE49-F238E27FC236}">
                <a16:creationId xmlns:a16="http://schemas.microsoft.com/office/drawing/2014/main" id="{A6453390-6685-40F3-9775-4BD05D5A24A5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344488"/>
            <a:ext cx="1316037" cy="1169987"/>
            <a:chOff x="2478251" y="3096345"/>
            <a:chExt cx="1314636" cy="1169487"/>
          </a:xfrm>
        </p:grpSpPr>
        <p:sp>
          <p:nvSpPr>
            <p:cNvPr id="22549" name="Rettangolo arrotondato 17">
              <a:extLst>
                <a:ext uri="{FF2B5EF4-FFF2-40B4-BE49-F238E27FC236}">
                  <a16:creationId xmlns:a16="http://schemas.microsoft.com/office/drawing/2014/main" id="{E67BAD15-9B0A-47EB-A53C-D75D4E43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2550" name="Rettangolo 18">
              <a:extLst>
                <a:ext uri="{FF2B5EF4-FFF2-40B4-BE49-F238E27FC236}">
                  <a16:creationId xmlns:a16="http://schemas.microsoft.com/office/drawing/2014/main" id="{68A7C501-70EB-4934-9554-AB427AE3D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Gallone 19">
            <a:extLst>
              <a:ext uri="{FF2B5EF4-FFF2-40B4-BE49-F238E27FC236}">
                <a16:creationId xmlns:a16="http://schemas.microsoft.com/office/drawing/2014/main" id="{7E3FC56A-2BF2-4D36-9DEA-E581E2F96D07}"/>
              </a:ext>
            </a:extLst>
          </p:cNvPr>
          <p:cNvSpPr/>
          <p:nvPr/>
        </p:nvSpPr>
        <p:spPr>
          <a:xfrm>
            <a:off x="6679043" y="272865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2545" name="Gruppo 20">
            <a:extLst>
              <a:ext uri="{FF2B5EF4-FFF2-40B4-BE49-F238E27FC236}">
                <a16:creationId xmlns:a16="http://schemas.microsoft.com/office/drawing/2014/main" id="{F2675CE6-E3BB-4C7F-B40F-4BE4097B481F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417513"/>
            <a:ext cx="1314450" cy="1168400"/>
            <a:chOff x="6869695" y="3168352"/>
            <a:chExt cx="1314636" cy="1169487"/>
          </a:xfrm>
        </p:grpSpPr>
        <p:sp>
          <p:nvSpPr>
            <p:cNvPr id="22547" name="Rettangolo arrotondato 21">
              <a:extLst>
                <a:ext uri="{FF2B5EF4-FFF2-40B4-BE49-F238E27FC236}">
                  <a16:creationId xmlns:a16="http://schemas.microsoft.com/office/drawing/2014/main" id="{571CF51E-B73E-4BD9-A253-64E50A48D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2548" name="Rettangolo 22">
              <a:extLst>
                <a:ext uri="{FF2B5EF4-FFF2-40B4-BE49-F238E27FC236}">
                  <a16:creationId xmlns:a16="http://schemas.microsoft.com/office/drawing/2014/main" id="{E813A834-89CC-4AFC-A294-D7175BE7B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439" name="Picture 7">
            <a:extLst>
              <a:ext uri="{FF2B5EF4-FFF2-40B4-BE49-F238E27FC236}">
                <a16:creationId xmlns:a16="http://schemas.microsoft.com/office/drawing/2014/main" id="{457CDD51-67CB-499D-9D69-51F1F4AE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52850"/>
            <a:ext cx="711835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4">
            <a:extLst>
              <a:ext uri="{FF2B5EF4-FFF2-40B4-BE49-F238E27FC236}">
                <a16:creationId xmlns:a16="http://schemas.microsoft.com/office/drawing/2014/main" id="{542C1073-EEC4-4671-B586-214A18A8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00563-1B8C-4FB8-8242-101D7D6AD5D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C15A940-BB24-461F-82AC-F47A5C3D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628775"/>
            <a:ext cx="800100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 u="sng">
                <a:solidFill>
                  <a:srgbClr val="FF0000"/>
                </a:solidFill>
                <a:latin typeface="Comic Sans MS" panose="030F0702030302020204" pitchFamily="66" charset="0"/>
              </a:rPr>
              <a:t>METODO AREALE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per la rappresentazione delle 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mutabili statistiche</a:t>
            </a: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Comic Sans MS" panose="030F0702030302020204" pitchFamily="66" charset="0"/>
              </a:rPr>
              <a:t>istogramma percentuale, diagramma a settori circolari (a torte)</a:t>
            </a:r>
          </a:p>
        </p:txBody>
      </p:sp>
      <p:pic>
        <p:nvPicPr>
          <p:cNvPr id="20491" name="Picture 11">
            <a:extLst>
              <a:ext uri="{FF2B5EF4-FFF2-40B4-BE49-F238E27FC236}">
                <a16:creationId xmlns:a16="http://schemas.microsoft.com/office/drawing/2014/main" id="{6CD5823F-33C1-4F93-8B9F-272DBABC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68141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E3276A5C-4802-4797-92ED-5A268A24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81413"/>
            <a:ext cx="47609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allone 8">
            <a:extLst>
              <a:ext uri="{FF2B5EF4-FFF2-40B4-BE49-F238E27FC236}">
                <a16:creationId xmlns:a16="http://schemas.microsoft.com/office/drawing/2014/main" id="{EDC6CF05-B21F-4DCD-9325-94A9506F723E}"/>
              </a:ext>
            </a:extLst>
          </p:cNvPr>
          <p:cNvSpPr/>
          <p:nvPr/>
        </p:nvSpPr>
        <p:spPr>
          <a:xfrm>
            <a:off x="4548188" y="188913"/>
            <a:ext cx="2428875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3559" name="Gruppo 9">
            <a:extLst>
              <a:ext uri="{FF2B5EF4-FFF2-40B4-BE49-F238E27FC236}">
                <a16:creationId xmlns:a16="http://schemas.microsoft.com/office/drawing/2014/main" id="{68BC91D3-3ADE-46E1-9894-DBCE6A866B7A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392113"/>
            <a:ext cx="2209800" cy="989012"/>
            <a:chOff x="527984" y="3242836"/>
            <a:chExt cx="1188162" cy="989895"/>
          </a:xfrm>
        </p:grpSpPr>
        <p:sp>
          <p:nvSpPr>
            <p:cNvPr id="23578" name="Rettangolo arrotondato 10">
              <a:extLst>
                <a:ext uri="{FF2B5EF4-FFF2-40B4-BE49-F238E27FC236}">
                  <a16:creationId xmlns:a16="http://schemas.microsoft.com/office/drawing/2014/main" id="{A3D242E0-451A-497B-9F5D-A33B509AB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3579" name="Rettangolo 11">
              <a:extLst>
                <a:ext uri="{FF2B5EF4-FFF2-40B4-BE49-F238E27FC236}">
                  <a16:creationId xmlns:a16="http://schemas.microsoft.com/office/drawing/2014/main" id="{0FD5B17C-0736-48B4-B98C-DA7561857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Gallone 12">
            <a:extLst>
              <a:ext uri="{FF2B5EF4-FFF2-40B4-BE49-F238E27FC236}">
                <a16:creationId xmlns:a16="http://schemas.microsoft.com/office/drawing/2014/main" id="{4CCAF720-ECBA-44BC-844A-C0D89E9EF37C}"/>
              </a:ext>
            </a:extLst>
          </p:cNvPr>
          <p:cNvSpPr/>
          <p:nvPr/>
        </p:nvSpPr>
        <p:spPr>
          <a:xfrm>
            <a:off x="2627784" y="188642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3563" name="Gruppo 13">
            <a:extLst>
              <a:ext uri="{FF2B5EF4-FFF2-40B4-BE49-F238E27FC236}">
                <a16:creationId xmlns:a16="http://schemas.microsoft.com/office/drawing/2014/main" id="{2BFBA9EF-968F-4479-973A-3E4B4DB41372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333375"/>
            <a:ext cx="1189038" cy="1174750"/>
            <a:chOff x="4781485" y="3168349"/>
            <a:chExt cx="1188371" cy="1174931"/>
          </a:xfrm>
        </p:grpSpPr>
        <p:sp>
          <p:nvSpPr>
            <p:cNvPr id="23576" name="Rettangolo arrotondato 14">
              <a:extLst>
                <a:ext uri="{FF2B5EF4-FFF2-40B4-BE49-F238E27FC236}">
                  <a16:creationId xmlns:a16="http://schemas.microsoft.com/office/drawing/2014/main" id="{76FCCF14-5AFA-4E34-835F-CD4A21ED1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3577" name="Rettangolo 15">
              <a:extLst>
                <a:ext uri="{FF2B5EF4-FFF2-40B4-BE49-F238E27FC236}">
                  <a16:creationId xmlns:a16="http://schemas.microsoft.com/office/drawing/2014/main" id="{E1D0A69F-746E-4519-A3F8-88A5ED489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7" name="Gallone 16">
            <a:extLst>
              <a:ext uri="{FF2B5EF4-FFF2-40B4-BE49-F238E27FC236}">
                <a16:creationId xmlns:a16="http://schemas.microsoft.com/office/drawing/2014/main" id="{1EF712D5-3007-4F93-AEFD-EBDE9F121CD7}"/>
              </a:ext>
            </a:extLst>
          </p:cNvPr>
          <p:cNvSpPr/>
          <p:nvPr/>
        </p:nvSpPr>
        <p:spPr>
          <a:xfrm>
            <a:off x="539552" y="116632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3567" name="Gruppo 17">
            <a:extLst>
              <a:ext uri="{FF2B5EF4-FFF2-40B4-BE49-F238E27FC236}">
                <a16:creationId xmlns:a16="http://schemas.microsoft.com/office/drawing/2014/main" id="{B48FF5DE-529B-4182-8106-1951CB486A0D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260350"/>
            <a:ext cx="1316037" cy="1169988"/>
            <a:chOff x="2478251" y="3096345"/>
            <a:chExt cx="1314636" cy="1169487"/>
          </a:xfrm>
        </p:grpSpPr>
        <p:sp>
          <p:nvSpPr>
            <p:cNvPr id="23574" name="Rettangolo arrotondato 18">
              <a:extLst>
                <a:ext uri="{FF2B5EF4-FFF2-40B4-BE49-F238E27FC236}">
                  <a16:creationId xmlns:a16="http://schemas.microsoft.com/office/drawing/2014/main" id="{0EC05BB9-AE5B-4935-8109-5F51587DE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3575" name="Rettangolo 19">
              <a:extLst>
                <a:ext uri="{FF2B5EF4-FFF2-40B4-BE49-F238E27FC236}">
                  <a16:creationId xmlns:a16="http://schemas.microsoft.com/office/drawing/2014/main" id="{C49AE6E0-EF67-438E-99FB-9785D5A3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Gallone 20">
            <a:extLst>
              <a:ext uri="{FF2B5EF4-FFF2-40B4-BE49-F238E27FC236}">
                <a16:creationId xmlns:a16="http://schemas.microsoft.com/office/drawing/2014/main" id="{398CF6C9-3C7B-4F76-998A-56C8F7A459F6}"/>
              </a:ext>
            </a:extLst>
          </p:cNvPr>
          <p:cNvSpPr/>
          <p:nvPr/>
        </p:nvSpPr>
        <p:spPr>
          <a:xfrm>
            <a:off x="6679043" y="188650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3571" name="Gruppo 21">
            <a:extLst>
              <a:ext uri="{FF2B5EF4-FFF2-40B4-BE49-F238E27FC236}">
                <a16:creationId xmlns:a16="http://schemas.microsoft.com/office/drawing/2014/main" id="{AD497B68-D9DB-4A67-86BF-3708EB9F26B6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333375"/>
            <a:ext cx="1314450" cy="1168400"/>
            <a:chOff x="6869695" y="3168352"/>
            <a:chExt cx="1314636" cy="1169487"/>
          </a:xfrm>
        </p:grpSpPr>
        <p:sp>
          <p:nvSpPr>
            <p:cNvPr id="23572" name="Rettangolo arrotondato 22">
              <a:extLst>
                <a:ext uri="{FF2B5EF4-FFF2-40B4-BE49-F238E27FC236}">
                  <a16:creationId xmlns:a16="http://schemas.microsoft.com/office/drawing/2014/main" id="{FB5C6646-3639-4406-95D3-AB5C23C1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3573" name="Rettangolo 23">
              <a:extLst>
                <a:ext uri="{FF2B5EF4-FFF2-40B4-BE49-F238E27FC236}">
                  <a16:creationId xmlns:a16="http://schemas.microsoft.com/office/drawing/2014/main" id="{B7A6C594-9B08-4A93-9D06-595E33A82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4">
            <a:extLst>
              <a:ext uri="{FF2B5EF4-FFF2-40B4-BE49-F238E27FC236}">
                <a16:creationId xmlns:a16="http://schemas.microsoft.com/office/drawing/2014/main" id="{0353C600-C031-47E7-87AD-B9A0A8A1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7588" y="609329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0200FC-F0D8-4D70-9F62-2CD4D7944AC7}" type="slidenum">
              <a:rPr lang="it-IT" altLang="it-IT" sz="1400"/>
              <a:pPr/>
              <a:t>2</a:t>
            </a:fld>
            <a:endParaRPr lang="it-IT" altLang="it-IT" sz="140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E553141-7C66-4005-BB1E-EDDE821A82C6}"/>
              </a:ext>
            </a:extLst>
          </p:cNvPr>
          <p:cNvSpPr/>
          <p:nvPr/>
        </p:nvSpPr>
        <p:spPr bwMode="auto">
          <a:xfrm>
            <a:off x="2522984" y="2179712"/>
            <a:ext cx="3888432" cy="1872208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ctr"/>
            <a:r>
              <a:rPr lang="it-IT" altLang="it-IT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STATISTICA</a:t>
            </a:r>
            <a:endParaRPr lang="it-IT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E6A71B1-A187-41C1-ACFA-14AD4E1C0F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63888" y="1531640"/>
            <a:ext cx="216024" cy="43204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DA72EAD-A6D4-4960-A792-790BD6EB71FC}"/>
              </a:ext>
            </a:extLst>
          </p:cNvPr>
          <p:cNvCxnSpPr>
            <a:cxnSpLocks/>
          </p:cNvCxnSpPr>
          <p:nvPr/>
        </p:nvCxnSpPr>
        <p:spPr bwMode="auto">
          <a:xfrm flipV="1">
            <a:off x="5017604" y="1556792"/>
            <a:ext cx="0" cy="43204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694B48C-07A6-45F4-A78D-25CE7F6D6724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8184" y="3979912"/>
            <a:ext cx="353617" cy="48395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EB4A7E87-0BD4-4031-8638-94DC0F343F6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67744" y="2116088"/>
            <a:ext cx="366874" cy="280652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B5F8754-08B2-492D-9720-EC05F2914E25}"/>
              </a:ext>
            </a:extLst>
          </p:cNvPr>
          <p:cNvCxnSpPr>
            <a:cxnSpLocks/>
          </p:cNvCxnSpPr>
          <p:nvPr/>
        </p:nvCxnSpPr>
        <p:spPr bwMode="auto">
          <a:xfrm flipH="1">
            <a:off x="4084712" y="4236834"/>
            <a:ext cx="235260" cy="535166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8BEB6D8-9664-4D87-AFC9-6626F91CE31C}"/>
              </a:ext>
            </a:extLst>
          </p:cNvPr>
          <p:cNvCxnSpPr>
            <a:cxnSpLocks/>
          </p:cNvCxnSpPr>
          <p:nvPr/>
        </p:nvCxnSpPr>
        <p:spPr bwMode="auto">
          <a:xfrm>
            <a:off x="5580112" y="4155740"/>
            <a:ext cx="0" cy="61626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D2BCC47-CDE4-4485-A0D0-2EA837277FB6}"/>
              </a:ext>
            </a:extLst>
          </p:cNvPr>
          <p:cNvCxnSpPr>
            <a:cxnSpLocks/>
          </p:cNvCxnSpPr>
          <p:nvPr/>
        </p:nvCxnSpPr>
        <p:spPr bwMode="auto">
          <a:xfrm>
            <a:off x="6332629" y="3763888"/>
            <a:ext cx="543627" cy="351656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B1D3444-D984-4676-AA76-EEA3E8B7B4EA}"/>
              </a:ext>
            </a:extLst>
          </p:cNvPr>
          <p:cNvCxnSpPr>
            <a:cxnSpLocks/>
          </p:cNvCxnSpPr>
          <p:nvPr/>
        </p:nvCxnSpPr>
        <p:spPr bwMode="auto">
          <a:xfrm>
            <a:off x="6516216" y="2985238"/>
            <a:ext cx="57606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E6BE108-27A2-48C2-935E-B35931091901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0152" y="1747664"/>
            <a:ext cx="352907" cy="444547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E40C19A5-C879-4C5D-8EE3-FA69234B09FC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9672" y="3201262"/>
            <a:ext cx="54648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>
            <a:extLst>
              <a:ext uri="{FF2B5EF4-FFF2-40B4-BE49-F238E27FC236}">
                <a16:creationId xmlns:a16="http://schemas.microsoft.com/office/drawing/2014/main" id="{EFE94F4C-7300-4538-B3E1-CCCAB73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E9AF9-F708-4F6D-A3E9-637AB21F8C2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AE6C8EF-DD4C-4BF5-B724-B5E596F1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876300"/>
            <a:ext cx="8382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chemeClr val="tx2"/>
                </a:solidFill>
                <a:latin typeface="Comic Sans MS" panose="030F0702030302020204" pitchFamily="66" charset="0"/>
              </a:rPr>
              <a:t> 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Infine, i dati vengono sintetizzati mediante misure statistiche e vengono </a:t>
            </a: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interpretat</a:t>
            </a: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i.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Una delle misure più semplici è la </a:t>
            </a: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media aritmetica;</a:t>
            </a: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Esempio: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200"/>
              <a:t>A 14 studenti di un corso universitario si chiede l’età e la si annota:</a:t>
            </a:r>
          </a:p>
          <a:p>
            <a:pPr>
              <a:buFontTx/>
              <a:buNone/>
            </a:pPr>
            <a:r>
              <a:rPr lang="it-IT" altLang="it-IT" sz="2200"/>
              <a:t>18, 19, 19, 19, 20, 20, 21, 21, 21, 21, 21, 22, 23, 23</a:t>
            </a:r>
          </a:p>
          <a:p>
            <a:pPr>
              <a:buFontTx/>
              <a:buNone/>
            </a:pPr>
            <a:r>
              <a:rPr lang="it-IT" altLang="it-IT" sz="1800"/>
              <a:t>Il calcolo della media aritmetica si ottiene sommando le singole modalità e dividendo il totale per il numero complessivo di studenti, come indicato nella formula.</a:t>
            </a:r>
          </a:p>
          <a:p>
            <a:pPr>
              <a:buFontTx/>
              <a:buNone/>
            </a:pPr>
            <a:r>
              <a:rPr lang="it-IT" altLang="it-IT" sz="2200"/>
              <a:t>L’età media degli studenti considerati è pari a  288/14 = 20,57 anni. </a:t>
            </a: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allone 5">
            <a:extLst>
              <a:ext uri="{FF2B5EF4-FFF2-40B4-BE49-F238E27FC236}">
                <a16:creationId xmlns:a16="http://schemas.microsoft.com/office/drawing/2014/main" id="{9667896C-96B0-4C38-BD95-634F9EB48F59}"/>
              </a:ext>
            </a:extLst>
          </p:cNvPr>
          <p:cNvSpPr/>
          <p:nvPr/>
        </p:nvSpPr>
        <p:spPr>
          <a:xfrm>
            <a:off x="6535738" y="273050"/>
            <a:ext cx="2428875" cy="1458913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4581" name="Gruppo 6">
            <a:extLst>
              <a:ext uri="{FF2B5EF4-FFF2-40B4-BE49-F238E27FC236}">
                <a16:creationId xmlns:a16="http://schemas.microsoft.com/office/drawing/2014/main" id="{1C052973-0137-4210-94B6-E16373C8FCA7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476250"/>
            <a:ext cx="2209800" cy="990600"/>
            <a:chOff x="527984" y="3242836"/>
            <a:chExt cx="1188162" cy="989895"/>
          </a:xfrm>
        </p:grpSpPr>
        <p:sp>
          <p:nvSpPr>
            <p:cNvPr id="24602" name="Rettangolo arrotondato 7">
              <a:extLst>
                <a:ext uri="{FF2B5EF4-FFF2-40B4-BE49-F238E27FC236}">
                  <a16:creationId xmlns:a16="http://schemas.microsoft.com/office/drawing/2014/main" id="{F3FDDF2F-2166-442D-95E4-7997A19D3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4603" name="Rettangolo 8">
              <a:extLst>
                <a:ext uri="{FF2B5EF4-FFF2-40B4-BE49-F238E27FC236}">
                  <a16:creationId xmlns:a16="http://schemas.microsoft.com/office/drawing/2014/main" id="{BB40C2E0-4E2D-4671-B478-FBD2A329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Gallone 9">
            <a:extLst>
              <a:ext uri="{FF2B5EF4-FFF2-40B4-BE49-F238E27FC236}">
                <a16:creationId xmlns:a16="http://schemas.microsoft.com/office/drawing/2014/main" id="{B3600F35-AD73-4F37-8B4B-ECC7D35D7A68}"/>
              </a:ext>
            </a:extLst>
          </p:cNvPr>
          <p:cNvSpPr/>
          <p:nvPr/>
        </p:nvSpPr>
        <p:spPr>
          <a:xfrm>
            <a:off x="2627784" y="272857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4585" name="Gruppo 10">
            <a:extLst>
              <a:ext uri="{FF2B5EF4-FFF2-40B4-BE49-F238E27FC236}">
                <a16:creationId xmlns:a16="http://schemas.microsoft.com/office/drawing/2014/main" id="{67769168-3FCF-4E10-A0F8-5A5A3E210099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17513"/>
            <a:ext cx="1189038" cy="1174750"/>
            <a:chOff x="4781485" y="3168349"/>
            <a:chExt cx="1188371" cy="1174931"/>
          </a:xfrm>
        </p:grpSpPr>
        <p:sp>
          <p:nvSpPr>
            <p:cNvPr id="24600" name="Rettangolo arrotondato 11">
              <a:extLst>
                <a:ext uri="{FF2B5EF4-FFF2-40B4-BE49-F238E27FC236}">
                  <a16:creationId xmlns:a16="http://schemas.microsoft.com/office/drawing/2014/main" id="{6D435DB9-6468-48AD-9D90-16715CA70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4601" name="Rettangolo 12">
              <a:extLst>
                <a:ext uri="{FF2B5EF4-FFF2-40B4-BE49-F238E27FC236}">
                  <a16:creationId xmlns:a16="http://schemas.microsoft.com/office/drawing/2014/main" id="{F691D7B4-2144-4C64-8B19-F451A9AC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4" name="Gallone 13">
            <a:extLst>
              <a:ext uri="{FF2B5EF4-FFF2-40B4-BE49-F238E27FC236}">
                <a16:creationId xmlns:a16="http://schemas.microsoft.com/office/drawing/2014/main" id="{15C1E02C-4FFF-4BFF-B3BF-1D15D143A077}"/>
              </a:ext>
            </a:extLst>
          </p:cNvPr>
          <p:cNvSpPr/>
          <p:nvPr/>
        </p:nvSpPr>
        <p:spPr>
          <a:xfrm>
            <a:off x="539552" y="200847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4589" name="Gruppo 14">
            <a:extLst>
              <a:ext uri="{FF2B5EF4-FFF2-40B4-BE49-F238E27FC236}">
                <a16:creationId xmlns:a16="http://schemas.microsoft.com/office/drawing/2014/main" id="{59781C6B-52BF-40F1-8412-173482ADEBA1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344488"/>
            <a:ext cx="1316037" cy="1169987"/>
            <a:chOff x="2478251" y="3096345"/>
            <a:chExt cx="1314636" cy="1169487"/>
          </a:xfrm>
        </p:grpSpPr>
        <p:sp>
          <p:nvSpPr>
            <p:cNvPr id="24598" name="Rettangolo arrotondato 15">
              <a:extLst>
                <a:ext uri="{FF2B5EF4-FFF2-40B4-BE49-F238E27FC236}">
                  <a16:creationId xmlns:a16="http://schemas.microsoft.com/office/drawing/2014/main" id="{EF735782-A035-405D-8741-D905A8A2A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4599" name="Rettangolo 16">
              <a:extLst>
                <a:ext uri="{FF2B5EF4-FFF2-40B4-BE49-F238E27FC236}">
                  <a16:creationId xmlns:a16="http://schemas.microsoft.com/office/drawing/2014/main" id="{A77771F4-F2EF-4743-B158-F58C81C98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Gallone 17">
            <a:extLst>
              <a:ext uri="{FF2B5EF4-FFF2-40B4-BE49-F238E27FC236}">
                <a16:creationId xmlns:a16="http://schemas.microsoft.com/office/drawing/2014/main" id="{EC3F5D2C-2333-4521-95E7-6DB3805050E7}"/>
              </a:ext>
            </a:extLst>
          </p:cNvPr>
          <p:cNvSpPr/>
          <p:nvPr/>
        </p:nvSpPr>
        <p:spPr>
          <a:xfrm>
            <a:off x="4427984" y="272865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4593" name="Gruppo 18">
            <a:extLst>
              <a:ext uri="{FF2B5EF4-FFF2-40B4-BE49-F238E27FC236}">
                <a16:creationId xmlns:a16="http://schemas.microsoft.com/office/drawing/2014/main" id="{32D16310-02FF-4F10-93C2-CAE4A9A9F8AC}"/>
              </a:ext>
            </a:extLst>
          </p:cNvPr>
          <p:cNvGrpSpPr>
            <a:grpSpLocks/>
          </p:cNvGrpSpPr>
          <p:nvPr/>
        </p:nvGrpSpPr>
        <p:grpSpPr bwMode="auto">
          <a:xfrm>
            <a:off x="4894263" y="417513"/>
            <a:ext cx="1314450" cy="1168400"/>
            <a:chOff x="6869695" y="3168352"/>
            <a:chExt cx="1314636" cy="1169487"/>
          </a:xfrm>
        </p:grpSpPr>
        <p:sp>
          <p:nvSpPr>
            <p:cNvPr id="24596" name="Rettangolo arrotondato 19">
              <a:extLst>
                <a:ext uri="{FF2B5EF4-FFF2-40B4-BE49-F238E27FC236}">
                  <a16:creationId xmlns:a16="http://schemas.microsoft.com/office/drawing/2014/main" id="{63D5A04F-2A81-4AEE-88E2-5E47A95BC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4597" name="Rettangolo 20">
              <a:extLst>
                <a:ext uri="{FF2B5EF4-FFF2-40B4-BE49-F238E27FC236}">
                  <a16:creationId xmlns:a16="http://schemas.microsoft.com/office/drawing/2014/main" id="{BE96F4A1-6B1B-46B0-A337-4954DD385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594" name="Rectangle 28">
            <a:extLst>
              <a:ext uri="{FF2B5EF4-FFF2-40B4-BE49-F238E27FC236}">
                <a16:creationId xmlns:a16="http://schemas.microsoft.com/office/drawing/2014/main" id="{22907DD9-CA13-459B-A7E6-D071CBF6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D27A074-92FF-4540-A3F7-23B9DD352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6300" y="2997200"/>
          <a:ext cx="11620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zione" r:id="rId4" imgW="647700" imgH="609600" progId="Equation.3">
                  <p:embed/>
                </p:oleObj>
              </mc:Choice>
              <mc:Fallback>
                <p:oleObj name="Equazione" r:id="rId4" imgW="647700" imgH="6096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997200"/>
                        <a:ext cx="11620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B2273C2-424A-481C-965C-651B1C67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620713"/>
            <a:ext cx="8382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3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3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chemeClr val="tx2"/>
                </a:solidFill>
                <a:latin typeface="Comic Sans MS" panose="030F0702030302020204" pitchFamily="66" charset="0"/>
              </a:rPr>
              <a:t> 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  <a:t>Gli stessi dati possono essere trasformati sotto forma di tabella (distribuzione di frequenza)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br>
              <a:rPr lang="it-IT" altLang="it-IT" sz="22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2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  <a:p>
            <a:pPr>
              <a:buFontTx/>
              <a:buNone/>
            </a:pPr>
            <a:r>
              <a:rPr lang="it-IT" altLang="it-IT" sz="2400"/>
              <a:t>E la media sarà sempre pari a 20,57 anni!!!!!</a:t>
            </a:r>
          </a:p>
          <a:p>
            <a:pPr>
              <a:buFontTx/>
              <a:buNone/>
            </a:pPr>
            <a:endParaRPr lang="it-IT" altLang="it-IT" sz="2200"/>
          </a:p>
        </p:txBody>
      </p:sp>
      <p:pic>
        <p:nvPicPr>
          <p:cNvPr id="25603" name="Picture 2" descr="tabella4-001">
            <a:extLst>
              <a:ext uri="{FF2B5EF4-FFF2-40B4-BE49-F238E27FC236}">
                <a16:creationId xmlns:a16="http://schemas.microsoft.com/office/drawing/2014/main" id="{AF2DDD7E-EF3B-426B-B832-40231C81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997200"/>
            <a:ext cx="48958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19C83C48-9970-4F7D-A8D7-895A0FFA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1509" name="Oggetto 3">
            <a:extLst>
              <a:ext uri="{FF2B5EF4-FFF2-40B4-BE49-F238E27FC236}">
                <a16:creationId xmlns:a16="http://schemas.microsoft.com/office/drawing/2014/main" id="{CB4E81A3-E8B2-498C-A557-FCCD75DBFB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589588"/>
          <a:ext cx="6397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zione" r:id="rId4" imgW="3898900" imgH="393700" progId="Equation.3">
                  <p:embed/>
                </p:oleObj>
              </mc:Choice>
              <mc:Fallback>
                <p:oleObj name="Equazione" r:id="rId4" imgW="3898900" imgH="3937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589588"/>
                        <a:ext cx="63976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allone 6">
            <a:extLst>
              <a:ext uri="{FF2B5EF4-FFF2-40B4-BE49-F238E27FC236}">
                <a16:creationId xmlns:a16="http://schemas.microsoft.com/office/drawing/2014/main" id="{DB3C8B3C-F567-4431-B9B5-36352D804AAD}"/>
              </a:ext>
            </a:extLst>
          </p:cNvPr>
          <p:cNvSpPr/>
          <p:nvPr/>
        </p:nvSpPr>
        <p:spPr>
          <a:xfrm>
            <a:off x="6535738" y="273050"/>
            <a:ext cx="2428875" cy="1458913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5607" name="Gruppo 7">
            <a:extLst>
              <a:ext uri="{FF2B5EF4-FFF2-40B4-BE49-F238E27FC236}">
                <a16:creationId xmlns:a16="http://schemas.microsoft.com/office/drawing/2014/main" id="{C9D73668-0C67-4636-9CFE-4FC9CA299626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476250"/>
            <a:ext cx="2209800" cy="990600"/>
            <a:chOff x="527984" y="3242836"/>
            <a:chExt cx="1188162" cy="989895"/>
          </a:xfrm>
        </p:grpSpPr>
        <p:sp>
          <p:nvSpPr>
            <p:cNvPr id="25629" name="Rettangolo arrotondato 8">
              <a:extLst>
                <a:ext uri="{FF2B5EF4-FFF2-40B4-BE49-F238E27FC236}">
                  <a16:creationId xmlns:a16="http://schemas.microsoft.com/office/drawing/2014/main" id="{AEF58170-5820-4249-8DE6-EEC47D838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30" name="Rettangolo 9">
              <a:extLst>
                <a:ext uri="{FF2B5EF4-FFF2-40B4-BE49-F238E27FC236}">
                  <a16:creationId xmlns:a16="http://schemas.microsoft.com/office/drawing/2014/main" id="{312EFE4E-25AB-4CDB-AB42-6B4111F4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7" y="3271829"/>
              <a:ext cx="1130176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Gallone 10">
            <a:extLst>
              <a:ext uri="{FF2B5EF4-FFF2-40B4-BE49-F238E27FC236}">
                <a16:creationId xmlns:a16="http://schemas.microsoft.com/office/drawing/2014/main" id="{8175047A-766D-4DC0-88BB-CC4DA57F1EF9}"/>
              </a:ext>
            </a:extLst>
          </p:cNvPr>
          <p:cNvSpPr/>
          <p:nvPr/>
        </p:nvSpPr>
        <p:spPr>
          <a:xfrm>
            <a:off x="2627784" y="272857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5611" name="Gruppo 11">
            <a:extLst>
              <a:ext uri="{FF2B5EF4-FFF2-40B4-BE49-F238E27FC236}">
                <a16:creationId xmlns:a16="http://schemas.microsoft.com/office/drawing/2014/main" id="{9AF2B846-5876-4351-840F-B2B9C4543CA4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17513"/>
            <a:ext cx="1189038" cy="1174750"/>
            <a:chOff x="4781485" y="3168349"/>
            <a:chExt cx="1188371" cy="1174931"/>
          </a:xfrm>
        </p:grpSpPr>
        <p:sp>
          <p:nvSpPr>
            <p:cNvPr id="25627" name="Rettangolo arrotondato 12">
              <a:extLst>
                <a:ext uri="{FF2B5EF4-FFF2-40B4-BE49-F238E27FC236}">
                  <a16:creationId xmlns:a16="http://schemas.microsoft.com/office/drawing/2014/main" id="{7D872F7F-CD94-4E50-B457-E793FC0F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8" name="Rettangolo 13">
              <a:extLst>
                <a:ext uri="{FF2B5EF4-FFF2-40B4-BE49-F238E27FC236}">
                  <a16:creationId xmlns:a16="http://schemas.microsoft.com/office/drawing/2014/main" id="{A329491E-B993-4D61-891C-D882A4D47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15" name="Gallone 14">
            <a:extLst>
              <a:ext uri="{FF2B5EF4-FFF2-40B4-BE49-F238E27FC236}">
                <a16:creationId xmlns:a16="http://schemas.microsoft.com/office/drawing/2014/main" id="{F87E032A-4DE7-457D-AFE2-46870A2DDAFC}"/>
              </a:ext>
            </a:extLst>
          </p:cNvPr>
          <p:cNvSpPr/>
          <p:nvPr/>
        </p:nvSpPr>
        <p:spPr>
          <a:xfrm>
            <a:off x="539552" y="200847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5615" name="Gruppo 15">
            <a:extLst>
              <a:ext uri="{FF2B5EF4-FFF2-40B4-BE49-F238E27FC236}">
                <a16:creationId xmlns:a16="http://schemas.microsoft.com/office/drawing/2014/main" id="{86FB12C5-F063-40AC-BD71-FF2E73D159A7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344488"/>
            <a:ext cx="1316037" cy="1169987"/>
            <a:chOff x="2478251" y="3096345"/>
            <a:chExt cx="1314636" cy="1169487"/>
          </a:xfrm>
        </p:grpSpPr>
        <p:sp>
          <p:nvSpPr>
            <p:cNvPr id="25625" name="Rettangolo arrotondato 16">
              <a:extLst>
                <a:ext uri="{FF2B5EF4-FFF2-40B4-BE49-F238E27FC236}">
                  <a16:creationId xmlns:a16="http://schemas.microsoft.com/office/drawing/2014/main" id="{65B1FF50-B02A-44E4-99BC-17AE086F5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6" name="Rettangolo 17">
              <a:extLst>
                <a:ext uri="{FF2B5EF4-FFF2-40B4-BE49-F238E27FC236}">
                  <a16:creationId xmlns:a16="http://schemas.microsoft.com/office/drawing/2014/main" id="{44989C16-D66F-4D55-A6F6-DCE1D745E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Gallone 18">
            <a:extLst>
              <a:ext uri="{FF2B5EF4-FFF2-40B4-BE49-F238E27FC236}">
                <a16:creationId xmlns:a16="http://schemas.microsoft.com/office/drawing/2014/main" id="{AD7FD2A1-4138-4CCD-949E-D280DCE8CC0E}"/>
              </a:ext>
            </a:extLst>
          </p:cNvPr>
          <p:cNvSpPr/>
          <p:nvPr/>
        </p:nvSpPr>
        <p:spPr>
          <a:xfrm>
            <a:off x="4427984" y="272865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25619" name="Gruppo 19">
            <a:extLst>
              <a:ext uri="{FF2B5EF4-FFF2-40B4-BE49-F238E27FC236}">
                <a16:creationId xmlns:a16="http://schemas.microsoft.com/office/drawing/2014/main" id="{26E6A2A8-22B8-41C9-B657-A7FD873CE319}"/>
              </a:ext>
            </a:extLst>
          </p:cNvPr>
          <p:cNvGrpSpPr>
            <a:grpSpLocks/>
          </p:cNvGrpSpPr>
          <p:nvPr/>
        </p:nvGrpSpPr>
        <p:grpSpPr bwMode="auto">
          <a:xfrm>
            <a:off x="4894263" y="417513"/>
            <a:ext cx="1314450" cy="1168400"/>
            <a:chOff x="6869695" y="3168352"/>
            <a:chExt cx="1314636" cy="1169487"/>
          </a:xfrm>
        </p:grpSpPr>
        <p:sp>
          <p:nvSpPr>
            <p:cNvPr id="25623" name="Rettangolo arrotondato 20">
              <a:extLst>
                <a:ext uri="{FF2B5EF4-FFF2-40B4-BE49-F238E27FC236}">
                  <a16:creationId xmlns:a16="http://schemas.microsoft.com/office/drawing/2014/main" id="{6193CDD0-4A7A-4D83-81A7-D9BA80FE5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4" name="Rettangolo 21">
              <a:extLst>
                <a:ext uri="{FF2B5EF4-FFF2-40B4-BE49-F238E27FC236}">
                  <a16:creationId xmlns:a16="http://schemas.microsoft.com/office/drawing/2014/main" id="{673254A1-C2C6-454E-916A-63374910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20" name="Rectangle 29">
            <a:extLst>
              <a:ext uri="{FF2B5EF4-FFF2-40B4-BE49-F238E27FC236}">
                <a16:creationId xmlns:a16="http://schemas.microsoft.com/office/drawing/2014/main" id="{2ED0C056-F47E-4D7C-B67F-DC5EAB4D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D98225F0-0C07-4F3E-A771-7EB0FCEF1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3150" y="4052888"/>
          <a:ext cx="14541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zione" r:id="rId7" imgW="838200" imgH="609600" progId="Equation.3">
                  <p:embed/>
                </p:oleObj>
              </mc:Choice>
              <mc:Fallback>
                <p:oleObj name="Equazione" r:id="rId7" imgW="838200" imgH="6096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4052888"/>
                        <a:ext cx="14541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E7E5DBA3-05B4-4BDF-9681-C8A1F8B1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852738"/>
            <a:ext cx="167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Media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aritmetica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ponderata</a:t>
            </a: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1">
            <a:extLst>
              <a:ext uri="{FF2B5EF4-FFF2-40B4-BE49-F238E27FC236}">
                <a16:creationId xmlns:a16="http://schemas.microsoft.com/office/drawing/2014/main" id="{A7DBD10E-3E4A-4354-9048-0E53BAB5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F92CD-CBC3-4729-A4E9-D99011BD606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DD506F56-69FF-4AEA-9C68-76B27C5E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A2E328-FBBF-48DB-B6CA-52A798DABCE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1588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it-IT" altLang="it-IT" sz="3000" b="1" kern="0" dirty="0">
              <a:latin typeface="Comic Sans MS" pitchFamily="66" charset="0"/>
            </a:endParaRPr>
          </a:p>
          <a:p>
            <a:pPr>
              <a:defRPr/>
            </a:pPr>
            <a:r>
              <a:rPr lang="it-IT" altLang="it-IT" sz="3000" b="1" kern="0" dirty="0">
                <a:latin typeface="Comic Sans MS" pitchFamily="66" charset="0"/>
              </a:rPr>
              <a:t>LAVORIAMO INSIEME</a:t>
            </a:r>
            <a:endParaRPr lang="it-IT" altLang="it-IT" kern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643EE1-CE9C-4817-BEE7-62A5A8E8D396}"/>
              </a:ext>
            </a:extLst>
          </p:cNvPr>
          <p:cNvSpPr txBox="1"/>
          <p:nvPr/>
        </p:nvSpPr>
        <p:spPr>
          <a:xfrm>
            <a:off x="1081088" y="2060575"/>
            <a:ext cx="6829425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FF0000"/>
                </a:solidFill>
              </a:rPr>
              <a:t>Indagine sui partecipanti al seminario</a:t>
            </a:r>
          </a:p>
          <a:p>
            <a:pPr>
              <a:defRPr/>
            </a:pPr>
            <a:endParaRPr lang="it-IT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it-IT" sz="2800" dirty="0">
                <a:solidFill>
                  <a:srgbClr val="6699FF"/>
                </a:solidFill>
              </a:rPr>
              <a:t>Unità statistica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800" dirty="0">
                <a:solidFill>
                  <a:srgbClr val="92D050"/>
                </a:solidFill>
              </a:rPr>
              <a:t>Caratteri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800" dirty="0">
                <a:solidFill>
                  <a:srgbClr val="FFC000"/>
                </a:solidFill>
              </a:rPr>
              <a:t>Modalità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800" dirty="0">
                <a:solidFill>
                  <a:schemeClr val="accent3">
                    <a:lumMod val="50000"/>
                  </a:schemeClr>
                </a:solidFill>
              </a:rPr>
              <a:t>Costruzione di tabelle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800" dirty="0">
                <a:solidFill>
                  <a:srgbClr val="00B0F0"/>
                </a:solidFill>
              </a:rPr>
              <a:t>Costruzione di rappresentazioni grafiche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Calcolo della media aritmetica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1">
            <a:extLst>
              <a:ext uri="{FF2B5EF4-FFF2-40B4-BE49-F238E27FC236}">
                <a16:creationId xmlns:a16="http://schemas.microsoft.com/office/drawing/2014/main" id="{8399D0F3-CC0C-402A-B4E4-1AE4F925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775043-88C7-43D9-AC23-0E1B50FBBC7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F683F46B-D79E-4428-B280-9385CE3B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408737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>
            <a:extLst>
              <a:ext uri="{FF2B5EF4-FFF2-40B4-BE49-F238E27FC236}">
                <a16:creationId xmlns:a16="http://schemas.microsoft.com/office/drawing/2014/main" id="{BB3C65E1-EBE8-4D2E-88CE-1D368C06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I CAMPI DI APPLICAZIONE DELLA STATISTICA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05F9C4F0-3E58-42F4-AD19-0E817B238D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6408737"/>
          </a:xfrm>
        </p:spPr>
        <p:txBody>
          <a:bodyPr/>
          <a:lstStyle/>
          <a:p>
            <a:pPr algn="l"/>
            <a:br>
              <a:rPr lang="it-IT" altLang="it-IT" sz="2800"/>
            </a:br>
            <a:r>
              <a:rPr lang="it-IT" altLang="it-IT" sz="2800"/>
              <a:t>Metodologia per la costruzione di </a:t>
            </a:r>
            <a:r>
              <a:rPr lang="it-IT" altLang="it-IT" sz="2800">
                <a:solidFill>
                  <a:srgbClr val="FF0000"/>
                </a:solidFill>
              </a:rPr>
              <a:t>indicatori economici:</a:t>
            </a:r>
            <a:br>
              <a:rPr lang="it-IT" altLang="it-IT" sz="2800"/>
            </a:br>
            <a:br>
              <a:rPr lang="it-IT" altLang="it-IT" sz="2800"/>
            </a:br>
            <a:br>
              <a:rPr lang="it-IT" altLang="it-IT" sz="2800"/>
            </a:br>
            <a:r>
              <a:rPr lang="it-IT" altLang="it-IT" sz="2800"/>
              <a:t>- indice prezzi al consumo; </a:t>
            </a:r>
            <a:br>
              <a:rPr lang="it-IT" altLang="it-IT" sz="2800"/>
            </a:br>
            <a:r>
              <a:rPr lang="it-IT" altLang="it-IT" sz="2800"/>
              <a:t>- tassi di disoccupazione; </a:t>
            </a:r>
            <a:br>
              <a:rPr lang="it-IT" altLang="it-IT" sz="2800"/>
            </a:br>
            <a:r>
              <a:rPr lang="it-IT" altLang="it-IT" sz="2800"/>
              <a:t>- prodotto interno lordo; </a:t>
            </a:r>
            <a:br>
              <a:rPr lang="it-IT" altLang="it-IT" sz="2800"/>
            </a:br>
            <a:r>
              <a:rPr lang="it-IT" altLang="it-IT" sz="2800"/>
              <a:t>- aggregati economici, </a:t>
            </a:r>
            <a:br>
              <a:rPr lang="it-IT" altLang="it-IT" sz="2800"/>
            </a:br>
            <a:r>
              <a:rPr lang="it-IT" altLang="it-IT" sz="2800"/>
              <a:t>che servono a monitorare lo stato dell’economia</a:t>
            </a:r>
            <a:endParaRPr lang="it-IT" altLang="it-IT"/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id="{3F45846D-B862-4A0B-B499-19D977CB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594F1-9A02-440A-91CC-FFB9DA34D6C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1DDD8E69-3F7E-4A8E-881E-9FC62270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STATISTICA ECONOMICA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17E5ECB8-90BB-4FBB-B03C-970CD459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79663"/>
            <a:ext cx="40370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FAD22D13-54DF-4A1C-8205-CC91FD500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-242888"/>
            <a:ext cx="6480175" cy="2060576"/>
          </a:xfrm>
        </p:spPr>
        <p:txBody>
          <a:bodyPr/>
          <a:lstStyle/>
          <a:p>
            <a:r>
              <a:rPr lang="it-IT" altLang="it-IT" sz="4000" b="1">
                <a:solidFill>
                  <a:srgbClr val="002060"/>
                </a:solidFill>
              </a:rPr>
              <a:t>   Il punto della situazione in Italia</a:t>
            </a:r>
          </a:p>
        </p:txBody>
      </p:sp>
      <p:sp>
        <p:nvSpPr>
          <p:cNvPr id="29699" name="Segnaposto contenuto 2">
            <a:extLst>
              <a:ext uri="{FF2B5EF4-FFF2-40B4-BE49-F238E27FC236}">
                <a16:creationId xmlns:a16="http://schemas.microsoft.com/office/drawing/2014/main" id="{EB55FB12-9590-4370-A3CD-FB54DA5E2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33588"/>
            <a:ext cx="9144000" cy="936625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DATI ISTAT FOTOGRAFANO UNA SITUAZIONE DRAMMATICA PER I GIOVANI ITALIANI IN CERCA DI UN’OCCUPAZIONE </a:t>
            </a:r>
            <a:endParaRPr lang="it-IT" altLang="it-IT" sz="200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Immagine 5">
            <a:extLst>
              <a:ext uri="{FF2B5EF4-FFF2-40B4-BE49-F238E27FC236}">
                <a16:creationId xmlns:a16="http://schemas.microsoft.com/office/drawing/2014/main" id="{A17945C4-98AF-4B03-B724-5927910C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463"/>
            <a:ext cx="16557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>
            <a:extLst>
              <a:ext uri="{FF2B5EF4-FFF2-40B4-BE49-F238E27FC236}">
                <a16:creationId xmlns:a16="http://schemas.microsoft.com/office/drawing/2014/main" id="{E09ADFDE-1EBF-4DD3-AAFB-CEC6AD1D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140075"/>
            <a:ext cx="3686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>
            <a:extLst>
              <a:ext uri="{FF2B5EF4-FFF2-40B4-BE49-F238E27FC236}">
                <a16:creationId xmlns:a16="http://schemas.microsoft.com/office/drawing/2014/main" id="{1E203161-1BA2-4C13-98B2-4A72DE5B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9775"/>
            <a:ext cx="3524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822688CD-6ED5-4A98-985D-F4560D61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4319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olo 1">
            <a:extLst>
              <a:ext uri="{FF2B5EF4-FFF2-40B4-BE49-F238E27FC236}">
                <a16:creationId xmlns:a16="http://schemas.microsoft.com/office/drawing/2014/main" id="{836B2DFC-B34C-4E19-9333-5F325C275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-242888"/>
            <a:ext cx="8304212" cy="2060576"/>
          </a:xfrm>
        </p:spPr>
        <p:txBody>
          <a:bodyPr/>
          <a:lstStyle/>
          <a:p>
            <a:r>
              <a:rPr lang="it-IT" altLang="it-IT" sz="4000" b="1">
                <a:solidFill>
                  <a:srgbClr val="002060"/>
                </a:solidFill>
              </a:rPr>
              <a:t>   Il punto della situazione in Italia</a:t>
            </a:r>
          </a:p>
        </p:txBody>
      </p:sp>
      <p:pic>
        <p:nvPicPr>
          <p:cNvPr id="30724" name="Immagine 5">
            <a:extLst>
              <a:ext uri="{FF2B5EF4-FFF2-40B4-BE49-F238E27FC236}">
                <a16:creationId xmlns:a16="http://schemas.microsoft.com/office/drawing/2014/main" id="{0A98A1E2-3261-44DA-8A00-987D695C2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6557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C943DFB9-D231-4ACF-A64B-6A25D284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213100"/>
            <a:ext cx="44640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CasellaDiTesto 3">
            <a:extLst>
              <a:ext uri="{FF2B5EF4-FFF2-40B4-BE49-F238E27FC236}">
                <a16:creationId xmlns:a16="http://schemas.microsoft.com/office/drawing/2014/main" id="{EAC5CE46-8C8F-4E3A-BC95-E284A6060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149725"/>
            <a:ext cx="93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FF0000"/>
                </a:solidFill>
              </a:rPr>
              <a:t>49%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>
            <a:extLst>
              <a:ext uri="{FF2B5EF4-FFF2-40B4-BE49-F238E27FC236}">
                <a16:creationId xmlns:a16="http://schemas.microsoft.com/office/drawing/2014/main" id="{917CCA02-7418-4034-AF20-9F423A5996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6408737"/>
          </a:xfrm>
        </p:spPr>
        <p:txBody>
          <a:bodyPr/>
          <a:lstStyle/>
          <a:p>
            <a:pPr algn="l"/>
            <a:br>
              <a:rPr lang="it-IT" altLang="it-IT" sz="2800"/>
            </a:br>
            <a:r>
              <a:rPr lang="it-IT" altLang="it-IT" sz="2800"/>
              <a:t>Metodi statistici applicati alla </a:t>
            </a:r>
            <a:r>
              <a:rPr lang="it-IT" altLang="it-IT" sz="2800">
                <a:solidFill>
                  <a:srgbClr val="FF0000"/>
                </a:solidFill>
              </a:rPr>
              <a:t>popolazione</a:t>
            </a:r>
            <a:r>
              <a:rPr lang="it-IT" altLang="it-IT" sz="2800"/>
              <a:t>.</a:t>
            </a:r>
            <a:br>
              <a:rPr lang="it-IT" altLang="it-IT" sz="2800"/>
            </a:br>
            <a:br>
              <a:rPr lang="it-IT" altLang="it-IT" sz="2800"/>
            </a:br>
            <a:r>
              <a:rPr lang="it-IT" altLang="it-IT" sz="2800"/>
              <a:t>Indicatori di stato e di flusso della popolazione:</a:t>
            </a:r>
            <a:br>
              <a:rPr lang="it-IT" altLang="it-IT" sz="2800"/>
            </a:br>
            <a:r>
              <a:rPr lang="it-IT" altLang="it-IT" sz="2800"/>
              <a:t>- natalità, </a:t>
            </a:r>
            <a:br>
              <a:rPr lang="it-IT" altLang="it-IT" sz="2800"/>
            </a:br>
            <a:r>
              <a:rPr lang="it-IT" altLang="it-IT" sz="2800"/>
              <a:t>- mortalità, </a:t>
            </a:r>
            <a:br>
              <a:rPr lang="it-IT" altLang="it-IT" sz="2800"/>
            </a:br>
            <a:r>
              <a:rPr lang="it-IT" altLang="it-IT" sz="2800"/>
              <a:t>- nuzialità, </a:t>
            </a:r>
            <a:br>
              <a:rPr lang="it-IT" altLang="it-IT" sz="2800"/>
            </a:br>
            <a:r>
              <a:rPr lang="it-IT" altLang="it-IT" sz="2800"/>
              <a:t>- migratorietà</a:t>
            </a:r>
            <a:br>
              <a:rPr lang="it-IT" altLang="it-IT" sz="2800"/>
            </a:br>
            <a:br>
              <a:rPr lang="it-IT" altLang="it-IT" sz="2800"/>
            </a:br>
            <a:r>
              <a:rPr lang="it-IT" altLang="it-IT" sz="2800"/>
              <a:t>Previsioni demografiche.</a:t>
            </a:r>
          </a:p>
        </p:txBody>
      </p:sp>
      <p:sp>
        <p:nvSpPr>
          <p:cNvPr id="31747" name="Segnaposto numero diapositiva 3">
            <a:extLst>
              <a:ext uri="{FF2B5EF4-FFF2-40B4-BE49-F238E27FC236}">
                <a16:creationId xmlns:a16="http://schemas.microsoft.com/office/drawing/2014/main" id="{C4D6E296-3FA7-4B10-AC26-075FCA3F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720E66-E307-49D8-B2C2-5F55F8E8A37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/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2BBA3FC1-BD0F-4107-9AEB-FE6A7665E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DEMOGRAFIA</a:t>
            </a:r>
          </a:p>
        </p:txBody>
      </p:sp>
      <p:pic>
        <p:nvPicPr>
          <p:cNvPr id="28677" name="Immagine 2">
            <a:extLst>
              <a:ext uri="{FF2B5EF4-FFF2-40B4-BE49-F238E27FC236}">
                <a16:creationId xmlns:a16="http://schemas.microsoft.com/office/drawing/2014/main" id="{40E4B185-B68F-4D16-89B8-E1308069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422650"/>
            <a:ext cx="35972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1">
            <a:extLst>
              <a:ext uri="{FF2B5EF4-FFF2-40B4-BE49-F238E27FC236}">
                <a16:creationId xmlns:a16="http://schemas.microsoft.com/office/drawing/2014/main" id="{528363FD-87B9-4390-A66F-2CD03E2B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74482-7C43-4726-8AAE-7D1835AFF71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/>
          </a:p>
        </p:txBody>
      </p:sp>
      <p:sp>
        <p:nvSpPr>
          <p:cNvPr id="32771" name="CasellaDiTesto 3">
            <a:extLst>
              <a:ext uri="{FF2B5EF4-FFF2-40B4-BE49-F238E27FC236}">
                <a16:creationId xmlns:a16="http://schemas.microsoft.com/office/drawing/2014/main" id="{EEADAA11-FB3A-4DAB-99BF-E1C84C34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859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ANDAMENTO DEMOGRAFICO DELLA POPOLAZIONE</a:t>
            </a:r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id="{1788CC4E-0A77-47B3-8810-91FBA4F9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5454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>
            <a:extLst>
              <a:ext uri="{FF2B5EF4-FFF2-40B4-BE49-F238E27FC236}">
                <a16:creationId xmlns:a16="http://schemas.microsoft.com/office/drawing/2014/main" id="{048152D3-E6D4-4718-B072-B72B6B8D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716338"/>
            <a:ext cx="59912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8C69700A-5822-4F03-8C3A-698DF8195C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203325"/>
            <a:ext cx="7772400" cy="5230813"/>
          </a:xfrm>
        </p:spPr>
        <p:txBody>
          <a:bodyPr/>
          <a:lstStyle/>
          <a:p>
            <a:pPr algn="l"/>
            <a:r>
              <a:rPr lang="it-IT" altLang="it-IT" sz="2400">
                <a:cs typeface="Arabic Typesetting" panose="03020402040406030203" pitchFamily="66" charset="-78"/>
              </a:rPr>
              <a:t>Raccolta sistematica di osservazioni empiriche legate alle </a:t>
            </a:r>
            <a:r>
              <a:rPr lang="it-IT" altLang="it-IT" sz="2400">
                <a:solidFill>
                  <a:srgbClr val="FF0000"/>
                </a:solidFill>
                <a:cs typeface="Arabic Typesetting" panose="03020402040406030203" pitchFamily="66" charset="-78"/>
              </a:rPr>
              <a:t>abitudini, comportamenti e relazioni</a:t>
            </a:r>
            <a:r>
              <a:rPr lang="it-IT" altLang="it-IT" sz="2400">
                <a:cs typeface="Arabic Typesetting" panose="03020402040406030203" pitchFamily="66" charset="-78"/>
              </a:rPr>
              <a:t>: </a:t>
            </a:r>
            <a:br>
              <a:rPr lang="it-IT" altLang="it-IT" sz="2400">
                <a:cs typeface="Arabic Typesetting" panose="03020402040406030203" pitchFamily="66" charset="-78"/>
              </a:rPr>
            </a:b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- Sondaggi d’opinione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- Dinamiche sociali (migrazioni, lavoro, 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famiglia,  mobilità sociale)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- Scelte politiche ed elettorali (exit pool)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- Qualità della vita 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(misura dei bisogni, povertà, 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esclusione sociale, insicurezza)</a:t>
            </a:r>
            <a:br>
              <a:rPr lang="it-IT" altLang="it-IT" sz="2400">
                <a:cs typeface="Arabic Typesetting" panose="03020402040406030203" pitchFamily="66" charset="-78"/>
              </a:rPr>
            </a:br>
            <a:r>
              <a:rPr lang="it-IT" altLang="it-IT" sz="2400">
                <a:cs typeface="Arabic Typesetting" panose="03020402040406030203" pitchFamily="66" charset="-78"/>
              </a:rPr>
              <a:t>- Psicologia  sociale e sperimentale</a:t>
            </a:r>
          </a:p>
        </p:txBody>
      </p:sp>
      <p:sp>
        <p:nvSpPr>
          <p:cNvPr id="33795" name="Segnaposto numero diapositiva 3">
            <a:extLst>
              <a:ext uri="{FF2B5EF4-FFF2-40B4-BE49-F238E27FC236}">
                <a16:creationId xmlns:a16="http://schemas.microsoft.com/office/drawing/2014/main" id="{CA01B733-D6D7-46AF-ABEC-8522D43B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E4B83F-851A-42BE-A46A-BFD7E895D7D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/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D4138FA6-19D6-4E94-8BE8-1D1C6F91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STATISTICA NELLE SCIENZE SOCIALI </a:t>
            </a:r>
          </a:p>
        </p:txBody>
      </p:sp>
      <p:pic>
        <p:nvPicPr>
          <p:cNvPr id="29701" name="Immagine 2">
            <a:extLst>
              <a:ext uri="{FF2B5EF4-FFF2-40B4-BE49-F238E27FC236}">
                <a16:creationId xmlns:a16="http://schemas.microsoft.com/office/drawing/2014/main" id="{2192F7C3-90FE-4CEE-B87B-9768EFDA4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2963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4">
            <a:extLst>
              <a:ext uri="{FF2B5EF4-FFF2-40B4-BE49-F238E27FC236}">
                <a16:creationId xmlns:a16="http://schemas.microsoft.com/office/drawing/2014/main" id="{DD0166CC-E3B4-48FA-B42D-56C27761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436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AA7F2-E043-416A-98F0-D1FEA2BA2684}" type="slidenum">
              <a:rPr lang="it-IT" altLang="it-IT" sz="1400">
                <a:solidFill>
                  <a:srgbClr val="FF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solidFill>
                <a:srgbClr val="FF0000"/>
              </a:solidFill>
            </a:endParaRPr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CDBC0DCE-E711-4978-9C43-C7577D5C7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895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8C18018-C85B-4352-B859-CEF4396FD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6550"/>
            <a:ext cx="7772400" cy="1143000"/>
          </a:xfrm>
        </p:spPr>
        <p:txBody>
          <a:bodyPr/>
          <a:lstStyle/>
          <a:p>
            <a:r>
              <a:rPr lang="it-IT" altLang="it-IT" sz="3200" b="1">
                <a:latin typeface="Comic Sans MS" panose="030F0702030302020204" pitchFamily="66" charset="0"/>
              </a:rPr>
              <a:t>COSA E’ LA STATISTICA??</a:t>
            </a:r>
            <a:endParaRPr lang="it-IT" altLang="it-IT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AD6A29FD-F4A9-4031-9B01-F870472C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5750"/>
            <a:ext cx="8424863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La statistica è un insieme di </a:t>
            </a:r>
            <a:r>
              <a:rPr lang="it-IT" altLang="it-IT" sz="2500" i="1" dirty="0">
                <a:solidFill>
                  <a:schemeClr val="tx2"/>
                </a:solidFill>
                <a:latin typeface="Comic Sans MS" panose="030F0702030302020204" pitchFamily="66" charset="0"/>
              </a:rPr>
              <a:t>METODOLOGIE </a:t>
            </a: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e </a:t>
            </a:r>
            <a:r>
              <a:rPr lang="it-IT" altLang="it-IT" sz="2500" i="1" dirty="0">
                <a:solidFill>
                  <a:schemeClr val="tx2"/>
                </a:solidFill>
                <a:latin typeface="Comic Sans MS" panose="030F0702030302020204" pitchFamily="66" charset="0"/>
              </a:rPr>
              <a:t>TECNICHE </a:t>
            </a: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finalizzate alla: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RILEVAZIONE</a:t>
            </a: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it-IT" altLang="it-IT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ELABORAZIONE, PRESENTAZIONE </a:t>
            </a: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e </a:t>
            </a:r>
            <a:r>
              <a:rPr lang="it-IT" altLang="it-IT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INTERPRETAZIONE </a:t>
            </a:r>
            <a:r>
              <a:rPr lang="it-IT" altLang="it-IT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di </a:t>
            </a:r>
            <a:r>
              <a:rPr lang="it-IT" altLang="it-IT" sz="2500" dirty="0">
                <a:latin typeface="Comic Sans MS" panose="030F0702030302020204" pitchFamily="66" charset="0"/>
              </a:rPr>
              <a:t>INFORMAZIONI</a:t>
            </a:r>
            <a:endParaRPr lang="it-IT" altLang="it-IT" sz="2200" dirty="0"/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C5FBBC4B-CC20-463A-BD51-FE0EA514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95725"/>
            <a:ext cx="2514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Tx/>
              <a:buNone/>
            </a:pPr>
            <a:b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INTERPRETARE LA REALTA’</a:t>
            </a:r>
          </a:p>
        </p:txBody>
      </p:sp>
      <p:sp>
        <p:nvSpPr>
          <p:cNvPr id="3079" name="Text Box 5">
            <a:extLst>
              <a:ext uri="{FF2B5EF4-FFF2-40B4-BE49-F238E27FC236}">
                <a16:creationId xmlns:a16="http://schemas.microsoft.com/office/drawing/2014/main" id="{4AF2AC68-27D1-46CF-A53C-242673B4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3803650"/>
            <a:ext cx="41910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b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altLang="it-IT" sz="2200">
                <a:solidFill>
                  <a:srgbClr val="FF0000"/>
                </a:solidFill>
                <a:latin typeface="Comic Sans MS" panose="030F0702030302020204" pitchFamily="66" charset="0"/>
              </a:rPr>
              <a:t> FAVORIRE IL PROCESSO DECISIONALE ALL’INTERNO DI UNA AZIENDA </a:t>
            </a:r>
          </a:p>
        </p:txBody>
      </p:sp>
      <p:sp>
        <p:nvSpPr>
          <p:cNvPr id="3080" name="AutoShape 6">
            <a:extLst>
              <a:ext uri="{FF2B5EF4-FFF2-40B4-BE49-F238E27FC236}">
                <a16:creationId xmlns:a16="http://schemas.microsoft.com/office/drawing/2014/main" id="{6F54249A-06C2-48CD-A858-308B173E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8401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3081" name="AutoShape 7">
            <a:extLst>
              <a:ext uri="{FF2B5EF4-FFF2-40B4-BE49-F238E27FC236}">
                <a16:creationId xmlns:a16="http://schemas.microsoft.com/office/drawing/2014/main" id="{AB41A760-3DD1-485E-B242-E19DA3C4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38401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3031AB-96CD-4E31-8788-390377B2A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238750"/>
            <a:ext cx="18383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7896521E-C9C1-411D-B063-03C3C0BD8E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5150" y="488950"/>
          <a:ext cx="695325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lipArt" r:id="rId5" imgW="1857375" imgH="3995738" progId="MS_ClipArt_Gallery.2">
                  <p:embed/>
                </p:oleObj>
              </mc:Choice>
              <mc:Fallback>
                <p:oleObj name="ClipArt" r:id="rId5" imgW="1857375" imgH="3995738" progId="MS_ClipArt_Gallery.2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150" y="488950"/>
                        <a:ext cx="695325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 animBg="1"/>
      <p:bldP spid="30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1">
            <a:extLst>
              <a:ext uri="{FF2B5EF4-FFF2-40B4-BE49-F238E27FC236}">
                <a16:creationId xmlns:a16="http://schemas.microsoft.com/office/drawing/2014/main" id="{8AA0A323-E17F-4C7A-B9F2-154FEB16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8D3601-1027-4DBD-B52B-0E93F5D3559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/>
          </a:p>
        </p:txBody>
      </p:sp>
      <p:sp>
        <p:nvSpPr>
          <p:cNvPr id="34819" name="CasellaDiTesto 4">
            <a:extLst>
              <a:ext uri="{FF2B5EF4-FFF2-40B4-BE49-F238E27FC236}">
                <a16:creationId xmlns:a16="http://schemas.microsoft.com/office/drawing/2014/main" id="{7FFB2F3B-A9FB-43B3-9D09-C977FFE0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859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EXIT POOL ELEZIONI EUROPEE 2014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76488FC7-FA6B-451B-B702-670A2EAD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1963"/>
            <a:ext cx="53292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>
            <a:extLst>
              <a:ext uri="{FF2B5EF4-FFF2-40B4-BE49-F238E27FC236}">
                <a16:creationId xmlns:a16="http://schemas.microsoft.com/office/drawing/2014/main" id="{987860F2-7FC3-4361-8D4B-09F816CA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67100"/>
            <a:ext cx="5886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1">
            <a:extLst>
              <a:ext uri="{FF2B5EF4-FFF2-40B4-BE49-F238E27FC236}">
                <a16:creationId xmlns:a16="http://schemas.microsoft.com/office/drawing/2014/main" id="{445BAEC2-EC78-48AA-89E3-9F4E4411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27B58-E4E6-4A36-BB61-56E9B0DE3A6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400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070B4A82-0676-4FB1-96FF-ED8E963B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74763"/>
            <a:ext cx="54387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6">
            <a:extLst>
              <a:ext uri="{FF2B5EF4-FFF2-40B4-BE49-F238E27FC236}">
                <a16:creationId xmlns:a16="http://schemas.microsoft.com/office/drawing/2014/main" id="{2B7BCDF3-ED16-45F8-9CFB-B61D5D44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SBOCCHI OCCUPAZIONALI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1">
            <a:extLst>
              <a:ext uri="{FF2B5EF4-FFF2-40B4-BE49-F238E27FC236}">
                <a16:creationId xmlns:a16="http://schemas.microsoft.com/office/drawing/2014/main" id="{95A516B9-AB3F-435E-852A-E3DB8109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032F3-23C1-45E4-ADA8-F46020A672A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400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4D6C8E0A-2DC2-4647-88A9-23699079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484313"/>
            <a:ext cx="4691062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>
            <a:extLst>
              <a:ext uri="{FF2B5EF4-FFF2-40B4-BE49-F238E27FC236}">
                <a16:creationId xmlns:a16="http://schemas.microsoft.com/office/drawing/2014/main" id="{E477A2CF-0347-449A-A1AC-CCF304A85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SBOCCHI OCCUPAZIONALI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1">
            <a:extLst>
              <a:ext uri="{FF2B5EF4-FFF2-40B4-BE49-F238E27FC236}">
                <a16:creationId xmlns:a16="http://schemas.microsoft.com/office/drawing/2014/main" id="{0552D531-E584-4F92-BEA6-26B4C255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15BE2A-958B-49B1-853E-3AED72936F1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it-IT" altLang="it-IT" sz="1400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FBBDEC2F-9080-4800-B980-5D701E7F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74788"/>
            <a:ext cx="5362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>
            <a:extLst>
              <a:ext uri="{FF2B5EF4-FFF2-40B4-BE49-F238E27FC236}">
                <a16:creationId xmlns:a16="http://schemas.microsoft.com/office/drawing/2014/main" id="{166DC928-A430-41D2-A8A5-BF9C2F5C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SBOCCHI OCCUPAZIONALI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1">
            <a:extLst>
              <a:ext uri="{FF2B5EF4-FFF2-40B4-BE49-F238E27FC236}">
                <a16:creationId xmlns:a16="http://schemas.microsoft.com/office/drawing/2014/main" id="{A6E0E426-C4D8-4727-AE5D-58B3FA33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46CD7-B0CE-4E38-B690-B70B8F64B2A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40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16F1D995-8FA3-4B2A-A205-2B01A18D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1150"/>
            <a:ext cx="5476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magine 2">
            <a:extLst>
              <a:ext uri="{FF2B5EF4-FFF2-40B4-BE49-F238E27FC236}">
                <a16:creationId xmlns:a16="http://schemas.microsoft.com/office/drawing/2014/main" id="{49D0FC8B-3FFE-40C0-A8C2-FDC1FA33F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76388"/>
            <a:ext cx="55149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6">
            <a:extLst>
              <a:ext uri="{FF2B5EF4-FFF2-40B4-BE49-F238E27FC236}">
                <a16:creationId xmlns:a16="http://schemas.microsoft.com/office/drawing/2014/main" id="{AC40916F-768C-4EC3-B9B2-9B0CBF97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SBOCCHI OCCUPAZIONALI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E5E651-912B-4F48-B62D-438DE3154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1">
            <a:extLst>
              <a:ext uri="{FF2B5EF4-FFF2-40B4-BE49-F238E27FC236}">
                <a16:creationId xmlns:a16="http://schemas.microsoft.com/office/drawing/2014/main" id="{34A1B4FE-21E6-434B-ABAD-5CEE1C72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68918-D542-4B2E-93AF-19C35777ED4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400"/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2B3F7139-55A3-452B-870F-8FE5EA11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7200"/>
            <a:ext cx="7847012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SBOCCHI OCCUPAZIONALI….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6623C8-E077-4165-9740-75D679847D2C}"/>
              </a:ext>
            </a:extLst>
          </p:cNvPr>
          <p:cNvSpPr txBox="1"/>
          <p:nvPr/>
        </p:nvSpPr>
        <p:spPr>
          <a:xfrm>
            <a:off x="611188" y="2060575"/>
            <a:ext cx="80279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200" dirty="0">
                <a:solidFill>
                  <a:srgbClr val="FF0000"/>
                </a:solidFill>
                <a:latin typeface="Showcard Gothic" panose="04020904020102020604" pitchFamily="82" charset="0"/>
              </a:rPr>
              <a:t>IN BOCCA AL LUPO </a:t>
            </a:r>
          </a:p>
          <a:p>
            <a:pPr>
              <a:defRPr/>
            </a:pPr>
            <a:endParaRPr lang="it-IT" sz="4200" dirty="0"/>
          </a:p>
          <a:p>
            <a:pPr>
              <a:defRPr/>
            </a:pPr>
            <a:r>
              <a:rPr lang="it-IT" sz="4200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PER IL VOSTRO FUTURO!!!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34E0C6-4ADF-4C40-882B-C2F47C31E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308475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CE1E5C8-C392-4F91-B4DC-E637B9B26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09750"/>
            <a:ext cx="1971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DE99E4-6824-45C1-9C9D-BE6F8D318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92575"/>
            <a:ext cx="3238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264ABD-1B46-49D3-ACAD-CBEC92589B37}"/>
              </a:ext>
            </a:extLst>
          </p:cNvPr>
          <p:cNvSpPr txBox="1"/>
          <p:nvPr/>
        </p:nvSpPr>
        <p:spPr>
          <a:xfrm>
            <a:off x="827088" y="1484313"/>
            <a:ext cx="7416800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Grazie!!!!!</a:t>
            </a:r>
          </a:p>
          <a:p>
            <a:pPr>
              <a:defRPr/>
            </a:pPr>
            <a:endParaRPr lang="it-IT" sz="96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i="1" dirty="0"/>
              <a:t>paola.perchinunno@uniba.it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2">
            <a:extLst>
              <a:ext uri="{FF2B5EF4-FFF2-40B4-BE49-F238E27FC236}">
                <a16:creationId xmlns:a16="http://schemas.microsoft.com/office/drawing/2014/main" id="{D3EC27FE-7D3B-4640-B644-FA106153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C4FCC-59A1-43CA-A62B-E23D7D82BF9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41087FF3-FB1E-4438-A1DC-B5CBD76D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498600"/>
            <a:ext cx="73660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>
            <a:extLst>
              <a:ext uri="{FF2B5EF4-FFF2-40B4-BE49-F238E27FC236}">
                <a16:creationId xmlns:a16="http://schemas.microsoft.com/office/drawing/2014/main" id="{DF34681B-E788-43D5-A121-24177543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BA73675D-59FA-4DE1-834B-74CBCA048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altLang="it-IT" sz="3200" b="1">
                <a:latin typeface="Comic Sans MS" panose="030F0702030302020204" pitchFamily="66" charset="0"/>
              </a:rPr>
              <a:t>STATISTICA</a:t>
            </a:r>
            <a:endParaRPr lang="it-IT" altLang="it-IT"/>
          </a:p>
        </p:txBody>
      </p:sp>
      <p:pic>
        <p:nvPicPr>
          <p:cNvPr id="4102" name="Immagine 1">
            <a:extLst>
              <a:ext uri="{FF2B5EF4-FFF2-40B4-BE49-F238E27FC236}">
                <a16:creationId xmlns:a16="http://schemas.microsoft.com/office/drawing/2014/main" id="{1E9BE2BF-664C-4F56-BDDC-378BB999E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65638"/>
            <a:ext cx="21018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7DEC0D03-AE42-428B-83AF-C1CEBD4D6E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2588" y="3141663"/>
            <a:ext cx="11525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4F01E73A-1079-4C32-808B-E7B08A8BFC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3573463"/>
            <a:ext cx="331311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Immagine 2">
            <a:extLst>
              <a:ext uri="{FF2B5EF4-FFF2-40B4-BE49-F238E27FC236}">
                <a16:creationId xmlns:a16="http://schemas.microsoft.com/office/drawing/2014/main" id="{0AA60DF9-793C-4BFD-8E87-AF9385E0E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18038"/>
            <a:ext cx="4286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>
            <a:extLst>
              <a:ext uri="{FF2B5EF4-FFF2-40B4-BE49-F238E27FC236}">
                <a16:creationId xmlns:a16="http://schemas.microsoft.com/office/drawing/2014/main" id="{B0D88B85-FAB7-4434-BC11-A0794B20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94375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94D56-2C72-4789-BE9F-E7E5BA0A3CA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E858205D-0AE2-4F35-AE2F-DB9F21BC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9EA34175-51A6-4F6A-926E-259E0EBEA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000" b="1">
                <a:latin typeface="Comic Sans MS" panose="030F0702030302020204" pitchFamily="66" charset="0"/>
              </a:rPr>
              <a:t>STATISTICA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8F526BB9-BE3F-462E-ADC7-A1B8175B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68413"/>
            <a:ext cx="3581400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it-IT" sz="2500">
                <a:solidFill>
                  <a:srgbClr val="FF0000"/>
                </a:solidFill>
                <a:latin typeface="Comic Sans MS" panose="030F0702030302020204" pitchFamily="66" charset="0"/>
              </a:rPr>
              <a:t>DESCRITTIVA:</a:t>
            </a:r>
            <a:b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  <a:t>analizza la POPOLAZIONE </a:t>
            </a:r>
            <a:b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  <a:t>e produce delle informazioni relative ad essa</a:t>
            </a:r>
          </a:p>
        </p:txBody>
      </p:sp>
      <p:sp>
        <p:nvSpPr>
          <p:cNvPr id="6150" name="Rectangle 4">
            <a:extLst>
              <a:ext uri="{FF2B5EF4-FFF2-40B4-BE49-F238E27FC236}">
                <a16:creationId xmlns:a16="http://schemas.microsoft.com/office/drawing/2014/main" id="{00549AAB-EAE9-4130-9E99-41402594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347788"/>
            <a:ext cx="38163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it-IT" sz="2500">
                <a:solidFill>
                  <a:srgbClr val="FF0000"/>
                </a:solidFill>
                <a:latin typeface="Comic Sans MS" panose="030F0702030302020204" pitchFamily="66" charset="0"/>
              </a:rPr>
              <a:t>INFERENZIALE:</a:t>
            </a:r>
            <a:b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  <a:t>parte dalle statistiche rilevate sul CAMPIONE e ne deduce qualcosa relativamente alla popolazione</a:t>
            </a:r>
            <a:br>
              <a:rPr lang="en-US" altLang="it-IT" sz="25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n-US" altLang="it-IT" sz="30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1" name="Immagine 1">
            <a:extLst>
              <a:ext uri="{FF2B5EF4-FFF2-40B4-BE49-F238E27FC236}">
                <a16:creationId xmlns:a16="http://schemas.microsoft.com/office/drawing/2014/main" id="{0698D42D-ED1B-45AA-BD63-421EAEC7A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292600"/>
            <a:ext cx="5292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>
            <a:extLst>
              <a:ext uri="{FF2B5EF4-FFF2-40B4-BE49-F238E27FC236}">
                <a16:creationId xmlns:a16="http://schemas.microsoft.com/office/drawing/2014/main" id="{EE1BABBD-EC39-4ACF-97D1-213FB209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B8674F-5035-4515-9F13-8F7EAC056108}" type="slidenum">
              <a:rPr lang="it-IT" altLang="it-IT" sz="1400"/>
              <a:pPr/>
              <a:t>6</a:t>
            </a:fld>
            <a:endParaRPr lang="it-IT" altLang="it-IT" sz="1400"/>
          </a:p>
        </p:txBody>
      </p:sp>
      <p:sp>
        <p:nvSpPr>
          <p:cNvPr id="10243" name="AutoShape 9">
            <a:extLst>
              <a:ext uri="{FF2B5EF4-FFF2-40B4-BE49-F238E27FC236}">
                <a16:creationId xmlns:a16="http://schemas.microsoft.com/office/drawing/2014/main" id="{5B7EF105-DE25-4A66-AD4D-1CFD6FBC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11430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7815F764-43CD-4EA8-A908-03921B038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ACD58DBC-D6EC-49EB-933E-7C28D92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9887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altLang="it-IT" sz="2200" u="sng" dirty="0">
                <a:solidFill>
                  <a:srgbClr val="FF0000"/>
                </a:solidFill>
              </a:rPr>
              <a:t>Unità statistica</a:t>
            </a:r>
            <a:r>
              <a:rPr lang="it-IT" altLang="it-IT" sz="2200" dirty="0">
                <a:solidFill>
                  <a:schemeClr val="tx2"/>
                </a:solidFill>
              </a:rPr>
              <a:t>: singolo elemento della popolazione (individuo, azienda).</a:t>
            </a:r>
          </a:p>
          <a:p>
            <a:pPr>
              <a:lnSpc>
                <a:spcPct val="120000"/>
              </a:lnSpc>
            </a:pPr>
            <a:r>
              <a:rPr lang="it-IT" altLang="it-IT" sz="2200" dirty="0">
                <a:solidFill>
                  <a:schemeClr val="tx2"/>
                </a:solidFill>
              </a:rPr>
              <a:t>		Può  essere: semplice, composta o multipla.</a:t>
            </a:r>
            <a:br>
              <a:rPr lang="it-IT" altLang="it-IT" sz="2200" dirty="0">
                <a:solidFill>
                  <a:schemeClr val="tx2"/>
                </a:solidFill>
              </a:rPr>
            </a:br>
            <a:br>
              <a:rPr lang="it-IT" altLang="it-IT" sz="2200" dirty="0">
                <a:solidFill>
                  <a:schemeClr val="tx2"/>
                </a:solidFill>
              </a:rPr>
            </a:br>
            <a:r>
              <a:rPr lang="it-IT" altLang="it-IT" sz="2200" u="sng" dirty="0">
                <a:solidFill>
                  <a:srgbClr val="FF0000"/>
                </a:solidFill>
              </a:rPr>
              <a:t>Carattere</a:t>
            </a:r>
            <a:r>
              <a:rPr lang="it-IT" altLang="it-IT" sz="2200" u="sng" dirty="0">
                <a:solidFill>
                  <a:schemeClr val="tx2"/>
                </a:solidFill>
              </a:rPr>
              <a:t>:</a:t>
            </a:r>
            <a:r>
              <a:rPr lang="it-IT" altLang="it-IT" sz="2200" dirty="0">
                <a:solidFill>
                  <a:schemeClr val="tx2"/>
                </a:solidFill>
              </a:rPr>
              <a:t> un particolare aspetto, rilevato o misurato sulle unità statisti-che, che sintetizza il fenomeno oggetto di studio (statura, sesso, età, titolo di studio) </a:t>
            </a:r>
            <a:br>
              <a:rPr lang="it-IT" altLang="it-IT" sz="2200" dirty="0">
                <a:solidFill>
                  <a:schemeClr val="tx2"/>
                </a:solidFill>
              </a:rPr>
            </a:br>
            <a:br>
              <a:rPr lang="it-IT" altLang="it-IT" sz="2200" dirty="0">
                <a:solidFill>
                  <a:schemeClr val="tx2"/>
                </a:solidFill>
              </a:rPr>
            </a:br>
            <a:r>
              <a:rPr lang="it-IT" altLang="it-IT" sz="2200" u="sng" dirty="0">
                <a:solidFill>
                  <a:srgbClr val="FF0000"/>
                </a:solidFill>
              </a:rPr>
              <a:t>Modalità</a:t>
            </a:r>
            <a:r>
              <a:rPr lang="it-IT" altLang="it-IT" sz="2200" dirty="0">
                <a:solidFill>
                  <a:schemeClr val="tx2"/>
                </a:solidFill>
              </a:rPr>
              <a:t>: singolo valore o attributo che un carattere può assumere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0AA83877-D4D2-4D05-81C2-82B01FFF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61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3000" b="1">
                <a:solidFill>
                  <a:schemeClr val="tx2"/>
                </a:solidFill>
              </a:rPr>
              <a:t>DEFINIZIONI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>
            <a:extLst>
              <a:ext uri="{FF2B5EF4-FFF2-40B4-BE49-F238E27FC236}">
                <a16:creationId xmlns:a16="http://schemas.microsoft.com/office/drawing/2014/main" id="{6C95A744-83A1-4AB1-BF39-EAECE56C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7A74DD-9C99-41AC-BE0C-9EFE4F0E3415}" type="slidenum">
              <a:rPr lang="it-IT" altLang="it-IT" sz="1400">
                <a:solidFill>
                  <a:srgbClr val="FF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solidFill>
                <a:srgbClr val="FF0000"/>
              </a:solidFill>
            </a:endParaRPr>
          </a:p>
        </p:txBody>
      </p:sp>
      <p:sp>
        <p:nvSpPr>
          <p:cNvPr id="7171" name="Line 17">
            <a:extLst>
              <a:ext uri="{FF2B5EF4-FFF2-40B4-BE49-F238E27FC236}">
                <a16:creationId xmlns:a16="http://schemas.microsoft.com/office/drawing/2014/main" id="{1E68622D-C8D7-4BA3-BE2B-9D2C6A20F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600200"/>
            <a:ext cx="3810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4" name="Line 18">
            <a:extLst>
              <a:ext uri="{FF2B5EF4-FFF2-40B4-BE49-F238E27FC236}">
                <a16:creationId xmlns:a16="http://schemas.microsoft.com/office/drawing/2014/main" id="{3616D3AD-5405-4B11-A2ED-FD508760B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600200"/>
            <a:ext cx="457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5" name="Rectangle 19">
            <a:extLst>
              <a:ext uri="{FF2B5EF4-FFF2-40B4-BE49-F238E27FC236}">
                <a16:creationId xmlns:a16="http://schemas.microsoft.com/office/drawing/2014/main" id="{F04CE2FE-A829-4CE8-8868-886058AB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CA524752-5B6F-4781-B81E-156148116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000" b="1" dirty="0">
                <a:latin typeface="Comic Sans MS" panose="030F0702030302020204" pitchFamily="66" charset="0"/>
              </a:rPr>
              <a:t>CARATTERI</a:t>
            </a:r>
          </a:p>
        </p:txBody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171B860E-0D20-4D6D-A9EE-A2D28C3F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3581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it-IT" sz="25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QUALITATIVI:</a:t>
            </a:r>
            <a:br>
              <a:rPr lang="en-US" altLang="it-IT" sz="25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it-IT" sz="25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attributi</a:t>
            </a:r>
            <a:endParaRPr lang="en-US" altLang="it-IT" sz="3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76" name="Rectangle 4">
            <a:extLst>
              <a:ext uri="{FF2B5EF4-FFF2-40B4-BE49-F238E27FC236}">
                <a16:creationId xmlns:a16="http://schemas.microsoft.com/office/drawing/2014/main" id="{978FE983-2742-4191-A005-991417EF7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0"/>
            <a:ext cx="3581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QUANTITATIVI:</a:t>
            </a:r>
            <a:br>
              <a:rPr lang="en-US" altLang="it-IT" sz="25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it-IT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numeri</a:t>
            </a:r>
            <a:endParaRPr lang="en-US" altLang="it-IT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7" name="AutoShape 5">
            <a:extLst>
              <a:ext uri="{FF2B5EF4-FFF2-40B4-BE49-F238E27FC236}">
                <a16:creationId xmlns:a16="http://schemas.microsoft.com/office/drawing/2014/main" id="{94C6CCAD-5720-4F5C-9601-95521AA1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8" name="Rectangle 6">
            <a:extLst>
              <a:ext uri="{FF2B5EF4-FFF2-40B4-BE49-F238E27FC236}">
                <a16:creationId xmlns:a16="http://schemas.microsoft.com/office/drawing/2014/main" id="{13883467-BEF7-42CE-B930-21EDBDD6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76600"/>
            <a:ext cx="32115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it-IT" sz="25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Mutabili statistiche</a:t>
            </a:r>
            <a:endParaRPr lang="en-US" altLang="it-IT" sz="3000" b="1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79" name="Line 7">
            <a:extLst>
              <a:ext uri="{FF2B5EF4-FFF2-40B4-BE49-F238E27FC236}">
                <a16:creationId xmlns:a16="http://schemas.microsoft.com/office/drawing/2014/main" id="{6B910258-162B-4070-83EA-7917016356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40386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80" name="Line 8">
            <a:extLst>
              <a:ext uri="{FF2B5EF4-FFF2-40B4-BE49-F238E27FC236}">
                <a16:creationId xmlns:a16="http://schemas.microsoft.com/office/drawing/2014/main" id="{DF9A5379-2811-434A-BDE0-636345CE0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0386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81" name="Rectangle 9">
            <a:extLst>
              <a:ext uri="{FF2B5EF4-FFF2-40B4-BE49-F238E27FC236}">
                <a16:creationId xmlns:a16="http://schemas.microsoft.com/office/drawing/2014/main" id="{BA555DE4-F99B-40B4-AEBC-5863E3F9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it-IT" sz="2000" b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Rettilinee</a:t>
            </a:r>
            <a:r>
              <a:rPr lang="en-US" altLang="it-IT"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 ammettono un ordine naturale di successione</a:t>
            </a:r>
            <a:endParaRPr lang="en-US" altLang="it-IT" sz="2000" b="1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82" name="Rectangle 10">
            <a:extLst>
              <a:ext uri="{FF2B5EF4-FFF2-40B4-BE49-F238E27FC236}">
                <a16:creationId xmlns:a16="http://schemas.microsoft.com/office/drawing/2014/main" id="{51597F40-0986-4585-A2AD-79917A68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337050"/>
            <a:ext cx="20462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it-IT" sz="20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Sconnesse</a:t>
            </a:r>
            <a:r>
              <a:rPr lang="en-US" altLang="it-IT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 non </a:t>
            </a:r>
            <a:r>
              <a:rPr lang="en-US" altLang="it-IT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ammettono</a:t>
            </a:r>
            <a:r>
              <a:rPr lang="en-US" altLang="it-IT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un </a:t>
            </a:r>
            <a:r>
              <a:rPr lang="en-US" altLang="it-IT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ordine</a:t>
            </a:r>
            <a:r>
              <a:rPr lang="en-US" altLang="it-IT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naturale</a:t>
            </a:r>
            <a:r>
              <a:rPr lang="en-US" altLang="it-IT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successione</a:t>
            </a:r>
            <a:endParaRPr lang="en-US" altLang="it-IT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83" name="AutoShape 11">
            <a:extLst>
              <a:ext uri="{FF2B5EF4-FFF2-40B4-BE49-F238E27FC236}">
                <a16:creationId xmlns:a16="http://schemas.microsoft.com/office/drawing/2014/main" id="{FB0E8CD9-EE21-4FE1-882F-EDB216336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71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7184" name="Rectangle 12">
            <a:extLst>
              <a:ext uri="{FF2B5EF4-FFF2-40B4-BE49-F238E27FC236}">
                <a16:creationId xmlns:a16="http://schemas.microsoft.com/office/drawing/2014/main" id="{1F5E9E88-2F6D-46DB-894E-33D8B2FD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33305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500">
                <a:solidFill>
                  <a:srgbClr val="FF0000"/>
                </a:solidFill>
                <a:latin typeface="Comic Sans MS" panose="030F0702030302020204" pitchFamily="66" charset="0"/>
              </a:rPr>
              <a:t>Variabili statistiche</a:t>
            </a:r>
            <a:endParaRPr lang="en-US" altLang="it-IT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85" name="Line 13">
            <a:extLst>
              <a:ext uri="{FF2B5EF4-FFF2-40B4-BE49-F238E27FC236}">
                <a16:creationId xmlns:a16="http://schemas.microsoft.com/office/drawing/2014/main" id="{186BBE2B-34F5-48A6-AE03-A35E9FBD1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0386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6" name="Line 14">
            <a:extLst>
              <a:ext uri="{FF2B5EF4-FFF2-40B4-BE49-F238E27FC236}">
                <a16:creationId xmlns:a16="http://schemas.microsoft.com/office/drawing/2014/main" id="{B49C88FF-22E3-4E39-B3CF-69E0DBBE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7" name="Rectangle 15">
            <a:extLst>
              <a:ext uri="{FF2B5EF4-FFF2-40B4-BE49-F238E27FC236}">
                <a16:creationId xmlns:a16="http://schemas.microsoft.com/office/drawing/2014/main" id="{B2AFF76B-4EC0-4ED5-BEC9-E7497D659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4495800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Discrete</a:t>
            </a:r>
            <a:r>
              <a:rPr lang="en-US" altLang="it-IT" sz="2000">
                <a:solidFill>
                  <a:srgbClr val="FF0000"/>
                </a:solidFill>
                <a:latin typeface="Comic Sans MS" panose="030F0702030302020204" pitchFamily="66" charset="0"/>
              </a:rPr>
              <a:t>: assumono un </a:t>
            </a:r>
            <a:r>
              <a:rPr lang="it-IT" altLang="it-IT" sz="2000">
                <a:solidFill>
                  <a:srgbClr val="FF0000"/>
                </a:solidFill>
                <a:latin typeface="Comic Sans MS" panose="030F0702030302020204" pitchFamily="66" charset="0"/>
              </a:rPr>
              <a:t>numero intero di possibili modalità</a:t>
            </a:r>
            <a:endParaRPr lang="en-US" altLang="it-IT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88" name="Rectangle 16">
            <a:extLst>
              <a:ext uri="{FF2B5EF4-FFF2-40B4-BE49-F238E27FC236}">
                <a16:creationId xmlns:a16="http://schemas.microsoft.com/office/drawing/2014/main" id="{4DE814FF-953C-4074-B39A-7B5286A8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Continue</a:t>
            </a:r>
            <a:r>
              <a:rPr lang="en-US" altLang="it-IT" sz="200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br>
              <a:rPr lang="en-US" altLang="it-IT" sz="200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it-IT" sz="2000">
                <a:solidFill>
                  <a:srgbClr val="FF0000"/>
                </a:solidFill>
                <a:latin typeface="Comic Sans MS" panose="030F0702030302020204" pitchFamily="66" charset="0"/>
              </a:rPr>
              <a:t>assumono </a:t>
            </a:r>
            <a:r>
              <a:rPr lang="it-IT" altLang="it-IT" sz="2000">
                <a:solidFill>
                  <a:srgbClr val="FF0000"/>
                </a:solidFill>
                <a:latin typeface="Comic Sans MS" panose="030F0702030302020204" pitchFamily="66" charset="0"/>
              </a:rPr>
              <a:t>qualunque valore compreso in un intervallo reale</a:t>
            </a:r>
            <a:endParaRPr lang="en-US" altLang="it-IT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/>
      <p:bldP spid="7181" grpId="0"/>
      <p:bldP spid="7182" grpId="0"/>
      <p:bldP spid="7183" grpId="0" animBg="1"/>
      <p:bldP spid="7184" grpId="0"/>
      <p:bldP spid="7187" grpId="0"/>
      <p:bldP spid="7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AA5798E-41DA-4282-A5C9-ADE4D0CF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8353425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003399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7CD0150-0AC1-4BF9-9DDE-981582A9A820}"/>
              </a:ext>
            </a:extLst>
          </p:cNvPr>
          <p:cNvGraphicFramePr/>
          <p:nvPr/>
        </p:nvGraphicFramePr>
        <p:xfrm>
          <a:off x="150566" y="404664"/>
          <a:ext cx="8993434" cy="616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68" name="AutoShape 6" descr="data:image/jpeg;base64,/9j/4AAQSkZJRgABAQAAAQABAAD/2wCEAAkGBhQSEBUUExQWFRUVFBUVGBUXFRYWFxYaFBUWFhcVFhQXHCYeGBkjHBQUHy8gIycpLCwsFx4xNTAqNSYsLCkBCQoKDgwOGg8PGikeHBwpLCkpKSksKSksKSksLCwpKSkpKSwpLCwpKSksLCkpKSwpLCwpKSksLCkpKSkpLCk2LP/AABEIAKABEAMBIgACEQEDEQH/xAAcAAACAwEBAQEAAAAAAAAAAAAEBQIDBgcBAAj/xABLEAACAQIDBAUIBQYNBQEBAAABAgMAEQQSIQUGMUETIlFhkRQyVHGBk6HSI0JSscEHJFN0stMVMzRDYnKCkrPC0eHwRGNzovFkFv/EABkBAAMBAQEAAAAAAAAAAAAAAAABAwIEBf/EACgRAAICAQQCAQQDAQEAAAAAAAABAhEDEhMhMTJBUQQiYfBCcdEjFP/aAAwDAQACEQMRAD8AS7X2zOMTiPznEADEzKAs0lgBI9rDOABoBYUINuz+lYr3z/vK+2yL4jFfrc3+JLQISuA48eOMo2xgNsz+lYr3z/vK9/hef0rFe+f95QSirlSkU2o/rChtSf0vFe+k/eVIbRn9LxXvpPnodUq1RSsNqJZ5fiPS8V76T56kMbiPTMV76T568EdeiOsthtRLFnxB/wCsxXvZPnqYfEemYn3snz15EKJRay5MW1EpHlHpmJ97J89SCYj03E+9l+eiQlTVaWthtRBRDifTcT72T5696DE+m4n3svz0wWOrYcKzMFUEk8ANSaW4xbcRWMNifTcT72X56kMFifTcT72X56aYsxwmzNmcGzInK3IudOOml+dOdj72YZIxliCzAHTjmI4ASNe1xSWR3Vi24mZTYuNPDFYw+ppz/nr1th44ccTjB/an+etjPvkxjuvVYqzWutwB3a3PPvHZQcmMxMo+hxTCRALxMgRiTx14EdnqpufwG3EybYHEj/rcT72X56rOHxI/63E+9l+etfsPeHp5fJ8VErvdhnAAIygk38OIr3HbtBs5w7FshIZGBDA2vZdBmH/NaFNtWh7cTHdDifTcT72X56+MGJ9NxPvZfnpm2HINiCD2G9eNHRrYbcRWY8T6bifey/PUT5R6bifey/PTB1qspT1sNqIEWxHpmJ97J89QabEemYr3sn7yjXShnFPUx7Uf1g5xeI9MxXvpP3leeWYj0zFe+k+ereiqt1rWoNqJA7QxHpeK99J89QO1J/S8V76T568YVWUrVj2okztef0rFe+f95Xh2zP6VivfP+8qp0oaVuymg2o/rCm29P6VivfP+8q+Pak5VH8pxJBnEZVppLEWVj9c3BzWsaT5L0xhS0Ef62P2I6b6J5McYxtE9rfyjFfrc3+JLQoWi9rH84xX63N/iS0KtIpi8T0R1aleJVgpMoWKtTC1WtXo1YbAmgq4JVairkrDAj0dXRGvQK8y2pCClWrFSqYJKKUVhiCNnYFpXCKNSfYBzJ7q3GA2XHh0sNWPnNwJ7h2L3VDYmzBh4tfPcXbu7F9n31DaW0BGjO3BQSarFKPLAw+/WNVsQEUKOjWxsBxOvLutWZL1btLaDTSM7cSSbdndQmauZ8swafdl8La0lxKToWNl46BCOfDjXuK2+I8WzsokKEhWViOd7NfQ2uRw0NZbNV2HRpJAAM7MToTxPE3NaTA6Ls58PiJFxEZtIOIBsdRYh156X1rQx4islsfZhQKQOhYXzBSGEnaTcXC6aa0/SSrRZpFe29ktKpKEXXrKpGpNtVDX4HTQ8DWUkiYDrKVOosRwI4j2VuYpqSbfwRjWWTzo3yuQSbpJmVbr3FSdO4UpR9oDMstRyVcBeq8Q9hWEOwWc1SsV6tRLmpSG1aQwZxQ7ir5KhkrYwfJVcpAFTxWKC6DjQFmc1tARllvXiYfmaJWAL66jJJWrAqZQKIH8TH+tj9iOhiL0VltBH+tj9iOm+iWbwZDbR/OMT+tzf4ktBLLR+11viMV+tzf4ktL2g7KaHh8QmOWiFpQwYcquhxlqTRUagV8DVMOIB50UmtTYj1JqLja9CPhTyqpJSp1pVYDYCpldKpw84Iphh8KWYKBqSAPbwqT4EAZrGtNudhhNOL6qgzkd4tl+Jv7KD2zuzJFIsY67OARlB1N7WsfVWp3R2G+Hjk6QWdnAtcHqqL8R3sfCnFqTChtipaR7aw/SwyJe2ZTr2W1/CmmIagJWrchM5NKhUkEWI4iq70+3p2X0ZR+TXU95XgfatvCit19jxvEXkUMSxUX4AC3Adt71CuTFGWra7rbL6NCzpZydLgXAHD1c6t2jseLo+qqIy2KsQB5pvYnnTSOS4vp7OHsNaSHReGqxGocGrFNbGGxPU9oRh4JFYXBRvgLg+IFDxtRceoseYt41oDneBxXUN+VVXLtUm2a3TtAoLN0hQAc7HT4U4TdqZXWLJ1mFxrodLnrcNK54tJcjSFh0FhQ8lMsTgGRmQqcy3uAL2txOnKgsPgpJiwiRpCozELyFUTHQKe+lmL2lyXxqGJldzbgL8P9auw2By95qySXYweHCE6tw++ry1hYC1XvFbjQ00oHE2oTsCDVWygamhZdpX0QX76guHZtWPsqlAWSYwcFF6Ljv0Md/Sx+xHQ4QKNBaigfoY/wBbH7EdD6JZvBlO8ExXEYkj0yb/ABJaChx6njTjHMvlOKD88XNb3ktROx434fCjUl2PF4lMIDdlTfY1+AozZ24skpk6OTL0cbS9YHrZeAHr7a2+5m6c2HnikdkkXIwkA0aKRluAQeItbXjrwqU8ij0yyRzP+CpAwCi5JAHrOlviK0eH3Rxa4oYZlXOY+kzBroFuRq3bmGX11p229ho8R5E6iysAXWwKzMbllPYLhfZ7KZ78EZejGhlALtzIjPVXuGYk1GWaTaVdh/YFu1u4uWdMREelQCw1tqCQyMNDqPhXku7GGAGHkJE7C/SA9VWPBCOY/wBafbn453gKuxdoyAGPnEEaZjzPHXurmq7dkWRulUksxN+ep76lHVJvnoHSXBv9q7FjTDQGZVEeHF2RLlnNsqop00J1NA7v7yRYuQRzxhJM30bL1dAbqhI7LCtBt2IthBfiMhbwsfiayez9jg4qF10IlQ+wEE/AGsxaadjbpmx23MsXXA+lYZVfjlA428ahsgHyZbknrPqTfixpdvtjCixSKMyB2jbuPL9kiid3MesuGuv1WII5i+v41T6dCn2SnNAyUfiFoGQV0MmxZtTZaTrlccNQRxB7az42ficNE4jZXW97AHML6EgeHPlWsaqjU2jIi3d2ghVYusZApZswPG+up9dMfILBshKZjfqjh26HQX15V5Ps/wCl6VCA+XKbi4Yd9rG+g1rN7y7VlWXo82UKAbrcZr6i9+yl0BrkBA1N/YPwq5a5zHt6cAASNYdv+vZWiwO+aHKHQgnQkWy9l9Te1CaCzVR0bDQcYo2FaojSFe0N328qXER6AAs5vqGUaEDv0FM93p8zBG1y3dTzB+sL8wb0TtLECPDSO3ALbxIAHiaT7mzNLO7EZVRbAfWJc8T2aA+NQzRrlGoXq4A9695/JJikCjpCwaV2F7g2IjF+VqbbqYSFy2Kw90Ey5WiIFldTe48Tw0N6U7y7AUYx5W62cKwB4CwCn18K0G6ekTdmfTwFSk1p4KJ/dRnzu9hMMSJrzSuTmI0CZjcsByOt/ZXmK3TCQBVQmYy5FIvlZeIN+AXLrc1mdvbblfESpGhDCRwTxOjEeytmrSrsdA7MJCoQsGOaxc8G/q2F++ttSik2+zPyZHE7qynGQwl16ObNaZOsPowc6/1gQRWf2junImIkjZswRiAQOI4g25aGukbkMFJgsMo+kQHXKwNiRf10JvVvnBgsQYUizO5DTNx6r8VBPOxNUjklq0pB6MHHslUHKg8ZilSui7e3NEvQgyiOIRFFkW15ZJHYxXHYFsSed9KyON/J4EggYuxmdpVkUajMjABVHH/W9Vjki+2JqjJzbTHK5phgJi0CE+mC3u46OTYUUY/E17iWTooghBtixe39SOr6k1wSzeDPMfs5ZsTigxtbFzEW/wDJLTXdfciXpYpUe6rKGyk6t0bxlh4Nf2GlG08IJMRigXyEYuYg3tf6SQVptjYp48Fh+ilvJFjwJCT9Qi5A7mUDwqWRuuGGDxNZu9jc0+IhkQfQApGw4PHpnVu0hwT6mrP/AJP96mmxxRgytKrswPAkDMPCjdzIpv4TxnSWyAzBbcdZha/svSvYeIaHEzFo8rQRTkNa98ostjbnpXLS+5fgtYPjYIZscyGwkOII7DfpPjWg/KZsmR+imiNiuZG1sNSGX/N40j29Ci41pI5GjdikyniOuoYGxBHOm++Su5FutkllSyyMhGkbAWGhOp40/wCUWJhO5eJkgwweYXMmJWLTkuWwbT+kaW7QaNcQ6SAdSTQNoCL5hr3i1FWc4LDojlXDM7hwGOpNlaxGuvEURtfDpiJM5UAlVDHgSRzuPxrF838ibQ12/j5HwkmVVYlI7r2rKGzAG/HhY0n3HN5mOZvo0JKOOspOg63McaNVuI7VRD2WTzdOFTw4y3tpcWPeOw1i6VCcuSeAl8ow00cqFTfPY8DfXqsOOo+NfbrYIxO6DzHUEdoK8j26E+FWx0TC1jccaUcuh2ZcrLsSlL5kpzOmYXFLZYq9DvkYvZaqZaLeOqSlZoQLO2VWPYpPgL8q5nNMzsWY3JNyf+cq6pkrCby7FMUpZFPRtrcDRTzF+Xb7anJCYktUlFfZamFrBka4TeXEILB7jsYBreNdJ2FK0kKO6hWYXIHeTbjwuLH21zrdbZnTYlARdV6zX4WXkfWbCutYWHwqmO+2aQPt6InDOEtn0Kg9oI1++s/sXZ4w4lkYlpOia7cTckaKKf4qTMb+FBtXLky6mx6uRFvPNK87ogNhbW/2lU2udFGveaPDrgsNhUd1VhIJW14kk3GupHWH92rnS51qnGQrIwZwGYCwJsSB2C/CjVfA1OhXvMeixEuSMnMc5bRV64uSXPfenW3NpLLs09HcExoUGnG/VGbh9Q60u2xhVxDK0guVXKNTb1leBNe7TlJw5jjsptEF04BAQ3IjnppWuHQ1IW7gbKePESYiZvMiYEXJtmI4k+o8KE3wxMMONmL+exDcCSRlFrdnCjnTotnyiR2ZppFWyAlgq3PAcjY62FVb5lDJBMYQ+eCN7uVUdX6rZjx7aonc7Geb/wC1pIBhIxGWPQBra6NoDw5iwrRbb2/JHgYJkRfKJI1sWGkZdFaRvZpp20j/ACg7duYgq/ShWJAVn0OXRSveDxtyr7f2KU4bCpG1mjBR9QvWEUR5g99GlPSmaAd6tyEdjK7tYQjqqdOrkCX7yGY+ys3iMCkUMQj9LF9b65I+NbLbWPMC44ydYCLCIgv5kgTKH15Zmv7Kw5gjWGPI+cnFjMb31yR10Y22uWSz+DPdpxocRiukYqPK5rEf+SXuoRs0aMY2vGCrZiBYSBXyHlY2DDw7aN2lKy4jFZfS5r9Qv/OS8gdKqkxTNhZ0Nh/Fufo2F8rC3V5ceNVFh8TX7s7TfymSVnUdLAs7rmYH6huQTYAksdLcRVGyIHRsUrl1zI0aEuri/Si9tNOqDx7ax0cUgwjTZiS4MJub/RWChfUGVdOwU62XvRmkRHHUcKiSfadQA4PrJ0qUsfbRR/g1WIAlWMOAxjRUzEDXLwJ76v6W5udSTf11kd2d5HnmmjkABQkrYWsA2Uqe08PjWjixSkEhgQCQSCLAjiCe6oTg1wZdhymrlegklq5HqTRkNV6vRqCSSiEkrDQgxDREdBI9ERyVNoQxw8ltDwrydKHSerDiBV8ObT9sujSdA8iVQ0dFsQeFVMtdip9GgYpQ+0HCQuxtYIx156cKNy1m99ceVjWJbXk49tgRYAd5pPoRhstNtgbDbESAWIQHrt2DsF+dNtj7ks2V5jYaHIAbkcbMeVbXCYRIlCoAqjkP+a1JQ9sSRLZWyY4VyxqFHPtPrPOjp5NLChxiRyqDTVLNm40xBv0iL0O5qby1Q71zJGSDtVLtXryUO71RDPmaqXNeNJVMsoAJJsALk9ludUSGSZqHxcQky5wGyebcA5b9l+HChcFtqKZWaNwVUkE8LWF+fK2t6U7c3qWPDiWKz52yr2aXJzc9LcKrGEro1Q92gjT4iM5wi5hn05FyxHcLG1L9u7XilhlYyMR/CLKLaXvGQFHatlGtJ8Rve3UKx3Cojzf0ekHVUd+t6W7IwgnSW/mKXZL/AG31zEdoVVFWWOuZGl+Qnae05cU0s7rZGlRJFBsDYv0SWJ5LGbntNVgp0MeRAo8rF+sGv1I/sk1bsxD5AOF5J5ZOtzMaIq3vx1eTxr6a/QxXy/ysWy6DzI++rfKJ5vAr2q1sRitXH53N5gJP8ZLxqWznsJSc9jEw64sTw+F1qnbSA4jE3Qv+dzcCRb6SXjaqIOpHIcgQGMjiTfsGvrNP0GLxDtnvfZzjsWQHxvREGzVmwCR8LqCD2Ncm9CJGRDiEHHj7GRT+BozdyX83UdhYfH/5WHxyvkoZDZazNKYo2IaTRjfkDc3bjbt7ac7ZwRwkLRqWaKZQCTxWRCDfss3D2UNu5IPLmPImW3tN/urRbya4WUHsB8GFUnL7kht8irY+8Uow8cGHXpJgGY381VDE5fXaw9tM599DJgpXhBSdAMyHVl1AZgOYAvrytrQ248SrCzgdZnIJ7gBYffQG/WxVy+UJobhXHbfQN6/vrNQc6aF7H+4m80k0Ehnb+KYDpDZbhgT1jwuLce8U82TvZBiJHjifMyW7gw5lO0CuR7v7OfEyCEOVTz2FzYW0uF4FtQK3O0t11WGM4XqTQdZG5ueJDHmTbn6uFYy4ser+waRpsFvrh5MScOrnpASOHVYrxCtzIsfCny4kXtfXjXAsHtjo8X0/RjMGZggJC5yCO82ub5a1Y3Zxcq+VmZkxZIZE80Ko+p3X004dvHTOT6WKfdf6JxSOl7T27Fh4zJM4RRpc8STyAGpNfbN25FiIxJC4dTpcciORB1BrjG8u9LYqARYlGTEQubZRZTcWYOpN1OnKrd1d8lwWGdY1LzSSA2YfRqALA3Bux7tKX/j+z8ho4OzvIe+vF2g4/pev/UVzRW2pEPLXbMfr4c8BENfNGin1ajj3Vm99dvjFzxyxucvRqApJBjYE3vy5g5h+FGP6d3SYKJ3D+F2+wPYxH4UHiHV5VlMQzroCWJ7eVrczWGfe2edY8LgiJJhGvSz/AFFsAGKk9/1reqvsDv5Nhpeg2iljylUcRrZiBow7x7RT28j/AM9hTNyN5VaTohJEJOaBgX8L8e6i0kPMk1+f8HOi44O0pyLNn6UK1yA2a4Xjc2+NbaTeDFbUkaLD/QYYGzyfWIPae0280e008n07+ePdg4nTzicoJJsBrcmwHeTVWF2vHKCY5EcDQlGDWPfY6Vyna+3p4cPNgcYSSY/opwCc4BBAbtBsRfiOdJN0NvnC9IYgXnlyRxpY5eJOY9pvYAd5rC+juLd/0LTwd0OKF7X100v28Kye9v5QVwcixiMyORmYZsoUG9tbG5NqzM+6WKRRiUnZsXcs4uLG/wBVTwNuw6HlWS2/tiTESBpkVZFXIxAILZftKTYEajQCtYvpot92hqJ2HHb0RR4dZ3NlZAyrpmbMoYKBzOopRit90bBPiIesy2BjY6qSwXrAHhre441nt29lPinXE4o3VAohTQLZeHVHBQQNOZqrfjYwjviIiUznJIoNg2bnp221HtpxxY1LT7/eBpcjHZe/r+TPJOoLZ8kYUW6UkXsB2DgSPvoXaG9MwjkgxaZWdDldOHWFwLX1HK4NL9wtnK7tK+vRkBAeAJ1J9Y/Gn2+MQfCsSBmQgg8xcgH4VRqCnVD4sze70TTA4dbqjNnla+uVdAo7NfH2VdvXs3yc2jNopTfJ9ll7Ozzvwo3cZbJKe1lHgP8Aeq99579Ev9ZvHKB9x8K1q/6UHscbFwYXCWPWMil3J1uWF9b8bC1CbvPlwcjf+Q+C2/Cr4Mf+ZB+yL4gZfvoLZS2w0yHkX/ZBqfLv+xFeBxNsKo75RcgNobcAePHhVqsDDHa38rHBFT6kfJeNVlyIowoa4z6qFJHW4EH/AJpVokJhjvm/lY85Qp8yPs41v0yWbwZVt4HyjE5c38sm81gv85LxNLxhyeKL/bkdvwo/eCMtiMTZiv55Ne3/AJJe+lEkEY8+TxI/+1pdDw+I2ix1ukLupLIFAW54Bh3/AGvhRmDxGTDsfs9J8CTWfXEJ9SNn7yNPFvwqUuMYoVZ44wdMq9ZuPhScLKksLF0aYeXmZWv6iQPuBp5vM7eTsFBNyL25AG5Pq0pHicTmw4ijR2y2s1rDTnc2pttDF/mz5tD0evrtqKUlymANuXjLdJGe5x9x/wAtMN7ph5I9+ZUD15gfwNDbC6pkXsKH+8i/6UBvlMW6KIcWJNvaFH3miryB7KdwXC4hwdCY9PEE/hW9WasNjFGHx8TDRWVVPh0Z+5TWpndijBfOym1+F7afGs5Vck/kGjBYMp/CKkeZ5SCPeafGuqiauPPs6RJMoF2EgQW5vxABrp2CxDNGpYWYqLjsNtfjTzq6YSRmPymYcXhkAFzmVjbU2sRft50P+TXBq2Id2UHo0GUkXszHiO+wNS38xBklhhHHjbvc5R9xrzdBzh8bLAx4gj1lDcEesXqivZr8B6OmCeuQb74FYsa4RQqsEcAcBmGth6wfGunCauS7x7R6fFSOOGay+pRlH3X9tT+lVSYo9nT9ysEkODiKqA0iB3bmxOouewA8KI3m2bHiMO4dQzKjFGtqrAXFjx4gaUk3G2p0mEVb9aIlD6r3X4G3spttbaPRQSP9lGPrNtB42qUk1kv3Zn2ccjW5A7bDxruWz8OkMSxxqFUAaDmbak9p9dcWGGdY1ntoZCoP9JbN4a/A113DY3pEVxwZVbxANdH1NtI3IW/lCjV8ExIF0ZCp5i7AGx7wazH5Nox5RIxtdY9L8RmYAkewW9tH/lCx56JIhfVs7cdAugB9p+FZ3dLENFilIViD1WsCbB+Z9tjRji9poF0dXM1cs3yW2Nl78p8UWuimSueTQeUyYqUa5blf7wA/9VPjU/p+G2KKo3mxTlw0IHARJ8VufiaTb94sDDBObuPBdSfuHtr7dHH5sMo5oSn4j4G3soPfHBhgjljfMsYXS3WJufXp8KIxrJyFckNwsXbpU/quP2T+HjTXerE/m5UcXZVHjf8ACl26+CRDKQOssjx3v9UHhb2VbtaTPiYE5C7n/n9mtSV5LH7PN1vo3mjJ81h8Lg/hVW8+HzSBif5ttOzJr8Sai2KEWNdm0V187lfTS/sqzaDGQ5lKkdGycftG9wRccqf8rAN2gqphgi2Ckotr/aYE8aElxZRpRkZkka4ZLHQgA6caFkxj5croGAtxGmnquPuoXpIT9Uoe4kfs01EC0yp+kdO5gRTSA/QR9fP+djX+xH3mlAhB82ZvUSGHxpng4ssCag/ng4KB9SPjah9Es3gyrepWM+IC3/lk17G315eJpJFs9r36i99sx8TTrezG9HNiDa98ZN+3LWYk2pI+i6erj41SCdDw+A3bDr/OOx9ZsPAV4mMhTzQL9w/zGlUWzZG1OnrpjhtmKvHU0NJdssXjHyP5gsO3j8Tp4XqxcGzG7tw/tHxbh7BVc+0VjGp17B/zSgpse7jVujXs+saVCG/8IRwE2uXNrgXLG3C5ND9E8kyzS2RUtZfUSRc+s3oLBsf5pLf9x+PsoyPZtzeRi57D5vhSaSA+23ixiQqxAs6tfNayges+ytJBiuoC2hyjN67a/jSSTHJGvLuVeJ7gBQMmLaVgLX/oA9Ud8jc/VWXG1XoRMygqZf8A9isveO0dtbLpNazeEwQBzOczcjbRe5V5V5tfa/RpZT1m4dw7azJaqSACwcnlG0y3FUYkeqPRfjY1PeV+gxsc44HKT3leqw9q2qzYkAw8bSNoW1Pq5D1m9Dyhsa4vdYk4dv8A9+6q/wAvwlQzcrMCB2EXHqNYvbWGVsVOAo6mFLCwA10YHTnrWhhkyqAOAAA9Q0rNSYrrYqX7S9EPaMv3CpYlTYkaXdhEGGjZVUFkXMQLFiNNe3W9Ab97Ry4cR85G+Can45au2HePDxr2L95Jt8aT74QFjG/Jbi3LjeiK/wClsPYXjNl22Uq26yqJbd5N2+DHwovcvaOfDBTxjOX2cR+PhVmG2l0sIP2lII7NLEUg3QfI8i9oB8CR+NNpyi0/kB5vlL+aMB9Z0X43/ChdkDo8dMv/AGo//VVH40VtOATRlDpqCD2EcDSRp3EmbhNGLH/uqPx4UQ8dII0u2sd0eHka+oUges6D76VbpxKuHJOvSE39Q6v+tXw41ZUvxB0IOvsNLZtmmM54Wy9qfVNKK40gQ3cxfQSSRP1bkZe+xI+ItTTbCmQJlsckgcgm17Ai1+XGk8uLSXqyjI44H/eoRbQeE5JOsvJqo4279joLwuPMUkmn8YxcqdGBPYeDD1GrJOjmbOGIcC1wSGHcRUyyuvJgaW4vBEarc+viPUeIpe/hiCpElGl1kHYwsfGgndUPB4T3arVC7YdNDr6+PjRMO2lbRtK3THRKLaLjjaQdq6HwqwY2OTja/YRrUJMGjajQ9o0oWbZrcjm9fHxo4YF8+zQfNNqabIgZcOoY3/PFt7uOsyHkj7bdnEVpdjYsvh0uNRjB+xHSmnpJZ/Blm9GHDT4i4vbGTfty0sjQDgLVodrQKcRiQ6TEHEzMpjAsR0kn2lNxqDcUum2VE3LGAdyx/fkrKa6ZPHkjGNMVz49U4nXsFLZ9qs2g6o+NPP8A+ag+zi/7qfJROH2Jh0/msUT2kJ8lb1QRTegZvDYBzra3eeNMsPs5F1PWPaad+SQ/o8X4J8le+TQ/o8V4J8lZeSw34C55wouTYUnxm1y2i6L8TT7E7Hic6rjPVlj+SqV3cg5pi/BPkpxcF2G9Az0EbO2mp7f960OAwgjHf+NMIsHAossWKHsT5KsyRfo8V4J8lKU7B5ogWIxYRSxpDDIHkMkh6o1/0ArQ43ZkUlrpiwByAT5KHOwYbWy4uw5ZY/koi4pAs0PkWZ3xL9iKfD/etBh4wihV0AqzD4eBFyrFih7E+SrbxfosV4J8lZlK+hPNAWbT2t0eg42NII8T1FQ8C+ZvurRYzZMMjXKYsexPkqgbvQfZxf8Adj+StxcUhrNBDDB4rMoI4cqhtKPPEw7vuoiFYlUKIsVYdyfJUy8X6LFeCfJUunwLeiZvYWMykxn2euhtlTZcR6yRTttjw58wTFj2J8leR7FhD5smLve/BPkquqI96AaXpNttTow5cCOVPrxfosV4J8lQkSFhYxYrwT5KnFpMSzQMfDtJka68+I76dYDaQkHeKm+78BN8mLH9mP5KnBsWFDcLi/7sfyVSTgxvNAhjMKsg1GvbSnEQvGLHrJ91ajo4v0eK8E+SvGghI1ixXgnyVlToN6Bj8PjDGeqbr2U5w+NDjSiZthYdjfo8WPUE+SoR7BhBuFxn92P5K05RY96APiMKr8RSvEbJI82tSmEiHFMX4J8le+SQ/o8X4J8lJToW/AxkczxmmGG2qDx0NPpNmQNxixXhH8lCvu7hz9TFj2J8lb1xfYb0AYOD3012egECW0/PB+xHQ0exIl4DGf3Y/ko+NAFjjRJrCcSEuo/oLYZVHZfWpyargnlyRlGkf//Z">
            <a:hlinkClick r:id="rId9"/>
            <a:extLst>
              <a:ext uri="{FF2B5EF4-FFF2-40B4-BE49-F238E27FC236}">
                <a16:creationId xmlns:a16="http://schemas.microsoft.com/office/drawing/2014/main" id="{365C6889-B0FC-4EC0-B435-77BA17AF7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3248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269" name="Rectangle 20">
            <a:extLst>
              <a:ext uri="{FF2B5EF4-FFF2-40B4-BE49-F238E27FC236}">
                <a16:creationId xmlns:a16="http://schemas.microsoft.com/office/drawing/2014/main" id="{1A1157D8-E5F8-48A2-A1A3-3BE110F5A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381000"/>
            <a:ext cx="7391400" cy="838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C9A2A2D7-49C5-453F-A0F5-4D2C8A47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7200"/>
            <a:ext cx="861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800" b="1">
                <a:latin typeface="Comic Sans MS" panose="030F0702030302020204" pitchFamily="66" charset="0"/>
              </a:rPr>
              <a:t>FASI DELL’INDAGINE STATISTICA</a:t>
            </a:r>
          </a:p>
        </p:txBody>
      </p:sp>
      <p:pic>
        <p:nvPicPr>
          <p:cNvPr id="14" name="Immagine 1">
            <a:extLst>
              <a:ext uri="{FF2B5EF4-FFF2-40B4-BE49-F238E27FC236}">
                <a16:creationId xmlns:a16="http://schemas.microsoft.com/office/drawing/2014/main" id="{84412F03-E5B9-4E73-ACEE-691D05D93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4325"/>
            <a:ext cx="187325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">
            <a:extLst>
              <a:ext uri="{FF2B5EF4-FFF2-40B4-BE49-F238E27FC236}">
                <a16:creationId xmlns:a16="http://schemas.microsoft.com/office/drawing/2014/main" id="{08E9C298-DC44-4B7D-AAE7-C5B551492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5445125"/>
            <a:ext cx="253206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>
            <a:extLst>
              <a:ext uri="{FF2B5EF4-FFF2-40B4-BE49-F238E27FC236}">
                <a16:creationId xmlns:a16="http://schemas.microsoft.com/office/drawing/2014/main" id="{E0D9E339-5E42-48A6-A700-C02EA1FD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4383088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B31415C9-8BA5-4A8B-83AA-9B1F18CAB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75" y="5386388"/>
          <a:ext cx="484188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lipArt" r:id="rId13" imgW="1296063" imgH="3934305" progId="MS_ClipArt_Gallery.2">
                  <p:embed/>
                </p:oleObj>
              </mc:Choice>
              <mc:Fallback>
                <p:oleObj name="ClipArt" r:id="rId13" imgW="1296063" imgH="3934305" progId="MS_ClipArt_Gallery.2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5386388"/>
                        <a:ext cx="484188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406F719-3A43-4C64-95A1-805E4AD5CAC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42987" y="3006726"/>
            <a:ext cx="288925" cy="3238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07D9531-32AC-4D5C-B585-20ABDD934029}"/>
              </a:ext>
            </a:extLst>
          </p:cNvPr>
          <p:cNvSpPr/>
          <p:nvPr/>
        </p:nvSpPr>
        <p:spPr bwMode="auto">
          <a:xfrm>
            <a:off x="2987675" y="5157788"/>
            <a:ext cx="298450" cy="28733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2771886-9B26-41E8-B032-74A2D50AE3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11813" y="3006725"/>
            <a:ext cx="328612" cy="3063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B27D2A23-7E45-4B0C-AFE3-1D07401B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084763"/>
            <a:ext cx="350837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4">
            <a:extLst>
              <a:ext uri="{FF2B5EF4-FFF2-40B4-BE49-F238E27FC236}">
                <a16:creationId xmlns:a16="http://schemas.microsoft.com/office/drawing/2014/main" id="{58701E2A-7428-4EF8-AB29-9286E10D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85D041-F1EE-4373-BA9A-FB173E8B8BA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85BBD1D-F6F5-44AC-A397-7E9A39C6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35088"/>
            <a:ext cx="85248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Determinazione di un 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piano di rilevazione </a:t>
            </a: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e raccolta dei dati:</a:t>
            </a:r>
            <a:b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</a:br>
            <a:endParaRPr lang="it-IT" altLang="it-IT" sz="240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</a:b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1) definizione dell’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unità statistica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(individuo, famiglia, azienda, etc)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</a:b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2) specificazione dei 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caratteri </a:t>
            </a: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e delle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>
                <a:solidFill>
                  <a:srgbClr val="FF0000"/>
                </a:solidFill>
                <a:latin typeface="Comic Sans MS" panose="030F0702030302020204" pitchFamily="66" charset="0"/>
              </a:rPr>
              <a:t>modalità </a:t>
            </a: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oggetto di rilevazione in 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2"/>
                </a:solidFill>
                <a:latin typeface="Comic Sans MS" panose="030F0702030302020204" pitchFamily="66" charset="0"/>
              </a:rPr>
              <a:t> allo scopo da raggiungere</a:t>
            </a:r>
            <a:endParaRPr lang="it-IT" altLang="it-IT" sz="2200">
              <a:solidFill>
                <a:schemeClr val="bg2"/>
              </a:solidFill>
            </a:endParaRPr>
          </a:p>
        </p:txBody>
      </p:sp>
      <p:pic>
        <p:nvPicPr>
          <p:cNvPr id="9222" name="Immagine 5">
            <a:extLst>
              <a:ext uri="{FF2B5EF4-FFF2-40B4-BE49-F238E27FC236}">
                <a16:creationId xmlns:a16="http://schemas.microsoft.com/office/drawing/2014/main" id="{4B654270-2E41-4A12-B3AD-53736104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210026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magine 1">
            <a:extLst>
              <a:ext uri="{FF2B5EF4-FFF2-40B4-BE49-F238E27FC236}">
                <a16:creationId xmlns:a16="http://schemas.microsoft.com/office/drawing/2014/main" id="{DBF39FFC-6EA3-4252-A90C-BA025873D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216525"/>
            <a:ext cx="26543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Gallone 73">
            <a:extLst>
              <a:ext uri="{FF2B5EF4-FFF2-40B4-BE49-F238E27FC236}">
                <a16:creationId xmlns:a16="http://schemas.microsoft.com/office/drawing/2014/main" id="{2EE6F67D-93B5-4D7A-98EC-467ED7E50F74}"/>
              </a:ext>
            </a:extLst>
          </p:cNvPr>
          <p:cNvSpPr/>
          <p:nvPr/>
        </p:nvSpPr>
        <p:spPr>
          <a:xfrm>
            <a:off x="312738" y="131763"/>
            <a:ext cx="2112962" cy="1458912"/>
          </a:xfrm>
          <a:prstGeom prst="chevron">
            <a:avLst>
              <a:gd name="adj" fmla="val 4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3319" name="Gruppo 74">
            <a:extLst>
              <a:ext uri="{FF2B5EF4-FFF2-40B4-BE49-F238E27FC236}">
                <a16:creationId xmlns:a16="http://schemas.microsoft.com/office/drawing/2014/main" id="{8B1C5538-1B2F-41A0-A552-5EDA8E5D971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34963"/>
            <a:ext cx="1943100" cy="990600"/>
            <a:chOff x="527984" y="3242836"/>
            <a:chExt cx="1479725" cy="989895"/>
          </a:xfrm>
        </p:grpSpPr>
        <p:sp>
          <p:nvSpPr>
            <p:cNvPr id="13338" name="Rettangolo arrotondato 87">
              <a:extLst>
                <a:ext uri="{FF2B5EF4-FFF2-40B4-BE49-F238E27FC236}">
                  <a16:creationId xmlns:a16="http://schemas.microsoft.com/office/drawing/2014/main" id="{54B349A6-0E67-49F6-B5BE-0053A8A6F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84" y="3242836"/>
              <a:ext cx="1188162" cy="9898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339" name="Rettangolo 88">
              <a:extLst>
                <a:ext uri="{FF2B5EF4-FFF2-40B4-BE49-F238E27FC236}">
                  <a16:creationId xmlns:a16="http://schemas.microsoft.com/office/drawing/2014/main" id="{6923051C-5E37-4B24-8DF3-B32E15C29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86" y="3271829"/>
              <a:ext cx="1277623" cy="9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rilevazione</a:t>
              </a:r>
              <a:endParaRPr lang="it-IT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Gallone 75">
            <a:extLst>
              <a:ext uri="{FF2B5EF4-FFF2-40B4-BE49-F238E27FC236}">
                <a16:creationId xmlns:a16="http://schemas.microsoft.com/office/drawing/2014/main" id="{A9792617-B850-42C3-B1E6-891705362A91}"/>
              </a:ext>
            </a:extLst>
          </p:cNvPr>
          <p:cNvSpPr/>
          <p:nvPr/>
        </p:nvSpPr>
        <p:spPr>
          <a:xfrm>
            <a:off x="4782324" y="116634"/>
            <a:ext cx="1881032" cy="1492583"/>
          </a:xfrm>
          <a:prstGeom prst="chevron">
            <a:avLst>
              <a:gd name="adj" fmla="val 40000"/>
            </a:avLst>
          </a:prstGeom>
          <a:gradFill rotWithShape="1">
            <a:gsLst>
              <a:gs pos="0">
                <a:srgbClr val="AAE2CA">
                  <a:hueOff val="1714279"/>
                  <a:satOff val="3916"/>
                  <a:lumOff val="-10850"/>
                  <a:alphaOff val="0"/>
                  <a:tint val="50000"/>
                  <a:satMod val="300000"/>
                </a:srgbClr>
              </a:gs>
              <a:gs pos="35000">
                <a:srgbClr val="AAE2CA">
                  <a:hueOff val="1714279"/>
                  <a:satOff val="3916"/>
                  <a:lumOff val="-10850"/>
                  <a:alphaOff val="0"/>
                  <a:tint val="37000"/>
                  <a:satMod val="300000"/>
                </a:srgbClr>
              </a:gs>
              <a:gs pos="100000">
                <a:srgbClr val="AAE2CA">
                  <a:hueOff val="1714279"/>
                  <a:satOff val="3916"/>
                  <a:lumOff val="-1085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3323" name="Gruppo 76">
            <a:extLst>
              <a:ext uri="{FF2B5EF4-FFF2-40B4-BE49-F238E27FC236}">
                <a16:creationId xmlns:a16="http://schemas.microsoft.com/office/drawing/2014/main" id="{9691FA87-982D-47BB-9B8B-BB90EC48C0BE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260350"/>
            <a:ext cx="1189037" cy="1174750"/>
            <a:chOff x="4781485" y="3168349"/>
            <a:chExt cx="1188371" cy="1174931"/>
          </a:xfrm>
        </p:grpSpPr>
        <p:sp>
          <p:nvSpPr>
            <p:cNvPr id="13336" name="Rettangolo arrotondato 85">
              <a:extLst>
                <a:ext uri="{FF2B5EF4-FFF2-40B4-BE49-F238E27FC236}">
                  <a16:creationId xmlns:a16="http://schemas.microsoft.com/office/drawing/2014/main" id="{15BFEDDB-F0E6-4297-89C0-E0D614C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85" y="3168349"/>
              <a:ext cx="1188371" cy="117493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78D0D5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337" name="Rettangolo 86">
              <a:extLst>
                <a:ext uri="{FF2B5EF4-FFF2-40B4-BE49-F238E27FC236}">
                  <a16:creationId xmlns:a16="http://schemas.microsoft.com/office/drawing/2014/main" id="{E7E22508-69EE-454C-870A-9206AF89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898" y="3202762"/>
              <a:ext cx="1119545" cy="110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presentazione</a:t>
              </a:r>
              <a:endParaRPr lang="it-IT" altLang="it-IT" sz="1000">
                <a:solidFill>
                  <a:srgbClr val="000000"/>
                </a:solidFill>
              </a:endParaRPr>
            </a:p>
          </p:txBody>
        </p:sp>
      </p:grpSp>
      <p:sp>
        <p:nvSpPr>
          <p:cNvPr id="78" name="Gallone 77">
            <a:extLst>
              <a:ext uri="{FF2B5EF4-FFF2-40B4-BE49-F238E27FC236}">
                <a16:creationId xmlns:a16="http://schemas.microsoft.com/office/drawing/2014/main" id="{00C33728-40C2-4C47-8B56-28BADC27800A}"/>
              </a:ext>
            </a:extLst>
          </p:cNvPr>
          <p:cNvSpPr/>
          <p:nvPr/>
        </p:nvSpPr>
        <p:spPr>
          <a:xfrm>
            <a:off x="2373153" y="44624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3327" name="Gruppo 78">
            <a:extLst>
              <a:ext uri="{FF2B5EF4-FFF2-40B4-BE49-F238E27FC236}">
                <a16:creationId xmlns:a16="http://schemas.microsoft.com/office/drawing/2014/main" id="{8BF4C423-16A6-4232-9AA1-5D7CBCD76D3A}"/>
              </a:ext>
            </a:extLst>
          </p:cNvPr>
          <p:cNvGrpSpPr>
            <a:grpSpLocks/>
          </p:cNvGrpSpPr>
          <p:nvPr/>
        </p:nvGrpSpPr>
        <p:grpSpPr bwMode="auto">
          <a:xfrm>
            <a:off x="2792413" y="188913"/>
            <a:ext cx="1314450" cy="1169987"/>
            <a:chOff x="2478251" y="3096345"/>
            <a:chExt cx="1314636" cy="1169487"/>
          </a:xfrm>
        </p:grpSpPr>
        <p:sp>
          <p:nvSpPr>
            <p:cNvPr id="13334" name="Rettangolo arrotondato 83">
              <a:extLst>
                <a:ext uri="{FF2B5EF4-FFF2-40B4-BE49-F238E27FC236}">
                  <a16:creationId xmlns:a16="http://schemas.microsoft.com/office/drawing/2014/main" id="{9D048B87-3911-49E9-BAC1-67AABE548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51" y="3096345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4A88C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335" name="Rettangolo 84">
              <a:extLst>
                <a:ext uri="{FF2B5EF4-FFF2-40B4-BE49-F238E27FC236}">
                  <a16:creationId xmlns:a16="http://schemas.microsoft.com/office/drawing/2014/main" id="{5B0341BB-9F58-44CA-9290-EFA9F6BB8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504" y="3130598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elaborazione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Gallone 79">
            <a:extLst>
              <a:ext uri="{FF2B5EF4-FFF2-40B4-BE49-F238E27FC236}">
                <a16:creationId xmlns:a16="http://schemas.microsoft.com/office/drawing/2014/main" id="{D7BE639A-1811-4B1D-8FE2-3871A50DD6A9}"/>
              </a:ext>
            </a:extLst>
          </p:cNvPr>
          <p:cNvSpPr/>
          <p:nvPr/>
        </p:nvSpPr>
        <p:spPr>
          <a:xfrm>
            <a:off x="6679043" y="116642"/>
            <a:ext cx="2151569" cy="1571959"/>
          </a:xfrm>
          <a:prstGeom prst="chevron">
            <a:avLst>
              <a:gd name="adj" fmla="val 4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</p:sp>
      <p:grpSp>
        <p:nvGrpSpPr>
          <p:cNvPr id="13331" name="Gruppo 80">
            <a:extLst>
              <a:ext uri="{FF2B5EF4-FFF2-40B4-BE49-F238E27FC236}">
                <a16:creationId xmlns:a16="http://schemas.microsoft.com/office/drawing/2014/main" id="{94972C7D-8E2D-400F-B762-7CF50C757CDD}"/>
              </a:ext>
            </a:extLst>
          </p:cNvPr>
          <p:cNvGrpSpPr>
            <a:grpSpLocks/>
          </p:cNvGrpSpPr>
          <p:nvPr/>
        </p:nvGrpSpPr>
        <p:grpSpPr bwMode="auto">
          <a:xfrm>
            <a:off x="7183438" y="260350"/>
            <a:ext cx="1314450" cy="1169988"/>
            <a:chOff x="6869695" y="3168352"/>
            <a:chExt cx="1314636" cy="1169487"/>
          </a:xfrm>
        </p:grpSpPr>
        <p:sp>
          <p:nvSpPr>
            <p:cNvPr id="13332" name="Rettangolo arrotondato 81">
              <a:extLst>
                <a:ext uri="{FF2B5EF4-FFF2-40B4-BE49-F238E27FC236}">
                  <a16:creationId xmlns:a16="http://schemas.microsoft.com/office/drawing/2014/main" id="{62CA4515-5272-4B43-B123-9E22EDD7E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95" y="3168352"/>
              <a:ext cx="1314636" cy="116948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9525" algn="ctr">
              <a:solidFill>
                <a:srgbClr val="2828B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333" name="Rettangolo 82">
              <a:extLst>
                <a:ext uri="{FF2B5EF4-FFF2-40B4-BE49-F238E27FC236}">
                  <a16:creationId xmlns:a16="http://schemas.microsoft.com/office/drawing/2014/main" id="{E888C714-7268-4F24-9C16-350EB758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948" y="3202605"/>
              <a:ext cx="1246130" cy="110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68" tIns="99568" rIns="99568" bIns="99568" anchor="ctr"/>
            <a:lstStyle>
              <a:lvl1pPr defTabSz="622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it-IT" altLang="it-IT" sz="1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interpretazione</a:t>
              </a:r>
              <a:endParaRPr lang="it-IT" altLang="it-IT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CCFF"/>
      </a:hlink>
      <a:folHlink>
        <a:srgbClr val="B2B2B2"/>
      </a:folHlink>
    </a:clrScheme>
    <a:fontScheme name="Tema di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i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16B896A337CF488F74A20F54EF1ADF" ma:contentTypeVersion="2" ma:contentTypeDescription="Creare un nuovo documento." ma:contentTypeScope="" ma:versionID="9472012c5537047d7d15c8d55eb95ab8">
  <xsd:schema xmlns:xsd="http://www.w3.org/2001/XMLSchema" xmlns:xs="http://www.w3.org/2001/XMLSchema" xmlns:p="http://schemas.microsoft.com/office/2006/metadata/properties" xmlns:ns2="2c4d6075-9050-44dd-bce1-25a7280ce42c" targetNamespace="http://schemas.microsoft.com/office/2006/metadata/properties" ma:root="true" ma:fieldsID="84fa1bf8556ba4dbef59e15314a7051c" ns2:_="">
    <xsd:import namespace="2c4d6075-9050-44dd-bce1-25a7280ce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6075-9050-44dd-bce1-25a7280ce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2406D5-9324-465E-9CB5-7053598D5D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0AFA23-E789-4849-8C4D-976F8697E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d6075-9050-44dd-bce1-25a7280ce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1052</Words>
  <Application>Microsoft Office PowerPoint</Application>
  <PresentationFormat>Presentazione su schermo (4:3)</PresentationFormat>
  <Paragraphs>220</Paragraphs>
  <Slides>36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47" baseType="lpstr">
      <vt:lpstr>Arial</vt:lpstr>
      <vt:lpstr>Arial Rounded MT Bold</vt:lpstr>
      <vt:lpstr>Comic Sans MS</vt:lpstr>
      <vt:lpstr>Showcard Gothic</vt:lpstr>
      <vt:lpstr>Stencil</vt:lpstr>
      <vt:lpstr>Times New Roman</vt:lpstr>
      <vt:lpstr>Wingdings</vt:lpstr>
      <vt:lpstr>Tema di Office</vt:lpstr>
      <vt:lpstr>ClipArt</vt:lpstr>
      <vt:lpstr>Foglio di lavoro</vt:lpstr>
      <vt:lpstr>Equazione</vt:lpstr>
      <vt:lpstr>Presentazione standard di PowerPoint</vt:lpstr>
      <vt:lpstr>Presentazione standard di PowerPoint</vt:lpstr>
      <vt:lpstr>COSA E’ LA STATISTICA??</vt:lpstr>
      <vt:lpstr>STATISTICA</vt:lpstr>
      <vt:lpstr>STATISTICA</vt:lpstr>
      <vt:lpstr>Presentazione standard di PowerPoint</vt:lpstr>
      <vt:lpstr>CARATTERI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RAPPRESENTAZIONI GRAFICHE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Metodologia per la costruzione di indicatori economici:   - indice prezzi al consumo;  - tassi di disoccupazione;  - prodotto interno lordo;  - aggregati economici,  che servono a monitorare lo stato dell’economia</vt:lpstr>
      <vt:lpstr>   Il punto della situazione in Italia</vt:lpstr>
      <vt:lpstr>   Il punto della situazione in Italia</vt:lpstr>
      <vt:lpstr> Metodi statistici applicati alla popolazione.  Indicatori di stato e di flusso della popolazione: - natalità,  - mortalità,  - nuzialità,  - migratorietà  Previsioni demografiche.</vt:lpstr>
      <vt:lpstr>Presentazione standard di PowerPoint</vt:lpstr>
      <vt:lpstr>Raccolta sistematica di osservazioni empiriche legate alle abitudini, comportamenti e relazioni:   - Sondaggi d’opinione - Dinamiche sociali (migrazioni, lavoro,  famiglia,  mobilità sociale) - Scelte politiche ed elettorali (exit pool) - Qualità della vita  (misura dei bisogni, povertà,  esclusione sociale, insicurezza) - Psicologia  sociale e sperimentale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spegea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COS’E’ LA STATISTICA MODERNA</dc:title>
  <dc:creator>Corso C1</dc:creator>
  <cp:lastModifiedBy>Paola Perchinunno</cp:lastModifiedBy>
  <cp:revision>90</cp:revision>
  <cp:lastPrinted>2001-01-23T18:31:18Z</cp:lastPrinted>
  <dcterms:created xsi:type="dcterms:W3CDTF">2001-01-17T11:17:02Z</dcterms:created>
  <dcterms:modified xsi:type="dcterms:W3CDTF">2021-03-26T16:01:51Z</dcterms:modified>
</cp:coreProperties>
</file>