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312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5890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>
            <a:spLocks noGrp="1"/>
          </p:cNvSpPr>
          <p:nvPr>
            <p:ph type="title"/>
          </p:nvPr>
        </p:nvSpPr>
        <p:spPr>
          <a:xfrm>
            <a:off x="781190" y="152996"/>
            <a:ext cx="11437905" cy="1901450"/>
          </a:xfrm>
          <a:prstGeom prst="rect">
            <a:avLst/>
          </a:prstGeom>
        </p:spPr>
        <p:txBody>
          <a:bodyPr lIns="65023" tIns="65023" rIns="65023" bIns="65023" anchor="b"/>
          <a:lstStyle>
            <a:lvl1pPr defTabSz="1300480">
              <a:defRPr sz="6400">
                <a:solidFill>
                  <a:srgbClr val="2C7C9F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r>
              <a:t>Titolo Testo</a:t>
            </a:r>
          </a:p>
        </p:txBody>
      </p:sp>
      <p:sp>
        <p:nvSpPr>
          <p:cNvPr id="1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81190" y="2275841"/>
            <a:ext cx="11437905" cy="617728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94770" indent="-494770" defTabSz="1300480">
              <a:spcBef>
                <a:spcPts val="2800"/>
              </a:spcBef>
              <a:buClr>
                <a:srgbClr val="6FB7D7"/>
              </a:buClr>
              <a:buSzPct val="110000"/>
              <a:buChar char="●"/>
              <a:defRPr sz="34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  <a:lvl2pPr marL="869372" indent="-520122" defTabSz="1300480">
              <a:spcBef>
                <a:spcPts val="2800"/>
              </a:spcBef>
              <a:buClr>
                <a:srgbClr val="6FB7D7"/>
              </a:buClr>
              <a:buSzPct val="110000"/>
              <a:buChar char="●"/>
              <a:defRPr sz="34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2pPr>
            <a:lvl3pPr marL="1166177" indent="-480377" defTabSz="1300480">
              <a:spcBef>
                <a:spcPts val="2800"/>
              </a:spcBef>
              <a:buClr>
                <a:srgbClr val="6FB7D7"/>
              </a:buClr>
              <a:buSzPct val="110000"/>
              <a:buChar char="●"/>
              <a:defRPr sz="34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3pPr>
            <a:lvl4pPr marL="1526116" indent="-557741" defTabSz="1300480">
              <a:spcBef>
                <a:spcPts val="2800"/>
              </a:spcBef>
              <a:buClr>
                <a:srgbClr val="6FB7D7"/>
              </a:buClr>
              <a:buSzPct val="110000"/>
              <a:buChar char="●"/>
              <a:defRPr sz="34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4pPr>
            <a:lvl5pPr marL="1797402" indent="-533752" defTabSz="1300480">
              <a:spcBef>
                <a:spcPts val="2800"/>
              </a:spcBef>
              <a:buClr>
                <a:srgbClr val="6FB7D7"/>
              </a:buClr>
              <a:buSzPct val="110000"/>
              <a:buChar char="●"/>
              <a:defRPr sz="34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792369" y="8739015"/>
            <a:ext cx="849063" cy="8920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5000">
                <a:solidFill>
                  <a:srgbClr val="FFFFFF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792369" y="8739015"/>
            <a:ext cx="849063" cy="8920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5000">
                <a:solidFill>
                  <a:srgbClr val="FFFFFF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olo Testo"/>
          <p:cNvSpPr txBox="1">
            <a:spLocks noGrp="1"/>
          </p:cNvSpPr>
          <p:nvPr>
            <p:ph type="title"/>
          </p:nvPr>
        </p:nvSpPr>
        <p:spPr>
          <a:xfrm>
            <a:off x="781190" y="152996"/>
            <a:ext cx="11437905" cy="1901450"/>
          </a:xfrm>
          <a:prstGeom prst="rect">
            <a:avLst/>
          </a:prstGeom>
        </p:spPr>
        <p:txBody>
          <a:bodyPr lIns="65023" tIns="65023" rIns="65023" bIns="65023" anchor="b"/>
          <a:lstStyle>
            <a:lvl1pPr defTabSz="1300480">
              <a:defRPr sz="6400">
                <a:solidFill>
                  <a:srgbClr val="2C7C9F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r>
              <a:t>Titolo Testo</a:t>
            </a:r>
          </a:p>
        </p:txBody>
      </p:sp>
      <p:sp>
        <p:nvSpPr>
          <p:cNvPr id="13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781190" y="2275841"/>
            <a:ext cx="5462017" cy="617728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88950" indent="-488950" defTabSz="1300480">
              <a:spcBef>
                <a:spcPts val="2200"/>
              </a:spcBef>
              <a:buClr>
                <a:srgbClr val="6FB7D7"/>
              </a:buClr>
              <a:buSzPct val="110000"/>
              <a:buChar char="●"/>
              <a:defRPr sz="28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  <a:lvl2pPr marL="872772" indent="-523522" defTabSz="1300480">
              <a:spcBef>
                <a:spcPts val="2200"/>
              </a:spcBef>
              <a:buClr>
                <a:srgbClr val="6FB7D7"/>
              </a:buClr>
              <a:buSzPct val="110000"/>
              <a:buChar char="●"/>
              <a:defRPr sz="28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2pPr>
            <a:lvl3pPr marL="1125361" indent="-439561" defTabSz="1300480">
              <a:spcBef>
                <a:spcPts val="2200"/>
              </a:spcBef>
              <a:buClr>
                <a:srgbClr val="6FB7D7"/>
              </a:buClr>
              <a:buSzPct val="110000"/>
              <a:buChar char="●"/>
              <a:defRPr sz="28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3pPr>
            <a:lvl4pPr marL="1427691" indent="-459316" defTabSz="1300480">
              <a:spcBef>
                <a:spcPts val="2200"/>
              </a:spcBef>
              <a:buClr>
                <a:srgbClr val="6FB7D7"/>
              </a:buClr>
              <a:buSzPct val="110000"/>
              <a:buChar char="●"/>
              <a:defRPr sz="28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4pPr>
            <a:lvl5pPr marL="1703211" indent="-439561" defTabSz="1300480">
              <a:spcBef>
                <a:spcPts val="2200"/>
              </a:spcBef>
              <a:buClr>
                <a:srgbClr val="6FB7D7"/>
              </a:buClr>
              <a:buSzPct val="110000"/>
              <a:buChar char="●"/>
              <a:defRPr sz="2800">
                <a:solidFill>
                  <a:srgbClr val="595959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792369" y="8739015"/>
            <a:ext cx="849063" cy="8920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5000">
                <a:solidFill>
                  <a:srgbClr val="FFFFFF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olo Testo"/>
          <p:cNvSpPr txBox="1"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>
              <a:defRPr sz="7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t>Titolo Testo</a:t>
            </a:r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Il marketing: come vendere di più e meglio nell’attuale contesto economico"/>
          <p:cNvSpPr txBox="1">
            <a:spLocks noGrp="1"/>
          </p:cNvSpPr>
          <p:nvPr>
            <p:ph type="title"/>
          </p:nvPr>
        </p:nvSpPr>
        <p:spPr>
          <a:xfrm>
            <a:off x="781191" y="152996"/>
            <a:ext cx="11437904" cy="5509143"/>
          </a:xfrm>
          <a:prstGeom prst="rect">
            <a:avLst/>
          </a:prstGeom>
        </p:spPr>
        <p:txBody>
          <a:bodyPr/>
          <a:lstStyle/>
          <a:p>
            <a:r>
              <a:t>Il marketing: come vendere di più e meglio nell’attuale contesto economico</a:t>
            </a:r>
          </a:p>
        </p:txBody>
      </p:sp>
      <p:sp>
        <p:nvSpPr>
          <p:cNvPr id="154" name="Pierluigi Passaro…"/>
          <p:cNvSpPr txBox="1">
            <a:spLocks noGrp="1"/>
          </p:cNvSpPr>
          <p:nvPr>
            <p:ph type="body" sz="quarter" idx="1"/>
          </p:nvPr>
        </p:nvSpPr>
        <p:spPr>
          <a:xfrm>
            <a:off x="781191" y="6641613"/>
            <a:ext cx="11437904" cy="17652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ctr">
              <a:buClrTx/>
              <a:buSzTx/>
              <a:buNone/>
            </a:pPr>
            <a:r>
              <a:rPr lang="it-IT" dirty="0" smtClean="0"/>
              <a:t>Prof. </a:t>
            </a:r>
            <a:r>
              <a:rPr dirty="0" smtClean="0"/>
              <a:t>Pierluigi Passaro</a:t>
            </a:r>
            <a:endParaRPr lang="it-IT" dirty="0" smtClean="0"/>
          </a:p>
          <a:p>
            <a:pPr marL="0" indent="0" algn="ctr">
              <a:buClrTx/>
              <a:buSzTx/>
              <a:buNone/>
            </a:pPr>
            <a:r>
              <a:rPr lang="it-IT" dirty="0" smtClean="0"/>
              <a:t>Docente di Marketing e Economia e Gestione delle Imprese</a:t>
            </a:r>
            <a:endParaRPr dirty="0"/>
          </a:p>
          <a:p>
            <a:pPr marL="0" indent="0" algn="ctr">
              <a:buClrTx/>
              <a:buSzTx/>
              <a:buNone/>
            </a:pPr>
            <a:r>
              <a:rPr lang="it-IT" dirty="0" smtClean="0"/>
              <a:t>21</a:t>
            </a:r>
            <a:r>
              <a:rPr dirty="0" smtClean="0"/>
              <a:t>.02.20</a:t>
            </a:r>
            <a:r>
              <a:rPr lang="it-IT" dirty="0" smtClean="0"/>
              <a:t>20</a:t>
            </a:r>
            <a:endParaRPr dirty="0"/>
          </a:p>
        </p:txBody>
      </p:sp>
      <p:sp>
        <p:nvSpPr>
          <p:cNvPr id="1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145526" y="8739015"/>
            <a:ext cx="495906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187" y="1189849"/>
            <a:ext cx="11913867" cy="767644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egnaposto numero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1792369" y="8739015"/>
            <a:ext cx="849063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2"/>
          <p:cNvSpPr txBox="1">
            <a:spLocks noGrp="1"/>
          </p:cNvSpPr>
          <p:nvPr>
            <p:ph type="title"/>
          </p:nvPr>
        </p:nvSpPr>
        <p:spPr>
          <a:xfrm>
            <a:off x="973102" y="575733"/>
            <a:ext cx="10340624" cy="16256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040384">
              <a:defRPr sz="512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IL PARADIGMA DEL MARKETING MIX</a:t>
            </a:r>
          </a:p>
        </p:txBody>
      </p:sp>
      <p:sp>
        <p:nvSpPr>
          <p:cNvPr id="205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429565" y="2817706"/>
            <a:ext cx="8599876" cy="5852161"/>
          </a:xfrm>
          <a:prstGeom prst="rect">
            <a:avLst/>
          </a:prstGeom>
        </p:spPr>
        <p:txBody>
          <a:bodyPr/>
          <a:lstStyle/>
          <a:p>
            <a:pPr marL="476250" indent="-476250">
              <a:lnSpc>
                <a:spcPct val="8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Product</a:t>
            </a:r>
          </a:p>
          <a:p>
            <a:pPr marL="476250" indent="-476250">
              <a:lnSpc>
                <a:spcPct val="8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Price</a:t>
            </a:r>
          </a:p>
          <a:p>
            <a:pPr marL="476250" indent="-476250">
              <a:lnSpc>
                <a:spcPct val="8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Place</a:t>
            </a:r>
          </a:p>
          <a:p>
            <a:pPr marL="476250" indent="-476250">
              <a:lnSpc>
                <a:spcPct val="8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Promotion</a:t>
            </a:r>
          </a:p>
          <a:p>
            <a:pPr>
              <a:lnSpc>
                <a:spcPct val="8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76250" indent="-476250">
              <a:lnSpc>
                <a:spcPct val="8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People</a:t>
            </a:r>
          </a:p>
          <a:p>
            <a:pPr marL="476250" indent="-476250">
              <a:lnSpc>
                <a:spcPct val="8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Process</a:t>
            </a:r>
          </a:p>
          <a:p>
            <a:pPr marL="476250" indent="-476250">
              <a:lnSpc>
                <a:spcPct val="8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Physical evidence</a:t>
            </a:r>
          </a:p>
        </p:txBody>
      </p:sp>
      <p:sp>
        <p:nvSpPr>
          <p:cNvPr id="206" name="Segnaposto numero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1839188" y="8739015"/>
            <a:ext cx="802244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olo 1"/>
          <p:cNvSpPr txBox="1">
            <a:spLocks noGrp="1"/>
          </p:cNvSpPr>
          <p:nvPr>
            <p:ph type="title"/>
          </p:nvPr>
        </p:nvSpPr>
        <p:spPr>
          <a:xfrm>
            <a:off x="973102" y="575733"/>
            <a:ext cx="10340624" cy="16256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STRATEGIE DI BASE</a:t>
            </a:r>
          </a:p>
        </p:txBody>
      </p:sp>
      <p:pic>
        <p:nvPicPr>
          <p:cNvPr id="2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359" y="2376753"/>
            <a:ext cx="11054082" cy="632216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egnaposto numero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1792369" y="8739015"/>
            <a:ext cx="849063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"/>
          <p:cNvSpPr txBox="1">
            <a:spLocks noGrp="1"/>
          </p:cNvSpPr>
          <p:nvPr>
            <p:ph type="title"/>
          </p:nvPr>
        </p:nvSpPr>
        <p:spPr>
          <a:xfrm>
            <a:off x="973102" y="575732"/>
            <a:ext cx="10340624" cy="224197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62355"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/>
            </a:r>
            <a:br/>
            <a:r>
              <a:t/>
            </a:r>
            <a:br/>
            <a:r>
              <a:t>MARKETING OPERATIVO</a:t>
            </a:r>
            <a:br/>
            <a:r>
              <a:t>TRANSAZIONALE E RELAZIONALE</a:t>
            </a:r>
          </a:p>
        </p:txBody>
      </p:sp>
      <p:sp>
        <p:nvSpPr>
          <p:cNvPr id="213" name="Rectangle 4"/>
          <p:cNvSpPr txBox="1">
            <a:spLocks noGrp="1"/>
          </p:cNvSpPr>
          <p:nvPr>
            <p:ph type="body" sz="half" idx="1"/>
          </p:nvPr>
        </p:nvSpPr>
        <p:spPr>
          <a:xfrm>
            <a:off x="781191" y="2275841"/>
            <a:ext cx="5462017" cy="6177281"/>
          </a:xfrm>
          <a:prstGeom prst="rect">
            <a:avLst/>
          </a:prstGeom>
        </p:spPr>
        <p:txBody>
          <a:bodyPr/>
          <a:lstStyle/>
          <a:p>
            <a:pPr marL="465666" indent="-465666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80218" indent="-480218">
              <a:lnSpc>
                <a:spcPct val="90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Il </a:t>
            </a:r>
            <a:r>
              <a:rPr i="1"/>
              <a:t>marketing transazionale</a:t>
            </a:r>
            <a:r>
              <a:t>:</a:t>
            </a:r>
            <a:endParaRPr sz="2400"/>
          </a:p>
          <a:p>
            <a:pPr marL="496711" indent="-496711">
              <a:lnSpc>
                <a:spcPct val="90000"/>
              </a:lnSpc>
              <a:buSzTx/>
              <a:buFont typeface="Wingdings 2"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endParaRPr sz="2400"/>
          </a:p>
          <a:p>
            <a:pPr marL="496711" indent="-496711">
              <a:lnSpc>
                <a:spcPct val="90000"/>
              </a:lnSpc>
              <a:buSzTx/>
              <a:buFont typeface="Wingdings 2"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	… si focalizza sulle singole vendite ….</a:t>
            </a:r>
            <a:endParaRPr sz="2400"/>
          </a:p>
          <a:p>
            <a:pPr marL="496711" indent="-496711">
              <a:lnSpc>
                <a:spcPct val="90000"/>
              </a:lnSpc>
              <a:buSzTx/>
              <a:buFont typeface="Wingdings 2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marL="496711" indent="-496711">
              <a:lnSpc>
                <a:spcPct val="90000"/>
              </a:lnSpc>
              <a:buSzTx/>
              <a:buFont typeface="Wingdings 2"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	… opera in base a un modello di bisogni contrapposti …. </a:t>
            </a:r>
            <a:endParaRPr sz="2400"/>
          </a:p>
          <a:p>
            <a:pPr marL="496711" indent="-496711">
              <a:lnSpc>
                <a:spcPct val="90000"/>
              </a:lnSpc>
              <a:buSzTx/>
              <a:buFont typeface="Wingdings 2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marL="496711" indent="-496711">
              <a:lnSpc>
                <a:spcPct val="90000"/>
              </a:lnSpc>
              <a:buSzTx/>
              <a:buFont typeface="Wingdings 2"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	… si concentra esclusivamente sul prezzo.</a:t>
            </a:r>
          </a:p>
        </p:txBody>
      </p:sp>
      <p:sp>
        <p:nvSpPr>
          <p:cNvPr id="214" name="Rectangle 5"/>
          <p:cNvSpPr txBox="1"/>
          <p:nvPr/>
        </p:nvSpPr>
        <p:spPr>
          <a:xfrm>
            <a:off x="6610773" y="2817706"/>
            <a:ext cx="6138899" cy="585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marL="480218" indent="-480218" algn="l" defTabSz="1300480">
              <a:lnSpc>
                <a:spcPct val="90000"/>
              </a:lnSpc>
              <a:spcBef>
                <a:spcPts val="2200"/>
              </a:spcBef>
              <a:buClr>
                <a:srgbClr val="6FB7D7"/>
              </a:buClr>
              <a:buSzPct val="110000"/>
              <a:buChar char="●"/>
              <a:defRPr sz="2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Il </a:t>
            </a:r>
            <a:r>
              <a:rPr i="1"/>
              <a:t>marketing relazionale</a:t>
            </a:r>
            <a:r>
              <a:t>:</a:t>
            </a:r>
          </a:p>
          <a:p>
            <a:pPr marL="465666" indent="-465666" algn="l" defTabSz="1300480">
              <a:lnSpc>
                <a:spcPct val="90000"/>
              </a:lnSpc>
              <a:spcBef>
                <a:spcPts val="2200"/>
              </a:spcBef>
              <a:buClr>
                <a:srgbClr val="6FB7D7"/>
              </a:buClr>
              <a:buSzPct val="110000"/>
              <a:buChar char="●"/>
              <a:defRPr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96711" indent="-496711" algn="l" defTabSz="1300480">
              <a:lnSpc>
                <a:spcPct val="90000"/>
              </a:lnSpc>
              <a:spcBef>
                <a:spcPts val="2200"/>
              </a:spcBef>
              <a:defRPr sz="2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	… è orientato alla costruzione di una relazione forte e duratura … </a:t>
            </a:r>
          </a:p>
          <a:p>
            <a:pPr marL="496711" indent="-496711" algn="l" defTabSz="1300480">
              <a:lnSpc>
                <a:spcPct val="90000"/>
              </a:lnSpc>
              <a:spcBef>
                <a:spcPts val="2200"/>
              </a:spcBef>
              <a:defRPr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96711" indent="-496711" algn="l" defTabSz="1300480">
              <a:lnSpc>
                <a:spcPct val="90000"/>
              </a:lnSpc>
              <a:spcBef>
                <a:spcPts val="2200"/>
              </a:spcBef>
              <a:defRPr sz="2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… presuppone l’opportunità di condividere i vantaggi …</a:t>
            </a:r>
          </a:p>
          <a:p>
            <a:pPr marL="496711" indent="-496711" algn="l" defTabSz="1300480">
              <a:lnSpc>
                <a:spcPct val="90000"/>
              </a:lnSpc>
              <a:spcBef>
                <a:spcPts val="2200"/>
              </a:spcBef>
              <a:defRPr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96711" indent="-496711" algn="l" defTabSz="1300480">
              <a:lnSpc>
                <a:spcPct val="90000"/>
              </a:lnSpc>
              <a:spcBef>
                <a:spcPts val="2200"/>
              </a:spcBef>
              <a:defRPr sz="2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… sposta l’attenzione su vantaggi non economici: servizi, tempi di consegna, continuità di fornitura.</a:t>
            </a:r>
          </a:p>
        </p:txBody>
      </p:sp>
      <p:sp>
        <p:nvSpPr>
          <p:cNvPr id="215" name="Segnaposto numero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1792369" y="8739015"/>
            <a:ext cx="849063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olo 1"/>
          <p:cNvSpPr txBox="1">
            <a:spLocks noGrp="1"/>
          </p:cNvSpPr>
          <p:nvPr>
            <p:ph type="title"/>
          </p:nvPr>
        </p:nvSpPr>
        <p:spPr>
          <a:xfrm>
            <a:off x="781191" y="152996"/>
            <a:ext cx="11437904" cy="1560397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Per contattare il docente:</a:t>
            </a:r>
          </a:p>
        </p:txBody>
      </p:sp>
      <p:sp>
        <p:nvSpPr>
          <p:cNvPr id="21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1083733" y="2054445"/>
            <a:ext cx="10728961" cy="623466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Font typeface="Wingdings 2"/>
              <a:buNone/>
              <a:defRPr sz="3000"/>
            </a:pPr>
            <a:endParaRPr/>
          </a:p>
          <a:p>
            <a:pPr marL="476250" indent="-476250">
              <a:lnSpc>
                <a:spcPct val="80000"/>
              </a:lnSpc>
              <a:defRPr sz="3000"/>
            </a:pPr>
            <a:endParaRPr/>
          </a:p>
          <a:p>
            <a:pPr marL="476250" indent="-476250">
              <a:lnSpc>
                <a:spcPct val="80000"/>
              </a:lnSpc>
              <a:defRPr sz="3000"/>
            </a:pPr>
            <a:endParaRPr/>
          </a:p>
          <a:p>
            <a:pPr marL="476250" indent="-476250">
              <a:lnSpc>
                <a:spcPct val="80000"/>
              </a:lnSpc>
              <a:defRPr sz="3000"/>
            </a:pPr>
            <a:endParaRPr/>
          </a:p>
          <a:p>
            <a:pPr marL="476250" indent="-476250">
              <a:lnSpc>
                <a:spcPct val="80000"/>
              </a:lnSpc>
              <a:defRPr sz="3000"/>
            </a:pPr>
            <a:endParaRPr/>
          </a:p>
          <a:p>
            <a:pPr marL="476250" indent="-476250">
              <a:lnSpc>
                <a:spcPct val="80000"/>
              </a:lnSpc>
              <a:defRPr sz="3000"/>
            </a:pPr>
            <a:endParaRPr/>
          </a:p>
          <a:p>
            <a:pPr marL="0" indent="0" algn="ctr">
              <a:lnSpc>
                <a:spcPct val="80000"/>
              </a:lnSpc>
              <a:buSzTx/>
              <a:buFont typeface="Wingdings 2"/>
              <a:buNone/>
              <a:defRPr sz="4400"/>
            </a:pPr>
            <a:r>
              <a:t>Mail: </a:t>
            </a:r>
            <a:endParaRPr sz="3000"/>
          </a:p>
          <a:p>
            <a:pPr marL="0" indent="0" algn="ctr">
              <a:lnSpc>
                <a:spcPct val="80000"/>
              </a:lnSpc>
              <a:buSzTx/>
              <a:buFont typeface="Wingdings 2"/>
              <a:buNone/>
              <a:defRPr sz="3800"/>
            </a:pPr>
            <a:r>
              <a:t>pierluigi.passaro@uniba.it</a:t>
            </a:r>
          </a:p>
        </p:txBody>
      </p:sp>
      <p:sp>
        <p:nvSpPr>
          <p:cNvPr id="219" name="Segnaposto data 3"/>
          <p:cNvSpPr txBox="1"/>
          <p:nvPr/>
        </p:nvSpPr>
        <p:spPr>
          <a:xfrm>
            <a:off x="8006876" y="8758065"/>
            <a:ext cx="3034454" cy="85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algn="r" defTabSz="650240">
              <a:defRPr sz="1600" b="0">
                <a:solidFill>
                  <a:srgbClr val="FFFFFF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pPr>
            <a:endParaRPr/>
          </a:p>
          <a:p>
            <a:pPr algn="r" defTabSz="650240">
              <a:defRPr sz="1600" b="0">
                <a:solidFill>
                  <a:srgbClr val="FFFFFF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pPr>
            <a:r>
              <a:t>Giovedì 7 Febbraio 2019</a:t>
            </a:r>
          </a:p>
        </p:txBody>
      </p:sp>
      <p:pic>
        <p:nvPicPr>
          <p:cNvPr id="22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4637" y="2454318"/>
            <a:ext cx="5752980" cy="393617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egnaposto numero diapositiva 6"/>
          <p:cNvSpPr txBox="1">
            <a:spLocks noGrp="1"/>
          </p:cNvSpPr>
          <p:nvPr>
            <p:ph type="sldNum" sz="quarter" idx="2"/>
          </p:nvPr>
        </p:nvSpPr>
        <p:spPr>
          <a:xfrm>
            <a:off x="11792369" y="8739015"/>
            <a:ext cx="849063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egnaposto contenuto 3" descr="Segnaposto contenuto 3"/>
          <p:cNvPicPr>
            <a:picLocks noChangeAspect="1"/>
          </p:cNvPicPr>
          <p:nvPr/>
        </p:nvPicPr>
        <p:blipFill>
          <a:blip r:embed="rId2">
            <a:extLst/>
          </a:blip>
          <a:srcRect t="9052" b="9052"/>
          <a:stretch>
            <a:fillRect/>
          </a:stretch>
        </p:blipFill>
        <p:spPr>
          <a:xfrm>
            <a:off x="650239" y="546654"/>
            <a:ext cx="11704322" cy="816611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145526" y="8739015"/>
            <a:ext cx="495906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59" name="Giovedì 7 Febbraio 2019"/>
          <p:cNvSpPr txBox="1"/>
          <p:nvPr/>
        </p:nvSpPr>
        <p:spPr>
          <a:xfrm>
            <a:off x="5326905" y="4781550"/>
            <a:ext cx="235099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650240">
              <a:defRPr sz="1600" b="0">
                <a:solidFill>
                  <a:srgbClr val="FFFFFF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r>
              <a:t>Giovedì 7 Febbraio 2019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egnaposto contenuto 3" descr="Segnaposto contenuto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7286" y="708773"/>
            <a:ext cx="10037632" cy="836475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145526" y="8739015"/>
            <a:ext cx="495906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egnaposto contenuto 3" descr="Segnaposto contenuto 3"/>
          <p:cNvPicPr>
            <a:picLocks noChangeAspect="1"/>
          </p:cNvPicPr>
          <p:nvPr/>
        </p:nvPicPr>
        <p:blipFill>
          <a:blip r:embed="rId2">
            <a:extLst/>
          </a:blip>
          <a:srcRect t="319" b="319"/>
          <a:stretch>
            <a:fillRect/>
          </a:stretch>
        </p:blipFill>
        <p:spPr>
          <a:xfrm>
            <a:off x="650239" y="903110"/>
            <a:ext cx="11704322" cy="780965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145526" y="8739015"/>
            <a:ext cx="495906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-1" y="510257"/>
            <a:ext cx="13189939" cy="1675272"/>
          </a:xfrm>
          <a:prstGeom prst="rect">
            <a:avLst/>
          </a:prstGeom>
        </p:spPr>
        <p:txBody>
          <a:bodyPr lIns="65023" tIns="65023" rIns="65023" bIns="65023" anchor="b"/>
          <a:lstStyle>
            <a:lvl1pPr defTabSz="1300480">
              <a:defRPr sz="5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Identificare i potenziali consumatori e i loro bisogni</a:t>
            </a:r>
          </a:p>
        </p:txBody>
      </p:sp>
      <p:sp>
        <p:nvSpPr>
          <p:cNvPr id="168" name="Rectangle 4"/>
          <p:cNvSpPr/>
          <p:nvPr/>
        </p:nvSpPr>
        <p:spPr>
          <a:xfrm>
            <a:off x="2628053" y="2727395"/>
            <a:ext cx="7467340" cy="1812204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650240">
              <a:defRPr b="0">
                <a:latin typeface="News Gothic MT"/>
                <a:ea typeface="News Gothic MT"/>
                <a:cs typeface="News Gothic MT"/>
                <a:sym typeface="News Gothic MT"/>
              </a:defRPr>
            </a:pPr>
            <a:endParaRPr/>
          </a:p>
        </p:txBody>
      </p:sp>
      <p:sp>
        <p:nvSpPr>
          <p:cNvPr id="169" name="Text Box 5"/>
          <p:cNvSpPr txBox="1"/>
          <p:nvPr/>
        </p:nvSpPr>
        <p:spPr>
          <a:xfrm>
            <a:off x="2875433" y="2932854"/>
            <a:ext cx="6938608" cy="52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657" tIns="64657" rIns="64657" bIns="64657">
            <a:spAutoFit/>
          </a:bodyPr>
          <a:lstStyle>
            <a:lvl1pPr marL="480907" indent="-480907" defTabSz="1072445">
              <a:spcBef>
                <a:spcPts val="1700"/>
              </a:spcBef>
              <a:defRPr sz="2800" b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Funzione marketing di un’organizzazione</a:t>
            </a:r>
          </a:p>
        </p:txBody>
      </p:sp>
      <p:sp>
        <p:nvSpPr>
          <p:cNvPr id="170" name="Rectangle 7"/>
          <p:cNvSpPr/>
          <p:nvPr/>
        </p:nvSpPr>
        <p:spPr>
          <a:xfrm>
            <a:off x="3290799" y="5727974"/>
            <a:ext cx="6237719" cy="1052861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650240">
              <a:defRPr b="0">
                <a:latin typeface="News Gothic MT"/>
                <a:ea typeface="News Gothic MT"/>
                <a:cs typeface="News Gothic MT"/>
                <a:sym typeface="News Gothic MT"/>
              </a:defRPr>
            </a:pPr>
            <a:endParaRPr/>
          </a:p>
        </p:txBody>
      </p:sp>
      <p:sp>
        <p:nvSpPr>
          <p:cNvPr id="171" name="Rectangle 8"/>
          <p:cNvSpPr/>
          <p:nvPr/>
        </p:nvSpPr>
        <p:spPr>
          <a:xfrm>
            <a:off x="3290799" y="7676912"/>
            <a:ext cx="6237719" cy="974469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650240">
              <a:defRPr b="0">
                <a:latin typeface="News Gothic MT"/>
                <a:ea typeface="News Gothic MT"/>
                <a:cs typeface="News Gothic MT"/>
                <a:sym typeface="News Gothic MT"/>
              </a:defRPr>
            </a:pPr>
            <a:endParaRPr/>
          </a:p>
        </p:txBody>
      </p:sp>
      <p:sp>
        <p:nvSpPr>
          <p:cNvPr id="172" name="Text Box 9"/>
          <p:cNvSpPr txBox="1"/>
          <p:nvPr/>
        </p:nvSpPr>
        <p:spPr>
          <a:xfrm>
            <a:off x="3290798" y="3779037"/>
            <a:ext cx="5858412" cy="474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657" tIns="64657" rIns="64657" bIns="64657">
            <a:spAutoFit/>
          </a:bodyPr>
          <a:lstStyle>
            <a:lvl1pPr marL="480907" indent="-480907" defTabSz="1072445">
              <a:spcBef>
                <a:spcPts val="1500"/>
              </a:spcBef>
              <a:defRPr b="0">
                <a:solidFill>
                  <a:srgbClr val="BF8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Scoprire i bisogni dei consumatori</a:t>
            </a:r>
          </a:p>
        </p:txBody>
      </p:sp>
      <p:sp>
        <p:nvSpPr>
          <p:cNvPr id="173" name="Text Box 10"/>
          <p:cNvSpPr txBox="1"/>
          <p:nvPr/>
        </p:nvSpPr>
        <p:spPr>
          <a:xfrm>
            <a:off x="3968572" y="6256302"/>
            <a:ext cx="4897200" cy="474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657" tIns="64657" rIns="64657" bIns="64657">
            <a:spAutoFit/>
          </a:bodyPr>
          <a:lstStyle>
            <a:lvl1pPr marL="480907" indent="-480907" defTabSz="1072445">
              <a:spcBef>
                <a:spcPts val="1500"/>
              </a:spcBef>
              <a:defRPr b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Informazioni sui bisogni</a:t>
            </a:r>
          </a:p>
        </p:txBody>
      </p:sp>
      <p:sp>
        <p:nvSpPr>
          <p:cNvPr id="174" name="Text Box 11"/>
          <p:cNvSpPr txBox="1"/>
          <p:nvPr/>
        </p:nvSpPr>
        <p:spPr>
          <a:xfrm>
            <a:off x="3730933" y="8200248"/>
            <a:ext cx="5418278" cy="474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657" tIns="64657" rIns="64657" bIns="64657">
            <a:spAutoFit/>
          </a:bodyPr>
          <a:lstStyle>
            <a:lvl1pPr marL="480907" indent="-480907" defTabSz="1072445">
              <a:spcBef>
                <a:spcPts val="1500"/>
              </a:spcBef>
              <a:defRPr b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Potenziali consumatori: il mercato</a:t>
            </a:r>
          </a:p>
        </p:txBody>
      </p:sp>
      <p:sp>
        <p:nvSpPr>
          <p:cNvPr id="175" name="AutoShape 12"/>
          <p:cNvSpPr/>
          <p:nvPr/>
        </p:nvSpPr>
        <p:spPr>
          <a:xfrm>
            <a:off x="5935525" y="6780834"/>
            <a:ext cx="946184" cy="634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650240">
              <a:defRPr b="0">
                <a:latin typeface="News Gothic MT"/>
                <a:ea typeface="News Gothic MT"/>
                <a:cs typeface="News Gothic MT"/>
                <a:sym typeface="News Gothic MT"/>
              </a:defRPr>
            </a:pPr>
            <a:endParaRPr/>
          </a:p>
        </p:txBody>
      </p:sp>
      <p:sp>
        <p:nvSpPr>
          <p:cNvPr id="176" name="AutoShape 13"/>
          <p:cNvSpPr/>
          <p:nvPr/>
        </p:nvSpPr>
        <p:spPr>
          <a:xfrm>
            <a:off x="5935525" y="4896112"/>
            <a:ext cx="946184" cy="617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650240">
              <a:defRPr b="0">
                <a:latin typeface="News Gothic MT"/>
                <a:ea typeface="News Gothic MT"/>
                <a:cs typeface="News Gothic MT"/>
                <a:sym typeface="News Gothic MT"/>
              </a:defRPr>
            </a:pPr>
            <a:endParaRPr/>
          </a:p>
        </p:txBody>
      </p:sp>
      <p:sp>
        <p:nvSpPr>
          <p:cNvPr id="177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2145526" y="8739015"/>
            <a:ext cx="495906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-1" y="510257"/>
            <a:ext cx="12808750" cy="1090509"/>
          </a:xfrm>
          <a:prstGeom prst="rect">
            <a:avLst/>
          </a:prstGeom>
        </p:spPr>
        <p:txBody>
          <a:bodyPr lIns="65023" tIns="65023" rIns="65023" bIns="65023" anchor="b"/>
          <a:lstStyle/>
          <a:p>
            <a:pPr defTabSz="1300480">
              <a:defRPr sz="5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z="5000"/>
              <a:t> </a:t>
            </a:r>
            <a:r>
              <a:rPr sz="5000" b="1">
                <a:solidFill>
                  <a:srgbClr val="000000"/>
                </a:solidFill>
              </a:rPr>
              <a:t>Identificare il mercato obiettivo</a:t>
            </a:r>
          </a:p>
        </p:txBody>
      </p:sp>
      <p:grpSp>
        <p:nvGrpSpPr>
          <p:cNvPr id="183" name="Group 4"/>
          <p:cNvGrpSpPr/>
          <p:nvPr/>
        </p:nvGrpSpPr>
        <p:grpSpPr>
          <a:xfrm>
            <a:off x="1208780" y="6003431"/>
            <a:ext cx="10493457" cy="2278375"/>
            <a:chOff x="0" y="0"/>
            <a:chExt cx="10493455" cy="2278373"/>
          </a:xfrm>
        </p:grpSpPr>
        <p:sp>
          <p:nvSpPr>
            <p:cNvPr id="180" name="Text Box 5"/>
            <p:cNvSpPr txBox="1"/>
            <p:nvPr/>
          </p:nvSpPr>
          <p:spPr>
            <a:xfrm>
              <a:off x="1786076" y="0"/>
              <a:ext cx="7223500" cy="610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4657" tIns="64657" rIns="64657" bIns="64657" numCol="1" anchor="t">
              <a:spAutoFit/>
            </a:bodyPr>
            <a:lstStyle>
              <a:lvl1pPr marL="480907" indent="-480907" defTabSz="1072445">
                <a:spcBef>
                  <a:spcPts val="2000"/>
                </a:spcBef>
                <a:defRPr sz="3400" u="sng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MERCATO OBIETTIVO</a:t>
              </a:r>
            </a:p>
          </p:txBody>
        </p:sp>
        <p:sp>
          <p:nvSpPr>
            <p:cNvPr id="181" name="Text Box 6"/>
            <p:cNvSpPr txBox="1"/>
            <p:nvPr/>
          </p:nvSpPr>
          <p:spPr>
            <a:xfrm>
              <a:off x="0" y="1347892"/>
              <a:ext cx="10493456" cy="930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4657" tIns="64657" rIns="64657" bIns="64657" numCol="1" anchor="t">
              <a:spAutoFit/>
            </a:bodyPr>
            <a:lstStyle>
              <a:lvl1pPr marL="480907" indent="-480907" algn="l" defTabSz="1072445">
                <a:spcBef>
                  <a:spcPts val="1700"/>
                </a:spcBef>
                <a:defRPr sz="2800" b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    Gruppo di potenziali consumatori rispetto ai quali un’impresa orienta il suo programma di marketing</a:t>
              </a:r>
            </a:p>
          </p:txBody>
        </p:sp>
        <p:sp>
          <p:nvSpPr>
            <p:cNvPr id="182" name="AutoShape 7"/>
            <p:cNvSpPr/>
            <p:nvPr/>
          </p:nvSpPr>
          <p:spPr>
            <a:xfrm>
              <a:off x="4820529" y="614115"/>
              <a:ext cx="850313" cy="717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030A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240">
                <a:defRPr b="0">
                  <a:latin typeface="News Gothic MT"/>
                  <a:ea typeface="News Gothic MT"/>
                  <a:cs typeface="News Gothic MT"/>
                  <a:sym typeface="News Gothic MT"/>
                </a:defRPr>
              </a:pPr>
              <a:endParaRPr/>
            </a:p>
          </p:txBody>
        </p:sp>
      </p:grpSp>
      <p:sp>
        <p:nvSpPr>
          <p:cNvPr id="184" name="Text Box 8"/>
          <p:cNvSpPr txBox="1"/>
          <p:nvPr/>
        </p:nvSpPr>
        <p:spPr>
          <a:xfrm>
            <a:off x="925341" y="2361635"/>
            <a:ext cx="11060333" cy="93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657" tIns="64657" rIns="64657" bIns="64657">
            <a:spAutoFit/>
          </a:bodyPr>
          <a:lstStyle/>
          <a:p>
            <a:pPr marL="480907" indent="-480907" algn="l" defTabSz="1072445">
              <a:spcBef>
                <a:spcPts val="1700"/>
              </a:spcBef>
              <a:defRPr sz="2800" b="0">
                <a:latin typeface="Arial"/>
                <a:ea typeface="Arial"/>
                <a:cs typeface="Arial"/>
                <a:sym typeface="Arial"/>
              </a:defRPr>
            </a:pPr>
            <a:r>
              <a:t>     </a:t>
            </a:r>
            <a:r>
              <a:rPr>
                <a:solidFill>
                  <a:srgbClr val="000066"/>
                </a:solidFill>
              </a:rPr>
              <a:t>Un’organizzazione non può soddisfare tutti i bisogni dei consumatori</a:t>
            </a:r>
          </a:p>
        </p:txBody>
      </p:sp>
      <p:sp>
        <p:nvSpPr>
          <p:cNvPr id="185" name="AutoShape 9"/>
          <p:cNvSpPr/>
          <p:nvPr/>
        </p:nvSpPr>
        <p:spPr>
          <a:xfrm>
            <a:off x="6027224" y="3032196"/>
            <a:ext cx="852400" cy="8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650240">
              <a:defRPr b="0">
                <a:latin typeface="News Gothic MT"/>
                <a:ea typeface="News Gothic MT"/>
                <a:cs typeface="News Gothic MT"/>
                <a:sym typeface="News Gothic MT"/>
              </a:defRPr>
            </a:pPr>
            <a:endParaRPr/>
          </a:p>
        </p:txBody>
      </p:sp>
      <p:sp>
        <p:nvSpPr>
          <p:cNvPr id="186" name="Text Box 11"/>
          <p:cNvSpPr txBox="1"/>
          <p:nvPr/>
        </p:nvSpPr>
        <p:spPr>
          <a:xfrm>
            <a:off x="925341" y="4057228"/>
            <a:ext cx="11627210" cy="93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657" tIns="64657" rIns="64657" bIns="64657">
            <a:spAutoFit/>
          </a:bodyPr>
          <a:lstStyle/>
          <a:p>
            <a:pPr marL="480907" indent="-480907" algn="l" defTabSz="1072445">
              <a:spcBef>
                <a:spcPts val="1700"/>
              </a:spcBef>
              <a:defRPr sz="2800" b="0">
                <a:latin typeface="Arial"/>
                <a:ea typeface="Arial"/>
                <a:cs typeface="Arial"/>
                <a:sym typeface="Arial"/>
              </a:defRPr>
            </a:pPr>
            <a:r>
              <a:t>     </a:t>
            </a:r>
            <a:r>
              <a:rPr>
                <a:solidFill>
                  <a:srgbClr val="000066"/>
                </a:solidFill>
              </a:rPr>
              <a:t>Gli sforzi dell’organizzazione si concentrano su alcuni bisogni con   riferimento ad uno </a:t>
            </a:r>
            <a:r>
              <a:rPr b="1" u="sng">
                <a:solidFill>
                  <a:srgbClr val="000066"/>
                </a:solidFill>
              </a:rPr>
              <a:t>specifico gruppo di potenziali consumatori</a:t>
            </a:r>
          </a:p>
        </p:txBody>
      </p:sp>
      <p:sp>
        <p:nvSpPr>
          <p:cNvPr id="187" name="Line 12"/>
          <p:cNvSpPr/>
          <p:nvPr/>
        </p:nvSpPr>
        <p:spPr>
          <a:xfrm flipH="1">
            <a:off x="7258929" y="5183859"/>
            <a:ext cx="1606844" cy="717974"/>
          </a:xfrm>
          <a:prstGeom prst="line">
            <a:avLst/>
          </a:prstGeom>
          <a:ln w="76200">
            <a:solidFill>
              <a:srgbClr val="000066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News Gothic MT"/>
                <a:ea typeface="News Gothic MT"/>
                <a:cs typeface="News Gothic MT"/>
                <a:sym typeface="News Gothic MT"/>
              </a:defRPr>
            </a:pPr>
            <a:endParaRPr/>
          </a:p>
        </p:txBody>
      </p:sp>
      <p:sp>
        <p:nvSpPr>
          <p:cNvPr id="188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2145526" y="8739015"/>
            <a:ext cx="495906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olo 1"/>
          <p:cNvSpPr txBox="1">
            <a:spLocks noGrp="1"/>
          </p:cNvSpPr>
          <p:nvPr>
            <p:ph type="title"/>
          </p:nvPr>
        </p:nvSpPr>
        <p:spPr>
          <a:xfrm>
            <a:off x="973102" y="575732"/>
            <a:ext cx="10340624" cy="191985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274470">
              <a:defRPr sz="5488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IL MODELLO DI ORIENTAMENTO AL MERCATO</a:t>
            </a:r>
          </a:p>
        </p:txBody>
      </p:sp>
      <p:pic>
        <p:nvPicPr>
          <p:cNvPr id="19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487" y="2495588"/>
            <a:ext cx="10527413" cy="6429807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egnaposto numero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2145526" y="8739015"/>
            <a:ext cx="495906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6302" y="1117074"/>
            <a:ext cx="10568658" cy="756574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2145526" y="8739015"/>
            <a:ext cx="495906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4"/>
          <p:cNvSpPr txBox="1">
            <a:spLocks noGrp="1"/>
          </p:cNvSpPr>
          <p:nvPr>
            <p:ph type="title"/>
          </p:nvPr>
        </p:nvSpPr>
        <p:spPr>
          <a:xfrm>
            <a:off x="973102" y="575733"/>
            <a:ext cx="10340624" cy="1625601"/>
          </a:xfrm>
          <a:prstGeom prst="rect">
            <a:avLst/>
          </a:prstGeom>
        </p:spPr>
        <p:txBody>
          <a:bodyPr/>
          <a:lstStyle>
            <a:lvl1pPr defTabSz="1183436">
              <a:defRPr sz="5096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 DUE FACCE DEL MARKETING</a:t>
            </a:r>
          </a:p>
        </p:txBody>
      </p:sp>
      <p:pic>
        <p:nvPicPr>
          <p:cNvPr id="19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60" y="2343573"/>
            <a:ext cx="11668197" cy="607013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egnaposto numero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2145526" y="8739015"/>
            <a:ext cx="495906" cy="8920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Macintosh PowerPoint</Application>
  <PresentationFormat>Personalizzato</PresentationFormat>
  <Paragraphs>68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White</vt:lpstr>
      <vt:lpstr>Il marketing: come vendere di più e meglio nell’attuale contesto economico</vt:lpstr>
      <vt:lpstr>Presentazione di PowerPoint</vt:lpstr>
      <vt:lpstr>Presentazione di PowerPoint</vt:lpstr>
      <vt:lpstr>Presentazione di PowerPoint</vt:lpstr>
      <vt:lpstr>Identificare i potenziali consumatori e i loro bisogni</vt:lpstr>
      <vt:lpstr>  Identificare il mercato obiettivo</vt:lpstr>
      <vt:lpstr>IL MODELLO DI ORIENTAMENTO AL MERCATO</vt:lpstr>
      <vt:lpstr>Presentazione di PowerPoint</vt:lpstr>
      <vt:lpstr>LE DUE FACCE DEL MARKETING</vt:lpstr>
      <vt:lpstr>Presentazione di PowerPoint</vt:lpstr>
      <vt:lpstr>IL PARADIGMA DEL MARKETING MIX</vt:lpstr>
      <vt:lpstr>STRATEGIE DI BASE</vt:lpstr>
      <vt:lpstr>  MARKETING OPERATIVO TRANSAZIONALE E RELAZIONALE</vt:lpstr>
      <vt:lpstr>Per contattare il docente: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marketing: come vendere di più e meglio nell’attuale contesto economico</dc:title>
  <cp:lastModifiedBy>123</cp:lastModifiedBy>
  <cp:revision>1</cp:revision>
  <dcterms:modified xsi:type="dcterms:W3CDTF">2020-02-21T11:49:34Z</dcterms:modified>
</cp:coreProperties>
</file>