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19" r:id="rId5"/>
    <p:sldId id="320" r:id="rId6"/>
    <p:sldId id="321" r:id="rId7"/>
    <p:sldId id="306" r:id="rId8"/>
    <p:sldId id="322" r:id="rId9"/>
    <p:sldId id="304" r:id="rId10"/>
    <p:sldId id="305" r:id="rId11"/>
    <p:sldId id="308" r:id="rId12"/>
    <p:sldId id="302" r:id="rId13"/>
    <p:sldId id="303" r:id="rId14"/>
    <p:sldId id="307" r:id="rId15"/>
    <p:sldId id="323" r:id="rId16"/>
    <p:sldId id="310" r:id="rId17"/>
    <p:sldId id="311" r:id="rId18"/>
    <p:sldId id="324" r:id="rId19"/>
    <p:sldId id="326" r:id="rId20"/>
    <p:sldId id="327" r:id="rId21"/>
    <p:sldId id="325" r:id="rId22"/>
    <p:sldId id="328" r:id="rId23"/>
    <p:sldId id="329" r:id="rId24"/>
    <p:sldId id="331" r:id="rId25"/>
    <p:sldId id="350" r:id="rId26"/>
    <p:sldId id="351" r:id="rId27"/>
    <p:sldId id="354" r:id="rId28"/>
    <p:sldId id="353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Book Pro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DB9"/>
    <a:srgbClr val="AEC1D2"/>
    <a:srgbClr val="1109B9"/>
    <a:srgbClr val="023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875"/>
    <p:restoredTop sz="94626"/>
  </p:normalViewPr>
  <p:slideViewPr>
    <p:cSldViewPr snapToGrid="0" snapToObjects="1">
      <p:cViewPr varScale="1">
        <p:scale>
          <a:sx n="108" d="100"/>
          <a:sy n="108" d="100"/>
        </p:scale>
        <p:origin x="1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4B3CB-1D97-2540-8878-27B947741DAE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D7F4A-D457-F142-A1ED-47ABCBBA996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E7C28-9C8D-7B4F-85BD-789E2A33C542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A8BC7-D2B6-ED42-979A-568A21E4D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ACFBA-F4BB-485E-A390-ED10A940249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297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ACFBA-F4BB-485E-A390-ED10A940249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9750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ACFBA-F4BB-485E-A390-ED10A9402495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268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34502-6687-024B-888F-AA8FD8511651}" type="datetimeFigureOut">
              <a:rPr lang="it-IT" smtClean="0"/>
              <a:t>28/07/2021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BDE8F-0A97-F943-8F0C-EC86AB5FDD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tif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12" Type="http://schemas.openxmlformats.org/officeDocument/2006/relationships/image" Target="../media/image3.tif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jpeg"/><Relationship Id="rId11" Type="http://schemas.openxmlformats.org/officeDocument/2006/relationships/image" Target="../media/image2.png"/><Relationship Id="rId5" Type="http://schemas.openxmlformats.org/officeDocument/2006/relationships/image" Target="../media/image19.jpeg"/><Relationship Id="rId10" Type="http://schemas.openxmlformats.org/officeDocument/2006/relationships/image" Target="../media/image24.wmf"/><Relationship Id="rId4" Type="http://schemas.openxmlformats.org/officeDocument/2006/relationships/image" Target="../media/image18.jpeg"/><Relationship Id="rId9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8.wmf"/><Relationship Id="rId11" Type="http://schemas.openxmlformats.org/officeDocument/2006/relationships/image" Target="../media/image33.jpeg"/><Relationship Id="rId5" Type="http://schemas.openxmlformats.org/officeDocument/2006/relationships/image" Target="../media/image27.wmf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ia.uniba.it/clbiologia/NO/LMSBS/programmi/1/Tecniche%20istologiche%20ed%20ultrastrutturali_Comune.pdf" TargetMode="External"/><Relationship Id="rId13" Type="http://schemas.openxmlformats.org/officeDocument/2006/relationships/hyperlink" Target="http://www.biologia.uniba.it/clbiologia/NO/LMSBS/programmi/2/Microbiologia%20clinica_Comune.pdf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iologia.uniba.it/clbiologia/NO/LMSBS/programmi/1/Igiene%20applicata%20(ex%20Igiene%20II)_Comune.pdf" TargetMode="External"/><Relationship Id="rId12" Type="http://schemas.openxmlformats.org/officeDocument/2006/relationships/hyperlink" Target="http://www.biologia.uniba.it/clbiologia/NO/LMSBS/programmi/2/Ricerca%20diagnostica%20in%20Genetica_Diagnostico.pdf" TargetMode="External"/><Relationship Id="rId2" Type="http://schemas.openxmlformats.org/officeDocument/2006/relationships/audio" Target="../media/media17.m4a"/><Relationship Id="rId16" Type="http://schemas.openxmlformats.org/officeDocument/2006/relationships/image" Target="../media/image3.tiff"/><Relationship Id="rId1" Type="http://schemas.microsoft.com/office/2007/relationships/media" Target="../media/media17.m4a"/><Relationship Id="rId6" Type="http://schemas.openxmlformats.org/officeDocument/2006/relationships/hyperlink" Target="http://www.biologia.uniba.it/clbiologia/NO/LMSBS/programmi/1/Biologia%20Molecolare%20delle%20patologie%20umane%20(ex%20Biologia%20Molecol.%20II%20D)_Diagnostico.pdf" TargetMode="External"/><Relationship Id="rId11" Type="http://schemas.openxmlformats.org/officeDocument/2006/relationships/hyperlink" Target="http://www.biologia.uniba.it/clbiologia/NO/LMSBS/programmi/2/Fisiologia%20umana%20(ex%20Fisiologia%20II)_Diagnostico.pdf" TargetMode="External"/><Relationship Id="rId5" Type="http://schemas.openxmlformats.org/officeDocument/2006/relationships/hyperlink" Target="http://www.biologia.uniba.it/clbiologia/NO/LMSBS/programmi/1/Genetica%20Umana_Diagnostico.pdf" TargetMode="External"/><Relationship Id="rId15" Type="http://schemas.openxmlformats.org/officeDocument/2006/relationships/image" Target="../media/image2.png"/><Relationship Id="rId10" Type="http://schemas.openxmlformats.org/officeDocument/2006/relationships/hyperlink" Target="http://www.biologia.uniba.it/clbiologia/NO/LMSBS/programmi/1/Patologia%20Generale_Comune.pdf" TargetMode="External"/><Relationship Id="rId4" Type="http://schemas.openxmlformats.org/officeDocument/2006/relationships/hyperlink" Target="http://www.biologia.uniba.it/clbiologia/NO/LMSBS/programmi/1/Parassitologia_Diagnostico.pdf" TargetMode="External"/><Relationship Id="rId9" Type="http://schemas.openxmlformats.org/officeDocument/2006/relationships/hyperlink" Target="http://www.biologia.uniba.it/clbiologia/NO/LMSBS/programmi/1/Biochimica%20medica%20(exBiochimica%20II%20D)_Diagnostico.pdf" TargetMode="External"/><Relationship Id="rId14" Type="http://schemas.openxmlformats.org/officeDocument/2006/relationships/hyperlink" Target="http://www.biologia.uniba.it/clbiologia/NO/LMSBS/programmi/2/Neurobiologia_Diagnostico.pdf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ia.uniba.it/clbiologia/NO/LMSBS/programmi/1/Tecniche%20istologiche%20ed%20ultrastrutturali_Comune.pdf" TargetMode="External"/><Relationship Id="rId13" Type="http://schemas.openxmlformats.org/officeDocument/2006/relationships/hyperlink" Target="http://www.biologia.uniba.it/clbiologia/NO/LMSBS/programmi/2/Fisiologia%20della%20Nutrizione%20Umana%20e%20Endocrinologia_Nutrizionistico.pdf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iologia.uniba.it/clbiologia/NO/LMSBS/programmi/1/Chimica%20degli%20alimenti_Nutrizionistico.pdf" TargetMode="External"/><Relationship Id="rId12" Type="http://schemas.openxmlformats.org/officeDocument/2006/relationships/hyperlink" Target="http://www.biologia.uniba.it/clbiologia/NO/LMSBS/programmi/2/Biochimica%20della%20Nutrizione_Nutrizionistico.pdf" TargetMode="External"/><Relationship Id="rId2" Type="http://schemas.openxmlformats.org/officeDocument/2006/relationships/audio" Target="../media/media18.m4a"/><Relationship Id="rId16" Type="http://schemas.openxmlformats.org/officeDocument/2006/relationships/image" Target="../media/image3.tiff"/><Relationship Id="rId1" Type="http://schemas.microsoft.com/office/2007/relationships/media" Target="../media/media18.m4a"/><Relationship Id="rId6" Type="http://schemas.openxmlformats.org/officeDocument/2006/relationships/hyperlink" Target="http://www.biologia.uniba.it/clbiologia/NO/LMSBS/programmi/1/Fisiologia%20dei%20sistemi_Nutrizionistico.pdf" TargetMode="External"/><Relationship Id="rId11" Type="http://schemas.openxmlformats.org/officeDocument/2006/relationships/hyperlink" Target="http://www.biologia.uniba.it/clbiologia/NO/LMSBS/programmi/1/Patologia%20Generale_Comune.pdf" TargetMode="External"/><Relationship Id="rId5" Type="http://schemas.openxmlformats.org/officeDocument/2006/relationships/hyperlink" Target="http://www.biologia.uniba.it/clbiologia/NO/LMSBS/programmi/1/Igiene%20applicata%20(ex%20Igiene%20II)_Comune.pdf" TargetMode="External"/><Relationship Id="rId15" Type="http://schemas.openxmlformats.org/officeDocument/2006/relationships/image" Target="../media/image2.png"/><Relationship Id="rId10" Type="http://schemas.openxmlformats.org/officeDocument/2006/relationships/hyperlink" Target="http://www.biologia.uniba.it/clbiologia/NO/LMSBS/programmi/1/Piante%20come%20alimenti%20funzionali_Nutrizionistico.pdf" TargetMode="External"/><Relationship Id="rId4" Type="http://schemas.openxmlformats.org/officeDocument/2006/relationships/hyperlink" Target="http://www.biologia.uniba.it/clbiologia/NO/LMSBS/programmi/1/Biologia%20Molecolare%20della%20Nutrizione%20(ex%20Biologia%20Molec.%20II%20N)_Nutrizionistico.pdf" TargetMode="External"/><Relationship Id="rId9" Type="http://schemas.openxmlformats.org/officeDocument/2006/relationships/hyperlink" Target="http://www.biologia.uniba.it/clbiologia/NO/LMSBS/programmi/1/Enzimologia%20generale%20e%20della%20nutrizione%20(ex%20Enzimologia%20Metodol.%20Bioch._Nutrizionistico.pdf" TargetMode="External"/><Relationship Id="rId14" Type="http://schemas.openxmlformats.org/officeDocument/2006/relationships/hyperlink" Target="http://www.biologia.uniba.it/clbiologia/NO/LMSBS/programmi/2/Microbiologia%20clinica_Comune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jpg"/><Relationship Id="rId5" Type="http://schemas.openxmlformats.org/officeDocument/2006/relationships/hyperlink" Target="https://www.uniba.it/ricerca/dipartimenti/bioscienze-biotecnologie/didattica/corsi" TargetMode="External"/><Relationship Id="rId4" Type="http://schemas.openxmlformats.org/officeDocument/2006/relationships/hyperlink" Target="https://www.uniba.it/ricerca/dipartimenti/biologia/didattica-corsi-di-studio/corsi-di-stud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5.png"/><Relationship Id="rId5" Type="http://schemas.openxmlformats.org/officeDocument/2006/relationships/image" Target="../media/image36.jpeg"/><Relationship Id="rId4" Type="http://schemas.openxmlformats.org/officeDocument/2006/relationships/image" Target="../media/image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5.png"/><Relationship Id="rId5" Type="http://schemas.openxmlformats.org/officeDocument/2006/relationships/image" Target="../media/image37.jpg"/><Relationship Id="rId4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5.png"/><Relationship Id="rId5" Type="http://schemas.openxmlformats.org/officeDocument/2006/relationships/image" Target="../media/image41.jp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tiff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ia.uniba.it/clbiologia/NO/LMBA/programmi/1/Ecofisiologia%20vegetale.pdf" TargetMode="External"/><Relationship Id="rId13" Type="http://schemas.openxmlformats.org/officeDocument/2006/relationships/hyperlink" Target="http://www.biologia.uniba.it/clbiologia/NO/LMBA/programmi/2/Ecologia%20Vegetale.pdf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iologia.uniba.it/clbiologia/NO/LMBA/programmi/1/Zoologia%20applicata.pdf" TargetMode="External"/><Relationship Id="rId12" Type="http://schemas.openxmlformats.org/officeDocument/2006/relationships/hyperlink" Target="http://www.biologia.uniba.it/clbiologia/NO/LMBA/programmi/2/Ecologia%20applicata.pdf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biologia.uniba.it/clbiologia/NO/LMBA/programmi/1/Ecologia%20marina.pdf" TargetMode="External"/><Relationship Id="rId11" Type="http://schemas.openxmlformats.org/officeDocument/2006/relationships/hyperlink" Target="http://www.biologia.uniba.it/clbiologia/NO/LMBA/programmi/2/Igiene%20ambientale.pdf" TargetMode="External"/><Relationship Id="rId5" Type="http://schemas.openxmlformats.org/officeDocument/2006/relationships/hyperlink" Target="http://www.biologia.uniba.it/clbiologia/NO/LMBA/programmi/1/Botanica%20sistematica.pdf" TargetMode="External"/><Relationship Id="rId15" Type="http://schemas.openxmlformats.org/officeDocument/2006/relationships/image" Target="../media/image3.tiff"/><Relationship Id="rId10" Type="http://schemas.openxmlformats.org/officeDocument/2006/relationships/hyperlink" Target="http://www.biologia.uniba.it/clbiologia/NO/LMBA/programmi/2/Fisiologia%20ambientale.pdf" TargetMode="External"/><Relationship Id="rId4" Type="http://schemas.openxmlformats.org/officeDocument/2006/relationships/hyperlink" Target="http://www.biologia.uniba.it/clbiologia/NO/LMBA/programmi/1/Biologia%20dei%20Vegetali%20acquatici.pdf" TargetMode="External"/><Relationship Id="rId9" Type="http://schemas.openxmlformats.org/officeDocument/2006/relationships/hyperlink" Target="file:///C:\Users\Silvio%20Dipierro\Documents\C.I.BIO\C.L.M.BIA\Programmi%20ultima%20vers\PDF_Programmi_BA\Biochimica%20ambientale%20(Marobbio)%20e%20Biotecnologie%20ambientali.pdf" TargetMode="External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A4AA52-BF40-4B5B-A1E7-B80019AC3038}"/>
              </a:ext>
            </a:extLst>
          </p:cNvPr>
          <p:cNvSpPr txBox="1"/>
          <p:nvPr/>
        </p:nvSpPr>
        <p:spPr>
          <a:xfrm>
            <a:off x="143941" y="2728076"/>
            <a:ext cx="11977035" cy="298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200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sz="32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3200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AMBIENTALE (</a:t>
            </a:r>
            <a:r>
              <a:rPr lang="it-IT" sz="2400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Dipartimento di Biologia</a:t>
            </a:r>
            <a:r>
              <a:rPr lang="it-IT" sz="2400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 (</a:t>
            </a:r>
            <a:r>
              <a:rPr lang="it-IT" sz="2400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Dipartimento di Bioscienze Biotecnologie e Biofarmaceutica)</a:t>
            </a:r>
            <a:endParaRPr lang="it-IT" sz="2400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 (</a:t>
            </a:r>
            <a:r>
              <a:rPr lang="it-IT" sz="2400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Dipartimento di Bioscienze Biotecnologie e Biofarmaceutica)</a:t>
            </a:r>
            <a:endParaRPr lang="it-IT" sz="2400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A7F85D6A-6026-4AB8-9CEE-2A2F3C61B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524" y="87344"/>
            <a:ext cx="3732276" cy="136498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C74CA8B-43C1-480A-90AE-BF7213DAF596}"/>
              </a:ext>
            </a:extLst>
          </p:cNvPr>
          <p:cNvSpPr/>
          <p:nvPr/>
        </p:nvSpPr>
        <p:spPr>
          <a:xfrm>
            <a:off x="2682147" y="1800970"/>
            <a:ext cx="6571030" cy="906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it-IT" sz="3600" b="1" cap="all" dirty="0">
                <a:solidFill>
                  <a:srgbClr val="110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F6A9AE-039F-7140-970E-DC6923F0C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EA63F29E-EC98-4EB1-B8D9-4685C9EDD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7"/>
    </mc:Choice>
    <mc:Fallback xmlns="">
      <p:transition spd="slow" advTm="28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367EBA70-3927-4F0D-85A1-B4088468F9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EFF3"/>
              </a:clrFrom>
              <a:clrTo>
                <a:srgbClr val="EEE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3" y="4955848"/>
            <a:ext cx="2856017" cy="1902152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19F027A2-4818-492B-804A-32BAD28296D5}"/>
              </a:ext>
            </a:extLst>
          </p:cNvPr>
          <p:cNvSpPr/>
          <p:nvPr/>
        </p:nvSpPr>
        <p:spPr>
          <a:xfrm>
            <a:off x="322898" y="2218800"/>
            <a:ext cx="11869102" cy="4461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305" algn="just">
              <a:lnSpc>
                <a:spcPts val="2900"/>
              </a:lnSpc>
              <a:spcBef>
                <a:spcPts val="90"/>
              </a:spcBef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laureato magistrale della classe LM-6, può esercitare la professione in diversi campi quali: 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305">
              <a:lnSpc>
                <a:spcPts val="2900"/>
              </a:lnSpc>
              <a:spcBef>
                <a:spcPts val="90"/>
              </a:spcBef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Classificazione e biologia degli animali e delle piante, valutazione dei bisogni nutritivi ed energetici dell’uomo e di animali e delle piante, identificazione di agenti patogeni (infettanti ed infestanti), identificazione degli organismi dannosi alle derrate alimentari, alla carta, al legno, al patrimonio artistico, fornendo contributi alle strategie di lotta, controllo e studi di attività e innocuità di insetticidi anticrittogamici antibiotici, vitamine ormoni, identificazione e controlli di merci di natura biologica, analisi biologiche delle acque potabili e minerali,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biotutela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dei beni culturali. </a:t>
            </a:r>
          </a:p>
          <a:p>
            <a:pPr>
              <a:lnSpc>
                <a:spcPts val="29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Biologo esperto in Biologia Ambientale potrà trovare sbocco occupazionale in vari contesti lavorativi quali: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italiane e straniere;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 e altre istituzioni di ricerca e di formazione pubbliche o private (ENEA, CNR, ed altri enti vigilati dal MIUR);</a:t>
            </a:r>
          </a:p>
          <a:p>
            <a:pPr marL="285750" indent="-28575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 per la Pianificazione del territorio: aree protette, musei, orti botanici, acquari,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ecc</a:t>
            </a:r>
            <a:endParaRPr lang="it-IT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endParaRPr lang="it-IT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 superamento dell’Esame di Stato, potrà svolgere autonomamente la libera professione di Biologo.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70F535A-ECA8-4BF1-89F7-3625ADEDA89D}"/>
              </a:ext>
            </a:extLst>
          </p:cNvPr>
          <p:cNvSpPr/>
          <p:nvPr/>
        </p:nvSpPr>
        <p:spPr>
          <a:xfrm>
            <a:off x="23654" y="1726263"/>
            <a:ext cx="5528116" cy="430887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r>
              <a:rPr lang="it-IT" sz="16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</a:t>
            </a:r>
            <a:r>
              <a:rPr lang="x-none" sz="2200" b="1" i="1" spc="2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x-none" sz="2200" b="1" i="1" spc="-1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endParaRPr lang="it-IT" sz="2200" dirty="0">
              <a:solidFill>
                <a:schemeClr val="bg1"/>
              </a:solidFill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C0B8F441-7DE8-45C6-9DC7-997E8107F0CB}"/>
              </a:ext>
            </a:extLst>
          </p:cNvPr>
          <p:cNvGrpSpPr/>
          <p:nvPr/>
        </p:nvGrpSpPr>
        <p:grpSpPr>
          <a:xfrm>
            <a:off x="3552117" y="123344"/>
            <a:ext cx="7684482" cy="1489571"/>
            <a:chOff x="3552117" y="123344"/>
            <a:chExt cx="7684482" cy="1489571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69CC3F6-41F8-4BDC-BEA9-36A11E63EEEE}"/>
                </a:ext>
              </a:extLst>
            </p:cNvPr>
            <p:cNvSpPr/>
            <p:nvPr/>
          </p:nvSpPr>
          <p:spPr>
            <a:xfrm>
              <a:off x="3783618" y="617450"/>
              <a:ext cx="5552365" cy="995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b="1" dirty="0">
                  <a:solidFill>
                    <a:srgbClr val="150DB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LAUREE MAGISTRALI LM 6</a:t>
              </a:r>
              <a:r>
                <a:rPr lang="it-IT" b="1" cap="all" dirty="0">
                  <a:solidFill>
                    <a:srgbClr val="150D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it-IT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BIOLOGIA AMBIENTALE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C2E21EC-32FD-4462-8E49-F6BFE54D5657}"/>
                </a:ext>
              </a:extLst>
            </p:cNvPr>
            <p:cNvSpPr txBox="1"/>
            <p:nvPr/>
          </p:nvSpPr>
          <p:spPr>
            <a:xfrm>
              <a:off x="3552117" y="123344"/>
              <a:ext cx="7684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cap="all" dirty="0">
                  <a:solidFill>
                    <a:srgbClr val="150D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Interclasse di biologia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FC3E1A-F0F2-B54A-90A8-47EB13071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E1B6E978-CCEA-4A1A-902E-55F557410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3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95"/>
    </mc:Choice>
    <mc:Fallback xmlns="">
      <p:transition spd="slow" advTm="5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AFC29B1-43F9-4B2A-AAB8-D8387F776321}"/>
              </a:ext>
            </a:extLst>
          </p:cNvPr>
          <p:cNvSpPr/>
          <p:nvPr/>
        </p:nvSpPr>
        <p:spPr>
          <a:xfrm>
            <a:off x="407988" y="2510233"/>
            <a:ext cx="7945437" cy="2264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Corso di Laurea in Biologia Cellulare e Molecolare si propone di fornire ai laureati un'approfondita e integrata conoscenza dei sistemi biologici dai livelli molecolari e cellulari fino alla acquisizione delle conoscenze del sistema vivente nella sua complessità.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particolare rilievo le attività di laboratorio che si svolgeranno all'interno dei diversi corsi di insegnamento e che offriranno ai laureati solide basi metodologiche nelle discipline curriculari favorendo l’acquisizione di competenze in campo biomolecolare.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AFA7BA7-7269-4ADC-AA7D-C0BFAFD4DF27}"/>
              </a:ext>
            </a:extLst>
          </p:cNvPr>
          <p:cNvSpPr/>
          <p:nvPr/>
        </p:nvSpPr>
        <p:spPr>
          <a:xfrm>
            <a:off x="3783618" y="617450"/>
            <a:ext cx="6770082" cy="99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DF2954-8C2C-421A-AF12-75F2A2B65ED6}"/>
              </a:ext>
            </a:extLst>
          </p:cNvPr>
          <p:cNvSpPr txBox="1"/>
          <p:nvPr/>
        </p:nvSpPr>
        <p:spPr>
          <a:xfrm>
            <a:off x="3552117" y="123344"/>
            <a:ext cx="768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EA87621-8BD6-409A-A75F-97F39DB51E75}"/>
              </a:ext>
            </a:extLst>
          </p:cNvPr>
          <p:cNvSpPr/>
          <p:nvPr/>
        </p:nvSpPr>
        <p:spPr>
          <a:xfrm>
            <a:off x="78390" y="1722866"/>
            <a:ext cx="3334567" cy="418191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pPr algn="just">
              <a:lnSpc>
                <a:spcPts val="2700"/>
              </a:lnSpc>
            </a:pP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Obiettivi formativi specifici</a:t>
            </a:r>
            <a:endParaRPr lang="en-BE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Quali sono i test di genetica molecolare disponibili per i noduli ...">
            <a:extLst>
              <a:ext uri="{FF2B5EF4-FFF2-40B4-BE49-F238E27FC236}">
                <a16:creationId xmlns:a16="http://schemas.microsoft.com/office/drawing/2014/main" id="{6BE764F3-2936-4618-BAE7-9B252D84E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72775" y="2829138"/>
            <a:ext cx="5066884" cy="285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F0D107-F7C9-6349-A464-A207E48B8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687655E-5C93-4FCC-A824-65F1CFC05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6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9"/>
    </mc:Choice>
    <mc:Fallback xmlns="">
      <p:transition spd="slow" advTm="25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EAFA7BA7-7269-4ADC-AA7D-C0BFAFD4DF27}"/>
              </a:ext>
            </a:extLst>
          </p:cNvPr>
          <p:cNvSpPr/>
          <p:nvPr/>
        </p:nvSpPr>
        <p:spPr>
          <a:xfrm>
            <a:off x="3783618" y="617450"/>
            <a:ext cx="6770082" cy="99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DF2954-8C2C-421A-AF12-75F2A2B65ED6}"/>
              </a:ext>
            </a:extLst>
          </p:cNvPr>
          <p:cNvSpPr txBox="1"/>
          <p:nvPr/>
        </p:nvSpPr>
        <p:spPr>
          <a:xfrm>
            <a:off x="3552117" y="123344"/>
            <a:ext cx="768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EA87621-8BD6-409A-A75F-97F39DB51E75}"/>
              </a:ext>
            </a:extLst>
          </p:cNvPr>
          <p:cNvSpPr/>
          <p:nvPr/>
        </p:nvSpPr>
        <p:spPr>
          <a:xfrm>
            <a:off x="78390" y="1722866"/>
            <a:ext cx="3334567" cy="418191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pPr algn="just">
              <a:lnSpc>
                <a:spcPts val="2700"/>
              </a:lnSpc>
            </a:pP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Obiettivi formativi specifici</a:t>
            </a:r>
            <a:endParaRPr lang="en-BE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ADAA0D27-CB0A-4818-98BB-AA593F82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5871"/>
          <a:stretch>
            <a:fillRect/>
          </a:stretch>
        </p:blipFill>
        <p:spPr bwMode="auto">
          <a:xfrm>
            <a:off x="328184" y="2754973"/>
            <a:ext cx="2253554" cy="2803107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dist="71842" dir="2700000" algn="ctr" rotWithShape="0">
              <a:schemeClr val="accent2"/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5D72657-8F93-4C3E-BA87-9AF4A78A833E}"/>
              </a:ext>
            </a:extLst>
          </p:cNvPr>
          <p:cNvSpPr/>
          <p:nvPr/>
        </p:nvSpPr>
        <p:spPr>
          <a:xfrm>
            <a:off x="2709384" y="2565860"/>
            <a:ext cx="4697097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b="1" kern="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55EA9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iotecnologie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355EA9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cellulari, consulenze biomolecolari, genetiche, in campo forense </a:t>
            </a:r>
          </a:p>
        </p:txBody>
      </p:sp>
      <p:pic>
        <p:nvPicPr>
          <p:cNvPr id="14" name="Picture 8" descr="01-06-05 001">
            <a:extLst>
              <a:ext uri="{FF2B5EF4-FFF2-40B4-BE49-F238E27FC236}">
                <a16:creationId xmlns:a16="http://schemas.microsoft.com/office/drawing/2014/main" id="{790B834B-C1F3-4759-B968-DCFE395E2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7721146" y="2896052"/>
            <a:ext cx="18907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http://www.centromedicobeb.it/userfiles/image/abio.jpg">
            <a:extLst>
              <a:ext uri="{FF2B5EF4-FFF2-40B4-BE49-F238E27FC236}">
                <a16:creationId xmlns:a16="http://schemas.microsoft.com/office/drawing/2014/main" id="{8171585A-A37C-4910-88B6-F73F8444E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11858" y="4925315"/>
            <a:ext cx="2496277" cy="1872208"/>
          </a:xfrm>
          <a:prstGeom prst="rect">
            <a:avLst/>
          </a:prstGeom>
          <a:noFill/>
        </p:spPr>
      </p:pic>
      <p:pic>
        <p:nvPicPr>
          <p:cNvPr id="16" name="Picture 20" descr="https://upload.wikimedia.org/wikipedia/commons/6/60/Gel_electrophoresis_2.jpg">
            <a:extLst>
              <a:ext uri="{FF2B5EF4-FFF2-40B4-BE49-F238E27FC236}">
                <a16:creationId xmlns:a16="http://schemas.microsoft.com/office/drawing/2014/main" id="{6FF24F3A-8B88-407C-B288-62A30C2CE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06481" y="5054240"/>
            <a:ext cx="2304256" cy="1728192"/>
          </a:xfrm>
          <a:prstGeom prst="rect">
            <a:avLst/>
          </a:prstGeom>
          <a:noFill/>
        </p:spPr>
      </p:pic>
      <p:pic>
        <p:nvPicPr>
          <p:cNvPr id="17" name="Picture 8" descr="http://www.biotecnologiepertutti.it/wp-content/uploads/2009/02/gel.bmp">
            <a:extLst>
              <a:ext uri="{FF2B5EF4-FFF2-40B4-BE49-F238E27FC236}">
                <a16:creationId xmlns:a16="http://schemas.microsoft.com/office/drawing/2014/main" id="{2F5E3B34-19BF-44D8-BAF9-D3E186AF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47773" y="3240396"/>
            <a:ext cx="2339002" cy="2127568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E40564F-C819-4A30-9B65-CADE1F0B5CD5}"/>
              </a:ext>
            </a:extLst>
          </p:cNvPr>
          <p:cNvSpPr/>
          <p:nvPr/>
        </p:nvSpPr>
        <p:spPr>
          <a:xfrm>
            <a:off x="7797392" y="2305671"/>
            <a:ext cx="3826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Analisi Fisiologiche e Biochimiche</a:t>
            </a:r>
            <a:endParaRPr lang="en-GB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F3D3852C-84CB-4B53-9A0C-1D6821BB7B5A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clrChange>
              <a:clrFrom>
                <a:srgbClr val="F8FDFE"/>
              </a:clrFrom>
              <a:clrTo>
                <a:srgbClr val="F8FD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9767" y="3576280"/>
            <a:ext cx="1547701" cy="2924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8A215218-F7DD-41DD-A3A4-8B12FC55E2F6}"/>
              </a:ext>
            </a:extLst>
          </p:cNvPr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01683" y="3733372"/>
            <a:ext cx="2776757" cy="2383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C825434-0128-4BBF-B8C8-67D936EABDD4}"/>
              </a:ext>
            </a:extLst>
          </p:cNvPr>
          <p:cNvSpPr/>
          <p:nvPr/>
        </p:nvSpPr>
        <p:spPr>
          <a:xfrm>
            <a:off x="127585" y="5794092"/>
            <a:ext cx="324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Analisi e ricerche in campo Biomolecolare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C73D69-FC84-4C4B-AB07-E25315A6D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:a16="http://schemas.microsoft.com/office/drawing/2014/main" id="{45DC8BC8-60DD-42E0-83B2-2FDAB05D91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3"/>
    </mc:Choice>
    <mc:Fallback xmlns="">
      <p:transition spd="slow" advTm="3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206A191-A930-4DB4-B07F-ED530BF241ED}"/>
              </a:ext>
            </a:extLst>
          </p:cNvPr>
          <p:cNvSpPr/>
          <p:nvPr/>
        </p:nvSpPr>
        <p:spPr>
          <a:xfrm>
            <a:off x="1502843" y="5383344"/>
            <a:ext cx="9040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frequenza dei corsi è obbligatoria. Non sono previsti sdoppiamenti dei corsi.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esami sono tutti svolti in forma orale. </a:t>
            </a:r>
          </a:p>
          <a:p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Ulteriori 45 CFU, 6(sei) dei quali dedicati a tirocini formativi, sono acquisiti con la prova finale </a:t>
            </a:r>
          </a:p>
          <a:p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 comporta lo svolgimento di una tesi di laurea sperimentale in uno dei settori scientifico-disciplinari caratteristici di questo corso di laurea magistrale per la durata di norma di un anno solare.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18">
            <a:extLst>
              <a:ext uri="{FF2B5EF4-FFF2-40B4-BE49-F238E27FC236}">
                <a16:creationId xmlns:a16="http://schemas.microsoft.com/office/drawing/2014/main" id="{C3868401-B9F9-460F-9E50-28043C3FE7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573474"/>
              </p:ext>
            </p:extLst>
          </p:nvPr>
        </p:nvGraphicFramePr>
        <p:xfrm>
          <a:off x="1919562" y="1856972"/>
          <a:ext cx="4333529" cy="35297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{46F890A9-2807-4EBB-B81D-B2AA78EC7F39}</a:tableStyleId>
              </a:tblPr>
              <a:tblGrid>
                <a:gridCol w="2289180">
                  <a:extLst>
                    <a:ext uri="{9D8B030D-6E8A-4147-A177-3AD203B41FA5}">
                      <a16:colId xmlns:a16="http://schemas.microsoft.com/office/drawing/2014/main" val="2207793867"/>
                    </a:ext>
                  </a:extLst>
                </a:gridCol>
                <a:gridCol w="486342">
                  <a:extLst>
                    <a:ext uri="{9D8B030D-6E8A-4147-A177-3AD203B41FA5}">
                      <a16:colId xmlns:a16="http://schemas.microsoft.com/office/drawing/2014/main" val="1541520832"/>
                    </a:ext>
                  </a:extLst>
                </a:gridCol>
                <a:gridCol w="448348">
                  <a:extLst>
                    <a:ext uri="{9D8B030D-6E8A-4147-A177-3AD203B41FA5}">
                      <a16:colId xmlns:a16="http://schemas.microsoft.com/office/drawing/2014/main" val="3986908465"/>
                    </a:ext>
                  </a:extLst>
                </a:gridCol>
                <a:gridCol w="1109659">
                  <a:extLst>
                    <a:ext uri="{9D8B030D-6E8A-4147-A177-3AD203B41FA5}">
                      <a16:colId xmlns:a16="http://schemas.microsoft.com/office/drawing/2014/main" val="231480481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68516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</a:t>
                      </a:r>
                      <a:r>
                        <a:rPr lang="en-US" sz="1100" spc="-5" dirty="0" err="1">
                          <a:effectLst/>
                        </a:rPr>
                        <a:t>n</a:t>
                      </a:r>
                      <a:r>
                        <a:rPr lang="en-US" sz="1100" dirty="0" err="1">
                          <a:effectLst/>
                        </a:rPr>
                        <a:t>segna</a:t>
                      </a:r>
                      <a:r>
                        <a:rPr lang="en-US" sz="1100" spc="5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en</a:t>
                      </a:r>
                      <a:r>
                        <a:rPr lang="en-US" sz="1100" spc="-5" dirty="0" err="1">
                          <a:effectLst/>
                        </a:rPr>
                        <a:t>t</a:t>
                      </a:r>
                      <a:r>
                        <a:rPr lang="en-US" sz="1100" dirty="0" err="1">
                          <a:effectLst/>
                        </a:rPr>
                        <a:t>o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489585" marR="49212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Cred</a:t>
                      </a:r>
                      <a:r>
                        <a:rPr lang="en-US" sz="1100" spc="-5" dirty="0" err="1">
                          <a:effectLst/>
                        </a:rPr>
                        <a:t>it</a:t>
                      </a:r>
                      <a:r>
                        <a:rPr lang="en-US" sz="1100" dirty="0" err="1">
                          <a:effectLst/>
                        </a:rPr>
                        <a:t>i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054091"/>
                  </a:ext>
                </a:extLst>
              </a:tr>
              <a:tr h="193040">
                <a:tc v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82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Tot.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</a:t>
                      </a:r>
                      <a:r>
                        <a:rPr lang="en-US" sz="1100" spc="-5" dirty="0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z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Eserc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r>
                        <a:rPr lang="en-US" sz="1100" spc="-5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Lab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879441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</a:t>
                      </a:r>
                      <a:r>
                        <a:rPr lang="en-US" sz="1100" spc="-5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se</a:t>
                      </a:r>
                      <a:r>
                        <a:rPr lang="en-US" sz="1100" spc="10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spc="-5" dirty="0" err="1">
                          <a:effectLst/>
                        </a:rPr>
                        <a:t>s</a:t>
                      </a:r>
                      <a:r>
                        <a:rPr lang="en-US" sz="1100" dirty="0" err="1">
                          <a:effectLst/>
                        </a:rPr>
                        <a:t>tre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42820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GENETICA UMANA ED EVOLUZIONE</a:t>
                      </a:r>
                      <a:endParaRPr lang="en-BE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822097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IMMUNOGENETICA (3) + LABORATORIO DI GENETICA UMANA (2)</a:t>
                      </a:r>
                      <a:endParaRPr lang="en-BE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738343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BIOCHIMICA STRUTTURALE E PROTEOMICA</a:t>
                      </a:r>
                      <a:endParaRPr lang="en-BE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2069939"/>
                  </a:ext>
                </a:extLst>
              </a:tr>
              <a:tr h="2363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BIOINFORMATICA E GENOMICA COMPARATA</a:t>
                      </a:r>
                      <a:endParaRPr lang="en-BE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7048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Tota</a:t>
                      </a:r>
                      <a:r>
                        <a:rPr lang="en-US" sz="1000" spc="-5" dirty="0" err="1">
                          <a:effectLst/>
                        </a:rPr>
                        <a:t>l</a:t>
                      </a:r>
                      <a:r>
                        <a:rPr lang="en-US" sz="1000" dirty="0" err="1">
                          <a:effectLst/>
                        </a:rPr>
                        <a:t>e</a:t>
                      </a:r>
                      <a:r>
                        <a:rPr lang="en-US" sz="1000" dirty="0">
                          <a:effectLst/>
                        </a:rPr>
                        <a:t> C</a:t>
                      </a:r>
                      <a:r>
                        <a:rPr lang="en-US" sz="1000" spc="-5" dirty="0">
                          <a:effectLst/>
                        </a:rPr>
                        <a:t>F</a:t>
                      </a:r>
                      <a:r>
                        <a:rPr lang="en-US" sz="1000" dirty="0">
                          <a:effectLst/>
                        </a:rPr>
                        <a:t>U  </a:t>
                      </a:r>
                      <a:endParaRPr lang="en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23</a:t>
                      </a:r>
                      <a:endParaRPr lang="en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6077680"/>
                  </a:ext>
                </a:extLst>
              </a:tr>
              <a:tr h="109581">
                <a:tc>
                  <a:txBody>
                    <a:bodyPr/>
                    <a:lstStyle/>
                    <a:p>
                      <a:pPr marL="38735" marR="0" lvl="0" indent="0" algn="ctr" defTabSz="457145" rtl="0" eaLnBrk="1" fontAlgn="auto" latinLnBrk="0" hangingPunct="1">
                        <a:lnSpc>
                          <a:spcPts val="13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spc="-5" dirty="0">
                          <a:effectLst/>
                        </a:rPr>
                        <a:t>I</a:t>
                      </a:r>
                      <a:r>
                        <a:rPr lang="en-US" sz="1100" dirty="0">
                          <a:effectLst/>
                        </a:rPr>
                        <a:t>I </a:t>
                      </a:r>
                      <a:r>
                        <a:rPr lang="en-US" sz="1100" dirty="0" err="1">
                          <a:effectLst/>
                        </a:rPr>
                        <a:t>se</a:t>
                      </a:r>
                      <a:r>
                        <a:rPr lang="en-US" sz="1100" spc="10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spc="-5" dirty="0" err="1">
                          <a:effectLst/>
                        </a:rPr>
                        <a:t>s</a:t>
                      </a:r>
                      <a:r>
                        <a:rPr lang="en-US" sz="1100" dirty="0" err="1">
                          <a:effectLst/>
                        </a:rPr>
                        <a:t>tre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217613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FISIOLOGIA INTEGRATA E NEUROSCIENZE</a:t>
                      </a:r>
                      <a:endParaRPr lang="en-BE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278137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REGOLAZIONE DELL’ ESPRESSIONE GENICA A (6 CFU) + ANALISI FUNZIONALE DEL GENOMA (2+1) CFU</a:t>
                      </a:r>
                      <a:endParaRPr lang="en-BE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6+2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6295131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FISIOLOGIA CELLULARE E MOLECOLARE DELLE PIANTE</a:t>
                      </a:r>
                      <a:endParaRPr lang="en-BE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0281524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CREDITI A SCELTA</a:t>
                      </a:r>
                      <a:endParaRPr lang="en-BE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223791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3873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Tota</a:t>
                      </a:r>
                      <a:r>
                        <a:rPr lang="en-US" sz="1100" spc="-5" dirty="0" err="1">
                          <a:effectLst/>
                        </a:rPr>
                        <a:t>l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 C</a:t>
                      </a:r>
                      <a:r>
                        <a:rPr lang="en-US" sz="1100" spc="-5" dirty="0">
                          <a:effectLst/>
                        </a:rPr>
                        <a:t>F</a:t>
                      </a:r>
                      <a:r>
                        <a:rPr lang="en-US" sz="1100" dirty="0">
                          <a:effectLst/>
                        </a:rPr>
                        <a:t>U 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27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575617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4BD18B32-8898-427B-BC5C-65FBC90B2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536907"/>
              </p:ext>
            </p:extLst>
          </p:nvPr>
        </p:nvGraphicFramePr>
        <p:xfrm>
          <a:off x="6405492" y="1856974"/>
          <a:ext cx="3705737" cy="3600131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116469">
                  <a:extLst>
                    <a:ext uri="{9D8B030D-6E8A-4147-A177-3AD203B41FA5}">
                      <a16:colId xmlns:a16="http://schemas.microsoft.com/office/drawing/2014/main" val="2300841479"/>
                    </a:ext>
                  </a:extLst>
                </a:gridCol>
                <a:gridCol w="315439">
                  <a:extLst>
                    <a:ext uri="{9D8B030D-6E8A-4147-A177-3AD203B41FA5}">
                      <a16:colId xmlns:a16="http://schemas.microsoft.com/office/drawing/2014/main" val="2572262934"/>
                    </a:ext>
                  </a:extLst>
                </a:gridCol>
                <a:gridCol w="495690">
                  <a:extLst>
                    <a:ext uri="{9D8B030D-6E8A-4147-A177-3AD203B41FA5}">
                      <a16:colId xmlns:a16="http://schemas.microsoft.com/office/drawing/2014/main" val="3573981483"/>
                    </a:ext>
                  </a:extLst>
                </a:gridCol>
                <a:gridCol w="778139">
                  <a:extLst>
                    <a:ext uri="{9D8B030D-6E8A-4147-A177-3AD203B41FA5}">
                      <a16:colId xmlns:a16="http://schemas.microsoft.com/office/drawing/2014/main" val="263632247"/>
                    </a:ext>
                  </a:extLst>
                </a:gridCol>
              </a:tblGrid>
              <a:tr h="376134">
                <a:tc rowSpan="2">
                  <a:txBody>
                    <a:bodyPr/>
                    <a:lstStyle/>
                    <a:p>
                      <a:pPr marL="68516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</a:t>
                      </a:r>
                      <a:r>
                        <a:rPr lang="en-US" sz="1100" spc="-5" dirty="0" err="1">
                          <a:effectLst/>
                        </a:rPr>
                        <a:t>n</a:t>
                      </a:r>
                      <a:r>
                        <a:rPr lang="en-US" sz="1100" dirty="0" err="1">
                          <a:effectLst/>
                        </a:rPr>
                        <a:t>segna</a:t>
                      </a:r>
                      <a:r>
                        <a:rPr lang="en-US" sz="1100" spc="5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en</a:t>
                      </a:r>
                      <a:r>
                        <a:rPr lang="en-US" sz="1100" spc="-5" dirty="0" err="1">
                          <a:effectLst/>
                        </a:rPr>
                        <a:t>t</a:t>
                      </a:r>
                      <a:r>
                        <a:rPr lang="en-US" sz="1100" dirty="0" err="1">
                          <a:effectLst/>
                        </a:rPr>
                        <a:t>o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BE" sz="1100" dirty="0"/>
                        <a:t>   Crediti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889445"/>
                  </a:ext>
                </a:extLst>
              </a:tr>
              <a:tr h="178184">
                <a:tc v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82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Tot.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</a:t>
                      </a:r>
                      <a:r>
                        <a:rPr lang="en-US" sz="1100" spc="-5" dirty="0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z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Eserc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r>
                        <a:rPr lang="en-US" sz="1100" spc="-5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Lab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2780107"/>
                  </a:ext>
                </a:extLst>
              </a:tr>
              <a:tr h="5538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ENDOCRINOLOGIA MOLECOLARE E MECCANISMI MOLECOLARI DI COMUNICAZIONE CELLULARE</a:t>
                      </a:r>
                      <a:endParaRPr lang="en-BE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4007386"/>
                  </a:ext>
                </a:extLst>
              </a:tr>
              <a:tr h="3623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BIOCHIMICA METABOLICA E BIOENERGETICA</a:t>
                      </a:r>
                      <a:endParaRPr lang="en-BE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6951318"/>
                  </a:ext>
                </a:extLst>
              </a:tr>
              <a:tr h="2611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CREDITI A SCELTA</a:t>
                      </a:r>
                      <a:endParaRPr lang="en-BE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1134707"/>
                  </a:ext>
                </a:extLst>
              </a:tr>
              <a:tr h="261142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000" b="1" spc="-5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US" sz="1000" b="1" spc="-5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  </a:t>
                      </a:r>
                      <a:endParaRPr lang="en-BE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BE" sz="1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000" b="1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655581"/>
                  </a:ext>
                </a:extLst>
              </a:tr>
              <a:tr h="271265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 se</a:t>
                      </a:r>
                      <a:r>
                        <a:rPr lang="en-US" sz="1100" b="1" spc="1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116567"/>
                  </a:ext>
                </a:extLst>
              </a:tr>
              <a:tr h="261142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TECNICHE ISTOLOGICHE ED ISTOCHIMICHE</a:t>
                      </a:r>
                      <a:r>
                        <a:rPr lang="en-BE" sz="800" b="1" dirty="0">
                          <a:effectLst/>
                        </a:rPr>
                        <a:t> </a:t>
                      </a:r>
                      <a:endParaRPr lang="en-BE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4969001"/>
                  </a:ext>
                </a:extLst>
              </a:tr>
              <a:tr h="261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000" b="1" spc="-5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US" sz="1000" b="1" spc="-5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  </a:t>
                      </a:r>
                      <a:endParaRPr lang="en-BE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7689432"/>
                  </a:ext>
                </a:extLst>
              </a:tr>
              <a:tr h="271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 err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Tirocionio</a:t>
                      </a:r>
                      <a:r>
                        <a:rPr lang="en-US" sz="1000" b="1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formativo</a:t>
                      </a:r>
                      <a:endParaRPr lang="en-BE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3169"/>
                  </a:ext>
                </a:extLst>
              </a:tr>
              <a:tr h="271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Prova finale</a:t>
                      </a:r>
                      <a:endParaRPr lang="en-BE" sz="10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BE" sz="10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226766"/>
                  </a:ext>
                </a:extLst>
              </a:tr>
              <a:tr h="271265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000" b="1" spc="-5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endParaRPr lang="en-BE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  <a:endParaRPr lang="en-BE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363505"/>
                  </a:ext>
                </a:extLst>
              </a:tr>
            </a:tbl>
          </a:graphicData>
        </a:graphic>
      </p:graphicFrame>
      <p:sp>
        <p:nvSpPr>
          <p:cNvPr id="12" name="Rettangolo 11">
            <a:extLst>
              <a:ext uri="{FF2B5EF4-FFF2-40B4-BE49-F238E27FC236}">
                <a16:creationId xmlns:a16="http://schemas.microsoft.com/office/drawing/2014/main" id="{7906B479-F807-40F2-9739-1DCB61746AE5}"/>
              </a:ext>
            </a:extLst>
          </p:cNvPr>
          <p:cNvSpPr/>
          <p:nvPr/>
        </p:nvSpPr>
        <p:spPr>
          <a:xfrm>
            <a:off x="3783618" y="617450"/>
            <a:ext cx="6770082" cy="99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742D08-39B4-40CB-B634-490C76E788AF}"/>
              </a:ext>
            </a:extLst>
          </p:cNvPr>
          <p:cNvSpPr txBox="1"/>
          <p:nvPr/>
        </p:nvSpPr>
        <p:spPr>
          <a:xfrm>
            <a:off x="3552117" y="123344"/>
            <a:ext cx="768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2658CB79-F133-4352-BBB9-901E1FCF9218}"/>
              </a:ext>
            </a:extLst>
          </p:cNvPr>
          <p:cNvSpPr txBox="1"/>
          <p:nvPr/>
        </p:nvSpPr>
        <p:spPr>
          <a:xfrm>
            <a:off x="3369883" y="1604900"/>
            <a:ext cx="1037463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BE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PRIMO ANNO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AEF3B415-D84D-4116-A62B-E2D2F11C5C5F}"/>
              </a:ext>
            </a:extLst>
          </p:cNvPr>
          <p:cNvSpPr txBox="1"/>
          <p:nvPr/>
        </p:nvSpPr>
        <p:spPr>
          <a:xfrm>
            <a:off x="7784655" y="1573938"/>
            <a:ext cx="1247457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BE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SECONDO ANNO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4D449B-0E8A-2442-B895-496C32A2D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E311C11-D473-46ED-B569-C37F79539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0"/>
    </mc:Choice>
    <mc:Fallback xmlns="">
      <p:transition spd="slow" advTm="1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0572FBDD-D60D-498F-BD0F-39C919D60220}"/>
              </a:ext>
            </a:extLst>
          </p:cNvPr>
          <p:cNvSpPr/>
          <p:nvPr/>
        </p:nvSpPr>
        <p:spPr>
          <a:xfrm>
            <a:off x="3783618" y="617450"/>
            <a:ext cx="6770082" cy="99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AC2ADB-D876-4062-AB86-51819371FF72}"/>
              </a:ext>
            </a:extLst>
          </p:cNvPr>
          <p:cNvSpPr txBox="1"/>
          <p:nvPr/>
        </p:nvSpPr>
        <p:spPr>
          <a:xfrm>
            <a:off x="3552117" y="123344"/>
            <a:ext cx="768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AD4275E-8C14-4715-A11F-0EBB0A6C805E}"/>
              </a:ext>
            </a:extLst>
          </p:cNvPr>
          <p:cNvSpPr/>
          <p:nvPr/>
        </p:nvSpPr>
        <p:spPr>
          <a:xfrm>
            <a:off x="23654" y="1726263"/>
            <a:ext cx="5528116" cy="430887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r>
              <a:rPr lang="it-IT" sz="16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</a:t>
            </a:r>
            <a:r>
              <a:rPr lang="x-none" sz="2200" b="1" i="1" spc="2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x-none" sz="2200" b="1" i="1" spc="-1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endParaRPr lang="it-IT" sz="2200" dirty="0">
              <a:solidFill>
                <a:schemeClr val="bg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6482D79-8BD7-40DE-A5B0-8A6A9BDCFA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FF3"/>
              </a:clrFrom>
              <a:clrTo>
                <a:srgbClr val="EEE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3" y="4955848"/>
            <a:ext cx="2856017" cy="19021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654CD62-192A-4936-8CF4-DF6FB6FD6D88}"/>
              </a:ext>
            </a:extLst>
          </p:cNvPr>
          <p:cNvSpPr/>
          <p:nvPr/>
        </p:nvSpPr>
        <p:spPr>
          <a:xfrm>
            <a:off x="209188" y="2299884"/>
            <a:ext cx="11773623" cy="374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laureato in Biologia Cellulare e Molecolare, potrà svolgere funzioni di ricercatore, di formatore e di dirigente in vari contesti lavorativi, assumendo responsabilità di progetti e strutture. Avrà competenze per  la valutazione di alterazioni metaboliche, ormonali e genetiche, analisi chimico-cliniche, problemi di Biologia forense e procreazione assistita, la classificazione e il riconoscimento degli animali e delle piante, la identificazione di agenti patogeni (infettanti ed infestanti) dell'uomo, degli animali e delle piante</a:t>
            </a:r>
          </a:p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Biologo esperto in Biologia Cellulare e Molecolare potrà trovare sbocco occupazionale in vari contesti lavorativi quali: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italiane e straniere;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 e altre istituzioni di ricerca e di formazione pubbliche o private (es IRCSS, CNR, ed altri enti vigilati dal MIUR);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Aziende operanti nel campo dello sviluppo e della valorizzazione di prodotti di interesse biologico, biotecnologico e farmaceutico;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Aziende ospedaliere e laboratori privati.</a:t>
            </a:r>
          </a:p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 superamento dell’Esame di Stato, potrà svolgere autonomamente la libera professione di Biologo.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A7E24C-8C6F-D243-800A-DF01A139E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830AF235-3945-4A60-8630-98762E302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5"/>
    </mc:Choice>
    <mc:Fallback xmlns="">
      <p:transition spd="slow" advTm="2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5AFC29B1-43F9-4B2A-AAB8-D8387F776321}"/>
              </a:ext>
            </a:extLst>
          </p:cNvPr>
          <p:cNvSpPr/>
          <p:nvPr/>
        </p:nvSpPr>
        <p:spPr>
          <a:xfrm>
            <a:off x="239151" y="2449649"/>
            <a:ext cx="839921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7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Corso di Laurea in Scienze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Biosanitarie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 propone di fornire competenze approfondite in campo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biosanitario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sia nella diagnostica che nella biologia della nutrizione. E 'organizzato  in due curricula,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biosanitario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nutrizionistico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Nel curriculum diagnostico vengono offerte conoscenze avanzate sui processi biologici di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fisio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-patologia e sulle metodologie di indagine utilizzate in campo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biosanitario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nonché sui controlli biologici-sanitari a fini preventivi. Nel curriculum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nutrizionistico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vengono fornite conoscenze avanzate circa la composizione, gli apporti energetici e la qualità nutrizionale degli alimenti, le loro modificazioni nel corso di processi produttivi e a causa di contaminanti, i meccanismi biochimici, metabolici e fisiologici della digestione e delle patologie collegate all'alimentazione.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AFA7BA7-7269-4ADC-AA7D-C0BFAFD4DF27}"/>
              </a:ext>
            </a:extLst>
          </p:cNvPr>
          <p:cNvSpPr/>
          <p:nvPr/>
        </p:nvSpPr>
        <p:spPr>
          <a:xfrm>
            <a:off x="3783618" y="617450"/>
            <a:ext cx="6770082" cy="99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DF2954-8C2C-421A-AF12-75F2A2B65ED6}"/>
              </a:ext>
            </a:extLst>
          </p:cNvPr>
          <p:cNvSpPr txBox="1"/>
          <p:nvPr/>
        </p:nvSpPr>
        <p:spPr>
          <a:xfrm>
            <a:off x="3552117" y="123344"/>
            <a:ext cx="768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EA87621-8BD6-409A-A75F-97F39DB51E75}"/>
              </a:ext>
            </a:extLst>
          </p:cNvPr>
          <p:cNvSpPr/>
          <p:nvPr/>
        </p:nvSpPr>
        <p:spPr>
          <a:xfrm>
            <a:off x="78390" y="1722866"/>
            <a:ext cx="3334567" cy="418191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pPr algn="just">
              <a:lnSpc>
                <a:spcPts val="2700"/>
              </a:lnSpc>
            </a:pP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Obiettivi formativi specifici</a:t>
            </a:r>
            <a:endParaRPr lang="en-BE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Immagine che contiene piccolo, tavolo, sedendo, tenendo&#10;&#10;Descrizione generata automaticamente">
            <a:extLst>
              <a:ext uri="{FF2B5EF4-FFF2-40B4-BE49-F238E27FC236}">
                <a16:creationId xmlns:a16="http://schemas.microsoft.com/office/drawing/2014/main" id="{06DE25DC-E63B-464E-BBF7-38AD78766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5720" r="8826" b="2907"/>
          <a:stretch/>
        </p:blipFill>
        <p:spPr>
          <a:xfrm>
            <a:off x="9007609" y="1414957"/>
            <a:ext cx="3092182" cy="53152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A35632-E704-074D-883D-712751138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A666E9B4-A748-4873-B1F4-7641FB527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9"/>
    </mc:Choice>
    <mc:Fallback xmlns="">
      <p:transition spd="slow" advTm="5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>
            <a:extLst>
              <a:ext uri="{FF2B5EF4-FFF2-40B4-BE49-F238E27FC236}">
                <a16:creationId xmlns:a16="http://schemas.microsoft.com/office/drawing/2014/main" id="{D3156A70-C0EE-48A3-AE11-6E4E009D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8397" y="3112284"/>
            <a:ext cx="2776757" cy="3388764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99190" dir="2388334" algn="ctr" rotWithShape="0">
              <a:schemeClr val="accent2"/>
            </a:outerShdw>
          </a:effec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2E7AD8C4-0308-462E-AD05-D4C889B76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1480" y="1863893"/>
            <a:ext cx="4680520" cy="120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285750" indent="-285750" algn="ctr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kumimoji="0" lang="it-IT" sz="18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Tipizzazione dei virus, analisi genetiche e molecolari per il riconoscimento di malattie ereditarie, di riconoscimento di paternità …</a:t>
            </a:r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CCCADE59-279B-46F5-BA95-9359725CE8E4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7956" y="2824809"/>
            <a:ext cx="1554102" cy="15678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B2D7BA5E-BE58-4AEE-9772-2E7A3577C799}"/>
              </a:ext>
            </a:extLst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638" y="2551696"/>
            <a:ext cx="1866360" cy="17615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36B92BE7-053B-4EF6-BD6E-AB4E898697BA}"/>
              </a:ext>
            </a:extLst>
          </p:cNvPr>
          <p:cNvGrpSpPr/>
          <p:nvPr/>
        </p:nvGrpSpPr>
        <p:grpSpPr>
          <a:xfrm>
            <a:off x="4508829" y="2575506"/>
            <a:ext cx="3806092" cy="2859205"/>
            <a:chOff x="6652735" y="1741827"/>
            <a:chExt cx="3446173" cy="2548790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B686BBAB-9A46-4F02-A2EE-A6616D44F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6675" y="2141724"/>
              <a:ext cx="1872233" cy="140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B92F6D36-8F98-41DD-A739-2CBEA95C62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7" r="2376"/>
            <a:stretch/>
          </p:blipFill>
          <p:spPr bwMode="auto">
            <a:xfrm>
              <a:off x="6652735" y="1741827"/>
              <a:ext cx="1928789" cy="157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magine 6" descr="Immagine che contiene tavolo, sedendo, vecchio, giraffa&#10;&#10;Descrizione generata automaticamente">
              <a:extLst>
                <a:ext uri="{FF2B5EF4-FFF2-40B4-BE49-F238E27FC236}">
                  <a16:creationId xmlns:a16="http://schemas.microsoft.com/office/drawing/2014/main" id="{C4178A42-008C-4DE6-B7BA-7381776E4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4002" y="2843811"/>
              <a:ext cx="1928789" cy="1446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2B418510-0A7E-48AD-8B85-05DE57E36DAE}"/>
              </a:ext>
            </a:extLst>
          </p:cNvPr>
          <p:cNvSpPr/>
          <p:nvPr/>
        </p:nvSpPr>
        <p:spPr>
          <a:xfrm>
            <a:off x="4798626" y="5466156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Analisi Cito-istologiche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F7C9B4F-7CCF-4B88-BF6F-5AC8F80DA226}"/>
              </a:ext>
            </a:extLst>
          </p:cNvPr>
          <p:cNvSpPr/>
          <p:nvPr/>
        </p:nvSpPr>
        <p:spPr>
          <a:xfrm>
            <a:off x="386454" y="4340594"/>
            <a:ext cx="4380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Analisi e ricerche in campo </a:t>
            </a:r>
            <a:r>
              <a:rPr lang="it-IT" b="1" dirty="0" err="1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Biosanitario</a:t>
            </a:r>
            <a:endParaRPr lang="it-IT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5" descr="01-06-05 012">
            <a:extLst>
              <a:ext uri="{FF2B5EF4-FFF2-40B4-BE49-F238E27FC236}">
                <a16:creationId xmlns:a16="http://schemas.microsoft.com/office/drawing/2014/main" id="{87A7E45B-02B9-40AA-96FA-9FEC31CA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t="19739"/>
          <a:stretch>
            <a:fillRect/>
          </a:stretch>
        </p:blipFill>
        <p:spPr bwMode="auto">
          <a:xfrm>
            <a:off x="585791" y="4785198"/>
            <a:ext cx="1854348" cy="198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4" descr="http://www.biotecnologiepertutti.it/wp-content/uploads/2009/02/elettrof-bidimens.jpg">
            <a:extLst>
              <a:ext uri="{FF2B5EF4-FFF2-40B4-BE49-F238E27FC236}">
                <a16:creationId xmlns:a16="http://schemas.microsoft.com/office/drawing/2014/main" id="{7DC61C1A-82AD-40DB-9EC9-1B342408C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2749" y="5113813"/>
            <a:ext cx="1590869" cy="1639358"/>
          </a:xfrm>
          <a:prstGeom prst="rect">
            <a:avLst/>
          </a:prstGeom>
          <a:noFill/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90BC0BA-94C5-4D83-B6F0-B22C0D6EE370}"/>
              </a:ext>
            </a:extLst>
          </p:cNvPr>
          <p:cNvSpPr/>
          <p:nvPr/>
        </p:nvSpPr>
        <p:spPr>
          <a:xfrm>
            <a:off x="3734231" y="6263086"/>
            <a:ext cx="3826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Analisi Fisiologiche e Biochimiche</a:t>
            </a:r>
            <a:endParaRPr lang="en-GB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E9AFB90E-C198-4D74-B277-E7775B43D302}"/>
              </a:ext>
            </a:extLst>
          </p:cNvPr>
          <p:cNvSpPr/>
          <p:nvPr/>
        </p:nvSpPr>
        <p:spPr>
          <a:xfrm>
            <a:off x="3783618" y="617450"/>
            <a:ext cx="6770082" cy="99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34AAE6F-84F1-42C5-B21B-68B3BAF674DD}"/>
              </a:ext>
            </a:extLst>
          </p:cNvPr>
          <p:cNvSpPr txBox="1"/>
          <p:nvPr/>
        </p:nvSpPr>
        <p:spPr>
          <a:xfrm>
            <a:off x="3552117" y="123344"/>
            <a:ext cx="768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0B685BE0-6802-4FD7-88ED-F6A020AAC1BD}"/>
              </a:ext>
            </a:extLst>
          </p:cNvPr>
          <p:cNvSpPr/>
          <p:nvPr/>
        </p:nvSpPr>
        <p:spPr>
          <a:xfrm>
            <a:off x="78390" y="1722866"/>
            <a:ext cx="3334567" cy="418191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pPr algn="just">
              <a:lnSpc>
                <a:spcPts val="2700"/>
              </a:lnSpc>
            </a:pP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Obiettivi formativi specifici</a:t>
            </a:r>
            <a:endParaRPr lang="en-BE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005B11-1EF3-BF49-8C80-EE4E8EA4B9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24" name="Immagine 23" descr="Immagine che contiene testo&#10;&#10;Descrizione generata automaticamente">
            <a:extLst>
              <a:ext uri="{FF2B5EF4-FFF2-40B4-BE49-F238E27FC236}">
                <a16:creationId xmlns:a16="http://schemas.microsoft.com/office/drawing/2014/main" id="{3FD713F6-BAF7-4CED-8C32-B60B5D7A59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5"/>
    </mc:Choice>
    <mc:Fallback xmlns="">
      <p:transition spd="slow" advTm="12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EAFA7BA7-7269-4ADC-AA7D-C0BFAFD4DF27}"/>
              </a:ext>
            </a:extLst>
          </p:cNvPr>
          <p:cNvSpPr/>
          <p:nvPr/>
        </p:nvSpPr>
        <p:spPr>
          <a:xfrm>
            <a:off x="3783617" y="617450"/>
            <a:ext cx="8185469" cy="999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</a:t>
            </a:r>
            <a:r>
              <a:rPr lang="en-BE" sz="2400" b="1" dirty="0">
                <a:solidFill>
                  <a:prstClr val="black"/>
                </a:solidFill>
                <a:latin typeface="Comic Sans MS"/>
              </a:rPr>
              <a:t> </a:t>
            </a:r>
            <a:r>
              <a:rPr lang="en-BE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curriculum diagnostico</a:t>
            </a:r>
            <a:endParaRPr lang="it-IT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DF2954-8C2C-421A-AF12-75F2A2B65ED6}"/>
              </a:ext>
            </a:extLst>
          </p:cNvPr>
          <p:cNvSpPr txBox="1"/>
          <p:nvPr/>
        </p:nvSpPr>
        <p:spPr>
          <a:xfrm>
            <a:off x="3552117" y="123344"/>
            <a:ext cx="768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63CE2A95-4279-4A13-B14A-6BC538592CAA}"/>
              </a:ext>
            </a:extLst>
          </p:cNvPr>
          <p:cNvSpPr txBox="1"/>
          <p:nvPr/>
        </p:nvSpPr>
        <p:spPr>
          <a:xfrm>
            <a:off x="1725204" y="2229503"/>
            <a:ext cx="874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BE" sz="1600" dirty="0"/>
          </a:p>
        </p:txBody>
      </p:sp>
      <p:graphicFrame>
        <p:nvGraphicFramePr>
          <p:cNvPr id="15" name="Table 18">
            <a:extLst>
              <a:ext uri="{FF2B5EF4-FFF2-40B4-BE49-F238E27FC236}">
                <a16:creationId xmlns:a16="http://schemas.microsoft.com/office/drawing/2014/main" id="{45925743-A055-428E-8496-8A2A5D79D3E1}"/>
              </a:ext>
            </a:extLst>
          </p:cNvPr>
          <p:cNvGraphicFramePr>
            <a:graphicFrameLocks noGrp="1"/>
          </p:cNvGraphicFramePr>
          <p:nvPr/>
        </p:nvGraphicFramePr>
        <p:xfrm>
          <a:off x="867979" y="1990061"/>
          <a:ext cx="3972221" cy="28853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{46F890A9-2807-4EBB-B81D-B2AA78EC7F39}</a:tableStyleId>
              </a:tblPr>
              <a:tblGrid>
                <a:gridCol w="2098320">
                  <a:extLst>
                    <a:ext uri="{9D8B030D-6E8A-4147-A177-3AD203B41FA5}">
                      <a16:colId xmlns:a16="http://schemas.microsoft.com/office/drawing/2014/main" val="2207793867"/>
                    </a:ext>
                  </a:extLst>
                </a:gridCol>
                <a:gridCol w="445793">
                  <a:extLst>
                    <a:ext uri="{9D8B030D-6E8A-4147-A177-3AD203B41FA5}">
                      <a16:colId xmlns:a16="http://schemas.microsoft.com/office/drawing/2014/main" val="1541520832"/>
                    </a:ext>
                  </a:extLst>
                </a:gridCol>
                <a:gridCol w="410967">
                  <a:extLst>
                    <a:ext uri="{9D8B030D-6E8A-4147-A177-3AD203B41FA5}">
                      <a16:colId xmlns:a16="http://schemas.microsoft.com/office/drawing/2014/main" val="3986908465"/>
                    </a:ext>
                  </a:extLst>
                </a:gridCol>
                <a:gridCol w="1017141">
                  <a:extLst>
                    <a:ext uri="{9D8B030D-6E8A-4147-A177-3AD203B41FA5}">
                      <a16:colId xmlns:a16="http://schemas.microsoft.com/office/drawing/2014/main" val="231480481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685165"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</a:t>
                      </a:r>
                      <a:r>
                        <a:rPr lang="en-US" sz="1100" spc="-5" dirty="0" err="1">
                          <a:effectLst/>
                        </a:rPr>
                        <a:t>n</a:t>
                      </a:r>
                      <a:r>
                        <a:rPr lang="en-US" sz="1100" dirty="0" err="1">
                          <a:effectLst/>
                        </a:rPr>
                        <a:t>segna</a:t>
                      </a:r>
                      <a:r>
                        <a:rPr lang="en-US" sz="1100" spc="5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en</a:t>
                      </a:r>
                      <a:r>
                        <a:rPr lang="en-US" sz="1100" spc="-5" dirty="0" err="1">
                          <a:effectLst/>
                        </a:rPr>
                        <a:t>t</a:t>
                      </a:r>
                      <a:r>
                        <a:rPr lang="en-US" sz="1100" dirty="0" err="1">
                          <a:effectLst/>
                        </a:rPr>
                        <a:t>o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489585" marR="49212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Cred</a:t>
                      </a:r>
                      <a:r>
                        <a:rPr lang="en-US" sz="1100" spc="-5" dirty="0" err="1">
                          <a:effectLst/>
                        </a:rPr>
                        <a:t>it</a:t>
                      </a:r>
                      <a:r>
                        <a:rPr lang="en-US" sz="1100" dirty="0" err="1">
                          <a:effectLst/>
                        </a:rPr>
                        <a:t>i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054091"/>
                  </a:ext>
                </a:extLst>
              </a:tr>
              <a:tr h="193040">
                <a:tc v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8255"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Tot.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785"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</a:t>
                      </a:r>
                      <a:r>
                        <a:rPr lang="en-US" sz="1100" spc="-5" dirty="0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z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2545"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Eserc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r>
                        <a:rPr lang="en-US" sz="1100" spc="-5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Lab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879441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</a:t>
                      </a:r>
                      <a:r>
                        <a:rPr lang="en-US" sz="1100" spc="-5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se</a:t>
                      </a:r>
                      <a:r>
                        <a:rPr lang="en-US" sz="1100" spc="10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spc="-5" dirty="0" err="1">
                          <a:effectLst/>
                        </a:rPr>
                        <a:t>s</a:t>
                      </a:r>
                      <a:r>
                        <a:rPr lang="en-US" sz="1100" dirty="0" err="1">
                          <a:effectLst/>
                        </a:rPr>
                        <a:t>tre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4942820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38735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Parass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to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og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a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 marR="21971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000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1822097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G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enet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ca</a:t>
                      </a:r>
                      <a:r>
                        <a:rPr lang="en-US" sz="1000" spc="-6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</a:t>
                      </a: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U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mana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0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 marR="21971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000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738343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 marR="521970" algn="ctr">
                        <a:lnSpc>
                          <a:spcPts val="12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it-IT" sz="1000" spc="-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B</a:t>
                      </a:r>
                      <a:r>
                        <a:rPr lang="it-IT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i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o</a:t>
                      </a:r>
                      <a:r>
                        <a:rPr lang="it-IT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l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og</a:t>
                      </a:r>
                      <a:r>
                        <a:rPr lang="it-IT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i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a</a:t>
                      </a:r>
                      <a:r>
                        <a:rPr lang="it-IT" sz="1000" spc="-36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m</a:t>
                      </a:r>
                      <a:r>
                        <a:rPr lang="it-IT" sz="1000" spc="-1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o</a:t>
                      </a:r>
                      <a:r>
                        <a:rPr lang="it-IT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l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eco</a:t>
                      </a:r>
                      <a:r>
                        <a:rPr lang="it-IT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l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are</a:t>
                      </a:r>
                      <a:r>
                        <a:rPr lang="it-IT" sz="1000" spc="-36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de</a:t>
                      </a:r>
                      <a:r>
                        <a:rPr lang="it-IT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ll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e</a:t>
                      </a:r>
                      <a:r>
                        <a:rPr lang="it-IT" sz="100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pato</a:t>
                      </a:r>
                      <a:r>
                        <a:rPr lang="it-IT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l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og</a:t>
                      </a:r>
                      <a:r>
                        <a:rPr lang="it-IT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i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e</a:t>
                      </a:r>
                      <a:r>
                        <a:rPr lang="it-IT" sz="1000" spc="-36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it-IT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umane</a:t>
                      </a:r>
                      <a:endParaRPr lang="en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72069939"/>
                  </a:ext>
                </a:extLst>
              </a:tr>
              <a:tr h="236364">
                <a:tc>
                  <a:txBody>
                    <a:bodyPr/>
                    <a:lstStyle/>
                    <a:p>
                      <a:pPr marL="38735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ene</a:t>
                      </a:r>
                      <a:r>
                        <a:rPr lang="en-US" sz="1000" spc="-36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app</a:t>
                      </a:r>
                      <a:r>
                        <a:rPr lang="en-US" sz="1000" spc="-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cata</a:t>
                      </a:r>
                      <a:endParaRPr lang="en-B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7048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Tota</a:t>
                      </a:r>
                      <a:r>
                        <a:rPr lang="en-US" sz="1000" spc="-5" dirty="0" err="1">
                          <a:effectLst/>
                        </a:rPr>
                        <a:t>l</a:t>
                      </a:r>
                      <a:r>
                        <a:rPr lang="en-US" sz="1000" dirty="0" err="1">
                          <a:effectLst/>
                        </a:rPr>
                        <a:t>e</a:t>
                      </a:r>
                      <a:r>
                        <a:rPr lang="en-US" sz="1000" dirty="0">
                          <a:effectLst/>
                        </a:rPr>
                        <a:t> C</a:t>
                      </a:r>
                      <a:r>
                        <a:rPr lang="en-US" sz="1000" spc="-5" dirty="0">
                          <a:effectLst/>
                        </a:rPr>
                        <a:t>F</a:t>
                      </a:r>
                      <a:r>
                        <a:rPr lang="en-US" sz="1000" dirty="0">
                          <a:effectLst/>
                        </a:rPr>
                        <a:t>U  </a:t>
                      </a:r>
                      <a:endParaRPr lang="en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24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 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6077680"/>
                  </a:ext>
                </a:extLst>
              </a:tr>
              <a:tr h="109581">
                <a:tc>
                  <a:txBody>
                    <a:bodyPr/>
                    <a:lstStyle/>
                    <a:p>
                      <a:pPr marL="38735" marR="0" lvl="0" indent="0" algn="ctr" defTabSz="457145" rtl="0" eaLnBrk="1" fontAlgn="auto" latinLnBrk="0" hangingPunct="1">
                        <a:lnSpc>
                          <a:spcPts val="13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spc="-5" dirty="0">
                          <a:effectLst/>
                        </a:rPr>
                        <a:t>I</a:t>
                      </a:r>
                      <a:r>
                        <a:rPr lang="en-US" sz="1100" dirty="0">
                          <a:effectLst/>
                        </a:rPr>
                        <a:t>I </a:t>
                      </a:r>
                      <a:r>
                        <a:rPr lang="en-US" sz="1100" dirty="0" err="1">
                          <a:effectLst/>
                        </a:rPr>
                        <a:t>se</a:t>
                      </a:r>
                      <a:r>
                        <a:rPr lang="en-US" sz="1100" spc="10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spc="-5" dirty="0" err="1">
                          <a:effectLst/>
                        </a:rPr>
                        <a:t>s</a:t>
                      </a:r>
                      <a:r>
                        <a:rPr lang="en-US" sz="1100" dirty="0" err="1">
                          <a:effectLst/>
                        </a:rPr>
                        <a:t>tre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217613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spc="-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T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ecn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c</a:t>
                      </a:r>
                      <a:r>
                        <a:rPr lang="en-US" sz="1000" spc="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h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e</a:t>
                      </a:r>
                      <a:r>
                        <a:rPr lang="en-US" sz="1000" spc="-1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 </a:t>
                      </a: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sto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og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che</a:t>
                      </a:r>
                      <a:r>
                        <a:rPr lang="en-US" sz="1000" spc="-36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 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e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873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U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trastr</a:t>
                      </a:r>
                      <a:r>
                        <a:rPr lang="en-US" sz="1000" spc="-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u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ttura</a:t>
                      </a: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i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 marR="21971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4278137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B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och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m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ca</a:t>
                      </a:r>
                      <a:r>
                        <a:rPr lang="en-US" sz="1000" spc="-36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med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ca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7155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4640" marR="2781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26295131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3873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Pato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og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</a:t>
                      </a:r>
                      <a:r>
                        <a:rPr lang="en-US" sz="1000" spc="4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enera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</a:t>
                      </a:r>
                      <a:endParaRPr lang="en-B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4640" marR="2781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60281524"/>
                  </a:ext>
                </a:extLst>
              </a:tr>
              <a:tr h="136371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Tota</a:t>
                      </a:r>
                      <a:r>
                        <a:rPr lang="en-US" sz="1100" spc="-5" dirty="0" err="1">
                          <a:effectLst/>
                        </a:rPr>
                        <a:t>l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 C</a:t>
                      </a:r>
                      <a:r>
                        <a:rPr lang="en-US" sz="1100" spc="-5" dirty="0">
                          <a:effectLst/>
                        </a:rPr>
                        <a:t>F</a:t>
                      </a:r>
                      <a:r>
                        <a:rPr lang="en-US" sz="1100" dirty="0">
                          <a:effectLst/>
                        </a:rPr>
                        <a:t>U 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575617"/>
                  </a:ext>
                </a:extLst>
              </a:tr>
            </a:tbl>
          </a:graphicData>
        </a:graphic>
      </p:graphicFrame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718B15DA-966E-412A-B08D-24F5E98FF49C}"/>
              </a:ext>
            </a:extLst>
          </p:cNvPr>
          <p:cNvGraphicFramePr>
            <a:graphicFrameLocks noGrp="1"/>
          </p:cNvGraphicFramePr>
          <p:nvPr/>
        </p:nvGraphicFramePr>
        <p:xfrm>
          <a:off x="4954475" y="1990061"/>
          <a:ext cx="3972222" cy="3870611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116469">
                  <a:extLst>
                    <a:ext uri="{9D8B030D-6E8A-4147-A177-3AD203B41FA5}">
                      <a16:colId xmlns:a16="http://schemas.microsoft.com/office/drawing/2014/main" val="2300841479"/>
                    </a:ext>
                  </a:extLst>
                </a:gridCol>
                <a:gridCol w="315439">
                  <a:extLst>
                    <a:ext uri="{9D8B030D-6E8A-4147-A177-3AD203B41FA5}">
                      <a16:colId xmlns:a16="http://schemas.microsoft.com/office/drawing/2014/main" val="2572262934"/>
                    </a:ext>
                  </a:extLst>
                </a:gridCol>
                <a:gridCol w="495690">
                  <a:extLst>
                    <a:ext uri="{9D8B030D-6E8A-4147-A177-3AD203B41FA5}">
                      <a16:colId xmlns:a16="http://schemas.microsoft.com/office/drawing/2014/main" val="3573981483"/>
                    </a:ext>
                  </a:extLst>
                </a:gridCol>
                <a:gridCol w="1044624">
                  <a:extLst>
                    <a:ext uri="{9D8B030D-6E8A-4147-A177-3AD203B41FA5}">
                      <a16:colId xmlns:a16="http://schemas.microsoft.com/office/drawing/2014/main" val="263632247"/>
                    </a:ext>
                  </a:extLst>
                </a:gridCol>
              </a:tblGrid>
              <a:tr h="383181">
                <a:tc rowSpan="2">
                  <a:txBody>
                    <a:bodyPr/>
                    <a:lstStyle/>
                    <a:p>
                      <a:pPr marL="68516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</a:t>
                      </a:r>
                      <a:r>
                        <a:rPr lang="en-US" sz="1100" spc="-5" dirty="0" err="1">
                          <a:effectLst/>
                        </a:rPr>
                        <a:t>n</a:t>
                      </a:r>
                      <a:r>
                        <a:rPr lang="en-US" sz="1100" dirty="0" err="1">
                          <a:effectLst/>
                        </a:rPr>
                        <a:t>segna</a:t>
                      </a:r>
                      <a:r>
                        <a:rPr lang="en-US" sz="1100" spc="5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en</a:t>
                      </a:r>
                      <a:r>
                        <a:rPr lang="en-US" sz="1100" spc="-5" dirty="0" err="1">
                          <a:effectLst/>
                        </a:rPr>
                        <a:t>t</a:t>
                      </a:r>
                      <a:r>
                        <a:rPr lang="en-US" sz="1100" dirty="0" err="1">
                          <a:effectLst/>
                        </a:rPr>
                        <a:t>o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BE" sz="1100" dirty="0"/>
                        <a:t>   Crediti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88944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82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Tot.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</a:t>
                      </a:r>
                      <a:r>
                        <a:rPr lang="en-US" sz="1100" spc="-5" dirty="0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z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Eserc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r>
                        <a:rPr lang="en-US" sz="1100" spc="-5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Lab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2780107"/>
                  </a:ext>
                </a:extLst>
              </a:tr>
              <a:tr h="246447">
                <a:tc>
                  <a:txBody>
                    <a:bodyPr/>
                    <a:lstStyle/>
                    <a:p>
                      <a:pPr marL="3873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F</a:t>
                      </a:r>
                      <a:r>
                        <a:rPr lang="en-US" sz="1000" b="1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i</a:t>
                      </a:r>
                      <a:r>
                        <a:rPr lang="en-US" sz="10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s</a:t>
                      </a:r>
                      <a:r>
                        <a:rPr lang="en-US" sz="1000" b="1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i</a:t>
                      </a:r>
                      <a:r>
                        <a:rPr lang="en-US" sz="10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o</a:t>
                      </a:r>
                      <a:r>
                        <a:rPr lang="en-US" sz="1000" b="1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l</a:t>
                      </a:r>
                      <a:r>
                        <a:rPr lang="en-US" sz="10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o</a:t>
                      </a:r>
                      <a:r>
                        <a:rPr lang="en-US" sz="1000" b="1" spc="-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g</a:t>
                      </a:r>
                      <a:r>
                        <a:rPr lang="en-US" sz="1000" b="1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i</a:t>
                      </a:r>
                      <a:r>
                        <a:rPr lang="en-US" sz="10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a</a:t>
                      </a:r>
                      <a:r>
                        <a:rPr lang="en-US" sz="1000" b="1" spc="-8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</a:t>
                      </a:r>
                      <a:r>
                        <a:rPr lang="en-US" sz="10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umana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 marR="21971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0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,5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44007386"/>
                  </a:ext>
                </a:extLst>
              </a:tr>
              <a:tr h="369141">
                <a:tc>
                  <a:txBody>
                    <a:bodyPr/>
                    <a:lstStyle/>
                    <a:p>
                      <a:pPr marL="3873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 spc="-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R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cerca</a:t>
                      </a:r>
                      <a:r>
                        <a:rPr lang="en-US" sz="1000" b="1" spc="-6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d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agnost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ca</a:t>
                      </a:r>
                      <a:r>
                        <a:rPr lang="en-US" sz="1000" b="1" spc="-36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 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n</a:t>
                      </a:r>
                      <a:r>
                        <a:rPr lang="en-US" sz="1000" b="1" spc="-37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genet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ca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46951318"/>
                  </a:ext>
                </a:extLst>
              </a:tr>
              <a:tr h="266035">
                <a:tc>
                  <a:txBody>
                    <a:bodyPr/>
                    <a:lstStyle/>
                    <a:p>
                      <a:pPr marL="3873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spc="-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  <a:r>
                        <a:rPr lang="en-US" sz="1000" b="1" spc="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000" b="1" spc="29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0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sce</a:t>
                      </a:r>
                      <a:r>
                        <a:rPr lang="en-US" sz="1000" b="1" spc="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ta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B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1134707"/>
                  </a:ext>
                </a:extLst>
              </a:tr>
              <a:tr h="266035">
                <a:tc>
                  <a:txBody>
                    <a:bodyPr/>
                    <a:lstStyle/>
                    <a:p>
                      <a:pPr marL="3873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 spc="-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  <a:r>
                        <a:rPr lang="en-US" sz="1000" b="1" spc="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000" b="1" spc="29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0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sce</a:t>
                      </a:r>
                      <a:r>
                        <a:rPr lang="en-US" sz="1000" b="1" spc="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ta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B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9328831"/>
                  </a:ext>
                </a:extLst>
              </a:tr>
              <a:tr h="266035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000" b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US" sz="10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 </a:t>
                      </a:r>
                      <a:endParaRPr lang="en-B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BE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655581"/>
                  </a:ext>
                </a:extLst>
              </a:tr>
              <a:tr h="276347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 se</a:t>
                      </a:r>
                      <a:r>
                        <a:rPr lang="en-US" sz="1100" b="1" spc="1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116567"/>
                  </a:ext>
                </a:extLst>
              </a:tr>
              <a:tr h="266035">
                <a:tc>
                  <a:txBody>
                    <a:bodyPr/>
                    <a:lstStyle/>
                    <a:p>
                      <a:pPr marL="3873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 spc="-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crob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og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</a:t>
                      </a:r>
                      <a:r>
                        <a:rPr lang="en-US" sz="1000" b="1" spc="-36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</a:t>
                      </a:r>
                      <a:r>
                        <a:rPr lang="en-US" sz="1000" b="1" spc="-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</a:t>
                      </a:r>
                      <a:endParaRPr lang="en-BE" sz="1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it-IT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4969001"/>
                  </a:ext>
                </a:extLst>
              </a:tr>
              <a:tr h="266035">
                <a:tc>
                  <a:txBody>
                    <a:bodyPr/>
                    <a:lstStyle/>
                    <a:p>
                      <a:pPr marL="3873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spc="-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N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eurob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o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l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og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a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1994292"/>
                  </a:ext>
                </a:extLst>
              </a:tr>
              <a:tr h="266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000" b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US" sz="10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 e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esa</a:t>
                      </a:r>
                      <a:r>
                        <a:rPr lang="en-US" sz="1000" b="1" spc="1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1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7689432"/>
                  </a:ext>
                </a:extLst>
              </a:tr>
              <a:tr h="27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Tirocionio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formativo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3169"/>
                  </a:ext>
                </a:extLst>
              </a:tr>
              <a:tr h="276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Prova finale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226766"/>
                  </a:ext>
                </a:extLst>
              </a:tr>
              <a:tr h="276347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000" b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363505"/>
                  </a:ext>
                </a:extLst>
              </a:tr>
            </a:tbl>
          </a:graphicData>
        </a:graphic>
      </p:graphicFrame>
      <p:sp>
        <p:nvSpPr>
          <p:cNvPr id="18" name="TextBox 7">
            <a:extLst>
              <a:ext uri="{FF2B5EF4-FFF2-40B4-BE49-F238E27FC236}">
                <a16:creationId xmlns:a16="http://schemas.microsoft.com/office/drawing/2014/main" id="{5E49979F-BA03-4FF7-9C44-325D3BFD4D06}"/>
              </a:ext>
            </a:extLst>
          </p:cNvPr>
          <p:cNvSpPr txBox="1"/>
          <p:nvPr/>
        </p:nvSpPr>
        <p:spPr>
          <a:xfrm>
            <a:off x="807473" y="4703331"/>
            <a:ext cx="113845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/>
          </a:p>
          <a:p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Alcuni esami sono in comune con il </a:t>
            </a:r>
            <a:r>
              <a:rPr lang="it-IT" sz="1400" b="1" dirty="0" err="1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curricolum</a:t>
            </a:r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400" b="1" dirty="0" err="1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Nutrizionistico</a:t>
            </a:r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(in rosso)</a:t>
            </a:r>
          </a:p>
          <a:p>
            <a:endParaRPr lang="it-IT" sz="14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frequenza dei corsi è obbligatoria. </a:t>
            </a:r>
          </a:p>
          <a:p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sono previsti sdoppiamenti dei corsi.</a:t>
            </a:r>
            <a:endParaRPr lang="en-BE" sz="14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esami sono tutti svolti in forma orale. </a:t>
            </a:r>
          </a:p>
          <a:p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Ulteriori 45 CFU, 6(sei) dei quali dedicati a tirocini formativi, sono acquisiti con la prova finale che comporta lo svolgimento di una tesi di laurea sperimentale in uno dei settori scientifico-disciplinari caratteristici di questo corso di laurea magistrale per la durata </a:t>
            </a:r>
            <a:r>
              <a:rPr lang="it-IT" sz="1400" b="1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norma di </a:t>
            </a:r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anno solare.</a:t>
            </a:r>
            <a:endParaRPr lang="en-BE" sz="14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66C5A3-4B88-4D8B-B48E-4F82BD4BB60C}"/>
              </a:ext>
            </a:extLst>
          </p:cNvPr>
          <p:cNvSpPr txBox="1"/>
          <p:nvPr/>
        </p:nvSpPr>
        <p:spPr>
          <a:xfrm>
            <a:off x="2211396" y="1664049"/>
            <a:ext cx="1037463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BE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PRIMO ANNO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8442F892-9D3A-44DB-BCEE-3CF07C646A8A}"/>
              </a:ext>
            </a:extLst>
          </p:cNvPr>
          <p:cNvSpPr txBox="1"/>
          <p:nvPr/>
        </p:nvSpPr>
        <p:spPr>
          <a:xfrm>
            <a:off x="6591300" y="1666528"/>
            <a:ext cx="1247457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BE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SECONDO ANNO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018C71-6D7C-9744-91F6-0289C4A6C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72EC5A5-11C2-4E05-AE6A-0E1F4D7A8C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4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3"/>
    </mc:Choice>
    <mc:Fallback xmlns="">
      <p:transition spd="slow" advTm="7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EAFA7BA7-7269-4ADC-AA7D-C0BFAFD4DF27}"/>
              </a:ext>
            </a:extLst>
          </p:cNvPr>
          <p:cNvSpPr/>
          <p:nvPr/>
        </p:nvSpPr>
        <p:spPr>
          <a:xfrm>
            <a:off x="3783617" y="617450"/>
            <a:ext cx="8185469" cy="999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</a:t>
            </a:r>
            <a:r>
              <a:rPr lang="en-BE" sz="2400" b="1" dirty="0">
                <a:solidFill>
                  <a:prstClr val="black"/>
                </a:solidFill>
                <a:latin typeface="Comic Sans MS"/>
              </a:rPr>
              <a:t> </a:t>
            </a:r>
            <a:r>
              <a:rPr lang="it-IT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curriculum </a:t>
            </a:r>
            <a:r>
              <a:rPr lang="it-IT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nutrizionistico</a:t>
            </a:r>
            <a:endParaRPr lang="it-IT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DF2954-8C2C-421A-AF12-75F2A2B65ED6}"/>
              </a:ext>
            </a:extLst>
          </p:cNvPr>
          <p:cNvSpPr txBox="1"/>
          <p:nvPr/>
        </p:nvSpPr>
        <p:spPr>
          <a:xfrm>
            <a:off x="3552117" y="123344"/>
            <a:ext cx="768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63CE2A95-4279-4A13-B14A-6BC538592CAA}"/>
              </a:ext>
            </a:extLst>
          </p:cNvPr>
          <p:cNvSpPr txBox="1"/>
          <p:nvPr/>
        </p:nvSpPr>
        <p:spPr>
          <a:xfrm>
            <a:off x="1934754" y="2229503"/>
            <a:ext cx="874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BE" sz="1600" dirty="0"/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5E49979F-BA03-4FF7-9C44-325D3BFD4D06}"/>
              </a:ext>
            </a:extLst>
          </p:cNvPr>
          <p:cNvSpPr txBox="1"/>
          <p:nvPr/>
        </p:nvSpPr>
        <p:spPr>
          <a:xfrm>
            <a:off x="978832" y="4878702"/>
            <a:ext cx="10990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/>
          </a:p>
          <a:p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Alcuni esami sono in comune con il </a:t>
            </a:r>
            <a:r>
              <a:rPr lang="it-IT" sz="1400" b="1" dirty="0" err="1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curricolum</a:t>
            </a:r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Diagnostico (in rosso)</a:t>
            </a:r>
          </a:p>
          <a:p>
            <a:endParaRPr lang="it-IT" sz="14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frequenza dei corsi è obbligatoria. Non sono previsti sdoppiamenti dei corsi.</a:t>
            </a:r>
            <a:endParaRPr lang="en-BE" sz="14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esami sono tutti svolti in forma orale. </a:t>
            </a:r>
          </a:p>
          <a:p>
            <a:r>
              <a:rPr lang="it-IT" sz="14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Ulteriori 45 CFU, 6(sei) dei quali dedicati a tirocini formativi, sono acquisiti con la prova finale che comporta lo svolgimento di una tesi di laurea sperimentale in uno dei settori scientifico-disciplinari caratteristici di questo corso di laurea magistrale per la durata di un anno solare.</a:t>
            </a:r>
            <a:endParaRPr lang="en-BE" sz="14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66C5A3-4B88-4D8B-B48E-4F82BD4BB60C}"/>
              </a:ext>
            </a:extLst>
          </p:cNvPr>
          <p:cNvSpPr txBox="1"/>
          <p:nvPr/>
        </p:nvSpPr>
        <p:spPr>
          <a:xfrm>
            <a:off x="2325696" y="1664049"/>
            <a:ext cx="1037463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BE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PRIMO ANNO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8442F892-9D3A-44DB-BCEE-3CF07C646A8A}"/>
              </a:ext>
            </a:extLst>
          </p:cNvPr>
          <p:cNvSpPr txBox="1"/>
          <p:nvPr/>
        </p:nvSpPr>
        <p:spPr>
          <a:xfrm>
            <a:off x="6705600" y="1666528"/>
            <a:ext cx="1247457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BE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SECONDO ANNO</a:t>
            </a:r>
          </a:p>
        </p:txBody>
      </p:sp>
      <p:graphicFrame>
        <p:nvGraphicFramePr>
          <p:cNvPr id="12" name="Table 18">
            <a:extLst>
              <a:ext uri="{FF2B5EF4-FFF2-40B4-BE49-F238E27FC236}">
                <a16:creationId xmlns:a16="http://schemas.microsoft.com/office/drawing/2014/main" id="{54D1AC39-D117-41DA-A249-28066F7D5157}"/>
              </a:ext>
            </a:extLst>
          </p:cNvPr>
          <p:cNvGraphicFramePr>
            <a:graphicFrameLocks noGrp="1"/>
          </p:cNvGraphicFramePr>
          <p:nvPr/>
        </p:nvGraphicFramePr>
        <p:xfrm>
          <a:off x="1074397" y="1999008"/>
          <a:ext cx="3972221" cy="30786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{46F890A9-2807-4EBB-B81D-B2AA78EC7F39}</a:tableStyleId>
              </a:tblPr>
              <a:tblGrid>
                <a:gridCol w="2098320">
                  <a:extLst>
                    <a:ext uri="{9D8B030D-6E8A-4147-A177-3AD203B41FA5}">
                      <a16:colId xmlns:a16="http://schemas.microsoft.com/office/drawing/2014/main" val="2207793867"/>
                    </a:ext>
                  </a:extLst>
                </a:gridCol>
                <a:gridCol w="445793">
                  <a:extLst>
                    <a:ext uri="{9D8B030D-6E8A-4147-A177-3AD203B41FA5}">
                      <a16:colId xmlns:a16="http://schemas.microsoft.com/office/drawing/2014/main" val="1541520832"/>
                    </a:ext>
                  </a:extLst>
                </a:gridCol>
                <a:gridCol w="410967">
                  <a:extLst>
                    <a:ext uri="{9D8B030D-6E8A-4147-A177-3AD203B41FA5}">
                      <a16:colId xmlns:a16="http://schemas.microsoft.com/office/drawing/2014/main" val="3986908465"/>
                    </a:ext>
                  </a:extLst>
                </a:gridCol>
                <a:gridCol w="1017141">
                  <a:extLst>
                    <a:ext uri="{9D8B030D-6E8A-4147-A177-3AD203B41FA5}">
                      <a16:colId xmlns:a16="http://schemas.microsoft.com/office/drawing/2014/main" val="231480481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68516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</a:t>
                      </a:r>
                      <a:r>
                        <a:rPr lang="en-US" sz="1100" spc="-5" dirty="0" err="1">
                          <a:effectLst/>
                        </a:rPr>
                        <a:t>n</a:t>
                      </a:r>
                      <a:r>
                        <a:rPr lang="en-US" sz="1100" dirty="0" err="1">
                          <a:effectLst/>
                        </a:rPr>
                        <a:t>segna</a:t>
                      </a:r>
                      <a:r>
                        <a:rPr lang="en-US" sz="1100" spc="5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en</a:t>
                      </a:r>
                      <a:r>
                        <a:rPr lang="en-US" sz="1100" spc="-5" dirty="0" err="1">
                          <a:effectLst/>
                        </a:rPr>
                        <a:t>t</a:t>
                      </a:r>
                      <a:r>
                        <a:rPr lang="en-US" sz="1100" dirty="0" err="1">
                          <a:effectLst/>
                        </a:rPr>
                        <a:t>o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489585" marR="49212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Cred</a:t>
                      </a:r>
                      <a:r>
                        <a:rPr lang="en-US" sz="1100" spc="-5" dirty="0" err="1">
                          <a:effectLst/>
                        </a:rPr>
                        <a:t>it</a:t>
                      </a:r>
                      <a:r>
                        <a:rPr lang="en-US" sz="1100" dirty="0" err="1">
                          <a:effectLst/>
                        </a:rPr>
                        <a:t>i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054091"/>
                  </a:ext>
                </a:extLst>
              </a:tr>
              <a:tr h="193040">
                <a:tc v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82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Tot.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</a:t>
                      </a:r>
                      <a:r>
                        <a:rPr lang="en-US" sz="1100" spc="-5" dirty="0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z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Eserc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r>
                        <a:rPr lang="en-US" sz="1100" spc="-5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Lab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879441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</a:t>
                      </a:r>
                      <a:r>
                        <a:rPr lang="en-US" sz="1100" spc="-5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se</a:t>
                      </a:r>
                      <a:r>
                        <a:rPr lang="en-US" sz="1100" spc="10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spc="-5" dirty="0" err="1">
                          <a:effectLst/>
                        </a:rPr>
                        <a:t>s</a:t>
                      </a:r>
                      <a:r>
                        <a:rPr lang="en-US" sz="1100" dirty="0" err="1">
                          <a:effectLst/>
                        </a:rPr>
                        <a:t>tre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 marR="21971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4942820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3873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B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o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og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a</a:t>
                      </a:r>
                      <a:r>
                        <a:rPr lang="en-US" sz="1000" spc="-36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 </a:t>
                      </a: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M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o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eco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are</a:t>
                      </a:r>
                      <a:r>
                        <a:rPr lang="en-US" sz="1000" spc="4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 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de</a:t>
                      </a: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l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a</a:t>
                      </a:r>
                      <a:endParaRPr lang="en-B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8735">
                        <a:lnSpc>
                          <a:spcPts val="125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N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utr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z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one</a:t>
                      </a:r>
                      <a:endParaRPr lang="en-B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1822097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ene</a:t>
                      </a:r>
                      <a:r>
                        <a:rPr lang="en-US" sz="1000" spc="-36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app</a:t>
                      </a:r>
                      <a:r>
                        <a:rPr lang="en-US" sz="1000" spc="-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cata</a:t>
                      </a:r>
                      <a:endParaRPr lang="en-BE" sz="1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6738343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F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s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o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o</a:t>
                      </a:r>
                      <a:r>
                        <a:rPr lang="en-US" sz="1000" spc="-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g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a</a:t>
                      </a:r>
                      <a:r>
                        <a:rPr lang="en-US" sz="1000" spc="-36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dei</a:t>
                      </a:r>
                      <a:r>
                        <a:rPr lang="en-US" sz="1000" spc="-36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en-US" sz="1000" spc="-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s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stemi</a:t>
                      </a:r>
                      <a:endParaRPr lang="en-BE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72069939"/>
                  </a:ext>
                </a:extLst>
              </a:tr>
              <a:tr h="236364">
                <a:tc>
                  <a:txBody>
                    <a:bodyPr/>
                    <a:lstStyle/>
                    <a:p>
                      <a:pPr marL="3873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spc="-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C</a:t>
                      </a:r>
                      <a:r>
                        <a:rPr lang="en-US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h</a:t>
                      </a:r>
                      <a:r>
                        <a:rPr lang="en-US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i</a:t>
                      </a:r>
                      <a:r>
                        <a:rPr lang="en-US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m</a:t>
                      </a:r>
                      <a:r>
                        <a:rPr lang="en-US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i</a:t>
                      </a:r>
                      <a:r>
                        <a:rPr lang="en-US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ca</a:t>
                      </a:r>
                      <a:r>
                        <a:rPr lang="en-US" sz="1000" spc="-1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</a:t>
                      </a:r>
                      <a:r>
                        <a:rPr lang="en-US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deg</a:t>
                      </a:r>
                      <a:r>
                        <a:rPr lang="en-US" sz="1000" spc="-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l</a:t>
                      </a:r>
                      <a:r>
                        <a:rPr lang="en-US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i</a:t>
                      </a:r>
                      <a:r>
                        <a:rPr lang="en-US" sz="1000" spc="-7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</a:t>
                      </a:r>
                      <a:r>
                        <a:rPr lang="en-US" sz="1000" spc="-1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A</a:t>
                      </a:r>
                      <a:r>
                        <a:rPr lang="en-US" sz="1000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li</a:t>
                      </a:r>
                      <a:r>
                        <a:rPr lang="en-US" sz="10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menti</a:t>
                      </a:r>
                      <a:endParaRPr lang="en-B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7048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Tota</a:t>
                      </a:r>
                      <a:r>
                        <a:rPr lang="en-US" sz="1000" spc="-5" dirty="0" err="1">
                          <a:effectLst/>
                        </a:rPr>
                        <a:t>l</a:t>
                      </a:r>
                      <a:r>
                        <a:rPr lang="en-US" sz="1000" dirty="0" err="1">
                          <a:effectLst/>
                        </a:rPr>
                        <a:t>e</a:t>
                      </a:r>
                      <a:r>
                        <a:rPr lang="en-US" sz="1000" dirty="0">
                          <a:effectLst/>
                        </a:rPr>
                        <a:t> C</a:t>
                      </a:r>
                      <a:r>
                        <a:rPr lang="en-US" sz="1000" spc="-5" dirty="0">
                          <a:effectLst/>
                        </a:rPr>
                        <a:t>F</a:t>
                      </a:r>
                      <a:r>
                        <a:rPr lang="en-US" sz="1000" dirty="0">
                          <a:effectLst/>
                        </a:rPr>
                        <a:t>U  </a:t>
                      </a:r>
                      <a:endParaRPr lang="en-B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24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 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6077680"/>
                  </a:ext>
                </a:extLst>
              </a:tr>
              <a:tr h="109581">
                <a:tc>
                  <a:txBody>
                    <a:bodyPr/>
                    <a:lstStyle/>
                    <a:p>
                      <a:pPr marL="38735" marR="0" lvl="0" indent="0" algn="l" defTabSz="457145" rtl="0" eaLnBrk="1" fontAlgn="auto" latinLnBrk="0" hangingPunct="1">
                        <a:lnSpc>
                          <a:spcPts val="13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spc="-5" dirty="0">
                          <a:effectLst/>
                        </a:rPr>
                        <a:t>I</a:t>
                      </a:r>
                      <a:r>
                        <a:rPr lang="en-US" sz="1100" dirty="0">
                          <a:effectLst/>
                        </a:rPr>
                        <a:t>I </a:t>
                      </a:r>
                      <a:r>
                        <a:rPr lang="en-US" sz="1100" dirty="0" err="1">
                          <a:effectLst/>
                        </a:rPr>
                        <a:t>se</a:t>
                      </a:r>
                      <a:r>
                        <a:rPr lang="en-US" sz="1100" spc="10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spc="-5" dirty="0" err="1">
                          <a:effectLst/>
                        </a:rPr>
                        <a:t>s</a:t>
                      </a:r>
                      <a:r>
                        <a:rPr lang="en-US" sz="1100" dirty="0" err="1">
                          <a:effectLst/>
                        </a:rPr>
                        <a:t>tre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217613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spc="-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T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ecn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c</a:t>
                      </a:r>
                      <a:r>
                        <a:rPr lang="en-US" sz="1000" spc="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h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e</a:t>
                      </a:r>
                      <a:r>
                        <a:rPr lang="en-US" sz="1000" spc="-1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 </a:t>
                      </a: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sto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og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che</a:t>
                      </a:r>
                      <a:r>
                        <a:rPr lang="en-US" sz="1000" spc="-36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 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e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873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U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trastr</a:t>
                      </a:r>
                      <a:r>
                        <a:rPr lang="en-US" sz="1000" spc="-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u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ttura</a:t>
                      </a: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i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 marR="21971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4278137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 marR="297180">
                        <a:lnSpc>
                          <a:spcPts val="12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Enz</a:t>
                      </a:r>
                      <a:r>
                        <a:rPr lang="it-IT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i</a:t>
                      </a: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mo</a:t>
                      </a:r>
                      <a:r>
                        <a:rPr lang="it-IT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l</a:t>
                      </a: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og</a:t>
                      </a:r>
                      <a:r>
                        <a:rPr lang="it-IT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i</a:t>
                      </a: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a</a:t>
                      </a:r>
                      <a:r>
                        <a:rPr lang="it-IT" sz="1000" spc="-36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genera</a:t>
                      </a:r>
                      <a:r>
                        <a:rPr lang="it-IT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l</a:t>
                      </a: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e</a:t>
                      </a:r>
                      <a:r>
                        <a:rPr lang="it-IT" sz="1000" spc="-7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e</a:t>
                      </a:r>
                      <a:r>
                        <a:rPr lang="it-IT" sz="1000" spc="-36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d</a:t>
                      </a:r>
                      <a:r>
                        <a:rPr lang="it-IT" sz="1000" spc="-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e</a:t>
                      </a:r>
                      <a:r>
                        <a:rPr lang="it-IT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ll</a:t>
                      </a: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a</a:t>
                      </a:r>
                      <a:r>
                        <a:rPr lang="it-IT" sz="100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nutr</a:t>
                      </a:r>
                      <a:r>
                        <a:rPr lang="it-IT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i</a:t>
                      </a:r>
                      <a:r>
                        <a:rPr lang="it-IT" sz="1000" spc="-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z</a:t>
                      </a:r>
                      <a:r>
                        <a:rPr lang="it-IT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i</a:t>
                      </a:r>
                      <a:r>
                        <a:rPr lang="it-IT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one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 marR="21971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26295131"/>
                  </a:ext>
                </a:extLst>
              </a:tr>
              <a:tr h="219289">
                <a:tc>
                  <a:txBody>
                    <a:bodyPr/>
                    <a:lstStyle/>
                    <a:p>
                      <a:pPr marL="3873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P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ante</a:t>
                      </a:r>
                      <a:r>
                        <a:rPr lang="en-US" sz="1000" spc="-36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 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come</a:t>
                      </a:r>
                      <a:r>
                        <a:rPr lang="en-US" sz="1000" spc="-36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 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a</a:t>
                      </a: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l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menti</a:t>
                      </a:r>
                      <a:r>
                        <a:rPr lang="en-US" sz="1000" spc="5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 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funz</a:t>
                      </a:r>
                      <a:r>
                        <a:rPr lang="en-US" sz="1000" spc="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i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ona</a:t>
                      </a:r>
                      <a:r>
                        <a:rPr lang="en-US" sz="1000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l</a:t>
                      </a:r>
                      <a:r>
                        <a:rPr lang="en-US" sz="10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i</a:t>
                      </a:r>
                      <a:endParaRPr lang="en-B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60281524"/>
                  </a:ext>
                </a:extLst>
              </a:tr>
              <a:tr h="205483">
                <a:tc>
                  <a:txBody>
                    <a:bodyPr/>
                    <a:lstStyle/>
                    <a:p>
                      <a:pPr marL="3873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Pato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og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</a:t>
                      </a:r>
                      <a:r>
                        <a:rPr lang="en-US" sz="1000" spc="4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enera</a:t>
                      </a:r>
                      <a:r>
                        <a:rPr lang="en-US" sz="1000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</a:t>
                      </a:r>
                      <a:endParaRPr lang="en-BE" sz="1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4640" marR="2781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97210811"/>
                  </a:ext>
                </a:extLst>
              </a:tr>
              <a:tr h="136371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Tota</a:t>
                      </a:r>
                      <a:r>
                        <a:rPr lang="en-US" sz="1100" spc="-5" dirty="0" err="1">
                          <a:effectLst/>
                        </a:rPr>
                        <a:t>l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 C</a:t>
                      </a:r>
                      <a:r>
                        <a:rPr lang="en-US" sz="1100" spc="-5" dirty="0">
                          <a:effectLst/>
                        </a:rPr>
                        <a:t>F</a:t>
                      </a:r>
                      <a:r>
                        <a:rPr lang="en-US" sz="1100" dirty="0">
                          <a:effectLst/>
                        </a:rPr>
                        <a:t>U 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575617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A2C56134-C38B-48A4-A912-E5D68429CD4E}"/>
              </a:ext>
            </a:extLst>
          </p:cNvPr>
          <p:cNvGraphicFramePr>
            <a:graphicFrameLocks noGrp="1"/>
          </p:cNvGraphicFramePr>
          <p:nvPr/>
        </p:nvGraphicFramePr>
        <p:xfrm>
          <a:off x="5046618" y="2001487"/>
          <a:ext cx="3972222" cy="3317588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116469">
                  <a:extLst>
                    <a:ext uri="{9D8B030D-6E8A-4147-A177-3AD203B41FA5}">
                      <a16:colId xmlns:a16="http://schemas.microsoft.com/office/drawing/2014/main" val="2300841479"/>
                    </a:ext>
                  </a:extLst>
                </a:gridCol>
                <a:gridCol w="315439">
                  <a:extLst>
                    <a:ext uri="{9D8B030D-6E8A-4147-A177-3AD203B41FA5}">
                      <a16:colId xmlns:a16="http://schemas.microsoft.com/office/drawing/2014/main" val="2572262934"/>
                    </a:ext>
                  </a:extLst>
                </a:gridCol>
                <a:gridCol w="495690">
                  <a:extLst>
                    <a:ext uri="{9D8B030D-6E8A-4147-A177-3AD203B41FA5}">
                      <a16:colId xmlns:a16="http://schemas.microsoft.com/office/drawing/2014/main" val="3573981483"/>
                    </a:ext>
                  </a:extLst>
                </a:gridCol>
                <a:gridCol w="1044624">
                  <a:extLst>
                    <a:ext uri="{9D8B030D-6E8A-4147-A177-3AD203B41FA5}">
                      <a16:colId xmlns:a16="http://schemas.microsoft.com/office/drawing/2014/main" val="263632247"/>
                    </a:ext>
                  </a:extLst>
                </a:gridCol>
              </a:tblGrid>
              <a:tr h="373204">
                <a:tc rowSpan="2">
                  <a:txBody>
                    <a:bodyPr/>
                    <a:lstStyle/>
                    <a:p>
                      <a:pPr marL="68516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</a:t>
                      </a:r>
                      <a:r>
                        <a:rPr lang="en-US" sz="1100" spc="-5" dirty="0" err="1">
                          <a:effectLst/>
                        </a:rPr>
                        <a:t>n</a:t>
                      </a:r>
                      <a:r>
                        <a:rPr lang="en-US" sz="1100" dirty="0" err="1">
                          <a:effectLst/>
                        </a:rPr>
                        <a:t>segna</a:t>
                      </a:r>
                      <a:r>
                        <a:rPr lang="en-US" sz="1100" spc="5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en</a:t>
                      </a:r>
                      <a:r>
                        <a:rPr lang="en-US" sz="1100" spc="-5" dirty="0" err="1">
                          <a:effectLst/>
                        </a:rPr>
                        <a:t>t</a:t>
                      </a:r>
                      <a:r>
                        <a:rPr lang="en-US" sz="1100" dirty="0" err="1">
                          <a:effectLst/>
                        </a:rPr>
                        <a:t>o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BE" sz="1100" dirty="0"/>
                        <a:t>   Crediti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889445"/>
                  </a:ext>
                </a:extLst>
              </a:tr>
              <a:tr h="170170">
                <a:tc v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82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Tot.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</a:t>
                      </a:r>
                      <a:r>
                        <a:rPr lang="en-US" sz="1100" spc="-5" dirty="0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z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Eserc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r>
                        <a:rPr lang="en-US" sz="1100" spc="-5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Lab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2780107"/>
                  </a:ext>
                </a:extLst>
              </a:tr>
              <a:tr h="240031">
                <a:tc>
                  <a:txBody>
                    <a:bodyPr/>
                    <a:lstStyle/>
                    <a:p>
                      <a:pPr marL="3873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spc="-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B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och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m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ca</a:t>
                      </a:r>
                      <a:r>
                        <a:rPr lang="en-US" sz="1000" b="1" spc="-36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de</a:t>
                      </a:r>
                      <a:r>
                        <a:rPr lang="en-US" sz="1000" b="1" spc="-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l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l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a</a:t>
                      </a:r>
                      <a:r>
                        <a:rPr lang="en-US" sz="1000" b="1" spc="-36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nut</a:t>
                      </a:r>
                      <a:r>
                        <a:rPr lang="en-US" sz="1000" b="1" spc="-1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r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z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one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 marR="21971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000" b="1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44007386"/>
                  </a:ext>
                </a:extLst>
              </a:tr>
              <a:tr h="375989">
                <a:tc>
                  <a:txBody>
                    <a:bodyPr/>
                    <a:lstStyle/>
                    <a:p>
                      <a:pPr marL="38735">
                        <a:lnSpc>
                          <a:spcPts val="1095"/>
                        </a:lnSpc>
                        <a:spcAft>
                          <a:spcPts val="0"/>
                        </a:spcAft>
                      </a:pPr>
                      <a:r>
                        <a:rPr lang="en-US" sz="1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F</a:t>
                      </a:r>
                      <a:r>
                        <a:rPr lang="en-US" sz="1000" b="1" u="none" strike="noStrike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i</a:t>
                      </a:r>
                      <a:r>
                        <a:rPr lang="en-US" sz="1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s</a:t>
                      </a:r>
                      <a:r>
                        <a:rPr lang="en-US" sz="1000" b="1" u="none" strike="noStrike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i</a:t>
                      </a:r>
                      <a:r>
                        <a:rPr lang="en-US" sz="1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o</a:t>
                      </a:r>
                      <a:r>
                        <a:rPr lang="en-US" sz="1000" b="1" u="none" strike="noStrike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l</a:t>
                      </a:r>
                      <a:r>
                        <a:rPr lang="en-US" sz="1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o</a:t>
                      </a:r>
                      <a:r>
                        <a:rPr lang="en-US" sz="1000" b="1" u="none" strike="noStrike" spc="-1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g</a:t>
                      </a:r>
                      <a:r>
                        <a:rPr lang="en-US" sz="1000" b="1" u="none" strike="noStrike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i</a:t>
                      </a:r>
                      <a:r>
                        <a:rPr lang="en-US" sz="1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a</a:t>
                      </a:r>
                      <a:r>
                        <a:rPr lang="en-US" sz="1000" b="1" u="none" strike="noStrike" spc="-2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en-US" sz="1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de</a:t>
                      </a:r>
                      <a:r>
                        <a:rPr lang="en-US" sz="1000" b="1" u="none" strike="noStrike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ll</a:t>
                      </a:r>
                      <a:r>
                        <a:rPr lang="en-US" sz="1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a</a:t>
                      </a:r>
                      <a:r>
                        <a:rPr lang="en-US" sz="1000" b="1" u="none" strike="noStrike" spc="17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en-US" sz="1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nutr</a:t>
                      </a:r>
                      <a:r>
                        <a:rPr lang="en-US" sz="1000" b="1" u="none" strike="noStrike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i</a:t>
                      </a:r>
                      <a:r>
                        <a:rPr lang="en-US" sz="1000" b="1" u="none" strike="noStrike" spc="-1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z</a:t>
                      </a:r>
                      <a:r>
                        <a:rPr lang="en-US" sz="1000" b="1" u="none" strike="noStrike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i</a:t>
                      </a:r>
                      <a:r>
                        <a:rPr lang="en-US" sz="1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one</a:t>
                      </a:r>
                      <a:r>
                        <a:rPr lang="en-US" sz="1000" b="1" u="none" strike="noStrike" spc="3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en-US" sz="1000" b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umana</a:t>
                      </a:r>
                      <a:endParaRPr lang="en-US" sz="1000" b="1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735" marR="0" lvl="0" indent="0" algn="l" defTabSz="457145" rtl="0" eaLnBrk="1" fontAlgn="auto" latinLnBrk="0" hangingPunct="1">
                        <a:lnSpc>
                          <a:spcPts val="10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e</a:t>
                      </a:r>
                      <a:r>
                        <a:rPr lang="en-US" sz="1000" b="1" spc="-36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Endocr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no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l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og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a</a:t>
                      </a:r>
                      <a:r>
                        <a:rPr lang="en-US" sz="1000" b="1" spc="-36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c</a:t>
                      </a:r>
                      <a:r>
                        <a:rPr lang="en-US" sz="1000" b="1" spc="-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.</a:t>
                      </a:r>
                      <a:r>
                        <a:rPr lang="en-US" sz="1000" b="1" spc="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.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8735">
                        <a:lnSpc>
                          <a:spcPts val="1095"/>
                        </a:lnSpc>
                        <a:spcAft>
                          <a:spcPts val="0"/>
                        </a:spcAft>
                      </a:pP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14300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BE" sz="1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660591"/>
                  </a:ext>
                </a:extLst>
              </a:tr>
              <a:tr h="259107">
                <a:tc>
                  <a:txBody>
                    <a:bodyPr/>
                    <a:lstStyle/>
                    <a:p>
                      <a:pPr marL="3873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 spc="-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  <a:r>
                        <a:rPr lang="en-US" sz="1000" b="1" spc="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000" b="1" spc="29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0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sce</a:t>
                      </a:r>
                      <a:r>
                        <a:rPr lang="en-US" sz="1000" b="1" spc="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ta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B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BE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9328831"/>
                  </a:ext>
                </a:extLst>
              </a:tr>
              <a:tr h="259107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000" b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US" sz="10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 </a:t>
                      </a:r>
                      <a:endParaRPr lang="en-BE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BE" sz="1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655581"/>
                  </a:ext>
                </a:extLst>
              </a:tr>
              <a:tr h="269153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 se</a:t>
                      </a:r>
                      <a:r>
                        <a:rPr lang="en-US" sz="1100" b="1" spc="1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116567"/>
                  </a:ext>
                </a:extLst>
              </a:tr>
              <a:tr h="259107">
                <a:tc>
                  <a:txBody>
                    <a:bodyPr/>
                    <a:lstStyle/>
                    <a:p>
                      <a:pPr marL="3873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 spc="-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crob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og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</a:t>
                      </a:r>
                      <a:r>
                        <a:rPr lang="en-US" sz="1000" b="1" spc="-36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sz="1000" b="1" spc="-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Cl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</a:t>
                      </a:r>
                      <a:r>
                        <a:rPr lang="en-US" sz="1000" b="1" spc="5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</a:t>
                      </a: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</a:t>
                      </a:r>
                      <a:endParaRPr lang="en-BE" sz="1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3665" marR="10033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BE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en-BE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 marR="21971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94969001"/>
                  </a:ext>
                </a:extLst>
              </a:tr>
              <a:tr h="259107">
                <a:tc>
                  <a:txBody>
                    <a:bodyPr/>
                    <a:lstStyle/>
                    <a:p>
                      <a:pPr marL="3873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000" b="1" spc="-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  <a:r>
                        <a:rPr lang="en-US" sz="1000" b="1" spc="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000" b="1" spc="29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0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sce</a:t>
                      </a:r>
                      <a:r>
                        <a:rPr lang="en-US" sz="1000" b="1" spc="5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ta</a:t>
                      </a: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BE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6220" marR="219710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endParaRPr lang="en-BE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4258764"/>
                  </a:ext>
                </a:extLst>
              </a:tr>
              <a:tr h="269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Tirocionio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formativo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3169"/>
                  </a:ext>
                </a:extLst>
              </a:tr>
              <a:tr h="269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Prova finale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BE" sz="1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226766"/>
                  </a:ext>
                </a:extLst>
              </a:tr>
              <a:tr h="269153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000" b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0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  <a:endParaRPr lang="en-BE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363505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BAA4E1-8314-8944-9072-FC34F83E0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7F68A72-0810-457B-8617-07CA9B1ECA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9"/>
    </mc:Choice>
    <mc:Fallback xmlns="">
      <p:transition spd="slow" advTm="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3AAE53BC-83A3-4D8A-9BB0-B601E0646C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FF3"/>
              </a:clrFrom>
              <a:clrTo>
                <a:srgbClr val="EEE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3" y="4955848"/>
            <a:ext cx="2856017" cy="1902152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AFC29B1-43F9-4B2A-AAB8-D8387F776321}"/>
              </a:ext>
            </a:extLst>
          </p:cNvPr>
          <p:cNvSpPr/>
          <p:nvPr/>
        </p:nvSpPr>
        <p:spPr>
          <a:xfrm>
            <a:off x="266907" y="2299884"/>
            <a:ext cx="11658185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Il laureato</a:t>
            </a:r>
            <a:r>
              <a:rPr lang="it-IT" sz="1600" b="1" spc="28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is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rale</a:t>
            </a:r>
            <a:r>
              <a:rPr lang="it-IT" sz="1600" b="1" spc="28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</a:t>
            </a:r>
            <a:r>
              <a:rPr lang="it-IT" sz="1600" b="1" spc="28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Sc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enze</a:t>
            </a:r>
            <a:r>
              <a:rPr lang="it-IT" sz="1600" b="1" spc="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Bio</a:t>
            </a:r>
            <a:r>
              <a:rPr lang="it-IT" sz="1600" b="1" spc="-10" dirty="0" err="1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ani</a:t>
            </a:r>
            <a:r>
              <a:rPr lang="it-IT" sz="1600" b="1" spc="-5" dirty="0" err="1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b="1" spc="-10" dirty="0" err="1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ie</a:t>
            </a:r>
            <a:r>
              <a:rPr lang="it-IT" sz="1600" b="1" spc="1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quisis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 co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pe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enze per l’analisi, la gestione e la tutela</a:t>
            </a:r>
            <a:r>
              <a:rPr lang="it-IT" sz="1600" b="1" spc="1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della salute in tutte le sue implicazioni biologiche.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Avrà competenze per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valutazione e identificazione di problematiche di genetica umana, controllo e studi di attività e innocuità di antibiotici, vitamine ormoni, enzimi, sieri, vaccini, analisi biologico-cliniche, biologia forense, procreazione assistita.</a:t>
            </a:r>
          </a:p>
          <a:p>
            <a:pPr>
              <a:lnSpc>
                <a:spcPts val="27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Biologo esperto in Scienze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Biosanitarie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potrà trovare sbocco occupazionale in vari contesti lavorativi quali: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italiane e straniere;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Enti e altre istituzioni di ricerca e di formazione pubbliche o private (es IRCSS, CNR, ed altri enti vigilati dal MIUR);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Aziende operanti nel campo dello sviluppo e della valorizzazione di prodotti di interesse biologico, biotecnologico e farmaceutico;</a:t>
            </a:r>
          </a:p>
          <a:p>
            <a:pPr marL="285750" indent="-285750">
              <a:lnSpc>
                <a:spcPts val="27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Aziende ospedaliere e laboratori privati.</a:t>
            </a:r>
          </a:p>
          <a:p>
            <a:pPr>
              <a:lnSpc>
                <a:spcPts val="2700"/>
              </a:lnSpc>
            </a:pPr>
            <a:endParaRPr lang="it-IT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 superamento dell’Esame di Stato, potrà svolgere autonomamente la libera professione di Biologo.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AFA7BA7-7269-4ADC-AA7D-C0BFAFD4DF27}"/>
              </a:ext>
            </a:extLst>
          </p:cNvPr>
          <p:cNvSpPr/>
          <p:nvPr/>
        </p:nvSpPr>
        <p:spPr>
          <a:xfrm>
            <a:off x="3783618" y="617450"/>
            <a:ext cx="6770082" cy="995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150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DF2954-8C2C-421A-AF12-75F2A2B65ED6}"/>
              </a:ext>
            </a:extLst>
          </p:cNvPr>
          <p:cNvSpPr txBox="1"/>
          <p:nvPr/>
        </p:nvSpPr>
        <p:spPr>
          <a:xfrm>
            <a:off x="3552117" y="123344"/>
            <a:ext cx="768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2C523FA-61D9-44B0-A409-50686BCC11B6}"/>
              </a:ext>
            </a:extLst>
          </p:cNvPr>
          <p:cNvSpPr/>
          <p:nvPr/>
        </p:nvSpPr>
        <p:spPr>
          <a:xfrm>
            <a:off x="23654" y="1726263"/>
            <a:ext cx="5528116" cy="430887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r>
              <a:rPr lang="it-IT" sz="16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</a:t>
            </a:r>
            <a:r>
              <a:rPr lang="x-none" sz="2200" b="1" i="1" spc="2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x-none" sz="2200" b="1" i="1" spc="-1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x-none" sz="2200" b="1" i="1" spc="-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</a:t>
            </a:r>
            <a:r>
              <a:rPr lang="x-none" sz="2200" b="1" i="1" spc="-1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x-none" sz="2200" b="1" i="1" spc="5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endParaRPr lang="it-IT" sz="2200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39FC34-245B-2449-9A42-8EC6AF415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3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F98C921B-FFD4-4F01-9A42-ABA3678BF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30"/>
    </mc:Choice>
    <mc:Fallback xmlns="">
      <p:transition spd="slow" advTm="8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7F98B5-2AFE-49A1-9FC3-7BEE82BDC4C6}"/>
              </a:ext>
            </a:extLst>
          </p:cNvPr>
          <p:cNvSpPr txBox="1">
            <a:spLocks/>
          </p:cNvSpPr>
          <p:nvPr/>
        </p:nvSpPr>
        <p:spPr>
          <a:xfrm>
            <a:off x="515815" y="2926122"/>
            <a:ext cx="10344443" cy="3318074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>
            <a:lvl1pPr algn="ctr" defTabSz="457145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0000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BE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Ogni corso di laurea ha degli obiettivi formativi specifici, ma condivide con le altre la formazione e l’interesse per le scienze della vita, affrontandole con approcci diversi</a:t>
            </a:r>
            <a:r>
              <a:rPr lang="it-IT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BE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condividendo </a:t>
            </a:r>
            <a:r>
              <a:rPr lang="en-BE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aspetti organizzativi perche’ gestite</a:t>
            </a:r>
            <a:r>
              <a:rPr lang="it-IT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E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dall’interclasse </a:t>
            </a:r>
            <a:r>
              <a:rPr lang="it-IT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BE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stesso corpo docente</a:t>
            </a:r>
            <a:r>
              <a:rPr lang="it-IT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BE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sz="1600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it-IT" sz="1600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 Cor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</a:t>
            </a:r>
            <a:r>
              <a:rPr lang="it-IT" sz="1600" spc="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Lau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ea Magis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 dell’Interclasse 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on sono</a:t>
            </a:r>
            <a:r>
              <a:rPr lang="it-IT" sz="1600" spc="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umero p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ogramma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o. </a:t>
            </a:r>
          </a:p>
          <a:p>
            <a:pPr algn="just">
              <a:lnSpc>
                <a:spcPct val="150000"/>
              </a:lnSpc>
            </a:pP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 po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 acce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ere al Cor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it-IT" sz="1600" spc="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Lau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ea</a:t>
            </a:r>
            <a:r>
              <a:rPr lang="it-IT" sz="1600" spc="23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it-IT" sz="1600" spc="23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ud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spc="23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rà</a:t>
            </a:r>
            <a:r>
              <a:rPr lang="it-IT" sz="1600" spc="23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dimos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spc="23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il</a:t>
            </a:r>
            <a:r>
              <a:rPr lang="it-IT" sz="1600" spc="22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posses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it-IT" sz="1600" spc="23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</a:t>
            </a:r>
            <a:r>
              <a:rPr lang="it-IT" sz="1600" spc="23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eq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isi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spc="23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cur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icula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spc="23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spc="23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’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deg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ezza d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lla</a:t>
            </a:r>
            <a:r>
              <a:rPr lang="it-IT" sz="1600" spc="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erso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ale</a:t>
            </a:r>
            <a:r>
              <a:rPr lang="it-IT" sz="1600" spc="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repa</a:t>
            </a:r>
            <a:r>
              <a:rPr lang="it-IT" sz="1600" spc="-1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azio</a:t>
            </a:r>
            <a:r>
              <a:rPr lang="it-IT" sz="1600" spc="-5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it-IT" sz="1600" dirty="0">
                <a:solidFill>
                  <a:srgbClr val="3A67B8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e.</a:t>
            </a:r>
            <a:endParaRPr lang="en-BE" sz="1600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CA16244C-9DFE-4572-9FFB-665585D53BFC}"/>
              </a:ext>
            </a:extLst>
          </p:cNvPr>
          <p:cNvSpPr txBox="1">
            <a:spLocks/>
          </p:cNvSpPr>
          <p:nvPr/>
        </p:nvSpPr>
        <p:spPr>
          <a:xfrm>
            <a:off x="2934015" y="66981"/>
            <a:ext cx="7644681" cy="9032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</a:t>
            </a:r>
            <a:r>
              <a:rPr lang="it-IT" sz="3600" b="1" cap="all" dirty="0">
                <a:solidFill>
                  <a:srgbClr val="110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 biologia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5ECDC9E-8148-4F8A-9BFB-5FBC92805C6D}"/>
              </a:ext>
            </a:extLst>
          </p:cNvPr>
          <p:cNvSpPr/>
          <p:nvPr/>
        </p:nvSpPr>
        <p:spPr>
          <a:xfrm>
            <a:off x="6096000" y="970234"/>
            <a:ext cx="5332183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23D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023D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023D7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23D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AMBIENTALE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23D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23D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894C9C1-5201-45DE-98B3-6E98F1F795BF}"/>
              </a:ext>
            </a:extLst>
          </p:cNvPr>
          <p:cNvSpPr/>
          <p:nvPr/>
        </p:nvSpPr>
        <p:spPr>
          <a:xfrm>
            <a:off x="407988" y="2274693"/>
            <a:ext cx="3003002" cy="400110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r>
              <a:rPr lang="it-IT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OBIETTIVI FORMATIVI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CA039A-DE6A-3344-A3B0-0D11A5061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CB0C4A54-9494-4745-A5E9-91FF2E5A2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63"/>
    </mc:Choice>
    <mc:Fallback xmlns="">
      <p:transition spd="slow" advTm="5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91C6ECA5-0744-4FAA-A42F-9BD1AC20B540}"/>
              </a:ext>
            </a:extLst>
          </p:cNvPr>
          <p:cNvSpPr txBox="1">
            <a:spLocks/>
          </p:cNvSpPr>
          <p:nvPr/>
        </p:nvSpPr>
        <p:spPr>
          <a:xfrm>
            <a:off x="585879" y="3086100"/>
            <a:ext cx="8750104" cy="2554588"/>
          </a:xfrm>
          <a:prstGeom prst="rect">
            <a:avLst/>
          </a:prstGeom>
        </p:spPr>
        <p:txBody>
          <a:bodyPr vert="horz" lIns="91429" tIns="45715" rIns="91429" bIns="45715" rtlCol="0" anchor="ctr">
            <a:normAutofit fontScale="75000" lnSpcReduction="20000"/>
          </a:bodyPr>
          <a:lstStyle>
            <a:lvl1pPr algn="ctr" defTabSz="457145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F0000"/>
                </a:solidFill>
                <a:latin typeface="Comic Sans MS"/>
                <a:ea typeface="+mj-ea"/>
                <a:cs typeface="Comic Sans MS"/>
              </a:defRPr>
            </a:lvl1pPr>
          </a:lstStyle>
          <a:p>
            <a:pPr algn="l"/>
            <a:r>
              <a:rPr lang="en-BE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le informazioni dettagliate collegarsi ai singoli dipartimenti di riferimento:</a:t>
            </a:r>
          </a:p>
          <a:p>
            <a:pPr algn="l"/>
            <a:br>
              <a:rPr lang="en-BE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E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AMBIENTALE: Dipartimento di Biologia</a:t>
            </a:r>
            <a:r>
              <a:rPr lang="en-BE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https://www.uniba.it/ricerca/dipartimenti/biologia/didattica-corsi-di-studio/corsi-di-studi</a:t>
            </a:r>
            <a:r>
              <a:rPr lang="en-GB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BE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br>
              <a:rPr lang="en-BE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E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 e SCIENZE BIOSANITARIE: Dipartimento di Bioscienze Biotecnologie e Biofarmaceutica</a:t>
            </a:r>
            <a:r>
              <a:rPr lang="en-BE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https://www.uniba.it/ricerca/dipartimenti/bioscienze-biotecnologie/didattica/corsi</a:t>
            </a:r>
            <a:r>
              <a:rPr lang="en-GB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BE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2E7B55-8C2C-4C33-8AD6-8C8192115B42}"/>
              </a:ext>
            </a:extLst>
          </p:cNvPr>
          <p:cNvSpPr txBox="1">
            <a:spLocks/>
          </p:cNvSpPr>
          <p:nvPr/>
        </p:nvSpPr>
        <p:spPr>
          <a:xfrm>
            <a:off x="2934015" y="66981"/>
            <a:ext cx="7644681" cy="9032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3858835-3A81-451C-8409-8DB19CE58DFA}"/>
              </a:ext>
            </a:extLst>
          </p:cNvPr>
          <p:cNvSpPr/>
          <p:nvPr/>
        </p:nvSpPr>
        <p:spPr>
          <a:xfrm>
            <a:off x="6096000" y="970234"/>
            <a:ext cx="5332183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AMBIENTALE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76BC57E-B68B-4F84-9F24-9D697E1373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EEFF3"/>
              </a:clrFrom>
              <a:clrTo>
                <a:srgbClr val="EEE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3" y="4955848"/>
            <a:ext cx="2856017" cy="19021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F3FC93-ECCC-8842-BBC4-FA6D310FF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7AF0FDC2-826C-4695-B9ED-EFC94C908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"/>
    </mc:Choice>
    <mc:Fallback xmlns="">
      <p:transition spd="slow" advTm="2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68300" y="3429000"/>
            <a:ext cx="12095163" cy="2865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110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60 &amp; LM 75 </a:t>
            </a:r>
            <a:r>
              <a:rPr lang="it-IT" sz="3200" b="1" cap="all" dirty="0">
                <a:solidFill>
                  <a:srgbClr val="110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sz="3200" b="1" cap="all" dirty="0">
              <a:solidFill>
                <a:srgbClr val="1109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800" b="1" dirty="0">
                <a:solidFill>
                  <a:srgbClr val="110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DELLA NATURA E DELL’AMBIENTE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993775" y="2044700"/>
            <a:ext cx="9947275" cy="906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Scienze della Natura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37568E-DBF3-421F-9380-8A70EDB56279}"/>
              </a:ext>
            </a:extLst>
          </p:cNvPr>
          <p:cNvSpPr txBox="1"/>
          <p:nvPr/>
        </p:nvSpPr>
        <p:spPr>
          <a:xfrm>
            <a:off x="7718323" y="309634"/>
            <a:ext cx="4381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rgbClr val="150DB9"/>
                </a:solidFill>
              </a:rPr>
              <a:t>Macro area 02</a:t>
            </a:r>
          </a:p>
          <a:p>
            <a:r>
              <a:rPr lang="it-IT" sz="2800" dirty="0">
                <a:solidFill>
                  <a:srgbClr val="150DB9"/>
                </a:solidFill>
              </a:rPr>
              <a:t>Dipartimento di BIOLOGIA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139675-68BE-4208-8547-A5BD5BA54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00" y="99503"/>
            <a:ext cx="3231607" cy="1625600"/>
          </a:xfrm>
          <a:prstGeom prst="rect">
            <a:avLst/>
          </a:prstGeom>
        </p:spPr>
      </p:pic>
      <p:pic>
        <p:nvPicPr>
          <p:cNvPr id="11" name="Immagine 10" descr="Immagine che contiene albero, esterni, verde, pianta&#10;&#10;Descrizione generata automaticamente">
            <a:extLst>
              <a:ext uri="{FF2B5EF4-FFF2-40B4-BE49-F238E27FC236}">
                <a16:creationId xmlns:a16="http://schemas.microsoft.com/office/drawing/2014/main" id="{98DA3B93-8634-40AE-99D6-94A6D7E9B5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8997" y="3465762"/>
            <a:ext cx="3321070" cy="249080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83D5293-8641-4904-8775-37467C6E1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7"/>
    </mc:Choice>
    <mc:Fallback xmlns="">
      <p:transition spd="slow" advTm="1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37568E-DBF3-421F-9380-8A70EDB56279}"/>
              </a:ext>
            </a:extLst>
          </p:cNvPr>
          <p:cNvSpPr txBox="1"/>
          <p:nvPr/>
        </p:nvSpPr>
        <p:spPr>
          <a:xfrm>
            <a:off x="7718323" y="309634"/>
            <a:ext cx="4381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rgbClr val="150DB9"/>
                </a:solidFill>
              </a:rPr>
              <a:t>Macro area 02</a:t>
            </a:r>
          </a:p>
          <a:p>
            <a:r>
              <a:rPr lang="it-IT" sz="2800" dirty="0">
                <a:solidFill>
                  <a:srgbClr val="150DB9"/>
                </a:solidFill>
              </a:rPr>
              <a:t>Dipartimento di BIOLOGIA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139675-68BE-4208-8547-A5BD5BA54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00" y="99503"/>
            <a:ext cx="3231607" cy="16256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8864A-8A08-4788-BF45-4DC73D8837E5}"/>
              </a:ext>
            </a:extLst>
          </p:cNvPr>
          <p:cNvSpPr txBox="1"/>
          <p:nvPr/>
        </p:nvSpPr>
        <p:spPr>
          <a:xfrm>
            <a:off x="445157" y="2076492"/>
            <a:ext cx="82337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solidFill>
                  <a:srgbClr val="1109B9"/>
                </a:solidFill>
              </a:rPr>
              <a:t>La Laurea Magistrale in SCIENZE DELLA NATURA E DELL’AMBIENTE fornisce:</a:t>
            </a:r>
          </a:p>
          <a:p>
            <a:pPr algn="just"/>
            <a:endParaRPr lang="it-IT" sz="1600" dirty="0">
              <a:solidFill>
                <a:srgbClr val="1109B9"/>
              </a:solidFill>
            </a:endParaRPr>
          </a:p>
          <a:p>
            <a:pPr algn="just"/>
            <a:r>
              <a:rPr lang="it-IT" sz="1600" dirty="0">
                <a:solidFill>
                  <a:srgbClr val="1109B9"/>
                </a:solidFill>
              </a:rPr>
              <a:t>Competenze culturali</a:t>
            </a:r>
          </a:p>
          <a:p>
            <a:pPr marL="361950" algn="just"/>
            <a:endParaRPr lang="it-IT" sz="1600" dirty="0">
              <a:solidFill>
                <a:srgbClr val="1109B9"/>
              </a:solidFill>
            </a:endParaRPr>
          </a:p>
          <a:p>
            <a:pPr marL="361950" algn="just"/>
            <a:r>
              <a:rPr lang="it-IT" sz="1600" dirty="0">
                <a:solidFill>
                  <a:srgbClr val="1109B9"/>
                </a:solidFill>
              </a:rPr>
              <a:t>Conoscenza approfondita della Natura, nelle sue componenti biotiche ed abiotiche e nelle loro interazioni, con particolare riferimento alle attività antropiche e ai loro effetti sugli ecosistemi.</a:t>
            </a:r>
          </a:p>
          <a:p>
            <a:pPr marL="361950" algn="just"/>
            <a:endParaRPr lang="it-IT" sz="1600" dirty="0">
              <a:solidFill>
                <a:srgbClr val="1109B9"/>
              </a:solidFill>
            </a:endParaRPr>
          </a:p>
          <a:p>
            <a:pPr algn="just"/>
            <a:r>
              <a:rPr lang="it-IT" sz="1600" dirty="0">
                <a:solidFill>
                  <a:srgbClr val="1109B9"/>
                </a:solidFill>
              </a:rPr>
              <a:t>Competenze professionali</a:t>
            </a:r>
          </a:p>
          <a:p>
            <a:pPr algn="just"/>
            <a:endParaRPr lang="it-IT" sz="1600" dirty="0">
              <a:solidFill>
                <a:srgbClr val="1109B9"/>
              </a:solidFill>
            </a:endParaRPr>
          </a:p>
          <a:p>
            <a:pPr marL="361950" algn="just"/>
            <a:r>
              <a:rPr lang="it-IT" sz="1600" dirty="0">
                <a:solidFill>
                  <a:srgbClr val="1109B9"/>
                </a:solidFill>
              </a:rPr>
              <a:t>Effettuare un'analisi sistemica dell'ambiente naturale e di quello antropizzato con riguardo alle attività antropiche di maggiore impatto sui sistemi naturali e alle tecnologie risolutive di problematiche ambientali. </a:t>
            </a:r>
          </a:p>
          <a:p>
            <a:pPr algn="just"/>
            <a:endParaRPr lang="it-IT" sz="1600" dirty="0">
              <a:solidFill>
                <a:srgbClr val="1109B9"/>
              </a:solidFill>
            </a:endParaRPr>
          </a:p>
          <a:p>
            <a:pPr marL="361950" algn="just"/>
            <a:r>
              <a:rPr lang="it-IT" sz="1600" dirty="0">
                <a:solidFill>
                  <a:srgbClr val="1109B9"/>
                </a:solidFill>
              </a:rPr>
              <a:t>Curare la divulgazione di temi scientifici legati all'ambiente e alla natura, creando un ponte fra la ricerca e la comunità civile e promuovendo la valorizzazione dell'ambiente naturale in tutte le sue componenti.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15C84A-7960-49CF-BD4A-EABF74AD7B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79" r="35403"/>
          <a:stretch>
            <a:fillRect/>
          </a:stretch>
        </p:blipFill>
        <p:spPr bwMode="auto">
          <a:xfrm>
            <a:off x="9035458" y="2076492"/>
            <a:ext cx="2908454" cy="453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0899541-883C-40AE-8F92-1CBA728A098E}"/>
              </a:ext>
            </a:extLst>
          </p:cNvPr>
          <p:cNvSpPr/>
          <p:nvPr/>
        </p:nvSpPr>
        <p:spPr>
          <a:xfrm>
            <a:off x="7718323" y="1195540"/>
            <a:ext cx="386255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1400" b="1" dirty="0">
                <a:solidFill>
                  <a:srgbClr val="150DB9"/>
                </a:solidFill>
                <a:latin typeface="+mn-lt"/>
                <a:cs typeface="+mn-cs"/>
              </a:rPr>
              <a:t>LAUREE MAGISTRALI LM 60 &amp; LM 75: SCIENZE DELLA NATURA E DELL’AMBIENTE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F1677E-4456-4CE5-A75B-1AFF1A6FD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99"/>
    </mc:Choice>
    <mc:Fallback xmlns="">
      <p:transition spd="slow" advTm="6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37568E-DBF3-421F-9380-8A70EDB56279}"/>
              </a:ext>
            </a:extLst>
          </p:cNvPr>
          <p:cNvSpPr txBox="1"/>
          <p:nvPr/>
        </p:nvSpPr>
        <p:spPr>
          <a:xfrm>
            <a:off x="7718323" y="309634"/>
            <a:ext cx="4381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rgbClr val="150DB9"/>
                </a:solidFill>
              </a:rPr>
              <a:t>Macro area 02</a:t>
            </a:r>
          </a:p>
          <a:p>
            <a:r>
              <a:rPr lang="it-IT" sz="2800" dirty="0">
                <a:solidFill>
                  <a:srgbClr val="150DB9"/>
                </a:solidFill>
              </a:rPr>
              <a:t>Dipartimento di BIOLOGIA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139675-68BE-4208-8547-A5BD5BA54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00" y="99503"/>
            <a:ext cx="3231607" cy="16256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8864A-8A08-4788-BF45-4DC73D8837E5}"/>
              </a:ext>
            </a:extLst>
          </p:cNvPr>
          <p:cNvSpPr txBox="1"/>
          <p:nvPr/>
        </p:nvSpPr>
        <p:spPr>
          <a:xfrm>
            <a:off x="548509" y="1916563"/>
            <a:ext cx="835900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8875713" algn="l"/>
              </a:tabLst>
            </a:pPr>
            <a:r>
              <a:rPr lang="it-IT" sz="1600" dirty="0">
                <a:solidFill>
                  <a:srgbClr val="1109B9"/>
                </a:solidFill>
              </a:rPr>
              <a:t>I corsi teorico-pratici hanno contenuti compresi nelle discipline chimiche, geologiche, biologiche ed ecologiche con l’obiettivo di acquisire, in un'ottica sistemica, il metodo scientifico di indagine e la conoscenza delle moderne strumentazioni di rilevamento e di monitoraggio, delle metodologie di laboratorio, delle indagini in campo sia in ambiente naturale sia in quello antropizzato ed inquinato.</a:t>
            </a:r>
          </a:p>
          <a:p>
            <a:pPr algn="just"/>
            <a:endParaRPr lang="it-IT" sz="1600" dirty="0">
              <a:solidFill>
                <a:srgbClr val="1109B9"/>
              </a:solidFill>
            </a:endParaRPr>
          </a:p>
          <a:p>
            <a:pPr algn="just"/>
            <a:r>
              <a:rPr lang="it-IT" sz="1600" dirty="0">
                <a:solidFill>
                  <a:srgbClr val="1109B9"/>
                </a:solidFill>
              </a:rPr>
              <a:t>Il Corso si articola in due anni:</a:t>
            </a:r>
          </a:p>
          <a:p>
            <a:pPr algn="just"/>
            <a:endParaRPr lang="it-IT" sz="1600" dirty="0">
              <a:solidFill>
                <a:srgbClr val="1109B9"/>
              </a:solidFill>
            </a:endParaRPr>
          </a:p>
          <a:p>
            <a:pPr algn="just"/>
            <a:r>
              <a:rPr lang="it-IT" sz="1600" dirty="0">
                <a:solidFill>
                  <a:srgbClr val="1109B9"/>
                </a:solidFill>
              </a:rPr>
              <a:t>I anno comune (sede di Bari)</a:t>
            </a:r>
          </a:p>
          <a:p>
            <a:pPr algn="just"/>
            <a:endParaRPr lang="it-IT" sz="1600" dirty="0">
              <a:solidFill>
                <a:srgbClr val="1109B9"/>
              </a:solidFill>
            </a:endParaRPr>
          </a:p>
          <a:p>
            <a:pPr marL="717550" indent="-717550" algn="just"/>
            <a:r>
              <a:rPr lang="it-IT" sz="1600" dirty="0">
                <a:solidFill>
                  <a:srgbClr val="1109B9"/>
                </a:solidFill>
              </a:rPr>
              <a:t>II anno (sede di Bari): Conservazione della natura -&gt; Dottore Magistrale in Scienze della Natura (LM-60)</a:t>
            </a:r>
          </a:p>
          <a:p>
            <a:pPr marL="717550" indent="-717550" algn="just"/>
            <a:r>
              <a:rPr lang="it-IT" sz="1600" dirty="0">
                <a:solidFill>
                  <a:srgbClr val="1109B9"/>
                </a:solidFill>
              </a:rPr>
              <a:t>II anno (sede di Taranto): Bonifiche ambientali -&gt; Dottore Magistrale in Scienze e tecnologie per l'ambiente e il territorio (LM-75). </a:t>
            </a:r>
          </a:p>
          <a:p>
            <a:pPr algn="just"/>
            <a:endParaRPr lang="it-IT" sz="1600" dirty="0">
              <a:solidFill>
                <a:srgbClr val="1109B9"/>
              </a:solidFill>
            </a:endParaRPr>
          </a:p>
          <a:p>
            <a:pPr marL="898525" indent="-898525" algn="just"/>
            <a:r>
              <a:rPr lang="it-IT" sz="1600" dirty="0">
                <a:solidFill>
                  <a:srgbClr val="1109B9"/>
                </a:solidFill>
              </a:rPr>
              <a:t>Accesso: diploma di laurea triennale della Classe di laurea L-32 (ex DM 270/04) o 27 (ex DM 509/99)</a:t>
            </a:r>
          </a:p>
          <a:p>
            <a:pPr marL="898525" indent="-898525" algn="just"/>
            <a:r>
              <a:rPr lang="it-IT" sz="1600" dirty="0">
                <a:solidFill>
                  <a:srgbClr val="1109B9"/>
                </a:solidFill>
              </a:rPr>
              <a:t>	Altri diplomi con minimo 6 CFU nei settori MAT, FIS, CHIM, BIO, GEO previo colloquio di verifica.</a:t>
            </a:r>
            <a:r>
              <a:rPr lang="it-IT" sz="1600" dirty="0"/>
              <a:t> </a:t>
            </a:r>
          </a:p>
        </p:txBody>
      </p:sp>
      <p:pic>
        <p:nvPicPr>
          <p:cNvPr id="10" name="Immagine 9" descr="Immagine che contiene roccia, esterni, acqua, natura&#10;&#10;Descrizione generata automaticamente">
            <a:extLst>
              <a:ext uri="{FF2B5EF4-FFF2-40B4-BE49-F238E27FC236}">
                <a16:creationId xmlns:a16="http://schemas.microsoft.com/office/drawing/2014/main" id="{27F0CD91-8176-4AD5-ABA8-D15CDFBBE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676" y="2002220"/>
            <a:ext cx="2520414" cy="448449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E7CBDE48-AF7C-49C5-8762-14F59707CE02}"/>
              </a:ext>
            </a:extLst>
          </p:cNvPr>
          <p:cNvSpPr/>
          <p:nvPr/>
        </p:nvSpPr>
        <p:spPr>
          <a:xfrm>
            <a:off x="7718323" y="1195540"/>
            <a:ext cx="386255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1400" b="1" dirty="0">
                <a:solidFill>
                  <a:srgbClr val="150DB9"/>
                </a:solidFill>
                <a:latin typeface="+mn-lt"/>
                <a:cs typeface="+mn-cs"/>
              </a:rPr>
              <a:t>LAUREE MAGISTRALI LM 60 &amp; LM 75: SCIENZE DELLA NATURA E DELL’AMBIENTE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08479D-49AE-4612-9A09-9E53AF3EE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29"/>
    </mc:Choice>
    <mc:Fallback xmlns="">
      <p:transition spd="slow" advTm="9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37568E-DBF3-421F-9380-8A70EDB56279}"/>
              </a:ext>
            </a:extLst>
          </p:cNvPr>
          <p:cNvSpPr txBox="1"/>
          <p:nvPr/>
        </p:nvSpPr>
        <p:spPr>
          <a:xfrm>
            <a:off x="7718323" y="309634"/>
            <a:ext cx="4381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rgbClr val="150DB9"/>
                </a:solidFill>
              </a:rPr>
              <a:t>Macro area 02</a:t>
            </a:r>
          </a:p>
          <a:p>
            <a:r>
              <a:rPr lang="it-IT" sz="2800" dirty="0">
                <a:solidFill>
                  <a:srgbClr val="150DB9"/>
                </a:solidFill>
              </a:rPr>
              <a:t>Dipartimento di BIOLOGIA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139675-68BE-4208-8547-A5BD5BA54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00" y="99503"/>
            <a:ext cx="3231607" cy="16256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8864A-8A08-4788-BF45-4DC73D8837E5}"/>
              </a:ext>
            </a:extLst>
          </p:cNvPr>
          <p:cNvSpPr txBox="1"/>
          <p:nvPr/>
        </p:nvSpPr>
        <p:spPr>
          <a:xfrm>
            <a:off x="556392" y="2011156"/>
            <a:ext cx="596264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Il corso prepara alle professioni di:</a:t>
            </a:r>
          </a:p>
          <a:p>
            <a:pPr marL="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Pianificatori,  paesaggisti  e  specialisti  del  recupero  e  della  conservazione  del territorio</a:t>
            </a:r>
          </a:p>
          <a:p>
            <a:pPr marL="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Cartografi e fotogrammetristi</a:t>
            </a:r>
          </a:p>
          <a:p>
            <a:pPr marL="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Botanici</a:t>
            </a:r>
          </a:p>
          <a:p>
            <a:pPr marL="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Zoologi</a:t>
            </a:r>
          </a:p>
          <a:p>
            <a:pPr marL="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Ecologi</a:t>
            </a:r>
          </a:p>
          <a:p>
            <a:pPr marL="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Curatori e conservatori di musei</a:t>
            </a:r>
          </a:p>
          <a:p>
            <a:pPr marL="268288" algn="just">
              <a:tabLst>
                <a:tab pos="8875713" algn="l"/>
              </a:tabLst>
            </a:pPr>
            <a:endParaRPr lang="it-IT" sz="1400" dirty="0">
              <a:solidFill>
                <a:srgbClr val="1109B9"/>
              </a:solidFill>
            </a:endParaRPr>
          </a:p>
          <a:p>
            <a:pPr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Sbocchi occupazionali:</a:t>
            </a:r>
          </a:p>
          <a:p>
            <a:pPr marL="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Libera professione (Iscrizione all’Albo Professionale dei Biologi)</a:t>
            </a:r>
          </a:p>
          <a:p>
            <a:pPr marL="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Occupazione in strutture pubbliche  e  private  che si  occupano  della  Conservazione  della  Natura  e  delle Bonifiche.</a:t>
            </a:r>
          </a:p>
          <a:p>
            <a:pPr marL="536575" indent="-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Insegnamento: accesso alle  prove  di ammissione per i percorsi di formazione per l’insegnamento secondario.</a:t>
            </a:r>
          </a:p>
          <a:p>
            <a:pPr marL="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Accesso ai corsi universitari di terzo livello (master, corsi di perfezionamento)</a:t>
            </a:r>
          </a:p>
          <a:p>
            <a:pPr marL="268288" algn="just">
              <a:tabLst>
                <a:tab pos="8875713" algn="l"/>
              </a:tabLst>
            </a:pPr>
            <a:r>
              <a:rPr lang="it-IT" sz="1400" dirty="0">
                <a:solidFill>
                  <a:srgbClr val="1109B9"/>
                </a:solidFill>
              </a:rPr>
              <a:t>Accesso ai dottorati di ricerca (attività di ricerca in enti pubblici e privati e carriera universitaria)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7CBDE48-AF7C-49C5-8762-14F59707CE02}"/>
              </a:ext>
            </a:extLst>
          </p:cNvPr>
          <p:cNvSpPr/>
          <p:nvPr/>
        </p:nvSpPr>
        <p:spPr>
          <a:xfrm>
            <a:off x="7718323" y="1195540"/>
            <a:ext cx="386255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1400" b="1" dirty="0">
                <a:solidFill>
                  <a:srgbClr val="150DB9"/>
                </a:solidFill>
                <a:latin typeface="+mn-lt"/>
                <a:cs typeface="+mn-cs"/>
              </a:rPr>
              <a:t>LAUREE MAGISTRALI LM 60 &amp; LM 75: SCIENZE DELLA NATURA E DELL’AMBIENTE</a:t>
            </a: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0D16A495-3A79-4913-9F42-C27D5A3123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657" b="23184"/>
          <a:stretch>
            <a:fillRect/>
          </a:stretch>
        </p:blipFill>
        <p:spPr bwMode="auto">
          <a:xfrm>
            <a:off x="6723992" y="1964531"/>
            <a:ext cx="3144557" cy="222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9">
            <a:extLst>
              <a:ext uri="{FF2B5EF4-FFF2-40B4-BE49-F238E27FC236}">
                <a16:creationId xmlns:a16="http://schemas.microsoft.com/office/drawing/2014/main" id="{CB864958-D9BB-432E-8EA5-F86200B088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02" r="20284"/>
          <a:stretch/>
        </p:blipFill>
        <p:spPr bwMode="auto">
          <a:xfrm>
            <a:off x="9979572" y="1964531"/>
            <a:ext cx="1939420" cy="433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25" descr="Immagine che contiene interni, sedendo, gatto, guardando&#10;&#10;Descrizione generata automaticamente">
            <a:extLst>
              <a:ext uri="{FF2B5EF4-FFF2-40B4-BE49-F238E27FC236}">
                <a16:creationId xmlns:a16="http://schemas.microsoft.com/office/drawing/2014/main" id="{DF36DE8D-91A0-4C7C-AFAD-246E46916A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23993" y="4404438"/>
            <a:ext cx="3112837" cy="186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5DB039-B050-4486-A5D7-3AFA22BBC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11"/>
    </mc:Choice>
    <mc:Fallback xmlns="">
      <p:transition spd="slow" advTm="6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37568E-DBF3-421F-9380-8A70EDB56279}"/>
              </a:ext>
            </a:extLst>
          </p:cNvPr>
          <p:cNvSpPr txBox="1"/>
          <p:nvPr/>
        </p:nvSpPr>
        <p:spPr>
          <a:xfrm>
            <a:off x="7718323" y="309634"/>
            <a:ext cx="4381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rgbClr val="150DB9"/>
                </a:solidFill>
              </a:rPr>
              <a:t>Macro area 02</a:t>
            </a:r>
          </a:p>
          <a:p>
            <a:r>
              <a:rPr lang="it-IT" sz="2800" dirty="0">
                <a:solidFill>
                  <a:srgbClr val="150DB9"/>
                </a:solidFill>
              </a:rPr>
              <a:t>Dipartimento di BIOLOGIA</a:t>
            </a: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4139675-68BE-4208-8547-A5BD5BA54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00" y="99503"/>
            <a:ext cx="3231607" cy="16256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8864A-8A08-4788-BF45-4DC73D8837E5}"/>
              </a:ext>
            </a:extLst>
          </p:cNvPr>
          <p:cNvSpPr txBox="1"/>
          <p:nvPr/>
        </p:nvSpPr>
        <p:spPr>
          <a:xfrm>
            <a:off x="815517" y="1810464"/>
            <a:ext cx="617649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1109B9"/>
                </a:solidFill>
              </a:rPr>
              <a:t>Sito web: https://www.uniba.it/ricerca/dipartimenti/biologia/didattica-corsi-di-studio/sna/scienze-biologiche-a.a.-2017-2018</a:t>
            </a:r>
          </a:p>
          <a:p>
            <a:endParaRPr lang="it-IT" sz="1400" dirty="0">
              <a:solidFill>
                <a:srgbClr val="1109B9"/>
              </a:solidFill>
            </a:endParaRPr>
          </a:p>
          <a:p>
            <a:r>
              <a:rPr lang="it-IT" sz="1400" dirty="0">
                <a:solidFill>
                  <a:srgbClr val="1109B9"/>
                </a:solidFill>
              </a:rPr>
              <a:t>Coordinatore del corso</a:t>
            </a:r>
          </a:p>
          <a:p>
            <a:r>
              <a:rPr lang="it-IT" sz="1400" dirty="0">
                <a:solidFill>
                  <a:srgbClr val="1109B9"/>
                </a:solidFill>
              </a:rPr>
              <a:t>prof. TURSI Angelo</a:t>
            </a:r>
          </a:p>
          <a:p>
            <a:r>
              <a:rPr lang="it-IT" sz="1400" dirty="0">
                <a:solidFill>
                  <a:srgbClr val="1109B9"/>
                </a:solidFill>
              </a:rPr>
              <a:t>	</a:t>
            </a:r>
          </a:p>
          <a:p>
            <a:r>
              <a:rPr lang="it-IT" sz="1400" dirty="0">
                <a:solidFill>
                  <a:srgbClr val="1109B9"/>
                </a:solidFill>
              </a:rPr>
              <a:t>Segreteria didattica</a:t>
            </a:r>
          </a:p>
          <a:p>
            <a:r>
              <a:rPr lang="it-IT" sz="1400" dirty="0">
                <a:solidFill>
                  <a:srgbClr val="1109B9"/>
                </a:solidFill>
              </a:rPr>
              <a:t>Campus Universitario "E. Quagliariello"</a:t>
            </a:r>
          </a:p>
          <a:p>
            <a:r>
              <a:rPr lang="it-IT" sz="1400" dirty="0">
                <a:solidFill>
                  <a:srgbClr val="1109B9"/>
                </a:solidFill>
              </a:rPr>
              <a:t>Palazzo dei Dipartimenti Biologici - piano terra</a:t>
            </a:r>
          </a:p>
          <a:p>
            <a:r>
              <a:rPr lang="it-IT" sz="1400" dirty="0">
                <a:solidFill>
                  <a:srgbClr val="1109B9"/>
                </a:solidFill>
              </a:rPr>
              <a:t>Via E. Orabona, 4</a:t>
            </a:r>
          </a:p>
          <a:p>
            <a:r>
              <a:rPr lang="it-IT" sz="1400" dirty="0">
                <a:solidFill>
                  <a:srgbClr val="1109B9"/>
                </a:solidFill>
              </a:rPr>
              <a:t>70124 BARI</a:t>
            </a:r>
          </a:p>
          <a:p>
            <a:r>
              <a:rPr lang="it-IT" sz="1400" dirty="0">
                <a:solidFill>
                  <a:srgbClr val="1109B9"/>
                </a:solidFill>
              </a:rPr>
              <a:t>Tel. +39 080/544-3338</a:t>
            </a:r>
          </a:p>
          <a:p>
            <a:r>
              <a:rPr lang="it-IT" sz="1400" dirty="0">
                <a:solidFill>
                  <a:srgbClr val="1109B9"/>
                </a:solidFill>
              </a:rPr>
              <a:t>E-mail: giorgioernesto.macchia@uniba.it</a:t>
            </a:r>
          </a:p>
          <a:p>
            <a:r>
              <a:rPr lang="it-IT" sz="1400" dirty="0">
                <a:solidFill>
                  <a:srgbClr val="1109B9"/>
                </a:solidFill>
              </a:rPr>
              <a:t>            placement.biologia@uniba.it</a:t>
            </a:r>
          </a:p>
          <a:p>
            <a:r>
              <a:rPr lang="it-IT" sz="1400" dirty="0">
                <a:solidFill>
                  <a:srgbClr val="1109B9"/>
                </a:solidFill>
              </a:rPr>
              <a:t>Apertura al pubblico: dal lunedì al venerdì dalle ore 09:30 alle ore 12:30</a:t>
            </a:r>
          </a:p>
          <a:p>
            <a:endParaRPr lang="it-IT" sz="1400" dirty="0">
              <a:solidFill>
                <a:srgbClr val="1109B9"/>
              </a:solidFill>
            </a:endParaRPr>
          </a:p>
          <a:p>
            <a:r>
              <a:rPr lang="it-IT" sz="1400" dirty="0">
                <a:solidFill>
                  <a:srgbClr val="1109B9"/>
                </a:solidFill>
              </a:rPr>
              <a:t>Segreteria amministrativa</a:t>
            </a:r>
          </a:p>
          <a:p>
            <a:r>
              <a:rPr lang="it-IT" sz="1400" dirty="0">
                <a:solidFill>
                  <a:srgbClr val="1109B9"/>
                </a:solidFill>
              </a:rPr>
              <a:t>Campus Universitario </a:t>
            </a:r>
          </a:p>
          <a:p>
            <a:r>
              <a:rPr lang="it-IT" sz="1400" dirty="0">
                <a:solidFill>
                  <a:srgbClr val="1109B9"/>
                </a:solidFill>
              </a:rPr>
              <a:t>via Orabona 4 - Bari</a:t>
            </a:r>
          </a:p>
          <a:p>
            <a:r>
              <a:rPr lang="it-IT" sz="1400" dirty="0">
                <a:solidFill>
                  <a:srgbClr val="1109B9"/>
                </a:solidFill>
              </a:rPr>
              <a:t>Palazzo Informatica - Piano Interrato</a:t>
            </a:r>
          </a:p>
          <a:p>
            <a:r>
              <a:rPr lang="it-IT" sz="1400" dirty="0">
                <a:solidFill>
                  <a:srgbClr val="1109B9"/>
                </a:solidFill>
              </a:rPr>
              <a:t>E-mail: segreteriastudenti.scienzemmffnn@uniba.it</a:t>
            </a:r>
          </a:p>
          <a:p>
            <a:r>
              <a:rPr lang="it-IT" sz="1400" dirty="0">
                <a:solidFill>
                  <a:srgbClr val="1109B9"/>
                </a:solidFill>
              </a:rPr>
              <a:t>sportello telefonico: +39 080 544 3496  lunedì-venerdì: 8.30 - 10.00</a:t>
            </a:r>
          </a:p>
          <a:p>
            <a:r>
              <a:rPr lang="it-IT" sz="1400" dirty="0">
                <a:solidFill>
                  <a:srgbClr val="1109B9"/>
                </a:solidFill>
              </a:rPr>
              <a:t>	</a:t>
            </a:r>
          </a:p>
        </p:txBody>
      </p:sp>
      <p:pic>
        <p:nvPicPr>
          <p:cNvPr id="4" name="Immagine 3" descr="Immagine che contiene strada, esterni, edificio, via&#10;&#10;Descrizione generata automaticamente">
            <a:extLst>
              <a:ext uri="{FF2B5EF4-FFF2-40B4-BE49-F238E27FC236}">
                <a16:creationId xmlns:a16="http://schemas.microsoft.com/office/drawing/2014/main" id="{5BA53448-E85E-416D-8462-916C96937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32" y="2029364"/>
            <a:ext cx="4961983" cy="330409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8402FC7-E635-4914-A38E-DEF220236AEE}"/>
              </a:ext>
            </a:extLst>
          </p:cNvPr>
          <p:cNvSpPr/>
          <p:nvPr/>
        </p:nvSpPr>
        <p:spPr>
          <a:xfrm>
            <a:off x="7718323" y="1195540"/>
            <a:ext cx="3862552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1400" b="1" dirty="0">
                <a:solidFill>
                  <a:srgbClr val="150DB9"/>
                </a:solidFill>
                <a:latin typeface="+mn-lt"/>
                <a:cs typeface="+mn-cs"/>
              </a:rPr>
              <a:t>LAUREE MAGISTRALI LM 60 &amp; LM 75: SCIENZE DELLA NATURA E DELL’AMBIENTE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07964A1-0756-4F9B-A0BA-F79B7744D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5"/>
    </mc:Choice>
    <mc:Fallback xmlns="">
      <p:transition spd="slow" advTm="25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3E5C006-5C5E-4F7A-A110-9AA0C83134CE}"/>
              </a:ext>
            </a:extLst>
          </p:cNvPr>
          <p:cNvSpPr/>
          <p:nvPr/>
        </p:nvSpPr>
        <p:spPr>
          <a:xfrm>
            <a:off x="407989" y="2770053"/>
            <a:ext cx="10818030" cy="3372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9410" marR="24765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 posses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 req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isi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cur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icu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ari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è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ermi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ll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’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 acq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isi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on m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no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90 C</a:t>
            </a:r>
            <a:r>
              <a:rPr lang="it-IT" sz="1600" b="1" spc="-1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 n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se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ori s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ien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ico-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isc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pli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ari (S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d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ll’a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ea B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 e in altri settori per i singoli corsi di laurea, come riportato nell’art 3 dei singoli regolamenti. </a:t>
            </a:r>
            <a:endParaRPr lang="it-IT" sz="1600" b="1" spc="-5" dirty="0">
              <a:solidFill>
                <a:srgbClr val="355EA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59410" marR="24765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’ad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gua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ezza de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 pers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epara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io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è 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ica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med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co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loq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esame in c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 ap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osi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commis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ione,</a:t>
            </a:r>
            <a:r>
              <a:rPr lang="it-IT" sz="1600" b="1" spc="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che 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icherà le com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enze con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icola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spc="1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erimen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 a q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el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spc="1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el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’ar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b="1" spc="1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it-IT" sz="1600" b="1" spc="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59410" marR="24765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laurea magistrale in Biologia Cellulare e Molecolare è necessario dimostrare con un certificato o attraverso il colloquio in inglese una competenza della lingua inglese pari al livello B2.</a:t>
            </a:r>
          </a:p>
          <a:p>
            <a:pPr marL="359410" marR="24765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 gli studenti in possesso di laurea della classe L13 (ex D.M. 270), e L12 (ex D.M. 509) la verifica avverrà attraverso l’esame del percorso degli studi da essi espletato durante la Laurea Triennale</a:t>
            </a:r>
            <a:r>
              <a:rPr lang="it-IT" sz="1600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BA7FAC3-BF15-4C73-8744-BFF0DDADE0C6}"/>
              </a:ext>
            </a:extLst>
          </p:cNvPr>
          <p:cNvSpPr txBox="1">
            <a:spLocks/>
          </p:cNvSpPr>
          <p:nvPr/>
        </p:nvSpPr>
        <p:spPr>
          <a:xfrm>
            <a:off x="2934015" y="66981"/>
            <a:ext cx="7644681" cy="9032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it-IT" sz="3600" b="1" cap="all" dirty="0">
                <a:solidFill>
                  <a:srgbClr val="1109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26CF640-BB12-4751-92D5-27CCA0F6A749}"/>
              </a:ext>
            </a:extLst>
          </p:cNvPr>
          <p:cNvSpPr/>
          <p:nvPr/>
        </p:nvSpPr>
        <p:spPr>
          <a:xfrm>
            <a:off x="6096000" y="970234"/>
            <a:ext cx="5332183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AMBIENTALE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8F1D981-078A-4047-B3C4-6DDFBC92CDA4}"/>
              </a:ext>
            </a:extLst>
          </p:cNvPr>
          <p:cNvSpPr/>
          <p:nvPr/>
        </p:nvSpPr>
        <p:spPr>
          <a:xfrm>
            <a:off x="407988" y="2274693"/>
            <a:ext cx="4747582" cy="400110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r>
              <a:rPr lang="it-IT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REQUISITI E MODALITA’ DI ACCESSO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9FE082-5924-E241-A02A-72063C468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D9E1116C-CD0D-4E5D-9E65-50A35EDDC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18"/>
    </mc:Choice>
    <mc:Fallback xmlns="">
      <p:transition spd="slow" advTm="177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DE7DFC32-439F-48B1-9DE3-13576BB0D973}"/>
              </a:ext>
            </a:extLst>
          </p:cNvPr>
          <p:cNvSpPr/>
          <p:nvPr/>
        </p:nvSpPr>
        <p:spPr>
          <a:xfrm>
            <a:off x="407988" y="2879523"/>
            <a:ext cx="10469278" cy="309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0" algn="just">
              <a:lnSpc>
                <a:spcPts val="2900"/>
              </a:lnSpc>
              <a:spcBef>
                <a:spcPts val="100"/>
              </a:spcBef>
            </a:pP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spc="1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ore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agis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può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ccede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e,</a:t>
            </a:r>
            <a:r>
              <a:rPr lang="it-IT" sz="1600" b="1" spc="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sul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lle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onosc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nze acq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isi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e: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3730" marR="25400" indent="-285750" algn="just">
              <a:lnSpc>
                <a:spcPts val="29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corsi u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ersi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ari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it-IT" sz="1600" b="1" spc="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ello (master, corsi di perfezionamento), e ai do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ora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di ri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erca, per intraprendere attività di ricerca in enti di ricerca pubblici e privati, nonché nelle università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3730" marR="25400" indent="-285750" algn="just">
              <a:lnSpc>
                <a:spcPts val="29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it-IT" sz="1600" b="1" spc="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uole 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spe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ializ</a:t>
            </a:r>
            <a:r>
              <a:rPr lang="it-IT" sz="1600" b="1" spc="-10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azi</a:t>
            </a:r>
            <a:r>
              <a:rPr lang="it-IT" sz="1600" b="1" spc="-5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ne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 poter accedere a posizioni apicali nella sanità pubblica o ad attività lavorative in enti regionali e nazionali per la protezione ambientale.</a:t>
            </a:r>
          </a:p>
          <a:p>
            <a:pPr marL="633730" marR="25400" indent="-285750" algn="just">
              <a:lnSpc>
                <a:spcPts val="29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35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5400" algn="just">
              <a:lnSpc>
                <a:spcPts val="2900"/>
              </a:lnSpc>
              <a:spcBef>
                <a:spcPts val="100"/>
              </a:spcBef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Dopo superamento di opportuni concorsi, i laureati in biologia possono inoltre aspirare</a:t>
            </a:r>
          </a:p>
          <a:p>
            <a:pPr marR="25400" algn="just">
              <a:lnSpc>
                <a:spcPts val="2900"/>
              </a:lnSpc>
              <a:spcBef>
                <a:spcPts val="100"/>
              </a:spcBef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 attività di insegnamento di determinate discipline scientifiche nelle scuole secondarie.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CCDCCF6-58D0-46FA-8669-18C204F6E0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FF3"/>
              </a:clrFrom>
              <a:clrTo>
                <a:srgbClr val="EEE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983" y="4955848"/>
            <a:ext cx="2856017" cy="1902152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649C560F-B033-43CD-A1AA-3D67D810DCFA}"/>
              </a:ext>
            </a:extLst>
          </p:cNvPr>
          <p:cNvSpPr txBox="1">
            <a:spLocks/>
          </p:cNvSpPr>
          <p:nvPr/>
        </p:nvSpPr>
        <p:spPr>
          <a:xfrm>
            <a:off x="2934015" y="66981"/>
            <a:ext cx="7644681" cy="9032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6D13557-8F91-4B04-983C-4F58C53C9DED}"/>
              </a:ext>
            </a:extLst>
          </p:cNvPr>
          <p:cNvSpPr/>
          <p:nvPr/>
        </p:nvSpPr>
        <p:spPr>
          <a:xfrm>
            <a:off x="6096000" y="970234"/>
            <a:ext cx="5332183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AMBIENTALE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88E95B-C67E-0A4A-8DFB-028C58CDE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F0A705-07DF-4F8B-87B1-96D126B89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55"/>
    </mc:Choice>
    <mc:Fallback xmlns="">
      <p:transition spd="slow" advTm="6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BB3FCA76-467D-4AB5-BBBE-078B58BA322A}"/>
              </a:ext>
            </a:extLst>
          </p:cNvPr>
          <p:cNvSpPr/>
          <p:nvPr/>
        </p:nvSpPr>
        <p:spPr>
          <a:xfrm>
            <a:off x="407988" y="2892781"/>
            <a:ext cx="10755312" cy="2633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660" marR="26035" algn="just">
              <a:lnSpc>
                <a:spcPct val="1500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Tutti i Corsi di Laurea magistrale dell’Interclasse prevedono la possibilità di partecipare al progetto Erasmus+, e di poter svolgere parte della tesi sperimentale presso laboratori  stranieri, grazie al programma Erasmus+ e ad altre iniziative come Global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Thesis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messe in atto dall’Ateno di Bari.</a:t>
            </a:r>
          </a:p>
          <a:p>
            <a:pPr marL="73660" marR="26035" algn="just">
              <a:lnSpc>
                <a:spcPct val="150000"/>
              </a:lnSpc>
            </a:pPr>
            <a:endParaRPr lang="it-IT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660" marR="26035" algn="just">
              <a:lnSpc>
                <a:spcPct val="1500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it-IT" sz="1600" b="1" dirty="0" err="1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Thesis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 un bando di mobilità internazionale che permette a tutti gli studenti di svolgere un periodo di studio all’estero finalizzato alla preparazione della tesi di laurea magistrale o a ciclo unico, presso università o centri di ricerca internazionali di eccellenza.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DBB4DA0-E2E1-4D2F-A3DA-E1D6AC92CE03}"/>
              </a:ext>
            </a:extLst>
          </p:cNvPr>
          <p:cNvSpPr txBox="1">
            <a:spLocks/>
          </p:cNvSpPr>
          <p:nvPr/>
        </p:nvSpPr>
        <p:spPr>
          <a:xfrm>
            <a:off x="2934015" y="66981"/>
            <a:ext cx="7644681" cy="9032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it-IT" sz="3600" b="1" cap="all" dirty="0">
                <a:solidFill>
                  <a:srgbClr val="150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Interclasse di biologia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C57904F-29DD-4434-AD51-BA29FEDBA91D}"/>
              </a:ext>
            </a:extLst>
          </p:cNvPr>
          <p:cNvSpPr/>
          <p:nvPr/>
        </p:nvSpPr>
        <p:spPr>
          <a:xfrm>
            <a:off x="407988" y="2274693"/>
            <a:ext cx="3669594" cy="400110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r>
              <a:rPr lang="it-IT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INTERNAZIONALIZZAZIONE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10AF9C2-3FCF-4B40-8282-612399F98BD2}"/>
              </a:ext>
            </a:extLst>
          </p:cNvPr>
          <p:cNvSpPr/>
          <p:nvPr/>
        </p:nvSpPr>
        <p:spPr>
          <a:xfrm>
            <a:off x="6096000" y="970234"/>
            <a:ext cx="5332183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LAUREE MAGISTRALI LM 6</a:t>
            </a:r>
            <a:r>
              <a:rPr lang="it-IT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AMBIENTALE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BIOLOGIA CELLULARE E MOLECOLARE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SCIENZE BIOSANITARIE</a:t>
            </a:r>
          </a:p>
        </p:txBody>
      </p:sp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5D2BA6C-C4F4-485C-AB5F-D2711631B6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002" y="5153431"/>
            <a:ext cx="2921388" cy="170456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CB8B7E-AF2D-CC4D-A33B-DE453F361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C211CA53-C7ED-4A10-B59F-BCAC98104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79"/>
    </mc:Choice>
    <mc:Fallback xmlns="">
      <p:transition spd="slow" advTm="57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B8D6BCE-7CFA-4DD1-95AE-7B19A30517FC}"/>
              </a:ext>
            </a:extLst>
          </p:cNvPr>
          <p:cNvSpPr/>
          <p:nvPr/>
        </p:nvSpPr>
        <p:spPr>
          <a:xfrm>
            <a:off x="361560" y="2544172"/>
            <a:ext cx="8058540" cy="2633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Corso di Laurea Magistrale in Biologia Ambientale si rivolge a laureati triennali, e si propone di fornire competenze approfondite sui processi biologici ed ecologici e sulle metodologie di indagine utilizzate in campo ecologico ambientale, con particolare riferimento: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alla biodiversità animale e vegetale, 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ai meccanismi biochimici, biomolecolari e fisiologici che sottendono agli equilibri biologici  degli ecosistemi. 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Risultati immagini per fish posidonia">
            <a:extLst>
              <a:ext uri="{FF2B5EF4-FFF2-40B4-BE49-F238E27FC236}">
                <a16:creationId xmlns:a16="http://schemas.microsoft.com/office/drawing/2014/main" id="{F1F67A3A-6913-4E84-A8AA-B5F1231DE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8" r="24444"/>
          <a:stretch/>
        </p:blipFill>
        <p:spPr bwMode="auto">
          <a:xfrm>
            <a:off x="8884663" y="1125415"/>
            <a:ext cx="3155124" cy="566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768975AB-5840-4E2D-ABAD-0FCCF8BBBF7B}"/>
              </a:ext>
            </a:extLst>
          </p:cNvPr>
          <p:cNvGrpSpPr/>
          <p:nvPr/>
        </p:nvGrpSpPr>
        <p:grpSpPr>
          <a:xfrm>
            <a:off x="3552117" y="123344"/>
            <a:ext cx="7684482" cy="1489571"/>
            <a:chOff x="3552117" y="123344"/>
            <a:chExt cx="7684482" cy="1489571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3958E1DF-618C-4CB9-A15B-9CB6CD0EE2AA}"/>
                </a:ext>
              </a:extLst>
            </p:cNvPr>
            <p:cNvSpPr/>
            <p:nvPr/>
          </p:nvSpPr>
          <p:spPr>
            <a:xfrm>
              <a:off x="3783618" y="617450"/>
              <a:ext cx="5552365" cy="995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b="1" dirty="0">
                  <a:solidFill>
                    <a:srgbClr val="150DB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LAUREE MAGISTRALI LM 6</a:t>
              </a:r>
              <a:r>
                <a:rPr lang="it-IT" b="1" cap="all" dirty="0">
                  <a:solidFill>
                    <a:srgbClr val="150D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it-IT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BIOLOGIA AMBIENTALE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D793E12-9A32-4959-97EB-49FA287953FB}"/>
                </a:ext>
              </a:extLst>
            </p:cNvPr>
            <p:cNvSpPr txBox="1"/>
            <p:nvPr/>
          </p:nvSpPr>
          <p:spPr>
            <a:xfrm>
              <a:off x="3552117" y="123344"/>
              <a:ext cx="7684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cap="all" dirty="0">
                  <a:solidFill>
                    <a:srgbClr val="150D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Interclasse di biologia</a:t>
              </a:r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E2F64A06-889A-4A13-8E21-BA0CF02425FD}"/>
              </a:ext>
            </a:extLst>
          </p:cNvPr>
          <p:cNvSpPr/>
          <p:nvPr/>
        </p:nvSpPr>
        <p:spPr>
          <a:xfrm>
            <a:off x="78390" y="1722866"/>
            <a:ext cx="3334567" cy="418191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pPr algn="just">
              <a:lnSpc>
                <a:spcPts val="2700"/>
              </a:lnSpc>
            </a:pP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Obiettivi formativi specifici</a:t>
            </a:r>
            <a:endParaRPr lang="en-BE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01594D-468D-054D-BCE7-4379A6D9D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CBA386B-4674-42DE-9210-DAF385C34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3"/>
    </mc:Choice>
    <mc:Fallback xmlns="">
      <p:transition spd="slow" advTm="4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>
            <a:extLst>
              <a:ext uri="{FF2B5EF4-FFF2-40B4-BE49-F238E27FC236}">
                <a16:creationId xmlns:a16="http://schemas.microsoft.com/office/drawing/2014/main" id="{8F9CA0A6-D217-4352-87E7-D8F6003BF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425" y="5245506"/>
            <a:ext cx="7740650" cy="31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it-IT" b="1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2C87C25C-AD52-4BCD-A1A9-32BB653E6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075" y="3083950"/>
            <a:ext cx="5065489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it-IT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Gestione faunistica e botanica degli ecosistemi</a:t>
            </a:r>
          </a:p>
        </p:txBody>
      </p:sp>
      <p:pic>
        <p:nvPicPr>
          <p:cNvPr id="21" name="Picture 8" descr="matar4">
            <a:extLst>
              <a:ext uri="{FF2B5EF4-FFF2-40B4-BE49-F238E27FC236}">
                <a16:creationId xmlns:a16="http://schemas.microsoft.com/office/drawing/2014/main" id="{D7D4DDC5-0DCB-4758-BB05-4DC42823E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5491" y="3465838"/>
            <a:ext cx="21256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33CC"/>
            </a:outerShdw>
          </a:effectLst>
        </p:spPr>
      </p:pic>
      <p:pic>
        <p:nvPicPr>
          <p:cNvPr id="22" name="Picture 10" descr="matar10">
            <a:extLst>
              <a:ext uri="{FF2B5EF4-FFF2-40B4-BE49-F238E27FC236}">
                <a16:creationId xmlns:a16="http://schemas.microsoft.com/office/drawing/2014/main" id="{B63B6CB1-5C80-4AE9-ABF2-7A6B9184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3961" y="3776084"/>
            <a:ext cx="21717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33CC"/>
            </a:outerShdw>
          </a:effec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F29AB1A-DF88-43C1-B04C-E160A67B68E9}"/>
              </a:ext>
            </a:extLst>
          </p:cNvPr>
          <p:cNvSpPr txBox="1"/>
          <p:nvPr/>
        </p:nvSpPr>
        <p:spPr>
          <a:xfrm>
            <a:off x="444128" y="5475040"/>
            <a:ext cx="8052867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80000"/>
              </a:lnSpc>
              <a:spcBef>
                <a:spcPct val="15000"/>
              </a:spcBef>
              <a:buClr>
                <a:srgbClr val="0033CC"/>
              </a:buClr>
              <a:buFont typeface="Wingdings" panose="05000000000000000000" pitchFamily="2" charset="2"/>
              <a:buChar char="Ø"/>
              <a:defRPr/>
            </a:pPr>
            <a:r>
              <a:rPr lang="it-IT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Monitoraggio biologico di ambienti terrestri ed acquatici</a:t>
            </a:r>
          </a:p>
        </p:txBody>
      </p:sp>
      <p:pic>
        <p:nvPicPr>
          <p:cNvPr id="24" name="Picture 13" descr="mata1">
            <a:extLst>
              <a:ext uri="{FF2B5EF4-FFF2-40B4-BE49-F238E27FC236}">
                <a16:creationId xmlns:a16="http://schemas.microsoft.com/office/drawing/2014/main" id="{DABAA0EB-E663-495A-8233-AC5BA8DB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5697" y="3884993"/>
            <a:ext cx="21383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0033CC"/>
            </a:outerShdw>
          </a:effectLst>
        </p:spPr>
      </p:pic>
      <p:sp>
        <p:nvSpPr>
          <p:cNvPr id="25" name="AutoShape 12">
            <a:extLst>
              <a:ext uri="{FF2B5EF4-FFF2-40B4-BE49-F238E27FC236}">
                <a16:creationId xmlns:a16="http://schemas.microsoft.com/office/drawing/2014/main" id="{7EFEB5C8-030C-44D0-AEB9-73F340A88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875" y="5836934"/>
            <a:ext cx="3960812" cy="941052"/>
          </a:xfrm>
          <a:prstGeom prst="rightArrow">
            <a:avLst>
              <a:gd name="adj1" fmla="val 68120"/>
              <a:gd name="adj2" fmla="val 61229"/>
            </a:avLst>
          </a:prstGeom>
          <a:gradFill rotWithShape="0"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b="1" dirty="0" err="1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biomonitoraggio</a:t>
            </a:r>
            <a:r>
              <a:rPr lang="it-IT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tramite retino da plancton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9C3D11AE-9EF0-4C66-84E2-706C62052D41}"/>
              </a:ext>
            </a:extLst>
          </p:cNvPr>
          <p:cNvSpPr/>
          <p:nvPr/>
        </p:nvSpPr>
        <p:spPr>
          <a:xfrm>
            <a:off x="872197" y="2275602"/>
            <a:ext cx="10311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Nello specifico sono fornite competenze sulla tutela ambientale in ambito marino,  compresi gli ambienti salmastri e di transizione e terreste</a:t>
            </a:r>
            <a:endParaRPr lang="it-IT" dirty="0">
              <a:solidFill>
                <a:srgbClr val="355EA9"/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142A5CD-D8ED-4A21-BA03-8657237279BF}"/>
              </a:ext>
            </a:extLst>
          </p:cNvPr>
          <p:cNvSpPr/>
          <p:nvPr/>
        </p:nvSpPr>
        <p:spPr>
          <a:xfrm>
            <a:off x="78390" y="1722866"/>
            <a:ext cx="3334567" cy="418191"/>
          </a:xfrm>
          <a:prstGeom prst="rect">
            <a:avLst/>
          </a:prstGeom>
          <a:solidFill>
            <a:srgbClr val="150DB9"/>
          </a:solidFill>
        </p:spPr>
        <p:txBody>
          <a:bodyPr wrap="none">
            <a:spAutoFit/>
          </a:bodyPr>
          <a:lstStyle/>
          <a:p>
            <a:pPr algn="just">
              <a:lnSpc>
                <a:spcPts val="2700"/>
              </a:lnSpc>
            </a:pP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Obiettivi formativi specifici</a:t>
            </a:r>
            <a:endParaRPr lang="en-BE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81CA11BC-0092-4212-B5DC-01A874F5A80C}"/>
              </a:ext>
            </a:extLst>
          </p:cNvPr>
          <p:cNvGrpSpPr/>
          <p:nvPr/>
        </p:nvGrpSpPr>
        <p:grpSpPr>
          <a:xfrm>
            <a:off x="3552117" y="123344"/>
            <a:ext cx="7684482" cy="1489571"/>
            <a:chOff x="3552117" y="123344"/>
            <a:chExt cx="7684482" cy="1489571"/>
          </a:xfrm>
        </p:grpSpPr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B88390F6-2F21-4B29-A146-7628777B1400}"/>
                </a:ext>
              </a:extLst>
            </p:cNvPr>
            <p:cNvSpPr/>
            <p:nvPr/>
          </p:nvSpPr>
          <p:spPr>
            <a:xfrm>
              <a:off x="3783618" y="617450"/>
              <a:ext cx="5552365" cy="995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b="1" dirty="0">
                  <a:solidFill>
                    <a:srgbClr val="150DB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LAUREE MAGISTRALI LM 6</a:t>
              </a:r>
              <a:r>
                <a:rPr lang="it-IT" b="1" cap="all" dirty="0">
                  <a:solidFill>
                    <a:srgbClr val="150D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it-IT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BIOLOGIA AMBIENTALE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2DD76EB4-74B0-4030-8FE9-EE91395DA27B}"/>
                </a:ext>
              </a:extLst>
            </p:cNvPr>
            <p:cNvSpPr txBox="1"/>
            <p:nvPr/>
          </p:nvSpPr>
          <p:spPr>
            <a:xfrm>
              <a:off x="3552117" y="123344"/>
              <a:ext cx="7684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cap="all" dirty="0">
                  <a:solidFill>
                    <a:srgbClr val="150D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Interclasse di biologia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6654C6-4716-3546-B28D-6B246D54F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1E96B10-74C6-4AB5-93F8-ECFA1E9461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9"/>
    </mc:Choice>
    <mc:Fallback xmlns="">
      <p:transition spd="slow" advTm="33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4">
            <a:extLst>
              <a:ext uri="{FF2B5EF4-FFF2-40B4-BE49-F238E27FC236}">
                <a16:creationId xmlns:a16="http://schemas.microsoft.com/office/drawing/2014/main" id="{0146318B-63DE-4F7E-A50F-C89EE65563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465" b="2989"/>
          <a:stretch/>
        </p:blipFill>
        <p:spPr bwMode="auto">
          <a:xfrm>
            <a:off x="1792574" y="2471184"/>
            <a:ext cx="1532881" cy="241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5">
            <a:extLst>
              <a:ext uri="{FF2B5EF4-FFF2-40B4-BE49-F238E27FC236}">
                <a16:creationId xmlns:a16="http://schemas.microsoft.com/office/drawing/2014/main" id="{05586E95-265A-43E9-9F50-78925FC5605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407492" y="4331383"/>
            <a:ext cx="1877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Acquacoltura</a:t>
            </a:r>
          </a:p>
        </p:txBody>
      </p:sp>
      <p:pic>
        <p:nvPicPr>
          <p:cNvPr id="16" name="Immagine 6">
            <a:extLst>
              <a:ext uri="{FF2B5EF4-FFF2-40B4-BE49-F238E27FC236}">
                <a16:creationId xmlns:a16="http://schemas.microsoft.com/office/drawing/2014/main" id="{146EE6AC-EDCD-4EBB-B7A3-37D250616A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8324"/>
          <a:stretch/>
        </p:blipFill>
        <p:spPr bwMode="auto">
          <a:xfrm>
            <a:off x="2375162" y="4758020"/>
            <a:ext cx="2825780" cy="194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7">
            <a:extLst>
              <a:ext uri="{FF2B5EF4-FFF2-40B4-BE49-F238E27FC236}">
                <a16:creationId xmlns:a16="http://schemas.microsoft.com/office/drawing/2014/main" id="{107B314B-66EE-42C1-87EB-A3AEFF23F7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51715" y="6147131"/>
            <a:ext cx="5384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 di pianificazione territoriale</a:t>
            </a:r>
          </a:p>
        </p:txBody>
      </p:sp>
      <p:pic>
        <p:nvPicPr>
          <p:cNvPr id="26" name="Immagine 8">
            <a:extLst>
              <a:ext uri="{FF2B5EF4-FFF2-40B4-BE49-F238E27FC236}">
                <a16:creationId xmlns:a16="http://schemas.microsoft.com/office/drawing/2014/main" id="{10266839-10A8-47A0-8C95-973A7B76F5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39217"/>
          <a:stretch/>
        </p:blipFill>
        <p:spPr bwMode="auto">
          <a:xfrm>
            <a:off x="6141828" y="1782166"/>
            <a:ext cx="4761191" cy="142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magine 9" descr="cinghiale3.jpg">
            <a:extLst>
              <a:ext uri="{FF2B5EF4-FFF2-40B4-BE49-F238E27FC236}">
                <a16:creationId xmlns:a16="http://schemas.microsoft.com/office/drawing/2014/main" id="{116DE628-F7DA-4C00-9F92-046F8686CD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309"/>
          <a:stretch/>
        </p:blipFill>
        <p:spPr bwMode="auto">
          <a:xfrm>
            <a:off x="8159259" y="3265456"/>
            <a:ext cx="2747296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10">
            <a:extLst>
              <a:ext uri="{FF2B5EF4-FFF2-40B4-BE49-F238E27FC236}">
                <a16:creationId xmlns:a16="http://schemas.microsoft.com/office/drawing/2014/main" id="{A6C6C3F2-42E1-4926-A305-5E9E0E23A0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8810"/>
          <a:stretch/>
        </p:blipFill>
        <p:spPr bwMode="auto">
          <a:xfrm>
            <a:off x="8159260" y="4725368"/>
            <a:ext cx="2743759" cy="136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magine 11" descr="Carta-Incidenti-Fauna-G.jpg">
            <a:extLst>
              <a:ext uri="{FF2B5EF4-FFF2-40B4-BE49-F238E27FC236}">
                <a16:creationId xmlns:a16="http://schemas.microsoft.com/office/drawing/2014/main" id="{EEB40838-3122-4008-B1C2-9DD3CB826F3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0286" y="3291333"/>
            <a:ext cx="192791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Risultati immagini per shrimp aquaculture">
            <a:extLst>
              <a:ext uri="{FF2B5EF4-FFF2-40B4-BE49-F238E27FC236}">
                <a16:creationId xmlns:a16="http://schemas.microsoft.com/office/drawing/2014/main" id="{E6AD5B17-B040-4605-8B95-98509C7DF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t="1959" r="18416" b="-6214"/>
          <a:stretch/>
        </p:blipFill>
        <p:spPr bwMode="auto">
          <a:xfrm>
            <a:off x="3431705" y="2512998"/>
            <a:ext cx="1681319" cy="190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81769E2E-EAA7-41D9-82B2-938CA78FE034}"/>
              </a:ext>
            </a:extLst>
          </p:cNvPr>
          <p:cNvSpPr/>
          <p:nvPr/>
        </p:nvSpPr>
        <p:spPr>
          <a:xfrm>
            <a:off x="78390" y="1722866"/>
            <a:ext cx="3334567" cy="418191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just">
              <a:lnSpc>
                <a:spcPts val="2700"/>
              </a:lnSpc>
            </a:pPr>
            <a:r>
              <a:rPr lang="x-none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Obiettivi formativi specifici</a:t>
            </a:r>
            <a:endParaRPr lang="en-BE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1FD26877-E6D7-4DDA-B6BF-F9587F044045}"/>
              </a:ext>
            </a:extLst>
          </p:cNvPr>
          <p:cNvGrpSpPr/>
          <p:nvPr/>
        </p:nvGrpSpPr>
        <p:grpSpPr>
          <a:xfrm>
            <a:off x="3552117" y="123344"/>
            <a:ext cx="7684482" cy="1489571"/>
            <a:chOff x="3552117" y="123344"/>
            <a:chExt cx="7684482" cy="1489571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7B54C633-096A-492E-ADED-3A567849F2A1}"/>
                </a:ext>
              </a:extLst>
            </p:cNvPr>
            <p:cNvSpPr/>
            <p:nvPr/>
          </p:nvSpPr>
          <p:spPr>
            <a:xfrm>
              <a:off x="3783618" y="617450"/>
              <a:ext cx="5552365" cy="995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b="1" dirty="0">
                  <a:solidFill>
                    <a:srgbClr val="150DB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LAUREE MAGISTRALI LM 6</a:t>
              </a:r>
              <a:r>
                <a:rPr lang="it-IT" b="1" cap="all" dirty="0">
                  <a:solidFill>
                    <a:srgbClr val="150D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it-IT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BIOLOGIA AMBIENTALE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79AD1E1D-646C-4FE0-A4B0-3577CF9B49F5}"/>
                </a:ext>
              </a:extLst>
            </p:cNvPr>
            <p:cNvSpPr txBox="1"/>
            <p:nvPr/>
          </p:nvSpPr>
          <p:spPr>
            <a:xfrm>
              <a:off x="3552117" y="123344"/>
              <a:ext cx="7684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cap="all" dirty="0">
                  <a:solidFill>
                    <a:srgbClr val="150D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Interclasse di biologia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795428-F6AF-0F46-A596-7651AE532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E8DF956-06C6-4950-816D-8175FEBAB3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2"/>
    </mc:Choice>
    <mc:Fallback xmlns="">
      <p:transition spd="slow" advTm="10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>
            <a:extLst>
              <a:ext uri="{FF2B5EF4-FFF2-40B4-BE49-F238E27FC236}">
                <a16:creationId xmlns:a16="http://schemas.microsoft.com/office/drawing/2014/main" id="{C35D410C-4A6D-4F92-B3B0-B3474C7B0263}"/>
              </a:ext>
            </a:extLst>
          </p:cNvPr>
          <p:cNvSpPr txBox="1"/>
          <p:nvPr/>
        </p:nvSpPr>
        <p:spPr>
          <a:xfrm>
            <a:off x="1836890" y="2168603"/>
            <a:ext cx="874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BE" sz="1600" dirty="0"/>
          </a:p>
        </p:txBody>
      </p:sp>
      <p:graphicFrame>
        <p:nvGraphicFramePr>
          <p:cNvPr id="14" name="Table 18">
            <a:extLst>
              <a:ext uri="{FF2B5EF4-FFF2-40B4-BE49-F238E27FC236}">
                <a16:creationId xmlns:a16="http://schemas.microsoft.com/office/drawing/2014/main" id="{2D8274DF-648F-414B-A79E-9CE222E17C31}"/>
              </a:ext>
            </a:extLst>
          </p:cNvPr>
          <p:cNvGraphicFramePr>
            <a:graphicFrameLocks noGrp="1"/>
          </p:cNvGraphicFramePr>
          <p:nvPr/>
        </p:nvGraphicFramePr>
        <p:xfrm>
          <a:off x="1722616" y="2024412"/>
          <a:ext cx="3972221" cy="32424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{46F890A9-2807-4EBB-B81D-B2AA78EC7F39}</a:tableStyleId>
              </a:tblPr>
              <a:tblGrid>
                <a:gridCol w="2098320">
                  <a:extLst>
                    <a:ext uri="{9D8B030D-6E8A-4147-A177-3AD203B41FA5}">
                      <a16:colId xmlns:a16="http://schemas.microsoft.com/office/drawing/2014/main" val="2207793867"/>
                    </a:ext>
                  </a:extLst>
                </a:gridCol>
                <a:gridCol w="445793">
                  <a:extLst>
                    <a:ext uri="{9D8B030D-6E8A-4147-A177-3AD203B41FA5}">
                      <a16:colId xmlns:a16="http://schemas.microsoft.com/office/drawing/2014/main" val="1541520832"/>
                    </a:ext>
                  </a:extLst>
                </a:gridCol>
                <a:gridCol w="410967">
                  <a:extLst>
                    <a:ext uri="{9D8B030D-6E8A-4147-A177-3AD203B41FA5}">
                      <a16:colId xmlns:a16="http://schemas.microsoft.com/office/drawing/2014/main" val="3986908465"/>
                    </a:ext>
                  </a:extLst>
                </a:gridCol>
                <a:gridCol w="1017141">
                  <a:extLst>
                    <a:ext uri="{9D8B030D-6E8A-4147-A177-3AD203B41FA5}">
                      <a16:colId xmlns:a16="http://schemas.microsoft.com/office/drawing/2014/main" val="231480481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68516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</a:t>
                      </a:r>
                      <a:r>
                        <a:rPr lang="en-US" sz="1100" spc="-5" dirty="0" err="1">
                          <a:effectLst/>
                        </a:rPr>
                        <a:t>n</a:t>
                      </a:r>
                      <a:r>
                        <a:rPr lang="en-US" sz="1100" dirty="0" err="1">
                          <a:effectLst/>
                        </a:rPr>
                        <a:t>segna</a:t>
                      </a:r>
                      <a:r>
                        <a:rPr lang="en-US" sz="1100" spc="5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en</a:t>
                      </a:r>
                      <a:r>
                        <a:rPr lang="en-US" sz="1100" spc="-5" dirty="0" err="1">
                          <a:effectLst/>
                        </a:rPr>
                        <a:t>t</a:t>
                      </a:r>
                      <a:r>
                        <a:rPr lang="en-US" sz="1100" dirty="0" err="1">
                          <a:effectLst/>
                        </a:rPr>
                        <a:t>o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marL="489585" marR="49212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Cred</a:t>
                      </a:r>
                      <a:r>
                        <a:rPr lang="en-US" sz="1100" spc="-5" dirty="0" err="1">
                          <a:effectLst/>
                        </a:rPr>
                        <a:t>it</a:t>
                      </a:r>
                      <a:r>
                        <a:rPr lang="en-US" sz="1100" dirty="0" err="1">
                          <a:effectLst/>
                        </a:rPr>
                        <a:t>i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054091"/>
                  </a:ext>
                </a:extLst>
              </a:tr>
              <a:tr h="193040">
                <a:tc v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82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Tot.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</a:t>
                      </a:r>
                      <a:r>
                        <a:rPr lang="en-US" sz="1100" spc="-5" dirty="0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z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Eserc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r>
                        <a:rPr lang="en-US" sz="1100" spc="-5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Lab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879441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</a:t>
                      </a:r>
                      <a:r>
                        <a:rPr lang="en-US" sz="1100" spc="-5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se</a:t>
                      </a:r>
                      <a:r>
                        <a:rPr lang="en-US" sz="1100" spc="10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spc="-5" dirty="0" err="1">
                          <a:effectLst/>
                        </a:rPr>
                        <a:t>s</a:t>
                      </a:r>
                      <a:r>
                        <a:rPr lang="en-US" sz="1100" dirty="0" err="1">
                          <a:effectLst/>
                        </a:rPr>
                        <a:t>tre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428206"/>
                  </a:ext>
                </a:extLst>
              </a:tr>
              <a:tr h="192405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hlinkClick r:id="rId4"/>
                        </a:rPr>
                        <a:t>Biologia</a:t>
                      </a:r>
                      <a:r>
                        <a:rPr lang="en-US" sz="1100" spc="-560" dirty="0">
                          <a:effectLst/>
                          <a:hlinkClick r:id="rId4"/>
                        </a:rPr>
                        <a:t> </a:t>
                      </a:r>
                      <a:r>
                        <a:rPr lang="en-US" sz="1100" dirty="0">
                          <a:effectLst/>
                          <a:hlinkClick r:id="rId4"/>
                        </a:rPr>
                        <a:t>dei</a:t>
                      </a:r>
                      <a:r>
                        <a:rPr lang="en-US" sz="1100" spc="-570" dirty="0">
                          <a:effectLst/>
                          <a:hlinkClick r:id="rId4"/>
                        </a:rPr>
                        <a:t> </a:t>
                      </a:r>
                      <a:r>
                        <a:rPr lang="en-US" sz="1100" dirty="0">
                          <a:effectLst/>
                          <a:hlinkClick r:id="rId4"/>
                        </a:rPr>
                        <a:t>vegetali</a:t>
                      </a:r>
                      <a:r>
                        <a:rPr lang="en-US" sz="1100" spc="-560" dirty="0">
                          <a:effectLst/>
                          <a:hlinkClick r:id="rId4"/>
                        </a:rPr>
                        <a:t> </a:t>
                      </a:r>
                      <a:r>
                        <a:rPr lang="en-US" sz="1100" dirty="0">
                          <a:effectLst/>
                          <a:hlinkClick r:id="rId4"/>
                        </a:rPr>
                        <a:t>acquatici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4,5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7495" marR="7937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0,5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1822097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hlinkClick r:id="rId5"/>
                        </a:rPr>
                        <a:t>Botanica</a:t>
                      </a:r>
                      <a:r>
                        <a:rPr lang="en-US" sz="1100" spc="-565">
                          <a:effectLst/>
                          <a:hlinkClick r:id="rId5"/>
                        </a:rPr>
                        <a:t> </a:t>
                      </a:r>
                      <a:r>
                        <a:rPr lang="en-US" sz="1100">
                          <a:effectLst/>
                          <a:hlinkClick r:id="rId5"/>
                        </a:rPr>
                        <a:t>Sist</a:t>
                      </a:r>
                      <a:r>
                        <a:rPr lang="en-US" sz="1100" spc="-10">
                          <a:effectLst/>
                          <a:hlinkClick r:id="rId5"/>
                        </a:rPr>
                        <a:t>e</a:t>
                      </a:r>
                      <a:r>
                        <a:rPr lang="en-US" sz="1100" spc="20">
                          <a:effectLst/>
                          <a:hlinkClick r:id="rId5"/>
                        </a:rPr>
                        <a:t>m</a:t>
                      </a:r>
                      <a:r>
                        <a:rPr lang="en-US" sz="1100" spc="-10">
                          <a:effectLst/>
                          <a:hlinkClick r:id="rId5"/>
                        </a:rPr>
                        <a:t>a</a:t>
                      </a:r>
                      <a:r>
                        <a:rPr lang="en-US" sz="1100">
                          <a:effectLst/>
                          <a:hlinkClick r:id="rId5"/>
                        </a:rPr>
                        <a:t>tica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935" marR="9969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34645" marR="7937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738343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hlinkClick r:id="rId6"/>
                        </a:rPr>
                        <a:t>Ecologia</a:t>
                      </a:r>
                      <a:r>
                        <a:rPr lang="en-US" sz="1100" spc="-560">
                          <a:effectLst/>
                          <a:hlinkClick r:id="rId6"/>
                        </a:rPr>
                        <a:t> </a:t>
                      </a:r>
                      <a:r>
                        <a:rPr lang="en-US" sz="1100">
                          <a:effectLst/>
                          <a:hlinkClick r:id="rId6"/>
                        </a:rPr>
                        <a:t>Marina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935" marR="9969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2069939"/>
                  </a:ext>
                </a:extLst>
              </a:tr>
              <a:tr h="516931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spc="-10">
                          <a:effectLst/>
                          <a:hlinkClick r:id="rId7"/>
                        </a:rPr>
                        <a:t>Z</a:t>
                      </a:r>
                      <a:r>
                        <a:rPr lang="en-US" sz="1100">
                          <a:effectLst/>
                          <a:hlinkClick r:id="rId7"/>
                        </a:rPr>
                        <a:t>oologia</a:t>
                      </a:r>
                      <a:r>
                        <a:rPr lang="en-US" sz="1100" spc="-560">
                          <a:effectLst/>
                          <a:hlinkClick r:id="rId7"/>
                        </a:rPr>
                        <a:t> </a:t>
                      </a:r>
                      <a:r>
                        <a:rPr lang="en-US" sz="1100">
                          <a:effectLst/>
                          <a:hlinkClick r:id="rId7"/>
                        </a:rPr>
                        <a:t>Applicata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935" marR="9969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92405" marR="7937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1+1 in campo 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537048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607768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</a:t>
                      </a:r>
                      <a:r>
                        <a:rPr lang="en-US" sz="1100" spc="-5">
                          <a:effectLst/>
                        </a:rPr>
                        <a:t>l</a:t>
                      </a:r>
                      <a:r>
                        <a:rPr lang="en-US" sz="1100">
                          <a:effectLst/>
                        </a:rPr>
                        <a:t>e C</a:t>
                      </a:r>
                      <a:r>
                        <a:rPr lang="en-US" sz="1100" spc="-5">
                          <a:effectLst/>
                        </a:rPr>
                        <a:t>F</a:t>
                      </a:r>
                      <a:r>
                        <a:rPr lang="en-US" sz="1100">
                          <a:effectLst/>
                        </a:rPr>
                        <a:t>U e esa</a:t>
                      </a:r>
                      <a:r>
                        <a:rPr lang="en-US" sz="1100" spc="10">
                          <a:effectLst/>
                        </a:rPr>
                        <a:t>m</a:t>
                      </a:r>
                      <a:r>
                        <a:rPr lang="en-US" sz="1100">
                          <a:effectLst/>
                        </a:rPr>
                        <a:t>i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217613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spc="-5">
                          <a:effectLst/>
                        </a:rPr>
                        <a:t>I</a:t>
                      </a:r>
                      <a:r>
                        <a:rPr lang="en-US" sz="1100">
                          <a:effectLst/>
                        </a:rPr>
                        <a:t>I se</a:t>
                      </a:r>
                      <a:r>
                        <a:rPr lang="en-US" sz="1100" spc="10">
                          <a:effectLst/>
                        </a:rPr>
                        <a:t>m</a:t>
                      </a:r>
                      <a:r>
                        <a:rPr lang="en-US" sz="1100">
                          <a:effectLst/>
                        </a:rPr>
                        <a:t>e</a:t>
                      </a:r>
                      <a:r>
                        <a:rPr lang="en-US" sz="1100" spc="-5">
                          <a:effectLst/>
                        </a:rPr>
                        <a:t>s</a:t>
                      </a:r>
                      <a:r>
                        <a:rPr lang="en-US" sz="1100">
                          <a:effectLst/>
                        </a:rPr>
                        <a:t>tre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278137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hlinkClick r:id="rId8"/>
                        </a:rPr>
                        <a:t>Ec</a:t>
                      </a:r>
                      <a:r>
                        <a:rPr lang="en-US" sz="1100" spc="-10">
                          <a:effectLst/>
                          <a:hlinkClick r:id="rId8"/>
                        </a:rPr>
                        <a:t>o</a:t>
                      </a:r>
                      <a:r>
                        <a:rPr lang="en-US" sz="1100" spc="10">
                          <a:effectLst/>
                          <a:hlinkClick r:id="rId8"/>
                        </a:rPr>
                        <a:t>f</a:t>
                      </a:r>
                      <a:r>
                        <a:rPr lang="en-US" sz="1100">
                          <a:effectLst/>
                          <a:hlinkClick r:id="rId8"/>
                        </a:rPr>
                        <a:t>isiologia</a:t>
                      </a:r>
                      <a:r>
                        <a:rPr lang="en-US" sz="1100" spc="-560">
                          <a:effectLst/>
                          <a:hlinkClick r:id="rId8"/>
                        </a:rPr>
                        <a:t> </a:t>
                      </a:r>
                      <a:r>
                        <a:rPr lang="en-US" sz="1100" spc="-15">
                          <a:effectLst/>
                          <a:hlinkClick r:id="rId8"/>
                        </a:rPr>
                        <a:t>V</a:t>
                      </a:r>
                      <a:r>
                        <a:rPr lang="en-US" sz="1100">
                          <a:effectLst/>
                          <a:hlinkClick r:id="rId8"/>
                        </a:rPr>
                        <a:t>e</a:t>
                      </a:r>
                      <a:r>
                        <a:rPr lang="en-US" sz="1100" spc="10">
                          <a:effectLst/>
                          <a:hlinkClick r:id="rId8"/>
                        </a:rPr>
                        <a:t>g</a:t>
                      </a:r>
                      <a:r>
                        <a:rPr lang="en-US" sz="1100">
                          <a:effectLst/>
                          <a:hlinkClick r:id="rId8"/>
                        </a:rPr>
                        <a:t>etale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5,5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7495" marR="7937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0,5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6295131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3873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hlinkClick r:id="rId9"/>
                        </a:rPr>
                        <a:t>Bioch</a:t>
                      </a:r>
                      <a:r>
                        <a:rPr lang="it-IT" sz="1100" spc="-10" dirty="0">
                          <a:effectLst/>
                          <a:hlinkClick r:id="rId9"/>
                        </a:rPr>
                        <a:t>i</a:t>
                      </a:r>
                      <a:r>
                        <a:rPr lang="it-IT" sz="1100" spc="20" dirty="0">
                          <a:effectLst/>
                          <a:hlinkClick r:id="rId9"/>
                        </a:rPr>
                        <a:t>m</a:t>
                      </a:r>
                      <a:r>
                        <a:rPr lang="it-IT" sz="1100" dirty="0">
                          <a:effectLst/>
                          <a:hlinkClick r:id="rId9"/>
                        </a:rPr>
                        <a:t>ica</a:t>
                      </a:r>
                      <a:r>
                        <a:rPr lang="it-IT" sz="1100" spc="-565" dirty="0">
                          <a:effectLst/>
                          <a:hlinkClick r:id="rId9"/>
                        </a:rPr>
                        <a:t> </a:t>
                      </a:r>
                      <a:r>
                        <a:rPr lang="it-IT" sz="1100" spc="-5" dirty="0">
                          <a:effectLst/>
                          <a:hlinkClick r:id="rId9"/>
                        </a:rPr>
                        <a:t>A</a:t>
                      </a:r>
                      <a:r>
                        <a:rPr lang="it-IT" sz="1100" spc="20" dirty="0">
                          <a:effectLst/>
                          <a:hlinkClick r:id="rId9"/>
                        </a:rPr>
                        <a:t>m</a:t>
                      </a:r>
                      <a:r>
                        <a:rPr lang="it-IT" sz="1100" spc="-5" dirty="0">
                          <a:effectLst/>
                          <a:hlinkClick r:id="rId9"/>
                        </a:rPr>
                        <a:t>b</a:t>
                      </a:r>
                      <a:r>
                        <a:rPr lang="it-IT" sz="1100" dirty="0">
                          <a:effectLst/>
                          <a:hlinkClick r:id="rId9"/>
                        </a:rPr>
                        <a:t>ientale</a:t>
                      </a:r>
                      <a:endParaRPr lang="en-BE" sz="1100" dirty="0">
                        <a:effectLst/>
                      </a:endParaRPr>
                    </a:p>
                    <a:p>
                      <a:pPr marL="3873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hlinkClick r:id="rId9"/>
                        </a:rPr>
                        <a:t>Biotecnologie</a:t>
                      </a:r>
                      <a:r>
                        <a:rPr lang="it-IT" sz="1100" spc="-560" dirty="0">
                          <a:effectLst/>
                          <a:hlinkClick r:id="rId9"/>
                        </a:rPr>
                        <a:t> </a:t>
                      </a:r>
                      <a:r>
                        <a:rPr lang="it-IT" sz="1100" spc="-5" dirty="0">
                          <a:effectLst/>
                          <a:hlinkClick r:id="rId9"/>
                        </a:rPr>
                        <a:t>A</a:t>
                      </a:r>
                      <a:r>
                        <a:rPr lang="it-IT" sz="1100" spc="20" dirty="0">
                          <a:effectLst/>
                          <a:hlinkClick r:id="rId9"/>
                        </a:rPr>
                        <a:t>m</a:t>
                      </a:r>
                      <a:r>
                        <a:rPr lang="it-IT" sz="1100" spc="-5" dirty="0">
                          <a:effectLst/>
                          <a:hlinkClick r:id="rId9"/>
                        </a:rPr>
                        <a:t>b</a:t>
                      </a:r>
                      <a:r>
                        <a:rPr lang="it-IT" sz="1100" dirty="0">
                          <a:effectLst/>
                          <a:hlinkClick r:id="rId9"/>
                        </a:rPr>
                        <a:t>ientali</a:t>
                      </a:r>
                      <a:r>
                        <a:rPr lang="it-IT" sz="1100" spc="-560" dirty="0">
                          <a:effectLst/>
                          <a:hlinkClick r:id="rId9"/>
                        </a:rPr>
                        <a:t> </a:t>
                      </a:r>
                      <a:r>
                        <a:rPr lang="it-IT" sz="1100" dirty="0">
                          <a:effectLst/>
                          <a:hlinkClick r:id="rId9"/>
                        </a:rPr>
                        <a:t>(c.i.)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BE" sz="1100">
                        <a:effectLst/>
                      </a:endParaRPr>
                    </a:p>
                    <a:p>
                      <a:pPr marL="95885" marR="844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785" marR="425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4,5</a:t>
                      </a:r>
                      <a:endParaRPr lang="en-BE" sz="1100">
                        <a:effectLst/>
                      </a:endParaRPr>
                    </a:p>
                    <a:p>
                      <a:pPr marL="114935" marR="9969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77495" marR="7937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0,5</a:t>
                      </a:r>
                      <a:endParaRPr lang="en-BE" sz="1100">
                        <a:effectLst/>
                      </a:endParaRPr>
                    </a:p>
                    <a:p>
                      <a:pPr marL="334645" marR="7937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0281524"/>
                  </a:ext>
                </a:extLst>
              </a:tr>
              <a:tr h="356870">
                <a:tc>
                  <a:txBody>
                    <a:bodyPr/>
                    <a:lstStyle/>
                    <a:p>
                      <a:pPr marL="3873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it-IT" sz="1100" u="sng">
                          <a:effectLst/>
                          <a:uFill>
                            <a:solidFill>
                              <a:srgbClr val="0000FF"/>
                            </a:solidFill>
                          </a:uFill>
                        </a:rPr>
                        <a:t>Bionomia e Zoogeografia marina</a:t>
                      </a:r>
                      <a:endParaRPr lang="en-BE" sz="1100">
                        <a:effectLst/>
                      </a:endParaRPr>
                    </a:p>
                    <a:p>
                      <a:pPr marL="3873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935" marR="9969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34645" marR="7937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2237915"/>
                  </a:ext>
                </a:extLst>
              </a:tr>
              <a:tr h="184785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Tota</a:t>
                      </a:r>
                      <a:r>
                        <a:rPr lang="en-US" sz="1100" spc="-5" dirty="0" err="1">
                          <a:effectLst/>
                        </a:rPr>
                        <a:t>l</a:t>
                      </a:r>
                      <a:r>
                        <a:rPr lang="en-US" sz="1100" dirty="0" err="1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 C</a:t>
                      </a:r>
                      <a:r>
                        <a:rPr lang="en-US" sz="1100" spc="-5" dirty="0">
                          <a:effectLst/>
                        </a:rPr>
                        <a:t>F</a:t>
                      </a:r>
                      <a:r>
                        <a:rPr lang="en-US" sz="1100" dirty="0">
                          <a:effectLst/>
                        </a:rPr>
                        <a:t>U 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793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575617"/>
                  </a:ext>
                </a:extLst>
              </a:tr>
            </a:tbl>
          </a:graphicData>
        </a:graphic>
      </p:graphicFrame>
      <p:sp>
        <p:nvSpPr>
          <p:cNvPr id="15" name="TextBox 19">
            <a:extLst>
              <a:ext uri="{FF2B5EF4-FFF2-40B4-BE49-F238E27FC236}">
                <a16:creationId xmlns:a16="http://schemas.microsoft.com/office/drawing/2014/main" id="{E6E06346-BA4B-450B-ACC6-3F302CB6C04F}"/>
              </a:ext>
            </a:extLst>
          </p:cNvPr>
          <p:cNvSpPr txBox="1"/>
          <p:nvPr/>
        </p:nvSpPr>
        <p:spPr>
          <a:xfrm>
            <a:off x="2746155" y="1723825"/>
            <a:ext cx="1037463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BE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PRIMO ANNO</a:t>
            </a:r>
          </a:p>
        </p:txBody>
      </p: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100CB8F5-6A7F-410F-98CC-80D5F0170ADC}"/>
              </a:ext>
            </a:extLst>
          </p:cNvPr>
          <p:cNvGraphicFramePr>
            <a:graphicFrameLocks noGrp="1"/>
          </p:cNvGraphicFramePr>
          <p:nvPr/>
        </p:nvGraphicFramePr>
        <p:xfrm>
          <a:off x="5838674" y="1977741"/>
          <a:ext cx="3657600" cy="4008646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891706">
                  <a:extLst>
                    <a:ext uri="{9D8B030D-6E8A-4147-A177-3AD203B41FA5}">
                      <a16:colId xmlns:a16="http://schemas.microsoft.com/office/drawing/2014/main" val="2300841479"/>
                    </a:ext>
                  </a:extLst>
                </a:gridCol>
                <a:gridCol w="389157">
                  <a:extLst>
                    <a:ext uri="{9D8B030D-6E8A-4147-A177-3AD203B41FA5}">
                      <a16:colId xmlns:a16="http://schemas.microsoft.com/office/drawing/2014/main" val="2572262934"/>
                    </a:ext>
                  </a:extLst>
                </a:gridCol>
                <a:gridCol w="443049">
                  <a:extLst>
                    <a:ext uri="{9D8B030D-6E8A-4147-A177-3AD203B41FA5}">
                      <a16:colId xmlns:a16="http://schemas.microsoft.com/office/drawing/2014/main" val="3573981483"/>
                    </a:ext>
                  </a:extLst>
                </a:gridCol>
                <a:gridCol w="933688">
                  <a:extLst>
                    <a:ext uri="{9D8B030D-6E8A-4147-A177-3AD203B41FA5}">
                      <a16:colId xmlns:a16="http://schemas.microsoft.com/office/drawing/2014/main" val="263632247"/>
                    </a:ext>
                  </a:extLst>
                </a:gridCol>
              </a:tblGrid>
              <a:tr h="359238">
                <a:tc rowSpan="2">
                  <a:txBody>
                    <a:bodyPr/>
                    <a:lstStyle/>
                    <a:p>
                      <a:pPr marL="68516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I</a:t>
                      </a:r>
                      <a:r>
                        <a:rPr lang="en-US" sz="1100" spc="-5" dirty="0" err="1">
                          <a:effectLst/>
                        </a:rPr>
                        <a:t>n</a:t>
                      </a:r>
                      <a:r>
                        <a:rPr lang="en-US" sz="1100" dirty="0" err="1">
                          <a:effectLst/>
                        </a:rPr>
                        <a:t>segna</a:t>
                      </a:r>
                      <a:r>
                        <a:rPr lang="en-US" sz="1100" spc="5" dirty="0" err="1">
                          <a:effectLst/>
                        </a:rPr>
                        <a:t>m</a:t>
                      </a:r>
                      <a:r>
                        <a:rPr lang="en-US" sz="1100" dirty="0" err="1">
                          <a:effectLst/>
                        </a:rPr>
                        <a:t>en</a:t>
                      </a:r>
                      <a:r>
                        <a:rPr lang="en-US" sz="1100" spc="-5" dirty="0" err="1">
                          <a:effectLst/>
                        </a:rPr>
                        <a:t>t</a:t>
                      </a:r>
                      <a:r>
                        <a:rPr lang="en-US" sz="1100" dirty="0" err="1">
                          <a:effectLst/>
                        </a:rPr>
                        <a:t>o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BE" sz="1100" dirty="0"/>
                        <a:t>   Crediti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889445"/>
                  </a:ext>
                </a:extLst>
              </a:tr>
              <a:tr h="249412">
                <a:tc vMerge="1">
                  <a:txBody>
                    <a:bodyPr/>
                    <a:lstStyle/>
                    <a:p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9685" marR="82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Tot.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</a:t>
                      </a:r>
                      <a:r>
                        <a:rPr lang="en-US" sz="1100" spc="-5" dirty="0">
                          <a:effectLst/>
                        </a:rPr>
                        <a:t>e</a:t>
                      </a:r>
                      <a:r>
                        <a:rPr lang="en-US" sz="1100" dirty="0">
                          <a:effectLst/>
                        </a:rPr>
                        <a:t>z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Eserc</a:t>
                      </a:r>
                      <a:r>
                        <a:rPr lang="en-US" sz="1100" dirty="0">
                          <a:effectLst/>
                        </a:rPr>
                        <a:t>.</a:t>
                      </a:r>
                      <a:r>
                        <a:rPr lang="en-US" sz="1100" spc="-5" dirty="0">
                          <a:effectLst/>
                        </a:rPr>
                        <a:t>/</a:t>
                      </a:r>
                      <a:r>
                        <a:rPr lang="en-US" sz="1100" dirty="0">
                          <a:effectLst/>
                        </a:rPr>
                        <a:t>Lab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2780107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0"/>
                        </a:rPr>
                        <a:t>Fisiologia</a:t>
                      </a:r>
                      <a:r>
                        <a:rPr lang="en-US" sz="1100" b="1" spc="-56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0"/>
                        </a:rPr>
                        <a:t> </a:t>
                      </a:r>
                      <a:r>
                        <a:rPr lang="en-US" sz="1100" b="1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0"/>
                        </a:rPr>
                        <a:t>A</a:t>
                      </a:r>
                      <a:r>
                        <a:rPr lang="en-US" sz="1100" b="1" spc="2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0"/>
                        </a:rPr>
                        <a:t>m</a:t>
                      </a:r>
                      <a:r>
                        <a:rPr lang="en-US" sz="1100" b="1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0"/>
                        </a:rPr>
                        <a:t>b</a:t>
                      </a:r>
                      <a:r>
                        <a:rPr lang="en-US" sz="11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0"/>
                        </a:rPr>
                        <a:t>ientale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935" marR="9969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007386"/>
                  </a:ext>
                </a:extLst>
              </a:tr>
              <a:tr h="131509">
                <a:tc>
                  <a:txBody>
                    <a:bodyPr/>
                    <a:lstStyle/>
                    <a:p>
                      <a:pPr marL="3873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 b="1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1"/>
                        </a:rPr>
                        <a:t>I</a:t>
                      </a:r>
                      <a:r>
                        <a:rPr lang="en-US" sz="11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1"/>
                        </a:rPr>
                        <a:t>giene</a:t>
                      </a:r>
                      <a:r>
                        <a:rPr lang="en-US" sz="1100" b="1" spc="-56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1"/>
                        </a:rPr>
                        <a:t> </a:t>
                      </a:r>
                      <a:r>
                        <a:rPr lang="en-US" sz="1100" b="1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1"/>
                        </a:rPr>
                        <a:t>A</a:t>
                      </a:r>
                      <a:r>
                        <a:rPr lang="en-US" sz="1100" b="1" spc="2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1"/>
                        </a:rPr>
                        <a:t>m</a:t>
                      </a:r>
                      <a:r>
                        <a:rPr lang="en-US" sz="1100" b="1" spc="-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1"/>
                        </a:rPr>
                        <a:t>b</a:t>
                      </a:r>
                      <a:r>
                        <a:rPr lang="en-US" sz="11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1"/>
                        </a:rPr>
                        <a:t>ientale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935" marR="99695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951318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2"/>
                        </a:rPr>
                        <a:t>Ecologia</a:t>
                      </a:r>
                      <a:r>
                        <a:rPr lang="en-US" sz="1100" b="1" spc="-56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2"/>
                        </a:rPr>
                        <a:t> </a:t>
                      </a:r>
                      <a:r>
                        <a:rPr lang="en-US" sz="1100" b="1" spc="-5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2"/>
                        </a:rPr>
                        <a:t>A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2"/>
                        </a:rPr>
                        <a:t>pplicata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935" marR="9969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134707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Cred</a:t>
                      </a:r>
                      <a:r>
                        <a:rPr lang="en-US" sz="1100" b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ti</a:t>
                      </a:r>
                      <a:r>
                        <a:rPr lang="en-US" sz="11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sce</a:t>
                      </a:r>
                      <a:r>
                        <a:rPr lang="en-US" sz="1100" b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ta</a:t>
                      </a:r>
                      <a:r>
                        <a:rPr lang="en-BE" sz="1100" dirty="0">
                          <a:effectLst/>
                        </a:rPr>
                        <a:t> </a:t>
                      </a:r>
                      <a:endParaRPr lang="en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655581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100" b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US" sz="11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 e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esa</a:t>
                      </a:r>
                      <a:r>
                        <a:rPr lang="en-US" sz="1100" b="1" spc="1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sz="11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434364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 se</a:t>
                      </a:r>
                      <a:r>
                        <a:rPr lang="en-US" sz="1100" b="1" spc="1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tre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116567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3"/>
                        </a:rPr>
                        <a:t>Ecologia</a:t>
                      </a:r>
                      <a:r>
                        <a:rPr lang="en-US" sz="1100" b="1" spc="-56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en-US" sz="1100" b="1" spc="-15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3"/>
                        </a:rPr>
                        <a:t>V</a:t>
                      </a:r>
                      <a:r>
                        <a:rPr lang="en-US" sz="11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3"/>
                        </a:rPr>
                        <a:t>eget</a:t>
                      </a:r>
                      <a:r>
                        <a:rPr lang="en-US" sz="1100" b="1" spc="1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3"/>
                        </a:rPr>
                        <a:t>a</a:t>
                      </a:r>
                      <a:r>
                        <a:rPr lang="en-US" sz="11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hlinkClick r:id="rId13"/>
                        </a:rPr>
                        <a:t>le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14935" marR="9969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5,5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179705" indent="90170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0,5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4969001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Cred</a:t>
                      </a: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</a:t>
                      </a: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sce</a:t>
                      </a:r>
                      <a:r>
                        <a:rPr lang="en-US" sz="1100" b="1" spc="-5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95885" marR="8445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9017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5072607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100" b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</a:t>
                      </a:r>
                      <a:r>
                        <a:rPr lang="en-US" sz="1100" b="1" spc="-5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 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7689432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Tirocionio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formativo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3169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Prova finale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226766"/>
                  </a:ext>
                </a:extLst>
              </a:tr>
              <a:tr h="249412">
                <a:tc>
                  <a:txBody>
                    <a:bodyPr/>
                    <a:lstStyle/>
                    <a:p>
                      <a:pPr marL="3873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</a:t>
                      </a:r>
                      <a:r>
                        <a:rPr lang="en-US" sz="1100" b="1" spc="-5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1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  <a:endParaRPr lang="en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363505"/>
                  </a:ext>
                </a:extLst>
              </a:tr>
            </a:tbl>
          </a:graphicData>
        </a:graphic>
      </p:graphicFrame>
      <p:sp>
        <p:nvSpPr>
          <p:cNvPr id="18" name="TextBox 10">
            <a:extLst>
              <a:ext uri="{FF2B5EF4-FFF2-40B4-BE49-F238E27FC236}">
                <a16:creationId xmlns:a16="http://schemas.microsoft.com/office/drawing/2014/main" id="{E7A0FCCA-2F78-4667-9B59-199D6799B769}"/>
              </a:ext>
            </a:extLst>
          </p:cNvPr>
          <p:cNvSpPr txBox="1"/>
          <p:nvPr/>
        </p:nvSpPr>
        <p:spPr>
          <a:xfrm>
            <a:off x="6146901" y="1693003"/>
            <a:ext cx="1247457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BE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SECONDO ANNO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08010C5-6A3A-4787-8632-651FB45AC69A}"/>
              </a:ext>
            </a:extLst>
          </p:cNvPr>
          <p:cNvSpPr/>
          <p:nvPr/>
        </p:nvSpPr>
        <p:spPr>
          <a:xfrm>
            <a:off x="1626588" y="5266826"/>
            <a:ext cx="9040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frequenza dei corsi è obbligatoria. </a:t>
            </a:r>
          </a:p>
          <a:p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sono previsti sdoppiamenti dei corsi.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esami sono tutti svolti in forma orale. </a:t>
            </a:r>
          </a:p>
          <a:p>
            <a:r>
              <a:rPr lang="it-IT" sz="1600" b="1" dirty="0">
                <a:solidFill>
                  <a:srgbClr val="355E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Ulteriori 45 CFU, 6(sei) dei quali dedicati a tirocini formativi, sono acquisiti con la prova finale che comporta lo svolgimento di una tesi di laurea sperimentale in uno dei settori scientifico-disciplinari caratteristici di questo corso di laurea magistrale per la durata di norma di un anno solare.</a:t>
            </a:r>
            <a:endParaRPr lang="en-BE" sz="1600" b="1" dirty="0">
              <a:solidFill>
                <a:srgbClr val="355E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618DE2A-D794-4FE1-B240-7939C2F88EE9}"/>
              </a:ext>
            </a:extLst>
          </p:cNvPr>
          <p:cNvGrpSpPr/>
          <p:nvPr/>
        </p:nvGrpSpPr>
        <p:grpSpPr>
          <a:xfrm>
            <a:off x="3552117" y="123344"/>
            <a:ext cx="7684482" cy="1489571"/>
            <a:chOff x="3552117" y="123344"/>
            <a:chExt cx="7684482" cy="1489571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BB4343C-4326-4C11-93A8-064E4E984563}"/>
                </a:ext>
              </a:extLst>
            </p:cNvPr>
            <p:cNvSpPr/>
            <p:nvPr/>
          </p:nvSpPr>
          <p:spPr>
            <a:xfrm>
              <a:off x="3783618" y="617450"/>
              <a:ext cx="5552365" cy="9954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b="1" dirty="0">
                  <a:solidFill>
                    <a:srgbClr val="150DB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LAUREE MAGISTRALI LM 6</a:t>
              </a:r>
              <a:r>
                <a:rPr lang="it-IT" b="1" cap="all" dirty="0">
                  <a:solidFill>
                    <a:srgbClr val="150D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it-IT" b="1" dirty="0">
                <a:solidFill>
                  <a:srgbClr val="150DB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it-IT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BIOLOGIA AMBIENTALE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331D17F-D04A-430A-8FCA-05DFF50E832F}"/>
                </a:ext>
              </a:extLst>
            </p:cNvPr>
            <p:cNvSpPr txBox="1"/>
            <p:nvPr/>
          </p:nvSpPr>
          <p:spPr>
            <a:xfrm>
              <a:off x="3552117" y="123344"/>
              <a:ext cx="76844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b="1" cap="all" dirty="0">
                  <a:solidFill>
                    <a:srgbClr val="150D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Interclasse di biologia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E17436-60D7-E34C-8B61-BBB42C06C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DED8EA9-FE54-444F-8B6B-C2DAABE4D3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42" y="37357"/>
            <a:ext cx="3231607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36"/>
    </mc:Choice>
    <mc:Fallback xmlns="">
      <p:transition spd="slow" advTm="6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DC7E90005732D409C541F6728C97AE4" ma:contentTypeVersion="4" ma:contentTypeDescription="Creare un nuovo documento." ma:contentTypeScope="" ma:versionID="0c258a6db641f2ebd95eed1cef93e896">
  <xsd:schema xmlns:xsd="http://www.w3.org/2001/XMLSchema" xmlns:xs="http://www.w3.org/2001/XMLSchema" xmlns:p="http://schemas.microsoft.com/office/2006/metadata/properties" xmlns:ns2="a2e26a40-c784-4905-ba07-8e7ca8f6eec6" targetNamespace="http://schemas.microsoft.com/office/2006/metadata/properties" ma:root="true" ma:fieldsID="d8fe8c26d5d4da496992f4653c1b45bd" ns2:_="">
    <xsd:import namespace="a2e26a40-c784-4905-ba07-8e7ca8f6ee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26a40-c784-4905-ba07-8e7ca8f6ee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1F1064-E4FF-4DFB-BD19-81B08AA7B9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554D9F-073A-4D38-AE6C-BBEB5824604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D07BAA9-F780-4F33-AC26-C8303D2142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e26a40-c784-4905-ba07-8e7ca8f6e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3179</Words>
  <Application>Microsoft Office PowerPoint</Application>
  <PresentationFormat>Widescreen</PresentationFormat>
  <Paragraphs>597</Paragraphs>
  <Slides>25</Slides>
  <Notes>3</Notes>
  <HiddenSlides>0</HiddenSlides>
  <MMClips>25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Maria Mastrodonato</cp:lastModifiedBy>
  <cp:revision>31</cp:revision>
  <dcterms:created xsi:type="dcterms:W3CDTF">2020-07-06T09:19:38Z</dcterms:created>
  <dcterms:modified xsi:type="dcterms:W3CDTF">2021-07-28T09:19:46Z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0x0101006DC7E90005732D409C541F6728C97AE4</vt:lpwstr>
  </property>
</Properties>
</file>