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257" r:id="rId2"/>
    <p:sldId id="296" r:id="rId3"/>
    <p:sldId id="298" r:id="rId4"/>
    <p:sldId id="279" r:id="rId5"/>
    <p:sldId id="299" r:id="rId6"/>
    <p:sldId id="301" r:id="rId7"/>
    <p:sldId id="278" r:id="rId8"/>
    <p:sldId id="273" r:id="rId9"/>
    <p:sldId id="276" r:id="rId10"/>
    <p:sldId id="275" r:id="rId11"/>
    <p:sldId id="277" r:id="rId12"/>
    <p:sldId id="274" r:id="rId13"/>
    <p:sldId id="297" r:id="rId14"/>
    <p:sldId id="272" r:id="rId15"/>
    <p:sldId id="271" r:id="rId16"/>
    <p:sldId id="324" r:id="rId17"/>
    <p:sldId id="300" r:id="rId18"/>
    <p:sldId id="302" r:id="rId19"/>
    <p:sldId id="303" r:id="rId20"/>
    <p:sldId id="280" r:id="rId21"/>
    <p:sldId id="294" r:id="rId22"/>
    <p:sldId id="283" r:id="rId23"/>
    <p:sldId id="285" r:id="rId24"/>
    <p:sldId id="284" r:id="rId25"/>
    <p:sldId id="293" r:id="rId26"/>
    <p:sldId id="292" r:id="rId27"/>
    <p:sldId id="287" r:id="rId28"/>
    <p:sldId id="290" r:id="rId29"/>
    <p:sldId id="281" r:id="rId30"/>
    <p:sldId id="286" r:id="rId31"/>
    <p:sldId id="289" r:id="rId32"/>
    <p:sldId id="282" r:id="rId33"/>
    <p:sldId id="288" r:id="rId34"/>
    <p:sldId id="291" r:id="rId35"/>
    <p:sldId id="295" r:id="rId36"/>
    <p:sldId id="321" r:id="rId37"/>
    <p:sldId id="322" r:id="rId38"/>
    <p:sldId id="323" r:id="rId39"/>
    <p:sldId id="312" r:id="rId40"/>
    <p:sldId id="305" r:id="rId41"/>
    <p:sldId id="307" r:id="rId42"/>
    <p:sldId id="313" r:id="rId43"/>
    <p:sldId id="315" r:id="rId44"/>
    <p:sldId id="317" r:id="rId45"/>
    <p:sldId id="318" r:id="rId46"/>
    <p:sldId id="320" r:id="rId47"/>
    <p:sldId id="304" r:id="rId48"/>
    <p:sldId id="306" r:id="rId49"/>
    <p:sldId id="311" r:id="rId50"/>
    <p:sldId id="310" r:id="rId51"/>
  </p:sldIdLst>
  <p:sldSz cx="12192000" cy="6858000"/>
  <p:notesSz cx="6858000" cy="9144000"/>
  <p:defaultTextStyle>
    <a:defPPr rtl="0">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87" autoAdjust="0"/>
    <p:restoredTop sz="93548" autoAdjust="0"/>
  </p:normalViewPr>
  <p:slideViewPr>
    <p:cSldViewPr snapToGrid="0">
      <p:cViewPr>
        <p:scale>
          <a:sx n="110" d="100"/>
          <a:sy n="110" d="100"/>
        </p:scale>
        <p:origin x="480" y="-20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1" d="100"/>
          <a:sy n="91" d="100"/>
        </p:scale>
        <p:origin x="375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7330FE3-AF14-4EA6-B439-82B19AED6B2C}" type="datetime1">
              <a:rPr lang="it-IT" smtClean="0"/>
              <a:t>14/01/20</a:t>
            </a:fld>
            <a:endParaRPr lang="it-IT" dirty="0"/>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4A4F617-7A30-41D4-AB86-5D833C98E18B}" type="slidenum">
              <a:rPr lang="it-IT" smtClean="0"/>
              <a:t>‹n.›</a:t>
            </a:fld>
            <a:endParaRPr lang="it-IT" dirty="0"/>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74A9B-56E0-42C1-BE79-BCD08B6E4F9E}" type="datetime1">
              <a:rPr lang="it-IT" smtClean="0"/>
              <a:pPr/>
              <a:t>14/01/20</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dirty="0" smtClean="0"/>
              <a:t>Fare clic per modificare gli stili del testo dello schema</a:t>
            </a:r>
          </a:p>
          <a:p>
            <a:pPr lvl="1" rtl="0"/>
            <a:r>
              <a:rPr lang="it-IT" dirty="0" smtClean="0"/>
              <a:t>Secondo livello</a:t>
            </a:r>
          </a:p>
          <a:p>
            <a:pPr lvl="2" rtl="0"/>
            <a:r>
              <a:rPr lang="it-IT" dirty="0" smtClean="0"/>
              <a:t>Terzo livello</a:t>
            </a:r>
          </a:p>
          <a:p>
            <a:pPr lvl="3" rtl="0"/>
            <a:r>
              <a:rPr lang="it-IT" dirty="0" smtClean="0"/>
              <a:t>Quarto livello</a:t>
            </a:r>
          </a:p>
          <a:p>
            <a:pPr lvl="4" rtl="0"/>
            <a:r>
              <a:rPr lang="it-IT" dirty="0" smtClean="0"/>
              <a:t>Quinto livello</a:t>
            </a:r>
            <a:endParaRPr lang="it-IT" dirty="0"/>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B9A179D-2D27-49E2-B022-8EDDA2EFE682}" type="slidenum">
              <a:rPr lang="it-IT" smtClean="0"/>
              <a:t>‹n.›</a:t>
            </a:fld>
            <a:endParaRPr lang="it-IT" dirty="0"/>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r>
              <a:rPr lang="it-IT" sz="1200" i="1" dirty="0" smtClean="0">
                <a:latin typeface="Arial" pitchFamily="34" charset="0"/>
                <a:cs typeface="Arial" pitchFamily="34" charset="0"/>
              </a:rPr>
              <a:t>Per cambiare l'immagine in questa diapositiva, selezionarla ed eliminarla. Quindi fare clic sull'icona Immagini nel segnaposto per inserire l'immagine desiderata.</a:t>
            </a:r>
          </a:p>
          <a:p>
            <a:pPr rtl="0"/>
            <a:endParaRPr lang="it-IT" dirty="0"/>
          </a:p>
        </p:txBody>
      </p:sp>
      <p:sp>
        <p:nvSpPr>
          <p:cNvPr id="4" name="Segnaposto numero diapositiva 3"/>
          <p:cNvSpPr>
            <a:spLocks noGrp="1"/>
          </p:cNvSpPr>
          <p:nvPr>
            <p:ph type="sldNum" sz="quarter" idx="10"/>
          </p:nvPr>
        </p:nvSpPr>
        <p:spPr/>
        <p:txBody>
          <a:bodyPr rtlCol="0"/>
          <a:lstStyle/>
          <a:p>
            <a:pPr rtl="0"/>
            <a:fld id="{1B9A179D-2D27-49E2-B022-8EDDA2EFE682}" type="slidenum">
              <a:rPr lang="it-IT" smtClean="0"/>
              <a:t>1</a:t>
            </a:fld>
            <a:endParaRPr lang="it-IT" dirty="0"/>
          </a:p>
        </p:txBody>
      </p:sp>
    </p:spTree>
    <p:extLst>
      <p:ext uri="{BB962C8B-B14F-4D97-AF65-F5344CB8AC3E}">
        <p14:creationId xmlns:p14="http://schemas.microsoft.com/office/powerpoint/2010/main" val="154242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2" name="Figura a mano libera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91440" tIns="45720" rIns="91440" bIns="45720" numCol="1" rtlCol="0" anchor="t" anchorCtr="0" compatLnSpc="1">
            <a:prstTxWarp prst="textNoShape">
              <a:avLst/>
            </a:prstTxWarp>
            <a:noAutofit/>
          </a:bodyPr>
          <a:lstStyle/>
          <a:p>
            <a:pPr rtl="0"/>
            <a:endParaRPr lang="it-IT" sz="1800" dirty="0"/>
          </a:p>
        </p:txBody>
      </p:sp>
      <p:sp>
        <p:nvSpPr>
          <p:cNvPr id="7" name="Figura a mano libera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rtlCol="0" anchor="t" anchorCtr="0" compatLnSpc="1">
            <a:prstTxWarp prst="textNoShape">
              <a:avLst/>
            </a:prstTxWarp>
          </a:bodyPr>
          <a:lstStyle/>
          <a:p>
            <a:pPr lvl="0" rtl="0"/>
            <a:endParaRPr lang="it-IT" sz="1800" dirty="0"/>
          </a:p>
        </p:txBody>
      </p:sp>
      <p:sp>
        <p:nvSpPr>
          <p:cNvPr id="8" name="Figura a mano libera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rtlCol="0" anchor="t" anchorCtr="0" compatLnSpc="1">
            <a:prstTxWarp prst="textNoShape">
              <a:avLst/>
            </a:prstTxWarp>
          </a:bodyPr>
          <a:lstStyle/>
          <a:p>
            <a:pPr lvl="0" rtl="0"/>
            <a:endParaRPr lang="it-IT" sz="1800" dirty="0"/>
          </a:p>
        </p:txBody>
      </p:sp>
      <p:sp>
        <p:nvSpPr>
          <p:cNvPr id="2" name="Titolo 1"/>
          <p:cNvSpPr>
            <a:spLocks noGrp="1"/>
          </p:cNvSpPr>
          <p:nvPr>
            <p:ph type="ctrTitle"/>
          </p:nvPr>
        </p:nvSpPr>
        <p:spPr>
          <a:xfrm>
            <a:off x="1295400" y="1873584"/>
            <a:ext cx="6400800" cy="2560320"/>
          </a:xfrm>
        </p:spPr>
        <p:txBody>
          <a:bodyPr rtlCol="0" anchor="b">
            <a:normAutofit/>
          </a:bodyPr>
          <a:lstStyle>
            <a:lvl1pPr algn="l">
              <a:defRPr sz="4000">
                <a:solidFill>
                  <a:schemeClr val="tx1"/>
                </a:solidFill>
              </a:defRPr>
            </a:lvl1pPr>
          </a:lstStyle>
          <a:p>
            <a:pPr rtl="0"/>
            <a:r>
              <a:rPr lang="it-IT" smtClean="0"/>
              <a:t>Fare clic per modificare stile</a:t>
            </a:r>
            <a:endParaRPr lang="it-IT" dirty="0"/>
          </a:p>
        </p:txBody>
      </p:sp>
      <p:sp>
        <p:nvSpPr>
          <p:cNvPr id="3" name="Sottotitolo 2"/>
          <p:cNvSpPr>
            <a:spLocks noGrp="1"/>
          </p:cNvSpPr>
          <p:nvPr>
            <p:ph type="subTitle" idx="1"/>
          </p:nvPr>
        </p:nvSpPr>
        <p:spPr>
          <a:xfrm>
            <a:off x="1295400" y="4572000"/>
            <a:ext cx="6400800" cy="1600200"/>
          </a:xfrm>
        </p:spPr>
        <p:txBody>
          <a:bodyPr rtlCol="0"/>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smtClean="0"/>
              <a:t>Fare clic per modificare lo stile del sottotitolo dello schema</a:t>
            </a:r>
            <a:endParaRPr lang="it-IT" dirty="0"/>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295400" y="255134"/>
            <a:ext cx="9601200" cy="1036850"/>
          </a:xfrm>
        </p:spPr>
        <p:txBody>
          <a:bodyPr rtlCol="0" anchor="b"/>
          <a:lstStyle>
            <a:lvl1pPr>
              <a:defRPr sz="3200"/>
            </a:lvl1pPr>
          </a:lstStyle>
          <a:p>
            <a:pPr rtl="0"/>
            <a:r>
              <a:rPr lang="it-IT" smtClean="0"/>
              <a:t>Fare clic per modificare stile</a:t>
            </a:r>
            <a:endParaRPr lang="it-IT" dirty="0"/>
          </a:p>
        </p:txBody>
      </p:sp>
      <p:sp>
        <p:nvSpPr>
          <p:cNvPr id="3" name="Segnaposto immagine 2" descr="Segnaposto vuoto per aggiungere un'immagine. Fare clic sul segnaposto e selezionare l'immagine che si vuole aggiungere"/>
          <p:cNvSpPr>
            <a:spLocks noGrp="1"/>
          </p:cNvSpPr>
          <p:nvPr>
            <p:ph type="pic" idx="1"/>
          </p:nvPr>
        </p:nvSpPr>
        <p:spPr>
          <a:xfrm>
            <a:off x="4724400" y="1828801"/>
            <a:ext cx="6172200" cy="4343400"/>
          </a:xfrm>
        </p:spPr>
        <p:txBody>
          <a:bodyPr tIns="27432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Trascinare l'immagine su un segnaposto o fare clic sull'icona per aggiungerla</a:t>
            </a:r>
            <a:endParaRPr lang="it-IT" dirty="0"/>
          </a:p>
        </p:txBody>
      </p:sp>
      <p:sp>
        <p:nvSpPr>
          <p:cNvPr id="4" name="Segnaposto testo 3"/>
          <p:cNvSpPr>
            <a:spLocks noGrp="1"/>
          </p:cNvSpPr>
          <p:nvPr>
            <p:ph type="body" sz="half" idx="2"/>
          </p:nvPr>
        </p:nvSpPr>
        <p:spPr>
          <a:xfrm>
            <a:off x="1295400" y="1828800"/>
            <a:ext cx="3017520" cy="4343400"/>
          </a:xfrm>
        </p:spPr>
        <p:txBody>
          <a:bodyPr rtlCol="0"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gli stili del testo dello schema</a:t>
            </a:r>
          </a:p>
        </p:txBody>
      </p:sp>
      <p:sp>
        <p:nvSpPr>
          <p:cNvPr id="6" name="Segnaposto piè di pagina 5"/>
          <p:cNvSpPr>
            <a:spLocks noGrp="1"/>
          </p:cNvSpPr>
          <p:nvPr>
            <p:ph type="ftr" sz="quarter" idx="11"/>
          </p:nvPr>
        </p:nvSpPr>
        <p:spPr/>
        <p:txBody>
          <a:bodyPr rtlCol="0"/>
          <a:lstStyle/>
          <a:p>
            <a:pPr rtl="0"/>
            <a:r>
              <a:rPr lang="it-IT" dirty="0" smtClean="0"/>
              <a:t>Aggiungere un piè di pagina</a:t>
            </a:r>
            <a:endParaRPr lang="it-IT" dirty="0"/>
          </a:p>
        </p:txBody>
      </p:sp>
      <p:sp>
        <p:nvSpPr>
          <p:cNvPr id="5" name="Segnaposto data 4"/>
          <p:cNvSpPr>
            <a:spLocks noGrp="1"/>
          </p:cNvSpPr>
          <p:nvPr>
            <p:ph type="dt" sz="half" idx="10"/>
          </p:nvPr>
        </p:nvSpPr>
        <p:spPr/>
        <p:txBody>
          <a:bodyPr rtlCol="0"/>
          <a:lstStyle>
            <a:lvl1pPr>
              <a:defRPr/>
            </a:lvl1pPr>
          </a:lstStyle>
          <a:p>
            <a:fld id="{F75DBC96-34B0-4B4F-AB76-37A2F5AE677B}" type="datetime1">
              <a:rPr lang="it-IT" smtClean="0"/>
              <a:pPr/>
              <a:t>14/01/20</a:t>
            </a:fld>
            <a:endParaRPr lang="it-IT" dirty="0"/>
          </a:p>
        </p:txBody>
      </p:sp>
      <p:sp>
        <p:nvSpPr>
          <p:cNvPr id="7" name="Segnaposto numero diapositiva 6"/>
          <p:cNvSpPr>
            <a:spLocks noGrp="1"/>
          </p:cNvSpPr>
          <p:nvPr>
            <p:ph type="sldNum" sz="quarter" idx="12"/>
          </p:nvPr>
        </p:nvSpPr>
        <p:spPr/>
        <p:txBody>
          <a:bodyPr rtlCol="0"/>
          <a:lstStyle/>
          <a:p>
            <a:pPr rtl="0"/>
            <a:fld id="{A7F8E3F6-DE14-48B2-B2BC-6FABA9630FB8}" type="slidenum">
              <a:rPr lang="it-IT" smtClean="0"/>
              <a:t>‹n.›</a:t>
            </a:fld>
            <a:endParaRPr lang="it-IT" dirty="0"/>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Due immagini con didascalie">
    <p:spTree>
      <p:nvGrpSpPr>
        <p:cNvPr id="1" name=""/>
        <p:cNvGrpSpPr/>
        <p:nvPr/>
      </p:nvGrpSpPr>
      <p:grpSpPr>
        <a:xfrm>
          <a:off x="0" y="0"/>
          <a:ext cx="0" cy="0"/>
          <a:chOff x="0" y="0"/>
          <a:chExt cx="0" cy="0"/>
        </a:xfrm>
      </p:grpSpPr>
      <p:sp>
        <p:nvSpPr>
          <p:cNvPr id="9" name="Rettangolo 8"/>
          <p:cNvSpPr/>
          <p:nvPr/>
        </p:nvSpPr>
        <p:spPr bwMode="invGray">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10" name="Rettangolo 9"/>
          <p:cNvSpPr/>
          <p:nvPr/>
        </p:nvSpPr>
        <p:spPr bwMode="invGray">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11" name="Rettangolo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800" dirty="0"/>
          </a:p>
        </p:txBody>
      </p:sp>
      <p:sp>
        <p:nvSpPr>
          <p:cNvPr id="12" name="Rettangolo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800" dirty="0"/>
          </a:p>
        </p:txBody>
      </p:sp>
      <p:sp>
        <p:nvSpPr>
          <p:cNvPr id="2" name="Titolo 1"/>
          <p:cNvSpPr>
            <a:spLocks noGrp="1"/>
          </p:cNvSpPr>
          <p:nvPr>
            <p:ph type="title"/>
          </p:nvPr>
        </p:nvSpPr>
        <p:spPr>
          <a:xfrm>
            <a:off x="1295400" y="255134"/>
            <a:ext cx="9601200" cy="1036850"/>
          </a:xfrm>
        </p:spPr>
        <p:txBody>
          <a:bodyPr rtlCol="0" anchor="b"/>
          <a:lstStyle>
            <a:lvl1pPr>
              <a:defRPr sz="3200"/>
            </a:lvl1pPr>
          </a:lstStyle>
          <a:p>
            <a:pPr rtl="0"/>
            <a:r>
              <a:rPr lang="it-IT" smtClean="0"/>
              <a:t>Fare clic per modificare stile</a:t>
            </a:r>
            <a:endParaRPr lang="it-IT" dirty="0"/>
          </a:p>
        </p:txBody>
      </p:sp>
      <p:sp>
        <p:nvSpPr>
          <p:cNvPr id="3" name="Segnaposto immagine 2" descr="Segnaposto vuoto per aggiungere un'immagine. Fare clic sul segnaposto e selezionare l'immagine che si vuole aggiungere"/>
          <p:cNvSpPr>
            <a:spLocks noGrp="1"/>
          </p:cNvSpPr>
          <p:nvPr>
            <p:ph type="pic" idx="1"/>
          </p:nvPr>
        </p:nvSpPr>
        <p:spPr>
          <a:xfrm>
            <a:off x="1298448" y="1828801"/>
            <a:ext cx="4572000" cy="3428999"/>
          </a:xfrm>
        </p:spPr>
        <p:txBody>
          <a:bodyPr tIns="27432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Trascinare l'immagine su un segnaposto o fare clic sull'icona per aggiungerla</a:t>
            </a:r>
            <a:endParaRPr lang="it-IT" dirty="0"/>
          </a:p>
        </p:txBody>
      </p:sp>
      <p:sp>
        <p:nvSpPr>
          <p:cNvPr id="4" name="Segnaposto testo 3"/>
          <p:cNvSpPr>
            <a:spLocks noGrp="1"/>
          </p:cNvSpPr>
          <p:nvPr>
            <p:ph type="body" sz="half" idx="2"/>
          </p:nvPr>
        </p:nvSpPr>
        <p:spPr bwMode="invGray">
          <a:xfrm>
            <a:off x="1371273" y="5333098"/>
            <a:ext cx="4420252" cy="839102"/>
          </a:xfrm>
        </p:spPr>
        <p:txBody>
          <a:bodyPr rtlCol="0"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gli stili del testo dello schema</a:t>
            </a:r>
          </a:p>
        </p:txBody>
      </p:sp>
      <p:sp>
        <p:nvSpPr>
          <p:cNvPr id="8" name="Segnaposto immagine 2" descr="Segnaposto vuoto per aggiungere un'immagine. Fare clic sul segnaposto e selezionare l'immagine che si vuole aggiungere"/>
          <p:cNvSpPr>
            <a:spLocks noGrp="1"/>
          </p:cNvSpPr>
          <p:nvPr>
            <p:ph type="pic" idx="13"/>
          </p:nvPr>
        </p:nvSpPr>
        <p:spPr>
          <a:xfrm>
            <a:off x="6324600" y="1828801"/>
            <a:ext cx="4572000" cy="3428999"/>
          </a:xfrm>
        </p:spPr>
        <p:txBody>
          <a:bodyPr tIns="27432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smtClean="0"/>
              <a:t>Trascinare l'immagine su un segnaposto o fare clic sull'icona per aggiungerla</a:t>
            </a:r>
            <a:endParaRPr lang="it-IT" dirty="0"/>
          </a:p>
        </p:txBody>
      </p:sp>
      <p:sp>
        <p:nvSpPr>
          <p:cNvPr id="13" name="Segnaposto testo 3"/>
          <p:cNvSpPr>
            <a:spLocks noGrp="1"/>
          </p:cNvSpPr>
          <p:nvPr>
            <p:ph type="body" sz="half" idx="14"/>
          </p:nvPr>
        </p:nvSpPr>
        <p:spPr bwMode="invGray">
          <a:xfrm>
            <a:off x="6412954" y="5333098"/>
            <a:ext cx="4420252" cy="839102"/>
          </a:xfrm>
        </p:spPr>
        <p:txBody>
          <a:bodyPr rtlCol="0"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gli stili del testo dello schema</a:t>
            </a:r>
          </a:p>
        </p:txBody>
      </p:sp>
      <p:sp>
        <p:nvSpPr>
          <p:cNvPr id="6" name="Segnaposto piè di pagina 5"/>
          <p:cNvSpPr>
            <a:spLocks noGrp="1"/>
          </p:cNvSpPr>
          <p:nvPr>
            <p:ph type="ftr" sz="quarter" idx="11"/>
          </p:nvPr>
        </p:nvSpPr>
        <p:spPr/>
        <p:txBody>
          <a:bodyPr rtlCol="0"/>
          <a:lstStyle/>
          <a:p>
            <a:pPr rtl="0"/>
            <a:r>
              <a:rPr lang="it-IT" dirty="0" smtClean="0"/>
              <a:t>Aggiungere un piè di pagina</a:t>
            </a:r>
            <a:endParaRPr lang="it-IT" dirty="0"/>
          </a:p>
        </p:txBody>
      </p:sp>
      <p:sp>
        <p:nvSpPr>
          <p:cNvPr id="5" name="Segnaposto data 4"/>
          <p:cNvSpPr>
            <a:spLocks noGrp="1"/>
          </p:cNvSpPr>
          <p:nvPr>
            <p:ph type="dt" sz="half" idx="10"/>
          </p:nvPr>
        </p:nvSpPr>
        <p:spPr/>
        <p:txBody>
          <a:bodyPr rtlCol="0"/>
          <a:lstStyle>
            <a:lvl1pPr>
              <a:defRPr/>
            </a:lvl1pPr>
          </a:lstStyle>
          <a:p>
            <a:fld id="{1ACB5424-0EFC-4FE8-95AD-9CC902E6A1A2}" type="datetime1">
              <a:rPr lang="it-IT" smtClean="0"/>
              <a:pPr/>
              <a:t>14/01/20</a:t>
            </a:fld>
            <a:endParaRPr lang="it-IT" dirty="0"/>
          </a:p>
        </p:txBody>
      </p:sp>
      <p:sp>
        <p:nvSpPr>
          <p:cNvPr id="7" name="Segnaposto numero diapositiva 6"/>
          <p:cNvSpPr>
            <a:spLocks noGrp="1"/>
          </p:cNvSpPr>
          <p:nvPr>
            <p:ph type="sldNum" sz="quarter" idx="12"/>
          </p:nvPr>
        </p:nvSpPr>
        <p:spPr/>
        <p:txBody>
          <a:bodyPr rtlCol="0"/>
          <a:lstStyle/>
          <a:p>
            <a:pPr rtl="0"/>
            <a:fld id="{A7F8E3F6-DE14-48B2-B2BC-6FABA9630FB8}" type="slidenum">
              <a:rPr lang="it-IT" smtClean="0"/>
              <a:t>‹n.›</a:t>
            </a:fld>
            <a:endParaRPr lang="it-IT" dirty="0"/>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smtClean="0"/>
              <a:t>Fare clic per modificare stile</a:t>
            </a:r>
            <a:endParaRPr lang="it-IT" dirty="0"/>
          </a:p>
        </p:txBody>
      </p:sp>
      <p:sp>
        <p:nvSpPr>
          <p:cNvPr id="3" name="Segnaposto testo verticale 2"/>
          <p:cNvSpPr>
            <a:spLocks noGrp="1"/>
          </p:cNvSpPr>
          <p:nvPr>
            <p:ph type="body" orient="vert" idx="1"/>
          </p:nvPr>
        </p:nvSpPr>
        <p:spPr/>
        <p:txBody>
          <a:bodyPr vert="eaVert" rtlCol="0"/>
          <a:lstStyle/>
          <a:p>
            <a:pPr lvl="0" rtl="0"/>
            <a:r>
              <a:rPr lang="it-IT" smtClean="0"/>
              <a:t>Fare clic per modificare gli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5" name="Segnaposto piè di pagina 4"/>
          <p:cNvSpPr>
            <a:spLocks noGrp="1"/>
          </p:cNvSpPr>
          <p:nvPr>
            <p:ph type="ftr" sz="quarter" idx="11"/>
          </p:nvPr>
        </p:nvSpPr>
        <p:spPr/>
        <p:txBody>
          <a:bodyPr rtlCol="0"/>
          <a:lstStyle/>
          <a:p>
            <a:pPr rtl="0"/>
            <a:r>
              <a:rPr lang="it-IT" dirty="0" smtClean="0"/>
              <a:t>Aggiungere un piè di pagina</a:t>
            </a:r>
            <a:endParaRPr lang="it-IT" dirty="0"/>
          </a:p>
        </p:txBody>
      </p:sp>
      <p:sp>
        <p:nvSpPr>
          <p:cNvPr id="4" name="Segnaposto data 3"/>
          <p:cNvSpPr>
            <a:spLocks noGrp="1"/>
          </p:cNvSpPr>
          <p:nvPr>
            <p:ph type="dt" sz="half" idx="10"/>
          </p:nvPr>
        </p:nvSpPr>
        <p:spPr/>
        <p:txBody>
          <a:bodyPr rtlCol="0"/>
          <a:lstStyle>
            <a:lvl1pPr>
              <a:defRPr/>
            </a:lvl1pPr>
          </a:lstStyle>
          <a:p>
            <a:fld id="{23741DB1-5EAC-446C-A9A1-E444C86D1EE0}" type="datetime1">
              <a:rPr lang="it-IT" smtClean="0"/>
              <a:pPr/>
              <a:t>14/01/20</a:t>
            </a:fld>
            <a:endParaRPr lang="it-IT" dirty="0"/>
          </a:p>
        </p:txBody>
      </p:sp>
      <p:sp>
        <p:nvSpPr>
          <p:cNvPr id="6" name="Segnaposto numero diapositiva 5"/>
          <p:cNvSpPr>
            <a:spLocks noGrp="1"/>
          </p:cNvSpPr>
          <p:nvPr>
            <p:ph type="sldNum" sz="quarter" idx="12"/>
          </p:nvPr>
        </p:nvSpPr>
        <p:spPr/>
        <p:txBody>
          <a:bodyPr rtlCol="0"/>
          <a:lstStyle/>
          <a:p>
            <a:pPr rtl="0"/>
            <a:fld id="{A7F8E3F6-DE14-48B2-B2BC-6FABA9630FB8}" type="slidenum">
              <a:rPr lang="it-IT" smtClean="0"/>
              <a:t>‹n.›</a:t>
            </a:fld>
            <a:endParaRPr lang="it-IT" dirty="0"/>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7" name="Rettangolo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8" name="Rettangolo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9" name="Rettangolo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 name="Titolo verticale 1"/>
          <p:cNvSpPr>
            <a:spLocks noGrp="1"/>
          </p:cNvSpPr>
          <p:nvPr>
            <p:ph type="title" orient="vert"/>
          </p:nvPr>
        </p:nvSpPr>
        <p:spPr>
          <a:xfrm>
            <a:off x="9871318" y="685800"/>
            <a:ext cx="1033272" cy="5486400"/>
          </a:xfrm>
        </p:spPr>
        <p:txBody>
          <a:bodyPr vert="eaVert" rtlCol="0"/>
          <a:lstStyle/>
          <a:p>
            <a:pPr rtl="0"/>
            <a:r>
              <a:rPr lang="it-IT" smtClean="0"/>
              <a:t>Fare clic per modificare stile</a:t>
            </a:r>
            <a:endParaRPr lang="it-IT" dirty="0"/>
          </a:p>
        </p:txBody>
      </p:sp>
      <p:sp>
        <p:nvSpPr>
          <p:cNvPr id="3" name="Segnaposto testo verticale 2"/>
          <p:cNvSpPr>
            <a:spLocks noGrp="1"/>
          </p:cNvSpPr>
          <p:nvPr>
            <p:ph type="body" orient="vert" idx="1"/>
          </p:nvPr>
        </p:nvSpPr>
        <p:spPr>
          <a:xfrm>
            <a:off x="1295400" y="685800"/>
            <a:ext cx="7976754" cy="5486400"/>
          </a:xfrm>
        </p:spPr>
        <p:txBody>
          <a:bodyPr vert="eaVert" rtlCol="0"/>
          <a:lstStyle/>
          <a:p>
            <a:pPr lvl="0" rtl="0"/>
            <a:r>
              <a:rPr lang="it-IT" smtClean="0"/>
              <a:t>Fare clic per modificare gli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5" name="Segnaposto piè di pagina 4"/>
          <p:cNvSpPr>
            <a:spLocks noGrp="1"/>
          </p:cNvSpPr>
          <p:nvPr>
            <p:ph type="ftr" sz="quarter" idx="11"/>
          </p:nvPr>
        </p:nvSpPr>
        <p:spPr/>
        <p:txBody>
          <a:bodyPr rtlCol="0"/>
          <a:lstStyle/>
          <a:p>
            <a:pPr rtl="0"/>
            <a:r>
              <a:rPr lang="it-IT" dirty="0" smtClean="0"/>
              <a:t>Aggiungere un piè di pagina</a:t>
            </a:r>
            <a:endParaRPr lang="it-IT" dirty="0"/>
          </a:p>
        </p:txBody>
      </p:sp>
      <p:sp>
        <p:nvSpPr>
          <p:cNvPr id="4" name="Segnaposto data 3"/>
          <p:cNvSpPr>
            <a:spLocks noGrp="1"/>
          </p:cNvSpPr>
          <p:nvPr>
            <p:ph type="dt" sz="half" idx="10"/>
          </p:nvPr>
        </p:nvSpPr>
        <p:spPr/>
        <p:txBody>
          <a:bodyPr rtlCol="0"/>
          <a:lstStyle>
            <a:lvl1pPr>
              <a:defRPr/>
            </a:lvl1pPr>
          </a:lstStyle>
          <a:p>
            <a:fld id="{85795E39-C4FA-4B9A-9B5F-89B3FE074D57}" type="datetime1">
              <a:rPr lang="it-IT" smtClean="0"/>
              <a:pPr/>
              <a:t>14/01/20</a:t>
            </a:fld>
            <a:endParaRPr lang="it-IT" dirty="0"/>
          </a:p>
        </p:txBody>
      </p:sp>
      <p:sp>
        <p:nvSpPr>
          <p:cNvPr id="6" name="Segnaposto numero diapositiva 5"/>
          <p:cNvSpPr>
            <a:spLocks noGrp="1"/>
          </p:cNvSpPr>
          <p:nvPr>
            <p:ph type="sldNum" sz="quarter" idx="12"/>
          </p:nvPr>
        </p:nvSpPr>
        <p:spPr/>
        <p:txBody>
          <a:bodyPr rtlCol="0"/>
          <a:lstStyle>
            <a:lvl1pPr>
              <a:defRPr>
                <a:solidFill>
                  <a:schemeClr val="bg1"/>
                </a:solidFill>
              </a:defRPr>
            </a:lvl1pPr>
          </a:lstStyle>
          <a:p>
            <a:pPr rtl="0"/>
            <a:fld id="{A7F8E3F6-DE14-48B2-B2BC-6FABA9630FB8}" type="slidenum">
              <a:rPr lang="it-IT" smtClean="0"/>
              <a:pPr rtl="0"/>
              <a:t>‹n.›</a:t>
            </a:fld>
            <a:endParaRPr lang="it-IT" dirty="0"/>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smtClean="0"/>
              <a:t>Fare clic per modificare stile</a:t>
            </a:r>
            <a:endParaRPr lang="it-IT" dirty="0"/>
          </a:p>
        </p:txBody>
      </p:sp>
      <p:sp>
        <p:nvSpPr>
          <p:cNvPr id="3" name="Segnaposto contenuto 2"/>
          <p:cNvSpPr>
            <a:spLocks noGrp="1"/>
          </p:cNvSpPr>
          <p:nvPr>
            <p:ph idx="1"/>
          </p:nvPr>
        </p:nvSpPr>
        <p:spPr/>
        <p:txBody>
          <a:bodyPr rtlCol="0"/>
          <a:lstStyle/>
          <a:p>
            <a:pPr lvl="0" rtl="0"/>
            <a:r>
              <a:rPr lang="it-IT" smtClean="0"/>
              <a:t>Fare clic per modificare gli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5" name="Segnaposto piè di pagina 4"/>
          <p:cNvSpPr>
            <a:spLocks noGrp="1"/>
          </p:cNvSpPr>
          <p:nvPr>
            <p:ph type="ftr" sz="quarter" idx="11"/>
          </p:nvPr>
        </p:nvSpPr>
        <p:spPr/>
        <p:txBody>
          <a:bodyPr rtlCol="0"/>
          <a:lstStyle/>
          <a:p>
            <a:pPr rtl="0"/>
            <a:r>
              <a:rPr lang="it-IT" dirty="0" smtClean="0"/>
              <a:t>Aggiungere un piè di pagina</a:t>
            </a:r>
            <a:endParaRPr lang="it-IT" dirty="0"/>
          </a:p>
        </p:txBody>
      </p:sp>
      <p:sp>
        <p:nvSpPr>
          <p:cNvPr id="4" name="Segnaposto data 3"/>
          <p:cNvSpPr>
            <a:spLocks noGrp="1"/>
          </p:cNvSpPr>
          <p:nvPr>
            <p:ph type="dt" sz="half" idx="10"/>
          </p:nvPr>
        </p:nvSpPr>
        <p:spPr/>
        <p:txBody>
          <a:bodyPr rtlCol="0"/>
          <a:lstStyle>
            <a:lvl1pPr>
              <a:defRPr/>
            </a:lvl1pPr>
          </a:lstStyle>
          <a:p>
            <a:fld id="{061715AC-37B1-4B9C-AEA0-768803C5AC9D}" type="datetime1">
              <a:rPr lang="it-IT" smtClean="0"/>
              <a:pPr/>
              <a:t>14/01/20</a:t>
            </a:fld>
            <a:endParaRPr lang="it-IT" dirty="0"/>
          </a:p>
        </p:txBody>
      </p:sp>
      <p:sp>
        <p:nvSpPr>
          <p:cNvPr id="6" name="Segnaposto numero diapositiva 5"/>
          <p:cNvSpPr>
            <a:spLocks noGrp="1"/>
          </p:cNvSpPr>
          <p:nvPr>
            <p:ph type="sldNum" sz="quarter" idx="12"/>
          </p:nvPr>
        </p:nvSpPr>
        <p:spPr/>
        <p:txBody>
          <a:bodyPr rtlCol="0"/>
          <a:lstStyle/>
          <a:p>
            <a:pPr rtl="0"/>
            <a:fld id="{A7F8E3F6-DE14-48B2-B2BC-6FABA9630FB8}" type="slidenum">
              <a:rPr lang="it-IT" smtClean="0"/>
              <a:t>‹n.›</a:t>
            </a:fld>
            <a:endParaRPr lang="it-IT" dirty="0"/>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apositiva titolo con immagine">
    <p:spTree>
      <p:nvGrpSpPr>
        <p:cNvPr id="1" name=""/>
        <p:cNvGrpSpPr/>
        <p:nvPr/>
      </p:nvGrpSpPr>
      <p:grpSpPr>
        <a:xfrm>
          <a:off x="0" y="0"/>
          <a:ext cx="0" cy="0"/>
          <a:chOff x="0" y="0"/>
          <a:chExt cx="0" cy="0"/>
        </a:xfrm>
      </p:grpSpPr>
      <p:sp>
        <p:nvSpPr>
          <p:cNvPr id="10" name="Rettangolo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a:extLst/>
        </p:spPr>
        <p:txBody>
          <a:bodyPr vert="horz" wrap="square" lIns="91440" tIns="45720" rIns="91440" bIns="45720" numCol="1" rtlCol="0" anchor="t" anchorCtr="0" compatLnSpc="1">
            <a:prstTxWarp prst="textNoShape">
              <a:avLst/>
            </a:prstTxWarp>
          </a:bodyPr>
          <a:lstStyle/>
          <a:p>
            <a:pPr rtl="0"/>
            <a:endParaRPr lang="it-IT" sz="1800" dirty="0"/>
          </a:p>
        </p:txBody>
      </p:sp>
      <p:sp>
        <p:nvSpPr>
          <p:cNvPr id="11" name="Figura a mano libera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rtlCol="0" anchor="t" anchorCtr="0" compatLnSpc="1">
            <a:prstTxWarp prst="textNoShape">
              <a:avLst/>
            </a:prstTxWarp>
          </a:bodyPr>
          <a:lstStyle/>
          <a:p>
            <a:pPr lvl="0" rtl="0"/>
            <a:endParaRPr lang="it-IT" sz="1800" dirty="0"/>
          </a:p>
        </p:txBody>
      </p:sp>
      <p:sp>
        <p:nvSpPr>
          <p:cNvPr id="12" name="Figura a mano libera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rtlCol="0" anchor="t" anchorCtr="0" compatLnSpc="1">
            <a:prstTxWarp prst="textNoShape">
              <a:avLst/>
            </a:prstTxWarp>
          </a:bodyPr>
          <a:lstStyle/>
          <a:p>
            <a:pPr lvl="0" rtl="0"/>
            <a:endParaRPr lang="it-IT" sz="1800" dirty="0"/>
          </a:p>
        </p:txBody>
      </p:sp>
      <p:sp>
        <p:nvSpPr>
          <p:cNvPr id="2" name="Titolo 1"/>
          <p:cNvSpPr>
            <a:spLocks noGrp="1"/>
          </p:cNvSpPr>
          <p:nvPr>
            <p:ph type="ctrTitle"/>
          </p:nvPr>
        </p:nvSpPr>
        <p:spPr>
          <a:xfrm>
            <a:off x="1295401" y="1873584"/>
            <a:ext cx="5120640" cy="2560320"/>
          </a:xfrm>
        </p:spPr>
        <p:txBody>
          <a:bodyPr rtlCol="0" anchor="b">
            <a:normAutofit/>
          </a:bodyPr>
          <a:lstStyle>
            <a:lvl1pPr algn="l">
              <a:defRPr sz="4000">
                <a:solidFill>
                  <a:schemeClr val="tx1"/>
                </a:solidFill>
              </a:defRPr>
            </a:lvl1pPr>
          </a:lstStyle>
          <a:p>
            <a:pPr rtl="0"/>
            <a:r>
              <a:rPr lang="it-IT" smtClean="0"/>
              <a:t>Fare clic per modificare stile</a:t>
            </a:r>
            <a:endParaRPr lang="it-IT" dirty="0"/>
          </a:p>
        </p:txBody>
      </p:sp>
      <p:sp>
        <p:nvSpPr>
          <p:cNvPr id="15" name="Segnaposto immagine 14" descr="Segnaposto vuoto per aggiungere un'immagine. Fare clic sul segnaposto e selezionare l'immagine che si vuole aggiungere"/>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rtlCol="0">
            <a:noAutofit/>
          </a:bodyPr>
          <a:lstStyle>
            <a:lvl1pPr marL="0" indent="0" algn="ctr">
              <a:buNone/>
              <a:defRPr sz="2800">
                <a:solidFill>
                  <a:schemeClr val="bg1"/>
                </a:solidFill>
              </a:defRPr>
            </a:lvl1pPr>
          </a:lstStyle>
          <a:p>
            <a:pPr rtl="0"/>
            <a:r>
              <a:rPr lang="it-IT" smtClean="0"/>
              <a:t>Trascinare l'immagine su un segnaposto o fare clic sull'icona per aggiungerla</a:t>
            </a:r>
            <a:endParaRPr lang="it-IT" dirty="0"/>
          </a:p>
        </p:txBody>
      </p:sp>
      <p:sp>
        <p:nvSpPr>
          <p:cNvPr id="3" name="Sottotitolo 2"/>
          <p:cNvSpPr>
            <a:spLocks noGrp="1"/>
          </p:cNvSpPr>
          <p:nvPr>
            <p:ph type="subTitle" idx="1"/>
          </p:nvPr>
        </p:nvSpPr>
        <p:spPr>
          <a:xfrm>
            <a:off x="1295401" y="4572000"/>
            <a:ext cx="5120640" cy="1600200"/>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smtClean="0"/>
              <a:t>Fare clic per modificare lo stile del sottotitolo dello schema</a:t>
            </a:r>
            <a:endParaRPr lang="it-IT" dirty="0"/>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ttangolo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91440" tIns="45720" rIns="91440" bIns="45720" numCol="1" rtlCol="0" anchor="t" anchorCtr="0" compatLnSpc="1">
            <a:prstTxWarp prst="textNoShape">
              <a:avLst/>
            </a:prstTxWarp>
          </a:bodyPr>
          <a:lstStyle/>
          <a:p>
            <a:pPr rtl="0"/>
            <a:endParaRPr lang="it-IT" sz="1800" dirty="0"/>
          </a:p>
        </p:txBody>
      </p:sp>
      <p:sp>
        <p:nvSpPr>
          <p:cNvPr id="8" name="Figura a mano libera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rtlCol="0" anchor="t" anchorCtr="0" compatLnSpc="1">
            <a:prstTxWarp prst="textNoShape">
              <a:avLst/>
            </a:prstTxWarp>
          </a:bodyPr>
          <a:lstStyle/>
          <a:p>
            <a:pPr lvl="0" rtl="0"/>
            <a:endParaRPr lang="it-IT" sz="1800" dirty="0"/>
          </a:p>
        </p:txBody>
      </p:sp>
      <p:sp>
        <p:nvSpPr>
          <p:cNvPr id="9" name="Figura a mano libera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rtlCol="0" anchor="t" anchorCtr="0" compatLnSpc="1">
            <a:prstTxWarp prst="textNoShape">
              <a:avLst/>
            </a:prstTxWarp>
          </a:bodyPr>
          <a:lstStyle/>
          <a:p>
            <a:pPr lvl="0" rtl="0"/>
            <a:endParaRPr lang="it-IT" sz="1800" dirty="0"/>
          </a:p>
        </p:txBody>
      </p:sp>
      <p:sp>
        <p:nvSpPr>
          <p:cNvPr id="10" name="Figura a mano libera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rtlCol="0" anchor="t" anchorCtr="0" compatLnSpc="1">
            <a:prstTxWarp prst="textNoShape">
              <a:avLst/>
            </a:prstTxWarp>
          </a:bodyPr>
          <a:lstStyle/>
          <a:p>
            <a:pPr lvl="0" rtl="0"/>
            <a:endParaRPr lang="it-IT" sz="1800" dirty="0"/>
          </a:p>
        </p:txBody>
      </p:sp>
      <p:sp>
        <p:nvSpPr>
          <p:cNvPr id="2" name="Titolo 1"/>
          <p:cNvSpPr>
            <a:spLocks noGrp="1"/>
          </p:cNvSpPr>
          <p:nvPr>
            <p:ph type="title"/>
          </p:nvPr>
        </p:nvSpPr>
        <p:spPr>
          <a:xfrm>
            <a:off x="1295398" y="2914650"/>
            <a:ext cx="8046720" cy="1557338"/>
          </a:xfrm>
        </p:spPr>
        <p:txBody>
          <a:bodyPr rtlCol="0" anchor="b">
            <a:normAutofit/>
          </a:bodyPr>
          <a:lstStyle>
            <a:lvl1pPr>
              <a:defRPr sz="3200">
                <a:solidFill>
                  <a:schemeClr val="tx1"/>
                </a:solidFill>
              </a:defRPr>
            </a:lvl1pPr>
          </a:lstStyle>
          <a:p>
            <a:pPr rtl="0"/>
            <a:r>
              <a:rPr lang="it-IT" smtClean="0"/>
              <a:t>Fare clic per modificare stile</a:t>
            </a:r>
            <a:endParaRPr lang="it-IT" dirty="0"/>
          </a:p>
        </p:txBody>
      </p:sp>
      <p:sp>
        <p:nvSpPr>
          <p:cNvPr id="3" name="Segnaposto testo 2"/>
          <p:cNvSpPr>
            <a:spLocks noGrp="1"/>
          </p:cNvSpPr>
          <p:nvPr>
            <p:ph type="body" idx="1"/>
          </p:nvPr>
        </p:nvSpPr>
        <p:spPr>
          <a:xfrm>
            <a:off x="1295398" y="4589463"/>
            <a:ext cx="8046718" cy="1011237"/>
          </a:xfrm>
        </p:spPr>
        <p:txBody>
          <a:bodyPr rtlCol="0"/>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smtClean="0"/>
              <a:t>Fare clic per modificare gli stili del testo dello schema</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smtClean="0"/>
              <a:t>Fare clic per modificare stile</a:t>
            </a:r>
            <a:endParaRPr lang="it-IT" dirty="0"/>
          </a:p>
        </p:txBody>
      </p:sp>
      <p:sp>
        <p:nvSpPr>
          <p:cNvPr id="3" name="Segnaposto contenuto 2"/>
          <p:cNvSpPr>
            <a:spLocks noGrp="1"/>
          </p:cNvSpPr>
          <p:nvPr>
            <p:ph sz="half" idx="1"/>
          </p:nvPr>
        </p:nvSpPr>
        <p:spPr>
          <a:xfrm>
            <a:off x="1295400" y="1828800"/>
            <a:ext cx="4572000" cy="4343400"/>
          </a:xfrm>
        </p:spPr>
        <p:txBody>
          <a:bodyPr rtlCol="0"/>
          <a:lstStyle/>
          <a:p>
            <a:pPr lvl="0" rtl="0"/>
            <a:r>
              <a:rPr lang="it-IT" smtClean="0"/>
              <a:t>Fare clic per modificare gli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4" name="Segnaposto contenuto 3"/>
          <p:cNvSpPr>
            <a:spLocks noGrp="1"/>
          </p:cNvSpPr>
          <p:nvPr>
            <p:ph sz="half" idx="2"/>
          </p:nvPr>
        </p:nvSpPr>
        <p:spPr>
          <a:xfrm>
            <a:off x="6324600" y="1828799"/>
            <a:ext cx="4572000" cy="4343401"/>
          </a:xfrm>
        </p:spPr>
        <p:txBody>
          <a:bodyPr rtlCol="0"/>
          <a:lstStyle/>
          <a:p>
            <a:pPr lvl="0" rtl="0"/>
            <a:r>
              <a:rPr lang="it-IT" smtClean="0"/>
              <a:t>Fare clic per modificare gli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6" name="Segnaposto piè di pagina 5"/>
          <p:cNvSpPr>
            <a:spLocks noGrp="1"/>
          </p:cNvSpPr>
          <p:nvPr>
            <p:ph type="ftr" sz="quarter" idx="11"/>
          </p:nvPr>
        </p:nvSpPr>
        <p:spPr/>
        <p:txBody>
          <a:bodyPr rtlCol="0"/>
          <a:lstStyle/>
          <a:p>
            <a:pPr rtl="0"/>
            <a:r>
              <a:rPr lang="it-IT" dirty="0" smtClean="0"/>
              <a:t>Aggiungere un piè di pagina</a:t>
            </a:r>
            <a:endParaRPr lang="it-IT" dirty="0"/>
          </a:p>
        </p:txBody>
      </p:sp>
      <p:sp>
        <p:nvSpPr>
          <p:cNvPr id="5" name="Segnaposto data 4"/>
          <p:cNvSpPr>
            <a:spLocks noGrp="1"/>
          </p:cNvSpPr>
          <p:nvPr>
            <p:ph type="dt" sz="half" idx="10"/>
          </p:nvPr>
        </p:nvSpPr>
        <p:spPr/>
        <p:txBody>
          <a:bodyPr rtlCol="0"/>
          <a:lstStyle>
            <a:lvl1pPr>
              <a:defRPr/>
            </a:lvl1pPr>
          </a:lstStyle>
          <a:p>
            <a:fld id="{08E24292-2FC8-48DE-B8C9-0C6B6D12FF03}" type="datetime1">
              <a:rPr lang="it-IT" smtClean="0"/>
              <a:pPr/>
              <a:t>14/01/20</a:t>
            </a:fld>
            <a:endParaRPr lang="it-IT" dirty="0"/>
          </a:p>
        </p:txBody>
      </p:sp>
      <p:sp>
        <p:nvSpPr>
          <p:cNvPr id="7" name="Segnaposto numero diapositiva 6"/>
          <p:cNvSpPr>
            <a:spLocks noGrp="1"/>
          </p:cNvSpPr>
          <p:nvPr>
            <p:ph type="sldNum" sz="quarter" idx="12"/>
          </p:nvPr>
        </p:nvSpPr>
        <p:spPr/>
        <p:txBody>
          <a:bodyPr rtlCol="0"/>
          <a:lstStyle/>
          <a:p>
            <a:pPr rtl="0"/>
            <a:fld id="{A7F8E3F6-DE14-48B2-B2BC-6FABA9630FB8}" type="slidenum">
              <a:rPr lang="it-IT" smtClean="0"/>
              <a:t>‹n.›</a:t>
            </a:fld>
            <a:endParaRPr lang="it-IT" dirty="0"/>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1295400" y="255134"/>
            <a:ext cx="9601200" cy="1036850"/>
          </a:xfrm>
        </p:spPr>
        <p:txBody>
          <a:bodyPr rtlCol="0"/>
          <a:lstStyle/>
          <a:p>
            <a:pPr rtl="0"/>
            <a:r>
              <a:rPr lang="it-IT" smtClean="0"/>
              <a:t>Fare clic per modificare stile</a:t>
            </a:r>
            <a:endParaRPr lang="it-IT" dirty="0"/>
          </a:p>
        </p:txBody>
      </p:sp>
      <p:sp>
        <p:nvSpPr>
          <p:cNvPr id="3" name="Segnaposto testo 2"/>
          <p:cNvSpPr>
            <a:spLocks noGrp="1"/>
          </p:cNvSpPr>
          <p:nvPr>
            <p:ph type="body" idx="1"/>
          </p:nvPr>
        </p:nvSpPr>
        <p:spPr>
          <a:xfrm>
            <a:off x="1295400" y="1828800"/>
            <a:ext cx="4572000" cy="850392"/>
          </a:xfrm>
        </p:spPr>
        <p:txBody>
          <a:bodyPr rtlCol="0"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smtClean="0"/>
              <a:t>Fare clic per modificare gli stili del testo dello schema</a:t>
            </a:r>
          </a:p>
        </p:txBody>
      </p:sp>
      <p:sp>
        <p:nvSpPr>
          <p:cNvPr id="4" name="Segnaposto contenuto 3"/>
          <p:cNvSpPr>
            <a:spLocks noGrp="1"/>
          </p:cNvSpPr>
          <p:nvPr>
            <p:ph sz="half" idx="2"/>
          </p:nvPr>
        </p:nvSpPr>
        <p:spPr>
          <a:xfrm>
            <a:off x="1295400" y="2705100"/>
            <a:ext cx="4572000" cy="3467100"/>
          </a:xfrm>
        </p:spPr>
        <p:txBody>
          <a:bodyPr rtlCol="0"/>
          <a:lstStyle/>
          <a:p>
            <a:pPr lvl="0" rtl="0"/>
            <a:r>
              <a:rPr lang="it-IT" smtClean="0"/>
              <a:t>Fare clic per modificare gli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5" name="Segnaposto testo 4"/>
          <p:cNvSpPr>
            <a:spLocks noGrp="1"/>
          </p:cNvSpPr>
          <p:nvPr>
            <p:ph type="body" sz="quarter" idx="3"/>
          </p:nvPr>
        </p:nvSpPr>
        <p:spPr>
          <a:xfrm>
            <a:off x="6324600" y="1828800"/>
            <a:ext cx="4572000" cy="847725"/>
          </a:xfrm>
        </p:spPr>
        <p:txBody>
          <a:bodyPr rtlCol="0"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smtClean="0"/>
              <a:t>Fare clic per modificare gli stili del testo dello schema</a:t>
            </a:r>
          </a:p>
        </p:txBody>
      </p:sp>
      <p:sp>
        <p:nvSpPr>
          <p:cNvPr id="6" name="Segnaposto contenuto 5"/>
          <p:cNvSpPr>
            <a:spLocks noGrp="1"/>
          </p:cNvSpPr>
          <p:nvPr>
            <p:ph sz="quarter" idx="4"/>
          </p:nvPr>
        </p:nvSpPr>
        <p:spPr>
          <a:xfrm>
            <a:off x="6324600" y="2705100"/>
            <a:ext cx="4572000" cy="3467100"/>
          </a:xfrm>
        </p:spPr>
        <p:txBody>
          <a:bodyPr rtlCol="0"/>
          <a:lstStyle/>
          <a:p>
            <a:pPr lvl="0" rtl="0"/>
            <a:r>
              <a:rPr lang="it-IT" smtClean="0"/>
              <a:t>Fare clic per modificare gli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8" name="Segnaposto piè di pagina 7"/>
          <p:cNvSpPr>
            <a:spLocks noGrp="1"/>
          </p:cNvSpPr>
          <p:nvPr>
            <p:ph type="ftr" sz="quarter" idx="11"/>
          </p:nvPr>
        </p:nvSpPr>
        <p:spPr/>
        <p:txBody>
          <a:bodyPr rtlCol="0"/>
          <a:lstStyle/>
          <a:p>
            <a:pPr rtl="0"/>
            <a:r>
              <a:rPr lang="it-IT" dirty="0" smtClean="0"/>
              <a:t>Aggiungere un piè di pagina</a:t>
            </a:r>
            <a:endParaRPr lang="it-IT" dirty="0"/>
          </a:p>
        </p:txBody>
      </p:sp>
      <p:sp>
        <p:nvSpPr>
          <p:cNvPr id="7" name="Segnaposto data 6"/>
          <p:cNvSpPr>
            <a:spLocks noGrp="1"/>
          </p:cNvSpPr>
          <p:nvPr>
            <p:ph type="dt" sz="half" idx="10"/>
          </p:nvPr>
        </p:nvSpPr>
        <p:spPr/>
        <p:txBody>
          <a:bodyPr rtlCol="0"/>
          <a:lstStyle>
            <a:lvl1pPr>
              <a:defRPr/>
            </a:lvl1pPr>
          </a:lstStyle>
          <a:p>
            <a:fld id="{23111C69-6519-4333-89B8-14E02002A54C}" type="datetime1">
              <a:rPr lang="it-IT" smtClean="0"/>
              <a:pPr/>
              <a:t>14/01/20</a:t>
            </a:fld>
            <a:endParaRPr lang="it-IT" dirty="0"/>
          </a:p>
        </p:txBody>
      </p:sp>
      <p:sp>
        <p:nvSpPr>
          <p:cNvPr id="9" name="Segnaposto numero diapositiva 8"/>
          <p:cNvSpPr>
            <a:spLocks noGrp="1"/>
          </p:cNvSpPr>
          <p:nvPr>
            <p:ph type="sldNum" sz="quarter" idx="12"/>
          </p:nvPr>
        </p:nvSpPr>
        <p:spPr/>
        <p:txBody>
          <a:bodyPr rtlCol="0"/>
          <a:lstStyle/>
          <a:p>
            <a:pPr rtl="0"/>
            <a:fld id="{A7F8E3F6-DE14-48B2-B2BC-6FABA9630FB8}" type="slidenum">
              <a:rPr lang="it-IT" smtClean="0"/>
              <a:t>‹n.›</a:t>
            </a:fld>
            <a:endParaRPr lang="it-IT" dirty="0"/>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smtClean="0"/>
              <a:t>Fare clic per modificare stile</a:t>
            </a:r>
            <a:endParaRPr lang="it-IT" dirty="0"/>
          </a:p>
        </p:txBody>
      </p:sp>
      <p:sp>
        <p:nvSpPr>
          <p:cNvPr id="4" name="Segnaposto piè di pagina 3"/>
          <p:cNvSpPr>
            <a:spLocks noGrp="1"/>
          </p:cNvSpPr>
          <p:nvPr>
            <p:ph type="ftr" sz="quarter" idx="11"/>
          </p:nvPr>
        </p:nvSpPr>
        <p:spPr/>
        <p:txBody>
          <a:bodyPr rtlCol="0"/>
          <a:lstStyle/>
          <a:p>
            <a:pPr rtl="0"/>
            <a:r>
              <a:rPr lang="it-IT" dirty="0" smtClean="0"/>
              <a:t>Aggiungere un piè di pagina</a:t>
            </a:r>
            <a:endParaRPr lang="it-IT" dirty="0"/>
          </a:p>
        </p:txBody>
      </p:sp>
      <p:sp>
        <p:nvSpPr>
          <p:cNvPr id="3" name="Segnaposto data 2"/>
          <p:cNvSpPr>
            <a:spLocks noGrp="1"/>
          </p:cNvSpPr>
          <p:nvPr>
            <p:ph type="dt" sz="half" idx="10"/>
          </p:nvPr>
        </p:nvSpPr>
        <p:spPr/>
        <p:txBody>
          <a:bodyPr rtlCol="0"/>
          <a:lstStyle>
            <a:lvl1pPr>
              <a:defRPr/>
            </a:lvl1pPr>
          </a:lstStyle>
          <a:p>
            <a:fld id="{0F8311A2-7E09-4566-A357-9685A2629100}" type="datetime1">
              <a:rPr lang="it-IT" smtClean="0"/>
              <a:pPr/>
              <a:t>14/01/20</a:t>
            </a:fld>
            <a:endParaRPr lang="it-IT" dirty="0"/>
          </a:p>
        </p:txBody>
      </p:sp>
      <p:sp>
        <p:nvSpPr>
          <p:cNvPr id="5" name="Segnaposto numero diapositiva 4"/>
          <p:cNvSpPr>
            <a:spLocks noGrp="1"/>
          </p:cNvSpPr>
          <p:nvPr>
            <p:ph type="sldNum" sz="quarter" idx="12"/>
          </p:nvPr>
        </p:nvSpPr>
        <p:spPr/>
        <p:txBody>
          <a:bodyPr rtlCol="0"/>
          <a:lstStyle/>
          <a:p>
            <a:pPr rtl="0"/>
            <a:fld id="{A7F8E3F6-DE14-48B2-B2BC-6FABA9630FB8}" type="slidenum">
              <a:rPr lang="it-IT" smtClean="0"/>
              <a:t>‹n.›</a:t>
            </a:fld>
            <a:endParaRPr lang="it-IT" dirty="0"/>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rtlCol="0"/>
          <a:lstStyle/>
          <a:p>
            <a:pPr rtl="0"/>
            <a:r>
              <a:rPr lang="it-IT" dirty="0" smtClean="0"/>
              <a:t>Aggiungere un piè di pagina</a:t>
            </a:r>
            <a:endParaRPr lang="it-IT" dirty="0"/>
          </a:p>
        </p:txBody>
      </p:sp>
      <p:sp>
        <p:nvSpPr>
          <p:cNvPr id="2" name="Segnaposto data 1"/>
          <p:cNvSpPr>
            <a:spLocks noGrp="1"/>
          </p:cNvSpPr>
          <p:nvPr>
            <p:ph type="dt" sz="half" idx="10"/>
          </p:nvPr>
        </p:nvSpPr>
        <p:spPr/>
        <p:txBody>
          <a:bodyPr rtlCol="0"/>
          <a:lstStyle>
            <a:lvl1pPr>
              <a:defRPr/>
            </a:lvl1pPr>
          </a:lstStyle>
          <a:p>
            <a:fld id="{6F98AB85-0621-463C-8BC8-C27CD062F201}" type="datetime1">
              <a:rPr lang="it-IT" smtClean="0"/>
              <a:pPr/>
              <a:t>14/01/20</a:t>
            </a:fld>
            <a:endParaRPr lang="it-IT" dirty="0"/>
          </a:p>
        </p:txBody>
      </p:sp>
      <p:sp>
        <p:nvSpPr>
          <p:cNvPr id="4" name="Segnaposto numero diapositiva 3"/>
          <p:cNvSpPr>
            <a:spLocks noGrp="1"/>
          </p:cNvSpPr>
          <p:nvPr>
            <p:ph type="sldNum" sz="quarter" idx="12"/>
          </p:nvPr>
        </p:nvSpPr>
        <p:spPr/>
        <p:txBody>
          <a:bodyPr rtlCol="0"/>
          <a:lstStyle/>
          <a:p>
            <a:pPr rtl="0"/>
            <a:fld id="{A7F8E3F6-DE14-48B2-B2BC-6FABA9630FB8}" type="slidenum">
              <a:rPr lang="it-IT" smtClean="0"/>
              <a:t>‹n.›</a:t>
            </a:fld>
            <a:endParaRPr lang="it-IT" dirty="0"/>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nchor="b"/>
          <a:lstStyle>
            <a:lvl1pPr>
              <a:defRPr sz="3200"/>
            </a:lvl1pPr>
          </a:lstStyle>
          <a:p>
            <a:pPr rtl="0"/>
            <a:r>
              <a:rPr lang="it-IT" smtClean="0"/>
              <a:t>Fare clic per modificare stile</a:t>
            </a:r>
            <a:endParaRPr lang="it-IT" dirty="0"/>
          </a:p>
        </p:txBody>
      </p:sp>
      <p:sp>
        <p:nvSpPr>
          <p:cNvPr id="3" name="Segnaposto contenuto 2"/>
          <p:cNvSpPr>
            <a:spLocks noGrp="1"/>
          </p:cNvSpPr>
          <p:nvPr>
            <p:ph idx="1"/>
          </p:nvPr>
        </p:nvSpPr>
        <p:spPr>
          <a:xfrm>
            <a:off x="4728209" y="1828800"/>
            <a:ext cx="6126480" cy="4343400"/>
          </a:xfrm>
        </p:spPr>
        <p:txBody>
          <a:bodyPr rtlCol="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it-IT" smtClean="0"/>
              <a:t>Fare clic per modificare gli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4" name="Segnaposto testo 3"/>
          <p:cNvSpPr>
            <a:spLocks noGrp="1"/>
          </p:cNvSpPr>
          <p:nvPr>
            <p:ph type="body" sz="half" idx="2"/>
          </p:nvPr>
        </p:nvSpPr>
        <p:spPr>
          <a:xfrm>
            <a:off x="1295400" y="1828800"/>
            <a:ext cx="3017520" cy="4343400"/>
          </a:xfrm>
        </p:spPr>
        <p:txBody>
          <a:bodyPr rtlCol="0"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gli stili del testo dello schema</a:t>
            </a:r>
          </a:p>
        </p:txBody>
      </p:sp>
      <p:sp>
        <p:nvSpPr>
          <p:cNvPr id="6" name="Segnaposto piè di pagina 5"/>
          <p:cNvSpPr>
            <a:spLocks noGrp="1"/>
          </p:cNvSpPr>
          <p:nvPr>
            <p:ph type="ftr" sz="quarter" idx="11"/>
          </p:nvPr>
        </p:nvSpPr>
        <p:spPr/>
        <p:txBody>
          <a:bodyPr rtlCol="0"/>
          <a:lstStyle/>
          <a:p>
            <a:pPr rtl="0"/>
            <a:r>
              <a:rPr lang="it-IT" dirty="0" smtClean="0"/>
              <a:t>Aggiungere un piè di pagina</a:t>
            </a:r>
            <a:endParaRPr lang="it-IT" dirty="0"/>
          </a:p>
        </p:txBody>
      </p:sp>
      <p:sp>
        <p:nvSpPr>
          <p:cNvPr id="5" name="Segnaposto data 4"/>
          <p:cNvSpPr>
            <a:spLocks noGrp="1"/>
          </p:cNvSpPr>
          <p:nvPr>
            <p:ph type="dt" sz="half" idx="10"/>
          </p:nvPr>
        </p:nvSpPr>
        <p:spPr/>
        <p:txBody>
          <a:bodyPr rtlCol="0"/>
          <a:lstStyle>
            <a:lvl1pPr>
              <a:defRPr/>
            </a:lvl1pPr>
          </a:lstStyle>
          <a:p>
            <a:fld id="{2BD78A9C-123C-4B83-A54F-2117732E7F71}" type="datetime1">
              <a:rPr lang="it-IT" smtClean="0"/>
              <a:pPr/>
              <a:t>14/01/20</a:t>
            </a:fld>
            <a:endParaRPr lang="it-IT" dirty="0"/>
          </a:p>
        </p:txBody>
      </p:sp>
      <p:sp>
        <p:nvSpPr>
          <p:cNvPr id="7" name="Segnaposto numero diapositiva 6"/>
          <p:cNvSpPr>
            <a:spLocks noGrp="1"/>
          </p:cNvSpPr>
          <p:nvPr>
            <p:ph type="sldNum" sz="quarter" idx="12"/>
          </p:nvPr>
        </p:nvSpPr>
        <p:spPr/>
        <p:txBody>
          <a:bodyPr rtlCol="0"/>
          <a:lstStyle/>
          <a:p>
            <a:pPr rtl="0"/>
            <a:fld id="{A7F8E3F6-DE14-48B2-B2BC-6FABA9630FB8}" type="slidenum">
              <a:rPr lang="it-IT" smtClean="0"/>
              <a:t>‹n.›</a:t>
            </a:fld>
            <a:endParaRPr lang="it-IT" dirty="0"/>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ttangolo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8" name="Rettangolo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9" name="Rettangolo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 name="Segnaposto titolo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pPr rtl="0"/>
            <a:r>
              <a:rPr lang="it-IT" dirty="0" smtClean="0"/>
              <a:t>Fare clic per modificare lo stile del titolo dello schema</a:t>
            </a:r>
            <a:endParaRPr lang="it-IT" dirty="0"/>
          </a:p>
        </p:txBody>
      </p:sp>
      <p:sp>
        <p:nvSpPr>
          <p:cNvPr id="3" name="Segnaposto testo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rtl="0"/>
            <a:r>
              <a:rPr lang="it-IT" dirty="0" smtClean="0"/>
              <a:t>Fare clic per modificare gli stili del testo dello schema</a:t>
            </a:r>
          </a:p>
          <a:p>
            <a:pPr lvl="1" rtl="0"/>
            <a:r>
              <a:rPr lang="it-IT" dirty="0" smtClean="0"/>
              <a:t>Secondo livello</a:t>
            </a:r>
          </a:p>
          <a:p>
            <a:pPr lvl="2" rtl="0"/>
            <a:r>
              <a:rPr lang="it-IT" dirty="0" smtClean="0"/>
              <a:t>Terzo livello</a:t>
            </a:r>
          </a:p>
          <a:p>
            <a:pPr lvl="3" rtl="0"/>
            <a:r>
              <a:rPr lang="it-IT" dirty="0" smtClean="0"/>
              <a:t>Quarto livello</a:t>
            </a:r>
          </a:p>
          <a:p>
            <a:pPr lvl="4" rtl="0"/>
            <a:r>
              <a:rPr lang="it-IT" dirty="0" smtClean="0"/>
              <a:t>Quinto livello</a:t>
            </a:r>
            <a:endParaRPr lang="it-IT" dirty="0"/>
          </a:p>
        </p:txBody>
      </p:sp>
      <p:sp>
        <p:nvSpPr>
          <p:cNvPr id="5" name="Segnaposto piè di pagina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100">
                <a:solidFill>
                  <a:schemeClr val="tx1"/>
                </a:solidFill>
              </a:defRPr>
            </a:lvl1pPr>
          </a:lstStyle>
          <a:p>
            <a:pPr rtl="0"/>
            <a:r>
              <a:rPr lang="it-IT" dirty="0" smtClean="0"/>
              <a:t>Aggiungere un piè di pagina</a:t>
            </a:r>
            <a:endParaRPr lang="it-IT" dirty="0"/>
          </a:p>
        </p:txBody>
      </p:sp>
      <p:sp>
        <p:nvSpPr>
          <p:cNvPr id="4" name="Segnaposto data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100">
                <a:solidFill>
                  <a:schemeClr val="tx1"/>
                </a:solidFill>
              </a:defRPr>
            </a:lvl1pPr>
          </a:lstStyle>
          <a:p>
            <a:fld id="{F66E599D-40D8-4588-BA06-8E7151C3A19F}" type="datetime1">
              <a:rPr lang="it-IT" smtClean="0"/>
              <a:pPr/>
              <a:t>14/01/20</a:t>
            </a:fld>
            <a:endParaRPr lang="it-IT" dirty="0"/>
          </a:p>
        </p:txBody>
      </p:sp>
      <p:sp>
        <p:nvSpPr>
          <p:cNvPr id="6" name="Segnaposto numero diapositiva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100">
                <a:solidFill>
                  <a:schemeClr val="tx1"/>
                </a:solidFill>
              </a:defRPr>
            </a:lvl1pPr>
          </a:lstStyle>
          <a:p>
            <a:pPr rtl="0"/>
            <a:fld id="{A7F8E3F6-DE14-48B2-B2BC-6FABA9630FB8}" type="slidenum">
              <a:rPr lang="it-IT" smtClean="0"/>
              <a:pPr rtl="0"/>
              <a:t>‹n.›</a:t>
            </a:fld>
            <a:endParaRPr lang="it-IT" dirty="0"/>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package" Target="../embeddings/Documento_di_Microsoft_Word1.docx"/><Relationship Id="rId4" Type="http://schemas.openxmlformats.org/officeDocument/2006/relationships/image" Target="../media/image16.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1.citynews-baritoday.stgy.ovh/~media/original-hi/47079023561583/unnamed-6-3-25.jpg" TargetMode="Externa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rtlCol="0">
            <a:normAutofit/>
          </a:bodyPr>
          <a:lstStyle/>
          <a:p>
            <a:r>
              <a:rPr lang="it-IT" b="1" dirty="0">
                <a:solidFill>
                  <a:srgbClr val="002060"/>
                </a:solidFill>
              </a:rPr>
              <a:t>CUTAMC</a:t>
            </a:r>
            <a:r>
              <a:rPr lang="it-IT" dirty="0"/>
              <a:t/>
            </a:r>
            <a:br>
              <a:rPr lang="it-IT" dirty="0"/>
            </a:br>
            <a:r>
              <a:rPr lang="it-IT" sz="2400" dirty="0"/>
              <a:t>Centro Interuniversitario di Ricerca per il Teatro, le Arti Visive, la Musica e il Cinema</a:t>
            </a:r>
          </a:p>
        </p:txBody>
      </p:sp>
      <p:sp>
        <p:nvSpPr>
          <p:cNvPr id="3" name="Sottotitolo 2"/>
          <p:cNvSpPr>
            <a:spLocks noGrp="1"/>
          </p:cNvSpPr>
          <p:nvPr>
            <p:ph type="subTitle" idx="1"/>
          </p:nvPr>
        </p:nvSpPr>
        <p:spPr>
          <a:xfrm>
            <a:off x="1295401" y="4650059"/>
            <a:ext cx="5120640" cy="1600200"/>
          </a:xfrm>
        </p:spPr>
        <p:txBody>
          <a:bodyPr rtlCol="0">
            <a:normAutofit/>
          </a:bodyPr>
          <a:lstStyle/>
          <a:p>
            <a:pPr rtl="0"/>
            <a:r>
              <a:rPr lang="it-IT" sz="2000" dirty="0" smtClean="0"/>
              <a:t>Conferenza di Bilancio 2019</a:t>
            </a:r>
            <a:endParaRPr lang="it-IT" sz="2000" dirty="0"/>
          </a:p>
        </p:txBody>
      </p:sp>
      <p:pic>
        <p:nvPicPr>
          <p:cNvPr id="10" name="Segnaposto immagine 9"/>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863" r="21863"/>
          <a:stretch>
            <a:fillRect/>
          </a:stretch>
        </p:blipFill>
        <p:spPr/>
      </p:pic>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dirty="0" smtClean="0"/>
              <a:t>"NARCISO - VARIAZIONI SU UN MITO",</a:t>
            </a:r>
            <a:br>
              <a:rPr lang="it-IT" dirty="0" smtClean="0"/>
            </a:br>
            <a:r>
              <a:rPr lang="it-IT" dirty="0" smtClean="0"/>
              <a:t>STUDIO FINALE CUTAMC</a:t>
            </a:r>
            <a:endParaRPr lang="it-IT" dirty="0"/>
          </a:p>
        </p:txBody>
      </p:sp>
      <p:sp>
        <p:nvSpPr>
          <p:cNvPr id="5" name="CasellaDiTesto 4"/>
          <p:cNvSpPr txBox="1"/>
          <p:nvPr/>
        </p:nvSpPr>
        <p:spPr>
          <a:xfrm>
            <a:off x="635000" y="1053432"/>
            <a:ext cx="3505200" cy="4031873"/>
          </a:xfrm>
          <a:prstGeom prst="rect">
            <a:avLst/>
          </a:prstGeom>
          <a:noFill/>
        </p:spPr>
        <p:txBody>
          <a:bodyPr wrap="square" rtlCol="0">
            <a:spAutoFit/>
          </a:bodyPr>
          <a:lstStyle/>
          <a:p>
            <a:r>
              <a:rPr lang="it-IT" b="1" dirty="0">
                <a:solidFill>
                  <a:srgbClr val="002060"/>
                </a:solidFill>
              </a:rPr>
              <a:t>CUTAMC</a:t>
            </a:r>
            <a:r>
              <a:rPr lang="it-IT" dirty="0">
                <a:solidFill>
                  <a:srgbClr val="002060"/>
                </a:solidFill>
              </a:rPr>
              <a:t> /</a:t>
            </a:r>
            <a:r>
              <a:rPr lang="it-IT" sz="2200" b="1" i="1" dirty="0">
                <a:solidFill>
                  <a:srgbClr val="002060"/>
                </a:solidFill>
              </a:rPr>
              <a:t>palcoscenico</a:t>
            </a:r>
          </a:p>
          <a:p>
            <a:endParaRPr lang="it-IT" dirty="0"/>
          </a:p>
          <a:p>
            <a:r>
              <a:rPr lang="it-IT" b="1" dirty="0"/>
              <a:t>"Narciso - Variazioni su un </a:t>
            </a:r>
            <a:r>
              <a:rPr lang="it-IT" b="1" dirty="0" smtClean="0"/>
              <a:t>mito”</a:t>
            </a:r>
          </a:p>
          <a:p>
            <a:r>
              <a:rPr lang="it-IT" b="1" dirty="0" smtClean="0"/>
              <a:t>Studio </a:t>
            </a:r>
            <a:r>
              <a:rPr lang="it-IT" b="1" dirty="0"/>
              <a:t>finale </a:t>
            </a:r>
            <a:r>
              <a:rPr lang="it-IT" b="1" dirty="0" smtClean="0"/>
              <a:t>dello Stage </a:t>
            </a:r>
            <a:r>
              <a:rPr lang="it-IT" b="1" dirty="0" err="1" smtClean="0"/>
              <a:t>Cutamc</a:t>
            </a:r>
            <a:r>
              <a:rPr lang="it-IT" b="1" dirty="0" smtClean="0"/>
              <a:t> 2018</a:t>
            </a:r>
            <a:endParaRPr lang="it-IT" b="1" dirty="0" smtClean="0"/>
          </a:p>
          <a:p>
            <a:endParaRPr lang="it-IT" dirty="0" smtClean="0"/>
          </a:p>
          <a:p>
            <a:r>
              <a:rPr lang="it-IT" dirty="0" smtClean="0"/>
              <a:t>Testo </a:t>
            </a:r>
            <a:r>
              <a:rPr lang="it-IT" dirty="0"/>
              <a:t>e regia di Lello Tedeschi, con la collaborazione di Piera Del Giudice e Noemi Alice </a:t>
            </a:r>
            <a:r>
              <a:rPr lang="it-IT" dirty="0" smtClean="0"/>
              <a:t>Rocco</a:t>
            </a:r>
            <a:endParaRPr lang="it-IT" dirty="0"/>
          </a:p>
          <a:p>
            <a:r>
              <a:rPr lang="it-IT" dirty="0"/>
              <a:t>Auditorium 'La </a:t>
            </a:r>
            <a:r>
              <a:rPr lang="it-IT" dirty="0" err="1"/>
              <a:t>Vallisa</a:t>
            </a:r>
            <a:r>
              <a:rPr lang="it-IT" dirty="0"/>
              <a:t>'</a:t>
            </a:r>
          </a:p>
          <a:p>
            <a:endParaRPr lang="it-IT" dirty="0"/>
          </a:p>
          <a:p>
            <a:r>
              <a:rPr lang="it-IT" dirty="0"/>
              <a:t>Bari, merc. 28 nov. '18, h 20,30</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0514" y="524435"/>
            <a:ext cx="4625524" cy="5647765"/>
          </a:xfrm>
          <a:prstGeom prst="rect">
            <a:avLst/>
          </a:prstGeom>
        </p:spPr>
      </p:pic>
    </p:spTree>
    <p:extLst>
      <p:ext uri="{BB962C8B-B14F-4D97-AF65-F5344CB8AC3E}">
        <p14:creationId xmlns:p14="http://schemas.microsoft.com/office/powerpoint/2010/main" val="96804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dirty="0" smtClean="0"/>
              <a:t>INCONTRO SULLO SPETTACOLO ‘MILES GLORIOSUS' DI PLAUTO</a:t>
            </a:r>
            <a:endParaRPr lang="it-IT" dirty="0"/>
          </a:p>
        </p:txBody>
      </p:sp>
      <p:sp>
        <p:nvSpPr>
          <p:cNvPr id="5" name="CasellaDiTesto 4"/>
          <p:cNvSpPr txBox="1"/>
          <p:nvPr/>
        </p:nvSpPr>
        <p:spPr>
          <a:xfrm>
            <a:off x="635000" y="1053432"/>
            <a:ext cx="3505200" cy="2092881"/>
          </a:xfrm>
          <a:prstGeom prst="rect">
            <a:avLst/>
          </a:prstGeom>
          <a:noFill/>
        </p:spPr>
        <p:txBody>
          <a:bodyPr wrap="square" rtlCol="0">
            <a:spAutoFit/>
          </a:bodyPr>
          <a:lstStyle/>
          <a:p>
            <a:r>
              <a:rPr lang="it-IT" b="1" dirty="0" smtClean="0">
                <a:solidFill>
                  <a:srgbClr val="002060"/>
                </a:solidFill>
              </a:rPr>
              <a:t>CUTAMC / </a:t>
            </a:r>
            <a:r>
              <a:rPr lang="it-IT" sz="2200" b="1" i="1" dirty="0" smtClean="0">
                <a:solidFill>
                  <a:srgbClr val="002060"/>
                </a:solidFill>
              </a:rPr>
              <a:t>palcoscenico</a:t>
            </a:r>
          </a:p>
          <a:p>
            <a:endParaRPr lang="it-IT" dirty="0"/>
          </a:p>
          <a:p>
            <a:r>
              <a:rPr lang="it-IT" b="1" dirty="0"/>
              <a:t>I</a:t>
            </a:r>
            <a:r>
              <a:rPr lang="it-IT" b="1" dirty="0" smtClean="0"/>
              <a:t>ncontro di studio sullo spettacolo ‘Miles </a:t>
            </a:r>
            <a:r>
              <a:rPr lang="it-IT" b="1" dirty="0" err="1" smtClean="0"/>
              <a:t>Gloriosus</a:t>
            </a:r>
            <a:r>
              <a:rPr lang="it-IT" b="1" dirty="0" smtClean="0"/>
              <a:t>' di </a:t>
            </a:r>
            <a:r>
              <a:rPr lang="it-IT" b="1" dirty="0"/>
              <a:t>P</a:t>
            </a:r>
            <a:r>
              <a:rPr lang="it-IT" b="1" dirty="0" smtClean="0"/>
              <a:t>lauto</a:t>
            </a:r>
          </a:p>
          <a:p>
            <a:endParaRPr lang="it-IT" dirty="0" smtClean="0"/>
          </a:p>
          <a:p>
            <a:r>
              <a:rPr lang="it-IT" dirty="0" smtClean="0"/>
              <a:t>Bari, 10 dicembre 2018</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077" y="228600"/>
            <a:ext cx="4387086" cy="6172200"/>
          </a:xfrm>
          <a:prstGeom prst="rect">
            <a:avLst/>
          </a:prstGeom>
        </p:spPr>
      </p:pic>
    </p:spTree>
    <p:extLst>
      <p:ext uri="{BB962C8B-B14F-4D97-AF65-F5344CB8AC3E}">
        <p14:creationId xmlns:p14="http://schemas.microsoft.com/office/powerpoint/2010/main" val="212959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dirty="0" smtClean="0"/>
              <a:t>GLI STUDENTI UNIBA E LO STAGE 2019</a:t>
            </a:r>
            <a:endParaRPr lang="it-IT" dirty="0"/>
          </a:p>
        </p:txBody>
      </p:sp>
      <p:sp>
        <p:nvSpPr>
          <p:cNvPr id="5" name="CasellaDiTesto 4"/>
          <p:cNvSpPr txBox="1"/>
          <p:nvPr/>
        </p:nvSpPr>
        <p:spPr>
          <a:xfrm>
            <a:off x="676993" y="941294"/>
            <a:ext cx="3131869" cy="3200876"/>
          </a:xfrm>
          <a:prstGeom prst="rect">
            <a:avLst/>
          </a:prstGeom>
          <a:noFill/>
        </p:spPr>
        <p:txBody>
          <a:bodyPr wrap="square" rtlCol="0">
            <a:spAutoFit/>
          </a:bodyPr>
          <a:lstStyle/>
          <a:p>
            <a:r>
              <a:rPr lang="it-IT" b="1" dirty="0" smtClean="0">
                <a:solidFill>
                  <a:srgbClr val="002060"/>
                </a:solidFill>
              </a:rPr>
              <a:t>CUTAMC /</a:t>
            </a:r>
            <a:r>
              <a:rPr lang="it-IT" sz="2200" b="1" dirty="0" smtClean="0">
                <a:solidFill>
                  <a:srgbClr val="002060"/>
                </a:solidFill>
              </a:rPr>
              <a:t> </a:t>
            </a:r>
            <a:r>
              <a:rPr lang="it-IT" sz="2200" b="1" i="1" dirty="0" smtClean="0">
                <a:solidFill>
                  <a:srgbClr val="002060"/>
                </a:solidFill>
              </a:rPr>
              <a:t>palcoscenico</a:t>
            </a:r>
            <a:endParaRPr lang="it-IT" sz="2200" b="1" dirty="0" smtClean="0">
              <a:solidFill>
                <a:srgbClr val="002060"/>
              </a:solidFill>
            </a:endParaRPr>
          </a:p>
          <a:p>
            <a:endParaRPr lang="it-IT" dirty="0"/>
          </a:p>
          <a:p>
            <a:r>
              <a:rPr lang="it-IT" dirty="0" smtClean="0"/>
              <a:t>INCONTRO</a:t>
            </a:r>
          </a:p>
          <a:p>
            <a:endParaRPr lang="it-IT" dirty="0"/>
          </a:p>
          <a:p>
            <a:r>
              <a:rPr lang="it-IT" b="1" dirty="0" smtClean="0"/>
              <a:t>Gli studenti </a:t>
            </a:r>
            <a:r>
              <a:rPr lang="it-IT" b="1" dirty="0" err="1" smtClean="0"/>
              <a:t>Uniba</a:t>
            </a:r>
            <a:r>
              <a:rPr lang="it-IT" b="1" dirty="0" smtClean="0"/>
              <a:t> e lo stage 2019</a:t>
            </a:r>
            <a:endParaRPr lang="it-IT" b="1" dirty="0"/>
          </a:p>
          <a:p>
            <a:endParaRPr lang="it-IT" dirty="0"/>
          </a:p>
          <a:p>
            <a:r>
              <a:rPr lang="it-IT" dirty="0" smtClean="0"/>
              <a:t>Facoltà di Lingue e Letterature Straniere</a:t>
            </a:r>
          </a:p>
          <a:p>
            <a:endParaRPr lang="it-IT" dirty="0" smtClean="0"/>
          </a:p>
          <a:p>
            <a:r>
              <a:rPr lang="it-IT" dirty="0" smtClean="0"/>
              <a:t>Bari</a:t>
            </a:r>
            <a:r>
              <a:rPr lang="it-IT" dirty="0"/>
              <a:t>, </a:t>
            </a:r>
            <a:r>
              <a:rPr lang="it-IT" dirty="0" smtClean="0"/>
              <a:t>28 febbraio 2019</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9" y="322729"/>
            <a:ext cx="4374817" cy="6190918"/>
          </a:xfrm>
          <a:prstGeom prst="rect">
            <a:avLst/>
          </a:prstGeom>
        </p:spPr>
      </p:pic>
    </p:spTree>
    <p:extLst>
      <p:ext uri="{BB962C8B-B14F-4D97-AF65-F5344CB8AC3E}">
        <p14:creationId xmlns:p14="http://schemas.microsoft.com/office/powerpoint/2010/main" val="107824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lstStyle/>
          <a:p>
            <a:r>
              <a:rPr lang="it-IT" dirty="0" err="1" smtClean="0"/>
              <a:t>British</a:t>
            </a:r>
            <a:r>
              <a:rPr lang="it-IT" dirty="0" smtClean="0"/>
              <a:t> Jazz </a:t>
            </a:r>
            <a:r>
              <a:rPr lang="it-IT" dirty="0" err="1" smtClean="0"/>
              <a:t>Now</a:t>
            </a:r>
            <a:r>
              <a:rPr lang="it-IT" dirty="0" smtClean="0"/>
              <a:t> 2019</a:t>
            </a:r>
            <a:endParaRPr lang="it-IT" dirty="0"/>
          </a:p>
        </p:txBody>
      </p:sp>
      <p:sp>
        <p:nvSpPr>
          <p:cNvPr id="3" name="Segnaposto testo verticale 2"/>
          <p:cNvSpPr>
            <a:spLocks noGrp="1"/>
          </p:cNvSpPr>
          <p:nvPr>
            <p:ph type="body" orient="vert" idx="1"/>
          </p:nvPr>
        </p:nvSpPr>
        <p:spPr/>
        <p:txBody>
          <a:bodyPr/>
          <a:lstStyle/>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8134" y="-288405"/>
            <a:ext cx="4502072" cy="6371000"/>
          </a:xfrm>
          <a:prstGeom prst="rect">
            <a:avLst/>
          </a:prstGeom>
        </p:spPr>
      </p:pic>
      <p:sp>
        <p:nvSpPr>
          <p:cNvPr id="5" name="CasellaDiTesto 4"/>
          <p:cNvSpPr txBox="1"/>
          <p:nvPr/>
        </p:nvSpPr>
        <p:spPr>
          <a:xfrm>
            <a:off x="401443" y="1973765"/>
            <a:ext cx="3735659" cy="1754326"/>
          </a:xfrm>
          <a:prstGeom prst="rect">
            <a:avLst/>
          </a:prstGeom>
          <a:noFill/>
        </p:spPr>
        <p:txBody>
          <a:bodyPr wrap="square" rtlCol="0">
            <a:spAutoFit/>
          </a:bodyPr>
          <a:lstStyle/>
          <a:p>
            <a:r>
              <a:rPr lang="it-IT" b="1" dirty="0" smtClean="0">
                <a:solidFill>
                  <a:schemeClr val="accent5">
                    <a:lumMod val="50000"/>
                  </a:schemeClr>
                </a:solidFill>
              </a:rPr>
              <a:t>International Jazz </a:t>
            </a:r>
            <a:r>
              <a:rPr lang="it-IT" b="1" dirty="0" err="1" smtClean="0">
                <a:solidFill>
                  <a:schemeClr val="accent5">
                    <a:lumMod val="50000"/>
                  </a:schemeClr>
                </a:solidFill>
              </a:rPr>
              <a:t>Day</a:t>
            </a:r>
            <a:r>
              <a:rPr lang="it-IT" b="1" dirty="0" smtClean="0">
                <a:solidFill>
                  <a:schemeClr val="accent5">
                    <a:lumMod val="50000"/>
                  </a:schemeClr>
                </a:solidFill>
              </a:rPr>
              <a:t> 2019</a:t>
            </a:r>
          </a:p>
          <a:p>
            <a:r>
              <a:rPr lang="it-IT" b="1" dirty="0" smtClean="0">
                <a:solidFill>
                  <a:schemeClr val="accent5">
                    <a:lumMod val="50000"/>
                  </a:schemeClr>
                </a:solidFill>
              </a:rPr>
              <a:t>Bari</a:t>
            </a:r>
          </a:p>
          <a:p>
            <a:endParaRPr lang="it-IT" b="1" dirty="0" smtClean="0">
              <a:solidFill>
                <a:schemeClr val="accent5">
                  <a:lumMod val="50000"/>
                </a:schemeClr>
              </a:solidFill>
            </a:endParaRPr>
          </a:p>
          <a:p>
            <a:endParaRPr lang="it-IT" b="1" dirty="0">
              <a:solidFill>
                <a:schemeClr val="accent5">
                  <a:lumMod val="50000"/>
                </a:schemeClr>
              </a:solidFill>
            </a:endParaRPr>
          </a:p>
          <a:p>
            <a:endParaRPr lang="it-IT" b="1" dirty="0" smtClean="0">
              <a:solidFill>
                <a:schemeClr val="accent5">
                  <a:lumMod val="50000"/>
                </a:schemeClr>
              </a:solidFill>
            </a:endParaRPr>
          </a:p>
          <a:p>
            <a:r>
              <a:rPr lang="it-IT" b="1" dirty="0" smtClean="0">
                <a:solidFill>
                  <a:schemeClr val="accent5">
                    <a:lumMod val="50000"/>
                  </a:schemeClr>
                </a:solidFill>
              </a:rPr>
              <a:t>Tavola </a:t>
            </a:r>
            <a:r>
              <a:rPr lang="it-IT" b="1" dirty="0" smtClean="0">
                <a:solidFill>
                  <a:schemeClr val="accent5">
                    <a:lumMod val="50000"/>
                  </a:schemeClr>
                </a:solidFill>
              </a:rPr>
              <a:t>rotonda</a:t>
            </a:r>
            <a:endParaRPr lang="it-IT" b="1" dirty="0">
              <a:solidFill>
                <a:schemeClr val="accent5">
                  <a:lumMod val="50000"/>
                </a:schemeClr>
              </a:solidFill>
            </a:endParaRPr>
          </a:p>
        </p:txBody>
      </p:sp>
      <p:sp>
        <p:nvSpPr>
          <p:cNvPr id="6" name="CasellaDiTesto 5"/>
          <p:cNvSpPr txBox="1"/>
          <p:nvPr/>
        </p:nvSpPr>
        <p:spPr>
          <a:xfrm>
            <a:off x="170122" y="191387"/>
            <a:ext cx="4136064" cy="646331"/>
          </a:xfrm>
          <a:prstGeom prst="rect">
            <a:avLst/>
          </a:prstGeom>
          <a:noFill/>
        </p:spPr>
        <p:txBody>
          <a:bodyPr wrap="square" rtlCol="0">
            <a:spAutoFit/>
          </a:bodyPr>
          <a:lstStyle/>
          <a:p>
            <a:r>
              <a:rPr lang="it-IT" b="1" dirty="0" smtClean="0">
                <a:solidFill>
                  <a:srgbClr val="002060"/>
                </a:solidFill>
              </a:rPr>
              <a:t>CUTAMC </a:t>
            </a:r>
            <a:r>
              <a:rPr lang="it-IT" b="1" dirty="0">
                <a:solidFill>
                  <a:srgbClr val="002060"/>
                </a:solidFill>
              </a:rPr>
              <a:t>/ </a:t>
            </a:r>
            <a:r>
              <a:rPr lang="it-IT" b="1" i="1" dirty="0" smtClean="0">
                <a:solidFill>
                  <a:srgbClr val="002060"/>
                </a:solidFill>
              </a:rPr>
              <a:t>incontri </a:t>
            </a:r>
            <a:r>
              <a:rPr lang="it-IT" b="1" i="1" dirty="0">
                <a:solidFill>
                  <a:srgbClr val="002060"/>
                </a:solidFill>
              </a:rPr>
              <a:t>musicali</a:t>
            </a:r>
            <a:endParaRPr lang="it-IT" b="1" dirty="0">
              <a:solidFill>
                <a:srgbClr val="002060"/>
              </a:solidFill>
            </a:endParaRPr>
          </a:p>
          <a:p>
            <a:endParaRPr lang="it-IT" dirty="0"/>
          </a:p>
        </p:txBody>
      </p:sp>
    </p:spTree>
    <p:extLst>
      <p:ext uri="{BB962C8B-B14F-4D97-AF65-F5344CB8AC3E}">
        <p14:creationId xmlns:p14="http://schemas.microsoft.com/office/powerpoint/2010/main" val="8577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dirty="0" smtClean="0"/>
              <a:t>'TEMPI, LINGUAGGI E VISIONI DEL JAZZ IN PUGLIA'</a:t>
            </a:r>
            <a:endParaRPr lang="it-IT" dirty="0"/>
          </a:p>
        </p:txBody>
      </p:sp>
      <p:sp>
        <p:nvSpPr>
          <p:cNvPr id="5" name="CasellaDiTesto 4"/>
          <p:cNvSpPr txBox="1"/>
          <p:nvPr/>
        </p:nvSpPr>
        <p:spPr>
          <a:xfrm>
            <a:off x="345688" y="1053432"/>
            <a:ext cx="3794512" cy="3062377"/>
          </a:xfrm>
          <a:prstGeom prst="rect">
            <a:avLst/>
          </a:prstGeom>
          <a:noFill/>
        </p:spPr>
        <p:txBody>
          <a:bodyPr wrap="square" rtlCol="0">
            <a:spAutoFit/>
          </a:bodyPr>
          <a:lstStyle/>
          <a:p>
            <a:r>
              <a:rPr lang="it-IT" b="1" dirty="0" smtClean="0">
                <a:solidFill>
                  <a:srgbClr val="002060"/>
                </a:solidFill>
              </a:rPr>
              <a:t>CUTAMC / </a:t>
            </a:r>
            <a:r>
              <a:rPr lang="it-IT" sz="2200" b="1" i="1" dirty="0" smtClean="0">
                <a:solidFill>
                  <a:srgbClr val="002060"/>
                </a:solidFill>
              </a:rPr>
              <a:t>incontri musicali</a:t>
            </a:r>
            <a:endParaRPr lang="it-IT" sz="2200" b="1" dirty="0" smtClean="0">
              <a:solidFill>
                <a:srgbClr val="002060"/>
              </a:solidFill>
            </a:endParaRPr>
          </a:p>
          <a:p>
            <a:endParaRPr lang="it-IT" dirty="0"/>
          </a:p>
          <a:p>
            <a:endParaRPr lang="it-IT" dirty="0" smtClean="0"/>
          </a:p>
          <a:p>
            <a:r>
              <a:rPr lang="it-IT" dirty="0" smtClean="0"/>
              <a:t>FORUM</a:t>
            </a:r>
          </a:p>
          <a:p>
            <a:endParaRPr lang="it-IT" sz="900" dirty="0"/>
          </a:p>
          <a:p>
            <a:r>
              <a:rPr lang="it-IT" b="1" dirty="0" smtClean="0"/>
              <a:t>'Tempi</a:t>
            </a:r>
            <a:r>
              <a:rPr lang="it-IT" b="1" dirty="0"/>
              <a:t>, linguaggi e visioni del jazz in Puglia'</a:t>
            </a:r>
          </a:p>
          <a:p>
            <a:endParaRPr lang="it-IT" dirty="0"/>
          </a:p>
          <a:p>
            <a:r>
              <a:rPr lang="it-IT" dirty="0"/>
              <a:t>Auditorium 'La </a:t>
            </a:r>
            <a:r>
              <a:rPr lang="it-IT" dirty="0" err="1"/>
              <a:t>Vallisa</a:t>
            </a:r>
            <a:r>
              <a:rPr lang="it-IT" dirty="0"/>
              <a:t>'</a:t>
            </a:r>
          </a:p>
          <a:p>
            <a:endParaRPr lang="it-IT" dirty="0"/>
          </a:p>
          <a:p>
            <a:r>
              <a:rPr lang="it-IT" dirty="0" smtClean="0"/>
              <a:t>Bari, 22 maggio 2019</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9235" y="200793"/>
            <a:ext cx="4381088" cy="6346150"/>
          </a:xfrm>
          <a:prstGeom prst="rect">
            <a:avLst/>
          </a:prstGeom>
        </p:spPr>
      </p:pic>
    </p:spTree>
    <p:extLst>
      <p:ext uri="{BB962C8B-B14F-4D97-AF65-F5344CB8AC3E}">
        <p14:creationId xmlns:p14="http://schemas.microsoft.com/office/powerpoint/2010/main" val="201501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dirty="0" smtClean="0"/>
              <a:t>IL SACRO NELLA MUSICA CONTEMPORANEA</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122" y="419628"/>
            <a:ext cx="4254500" cy="6018744"/>
          </a:xfrm>
          <a:prstGeom prst="rect">
            <a:avLst/>
          </a:prstGeom>
        </p:spPr>
      </p:pic>
      <p:sp>
        <p:nvSpPr>
          <p:cNvPr id="5" name="CasellaDiTesto 4"/>
          <p:cNvSpPr txBox="1"/>
          <p:nvPr/>
        </p:nvSpPr>
        <p:spPr>
          <a:xfrm>
            <a:off x="289932" y="1053432"/>
            <a:ext cx="3850268" cy="4031873"/>
          </a:xfrm>
          <a:prstGeom prst="rect">
            <a:avLst/>
          </a:prstGeom>
          <a:noFill/>
        </p:spPr>
        <p:txBody>
          <a:bodyPr wrap="square" rtlCol="0">
            <a:spAutoFit/>
          </a:bodyPr>
          <a:lstStyle/>
          <a:p>
            <a:r>
              <a:rPr lang="it-IT" b="1" dirty="0" smtClean="0">
                <a:solidFill>
                  <a:srgbClr val="002060"/>
                </a:solidFill>
              </a:rPr>
              <a:t>CUTAMC / </a:t>
            </a:r>
            <a:r>
              <a:rPr lang="it-IT" sz="2200" b="1" i="1" dirty="0" smtClean="0">
                <a:solidFill>
                  <a:srgbClr val="002060"/>
                </a:solidFill>
              </a:rPr>
              <a:t>incontri musicali</a:t>
            </a:r>
          </a:p>
          <a:p>
            <a:endParaRPr lang="it-IT" dirty="0" smtClean="0"/>
          </a:p>
          <a:p>
            <a:endParaRPr lang="it-IT" dirty="0" smtClean="0"/>
          </a:p>
          <a:p>
            <a:r>
              <a:rPr lang="it-IT" dirty="0" smtClean="0"/>
              <a:t>IL </a:t>
            </a:r>
            <a:r>
              <a:rPr lang="it-IT" dirty="0"/>
              <a:t>SACRO NELLA MUSICA </a:t>
            </a:r>
            <a:r>
              <a:rPr lang="it-IT" dirty="0" smtClean="0"/>
              <a:t>CONTEMPORANEA</a:t>
            </a:r>
          </a:p>
          <a:p>
            <a:endParaRPr lang="it-IT" dirty="0"/>
          </a:p>
          <a:p>
            <a:r>
              <a:rPr lang="it-IT" b="1" dirty="0" smtClean="0"/>
              <a:t>Guida </a:t>
            </a:r>
            <a:r>
              <a:rPr lang="it-IT" b="1" dirty="0"/>
              <a:t>all'ascolto dell'oratorio 'Nicola e Deodato' di N. </a:t>
            </a:r>
            <a:r>
              <a:rPr lang="it-IT" b="1" dirty="0" err="1" smtClean="0"/>
              <a:t>Scardicchio</a:t>
            </a:r>
            <a:endParaRPr lang="it-IT" b="1" dirty="0"/>
          </a:p>
          <a:p>
            <a:endParaRPr lang="it-IT" dirty="0"/>
          </a:p>
          <a:p>
            <a:r>
              <a:rPr lang="it-IT" dirty="0" smtClean="0"/>
              <a:t>Aula </a:t>
            </a:r>
            <a:r>
              <a:rPr lang="it-IT" dirty="0"/>
              <a:t>Magna dell'Ateneo di Bari, </a:t>
            </a:r>
            <a:endParaRPr lang="it-IT" dirty="0" smtClean="0"/>
          </a:p>
          <a:p>
            <a:endParaRPr lang="it-IT" dirty="0"/>
          </a:p>
          <a:p>
            <a:r>
              <a:rPr lang="it-IT" dirty="0" smtClean="0"/>
              <a:t>24 maggio 2019</a:t>
            </a:r>
            <a:endParaRPr lang="it-IT" dirty="0"/>
          </a:p>
          <a:p>
            <a:endParaRPr lang="it-IT" dirty="0"/>
          </a:p>
        </p:txBody>
      </p:sp>
    </p:spTree>
    <p:extLst>
      <p:ext uri="{BB962C8B-B14F-4D97-AF65-F5344CB8AC3E}">
        <p14:creationId xmlns:p14="http://schemas.microsoft.com/office/powerpoint/2010/main" val="190294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dirty="0" smtClean="0"/>
              <a:t>Convegno Internazionale di Studi</a:t>
            </a:r>
            <a:endParaRPr lang="it-IT" dirty="0"/>
          </a:p>
        </p:txBody>
      </p:sp>
      <p:sp>
        <p:nvSpPr>
          <p:cNvPr id="4" name="CasellaDiTesto 3"/>
          <p:cNvSpPr txBox="1"/>
          <p:nvPr/>
        </p:nvSpPr>
        <p:spPr>
          <a:xfrm>
            <a:off x="254000" y="0"/>
            <a:ext cx="2679700" cy="400110"/>
          </a:xfrm>
          <a:prstGeom prst="rect">
            <a:avLst/>
          </a:prstGeom>
          <a:noFill/>
        </p:spPr>
        <p:txBody>
          <a:bodyPr wrap="square" rtlCol="0">
            <a:spAutoFit/>
          </a:bodyPr>
          <a:lstStyle/>
          <a:p>
            <a:r>
              <a:rPr lang="it-IT" sz="2000" b="1" dirty="0" smtClean="0">
                <a:solidFill>
                  <a:srgbClr val="7030A0"/>
                </a:solidFill>
                <a:latin typeface="Arial" charset="0"/>
                <a:ea typeface="Arial" charset="0"/>
                <a:cs typeface="Arial" charset="0"/>
              </a:rPr>
              <a:t>CUTAMC / </a:t>
            </a:r>
            <a:r>
              <a:rPr lang="it-IT" sz="2000" b="1" i="1" dirty="0" smtClean="0">
                <a:solidFill>
                  <a:srgbClr val="7030A0"/>
                </a:solidFill>
                <a:latin typeface="Arial" charset="0"/>
                <a:ea typeface="Arial" charset="0"/>
                <a:cs typeface="Arial" charset="0"/>
              </a:rPr>
              <a:t>percorsi</a:t>
            </a:r>
            <a:endParaRPr lang="it-IT" sz="2000" b="1" dirty="0">
              <a:solidFill>
                <a:srgbClr val="7030A0"/>
              </a:solidFill>
              <a:latin typeface="Arial" charset="0"/>
              <a:ea typeface="Arial" charset="0"/>
              <a:cs typeface="Arial"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4854356" cy="6858000"/>
          </a:xfrm>
          <a:prstGeom prst="rect">
            <a:avLst/>
          </a:prstGeom>
        </p:spPr>
      </p:pic>
      <p:sp>
        <p:nvSpPr>
          <p:cNvPr id="7" name="CasellaDiTesto 6"/>
          <p:cNvSpPr txBox="1"/>
          <p:nvPr/>
        </p:nvSpPr>
        <p:spPr>
          <a:xfrm>
            <a:off x="-439838" y="685800"/>
            <a:ext cx="4046638" cy="4247317"/>
          </a:xfrm>
          <a:prstGeom prst="rect">
            <a:avLst/>
          </a:prstGeom>
          <a:noFill/>
        </p:spPr>
        <p:txBody>
          <a:bodyPr wrap="square" rtlCol="0">
            <a:spAutoFit/>
          </a:bodyPr>
          <a:lstStyle/>
          <a:p>
            <a:endParaRPr lang="it-IT" dirty="0" smtClean="0"/>
          </a:p>
          <a:p>
            <a:r>
              <a:rPr lang="it-IT" dirty="0" smtClean="0">
                <a:solidFill>
                  <a:schemeClr val="tx2"/>
                </a:solidFill>
              </a:rPr>
              <a:t>In collaborazione con</a:t>
            </a:r>
          </a:p>
          <a:p>
            <a:r>
              <a:rPr lang="it-IT" dirty="0" smtClean="0">
                <a:solidFill>
                  <a:schemeClr val="tx2"/>
                </a:solidFill>
              </a:rPr>
              <a:t>Università degli Studi di Bari</a:t>
            </a:r>
          </a:p>
          <a:p>
            <a:r>
              <a:rPr lang="it-IT" dirty="0" smtClean="0">
                <a:solidFill>
                  <a:schemeClr val="tx2"/>
                </a:solidFill>
              </a:rPr>
              <a:t>MIBACT</a:t>
            </a:r>
          </a:p>
          <a:p>
            <a:r>
              <a:rPr lang="it-IT" dirty="0" smtClean="0">
                <a:solidFill>
                  <a:schemeClr val="tx2"/>
                </a:solidFill>
              </a:rPr>
              <a:t>Centro Ricerche di Storia religiosa</a:t>
            </a:r>
          </a:p>
          <a:p>
            <a:r>
              <a:rPr lang="it-IT" dirty="0" smtClean="0">
                <a:solidFill>
                  <a:schemeClr val="tx2"/>
                </a:solidFill>
              </a:rPr>
              <a:t>In Puglia</a:t>
            </a:r>
          </a:p>
          <a:p>
            <a:endParaRPr lang="it-IT" dirty="0" smtClean="0">
              <a:solidFill>
                <a:schemeClr val="tx2"/>
              </a:solidFill>
            </a:endParaRPr>
          </a:p>
          <a:p>
            <a:r>
              <a:rPr lang="it-IT" b="1" dirty="0" smtClean="0">
                <a:solidFill>
                  <a:schemeClr val="tx2"/>
                </a:solidFill>
              </a:rPr>
              <a:t>2-4 ott. 2019</a:t>
            </a:r>
          </a:p>
          <a:p>
            <a:r>
              <a:rPr lang="it-IT" b="1" dirty="0" smtClean="0">
                <a:solidFill>
                  <a:schemeClr val="tx2"/>
                </a:solidFill>
              </a:rPr>
              <a:t>Bari, Palazzo Ateneo</a:t>
            </a:r>
          </a:p>
          <a:p>
            <a:endParaRPr lang="it-IT" dirty="0" smtClean="0"/>
          </a:p>
          <a:p>
            <a:r>
              <a:rPr lang="it-IT" b="1" dirty="0" smtClean="0">
                <a:solidFill>
                  <a:schemeClr val="accent5">
                    <a:lumMod val="50000"/>
                  </a:schemeClr>
                </a:solidFill>
              </a:rPr>
              <a:t>L’ARTE DELLA QUADRATURA.</a:t>
            </a:r>
          </a:p>
          <a:p>
            <a:r>
              <a:rPr lang="it-IT" b="1" dirty="0" smtClean="0">
                <a:solidFill>
                  <a:schemeClr val="accent5">
                    <a:lumMod val="50000"/>
                  </a:schemeClr>
                </a:solidFill>
              </a:rPr>
              <a:t>STORIA E RESTAURO</a:t>
            </a:r>
          </a:p>
          <a:p>
            <a:r>
              <a:rPr lang="it-IT" dirty="0" smtClean="0">
                <a:solidFill>
                  <a:schemeClr val="accent5">
                    <a:lumMod val="50000"/>
                  </a:schemeClr>
                </a:solidFill>
              </a:rPr>
              <a:t>Quadraturismo e Grande Decorazione nella pittura di età barocca</a:t>
            </a:r>
            <a:r>
              <a:rPr lang="it-IT" dirty="0" smtClean="0"/>
              <a:t>.</a:t>
            </a:r>
            <a:endParaRPr lang="it-IT" dirty="0" smtClean="0"/>
          </a:p>
        </p:txBody>
      </p:sp>
    </p:spTree>
    <p:extLst>
      <p:ext uri="{BB962C8B-B14F-4D97-AF65-F5344CB8AC3E}">
        <p14:creationId xmlns:p14="http://schemas.microsoft.com/office/powerpoint/2010/main" val="8730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Autofit/>
          </a:bodyPr>
          <a:lstStyle/>
          <a:p>
            <a:r>
              <a:rPr lang="it-IT" i="1" dirty="0" err="1" smtClean="0"/>
              <a:t>Asinus</a:t>
            </a:r>
            <a:r>
              <a:rPr lang="it-IT" i="1" dirty="0" smtClean="0"/>
              <a:t> </a:t>
            </a:r>
            <a:r>
              <a:rPr lang="it-IT" i="1" dirty="0" err="1" smtClean="0"/>
              <a:t>aureus</a:t>
            </a:r>
            <a:r>
              <a:rPr lang="it-IT" i="1" dirty="0" smtClean="0"/>
              <a:t> (frammenti da Apuleio)</a:t>
            </a:r>
            <a:endParaRPr lang="it-IT" i="1" dirty="0"/>
          </a:p>
        </p:txBody>
      </p:sp>
      <p:sp>
        <p:nvSpPr>
          <p:cNvPr id="3" name="Segnaposto testo verticale 2"/>
          <p:cNvSpPr>
            <a:spLocks noGrp="1"/>
          </p:cNvSpPr>
          <p:nvPr>
            <p:ph type="body" orient="vert" idx="1"/>
          </p:nvPr>
        </p:nvSpPr>
        <p:spPr/>
        <p:txBody>
          <a:bodyPr/>
          <a:lstStyle/>
          <a:p>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300" y="0"/>
            <a:ext cx="4846211" cy="6858000"/>
          </a:xfrm>
          <a:prstGeom prst="rect">
            <a:avLst/>
          </a:prstGeom>
        </p:spPr>
      </p:pic>
      <p:sp>
        <p:nvSpPr>
          <p:cNvPr id="6" name="CasellaDiTesto 5"/>
          <p:cNvSpPr txBox="1"/>
          <p:nvPr/>
        </p:nvSpPr>
        <p:spPr>
          <a:xfrm>
            <a:off x="148856" y="95693"/>
            <a:ext cx="3327991" cy="369332"/>
          </a:xfrm>
          <a:prstGeom prst="rect">
            <a:avLst/>
          </a:prstGeom>
          <a:noFill/>
        </p:spPr>
        <p:txBody>
          <a:bodyPr wrap="square" rtlCol="0">
            <a:spAutoFit/>
          </a:bodyPr>
          <a:lstStyle/>
          <a:p>
            <a:r>
              <a:rPr lang="it-IT" b="1" dirty="0" smtClean="0">
                <a:solidFill>
                  <a:srgbClr val="FF0000"/>
                </a:solidFill>
                <a:latin typeface="Arial" charset="0"/>
                <a:ea typeface="Arial" charset="0"/>
                <a:cs typeface="Arial" charset="0"/>
              </a:rPr>
              <a:t>CUTAMC/</a:t>
            </a:r>
            <a:r>
              <a:rPr lang="it-IT" b="1" i="1" dirty="0" smtClean="0">
                <a:solidFill>
                  <a:srgbClr val="FF0000"/>
                </a:solidFill>
                <a:latin typeface="Arial" charset="0"/>
                <a:ea typeface="Arial" charset="0"/>
                <a:cs typeface="Arial" charset="0"/>
              </a:rPr>
              <a:t>palcoscenico</a:t>
            </a:r>
            <a:endParaRPr lang="it-IT" b="1" dirty="0">
              <a:solidFill>
                <a:srgbClr val="FF0000"/>
              </a:solidFill>
              <a:latin typeface="Arial" charset="0"/>
              <a:ea typeface="Arial" charset="0"/>
              <a:cs typeface="Arial" charset="0"/>
            </a:endParaRPr>
          </a:p>
        </p:txBody>
      </p:sp>
      <p:sp>
        <p:nvSpPr>
          <p:cNvPr id="7" name="CasellaDiTesto 6"/>
          <p:cNvSpPr txBox="1"/>
          <p:nvPr/>
        </p:nvSpPr>
        <p:spPr>
          <a:xfrm>
            <a:off x="377456" y="1360967"/>
            <a:ext cx="2870790" cy="1138773"/>
          </a:xfrm>
          <a:prstGeom prst="rect">
            <a:avLst/>
          </a:prstGeom>
          <a:noFill/>
        </p:spPr>
        <p:txBody>
          <a:bodyPr wrap="square" rtlCol="0">
            <a:spAutoFit/>
          </a:bodyPr>
          <a:lstStyle/>
          <a:p>
            <a:r>
              <a:rPr lang="it-IT" dirty="0" smtClean="0">
                <a:solidFill>
                  <a:schemeClr val="accent5">
                    <a:lumMod val="50000"/>
                  </a:schemeClr>
                </a:solidFill>
                <a:latin typeface="Arial" charset="0"/>
                <a:ea typeface="Arial" charset="0"/>
                <a:cs typeface="Arial" charset="0"/>
              </a:rPr>
              <a:t>Venerdì 25 ottobre 2019</a:t>
            </a:r>
          </a:p>
          <a:p>
            <a:r>
              <a:rPr lang="it-IT" dirty="0" smtClean="0">
                <a:solidFill>
                  <a:schemeClr val="accent5">
                    <a:lumMod val="50000"/>
                  </a:schemeClr>
                </a:solidFill>
                <a:latin typeface="Arial" charset="0"/>
                <a:ea typeface="Arial" charset="0"/>
                <a:cs typeface="Arial" charset="0"/>
              </a:rPr>
              <a:t>h 20</a:t>
            </a:r>
          </a:p>
          <a:p>
            <a:r>
              <a:rPr lang="it-IT" dirty="0" smtClean="0">
                <a:solidFill>
                  <a:schemeClr val="accent5">
                    <a:lumMod val="50000"/>
                  </a:schemeClr>
                </a:solidFill>
                <a:latin typeface="Arial" charset="0"/>
                <a:ea typeface="Arial" charset="0"/>
                <a:cs typeface="Arial" charset="0"/>
              </a:rPr>
              <a:t>Auditorium ‘Nino Rota’</a:t>
            </a:r>
          </a:p>
          <a:p>
            <a:r>
              <a:rPr lang="it-IT" sz="1400" dirty="0" smtClean="0">
                <a:solidFill>
                  <a:schemeClr val="accent5">
                    <a:lumMod val="50000"/>
                  </a:schemeClr>
                </a:solidFill>
                <a:latin typeface="Arial" charset="0"/>
                <a:ea typeface="Arial" charset="0"/>
                <a:cs typeface="Arial" charset="0"/>
              </a:rPr>
              <a:t>Via </a:t>
            </a:r>
            <a:r>
              <a:rPr lang="it-IT" sz="1400" dirty="0" err="1" smtClean="0">
                <a:solidFill>
                  <a:schemeClr val="accent5">
                    <a:lumMod val="50000"/>
                  </a:schemeClr>
                </a:solidFill>
                <a:latin typeface="Arial" charset="0"/>
                <a:ea typeface="Arial" charset="0"/>
                <a:cs typeface="Arial" charset="0"/>
              </a:rPr>
              <a:t>Cifarelli</a:t>
            </a:r>
            <a:r>
              <a:rPr lang="it-IT" sz="1400" dirty="0" smtClean="0">
                <a:solidFill>
                  <a:schemeClr val="accent5">
                    <a:lumMod val="50000"/>
                  </a:schemeClr>
                </a:solidFill>
                <a:latin typeface="Arial" charset="0"/>
                <a:ea typeface="Arial" charset="0"/>
                <a:cs typeface="Arial" charset="0"/>
              </a:rPr>
              <a:t> 27 - Bari</a:t>
            </a:r>
            <a:endParaRPr lang="it-IT" sz="1400" dirty="0">
              <a:solidFill>
                <a:schemeClr val="accent5">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96275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lstStyle/>
          <a:p>
            <a:endParaRPr lang="it-IT"/>
          </a:p>
        </p:txBody>
      </p:sp>
      <p:sp>
        <p:nvSpPr>
          <p:cNvPr id="3" name="Segnaposto testo verticale 2"/>
          <p:cNvSpPr>
            <a:spLocks noGrp="1"/>
          </p:cNvSpPr>
          <p:nvPr>
            <p:ph type="body" orient="vert" idx="1"/>
          </p:nvPr>
        </p:nvSpPr>
        <p:spPr/>
        <p:txBody>
          <a:bodyPr/>
          <a:lstStyle/>
          <a:p>
            <a:r>
              <a:rPr lang="it-IT" dirty="0" smtClean="0"/>
              <a:t>    </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4900" y="0"/>
            <a:ext cx="4898571" cy="6858000"/>
          </a:xfrm>
          <a:prstGeom prst="rect">
            <a:avLst/>
          </a:prstGeom>
        </p:spPr>
      </p:pic>
      <p:sp>
        <p:nvSpPr>
          <p:cNvPr id="5" name="CasellaDiTesto 4"/>
          <p:cNvSpPr txBox="1"/>
          <p:nvPr/>
        </p:nvSpPr>
        <p:spPr>
          <a:xfrm>
            <a:off x="0" y="0"/>
            <a:ext cx="3476847" cy="369332"/>
          </a:xfrm>
          <a:prstGeom prst="rect">
            <a:avLst/>
          </a:prstGeom>
          <a:noFill/>
        </p:spPr>
        <p:txBody>
          <a:bodyPr wrap="square" rtlCol="0">
            <a:spAutoFit/>
          </a:bodyPr>
          <a:lstStyle/>
          <a:p>
            <a:r>
              <a:rPr lang="it-IT" dirty="0" smtClean="0">
                <a:solidFill>
                  <a:schemeClr val="accent6"/>
                </a:solidFill>
                <a:latin typeface="Arial" charset="0"/>
                <a:ea typeface="Arial" charset="0"/>
                <a:cs typeface="Arial" charset="0"/>
              </a:rPr>
              <a:t>CUTAMC/ </a:t>
            </a:r>
            <a:r>
              <a:rPr lang="it-IT" i="1" dirty="0" smtClean="0">
                <a:solidFill>
                  <a:schemeClr val="accent6"/>
                </a:solidFill>
                <a:latin typeface="Arial" charset="0"/>
                <a:ea typeface="Arial" charset="0"/>
                <a:cs typeface="Arial" charset="0"/>
              </a:rPr>
              <a:t>palcoscenico</a:t>
            </a:r>
            <a:endParaRPr lang="it-IT" dirty="0">
              <a:solidFill>
                <a:schemeClr val="accent6"/>
              </a:solidFill>
              <a:latin typeface="Arial" charset="0"/>
              <a:ea typeface="Arial" charset="0"/>
              <a:cs typeface="Arial" charset="0"/>
            </a:endParaRPr>
          </a:p>
        </p:txBody>
      </p:sp>
      <p:sp>
        <p:nvSpPr>
          <p:cNvPr id="6" name="CasellaDiTesto 5"/>
          <p:cNvSpPr txBox="1"/>
          <p:nvPr/>
        </p:nvSpPr>
        <p:spPr>
          <a:xfrm>
            <a:off x="255180" y="935665"/>
            <a:ext cx="2790555" cy="2523768"/>
          </a:xfrm>
          <a:prstGeom prst="rect">
            <a:avLst/>
          </a:prstGeom>
          <a:noFill/>
        </p:spPr>
        <p:txBody>
          <a:bodyPr wrap="square" rtlCol="0">
            <a:spAutoFit/>
          </a:bodyPr>
          <a:lstStyle/>
          <a:p>
            <a:r>
              <a:rPr lang="it-IT" sz="1400" b="1" dirty="0" smtClean="0">
                <a:solidFill>
                  <a:srgbClr val="002060"/>
                </a:solidFill>
              </a:rPr>
              <a:t>Stage 2019 </a:t>
            </a:r>
            <a:r>
              <a:rPr lang="mr-IN" sz="1400" b="1" dirty="0" smtClean="0">
                <a:solidFill>
                  <a:srgbClr val="002060"/>
                </a:solidFill>
              </a:rPr>
              <a:t>–</a:t>
            </a:r>
            <a:r>
              <a:rPr lang="it-IT" sz="1400" b="1" dirty="0" smtClean="0">
                <a:solidFill>
                  <a:srgbClr val="002060"/>
                </a:solidFill>
              </a:rPr>
              <a:t> Studio finale</a:t>
            </a:r>
          </a:p>
          <a:p>
            <a:endParaRPr lang="it-IT" b="1" dirty="0" smtClean="0">
              <a:solidFill>
                <a:srgbClr val="002060"/>
              </a:solidFill>
            </a:endParaRPr>
          </a:p>
          <a:p>
            <a:r>
              <a:rPr lang="it-IT" b="1" dirty="0" smtClean="0">
                <a:solidFill>
                  <a:srgbClr val="002060"/>
                </a:solidFill>
              </a:rPr>
              <a:t>Gruppo teatrale</a:t>
            </a:r>
          </a:p>
          <a:p>
            <a:r>
              <a:rPr lang="it-IT" b="1" i="1" dirty="0" err="1" smtClean="0">
                <a:solidFill>
                  <a:srgbClr val="002060"/>
                </a:solidFill>
              </a:rPr>
              <a:t>Cutamc</a:t>
            </a:r>
            <a:r>
              <a:rPr lang="it-IT" b="1" i="1" dirty="0" smtClean="0">
                <a:solidFill>
                  <a:srgbClr val="002060"/>
                </a:solidFill>
              </a:rPr>
              <a:t>-In scena</a:t>
            </a:r>
            <a:endParaRPr lang="it-IT" b="1" dirty="0" smtClean="0">
              <a:solidFill>
                <a:srgbClr val="002060"/>
              </a:solidFill>
            </a:endParaRPr>
          </a:p>
          <a:p>
            <a:endParaRPr lang="it-IT" b="1" dirty="0">
              <a:solidFill>
                <a:srgbClr val="002060"/>
              </a:solidFill>
            </a:endParaRPr>
          </a:p>
          <a:p>
            <a:endParaRPr lang="it-IT" b="1" dirty="0">
              <a:solidFill>
                <a:srgbClr val="002060"/>
              </a:solidFill>
            </a:endParaRPr>
          </a:p>
          <a:p>
            <a:r>
              <a:rPr lang="it-IT" b="1" dirty="0" smtClean="0">
                <a:solidFill>
                  <a:srgbClr val="002060"/>
                </a:solidFill>
              </a:rPr>
              <a:t>Nuovo Teatro Abeliano</a:t>
            </a:r>
          </a:p>
          <a:p>
            <a:r>
              <a:rPr lang="it-IT" dirty="0" smtClean="0"/>
              <a:t>28 novembre 2019</a:t>
            </a:r>
          </a:p>
          <a:p>
            <a:r>
              <a:rPr lang="it-IT" dirty="0" smtClean="0"/>
              <a:t>h 19</a:t>
            </a:r>
            <a:endParaRPr lang="it-IT" dirty="0"/>
          </a:p>
        </p:txBody>
      </p:sp>
    </p:spTree>
    <p:extLst>
      <p:ext uri="{BB962C8B-B14F-4D97-AF65-F5344CB8AC3E}">
        <p14:creationId xmlns:p14="http://schemas.microsoft.com/office/powerpoint/2010/main" val="40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3573" y="685800"/>
            <a:ext cx="5408428" cy="5486399"/>
          </a:xfrm>
        </p:spPr>
        <p:txBody>
          <a:bodyPr/>
          <a:lstStyle/>
          <a:p>
            <a:endParaRPr lang="it-IT"/>
          </a:p>
        </p:txBody>
      </p:sp>
      <p:sp>
        <p:nvSpPr>
          <p:cNvPr id="3" name="Segnaposto testo verticale 2"/>
          <p:cNvSpPr>
            <a:spLocks noGrp="1"/>
          </p:cNvSpPr>
          <p:nvPr>
            <p:ph type="body" orient="vert" idx="1"/>
          </p:nvPr>
        </p:nvSpPr>
        <p:spPr/>
        <p:txBody>
          <a:bodyPr/>
          <a:lstStyle/>
          <a:p>
            <a:endParaRPr lang="it-IT" dirty="0"/>
          </a:p>
        </p:txBody>
      </p:sp>
      <p:graphicFrame>
        <p:nvGraphicFramePr>
          <p:cNvPr id="4" name="Oggetto 3"/>
          <p:cNvGraphicFramePr>
            <a:graphicFrameLocks noChangeAspect="1"/>
          </p:cNvGraphicFramePr>
          <p:nvPr>
            <p:extLst>
              <p:ext uri="{D42A27DB-BD31-4B8C-83A1-F6EECF244321}">
                <p14:modId xmlns:p14="http://schemas.microsoft.com/office/powerpoint/2010/main" val="1612163525"/>
              </p:ext>
            </p:extLst>
          </p:nvPr>
        </p:nvGraphicFramePr>
        <p:xfrm>
          <a:off x="2355850" y="761670"/>
          <a:ext cx="7298513" cy="5418137"/>
        </p:xfrm>
        <a:graphic>
          <a:graphicData uri="http://schemas.openxmlformats.org/presentationml/2006/ole">
            <mc:AlternateContent xmlns:mc="http://schemas.openxmlformats.org/markup-compatibility/2006">
              <mc:Choice xmlns:v="urn:schemas-microsoft-com:vml" Requires="v">
                <p:oleObj spid="_x0000_s1039" name="Documento" r:id="rId3" imgW="10693400" imgH="7747000" progId="Word.Document.12">
                  <p:embed/>
                </p:oleObj>
              </mc:Choice>
              <mc:Fallback>
                <p:oleObj name="Documento" r:id="rId3" imgW="10693400" imgH="7747000" progId="Word.Document.12">
                  <p:embed/>
                  <p:pic>
                    <p:nvPicPr>
                      <p:cNvPr id="0" name=""/>
                      <p:cNvPicPr/>
                      <p:nvPr/>
                    </p:nvPicPr>
                    <p:blipFill>
                      <a:blip r:embed="rId4"/>
                      <a:stretch>
                        <a:fillRect/>
                      </a:stretch>
                    </p:blipFill>
                    <p:spPr>
                      <a:xfrm>
                        <a:off x="2355850" y="761670"/>
                        <a:ext cx="7298513" cy="5418137"/>
                      </a:xfrm>
                      <a:prstGeom prst="rect">
                        <a:avLst/>
                      </a:prstGeom>
                    </p:spPr>
                  </p:pic>
                </p:oleObj>
              </mc:Fallback>
            </mc:AlternateContent>
          </a:graphicData>
        </a:graphic>
      </p:graphicFrame>
      <p:sp>
        <p:nvSpPr>
          <p:cNvPr id="5" name="CasellaDiTesto 4"/>
          <p:cNvSpPr txBox="1"/>
          <p:nvPr/>
        </p:nvSpPr>
        <p:spPr>
          <a:xfrm>
            <a:off x="0" y="276447"/>
            <a:ext cx="2977116" cy="369332"/>
          </a:xfrm>
          <a:prstGeom prst="rect">
            <a:avLst/>
          </a:prstGeom>
          <a:noFill/>
        </p:spPr>
        <p:txBody>
          <a:bodyPr wrap="square" rtlCol="0">
            <a:spAutoFit/>
          </a:bodyPr>
          <a:lstStyle/>
          <a:p>
            <a:r>
              <a:rPr lang="it-IT" b="1" dirty="0" smtClean="0">
                <a:solidFill>
                  <a:schemeClr val="accent6"/>
                </a:solidFill>
                <a:latin typeface="Arial" charset="0"/>
                <a:ea typeface="Arial" charset="0"/>
                <a:cs typeface="Arial" charset="0"/>
              </a:rPr>
              <a:t>CUTAMC / </a:t>
            </a:r>
            <a:r>
              <a:rPr lang="it-IT" b="1" i="1" dirty="0" smtClean="0">
                <a:solidFill>
                  <a:schemeClr val="accent6"/>
                </a:solidFill>
                <a:latin typeface="Arial" charset="0"/>
                <a:ea typeface="Arial" charset="0"/>
                <a:cs typeface="Arial" charset="0"/>
              </a:rPr>
              <a:t>palcoscenico</a:t>
            </a:r>
            <a:endParaRPr lang="it-IT" b="1" dirty="0">
              <a:solidFill>
                <a:schemeClr val="accent6"/>
              </a:solidFill>
              <a:latin typeface="Arial" charset="0"/>
              <a:ea typeface="Arial" charset="0"/>
              <a:cs typeface="Arial" charset="0"/>
            </a:endParaRPr>
          </a:p>
        </p:txBody>
      </p:sp>
      <p:sp>
        <p:nvSpPr>
          <p:cNvPr id="6" name="CasellaDiTesto 5"/>
          <p:cNvSpPr txBox="1"/>
          <p:nvPr/>
        </p:nvSpPr>
        <p:spPr>
          <a:xfrm>
            <a:off x="0" y="1531088"/>
            <a:ext cx="2355850" cy="1138773"/>
          </a:xfrm>
          <a:prstGeom prst="rect">
            <a:avLst/>
          </a:prstGeom>
          <a:noFill/>
        </p:spPr>
        <p:txBody>
          <a:bodyPr wrap="square" rtlCol="0">
            <a:spAutoFit/>
          </a:bodyPr>
          <a:lstStyle/>
          <a:p>
            <a:endParaRPr lang="it-IT" b="1" dirty="0" smtClean="0">
              <a:solidFill>
                <a:schemeClr val="accent5">
                  <a:lumMod val="50000"/>
                </a:schemeClr>
              </a:solidFill>
            </a:endParaRPr>
          </a:p>
          <a:p>
            <a:r>
              <a:rPr lang="it-IT" b="1" dirty="0" smtClean="0">
                <a:solidFill>
                  <a:schemeClr val="accent5">
                    <a:lumMod val="50000"/>
                  </a:schemeClr>
                </a:solidFill>
              </a:rPr>
              <a:t>Mercoledì 11 dic. ‘19</a:t>
            </a:r>
          </a:p>
          <a:p>
            <a:r>
              <a:rPr lang="it-IT" b="1" dirty="0" smtClean="0">
                <a:solidFill>
                  <a:schemeClr val="accent5">
                    <a:lumMod val="50000"/>
                  </a:schemeClr>
                </a:solidFill>
              </a:rPr>
              <a:t>Auditorium </a:t>
            </a:r>
            <a:r>
              <a:rPr lang="it-IT" b="1" dirty="0" err="1" smtClean="0">
                <a:solidFill>
                  <a:schemeClr val="accent5">
                    <a:lumMod val="50000"/>
                  </a:schemeClr>
                </a:solidFill>
              </a:rPr>
              <a:t>Vallisa</a:t>
            </a:r>
            <a:endParaRPr lang="it-IT" b="1" dirty="0" smtClean="0">
              <a:solidFill>
                <a:schemeClr val="accent5">
                  <a:lumMod val="50000"/>
                </a:schemeClr>
              </a:solidFill>
            </a:endParaRPr>
          </a:p>
          <a:p>
            <a:r>
              <a:rPr lang="it-IT" sz="1400" dirty="0" smtClean="0"/>
              <a:t>Strada </a:t>
            </a:r>
            <a:r>
              <a:rPr lang="it-IT" sz="1400" dirty="0" err="1" smtClean="0"/>
              <a:t>Vallisa</a:t>
            </a:r>
            <a:r>
              <a:rPr lang="it-IT" sz="1400" dirty="0" smtClean="0"/>
              <a:t> , Bari</a:t>
            </a:r>
            <a:endParaRPr lang="it-IT" sz="1400" dirty="0"/>
          </a:p>
        </p:txBody>
      </p:sp>
    </p:spTree>
    <p:extLst>
      <p:ext uri="{BB962C8B-B14F-4D97-AF65-F5344CB8AC3E}">
        <p14:creationId xmlns:p14="http://schemas.microsoft.com/office/powerpoint/2010/main" val="28214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b="1" dirty="0" smtClean="0">
                <a:solidFill>
                  <a:srgbClr val="002060"/>
                </a:solidFill>
              </a:rPr>
              <a:t>ATTIVITÀ</a:t>
            </a:r>
            <a:br>
              <a:rPr lang="it-IT" b="1" dirty="0" smtClean="0">
                <a:solidFill>
                  <a:srgbClr val="002060"/>
                </a:solidFill>
              </a:rPr>
            </a:br>
            <a:r>
              <a:rPr lang="it-IT" b="1" dirty="0" smtClean="0">
                <a:solidFill>
                  <a:srgbClr val="002060"/>
                </a:solidFill>
              </a:rPr>
              <a:t/>
            </a:r>
            <a:br>
              <a:rPr lang="it-IT" b="1" dirty="0" smtClean="0">
                <a:solidFill>
                  <a:srgbClr val="002060"/>
                </a:solidFill>
              </a:rPr>
            </a:br>
            <a:r>
              <a:rPr lang="it-IT" sz="3200" b="1" dirty="0" smtClean="0">
                <a:solidFill>
                  <a:srgbClr val="002060"/>
                </a:solidFill>
              </a:rPr>
              <a:t>maggio 2018 </a:t>
            </a:r>
            <a:r>
              <a:rPr lang="mr-IN" sz="3200" b="1" dirty="0" smtClean="0">
                <a:solidFill>
                  <a:srgbClr val="002060"/>
                </a:solidFill>
              </a:rPr>
              <a:t>–</a:t>
            </a:r>
            <a:r>
              <a:rPr lang="it-IT" sz="3200" b="1" dirty="0" smtClean="0">
                <a:solidFill>
                  <a:srgbClr val="002060"/>
                </a:solidFill>
              </a:rPr>
              <a:t> dicembre 2019</a:t>
            </a:r>
            <a:endParaRPr lang="it-IT" sz="3200" b="1" dirty="0">
              <a:solidFill>
                <a:srgbClr val="002060"/>
              </a:solidFill>
            </a:endParaRPr>
          </a:p>
        </p:txBody>
      </p:sp>
      <p:sp>
        <p:nvSpPr>
          <p:cNvPr id="3" name="Sottotitolo 2"/>
          <p:cNvSpPr>
            <a:spLocks noGrp="1"/>
          </p:cNvSpPr>
          <p:nvPr>
            <p:ph type="subTitle" idx="1"/>
          </p:nvPr>
        </p:nvSpPr>
        <p:spPr/>
        <p:txBody>
          <a:bodyPr/>
          <a:lstStyle/>
          <a:p>
            <a:r>
              <a:rPr lang="it-IT" dirty="0" err="1" smtClean="0"/>
              <a:t>Cutamc</a:t>
            </a:r>
            <a:endParaRPr lang="it-IT" dirty="0"/>
          </a:p>
        </p:txBody>
      </p:sp>
    </p:spTree>
    <p:extLst>
      <p:ext uri="{BB962C8B-B14F-4D97-AF65-F5344CB8AC3E}">
        <p14:creationId xmlns:p14="http://schemas.microsoft.com/office/powerpoint/2010/main" val="121117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b="1" dirty="0" smtClean="0">
                <a:solidFill>
                  <a:srgbClr val="002060"/>
                </a:solidFill>
              </a:rPr>
              <a:t>RASSEGNA STAMPA</a:t>
            </a:r>
            <a:endParaRPr lang="it-IT" b="1" dirty="0">
              <a:solidFill>
                <a:srgbClr val="002060"/>
              </a:solidFill>
            </a:endParaRPr>
          </a:p>
        </p:txBody>
      </p:sp>
      <p:sp>
        <p:nvSpPr>
          <p:cNvPr id="3" name="Sottotitolo 2"/>
          <p:cNvSpPr>
            <a:spLocks noGrp="1"/>
          </p:cNvSpPr>
          <p:nvPr>
            <p:ph type="subTitle" idx="1"/>
          </p:nvPr>
        </p:nvSpPr>
        <p:spPr/>
        <p:txBody>
          <a:bodyPr/>
          <a:lstStyle/>
          <a:p>
            <a:r>
              <a:rPr lang="it-IT" dirty="0" err="1" smtClean="0"/>
              <a:t>Cutamc</a:t>
            </a:r>
            <a:endParaRPr lang="it-IT" dirty="0"/>
          </a:p>
        </p:txBody>
      </p:sp>
    </p:spTree>
    <p:extLst>
      <p:ext uri="{BB962C8B-B14F-4D97-AF65-F5344CB8AC3E}">
        <p14:creationId xmlns:p14="http://schemas.microsoft.com/office/powerpoint/2010/main" val="50170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a:bodyPr>
          <a:lstStyle/>
          <a:p>
            <a:r>
              <a:rPr lang="it-IT" dirty="0"/>
              <a:t>BARINEDITA</a:t>
            </a:r>
          </a:p>
        </p:txBody>
      </p:sp>
      <p:sp>
        <p:nvSpPr>
          <p:cNvPr id="5" name="CasellaDiTesto 4"/>
          <p:cNvSpPr txBox="1"/>
          <p:nvPr/>
        </p:nvSpPr>
        <p:spPr>
          <a:xfrm>
            <a:off x="737375" y="764092"/>
            <a:ext cx="3748742" cy="1477328"/>
          </a:xfrm>
          <a:prstGeom prst="rect">
            <a:avLst/>
          </a:prstGeom>
          <a:noFill/>
        </p:spPr>
        <p:txBody>
          <a:bodyPr wrap="square" rtlCol="0">
            <a:spAutoFit/>
          </a:bodyPr>
          <a:lstStyle/>
          <a:p>
            <a:r>
              <a:rPr lang="it-IT" dirty="0" smtClean="0"/>
              <a:t>BARINEDITA</a:t>
            </a:r>
          </a:p>
          <a:p>
            <a:endParaRPr lang="it-IT" dirty="0"/>
          </a:p>
          <a:p>
            <a:r>
              <a:rPr lang="it-IT" dirty="0" smtClean="0"/>
              <a:t>A cura della Redazione</a:t>
            </a:r>
            <a:endParaRPr lang="it-IT" dirty="0"/>
          </a:p>
          <a:p>
            <a:endParaRPr lang="it-IT" dirty="0"/>
          </a:p>
          <a:p>
            <a:r>
              <a:rPr lang="it-IT" dirty="0" smtClean="0"/>
              <a:t>16 novembre 2018</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0482" y="685799"/>
            <a:ext cx="5704542" cy="3944283"/>
          </a:xfrm>
          <a:prstGeom prst="rect">
            <a:avLst/>
          </a:prstGeom>
        </p:spPr>
      </p:pic>
    </p:spTree>
    <p:extLst>
      <p:ext uri="{BB962C8B-B14F-4D97-AF65-F5344CB8AC3E}">
        <p14:creationId xmlns:p14="http://schemas.microsoft.com/office/powerpoint/2010/main" val="180455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smtClean="0"/>
              <a:t>LA GAZZETTA </a:t>
            </a:r>
            <a:r>
              <a:rPr lang="it-IT" dirty="0"/>
              <a:t>DEL MEZZOGIORNO</a:t>
            </a:r>
          </a:p>
        </p:txBody>
      </p:sp>
      <p:sp>
        <p:nvSpPr>
          <p:cNvPr id="5" name="CasellaDiTesto 4"/>
          <p:cNvSpPr txBox="1"/>
          <p:nvPr/>
        </p:nvSpPr>
        <p:spPr>
          <a:xfrm>
            <a:off x="594658" y="5215068"/>
            <a:ext cx="6061635" cy="1477328"/>
          </a:xfrm>
          <a:prstGeom prst="rect">
            <a:avLst/>
          </a:prstGeom>
          <a:noFill/>
        </p:spPr>
        <p:txBody>
          <a:bodyPr wrap="square" rtlCol="0">
            <a:spAutoFit/>
          </a:bodyPr>
          <a:lstStyle/>
          <a:p>
            <a:r>
              <a:rPr lang="it-IT" dirty="0" smtClean="0"/>
              <a:t>LA GAZZETTA DEL MEZZOGIORNO</a:t>
            </a:r>
          </a:p>
          <a:p>
            <a:endParaRPr lang="it-IT" dirty="0"/>
          </a:p>
          <a:p>
            <a:r>
              <a:rPr lang="it-IT" dirty="0" smtClean="0"/>
              <a:t>Di Pietro Sisto</a:t>
            </a:r>
            <a:endParaRPr lang="it-IT" dirty="0"/>
          </a:p>
          <a:p>
            <a:endParaRPr lang="it-IT" dirty="0"/>
          </a:p>
          <a:p>
            <a:r>
              <a:rPr lang="it-IT" dirty="0"/>
              <a:t>1</a:t>
            </a:r>
            <a:r>
              <a:rPr lang="it-IT" dirty="0" smtClean="0"/>
              <a:t>8 novembre 2018</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53253"/>
            <a:ext cx="8090647" cy="4800450"/>
          </a:xfrm>
          <a:prstGeom prst="rect">
            <a:avLst/>
          </a:prstGeom>
        </p:spPr>
      </p:pic>
    </p:spTree>
    <p:extLst>
      <p:ext uri="{BB962C8B-B14F-4D97-AF65-F5344CB8AC3E}">
        <p14:creationId xmlns:p14="http://schemas.microsoft.com/office/powerpoint/2010/main" val="177527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a:bodyPr>
          <a:lstStyle/>
          <a:p>
            <a:r>
              <a:rPr lang="it-IT" dirty="0" smtClean="0"/>
              <a:t>LA REPUBBLICA</a:t>
            </a:r>
            <a:endParaRPr lang="it-IT" dirty="0"/>
          </a:p>
        </p:txBody>
      </p:sp>
      <p:sp>
        <p:nvSpPr>
          <p:cNvPr id="5" name="CasellaDiTesto 4"/>
          <p:cNvSpPr txBox="1"/>
          <p:nvPr/>
        </p:nvSpPr>
        <p:spPr>
          <a:xfrm>
            <a:off x="737375" y="764092"/>
            <a:ext cx="3748742" cy="1477328"/>
          </a:xfrm>
          <a:prstGeom prst="rect">
            <a:avLst/>
          </a:prstGeom>
          <a:noFill/>
        </p:spPr>
        <p:txBody>
          <a:bodyPr wrap="square" rtlCol="0">
            <a:spAutoFit/>
          </a:bodyPr>
          <a:lstStyle/>
          <a:p>
            <a:r>
              <a:rPr lang="it-IT" dirty="0" smtClean="0"/>
              <a:t>LA REPUBBLICA</a:t>
            </a:r>
          </a:p>
          <a:p>
            <a:endParaRPr lang="it-IT" dirty="0"/>
          </a:p>
          <a:p>
            <a:r>
              <a:rPr lang="it-IT" dirty="0" smtClean="0"/>
              <a:t>Di Gennaro </a:t>
            </a:r>
            <a:r>
              <a:rPr lang="it-IT" dirty="0" err="1" smtClean="0"/>
              <a:t>Totorizzo</a:t>
            </a:r>
            <a:endParaRPr lang="it-IT" dirty="0"/>
          </a:p>
          <a:p>
            <a:endParaRPr lang="it-IT" dirty="0"/>
          </a:p>
          <a:p>
            <a:r>
              <a:rPr lang="it-IT" dirty="0" smtClean="0"/>
              <a:t>20 novembre 2018</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488" y="349623"/>
            <a:ext cx="3490405" cy="6172200"/>
          </a:xfrm>
          <a:prstGeom prst="rect">
            <a:avLst/>
          </a:prstGeom>
        </p:spPr>
      </p:pic>
    </p:spTree>
    <p:extLst>
      <p:ext uri="{BB962C8B-B14F-4D97-AF65-F5344CB8AC3E}">
        <p14:creationId xmlns:p14="http://schemas.microsoft.com/office/powerpoint/2010/main" val="3290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smtClean="0"/>
              <a:t>LA GAZZETTA </a:t>
            </a:r>
            <a:r>
              <a:rPr lang="it-IT" dirty="0"/>
              <a:t>DEL MEZZOGIORNO</a:t>
            </a:r>
          </a:p>
        </p:txBody>
      </p:sp>
      <p:sp>
        <p:nvSpPr>
          <p:cNvPr id="5" name="CasellaDiTesto 4"/>
          <p:cNvSpPr txBox="1"/>
          <p:nvPr/>
        </p:nvSpPr>
        <p:spPr>
          <a:xfrm>
            <a:off x="737375" y="764092"/>
            <a:ext cx="3748742" cy="1754326"/>
          </a:xfrm>
          <a:prstGeom prst="rect">
            <a:avLst/>
          </a:prstGeom>
          <a:noFill/>
        </p:spPr>
        <p:txBody>
          <a:bodyPr wrap="square" rtlCol="0">
            <a:spAutoFit/>
          </a:bodyPr>
          <a:lstStyle/>
          <a:p>
            <a:r>
              <a:rPr lang="it-IT" dirty="0" smtClean="0"/>
              <a:t>LA GAZZETTA DEL MEZZOGIORNO</a:t>
            </a:r>
          </a:p>
          <a:p>
            <a:endParaRPr lang="it-IT" dirty="0"/>
          </a:p>
          <a:p>
            <a:r>
              <a:rPr lang="it-IT" dirty="0" smtClean="0"/>
              <a:t>Di Pietro Marino</a:t>
            </a:r>
            <a:endParaRPr lang="it-IT" dirty="0"/>
          </a:p>
          <a:p>
            <a:endParaRPr lang="it-IT" dirty="0"/>
          </a:p>
          <a:p>
            <a:r>
              <a:rPr lang="it-IT" dirty="0" smtClean="0"/>
              <a:t>23 novembre 2018</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6117" y="410135"/>
            <a:ext cx="4407101" cy="6037729"/>
          </a:xfrm>
          <a:prstGeom prst="rect">
            <a:avLst/>
          </a:prstGeom>
        </p:spPr>
      </p:pic>
    </p:spTree>
    <p:extLst>
      <p:ext uri="{BB962C8B-B14F-4D97-AF65-F5344CB8AC3E}">
        <p14:creationId xmlns:p14="http://schemas.microsoft.com/office/powerpoint/2010/main" val="73419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a:bodyPr>
          <a:lstStyle/>
          <a:p>
            <a:r>
              <a:rPr lang="it-IT" dirty="0"/>
              <a:t>BARINEDITA</a:t>
            </a:r>
          </a:p>
        </p:txBody>
      </p:sp>
      <p:sp>
        <p:nvSpPr>
          <p:cNvPr id="5" name="CasellaDiTesto 4"/>
          <p:cNvSpPr txBox="1"/>
          <p:nvPr/>
        </p:nvSpPr>
        <p:spPr>
          <a:xfrm>
            <a:off x="737375" y="764092"/>
            <a:ext cx="3748742" cy="1477328"/>
          </a:xfrm>
          <a:prstGeom prst="rect">
            <a:avLst/>
          </a:prstGeom>
          <a:noFill/>
        </p:spPr>
        <p:txBody>
          <a:bodyPr wrap="square" rtlCol="0">
            <a:spAutoFit/>
          </a:bodyPr>
          <a:lstStyle/>
          <a:p>
            <a:r>
              <a:rPr lang="it-IT" dirty="0" smtClean="0"/>
              <a:t>BARINEDITA</a:t>
            </a:r>
          </a:p>
          <a:p>
            <a:endParaRPr lang="it-IT" dirty="0"/>
          </a:p>
          <a:p>
            <a:r>
              <a:rPr lang="it-IT" dirty="0" smtClean="0"/>
              <a:t>A cura della Redazione</a:t>
            </a:r>
            <a:endParaRPr lang="it-IT" dirty="0"/>
          </a:p>
          <a:p>
            <a:endParaRPr lang="it-IT" dirty="0"/>
          </a:p>
          <a:p>
            <a:r>
              <a:rPr lang="it-IT" dirty="0" smtClean="0"/>
              <a:t>27 novembre 2018</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3588" y="685800"/>
            <a:ext cx="5691072" cy="3463424"/>
          </a:xfrm>
          <a:prstGeom prst="rect">
            <a:avLst/>
          </a:prstGeom>
        </p:spPr>
      </p:pic>
    </p:spTree>
    <p:extLst>
      <p:ext uri="{BB962C8B-B14F-4D97-AF65-F5344CB8AC3E}">
        <p14:creationId xmlns:p14="http://schemas.microsoft.com/office/powerpoint/2010/main" val="90028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a:bodyPr>
          <a:lstStyle/>
          <a:p>
            <a:r>
              <a:rPr lang="it-IT" dirty="0"/>
              <a:t>ARTRIBUNE</a:t>
            </a:r>
          </a:p>
        </p:txBody>
      </p:sp>
      <p:sp>
        <p:nvSpPr>
          <p:cNvPr id="5" name="CasellaDiTesto 4"/>
          <p:cNvSpPr txBox="1"/>
          <p:nvPr/>
        </p:nvSpPr>
        <p:spPr>
          <a:xfrm>
            <a:off x="737375" y="764092"/>
            <a:ext cx="3748742" cy="1477328"/>
          </a:xfrm>
          <a:prstGeom prst="rect">
            <a:avLst/>
          </a:prstGeom>
          <a:noFill/>
        </p:spPr>
        <p:txBody>
          <a:bodyPr wrap="square" rtlCol="0">
            <a:spAutoFit/>
          </a:bodyPr>
          <a:lstStyle/>
          <a:p>
            <a:r>
              <a:rPr lang="it-IT" dirty="0" smtClean="0"/>
              <a:t>ARTRIBUNE</a:t>
            </a:r>
          </a:p>
          <a:p>
            <a:endParaRPr lang="it-IT" dirty="0"/>
          </a:p>
          <a:p>
            <a:r>
              <a:rPr lang="it-IT" dirty="0" smtClean="0"/>
              <a:t>Di Marilena Di Tursi</a:t>
            </a:r>
            <a:endParaRPr lang="it-IT" dirty="0"/>
          </a:p>
          <a:p>
            <a:endParaRPr lang="it-IT" dirty="0"/>
          </a:p>
          <a:p>
            <a:r>
              <a:rPr lang="it-IT" dirty="0" smtClean="0"/>
              <a:t>18 dicembre 2018</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6117" y="374127"/>
            <a:ext cx="4462066" cy="6093908"/>
          </a:xfrm>
          <a:prstGeom prst="rect">
            <a:avLst/>
          </a:prstGeom>
        </p:spPr>
      </p:pic>
    </p:spTree>
    <p:extLst>
      <p:ext uri="{BB962C8B-B14F-4D97-AF65-F5344CB8AC3E}">
        <p14:creationId xmlns:p14="http://schemas.microsoft.com/office/powerpoint/2010/main" val="120027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smtClean="0"/>
              <a:t>LA GAZZETTA </a:t>
            </a:r>
            <a:r>
              <a:rPr lang="it-IT" dirty="0"/>
              <a:t>DEL MEZZOGIORNO</a:t>
            </a:r>
          </a:p>
        </p:txBody>
      </p:sp>
      <p:sp>
        <p:nvSpPr>
          <p:cNvPr id="5" name="CasellaDiTesto 4"/>
          <p:cNvSpPr txBox="1"/>
          <p:nvPr/>
        </p:nvSpPr>
        <p:spPr>
          <a:xfrm>
            <a:off x="737375" y="764092"/>
            <a:ext cx="3025503" cy="1754326"/>
          </a:xfrm>
          <a:prstGeom prst="rect">
            <a:avLst/>
          </a:prstGeom>
          <a:noFill/>
        </p:spPr>
        <p:txBody>
          <a:bodyPr wrap="square" rtlCol="0">
            <a:spAutoFit/>
          </a:bodyPr>
          <a:lstStyle/>
          <a:p>
            <a:r>
              <a:rPr lang="it-IT" dirty="0" smtClean="0"/>
              <a:t>LA GAZZETTA DEL MEZZOGIORNO</a:t>
            </a:r>
          </a:p>
          <a:p>
            <a:endParaRPr lang="it-IT" dirty="0"/>
          </a:p>
          <a:p>
            <a:r>
              <a:rPr lang="it-IT" dirty="0"/>
              <a:t>A cura della Redazione</a:t>
            </a:r>
          </a:p>
          <a:p>
            <a:endParaRPr lang="it-IT" dirty="0"/>
          </a:p>
          <a:p>
            <a:r>
              <a:rPr lang="it-IT" dirty="0" smtClean="0"/>
              <a:t>25 novembre 2018</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0167" y="497624"/>
            <a:ext cx="5845272" cy="4041588"/>
          </a:xfrm>
          <a:prstGeom prst="rect">
            <a:avLst/>
          </a:prstGeom>
        </p:spPr>
      </p:pic>
    </p:spTree>
    <p:extLst>
      <p:ext uri="{BB962C8B-B14F-4D97-AF65-F5344CB8AC3E}">
        <p14:creationId xmlns:p14="http://schemas.microsoft.com/office/powerpoint/2010/main" val="170239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smtClean="0"/>
              <a:t>LA GAZZETTA </a:t>
            </a:r>
            <a:r>
              <a:rPr lang="it-IT" dirty="0"/>
              <a:t>DEL MEZZOGIORNO</a:t>
            </a:r>
          </a:p>
        </p:txBody>
      </p:sp>
      <p:sp>
        <p:nvSpPr>
          <p:cNvPr id="5" name="CasellaDiTesto 4"/>
          <p:cNvSpPr txBox="1"/>
          <p:nvPr/>
        </p:nvSpPr>
        <p:spPr>
          <a:xfrm>
            <a:off x="245035" y="685800"/>
            <a:ext cx="3291542" cy="1754326"/>
          </a:xfrm>
          <a:prstGeom prst="rect">
            <a:avLst/>
          </a:prstGeom>
          <a:noFill/>
        </p:spPr>
        <p:txBody>
          <a:bodyPr wrap="square" rtlCol="0">
            <a:spAutoFit/>
          </a:bodyPr>
          <a:lstStyle/>
          <a:p>
            <a:r>
              <a:rPr lang="it-IT" dirty="0" smtClean="0"/>
              <a:t>LA GAZZETTA DEL MEZZOGIORNO</a:t>
            </a:r>
          </a:p>
          <a:p>
            <a:endParaRPr lang="it-IT" dirty="0"/>
          </a:p>
          <a:p>
            <a:r>
              <a:rPr lang="it-IT" dirty="0" smtClean="0"/>
              <a:t>Di Enrica Simonetti</a:t>
            </a:r>
            <a:endParaRPr lang="it-IT" dirty="0"/>
          </a:p>
          <a:p>
            <a:endParaRPr lang="it-IT" dirty="0"/>
          </a:p>
          <a:p>
            <a:r>
              <a:rPr lang="it-IT" dirty="0" smtClean="0"/>
              <a:t>26 novembre 2018</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280" y="590697"/>
            <a:ext cx="6061635" cy="4745394"/>
          </a:xfrm>
          <a:prstGeom prst="rect">
            <a:avLst/>
          </a:prstGeom>
        </p:spPr>
      </p:pic>
    </p:spTree>
    <p:extLst>
      <p:ext uri="{BB962C8B-B14F-4D97-AF65-F5344CB8AC3E}">
        <p14:creationId xmlns:p14="http://schemas.microsoft.com/office/powerpoint/2010/main" val="75836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dirty="0"/>
              <a:t>CORRIERE DEL MEZZOGIORNO</a:t>
            </a:r>
          </a:p>
        </p:txBody>
      </p:sp>
      <p:sp>
        <p:nvSpPr>
          <p:cNvPr id="5" name="CasellaDiTesto 4"/>
          <p:cNvSpPr txBox="1"/>
          <p:nvPr/>
        </p:nvSpPr>
        <p:spPr>
          <a:xfrm>
            <a:off x="661894" y="3429000"/>
            <a:ext cx="3505200" cy="1754326"/>
          </a:xfrm>
          <a:prstGeom prst="rect">
            <a:avLst/>
          </a:prstGeom>
          <a:noFill/>
        </p:spPr>
        <p:txBody>
          <a:bodyPr wrap="square" rtlCol="0">
            <a:spAutoFit/>
          </a:bodyPr>
          <a:lstStyle/>
          <a:p>
            <a:r>
              <a:rPr lang="it-IT" dirty="0" smtClean="0"/>
              <a:t>CORRIERE DEL MEZZOGIORNO</a:t>
            </a:r>
          </a:p>
          <a:p>
            <a:endParaRPr lang="it-IT" dirty="0"/>
          </a:p>
          <a:p>
            <a:r>
              <a:rPr lang="it-IT" dirty="0" smtClean="0"/>
              <a:t>A cura della Redazione</a:t>
            </a:r>
            <a:endParaRPr lang="it-IT" dirty="0"/>
          </a:p>
          <a:p>
            <a:endParaRPr lang="it-IT" dirty="0"/>
          </a:p>
          <a:p>
            <a:r>
              <a:rPr lang="it-IT" dirty="0" smtClean="0"/>
              <a:t>27 novembre 2018</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35" y="685800"/>
            <a:ext cx="8991600" cy="2442603"/>
          </a:xfrm>
          <a:prstGeom prst="rect">
            <a:avLst/>
          </a:prstGeom>
        </p:spPr>
      </p:pic>
    </p:spTree>
    <p:extLst>
      <p:ext uri="{BB962C8B-B14F-4D97-AF65-F5344CB8AC3E}">
        <p14:creationId xmlns:p14="http://schemas.microsoft.com/office/powerpoint/2010/main" val="10145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5220586" y="1828800"/>
            <a:ext cx="5676014" cy="4343400"/>
          </a:xfrm>
        </p:spPr>
        <p:txBody>
          <a:bodyPr>
            <a:normAutofit fontScale="92500" lnSpcReduction="10000"/>
          </a:bodyPr>
          <a:lstStyle/>
          <a:p>
            <a:pPr lvl="3"/>
            <a:r>
              <a:rPr lang="it-IT" sz="4000" dirty="0">
                <a:solidFill>
                  <a:srgbClr val="FF0000"/>
                </a:solidFill>
                <a:latin typeface="Bodoni 72 Book" charset="0"/>
                <a:ea typeface="ＭＳ 明朝" charset="-128"/>
                <a:cs typeface="Times New Roman" charset="0"/>
              </a:rPr>
              <a:t>Coro ‘</a:t>
            </a:r>
            <a:r>
              <a:rPr lang="it-IT" sz="4000" dirty="0" err="1" smtClean="0">
                <a:solidFill>
                  <a:srgbClr val="FF0000"/>
                </a:solidFill>
                <a:latin typeface="Bodoni 72 Book" charset="0"/>
                <a:ea typeface="ＭＳ 明朝" charset="-128"/>
                <a:cs typeface="Times New Roman" charset="0"/>
              </a:rPr>
              <a:t>Harmonia</a:t>
            </a:r>
            <a:r>
              <a:rPr lang="it-IT" sz="4000" dirty="0" smtClean="0">
                <a:solidFill>
                  <a:srgbClr val="FF0000"/>
                </a:solidFill>
                <a:latin typeface="Bodoni 72 Book" charset="0"/>
                <a:ea typeface="ＭＳ 明朝" charset="-128"/>
                <a:cs typeface="Times New Roman" charset="0"/>
              </a:rPr>
              <a:t>’</a:t>
            </a:r>
          </a:p>
          <a:p>
            <a:pPr lvl="3"/>
            <a:endParaRPr lang="it-IT" sz="4000" dirty="0">
              <a:latin typeface="Bodoni 72 Book" charset="0"/>
              <a:ea typeface="ＭＳ 明朝" charset="-128"/>
              <a:cs typeface="Times New Roman" charset="0"/>
            </a:endParaRPr>
          </a:p>
          <a:p>
            <a:pPr lvl="3"/>
            <a:endParaRPr lang="it-IT" sz="4000" dirty="0" smtClean="0">
              <a:latin typeface="Bodoni 72 Book" charset="0"/>
              <a:ea typeface="ＭＳ 明朝" charset="-128"/>
              <a:cs typeface="Times New Roman" charset="0"/>
            </a:endParaRPr>
          </a:p>
          <a:p>
            <a:pPr lvl="3"/>
            <a:r>
              <a:rPr lang="it-IT" sz="4000" dirty="0" smtClean="0">
                <a:latin typeface="Bodoni 72 Book" charset="0"/>
                <a:ea typeface="ＭＳ 明朝" charset="-128"/>
                <a:cs typeface="Times New Roman" charset="0"/>
              </a:rPr>
              <a:t>Partecipante al Meeting dei Cori universitari</a:t>
            </a:r>
            <a:endParaRPr lang="it-IT" sz="4000" dirty="0">
              <a:latin typeface="Bodoni 72 Book" charset="0"/>
              <a:ea typeface="ＭＳ 明朝" charset="-128"/>
              <a:cs typeface="Times New Roman" charset="0"/>
            </a:endParaRPr>
          </a:p>
          <a:p>
            <a:pPr lvl="3"/>
            <a:r>
              <a:rPr lang="it-IT" sz="4000" dirty="0" smtClean="0">
                <a:solidFill>
                  <a:srgbClr val="002060"/>
                </a:solidFill>
                <a:latin typeface="Bodoni 72 Book" charset="0"/>
                <a:ea typeface="ＭＳ 明朝" charset="-128"/>
                <a:cs typeface="Times New Roman" charset="0"/>
              </a:rPr>
              <a:t>Programma </a:t>
            </a:r>
            <a:r>
              <a:rPr lang="it-IT" sz="4000" dirty="0" err="1">
                <a:solidFill>
                  <a:srgbClr val="002060"/>
                </a:solidFill>
                <a:latin typeface="Bodoni 72 Book" charset="0"/>
                <a:ea typeface="ＭＳ 明朝" charset="-128"/>
                <a:cs typeface="Times New Roman" charset="0"/>
              </a:rPr>
              <a:t>UNInCANTO</a:t>
            </a:r>
            <a:r>
              <a:rPr lang="it-IT" sz="4000" dirty="0">
                <a:solidFill>
                  <a:srgbClr val="002060"/>
                </a:solidFill>
                <a:latin typeface="Bodoni 72 Book" charset="0"/>
                <a:ea typeface="ＭＳ 明朝" charset="-128"/>
                <a:cs typeface="Times New Roman" charset="0"/>
              </a:rPr>
              <a:t> 2018, </a:t>
            </a:r>
            <a:r>
              <a:rPr lang="it-IT" sz="4000" dirty="0" smtClean="0">
                <a:solidFill>
                  <a:srgbClr val="002060"/>
                </a:solidFill>
                <a:latin typeface="Bodoni 72 Book" charset="0"/>
                <a:ea typeface="ＭＳ 明朝" charset="-128"/>
                <a:cs typeface="Times New Roman" charset="0"/>
              </a:rPr>
              <a:t>(Urbino</a:t>
            </a:r>
            <a:r>
              <a:rPr lang="it-IT" sz="4000" dirty="0">
                <a:solidFill>
                  <a:srgbClr val="002060"/>
                </a:solidFill>
                <a:latin typeface="Bodoni 72 Book" charset="0"/>
                <a:ea typeface="ＭＳ 明朝" charset="-128"/>
                <a:cs typeface="Times New Roman" charset="0"/>
              </a:rPr>
              <a:t>, Maggio </a:t>
            </a:r>
            <a:r>
              <a:rPr lang="it-IT" sz="4000" dirty="0" smtClean="0">
                <a:solidFill>
                  <a:srgbClr val="002060"/>
                </a:solidFill>
                <a:latin typeface="Bodoni 72 Book" charset="0"/>
                <a:ea typeface="ＭＳ 明朝" charset="-128"/>
                <a:cs typeface="Times New Roman" charset="0"/>
              </a:rPr>
              <a:t>2018)</a:t>
            </a:r>
            <a:endParaRPr lang="it-IT" sz="4000" dirty="0">
              <a:solidFill>
                <a:srgbClr val="002060"/>
              </a:solidFill>
            </a:endParaRPr>
          </a:p>
        </p:txBody>
      </p:sp>
      <p:sp>
        <p:nvSpPr>
          <p:cNvPr id="4" name="Rettangolo 3"/>
          <p:cNvSpPr/>
          <p:nvPr/>
        </p:nvSpPr>
        <p:spPr>
          <a:xfrm>
            <a:off x="808074" y="2921169"/>
            <a:ext cx="3753293" cy="646331"/>
          </a:xfrm>
          <a:prstGeom prst="rect">
            <a:avLst/>
          </a:prstGeom>
        </p:spPr>
        <p:txBody>
          <a:bodyPr wrap="square">
            <a:spAutoFit/>
          </a:bodyPr>
          <a:lstStyle/>
          <a:p>
            <a:pPr algn="just">
              <a:spcAft>
                <a:spcPts val="0"/>
              </a:spcAft>
            </a:pPr>
            <a:r>
              <a:rPr lang="it-IT" dirty="0" smtClean="0">
                <a:latin typeface="Bodoni 72 Book" charset="0"/>
                <a:ea typeface="ＭＳ 明朝" charset="-128"/>
                <a:cs typeface="Times New Roman" charset="0"/>
              </a:rPr>
              <a:t>Progetto </a:t>
            </a:r>
            <a:r>
              <a:rPr lang="it-IT" dirty="0">
                <a:latin typeface="Bodoni 72 Book" charset="0"/>
                <a:ea typeface="ＭＳ 明朝" charset="-128"/>
                <a:cs typeface="Times New Roman" charset="0"/>
              </a:rPr>
              <a:t>della CRUI ‘Università in rete per la musica </a:t>
            </a:r>
            <a:r>
              <a:rPr lang="it-IT">
                <a:latin typeface="Bodoni 72 Book" charset="0"/>
                <a:ea typeface="ＭＳ 明朝" charset="-128"/>
                <a:cs typeface="Times New Roman" charset="0"/>
              </a:rPr>
              <a:t>– </a:t>
            </a:r>
            <a:r>
              <a:rPr lang="it-IT" smtClean="0">
                <a:latin typeface="Bodoni 72 Book" charset="0"/>
                <a:ea typeface="ＭＳ 明朝" charset="-128"/>
                <a:cs typeface="Times New Roman" charset="0"/>
              </a:rPr>
              <a:t>UNIREM</a:t>
            </a:r>
            <a:endParaRPr lang="it-IT" dirty="0">
              <a:effectLst/>
              <a:latin typeface="Cambria" charset="0"/>
              <a:ea typeface="ＭＳ 明朝" charset="-128"/>
              <a:cs typeface="Times New Roman" charset="0"/>
            </a:endParaRPr>
          </a:p>
        </p:txBody>
      </p:sp>
    </p:spTree>
    <p:extLst>
      <p:ext uri="{BB962C8B-B14F-4D97-AF65-F5344CB8AC3E}">
        <p14:creationId xmlns:p14="http://schemas.microsoft.com/office/powerpoint/2010/main" val="110540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smtClean="0"/>
              <a:t>LA GAZZETTA </a:t>
            </a:r>
            <a:r>
              <a:rPr lang="it-IT" dirty="0"/>
              <a:t>DEL MEZZOGIORNO</a:t>
            </a:r>
          </a:p>
        </p:txBody>
      </p:sp>
      <p:sp>
        <p:nvSpPr>
          <p:cNvPr id="5" name="CasellaDiTesto 4"/>
          <p:cNvSpPr txBox="1"/>
          <p:nvPr/>
        </p:nvSpPr>
        <p:spPr>
          <a:xfrm>
            <a:off x="737375" y="764092"/>
            <a:ext cx="3025503" cy="1754326"/>
          </a:xfrm>
          <a:prstGeom prst="rect">
            <a:avLst/>
          </a:prstGeom>
          <a:noFill/>
        </p:spPr>
        <p:txBody>
          <a:bodyPr wrap="square" rtlCol="0">
            <a:spAutoFit/>
          </a:bodyPr>
          <a:lstStyle/>
          <a:p>
            <a:r>
              <a:rPr lang="it-IT" dirty="0" smtClean="0"/>
              <a:t>LA GAZZETTA DEL MEZZOGIORNO</a:t>
            </a:r>
          </a:p>
          <a:p>
            <a:endParaRPr lang="it-IT" dirty="0"/>
          </a:p>
          <a:p>
            <a:r>
              <a:rPr lang="it-IT" dirty="0"/>
              <a:t>A cura della Redazione</a:t>
            </a:r>
          </a:p>
          <a:p>
            <a:endParaRPr lang="it-IT" dirty="0"/>
          </a:p>
          <a:p>
            <a:r>
              <a:rPr lang="it-IT" dirty="0" smtClean="0"/>
              <a:t>27 novembre 2018</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878" y="479616"/>
            <a:ext cx="5515593" cy="4751289"/>
          </a:xfrm>
          <a:prstGeom prst="rect">
            <a:avLst/>
          </a:prstGeom>
        </p:spPr>
      </p:pic>
    </p:spTree>
    <p:extLst>
      <p:ext uri="{BB962C8B-B14F-4D97-AF65-F5344CB8AC3E}">
        <p14:creationId xmlns:p14="http://schemas.microsoft.com/office/powerpoint/2010/main" val="188965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a:bodyPr>
          <a:lstStyle/>
          <a:p>
            <a:r>
              <a:rPr lang="it-IT" dirty="0" smtClean="0"/>
              <a:t>LA REPUBBLICA</a:t>
            </a:r>
            <a:endParaRPr lang="it-IT" dirty="0"/>
          </a:p>
        </p:txBody>
      </p:sp>
      <p:sp>
        <p:nvSpPr>
          <p:cNvPr id="5" name="CasellaDiTesto 4"/>
          <p:cNvSpPr txBox="1"/>
          <p:nvPr/>
        </p:nvSpPr>
        <p:spPr>
          <a:xfrm>
            <a:off x="737375" y="764092"/>
            <a:ext cx="3748742" cy="1477328"/>
          </a:xfrm>
          <a:prstGeom prst="rect">
            <a:avLst/>
          </a:prstGeom>
          <a:noFill/>
        </p:spPr>
        <p:txBody>
          <a:bodyPr wrap="square" rtlCol="0">
            <a:spAutoFit/>
          </a:bodyPr>
          <a:lstStyle/>
          <a:p>
            <a:r>
              <a:rPr lang="it-IT" dirty="0" smtClean="0"/>
              <a:t>LA REPUBBLICA</a:t>
            </a:r>
          </a:p>
          <a:p>
            <a:endParaRPr lang="it-IT" dirty="0"/>
          </a:p>
          <a:p>
            <a:r>
              <a:rPr lang="it-IT" dirty="0" smtClean="0"/>
              <a:t>A cura della Redazione</a:t>
            </a:r>
            <a:endParaRPr lang="it-IT" dirty="0"/>
          </a:p>
          <a:p>
            <a:endParaRPr lang="it-IT" dirty="0"/>
          </a:p>
          <a:p>
            <a:r>
              <a:rPr lang="it-IT" dirty="0" smtClean="0"/>
              <a:t>27 novembre 2018</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177" y="188257"/>
            <a:ext cx="3238051" cy="6360459"/>
          </a:xfrm>
          <a:prstGeom prst="rect">
            <a:avLst/>
          </a:prstGeom>
        </p:spPr>
      </p:pic>
    </p:spTree>
    <p:extLst>
      <p:ext uri="{BB962C8B-B14F-4D97-AF65-F5344CB8AC3E}">
        <p14:creationId xmlns:p14="http://schemas.microsoft.com/office/powerpoint/2010/main" val="58694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dirty="0" smtClean="0"/>
              <a:t>LA GAZZETTA </a:t>
            </a:r>
            <a:r>
              <a:rPr lang="it-IT" dirty="0"/>
              <a:t>DEL MEZZOGIORNO</a:t>
            </a:r>
          </a:p>
        </p:txBody>
      </p:sp>
      <p:sp>
        <p:nvSpPr>
          <p:cNvPr id="5" name="CasellaDiTesto 4"/>
          <p:cNvSpPr txBox="1"/>
          <p:nvPr/>
        </p:nvSpPr>
        <p:spPr>
          <a:xfrm>
            <a:off x="661894" y="3805517"/>
            <a:ext cx="3505200" cy="1754326"/>
          </a:xfrm>
          <a:prstGeom prst="rect">
            <a:avLst/>
          </a:prstGeom>
          <a:noFill/>
        </p:spPr>
        <p:txBody>
          <a:bodyPr wrap="square" rtlCol="0">
            <a:spAutoFit/>
          </a:bodyPr>
          <a:lstStyle/>
          <a:p>
            <a:r>
              <a:rPr lang="it-IT" dirty="0" smtClean="0"/>
              <a:t>LA GAZZETTA DEL MEZZOGIORNO</a:t>
            </a:r>
          </a:p>
          <a:p>
            <a:endParaRPr lang="it-IT" dirty="0"/>
          </a:p>
          <a:p>
            <a:r>
              <a:rPr lang="it-IT" dirty="0" smtClean="0"/>
              <a:t>A cura della Redazione</a:t>
            </a:r>
            <a:endParaRPr lang="it-IT" dirty="0"/>
          </a:p>
          <a:p>
            <a:endParaRPr lang="it-IT" dirty="0"/>
          </a:p>
          <a:p>
            <a:r>
              <a:rPr lang="it-IT" dirty="0" smtClean="0"/>
              <a:t>28 novembre 2018</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894" y="496794"/>
            <a:ext cx="6989482" cy="2845718"/>
          </a:xfrm>
          <a:prstGeom prst="rect">
            <a:avLst/>
          </a:prstGeom>
        </p:spPr>
      </p:pic>
    </p:spTree>
    <p:extLst>
      <p:ext uri="{BB962C8B-B14F-4D97-AF65-F5344CB8AC3E}">
        <p14:creationId xmlns:p14="http://schemas.microsoft.com/office/powerpoint/2010/main" val="187670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a:bodyPr>
          <a:lstStyle/>
          <a:p>
            <a:r>
              <a:rPr lang="it-IT" dirty="0" smtClean="0"/>
              <a:t>LA REPUBBLICA</a:t>
            </a:r>
            <a:endParaRPr lang="it-IT" dirty="0"/>
          </a:p>
        </p:txBody>
      </p:sp>
      <p:sp>
        <p:nvSpPr>
          <p:cNvPr id="5" name="CasellaDiTesto 4"/>
          <p:cNvSpPr txBox="1"/>
          <p:nvPr/>
        </p:nvSpPr>
        <p:spPr>
          <a:xfrm>
            <a:off x="737375" y="764092"/>
            <a:ext cx="3748742" cy="1477328"/>
          </a:xfrm>
          <a:prstGeom prst="rect">
            <a:avLst/>
          </a:prstGeom>
          <a:noFill/>
        </p:spPr>
        <p:txBody>
          <a:bodyPr wrap="square" rtlCol="0">
            <a:spAutoFit/>
          </a:bodyPr>
          <a:lstStyle/>
          <a:p>
            <a:r>
              <a:rPr lang="it-IT" dirty="0" smtClean="0"/>
              <a:t>LA REPUBBLICA</a:t>
            </a:r>
          </a:p>
          <a:p>
            <a:endParaRPr lang="it-IT" dirty="0"/>
          </a:p>
          <a:p>
            <a:r>
              <a:rPr lang="it-IT" dirty="0" smtClean="0"/>
              <a:t>A cura della Redazione</a:t>
            </a:r>
            <a:endParaRPr lang="it-IT" dirty="0"/>
          </a:p>
          <a:p>
            <a:endParaRPr lang="it-IT" dirty="0"/>
          </a:p>
          <a:p>
            <a:r>
              <a:rPr lang="it-IT" dirty="0" smtClean="0"/>
              <a:t>28 novembre 2018</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6117" y="416859"/>
            <a:ext cx="4113570" cy="5271247"/>
          </a:xfrm>
          <a:prstGeom prst="rect">
            <a:avLst/>
          </a:prstGeom>
        </p:spPr>
      </p:pic>
    </p:spTree>
    <p:extLst>
      <p:ext uri="{BB962C8B-B14F-4D97-AF65-F5344CB8AC3E}">
        <p14:creationId xmlns:p14="http://schemas.microsoft.com/office/powerpoint/2010/main" val="97223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a:bodyPr>
          <a:lstStyle/>
          <a:p>
            <a:r>
              <a:rPr lang="it-IT" dirty="0" smtClean="0"/>
              <a:t>MUSICA JAZZ</a:t>
            </a:r>
            <a:endParaRPr lang="it-IT" dirty="0"/>
          </a:p>
        </p:txBody>
      </p:sp>
      <p:sp>
        <p:nvSpPr>
          <p:cNvPr id="5" name="CasellaDiTesto 4"/>
          <p:cNvSpPr txBox="1"/>
          <p:nvPr/>
        </p:nvSpPr>
        <p:spPr>
          <a:xfrm>
            <a:off x="737375" y="764092"/>
            <a:ext cx="3748742" cy="1477328"/>
          </a:xfrm>
          <a:prstGeom prst="rect">
            <a:avLst/>
          </a:prstGeom>
          <a:noFill/>
        </p:spPr>
        <p:txBody>
          <a:bodyPr wrap="square" rtlCol="0">
            <a:spAutoFit/>
          </a:bodyPr>
          <a:lstStyle/>
          <a:p>
            <a:r>
              <a:rPr lang="it-IT" dirty="0" smtClean="0"/>
              <a:t>MUSICA JAZZ</a:t>
            </a:r>
          </a:p>
          <a:p>
            <a:endParaRPr lang="it-IT" dirty="0"/>
          </a:p>
          <a:p>
            <a:r>
              <a:rPr lang="it-IT" dirty="0" smtClean="0"/>
              <a:t>Di Alceste </a:t>
            </a:r>
            <a:r>
              <a:rPr lang="it-IT" dirty="0" err="1" smtClean="0"/>
              <a:t>Ayroldi</a:t>
            </a:r>
            <a:endParaRPr lang="it-IT" dirty="0"/>
          </a:p>
          <a:p>
            <a:endParaRPr lang="it-IT" dirty="0"/>
          </a:p>
          <a:p>
            <a:r>
              <a:rPr lang="it-IT" dirty="0" smtClean="0"/>
              <a:t>17 maggio 2019</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1081" y="217682"/>
            <a:ext cx="2947199" cy="6093908"/>
          </a:xfrm>
          <a:prstGeom prst="rect">
            <a:avLst/>
          </a:prstGeom>
        </p:spPr>
      </p:pic>
    </p:spTree>
    <p:extLst>
      <p:ext uri="{BB962C8B-B14F-4D97-AF65-F5344CB8AC3E}">
        <p14:creationId xmlns:p14="http://schemas.microsoft.com/office/powerpoint/2010/main" val="206647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dirty="0"/>
              <a:t>CORRIERE DEL MEZZOGIORNO</a:t>
            </a:r>
          </a:p>
        </p:txBody>
      </p:sp>
      <p:sp>
        <p:nvSpPr>
          <p:cNvPr id="5" name="CasellaDiTesto 4"/>
          <p:cNvSpPr txBox="1"/>
          <p:nvPr/>
        </p:nvSpPr>
        <p:spPr>
          <a:xfrm>
            <a:off x="688789" y="685800"/>
            <a:ext cx="3505200" cy="1754326"/>
          </a:xfrm>
          <a:prstGeom prst="rect">
            <a:avLst/>
          </a:prstGeom>
          <a:noFill/>
        </p:spPr>
        <p:txBody>
          <a:bodyPr wrap="square" rtlCol="0">
            <a:spAutoFit/>
          </a:bodyPr>
          <a:lstStyle/>
          <a:p>
            <a:r>
              <a:rPr lang="it-IT" dirty="0" smtClean="0"/>
              <a:t>CORRIERE DEL MEZZOGIORNO</a:t>
            </a:r>
          </a:p>
          <a:p>
            <a:endParaRPr lang="it-IT" dirty="0"/>
          </a:p>
          <a:p>
            <a:r>
              <a:rPr lang="it-IT" dirty="0" smtClean="0"/>
              <a:t>Di Fabrizio </a:t>
            </a:r>
            <a:r>
              <a:rPr lang="it-IT" dirty="0" err="1" smtClean="0"/>
              <a:t>Versienti</a:t>
            </a:r>
            <a:endParaRPr lang="it-IT" dirty="0"/>
          </a:p>
          <a:p>
            <a:endParaRPr lang="it-IT" dirty="0"/>
          </a:p>
          <a:p>
            <a:r>
              <a:rPr lang="it-IT" dirty="0" smtClean="0"/>
              <a:t>22 maggio 2019</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0818" y="342900"/>
            <a:ext cx="4307617" cy="6172200"/>
          </a:xfrm>
          <a:prstGeom prst="rect">
            <a:avLst/>
          </a:prstGeom>
        </p:spPr>
      </p:pic>
    </p:spTree>
    <p:extLst>
      <p:ext uri="{BB962C8B-B14F-4D97-AF65-F5344CB8AC3E}">
        <p14:creationId xmlns:p14="http://schemas.microsoft.com/office/powerpoint/2010/main" val="6123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dirty="0" smtClean="0"/>
              <a:t>Da FAME DI SUD</a:t>
            </a:r>
            <a:br>
              <a:rPr lang="it-IT" dirty="0" smtClean="0"/>
            </a:br>
            <a:r>
              <a:rPr lang="it-IT" dirty="0" smtClean="0"/>
              <a:t>il </a:t>
            </a:r>
            <a:r>
              <a:rPr lang="it-IT" smtClean="0"/>
              <a:t>Sud Italia come non lo avete mai visto</a:t>
            </a:r>
            <a:endParaRPr lang="it-IT"/>
          </a:p>
        </p:txBody>
      </p:sp>
      <p:sp>
        <p:nvSpPr>
          <p:cNvPr id="3" name="Segnaposto testo verticale 2"/>
          <p:cNvSpPr>
            <a:spLocks noGrp="1"/>
          </p:cNvSpPr>
          <p:nvPr>
            <p:ph type="body" orient="vert" idx="1"/>
          </p:nvPr>
        </p:nvSpPr>
        <p:spPr>
          <a:xfrm flipH="1">
            <a:off x="9272154" y="685800"/>
            <a:ext cx="63232" cy="5486400"/>
          </a:xfrm>
        </p:spPr>
        <p:txBody>
          <a:bodyPr>
            <a:normAutofit fontScale="25000" lnSpcReduction="20000"/>
          </a:bodyPr>
          <a:lstStyle/>
          <a:p>
            <a:endParaRPr lang="it-IT" dirty="0"/>
          </a:p>
        </p:txBody>
      </p:sp>
      <p:sp>
        <p:nvSpPr>
          <p:cNvPr id="5" name="CasellaDiTesto 4"/>
          <p:cNvSpPr txBox="1"/>
          <p:nvPr/>
        </p:nvSpPr>
        <p:spPr>
          <a:xfrm>
            <a:off x="2083981" y="340242"/>
            <a:ext cx="2211572" cy="369332"/>
          </a:xfrm>
          <a:prstGeom prst="rect">
            <a:avLst/>
          </a:prstGeom>
          <a:noFill/>
        </p:spPr>
        <p:txBody>
          <a:bodyPr wrap="square" rtlCol="0">
            <a:spAutoFit/>
          </a:bodyPr>
          <a:lstStyle/>
          <a:p>
            <a:r>
              <a:rPr lang="it-IT" dirty="0" smtClean="0"/>
              <a:t>Da FAME DI SUD</a:t>
            </a:r>
            <a:endParaRPr lang="it-IT" dirty="0"/>
          </a:p>
        </p:txBody>
      </p:sp>
      <p:sp>
        <p:nvSpPr>
          <p:cNvPr id="6" name="CasellaDiTesto 5"/>
          <p:cNvSpPr txBox="1"/>
          <p:nvPr/>
        </p:nvSpPr>
        <p:spPr>
          <a:xfrm>
            <a:off x="2349795" y="935665"/>
            <a:ext cx="6283842" cy="20590252"/>
          </a:xfrm>
          <a:prstGeom prst="rect">
            <a:avLst/>
          </a:prstGeom>
          <a:noFill/>
        </p:spPr>
        <p:txBody>
          <a:bodyPr wrap="square" rtlCol="0">
            <a:spAutoFit/>
          </a:bodyPr>
          <a:lstStyle/>
          <a:p>
            <a:r>
              <a:rPr lang="it-IT" sz="1400" b="1" dirty="0" smtClean="0">
                <a:solidFill>
                  <a:schemeClr val="tx2"/>
                </a:solidFill>
              </a:rPr>
              <a:t>Redazione di </a:t>
            </a:r>
            <a:r>
              <a:rPr lang="it-IT" sz="1400" b="1" dirty="0" err="1" smtClean="0">
                <a:solidFill>
                  <a:schemeClr val="tx2"/>
                </a:solidFill>
              </a:rPr>
              <a:t>FdS</a:t>
            </a:r>
            <a:endParaRPr lang="it-IT" sz="1400" b="1" dirty="0" smtClean="0">
              <a:solidFill>
                <a:schemeClr val="tx2"/>
              </a:solidFill>
            </a:endParaRPr>
          </a:p>
          <a:p>
            <a:endParaRPr lang="it-IT" b="1" dirty="0">
              <a:solidFill>
                <a:srgbClr val="FF0000"/>
              </a:solidFill>
            </a:endParaRPr>
          </a:p>
          <a:p>
            <a:r>
              <a:rPr lang="it-IT" b="1" dirty="0" err="1" smtClean="0">
                <a:solidFill>
                  <a:srgbClr val="FF0000"/>
                </a:solidFill>
              </a:rPr>
              <a:t>Asinus</a:t>
            </a:r>
            <a:r>
              <a:rPr lang="it-IT" b="1" dirty="0" smtClean="0">
                <a:solidFill>
                  <a:srgbClr val="FF0000"/>
                </a:solidFill>
              </a:rPr>
              <a:t> </a:t>
            </a:r>
            <a:r>
              <a:rPr lang="it-IT" b="1" dirty="0" err="1">
                <a:solidFill>
                  <a:srgbClr val="FF0000"/>
                </a:solidFill>
              </a:rPr>
              <a:t>Aureus</a:t>
            </a:r>
            <a:r>
              <a:rPr lang="it-IT" b="1" dirty="0">
                <a:solidFill>
                  <a:srgbClr val="FF0000"/>
                </a:solidFill>
              </a:rPr>
              <a:t>. A Bari la fiaba immortale di Apuleio messa in musica da Nicola </a:t>
            </a:r>
            <a:r>
              <a:rPr lang="it-IT" b="1" dirty="0" err="1" smtClean="0">
                <a:solidFill>
                  <a:srgbClr val="FF0000"/>
                </a:solidFill>
              </a:rPr>
              <a:t>Scardicchio</a:t>
            </a:r>
            <a:endParaRPr lang="it-IT" b="1" dirty="0" smtClean="0">
              <a:solidFill>
                <a:srgbClr val="FF0000"/>
              </a:solidFill>
            </a:endParaRPr>
          </a:p>
          <a:p>
            <a:endParaRPr lang="it-IT" b="1" dirty="0">
              <a:solidFill>
                <a:srgbClr val="FF0000"/>
              </a:solidFill>
            </a:endParaRPr>
          </a:p>
          <a:p>
            <a:r>
              <a:rPr lang="it-IT" b="1" dirty="0"/>
              <a:t>Venerdì 25 ottobre</a:t>
            </a:r>
            <a:r>
              <a:rPr lang="it-IT" dirty="0"/>
              <a:t>, alle ore 20.00, presso l’</a:t>
            </a:r>
            <a:r>
              <a:rPr lang="it-IT" b="1" dirty="0"/>
              <a:t>Auditorium ‘Nino Rota’ di Bari</a:t>
            </a:r>
            <a:r>
              <a:rPr lang="it-IT" dirty="0"/>
              <a:t>, il CUTAMC (Centro Interuniversitario di Ricerca per il Teatro, le Arti Visive, la Musica e il Cinema) e il Conservatorio ‘Niccolò </a:t>
            </a:r>
            <a:r>
              <a:rPr lang="it-IT" dirty="0" err="1"/>
              <a:t>Piccinni</a:t>
            </a:r>
            <a:r>
              <a:rPr lang="it-IT" dirty="0"/>
              <a:t>’ di Bari, presentano in coproduzione </a:t>
            </a:r>
            <a:r>
              <a:rPr lang="it-IT" b="1" i="1" dirty="0" err="1"/>
              <a:t>Asinus</a:t>
            </a:r>
            <a:r>
              <a:rPr lang="it-IT" b="1" i="1" dirty="0"/>
              <a:t> </a:t>
            </a:r>
            <a:r>
              <a:rPr lang="it-IT" b="1" i="1" dirty="0" err="1"/>
              <a:t>Aureus</a:t>
            </a:r>
            <a:r>
              <a:rPr lang="it-IT" b="1" i="1" dirty="0"/>
              <a:t> – Frammenti da Apuleio</a:t>
            </a:r>
            <a:r>
              <a:rPr lang="it-IT" i="1" dirty="0"/>
              <a:t>, </a:t>
            </a:r>
            <a:r>
              <a:rPr lang="it-IT" dirty="0"/>
              <a:t>azione coreografica musicale per Soprano, Baritono, Basso, Coro, Voce recitante e due pianoforti, del compositore </a:t>
            </a:r>
            <a:r>
              <a:rPr lang="it-IT" b="1" dirty="0"/>
              <a:t>Nicola </a:t>
            </a:r>
            <a:r>
              <a:rPr lang="it-IT" b="1" dirty="0" err="1"/>
              <a:t>Scardicchio</a:t>
            </a:r>
            <a:r>
              <a:rPr lang="it-IT" b="1" dirty="0"/>
              <a:t>.</a:t>
            </a:r>
            <a:r>
              <a:rPr lang="it-IT" dirty="0"/>
              <a:t> L’opera, composta ed eseguita per la prima volta nel 1987 al Teatro Petruzzelli di Bari con straordinario successo, viene presentata in prima assoluta nella nuova versione con coro.</a:t>
            </a:r>
          </a:p>
          <a:p>
            <a:r>
              <a:rPr lang="it-IT" b="1" dirty="0"/>
              <a:t>Interpreti:</a:t>
            </a:r>
            <a:endParaRPr lang="it-IT" dirty="0"/>
          </a:p>
          <a:p>
            <a:r>
              <a:rPr lang="it-IT" dirty="0"/>
              <a:t>Pianoforti: </a:t>
            </a:r>
            <a:r>
              <a:rPr lang="it-IT" b="1" dirty="0"/>
              <a:t>Corrado </a:t>
            </a:r>
            <a:r>
              <a:rPr lang="it-IT" b="1" dirty="0" err="1"/>
              <a:t>Fondacone</a:t>
            </a:r>
            <a:r>
              <a:rPr lang="it-IT" b="1" dirty="0"/>
              <a:t>, Monica </a:t>
            </a:r>
            <a:r>
              <a:rPr lang="it-IT" b="1" dirty="0" err="1"/>
              <a:t>Rochira</a:t>
            </a:r>
            <a:endParaRPr lang="it-IT" dirty="0"/>
          </a:p>
          <a:p>
            <a:r>
              <a:rPr lang="it-IT" dirty="0"/>
              <a:t>Coro: </a:t>
            </a:r>
            <a:r>
              <a:rPr lang="it-IT" b="1" dirty="0" err="1"/>
              <a:t>Harmonia</a:t>
            </a:r>
            <a:r>
              <a:rPr lang="it-IT" b="1" dirty="0"/>
              <a:t> (dir. Sergio Lella)</a:t>
            </a:r>
            <a:endParaRPr lang="it-IT" dirty="0"/>
          </a:p>
          <a:p>
            <a:r>
              <a:rPr lang="it-IT" dirty="0"/>
              <a:t>Voci soliste: </a:t>
            </a:r>
            <a:r>
              <a:rPr lang="it-IT" b="1" dirty="0"/>
              <a:t>Donatella De Luca, Giuseppe Naviglio, Carmine Giordano</a:t>
            </a:r>
            <a:endParaRPr lang="it-IT" dirty="0"/>
          </a:p>
          <a:p>
            <a:r>
              <a:rPr lang="it-IT" dirty="0"/>
              <a:t>Voci recitanti: </a:t>
            </a:r>
            <a:r>
              <a:rPr lang="it-IT" b="1" dirty="0"/>
              <a:t>Noemi Ricco, Francesco Tria</a:t>
            </a:r>
            <a:endParaRPr lang="it-IT" dirty="0"/>
          </a:p>
          <a:p>
            <a:r>
              <a:rPr lang="it-IT" dirty="0"/>
              <a:t>Danzatori: </a:t>
            </a:r>
            <a:r>
              <a:rPr lang="it-IT" b="1" dirty="0"/>
              <a:t>Mimmo </a:t>
            </a:r>
            <a:r>
              <a:rPr lang="it-IT" b="1" dirty="0" err="1"/>
              <a:t>Linsalata</a:t>
            </a:r>
            <a:r>
              <a:rPr lang="it-IT" b="1" dirty="0"/>
              <a:t>, Serena Pantaleo, Lucrezia Pastore, Sara </a:t>
            </a:r>
            <a:r>
              <a:rPr lang="it-IT" b="1" dirty="0" err="1"/>
              <a:t>Buccarella</a:t>
            </a:r>
            <a:endParaRPr lang="it-IT" dirty="0"/>
          </a:p>
          <a:p>
            <a:r>
              <a:rPr lang="it-IT" dirty="0"/>
              <a:t>Direzione: </a:t>
            </a:r>
            <a:r>
              <a:rPr lang="it-IT" b="1" dirty="0"/>
              <a:t>Irene </a:t>
            </a:r>
            <a:r>
              <a:rPr lang="it-IT" b="1" dirty="0" err="1"/>
              <a:t>Corciulo</a:t>
            </a:r>
            <a:endParaRPr lang="it-IT" dirty="0"/>
          </a:p>
          <a:p>
            <a:r>
              <a:rPr lang="it-IT" dirty="0"/>
              <a:t>Coreografia: </a:t>
            </a:r>
            <a:r>
              <a:rPr lang="it-IT" b="1" dirty="0"/>
              <a:t>Domenico </a:t>
            </a:r>
            <a:r>
              <a:rPr lang="it-IT" b="1" dirty="0" err="1"/>
              <a:t>Iannone</a:t>
            </a:r>
            <a:endParaRPr lang="it-IT" dirty="0"/>
          </a:p>
          <a:p>
            <a:r>
              <a:rPr lang="it-IT" dirty="0"/>
              <a:t>La cantata </a:t>
            </a:r>
            <a:r>
              <a:rPr lang="it-IT" i="1" dirty="0" err="1"/>
              <a:t>Asinus</a:t>
            </a:r>
            <a:r>
              <a:rPr lang="it-IT" i="1" dirty="0"/>
              <a:t> </a:t>
            </a:r>
            <a:r>
              <a:rPr lang="it-IT" i="1" dirty="0" err="1"/>
              <a:t>Aureus</a:t>
            </a:r>
            <a:r>
              <a:rPr lang="it-IT" i="1" dirty="0"/>
              <a:t>. Frammenti da Apuleio</a:t>
            </a:r>
            <a:r>
              <a:rPr lang="it-IT" dirty="0"/>
              <a:t> di Nicola </a:t>
            </a:r>
            <a:r>
              <a:rPr lang="it-IT" dirty="0" err="1"/>
              <a:t>Scardicchio</a:t>
            </a:r>
            <a:r>
              <a:rPr lang="it-IT" dirty="0"/>
              <a:t>, di cui esiste anche una versione per orchestra, </a:t>
            </a:r>
            <a:r>
              <a:rPr lang="it-IT" b="1" dirty="0"/>
              <a:t>è tratta dall’antico testo letterario </a:t>
            </a:r>
            <a:r>
              <a:rPr lang="it-IT" b="1" i="1" dirty="0"/>
              <a:t>Le Metamorfosi</a:t>
            </a:r>
            <a:r>
              <a:rPr lang="it-IT" b="1" dirty="0"/>
              <a:t> </a:t>
            </a:r>
            <a:r>
              <a:rPr lang="it-IT" dirty="0"/>
              <a:t>(</a:t>
            </a:r>
            <a:r>
              <a:rPr lang="it-IT" dirty="0" err="1"/>
              <a:t>Metamorfoseon</a:t>
            </a:r>
            <a:r>
              <a:rPr lang="it-IT" dirty="0"/>
              <a:t>, Libri XI),</a:t>
            </a:r>
            <a:r>
              <a:rPr lang="it-IT" i="1" dirty="0"/>
              <a:t> </a:t>
            </a:r>
            <a:r>
              <a:rPr lang="it-IT" dirty="0"/>
              <a:t>noto anche col titolo de</a:t>
            </a:r>
            <a:r>
              <a:rPr lang="it-IT" b="1" dirty="0"/>
              <a:t> </a:t>
            </a:r>
            <a:r>
              <a:rPr lang="it-IT" b="1" i="1" dirty="0"/>
              <a:t>L’Asino d’Oro</a:t>
            </a:r>
            <a:r>
              <a:rPr lang="it-IT" i="1" dirty="0"/>
              <a:t> </a:t>
            </a:r>
            <a:r>
              <a:rPr lang="it-IT" dirty="0"/>
              <a:t>(</a:t>
            </a:r>
            <a:r>
              <a:rPr lang="it-IT" dirty="0" err="1"/>
              <a:t>Asinus</a:t>
            </a:r>
            <a:r>
              <a:rPr lang="it-IT" dirty="0"/>
              <a:t> </a:t>
            </a:r>
            <a:r>
              <a:rPr lang="it-IT" dirty="0" err="1"/>
              <a:t>Aureus</a:t>
            </a:r>
            <a:r>
              <a:rPr lang="it-IT" dirty="0"/>
              <a:t>), unico romanzo della letteratura latina pervenuto interamente fino ad oggi e, insieme al frammentario </a:t>
            </a:r>
            <a:r>
              <a:rPr lang="it-IT" i="1" dirty="0" err="1"/>
              <a:t>Satyricon</a:t>
            </a:r>
            <a:r>
              <a:rPr lang="it-IT" dirty="0"/>
              <a:t> di Petronio, unica testimonianza del romanzo antico in lingua latina.</a:t>
            </a:r>
          </a:p>
          <a:p>
            <a:r>
              <a:rPr lang="it-IT" b="1" dirty="0"/>
              <a:t>Protagonista principale del racconto è Lucio,</a:t>
            </a:r>
            <a:r>
              <a:rPr lang="it-IT" dirty="0"/>
              <a:t> vittima di una metamorfosi in asino a seguito di una pratica magica non andata a buon fine. La sua disavventura è l’episodio-chiave del romanzo che muove il resto dell’intreccio riguardante le peripezie dell’animale. Nell’attesa di riassumere sembianze umane, l’asino passa infatti di mano in mano, mantenendo però sempre un pieno raziocinio che lo rende conscio di ciò che via via gli accade. La narrazione è intervallata dal racconto di altre vicende degne di nota relative alla storia del protagonista o raccontate da altri personaggi. Tra queste, ha un carattere di centralità </a:t>
            </a:r>
            <a:r>
              <a:rPr lang="it-IT" b="1" dirty="0"/>
              <a:t>la celebre favola di </a:t>
            </a:r>
            <a:r>
              <a:rPr lang="it-IT" b="1" i="1" dirty="0"/>
              <a:t>Amore e Psiche, </a:t>
            </a:r>
            <a:r>
              <a:rPr lang="it-IT" dirty="0"/>
              <a:t>nella quale una fanciulla mortale di nome Psiche, simile a Venere per bellezza, diventa sposa del dio Amore senza tuttavia sapere chi egli sia nella realtà, visto che compare al suo fianco solo nell’oscurità della notte; ma alla fine – istigata dalle invidiose sorelle – scoprirà la sua identità e sarà costretta, prima di potersi ricongiungere al divino consorte, ad attraversare una serie di prove, al termine delle quali otterrà l’immortalità. </a:t>
            </a:r>
            <a:r>
              <a:rPr lang="it-IT" b="1" dirty="0"/>
              <a:t>La fiaba</a:t>
            </a:r>
            <a:r>
              <a:rPr lang="it-IT" dirty="0"/>
              <a:t> </a:t>
            </a:r>
            <a:r>
              <a:rPr lang="it-IT" b="1" dirty="0"/>
              <a:t>- come del resto lo stesso racconto delle avventure di Lucio, con cui presenta evidenti parallelismi – assume un significato allegorico-iniziatico</a:t>
            </a:r>
            <a:r>
              <a:rPr lang="it-IT" dirty="0"/>
              <a:t>: il dio greco Eros, signore dell’amore e del desiderio -, unendosi a Psiche, ossia l’anima umana – le dona l’immortalità, ma per giungervi essa dovrà affrontare alcune durissime prove, tra cui quella di scendere agli Inferi per purificarsi. Allo stesso modo Lucio potrà riacquistare sembianze umane solo dopo varie traversie e dopo essersi cibato di rose, destino che si compirà durante una solenne festa in onore di Iside, quando l’asino riprenderà forma umana dopo aver mangiato le rose che adornavano il sistro di un sacerdote della dea, alla quale l’uomo si consacrerà a sua volta in segno di riconoscenza, entrando così nella ristretta cerchia degli adepti al suo culto misterico.</a:t>
            </a:r>
          </a:p>
          <a:p>
            <a:endParaRPr lang="it-IT" b="1" dirty="0" smtClean="0">
              <a:solidFill>
                <a:srgbClr val="FF0000"/>
              </a:solidFill>
            </a:endParaRPr>
          </a:p>
          <a:p>
            <a:r>
              <a:rPr lang="it-IT" b="1" dirty="0"/>
              <a:t>Auditorium ‘Nino Rota’</a:t>
            </a:r>
            <a:r>
              <a:rPr lang="it-IT" dirty="0"/>
              <a:t>, Bari</a:t>
            </a:r>
            <a:br>
              <a:rPr lang="it-IT" dirty="0"/>
            </a:br>
            <a:r>
              <a:rPr lang="it-IT" dirty="0"/>
              <a:t>Via </a:t>
            </a:r>
            <a:r>
              <a:rPr lang="it-IT" dirty="0" err="1"/>
              <a:t>Cifarelli</a:t>
            </a:r>
            <a:r>
              <a:rPr lang="it-IT" dirty="0"/>
              <a:t> 27</a:t>
            </a:r>
            <a:br>
              <a:rPr lang="it-IT" dirty="0"/>
            </a:br>
            <a:r>
              <a:rPr lang="it-IT" dirty="0"/>
              <a:t>ore 20.00</a:t>
            </a:r>
            <a:br>
              <a:rPr lang="it-IT" dirty="0"/>
            </a:br>
            <a:r>
              <a:rPr lang="it-IT" dirty="0"/>
              <a:t>Ingresso libero fino ad esaurimento posti</a:t>
            </a:r>
            <a:endParaRPr lang="it-IT" b="1" dirty="0">
              <a:solidFill>
                <a:srgbClr val="FF0000"/>
              </a:solidFill>
            </a:endParaRPr>
          </a:p>
          <a:p>
            <a:endParaRPr lang="it-IT" dirty="0"/>
          </a:p>
        </p:txBody>
      </p:sp>
    </p:spTree>
    <p:extLst>
      <p:ext uri="{BB962C8B-B14F-4D97-AF65-F5344CB8AC3E}">
        <p14:creationId xmlns:p14="http://schemas.microsoft.com/office/powerpoint/2010/main" val="133324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lstStyle/>
          <a:p>
            <a:endParaRPr lang="it-IT"/>
          </a:p>
        </p:txBody>
      </p:sp>
      <p:sp>
        <p:nvSpPr>
          <p:cNvPr id="3" name="Segnaposto testo verticale 2"/>
          <p:cNvSpPr>
            <a:spLocks noGrp="1"/>
          </p:cNvSpPr>
          <p:nvPr>
            <p:ph type="body" orient="vert" idx="1"/>
          </p:nvPr>
        </p:nvSpPr>
        <p:spPr/>
        <p:txBody>
          <a:bodyPr/>
          <a:lstStyle/>
          <a:p>
            <a:endParaRPr lang="it-IT" dirty="0"/>
          </a:p>
        </p:txBody>
      </p:sp>
      <p:sp>
        <p:nvSpPr>
          <p:cNvPr id="4" name="Rectangle 1"/>
          <p:cNvSpPr>
            <a:spLocks noChangeArrowheads="1"/>
          </p:cNvSpPr>
          <p:nvPr/>
        </p:nvSpPr>
        <p:spPr bwMode="auto">
          <a:xfrm>
            <a:off x="1431758" y="-3459017"/>
            <a:ext cx="11467992" cy="453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it-IT" altLang="it-IT" b="1" dirty="0" smtClean="0">
                <a:latin typeface="Arial" charset="0"/>
              </a:rPr>
              <a:t>Da </a:t>
            </a:r>
            <a:r>
              <a:rPr lang="it-IT" altLang="it-IT" sz="2400" dirty="0" smtClean="0">
                <a:solidFill>
                  <a:srgbClr val="FF0000"/>
                </a:solidFill>
                <a:latin typeface="Arial" charset="0"/>
              </a:rPr>
              <a:t>BARI</a:t>
            </a:r>
            <a:r>
              <a:rPr lang="it-IT" altLang="it-IT" sz="2400" dirty="0" smtClean="0">
                <a:latin typeface="Arial" charset="0"/>
              </a:rPr>
              <a:t>TODAY</a:t>
            </a:r>
            <a:endParaRPr lang="it-IT" altLang="it-IT" sz="2400" dirty="0">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1" i="0" u="none" strike="noStrike" cap="none" normalizeH="0" baseline="0" dirty="0" smtClean="0">
                <a:ln>
                  <a:noFill/>
                </a:ln>
                <a:solidFill>
                  <a:schemeClr val="tx1"/>
                </a:solidFill>
                <a:effectLst/>
                <a:latin typeface="Arial" charset="0"/>
              </a:rPr>
              <a:t>Al </a:t>
            </a:r>
            <a:r>
              <a:rPr kumimoji="0" lang="it-IT" altLang="it-IT" sz="1800" b="1" i="0" u="none" strike="noStrike" cap="none" normalizeH="0" baseline="0" dirty="0">
                <a:ln>
                  <a:noFill/>
                </a:ln>
                <a:solidFill>
                  <a:schemeClr val="tx1"/>
                </a:solidFill>
                <a:effectLst/>
                <a:latin typeface="Arial" charset="0"/>
              </a:rPr>
              <a:t>Conservatorio di Bari l' </a:t>
            </a:r>
            <a:r>
              <a:rPr kumimoji="0" lang="it-IT" altLang="it-IT" sz="1800" b="1" i="0" u="none" strike="noStrike" cap="none" normalizeH="0" baseline="0" dirty="0" err="1">
                <a:ln>
                  <a:noFill/>
                </a:ln>
                <a:solidFill>
                  <a:schemeClr val="tx1"/>
                </a:solidFill>
                <a:effectLst/>
                <a:latin typeface="Arial" charset="0"/>
              </a:rPr>
              <a:t>Asinus</a:t>
            </a:r>
            <a:r>
              <a:rPr kumimoji="0" lang="it-IT" altLang="it-IT" sz="1800" b="1" i="0" u="none" strike="noStrike" cap="none" normalizeH="0" baseline="0" dirty="0">
                <a:ln>
                  <a:noFill/>
                </a:ln>
                <a:solidFill>
                  <a:schemeClr val="tx1"/>
                </a:solidFill>
                <a:effectLst/>
                <a:latin typeface="Arial" charset="0"/>
              </a:rPr>
              <a:t> </a:t>
            </a:r>
            <a:r>
              <a:rPr kumimoji="0" lang="it-IT" altLang="it-IT" sz="1800" b="1" i="0" u="none" strike="noStrike" cap="none" normalizeH="0" baseline="0" dirty="0" err="1">
                <a:ln>
                  <a:noFill/>
                </a:ln>
                <a:solidFill>
                  <a:schemeClr val="tx1"/>
                </a:solidFill>
                <a:effectLst/>
                <a:latin typeface="Arial" charset="0"/>
              </a:rPr>
              <a:t>Aureus</a:t>
            </a:r>
            <a:r>
              <a:rPr kumimoji="0" lang="it-IT" altLang="it-IT" sz="1800" b="1" i="0" u="none" strike="noStrike" cap="none" normalizeH="0" baseline="0" dirty="0">
                <a:ln>
                  <a:noFill/>
                </a:ln>
                <a:solidFill>
                  <a:schemeClr val="tx1"/>
                </a:solidFill>
                <a:effectLst/>
                <a:latin typeface="Arial" charset="0"/>
              </a:rPr>
              <a:t>, azione coreografica musicale basata sull'opera di Apuleio 25 ottobre 2019</a:t>
            </a:r>
            <a:br>
              <a:rPr kumimoji="0" lang="it-IT" altLang="it-IT" sz="1800" b="1" i="0" u="none" strike="noStrike" cap="none" normalizeH="0" baseline="0" dirty="0">
                <a:ln>
                  <a:noFill/>
                </a:ln>
                <a:solidFill>
                  <a:schemeClr val="tx1"/>
                </a:solidFill>
                <a:effectLst/>
                <a:latin typeface="Arial" charset="0"/>
              </a:rPr>
            </a:br>
            <a:r>
              <a:rPr kumimoji="0" lang="it-IT" altLang="it-IT" sz="1800" b="0" i="0" u="none" strike="noStrike" cap="none" normalizeH="0" baseline="0" dirty="0" smtClean="0">
                <a:ln>
                  <a:noFill/>
                </a:ln>
                <a:solidFill>
                  <a:schemeClr val="tx1"/>
                </a:solidFill>
                <a:effectLst/>
                <a:latin typeface="Arial" charset="0"/>
                <a:hlinkClick r:id="rId2"/>
              </a:rPr>
              <a:t>  </a:t>
            </a:r>
            <a:r>
              <a:rPr kumimoji="0" lang="it-IT" altLang="it-IT" sz="1900" b="0" i="0" u="none" strike="noStrike" cap="none" normalizeH="0" baseline="0" dirty="0" smtClean="0">
                <a:ln>
                  <a:noFill/>
                </a:ln>
                <a:solidFill>
                  <a:schemeClr val="tx1"/>
                </a:solidFill>
                <a:effectLst/>
                <a:latin typeface="Arial" charset="0"/>
              </a:rPr>
              <a:t> </a:t>
            </a:r>
            <a:endParaRPr kumimoji="0" lang="it-IT" altLang="it-IT"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charset="0"/>
              </a:rPr>
              <a:t>  </a:t>
            </a:r>
            <a:r>
              <a:rPr kumimoji="0" lang="it-IT" altLang="it-IT" sz="4800" b="0" i="0" u="none" strike="noStrike" cap="none" normalizeH="0" baseline="0" dirty="0">
                <a:ln>
                  <a:noFill/>
                </a:ln>
                <a:solidFill>
                  <a:schemeClr val="tx1"/>
                </a:solidFill>
                <a:effectLst/>
                <a:latin typeface="Arial" charset="0"/>
              </a:rPr>
              <a:t> </a:t>
            </a:r>
            <a:r>
              <a:rPr kumimoji="0" lang="it-IT" altLang="it-IT" sz="1800" b="0" i="0" u="none" strike="noStrike" cap="none" normalizeH="0" baseline="0" dirty="0">
                <a:ln>
                  <a:noFill/>
                </a:ln>
                <a:solidFill>
                  <a:schemeClr val="tx1"/>
                </a:solidFill>
                <a:effectLst/>
                <a:latin typeface="Arial" charset="0"/>
              </a:rPr>
              <a:t>Redazione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charset="0"/>
              </a:rPr>
              <a:t>21 ottobre 2019 16:41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a:ln>
                  <a:noFill/>
                </a:ln>
                <a:solidFill>
                  <a:schemeClr val="tx1"/>
                </a:solidFill>
                <a:effectLst/>
                <a:latin typeface="Arial" charset="0"/>
              </a:rPr>
              <a:t>“</a:t>
            </a:r>
            <a:br>
              <a:rPr kumimoji="0" lang="it-IT" altLang="it-IT" sz="1800" b="0" i="0" u="none" strike="noStrike" cap="none" normalizeH="0" baseline="0" dirty="0">
                <a:ln>
                  <a:noFill/>
                </a:ln>
                <a:solidFill>
                  <a:schemeClr val="tx1"/>
                </a:solidFill>
                <a:effectLst/>
                <a:latin typeface="Arial" charset="0"/>
              </a:rPr>
            </a:br>
            <a:r>
              <a:rPr kumimoji="0" lang="it-IT" altLang="it-IT" sz="1800" b="0" i="0" u="none" strike="noStrike" cap="none" normalizeH="0" baseline="0" dirty="0">
                <a:ln>
                  <a:noFill/>
                </a:ln>
                <a:solidFill>
                  <a:schemeClr val="tx1"/>
                </a:solidFill>
                <a:effectLst/>
                <a:latin typeface="Arial" charset="0"/>
              </a:rPr>
              <a:t/>
            </a:r>
            <a:br>
              <a:rPr kumimoji="0" lang="it-IT" altLang="it-IT" sz="1800" b="0" i="0" u="none" strike="noStrike" cap="none" normalizeH="0" baseline="0" dirty="0">
                <a:ln>
                  <a:noFill/>
                </a:ln>
                <a:solidFill>
                  <a:schemeClr val="tx1"/>
                </a:solidFill>
                <a:effectLst/>
                <a:latin typeface="Arial" charset="0"/>
              </a:rPr>
            </a:br>
            <a:endParaRPr kumimoji="0" lang="it-IT" altLang="it-IT" sz="1800" b="0"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it-IT" altLang="it-IT" dirty="0">
              <a:latin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it-IT" altLang="it-IT" b="0"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it-IT" altLang="it-IT" b="0" i="0" u="none" strike="noStrike" cap="none" normalizeH="0" baseline="0" dirty="0">
              <a:ln>
                <a:noFill/>
              </a:ln>
              <a:solidFill>
                <a:schemeClr val="tx1"/>
              </a:solidFill>
              <a:effectLst/>
              <a:latin typeface="Arial" charset="0"/>
            </a:endParaRPr>
          </a:p>
        </p:txBody>
      </p:sp>
      <p:sp>
        <p:nvSpPr>
          <p:cNvPr id="5" name="AutoShape 2">
            <a:hlinkClick r:id="rId2"/>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075" name="Picture 3" descr="http://1.citynews.stgy.ovh/~shared/images/v2015/avatars/citynews-baritoda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http://ctrl-c.cc/?fGsI4lwGakhhkMrL4mUkBl3KPKqgyLfKpKzILlVgVhEGgiQJ3I5LiHVMHh1mGkAj0gXhMiYl5JnKljSknIdk6J2i4gsMwGSmtGjhOGyKKJJjYJohJLEiJMeHMm1GimXJ9hVh0h5KUGEj8l3KuKdl5i1L5MZMehcK6jvmsloMZmilGkyi0mLK3kellkamSKGKsLTjKF3HRmbiVl1g4lFK9LtJAIqjQjWhZgkl3gLlwg6GtI5gulAJTg8JojMhld0WMf1BBqyhy0"/>
          <p:cNvSpPr>
            <a:spLocks noChangeAspect="1" noChangeArrowheads="1"/>
          </p:cNvSpPr>
          <p:nvPr/>
        </p:nvSpPr>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Rectangle 5"/>
          <p:cNvSpPr>
            <a:spLocks noChangeArrowheads="1"/>
          </p:cNvSpPr>
          <p:nvPr/>
        </p:nvSpPr>
        <p:spPr bwMode="auto">
          <a:xfrm>
            <a:off x="914400" y="-4798466"/>
            <a:ext cx="135719978" cy="1172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b="1" dirty="0">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b="1" dirty="0">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b="1" dirty="0">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b="1" dirty="0">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b="1" dirty="0">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b="1" dirty="0">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b="1" dirty="0">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b="1" dirty="0">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1" i="0" u="none" strike="noStrike" cap="none" normalizeH="0" baseline="0" dirty="0" smtClean="0">
                <a:ln>
                  <a:noFill/>
                </a:ln>
                <a:solidFill>
                  <a:schemeClr val="tx1"/>
                </a:solidFill>
                <a:effectLst/>
                <a:latin typeface="Arial" charset="0"/>
              </a:rPr>
              <a:t>Al </a:t>
            </a:r>
            <a:r>
              <a:rPr kumimoji="0" lang="it-IT" altLang="it-IT" sz="1800" b="1" i="0" u="none" strike="noStrike" cap="none" normalizeH="0" baseline="0" dirty="0">
                <a:ln>
                  <a:noFill/>
                </a:ln>
                <a:solidFill>
                  <a:schemeClr val="tx1"/>
                </a:solidFill>
                <a:effectLst/>
                <a:latin typeface="Arial" charset="0"/>
              </a:rPr>
              <a:t>Conservatorio di Bari l' </a:t>
            </a:r>
            <a:r>
              <a:rPr kumimoji="0" lang="it-IT" altLang="it-IT" sz="1800" b="1" i="0" u="none" strike="noStrike" cap="none" normalizeH="0" baseline="0" dirty="0" err="1">
                <a:ln>
                  <a:noFill/>
                </a:ln>
                <a:solidFill>
                  <a:schemeClr val="tx1"/>
                </a:solidFill>
                <a:effectLst/>
                <a:latin typeface="Arial" charset="0"/>
              </a:rPr>
              <a:t>Asinus</a:t>
            </a:r>
            <a:r>
              <a:rPr kumimoji="0" lang="it-IT" altLang="it-IT" sz="1800" b="1" i="0" u="none" strike="noStrike" cap="none" normalizeH="0" baseline="0" dirty="0">
                <a:ln>
                  <a:noFill/>
                </a:ln>
                <a:solidFill>
                  <a:schemeClr val="tx1"/>
                </a:solidFill>
                <a:effectLst/>
                <a:latin typeface="Arial" charset="0"/>
              </a:rPr>
              <a:t> </a:t>
            </a:r>
            <a:r>
              <a:rPr kumimoji="0" lang="it-IT" altLang="it-IT" sz="1800" b="1" i="0" u="none" strike="noStrike" cap="none" normalizeH="0" baseline="0" dirty="0" err="1">
                <a:ln>
                  <a:noFill/>
                </a:ln>
                <a:solidFill>
                  <a:schemeClr val="tx1"/>
                </a:solidFill>
                <a:effectLst/>
                <a:latin typeface="Arial" charset="0"/>
              </a:rPr>
              <a:t>Aureus</a:t>
            </a:r>
            <a:r>
              <a:rPr kumimoji="0" lang="it-IT" altLang="it-IT" sz="1800" b="1" i="0" u="none" strike="noStrike" cap="none" normalizeH="0" baseline="0" dirty="0">
                <a:ln>
                  <a:noFill/>
                </a:ln>
                <a:solidFill>
                  <a:schemeClr val="tx1"/>
                </a:solidFill>
                <a:effectLst/>
                <a:latin typeface="Arial" charset="0"/>
              </a:rPr>
              <a:t>, azione coreografica musicale basata sull'opera di Apuleio 25 ottobre 2019</a:t>
            </a:r>
            <a:br>
              <a:rPr kumimoji="0" lang="it-IT" altLang="it-IT" sz="1800" b="1" i="0" u="none" strike="noStrike" cap="none" normalizeH="0" baseline="0" dirty="0">
                <a:ln>
                  <a:noFill/>
                </a:ln>
                <a:solidFill>
                  <a:schemeClr val="tx1"/>
                </a:solidFill>
                <a:effectLst/>
                <a:latin typeface="Arial" charset="0"/>
              </a:rPr>
            </a:br>
            <a:r>
              <a:rPr kumimoji="0" lang="it-IT" altLang="it-IT" sz="1800" b="1" i="0" u="none" strike="noStrike" cap="none" normalizeH="0" baseline="0" dirty="0">
                <a:ln>
                  <a:noFill/>
                </a:ln>
                <a:solidFill>
                  <a:schemeClr val="tx1"/>
                </a:solidFill>
                <a:effectLst/>
                <a:latin typeface="Arial" charset="0"/>
              </a:rPr>
              <a:t>„</a:t>
            </a:r>
            <a:endParaRPr kumimoji="0" lang="it-IT" altLang="it-IT"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charset="0"/>
              </a:rPr>
              <a:t>Andrà in scena il </a:t>
            </a:r>
            <a:r>
              <a:rPr kumimoji="0" lang="it-IT" altLang="it-IT" sz="1800" b="1" i="0" u="none" strike="noStrike" cap="none" normalizeH="0" baseline="0" dirty="0">
                <a:ln>
                  <a:noFill/>
                </a:ln>
                <a:solidFill>
                  <a:schemeClr val="tx1"/>
                </a:solidFill>
                <a:effectLst/>
                <a:latin typeface="Arial" charset="0"/>
              </a:rPr>
              <a:t>25 ottobre 2019, alle ore 20.00 presso l’Auditorium “Nino Rota” del Conservatorio </a:t>
            </a:r>
            <a:r>
              <a:rPr kumimoji="0" lang="it-IT" altLang="it-IT" sz="1800" b="1" i="0" u="none" strike="noStrike" cap="none" normalizeH="0" baseline="0" dirty="0" err="1">
                <a:ln>
                  <a:noFill/>
                </a:ln>
                <a:solidFill>
                  <a:schemeClr val="tx1"/>
                </a:solidFill>
                <a:effectLst/>
                <a:latin typeface="Arial" charset="0"/>
              </a:rPr>
              <a:t>Piccinni</a:t>
            </a:r>
            <a:r>
              <a:rPr kumimoji="0" lang="it-IT" altLang="it-IT" sz="1800" b="1" i="0" u="none" strike="noStrike" cap="none" normalizeH="0" baseline="0" dirty="0">
                <a:ln>
                  <a:noFill/>
                </a:ln>
                <a:solidFill>
                  <a:schemeClr val="tx1"/>
                </a:solidFill>
                <a:effectLst/>
                <a:latin typeface="Arial" charset="0"/>
              </a:rPr>
              <a:t> di Bari, l’esecuzione in versione rinnovata di </a:t>
            </a:r>
            <a:r>
              <a:rPr kumimoji="0" lang="it-IT" altLang="it-IT" sz="1800" b="1" i="1" u="none" strike="noStrike" cap="none" normalizeH="0" baseline="0" dirty="0" err="1">
                <a:ln>
                  <a:noFill/>
                </a:ln>
                <a:solidFill>
                  <a:schemeClr val="tx1"/>
                </a:solidFill>
                <a:effectLst/>
                <a:latin typeface="Arial" charset="0"/>
              </a:rPr>
              <a:t>Asinus</a:t>
            </a:r>
            <a:r>
              <a:rPr kumimoji="0" lang="it-IT" altLang="it-IT" sz="1800" b="1" i="1" u="none" strike="noStrike" cap="none" normalizeH="0" baseline="0" dirty="0">
                <a:ln>
                  <a:noFill/>
                </a:ln>
                <a:solidFill>
                  <a:schemeClr val="tx1"/>
                </a:solidFill>
                <a:effectLst/>
                <a:latin typeface="Arial" charset="0"/>
              </a:rPr>
              <a:t> </a:t>
            </a:r>
            <a:r>
              <a:rPr kumimoji="0" lang="it-IT" altLang="it-IT" sz="1800" b="1" i="1" u="none" strike="noStrike" cap="none" normalizeH="0" baseline="0" dirty="0" err="1">
                <a:ln>
                  <a:noFill/>
                </a:ln>
                <a:solidFill>
                  <a:schemeClr val="tx1"/>
                </a:solidFill>
                <a:effectLst/>
                <a:latin typeface="Arial" charset="0"/>
              </a:rPr>
              <a:t>Aureus</a:t>
            </a:r>
            <a:r>
              <a:rPr kumimoji="0" lang="it-IT" altLang="it-IT" sz="1800" b="1" i="0" u="none" strike="noStrike" cap="none" normalizeH="0" baseline="0" dirty="0">
                <a:ln>
                  <a:noFill/>
                </a:ln>
                <a:solidFill>
                  <a:schemeClr val="tx1"/>
                </a:solidFill>
                <a:effectLst/>
                <a:latin typeface="Arial" charset="0"/>
              </a:rPr>
              <a:t>, frammenti da Apuleio, l'azione coreografica musicale per voci di soprano, baritono, basso, coro e voci recitanti. L’allestimento nasce in seno al CUTAMC (centro interuniversitario di ricerca per il teatro, le arti visive, la musica e il cinema) come prima co-produzione insieme al Conservatorio di Bari: una inedita collaborazione che guarda in prospettiva e mira in questa straordinaria occasione a valorizzare i giovani talenti del Conservatorio e le nuove risorse attoriali emerse nei più recenti stage teatrali del CUTAMC. Il Centro universitario porta anche in scena l’esperto (e rinnovato) Coro ‘</a:t>
            </a:r>
            <a:r>
              <a:rPr kumimoji="0" lang="it-IT" altLang="it-IT" sz="1800" b="1" i="0" u="none" strike="noStrike" cap="none" normalizeH="0" baseline="0" dirty="0" err="1">
                <a:ln>
                  <a:noFill/>
                </a:ln>
                <a:solidFill>
                  <a:schemeClr val="tx1"/>
                </a:solidFill>
                <a:effectLst/>
                <a:latin typeface="Arial" charset="0"/>
              </a:rPr>
              <a:t>Harmonia</a:t>
            </a:r>
            <a:r>
              <a:rPr kumimoji="0" lang="it-IT" altLang="it-IT" sz="1800" b="1" i="0" u="none" strike="noStrike" cap="none" normalizeH="0" baseline="0" dirty="0">
                <a:ln>
                  <a:noFill/>
                </a:ln>
                <a:solidFill>
                  <a:schemeClr val="tx1"/>
                </a:solidFill>
                <a:effectLst/>
                <a:latin typeface="Arial" charset="0"/>
              </a:rPr>
              <a:t>’, forte della presenza di Giuseppe Naviglio, uno dei massimi interpreti internazionali dell’opera lirica sia barocca sia contemporanea. L’evento, oltre al valore intrinseco garantito dalla qualità artistica della musica di Nicola </a:t>
            </a:r>
            <a:r>
              <a:rPr kumimoji="0" lang="it-IT" altLang="it-IT" sz="1800" b="1" i="0" u="none" strike="noStrike" cap="none" normalizeH="0" baseline="0" dirty="0" err="1">
                <a:ln>
                  <a:noFill/>
                </a:ln>
                <a:solidFill>
                  <a:schemeClr val="tx1"/>
                </a:solidFill>
                <a:effectLst/>
                <a:latin typeface="Arial" charset="0"/>
              </a:rPr>
              <a:t>Scardicchio</a:t>
            </a:r>
            <a:r>
              <a:rPr kumimoji="0" lang="it-IT" altLang="it-IT" sz="1800" b="1" i="0" u="none" strike="noStrike" cap="none" normalizeH="0" baseline="0" dirty="0">
                <a:ln>
                  <a:noFill/>
                </a:ln>
                <a:solidFill>
                  <a:schemeClr val="tx1"/>
                </a:solidFill>
                <a:effectLst/>
                <a:latin typeface="Arial" charset="0"/>
              </a:rPr>
              <a:t>, ha il merito di mettere in atto un’inedita e preziosa forma di cooperazione tra le giovani risorse artistiche della città per un rinnovato e più intenso dialogo delle due massime istituzioni culturali di Bari con la più ampia realtà della società civile.</a:t>
            </a:r>
            <a:br>
              <a:rPr kumimoji="0" lang="it-IT" altLang="it-IT" sz="1800" b="1" i="0" u="none" strike="noStrike" cap="none" normalizeH="0" baseline="0" dirty="0">
                <a:ln>
                  <a:noFill/>
                </a:ln>
                <a:solidFill>
                  <a:schemeClr val="tx1"/>
                </a:solidFill>
                <a:effectLst/>
                <a:latin typeface="Arial" charset="0"/>
              </a:rPr>
            </a:br>
            <a:r>
              <a:rPr kumimoji="0" lang="it-IT" altLang="it-IT" sz="1800" b="1" i="0" u="none" strike="noStrike" cap="none" normalizeH="0" baseline="0" dirty="0">
                <a:ln>
                  <a:noFill/>
                </a:ln>
                <a:solidFill>
                  <a:schemeClr val="tx1"/>
                </a:solidFill>
                <a:effectLst/>
                <a:latin typeface="Arial" charset="0"/>
              </a:rPr>
              <a:t/>
            </a:r>
            <a:br>
              <a:rPr kumimoji="0" lang="it-IT" altLang="it-IT" sz="1800" b="1" i="0" u="none" strike="noStrike" cap="none" normalizeH="0" baseline="0" dirty="0">
                <a:ln>
                  <a:noFill/>
                </a:ln>
                <a:solidFill>
                  <a:schemeClr val="tx1"/>
                </a:solidFill>
                <a:effectLst/>
                <a:latin typeface="Arial" charset="0"/>
              </a:rPr>
            </a:br>
            <a:r>
              <a:rPr kumimoji="0" lang="it-IT" altLang="it-IT" sz="1800" b="1" i="1" u="none" strike="noStrike" cap="none" normalizeH="0" baseline="0" dirty="0" err="1">
                <a:ln>
                  <a:noFill/>
                </a:ln>
                <a:solidFill>
                  <a:schemeClr val="tx1"/>
                </a:solidFill>
                <a:effectLst/>
                <a:latin typeface="Arial" charset="0"/>
              </a:rPr>
              <a:t>Asinus</a:t>
            </a:r>
            <a:r>
              <a:rPr kumimoji="0" lang="it-IT" altLang="it-IT" sz="1800" b="1" i="1" u="none" strike="noStrike" cap="none" normalizeH="0" baseline="0" dirty="0">
                <a:ln>
                  <a:noFill/>
                </a:ln>
                <a:solidFill>
                  <a:schemeClr val="tx1"/>
                </a:solidFill>
                <a:effectLst/>
                <a:latin typeface="Arial" charset="0"/>
              </a:rPr>
              <a:t> </a:t>
            </a:r>
            <a:r>
              <a:rPr kumimoji="0" lang="it-IT" altLang="it-IT" sz="1800" b="1" i="1" u="none" strike="noStrike" cap="none" normalizeH="0" baseline="0" dirty="0" err="1">
                <a:ln>
                  <a:noFill/>
                </a:ln>
                <a:solidFill>
                  <a:schemeClr val="tx1"/>
                </a:solidFill>
                <a:effectLst/>
                <a:latin typeface="Arial" charset="0"/>
              </a:rPr>
              <a:t>Aureus</a:t>
            </a:r>
            <a:r>
              <a:rPr kumimoji="0" lang="it-IT" altLang="it-IT" sz="1800" b="1" i="0" u="none" strike="noStrike" cap="none" normalizeH="0" baseline="0" dirty="0">
                <a:ln>
                  <a:noFill/>
                </a:ln>
                <a:solidFill>
                  <a:schemeClr val="tx1"/>
                </a:solidFill>
                <a:effectLst/>
                <a:latin typeface="Arial" charset="0"/>
              </a:rPr>
              <a:t> è un’opera capace di fondere la straordinaria ricchezza espressiva di un grande testo classico come </a:t>
            </a:r>
            <a:r>
              <a:rPr kumimoji="0" lang="it-IT" altLang="it-IT" sz="1800" b="0" i="1" u="none" strike="noStrike" cap="none" normalizeH="0" baseline="0" dirty="0">
                <a:ln>
                  <a:noFill/>
                </a:ln>
                <a:solidFill>
                  <a:schemeClr val="tx1"/>
                </a:solidFill>
                <a:effectLst/>
                <a:latin typeface="Arial" charset="0"/>
              </a:rPr>
              <a:t>Le Metamorfosi</a:t>
            </a:r>
            <a:r>
              <a:rPr kumimoji="0" lang="it-IT" altLang="it-IT" sz="1800" b="0" i="0" u="none" strike="noStrike" cap="none" normalizeH="0" baseline="0" dirty="0">
                <a:ln>
                  <a:noFill/>
                </a:ln>
                <a:solidFill>
                  <a:schemeClr val="tx1"/>
                </a:solidFill>
                <a:effectLst/>
                <a:latin typeface="Arial" charset="0"/>
              </a:rPr>
              <a:t> (o </a:t>
            </a:r>
            <a:r>
              <a:rPr kumimoji="0" lang="it-IT" altLang="it-IT" sz="1800" b="0" i="1" u="none" strike="noStrike" cap="none" normalizeH="0" baseline="0" dirty="0">
                <a:ln>
                  <a:noFill/>
                </a:ln>
                <a:solidFill>
                  <a:schemeClr val="tx1"/>
                </a:solidFill>
                <a:effectLst/>
                <a:latin typeface="Arial" charset="0"/>
              </a:rPr>
              <a:t>L’asino d’oro</a:t>
            </a:r>
            <a:r>
              <a:rPr kumimoji="0" lang="it-IT" altLang="it-IT" sz="1800" b="0" i="0" u="none" strike="noStrike" cap="none" normalizeH="0" baseline="0" dirty="0">
                <a:ln>
                  <a:noFill/>
                </a:ln>
                <a:solidFill>
                  <a:schemeClr val="tx1"/>
                </a:solidFill>
                <a:effectLst/>
                <a:latin typeface="Arial" charset="0"/>
              </a:rPr>
              <a:t>) di </a:t>
            </a:r>
            <a:r>
              <a:rPr kumimoji="0" lang="it-IT" altLang="it-IT" sz="1800" b="1" i="0" u="none" strike="noStrike" cap="none" normalizeH="0" baseline="0" dirty="0">
                <a:ln>
                  <a:noFill/>
                </a:ln>
                <a:solidFill>
                  <a:schemeClr val="tx1"/>
                </a:solidFill>
                <a:effectLst/>
                <a:latin typeface="Arial" charset="0"/>
              </a:rPr>
              <a:t>Apuleio con le suggestioni di un linguaggio scenico-musicale attualissimo, nel quale musica, parola, danza e performance attoriale puntano a una generosa prova di </a:t>
            </a:r>
            <a:r>
              <a:rPr kumimoji="0" lang="it-IT" altLang="it-IT" sz="1800" b="0" i="1" u="none" strike="noStrike" cap="none" normalizeH="0" baseline="0" dirty="0" err="1">
                <a:ln>
                  <a:noFill/>
                </a:ln>
                <a:solidFill>
                  <a:schemeClr val="tx1"/>
                </a:solidFill>
                <a:effectLst/>
                <a:latin typeface="Arial" charset="0"/>
              </a:rPr>
              <a:t>Gesamtkunstwerk</a:t>
            </a:r>
            <a:r>
              <a:rPr kumimoji="0" lang="it-IT" altLang="it-IT" sz="1800" b="0" i="0" u="none" strike="noStrike" cap="none" normalizeH="0" baseline="0" dirty="0">
                <a:ln>
                  <a:noFill/>
                </a:ln>
                <a:solidFill>
                  <a:schemeClr val="tx1"/>
                </a:solidFill>
                <a:effectLst/>
                <a:latin typeface="Arial" charset="0"/>
              </a:rPr>
              <a:t>, mettendo in valore un processo di fusione che ha come esito un insieme compatto e suadente. L’opera di </a:t>
            </a:r>
            <a:r>
              <a:rPr kumimoji="0" lang="it-IT" altLang="it-IT" sz="1800" b="0" i="0" u="none" strike="noStrike" cap="none" normalizeH="0" baseline="0" dirty="0" err="1">
                <a:ln>
                  <a:noFill/>
                </a:ln>
                <a:solidFill>
                  <a:schemeClr val="tx1"/>
                </a:solidFill>
                <a:effectLst/>
                <a:latin typeface="Arial" charset="0"/>
              </a:rPr>
              <a:t>Scardicchio</a:t>
            </a:r>
            <a:r>
              <a:rPr kumimoji="0" lang="it-IT" altLang="it-IT" sz="1800" b="0" i="0" u="none" strike="noStrike" cap="none" normalizeH="0" baseline="0" dirty="0">
                <a:ln>
                  <a:noFill/>
                </a:ln>
                <a:solidFill>
                  <a:schemeClr val="tx1"/>
                </a:solidFill>
                <a:effectLst/>
                <a:latin typeface="Arial" charset="0"/>
              </a:rPr>
              <a:t> mira a reinterpretare per singoli, preziosi frammenti l’estro mimetico e teatrale dell’affabulazione </a:t>
            </a:r>
            <a:r>
              <a:rPr kumimoji="0" lang="it-IT" altLang="it-IT" sz="1800" b="0" i="0" u="none" strike="noStrike" cap="none" normalizeH="0" baseline="0" dirty="0" err="1">
                <a:ln>
                  <a:noFill/>
                </a:ln>
                <a:solidFill>
                  <a:schemeClr val="tx1"/>
                </a:solidFill>
                <a:effectLst/>
                <a:latin typeface="Arial" charset="0"/>
              </a:rPr>
              <a:t>apuleiana</a:t>
            </a:r>
            <a:r>
              <a:rPr kumimoji="0" lang="it-IT" altLang="it-IT" sz="1800" b="0" i="0" u="none" strike="noStrike" cap="none" normalizeH="0" baseline="0" dirty="0">
                <a:ln>
                  <a:noFill/>
                </a:ln>
                <a:solidFill>
                  <a:schemeClr val="tx1"/>
                </a:solidFill>
                <a:effectLst/>
                <a:latin typeface="Arial" charset="0"/>
              </a:rPr>
              <a:t>, che sospende nel cielo del mito e della magia le composite sorti (fra tragiche e comiche) del genere umano, ma lasciando la primazia all’incantamento erotico (la favola di Amore e Psiche), non senza che all’eroe (Lucio), eterno curioso, la Fortuna volubile imponga una sorta di anamorfosi (la ‘trasformazione’ in asino), in attesa che un’altra divinità (Iside) gli consenta un provvidenziale ritorno all’identità umana.</a:t>
            </a:r>
            <a:br>
              <a:rPr kumimoji="0" lang="it-IT" altLang="it-IT" sz="1800" b="0" i="0" u="none" strike="noStrike" cap="none" normalizeH="0" baseline="0" dirty="0">
                <a:ln>
                  <a:noFill/>
                </a:ln>
                <a:solidFill>
                  <a:schemeClr val="tx1"/>
                </a:solidFill>
                <a:effectLst/>
                <a:latin typeface="Arial" charset="0"/>
              </a:rPr>
            </a:br>
            <a:r>
              <a:rPr kumimoji="0" lang="it-IT" altLang="it-IT" sz="1800" b="0" i="0" u="none" strike="noStrike" cap="none" normalizeH="0" baseline="0" dirty="0">
                <a:ln>
                  <a:noFill/>
                </a:ln>
                <a:solidFill>
                  <a:schemeClr val="tx1"/>
                </a:solidFill>
                <a:effectLst/>
                <a:latin typeface="Arial" charset="0"/>
              </a:rPr>
              <a:t/>
            </a:r>
            <a:br>
              <a:rPr kumimoji="0" lang="it-IT" altLang="it-IT" sz="1800" b="0" i="0" u="none" strike="noStrike" cap="none" normalizeH="0" baseline="0" dirty="0">
                <a:ln>
                  <a:noFill/>
                </a:ln>
                <a:solidFill>
                  <a:schemeClr val="tx1"/>
                </a:solidFill>
                <a:effectLst/>
                <a:latin typeface="Arial" charset="0"/>
              </a:rPr>
            </a:br>
            <a:r>
              <a:rPr kumimoji="0" lang="it-IT" altLang="it-IT" sz="1800" b="1" i="0" u="none" strike="noStrike" cap="none" normalizeH="0" baseline="0" dirty="0" err="1">
                <a:ln>
                  <a:noFill/>
                </a:ln>
                <a:solidFill>
                  <a:schemeClr val="tx1"/>
                </a:solidFill>
                <a:effectLst/>
                <a:latin typeface="Arial" charset="0"/>
              </a:rPr>
              <a:t>Asinus</a:t>
            </a:r>
            <a:r>
              <a:rPr kumimoji="0" lang="it-IT" altLang="it-IT" sz="1800" b="1" i="0" u="none" strike="noStrike" cap="none" normalizeH="0" baseline="0" dirty="0">
                <a:ln>
                  <a:noFill/>
                </a:ln>
                <a:solidFill>
                  <a:schemeClr val="tx1"/>
                </a:solidFill>
                <a:effectLst/>
                <a:latin typeface="Arial" charset="0"/>
              </a:rPr>
              <a:t> </a:t>
            </a:r>
            <a:r>
              <a:rPr kumimoji="0" lang="it-IT" altLang="it-IT" sz="1800" b="1" i="0" u="none" strike="noStrike" cap="none" normalizeH="0" baseline="0" dirty="0" err="1">
                <a:ln>
                  <a:noFill/>
                </a:ln>
                <a:solidFill>
                  <a:schemeClr val="tx1"/>
                </a:solidFill>
                <a:effectLst/>
                <a:latin typeface="Arial" charset="0"/>
              </a:rPr>
              <a:t>Aureus</a:t>
            </a:r>
            <a:r>
              <a:rPr kumimoji="0" lang="it-IT" altLang="it-IT" sz="1800" b="1" i="0" u="none" strike="noStrike" cap="none" normalizeH="0" baseline="0" dirty="0">
                <a:ln>
                  <a:noFill/>
                </a:ln>
                <a:solidFill>
                  <a:schemeClr val="tx1"/>
                </a:solidFill>
                <a:effectLst/>
                <a:latin typeface="Arial" charset="0"/>
              </a:rPr>
              <a:t>, frammenti da Apuleio (1987)</a:t>
            </a:r>
            <a:br>
              <a:rPr kumimoji="0" lang="it-IT" altLang="it-IT" sz="1800" b="1" i="0" u="none" strike="noStrike" cap="none" normalizeH="0" baseline="0" dirty="0">
                <a:ln>
                  <a:noFill/>
                </a:ln>
                <a:solidFill>
                  <a:schemeClr val="tx1"/>
                </a:solidFill>
                <a:effectLst/>
                <a:latin typeface="Arial" charset="0"/>
              </a:rPr>
            </a:br>
            <a:r>
              <a:rPr kumimoji="0" lang="it-IT" altLang="it-IT" sz="1800" b="1" i="0" u="none" strike="noStrike" cap="none" normalizeH="0" baseline="0" dirty="0">
                <a:ln>
                  <a:noFill/>
                </a:ln>
                <a:solidFill>
                  <a:schemeClr val="tx1"/>
                </a:solidFill>
                <a:effectLst/>
                <a:latin typeface="Arial" charset="0"/>
              </a:rPr>
              <a:t>Azione coreografica musicale per voci di Soprano, Baritono, Basso, Coro e Voci recitanti,</a:t>
            </a:r>
            <a:br>
              <a:rPr kumimoji="0" lang="it-IT" altLang="it-IT" sz="1800" b="1" i="0" u="none" strike="noStrike" cap="none" normalizeH="0" baseline="0" dirty="0">
                <a:ln>
                  <a:noFill/>
                </a:ln>
                <a:solidFill>
                  <a:schemeClr val="tx1"/>
                </a:solidFill>
                <a:effectLst/>
                <a:latin typeface="Arial" charset="0"/>
              </a:rPr>
            </a:br>
            <a:r>
              <a:rPr kumimoji="0" lang="it-IT" altLang="it-IT" sz="1800" b="1" i="0" u="none" strike="noStrike" cap="none" normalizeH="0" baseline="0" dirty="0">
                <a:ln>
                  <a:noFill/>
                </a:ln>
                <a:solidFill>
                  <a:schemeClr val="tx1"/>
                </a:solidFill>
                <a:effectLst/>
                <a:latin typeface="Arial" charset="0"/>
              </a:rPr>
              <a:t>di NICOLA SCARDICCHIO</a:t>
            </a:r>
            <a:br>
              <a:rPr kumimoji="0" lang="it-IT" altLang="it-IT" sz="1800" b="1" i="0" u="none" strike="noStrike" cap="none" normalizeH="0" baseline="0" dirty="0">
                <a:ln>
                  <a:noFill/>
                </a:ln>
                <a:solidFill>
                  <a:schemeClr val="tx1"/>
                </a:solidFill>
                <a:effectLst/>
                <a:latin typeface="Arial" charset="0"/>
              </a:rPr>
            </a:br>
            <a:r>
              <a:rPr kumimoji="0" lang="it-IT" altLang="it-IT" sz="1800" b="1" i="0" u="none" strike="noStrike" cap="none" normalizeH="0" baseline="0" dirty="0">
                <a:ln>
                  <a:noFill/>
                </a:ln>
                <a:solidFill>
                  <a:schemeClr val="tx1"/>
                </a:solidFill>
                <a:effectLst/>
                <a:latin typeface="Arial" charset="0"/>
              </a:rPr>
              <a:t/>
            </a:r>
            <a:br>
              <a:rPr kumimoji="0" lang="it-IT" altLang="it-IT" sz="1800" b="1" i="0" u="none" strike="noStrike" cap="none" normalizeH="0" baseline="0" dirty="0">
                <a:ln>
                  <a:noFill/>
                </a:ln>
                <a:solidFill>
                  <a:schemeClr val="tx1"/>
                </a:solidFill>
                <a:effectLst/>
                <a:latin typeface="Arial" charset="0"/>
              </a:rPr>
            </a:br>
            <a:r>
              <a:rPr kumimoji="0" lang="it-IT" altLang="it-IT" sz="1800" b="1" i="0" u="none" strike="noStrike" cap="none" normalizeH="0" baseline="0" dirty="0">
                <a:ln>
                  <a:noFill/>
                </a:ln>
                <a:solidFill>
                  <a:schemeClr val="tx1"/>
                </a:solidFill>
                <a:effectLst/>
                <a:latin typeface="Arial" charset="0"/>
              </a:rPr>
              <a:t>Coro ‘</a:t>
            </a:r>
            <a:r>
              <a:rPr kumimoji="0" lang="it-IT" altLang="it-IT" sz="1800" b="1" i="0" u="none" strike="noStrike" cap="none" normalizeH="0" baseline="0" dirty="0" err="1">
                <a:ln>
                  <a:noFill/>
                </a:ln>
                <a:solidFill>
                  <a:schemeClr val="tx1"/>
                </a:solidFill>
                <a:effectLst/>
                <a:latin typeface="Arial" charset="0"/>
              </a:rPr>
              <a:t>Harmonia</a:t>
            </a:r>
            <a:r>
              <a:rPr kumimoji="0" lang="it-IT" altLang="it-IT" sz="1800" b="1" i="0" u="none" strike="noStrike" cap="none" normalizeH="0" baseline="0" dirty="0">
                <a:ln>
                  <a:noFill/>
                </a:ln>
                <a:solidFill>
                  <a:schemeClr val="tx1"/>
                </a:solidFill>
                <a:effectLst/>
                <a:latin typeface="Arial" charset="0"/>
              </a:rPr>
              <a:t>’ (direttore Sergio Lella)</a:t>
            </a:r>
            <a:br>
              <a:rPr kumimoji="0" lang="it-IT" altLang="it-IT" sz="1800" b="1" i="0" u="none" strike="noStrike" cap="none" normalizeH="0" baseline="0" dirty="0">
                <a:ln>
                  <a:noFill/>
                </a:ln>
                <a:solidFill>
                  <a:schemeClr val="tx1"/>
                </a:solidFill>
                <a:effectLst/>
                <a:latin typeface="Arial" charset="0"/>
              </a:rPr>
            </a:br>
            <a:r>
              <a:rPr kumimoji="0" lang="it-IT" altLang="it-IT" sz="1800" b="1" i="0" u="none" strike="noStrike" cap="none" normalizeH="0" baseline="0" dirty="0">
                <a:ln>
                  <a:noFill/>
                </a:ln>
                <a:solidFill>
                  <a:schemeClr val="tx1"/>
                </a:solidFill>
                <a:effectLst/>
                <a:latin typeface="Arial" charset="0"/>
              </a:rPr>
              <a:t>Voci soliste: Donatella De Luca, Giuseppe Naviglio, Carmine Giordano</a:t>
            </a:r>
            <a:br>
              <a:rPr kumimoji="0" lang="it-IT" altLang="it-IT" sz="1800" b="1" i="0" u="none" strike="noStrike" cap="none" normalizeH="0" baseline="0" dirty="0">
                <a:ln>
                  <a:noFill/>
                </a:ln>
                <a:solidFill>
                  <a:schemeClr val="tx1"/>
                </a:solidFill>
                <a:effectLst/>
                <a:latin typeface="Arial" charset="0"/>
              </a:rPr>
            </a:br>
            <a:r>
              <a:rPr kumimoji="0" lang="it-IT" altLang="it-IT" sz="1800" b="1" i="0" u="none" strike="noStrike" cap="none" normalizeH="0" baseline="0" dirty="0">
                <a:ln>
                  <a:noFill/>
                </a:ln>
                <a:solidFill>
                  <a:schemeClr val="tx1"/>
                </a:solidFill>
                <a:effectLst/>
                <a:latin typeface="Arial" charset="0"/>
              </a:rPr>
              <a:t>Voci recitanti: Noemi Ricco, Francesco Tria</a:t>
            </a:r>
            <a:br>
              <a:rPr kumimoji="0" lang="it-IT" altLang="it-IT" sz="1800" b="1" i="0" u="none" strike="noStrike" cap="none" normalizeH="0" baseline="0" dirty="0">
                <a:ln>
                  <a:noFill/>
                </a:ln>
                <a:solidFill>
                  <a:schemeClr val="tx1"/>
                </a:solidFill>
                <a:effectLst/>
                <a:latin typeface="Arial" charset="0"/>
              </a:rPr>
            </a:br>
            <a:r>
              <a:rPr kumimoji="0" lang="it-IT" altLang="it-IT" sz="1800" b="1" i="0" u="none" strike="noStrike" cap="none" normalizeH="0" baseline="0" dirty="0">
                <a:ln>
                  <a:noFill/>
                </a:ln>
                <a:solidFill>
                  <a:schemeClr val="tx1"/>
                </a:solidFill>
                <a:effectLst/>
                <a:latin typeface="Arial" charset="0"/>
              </a:rPr>
              <a:t>Pianoforti: Corrado </a:t>
            </a:r>
            <a:r>
              <a:rPr kumimoji="0" lang="it-IT" altLang="it-IT" sz="1800" b="1" i="0" u="none" strike="noStrike" cap="none" normalizeH="0" baseline="0" dirty="0" err="1">
                <a:ln>
                  <a:noFill/>
                </a:ln>
                <a:solidFill>
                  <a:schemeClr val="tx1"/>
                </a:solidFill>
                <a:effectLst/>
                <a:latin typeface="Arial" charset="0"/>
              </a:rPr>
              <a:t>Fondacone</a:t>
            </a:r>
            <a:r>
              <a:rPr kumimoji="0" lang="it-IT" altLang="it-IT" sz="1800" b="1" i="0" u="none" strike="noStrike" cap="none" normalizeH="0" baseline="0" dirty="0">
                <a:ln>
                  <a:noFill/>
                </a:ln>
                <a:solidFill>
                  <a:schemeClr val="tx1"/>
                </a:solidFill>
                <a:effectLst/>
                <a:latin typeface="Arial" charset="0"/>
              </a:rPr>
              <a:t>, Monica </a:t>
            </a:r>
            <a:r>
              <a:rPr kumimoji="0" lang="it-IT" altLang="it-IT" sz="1800" b="1" i="0" u="none" strike="noStrike" cap="none" normalizeH="0" baseline="0" dirty="0" err="1">
                <a:ln>
                  <a:noFill/>
                </a:ln>
                <a:solidFill>
                  <a:schemeClr val="tx1"/>
                </a:solidFill>
                <a:effectLst/>
                <a:latin typeface="Arial" charset="0"/>
              </a:rPr>
              <a:t>Rochira</a:t>
            </a:r>
            <a:r>
              <a:rPr kumimoji="0" lang="it-IT" altLang="it-IT" sz="1800" b="1" i="0" u="none" strike="noStrike" cap="none" normalizeH="0" baseline="0" dirty="0">
                <a:ln>
                  <a:noFill/>
                </a:ln>
                <a:solidFill>
                  <a:schemeClr val="tx1"/>
                </a:solidFill>
                <a:effectLst/>
                <a:latin typeface="Arial" charset="0"/>
              </a:rPr>
              <a:t/>
            </a:r>
            <a:br>
              <a:rPr kumimoji="0" lang="it-IT" altLang="it-IT" sz="1800" b="1" i="0" u="none" strike="noStrike" cap="none" normalizeH="0" baseline="0" dirty="0">
                <a:ln>
                  <a:noFill/>
                </a:ln>
                <a:solidFill>
                  <a:schemeClr val="tx1"/>
                </a:solidFill>
                <a:effectLst/>
                <a:latin typeface="Arial" charset="0"/>
              </a:rPr>
            </a:br>
            <a:r>
              <a:rPr kumimoji="0" lang="it-IT" altLang="it-IT" sz="1800" b="1" i="0" u="none" strike="noStrike" cap="none" normalizeH="0" baseline="0" dirty="0">
                <a:ln>
                  <a:noFill/>
                </a:ln>
                <a:solidFill>
                  <a:schemeClr val="tx1"/>
                </a:solidFill>
                <a:effectLst/>
                <a:latin typeface="Arial" charset="0"/>
              </a:rPr>
              <a:t>Direzione: Irene </a:t>
            </a:r>
            <a:r>
              <a:rPr kumimoji="0" lang="it-IT" altLang="it-IT" sz="1800" b="1" i="0" u="none" strike="noStrike" cap="none" normalizeH="0" baseline="0" dirty="0" err="1">
                <a:ln>
                  <a:noFill/>
                </a:ln>
                <a:solidFill>
                  <a:schemeClr val="tx1"/>
                </a:solidFill>
                <a:effectLst/>
                <a:latin typeface="Arial" charset="0"/>
              </a:rPr>
              <a:t>Corciulo</a:t>
            </a:r>
            <a:r>
              <a:rPr kumimoji="0" lang="it-IT" altLang="it-IT" sz="1800" b="1" i="0" u="none" strike="noStrike" cap="none" normalizeH="0" baseline="0" dirty="0">
                <a:ln>
                  <a:noFill/>
                </a:ln>
                <a:solidFill>
                  <a:schemeClr val="tx1"/>
                </a:solidFill>
                <a:effectLst/>
                <a:latin typeface="Arial" charset="0"/>
              </a:rPr>
              <a:t/>
            </a:r>
            <a:br>
              <a:rPr kumimoji="0" lang="it-IT" altLang="it-IT" sz="1800" b="1" i="0" u="none" strike="noStrike" cap="none" normalizeH="0" baseline="0" dirty="0">
                <a:ln>
                  <a:noFill/>
                </a:ln>
                <a:solidFill>
                  <a:schemeClr val="tx1"/>
                </a:solidFill>
                <a:effectLst/>
                <a:latin typeface="Arial" charset="0"/>
              </a:rPr>
            </a:br>
            <a:r>
              <a:rPr kumimoji="0" lang="it-IT" altLang="it-IT" sz="1800" b="1" i="0" u="none" strike="noStrike" cap="none" normalizeH="0" baseline="0" dirty="0">
                <a:ln>
                  <a:noFill/>
                </a:ln>
                <a:solidFill>
                  <a:schemeClr val="tx1"/>
                </a:solidFill>
                <a:effectLst/>
                <a:latin typeface="Arial" charset="0"/>
              </a:rPr>
              <a:t>Coreografia: Mimmo </a:t>
            </a:r>
            <a:r>
              <a:rPr kumimoji="0" lang="it-IT" altLang="it-IT" sz="1800" b="1" i="0" u="none" strike="noStrike" cap="none" normalizeH="0" baseline="0" dirty="0" err="1">
                <a:ln>
                  <a:noFill/>
                </a:ln>
                <a:solidFill>
                  <a:schemeClr val="tx1"/>
                </a:solidFill>
                <a:effectLst/>
                <a:latin typeface="Arial" charset="0"/>
              </a:rPr>
              <a:t>Iannone</a:t>
            </a:r>
            <a:r>
              <a:rPr kumimoji="0" lang="it-IT" altLang="it-IT" sz="1800" b="1" i="0" u="none" strike="noStrike" cap="none" normalizeH="0" baseline="0" dirty="0">
                <a:ln>
                  <a:noFill/>
                </a:ln>
                <a:solidFill>
                  <a:schemeClr val="tx1"/>
                </a:solidFill>
                <a:effectLst/>
                <a:latin typeface="Arial" charset="0"/>
              </a:rPr>
              <a:t/>
            </a:r>
            <a:br>
              <a:rPr kumimoji="0" lang="it-IT" altLang="it-IT" sz="1800" b="1" i="0" u="none" strike="noStrike" cap="none" normalizeH="0" baseline="0" dirty="0">
                <a:ln>
                  <a:noFill/>
                </a:ln>
                <a:solidFill>
                  <a:schemeClr val="tx1"/>
                </a:solidFill>
                <a:effectLst/>
                <a:latin typeface="Arial" charset="0"/>
              </a:rPr>
            </a:br>
            <a:r>
              <a:rPr kumimoji="0" lang="it-IT" altLang="it-IT" sz="1800" b="1" i="0" u="none" strike="noStrike" cap="none" normalizeH="0" baseline="0" dirty="0">
                <a:ln>
                  <a:noFill/>
                </a:ln>
                <a:solidFill>
                  <a:schemeClr val="tx1"/>
                </a:solidFill>
                <a:effectLst/>
                <a:latin typeface="Arial" charset="0"/>
              </a:rPr>
              <a:t/>
            </a:r>
            <a:br>
              <a:rPr kumimoji="0" lang="it-IT" altLang="it-IT" sz="1800" b="1" i="0" u="none" strike="noStrike" cap="none" normalizeH="0" baseline="0" dirty="0">
                <a:ln>
                  <a:noFill/>
                </a:ln>
                <a:solidFill>
                  <a:schemeClr val="tx1"/>
                </a:solidFill>
                <a:effectLst/>
                <a:latin typeface="Arial" charset="0"/>
              </a:rPr>
            </a:br>
            <a:r>
              <a:rPr kumimoji="0" lang="it-IT" altLang="it-IT" sz="1800" b="0" i="1" u="none" strike="noStrike" cap="none" normalizeH="0" baseline="0" dirty="0">
                <a:ln>
                  <a:noFill/>
                </a:ln>
                <a:solidFill>
                  <a:schemeClr val="tx1"/>
                </a:solidFill>
                <a:effectLst/>
                <a:latin typeface="Arial" charset="0"/>
              </a:rPr>
              <a:t>Ingresso libero fino a esaurimento posti.</a:t>
            </a:r>
            <a:endParaRPr kumimoji="0" lang="it-IT" altLang="it-IT"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charset="0"/>
              </a:rPr>
              <a:t>Il Centro, erede dello storico CUTAMC, si è costituito dal 2017 in partnership con l’Università di Roma Tor Vergata, intendendo aprire una nuova stagione di ricerche e iniziative culturali legate allo sviluppo dei diversi linguaggi della scena, delle arti visive, della musica e dell’immagine in movimento.</a:t>
            </a:r>
            <a:br>
              <a:rPr kumimoji="0" lang="it-IT" altLang="it-IT" sz="1800" b="0" i="0" u="none" strike="noStrike" cap="none" normalizeH="0" baseline="0" dirty="0">
                <a:ln>
                  <a:noFill/>
                </a:ln>
                <a:solidFill>
                  <a:schemeClr val="tx1"/>
                </a:solidFill>
                <a:effectLst/>
                <a:latin typeface="Arial" charset="0"/>
              </a:rPr>
            </a:br>
            <a:r>
              <a:rPr kumimoji="0" lang="it-IT" altLang="it-IT" sz="1800" b="0" i="0" u="none" strike="noStrike" cap="none" normalizeH="0" baseline="0" dirty="0">
                <a:ln>
                  <a:noFill/>
                </a:ln>
                <a:solidFill>
                  <a:schemeClr val="tx1"/>
                </a:solidFill>
                <a:effectLst/>
                <a:latin typeface="Arial" charset="0"/>
              </a:rPr>
              <a:t>Da una prospettiva progettuale orientata in senso interdisciplinare verso le molteplici forme culturali del mondo della cosiddetta ‘terza missione’, il Centro punta ad un’azione feconda nel variegato scenario metropolitano, basandosi sui princìpi della cittadinanza inclusiva e del dialogo interculturale, privilegiando in tal senso il coinvolgimento (anche in funzione formativa) del mondo giovanile-universitario nell’esperienza scientifica, nel confronto delle idee e nell’iniziativa sul campo: il campo delle arti. Fra i suoi scopi vicari c’è l’umanizzazione dei rapporti all’interno dei sistemi della comunicazione culturale, per una crescita qualificata e consapevole delle vocazioni individuali e delle buone pratiche culturali-professionali.</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charset="0"/>
              </a:rPr>
              <a:t>“</a:t>
            </a:r>
            <a:br>
              <a:rPr kumimoji="0" lang="it-IT" altLang="it-IT" sz="1800" b="0" i="0" u="none" strike="noStrike" cap="none" normalizeH="0" baseline="0" dirty="0">
                <a:ln>
                  <a:noFill/>
                </a:ln>
                <a:solidFill>
                  <a:schemeClr val="tx1"/>
                </a:solidFill>
                <a:effectLst/>
                <a:latin typeface="Arial" charset="0"/>
              </a:rPr>
            </a:br>
            <a:r>
              <a:rPr kumimoji="0" lang="it-IT" altLang="it-IT" sz="1800" b="0" i="0" u="none" strike="noStrike" cap="none" normalizeH="0" baseline="0" dirty="0">
                <a:ln>
                  <a:noFill/>
                </a:ln>
                <a:solidFill>
                  <a:schemeClr val="tx1"/>
                </a:solidFill>
                <a:effectLst/>
                <a:latin typeface="Arial" charset="0"/>
              </a:rPr>
              <a:t/>
            </a:r>
            <a:br>
              <a:rPr kumimoji="0" lang="it-IT" altLang="it-IT" sz="1800" b="0" i="0" u="none" strike="noStrike" cap="none" normalizeH="0" baseline="0" dirty="0">
                <a:ln>
                  <a:noFill/>
                </a:ln>
                <a:solidFill>
                  <a:schemeClr val="tx1"/>
                </a:solidFill>
                <a:effectLst/>
                <a:latin typeface="Arial" charset="0"/>
              </a:rPr>
            </a:br>
            <a:endParaRPr kumimoji="0" lang="it-IT" altLang="it-IT" b="0" i="0" u="none" strike="noStrike" cap="none" normalizeH="0" baseline="0" dirty="0">
              <a:ln>
                <a:noFill/>
              </a:ln>
              <a:solidFill>
                <a:schemeClr val="tx1"/>
              </a:solidFill>
              <a:effectLst/>
              <a:latin typeface="Arial" charset="0"/>
            </a:endParaRPr>
          </a:p>
        </p:txBody>
      </p:sp>
      <p:sp>
        <p:nvSpPr>
          <p:cNvPr id="8" name="AutoShape 6" descr="http://ctrl-c.cc/?tgDjoH1lbH7LsglhbG5LiGwHiiaHzKdlCH8jMHtiuHzkkfykyMemQLXJ4Mgh3MJg9jwMnhWMoi5kjJkj7MLJelCMfH2m5JHJeH5hqI5gtISJ7GyGkh7l3JwMbIDkvgumdi6l5IMI5lsHzKam9mOMDlYMaMehPMkkPg0l6iUlGlTgGmsHUL8iyK4mljzickRKNL8L1g4LrKgkBHXk5kEzu16P15FfF6K0"/>
          <p:cNvSpPr>
            <a:spLocks noChangeAspect="1" noChangeArrowheads="1"/>
          </p:cNvSpPr>
          <p:nvPr/>
        </p:nvSpPr>
        <p:spPr bwMode="auto">
          <a:xfrm>
            <a:off x="152400" y="152400"/>
            <a:ext cx="9525" cy="9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154835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871318" y="954232"/>
            <a:ext cx="2149232" cy="5560868"/>
          </a:xfrm>
        </p:spPr>
        <p:txBody>
          <a:bodyPr>
            <a:normAutofit/>
          </a:bodyPr>
          <a:lstStyle/>
          <a:p>
            <a:r>
              <a:rPr lang="it-IT" sz="4400" dirty="0"/>
              <a:t>l</a:t>
            </a:r>
            <a:r>
              <a:rPr lang="it-IT" sz="4400" dirty="0" smtClean="0"/>
              <a:t>a Repubblica Bari</a:t>
            </a:r>
            <a:endParaRPr lang="it-IT" sz="4400" dirty="0"/>
          </a:p>
        </p:txBody>
      </p:sp>
      <p:sp>
        <p:nvSpPr>
          <p:cNvPr id="3" name="Segnaposto testo verticale 2"/>
          <p:cNvSpPr>
            <a:spLocks noGrp="1"/>
          </p:cNvSpPr>
          <p:nvPr>
            <p:ph type="body" orient="vert" idx="1"/>
          </p:nvPr>
        </p:nvSpPr>
        <p:spPr>
          <a:xfrm flipH="1">
            <a:off x="9272153" y="-1028700"/>
            <a:ext cx="45719" cy="7200900"/>
          </a:xfrm>
        </p:spPr>
        <p:txBody>
          <a:bodyPr>
            <a:normAutofit fontScale="25000" lnSpcReduction="20000"/>
          </a:bodyPr>
          <a:lstStyle/>
          <a:p>
            <a:endParaRPr lang="it-IT" dirty="0"/>
          </a:p>
        </p:txBody>
      </p:sp>
      <p:sp>
        <p:nvSpPr>
          <p:cNvPr id="4" name="CasellaDiTesto 3"/>
          <p:cNvSpPr txBox="1"/>
          <p:nvPr/>
        </p:nvSpPr>
        <p:spPr>
          <a:xfrm>
            <a:off x="-3162300" y="-876300"/>
            <a:ext cx="12306300" cy="17666375"/>
          </a:xfrm>
          <a:prstGeom prst="rect">
            <a:avLst/>
          </a:prstGeom>
          <a:noFill/>
        </p:spPr>
        <p:txBody>
          <a:bodyPr wrap="square" rtlCol="0">
            <a:spAutoFit/>
          </a:bodyPr>
          <a:lstStyle/>
          <a:p>
            <a:r>
              <a:rPr lang="it-IT" sz="2800" b="1" dirty="0" smtClean="0">
                <a:solidFill>
                  <a:schemeClr val="accent5">
                    <a:lumMod val="50000"/>
                  </a:schemeClr>
                </a:solidFill>
              </a:rPr>
              <a:t>da La Repubblica Bari</a:t>
            </a:r>
          </a:p>
          <a:p>
            <a:endParaRPr lang="it-IT" b="1" dirty="0" smtClean="0"/>
          </a:p>
          <a:p>
            <a:endParaRPr lang="it-IT" b="1" dirty="0"/>
          </a:p>
          <a:p>
            <a:r>
              <a:rPr lang="it-IT" sz="2800" b="1" dirty="0" smtClean="0">
                <a:solidFill>
                  <a:schemeClr val="tx2"/>
                </a:solidFill>
              </a:rPr>
              <a:t>Paolo </a:t>
            </a:r>
            <a:r>
              <a:rPr lang="it-IT" sz="2800" b="1" dirty="0">
                <a:solidFill>
                  <a:schemeClr val="tx2"/>
                </a:solidFill>
              </a:rPr>
              <a:t>Bonolis si racconta a Bari, i 10 eventi da non perdere in Puglia</a:t>
            </a:r>
          </a:p>
          <a:p>
            <a:r>
              <a:rPr lang="it-IT" sz="2800" b="1" dirty="0">
                <a:solidFill>
                  <a:schemeClr val="tx2"/>
                </a:solidFill>
              </a:rPr>
              <a:t>Arte, musica, cinema, danza, teatro e letteratura: gli appuntamenti di venerdì 25 ottobre in </a:t>
            </a:r>
            <a:r>
              <a:rPr lang="it-IT" sz="2800" b="1" dirty="0" smtClean="0">
                <a:solidFill>
                  <a:schemeClr val="tx2"/>
                </a:solidFill>
              </a:rPr>
              <a:t>Puglia</a:t>
            </a:r>
            <a:r>
              <a:rPr lang="it-IT" dirty="0" smtClean="0">
                <a:solidFill>
                  <a:schemeClr val="tx2"/>
                </a:solidFill>
              </a:rPr>
              <a:t>.</a:t>
            </a:r>
            <a:endParaRPr lang="it-IT" dirty="0">
              <a:solidFill>
                <a:schemeClr val="tx2"/>
              </a:solidFill>
            </a:endParaRPr>
          </a:p>
          <a:p>
            <a:r>
              <a:rPr lang="it-IT" i="1" dirty="0">
                <a:solidFill>
                  <a:schemeClr val="tx2"/>
                </a:solidFill>
              </a:rPr>
              <a:t>di GENNARO TOTORIZZO</a:t>
            </a:r>
            <a:r>
              <a:rPr lang="it-IT" dirty="0">
                <a:solidFill>
                  <a:schemeClr val="tx2"/>
                </a:solidFill>
              </a:rPr>
              <a:t> </a:t>
            </a:r>
            <a:endParaRPr lang="it-IT" dirty="0" smtClean="0">
              <a:solidFill>
                <a:schemeClr val="tx2"/>
              </a:solidFill>
            </a:endParaRPr>
          </a:p>
          <a:p>
            <a:endParaRPr lang="it-IT" dirty="0" smtClean="0">
              <a:solidFill>
                <a:schemeClr val="tx2"/>
              </a:solidFill>
            </a:endParaRPr>
          </a:p>
          <a:p>
            <a:endParaRPr lang="it-IT" dirty="0">
              <a:solidFill>
                <a:schemeClr val="tx2"/>
              </a:solidFill>
            </a:endParaRPr>
          </a:p>
          <a:p>
            <a:r>
              <a:rPr lang="it-IT" sz="2800" b="1" dirty="0">
                <a:solidFill>
                  <a:schemeClr val="tx2"/>
                </a:solidFill>
              </a:rPr>
              <a:t>ASINUS AUREUS</a:t>
            </a:r>
            <a:br>
              <a:rPr lang="it-IT" sz="2800" b="1" dirty="0">
                <a:solidFill>
                  <a:schemeClr val="tx2"/>
                </a:solidFill>
              </a:rPr>
            </a:br>
            <a:r>
              <a:rPr lang="it-IT" sz="2800" b="1" dirty="0">
                <a:solidFill>
                  <a:schemeClr val="tx2"/>
                </a:solidFill>
              </a:rPr>
              <a:t>Auditorium Rota</a:t>
            </a:r>
            <a:br>
              <a:rPr lang="it-IT" sz="2800" b="1" dirty="0">
                <a:solidFill>
                  <a:schemeClr val="tx2"/>
                </a:solidFill>
              </a:rPr>
            </a:br>
            <a:r>
              <a:rPr lang="it-IT" sz="2800" b="1" dirty="0">
                <a:solidFill>
                  <a:schemeClr val="tx2"/>
                </a:solidFill>
              </a:rPr>
              <a:t>Via </a:t>
            </a:r>
            <a:r>
              <a:rPr lang="it-IT" sz="2800" b="1" dirty="0" err="1">
                <a:solidFill>
                  <a:schemeClr val="tx2"/>
                </a:solidFill>
              </a:rPr>
              <a:t>Cifarelli</a:t>
            </a:r>
            <a:r>
              <a:rPr lang="it-IT" sz="2800" b="1" dirty="0">
                <a:solidFill>
                  <a:schemeClr val="tx2"/>
                </a:solidFill>
              </a:rPr>
              <a:t> 26, alle 20</a:t>
            </a:r>
            <a:br>
              <a:rPr lang="it-IT" sz="2800" b="1" dirty="0">
                <a:solidFill>
                  <a:schemeClr val="tx2"/>
                </a:solidFill>
              </a:rPr>
            </a:br>
            <a:endParaRPr lang="it-IT" sz="2800" b="1" dirty="0">
              <a:solidFill>
                <a:schemeClr val="tx2"/>
              </a:solidFill>
            </a:endParaRPr>
          </a:p>
          <a:p>
            <a:r>
              <a:rPr lang="it-IT" sz="2800" b="1" dirty="0"/>
              <a:t>Ingresso </a:t>
            </a:r>
            <a:r>
              <a:rPr lang="it-IT" sz="2800" b="1" dirty="0" smtClean="0"/>
              <a:t>libero</a:t>
            </a:r>
          </a:p>
          <a:p>
            <a:endParaRPr lang="it-IT" sz="2800" b="1" dirty="0"/>
          </a:p>
          <a:p>
            <a:r>
              <a:rPr lang="it-IT" sz="2800" dirty="0"/>
              <a:t/>
            </a:r>
            <a:br>
              <a:rPr lang="it-IT" sz="2800" dirty="0"/>
            </a:br>
            <a:r>
              <a:rPr lang="it-IT" sz="2800" dirty="0"/>
              <a:t>Un testo antico come </a:t>
            </a:r>
            <a:r>
              <a:rPr lang="it-IT" sz="2800" i="1" dirty="0"/>
              <a:t>Le metamorfosi</a:t>
            </a:r>
            <a:r>
              <a:rPr lang="it-IT" sz="2800" dirty="0"/>
              <a:t> (o </a:t>
            </a:r>
            <a:r>
              <a:rPr lang="it-IT" sz="2800" i="1" dirty="0"/>
              <a:t>L’asino d’oro</a:t>
            </a:r>
            <a:r>
              <a:rPr lang="it-IT" sz="2800" dirty="0"/>
              <a:t>) di Apuleio, scritto nel secondo secolo, incontra il linguaggio scenico e musicale contemporaneo. Alle 20 nell’auditorium Rota del conservatorio </a:t>
            </a:r>
            <a:r>
              <a:rPr lang="it-IT" sz="2800" dirty="0" err="1"/>
              <a:t>Piccinni</a:t>
            </a:r>
            <a:r>
              <a:rPr lang="it-IT" sz="2800" dirty="0"/>
              <a:t>, andrà in scena l’esecuzione in versione rinnovata di </a:t>
            </a:r>
            <a:r>
              <a:rPr lang="it-IT" sz="2800" i="1" dirty="0" err="1"/>
              <a:t>Asinus</a:t>
            </a:r>
            <a:r>
              <a:rPr lang="it-IT" sz="2800" i="1" dirty="0"/>
              <a:t> </a:t>
            </a:r>
            <a:r>
              <a:rPr lang="it-IT" sz="2800" i="1" dirty="0" err="1"/>
              <a:t>aureus</a:t>
            </a:r>
            <a:r>
              <a:rPr lang="it-IT" sz="2800" i="1" dirty="0"/>
              <a:t>, frammenti da Apuleio</a:t>
            </a:r>
            <a:r>
              <a:rPr lang="it-IT" sz="2800" dirty="0"/>
              <a:t>, azione coreografica musicale per voci di soprano, baritono, basso, coro e voci recitanti del compositore barese Nicola </a:t>
            </a:r>
            <a:r>
              <a:rPr lang="it-IT" sz="2800" dirty="0" err="1"/>
              <a:t>Scardicchio</a:t>
            </a:r>
            <a:r>
              <a:rPr lang="it-IT" sz="2800" dirty="0"/>
              <a:t>. Si tratta di una prima co-produzione tra </a:t>
            </a:r>
            <a:r>
              <a:rPr lang="it-IT" sz="2800" dirty="0" err="1"/>
              <a:t>Cutamc</a:t>
            </a:r>
            <a:r>
              <a:rPr lang="it-IT" sz="2800" dirty="0"/>
              <a:t>, centro interuniversitario di ricerca per il teatro, le arti visive, la musica e il cinema, e il Conservatorio. Il centro porterà sul palco il coro </a:t>
            </a:r>
            <a:r>
              <a:rPr lang="it-IT" sz="2800" dirty="0" err="1"/>
              <a:t>Harmonia</a:t>
            </a:r>
            <a:r>
              <a:rPr lang="it-IT" sz="2800" dirty="0"/>
              <a:t>, diretto da Sergio Lella, che accompagnerà le voci soliste Giuseppe Naviglio (tra i più apprezzati interpreti dell’opera lirica, sia barocca che contemporanea), Donatella De Luca e Carmine Giordano, e le voci recitanti Noemi Ricco e Francesco Tria. Nell’esibizione, con la direzione di Irene </a:t>
            </a:r>
            <a:r>
              <a:rPr lang="it-IT" sz="2800" dirty="0" err="1"/>
              <a:t>Corciulo</a:t>
            </a:r>
            <a:r>
              <a:rPr lang="it-IT" sz="2800" dirty="0"/>
              <a:t>, suoneranno anche Corrado </a:t>
            </a:r>
            <a:r>
              <a:rPr lang="it-IT" sz="2800" dirty="0" err="1"/>
              <a:t>Fondacone</a:t>
            </a:r>
            <a:r>
              <a:rPr lang="it-IT" sz="2800" dirty="0"/>
              <a:t> e Monica </a:t>
            </a:r>
            <a:r>
              <a:rPr lang="it-IT" sz="2800" dirty="0" err="1"/>
              <a:t>Rochira</a:t>
            </a:r>
            <a:r>
              <a:rPr lang="it-IT" sz="2800" dirty="0"/>
              <a:t> ai pianoforti, mentre Mimmo </a:t>
            </a:r>
            <a:r>
              <a:rPr lang="it-IT" sz="2800" dirty="0" err="1"/>
              <a:t>Iannone</a:t>
            </a:r>
            <a:r>
              <a:rPr lang="it-IT" sz="2800" dirty="0"/>
              <a:t> curerà la coreografia. Info 080.574.00.22.</a:t>
            </a:r>
            <a:endParaRPr lang="it-IT" sz="2800" dirty="0" smtClean="0">
              <a:solidFill>
                <a:schemeClr val="tx2"/>
              </a:solidFill>
            </a:endParaRPr>
          </a:p>
          <a:p>
            <a:endParaRPr lang="it-IT" dirty="0">
              <a:solidFill>
                <a:schemeClr val="tx2"/>
              </a:solidFill>
            </a:endParaRPr>
          </a:p>
          <a:p>
            <a:endParaRPr lang="it-IT" dirty="0" smtClean="0">
              <a:solidFill>
                <a:schemeClr val="tx2"/>
              </a:solidFill>
            </a:endParaRPr>
          </a:p>
          <a:p>
            <a:endParaRPr lang="it-IT" dirty="0">
              <a:solidFill>
                <a:schemeClr val="tx2"/>
              </a:solidFill>
            </a:endParaRPr>
          </a:p>
          <a:p>
            <a:endParaRPr lang="it-IT" dirty="0" smtClean="0">
              <a:solidFill>
                <a:schemeClr val="tx2"/>
              </a:solidFill>
            </a:endParaRPr>
          </a:p>
          <a:p>
            <a:endParaRPr lang="it-IT" dirty="0">
              <a:solidFill>
                <a:schemeClr val="tx2"/>
              </a:solidFill>
            </a:endParaRPr>
          </a:p>
          <a:p>
            <a:endParaRPr lang="it-IT" dirty="0" smtClean="0">
              <a:solidFill>
                <a:schemeClr val="tx2"/>
              </a:solidFill>
            </a:endParaRPr>
          </a:p>
          <a:p>
            <a:endParaRPr lang="it-IT" dirty="0">
              <a:solidFill>
                <a:schemeClr val="tx2"/>
              </a:solidFill>
            </a:endParaRPr>
          </a:p>
          <a:p>
            <a:endParaRPr lang="it-IT" dirty="0" smtClean="0">
              <a:solidFill>
                <a:schemeClr val="tx2"/>
              </a:solidFill>
            </a:endParaRPr>
          </a:p>
          <a:p>
            <a:endParaRPr lang="it-IT" dirty="0">
              <a:solidFill>
                <a:schemeClr val="tx2"/>
              </a:solidFill>
            </a:endParaRPr>
          </a:p>
          <a:p>
            <a:endParaRPr lang="it-IT" dirty="0" smtClean="0">
              <a:solidFill>
                <a:schemeClr val="tx2"/>
              </a:solidFill>
            </a:endParaRPr>
          </a:p>
          <a:p>
            <a:endParaRPr lang="it-IT" dirty="0">
              <a:solidFill>
                <a:schemeClr val="tx2"/>
              </a:solidFill>
            </a:endParaRPr>
          </a:p>
          <a:p>
            <a:endParaRPr lang="it-IT" dirty="0" smtClean="0">
              <a:solidFill>
                <a:schemeClr val="tx2"/>
              </a:solidFill>
            </a:endParaRPr>
          </a:p>
          <a:p>
            <a:endParaRPr lang="it-IT" dirty="0">
              <a:solidFill>
                <a:schemeClr val="tx2"/>
              </a:solidFill>
            </a:endParaRPr>
          </a:p>
          <a:p>
            <a:endParaRPr lang="it-IT" dirty="0" smtClean="0">
              <a:solidFill>
                <a:schemeClr val="tx2"/>
              </a:solidFill>
            </a:endParaRPr>
          </a:p>
          <a:p>
            <a:endParaRPr lang="it-IT" dirty="0">
              <a:solidFill>
                <a:schemeClr val="tx2"/>
              </a:solidFill>
            </a:endParaRPr>
          </a:p>
          <a:p>
            <a:endParaRPr lang="it-IT" dirty="0" smtClean="0">
              <a:solidFill>
                <a:schemeClr val="tx2"/>
              </a:solidFill>
            </a:endParaRPr>
          </a:p>
          <a:p>
            <a:endParaRPr lang="it-IT" dirty="0">
              <a:solidFill>
                <a:schemeClr val="tx2"/>
              </a:solidFill>
            </a:endParaRPr>
          </a:p>
          <a:p>
            <a:endParaRPr lang="it-IT" dirty="0">
              <a:solidFill>
                <a:schemeClr val="tx2"/>
              </a:solidFill>
            </a:endParaRPr>
          </a:p>
        </p:txBody>
      </p:sp>
    </p:spTree>
    <p:extLst>
      <p:ext uri="{BB962C8B-B14F-4D97-AF65-F5344CB8AC3E}">
        <p14:creationId xmlns:p14="http://schemas.microsoft.com/office/powerpoint/2010/main" val="167716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a:bodyPr>
          <a:lstStyle/>
          <a:p>
            <a:r>
              <a:rPr lang="it-IT" dirty="0"/>
              <a:t>BARINEDITA</a:t>
            </a:r>
          </a:p>
        </p:txBody>
      </p:sp>
      <p:sp>
        <p:nvSpPr>
          <p:cNvPr id="5" name="CasellaDiTesto 4"/>
          <p:cNvSpPr txBox="1"/>
          <p:nvPr/>
        </p:nvSpPr>
        <p:spPr>
          <a:xfrm>
            <a:off x="770828" y="5096316"/>
            <a:ext cx="3748742" cy="1477328"/>
          </a:xfrm>
          <a:prstGeom prst="rect">
            <a:avLst/>
          </a:prstGeom>
          <a:noFill/>
        </p:spPr>
        <p:txBody>
          <a:bodyPr wrap="square" rtlCol="0">
            <a:spAutoFit/>
          </a:bodyPr>
          <a:lstStyle/>
          <a:p>
            <a:r>
              <a:rPr lang="it-IT" dirty="0" smtClean="0"/>
              <a:t>BARINEDITA</a:t>
            </a:r>
          </a:p>
          <a:p>
            <a:endParaRPr lang="it-IT" dirty="0"/>
          </a:p>
          <a:p>
            <a:r>
              <a:rPr lang="it-IT" dirty="0" smtClean="0"/>
              <a:t>A cura della Redazione</a:t>
            </a:r>
            <a:endParaRPr lang="it-IT" dirty="0"/>
          </a:p>
          <a:p>
            <a:endParaRPr lang="it-IT" dirty="0"/>
          </a:p>
          <a:p>
            <a:r>
              <a:rPr lang="it-IT" dirty="0" smtClean="0"/>
              <a:t>26 novembre 2019</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15" y="107047"/>
            <a:ext cx="7798109" cy="4803276"/>
          </a:xfrm>
          <a:prstGeom prst="rect">
            <a:avLst/>
          </a:prstGeom>
        </p:spPr>
      </p:pic>
    </p:spTree>
    <p:extLst>
      <p:ext uri="{BB962C8B-B14F-4D97-AF65-F5344CB8AC3E}">
        <p14:creationId xmlns:p14="http://schemas.microsoft.com/office/powerpoint/2010/main" val="152502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dirty="0" smtClean="0"/>
              <a:t>CONCERTO</a:t>
            </a:r>
            <a:br>
              <a:rPr lang="it-IT" dirty="0" smtClean="0"/>
            </a:br>
            <a:r>
              <a:rPr lang="it-IT" dirty="0" smtClean="0"/>
              <a:t>MENDELSSOHN-BARTHOLDY</a:t>
            </a:r>
            <a:endParaRPr lang="it-IT" dirty="0"/>
          </a:p>
        </p:txBody>
      </p:sp>
      <p:sp>
        <p:nvSpPr>
          <p:cNvPr id="5" name="CasellaDiTesto 4"/>
          <p:cNvSpPr txBox="1"/>
          <p:nvPr/>
        </p:nvSpPr>
        <p:spPr>
          <a:xfrm>
            <a:off x="535259" y="1053432"/>
            <a:ext cx="3612995" cy="1815882"/>
          </a:xfrm>
          <a:prstGeom prst="rect">
            <a:avLst/>
          </a:prstGeom>
          <a:noFill/>
        </p:spPr>
        <p:txBody>
          <a:bodyPr wrap="square" rtlCol="0">
            <a:spAutoFit/>
          </a:bodyPr>
          <a:lstStyle/>
          <a:p>
            <a:r>
              <a:rPr lang="it-IT" b="1" dirty="0" smtClean="0">
                <a:solidFill>
                  <a:srgbClr val="002060"/>
                </a:solidFill>
              </a:rPr>
              <a:t>CUTAMC / </a:t>
            </a:r>
            <a:r>
              <a:rPr lang="it-IT" sz="2200" b="1" i="1" dirty="0" smtClean="0">
                <a:solidFill>
                  <a:srgbClr val="002060"/>
                </a:solidFill>
              </a:rPr>
              <a:t>incontri musicali</a:t>
            </a:r>
          </a:p>
          <a:p>
            <a:endParaRPr lang="it-IT" dirty="0"/>
          </a:p>
          <a:p>
            <a:r>
              <a:rPr lang="it-IT" b="1" dirty="0" smtClean="0"/>
              <a:t>Concerto</a:t>
            </a:r>
          </a:p>
          <a:p>
            <a:r>
              <a:rPr lang="it-IT" b="1" dirty="0" smtClean="0"/>
              <a:t>Mendelssohn-</a:t>
            </a:r>
            <a:r>
              <a:rPr lang="it-IT" b="1" dirty="0" err="1" smtClean="0"/>
              <a:t>Bartholdy</a:t>
            </a:r>
            <a:endParaRPr lang="it-IT" b="1" dirty="0" smtClean="0"/>
          </a:p>
          <a:p>
            <a:endParaRPr lang="it-IT" dirty="0" smtClean="0"/>
          </a:p>
          <a:p>
            <a:r>
              <a:rPr lang="it-IT" dirty="0" smtClean="0"/>
              <a:t>Bari, 28 maggio 2018</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841" y="430305"/>
            <a:ext cx="4341735" cy="5957047"/>
          </a:xfrm>
          <a:prstGeom prst="rect">
            <a:avLst/>
          </a:prstGeom>
        </p:spPr>
      </p:pic>
    </p:spTree>
    <p:extLst>
      <p:ext uri="{BB962C8B-B14F-4D97-AF65-F5344CB8AC3E}">
        <p14:creationId xmlns:p14="http://schemas.microsoft.com/office/powerpoint/2010/main" val="35396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smtClean="0"/>
              <a:t>LA GAZZETTA </a:t>
            </a:r>
            <a:r>
              <a:rPr lang="it-IT" dirty="0"/>
              <a:t>DEL MEZZOGIORNO</a:t>
            </a:r>
          </a:p>
        </p:txBody>
      </p:sp>
      <p:sp>
        <p:nvSpPr>
          <p:cNvPr id="5" name="CasellaDiTesto 4"/>
          <p:cNvSpPr txBox="1"/>
          <p:nvPr/>
        </p:nvSpPr>
        <p:spPr>
          <a:xfrm>
            <a:off x="245035" y="685800"/>
            <a:ext cx="2687736" cy="1754326"/>
          </a:xfrm>
          <a:prstGeom prst="rect">
            <a:avLst/>
          </a:prstGeom>
          <a:noFill/>
        </p:spPr>
        <p:txBody>
          <a:bodyPr wrap="square" rtlCol="0">
            <a:spAutoFit/>
          </a:bodyPr>
          <a:lstStyle/>
          <a:p>
            <a:r>
              <a:rPr lang="it-IT" dirty="0" smtClean="0"/>
              <a:t>LA GAZZETTA DEL MEZZOGIORNO</a:t>
            </a:r>
          </a:p>
          <a:p>
            <a:endParaRPr lang="it-IT" dirty="0"/>
          </a:p>
          <a:p>
            <a:r>
              <a:rPr lang="it-IT" dirty="0"/>
              <a:t>A cura della Redazione</a:t>
            </a:r>
          </a:p>
          <a:p>
            <a:endParaRPr lang="it-IT" dirty="0"/>
          </a:p>
          <a:p>
            <a:r>
              <a:rPr lang="it-IT" dirty="0" smtClean="0"/>
              <a:t>27 novembre 2019</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993" y="503216"/>
            <a:ext cx="5905213" cy="3873820"/>
          </a:xfrm>
          <a:prstGeom prst="rect">
            <a:avLst/>
          </a:prstGeom>
        </p:spPr>
      </p:pic>
    </p:spTree>
    <p:extLst>
      <p:ext uri="{BB962C8B-B14F-4D97-AF65-F5344CB8AC3E}">
        <p14:creationId xmlns:p14="http://schemas.microsoft.com/office/powerpoint/2010/main" val="69592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smtClean="0"/>
              <a:t>LA GAZZETTA </a:t>
            </a:r>
            <a:r>
              <a:rPr lang="it-IT" dirty="0"/>
              <a:t>DEL MEZZOGIORNO</a:t>
            </a:r>
          </a:p>
        </p:txBody>
      </p:sp>
      <p:sp>
        <p:nvSpPr>
          <p:cNvPr id="5" name="CasellaDiTesto 4"/>
          <p:cNvSpPr txBox="1"/>
          <p:nvPr/>
        </p:nvSpPr>
        <p:spPr>
          <a:xfrm>
            <a:off x="245035" y="685800"/>
            <a:ext cx="2687736" cy="1754326"/>
          </a:xfrm>
          <a:prstGeom prst="rect">
            <a:avLst/>
          </a:prstGeom>
          <a:noFill/>
        </p:spPr>
        <p:txBody>
          <a:bodyPr wrap="square" rtlCol="0">
            <a:spAutoFit/>
          </a:bodyPr>
          <a:lstStyle/>
          <a:p>
            <a:r>
              <a:rPr lang="it-IT" dirty="0" smtClean="0"/>
              <a:t>LA GAZZETTA DEL MEZZOGIORNO</a:t>
            </a:r>
          </a:p>
          <a:p>
            <a:endParaRPr lang="it-IT" dirty="0"/>
          </a:p>
          <a:p>
            <a:r>
              <a:rPr lang="it-IT" dirty="0" smtClean="0"/>
              <a:t>Di Pasquale Bellini</a:t>
            </a:r>
            <a:endParaRPr lang="it-IT" dirty="0"/>
          </a:p>
          <a:p>
            <a:endParaRPr lang="it-IT" dirty="0"/>
          </a:p>
          <a:p>
            <a:r>
              <a:rPr lang="it-IT" dirty="0" smtClean="0"/>
              <a:t>11 dicembre 2019</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7983" y="0"/>
            <a:ext cx="3199322" cy="6534615"/>
          </a:xfrm>
          <a:prstGeom prst="rect">
            <a:avLst/>
          </a:prstGeom>
        </p:spPr>
      </p:pic>
    </p:spTree>
    <p:extLst>
      <p:ext uri="{BB962C8B-B14F-4D97-AF65-F5344CB8AC3E}">
        <p14:creationId xmlns:p14="http://schemas.microsoft.com/office/powerpoint/2010/main" val="157055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a:bodyPr>
          <a:lstStyle/>
          <a:p>
            <a:r>
              <a:rPr lang="it-IT" dirty="0" smtClean="0"/>
              <a:t>PUGLIALIVE</a:t>
            </a:r>
            <a:endParaRPr lang="it-IT" dirty="0"/>
          </a:p>
        </p:txBody>
      </p:sp>
      <p:sp>
        <p:nvSpPr>
          <p:cNvPr id="5" name="CasellaDiTesto 4"/>
          <p:cNvSpPr txBox="1"/>
          <p:nvPr/>
        </p:nvSpPr>
        <p:spPr>
          <a:xfrm>
            <a:off x="677636" y="685800"/>
            <a:ext cx="3505200" cy="1477328"/>
          </a:xfrm>
          <a:prstGeom prst="rect">
            <a:avLst/>
          </a:prstGeom>
          <a:noFill/>
        </p:spPr>
        <p:txBody>
          <a:bodyPr wrap="square" rtlCol="0">
            <a:spAutoFit/>
          </a:bodyPr>
          <a:lstStyle/>
          <a:p>
            <a:r>
              <a:rPr lang="it-IT" dirty="0" smtClean="0"/>
              <a:t>PUGLIALIVE</a:t>
            </a:r>
          </a:p>
          <a:p>
            <a:endParaRPr lang="it-IT" dirty="0"/>
          </a:p>
          <a:p>
            <a:r>
              <a:rPr lang="it-IT" dirty="0" smtClean="0"/>
              <a:t>A cura della Redazione</a:t>
            </a:r>
            <a:endParaRPr lang="it-IT" dirty="0"/>
          </a:p>
          <a:p>
            <a:endParaRPr lang="it-IT" dirty="0"/>
          </a:p>
          <a:p>
            <a:r>
              <a:rPr lang="it-IT" dirty="0" smtClean="0"/>
              <a:t>28 novembre 2019</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2746" y="111512"/>
            <a:ext cx="5095670" cy="6579220"/>
          </a:xfrm>
          <a:prstGeom prst="rect">
            <a:avLst/>
          </a:prstGeom>
        </p:spPr>
      </p:pic>
    </p:spTree>
    <p:extLst>
      <p:ext uri="{BB962C8B-B14F-4D97-AF65-F5344CB8AC3E}">
        <p14:creationId xmlns:p14="http://schemas.microsoft.com/office/powerpoint/2010/main" val="3235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a:bodyPr>
          <a:lstStyle/>
          <a:p>
            <a:r>
              <a:rPr lang="it-IT" dirty="0" smtClean="0"/>
              <a:t>VENTIPERQUATTRO</a:t>
            </a:r>
            <a:endParaRPr lang="it-IT" dirty="0"/>
          </a:p>
        </p:txBody>
      </p:sp>
      <p:sp>
        <p:nvSpPr>
          <p:cNvPr id="5" name="CasellaDiTesto 4"/>
          <p:cNvSpPr txBox="1"/>
          <p:nvPr/>
        </p:nvSpPr>
        <p:spPr>
          <a:xfrm>
            <a:off x="677636" y="685800"/>
            <a:ext cx="3505200" cy="1477328"/>
          </a:xfrm>
          <a:prstGeom prst="rect">
            <a:avLst/>
          </a:prstGeom>
          <a:noFill/>
        </p:spPr>
        <p:txBody>
          <a:bodyPr wrap="square" rtlCol="0">
            <a:spAutoFit/>
          </a:bodyPr>
          <a:lstStyle/>
          <a:p>
            <a:r>
              <a:rPr lang="it-IT" dirty="0" smtClean="0"/>
              <a:t>LIBERO</a:t>
            </a:r>
          </a:p>
          <a:p>
            <a:endParaRPr lang="it-IT" dirty="0"/>
          </a:p>
          <a:p>
            <a:r>
              <a:rPr lang="it-IT" dirty="0" smtClean="0"/>
              <a:t>A cura della Redazione</a:t>
            </a:r>
            <a:endParaRPr lang="it-IT" dirty="0"/>
          </a:p>
          <a:p>
            <a:endParaRPr lang="it-IT" dirty="0"/>
          </a:p>
          <a:p>
            <a:r>
              <a:rPr lang="it-IT" dirty="0" smtClean="0"/>
              <a:t>28 novembre 2019</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572" y="685800"/>
            <a:ext cx="5786244" cy="4416980"/>
          </a:xfrm>
          <a:prstGeom prst="rect">
            <a:avLst/>
          </a:prstGeom>
        </p:spPr>
      </p:pic>
    </p:spTree>
    <p:extLst>
      <p:ext uri="{BB962C8B-B14F-4D97-AF65-F5344CB8AC3E}">
        <p14:creationId xmlns:p14="http://schemas.microsoft.com/office/powerpoint/2010/main" val="1286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871318" y="685799"/>
            <a:ext cx="1190692" cy="5648093"/>
          </a:xfrm>
        </p:spPr>
        <p:txBody>
          <a:bodyPr>
            <a:normAutofit/>
          </a:bodyPr>
          <a:lstStyle/>
          <a:p>
            <a:r>
              <a:rPr lang="it-IT" dirty="0" smtClean="0"/>
              <a:t>BARI TODAY</a:t>
            </a:r>
            <a:endParaRPr lang="it-IT" dirty="0"/>
          </a:p>
        </p:txBody>
      </p:sp>
      <p:sp>
        <p:nvSpPr>
          <p:cNvPr id="5" name="CasellaDiTesto 4"/>
          <p:cNvSpPr txBox="1"/>
          <p:nvPr/>
        </p:nvSpPr>
        <p:spPr>
          <a:xfrm>
            <a:off x="751780" y="685799"/>
            <a:ext cx="3291542" cy="1477328"/>
          </a:xfrm>
          <a:prstGeom prst="rect">
            <a:avLst/>
          </a:prstGeom>
          <a:noFill/>
        </p:spPr>
        <p:txBody>
          <a:bodyPr wrap="square" rtlCol="0">
            <a:spAutoFit/>
          </a:bodyPr>
          <a:lstStyle/>
          <a:p>
            <a:r>
              <a:rPr lang="it-IT" dirty="0" smtClean="0"/>
              <a:t>BARI TODAY</a:t>
            </a:r>
          </a:p>
          <a:p>
            <a:endParaRPr lang="it-IT" dirty="0" smtClean="0"/>
          </a:p>
          <a:p>
            <a:r>
              <a:rPr lang="it-IT" dirty="0" smtClean="0"/>
              <a:t>A cura della Redazione</a:t>
            </a:r>
          </a:p>
          <a:p>
            <a:endParaRPr lang="it-IT" dirty="0" smtClean="0"/>
          </a:p>
          <a:p>
            <a:r>
              <a:rPr lang="it-IT" dirty="0" smtClean="0"/>
              <a:t>22 novembre 2019</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4708" y="196946"/>
            <a:ext cx="2816658" cy="6351563"/>
          </a:xfrm>
          <a:prstGeom prst="rect">
            <a:avLst/>
          </a:prstGeom>
        </p:spPr>
      </p:pic>
    </p:spTree>
    <p:extLst>
      <p:ext uri="{BB962C8B-B14F-4D97-AF65-F5344CB8AC3E}">
        <p14:creationId xmlns:p14="http://schemas.microsoft.com/office/powerpoint/2010/main" val="69742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871318" y="685799"/>
            <a:ext cx="1190692" cy="5648093"/>
          </a:xfrm>
        </p:spPr>
        <p:txBody>
          <a:bodyPr>
            <a:normAutofit/>
          </a:bodyPr>
          <a:lstStyle/>
          <a:p>
            <a:r>
              <a:rPr lang="it-IT" dirty="0" smtClean="0"/>
              <a:t>IL TACCO DI BACCO</a:t>
            </a:r>
            <a:endParaRPr lang="it-IT" dirty="0"/>
          </a:p>
        </p:txBody>
      </p:sp>
      <p:sp>
        <p:nvSpPr>
          <p:cNvPr id="5" name="CasellaDiTesto 4"/>
          <p:cNvSpPr txBox="1"/>
          <p:nvPr/>
        </p:nvSpPr>
        <p:spPr>
          <a:xfrm>
            <a:off x="751780" y="685799"/>
            <a:ext cx="3291542" cy="1477328"/>
          </a:xfrm>
          <a:prstGeom prst="rect">
            <a:avLst/>
          </a:prstGeom>
          <a:noFill/>
        </p:spPr>
        <p:txBody>
          <a:bodyPr wrap="square" rtlCol="0">
            <a:spAutoFit/>
          </a:bodyPr>
          <a:lstStyle/>
          <a:p>
            <a:r>
              <a:rPr lang="it-IT" dirty="0" smtClean="0"/>
              <a:t>IL TACCO DI BACCO</a:t>
            </a:r>
          </a:p>
          <a:p>
            <a:endParaRPr lang="it-IT" dirty="0" smtClean="0"/>
          </a:p>
          <a:p>
            <a:r>
              <a:rPr lang="it-IT" dirty="0" smtClean="0"/>
              <a:t>A cura della Redazione</a:t>
            </a:r>
          </a:p>
          <a:p>
            <a:endParaRPr lang="it-IT" dirty="0" smtClean="0"/>
          </a:p>
          <a:p>
            <a:r>
              <a:rPr lang="it-IT" dirty="0" smtClean="0"/>
              <a:t>25 novembre 2019</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321" y="140676"/>
            <a:ext cx="3527756" cy="6604782"/>
          </a:xfrm>
          <a:prstGeom prst="rect">
            <a:avLst/>
          </a:prstGeom>
        </p:spPr>
      </p:pic>
    </p:spTree>
    <p:extLst>
      <p:ext uri="{BB962C8B-B14F-4D97-AF65-F5344CB8AC3E}">
        <p14:creationId xmlns:p14="http://schemas.microsoft.com/office/powerpoint/2010/main" val="14282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a:bodyPr>
          <a:lstStyle/>
          <a:p>
            <a:r>
              <a:rPr lang="it-IT" dirty="0" smtClean="0"/>
              <a:t>VENTIPERQUATTRO</a:t>
            </a:r>
            <a:endParaRPr lang="it-IT" dirty="0"/>
          </a:p>
        </p:txBody>
      </p:sp>
      <p:sp>
        <p:nvSpPr>
          <p:cNvPr id="5" name="CasellaDiTesto 4"/>
          <p:cNvSpPr txBox="1"/>
          <p:nvPr/>
        </p:nvSpPr>
        <p:spPr>
          <a:xfrm>
            <a:off x="677636" y="685800"/>
            <a:ext cx="3505200" cy="1477328"/>
          </a:xfrm>
          <a:prstGeom prst="rect">
            <a:avLst/>
          </a:prstGeom>
          <a:noFill/>
        </p:spPr>
        <p:txBody>
          <a:bodyPr wrap="square" rtlCol="0">
            <a:spAutoFit/>
          </a:bodyPr>
          <a:lstStyle/>
          <a:p>
            <a:r>
              <a:rPr lang="it-IT" dirty="0" smtClean="0"/>
              <a:t>VENTIPERQUATTRO</a:t>
            </a:r>
          </a:p>
          <a:p>
            <a:endParaRPr lang="it-IT" dirty="0"/>
          </a:p>
          <a:p>
            <a:r>
              <a:rPr lang="it-IT" dirty="0" smtClean="0"/>
              <a:t>A cura della Redazione</a:t>
            </a:r>
            <a:endParaRPr lang="it-IT" dirty="0"/>
          </a:p>
          <a:p>
            <a:endParaRPr lang="it-IT" dirty="0"/>
          </a:p>
          <a:p>
            <a:r>
              <a:rPr lang="it-IT" dirty="0" smtClean="0"/>
              <a:t>27 novembre 2019</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139" y="111511"/>
            <a:ext cx="3176768" cy="6556917"/>
          </a:xfrm>
          <a:prstGeom prst="rect">
            <a:avLst/>
          </a:prstGeom>
        </p:spPr>
      </p:pic>
    </p:spTree>
    <p:extLst>
      <p:ext uri="{BB962C8B-B14F-4D97-AF65-F5344CB8AC3E}">
        <p14:creationId xmlns:p14="http://schemas.microsoft.com/office/powerpoint/2010/main" val="156690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lstStyle/>
          <a:p>
            <a:endParaRPr lang="it-IT"/>
          </a:p>
        </p:txBody>
      </p:sp>
      <p:sp>
        <p:nvSpPr>
          <p:cNvPr id="3" name="Segnaposto testo verticale 2"/>
          <p:cNvSpPr>
            <a:spLocks noGrp="1"/>
          </p:cNvSpPr>
          <p:nvPr>
            <p:ph type="body" orient="vert" idx="1"/>
          </p:nvPr>
        </p:nvSpPr>
        <p:spPr/>
        <p:txBody>
          <a:bodyPr/>
          <a:lstStyle/>
          <a:p>
            <a:endParaRPr lang="it-IT"/>
          </a:p>
        </p:txBody>
      </p:sp>
    </p:spTree>
    <p:extLst>
      <p:ext uri="{BB962C8B-B14F-4D97-AF65-F5344CB8AC3E}">
        <p14:creationId xmlns:p14="http://schemas.microsoft.com/office/powerpoint/2010/main" val="106785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lstStyle/>
          <a:p>
            <a:endParaRPr lang="it-IT"/>
          </a:p>
        </p:txBody>
      </p:sp>
      <p:sp>
        <p:nvSpPr>
          <p:cNvPr id="3" name="Segnaposto testo verticale 2"/>
          <p:cNvSpPr>
            <a:spLocks noGrp="1"/>
          </p:cNvSpPr>
          <p:nvPr>
            <p:ph type="body" orient="vert" idx="1"/>
          </p:nvPr>
        </p:nvSpPr>
        <p:spPr/>
        <p:txBody>
          <a:bodyPr/>
          <a:lstStyle/>
          <a:p>
            <a:endParaRPr lang="it-IT"/>
          </a:p>
        </p:txBody>
      </p:sp>
    </p:spTree>
    <p:extLst>
      <p:ext uri="{BB962C8B-B14F-4D97-AF65-F5344CB8AC3E}">
        <p14:creationId xmlns:p14="http://schemas.microsoft.com/office/powerpoint/2010/main" val="87491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a:bodyPr>
          <a:lstStyle/>
          <a:p>
            <a:r>
              <a:rPr lang="it-IT" dirty="0" smtClean="0"/>
              <a:t>LA REPUBBLICA</a:t>
            </a:r>
            <a:endParaRPr lang="it-IT" dirty="0"/>
          </a:p>
        </p:txBody>
      </p:sp>
      <p:sp>
        <p:nvSpPr>
          <p:cNvPr id="5" name="CasellaDiTesto 4"/>
          <p:cNvSpPr txBox="1"/>
          <p:nvPr/>
        </p:nvSpPr>
        <p:spPr>
          <a:xfrm>
            <a:off x="737375" y="764092"/>
            <a:ext cx="3748742" cy="1477328"/>
          </a:xfrm>
          <a:prstGeom prst="rect">
            <a:avLst/>
          </a:prstGeom>
          <a:noFill/>
        </p:spPr>
        <p:txBody>
          <a:bodyPr wrap="square" rtlCol="0">
            <a:spAutoFit/>
          </a:bodyPr>
          <a:lstStyle/>
          <a:p>
            <a:r>
              <a:rPr lang="it-IT" dirty="0" smtClean="0"/>
              <a:t>LA REPUBBLICA</a:t>
            </a:r>
          </a:p>
          <a:p>
            <a:endParaRPr lang="it-IT" dirty="0"/>
          </a:p>
          <a:p>
            <a:r>
              <a:rPr lang="it-IT" dirty="0" smtClean="0"/>
              <a:t>Di Gennaro </a:t>
            </a:r>
            <a:r>
              <a:rPr lang="it-IT" dirty="0" err="1" smtClean="0"/>
              <a:t>Totorizzo</a:t>
            </a:r>
            <a:endParaRPr lang="it-IT" dirty="0"/>
          </a:p>
          <a:p>
            <a:endParaRPr lang="it-IT" dirty="0"/>
          </a:p>
          <a:p>
            <a:r>
              <a:rPr lang="it-IT" dirty="0" smtClean="0"/>
              <a:t>28 novembre 2019</a:t>
            </a:r>
            <a:endParaRPr lang="it-IT" dirty="0"/>
          </a:p>
        </p:txBody>
      </p:sp>
    </p:spTree>
    <p:extLst>
      <p:ext uri="{BB962C8B-B14F-4D97-AF65-F5344CB8AC3E}">
        <p14:creationId xmlns:p14="http://schemas.microsoft.com/office/powerpoint/2010/main" val="214049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i="1" dirty="0" err="1"/>
              <a:t>Karlheinz</a:t>
            </a:r>
            <a:r>
              <a:rPr lang="it-IT" i="1" dirty="0"/>
              <a:t> Stockhausen, Dai sette giorni </a:t>
            </a:r>
            <a:endParaRPr lang="it-IT" dirty="0"/>
          </a:p>
        </p:txBody>
      </p:sp>
      <p:sp>
        <p:nvSpPr>
          <p:cNvPr id="3" name="Segnaposto testo verticale 2"/>
          <p:cNvSpPr>
            <a:spLocks noGrp="1"/>
          </p:cNvSpPr>
          <p:nvPr>
            <p:ph type="body" orient="vert" idx="1"/>
          </p:nvPr>
        </p:nvSpPr>
        <p:spPr>
          <a:xfrm>
            <a:off x="7963786" y="685800"/>
            <a:ext cx="1308368" cy="54864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it-IT" dirty="0"/>
          </a:p>
        </p:txBody>
      </p:sp>
      <p:sp>
        <p:nvSpPr>
          <p:cNvPr id="4" name="CasellaDiTesto 3"/>
          <p:cNvSpPr txBox="1"/>
          <p:nvPr/>
        </p:nvSpPr>
        <p:spPr>
          <a:xfrm>
            <a:off x="2828260" y="1679944"/>
            <a:ext cx="4835944" cy="3970318"/>
          </a:xfrm>
          <a:prstGeom prst="rect">
            <a:avLst/>
          </a:prstGeom>
          <a:noFill/>
        </p:spPr>
        <p:txBody>
          <a:bodyPr wrap="square" rtlCol="0">
            <a:spAutoFit/>
          </a:bodyPr>
          <a:lstStyle/>
          <a:p>
            <a:r>
              <a:rPr lang="it-IT" dirty="0" smtClean="0">
                <a:solidFill>
                  <a:schemeClr val="accent5">
                    <a:lumMod val="50000"/>
                  </a:schemeClr>
                </a:solidFill>
              </a:rPr>
              <a:t>• Promozione  </a:t>
            </a:r>
            <a:r>
              <a:rPr lang="it-IT" dirty="0">
                <a:solidFill>
                  <a:schemeClr val="accent5">
                    <a:lumMod val="50000"/>
                  </a:schemeClr>
                </a:solidFill>
              </a:rPr>
              <a:t>del </a:t>
            </a:r>
            <a:r>
              <a:rPr lang="it-IT" dirty="0" smtClean="0">
                <a:solidFill>
                  <a:schemeClr val="accent5">
                    <a:lumMod val="50000"/>
                  </a:schemeClr>
                </a:solidFill>
              </a:rPr>
              <a:t>concerto</a:t>
            </a:r>
          </a:p>
          <a:p>
            <a:r>
              <a:rPr lang="it-IT" dirty="0" smtClean="0">
                <a:solidFill>
                  <a:schemeClr val="accent5">
                    <a:lumMod val="50000"/>
                  </a:schemeClr>
                </a:solidFill>
              </a:rPr>
              <a:t> </a:t>
            </a:r>
            <a:r>
              <a:rPr lang="it-IT" b="1" i="1" dirty="0" err="1">
                <a:solidFill>
                  <a:schemeClr val="accent5">
                    <a:lumMod val="50000"/>
                  </a:schemeClr>
                </a:solidFill>
              </a:rPr>
              <a:t>Karlheinz</a:t>
            </a:r>
            <a:r>
              <a:rPr lang="it-IT" b="1" i="1" dirty="0">
                <a:solidFill>
                  <a:schemeClr val="accent5">
                    <a:lumMod val="50000"/>
                  </a:schemeClr>
                </a:solidFill>
              </a:rPr>
              <a:t> Stockhausen, Dai sette giorni / </a:t>
            </a:r>
            <a:r>
              <a:rPr lang="it-IT" b="1" i="1" dirty="0" err="1">
                <a:solidFill>
                  <a:schemeClr val="accent5">
                    <a:lumMod val="50000"/>
                  </a:schemeClr>
                </a:solidFill>
              </a:rPr>
              <a:t>Aus</a:t>
            </a:r>
            <a:r>
              <a:rPr lang="it-IT" b="1" i="1" dirty="0">
                <a:solidFill>
                  <a:schemeClr val="accent5">
                    <a:lumMod val="50000"/>
                  </a:schemeClr>
                </a:solidFill>
              </a:rPr>
              <a:t> </a:t>
            </a:r>
            <a:r>
              <a:rPr lang="it-IT" b="1" i="1" dirty="0" err="1">
                <a:solidFill>
                  <a:schemeClr val="accent5">
                    <a:lumMod val="50000"/>
                  </a:schemeClr>
                </a:solidFill>
              </a:rPr>
              <a:t>den</a:t>
            </a:r>
            <a:r>
              <a:rPr lang="it-IT" b="1" i="1" dirty="0">
                <a:solidFill>
                  <a:schemeClr val="accent5">
                    <a:lumMod val="50000"/>
                  </a:schemeClr>
                </a:solidFill>
              </a:rPr>
              <a:t> </a:t>
            </a:r>
            <a:r>
              <a:rPr lang="it-IT" b="1" i="1" dirty="0" err="1">
                <a:solidFill>
                  <a:schemeClr val="accent5">
                    <a:lumMod val="50000"/>
                  </a:schemeClr>
                </a:solidFill>
              </a:rPr>
              <a:t>sieben</a:t>
            </a:r>
            <a:r>
              <a:rPr lang="it-IT" b="1" i="1" dirty="0">
                <a:solidFill>
                  <a:schemeClr val="accent5">
                    <a:lumMod val="50000"/>
                  </a:schemeClr>
                </a:solidFill>
              </a:rPr>
              <a:t> </a:t>
            </a:r>
            <a:r>
              <a:rPr lang="it-IT" b="1" i="1" dirty="0" err="1" smtClean="0">
                <a:solidFill>
                  <a:schemeClr val="accent5">
                    <a:lumMod val="50000"/>
                  </a:schemeClr>
                </a:solidFill>
              </a:rPr>
              <a:t>Tagen</a:t>
            </a:r>
            <a:endParaRPr lang="it-IT" b="1" i="1" dirty="0" smtClean="0">
              <a:solidFill>
                <a:schemeClr val="accent5">
                  <a:lumMod val="50000"/>
                </a:schemeClr>
              </a:solidFill>
            </a:endParaRPr>
          </a:p>
          <a:p>
            <a:r>
              <a:rPr lang="it-IT" dirty="0" smtClean="0"/>
              <a:t>              </a:t>
            </a:r>
          </a:p>
          <a:p>
            <a:r>
              <a:rPr lang="it-IT" dirty="0"/>
              <a:t>	</a:t>
            </a:r>
            <a:r>
              <a:rPr lang="it-IT" dirty="0" smtClean="0"/>
              <a:t>Ensemble </a:t>
            </a:r>
            <a:r>
              <a:rPr lang="it-IT" dirty="0"/>
              <a:t>sperimentale ‘No </a:t>
            </a:r>
            <a:r>
              <a:rPr lang="it-IT" dirty="0" err="1" smtClean="0"/>
              <a:t>Borders</a:t>
            </a:r>
            <a:r>
              <a:rPr lang="it-IT" dirty="0" smtClean="0"/>
              <a:t>’</a:t>
            </a:r>
          </a:p>
          <a:p>
            <a:r>
              <a:rPr lang="it-IT" dirty="0">
                <a:solidFill>
                  <a:srgbClr val="FF0000"/>
                </a:solidFill>
              </a:rPr>
              <a:t>	</a:t>
            </a:r>
            <a:r>
              <a:rPr lang="it-IT" dirty="0" smtClean="0">
                <a:solidFill>
                  <a:srgbClr val="FF0000"/>
                </a:solidFill>
              </a:rPr>
              <a:t>Coordinamento </a:t>
            </a:r>
            <a:r>
              <a:rPr lang="it-IT" dirty="0">
                <a:solidFill>
                  <a:srgbClr val="FF0000"/>
                </a:solidFill>
              </a:rPr>
              <a:t>musicale di Gianni </a:t>
            </a:r>
            <a:r>
              <a:rPr lang="it-IT" dirty="0" smtClean="0">
                <a:solidFill>
                  <a:srgbClr val="FF0000"/>
                </a:solidFill>
              </a:rPr>
              <a:t>	</a:t>
            </a:r>
            <a:r>
              <a:rPr lang="it-IT" dirty="0" err="1" smtClean="0">
                <a:solidFill>
                  <a:srgbClr val="FF0000"/>
                </a:solidFill>
              </a:rPr>
              <a:t>Lenoci</a:t>
            </a:r>
            <a:r>
              <a:rPr lang="it-IT" dirty="0" smtClean="0">
                <a:solidFill>
                  <a:srgbClr val="FF0000"/>
                </a:solidFill>
              </a:rPr>
              <a:t> </a:t>
            </a:r>
            <a:r>
              <a:rPr lang="it-IT" dirty="0">
                <a:solidFill>
                  <a:srgbClr val="FF0000"/>
                </a:solidFill>
              </a:rPr>
              <a:t>e Domenico Di </a:t>
            </a:r>
            <a:r>
              <a:rPr lang="it-IT" dirty="0" smtClean="0">
                <a:solidFill>
                  <a:srgbClr val="FF0000"/>
                </a:solidFill>
              </a:rPr>
              <a:t>Leo</a:t>
            </a:r>
            <a:r>
              <a:rPr lang="it-IT" dirty="0" smtClean="0"/>
              <a:t>/ </a:t>
            </a:r>
            <a:r>
              <a:rPr lang="it-IT" dirty="0"/>
              <a:t>in </a:t>
            </a:r>
            <a:r>
              <a:rPr lang="it-IT" dirty="0" smtClean="0"/>
              <a:t>	collaborazione </a:t>
            </a:r>
            <a:r>
              <a:rPr lang="it-IT" dirty="0"/>
              <a:t>con il Conservatorio </a:t>
            </a:r>
            <a:r>
              <a:rPr lang="it-IT" dirty="0" smtClean="0"/>
              <a:t>	"</a:t>
            </a:r>
            <a:r>
              <a:rPr lang="it-IT" dirty="0"/>
              <a:t>Nino Rota" di Monopoli, </a:t>
            </a:r>
            <a:r>
              <a:rPr lang="it-IT" dirty="0" smtClean="0"/>
              <a:t>	nell’ambito del Progetto CUTAMC 	"</a:t>
            </a:r>
            <a:r>
              <a:rPr lang="it-IT" dirty="0"/>
              <a:t>Gli incanti di Narciso” </a:t>
            </a:r>
            <a:endParaRPr lang="it-IT" dirty="0" smtClean="0"/>
          </a:p>
          <a:p>
            <a:r>
              <a:rPr lang="it-IT" dirty="0"/>
              <a:t>	</a:t>
            </a:r>
            <a:endParaRPr lang="it-IT" dirty="0" smtClean="0"/>
          </a:p>
          <a:p>
            <a:r>
              <a:rPr lang="it-IT" dirty="0"/>
              <a:t>	</a:t>
            </a:r>
            <a:r>
              <a:rPr lang="it-IT" b="1" dirty="0" smtClean="0">
                <a:solidFill>
                  <a:srgbClr val="002060"/>
                </a:solidFill>
              </a:rPr>
              <a:t>Auditorium del </a:t>
            </a:r>
            <a:r>
              <a:rPr lang="it-IT" b="1" dirty="0">
                <a:solidFill>
                  <a:srgbClr val="002060"/>
                </a:solidFill>
              </a:rPr>
              <a:t>Conservatorio </a:t>
            </a:r>
            <a:r>
              <a:rPr lang="it-IT" b="1" dirty="0" smtClean="0">
                <a:solidFill>
                  <a:srgbClr val="002060"/>
                </a:solidFill>
              </a:rPr>
              <a:t>	"</a:t>
            </a:r>
            <a:r>
              <a:rPr lang="it-IT" b="1" dirty="0">
                <a:solidFill>
                  <a:srgbClr val="002060"/>
                </a:solidFill>
              </a:rPr>
              <a:t>Nino </a:t>
            </a:r>
            <a:r>
              <a:rPr lang="it-IT" b="1" dirty="0" smtClean="0">
                <a:solidFill>
                  <a:srgbClr val="002060"/>
                </a:solidFill>
              </a:rPr>
              <a:t>	Rota</a:t>
            </a:r>
            <a:r>
              <a:rPr lang="it-IT" b="1" dirty="0">
                <a:solidFill>
                  <a:srgbClr val="002060"/>
                </a:solidFill>
              </a:rPr>
              <a:t>" di Monopoli </a:t>
            </a:r>
          </a:p>
        </p:txBody>
      </p:sp>
      <p:sp>
        <p:nvSpPr>
          <p:cNvPr id="5" name="CasellaDiTesto 4"/>
          <p:cNvSpPr txBox="1"/>
          <p:nvPr/>
        </p:nvSpPr>
        <p:spPr>
          <a:xfrm>
            <a:off x="467833" y="382772"/>
            <a:ext cx="4002567" cy="461665"/>
          </a:xfrm>
          <a:prstGeom prst="rect">
            <a:avLst/>
          </a:prstGeom>
          <a:noFill/>
        </p:spPr>
        <p:txBody>
          <a:bodyPr wrap="square" rtlCol="0">
            <a:spAutoFit/>
          </a:bodyPr>
          <a:lstStyle/>
          <a:p>
            <a:r>
              <a:rPr lang="it-IT" sz="2400" dirty="0" smtClean="0">
                <a:solidFill>
                  <a:schemeClr val="accent6"/>
                </a:solidFill>
                <a:latin typeface="Arial" charset="0"/>
                <a:ea typeface="Arial" charset="0"/>
                <a:cs typeface="Arial" charset="0"/>
              </a:rPr>
              <a:t>CUTAMC / </a:t>
            </a:r>
            <a:r>
              <a:rPr lang="it-IT" sz="2400" i="1" dirty="0" smtClean="0">
                <a:solidFill>
                  <a:schemeClr val="accent6"/>
                </a:solidFill>
                <a:latin typeface="Arial" charset="0"/>
                <a:ea typeface="Arial" charset="0"/>
                <a:cs typeface="Arial" charset="0"/>
              </a:rPr>
              <a:t>incontri musicali</a:t>
            </a:r>
            <a:endParaRPr lang="it-IT" sz="2400" dirty="0">
              <a:solidFill>
                <a:schemeClr val="accent6"/>
              </a:solidFill>
              <a:latin typeface="Arial" charset="0"/>
              <a:ea typeface="Arial" charset="0"/>
              <a:cs typeface="Arial" charset="0"/>
            </a:endParaRPr>
          </a:p>
        </p:txBody>
      </p:sp>
      <p:sp>
        <p:nvSpPr>
          <p:cNvPr id="7" name="CasellaDiTesto 6"/>
          <p:cNvSpPr txBox="1"/>
          <p:nvPr/>
        </p:nvSpPr>
        <p:spPr>
          <a:xfrm>
            <a:off x="467833" y="1531088"/>
            <a:ext cx="2073348" cy="1754326"/>
          </a:xfrm>
          <a:prstGeom prst="rect">
            <a:avLst/>
          </a:prstGeom>
          <a:noFill/>
        </p:spPr>
        <p:txBody>
          <a:bodyPr wrap="square" rtlCol="0">
            <a:spAutoFit/>
          </a:bodyPr>
          <a:lstStyle/>
          <a:p>
            <a:r>
              <a:rPr lang="it-IT" dirty="0" smtClean="0">
                <a:solidFill>
                  <a:schemeClr val="accent5">
                    <a:lumMod val="50000"/>
                  </a:schemeClr>
                </a:solidFill>
              </a:rPr>
              <a:t>8 </a:t>
            </a:r>
            <a:r>
              <a:rPr lang="it-IT" dirty="0">
                <a:solidFill>
                  <a:schemeClr val="accent5">
                    <a:lumMod val="50000"/>
                  </a:schemeClr>
                </a:solidFill>
              </a:rPr>
              <a:t>sett. </a:t>
            </a:r>
            <a:r>
              <a:rPr lang="it-IT" dirty="0" smtClean="0">
                <a:solidFill>
                  <a:schemeClr val="accent5">
                    <a:lumMod val="50000"/>
                  </a:schemeClr>
                </a:solidFill>
              </a:rPr>
              <a:t>2018 h 18</a:t>
            </a:r>
          </a:p>
          <a:p>
            <a:r>
              <a:rPr lang="it-IT" dirty="0" smtClean="0">
                <a:solidFill>
                  <a:schemeClr val="accent5">
                    <a:lumMod val="50000"/>
                  </a:schemeClr>
                </a:solidFill>
              </a:rPr>
              <a:t>Conservatorio</a:t>
            </a:r>
          </a:p>
          <a:p>
            <a:r>
              <a:rPr lang="it-IT" dirty="0" smtClean="0">
                <a:solidFill>
                  <a:schemeClr val="accent5">
                    <a:lumMod val="50000"/>
                  </a:schemeClr>
                </a:solidFill>
              </a:rPr>
              <a:t>‘N. Rota’ di</a:t>
            </a:r>
          </a:p>
          <a:p>
            <a:r>
              <a:rPr lang="it-IT" dirty="0" smtClean="0">
                <a:solidFill>
                  <a:schemeClr val="accent5">
                    <a:lumMod val="50000"/>
                  </a:schemeClr>
                </a:solidFill>
              </a:rPr>
              <a:t>Monopoli </a:t>
            </a:r>
            <a:endParaRPr lang="it-IT" dirty="0">
              <a:solidFill>
                <a:schemeClr val="accent5">
                  <a:lumMod val="50000"/>
                </a:schemeClr>
              </a:solidFill>
            </a:endParaRPr>
          </a:p>
          <a:p>
            <a:endParaRPr lang="it-IT" dirty="0" smtClean="0"/>
          </a:p>
          <a:p>
            <a:endParaRPr lang="it-IT" dirty="0"/>
          </a:p>
        </p:txBody>
      </p:sp>
    </p:spTree>
    <p:extLst>
      <p:ext uri="{BB962C8B-B14F-4D97-AF65-F5344CB8AC3E}">
        <p14:creationId xmlns:p14="http://schemas.microsoft.com/office/powerpoint/2010/main" val="54220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lstStyle/>
          <a:p>
            <a:endParaRPr lang="it-IT"/>
          </a:p>
        </p:txBody>
      </p:sp>
      <p:sp>
        <p:nvSpPr>
          <p:cNvPr id="3" name="Segnaposto testo verticale 2"/>
          <p:cNvSpPr>
            <a:spLocks noGrp="1"/>
          </p:cNvSpPr>
          <p:nvPr>
            <p:ph type="body" orient="vert" idx="1"/>
          </p:nvPr>
        </p:nvSpPr>
        <p:spPr/>
        <p:txBody>
          <a:bodyPr/>
          <a:lstStyle/>
          <a:p>
            <a:endParaRPr lang="it-IT"/>
          </a:p>
        </p:txBody>
      </p:sp>
    </p:spTree>
    <p:extLst>
      <p:ext uri="{BB962C8B-B14F-4D97-AF65-F5344CB8AC3E}">
        <p14:creationId xmlns:p14="http://schemas.microsoft.com/office/powerpoint/2010/main" val="196005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lstStyle/>
          <a:p>
            <a:endParaRPr lang="it-IT"/>
          </a:p>
        </p:txBody>
      </p:sp>
      <p:sp>
        <p:nvSpPr>
          <p:cNvPr id="3" name="Segnaposto testo verticale 2"/>
          <p:cNvSpPr>
            <a:spLocks noGrp="1"/>
          </p:cNvSpPr>
          <p:nvPr>
            <p:ph type="body" orient="vert" idx="1"/>
          </p:nvPr>
        </p:nvSpPr>
        <p:spPr/>
        <p:txBody>
          <a:bodyPr/>
          <a:lstStyle/>
          <a:p>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99" y="4497572"/>
            <a:ext cx="7298181" cy="2509284"/>
          </a:xfrm>
          <a:prstGeom prst="rect">
            <a:avLst/>
          </a:prstGeom>
        </p:spPr>
      </p:pic>
      <p:sp>
        <p:nvSpPr>
          <p:cNvPr id="7" name="CasellaDiTesto 6"/>
          <p:cNvSpPr txBox="1"/>
          <p:nvPr/>
        </p:nvSpPr>
        <p:spPr>
          <a:xfrm>
            <a:off x="1839433" y="1881963"/>
            <a:ext cx="4274288" cy="1569660"/>
          </a:xfrm>
          <a:prstGeom prst="rect">
            <a:avLst/>
          </a:prstGeom>
          <a:noFill/>
        </p:spPr>
        <p:txBody>
          <a:bodyPr wrap="square" rtlCol="0">
            <a:spAutoFit/>
          </a:bodyPr>
          <a:lstStyle/>
          <a:p>
            <a:r>
              <a:rPr lang="it-IT" sz="2400" b="1" dirty="0" smtClean="0">
                <a:solidFill>
                  <a:schemeClr val="accent6"/>
                </a:solidFill>
                <a:latin typeface="Arial" charset="0"/>
                <a:ea typeface="Arial" charset="0"/>
                <a:cs typeface="Arial" charset="0"/>
              </a:rPr>
              <a:t>CUTAMC / </a:t>
            </a:r>
            <a:r>
              <a:rPr lang="it-IT" sz="2400" b="1" i="1" dirty="0" smtClean="0">
                <a:solidFill>
                  <a:schemeClr val="accent6"/>
                </a:solidFill>
                <a:latin typeface="Arial" charset="0"/>
                <a:ea typeface="Arial" charset="0"/>
                <a:cs typeface="Arial" charset="0"/>
              </a:rPr>
              <a:t>palcoscenico</a:t>
            </a:r>
          </a:p>
          <a:p>
            <a:endParaRPr lang="it-IT" b="1" i="1" dirty="0">
              <a:solidFill>
                <a:schemeClr val="accent6"/>
              </a:solidFill>
              <a:latin typeface="Arial" charset="0"/>
              <a:ea typeface="Arial" charset="0"/>
              <a:cs typeface="Arial" charset="0"/>
            </a:endParaRPr>
          </a:p>
          <a:p>
            <a:endParaRPr lang="it-IT" b="1" i="1" dirty="0" smtClean="0">
              <a:solidFill>
                <a:schemeClr val="accent6"/>
              </a:solidFill>
              <a:latin typeface="Arial" charset="0"/>
              <a:ea typeface="Arial" charset="0"/>
              <a:cs typeface="Arial" charset="0"/>
            </a:endParaRPr>
          </a:p>
          <a:p>
            <a:r>
              <a:rPr lang="it-IT" b="1" i="1" dirty="0">
                <a:solidFill>
                  <a:schemeClr val="accent6"/>
                </a:solidFill>
                <a:latin typeface="Arial" charset="0"/>
                <a:ea typeface="Arial" charset="0"/>
                <a:cs typeface="Arial" charset="0"/>
              </a:rPr>
              <a:t>	</a:t>
            </a:r>
            <a:r>
              <a:rPr lang="it-IT" b="1" i="1" dirty="0" smtClean="0">
                <a:solidFill>
                  <a:schemeClr val="accent6"/>
                </a:solidFill>
                <a:latin typeface="Arial" charset="0"/>
                <a:ea typeface="Arial" charset="0"/>
                <a:cs typeface="Arial" charset="0"/>
              </a:rPr>
              <a:t>in </a:t>
            </a:r>
            <a:r>
              <a:rPr lang="it-IT" b="1" dirty="0" smtClean="0">
                <a:solidFill>
                  <a:schemeClr val="accent5">
                    <a:lumMod val="50000"/>
                  </a:schemeClr>
                </a:solidFill>
                <a:latin typeface="Arial" charset="0"/>
                <a:ea typeface="Arial" charset="0"/>
                <a:cs typeface="Arial" charset="0"/>
              </a:rPr>
              <a:t>collaborazione con</a:t>
            </a:r>
          </a:p>
          <a:p>
            <a:r>
              <a:rPr lang="it-IT" b="1" dirty="0">
                <a:solidFill>
                  <a:schemeClr val="accent5">
                    <a:lumMod val="50000"/>
                  </a:schemeClr>
                </a:solidFill>
                <a:latin typeface="Arial" charset="0"/>
                <a:ea typeface="Arial" charset="0"/>
                <a:cs typeface="Arial" charset="0"/>
              </a:rPr>
              <a:t>	</a:t>
            </a:r>
            <a:r>
              <a:rPr lang="it-IT" b="1" dirty="0" smtClean="0">
                <a:solidFill>
                  <a:schemeClr val="accent5">
                    <a:lumMod val="50000"/>
                  </a:schemeClr>
                </a:solidFill>
                <a:latin typeface="Arial" charset="0"/>
                <a:ea typeface="Arial" charset="0"/>
                <a:cs typeface="Arial" charset="0"/>
              </a:rPr>
              <a:t>Teatro </a:t>
            </a:r>
            <a:r>
              <a:rPr lang="it-IT" b="1" dirty="0" err="1" smtClean="0">
                <a:solidFill>
                  <a:schemeClr val="accent5">
                    <a:lumMod val="50000"/>
                  </a:schemeClr>
                </a:solidFill>
                <a:latin typeface="Arial" charset="0"/>
                <a:ea typeface="Arial" charset="0"/>
                <a:cs typeface="Arial" charset="0"/>
              </a:rPr>
              <a:t>Kismet</a:t>
            </a:r>
            <a:r>
              <a:rPr lang="it-IT" b="1" dirty="0" smtClean="0">
                <a:solidFill>
                  <a:schemeClr val="accent5">
                    <a:lumMod val="50000"/>
                  </a:schemeClr>
                </a:solidFill>
                <a:latin typeface="Arial" charset="0"/>
                <a:ea typeface="Arial" charset="0"/>
                <a:cs typeface="Arial" charset="0"/>
              </a:rPr>
              <a:t>-Opera</a:t>
            </a:r>
            <a:endParaRPr lang="it-IT" b="1" dirty="0">
              <a:solidFill>
                <a:schemeClr val="accent6"/>
              </a:solidFill>
              <a:latin typeface="Arial" charset="0"/>
              <a:ea typeface="Arial" charset="0"/>
              <a:cs typeface="Arial" charset="0"/>
            </a:endParaRPr>
          </a:p>
        </p:txBody>
      </p:sp>
    </p:spTree>
    <p:extLst>
      <p:ext uri="{BB962C8B-B14F-4D97-AF65-F5344CB8AC3E}">
        <p14:creationId xmlns:p14="http://schemas.microsoft.com/office/powerpoint/2010/main" val="30876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dirty="0" smtClean="0"/>
              <a:t>GIORNATE INTERNAZIONALI: 'GLI INCANTI DI NARCISO’</a:t>
            </a:r>
            <a:endParaRPr lang="it-IT" dirty="0"/>
          </a:p>
        </p:txBody>
      </p:sp>
      <p:sp>
        <p:nvSpPr>
          <p:cNvPr id="5" name="CasellaDiTesto 4"/>
          <p:cNvSpPr txBox="1"/>
          <p:nvPr/>
        </p:nvSpPr>
        <p:spPr>
          <a:xfrm>
            <a:off x="304800" y="1104232"/>
            <a:ext cx="3835400" cy="2400657"/>
          </a:xfrm>
          <a:prstGeom prst="rect">
            <a:avLst/>
          </a:prstGeom>
          <a:noFill/>
        </p:spPr>
        <p:txBody>
          <a:bodyPr wrap="square" rtlCol="0">
            <a:spAutoFit/>
          </a:bodyPr>
          <a:lstStyle/>
          <a:p>
            <a:r>
              <a:rPr lang="it-IT" sz="2400" b="1" dirty="0" smtClean="0">
                <a:solidFill>
                  <a:srgbClr val="002060"/>
                </a:solidFill>
              </a:rPr>
              <a:t>CUTAMC / </a:t>
            </a:r>
            <a:r>
              <a:rPr lang="it-IT" sz="2400" b="1" i="1" dirty="0" smtClean="0">
                <a:solidFill>
                  <a:srgbClr val="002060"/>
                </a:solidFill>
              </a:rPr>
              <a:t>percorsi</a:t>
            </a:r>
          </a:p>
          <a:p>
            <a:endParaRPr lang="it-IT" dirty="0"/>
          </a:p>
          <a:p>
            <a:endParaRPr lang="it-IT" b="1" dirty="0" smtClean="0"/>
          </a:p>
          <a:p>
            <a:endParaRPr lang="it-IT" b="1" dirty="0"/>
          </a:p>
          <a:p>
            <a:r>
              <a:rPr lang="it-IT" b="1" dirty="0" smtClean="0"/>
              <a:t>Giornate </a:t>
            </a:r>
            <a:r>
              <a:rPr lang="it-IT" b="1" dirty="0" smtClean="0"/>
              <a:t>internazionali:</a:t>
            </a:r>
          </a:p>
          <a:p>
            <a:r>
              <a:rPr lang="it-IT" b="1" dirty="0" smtClean="0"/>
              <a:t>“Gli </a:t>
            </a:r>
            <a:r>
              <a:rPr lang="it-IT" b="1" dirty="0"/>
              <a:t>incanti di </a:t>
            </a:r>
            <a:r>
              <a:rPr lang="it-IT" b="1" dirty="0" smtClean="0"/>
              <a:t>Narciso”</a:t>
            </a:r>
          </a:p>
          <a:p>
            <a:endParaRPr lang="it-IT" dirty="0" smtClean="0"/>
          </a:p>
          <a:p>
            <a:r>
              <a:rPr lang="it-IT" dirty="0" smtClean="0"/>
              <a:t>Bari, 19-28 novembre 2018</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107" y="346636"/>
            <a:ext cx="4517796" cy="6172200"/>
          </a:xfrm>
          <a:prstGeom prst="rect">
            <a:avLst/>
          </a:prstGeom>
        </p:spPr>
      </p:pic>
    </p:spTree>
    <p:extLst>
      <p:ext uri="{BB962C8B-B14F-4D97-AF65-F5344CB8AC3E}">
        <p14:creationId xmlns:p14="http://schemas.microsoft.com/office/powerpoint/2010/main" val="94310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fontScale="90000"/>
          </a:bodyPr>
          <a:lstStyle/>
          <a:p>
            <a:r>
              <a:rPr lang="it-IT" dirty="0" smtClean="0"/>
              <a:t>MANLIO CAPALDI: "UN BUNKER A NEW YORK"</a:t>
            </a:r>
            <a:endParaRPr lang="it-IT" dirty="0"/>
          </a:p>
        </p:txBody>
      </p:sp>
      <p:sp>
        <p:nvSpPr>
          <p:cNvPr id="5" name="CasellaDiTesto 4"/>
          <p:cNvSpPr txBox="1"/>
          <p:nvPr/>
        </p:nvSpPr>
        <p:spPr>
          <a:xfrm>
            <a:off x="234176" y="941294"/>
            <a:ext cx="2954430" cy="3200876"/>
          </a:xfrm>
          <a:prstGeom prst="rect">
            <a:avLst/>
          </a:prstGeom>
          <a:noFill/>
        </p:spPr>
        <p:txBody>
          <a:bodyPr wrap="square" rtlCol="0">
            <a:spAutoFit/>
          </a:bodyPr>
          <a:lstStyle/>
          <a:p>
            <a:r>
              <a:rPr lang="it-IT" b="1" dirty="0" smtClean="0">
                <a:solidFill>
                  <a:srgbClr val="002060"/>
                </a:solidFill>
              </a:rPr>
              <a:t>CUTAMC / </a:t>
            </a:r>
            <a:r>
              <a:rPr lang="it-IT" sz="2200" b="1" i="1" dirty="0" smtClean="0">
                <a:solidFill>
                  <a:srgbClr val="002060"/>
                </a:solidFill>
              </a:rPr>
              <a:t>galleria</a:t>
            </a:r>
          </a:p>
          <a:p>
            <a:endParaRPr lang="it-IT" i="1" dirty="0"/>
          </a:p>
          <a:p>
            <a:endParaRPr lang="it-IT" dirty="0"/>
          </a:p>
          <a:p>
            <a:r>
              <a:rPr lang="it-IT" b="1" dirty="0" smtClean="0"/>
              <a:t>Manlio </a:t>
            </a:r>
            <a:r>
              <a:rPr lang="it-IT" b="1" dirty="0" err="1"/>
              <a:t>Capaldi</a:t>
            </a:r>
            <a:r>
              <a:rPr lang="it-IT" b="1" dirty="0" smtClean="0"/>
              <a:t>:</a:t>
            </a:r>
          </a:p>
          <a:p>
            <a:r>
              <a:rPr lang="it-IT" b="1" dirty="0" smtClean="0"/>
              <a:t>"</a:t>
            </a:r>
            <a:r>
              <a:rPr lang="it-IT" b="1" dirty="0"/>
              <a:t>Un bunker </a:t>
            </a:r>
            <a:r>
              <a:rPr lang="it-IT" b="1" dirty="0" smtClean="0"/>
              <a:t>a</a:t>
            </a:r>
          </a:p>
          <a:p>
            <a:r>
              <a:rPr lang="it-IT" b="1" dirty="0" smtClean="0"/>
              <a:t>New </a:t>
            </a:r>
            <a:r>
              <a:rPr lang="it-IT" b="1" dirty="0"/>
              <a:t>York"</a:t>
            </a:r>
          </a:p>
          <a:p>
            <a:endParaRPr lang="it-IT" dirty="0"/>
          </a:p>
          <a:p>
            <a:r>
              <a:rPr lang="it-IT" dirty="0" smtClean="0"/>
              <a:t>Palazzo ex-Poste</a:t>
            </a:r>
          </a:p>
          <a:p>
            <a:endParaRPr lang="it-IT" dirty="0" smtClean="0"/>
          </a:p>
          <a:p>
            <a:r>
              <a:rPr lang="it-IT" dirty="0" smtClean="0"/>
              <a:t>Bari</a:t>
            </a:r>
            <a:r>
              <a:rPr lang="it-IT" dirty="0"/>
              <a:t>, 26 novembre - 15 dicembre 2018</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0035" y="941294"/>
            <a:ext cx="5988424" cy="4491318"/>
          </a:xfrm>
          <a:prstGeom prst="rect">
            <a:avLst/>
          </a:prstGeom>
        </p:spPr>
      </p:pic>
    </p:spTree>
    <p:extLst>
      <p:ext uri="{BB962C8B-B14F-4D97-AF65-F5344CB8AC3E}">
        <p14:creationId xmlns:p14="http://schemas.microsoft.com/office/powerpoint/2010/main" val="72004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verticale 1"/>
          <p:cNvSpPr>
            <a:spLocks noGrp="1"/>
          </p:cNvSpPr>
          <p:nvPr>
            <p:ph type="title" orient="vert"/>
          </p:nvPr>
        </p:nvSpPr>
        <p:spPr/>
        <p:txBody>
          <a:bodyPr>
            <a:normAutofit/>
          </a:bodyPr>
          <a:lstStyle/>
          <a:p>
            <a:r>
              <a:rPr lang="it-IT" dirty="0" smtClean="0"/>
              <a:t>"L'URLO D'AMERICA”</a:t>
            </a:r>
            <a:endParaRPr lang="it-IT" dirty="0"/>
          </a:p>
        </p:txBody>
      </p:sp>
      <p:sp>
        <p:nvSpPr>
          <p:cNvPr id="5" name="CasellaDiTesto 4"/>
          <p:cNvSpPr txBox="1"/>
          <p:nvPr/>
        </p:nvSpPr>
        <p:spPr>
          <a:xfrm>
            <a:off x="591579" y="986525"/>
            <a:ext cx="3505200" cy="3477875"/>
          </a:xfrm>
          <a:prstGeom prst="rect">
            <a:avLst/>
          </a:prstGeom>
          <a:noFill/>
        </p:spPr>
        <p:txBody>
          <a:bodyPr wrap="square" rtlCol="0">
            <a:spAutoFit/>
          </a:bodyPr>
          <a:lstStyle/>
          <a:p>
            <a:r>
              <a:rPr lang="it-IT" b="1" dirty="0" smtClean="0">
                <a:solidFill>
                  <a:srgbClr val="002060"/>
                </a:solidFill>
              </a:rPr>
              <a:t>CUTAMC</a:t>
            </a:r>
            <a:r>
              <a:rPr lang="it-IT" dirty="0" smtClean="0">
                <a:solidFill>
                  <a:srgbClr val="002060"/>
                </a:solidFill>
              </a:rPr>
              <a:t> /</a:t>
            </a:r>
            <a:r>
              <a:rPr lang="it-IT" sz="2200" b="1" i="1" dirty="0" smtClean="0">
                <a:solidFill>
                  <a:srgbClr val="002060"/>
                </a:solidFill>
              </a:rPr>
              <a:t>palcoscenico</a:t>
            </a:r>
          </a:p>
          <a:p>
            <a:endParaRPr lang="it-IT" dirty="0"/>
          </a:p>
          <a:p>
            <a:endParaRPr lang="it-IT" b="1" dirty="0" smtClean="0"/>
          </a:p>
          <a:p>
            <a:endParaRPr lang="it-IT" b="1" dirty="0"/>
          </a:p>
          <a:p>
            <a:r>
              <a:rPr lang="it-IT" b="1" dirty="0" smtClean="0"/>
              <a:t>”Urlo </a:t>
            </a:r>
            <a:r>
              <a:rPr lang="it-IT" b="1" dirty="0" smtClean="0"/>
              <a:t>d'America”</a:t>
            </a:r>
          </a:p>
          <a:p>
            <a:endParaRPr lang="it-IT" dirty="0"/>
          </a:p>
          <a:p>
            <a:r>
              <a:rPr lang="it-IT" dirty="0"/>
              <a:t>C</a:t>
            </a:r>
            <a:r>
              <a:rPr lang="it-IT" dirty="0" smtClean="0"/>
              <a:t>on </a:t>
            </a:r>
            <a:r>
              <a:rPr lang="it-IT" dirty="0"/>
              <a:t>Robert Mc </a:t>
            </a:r>
            <a:r>
              <a:rPr lang="it-IT" dirty="0" err="1"/>
              <a:t>Neer</a:t>
            </a:r>
            <a:r>
              <a:rPr lang="it-IT" dirty="0"/>
              <a:t>, regia di Lello </a:t>
            </a:r>
            <a:r>
              <a:rPr lang="it-IT" dirty="0" smtClean="0"/>
              <a:t>Tedeschi e Robert Mc </a:t>
            </a:r>
            <a:r>
              <a:rPr lang="it-IT" dirty="0" err="1" smtClean="0"/>
              <a:t>Neer</a:t>
            </a:r>
            <a:endParaRPr lang="it-IT" dirty="0" smtClean="0"/>
          </a:p>
          <a:p>
            <a:endParaRPr lang="it-IT" dirty="0" smtClean="0"/>
          </a:p>
          <a:p>
            <a:r>
              <a:rPr lang="it-IT" dirty="0" smtClean="0"/>
              <a:t>Teatro </a:t>
            </a:r>
            <a:r>
              <a:rPr lang="it-IT" dirty="0" smtClean="0"/>
              <a:t>'</a:t>
            </a:r>
            <a:r>
              <a:rPr lang="it-IT" dirty="0" err="1" smtClean="0"/>
              <a:t>AncheCinema</a:t>
            </a:r>
            <a:r>
              <a:rPr lang="it-IT" dirty="0" smtClean="0"/>
              <a:t>’</a:t>
            </a:r>
          </a:p>
          <a:p>
            <a:endParaRPr lang="it-IT" dirty="0" smtClean="0"/>
          </a:p>
          <a:p>
            <a:r>
              <a:rPr lang="it-IT" dirty="0" smtClean="0"/>
              <a:t>Bari, </a:t>
            </a:r>
            <a:r>
              <a:rPr lang="it-IT" dirty="0"/>
              <a:t>27 </a:t>
            </a:r>
            <a:r>
              <a:rPr lang="it-IT" dirty="0" smtClean="0"/>
              <a:t>novembre 2018</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147" y="403411"/>
            <a:ext cx="4270435" cy="6037729"/>
          </a:xfrm>
          <a:prstGeom prst="rect">
            <a:avLst/>
          </a:prstGeom>
        </p:spPr>
      </p:pic>
    </p:spTree>
    <p:extLst>
      <p:ext uri="{BB962C8B-B14F-4D97-AF65-F5344CB8AC3E}">
        <p14:creationId xmlns:p14="http://schemas.microsoft.com/office/powerpoint/2010/main" val="48366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irezione vendite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9181_TF03431374.potx" id="{675C0673-5DD4-4E0F-8D59-D522D05A14E4}" vid="{CECD9AC2-D8FF-4FF1-9F7B-99A9CFAF591C}"/>
    </a:ext>
  </a:extLst>
</a:theme>
</file>

<file path=ppt/theme/theme2.xml><?xml version="1.0" encoding="utf-8"?>
<a:theme xmlns:a="http://schemas.openxmlformats.org/drawingml/2006/main" name="Tema di Offic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cutamc</Template>
  <TotalTime>390</TotalTime>
  <Words>947</Words>
  <Application>Microsoft Macintosh PowerPoint</Application>
  <PresentationFormat>Widescreen</PresentationFormat>
  <Paragraphs>387</Paragraphs>
  <Slides>50</Slides>
  <Notes>1</Notes>
  <HiddenSlides>0</HiddenSlides>
  <MMClips>0</MMClips>
  <ScaleCrop>false</ScaleCrop>
  <HeadingPairs>
    <vt:vector size="8" baseType="variant">
      <vt:variant>
        <vt:lpstr>Caratteri utilizzati</vt:lpstr>
      </vt:variant>
      <vt:variant>
        <vt:i4>6</vt:i4>
      </vt:variant>
      <vt:variant>
        <vt:lpstr>Tema</vt:lpstr>
      </vt:variant>
      <vt:variant>
        <vt:i4>1</vt:i4>
      </vt:variant>
      <vt:variant>
        <vt:lpstr>Server OLE incorporati</vt:lpstr>
      </vt:variant>
      <vt:variant>
        <vt:i4>1</vt:i4>
      </vt:variant>
      <vt:variant>
        <vt:lpstr>Titoli diapositive</vt:lpstr>
      </vt:variant>
      <vt:variant>
        <vt:i4>50</vt:i4>
      </vt:variant>
    </vt:vector>
  </HeadingPairs>
  <TitlesOfParts>
    <vt:vector size="58" baseType="lpstr">
      <vt:lpstr>Bodoni 72 Book</vt:lpstr>
      <vt:lpstr>Book Antiqua</vt:lpstr>
      <vt:lpstr>Cambria</vt:lpstr>
      <vt:lpstr>ＭＳ 明朝</vt:lpstr>
      <vt:lpstr>Times New Roman</vt:lpstr>
      <vt:lpstr>Arial</vt:lpstr>
      <vt:lpstr>Direzione vendite 16X9</vt:lpstr>
      <vt:lpstr>Documento</vt:lpstr>
      <vt:lpstr>CUTAMC Centro Interuniversitario di Ricerca per il Teatro, le Arti Visive, la Musica e il Cinema</vt:lpstr>
      <vt:lpstr>ATTIVITÀ  maggio 2018 – dicembre 2019</vt:lpstr>
      <vt:lpstr>Presentazione di PowerPoint</vt:lpstr>
      <vt:lpstr>CONCERTO MENDELSSOHN-BARTHOLDY</vt:lpstr>
      <vt:lpstr>Karlheinz Stockhausen, Dai sette giorni </vt:lpstr>
      <vt:lpstr>Presentazione di PowerPoint</vt:lpstr>
      <vt:lpstr>GIORNATE INTERNAZIONALI: 'GLI INCANTI DI NARCISO’</vt:lpstr>
      <vt:lpstr>MANLIO CAPALDI: "UN BUNKER A NEW YORK"</vt:lpstr>
      <vt:lpstr>"L'URLO D'AMERICA”</vt:lpstr>
      <vt:lpstr>"NARCISO - VARIAZIONI SU UN MITO", STUDIO FINALE CUTAMC</vt:lpstr>
      <vt:lpstr>INCONTRO SULLO SPETTACOLO ‘MILES GLORIOSUS' DI PLAUTO</vt:lpstr>
      <vt:lpstr>GLI STUDENTI UNIBA E LO STAGE 2019</vt:lpstr>
      <vt:lpstr>British Jazz Now 2019</vt:lpstr>
      <vt:lpstr>'TEMPI, LINGUAGGI E VISIONI DEL JAZZ IN PUGLIA'</vt:lpstr>
      <vt:lpstr>IL SACRO NELLA MUSICA CONTEMPORANEA</vt:lpstr>
      <vt:lpstr>Convegno Internazionale di Studi</vt:lpstr>
      <vt:lpstr>Asinus aureus (frammenti da Apuleio)</vt:lpstr>
      <vt:lpstr>Presentazione di PowerPoint</vt:lpstr>
      <vt:lpstr>Presentazione di PowerPoint</vt:lpstr>
      <vt:lpstr>RASSEGNA STAMPA</vt:lpstr>
      <vt:lpstr>BARINEDITA</vt:lpstr>
      <vt:lpstr>LA GAZZETTA DEL MEZZOGIORNO</vt:lpstr>
      <vt:lpstr>LA REPUBBLICA</vt:lpstr>
      <vt:lpstr>LA GAZZETTA DEL MEZZOGIORNO</vt:lpstr>
      <vt:lpstr>BARINEDITA</vt:lpstr>
      <vt:lpstr>ARTRIBUNE</vt:lpstr>
      <vt:lpstr>LA GAZZETTA DEL MEZZOGIORNO</vt:lpstr>
      <vt:lpstr>LA GAZZETTA DEL MEZZOGIORNO</vt:lpstr>
      <vt:lpstr>CORRIERE DEL MEZZOGIORNO</vt:lpstr>
      <vt:lpstr>LA GAZZETTA DEL MEZZOGIORNO</vt:lpstr>
      <vt:lpstr>LA REPUBBLICA</vt:lpstr>
      <vt:lpstr>LA GAZZETTA DEL MEZZOGIORNO</vt:lpstr>
      <vt:lpstr>LA REPUBBLICA</vt:lpstr>
      <vt:lpstr>MUSICA JAZZ</vt:lpstr>
      <vt:lpstr>CORRIERE DEL MEZZOGIORNO</vt:lpstr>
      <vt:lpstr>Da FAME DI SUD il Sud Italia come non lo avete mai visto</vt:lpstr>
      <vt:lpstr>Presentazione di PowerPoint</vt:lpstr>
      <vt:lpstr>la Repubblica Bari</vt:lpstr>
      <vt:lpstr>BARINEDITA</vt:lpstr>
      <vt:lpstr>LA GAZZETTA DEL MEZZOGIORNO</vt:lpstr>
      <vt:lpstr>LA GAZZETTA DEL MEZZOGIORNO</vt:lpstr>
      <vt:lpstr>PUGLIALIVE</vt:lpstr>
      <vt:lpstr>VENTIPERQUATTRO</vt:lpstr>
      <vt:lpstr>BARI TODAY</vt:lpstr>
      <vt:lpstr>IL TACCO DI BACCO</vt:lpstr>
      <vt:lpstr>VENTIPERQUATTRO</vt:lpstr>
      <vt:lpstr>Presentazione di PowerPoint</vt:lpstr>
      <vt:lpstr>Presentazione di PowerPoint</vt:lpstr>
      <vt:lpstr>LA REPUBBLICA</vt:lpstr>
      <vt:lpstr>Presentazione di PowerPoint</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Layout titolo con immagine</dc:title>
  <dc:creator>Utente di Microsoft Office</dc:creator>
  <cp:lastModifiedBy>raffaele girardi</cp:lastModifiedBy>
  <cp:revision>61</cp:revision>
  <dcterms:created xsi:type="dcterms:W3CDTF">2019-06-23T16:12:54Z</dcterms:created>
  <dcterms:modified xsi:type="dcterms:W3CDTF">2020-01-14T11:53:46Z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