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9D381-AFC9-4A78-BB7A-1D35C79C7FA4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DFEFE-12D7-4962-B564-35C8D061D5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2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F640847-224D-40E8-BE0B-76226CF73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DB2459C-8D97-4FAF-922C-3905EE8A3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7DF4C2B-A0C9-44A1-BFB6-124D9D30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626D-C802-4A2D-BC2B-B15579EDDF72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D768C1F-8AD2-409B-ACCD-B2930EB7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564C0F4-1FF8-4CFE-9D82-25FE17BA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8C30C3F-CBD7-48C3-80E2-FBCA2FB6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F77544D1-D470-4623-8506-AE747F25B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11F00F2-2D2F-4407-BB62-BFA73524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959-7972-4A8C-B8A1-46FA2D7E95A8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2DB013D-C628-4595-8569-A0858680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B18B6C6-5EE0-4F2A-BF12-19712C96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20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6A25AE0D-53FA-4263-8177-7970726DB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365D8594-BD1C-48D3-B767-1228FCAF1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0AC378F-0EF9-48E5-93E1-BF09AE94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0187-0129-4B8B-A54B-CC0F14FF8811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8360BD1-BEAC-43B2-9305-93C258DF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08891EA-8918-42DF-B33E-BAEF4976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86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30A0E90-1E45-413C-9EC2-BAB25FD3B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00379E9-B465-47B4-9B67-30DFC4D67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0779D35-EFC3-4F21-BDEC-53B42574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D879-8030-421C-923F-5CC26C5EA280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F58DACF-8296-4878-B056-D2941D5C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C23FACD-D6F3-4417-940F-1C8D2E979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12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289B4A0-2123-46E3-A6F4-E348CDE76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061B135-F543-4F71-9F4D-FE54C61D2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76DF3D9-1552-4621-8922-0243C334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7827-D148-4FE1-B7F9-6B9A06252262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A7231FD-6170-4943-BD50-AA6D64B7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5632988-D3A6-4F5B-BD32-3B71B7351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1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908EFF9-2121-4886-8300-438DFE297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E3F40E2-C5A7-4969-AEF8-93B009791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EC03E03-77D1-4BFC-AF55-7836E0CB8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54EE7A0E-A5E0-4EC8-9FD7-2A59DC9B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E495-972C-420C-B02C-8813D0818D5B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950A205-4A19-40A2-AA9D-5B44D474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735FCC24-495B-46DC-8A5A-C2139C6D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52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D40637C-2A30-41BE-89F3-BAD882BB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677F8C7A-6C3A-42C7-B5C8-D55EE1FDE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213D3006-FF0E-4D27-A5C6-B346F7EE0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C5D140CA-7FDF-4D74-A981-F6678EFFE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6C7CA20E-1BB2-43A1-A88F-17EAC89EE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88811B7D-6D55-441C-9C99-1677AD55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97B-8154-48E0-B1B9-786770178983}" type="datetime1">
              <a:rPr lang="it-IT" smtClean="0"/>
              <a:t>09/05/2018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B379EFD3-5F6A-4E8E-9F95-6BF629C1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A4775F2B-7D4E-447C-BA4E-590126AC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0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D797B60-1000-4E4B-9A8B-5A63DC67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1E149D61-C4F0-4246-94C7-7C5183AC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0A3E-CB72-46D9-B65E-AA393C78FCEF}" type="datetime1">
              <a:rPr lang="it-IT" smtClean="0"/>
              <a:t>09/05/2018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5A2AF467-DB96-49EC-AF9F-16F99B807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BB9308D5-6C06-4032-980D-6F18356D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0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6149B5BC-1E2A-4474-AF73-862B52F7C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4AE-8CEB-4BAD-8C09-25CC94E02074}" type="datetime1">
              <a:rPr lang="it-IT" smtClean="0"/>
              <a:t>09/05/2018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B75459C3-898B-48A1-968C-0C625BBF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A4074B4D-618A-446D-8CE8-D2F97EEC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32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F89C09F-EC6D-4DE7-9A7C-DB29A511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6091FC8-8542-41FE-8F6B-7B6EEEADA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DD69AA43-EB0E-47B9-99E8-09E797F5E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2C69F01-E335-4924-90F3-EAFA8A1FB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7B97-E539-4C10-8C04-F6A668522B93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8DAEB00-9125-495B-B73B-4239B676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1DA2600-97EE-46FD-87BF-8BDE4C30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2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0AA8540-97DE-472B-9164-2B9EB0433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BAE46344-B85C-44C5-A866-B67BA2E9C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C19FA3F-8943-46BE-A350-3B01A9E7D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1E8E99C-CC4E-4290-9DE0-A7D1F0E6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4B95-538F-4D88-A0FB-9F32CB5A305F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9291372-444A-4532-8EAC-947AFD45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8F9FBE6-30F2-4FAA-9A93-CC5694C7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9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7B5E7A92-E1A3-4CCA-82AC-9FFE0EC5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845E5C6-A3A0-4E1A-887D-6C910CAA5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1C5FE81-A658-4A44-B69F-FC13F5FFD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D732-49E1-4595-88E4-88AFFF262A85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FCB2874-8A49-47E5-A89A-B68347B26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18F6CD7-5C50-486E-BCE4-A3091CD14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06009-CA17-4C5B-AA74-E621C21C6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69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9E074D3-C679-4B0A-ADFF-C2EC757E7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VECCHI E NUOVI MEDIA.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Tra insegnamento individualizzato e didattica collaborativa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DB0127E-1A96-41C2-8F73-5B31849D4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85250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it-IT" sz="3500" i="1" dirty="0">
                <a:solidFill>
                  <a:srgbClr val="FF0000"/>
                </a:solidFill>
              </a:rPr>
              <a:t>Rosa </a:t>
            </a:r>
            <a:r>
              <a:rPr lang="it-IT" sz="3500" i="1" dirty="0" err="1">
                <a:solidFill>
                  <a:srgbClr val="FF0000"/>
                </a:solidFill>
              </a:rPr>
              <a:t>Gallelli</a:t>
            </a:r>
            <a:endParaRPr lang="it-IT" sz="3500" i="1" dirty="0">
              <a:solidFill>
                <a:srgbClr val="FF0000"/>
              </a:solidFill>
            </a:endParaRPr>
          </a:p>
          <a:p>
            <a:endParaRPr lang="it-IT" dirty="0"/>
          </a:p>
          <a:p>
            <a:r>
              <a:rPr lang="it-IT" b="1" dirty="0"/>
              <a:t>In Una bussola per la scuola. Nuove strategie pedagogiche e didattiche per gli studenti di oggi. Volpicella A.M., Crescenza G., Edizioni Conoscenza, Roma, 2017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49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45CD2CE-9E4E-46CD-9DF7-C5221DC3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EDUCARE NELLA SCUOLA DELLA DIFFERENZA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A333A34-3570-45B8-9B4C-D9DC5566D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L’utenza scolastica è fatta di bambini e giovani con:</a:t>
            </a:r>
          </a:p>
          <a:p>
            <a:pPr algn="just">
              <a:buFontTx/>
              <a:buChar char="-"/>
            </a:pPr>
            <a:r>
              <a:rPr lang="it-IT" dirty="0"/>
              <a:t>Diversità socio-culturali e linguistiche;</a:t>
            </a:r>
          </a:p>
          <a:p>
            <a:pPr algn="just">
              <a:buFontTx/>
              <a:buChar char="-"/>
            </a:pPr>
            <a:r>
              <a:rPr lang="it-IT" dirty="0"/>
              <a:t>Diversità nelle abilità fisiche e mentali;</a:t>
            </a:r>
          </a:p>
          <a:p>
            <a:pPr algn="just">
              <a:buFontTx/>
              <a:buChar char="-"/>
            </a:pPr>
            <a:r>
              <a:rPr lang="it-IT" dirty="0"/>
              <a:t>Diversità negli stili cognitivi e di apprendimento.</a:t>
            </a:r>
          </a:p>
          <a:p>
            <a:pPr algn="just">
              <a:buFontTx/>
              <a:buChar char="-"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Tutto questo, però, non si è accompagnato a un radicale ripensamento dell’approccio didattico che è rimasto sostanzialmente centrato sulla tradizionale forma simbolico-ricostruttiva e trasmissiva.</a:t>
            </a:r>
          </a:p>
          <a:p>
            <a:pPr algn="just">
              <a:buFontTx/>
              <a:buChar char="-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53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2BFD697-744D-4A40-B05D-C9646D78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EDUCARE NELLA SCUOLA DELLA DIFFERENZA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063F86F-7BFB-454B-8C3D-320F042C6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Allorché si voglia assumere come centrale in una scuola democratica l’istanza pedagogica della </a:t>
            </a:r>
            <a:r>
              <a:rPr lang="it-IT" b="1" dirty="0"/>
              <a:t>‘uguaglianza formativa’ </a:t>
            </a:r>
            <a:r>
              <a:rPr lang="it-IT" dirty="0"/>
              <a:t>occorrerà optare per un serio rinnovamento del sistema didattico.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/>
              <a:t>Variare il trattamento didattico in relazione alle specifiche esigenze dei singoli allievi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6B1A4A7B-A4F0-4E26-B2A3-A7EEC8D6344F}"/>
              </a:ext>
            </a:extLst>
          </p:cNvPr>
          <p:cNvCxnSpPr/>
          <p:nvPr/>
        </p:nvCxnSpPr>
        <p:spPr>
          <a:xfrm>
            <a:off x="7723163" y="2602523"/>
            <a:ext cx="0" cy="1041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82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C5DD920-3BC0-4711-844B-29606C1D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EDUCARE NELLA SCUOLA DELLA DIFFERENZA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35DCC88-ED2F-493A-8B2E-B44173167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Nell’ottica della globalizzazione e della complessità bisogna prevedere una:</a:t>
            </a:r>
          </a:p>
          <a:p>
            <a:pPr marL="0" indent="0" algn="ctr">
              <a:buNone/>
            </a:pPr>
            <a:r>
              <a:rPr lang="it-IT" b="1" dirty="0"/>
              <a:t>‘Uguaglianza complessa’</a:t>
            </a:r>
          </a:p>
          <a:p>
            <a:pPr marL="0" indent="0" algn="just">
              <a:buNone/>
            </a:pPr>
            <a:r>
              <a:rPr lang="it-IT" dirty="0"/>
              <a:t>Ciascun soggetto in formazione deve poter accedere al patrimonio di conoscenze e competenze lontane dai circuiti più battuti del mercato culturale.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082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66E6469-3F39-4A84-8E33-397AE8F4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EDUCARE NELLA SCUOLA DELLA DIFFERENZA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6BF913E-1293-4D23-9140-9C2E24360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In quest’ottica, </a:t>
            </a:r>
            <a:r>
              <a:rPr lang="it-IT" u="sng" dirty="0"/>
              <a:t>solo una porzione di contenuti curricolari</a:t>
            </a:r>
            <a:r>
              <a:rPr lang="it-IT" dirty="0"/>
              <a:t> verrà destinata come </a:t>
            </a:r>
            <a:r>
              <a:rPr lang="it-IT" u="sng" dirty="0"/>
              <a:t>patrimonio comune e irrinunciabile </a:t>
            </a:r>
            <a:r>
              <a:rPr lang="it-IT" dirty="0"/>
              <a:t>di tutti gli studenti: </a:t>
            </a:r>
            <a:r>
              <a:rPr lang="it-IT" i="1" dirty="0"/>
              <a:t>è l’apparato, valido a livello nazionale, di </a:t>
            </a:r>
            <a:r>
              <a:rPr lang="it-IT" i="1" dirty="0" err="1"/>
              <a:t>saperi</a:t>
            </a:r>
            <a:r>
              <a:rPr lang="it-IT" i="1" dirty="0"/>
              <a:t> e competenze ritenuti basilari affinché ogni soggetto sia messo in grado di “entrare” nella rete culturale, muovendosi al suo interno in modo “esperto”.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/>
              <a:t>ALFABETIZZAZIONE PRIMARIA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758D88DB-A55E-41C0-A367-D2C84BA0ECE3}"/>
              </a:ext>
            </a:extLst>
          </p:cNvPr>
          <p:cNvCxnSpPr/>
          <p:nvPr/>
        </p:nvCxnSpPr>
        <p:spPr>
          <a:xfrm>
            <a:off x="6096000" y="3812345"/>
            <a:ext cx="0" cy="56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609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8130917-1FEF-4409-B8B0-2A01EA4A4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EDUCARE NELLA SCUOLA DELLA DIFFERENZA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3CCCE88-21D5-47C4-A422-EC56DE250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Accanto a tale porzione curricolare, inoltre, occorre prevedere </a:t>
            </a:r>
            <a:r>
              <a:rPr lang="it-IT" u="sng" dirty="0"/>
              <a:t>porzioni opzionali e variabili</a:t>
            </a:r>
            <a:r>
              <a:rPr lang="it-IT" dirty="0"/>
              <a:t>, la cui scelta venga affidata a ciascuna scuola, a ciascun insegnante e, finanche, a ciascun allievo: </a:t>
            </a:r>
          </a:p>
          <a:p>
            <a:pPr marL="0" indent="0" algn="just">
              <a:buNone/>
            </a:pPr>
            <a:r>
              <a:rPr lang="it-IT" i="1" dirty="0" err="1"/>
              <a:t>saperi</a:t>
            </a:r>
            <a:r>
              <a:rPr lang="it-IT" i="1" dirty="0"/>
              <a:t> e competenze in grado di valorizzare le “differenze”. In tal guisa, l’“individualizzazione” didattica assume i caratteri di quella che viene definita </a:t>
            </a:r>
            <a:r>
              <a:rPr lang="it-IT" b="1" i="1" dirty="0"/>
              <a:t>“personalizzazione”.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064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C6A7E7A-3187-43E1-9F1E-6C1112A2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EDUCARE NELLA SCUOLA DELLA DIFFERENZA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9BEB90A-803B-4C4A-B366-F4C19D64E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Nella prospettiva di una </a:t>
            </a:r>
            <a:r>
              <a:rPr lang="it-IT" b="1" dirty="0"/>
              <a:t>uguaglianza formativa complessa</a:t>
            </a:r>
            <a:r>
              <a:rPr lang="it-IT" dirty="0"/>
              <a:t>, in grado di coniugare insieme</a:t>
            </a:r>
            <a:r>
              <a:rPr lang="it-IT" i="1" dirty="0"/>
              <a:t> “uguaglianza</a:t>
            </a:r>
            <a:r>
              <a:rPr lang="it-IT" dirty="0"/>
              <a:t>” e </a:t>
            </a:r>
            <a:r>
              <a:rPr lang="it-IT" i="1" dirty="0"/>
              <a:t>“differenza”, </a:t>
            </a:r>
            <a:r>
              <a:rPr lang="it-IT" dirty="0"/>
              <a:t>è richiesto un ultimo passaggio che è quello del riconoscimento delle personali propensioni e scelte etico-sociali e affettive nonché della valorizzazione dei </a:t>
            </a:r>
            <a:r>
              <a:rPr lang="it-IT" b="1" dirty="0"/>
              <a:t>“talenti” </a:t>
            </a:r>
            <a:r>
              <a:rPr lang="it-IT" dirty="0"/>
              <a:t>intellettuali personali.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i="1" dirty="0"/>
              <a:t>Educazione etico-sociale affettiva aperta verso la differenza</a:t>
            </a:r>
          </a:p>
          <a:p>
            <a:pPr marL="0" indent="0" algn="r">
              <a:buNone/>
            </a:pPr>
            <a:endParaRPr lang="it-IT" i="1" dirty="0"/>
          </a:p>
          <a:p>
            <a:pPr marL="0" indent="0" algn="r">
              <a:buNone/>
            </a:pPr>
            <a:r>
              <a:rPr lang="it-IT" i="1" dirty="0"/>
              <a:t>CONCEZIONE PLURALISTICA DELL’INTELLIGENZA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17B3A4C8-8793-44EE-9B0E-DA27DFB8A7FF}"/>
              </a:ext>
            </a:extLst>
          </p:cNvPr>
          <p:cNvCxnSpPr/>
          <p:nvPr/>
        </p:nvCxnSpPr>
        <p:spPr>
          <a:xfrm>
            <a:off x="10592972" y="3429000"/>
            <a:ext cx="0" cy="917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="" xmlns:a16="http://schemas.microsoft.com/office/drawing/2014/main" id="{4B03ADE8-AE9F-41BC-9996-567981003F77}"/>
              </a:ext>
            </a:extLst>
          </p:cNvPr>
          <p:cNvCxnSpPr/>
          <p:nvPr/>
        </p:nvCxnSpPr>
        <p:spPr>
          <a:xfrm>
            <a:off x="7765366" y="4881489"/>
            <a:ext cx="0" cy="534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683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8FE4432-F550-4DF0-A3FC-9A722202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EDUCARE NELLA SCUOLA DELLA DIFFERENZA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0BD8A49-4820-4BC4-95A5-EF7EDC399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L’</a:t>
            </a:r>
            <a:r>
              <a:rPr lang="it-IT" b="1" dirty="0"/>
              <a:t>individualizzazione</a:t>
            </a:r>
            <a:r>
              <a:rPr lang="it-IT" dirty="0"/>
              <a:t> differenzia i percorsi didattici in vista di obiettivi comuni;</a:t>
            </a:r>
          </a:p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b="1" dirty="0"/>
              <a:t>personalizzazione</a:t>
            </a:r>
            <a:r>
              <a:rPr lang="it-IT" dirty="0"/>
              <a:t>, al contrario, differenzia i percorsi didattici in modo che ciascun allievo raggiunga mete differenti, in relazione, per l’appunto, al potenziamento della sua personale area cognitiva di “eccellenza”.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099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95B4864-301D-48FF-84E4-FC4266EB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EDUCARE NELLA SCUOLA DELLA DIFFERENZA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4082C4E-C5A4-432F-ACD3-9E70B4A38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dirty="0"/>
              <a:t>L’</a:t>
            </a:r>
            <a:r>
              <a:rPr lang="it-IT" b="1" dirty="0"/>
              <a:t>individualizzazione</a:t>
            </a:r>
            <a:r>
              <a:rPr lang="it-IT" dirty="0"/>
              <a:t> dovrebbe consistere nella ricerca di </a:t>
            </a:r>
            <a:r>
              <a:rPr lang="it-IT" i="1" dirty="0"/>
              <a:t>soglie di “compatibilità”</a:t>
            </a:r>
            <a:r>
              <a:rPr lang="it-IT" dirty="0"/>
              <a:t> in grado di garantire che l’allievo sia “facilitato” nel compito </a:t>
            </a:r>
            <a:r>
              <a:rPr lang="it-IT" dirty="0" err="1"/>
              <a:t>apprenditivo</a:t>
            </a:r>
            <a:r>
              <a:rPr lang="it-IT" dirty="0"/>
              <a:t>.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In tal senso, è auspicabile assicurare una situazione di </a:t>
            </a:r>
            <a:r>
              <a:rPr lang="it-IT" b="1" dirty="0"/>
              <a:t>“pluralismo degli approcci didattici”</a:t>
            </a:r>
            <a:r>
              <a:rPr lang="it-IT" dirty="0"/>
              <a:t>, grazie al quale l’allievo possa sperimentare differenti proposte didattiche in merito al medesimo contenuto.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Offrire all’allievo maggiori probabilità di trovare un approccio complementare ai suoi stili cognitivi e, al contempo ed esercitare la propria </a:t>
            </a:r>
            <a:r>
              <a:rPr lang="it-IT" i="1" dirty="0"/>
              <a:t>flessibilità mentale.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A9469317-FE1F-45B1-B37A-04E29A5E5310}"/>
              </a:ext>
            </a:extLst>
          </p:cNvPr>
          <p:cNvCxnSpPr/>
          <p:nvPr/>
        </p:nvCxnSpPr>
        <p:spPr>
          <a:xfrm>
            <a:off x="6096000" y="2799471"/>
            <a:ext cx="0" cy="629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="" xmlns:a16="http://schemas.microsoft.com/office/drawing/2014/main" id="{73DE97B6-7CF4-45F8-AD29-56E85719E70E}"/>
              </a:ext>
            </a:extLst>
          </p:cNvPr>
          <p:cNvCxnSpPr/>
          <p:nvPr/>
        </p:nvCxnSpPr>
        <p:spPr>
          <a:xfrm>
            <a:off x="6096000" y="4318782"/>
            <a:ext cx="0" cy="590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194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23D74DE-831A-4F93-86A5-6A07FA69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LE TECNOLOGIE TRA INDIVIDUALIZZAZIONE E COLLABORAZIONE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16354F3-764A-4E77-81F4-9710317CF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Antonio Calvani (2013) circa il </a:t>
            </a:r>
            <a:r>
              <a:rPr lang="it-IT" b="1" dirty="0"/>
              <a:t>potenziale didattico delle tecnologie </a:t>
            </a:r>
            <a:r>
              <a:rPr lang="it-IT" dirty="0"/>
              <a:t>parte da quelli che egli definisce </a:t>
            </a:r>
            <a:r>
              <a:rPr lang="it-IT" b="1" i="1" dirty="0"/>
              <a:t>paradigmi</a:t>
            </a:r>
            <a:r>
              <a:rPr lang="it-IT" dirty="0"/>
              <a:t> attraverso cui è possibile interpretare tale potenziale.</a:t>
            </a:r>
          </a:p>
          <a:p>
            <a:pPr marL="0" indent="0" algn="just">
              <a:buNone/>
            </a:pPr>
            <a:endParaRPr lang="it-IT" dirty="0"/>
          </a:p>
          <a:p>
            <a:pPr marL="514350" indent="-514350" algn="just">
              <a:buAutoNum type="arabicPeriod"/>
            </a:pPr>
            <a:r>
              <a:rPr lang="it-IT" b="1" dirty="0">
                <a:solidFill>
                  <a:srgbClr val="FF0000"/>
                </a:solidFill>
              </a:rPr>
              <a:t>Paradigma dell’accrescimento</a:t>
            </a:r>
          </a:p>
          <a:p>
            <a:pPr marL="0" indent="0" algn="just">
              <a:buNone/>
            </a:pPr>
            <a:r>
              <a:rPr lang="it-IT" dirty="0"/>
              <a:t>Le tecnologie si prospettano come possibili supporti a quanto fatto attraverso i canali didattici tradizionali. Si tratta del comune uso sussidiario che si è fatto delle “nuove” tecnologie nella scuola italiana.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705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C65808E-A5EE-496A-9839-4CF8762F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LE TECNOLOGIE TRA INDIVIDUALIZZAZIONE E COLLABORAZIONE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8A63CBB-A464-4115-A7B3-31A614CFA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2. Paradigma della valorizzazione</a:t>
            </a:r>
          </a:p>
          <a:p>
            <a:pPr marL="0" indent="0" algn="just">
              <a:buNone/>
            </a:pPr>
            <a:r>
              <a:rPr lang="it-IT" dirty="0"/>
              <a:t>Le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tecnologie offrono possibilità inedite di valorizzare le potenzialità degli allievi; l’insegnante può individuare vie alternative per intervenire sulle aree di difficoltà o deficit dei propri allievi.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3. Paradigma del gioco-esplorazione</a:t>
            </a:r>
          </a:p>
          <a:p>
            <a:pPr marL="0" indent="0" algn="just">
              <a:buNone/>
            </a:pPr>
            <a:r>
              <a:rPr lang="it-IT" dirty="0"/>
              <a:t>Le tecnologie illuminano la dimensione evolutiva del gioco; ricorrere a prodotti elettronici in gradi di immergere gli allievi in ambienti di apprendimento simulati, costruiti in modo da sollecitare in loro le istanze ludiche, esplorative e creative.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46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3596276-8F10-437D-95D8-C2E714D27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SCUOLA DI TUTTI COME SCUOLA DELLE DIFFERENZE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1F7DA83-0E7D-4334-A0F9-962D8C4E3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L’istituzione scolastica italiana è andata incontro ad un processo di </a:t>
            </a:r>
            <a:r>
              <a:rPr lang="it-IT" b="1" dirty="0"/>
              <a:t>progressiva democratizzazione </a:t>
            </a:r>
            <a:r>
              <a:rPr lang="it-IT" dirty="0"/>
              <a:t>che ha comportato l’aumento delle </a:t>
            </a:r>
            <a:r>
              <a:rPr lang="it-IT" i="1" dirty="0"/>
              <a:t>differenze antropologiche </a:t>
            </a:r>
            <a:r>
              <a:rPr lang="it-IT" dirty="0"/>
              <a:t>al suo interno.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Si è affermato un modello di «SCUOLA PER TUTTI E DI SCUOLA DI TUTTI»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69532FBA-8D9C-4075-A092-1B48E0F09047}"/>
              </a:ext>
            </a:extLst>
          </p:cNvPr>
          <p:cNvCxnSpPr/>
          <p:nvPr/>
        </p:nvCxnSpPr>
        <p:spPr>
          <a:xfrm>
            <a:off x="6096000" y="3094892"/>
            <a:ext cx="0" cy="942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538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E137AA8-A971-4311-BE5C-195C8BDA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LE TECNOLOGIE TRA INDIVIDUALIZZAZIONE E COLLABORAZIONE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3B21352-DC88-4CFF-AC5C-12DF1D85D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4. Paradigma della condivisione</a:t>
            </a:r>
          </a:p>
          <a:p>
            <a:pPr marL="0" indent="0" algn="just">
              <a:buNone/>
            </a:pPr>
            <a:r>
              <a:rPr lang="it-IT" dirty="0"/>
              <a:t>Le tecnologie favoriscono lo scambio e la costruzione-revisione-riorganizzazione condivisa di conoscenze. Emergono qui le potenzialità didattiche di ambienti virtuali in cui svolgere attività di discussione, condivisione e costruzione di contenuti di conoscenza.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5. Paradigma della individualizzazione</a:t>
            </a:r>
          </a:p>
          <a:p>
            <a:pPr marL="0" indent="0" algn="just">
              <a:buNone/>
            </a:pPr>
            <a:r>
              <a:rPr lang="it-IT" dirty="0"/>
              <a:t>Le tecnologie favoriscono una programmazione attenta degli strumenti tecnologici da utilizzare in ciascun momento dello svolgimento del curricolo.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515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B27691A-861E-4B93-9A7E-F7D2AF71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MEDIA E RIFLESSIVITÀ CRITICA DEI DOCENTI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CE60FFF-313C-4904-A55B-E448A8F14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Occorre che il docente operi </a:t>
            </a:r>
            <a:r>
              <a:rPr lang="it-IT" u="sng" dirty="0"/>
              <a:t>un’ulteriore integrazione</a:t>
            </a:r>
            <a:r>
              <a:rPr lang="it-IT" dirty="0"/>
              <a:t>, rivolgendo una specifica riflessione verso il superamento della </a:t>
            </a:r>
            <a:r>
              <a:rPr lang="it-IT" dirty="0" err="1"/>
              <a:t>oppositività</a:t>
            </a:r>
            <a:r>
              <a:rPr lang="it-IT" dirty="0"/>
              <a:t> con cui la tradizione psicopedagogica contemporanea ha contrapposto </a:t>
            </a:r>
            <a:r>
              <a:rPr lang="it-IT" b="1" dirty="0"/>
              <a:t>quattro principali modelli della mente.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1.</a:t>
            </a:r>
          </a:p>
          <a:p>
            <a:pPr marL="0" indent="0" algn="just">
              <a:buNone/>
            </a:pPr>
            <a:r>
              <a:rPr lang="it-IT" dirty="0"/>
              <a:t>Un primo modello propone che l’apprendimento avvenga principalmente per </a:t>
            </a:r>
            <a:r>
              <a:rPr lang="it-IT" b="1" i="1" dirty="0"/>
              <a:t>imitazione</a:t>
            </a:r>
            <a:r>
              <a:rPr lang="it-IT" dirty="0"/>
              <a:t>: la conoscenza, cioè, non dipende tanto dall’argomentazione dell’esperto (che fornisce il “sapere che”) quanto dalla sua </a:t>
            </a:r>
            <a:r>
              <a:rPr lang="it-IT" i="1" dirty="0"/>
              <a:t>dimostrazione </a:t>
            </a:r>
            <a:r>
              <a:rPr lang="it-IT" dirty="0"/>
              <a:t>(dal suo “sapere come”).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643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BED1AAC-F998-4614-B740-AE6865E9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MEDIA E RIFLESSIVITÀ CRITICA DEI DOCENTI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537C168-A1E8-4077-83C7-D4144EF1A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2.</a:t>
            </a:r>
          </a:p>
          <a:p>
            <a:pPr marL="0" indent="0" algn="just">
              <a:buNone/>
            </a:pPr>
            <a:r>
              <a:rPr lang="it-IT" dirty="0"/>
              <a:t> Un secondo modello presume che la mente dell’allievo sia una </a:t>
            </a:r>
            <a:r>
              <a:rPr lang="it-IT" b="1" dirty="0"/>
              <a:t>tabula rasa e vada “riempita” </a:t>
            </a:r>
            <a:r>
              <a:rPr lang="it-IT" dirty="0"/>
              <a:t>dalle conoscenze proposizionali che l’insegnante detiene: </a:t>
            </a:r>
            <a:r>
              <a:rPr lang="it-IT" i="1" dirty="0"/>
              <a:t>la conoscenza procedurale </a:t>
            </a:r>
            <a:r>
              <a:rPr lang="it-IT" dirty="0"/>
              <a:t>è la conseguenza automatica del possesso di tale patrimonio conoscitivo.</a:t>
            </a:r>
          </a:p>
          <a:p>
            <a:pPr marL="0" indent="0" algn="just">
              <a:buNone/>
            </a:pPr>
            <a:r>
              <a:rPr lang="it-IT" b="1" dirty="0"/>
              <a:t>3.</a:t>
            </a:r>
          </a:p>
          <a:p>
            <a:pPr marL="0" indent="0" algn="just">
              <a:buNone/>
            </a:pPr>
            <a:r>
              <a:rPr lang="it-IT" dirty="0"/>
              <a:t>Un terzo modello, invece, intende la mente di chi apprende come </a:t>
            </a:r>
            <a:r>
              <a:rPr lang="it-IT" b="1" dirty="0"/>
              <a:t>attiva</a:t>
            </a:r>
            <a:r>
              <a:rPr lang="it-IT" dirty="0"/>
              <a:t> in quanto il soggetto deriva la propria conoscenza riflettendo e costruendo ipotesi interpretative sulle esperienze che compie. L’allievo mette a punto vere “teorie” ingenue sul mondo e le modifica sino a renderle </a:t>
            </a:r>
            <a:r>
              <a:rPr lang="it-IT" b="1" i="1" dirty="0"/>
              <a:t>sistematiche</a:t>
            </a:r>
            <a:r>
              <a:rPr lang="it-IT" dirty="0"/>
              <a:t>, nell’ambito di situazioni condivise di </a:t>
            </a:r>
            <a:r>
              <a:rPr lang="it-IT" i="1" dirty="0"/>
              <a:t>dialogo</a:t>
            </a:r>
            <a:r>
              <a:rPr lang="it-IT" dirty="0"/>
              <a:t>, </a:t>
            </a:r>
            <a:r>
              <a:rPr lang="it-IT" i="1" dirty="0"/>
              <a:t>collaborazione </a:t>
            </a:r>
            <a:r>
              <a:rPr lang="it-IT" dirty="0"/>
              <a:t>e </a:t>
            </a:r>
            <a:r>
              <a:rPr lang="it-IT" i="1" dirty="0"/>
              <a:t>negoziazione </a:t>
            </a:r>
            <a:r>
              <a:rPr lang="it-IT" dirty="0"/>
              <a:t>di significati.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477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F880E38-69C4-4CFD-96F1-652C7A9C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MEDIA E RIFLESSIVITÀ CRITICA DEI DOCENTI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31B39F3-846C-483F-9C57-0C05D5E28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4.</a:t>
            </a:r>
          </a:p>
          <a:p>
            <a:pPr marL="0" indent="0" algn="just">
              <a:buNone/>
            </a:pPr>
            <a:r>
              <a:rPr lang="it-IT" dirty="0"/>
              <a:t>Un ultimo modello vede la mente continuamente impegnata a individuare </a:t>
            </a:r>
            <a:r>
              <a:rPr lang="it-IT" b="1" dirty="0"/>
              <a:t>“principi generali” sulla realtà</a:t>
            </a:r>
            <a:r>
              <a:rPr lang="it-IT" dirty="0"/>
              <a:t>, rispetto ai quali il soggetto valuta le proprie e le altrui credenze. Il punto di riferimento obbligato per questo tipo di attività è costituito dalle </a:t>
            </a:r>
            <a:r>
              <a:rPr lang="it-IT" i="1" dirty="0"/>
              <a:t>conoscenze “obiettive” </a:t>
            </a:r>
            <a:r>
              <a:rPr lang="it-IT" dirty="0"/>
              <a:t>ossia da quelle conoscenze considerate acquisite in un determinato ambito culturale. Rispetto a tale patrimonio di </a:t>
            </a:r>
            <a:r>
              <a:rPr lang="it-IT" i="1" dirty="0"/>
              <a:t>conoscenze generali</a:t>
            </a:r>
            <a:r>
              <a:rPr lang="it-IT" dirty="0"/>
              <a:t>, </a:t>
            </a:r>
            <a:r>
              <a:rPr lang="it-IT" b="1" dirty="0"/>
              <a:t>la mente opera individuando i criteri in base ai quali stabilire relazioni o non relazioni con le credenze personali.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371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7D6A66F-B081-4506-8C24-ADEF401E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MEDIA E RIFLESSIVITÀ CRITICA DEI DOCENTI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E25BD7F-EB12-4224-95D9-20310993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Bruner</a:t>
            </a:r>
            <a:r>
              <a:rPr lang="it-IT" dirty="0"/>
              <a:t> (1996) integra tali visioni della mente e ne fa scaturire i </a:t>
            </a:r>
            <a:r>
              <a:rPr lang="it-IT" i="1" dirty="0"/>
              <a:t>principi</a:t>
            </a:r>
            <a:r>
              <a:rPr lang="it-IT" dirty="0"/>
              <a:t> per un approccio educativo efficace.</a:t>
            </a:r>
          </a:p>
          <a:p>
            <a:pPr marL="0" indent="0" algn="just">
              <a:buNone/>
            </a:pPr>
            <a:r>
              <a:rPr lang="it-IT" i="1" dirty="0"/>
              <a:t>. La mente umana è costruttiva e interpretativa</a:t>
            </a:r>
            <a:r>
              <a:rPr lang="it-IT" dirty="0"/>
              <a:t>;</a:t>
            </a:r>
          </a:p>
          <a:p>
            <a:pPr marL="0" indent="0" algn="just">
              <a:buNone/>
            </a:pPr>
            <a:r>
              <a:rPr lang="it-IT" dirty="0"/>
              <a:t>. </a:t>
            </a:r>
            <a:r>
              <a:rPr lang="it-IT" i="1" dirty="0"/>
              <a:t>La capacità umana di fare significato è condizionata da due diversi fattori </a:t>
            </a:r>
            <a:r>
              <a:rPr lang="it-IT" dirty="0"/>
              <a:t>(identità personale e identità simbolico-culturale di riferimento);</a:t>
            </a:r>
          </a:p>
          <a:p>
            <a:pPr marL="0" indent="0" algn="just">
              <a:buNone/>
            </a:pPr>
            <a:r>
              <a:rPr lang="it-IT" dirty="0"/>
              <a:t>. </a:t>
            </a:r>
            <a:r>
              <a:rPr lang="it-IT" i="1" dirty="0"/>
              <a:t>La mente umana è intersoggettiva</a:t>
            </a:r>
            <a:r>
              <a:rPr lang="it-IT" dirty="0"/>
              <a:t>;</a:t>
            </a:r>
          </a:p>
          <a:p>
            <a:pPr marL="0" indent="0" algn="just">
              <a:buNone/>
            </a:pPr>
            <a:r>
              <a:rPr lang="it-IT" dirty="0"/>
              <a:t>. </a:t>
            </a:r>
            <a:r>
              <a:rPr lang="it-IT" i="1" dirty="0"/>
              <a:t>I processi di pensiero si intrecciano ai loro prodotti </a:t>
            </a:r>
            <a:r>
              <a:rPr lang="it-IT" dirty="0"/>
              <a:t>(il pensiero si esternalizza e si </a:t>
            </a:r>
            <a:r>
              <a:rPr lang="it-IT" dirty="0" err="1"/>
              <a:t>oggettivizza</a:t>
            </a:r>
            <a:r>
              <a:rPr lang="it-IT" dirty="0"/>
              <a:t> nei prodotti dell’arte, della scienza, della tecnica, etc.);</a:t>
            </a:r>
          </a:p>
          <a:p>
            <a:pPr marL="0" indent="0" algn="just">
              <a:buNone/>
            </a:pPr>
            <a:r>
              <a:rPr lang="it-IT" i="1" dirty="0"/>
              <a:t>. Il pensiero umano si diversifica in due forme differenti </a:t>
            </a:r>
            <a:r>
              <a:rPr lang="it-IT" dirty="0"/>
              <a:t>(forma logico-scientifica; forma narrativa)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088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BC3D635-BA32-498E-9DCE-8C4C5946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0BF8013-756E-477E-8E3F-351E6D65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Alla luce di tale principi, appare più chiara la prospettiva qui proposta, ossia quella di associare la specialità che i </a:t>
            </a:r>
            <a:r>
              <a:rPr lang="it-IT" i="1" dirty="0"/>
              <a:t>modelli individualizzati </a:t>
            </a:r>
            <a:r>
              <a:rPr lang="it-IT" dirty="0"/>
              <a:t>presentano nell’assicurare a tutti gli allievi la padronanza degli alfabeti di base (conoscenze e abilità relative al “sapere” e al “capire”), alla specialità dei </a:t>
            </a:r>
            <a:r>
              <a:rPr lang="it-IT" i="1" dirty="0"/>
              <a:t>modelli collaborativi </a:t>
            </a:r>
            <a:r>
              <a:rPr lang="it-IT" dirty="0"/>
              <a:t>nel sollecitare gli allievi ad acquisire conoscenze e abilità superiori (di analisi, sintesi, metodo, intuizione, invenzione). </a:t>
            </a:r>
          </a:p>
          <a:p>
            <a:pPr marL="0" indent="0" algn="just">
              <a:buNone/>
            </a:pPr>
            <a:r>
              <a:rPr lang="it-IT" i="1" dirty="0"/>
              <a:t>Di associare, altresì la </a:t>
            </a:r>
            <a:r>
              <a:rPr lang="it-IT" b="1" i="1" dirty="0"/>
              <a:t>dimensione individuale dei processi di costruzione dell’identità cognitiva</a:t>
            </a:r>
            <a:r>
              <a:rPr lang="it-IT" i="1" dirty="0"/>
              <a:t> di ogni singolo allievo alla </a:t>
            </a:r>
            <a:r>
              <a:rPr lang="it-IT" b="1" i="1" dirty="0"/>
              <a:t>dimensione inter-soggettiva e culturale </a:t>
            </a:r>
            <a:r>
              <a:rPr lang="it-IT" i="1" dirty="0"/>
              <a:t>che tali processi presenta.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556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FC9C44-E67D-4AFB-B6A0-F8654E98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CONCLUSIONI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CA11367-92DA-4C41-AE98-1BC472CC1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Tale didattica stabilisce un legame tra </a:t>
            </a:r>
            <a:r>
              <a:rPr lang="it-IT" b="1" dirty="0"/>
              <a:t>l’</a:t>
            </a:r>
            <a:r>
              <a:rPr lang="it-IT" b="1" i="1" dirty="0"/>
              <a:t>autonomia auto-costruttiva</a:t>
            </a:r>
            <a:r>
              <a:rPr lang="it-IT" dirty="0"/>
              <a:t>, che definisce il senso della libera esplicazione del percorso formativo di ciascuno, e la </a:t>
            </a:r>
            <a:r>
              <a:rPr lang="it-IT" b="1" i="1" dirty="0"/>
              <a:t>dipendenza co-costruttiva </a:t>
            </a:r>
            <a:r>
              <a:rPr lang="it-IT" dirty="0"/>
              <a:t>che ne definisce l’irriducibile radicamento in una rete di relazioni e in una comunità: </a:t>
            </a:r>
          </a:p>
          <a:p>
            <a:pPr marL="0" indent="0" algn="just">
              <a:buNone/>
            </a:pPr>
            <a:r>
              <a:rPr lang="it-IT" b="1" dirty="0"/>
              <a:t>in un sistema di responsabilità condivise e di impegni reciproci.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03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E800B01-0F4D-4ADA-8AE3-E4A128BB5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SCUOLA DI TUTTI COME SCUOLA DELLE DIFFERENZE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BD67B53-C39D-4ADF-A5AA-FFFB69A5D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QUESTIONE APERTA: l’incidenza delle differenze individuali nel comportamento intelligente e nei processi di insegnamento-apprendimento.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Spostamento di interesse dalle strutture generali dell’intelligenza alle:</a:t>
            </a:r>
          </a:p>
          <a:p>
            <a:pPr marL="0" indent="0" algn="just">
              <a:buNone/>
            </a:pPr>
            <a:r>
              <a:rPr lang="it-IT" dirty="0"/>
              <a:t>. Componenti esecutive delle operazioni mentali;</a:t>
            </a:r>
          </a:p>
          <a:p>
            <a:pPr marL="0" indent="0" algn="just">
              <a:buNone/>
            </a:pPr>
            <a:r>
              <a:rPr lang="it-IT" dirty="0"/>
              <a:t>. Aspetti qualitativi delle differenze individuali.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75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5365ECF-6120-4C6A-BA93-BE1B75902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SCUOLA DI TUTTI COME SCUOLA DELLE DIFFERENZE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2BE9844-1774-4073-BB8D-478C9767C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i="1" dirty="0"/>
              <a:t>1.</a:t>
            </a:r>
          </a:p>
          <a:p>
            <a:pPr marL="0" indent="0" algn="just">
              <a:buNone/>
            </a:pPr>
            <a:r>
              <a:rPr lang="it-IT" i="1" dirty="0"/>
              <a:t>«In quest’ottica, il rendimento scolastico non è conseguenza automatica della maggiore o minore abilità dello studente quanto piuttosto l’espressione di un personale modo di funzionamento cognitivo»</a:t>
            </a:r>
          </a:p>
          <a:p>
            <a:pPr marL="0" indent="0" algn="just">
              <a:buNone/>
            </a:pPr>
            <a:r>
              <a:rPr lang="it-IT" i="1" dirty="0"/>
              <a:t>2.</a:t>
            </a:r>
          </a:p>
          <a:p>
            <a:pPr marL="0" indent="0" algn="just">
              <a:buNone/>
            </a:pPr>
            <a:r>
              <a:rPr lang="it-IT" i="1" dirty="0"/>
              <a:t>«Dall’altra parte, il dibattito socio-antropologico riflette sull’incidenza delle peculiarità sociali e culturali del discente sui processi di insegnamento-apprendimento»</a:t>
            </a:r>
          </a:p>
          <a:p>
            <a:pPr marL="0" indent="0" algn="just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b="1" dirty="0"/>
              <a:t>Qual è il ruolo svolto dalle Istituzioni Educative?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70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79B61EF-8B4D-4C5B-A738-60736D5C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SCUOLA DI TUTTI COME SCUOLA DELLE DIFFERENZE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1ADC64B-F67D-4789-A281-99C7A0CF3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NOTA:</a:t>
            </a:r>
          </a:p>
          <a:p>
            <a:pPr marL="0" indent="0" algn="just">
              <a:buNone/>
            </a:pPr>
            <a:r>
              <a:rPr lang="it-IT" dirty="0"/>
              <a:t>Un discorso a parte merita il </a:t>
            </a:r>
            <a:r>
              <a:rPr lang="it-IT" i="1" dirty="0"/>
              <a:t>tema della disabilità</a:t>
            </a:r>
            <a:r>
              <a:rPr lang="it-IT" dirty="0"/>
              <a:t>; l’approccio pedagogico-didattico supera il tradizionale approccio focalizzato sul deficit.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MODELLO SOCIALE DELLA DISABILITÀ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CCE83EA0-1D15-46B5-9D66-717578647752}"/>
              </a:ext>
            </a:extLst>
          </p:cNvPr>
          <p:cNvCxnSpPr/>
          <p:nvPr/>
        </p:nvCxnSpPr>
        <p:spPr>
          <a:xfrm>
            <a:off x="6096000" y="3429000"/>
            <a:ext cx="0" cy="1072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43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180F320-D377-4B2B-809A-3BAB08B8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SCUOLA DI TUTTI COME SCUOLA DELLE DIFFERENZE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407ECE5-0E91-4B50-90E2-B4B68EA70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RUOLO DELLE NUOVE TECNOLOGIE NELLA DIDATTICA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661B159B-3DA5-41A5-9D8D-D0DA57C830F6}"/>
              </a:ext>
            </a:extLst>
          </p:cNvPr>
          <p:cNvSpPr/>
          <p:nvPr/>
        </p:nvSpPr>
        <p:spPr>
          <a:xfrm>
            <a:off x="1294228" y="3573194"/>
            <a:ext cx="3713870" cy="1885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Le nuove tecnologie agiscono sull’intero spazio dell’esperienza del soggetto in formazione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F64F4968-6D68-4429-B574-35C9DC0052A2}"/>
              </a:ext>
            </a:extLst>
          </p:cNvPr>
          <p:cNvSpPr/>
          <p:nvPr/>
        </p:nvSpPr>
        <p:spPr>
          <a:xfrm>
            <a:off x="7047914" y="3573194"/>
            <a:ext cx="3713870" cy="1885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Le nuove tecnologie determinano nuove differenze tra i discenti e nuove potenziali disparità e discriminazioni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="" xmlns:a16="http://schemas.microsoft.com/office/drawing/2014/main" id="{FD9A1636-5547-49BA-B8E4-32243671FAE2}"/>
              </a:ext>
            </a:extLst>
          </p:cNvPr>
          <p:cNvCxnSpPr/>
          <p:nvPr/>
        </p:nvCxnSpPr>
        <p:spPr>
          <a:xfrm flipH="1">
            <a:off x="4107766" y="2419643"/>
            <a:ext cx="1617785" cy="745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="" xmlns:a16="http://schemas.microsoft.com/office/drawing/2014/main" id="{887C83A9-0874-492F-9E89-090B9208C1DB}"/>
              </a:ext>
            </a:extLst>
          </p:cNvPr>
          <p:cNvCxnSpPr/>
          <p:nvPr/>
        </p:nvCxnSpPr>
        <p:spPr>
          <a:xfrm>
            <a:off x="6808763" y="2518117"/>
            <a:ext cx="1814732" cy="647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35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B3DC235-0168-43FD-970D-3480BD180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SCUOLA DI TUTTI COME SCUOLA DELLE DIFFERENZE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164318A-4CDB-43CE-9417-F41C07DF0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La convivenza e sovrapposizione di vecchi e nuovi media apre un netto divario tra:</a:t>
            </a:r>
          </a:p>
          <a:p>
            <a:pPr marL="0" indent="0" algn="just">
              <a:buNone/>
            </a:pPr>
            <a:endParaRPr lang="it-IT" dirty="0"/>
          </a:p>
          <a:p>
            <a:pPr algn="just">
              <a:buFontTx/>
              <a:buChar char="-"/>
            </a:pPr>
            <a:r>
              <a:rPr lang="it-IT" dirty="0"/>
              <a:t>Coloro che hanno facilmente e abitualmente accesso ai media e coloro che non ne hanno la possibilità;</a:t>
            </a:r>
          </a:p>
          <a:p>
            <a:pPr algn="just">
              <a:buFontTx/>
              <a:buChar char="-"/>
            </a:pPr>
            <a:r>
              <a:rPr lang="it-IT" dirty="0"/>
              <a:t>Coloro che, pur avendone accesso, non ne acquisiscono capacità di uso autonomo, critico e creativo.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EDUCARE AI MEDIA COME RISORSA PER UNA DIDATTICA EFFICACE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11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1E7D49A-DB29-40A6-86FB-781171D3F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SCUOLA DI TUTTI COME SCUOLA DELLE DIFFERENZE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DEF3E4F-E6A0-4677-971D-C62B05B46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Emerge una </a:t>
            </a:r>
            <a:r>
              <a:rPr lang="it-IT" b="1" dirty="0"/>
              <a:t>«scuola di tutti» </a:t>
            </a:r>
            <a:r>
              <a:rPr lang="it-IT" dirty="0"/>
              <a:t>che è una </a:t>
            </a:r>
            <a:r>
              <a:rPr lang="it-IT" b="1" dirty="0"/>
              <a:t>«scuola delle differenze»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b="1" i="1" dirty="0"/>
              <a:t>differenza</a:t>
            </a:r>
            <a:r>
              <a:rPr lang="it-IT" dirty="0"/>
              <a:t>, pertanto, va intesa quale componente dei processi di insegnamento-apprendimento rispetto alla quale la progettualità formativa deve predisporre speciali contesti entro i quali ciascuno studente possa costruire le proprie conoscenze-competenze.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91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B27246A-59A4-4DAE-9372-BD75E7A75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SCUOLA DI TUTTI COME SCUOLA DELLE DIFFERENZE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3C52911-7639-4B9D-849D-0F9974E63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 algn="just">
              <a:buNone/>
            </a:pPr>
            <a:r>
              <a:rPr lang="it-IT" i="1" dirty="0">
                <a:solidFill>
                  <a:srgbClr val="FF0000"/>
                </a:solidFill>
              </a:rPr>
              <a:t>Conoscenze , abilità, competenze: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F9993926-4240-4293-AF12-15D21EFB690A}"/>
              </a:ext>
            </a:extLst>
          </p:cNvPr>
          <p:cNvSpPr/>
          <p:nvPr/>
        </p:nvSpPr>
        <p:spPr>
          <a:xfrm>
            <a:off x="1167618" y="2700997"/>
            <a:ext cx="3376247" cy="211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CONOSCENZE</a:t>
            </a:r>
          </a:p>
          <a:p>
            <a:pPr algn="ctr"/>
            <a:r>
              <a:rPr lang="it-IT" dirty="0"/>
              <a:t>Indicano il risultato dell’assimilazione di informazioni (fatti, principi, teorie e pratiche, relative ad un ambito disciplinare)attraverso l’apprendimento.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3A36FB1B-9936-48B6-8492-E02DBA7D3946}"/>
              </a:ext>
            </a:extLst>
          </p:cNvPr>
          <p:cNvSpPr/>
          <p:nvPr/>
        </p:nvSpPr>
        <p:spPr>
          <a:xfrm>
            <a:off x="4676335" y="2504050"/>
            <a:ext cx="3376247" cy="2912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ABILITÀ</a:t>
            </a:r>
          </a:p>
          <a:p>
            <a:pPr algn="ctr"/>
            <a:r>
              <a:rPr lang="it-IT" dirty="0"/>
              <a:t>Indicano le capacità di applicare le conoscenze per portare a termine compiti e risolvere problemi; le abilità sono descritte come cognitive (uso del pensiero logico, intuitivo e creativo) e pratiche (che implicano l’abilità manuale e l’uso di metodi, materiali, strumenti).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7FBA8CAD-870F-4475-ABDD-4D27A34CC48F}"/>
              </a:ext>
            </a:extLst>
          </p:cNvPr>
          <p:cNvSpPr/>
          <p:nvPr/>
        </p:nvSpPr>
        <p:spPr>
          <a:xfrm>
            <a:off x="8185052" y="2082019"/>
            <a:ext cx="3168748" cy="3530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COMPETENZE</a:t>
            </a:r>
          </a:p>
          <a:p>
            <a:pPr algn="ctr"/>
            <a:r>
              <a:rPr lang="it-IT" dirty="0"/>
              <a:t> Indicano la capacità di usare in un determinato contesto conoscenze, abilità e capacità personali, sociali e/o metodologiche, in situazioni di lavoro o di studio e nello sviluppo professionale e/o personale; il complesso delle competenze dà la padronanza in termini di autonomia e responsabilità.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D6932822-C90B-437C-8ABC-0602FDFCBE8A}"/>
              </a:ext>
            </a:extLst>
          </p:cNvPr>
          <p:cNvSpPr/>
          <p:nvPr/>
        </p:nvSpPr>
        <p:spPr>
          <a:xfrm>
            <a:off x="234462" y="5884203"/>
            <a:ext cx="11863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Capacità</a:t>
            </a:r>
            <a:r>
              <a:rPr lang="it-IT" dirty="0"/>
              <a:t>: indicano un corredo ereditario e sottintendono la possibilità in </a:t>
            </a:r>
            <a:r>
              <a:rPr lang="it-IT" i="1" dirty="0" err="1"/>
              <a:t>nuce</a:t>
            </a:r>
            <a:r>
              <a:rPr lang="it-IT" dirty="0"/>
              <a:t> di fare qualcosa; le abilità ne indicano l’applicazione a seguito di esercizio, la competenza il compimento (provvisorio) dell’intreccio di conoscenze, abilità, capacità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 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6356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2181</Words>
  <Application>Microsoft Office PowerPoint</Application>
  <PresentationFormat>Personalizzato</PresentationFormat>
  <Paragraphs>157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VECCHI E NUOVI MEDIA. Tra insegnamento individualizzato e didattica collaborativa</vt:lpstr>
      <vt:lpstr>LA SCUOLA DI TUTTI COME SCUOLA DELLE DIFFERENZE</vt:lpstr>
      <vt:lpstr>LA SCUOLA DI TUTTI COME SCUOLA DELLE DIFFERENZE</vt:lpstr>
      <vt:lpstr>LA SCUOLA DI TUTTI COME SCUOLA DELLE DIFFERENZE</vt:lpstr>
      <vt:lpstr>LA SCUOLA DI TUTTI COME SCUOLA DELLE DIFFERENZE</vt:lpstr>
      <vt:lpstr>LA SCUOLA DI TUTTI COME SCUOLA DELLE DIFFERENZE</vt:lpstr>
      <vt:lpstr>LA SCUOLA DI TUTTI COME SCUOLA DELLE DIFFERENZE</vt:lpstr>
      <vt:lpstr>LA SCUOLA DI TUTTI COME SCUOLA DELLE DIFFERENZE</vt:lpstr>
      <vt:lpstr>LA SCUOLA DI TUTTI COME SCUOLA DELLE DIFFERENZE</vt:lpstr>
      <vt:lpstr>EDUCARE NELLA SCUOLA DELLA DIFFERENZA</vt:lpstr>
      <vt:lpstr>EDUCARE NELLA SCUOLA DELLA DIFFERENZA</vt:lpstr>
      <vt:lpstr>EDUCARE NELLA SCUOLA DELLA DIFFERENZA</vt:lpstr>
      <vt:lpstr>EDUCARE NELLA SCUOLA DELLA DIFFERENZA</vt:lpstr>
      <vt:lpstr>EDUCARE NELLA SCUOLA DELLA DIFFERENZA</vt:lpstr>
      <vt:lpstr>EDUCARE NELLA SCUOLA DELLA DIFFERENZA</vt:lpstr>
      <vt:lpstr>EDUCARE NELLA SCUOLA DELLA DIFFERENZA</vt:lpstr>
      <vt:lpstr>EDUCARE NELLA SCUOLA DELLA DIFFERENZA</vt:lpstr>
      <vt:lpstr>LE TECNOLOGIE TRA INDIVIDUALIZZAZIONE E COLLABORAZIONE</vt:lpstr>
      <vt:lpstr>LE TECNOLOGIE TRA INDIVIDUALIZZAZIONE E COLLABORAZIONE</vt:lpstr>
      <vt:lpstr>LE TECNOLOGIE TRA INDIVIDUALIZZAZIONE E COLLABORAZIONE</vt:lpstr>
      <vt:lpstr>MEDIA E RIFLESSIVITÀ CRITICA DEI DOCENTI</vt:lpstr>
      <vt:lpstr>MEDIA E RIFLESSIVITÀ CRITICA DEI DOCENTI</vt:lpstr>
      <vt:lpstr>MEDIA E RIFLESSIVITÀ CRITICA DEI DOCENTI</vt:lpstr>
      <vt:lpstr>MEDIA E RIFLESSIVITÀ CRITICA DEI DOCENTI</vt:lpstr>
      <vt:lpstr>CONCLUSIONI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VECCHI E NUOVI MEDIA. Tra insegnamento individualizzato e didattica collaborativa</dc:title>
  <dc:creator>hp</dc:creator>
  <cp:lastModifiedBy>maria concetta rossiello</cp:lastModifiedBy>
  <cp:revision>23</cp:revision>
  <dcterms:created xsi:type="dcterms:W3CDTF">2018-04-27T10:45:58Z</dcterms:created>
  <dcterms:modified xsi:type="dcterms:W3CDTF">2018-05-09T12:09:31Z</dcterms:modified>
</cp:coreProperties>
</file>