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4ADA1-05F2-4C6D-A2F7-2BA83CCB459B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AF897-7AFA-4036-8605-9EDC96CE1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51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7DC9975-FBC8-4852-B254-4E08CE485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4086C4C-610E-49F4-B8BB-0CFF8F03F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CF7848C-B3CA-4AE1-90AC-BF2BF563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739-C5AE-4C4F-886B-9FA8905E619A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77405F6-0E81-48A5-8F12-3F931AA9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62D03A4-A8C4-4DD1-8F57-4A462081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07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135BC1-3042-421E-B1DF-48CC20DC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5EAE3A2-1D70-426E-A16C-9D6AD3E3C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39394F1-165C-4C7C-A9F7-A0A3C8C5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A5C5-B794-4FB5-8DA2-ADCF511E8BA3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653107C-F789-4A06-A6BA-40065236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F328E0D-1D67-4A76-9888-FA211940A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91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9A172E7E-51F4-4909-9CC3-FFF502D51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39E3E55-F533-4CEF-9D0D-8A7500551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48FDF33-9FF3-4C93-A43A-1959996E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39A0-7EB0-406A-B5E9-9E43BFFDA24C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3950D4A-5E3C-43AD-A735-B0F5886C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0997C59-D703-4C56-A12D-17EE6343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0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401F9C-C1C8-481B-9740-A4B324AF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9B06159-FADF-4D3E-A972-939140269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484A72B-7646-4C08-ACD4-21932AFE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7876-BE6D-4AEB-9A4D-1022870F1570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2F12B64-9345-447E-8884-9E264CEE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D4AB3B8-5F37-4066-BCC9-C64CA902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62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0BE30AD-FC0C-4888-B7E6-AEC0DAD4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7482B67-04B9-4F15-BBE3-930E1CBE0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F1C8FEB-FD45-459F-9EFE-1D4453AE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CBA4-9BA2-4BFE-A712-F5E69EB3CA1F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A9A1E4D-B8F6-4AED-A399-0DF45DBF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BC366BE-3A89-4EF6-A79C-5820DDA1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51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E1A6F94-C2AA-4E67-B63E-624295784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920DFA3-E220-4BD9-9389-A6DD6A930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FC4762AD-FF7A-4B3F-9176-F36B5710F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22BCF834-472B-42D2-A24B-8FEE874F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DD87-0CC5-4092-B82C-EDC383A4CD63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56B4437-F81A-4D4D-8452-5BCEA0A6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5B50BB5-5AFD-40A3-97AD-A0FC546E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30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1E9B652-FFDB-4A54-8B72-666CE54F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3CCFC659-9FB7-40A8-BAEA-5374D0340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4E8FC51-C83A-4234-99A6-AFCE02AFF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8F85A5D3-E818-41F7-934B-10C50D287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3B5DAA17-6C36-4D70-8633-41C2DE28E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361D09C4-B30F-45AC-859D-F93BEA84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81D0-0326-482C-8673-9E9A39C74EA9}" type="datetime1">
              <a:rPr lang="it-IT" smtClean="0"/>
              <a:t>09/05/2018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11D95B99-597B-486B-9AA1-07118FAD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56CA99C8-1420-46DF-B98F-7A5F9033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63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DFA81D0-9435-4851-8921-B778B4BE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B784FA28-57B0-4A71-92E8-6B7E21B2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2503-DDA9-4E54-9578-C31654CBE69D}" type="datetime1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2AC8FF6B-C838-42DF-9F83-2B9ABDA5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FB224A4D-1E8B-4ECB-8B43-7437B22F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04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E7445EFB-BEAD-4F90-86C8-D0BC013B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2B36-3CB1-4C12-8A34-B7819B96127C}" type="datetime1">
              <a:rPr lang="it-IT" smtClean="0"/>
              <a:t>09/05/2018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2B86F126-523B-47B4-8EEC-222964C2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0D618B7E-7A17-44FD-9AEB-D192B0FB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6FC3532-9F88-4FF2-9458-1CDF3472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F14FBCB-4E29-4748-A250-6A8C049EE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69A755AE-ADAF-403D-9511-ED231F865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78DB380-04E3-4BA1-BAB1-3DC436B6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4249-045F-48CB-8C9A-C8F40804BEF4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77AB313-A9A6-4A32-ADDD-A0FB4798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7C14D8EB-01F0-4536-BCD3-0BEEF69B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52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C802B8F-CE0F-4F9A-8EAB-93E4726E6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482814F1-6FC1-45C9-8FE3-F166A857F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7C234925-A971-4505-9353-8A82EBA4C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2EFC0B8-7BF4-4DA6-9983-5F7B550F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EA11-763C-40C9-BE7F-EA16E50034C9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11B6659-D63B-4AA6-B3E0-7CE824D1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9CD6587-531C-4531-A916-7A3199B1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85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4F33853C-D34A-4F17-BAA3-38219431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E42AE72-84FC-4C2D-9AF9-01FE9C9DE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2E72980-1452-4527-A9F4-C8BCB8347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B7DC-ECA3-46F7-A4A9-22729F67645A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29A220B-02D4-4DBD-AD40-9F99EDED6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7C19BF7-D26D-4C5C-B99C-E2D49C4E8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2A92-85FE-4721-8769-3F7018079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26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A94B260-27C3-471C-A654-83FBFB72F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DALL’ORGANIZZAZIONE DELLA LEZIONE ALLA DIDATTICA PER COMPETENZE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958FFD2-B7C9-45E7-B33F-DE2843A42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94184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GIUSEPPE BAGNI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dirty="0"/>
              <a:t>In Una bussola per la scuola. Nuove strategie pedagogiche e didattiche per gli studenti di oggi. Volpicella A.M., Crescenza G., Edizioni Conoscenza, Roma, 2017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75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C73C30B-8313-4F49-B3DD-76855C442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 UNA VALUTAZIONE CONVERSATIVA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393C01B-A97C-4ABC-93E5-C6A3AC021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La migliore valutazione possibile sarà la meno soggettiva perché la più </a:t>
            </a:r>
            <a:r>
              <a:rPr lang="it-IT" b="1" dirty="0"/>
              <a:t>intersoggettiva</a:t>
            </a:r>
            <a:r>
              <a:rPr lang="it-IT" dirty="0"/>
              <a:t>: valutazione condivisa.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i="1" dirty="0"/>
              <a:t>«Per quanto la valutazione sia un fatto tecnico resta un fatto puramente umano».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/>
              <a:t>«Conversativo»: </a:t>
            </a:r>
            <a:r>
              <a:rPr lang="it-IT" dirty="0"/>
              <a:t>chiedere ai vari soggetti coinvolti ad ogni livello della valutazione di </a:t>
            </a:r>
            <a:r>
              <a:rPr lang="it-IT" b="1" dirty="0"/>
              <a:t>mettersi in relazione </a:t>
            </a:r>
            <a:r>
              <a:rPr lang="it-IT" dirty="0"/>
              <a:t>e di dialogare in maniera permanente con il </a:t>
            </a:r>
            <a:r>
              <a:rPr lang="it-IT" b="1" dirty="0"/>
              <a:t>contesto</a:t>
            </a:r>
            <a:r>
              <a:rPr lang="it-IT" dirty="0"/>
              <a:t> che intendono valutare.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F34319AE-7E03-4556-8A9A-EBE26DE1BC5F}"/>
              </a:ext>
            </a:extLst>
          </p:cNvPr>
          <p:cNvCxnSpPr/>
          <p:nvPr/>
        </p:nvCxnSpPr>
        <p:spPr>
          <a:xfrm>
            <a:off x="6203852" y="2658794"/>
            <a:ext cx="0" cy="57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83E9F884-1CFF-4E49-8D38-8B75DBF1B641}"/>
              </a:ext>
            </a:extLst>
          </p:cNvPr>
          <p:cNvCxnSpPr/>
          <p:nvPr/>
        </p:nvCxnSpPr>
        <p:spPr>
          <a:xfrm>
            <a:off x="6203852" y="4079631"/>
            <a:ext cx="0" cy="590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14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C11864E-9302-4ED9-8B81-DF135150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 UNA VALUTAZIONE CONVERSATIVA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BF996E5-5078-4156-AF78-CB34E15C8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i="1" dirty="0"/>
              <a:t>«La scuola è un’organizzazione vivente pertanto il contesto non può essere considerato un’accidentalità»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just">
              <a:buNone/>
            </a:pPr>
            <a:r>
              <a:rPr lang="it-IT" dirty="0"/>
              <a:t>Una </a:t>
            </a:r>
            <a:r>
              <a:rPr lang="it-IT" b="1" dirty="0"/>
              <a:t>valutazione conversativa </a:t>
            </a:r>
            <a:r>
              <a:rPr lang="it-IT" dirty="0"/>
              <a:t>pone al centro la collaborazione serena tra:</a:t>
            </a:r>
          </a:p>
          <a:p>
            <a:pPr marL="0" indent="0" algn="just">
              <a:buNone/>
            </a:pPr>
            <a:r>
              <a:rPr lang="it-IT" dirty="0"/>
              <a:t>. sistema centrale, </a:t>
            </a:r>
          </a:p>
          <a:p>
            <a:pPr marL="0" indent="0" algn="just">
              <a:buNone/>
            </a:pPr>
            <a:r>
              <a:rPr lang="it-IT" dirty="0"/>
              <a:t>. Scuole,</a:t>
            </a:r>
          </a:p>
          <a:p>
            <a:pPr marL="0" indent="0" algn="just">
              <a:buNone/>
            </a:pPr>
            <a:r>
              <a:rPr lang="it-IT" dirty="0"/>
              <a:t>. singoli insegnanti.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97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E21EE65-6C4B-48CF-9E55-283551C8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 UNA VALUTAZIONE CONVERSATIVA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2B5A3F0-0F93-4043-996A-E0D294A5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chemeClr val="accent1"/>
                </a:solidFill>
              </a:rPr>
              <a:t>LA VALUTAZIONE PER STIMA</a:t>
            </a:r>
          </a:p>
          <a:p>
            <a:pPr marL="0" indent="0" algn="ctr">
              <a:buNone/>
            </a:pPr>
            <a:r>
              <a:rPr lang="it-IT" dirty="0"/>
              <a:t>(stimare il valore massimo e minimo tollerabile in base a quanto richiesto)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EBC0C589-2E31-4410-A0EF-04C43DF13B63}"/>
              </a:ext>
            </a:extLst>
          </p:cNvPr>
          <p:cNvSpPr/>
          <p:nvPr/>
        </p:nvSpPr>
        <p:spPr>
          <a:xfrm>
            <a:off x="1702191" y="1997612"/>
            <a:ext cx="2926080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Valutazione di aspetti quantitativi con forme di misurazione pura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17FC2D37-A297-4CED-BCA0-166EA5D71BF6}"/>
              </a:ext>
            </a:extLst>
          </p:cNvPr>
          <p:cNvSpPr/>
          <p:nvPr/>
        </p:nvSpPr>
        <p:spPr>
          <a:xfrm>
            <a:off x="7399606" y="1997612"/>
            <a:ext cx="3090203" cy="1055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Valutazione di aspetti qualitativi attraverso le libere interpretazioni dei soggetti coinvolti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="" xmlns:a16="http://schemas.microsoft.com/office/drawing/2014/main" id="{70CE136F-66A0-41F6-8F9D-52129C38B8A7}"/>
              </a:ext>
            </a:extLst>
          </p:cNvPr>
          <p:cNvCxnSpPr/>
          <p:nvPr/>
        </p:nvCxnSpPr>
        <p:spPr>
          <a:xfrm flipH="1">
            <a:off x="4375052" y="3770142"/>
            <a:ext cx="3390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="" xmlns:a16="http://schemas.microsoft.com/office/drawing/2014/main" id="{561F1AD8-C43A-4567-96AF-91243E8A8CDE}"/>
              </a:ext>
            </a:extLst>
          </p:cNvPr>
          <p:cNvCxnSpPr/>
          <p:nvPr/>
        </p:nvCxnSpPr>
        <p:spPr>
          <a:xfrm flipV="1">
            <a:off x="4375052" y="3052689"/>
            <a:ext cx="0" cy="717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="" xmlns:a16="http://schemas.microsoft.com/office/drawing/2014/main" id="{00EBFDA7-588A-4C9B-A085-06D5AFB0B970}"/>
              </a:ext>
            </a:extLst>
          </p:cNvPr>
          <p:cNvCxnSpPr/>
          <p:nvPr/>
        </p:nvCxnSpPr>
        <p:spPr>
          <a:xfrm flipV="1">
            <a:off x="7765366" y="3052689"/>
            <a:ext cx="0" cy="717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19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EAAA558-1B98-420A-9515-1F95E02E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VALUTAZIONE COME RI-COSTRUZIONE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CBB43B1-7B55-438C-97ED-F8C509173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Valutare è un’attività intrinseca all’</a:t>
            </a:r>
            <a:r>
              <a:rPr lang="it-IT" i="1" dirty="0"/>
              <a:t>attività della mente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Una valutazione coerente e comprensibile può costruirsi solo a partire dalla </a:t>
            </a:r>
            <a:r>
              <a:rPr lang="it-IT" i="1" dirty="0"/>
              <a:t>condivisione</a:t>
            </a:r>
            <a:r>
              <a:rPr lang="it-IT" dirty="0"/>
              <a:t> tra tutti gli attori della scuola.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="" xmlns:a16="http://schemas.microsoft.com/office/drawing/2014/main" id="{37F53881-139F-4384-A623-86ADD86EA400}"/>
              </a:ext>
            </a:extLst>
          </p:cNvPr>
          <p:cNvSpPr/>
          <p:nvPr/>
        </p:nvSpPr>
        <p:spPr>
          <a:xfrm>
            <a:off x="5303520" y="2349305"/>
            <a:ext cx="351692" cy="1079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70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C2098CD-6A92-4E4C-9608-F508560B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VALUTAZIONE COME RI-COSTRUZIONE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71A011C-A2FF-44C8-949D-AF952CACD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Valutare è un modo per dare senso al nostro agire; il docente deve tener conto dei </a:t>
            </a:r>
            <a:r>
              <a:rPr lang="it-IT" i="1" dirty="0"/>
              <a:t>percorsi-storie</a:t>
            </a:r>
            <a:r>
              <a:rPr lang="it-IT" dirty="0"/>
              <a:t> d’apprendimento del gruppo classe e dei discenti.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VALUTAZIONE COME NARRAZIONE</a:t>
            </a:r>
          </a:p>
          <a:p>
            <a:pPr marL="0" indent="0" algn="just">
              <a:buNone/>
            </a:pPr>
            <a:r>
              <a:rPr lang="it-IT" dirty="0"/>
              <a:t>Valutazione del </a:t>
            </a:r>
            <a:r>
              <a:rPr lang="it-IT" i="1" dirty="0"/>
              <a:t>contesto</a:t>
            </a:r>
            <a:r>
              <a:rPr lang="it-IT" dirty="0"/>
              <a:t> che interagisce attivamente con gli eventi e li rende possibili.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87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DDF689-2EFD-4131-BB60-61F99BEC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DIDATTICA PER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BB1EF0B-9C71-4CA6-9772-9D7452613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dirty="0"/>
              <a:t>ricerca didattica </a:t>
            </a:r>
            <a:r>
              <a:rPr lang="it-IT" dirty="0"/>
              <a:t>si è impegnata nel </a:t>
            </a:r>
            <a:r>
              <a:rPr lang="it-IT" i="1" dirty="0"/>
              <a:t>definire le azioni oggettivamente osservabili</a:t>
            </a:r>
            <a:r>
              <a:rPr lang="it-IT" dirty="0"/>
              <a:t> e le ha assunte come indicatori di competenza, ma operando in questa direzione ha trasformato le </a:t>
            </a:r>
            <a:r>
              <a:rPr lang="it-IT" b="1" dirty="0"/>
              <a:t>competenze</a:t>
            </a:r>
            <a:r>
              <a:rPr lang="it-IT" dirty="0"/>
              <a:t> in procedure standardizzate e stereotipate. </a:t>
            </a:r>
          </a:p>
          <a:p>
            <a:pPr marL="0" indent="0" algn="just">
              <a:buNone/>
            </a:pPr>
            <a:r>
              <a:rPr lang="it-IT" i="1" dirty="0"/>
              <a:t>«C’è dunque una tensione irrisolta tra la necessità di formare un soggetto capace di mobilizzare i propri </a:t>
            </a:r>
            <a:r>
              <a:rPr lang="it-IT" i="1" dirty="0" err="1"/>
              <a:t>saperi</a:t>
            </a:r>
            <a:r>
              <a:rPr lang="it-IT" i="1" dirty="0"/>
              <a:t> per adattarsi alle nuove situazioni, e quella di precisare in modo esplicito le procedure che gli allievi devono conoscere, rendendole automatiche».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00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09856F3-96E9-423C-8578-18B2B021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EAA8259-2959-4F04-8157-5268FB72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/>
              <a:t>In ogni competenza convivono due aspetti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Attivazione del soggetto, che mobilita conoscenze, tecniche e abilità apprese in forma situazionale e contingente, diventando capace di trasferirle da un dominio a un altro.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E9BE1C45-AAD4-4C5C-BAB6-07DFA7078153}"/>
              </a:ext>
            </a:extLst>
          </p:cNvPr>
          <p:cNvSpPr/>
          <p:nvPr/>
        </p:nvSpPr>
        <p:spPr>
          <a:xfrm>
            <a:off x="942536" y="3235570"/>
            <a:ext cx="2954216" cy="1491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 padronanza di procedure automatizzate trasferibili ad altre situazioni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7B147D9E-6667-428D-A980-57EF69558FE7}"/>
              </a:ext>
            </a:extLst>
          </p:cNvPr>
          <p:cNvSpPr/>
          <p:nvPr/>
        </p:nvSpPr>
        <p:spPr>
          <a:xfrm>
            <a:off x="7760677" y="3179299"/>
            <a:ext cx="2954216" cy="1547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Il possesso di una visione globale sulla situazione che le conferisce senso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="" xmlns:a16="http://schemas.microsoft.com/office/drawing/2014/main" id="{41BACA7F-A538-4667-B3A6-FF12243BEE3C}"/>
              </a:ext>
            </a:extLst>
          </p:cNvPr>
          <p:cNvCxnSpPr/>
          <p:nvPr/>
        </p:nvCxnSpPr>
        <p:spPr>
          <a:xfrm flipH="1">
            <a:off x="3784209" y="2307102"/>
            <a:ext cx="1969477" cy="71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="" xmlns:a16="http://schemas.microsoft.com/office/drawing/2014/main" id="{AB79EE61-144A-456C-94CA-476255DA31E9}"/>
              </a:ext>
            </a:extLst>
          </p:cNvPr>
          <p:cNvCxnSpPr/>
          <p:nvPr/>
        </p:nvCxnSpPr>
        <p:spPr>
          <a:xfrm>
            <a:off x="6457071" y="2405575"/>
            <a:ext cx="2053883" cy="520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26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3622997-890E-4CB1-A5FA-607CAA66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E759177-6F8C-4007-B896-D983BDC9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Costruire un curricolo per competenze significa proporre una serie di attività orientate verso uno scopo che gli allievi riconoscono.</a:t>
            </a:r>
          </a:p>
          <a:p>
            <a:pPr marL="0" indent="0" algn="just">
              <a:buNone/>
            </a:pPr>
            <a:r>
              <a:rPr lang="it-IT" i="1" dirty="0"/>
              <a:t> «Le situazioni scolastiche che vengono predisposte devono, quindi, mutuare dalla realtà il più possibile per essere ricche di senso per gli allievi, che le troveranno interessanti nella misura in cui potranno </a:t>
            </a:r>
            <a:r>
              <a:rPr lang="it-IT" b="1" i="1" dirty="0"/>
              <a:t>percepirle (e studiarle) complessivamente</a:t>
            </a:r>
            <a:r>
              <a:rPr lang="it-IT" dirty="0"/>
              <a:t>».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Non è apprendere per competenze ma </a:t>
            </a:r>
            <a:r>
              <a:rPr lang="it-IT" b="1" dirty="0"/>
              <a:t>apprendere «diventando competenti»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C286A542-E4AB-4DB4-A2E0-027B70CA6D48}"/>
              </a:ext>
            </a:extLst>
          </p:cNvPr>
          <p:cNvCxnSpPr/>
          <p:nvPr/>
        </p:nvCxnSpPr>
        <p:spPr>
          <a:xfrm>
            <a:off x="6096000" y="4360985"/>
            <a:ext cx="0" cy="56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29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F11256A-3352-4123-8342-3AC7543F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VALUTAZIONE NELLA 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D7D0443-EA64-4B54-AA9F-C7E1918E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La valutazione delle competenze richiede una </a:t>
            </a:r>
            <a:r>
              <a:rPr lang="it-IT" b="1" dirty="0"/>
              <a:t>pluralità di mezzi</a:t>
            </a:r>
            <a:r>
              <a:rPr lang="it-IT" dirty="0"/>
              <a:t>:</a:t>
            </a:r>
          </a:p>
          <a:p>
            <a:pPr algn="just">
              <a:buFontTx/>
              <a:buChar char="-"/>
            </a:pPr>
            <a:r>
              <a:rPr lang="it-IT" dirty="0"/>
              <a:t>alcuni si presentano come </a:t>
            </a:r>
            <a:r>
              <a:rPr lang="it-IT" i="1" dirty="0"/>
              <a:t>sistemi di documentazione di processo </a:t>
            </a:r>
            <a:r>
              <a:rPr lang="it-IT" dirty="0"/>
              <a:t>(quaderni di lavoro degli allievi, diario dell’insegnante, sbobinature, registrazioni video, ecc.);</a:t>
            </a:r>
          </a:p>
          <a:p>
            <a:pPr algn="just">
              <a:buFontTx/>
              <a:buChar char="-"/>
            </a:pPr>
            <a:r>
              <a:rPr lang="it-IT" dirty="0"/>
              <a:t> altre come </a:t>
            </a:r>
            <a:r>
              <a:rPr lang="it-IT" i="1" dirty="0"/>
              <a:t>rilevamenti della capacità di utilizzare in modo significativo specifici concetti e modelli più o meno formalizzati </a:t>
            </a:r>
            <a:r>
              <a:rPr lang="it-IT" dirty="0"/>
              <a:t>(disegni, grafici e tabelle, rapporti su esperimenti compiuti, racconti, resoconti e verbali, brevi questionari a domande aperte, saggi brevi, ecc.);</a:t>
            </a:r>
          </a:p>
          <a:p>
            <a:pPr algn="just">
              <a:buFontTx/>
              <a:buChar char="-"/>
            </a:pPr>
            <a:r>
              <a:rPr lang="it-IT" dirty="0"/>
              <a:t> altri come vere e proprie </a:t>
            </a:r>
            <a:r>
              <a:rPr lang="it-IT" i="1" dirty="0"/>
              <a:t>variazioni sul tema </a:t>
            </a:r>
            <a:r>
              <a:rPr lang="it-IT" dirty="0"/>
              <a:t>in cui all’allievo viene proposta la gestione completa di una situazione già analizzata, in forma più o meno variata.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99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AB58D70-0358-444F-9B32-301B1367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VALUTAZIONE NELLA 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F5C539E-8FB2-4E09-87BD-15DEC22BC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Norberto </a:t>
            </a:r>
            <a:r>
              <a:rPr lang="it-IT" b="1" dirty="0" err="1"/>
              <a:t>Bottani</a:t>
            </a:r>
            <a:r>
              <a:rPr lang="it-IT" b="1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/>
              <a:t>«una valutazione del successo scolastico non può e non deve essere ridotta a una valutazione del rendimento dello studente in alcune materie fondamentali», tuttavia «si è rilevato molto difficile raggiungere un accordo sugli aspetti precisi che dovrebbero essere valutati per essere sicuri che la natura sfaccettata dell’educazione sia riconosciuta in tutta la sua complessità».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97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11356DE-4FC3-4090-838F-9B1ABA70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VALUTAZIONE NELLA 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B3ABB9F-70DA-4083-B187-0316C00D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/>
              <a:t>Ivan </a:t>
            </a:r>
            <a:r>
              <a:rPr lang="it-IT" b="1" dirty="0" err="1"/>
              <a:t>Ivic</a:t>
            </a:r>
            <a:r>
              <a:rPr lang="it-IT" b="1" dirty="0"/>
              <a:t>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/>
              <a:t>«le teorie dominanti della valutazione danno ancora importanza alle conoscenze di tipo riproduttivo ma non attribuiscono nessuna rilevanza al processo di acquisizione della conoscenza».</a:t>
            </a:r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r>
              <a:rPr lang="it-IT" b="1" dirty="0"/>
              <a:t>Il passaggio dalla strategia della programmazione, vincolante e preventiva, alla programmazione di strategie, plurime e flessibili, è quindi la scelta necessaria in una didattica per competenze.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87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B53C660-D8FE-40D3-A1E2-17EFDAEB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VALUTAZIONE NELLA 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7773B71-80A1-48AA-9BA0-59A5CDA71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i="1" dirty="0"/>
              <a:t>Calvani</a:t>
            </a:r>
            <a:r>
              <a:rPr lang="it-IT" dirty="0"/>
              <a:t> propone un atteggiamento centrato su PROGETTO APERTO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valutazione si allontana dal concetto di misurazione “obiettiva” a favore di forme di </a:t>
            </a:r>
            <a:r>
              <a:rPr lang="it-IT" b="1" dirty="0"/>
              <a:t>autovalutazione</a:t>
            </a:r>
            <a:r>
              <a:rPr lang="it-IT" dirty="0"/>
              <a:t> (dossier, portfolio), di </a:t>
            </a:r>
            <a:r>
              <a:rPr lang="it-IT" b="1" dirty="0"/>
              <a:t>valutazione “situata</a:t>
            </a:r>
            <a:r>
              <a:rPr lang="it-IT" dirty="0"/>
              <a:t>”, di </a:t>
            </a:r>
            <a:r>
              <a:rPr lang="it-IT" b="1" dirty="0"/>
              <a:t>valutazione “intersoggettiva” </a:t>
            </a:r>
            <a:r>
              <a:rPr lang="it-IT" dirty="0"/>
              <a:t>(triangolazioni, pluralità di osservatori».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(Si tratta di un modello che stenta ad entrare nella scuola)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BE4C8792-3E79-4EEA-9235-2B0F233EC052}"/>
              </a:ext>
            </a:extLst>
          </p:cNvPr>
          <p:cNvCxnSpPr/>
          <p:nvPr/>
        </p:nvCxnSpPr>
        <p:spPr>
          <a:xfrm>
            <a:off x="6096000" y="2264898"/>
            <a:ext cx="0" cy="1026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25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C7BA637-0655-4498-B56B-91618612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VALUTAZIONE NELLA DIDATTICA PER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F8D6130-4738-449E-861B-F8A48226A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Calvani individua quattro generazioni che si sarebbero succedute nella strategia della valutazione:</a:t>
            </a:r>
          </a:p>
          <a:p>
            <a:pPr marL="514350" indent="-514350" algn="just">
              <a:buAutoNum type="arabicPeriod"/>
            </a:pPr>
            <a:r>
              <a:rPr lang="it-IT" dirty="0"/>
              <a:t>Concetto di </a:t>
            </a:r>
            <a:r>
              <a:rPr lang="it-IT" b="1" dirty="0"/>
              <a:t>misura</a:t>
            </a:r>
            <a:r>
              <a:rPr lang="it-IT" dirty="0"/>
              <a:t>: è lo studente ad essere oggetto di misura;</a:t>
            </a:r>
          </a:p>
          <a:p>
            <a:pPr marL="514350" indent="-514350" algn="just">
              <a:buAutoNum type="arabicPeriod"/>
            </a:pPr>
            <a:r>
              <a:rPr lang="it-IT" dirty="0"/>
              <a:t>Concetto di </a:t>
            </a:r>
            <a:r>
              <a:rPr lang="it-IT" b="1" dirty="0"/>
              <a:t>descrizione</a:t>
            </a:r>
            <a:r>
              <a:rPr lang="it-IT" dirty="0"/>
              <a:t> : attenzione spostata sul curricolo;</a:t>
            </a:r>
          </a:p>
          <a:p>
            <a:pPr marL="514350" indent="-514350" algn="just">
              <a:buAutoNum type="arabicPeriod"/>
            </a:pPr>
            <a:r>
              <a:rPr lang="it-IT" dirty="0"/>
              <a:t>Concetto di </a:t>
            </a:r>
            <a:r>
              <a:rPr lang="it-IT" b="1" dirty="0"/>
              <a:t>giudizio</a:t>
            </a:r>
            <a:r>
              <a:rPr lang="it-IT" dirty="0"/>
              <a:t>: si ricorre ad uno standard e ci si avvale di un giudice;</a:t>
            </a:r>
          </a:p>
          <a:p>
            <a:pPr marL="514350" indent="-514350" algn="just">
              <a:buAutoNum type="arabicPeriod"/>
            </a:pPr>
            <a:r>
              <a:rPr lang="it-IT" b="1" dirty="0"/>
              <a:t>Atteggiamento costruttivista</a:t>
            </a:r>
            <a:r>
              <a:rPr lang="it-IT" dirty="0"/>
              <a:t>: si vede nella valutazione un processo sociopolitico, collaborativo, continuo e produttivo di realtà.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Metodologie e Tecnologie didattiche. Prof.ssa Angela Maria Volpicella. PF24.a.a.2017/18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221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1031</Words>
  <Application>Microsoft Office PowerPoint</Application>
  <PresentationFormat>Personalizzato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DALL’ORGANIZZAZIONE DELLA LEZIONE ALLA DIDATTICA PER COMPETENZE</vt:lpstr>
      <vt:lpstr>DIDATTICA PER COMPETENZE</vt:lpstr>
      <vt:lpstr>DIDATTICA PER COMPETENZE</vt:lpstr>
      <vt:lpstr>DIDATTICA PER COMPETENZE</vt:lpstr>
      <vt:lpstr>LA VALUTAZIONE NELLA DIDATTICA PER COMPETENZE</vt:lpstr>
      <vt:lpstr>LA VALUTAZIONE NELLA DIDATTICA PER COMPETENZE</vt:lpstr>
      <vt:lpstr>LA VALUTAZIONE NELLA DIDATTICA PER COMPETENZE</vt:lpstr>
      <vt:lpstr>LA VALUTAZIONE NELLA DIDATTICA PER COMPETENZE</vt:lpstr>
      <vt:lpstr>LA VALUTAZIONE NELLA DIDATTICA PER COMPETENZE</vt:lpstr>
      <vt:lpstr>PER UNA VALUTAZIONE CONVERSATIVA</vt:lpstr>
      <vt:lpstr>PER UNA VALUTAZIONE CONVERSATIVA</vt:lpstr>
      <vt:lpstr>PER UNA VALUTAZIONE CONVERSATIVA</vt:lpstr>
      <vt:lpstr>VALUTAZIONE COME RI-COSTRUZIONE</vt:lpstr>
      <vt:lpstr>VALUTAZIONE COME RI-COSTRUZIONE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DALL’ORGANIZZAZIONE DELLA LEZIONE ALLA DIDATTICA PER COMPETENZE</dc:title>
  <dc:creator>hp</dc:creator>
  <cp:lastModifiedBy>maria concetta rossiello</cp:lastModifiedBy>
  <cp:revision>11</cp:revision>
  <dcterms:created xsi:type="dcterms:W3CDTF">2018-04-27T17:55:22Z</dcterms:created>
  <dcterms:modified xsi:type="dcterms:W3CDTF">2018-05-09T12:08:34Z</dcterms:modified>
</cp:coreProperties>
</file>