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65" r:id="rId42"/>
    <p:sldId id="36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4" r:id="rId69"/>
    <p:sldId id="323"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2" r:id="rId87"/>
    <p:sldId id="344" r:id="rId88"/>
    <p:sldId id="346" r:id="rId89"/>
    <p:sldId id="348" r:id="rId90"/>
    <p:sldId id="349" r:id="rId91"/>
    <p:sldId id="350" r:id="rId92"/>
    <p:sldId id="351" r:id="rId93"/>
    <p:sldId id="352" r:id="rId94"/>
    <p:sldId id="355" r:id="rId9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6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620AF-BC28-5440-B31A-5AD17EC94B42}" type="datetimeFigureOut">
              <a:rPr lang="it-IT" smtClean="0"/>
              <a:t>10/12/19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1E233-2FC6-1945-B162-2C22CC52FD5B}" type="slidenum">
              <a:rPr lang="it-IT" smtClean="0"/>
              <a:t>‹n.›</a:t>
            </a:fld>
            <a:endParaRPr lang="it-IT"/>
          </a:p>
        </p:txBody>
      </p:sp>
    </p:spTree>
    <p:extLst>
      <p:ext uri="{BB962C8B-B14F-4D97-AF65-F5344CB8AC3E}">
        <p14:creationId xmlns:p14="http://schemas.microsoft.com/office/powerpoint/2010/main" val="16404258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LUCIANO CANFORA,</a:t>
            </a:r>
            <a:r>
              <a:rPr lang="it-IT" baseline="0" dirty="0" smtClean="0"/>
              <a:t> VOCE TRECCANI 1992</a:t>
            </a:r>
            <a:endParaRPr lang="it-IT" dirty="0" smtClean="0"/>
          </a:p>
          <a:p>
            <a:r>
              <a:rPr lang="it-IT" dirty="0" smtClean="0"/>
              <a:t>BENJAMIN MOFFIT, THE GLOBAL RUSE OF POPULISM, PERFORMANCE POLITICA STYLE AND REPRESENTATION 2016</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a:t>
            </a:fld>
            <a:endParaRPr lang="it-IT"/>
          </a:p>
        </p:txBody>
      </p:sp>
    </p:spTree>
    <p:extLst>
      <p:ext uri="{BB962C8B-B14F-4D97-AF65-F5344CB8AC3E}">
        <p14:creationId xmlns:p14="http://schemas.microsoft.com/office/powerpoint/2010/main" val="1669641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MOFFIT</a:t>
            </a:r>
            <a:r>
              <a:rPr lang="it-IT" baseline="0" dirty="0" smtClean="0"/>
              <a:t> 2016, The global rise of </a:t>
            </a:r>
            <a:r>
              <a:rPr lang="it-IT" baseline="0" dirty="0" err="1" smtClean="0"/>
              <a:t>populism</a:t>
            </a:r>
            <a:r>
              <a:rPr lang="it-IT" baseline="0" dirty="0" smtClean="0"/>
              <a:t> p. 81</a:t>
            </a:r>
          </a:p>
          <a:p>
            <a:r>
              <a:rPr lang="it-IT" baseline="0" dirty="0" smtClean="0"/>
              <a:t>Stile politico mediatizzato: repertorio di forme verbali e non verbali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21</a:t>
            </a:fld>
            <a:endParaRPr lang="it-IT"/>
          </a:p>
        </p:txBody>
      </p:sp>
    </p:spTree>
    <p:extLst>
      <p:ext uri="{BB962C8B-B14F-4D97-AF65-F5344CB8AC3E}">
        <p14:creationId xmlns:p14="http://schemas.microsoft.com/office/powerpoint/2010/main" val="33518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FUREDI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22</a:t>
            </a:fld>
            <a:endParaRPr lang="it-IT"/>
          </a:p>
        </p:txBody>
      </p:sp>
    </p:spTree>
    <p:extLst>
      <p:ext uri="{BB962C8B-B14F-4D97-AF65-F5344CB8AC3E}">
        <p14:creationId xmlns:p14="http://schemas.microsoft.com/office/powerpoint/2010/main" val="188496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Introduzione all’edizione italiana</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24</a:t>
            </a:fld>
            <a:endParaRPr lang="it-IT"/>
          </a:p>
        </p:txBody>
      </p:sp>
    </p:spTree>
    <p:extLst>
      <p:ext uri="{BB962C8B-B14F-4D97-AF65-F5344CB8AC3E}">
        <p14:creationId xmlns:p14="http://schemas.microsoft.com/office/powerpoint/2010/main" val="84813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Mi sono laureato a Bologna e ho completato il mio percorso formativo a Roma. Vivo a Macerata, dove insegno Storia contemporanea, Storia sociale della politica e Storia dei totalitarismi e dei fondamentalismi. I miei interessi si sono concentrati sul '900 italiano ed europeo, di cui ho esaminato diversi aspetti: l'incontro tra modernità, tecnica e violenza nella prima guerra mondiale, la genesi della cultura fascista tra la fine dell'800 e la Seconda guerra mondiale, il ruolo dei partiti di massa nella fondazione e nel consolidamento della democrazia nell'Italia post-fascista, il rapporto tra mass-media e società italiana nel secondo dopoguerra, la rappresentazione dell'avversario politico in Italia e in Europa dall'inizio del '900 a oggi, i movimenti di contestazione e la violenza politica in Italia e in Europa dagli anni '60 agli anni '80, la guerra non-ortodossa al comunismo e la strategia della tensione.</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25</a:t>
            </a:fld>
            <a:endParaRPr lang="it-IT"/>
          </a:p>
        </p:txBody>
      </p:sp>
    </p:spTree>
    <p:extLst>
      <p:ext uri="{BB962C8B-B14F-4D97-AF65-F5344CB8AC3E}">
        <p14:creationId xmlns:p14="http://schemas.microsoft.com/office/powerpoint/2010/main" val="405962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 P. </a:t>
            </a:r>
            <a:r>
              <a:rPr lang="it-IT" dirty="0" err="1" smtClean="0"/>
              <a:t>Rosanvallon</a:t>
            </a:r>
            <a:r>
              <a:rPr lang="it-IT" dirty="0" smtClean="0"/>
              <a:t>, </a:t>
            </a:r>
            <a:r>
              <a:rPr lang="it-IT" dirty="0" err="1" smtClean="0"/>
              <a:t>Controdemocrazia</a:t>
            </a:r>
            <a:r>
              <a:rPr lang="it-IT" dirty="0" smtClean="0"/>
              <a:t>. La politica nell’era della sfiducia, </a:t>
            </a:r>
            <a:r>
              <a:rPr lang="it-IT" dirty="0" err="1" smtClean="0"/>
              <a:t>trad</a:t>
            </a:r>
            <a:r>
              <a:rPr lang="it-IT" dirty="0" smtClean="0"/>
              <a:t>. </a:t>
            </a:r>
            <a:r>
              <a:rPr lang="it-IT" dirty="0" err="1" smtClean="0"/>
              <a:t>it</a:t>
            </a:r>
            <a:r>
              <a:rPr lang="it-IT" dirty="0" smtClean="0"/>
              <a:t>. di A. </a:t>
            </a:r>
            <a:r>
              <a:rPr lang="it-IT" dirty="0" err="1" smtClean="0"/>
              <a:t>Bresolin</a:t>
            </a:r>
            <a:r>
              <a:rPr lang="it-IT" dirty="0" smtClean="0"/>
              <a:t>, </a:t>
            </a:r>
            <a:r>
              <a:rPr lang="it-IT" dirty="0" err="1" smtClean="0"/>
              <a:t>Castelvecchi</a:t>
            </a:r>
            <a:r>
              <a:rPr lang="it-IT" dirty="0" smtClean="0"/>
              <a:t>, Roma 2012, pp. 190-1.</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28</a:t>
            </a:fld>
            <a:endParaRPr lang="it-IT"/>
          </a:p>
        </p:txBody>
      </p:sp>
    </p:spTree>
    <p:extLst>
      <p:ext uri="{BB962C8B-B14F-4D97-AF65-F5344CB8AC3E}">
        <p14:creationId xmlns:p14="http://schemas.microsoft.com/office/powerpoint/2010/main" val="392863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 P. </a:t>
            </a:r>
            <a:r>
              <a:rPr lang="it-IT" dirty="0" err="1" smtClean="0"/>
              <a:t>Rosanvallon</a:t>
            </a:r>
            <a:r>
              <a:rPr lang="it-IT" dirty="0" smtClean="0"/>
              <a:t>, </a:t>
            </a:r>
            <a:r>
              <a:rPr lang="it-IT" dirty="0" err="1" smtClean="0"/>
              <a:t>Controdemocrazia</a:t>
            </a:r>
            <a:r>
              <a:rPr lang="it-IT" dirty="0" smtClean="0"/>
              <a:t>. La politica nell’era della sfiducia, </a:t>
            </a:r>
            <a:r>
              <a:rPr lang="it-IT" dirty="0" err="1" smtClean="0"/>
              <a:t>trad</a:t>
            </a:r>
            <a:r>
              <a:rPr lang="it-IT" dirty="0" smtClean="0"/>
              <a:t>. </a:t>
            </a:r>
            <a:r>
              <a:rPr lang="it-IT" dirty="0" err="1" smtClean="0"/>
              <a:t>it</a:t>
            </a:r>
            <a:r>
              <a:rPr lang="it-IT" dirty="0" smtClean="0"/>
              <a:t>. di A. </a:t>
            </a:r>
            <a:r>
              <a:rPr lang="it-IT" dirty="0" err="1" smtClean="0"/>
              <a:t>Bresolin</a:t>
            </a:r>
            <a:r>
              <a:rPr lang="it-IT" dirty="0" smtClean="0"/>
              <a:t>, </a:t>
            </a:r>
            <a:r>
              <a:rPr lang="it-IT" dirty="0" err="1" smtClean="0"/>
              <a:t>Castelvecchi</a:t>
            </a:r>
            <a:r>
              <a:rPr lang="it-IT" dirty="0" smtClean="0"/>
              <a:t>, Roma 2012, pp. 190-1.</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29</a:t>
            </a:fld>
            <a:endParaRPr lang="it-IT"/>
          </a:p>
        </p:txBody>
      </p:sp>
    </p:spTree>
    <p:extLst>
      <p:ext uri="{BB962C8B-B14F-4D97-AF65-F5344CB8AC3E}">
        <p14:creationId xmlns:p14="http://schemas.microsoft.com/office/powerpoint/2010/main" val="392863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41</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42</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effectLst/>
              </a:rPr>
              <a:t>È possibile trovare questa </a:t>
            </a:r>
            <a:r>
              <a:rPr lang="it-IT" b="1" dirty="0" smtClean="0">
                <a:effectLst/>
              </a:rPr>
              <a:t>impostazione eurocentrica e nord-atlantica </a:t>
            </a:r>
            <a:r>
              <a:rPr lang="it-IT" dirty="0" smtClean="0">
                <a:effectLst/>
              </a:rPr>
              <a:t>nelle opere funzionaliste che sostituiscono la teoria e la storia del fenomeno con un approccio di tipo più quantitativo, descrittivo e che si autoproclama pragmatico. Un tale approccio non spiega i diversi significati storici assunti dal populismo ma piuttosto li dà per scontati, o attribuisce al populismo la più ampia definizione di movimento che si pone a difesa della sovranità popolare e contrappone il popolo alle élites. </a:t>
            </a:r>
          </a:p>
          <a:p>
            <a:r>
              <a:rPr lang="it-IT" dirty="0" smtClean="0">
                <a:effectLst/>
              </a:rPr>
              <a:t> </a:t>
            </a:r>
          </a:p>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52</a:t>
            </a:fld>
            <a:endParaRPr lang="it-IT"/>
          </a:p>
        </p:txBody>
      </p:sp>
    </p:spTree>
    <p:extLst>
      <p:ext uri="{BB962C8B-B14F-4D97-AF65-F5344CB8AC3E}">
        <p14:creationId xmlns:p14="http://schemas.microsoft.com/office/powerpoint/2010/main" val="739090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Fino ad oggi, però, sono poche le teorie che hanno seriamente considerato la storia come interlocutrice critica piuttosto che come oggetto da usare al semplice scopo di illustrare la teoria.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53</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smtClean="0">
                <a:sym typeface="Wingdings"/>
              </a:rPr>
              <a:t>Mediatisation</a:t>
            </a:r>
            <a:r>
              <a:rPr lang="it-IT" dirty="0" smtClean="0">
                <a:sym typeface="Wingdings"/>
              </a:rPr>
              <a:t> (</a:t>
            </a:r>
            <a:r>
              <a:rPr lang="it-IT" dirty="0" err="1" smtClean="0"/>
              <a:t>Hjarvard</a:t>
            </a:r>
            <a:r>
              <a:rPr lang="it-IT" dirty="0" smtClean="0"/>
              <a:t> 2008, 114)” p.77 MOFFIT</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t>
            </a:r>
            <a:r>
              <a:rPr lang="it-IT" dirty="0" err="1" smtClean="0"/>
              <a:t>Strömbäck</a:t>
            </a:r>
            <a:r>
              <a:rPr lang="it-IT" dirty="0" smtClean="0"/>
              <a:t> 2008, 233) In MOFFIT</a:t>
            </a:r>
            <a:r>
              <a:rPr lang="it-IT" baseline="0" dirty="0" smtClean="0"/>
              <a:t> 2016, The global rise of </a:t>
            </a:r>
            <a:r>
              <a:rPr lang="it-IT" baseline="0" dirty="0" err="1" smtClean="0"/>
              <a:t>populism</a:t>
            </a:r>
            <a:r>
              <a:rPr lang="it-IT" dirty="0" smtClean="0"/>
              <a:t>. P82</a:t>
            </a:r>
          </a:p>
          <a:p>
            <a:endParaRPr lang="it-IT" baseline="0" dirty="0" smtClean="0"/>
          </a:p>
          <a:p>
            <a:r>
              <a:rPr lang="it-IT" baseline="0" dirty="0" smtClean="0"/>
              <a:t>Stile politico mediatizzato: repertorio di forme verbali e non verbali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9</a:t>
            </a:fld>
            <a:endParaRPr lang="it-IT"/>
          </a:p>
        </p:txBody>
      </p:sp>
    </p:spTree>
    <p:extLst>
      <p:ext uri="{BB962C8B-B14F-4D97-AF65-F5344CB8AC3E}">
        <p14:creationId xmlns:p14="http://schemas.microsoft.com/office/powerpoint/2010/main" val="335188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54</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55</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56</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57</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58</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59</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60</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61</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62</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una sottovalutazione della complessa e apparentemente contraddittoria storia del fenomeno, e del fatto che la teoria che vi è sottesa non include alcune delle sue più importanti esperienze storiche al di là dell’Atlantico e oltre.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63</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MOFFIT</a:t>
            </a:r>
            <a:r>
              <a:rPr lang="it-IT" baseline="0" dirty="0" smtClean="0"/>
              <a:t> 2016, The global rise of </a:t>
            </a:r>
            <a:r>
              <a:rPr lang="it-IT" baseline="0" dirty="0" err="1" smtClean="0"/>
              <a:t>populism</a:t>
            </a:r>
            <a:endParaRPr lang="it-IT" baseline="0" dirty="0" smtClean="0"/>
          </a:p>
          <a:p>
            <a:r>
              <a:rPr lang="it-IT" baseline="0" dirty="0" smtClean="0"/>
              <a:t>Stile politico mediatizzato: repertorio di forme verbali e non verbali</a:t>
            </a:r>
          </a:p>
          <a:p>
            <a:r>
              <a:rPr lang="it-IT" dirty="0" smtClean="0"/>
              <a:t> </a:t>
            </a:r>
          </a:p>
          <a:p>
            <a:r>
              <a:rPr lang="it-IT" dirty="0" smtClean="0"/>
              <a:t>• “</a:t>
            </a:r>
            <a:r>
              <a:rPr lang="it-IT" dirty="0" err="1" smtClean="0"/>
              <a:t>simplification</a:t>
            </a:r>
            <a:r>
              <a:rPr lang="it-IT" dirty="0" smtClean="0"/>
              <a:t>, </a:t>
            </a:r>
            <a:r>
              <a:rPr lang="it-IT" dirty="0" err="1" smtClean="0"/>
              <a:t>polarization</a:t>
            </a:r>
            <a:r>
              <a:rPr lang="it-IT" dirty="0" smtClean="0"/>
              <a:t>, </a:t>
            </a:r>
            <a:r>
              <a:rPr lang="it-IT" dirty="0" err="1" smtClean="0"/>
              <a:t>intensification</a:t>
            </a:r>
            <a:r>
              <a:rPr lang="it-IT" dirty="0" smtClean="0"/>
              <a:t>, </a:t>
            </a:r>
            <a:r>
              <a:rPr lang="it-IT" dirty="0" err="1" smtClean="0"/>
              <a:t>personalization</a:t>
            </a:r>
            <a:r>
              <a:rPr lang="it-IT" dirty="0" smtClean="0"/>
              <a:t>, </a:t>
            </a:r>
            <a:r>
              <a:rPr lang="it-IT" dirty="0" err="1" smtClean="0"/>
              <a:t>visualization</a:t>
            </a:r>
            <a:r>
              <a:rPr lang="it-IT" dirty="0" smtClean="0"/>
              <a:t> and </a:t>
            </a:r>
            <a:r>
              <a:rPr lang="it-IT" dirty="0" err="1" smtClean="0"/>
              <a:t>stereotypization</a:t>
            </a:r>
            <a:r>
              <a:rPr lang="it-IT" dirty="0" smtClean="0"/>
              <a:t>” (</a:t>
            </a:r>
            <a:r>
              <a:rPr lang="it-IT" dirty="0" err="1" smtClean="0"/>
              <a:t>Strömbäck</a:t>
            </a:r>
            <a:r>
              <a:rPr lang="it-IT" dirty="0" smtClean="0"/>
              <a:t> 2008, 233);</a:t>
            </a:r>
          </a:p>
          <a:p>
            <a:r>
              <a:rPr lang="it-IT" dirty="0" smtClean="0"/>
              <a:t>• “</a:t>
            </a:r>
            <a:r>
              <a:rPr lang="it-IT" dirty="0" err="1" smtClean="0"/>
              <a:t>emotionalization</a:t>
            </a:r>
            <a:r>
              <a:rPr lang="it-IT" dirty="0" smtClean="0"/>
              <a:t> and an anti-establishment </a:t>
            </a:r>
            <a:r>
              <a:rPr lang="it-IT" dirty="0" err="1" smtClean="0"/>
              <a:t>attitude</a:t>
            </a:r>
            <a:r>
              <a:rPr lang="it-IT" dirty="0" smtClean="0"/>
              <a:t>” (</a:t>
            </a:r>
            <a:r>
              <a:rPr lang="it-IT" dirty="0" err="1" smtClean="0"/>
              <a:t>Bos</a:t>
            </a:r>
            <a:r>
              <a:rPr lang="it-IT" dirty="0" smtClean="0"/>
              <a:t>, van </a:t>
            </a:r>
            <a:r>
              <a:rPr lang="it-IT" dirty="0" err="1" smtClean="0"/>
              <a:t>der</a:t>
            </a:r>
            <a:r>
              <a:rPr lang="it-IT" dirty="0" smtClean="0"/>
              <a:t> </a:t>
            </a:r>
            <a:r>
              <a:rPr lang="it-IT" dirty="0" err="1" smtClean="0"/>
              <a:t>Brug</a:t>
            </a:r>
            <a:r>
              <a:rPr lang="it-IT" dirty="0" smtClean="0"/>
              <a:t> and de </a:t>
            </a:r>
            <a:r>
              <a:rPr lang="it-IT" dirty="0" err="1" smtClean="0"/>
              <a:t>Vreese</a:t>
            </a:r>
            <a:r>
              <a:rPr lang="it-IT" dirty="0" smtClean="0"/>
              <a:t> 2011, 185);</a:t>
            </a:r>
          </a:p>
          <a:p>
            <a:r>
              <a:rPr lang="it-IT" dirty="0" smtClean="0"/>
              <a:t>• </a:t>
            </a:r>
            <a:r>
              <a:rPr lang="it-IT" dirty="0" err="1" smtClean="0"/>
              <a:t>negativism</a:t>
            </a:r>
            <a:r>
              <a:rPr lang="it-IT" dirty="0" smtClean="0"/>
              <a:t>, </a:t>
            </a:r>
            <a:r>
              <a:rPr lang="it-IT" dirty="0" err="1" smtClean="0"/>
              <a:t>sports-based</a:t>
            </a:r>
            <a:r>
              <a:rPr lang="it-IT" dirty="0" smtClean="0"/>
              <a:t> </a:t>
            </a:r>
            <a:r>
              <a:rPr lang="it-IT" dirty="0" err="1" smtClean="0"/>
              <a:t>dramatisation</a:t>
            </a:r>
            <a:r>
              <a:rPr lang="it-IT" dirty="0" smtClean="0"/>
              <a:t> and the </a:t>
            </a:r>
            <a:r>
              <a:rPr lang="it-IT" dirty="0" err="1" smtClean="0"/>
              <a:t>triumph</a:t>
            </a:r>
            <a:r>
              <a:rPr lang="it-IT" dirty="0" smtClean="0"/>
              <a:t> of ‘style’ over ‘</a:t>
            </a:r>
            <a:r>
              <a:rPr lang="it-IT" dirty="0" err="1" smtClean="0"/>
              <a:t>substance</a:t>
            </a:r>
            <a:r>
              <a:rPr lang="it-IT" dirty="0" smtClean="0"/>
              <a:t>’ (</a:t>
            </a:r>
            <a:r>
              <a:rPr lang="it-IT" dirty="0" err="1" smtClean="0"/>
              <a:t>Plasser</a:t>
            </a:r>
            <a:r>
              <a:rPr lang="it-IT" dirty="0" smtClean="0"/>
              <a:t> and </a:t>
            </a:r>
            <a:r>
              <a:rPr lang="it-IT" dirty="0" err="1" smtClean="0"/>
              <a:t>Ulram</a:t>
            </a:r>
            <a:endParaRPr lang="it-IT" dirty="0" smtClean="0"/>
          </a:p>
          <a:p>
            <a:r>
              <a:rPr lang="it-IT" dirty="0" smtClean="0"/>
              <a:t>2003, 27);</a:t>
            </a:r>
          </a:p>
          <a:p>
            <a:r>
              <a:rPr lang="it-IT" dirty="0" smtClean="0"/>
              <a:t>• the </a:t>
            </a:r>
            <a:r>
              <a:rPr lang="it-IT" dirty="0" err="1" smtClean="0"/>
              <a:t>prioritisation</a:t>
            </a:r>
            <a:r>
              <a:rPr lang="it-IT" dirty="0" smtClean="0"/>
              <a:t> of </a:t>
            </a:r>
            <a:r>
              <a:rPr lang="it-IT" dirty="0" err="1" smtClean="0"/>
              <a:t>conflict</a:t>
            </a:r>
            <a:r>
              <a:rPr lang="it-IT" dirty="0" smtClean="0"/>
              <a:t> (</a:t>
            </a:r>
            <a:r>
              <a:rPr lang="it-IT" dirty="0" err="1" smtClean="0"/>
              <a:t>McManus</a:t>
            </a:r>
            <a:r>
              <a:rPr lang="it-IT" dirty="0" smtClean="0"/>
              <a:t> 1994);</a:t>
            </a:r>
          </a:p>
          <a:p>
            <a:r>
              <a:rPr lang="it-IT" dirty="0" smtClean="0"/>
              <a:t>• focus on </a:t>
            </a:r>
            <a:r>
              <a:rPr lang="it-IT" dirty="0" err="1" smtClean="0"/>
              <a:t>scandals</a:t>
            </a:r>
            <a:r>
              <a:rPr lang="it-IT" dirty="0" smtClean="0"/>
              <a:t> (Sabato, </a:t>
            </a:r>
            <a:r>
              <a:rPr lang="it-IT" dirty="0" err="1" smtClean="0"/>
              <a:t>Stencel</a:t>
            </a:r>
            <a:r>
              <a:rPr lang="it-IT" dirty="0" smtClean="0"/>
              <a:t>, and </a:t>
            </a:r>
            <a:r>
              <a:rPr lang="it-IT" dirty="0" err="1" smtClean="0"/>
              <a:t>Linchter</a:t>
            </a:r>
            <a:r>
              <a:rPr lang="it-IT" dirty="0" smtClean="0"/>
              <a:t> 2000); and</a:t>
            </a:r>
          </a:p>
          <a:p>
            <a:r>
              <a:rPr lang="it-IT" dirty="0" smtClean="0"/>
              <a:t>• the </a:t>
            </a:r>
            <a:r>
              <a:rPr lang="it-IT" dirty="0" err="1" smtClean="0"/>
              <a:t>privileging</a:t>
            </a:r>
            <a:r>
              <a:rPr lang="it-IT" dirty="0" smtClean="0"/>
              <a:t> of the </a:t>
            </a:r>
            <a:r>
              <a:rPr lang="it-IT" dirty="0" err="1" smtClean="0"/>
              <a:t>visual</a:t>
            </a:r>
            <a:r>
              <a:rPr lang="it-IT" dirty="0" smtClean="0"/>
              <a:t> over </a:t>
            </a:r>
            <a:r>
              <a:rPr lang="it-IT" dirty="0" err="1" smtClean="0"/>
              <a:t>other</a:t>
            </a:r>
            <a:r>
              <a:rPr lang="it-IT" dirty="0" smtClean="0"/>
              <a:t> </a:t>
            </a:r>
            <a:r>
              <a:rPr lang="it-IT" dirty="0" err="1" smtClean="0"/>
              <a:t>senses</a:t>
            </a:r>
            <a:r>
              <a:rPr lang="it-IT" dirty="0" smtClean="0"/>
              <a:t> (</a:t>
            </a:r>
            <a:r>
              <a:rPr lang="it-IT" dirty="0" err="1" smtClean="0"/>
              <a:t>Bucy</a:t>
            </a:r>
            <a:r>
              <a:rPr lang="it-IT" dirty="0" smtClean="0"/>
              <a:t> and </a:t>
            </a:r>
            <a:r>
              <a:rPr lang="it-IT" dirty="0" err="1" smtClean="0"/>
              <a:t>Grabe</a:t>
            </a:r>
            <a:r>
              <a:rPr lang="it-IT" dirty="0" smtClean="0"/>
              <a:t> 2007)</a:t>
            </a:r>
          </a:p>
          <a:p>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10</a:t>
            </a:fld>
            <a:endParaRPr lang="it-IT"/>
          </a:p>
        </p:txBody>
      </p:sp>
    </p:spTree>
    <p:extLst>
      <p:ext uri="{BB962C8B-B14F-4D97-AF65-F5344CB8AC3E}">
        <p14:creationId xmlns:p14="http://schemas.microsoft.com/office/powerpoint/2010/main" val="3351883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64</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65</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66</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67</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68</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69</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Le specifiche ma talvolta convergenti esperienze storiche di paesi come Argentina, Ecuador, Brasile, Bolivia, Venezuela, Italia, Grecia, Spagna, Francia, Germania, Turchia, Sudafrica (con Jacob Zuma) e </a:t>
            </a:r>
            <a:r>
              <a:rPr lang="it-IT" b="1" dirty="0" err="1" smtClean="0"/>
              <a:t>Thailandia</a:t>
            </a:r>
            <a:r>
              <a:rPr lang="it-IT" b="1" dirty="0" smtClean="0"/>
              <a:t> (con il movimento di </a:t>
            </a:r>
            <a:r>
              <a:rPr lang="it-IT" b="1" dirty="0" err="1" smtClean="0"/>
              <a:t>Thaksin</a:t>
            </a:r>
            <a:r>
              <a:rPr lang="it-IT" b="1" dirty="0" smtClean="0"/>
              <a:t> </a:t>
            </a:r>
            <a:r>
              <a:rPr lang="it-IT" b="1" dirty="0" err="1" smtClean="0"/>
              <a:t>Shinawatra</a:t>
            </a:r>
            <a:r>
              <a:rPr lang="it-IT" b="1" dirty="0" smtClean="0"/>
              <a:t>) contraddicono questi stereotipi che solcano l’Atlantico e non solo. </a:t>
            </a:r>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70</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71</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72</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73</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MOFFIT</a:t>
            </a:r>
            <a:r>
              <a:rPr lang="it-IT" baseline="0" dirty="0" smtClean="0"/>
              <a:t> 2016, The global rise of </a:t>
            </a:r>
            <a:r>
              <a:rPr lang="it-IT" baseline="0" dirty="0" err="1" smtClean="0"/>
              <a:t>populism</a:t>
            </a:r>
            <a:endParaRPr lang="it-IT" baseline="0" dirty="0" smtClean="0"/>
          </a:p>
          <a:p>
            <a:r>
              <a:rPr lang="it-IT" baseline="0" dirty="0" smtClean="0"/>
              <a:t>Stile politico mediatizzato: repertorio di forme verbali e non verbali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11</a:t>
            </a:fld>
            <a:endParaRPr lang="it-IT"/>
          </a:p>
        </p:txBody>
      </p:sp>
    </p:spTree>
    <p:extLst>
      <p:ext uri="{BB962C8B-B14F-4D97-AF65-F5344CB8AC3E}">
        <p14:creationId xmlns:p14="http://schemas.microsoft.com/office/powerpoint/2010/main" val="3351883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74</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75</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76</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77</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78</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79</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80</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81</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82</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83</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MOFFIT</a:t>
            </a:r>
            <a:r>
              <a:rPr lang="it-IT" baseline="0" dirty="0" smtClean="0"/>
              <a:t> 2016, The global rise of </a:t>
            </a:r>
            <a:r>
              <a:rPr lang="it-IT" baseline="0" dirty="0" err="1" smtClean="0"/>
              <a:t>populism</a:t>
            </a:r>
            <a:endParaRPr lang="it-IT" baseline="0" dirty="0" smtClean="0"/>
          </a:p>
          <a:p>
            <a:r>
              <a:rPr lang="it-IT" baseline="0" dirty="0" smtClean="0"/>
              <a:t>Stile politico mediatizzato: repertorio di forme verbali e non verbali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12</a:t>
            </a:fld>
            <a:endParaRPr lang="it-IT"/>
          </a:p>
        </p:txBody>
      </p:sp>
    </p:spTree>
    <p:extLst>
      <p:ext uri="{BB962C8B-B14F-4D97-AF65-F5344CB8AC3E}">
        <p14:creationId xmlns:p14="http://schemas.microsoft.com/office/powerpoint/2010/main" val="3351883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84</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85</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86</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87</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88</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89</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90</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91</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92</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8AD3C0-B6C9-F649-BED3-D97AA6FD70C4}" type="slidenum">
              <a:rPr lang="it-IT" smtClean="0"/>
              <a:t>93</a:t>
            </a:fld>
            <a:endParaRPr lang="it-IT"/>
          </a:p>
        </p:txBody>
      </p:sp>
    </p:spTree>
    <p:extLst>
      <p:ext uri="{BB962C8B-B14F-4D97-AF65-F5344CB8AC3E}">
        <p14:creationId xmlns:p14="http://schemas.microsoft.com/office/powerpoint/2010/main" val="405064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CHRISTIAN MEIER, </a:t>
            </a:r>
          </a:p>
          <a:p>
            <a:r>
              <a:rPr lang="it-IT" dirty="0" smtClean="0"/>
              <a:t>“L'assenza di idee generali sul futuro si esprime anche nelle diffuse periodizzazioni storiche della </a:t>
            </a:r>
            <a:r>
              <a:rPr lang="it-IT" i="1" dirty="0" smtClean="0"/>
              <a:t>post-modernità</a:t>
            </a:r>
            <a:r>
              <a:rPr lang="it-IT" dirty="0" smtClean="0"/>
              <a:t>: </a:t>
            </a:r>
            <a:r>
              <a:rPr lang="it-IT" b="1" dirty="0" smtClean="0"/>
              <a:t>una società che, al di là di ciò che esiste nell'immediato, non si prefigge più alcunché, non vuole (né può ? ) lasciarsi definire attraverso qualcosa che le sia proprio, ma solo mediante qualcosa </a:t>
            </a:r>
            <a:r>
              <a:rPr lang="it-IT" b="1" i="1" dirty="0" smtClean="0"/>
              <a:t>dopo</a:t>
            </a:r>
            <a:r>
              <a:rPr lang="it-IT" b="1" dirty="0" smtClean="0"/>
              <a:t> cui essa ha luogo , dopo la modernità; forse anche dopo la storia?</a:t>
            </a:r>
            <a:r>
              <a:rPr lang="it-IT" dirty="0" smtClean="0"/>
              <a:t>” 22</a:t>
            </a:r>
          </a:p>
          <a:p>
            <a:endParaRPr lang="it-IT" dirty="0" smtClean="0">
              <a:effectLst/>
            </a:endParaRPr>
          </a:p>
          <a:p>
            <a:r>
              <a:rPr lang="it-IT" dirty="0" smtClean="0"/>
              <a:t>SPECIFICITA’ CRISI DELL’EUROPA : figli della indicibilità del Novecento </a:t>
            </a:r>
            <a:r>
              <a:rPr lang="mr-IN" dirty="0" smtClean="0"/>
              <a:t>…</a:t>
            </a:r>
            <a:r>
              <a:rPr lang="it-IT" dirty="0" smtClean="0"/>
              <a:t>.</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13</a:t>
            </a:fld>
            <a:endParaRPr lang="it-IT"/>
          </a:p>
        </p:txBody>
      </p:sp>
    </p:spTree>
    <p:extLst>
      <p:ext uri="{BB962C8B-B14F-4D97-AF65-F5344CB8AC3E}">
        <p14:creationId xmlns:p14="http://schemas.microsoft.com/office/powerpoint/2010/main" val="103854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linguista computazionale e storico olandese </a:t>
            </a:r>
            <a:r>
              <a:rPr lang="it-IT" dirty="0" err="1" smtClean="0"/>
              <a:t>Rens</a:t>
            </a:r>
            <a:r>
              <a:rPr lang="it-IT" dirty="0" smtClean="0"/>
              <a:t> </a:t>
            </a:r>
            <a:r>
              <a:rPr lang="it-IT" dirty="0" err="1" smtClean="0"/>
              <a:t>Bod</a:t>
            </a:r>
            <a:r>
              <a:rPr lang="it-IT" dirty="0" smtClean="0"/>
              <a:t>. Per </a:t>
            </a:r>
            <a:r>
              <a:rPr lang="it-IT" dirty="0" err="1" smtClean="0"/>
              <a:t>Bod</a:t>
            </a:r>
            <a:r>
              <a:rPr lang="it-IT" dirty="0" smtClean="0"/>
              <a:t>, autore di un libro pubblicato nel 2014 e già tradotto in sette lingue (“Le scienze dimenticate. Come le discipline umanistiche hanno cambiato il mondo”, Carocci, Roma, 2019)</a:t>
            </a:r>
          </a:p>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err="1" smtClean="0"/>
              <a:t>Bod</a:t>
            </a:r>
            <a:r>
              <a:rPr lang="it-IT" dirty="0" smtClean="0"/>
              <a:t> sostiene, con valide prove, che gli umanisti non hanno un’idea pertinente della loro storia, al punto da lasciare che numerose intuizioni conoscitive e applicazioni siano erroneamente attribuite alle scienze sperimentali. La sua ricerca storica mostra che i periodi più fecondi delle discipline umanistiche sono stati quelli in cui la ricerca di modelli, leggi e norme ha dominato lo studio delle attività umane (parlare, scrivere, dipingere, costruire, suonare, recitare). Le discipline umanistiche concorrono, come qualsiasi tecnica, alla soluzione di problemi nel mondo reale (ad esempio per acquisizione del linguaggio, ricostruzione di fonti letterarie, test di argomenti, creazione di progetti realistici, eccetera). </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L'ipotesi che dell'una parte dello spettro si occupino le discipline umanistiche ("regolarità inesatte") mentre dell'altra parte le scienze naturali ("leggi esatte") per </a:t>
            </a:r>
            <a:r>
              <a:rPr lang="it-IT" dirty="0" err="1" smtClean="0"/>
              <a:t>Bod</a:t>
            </a:r>
            <a:r>
              <a:rPr lang="it-IT" dirty="0" smtClean="0"/>
              <a:t> è errata e astorica. Intelligentemente il linguista olandese osserva che una "legge" biologica è oggi intesa soprattutto come "un modello che è solitamente locale e non universalmente valido ed è inoltre spesso statistico". Anche per la fisica </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16</a:t>
            </a:fld>
            <a:endParaRPr lang="it-IT"/>
          </a:p>
        </p:txBody>
      </p:sp>
    </p:spTree>
    <p:extLst>
      <p:ext uri="{BB962C8B-B14F-4D97-AF65-F5344CB8AC3E}">
        <p14:creationId xmlns:p14="http://schemas.microsoft.com/office/powerpoint/2010/main" val="86064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REAZIONI= SINTOMO</a:t>
            </a:r>
            <a:r>
              <a:rPr lang="it-IT" baseline="0" dirty="0" smtClean="0"/>
              <a:t> di un bisogno d’ordine, di controllo, di senso </a:t>
            </a:r>
            <a:r>
              <a:rPr lang="it-IT" baseline="0" dirty="0" smtClean="0">
                <a:sym typeface="Wingdings"/>
              </a:rPr>
              <a:t> </a:t>
            </a:r>
            <a:r>
              <a:rPr lang="it-IT" baseline="0" dirty="0" err="1" smtClean="0">
                <a:sym typeface="Wingdings"/>
              </a:rPr>
              <a:t>storytelling</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18</a:t>
            </a:fld>
            <a:endParaRPr lang="it-IT"/>
          </a:p>
        </p:txBody>
      </p:sp>
    </p:spTree>
    <p:extLst>
      <p:ext uri="{BB962C8B-B14F-4D97-AF65-F5344CB8AC3E}">
        <p14:creationId xmlns:p14="http://schemas.microsoft.com/office/powerpoint/2010/main" val="201759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MOFFIT</a:t>
            </a:r>
            <a:r>
              <a:rPr lang="it-IT" baseline="0" dirty="0" smtClean="0"/>
              <a:t> 2016, The global rise of </a:t>
            </a:r>
            <a:r>
              <a:rPr lang="it-IT" baseline="0" dirty="0" err="1" smtClean="0"/>
              <a:t>populism</a:t>
            </a:r>
            <a:endParaRPr lang="it-IT" baseline="0" dirty="0" smtClean="0"/>
          </a:p>
          <a:p>
            <a:r>
              <a:rPr lang="it-IT" baseline="0" dirty="0" smtClean="0"/>
              <a:t>Stile politico mediatizzato: repertorio di forme verbali e non verbali</a:t>
            </a:r>
            <a:endParaRPr lang="it-IT" dirty="0"/>
          </a:p>
        </p:txBody>
      </p:sp>
      <p:sp>
        <p:nvSpPr>
          <p:cNvPr id="4" name="Segnaposto numero diapositiva 3"/>
          <p:cNvSpPr>
            <a:spLocks noGrp="1"/>
          </p:cNvSpPr>
          <p:nvPr>
            <p:ph type="sldNum" sz="quarter" idx="10"/>
          </p:nvPr>
        </p:nvSpPr>
        <p:spPr/>
        <p:txBody>
          <a:bodyPr/>
          <a:lstStyle/>
          <a:p>
            <a:fld id="{81D02070-4F68-1143-8E2A-262DF43B46B2}" type="slidenum">
              <a:rPr lang="it-IT" smtClean="0"/>
              <a:t>20</a:t>
            </a:fld>
            <a:endParaRPr lang="it-IT"/>
          </a:p>
        </p:txBody>
      </p:sp>
    </p:spTree>
    <p:extLst>
      <p:ext uri="{BB962C8B-B14F-4D97-AF65-F5344CB8AC3E}">
        <p14:creationId xmlns:p14="http://schemas.microsoft.com/office/powerpoint/2010/main" val="33518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532B86-F8D2-DC4A-B0A6-C6D792E8A48D}" type="datetimeFigureOut">
              <a:rPr lang="it-IT" smtClean="0"/>
              <a:t>10/12/19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295712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32B86-F8D2-DC4A-B0A6-C6D792E8A48D}" type="datetimeFigureOut">
              <a:rPr lang="it-IT" smtClean="0"/>
              <a:t>10/12/19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226781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32B86-F8D2-DC4A-B0A6-C6D792E8A48D}" type="datetimeFigureOut">
              <a:rPr lang="it-IT" smtClean="0"/>
              <a:t>10/12/19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106988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32B86-F8D2-DC4A-B0A6-C6D792E8A48D}" type="datetimeFigureOut">
              <a:rPr lang="it-IT" smtClean="0"/>
              <a:t>10/12/19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307577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E532B86-F8D2-DC4A-B0A6-C6D792E8A48D}" type="datetimeFigureOut">
              <a:rPr lang="it-IT" smtClean="0"/>
              <a:t>10/12/19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142028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532B86-F8D2-DC4A-B0A6-C6D792E8A48D}" type="datetimeFigureOut">
              <a:rPr lang="it-IT" smtClean="0"/>
              <a:t>10/12/19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420143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532B86-F8D2-DC4A-B0A6-C6D792E8A48D}" type="datetimeFigureOut">
              <a:rPr lang="it-IT" smtClean="0"/>
              <a:t>10/12/19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2069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E532B86-F8D2-DC4A-B0A6-C6D792E8A48D}" type="datetimeFigureOut">
              <a:rPr lang="it-IT" smtClean="0"/>
              <a:t>10/12/19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200039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532B86-F8D2-DC4A-B0A6-C6D792E8A48D}" type="datetimeFigureOut">
              <a:rPr lang="it-IT" smtClean="0"/>
              <a:t>10/12/19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123071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E532B86-F8D2-DC4A-B0A6-C6D792E8A48D}" type="datetimeFigureOut">
              <a:rPr lang="it-IT" smtClean="0"/>
              <a:t>10/12/19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377830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E532B86-F8D2-DC4A-B0A6-C6D792E8A48D}" type="datetimeFigureOut">
              <a:rPr lang="it-IT" smtClean="0"/>
              <a:t>10/12/19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BBCF2-EAF6-2C4C-9DDB-02157FB4BC19}" type="slidenum">
              <a:rPr lang="it-IT" smtClean="0"/>
              <a:t>‹n.›</a:t>
            </a:fld>
            <a:endParaRPr lang="it-IT"/>
          </a:p>
        </p:txBody>
      </p:sp>
    </p:spTree>
    <p:extLst>
      <p:ext uri="{BB962C8B-B14F-4D97-AF65-F5344CB8AC3E}">
        <p14:creationId xmlns:p14="http://schemas.microsoft.com/office/powerpoint/2010/main" val="2775032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2B86-F8D2-DC4A-B0A6-C6D792E8A48D}" type="datetimeFigureOut">
              <a:rPr lang="it-IT" smtClean="0"/>
              <a:t>10/12/19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BBCF2-EAF6-2C4C-9DDB-02157FB4BC19}" type="slidenum">
              <a:rPr lang="it-IT" smtClean="0"/>
              <a:t>‹n.›</a:t>
            </a:fld>
            <a:endParaRPr lang="it-IT"/>
          </a:p>
        </p:txBody>
      </p:sp>
    </p:spTree>
    <p:extLst>
      <p:ext uri="{BB962C8B-B14F-4D97-AF65-F5344CB8AC3E}">
        <p14:creationId xmlns:p14="http://schemas.microsoft.com/office/powerpoint/2010/main" val="231846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emf"/><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9.emf"/><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120900" y="0"/>
            <a:ext cx="4896612" cy="6858000"/>
          </a:xfrm>
          <a:prstGeom prst="rect">
            <a:avLst/>
          </a:prstGeom>
        </p:spPr>
      </p:pic>
    </p:spTree>
    <p:extLst>
      <p:ext uri="{BB962C8B-B14F-4D97-AF65-F5344CB8AC3E}">
        <p14:creationId xmlns:p14="http://schemas.microsoft.com/office/powerpoint/2010/main" val="132749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711199" y="1504245"/>
            <a:ext cx="7823201" cy="2862323"/>
          </a:xfrm>
          <a:prstGeom prst="rect">
            <a:avLst/>
          </a:prstGeom>
          <a:solidFill>
            <a:schemeClr val="accent3">
              <a:lumMod val="20000"/>
              <a:lumOff val="80000"/>
            </a:schemeClr>
          </a:solidFill>
        </p:spPr>
        <p:txBody>
          <a:bodyPr wrap="square">
            <a:spAutoFit/>
          </a:bodyPr>
          <a:lstStyle/>
          <a:p>
            <a:r>
              <a:rPr lang="mr-IN" b="1" dirty="0" smtClean="0"/>
              <a:t>…</a:t>
            </a:r>
            <a:r>
              <a:rPr lang="it-IT" b="1" dirty="0" smtClean="0"/>
              <a:t> MEDIA LOGIC: TRENDS</a:t>
            </a:r>
            <a:r>
              <a:rPr lang="it-IT" b="1" dirty="0"/>
              <a:t>, TECNICHE, LOGICHE </a:t>
            </a:r>
            <a:r>
              <a:rPr lang="it-IT" b="1" dirty="0" smtClean="0"/>
              <a:t>NARRATIVE</a:t>
            </a:r>
            <a:endParaRPr lang="it-IT" b="1" dirty="0"/>
          </a:p>
          <a:p>
            <a:r>
              <a:rPr lang="it-IT" dirty="0"/>
              <a:t> </a:t>
            </a:r>
          </a:p>
          <a:p>
            <a:r>
              <a:rPr lang="it-IT" dirty="0"/>
              <a:t>• “</a:t>
            </a:r>
            <a:r>
              <a:rPr lang="it-IT" dirty="0" err="1"/>
              <a:t>simplification</a:t>
            </a:r>
            <a:r>
              <a:rPr lang="it-IT" dirty="0"/>
              <a:t>, </a:t>
            </a:r>
            <a:r>
              <a:rPr lang="it-IT" dirty="0" err="1"/>
              <a:t>polarization</a:t>
            </a:r>
            <a:r>
              <a:rPr lang="it-IT" dirty="0"/>
              <a:t>, </a:t>
            </a:r>
            <a:r>
              <a:rPr lang="it-IT" dirty="0" err="1"/>
              <a:t>intensification</a:t>
            </a:r>
            <a:r>
              <a:rPr lang="it-IT" dirty="0"/>
              <a:t>, </a:t>
            </a:r>
            <a:r>
              <a:rPr lang="it-IT" dirty="0" err="1"/>
              <a:t>personalization</a:t>
            </a:r>
            <a:r>
              <a:rPr lang="it-IT" dirty="0"/>
              <a:t>, </a:t>
            </a:r>
            <a:r>
              <a:rPr lang="it-IT" dirty="0" err="1"/>
              <a:t>visualization</a:t>
            </a:r>
            <a:r>
              <a:rPr lang="it-IT" dirty="0"/>
              <a:t> and </a:t>
            </a:r>
            <a:r>
              <a:rPr lang="it-IT" dirty="0" err="1"/>
              <a:t>stereotypization</a:t>
            </a:r>
            <a:r>
              <a:rPr lang="it-IT" dirty="0" smtClean="0"/>
              <a:t>” </a:t>
            </a:r>
            <a:endParaRPr lang="it-IT" dirty="0"/>
          </a:p>
          <a:p>
            <a:r>
              <a:rPr lang="it-IT" dirty="0"/>
              <a:t>• “</a:t>
            </a:r>
            <a:r>
              <a:rPr lang="it-IT" dirty="0" err="1"/>
              <a:t>emotionalization</a:t>
            </a:r>
            <a:r>
              <a:rPr lang="it-IT" dirty="0"/>
              <a:t> and an anti-establishment </a:t>
            </a:r>
            <a:r>
              <a:rPr lang="it-IT" dirty="0" err="1"/>
              <a:t>attitude</a:t>
            </a:r>
            <a:r>
              <a:rPr lang="it-IT" dirty="0"/>
              <a:t>” </a:t>
            </a:r>
          </a:p>
          <a:p>
            <a:r>
              <a:rPr lang="it-IT" dirty="0"/>
              <a:t>• </a:t>
            </a:r>
            <a:r>
              <a:rPr lang="it-IT" dirty="0" err="1"/>
              <a:t>negativism</a:t>
            </a:r>
            <a:r>
              <a:rPr lang="it-IT" dirty="0"/>
              <a:t>, </a:t>
            </a:r>
            <a:r>
              <a:rPr lang="it-IT" dirty="0" err="1"/>
              <a:t>sports-based</a:t>
            </a:r>
            <a:r>
              <a:rPr lang="it-IT" dirty="0"/>
              <a:t> </a:t>
            </a:r>
            <a:r>
              <a:rPr lang="it-IT" dirty="0" err="1"/>
              <a:t>dramatisation</a:t>
            </a:r>
            <a:r>
              <a:rPr lang="it-IT" dirty="0"/>
              <a:t> and the </a:t>
            </a:r>
            <a:r>
              <a:rPr lang="it-IT" dirty="0" err="1"/>
              <a:t>triumph</a:t>
            </a:r>
            <a:r>
              <a:rPr lang="it-IT" dirty="0"/>
              <a:t> of ‘style’ over ‘</a:t>
            </a:r>
            <a:r>
              <a:rPr lang="it-IT" dirty="0" err="1"/>
              <a:t>substance</a:t>
            </a:r>
            <a:r>
              <a:rPr lang="it-IT" dirty="0"/>
              <a:t>’ </a:t>
            </a:r>
          </a:p>
          <a:p>
            <a:r>
              <a:rPr lang="it-IT" dirty="0" smtClean="0"/>
              <a:t>• </a:t>
            </a:r>
            <a:r>
              <a:rPr lang="it-IT" dirty="0"/>
              <a:t>the </a:t>
            </a:r>
            <a:r>
              <a:rPr lang="it-IT" dirty="0" err="1"/>
              <a:t>prioritisation</a:t>
            </a:r>
            <a:r>
              <a:rPr lang="it-IT" dirty="0"/>
              <a:t> of </a:t>
            </a:r>
            <a:r>
              <a:rPr lang="it-IT" dirty="0" err="1"/>
              <a:t>conflict</a:t>
            </a:r>
            <a:r>
              <a:rPr lang="it-IT" dirty="0"/>
              <a:t> </a:t>
            </a:r>
            <a:endParaRPr lang="it-IT" dirty="0" smtClean="0"/>
          </a:p>
          <a:p>
            <a:r>
              <a:rPr lang="it-IT" dirty="0" smtClean="0"/>
              <a:t>• </a:t>
            </a:r>
            <a:r>
              <a:rPr lang="it-IT" dirty="0"/>
              <a:t>focus on </a:t>
            </a:r>
            <a:r>
              <a:rPr lang="it-IT" dirty="0" err="1"/>
              <a:t>scandals</a:t>
            </a:r>
            <a:r>
              <a:rPr lang="it-IT" dirty="0"/>
              <a:t> </a:t>
            </a:r>
            <a:endParaRPr lang="it-IT" dirty="0" smtClean="0"/>
          </a:p>
          <a:p>
            <a:r>
              <a:rPr lang="it-IT" dirty="0" smtClean="0"/>
              <a:t>• </a:t>
            </a:r>
            <a:r>
              <a:rPr lang="it-IT" dirty="0"/>
              <a:t>the </a:t>
            </a:r>
            <a:r>
              <a:rPr lang="it-IT" dirty="0" err="1"/>
              <a:t>privileging</a:t>
            </a:r>
            <a:r>
              <a:rPr lang="it-IT" dirty="0"/>
              <a:t> of the </a:t>
            </a:r>
            <a:r>
              <a:rPr lang="it-IT" dirty="0" err="1"/>
              <a:t>visual</a:t>
            </a:r>
            <a:r>
              <a:rPr lang="it-IT" dirty="0"/>
              <a:t> over </a:t>
            </a:r>
            <a:r>
              <a:rPr lang="it-IT" dirty="0" err="1"/>
              <a:t>other</a:t>
            </a:r>
            <a:r>
              <a:rPr lang="it-IT" dirty="0"/>
              <a:t> </a:t>
            </a:r>
            <a:r>
              <a:rPr lang="it-IT" dirty="0" err="1"/>
              <a:t>senses</a:t>
            </a:r>
            <a:r>
              <a:rPr lang="it-IT" dirty="0"/>
              <a:t> </a:t>
            </a:r>
            <a:r>
              <a:rPr lang="it-IT" dirty="0" smtClean="0"/>
              <a:t>                                [</a:t>
            </a:r>
            <a:r>
              <a:rPr lang="it-IT" dirty="0" err="1" smtClean="0"/>
              <a:t>B.Moffit</a:t>
            </a:r>
            <a:r>
              <a:rPr lang="it-IT" dirty="0" smtClean="0"/>
              <a:t> 2016]</a:t>
            </a:r>
            <a:endParaRPr lang="it-IT" dirty="0"/>
          </a:p>
        </p:txBody>
      </p:sp>
      <p:sp>
        <p:nvSpPr>
          <p:cNvPr id="10" name="Rettangolo 9"/>
          <p:cNvSpPr/>
          <p:nvPr/>
        </p:nvSpPr>
        <p:spPr>
          <a:xfrm>
            <a:off x="507999" y="4855703"/>
            <a:ext cx="8436427" cy="1754327"/>
          </a:xfrm>
          <a:prstGeom prst="rect">
            <a:avLst/>
          </a:prstGeom>
        </p:spPr>
        <p:txBody>
          <a:bodyPr wrap="square">
            <a:spAutoFit/>
          </a:bodyPr>
          <a:lstStyle/>
          <a:p>
            <a:r>
              <a:rPr lang="it-IT" dirty="0"/>
              <a:t>Tre processi </a:t>
            </a:r>
            <a:r>
              <a:rPr lang="it-IT" dirty="0" smtClean="0"/>
              <a:t>nella narrazione e </a:t>
            </a:r>
            <a:r>
              <a:rPr lang="it-IT" dirty="0" err="1" smtClean="0"/>
              <a:t>autonarrazione</a:t>
            </a:r>
            <a:r>
              <a:rPr lang="it-IT" dirty="0" smtClean="0"/>
              <a:t> di massa tipica della galassia dei nuovi media:</a:t>
            </a:r>
            <a:endParaRPr lang="it-IT" dirty="0"/>
          </a:p>
          <a:p>
            <a:r>
              <a:rPr lang="it-IT" dirty="0"/>
              <a:t>1)    Noi/loro, </a:t>
            </a:r>
            <a:r>
              <a:rPr lang="it-IT" dirty="0" err="1"/>
              <a:t>dicotomizzazione</a:t>
            </a:r>
            <a:r>
              <a:rPr lang="it-IT" dirty="0"/>
              <a:t>, amico/nemico</a:t>
            </a:r>
          </a:p>
          <a:p>
            <a:r>
              <a:rPr lang="it-IT" dirty="0"/>
              <a:t>2)    “cattive maniere”/anonimato (vedi linguaggio tipico dei </a:t>
            </a:r>
            <a:r>
              <a:rPr lang="it-IT" dirty="0" err="1"/>
              <a:t>meme</a:t>
            </a:r>
            <a:r>
              <a:rPr lang="it-IT" dirty="0"/>
              <a:t>) </a:t>
            </a:r>
            <a:r>
              <a:rPr lang="it-IT" dirty="0">
                <a:sym typeface="Wingdings"/>
              </a:rPr>
              <a:t></a:t>
            </a:r>
            <a:r>
              <a:rPr lang="it-IT" dirty="0"/>
              <a:t> qualità virale di un certo tipo di messaggi in Rete</a:t>
            </a:r>
          </a:p>
          <a:p>
            <a:r>
              <a:rPr lang="it-IT" dirty="0"/>
              <a:t>3)    valorizzazione di commenti non esperti, non-</a:t>
            </a:r>
            <a:r>
              <a:rPr lang="it-IT" dirty="0" err="1"/>
              <a:t>elite</a:t>
            </a:r>
            <a:r>
              <a:rPr lang="it-IT" dirty="0"/>
              <a:t> (</a:t>
            </a:r>
            <a:r>
              <a:rPr lang="it-IT" dirty="0" err="1"/>
              <a:t>like</a:t>
            </a:r>
            <a:r>
              <a:rPr lang="it-IT" dirty="0"/>
              <a:t>).</a:t>
            </a:r>
          </a:p>
        </p:txBody>
      </p:sp>
      <p:pic>
        <p:nvPicPr>
          <p:cNvPr id="8" name="Immagine 7"/>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349491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689428" y="1705429"/>
            <a:ext cx="8207807" cy="1846659"/>
          </a:xfrm>
          <a:prstGeom prst="rect">
            <a:avLst/>
          </a:prstGeom>
          <a:noFill/>
        </p:spPr>
        <p:txBody>
          <a:bodyPr wrap="square" rtlCol="0">
            <a:spAutoFit/>
          </a:bodyPr>
          <a:lstStyle/>
          <a:p>
            <a:r>
              <a:rPr lang="it-IT" sz="2400" dirty="0" smtClean="0">
                <a:solidFill>
                  <a:srgbClr val="0000FF"/>
                </a:solidFill>
              </a:rPr>
              <a:t>Narrazione = Performance</a:t>
            </a:r>
          </a:p>
          <a:p>
            <a:endParaRPr lang="it-IT" sz="2400" dirty="0">
              <a:solidFill>
                <a:srgbClr val="0000FF"/>
              </a:solidFill>
            </a:endParaRPr>
          </a:p>
          <a:p>
            <a:r>
              <a:rPr lang="it-IT" sz="2400" dirty="0" err="1" smtClean="0">
                <a:solidFill>
                  <a:srgbClr val="0000FF"/>
                </a:solidFill>
              </a:rPr>
              <a:t>Transmedia</a:t>
            </a:r>
            <a:r>
              <a:rPr lang="it-IT" sz="2400" dirty="0" smtClean="0">
                <a:solidFill>
                  <a:srgbClr val="0000FF"/>
                </a:solidFill>
              </a:rPr>
              <a:t> </a:t>
            </a:r>
            <a:r>
              <a:rPr lang="it-IT" sz="2400" dirty="0" err="1" smtClean="0">
                <a:solidFill>
                  <a:srgbClr val="0000FF"/>
                </a:solidFill>
              </a:rPr>
              <a:t>storytelling</a:t>
            </a:r>
            <a:r>
              <a:rPr lang="it-IT" sz="2400" dirty="0" smtClean="0">
                <a:solidFill>
                  <a:srgbClr val="0000FF"/>
                </a:solidFill>
              </a:rPr>
              <a:t> </a:t>
            </a:r>
            <a:r>
              <a:rPr lang="it-IT" sz="2400" dirty="0" smtClean="0">
                <a:solidFill>
                  <a:srgbClr val="0000FF"/>
                </a:solidFill>
                <a:sym typeface="Wingdings"/>
              </a:rPr>
              <a:t> spettacolarizzazione di un dramma</a:t>
            </a:r>
          </a:p>
          <a:p>
            <a:endParaRPr lang="it-IT" sz="2400" dirty="0">
              <a:solidFill>
                <a:srgbClr val="0000FF"/>
              </a:solidFill>
              <a:sym typeface="Wingdings"/>
            </a:endParaRPr>
          </a:p>
          <a:p>
            <a:endParaRPr lang="it-IT" dirty="0"/>
          </a:p>
        </p:txBody>
      </p:sp>
      <p:pic>
        <p:nvPicPr>
          <p:cNvPr id="3" name="Immagine 2"/>
          <p:cNvPicPr>
            <a:picLocks noChangeAspect="1"/>
          </p:cNvPicPr>
          <p:nvPr/>
        </p:nvPicPr>
        <p:blipFill>
          <a:blip r:embed="rId6"/>
          <a:stretch>
            <a:fillRect/>
          </a:stretch>
        </p:blipFill>
        <p:spPr>
          <a:xfrm>
            <a:off x="332013" y="3470374"/>
            <a:ext cx="8565223" cy="2303643"/>
          </a:xfrm>
          <a:prstGeom prst="rect">
            <a:avLst/>
          </a:prstGeom>
        </p:spPr>
      </p:pic>
      <p:pic>
        <p:nvPicPr>
          <p:cNvPr id="8" name="Immagine 7"/>
          <p:cNvPicPr>
            <a:picLocks noChangeAspect="1"/>
          </p:cNvPicPr>
          <p:nvPr/>
        </p:nvPicPr>
        <p:blipFill rotWithShape="1">
          <a:blip r:embed="rId7"/>
          <a:srcRect t="59722" b="27546"/>
          <a:stretch/>
        </p:blipFill>
        <p:spPr>
          <a:xfrm>
            <a:off x="0" y="0"/>
            <a:ext cx="9144000" cy="935224"/>
          </a:xfrm>
          <a:prstGeom prst="rect">
            <a:avLst/>
          </a:prstGeom>
        </p:spPr>
      </p:pic>
      <p:sp>
        <p:nvSpPr>
          <p:cNvPr id="7" name="CasellaDiTesto 6"/>
          <p:cNvSpPr txBox="1"/>
          <p:nvPr/>
        </p:nvSpPr>
        <p:spPr>
          <a:xfrm>
            <a:off x="948888" y="6058691"/>
            <a:ext cx="595035" cy="246221"/>
          </a:xfrm>
          <a:prstGeom prst="rect">
            <a:avLst/>
          </a:prstGeom>
          <a:noFill/>
        </p:spPr>
        <p:txBody>
          <a:bodyPr wrap="none" rtlCol="0">
            <a:spAutoFit/>
          </a:bodyPr>
          <a:lstStyle/>
          <a:p>
            <a:r>
              <a:rPr lang="it-IT" sz="1000" dirty="0" smtClean="0"/>
              <a:t>[</a:t>
            </a:r>
            <a:r>
              <a:rPr lang="it-IT" sz="1000" dirty="0" err="1" smtClean="0"/>
              <a:t>Moffit</a:t>
            </a:r>
            <a:r>
              <a:rPr lang="it-IT" sz="1000" dirty="0" smtClean="0"/>
              <a:t>]</a:t>
            </a:r>
            <a:endParaRPr lang="it-IT" sz="1000" dirty="0"/>
          </a:p>
        </p:txBody>
      </p:sp>
    </p:spTree>
    <p:extLst>
      <p:ext uri="{BB962C8B-B14F-4D97-AF65-F5344CB8AC3E}">
        <p14:creationId xmlns:p14="http://schemas.microsoft.com/office/powerpoint/2010/main" val="15171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Rettangolo 6"/>
          <p:cNvSpPr/>
          <p:nvPr/>
        </p:nvSpPr>
        <p:spPr>
          <a:xfrm>
            <a:off x="508001" y="1529192"/>
            <a:ext cx="8327570" cy="3570208"/>
          </a:xfrm>
          <a:prstGeom prst="rect">
            <a:avLst/>
          </a:prstGeom>
        </p:spPr>
        <p:txBody>
          <a:bodyPr wrap="square">
            <a:spAutoFit/>
          </a:bodyPr>
          <a:lstStyle/>
          <a:p>
            <a:r>
              <a:rPr lang="it-IT" sz="2800" b="1" dirty="0" smtClean="0">
                <a:solidFill>
                  <a:srgbClr val="0000FF"/>
                </a:solidFill>
              </a:rPr>
              <a:t>Media </a:t>
            </a:r>
            <a:r>
              <a:rPr lang="it-IT" sz="2800" b="1" dirty="0" err="1" smtClean="0">
                <a:solidFill>
                  <a:srgbClr val="0000FF"/>
                </a:solidFill>
              </a:rPr>
              <a:t>logic</a:t>
            </a:r>
            <a:r>
              <a:rPr lang="it-IT" sz="2800" b="1" dirty="0" smtClean="0">
                <a:solidFill>
                  <a:srgbClr val="0000FF"/>
                </a:solidFill>
              </a:rPr>
              <a:t>, stories e narrazioni</a:t>
            </a:r>
            <a:endParaRPr lang="it-IT" sz="2800" b="1" dirty="0">
              <a:solidFill>
                <a:srgbClr val="0000FF"/>
              </a:solidFill>
            </a:endParaRPr>
          </a:p>
          <a:p>
            <a:endParaRPr lang="it-IT" dirty="0"/>
          </a:p>
          <a:p>
            <a:endParaRPr lang="it-IT" dirty="0"/>
          </a:p>
          <a:p>
            <a:r>
              <a:rPr lang="it-IT" dirty="0" smtClean="0"/>
              <a:t>LOGICA DELLA NARRAZIONE + LOGICA DELLO “SPETTACOLO” = inteso come relazione sociale mediata attraverso le immagini</a:t>
            </a:r>
          </a:p>
          <a:p>
            <a:endParaRPr lang="it-IT" dirty="0"/>
          </a:p>
          <a:p>
            <a:r>
              <a:rPr lang="it-IT" dirty="0"/>
              <a:t>-    </a:t>
            </a:r>
            <a:r>
              <a:rPr lang="it-IT" dirty="0" smtClean="0"/>
              <a:t>Eroe/ Leader/</a:t>
            </a:r>
            <a:r>
              <a:rPr lang="it-IT" dirty="0" err="1"/>
              <a:t>C</a:t>
            </a:r>
            <a:r>
              <a:rPr lang="it-IT" dirty="0" err="1" smtClean="0"/>
              <a:t>elebrity</a:t>
            </a:r>
            <a:r>
              <a:rPr lang="it-IT" dirty="0" smtClean="0"/>
              <a:t> </a:t>
            </a:r>
            <a:r>
              <a:rPr lang="it-IT" dirty="0"/>
              <a:t>= the </a:t>
            </a:r>
            <a:r>
              <a:rPr lang="it-IT" dirty="0" smtClean="0"/>
              <a:t>performer</a:t>
            </a:r>
          </a:p>
          <a:p>
            <a:pPr marL="285750" indent="-285750">
              <a:buFontTx/>
              <a:buChar char="-"/>
            </a:pPr>
            <a:r>
              <a:rPr lang="it-IT" dirty="0" smtClean="0"/>
              <a:t>Nemico = Antagonista (caccia alle streghe e guerre d’odio)</a:t>
            </a:r>
          </a:p>
          <a:p>
            <a:pPr marL="285750" indent="-285750">
              <a:buFontTx/>
              <a:buChar char="-"/>
            </a:pPr>
            <a:r>
              <a:rPr lang="it-IT" dirty="0" smtClean="0"/>
              <a:t>Il dramma/conflitto = crisi, minaccia, declino (spettacolarizzati)</a:t>
            </a:r>
            <a:endParaRPr lang="it-IT" dirty="0"/>
          </a:p>
          <a:p>
            <a:r>
              <a:rPr lang="it-IT" dirty="0"/>
              <a:t>-    </a:t>
            </a:r>
            <a:r>
              <a:rPr lang="it-IT" dirty="0" smtClean="0"/>
              <a:t>Il “popolo” </a:t>
            </a:r>
            <a:r>
              <a:rPr lang="it-IT" dirty="0"/>
              <a:t>= the </a:t>
            </a:r>
            <a:r>
              <a:rPr lang="it-IT" dirty="0" smtClean="0"/>
              <a:t>audience (dal </a:t>
            </a:r>
            <a:r>
              <a:rPr lang="it-IT" dirty="0" err="1" smtClean="0"/>
              <a:t>citadino</a:t>
            </a:r>
            <a:r>
              <a:rPr lang="it-IT" dirty="0" smtClean="0"/>
              <a:t> al fan) </a:t>
            </a:r>
            <a:r>
              <a:rPr lang="it-IT" dirty="0" smtClean="0">
                <a:sym typeface="Wingdings"/>
              </a:rPr>
              <a:t> nuova forma di “</a:t>
            </a:r>
            <a:r>
              <a:rPr lang="it-IT" dirty="0" err="1" smtClean="0">
                <a:sym typeface="Wingdings"/>
              </a:rPr>
              <a:t>visual</a:t>
            </a:r>
            <a:r>
              <a:rPr lang="it-IT" dirty="0" smtClean="0">
                <a:sym typeface="Wingdings"/>
              </a:rPr>
              <a:t> and </a:t>
            </a:r>
          </a:p>
          <a:p>
            <a:r>
              <a:rPr lang="it-IT" dirty="0">
                <a:sym typeface="Wingdings"/>
              </a:rPr>
              <a:t> </a:t>
            </a:r>
            <a:r>
              <a:rPr lang="it-IT" dirty="0" smtClean="0">
                <a:sym typeface="Wingdings"/>
              </a:rPr>
              <a:t>                                                                                          </a:t>
            </a:r>
            <a:r>
              <a:rPr lang="it-IT" dirty="0" err="1" smtClean="0">
                <a:sym typeface="Wingdings"/>
              </a:rPr>
              <a:t>emotional</a:t>
            </a:r>
            <a:r>
              <a:rPr lang="it-IT" dirty="0" smtClean="0">
                <a:sym typeface="Wingdings"/>
              </a:rPr>
              <a:t> </a:t>
            </a:r>
            <a:r>
              <a:rPr lang="it-IT" dirty="0" err="1" smtClean="0">
                <a:sym typeface="Wingdings"/>
              </a:rPr>
              <a:t>literacy</a:t>
            </a:r>
            <a:r>
              <a:rPr lang="it-IT" dirty="0" smtClean="0">
                <a:sym typeface="Wingdings"/>
              </a:rPr>
              <a:t>”</a:t>
            </a:r>
            <a:endParaRPr lang="it-IT" dirty="0"/>
          </a:p>
          <a:p>
            <a:r>
              <a:rPr lang="it-IT" dirty="0"/>
              <a:t>-     </a:t>
            </a:r>
            <a:r>
              <a:rPr lang="it-IT" dirty="0" smtClean="0"/>
              <a:t>NEW (and OLD) Media </a:t>
            </a:r>
            <a:r>
              <a:rPr lang="it-IT" dirty="0"/>
              <a:t>= the Stage </a:t>
            </a:r>
          </a:p>
        </p:txBody>
      </p:sp>
      <p:pic>
        <p:nvPicPr>
          <p:cNvPr id="8" name="Immagine 7"/>
          <p:cNvPicPr>
            <a:picLocks noChangeAspect="1"/>
          </p:cNvPicPr>
          <p:nvPr/>
        </p:nvPicPr>
        <p:blipFill rotWithShape="1">
          <a:blip r:embed="rId6"/>
          <a:srcRect t="59722" b="27546"/>
          <a:stretch/>
        </p:blipFill>
        <p:spPr>
          <a:xfrm>
            <a:off x="0" y="16933"/>
            <a:ext cx="9144000" cy="935224"/>
          </a:xfrm>
          <a:prstGeom prst="rect">
            <a:avLst/>
          </a:prstGeom>
        </p:spPr>
      </p:pic>
    </p:spTree>
    <p:extLst>
      <p:ext uri="{BB962C8B-B14F-4D97-AF65-F5344CB8AC3E}">
        <p14:creationId xmlns:p14="http://schemas.microsoft.com/office/powerpoint/2010/main" val="17676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811188" y="1397000"/>
            <a:ext cx="8332812" cy="800219"/>
          </a:xfrm>
          <a:prstGeom prst="rect">
            <a:avLst/>
          </a:prstGeom>
          <a:noFill/>
        </p:spPr>
        <p:txBody>
          <a:bodyPr wrap="square" rtlCol="0">
            <a:spAutoFit/>
          </a:bodyPr>
          <a:lstStyle/>
          <a:p>
            <a:r>
              <a:rPr lang="mr-IN" dirty="0" smtClean="0"/>
              <a:t>……</a:t>
            </a:r>
            <a:r>
              <a:rPr lang="it-IT" dirty="0" smtClean="0"/>
              <a:t> </a:t>
            </a:r>
            <a:r>
              <a:rPr lang="it-IT" sz="2800" b="1" dirty="0" smtClean="0">
                <a:solidFill>
                  <a:srgbClr val="0000FF"/>
                </a:solidFill>
              </a:rPr>
              <a:t>IL DECLINO DELLA “STORIA” E IL MEMORY BOOM</a:t>
            </a:r>
          </a:p>
          <a:p>
            <a:endParaRPr lang="it-IT" dirty="0"/>
          </a:p>
        </p:txBody>
      </p:sp>
      <p:sp>
        <p:nvSpPr>
          <p:cNvPr id="10" name="Segnaposto contenuto 2"/>
          <p:cNvSpPr>
            <a:spLocks noGrp="1"/>
          </p:cNvSpPr>
          <p:nvPr>
            <p:ph idx="1"/>
          </p:nvPr>
        </p:nvSpPr>
        <p:spPr>
          <a:xfrm>
            <a:off x="633883" y="2348806"/>
            <a:ext cx="7595717" cy="4238724"/>
          </a:xfrm>
        </p:spPr>
        <p:txBody>
          <a:bodyPr>
            <a:noAutofit/>
          </a:bodyPr>
          <a:lstStyle/>
          <a:p>
            <a:pPr marL="342900" lvl="1" indent="-342900">
              <a:buFont typeface="Arial"/>
              <a:buChar char="•"/>
            </a:pPr>
            <a:r>
              <a:rPr lang="it-IT" sz="1800" b="1" dirty="0" smtClean="0"/>
              <a:t>ROTTURA tra presente e futuro </a:t>
            </a:r>
          </a:p>
          <a:p>
            <a:pPr marL="355600" lvl="1" indent="0">
              <a:buNone/>
            </a:pPr>
            <a:r>
              <a:rPr lang="it-IT" sz="1800" i="1" dirty="0" smtClean="0"/>
              <a:t>il </a:t>
            </a:r>
            <a:r>
              <a:rPr lang="it-IT" sz="1800" i="1" dirty="0"/>
              <a:t>futuro era decifrabile attraverso tre figure, le stesse che determinavano il volto del passato. Il futuro era immaginabile come una forma di restaurazione del passato, come una forma di progresso, o come una forma di </a:t>
            </a:r>
            <a:r>
              <a:rPr lang="it-IT" sz="1800" i="1" dirty="0" smtClean="0"/>
              <a:t>rivoluzione</a:t>
            </a:r>
            <a:endParaRPr lang="it-IT" sz="1800" i="1" dirty="0"/>
          </a:p>
          <a:p>
            <a:pPr marL="355600" lvl="1" indent="0">
              <a:buNone/>
            </a:pPr>
            <a:endParaRPr lang="it-IT" sz="1800" b="1" dirty="0" smtClean="0"/>
          </a:p>
          <a:p>
            <a:r>
              <a:rPr lang="it-IT" sz="1800" b="1" dirty="0" smtClean="0"/>
              <a:t>ROTTURA tra presente e passato </a:t>
            </a:r>
          </a:p>
          <a:p>
            <a:pPr marL="355600" indent="0">
              <a:buNone/>
            </a:pPr>
            <a:r>
              <a:rPr lang="it-IT" sz="1800" i="1" dirty="0" smtClean="0"/>
              <a:t>una volta esisteva solidarietà tra passato e futuro, di cui il presente era solo un momento di passaggio, come si diceva. Oggi c'è solidarietà tra presente e memoria </a:t>
            </a:r>
          </a:p>
          <a:p>
            <a:pPr marL="355600" indent="0">
              <a:buNone/>
            </a:pPr>
            <a:endParaRPr lang="it-IT" sz="1800" i="1" dirty="0" smtClean="0"/>
          </a:p>
          <a:p>
            <a:r>
              <a:rPr lang="it-IT" sz="1800" b="1" dirty="0" smtClean="0"/>
              <a:t>AUTONOMIZZAZIONE e AGGIORNAMENTO CONTINUO del presente </a:t>
            </a:r>
          </a:p>
          <a:p>
            <a:endParaRPr lang="it-IT" sz="1800" i="1" dirty="0" smtClean="0"/>
          </a:p>
          <a:p>
            <a:pPr marL="0" indent="0">
              <a:buNone/>
            </a:pPr>
            <a:endParaRPr lang="it-IT" sz="1800" dirty="0"/>
          </a:p>
        </p:txBody>
      </p:sp>
      <p:pic>
        <p:nvPicPr>
          <p:cNvPr id="8" name="Immagine 7"/>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308669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3"/>
          <a:srcRect/>
          <a:stretch/>
        </p:blipFill>
        <p:spPr>
          <a:xfrm>
            <a:off x="0" y="0"/>
            <a:ext cx="1806568" cy="943188"/>
          </a:xfrm>
          <a:prstGeom prst="rect">
            <a:avLst/>
          </a:prstGeom>
        </p:spPr>
      </p:pic>
      <p:pic>
        <p:nvPicPr>
          <p:cNvPr id="6" name="Immagine 5"/>
          <p:cNvPicPr>
            <a:picLocks noChangeAspect="1"/>
          </p:cNvPicPr>
          <p:nvPr/>
        </p:nvPicPr>
        <p:blipFill>
          <a:blip r:embed="rId4"/>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1" name="Segnaposto contenuto 2"/>
          <p:cNvSpPr txBox="1">
            <a:spLocks/>
          </p:cNvSpPr>
          <p:nvPr/>
        </p:nvSpPr>
        <p:spPr>
          <a:xfrm>
            <a:off x="938188" y="2242592"/>
            <a:ext cx="7200800" cy="38026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it-IT" sz="1800" i="1" dirty="0" smtClean="0"/>
              <a:t>Che la storia NON sia giunta alla fine va da sé. Ma potrebbe essere giunta al termine </a:t>
            </a:r>
            <a:r>
              <a:rPr lang="it-IT" sz="1800" b="1" i="1" dirty="0" smtClean="0">
                <a:solidFill>
                  <a:srgbClr val="C00000"/>
                </a:solidFill>
              </a:rPr>
              <a:t>la storia così com'è stata concepita nel Settecento</a:t>
            </a:r>
            <a:r>
              <a:rPr lang="it-IT" sz="1800" i="1" dirty="0" smtClean="0"/>
              <a:t>: un grande processo in direzione del progresso per l'Europa e il Nord America e per il mondo in generale. </a:t>
            </a:r>
          </a:p>
          <a:p>
            <a:pPr marL="457200" lvl="1" indent="0">
              <a:buFont typeface="Arial"/>
              <a:buNone/>
            </a:pPr>
            <a:r>
              <a:rPr lang="it-IT" sz="1800" i="1" dirty="0" smtClean="0"/>
              <a:t>E con essa sarebbe superato anche </a:t>
            </a:r>
            <a:r>
              <a:rPr lang="it-IT" sz="1800" b="1" i="1" dirty="0" smtClean="0">
                <a:solidFill>
                  <a:srgbClr val="C00000"/>
                </a:solidFill>
              </a:rPr>
              <a:t>il legame tra società e storia</a:t>
            </a:r>
            <a:r>
              <a:rPr lang="it-IT" sz="1800" i="1" dirty="0" smtClean="0"/>
              <a:t>, trasmesso anche attraverso delle aspettative generali nei confronti del </a:t>
            </a:r>
            <a:r>
              <a:rPr lang="it-IT" sz="1800" b="1" i="1" dirty="0" smtClean="0">
                <a:solidFill>
                  <a:srgbClr val="0070C0"/>
                </a:solidFill>
              </a:rPr>
              <a:t>futuro</a:t>
            </a:r>
            <a:r>
              <a:rPr lang="it-IT" sz="1800" i="1" dirty="0" smtClean="0"/>
              <a:t>. Tale legame era stato la risposta alle esperienze di </a:t>
            </a:r>
            <a:r>
              <a:rPr lang="it-IT" sz="1800" b="1" i="1" dirty="0" smtClean="0">
                <a:solidFill>
                  <a:srgbClr val="0070C0"/>
                </a:solidFill>
              </a:rPr>
              <a:t>cambiamento</a:t>
            </a:r>
            <a:r>
              <a:rPr lang="it-IT" sz="1800" i="1" dirty="0" smtClean="0"/>
              <a:t> a tutto campo. </a:t>
            </a:r>
          </a:p>
          <a:p>
            <a:pPr marL="457200" lvl="1" indent="0">
              <a:buFont typeface="Arial"/>
              <a:buNone/>
            </a:pPr>
            <a:r>
              <a:rPr lang="it-IT" sz="1800" i="1" dirty="0" smtClean="0"/>
              <a:t>Esperienze che oggi si possono fare in misura ben maggiore senza che il futuro (o il processo che conduce ad esso) , e dunque la storia (comunque la si voglia concepire), suscitino per noi particolare interesse. [C. Meier]</a:t>
            </a:r>
            <a:endParaRPr lang="it-IT" sz="1800" i="1" dirty="0"/>
          </a:p>
        </p:txBody>
      </p:sp>
      <p:sp>
        <p:nvSpPr>
          <p:cNvPr id="12" name="CasellaDiTesto 11"/>
          <p:cNvSpPr txBox="1"/>
          <p:nvPr/>
        </p:nvSpPr>
        <p:spPr>
          <a:xfrm>
            <a:off x="787400" y="1327666"/>
            <a:ext cx="7670800" cy="584776"/>
          </a:xfrm>
          <a:prstGeom prst="rect">
            <a:avLst/>
          </a:prstGeom>
          <a:noFill/>
        </p:spPr>
        <p:txBody>
          <a:bodyPr wrap="square" rtlCol="0">
            <a:spAutoFit/>
          </a:bodyPr>
          <a:lstStyle/>
          <a:p>
            <a:r>
              <a:rPr lang="it-IT" sz="3200" b="1" dirty="0" smtClean="0"/>
              <a:t>Quale tipo di “storia” è finita?</a:t>
            </a:r>
            <a:endParaRPr lang="it-IT" sz="3200" b="1" dirty="0"/>
          </a:p>
        </p:txBody>
      </p:sp>
      <p:pic>
        <p:nvPicPr>
          <p:cNvPr id="8" name="Immagine 7"/>
          <p:cNvPicPr>
            <a:picLocks noChangeAspect="1"/>
          </p:cNvPicPr>
          <p:nvPr/>
        </p:nvPicPr>
        <p:blipFill rotWithShape="1">
          <a:blip r:embed="rId5"/>
          <a:srcRect t="59722" b="27546"/>
          <a:stretch/>
        </p:blipFill>
        <p:spPr>
          <a:xfrm>
            <a:off x="0" y="0"/>
            <a:ext cx="9144000" cy="935224"/>
          </a:xfrm>
          <a:prstGeom prst="rect">
            <a:avLst/>
          </a:prstGeom>
        </p:spPr>
      </p:pic>
    </p:spTree>
    <p:extLst>
      <p:ext uri="{BB962C8B-B14F-4D97-AF65-F5344CB8AC3E}">
        <p14:creationId xmlns:p14="http://schemas.microsoft.com/office/powerpoint/2010/main" val="217558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3"/>
          <a:srcRect/>
          <a:stretch/>
        </p:blipFill>
        <p:spPr>
          <a:xfrm>
            <a:off x="0" y="0"/>
            <a:ext cx="1806568" cy="943188"/>
          </a:xfrm>
          <a:prstGeom prst="rect">
            <a:avLst/>
          </a:prstGeom>
        </p:spPr>
      </p:pic>
      <p:pic>
        <p:nvPicPr>
          <p:cNvPr id="6" name="Immagine 5"/>
          <p:cNvPicPr>
            <a:picLocks noChangeAspect="1"/>
          </p:cNvPicPr>
          <p:nvPr/>
        </p:nvPicPr>
        <p:blipFill>
          <a:blip r:embed="rId4"/>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7" name="Immagine 6" descr="Humanities in Europ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42" y="1215571"/>
            <a:ext cx="7932058" cy="4638487"/>
          </a:xfrm>
          <a:prstGeom prst="rect">
            <a:avLst/>
          </a:prstGeom>
          <a:noFill/>
          <a:ln>
            <a:noFill/>
          </a:ln>
        </p:spPr>
      </p:pic>
      <p:sp>
        <p:nvSpPr>
          <p:cNvPr id="2" name="Rettangolo 1"/>
          <p:cNvSpPr/>
          <p:nvPr/>
        </p:nvSpPr>
        <p:spPr>
          <a:xfrm>
            <a:off x="361042" y="5854059"/>
            <a:ext cx="8325758" cy="646331"/>
          </a:xfrm>
          <a:prstGeom prst="rect">
            <a:avLst/>
          </a:prstGeom>
        </p:spPr>
        <p:txBody>
          <a:bodyPr wrap="square">
            <a:spAutoFit/>
          </a:bodyPr>
          <a:lstStyle/>
          <a:p>
            <a:r>
              <a:rPr lang="it-IT" dirty="0"/>
              <a:t>Laureati per discipline di studio nel 2016. Dati percentuali in ordine </a:t>
            </a:r>
            <a:r>
              <a:rPr lang="it-IT" dirty="0" err="1"/>
              <a:t>decescente</a:t>
            </a:r>
            <a:r>
              <a:rPr lang="it-IT" dirty="0"/>
              <a:t> per il blocco delle </a:t>
            </a:r>
            <a:r>
              <a:rPr lang="it-IT" dirty="0" err="1"/>
              <a:t>humanities</a:t>
            </a:r>
            <a:r>
              <a:rPr lang="it-IT" dirty="0"/>
              <a:t> (in blu). Fonte: </a:t>
            </a:r>
            <a:r>
              <a:rPr lang="it-IT" dirty="0" err="1"/>
              <a:t>Education</a:t>
            </a:r>
            <a:r>
              <a:rPr lang="it-IT" dirty="0"/>
              <a:t> </a:t>
            </a:r>
            <a:r>
              <a:rPr lang="it-IT" dirty="0" err="1"/>
              <a:t>at</a:t>
            </a:r>
            <a:r>
              <a:rPr lang="it-IT" dirty="0"/>
              <a:t> a </a:t>
            </a:r>
            <a:r>
              <a:rPr lang="it-IT" dirty="0" err="1"/>
              <a:t>Glance</a:t>
            </a:r>
            <a:r>
              <a:rPr lang="it-IT" dirty="0"/>
              <a:t> 2018, OECD </a:t>
            </a:r>
          </a:p>
        </p:txBody>
      </p:sp>
      <p:pic>
        <p:nvPicPr>
          <p:cNvPr id="8" name="Immagine 7"/>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19365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431800" y="1346180"/>
            <a:ext cx="7366000" cy="369332"/>
          </a:xfrm>
          <a:prstGeom prst="rect">
            <a:avLst/>
          </a:prstGeom>
          <a:noFill/>
        </p:spPr>
        <p:txBody>
          <a:bodyPr wrap="square" rtlCol="0">
            <a:spAutoFit/>
          </a:bodyPr>
          <a:lstStyle/>
          <a:p>
            <a:r>
              <a:rPr lang="it-IT" dirty="0" smtClean="0"/>
              <a:t>FINE DELLA “STORIA” nel contesto del DECLINO DELLE HUMANITIES</a:t>
            </a:r>
            <a:endParaRPr lang="it-IT" dirty="0"/>
          </a:p>
        </p:txBody>
      </p:sp>
      <p:sp>
        <p:nvSpPr>
          <p:cNvPr id="7" name="Rettangolo 6"/>
          <p:cNvSpPr/>
          <p:nvPr/>
        </p:nvSpPr>
        <p:spPr>
          <a:xfrm>
            <a:off x="431800" y="2044700"/>
            <a:ext cx="8559800" cy="4524316"/>
          </a:xfrm>
          <a:prstGeom prst="rect">
            <a:avLst/>
          </a:prstGeom>
        </p:spPr>
        <p:txBody>
          <a:bodyPr wrap="square">
            <a:spAutoFit/>
          </a:bodyPr>
          <a:lstStyle/>
          <a:p>
            <a:r>
              <a:rPr lang="it-IT" dirty="0" smtClean="0"/>
              <a:t>La tesi di RENS BOND: </a:t>
            </a:r>
          </a:p>
          <a:p>
            <a:endParaRPr lang="it-IT" dirty="0" smtClean="0"/>
          </a:p>
          <a:p>
            <a:pPr marL="285750" indent="-285750">
              <a:buFont typeface="Arial"/>
              <a:buChar char="•"/>
            </a:pPr>
            <a:r>
              <a:rPr lang="it-IT" dirty="0" smtClean="0"/>
              <a:t>discipline umanistiche poco consapevoli del loro contributo al progresso umano</a:t>
            </a:r>
          </a:p>
          <a:p>
            <a:pPr marL="285750" indent="-285750">
              <a:buFont typeface="Arial"/>
              <a:buChar char="•"/>
            </a:pPr>
            <a:r>
              <a:rPr lang="it-IT" dirty="0" smtClean="0"/>
              <a:t>le </a:t>
            </a:r>
            <a:r>
              <a:rPr lang="it-IT" dirty="0"/>
              <a:t>discipline umanistiche hanno concorso al progresso umano, sotto ogni punto di vista: insieme alle scienze sperimentali hanno migliorato il mondo perché hanno catturato, con i loro metodi, dimensioni strutturate della realtà, affrontando problemi concreti e trovando applicazioni in campi del tutto </a:t>
            </a:r>
            <a:r>
              <a:rPr lang="it-IT" dirty="0" smtClean="0"/>
              <a:t>inattesi</a:t>
            </a:r>
          </a:p>
          <a:p>
            <a:pPr marL="285750" indent="-285750">
              <a:buFont typeface="Arial"/>
              <a:buChar char="•"/>
            </a:pPr>
            <a:r>
              <a:rPr lang="it-IT" dirty="0"/>
              <a:t>l</a:t>
            </a:r>
            <a:r>
              <a:rPr lang="it-IT" dirty="0" smtClean="0"/>
              <a:t>a </a:t>
            </a:r>
            <a:r>
              <a:rPr lang="it-IT" dirty="0"/>
              <a:t>nascita delle </a:t>
            </a:r>
            <a:r>
              <a:rPr lang="it-IT" i="1" dirty="0" smtClean="0"/>
              <a:t>moderne discipline umanistiche </a:t>
            </a:r>
            <a:r>
              <a:rPr lang="it-IT" dirty="0" smtClean="0"/>
              <a:t>coincide con la vittoria dell’empirismo sulle </a:t>
            </a:r>
            <a:r>
              <a:rPr lang="it-IT" dirty="0" err="1"/>
              <a:t>credulonerie</a:t>
            </a:r>
            <a:r>
              <a:rPr lang="it-IT" dirty="0"/>
              <a:t> e la fede. </a:t>
            </a:r>
            <a:endParaRPr lang="it-IT" dirty="0" smtClean="0"/>
          </a:p>
          <a:p>
            <a:pPr marL="285750" indent="-285750">
              <a:buFont typeface="Arial"/>
              <a:buChar char="•"/>
            </a:pPr>
            <a:r>
              <a:rPr lang="it-IT" dirty="0"/>
              <a:t>a</a:t>
            </a:r>
            <a:r>
              <a:rPr lang="it-IT" dirty="0" smtClean="0"/>
              <a:t>nche le </a:t>
            </a:r>
            <a:r>
              <a:rPr lang="it-IT" dirty="0" err="1" smtClean="0"/>
              <a:t>humanities</a:t>
            </a:r>
            <a:r>
              <a:rPr lang="it-IT" dirty="0" smtClean="0"/>
              <a:t> scaturiscono </a:t>
            </a:r>
            <a:r>
              <a:rPr lang="it-IT" dirty="0"/>
              <a:t>dalle elaborazioni culturali di una caratteristica umana innata e funzionale alla sopravvivenza, cioè la </a:t>
            </a:r>
            <a:r>
              <a:rPr lang="it-IT" b="1" dirty="0">
                <a:solidFill>
                  <a:srgbClr val="FF0000"/>
                </a:solidFill>
              </a:rPr>
              <a:t>ricerca continua di pattern</a:t>
            </a:r>
            <a:r>
              <a:rPr lang="it-IT" dirty="0"/>
              <a:t>, o schemi o </a:t>
            </a:r>
            <a:r>
              <a:rPr lang="it-IT" dirty="0" smtClean="0"/>
              <a:t>regole, </a:t>
            </a:r>
            <a:r>
              <a:rPr lang="it-IT" dirty="0"/>
              <a:t>anche inesistenti </a:t>
            </a:r>
            <a:r>
              <a:rPr lang="it-IT" dirty="0" smtClean="0"/>
              <a:t>nell’ambiente</a:t>
            </a:r>
          </a:p>
          <a:p>
            <a:pPr marL="285750" indent="-285750">
              <a:buFont typeface="Arial"/>
              <a:buChar char="•"/>
            </a:pPr>
            <a:r>
              <a:rPr lang="it-IT" dirty="0"/>
              <a:t>l</a:t>
            </a:r>
            <a:r>
              <a:rPr lang="it-IT" dirty="0" smtClean="0"/>
              <a:t>a </a:t>
            </a:r>
            <a:r>
              <a:rPr lang="it-IT" dirty="0"/>
              <a:t>concettualizzazione dei modelli trovati varia tra "regolarità inesatte e leggi </a:t>
            </a:r>
            <a:r>
              <a:rPr lang="it-IT" dirty="0" smtClean="0"/>
              <a:t>esatte”, come nelle scienze fisiche e naturali </a:t>
            </a:r>
          </a:p>
          <a:p>
            <a:pPr marL="285750" indent="-285750">
              <a:buFont typeface="Arial"/>
              <a:buChar char="•"/>
            </a:pPr>
            <a:r>
              <a:rPr lang="it-IT" dirty="0"/>
              <a:t>l</a:t>
            </a:r>
            <a:r>
              <a:rPr lang="it-IT" dirty="0" smtClean="0"/>
              <a:t>a rinuncia a questo tipo di ricerca influenza anche il pensiero scientifico e la capacità di contribuire al progresso</a:t>
            </a:r>
            <a:endParaRPr lang="it-IT" dirty="0"/>
          </a:p>
        </p:txBody>
      </p:sp>
      <p:pic>
        <p:nvPicPr>
          <p:cNvPr id="8" name="Immagine 7"/>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376528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3"/>
          <a:srcRect/>
          <a:stretch/>
        </p:blipFill>
        <p:spPr>
          <a:xfrm>
            <a:off x="0" y="0"/>
            <a:ext cx="1806568" cy="943188"/>
          </a:xfrm>
          <a:prstGeom prst="rect">
            <a:avLst/>
          </a:prstGeom>
        </p:spPr>
      </p:pic>
      <p:pic>
        <p:nvPicPr>
          <p:cNvPr id="6" name="Immagine 5"/>
          <p:cNvPicPr>
            <a:picLocks noChangeAspect="1"/>
          </p:cNvPicPr>
          <p:nvPr/>
        </p:nvPicPr>
        <p:blipFill>
          <a:blip r:embed="rId4"/>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622300" y="1536700"/>
            <a:ext cx="6502400" cy="4616649"/>
          </a:xfrm>
          <a:prstGeom prst="rect">
            <a:avLst/>
          </a:prstGeom>
          <a:noFill/>
        </p:spPr>
        <p:txBody>
          <a:bodyPr wrap="square" rtlCol="0">
            <a:spAutoFit/>
          </a:bodyPr>
          <a:lstStyle/>
          <a:p>
            <a:r>
              <a:rPr lang="it-IT" sz="2400" b="1" dirty="0" smtClean="0">
                <a:solidFill>
                  <a:srgbClr val="0000FF"/>
                </a:solidFill>
              </a:rPr>
              <a:t>Le ragioni di un declino</a:t>
            </a:r>
            <a:r>
              <a:rPr lang="mr-IN" sz="2400" b="1" dirty="0" smtClean="0">
                <a:solidFill>
                  <a:srgbClr val="0000FF"/>
                </a:solidFill>
              </a:rPr>
              <a:t>…</a:t>
            </a:r>
            <a:endParaRPr lang="it-IT" sz="2400" b="1" dirty="0" smtClean="0">
              <a:solidFill>
                <a:srgbClr val="0000FF"/>
              </a:solidFill>
            </a:endParaRPr>
          </a:p>
          <a:p>
            <a:endParaRPr lang="it-IT" dirty="0"/>
          </a:p>
          <a:p>
            <a:pPr marL="285750" indent="-285750">
              <a:buFont typeface="Arial"/>
              <a:buChar char="•"/>
            </a:pPr>
            <a:r>
              <a:rPr lang="it-IT" dirty="0" smtClean="0"/>
              <a:t>Relazione tra esplosione cambriana nuovi media </a:t>
            </a:r>
            <a:r>
              <a:rPr lang="mr-IN" dirty="0" smtClean="0"/>
              <a:t>–</a:t>
            </a:r>
            <a:r>
              <a:rPr lang="it-IT" dirty="0" smtClean="0"/>
              <a:t> ripresa processi di globalizzazione </a:t>
            </a:r>
            <a:r>
              <a:rPr lang="mr-IN" dirty="0" smtClean="0"/>
              <a:t>–</a:t>
            </a:r>
            <a:r>
              <a:rPr lang="it-IT" dirty="0" smtClean="0"/>
              <a:t> rinuncia al pensiero “forte” (alla ricerca di pattern)</a:t>
            </a:r>
          </a:p>
          <a:p>
            <a:endParaRPr lang="it-IT" dirty="0"/>
          </a:p>
          <a:p>
            <a:pPr marL="285750" indent="-285750">
              <a:buFont typeface="Arial"/>
              <a:buChar char="•"/>
            </a:pPr>
            <a:r>
              <a:rPr lang="it-IT" dirty="0"/>
              <a:t>S</a:t>
            </a:r>
            <a:r>
              <a:rPr lang="it-IT" dirty="0" smtClean="0"/>
              <a:t>i avviano processi di destrutturazione, ristrutturazione che generano vincitori e vinti, costringendo chi vuole rimanere a galla a ridefinirsi.</a:t>
            </a:r>
            <a:r>
              <a:rPr lang="it-IT" dirty="0"/>
              <a:t> </a:t>
            </a:r>
            <a:r>
              <a:rPr lang="it-IT" dirty="0" smtClean="0"/>
              <a:t>Ma qualcosa vacilla nella narrazione della modernizzazione.</a:t>
            </a:r>
          </a:p>
          <a:p>
            <a:endParaRPr lang="it-IT" dirty="0"/>
          </a:p>
          <a:p>
            <a:pPr marL="285750" indent="-285750">
              <a:buFont typeface="Arial"/>
              <a:buChar char="•"/>
            </a:pPr>
            <a:r>
              <a:rPr lang="it-IT" dirty="0" smtClean="0"/>
              <a:t>Si apre una fase di incertezza </a:t>
            </a:r>
            <a:r>
              <a:rPr lang="mr-IN" dirty="0" smtClean="0"/>
              <a:t>–</a:t>
            </a:r>
            <a:r>
              <a:rPr lang="it-IT" dirty="0" smtClean="0"/>
              <a:t> crisi vecchie proposte d’ordine (guerra fredda, teorie generali e Storia</a:t>
            </a:r>
            <a:r>
              <a:rPr lang="mr-IN" dirty="0" smtClean="0"/>
              <a:t>…</a:t>
            </a:r>
            <a:r>
              <a:rPr lang="it-IT" dirty="0" smtClean="0"/>
              <a:t>.): non emergono altre proposte d’ordine e di senso forti, generali </a:t>
            </a:r>
            <a:r>
              <a:rPr lang="it-IT" dirty="0" smtClean="0">
                <a:sym typeface="Wingdings"/>
              </a:rPr>
              <a:t> postmoderno e crisi delle </a:t>
            </a:r>
            <a:r>
              <a:rPr lang="it-IT" dirty="0" err="1" smtClean="0">
                <a:sym typeface="Wingdings"/>
              </a:rPr>
              <a:t>humanities</a:t>
            </a:r>
            <a:r>
              <a:rPr lang="it-IT" dirty="0" smtClean="0">
                <a:sym typeface="Wingdings"/>
              </a:rPr>
              <a:t> </a:t>
            </a:r>
          </a:p>
          <a:p>
            <a:endParaRPr lang="it-IT" dirty="0">
              <a:sym typeface="Wingdings"/>
            </a:endParaRPr>
          </a:p>
        </p:txBody>
      </p:sp>
      <p:sp>
        <p:nvSpPr>
          <p:cNvPr id="3" name="CasellaDiTesto 2"/>
          <p:cNvSpPr txBox="1"/>
          <p:nvPr/>
        </p:nvSpPr>
        <p:spPr>
          <a:xfrm>
            <a:off x="6896100" y="5553184"/>
            <a:ext cx="2108200" cy="1323439"/>
          </a:xfrm>
          <a:prstGeom prst="rect">
            <a:avLst/>
          </a:prstGeom>
          <a:noFill/>
        </p:spPr>
        <p:txBody>
          <a:bodyPr wrap="square" rtlCol="0">
            <a:spAutoFit/>
          </a:bodyPr>
          <a:lstStyle/>
          <a:p>
            <a:r>
              <a:rPr lang="it-IT" sz="2000" b="1" dirty="0" smtClean="0">
                <a:solidFill>
                  <a:srgbClr val="FF6600"/>
                </a:solidFill>
              </a:rPr>
              <a:t>INCERTEZZA</a:t>
            </a:r>
          </a:p>
          <a:p>
            <a:r>
              <a:rPr lang="it-IT" sz="2000" b="1" dirty="0" smtClean="0">
                <a:solidFill>
                  <a:srgbClr val="FF6600"/>
                </a:solidFill>
              </a:rPr>
              <a:t>INSTABILITA’</a:t>
            </a:r>
          </a:p>
          <a:p>
            <a:r>
              <a:rPr lang="it-IT" sz="2000" b="1" dirty="0" smtClean="0">
                <a:solidFill>
                  <a:srgbClr val="FF6600"/>
                </a:solidFill>
              </a:rPr>
              <a:t>SENZA SOGGETTO</a:t>
            </a:r>
          </a:p>
          <a:p>
            <a:r>
              <a:rPr lang="it-IT" sz="2000" b="1" dirty="0" smtClean="0">
                <a:solidFill>
                  <a:srgbClr val="FF6600"/>
                </a:solidFill>
              </a:rPr>
              <a:t>SENZA FINALITA’</a:t>
            </a:r>
            <a:endParaRPr lang="it-IT" sz="2000" b="1" dirty="0">
              <a:solidFill>
                <a:srgbClr val="FF6600"/>
              </a:solidFill>
            </a:endParaRPr>
          </a:p>
        </p:txBody>
      </p:sp>
      <p:pic>
        <p:nvPicPr>
          <p:cNvPr id="8" name="Immagine 7"/>
          <p:cNvPicPr>
            <a:picLocks noChangeAspect="1"/>
          </p:cNvPicPr>
          <p:nvPr/>
        </p:nvPicPr>
        <p:blipFill rotWithShape="1">
          <a:blip r:embed="rId5"/>
          <a:srcRect t="59722" b="27546"/>
          <a:stretch/>
        </p:blipFill>
        <p:spPr>
          <a:xfrm>
            <a:off x="0" y="0"/>
            <a:ext cx="9144000" cy="935224"/>
          </a:xfrm>
          <a:prstGeom prst="rect">
            <a:avLst/>
          </a:prstGeom>
        </p:spPr>
      </p:pic>
    </p:spTree>
    <p:extLst>
      <p:ext uri="{BB962C8B-B14F-4D97-AF65-F5344CB8AC3E}">
        <p14:creationId xmlns:p14="http://schemas.microsoft.com/office/powerpoint/2010/main" val="414411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635000" y="1536700"/>
            <a:ext cx="6502400" cy="4247317"/>
          </a:xfrm>
          <a:prstGeom prst="rect">
            <a:avLst/>
          </a:prstGeom>
          <a:noFill/>
        </p:spPr>
        <p:txBody>
          <a:bodyPr wrap="square" rtlCol="0">
            <a:spAutoFit/>
          </a:bodyPr>
          <a:lstStyle/>
          <a:p>
            <a:endParaRPr lang="it-IT" dirty="0">
              <a:sym typeface="Wingdings"/>
            </a:endParaRPr>
          </a:p>
          <a:p>
            <a:pPr marL="285750" indent="-285750">
              <a:buFont typeface="Arial"/>
              <a:buChar char="•"/>
            </a:pPr>
            <a:r>
              <a:rPr lang="it-IT" dirty="0" smtClean="0">
                <a:sym typeface="Wingdings"/>
              </a:rPr>
              <a:t>Reazioni antisistema (</a:t>
            </a:r>
            <a:r>
              <a:rPr lang="it-IT" dirty="0" err="1" smtClean="0">
                <a:sym typeface="Wingdings"/>
              </a:rPr>
              <a:t>sovranismi</a:t>
            </a:r>
            <a:r>
              <a:rPr lang="it-IT" dirty="0" smtClean="0">
                <a:sym typeface="Wingdings"/>
              </a:rPr>
              <a:t>, </a:t>
            </a:r>
            <a:r>
              <a:rPr lang="it-IT" dirty="0" err="1" smtClean="0">
                <a:sym typeface="Wingdings"/>
              </a:rPr>
              <a:t>sudismi</a:t>
            </a:r>
            <a:r>
              <a:rPr lang="mr-IN" dirty="0" smtClean="0">
                <a:sym typeface="Wingdings"/>
              </a:rPr>
              <a:t>…</a:t>
            </a:r>
            <a:r>
              <a:rPr lang="it-IT" dirty="0" smtClean="0">
                <a:sym typeface="Wingdings"/>
              </a:rPr>
              <a:t>  populismi) + riorganizzazione difensiva vecchi poteri </a:t>
            </a:r>
            <a:r>
              <a:rPr lang="it-IT" dirty="0" err="1" smtClean="0">
                <a:sym typeface="Wingdings"/>
              </a:rPr>
              <a:t>mainstream</a:t>
            </a:r>
            <a:r>
              <a:rPr lang="it-IT" dirty="0" smtClean="0">
                <a:sym typeface="Wingdings"/>
              </a:rPr>
              <a:t> (Stati nazione, Media, </a:t>
            </a:r>
            <a:r>
              <a:rPr lang="mr-IN" dirty="0" smtClean="0">
                <a:sym typeface="Wingdings"/>
              </a:rPr>
              <a:t>…</a:t>
            </a:r>
            <a:r>
              <a:rPr lang="it-IT" dirty="0" smtClean="0">
                <a:sym typeface="Wingdings"/>
              </a:rPr>
              <a:t>) e ritorno delle oligarchie</a:t>
            </a:r>
          </a:p>
          <a:p>
            <a:pPr marL="285750" indent="-285750">
              <a:buFont typeface="Arial"/>
              <a:buChar char="•"/>
            </a:pPr>
            <a:endParaRPr lang="it-IT" dirty="0">
              <a:sym typeface="Wingdings"/>
            </a:endParaRPr>
          </a:p>
          <a:p>
            <a:pPr marL="285750" indent="-285750">
              <a:buFont typeface="Arial"/>
              <a:buChar char="•"/>
            </a:pPr>
            <a:r>
              <a:rPr lang="it-IT" dirty="0" smtClean="0">
                <a:sym typeface="Wingdings"/>
              </a:rPr>
              <a:t>Crisi delle forme organizzative e politiche con cui le masse nel XX secolo:</a:t>
            </a:r>
          </a:p>
          <a:p>
            <a:pPr marL="742950" lvl="1" indent="-285750">
              <a:buFontTx/>
              <a:buChar char="-"/>
            </a:pPr>
            <a:r>
              <a:rPr lang="it-IT" dirty="0">
                <a:sym typeface="Wingdings"/>
              </a:rPr>
              <a:t>e</a:t>
            </a:r>
            <a:r>
              <a:rPr lang="it-IT" dirty="0" smtClean="0">
                <a:sym typeface="Wingdings"/>
              </a:rPr>
              <a:t>rano entrate nello spazio pubblico e nello spazio politico</a:t>
            </a:r>
          </a:p>
          <a:p>
            <a:pPr marL="742950" lvl="1" indent="-285750">
              <a:buFontTx/>
              <a:buChar char="-"/>
            </a:pPr>
            <a:r>
              <a:rPr lang="it-IT" dirty="0">
                <a:sym typeface="Wingdings"/>
              </a:rPr>
              <a:t>a</a:t>
            </a:r>
            <a:r>
              <a:rPr lang="it-IT" dirty="0" smtClean="0">
                <a:sym typeface="Wingdings"/>
              </a:rPr>
              <a:t>vevano dato </a:t>
            </a:r>
            <a:r>
              <a:rPr lang="it-IT" dirty="0">
                <a:sym typeface="Wingdings"/>
              </a:rPr>
              <a:t>senso ad una visione generale della </a:t>
            </a:r>
            <a:r>
              <a:rPr lang="it-IT" dirty="0" smtClean="0">
                <a:sym typeface="Wingdings"/>
              </a:rPr>
              <a:t>realtà di carattere progressivo</a:t>
            </a:r>
            <a:endParaRPr lang="it-IT" dirty="0">
              <a:sym typeface="Wingdings"/>
            </a:endParaRPr>
          </a:p>
          <a:p>
            <a:pPr marL="285750" indent="-285750">
              <a:buFont typeface="Arial"/>
              <a:buChar char="•"/>
            </a:pPr>
            <a:endParaRPr lang="it-IT" dirty="0" smtClean="0">
              <a:sym typeface="Wingdings"/>
            </a:endParaRPr>
          </a:p>
          <a:p>
            <a:pPr marL="285750" indent="-285750">
              <a:buFont typeface="Arial"/>
              <a:buChar char="•"/>
            </a:pPr>
            <a:r>
              <a:rPr lang="it-IT" dirty="0" smtClean="0">
                <a:sym typeface="Wingdings"/>
              </a:rPr>
              <a:t>Le ristrutturazioni avanzano grazie alla riorganizzazione degli spazi privati (mercati/internet), dove dominano interessi e gerarchie ispirate da logiche non “pubbliche”, non legate ad “interessi generali” (leggi= delle masse)</a:t>
            </a:r>
            <a:endParaRPr lang="it-IT" dirty="0"/>
          </a:p>
        </p:txBody>
      </p:sp>
      <p:sp>
        <p:nvSpPr>
          <p:cNvPr id="3" name="CasellaDiTesto 2"/>
          <p:cNvSpPr txBox="1"/>
          <p:nvPr/>
        </p:nvSpPr>
        <p:spPr>
          <a:xfrm>
            <a:off x="6223000" y="5507018"/>
            <a:ext cx="3009959" cy="1323439"/>
          </a:xfrm>
          <a:prstGeom prst="rect">
            <a:avLst/>
          </a:prstGeom>
          <a:noFill/>
        </p:spPr>
        <p:txBody>
          <a:bodyPr wrap="none" rtlCol="0">
            <a:spAutoFit/>
          </a:bodyPr>
          <a:lstStyle/>
          <a:p>
            <a:r>
              <a:rPr lang="it-IT" sz="2000" b="1" dirty="0" smtClean="0">
                <a:solidFill>
                  <a:srgbClr val="FF6600"/>
                </a:solidFill>
              </a:rPr>
              <a:t>BISOGNO D’ORDINE</a:t>
            </a:r>
          </a:p>
          <a:p>
            <a:r>
              <a:rPr lang="it-IT" sz="2000" b="1" dirty="0" smtClean="0">
                <a:solidFill>
                  <a:srgbClr val="FF6600"/>
                </a:solidFill>
              </a:rPr>
              <a:t>BISOGNO DI SENSO</a:t>
            </a:r>
          </a:p>
          <a:p>
            <a:r>
              <a:rPr lang="it-IT" sz="2000" b="1" dirty="0" smtClean="0">
                <a:solidFill>
                  <a:srgbClr val="FF6600"/>
                </a:solidFill>
              </a:rPr>
              <a:t>BISOGNO DI FINALITA’</a:t>
            </a:r>
          </a:p>
          <a:p>
            <a:r>
              <a:rPr lang="it-IT" sz="2000" b="1" dirty="0" smtClean="0">
                <a:solidFill>
                  <a:srgbClr val="FF6600"/>
                </a:solidFill>
              </a:rPr>
              <a:t>BISOGNO DI PROSPETTIVA</a:t>
            </a:r>
            <a:endParaRPr lang="it-IT" sz="2000" b="1" dirty="0">
              <a:solidFill>
                <a:srgbClr val="FF6600"/>
              </a:solidFill>
            </a:endParaRPr>
          </a:p>
        </p:txBody>
      </p:sp>
      <p:pic>
        <p:nvPicPr>
          <p:cNvPr id="8" name="Immagine 7"/>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161330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592667" y="1445922"/>
            <a:ext cx="7789333" cy="4893647"/>
          </a:xfrm>
          <a:prstGeom prst="rect">
            <a:avLst/>
          </a:prstGeom>
        </p:spPr>
        <p:txBody>
          <a:bodyPr wrap="square">
            <a:spAutoFit/>
          </a:bodyPr>
          <a:lstStyle/>
          <a:p>
            <a:r>
              <a:rPr lang="mr-IN" sz="2400" b="1" dirty="0" smtClean="0"/>
              <a:t>…</a:t>
            </a:r>
            <a:r>
              <a:rPr lang="it-IT" sz="2400" b="1" i="1" dirty="0" smtClean="0"/>
              <a:t>così </a:t>
            </a:r>
            <a:r>
              <a:rPr lang="it-IT" sz="2400" b="1" i="1" dirty="0"/>
              <a:t>come la politica non può essere solo competizione per la </a:t>
            </a:r>
            <a:r>
              <a:rPr lang="it-IT" sz="2400" b="1" i="1" dirty="0">
                <a:solidFill>
                  <a:srgbClr val="FF6600"/>
                </a:solidFill>
              </a:rPr>
              <a:t>conquista del consenso</a:t>
            </a:r>
            <a:r>
              <a:rPr lang="it-IT" sz="2400" b="1" i="1" dirty="0"/>
              <a:t>, allo stesso modo non può ridursi neanche a pura </a:t>
            </a:r>
            <a:r>
              <a:rPr lang="it-IT" sz="2400" b="1" i="1" dirty="0">
                <a:solidFill>
                  <a:srgbClr val="FF6600"/>
                </a:solidFill>
              </a:rPr>
              <a:t>capacità amministrativa</a:t>
            </a:r>
            <a:r>
              <a:rPr lang="it-IT" sz="2400" b="1" i="1" dirty="0"/>
              <a:t>. Deve essere infatti molto di più; definizione di un progetto, di un percorso, </a:t>
            </a:r>
            <a:r>
              <a:rPr lang="it-IT" sz="2400" b="1" i="1" dirty="0">
                <a:solidFill>
                  <a:srgbClr val="FF6600"/>
                </a:solidFill>
              </a:rPr>
              <a:t>ricerca di un’identità</a:t>
            </a:r>
            <a:r>
              <a:rPr lang="it-IT" sz="2400" b="1" i="1" dirty="0"/>
              <a:t>. </a:t>
            </a:r>
            <a:endParaRPr lang="it-IT" sz="2400" b="1" i="1" dirty="0" smtClean="0"/>
          </a:p>
          <a:p>
            <a:r>
              <a:rPr lang="it-IT" sz="2400" b="1" i="1" dirty="0" smtClean="0"/>
              <a:t>Occorre </a:t>
            </a:r>
            <a:r>
              <a:rPr lang="it-IT" sz="2400" b="1" i="1" dirty="0"/>
              <a:t>ricordarsi che si partecipa non solo per </a:t>
            </a:r>
            <a:r>
              <a:rPr lang="it-IT" sz="2400" b="1" i="1" dirty="0">
                <a:solidFill>
                  <a:srgbClr val="FF6600"/>
                </a:solidFill>
              </a:rPr>
              <a:t>prendere parte</a:t>
            </a:r>
            <a:r>
              <a:rPr lang="it-IT" sz="2400" b="1" i="1" dirty="0"/>
              <a:t>, ma anche per </a:t>
            </a:r>
            <a:r>
              <a:rPr lang="it-IT" sz="2400" b="1" i="1" dirty="0">
                <a:solidFill>
                  <a:srgbClr val="FF6600"/>
                </a:solidFill>
              </a:rPr>
              <a:t>sentirsi parte</a:t>
            </a:r>
            <a:r>
              <a:rPr lang="it-IT" sz="2400" b="1" i="1" dirty="0"/>
              <a:t>. La politica, per vivere, ha perciò bisogno di convincere e di coinvolgere, di interessare ed emozionare, ha bisogno di passione. </a:t>
            </a:r>
            <a:endParaRPr lang="it-IT" sz="2400" b="1" i="1" dirty="0" smtClean="0"/>
          </a:p>
          <a:p>
            <a:r>
              <a:rPr lang="it-IT" sz="2400" b="1" i="1" dirty="0" smtClean="0"/>
              <a:t>Ed </a:t>
            </a:r>
            <a:r>
              <a:rPr lang="it-IT" sz="2400" b="1" i="1" dirty="0"/>
              <a:t>è nell’incontro tra un </a:t>
            </a:r>
            <a:r>
              <a:rPr lang="it-IT" sz="2400" b="1" i="1" dirty="0">
                <a:solidFill>
                  <a:srgbClr val="FF6600"/>
                </a:solidFill>
              </a:rPr>
              <a:t>progetto credibile </a:t>
            </a:r>
            <a:r>
              <a:rPr lang="it-IT" sz="2400" b="1" i="1" dirty="0"/>
              <a:t>e una buona amministrazione che cerca di realizzarlo che la politica può riuscire a costruire legami sociali duraturi</a:t>
            </a:r>
            <a:r>
              <a:rPr lang="it-IT" sz="2400" i="1" dirty="0" smtClean="0">
                <a:effectLst/>
              </a:rPr>
              <a:t> </a:t>
            </a:r>
          </a:p>
          <a:p>
            <a:r>
              <a:rPr lang="it-IT" sz="2400" i="1" dirty="0" smtClean="0"/>
              <a:t>[</a:t>
            </a:r>
            <a:r>
              <a:rPr lang="it-IT" sz="2400" i="1" dirty="0" err="1" smtClean="0"/>
              <a:t>Ventrone</a:t>
            </a:r>
            <a:r>
              <a:rPr lang="it-IT" sz="2400" i="1" dirty="0" smtClean="0"/>
              <a:t>, prefazione al libro]</a:t>
            </a:r>
            <a:endParaRPr lang="it-IT" sz="2400" i="1" dirty="0"/>
          </a:p>
        </p:txBody>
      </p:sp>
    </p:spTree>
    <p:extLst>
      <p:ext uri="{BB962C8B-B14F-4D97-AF65-F5344CB8AC3E}">
        <p14:creationId xmlns:p14="http://schemas.microsoft.com/office/powerpoint/2010/main" val="306044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5" name="Rettangolo 4"/>
          <p:cNvSpPr/>
          <p:nvPr/>
        </p:nvSpPr>
        <p:spPr>
          <a:xfrm>
            <a:off x="682625" y="1501775"/>
            <a:ext cx="5286375" cy="4462760"/>
          </a:xfrm>
          <a:prstGeom prst="rect">
            <a:avLst/>
          </a:prstGeom>
        </p:spPr>
        <p:txBody>
          <a:bodyPr wrap="square">
            <a:spAutoFit/>
          </a:bodyPr>
          <a:lstStyle/>
          <a:p>
            <a:r>
              <a:rPr lang="it-IT" sz="2400" b="1" dirty="0" smtClean="0">
                <a:solidFill>
                  <a:srgbClr val="FF6600"/>
                </a:solidFill>
                <a:effectLst/>
              </a:rPr>
              <a:t>Federico </a:t>
            </a:r>
            <a:r>
              <a:rPr lang="it-IT" sz="2400" b="1" dirty="0" err="1" smtClean="0">
                <a:solidFill>
                  <a:srgbClr val="FF6600"/>
                </a:solidFill>
                <a:effectLst/>
              </a:rPr>
              <a:t>Finchelstein</a:t>
            </a:r>
            <a:endParaRPr lang="it-IT" sz="2400" b="1" dirty="0">
              <a:solidFill>
                <a:srgbClr val="FF6600"/>
              </a:solidFill>
            </a:endParaRPr>
          </a:p>
          <a:p>
            <a:r>
              <a:rPr lang="it-IT" sz="2000" dirty="0" smtClean="0">
                <a:effectLst/>
              </a:rPr>
              <a:t>docente di storia </a:t>
            </a:r>
            <a:r>
              <a:rPr lang="it-IT" sz="2000" dirty="0" err="1" smtClean="0">
                <a:effectLst/>
              </a:rPr>
              <a:t>Brown</a:t>
            </a:r>
            <a:r>
              <a:rPr lang="it-IT" sz="2000" dirty="0" smtClean="0">
                <a:effectLst/>
              </a:rPr>
              <a:t> </a:t>
            </a:r>
            <a:r>
              <a:rPr lang="it-IT" sz="2000" dirty="0" err="1" smtClean="0">
                <a:effectLst/>
              </a:rPr>
              <a:t>University</a:t>
            </a:r>
            <a:r>
              <a:rPr lang="it-IT" sz="2000" dirty="0" smtClean="0">
                <a:effectLst/>
              </a:rPr>
              <a:t>, ora alla New School for Social </a:t>
            </a:r>
            <a:r>
              <a:rPr lang="it-IT" sz="2000" dirty="0" err="1" smtClean="0">
                <a:effectLst/>
              </a:rPr>
              <a:t>Research</a:t>
            </a:r>
            <a:r>
              <a:rPr lang="it-IT" sz="2000" dirty="0" smtClean="0">
                <a:effectLst/>
              </a:rPr>
              <a:t> e all’Eugene Lang College a New York, </a:t>
            </a:r>
            <a:r>
              <a:rPr lang="it-IT" sz="2000" dirty="0" err="1" smtClean="0">
                <a:effectLst/>
              </a:rPr>
              <a:t>visiting</a:t>
            </a:r>
            <a:r>
              <a:rPr lang="it-IT" sz="2000" dirty="0" smtClean="0">
                <a:effectLst/>
              </a:rPr>
              <a:t> professor in diverse università estere e all’Università di Milano. </a:t>
            </a:r>
          </a:p>
          <a:p>
            <a:endParaRPr lang="it-IT" sz="2000" dirty="0"/>
          </a:p>
          <a:p>
            <a:r>
              <a:rPr lang="it-IT" sz="2000" dirty="0" smtClean="0">
                <a:effectLst/>
              </a:rPr>
              <a:t>Tra le sue numerose pubblicazioni ricordiamo: </a:t>
            </a:r>
            <a:r>
              <a:rPr lang="it-IT" sz="2000" i="1" dirty="0" err="1" smtClean="0">
                <a:effectLst/>
              </a:rPr>
              <a:t>Transatlantic</a:t>
            </a:r>
            <a:r>
              <a:rPr lang="it-IT" sz="2000" i="1" dirty="0" smtClean="0">
                <a:effectLst/>
              </a:rPr>
              <a:t> </a:t>
            </a:r>
            <a:r>
              <a:rPr lang="it-IT" sz="2000" i="1" dirty="0" err="1" smtClean="0">
                <a:effectLst/>
              </a:rPr>
              <a:t>Fascism</a:t>
            </a:r>
            <a:r>
              <a:rPr lang="it-IT" sz="2000" i="1" dirty="0" smtClean="0">
                <a:effectLst/>
              </a:rPr>
              <a:t> </a:t>
            </a:r>
            <a:r>
              <a:rPr lang="it-IT" sz="2000" dirty="0" smtClean="0">
                <a:effectLst/>
              </a:rPr>
              <a:t>(Duke </a:t>
            </a:r>
            <a:r>
              <a:rPr lang="it-IT" sz="2000" dirty="0" err="1" smtClean="0">
                <a:effectLst/>
              </a:rPr>
              <a:t>University</a:t>
            </a:r>
            <a:r>
              <a:rPr lang="it-IT" sz="2000" dirty="0" smtClean="0">
                <a:effectLst/>
              </a:rPr>
              <a:t> Press, 2010) e </a:t>
            </a:r>
            <a:r>
              <a:rPr lang="it-IT" sz="2000" i="1" dirty="0" smtClean="0">
                <a:effectLst/>
              </a:rPr>
              <a:t>The </a:t>
            </a:r>
            <a:r>
              <a:rPr lang="it-IT" sz="2000" i="1" dirty="0" err="1" smtClean="0">
                <a:effectLst/>
              </a:rPr>
              <a:t>Ideological</a:t>
            </a:r>
            <a:r>
              <a:rPr lang="it-IT" sz="2000" i="1" dirty="0" smtClean="0">
                <a:effectLst/>
              </a:rPr>
              <a:t> </a:t>
            </a:r>
            <a:r>
              <a:rPr lang="it-IT" sz="2000" i="1" dirty="0" err="1" smtClean="0">
                <a:effectLst/>
              </a:rPr>
              <a:t>Origins</a:t>
            </a:r>
            <a:r>
              <a:rPr lang="it-IT" sz="2000" i="1" dirty="0" smtClean="0">
                <a:effectLst/>
              </a:rPr>
              <a:t> of the </a:t>
            </a:r>
            <a:r>
              <a:rPr lang="it-IT" sz="2000" i="1" dirty="0" err="1" smtClean="0">
                <a:effectLst/>
              </a:rPr>
              <a:t>Dirty</a:t>
            </a:r>
            <a:r>
              <a:rPr lang="it-IT" sz="2000" i="1" dirty="0" smtClean="0">
                <a:effectLst/>
              </a:rPr>
              <a:t> War </a:t>
            </a:r>
            <a:r>
              <a:rPr lang="it-IT" sz="2000" dirty="0" smtClean="0">
                <a:effectLst/>
              </a:rPr>
              <a:t>(Oxford </a:t>
            </a:r>
            <a:r>
              <a:rPr lang="it-IT" sz="2000" dirty="0" err="1" smtClean="0">
                <a:effectLst/>
              </a:rPr>
              <a:t>University</a:t>
            </a:r>
            <a:r>
              <a:rPr lang="it-IT" sz="2000" dirty="0" smtClean="0">
                <a:effectLst/>
              </a:rPr>
              <a:t> Press, 2017). </a:t>
            </a:r>
          </a:p>
          <a:p>
            <a:endParaRPr lang="it-IT" sz="2000" dirty="0"/>
          </a:p>
          <a:p>
            <a:r>
              <a:rPr lang="it-IT" sz="2000" dirty="0" smtClean="0">
                <a:effectLst/>
              </a:rPr>
              <a:t>Collabora con importanti testate americane ed europee, tra cui «The New York Times», «The Washington Post», «The </a:t>
            </a:r>
            <a:r>
              <a:rPr lang="it-IT" sz="2000" dirty="0" err="1" smtClean="0">
                <a:effectLst/>
              </a:rPr>
              <a:t>Guardian</a:t>
            </a:r>
            <a:r>
              <a:rPr lang="it-IT" sz="2000" dirty="0" smtClean="0">
                <a:effectLst/>
              </a:rPr>
              <a:t>», «</a:t>
            </a:r>
            <a:r>
              <a:rPr lang="it-IT" sz="2000" dirty="0" err="1" smtClean="0">
                <a:effectLst/>
              </a:rPr>
              <a:t>Clarín</a:t>
            </a:r>
            <a:r>
              <a:rPr lang="it-IT" sz="2000" dirty="0" smtClean="0">
                <a:effectLst/>
              </a:rPr>
              <a:t>».</a:t>
            </a:r>
            <a:endParaRPr lang="it-IT" sz="2000" dirty="0">
              <a:effectLst/>
            </a:endParaRPr>
          </a:p>
        </p:txBody>
      </p:sp>
      <p:pic>
        <p:nvPicPr>
          <p:cNvPr id="6" name="Immagine 5"/>
          <p:cNvPicPr>
            <a:picLocks noChangeAspect="1"/>
          </p:cNvPicPr>
          <p:nvPr/>
        </p:nvPicPr>
        <p:blipFill rotWithShape="1">
          <a:blip r:embed="rId3"/>
          <a:srcRect l="35000" r="12917"/>
          <a:stretch/>
        </p:blipFill>
        <p:spPr>
          <a:xfrm>
            <a:off x="6715125" y="2343150"/>
            <a:ext cx="1984375" cy="2133600"/>
          </a:xfrm>
          <a:prstGeom prst="rect">
            <a:avLst/>
          </a:prstGeom>
        </p:spPr>
      </p:pic>
    </p:spTree>
    <p:extLst>
      <p:ext uri="{BB962C8B-B14F-4D97-AF65-F5344CB8AC3E}">
        <p14:creationId xmlns:p14="http://schemas.microsoft.com/office/powerpoint/2010/main" val="366677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977900" y="1409700"/>
            <a:ext cx="6502400" cy="3016211"/>
          </a:xfrm>
          <a:prstGeom prst="rect">
            <a:avLst/>
          </a:prstGeom>
          <a:noFill/>
        </p:spPr>
        <p:txBody>
          <a:bodyPr wrap="square" rtlCol="0">
            <a:spAutoFit/>
          </a:bodyPr>
          <a:lstStyle/>
          <a:p>
            <a:endParaRPr lang="it-IT" dirty="0">
              <a:sym typeface="Wingdings"/>
            </a:endParaRPr>
          </a:p>
          <a:p>
            <a:r>
              <a:rPr lang="it-IT" sz="2800" b="1" dirty="0" smtClean="0">
                <a:solidFill>
                  <a:srgbClr val="0000FF"/>
                </a:solidFill>
                <a:sym typeface="Wingdings"/>
              </a:rPr>
              <a:t>MEDIA LOGIC - populismo</a:t>
            </a:r>
          </a:p>
          <a:p>
            <a:endParaRPr lang="it-IT" dirty="0">
              <a:sym typeface="Wingdings"/>
            </a:endParaRPr>
          </a:p>
          <a:p>
            <a:pPr marL="342900" indent="-342900">
              <a:buAutoNum type="arabicParenR"/>
            </a:pPr>
            <a:r>
              <a:rPr lang="it-IT" dirty="0" smtClean="0">
                <a:sym typeface="Wingdings"/>
              </a:rPr>
              <a:t>Drammaturgia di un conflitto binario</a:t>
            </a:r>
          </a:p>
          <a:p>
            <a:pPr marL="342900" indent="-342900">
              <a:buAutoNum type="arabicParenR"/>
            </a:pPr>
            <a:r>
              <a:rPr lang="it-IT" dirty="0" smtClean="0">
                <a:sym typeface="Wingdings"/>
              </a:rPr>
              <a:t>Narrazione di una caduta</a:t>
            </a:r>
          </a:p>
          <a:p>
            <a:pPr marL="342900" indent="-342900">
              <a:buAutoNum type="arabicParenR"/>
            </a:pPr>
            <a:r>
              <a:rPr lang="it-IT" dirty="0" smtClean="0">
                <a:sym typeface="Wingdings"/>
              </a:rPr>
              <a:t>Popolo/</a:t>
            </a:r>
            <a:r>
              <a:rPr lang="it-IT" dirty="0" err="1" smtClean="0">
                <a:sym typeface="Wingdings"/>
              </a:rPr>
              <a:t>Elite</a:t>
            </a:r>
            <a:endParaRPr lang="it-IT" dirty="0" smtClean="0">
              <a:sym typeface="Wingdings"/>
            </a:endParaRPr>
          </a:p>
          <a:p>
            <a:pPr marL="342900" indent="-342900">
              <a:buAutoNum type="arabicParenR"/>
            </a:pPr>
            <a:r>
              <a:rPr lang="it-IT" dirty="0" err="1" smtClean="0">
                <a:sym typeface="Wingdings"/>
              </a:rPr>
              <a:t>Politically</a:t>
            </a:r>
            <a:r>
              <a:rPr lang="it-IT" dirty="0" smtClean="0">
                <a:sym typeface="Wingdings"/>
              </a:rPr>
              <a:t> non </a:t>
            </a:r>
            <a:r>
              <a:rPr lang="it-IT" dirty="0" err="1" smtClean="0">
                <a:sym typeface="Wingdings"/>
              </a:rPr>
              <a:t>correct</a:t>
            </a:r>
            <a:endParaRPr lang="it-IT" dirty="0" smtClean="0">
              <a:sym typeface="Wingdings"/>
            </a:endParaRPr>
          </a:p>
          <a:p>
            <a:pPr marL="342900" indent="-342900">
              <a:buAutoNum type="arabicParenR"/>
            </a:pPr>
            <a:r>
              <a:rPr lang="it-IT" dirty="0" smtClean="0">
                <a:sym typeface="Wingdings"/>
              </a:rPr>
              <a:t>Semplificazione</a:t>
            </a:r>
          </a:p>
          <a:p>
            <a:pPr marL="342900" indent="-342900">
              <a:buAutoNum type="arabicParenR"/>
            </a:pPr>
            <a:r>
              <a:rPr lang="it-IT" dirty="0" smtClean="0">
                <a:sym typeface="Wingdings"/>
              </a:rPr>
              <a:t>Personalizzazione e “</a:t>
            </a:r>
            <a:r>
              <a:rPr lang="it-IT" dirty="0" err="1" smtClean="0">
                <a:sym typeface="Wingdings"/>
              </a:rPr>
              <a:t>affective</a:t>
            </a:r>
            <a:r>
              <a:rPr lang="it-IT" dirty="0" smtClean="0">
                <a:sym typeface="Wingdings"/>
              </a:rPr>
              <a:t> </a:t>
            </a:r>
            <a:r>
              <a:rPr lang="it-IT" dirty="0" err="1" smtClean="0">
                <a:sym typeface="Wingdings"/>
              </a:rPr>
              <a:t>appeals</a:t>
            </a:r>
            <a:r>
              <a:rPr lang="it-IT" dirty="0" smtClean="0">
                <a:sym typeface="Wingdings"/>
              </a:rPr>
              <a:t>”</a:t>
            </a:r>
            <a:endParaRPr lang="it-IT" dirty="0">
              <a:sym typeface="Wingdings"/>
            </a:endParaRPr>
          </a:p>
          <a:p>
            <a:endParaRPr lang="it-IT" dirty="0"/>
          </a:p>
        </p:txBody>
      </p:sp>
      <p:sp>
        <p:nvSpPr>
          <p:cNvPr id="3" name="CasellaDiTesto 2"/>
          <p:cNvSpPr txBox="1"/>
          <p:nvPr/>
        </p:nvSpPr>
        <p:spPr>
          <a:xfrm>
            <a:off x="6096000" y="3263900"/>
            <a:ext cx="2122834" cy="1323439"/>
          </a:xfrm>
          <a:prstGeom prst="rect">
            <a:avLst/>
          </a:prstGeom>
          <a:noFill/>
        </p:spPr>
        <p:txBody>
          <a:bodyPr wrap="square" rtlCol="0">
            <a:spAutoFit/>
          </a:bodyPr>
          <a:lstStyle/>
          <a:p>
            <a:r>
              <a:rPr lang="it-IT" sz="2000" b="1" dirty="0" smtClean="0">
                <a:solidFill>
                  <a:srgbClr val="FF6600"/>
                </a:solidFill>
              </a:rPr>
              <a:t>VISIONE “MORALISTICA” </a:t>
            </a:r>
          </a:p>
          <a:p>
            <a:r>
              <a:rPr lang="it-IT" sz="2000" b="1" dirty="0" smtClean="0">
                <a:solidFill>
                  <a:srgbClr val="FF6600"/>
                </a:solidFill>
              </a:rPr>
              <a:t>DELLA POLITICA</a:t>
            </a:r>
          </a:p>
          <a:p>
            <a:r>
              <a:rPr lang="it-IT" sz="2000" b="1" dirty="0" smtClean="0">
                <a:solidFill>
                  <a:srgbClr val="FF6600"/>
                </a:solidFill>
              </a:rPr>
              <a:t>(e del PASSATO)</a:t>
            </a:r>
            <a:endParaRPr lang="it-IT" sz="2000" b="1" dirty="0">
              <a:solidFill>
                <a:srgbClr val="FF6600"/>
              </a:solidFill>
            </a:endParaRPr>
          </a:p>
        </p:txBody>
      </p:sp>
      <p:sp>
        <p:nvSpPr>
          <p:cNvPr id="7" name="Rettangolo 6"/>
          <p:cNvSpPr/>
          <p:nvPr/>
        </p:nvSpPr>
        <p:spPr>
          <a:xfrm>
            <a:off x="863600" y="4776764"/>
            <a:ext cx="4572000" cy="1477328"/>
          </a:xfrm>
          <a:prstGeom prst="rect">
            <a:avLst/>
          </a:prstGeom>
        </p:spPr>
        <p:txBody>
          <a:bodyPr>
            <a:spAutoFit/>
          </a:bodyPr>
          <a:lstStyle/>
          <a:p>
            <a:r>
              <a:rPr lang="it-IT" dirty="0"/>
              <a:t>intendere in modo globale e media-</a:t>
            </a:r>
            <a:r>
              <a:rPr lang="it-IT" dirty="0" err="1"/>
              <a:t>cetered</a:t>
            </a:r>
            <a:r>
              <a:rPr lang="it-IT" dirty="0"/>
              <a:t> populismo </a:t>
            </a:r>
            <a:r>
              <a:rPr lang="it-IT" dirty="0">
                <a:sym typeface="Wingdings"/>
              </a:rPr>
              <a:t></a:t>
            </a:r>
            <a:r>
              <a:rPr lang="it-IT" dirty="0"/>
              <a:t> stile politico:</a:t>
            </a:r>
          </a:p>
          <a:p>
            <a:r>
              <a:rPr lang="it-IT" dirty="0"/>
              <a:t>-       Leader = the performer</a:t>
            </a:r>
          </a:p>
          <a:p>
            <a:r>
              <a:rPr lang="it-IT" dirty="0"/>
              <a:t>-       Il popolo = the audience</a:t>
            </a:r>
          </a:p>
          <a:p>
            <a:r>
              <a:rPr lang="it-IT" dirty="0"/>
              <a:t>-       Media = the Stage </a:t>
            </a:r>
          </a:p>
        </p:txBody>
      </p:sp>
      <p:pic>
        <p:nvPicPr>
          <p:cNvPr id="10" name="Immagine 9"/>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2557894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2" name="Immagine 1"/>
          <p:cNvPicPr>
            <a:picLocks noChangeAspect="1"/>
          </p:cNvPicPr>
          <p:nvPr/>
        </p:nvPicPr>
        <p:blipFill>
          <a:blip r:embed="rId6"/>
          <a:stretch>
            <a:fillRect/>
          </a:stretch>
        </p:blipFill>
        <p:spPr>
          <a:xfrm>
            <a:off x="253999" y="1663700"/>
            <a:ext cx="8598989" cy="4457700"/>
          </a:xfrm>
          <a:prstGeom prst="rect">
            <a:avLst/>
          </a:prstGeom>
        </p:spPr>
      </p:pic>
      <p:pic>
        <p:nvPicPr>
          <p:cNvPr id="7" name="Immagine 6"/>
          <p:cNvPicPr>
            <a:picLocks noChangeAspect="1"/>
          </p:cNvPicPr>
          <p:nvPr/>
        </p:nvPicPr>
        <p:blipFill rotWithShape="1">
          <a:blip r:embed="rId7"/>
          <a:srcRect t="59722" b="27546"/>
          <a:stretch/>
        </p:blipFill>
        <p:spPr>
          <a:xfrm>
            <a:off x="0" y="0"/>
            <a:ext cx="9144000" cy="935224"/>
          </a:xfrm>
          <a:prstGeom prst="rect">
            <a:avLst/>
          </a:prstGeom>
        </p:spPr>
      </p:pic>
      <p:sp>
        <p:nvSpPr>
          <p:cNvPr id="3" name="CasellaDiTesto 2"/>
          <p:cNvSpPr txBox="1"/>
          <p:nvPr/>
        </p:nvSpPr>
        <p:spPr>
          <a:xfrm>
            <a:off x="934290" y="6336077"/>
            <a:ext cx="595035" cy="246221"/>
          </a:xfrm>
          <a:prstGeom prst="rect">
            <a:avLst/>
          </a:prstGeom>
          <a:noFill/>
        </p:spPr>
        <p:txBody>
          <a:bodyPr wrap="none" rtlCol="0">
            <a:spAutoFit/>
          </a:bodyPr>
          <a:lstStyle/>
          <a:p>
            <a:r>
              <a:rPr lang="it-IT" sz="1000" dirty="0" smtClean="0"/>
              <a:t>[</a:t>
            </a:r>
            <a:r>
              <a:rPr lang="it-IT" sz="1000" dirty="0" err="1" smtClean="0"/>
              <a:t>Moffit</a:t>
            </a:r>
            <a:r>
              <a:rPr lang="it-IT" sz="1000" dirty="0" smtClean="0"/>
              <a:t>]</a:t>
            </a:r>
            <a:endParaRPr lang="it-IT" sz="1000" dirty="0"/>
          </a:p>
        </p:txBody>
      </p:sp>
    </p:spTree>
    <p:extLst>
      <p:ext uri="{BB962C8B-B14F-4D97-AF65-F5344CB8AC3E}">
        <p14:creationId xmlns:p14="http://schemas.microsoft.com/office/powerpoint/2010/main" val="85426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580571" y="1734457"/>
            <a:ext cx="8200572" cy="5078314"/>
          </a:xfrm>
          <a:prstGeom prst="rect">
            <a:avLst/>
          </a:prstGeom>
          <a:noFill/>
        </p:spPr>
        <p:txBody>
          <a:bodyPr wrap="square" rtlCol="0">
            <a:spAutoFit/>
          </a:bodyPr>
          <a:lstStyle/>
          <a:p>
            <a:r>
              <a:rPr lang="it-IT" dirty="0" smtClean="0"/>
              <a:t>PROCESSI PARALLELI </a:t>
            </a:r>
            <a:r>
              <a:rPr lang="it-IT" dirty="0" smtClean="0">
                <a:sym typeface="Wingdings"/>
              </a:rPr>
              <a:t></a:t>
            </a:r>
            <a:endParaRPr lang="it-IT" dirty="0" smtClean="0"/>
          </a:p>
          <a:p>
            <a:r>
              <a:rPr lang="it-IT" dirty="0" smtClean="0"/>
              <a:t>RIDEFINIZIONE DELLO SPAZIO DELLA POLITICA E DEL RUOLO DELLO STATO</a:t>
            </a:r>
          </a:p>
          <a:p>
            <a:r>
              <a:rPr lang="it-IT" dirty="0" smtClean="0"/>
              <a:t>RIDEFINIZIONE DEL RAPPORTO TRA STATO, STORIA E MEMORIA</a:t>
            </a:r>
          </a:p>
          <a:p>
            <a:endParaRPr lang="it-IT" dirty="0"/>
          </a:p>
          <a:p>
            <a:r>
              <a:rPr lang="it-IT" b="1" dirty="0"/>
              <a:t>Devozione alla sicurezza + avversione all’incertezza: </a:t>
            </a:r>
            <a:r>
              <a:rPr lang="it-IT" dirty="0"/>
              <a:t>secondo </a:t>
            </a:r>
            <a:r>
              <a:rPr lang="it-IT" dirty="0" err="1"/>
              <a:t>Furedi</a:t>
            </a:r>
            <a:r>
              <a:rPr lang="it-IT" dirty="0"/>
              <a:t> sono le nuove forme morbide del paternalismo odierno (equivalente alla hobbesiana politica della paura). Il nodo da cui tutto parte è la “sensazione di insicurezza” nuova delle persone. </a:t>
            </a:r>
            <a:endParaRPr lang="it-IT" dirty="0" smtClean="0"/>
          </a:p>
          <a:p>
            <a:endParaRPr lang="it-IT" dirty="0"/>
          </a:p>
          <a:p>
            <a:endParaRPr lang="it-IT" dirty="0" smtClean="0"/>
          </a:p>
          <a:p>
            <a:r>
              <a:rPr lang="it-IT" b="1" dirty="0"/>
              <a:t>Storia come terapia “per maneggiare l’incertezza</a:t>
            </a:r>
            <a:r>
              <a:rPr lang="it-IT" b="1" dirty="0" smtClean="0"/>
              <a:t>”</a:t>
            </a:r>
            <a:r>
              <a:rPr lang="it-IT" dirty="0" smtClean="0"/>
              <a:t>: </a:t>
            </a:r>
            <a:r>
              <a:rPr lang="it-IT" dirty="0"/>
              <a:t>lo spazio pubblico diviene il luogo dove gli individui sono incoraggiati a cercare il senso del la loro esistenza (individuale), problematica o meno che sia: se capisco l’origine dei problemi (nel passato) ….--&gt; visione fatalistica. “La storia è usata come una forma di terapia</a:t>
            </a:r>
            <a:r>
              <a:rPr lang="it-IT" dirty="0" smtClean="0"/>
              <a:t>”</a:t>
            </a:r>
            <a:r>
              <a:rPr lang="it-IT" dirty="0"/>
              <a:t> </a:t>
            </a:r>
            <a:r>
              <a:rPr lang="it-IT" dirty="0" smtClean="0"/>
              <a:t>(riflessione sulla storia attraverso il prisma della </a:t>
            </a:r>
            <a:r>
              <a:rPr lang="it-IT" dirty="0" err="1" smtClean="0"/>
              <a:t>pain</a:t>
            </a:r>
            <a:r>
              <a:rPr lang="it-IT" dirty="0" smtClean="0"/>
              <a:t> e della </a:t>
            </a:r>
            <a:r>
              <a:rPr lang="it-IT" dirty="0" err="1" smtClean="0"/>
              <a:t>misfortune</a:t>
            </a:r>
            <a:r>
              <a:rPr lang="it-IT" dirty="0" smtClean="0"/>
              <a:t>) </a:t>
            </a:r>
            <a:r>
              <a:rPr lang="it-IT" b="1" dirty="0" smtClean="0"/>
              <a:t>Sacralizzazione </a:t>
            </a:r>
            <a:r>
              <a:rPr lang="it-IT" b="1" dirty="0"/>
              <a:t>delle domande di memoria. Concezione anacronistica dei problemi. Coltivare il senso di vulnerabilità.</a:t>
            </a:r>
            <a:endParaRPr lang="it-IT" dirty="0"/>
          </a:p>
          <a:p>
            <a:endParaRPr lang="it-IT" dirty="0"/>
          </a:p>
          <a:p>
            <a:endParaRPr lang="it-IT" dirty="0"/>
          </a:p>
        </p:txBody>
      </p:sp>
      <p:pic>
        <p:nvPicPr>
          <p:cNvPr id="7" name="Immagine 6"/>
          <p:cNvPicPr>
            <a:picLocks noChangeAspect="1"/>
          </p:cNvPicPr>
          <p:nvPr/>
        </p:nvPicPr>
        <p:blipFill rotWithShape="1">
          <a:blip r:embed="rId6"/>
          <a:srcRect t="59722" b="27546"/>
          <a:stretch/>
        </p:blipFill>
        <p:spPr>
          <a:xfrm>
            <a:off x="0" y="0"/>
            <a:ext cx="9144000" cy="935224"/>
          </a:xfrm>
          <a:prstGeom prst="rect">
            <a:avLst/>
          </a:prstGeom>
        </p:spPr>
      </p:pic>
    </p:spTree>
    <p:extLst>
      <p:ext uri="{BB962C8B-B14F-4D97-AF65-F5344CB8AC3E}">
        <p14:creationId xmlns:p14="http://schemas.microsoft.com/office/powerpoint/2010/main" val="403903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3"/>
          <a:srcRect/>
          <a:stretch/>
        </p:blipFill>
        <p:spPr>
          <a:xfrm>
            <a:off x="0" y="0"/>
            <a:ext cx="1806568" cy="943188"/>
          </a:xfrm>
          <a:prstGeom prst="rect">
            <a:avLst/>
          </a:prstGeom>
        </p:spPr>
      </p:pic>
      <p:pic>
        <p:nvPicPr>
          <p:cNvPr id="6" name="Immagine 5"/>
          <p:cNvPicPr>
            <a:picLocks noChangeAspect="1"/>
          </p:cNvPicPr>
          <p:nvPr/>
        </p:nvPicPr>
        <p:blipFill>
          <a:blip r:embed="rId4"/>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17071" y="2836722"/>
            <a:ext cx="3465285" cy="3693319"/>
          </a:xfrm>
          <a:prstGeom prst="rect">
            <a:avLst/>
          </a:prstGeom>
        </p:spPr>
        <p:txBody>
          <a:bodyPr wrap="square">
            <a:spAutoFit/>
          </a:bodyPr>
          <a:lstStyle/>
          <a:p>
            <a:r>
              <a:rPr lang="en-US" i="1" dirty="0" smtClean="0"/>
              <a:t>Culture </a:t>
            </a:r>
            <a:r>
              <a:rPr lang="en-US" i="1" dirty="0"/>
              <a:t>of Fear</a:t>
            </a:r>
            <a:endParaRPr lang="it-IT" dirty="0"/>
          </a:p>
          <a:p>
            <a:r>
              <a:rPr lang="en-US" dirty="0" smtClean="0"/>
              <a:t>Valuation </a:t>
            </a:r>
            <a:r>
              <a:rPr lang="en-US" dirty="0"/>
              <a:t>of safe space</a:t>
            </a:r>
            <a:endParaRPr lang="it-IT" dirty="0"/>
          </a:p>
          <a:p>
            <a:r>
              <a:rPr lang="en-US" dirty="0" smtClean="0"/>
              <a:t>Misanthropy</a:t>
            </a:r>
            <a:endParaRPr lang="it-IT" dirty="0"/>
          </a:p>
          <a:p>
            <a:r>
              <a:rPr lang="en-US" dirty="0" smtClean="0"/>
              <a:t>Non</a:t>
            </a:r>
            <a:r>
              <a:rPr lang="en-US" dirty="0"/>
              <a:t>-</a:t>
            </a:r>
            <a:r>
              <a:rPr lang="en-US" dirty="0" err="1" smtClean="0"/>
              <a:t>judgementalism</a:t>
            </a:r>
            <a:endParaRPr lang="it-IT" dirty="0"/>
          </a:p>
          <a:p>
            <a:r>
              <a:rPr lang="en-US" dirty="0"/>
              <a:t>Safety</a:t>
            </a:r>
            <a:endParaRPr lang="it-IT" dirty="0"/>
          </a:p>
          <a:p>
            <a:r>
              <a:rPr lang="en-US" dirty="0" smtClean="0"/>
              <a:t>Uncertainty </a:t>
            </a:r>
            <a:r>
              <a:rPr lang="en-US" dirty="0"/>
              <a:t>as a problem</a:t>
            </a:r>
            <a:endParaRPr lang="it-IT" dirty="0"/>
          </a:p>
          <a:p>
            <a:r>
              <a:rPr lang="en-US" dirty="0" smtClean="0"/>
              <a:t>Risk </a:t>
            </a:r>
            <a:r>
              <a:rPr lang="en-US" dirty="0"/>
              <a:t>aversion</a:t>
            </a:r>
            <a:endParaRPr lang="it-IT" dirty="0"/>
          </a:p>
          <a:p>
            <a:r>
              <a:rPr lang="en-US" dirty="0" smtClean="0"/>
              <a:t>Worst</a:t>
            </a:r>
            <a:r>
              <a:rPr lang="en-US" dirty="0"/>
              <a:t>-case thinking</a:t>
            </a:r>
            <a:endParaRPr lang="it-IT" dirty="0"/>
          </a:p>
          <a:p>
            <a:r>
              <a:rPr lang="en-US" dirty="0" smtClean="0"/>
              <a:t>Deference </a:t>
            </a:r>
            <a:r>
              <a:rPr lang="en-US" dirty="0"/>
              <a:t>to Fate</a:t>
            </a:r>
            <a:endParaRPr lang="it-IT" dirty="0"/>
          </a:p>
          <a:p>
            <a:r>
              <a:rPr lang="en-US" dirty="0" smtClean="0"/>
              <a:t>Vulnerability</a:t>
            </a:r>
            <a:endParaRPr lang="it-IT" dirty="0"/>
          </a:p>
          <a:p>
            <a:r>
              <a:rPr lang="en-US" dirty="0" smtClean="0"/>
              <a:t>Policing </a:t>
            </a:r>
            <a:r>
              <a:rPr lang="en-US" dirty="0"/>
              <a:t>of uncertainty</a:t>
            </a:r>
            <a:endParaRPr lang="it-IT" dirty="0"/>
          </a:p>
          <a:p>
            <a:r>
              <a:rPr lang="en-US" dirty="0"/>
              <a:t> </a:t>
            </a:r>
            <a:endParaRPr lang="en-US" dirty="0" smtClean="0"/>
          </a:p>
          <a:p>
            <a:r>
              <a:rPr lang="en-US" dirty="0" smtClean="0">
                <a:effectLst/>
              </a:rPr>
              <a:t>[F. </a:t>
            </a:r>
            <a:r>
              <a:rPr lang="en-US" dirty="0" err="1" smtClean="0">
                <a:effectLst/>
              </a:rPr>
              <a:t>Furedi</a:t>
            </a:r>
            <a:r>
              <a:rPr lang="en-US" dirty="0" smtClean="0">
                <a:effectLst/>
              </a:rPr>
              <a:t>]</a:t>
            </a:r>
            <a:endParaRPr lang="it-IT" dirty="0">
              <a:effectLst/>
            </a:endParaRPr>
          </a:p>
        </p:txBody>
      </p:sp>
      <p:sp>
        <p:nvSpPr>
          <p:cNvPr id="7" name="Rettangolo 6"/>
          <p:cNvSpPr/>
          <p:nvPr/>
        </p:nvSpPr>
        <p:spPr>
          <a:xfrm>
            <a:off x="4350657" y="2836722"/>
            <a:ext cx="3465285" cy="3416320"/>
          </a:xfrm>
          <a:prstGeom prst="rect">
            <a:avLst/>
          </a:prstGeom>
        </p:spPr>
        <p:txBody>
          <a:bodyPr wrap="square">
            <a:spAutoFit/>
          </a:bodyPr>
          <a:lstStyle/>
          <a:p>
            <a:r>
              <a:rPr lang="en-US" i="1" dirty="0"/>
              <a:t>confidence towards the Future</a:t>
            </a:r>
            <a:endParaRPr lang="it-IT" dirty="0"/>
          </a:p>
          <a:p>
            <a:r>
              <a:rPr lang="en-US" dirty="0" smtClean="0"/>
              <a:t>Valuation </a:t>
            </a:r>
            <a:r>
              <a:rPr lang="en-US" dirty="0"/>
              <a:t>of experimentation</a:t>
            </a:r>
            <a:endParaRPr lang="it-IT" dirty="0"/>
          </a:p>
          <a:p>
            <a:r>
              <a:rPr lang="en-US" dirty="0" smtClean="0"/>
              <a:t>Trust </a:t>
            </a:r>
            <a:r>
              <a:rPr lang="en-US" dirty="0"/>
              <a:t>in human </a:t>
            </a:r>
            <a:r>
              <a:rPr lang="en-US" dirty="0" smtClean="0"/>
              <a:t>potential</a:t>
            </a:r>
            <a:endParaRPr lang="it-IT" dirty="0"/>
          </a:p>
          <a:p>
            <a:r>
              <a:rPr lang="en-US" dirty="0"/>
              <a:t>Courage to judge</a:t>
            </a:r>
            <a:endParaRPr lang="it-IT" dirty="0"/>
          </a:p>
          <a:p>
            <a:r>
              <a:rPr lang="en-US" dirty="0" smtClean="0"/>
              <a:t>Prudence</a:t>
            </a:r>
            <a:endParaRPr lang="it-IT" dirty="0"/>
          </a:p>
          <a:p>
            <a:r>
              <a:rPr lang="en-US" dirty="0"/>
              <a:t>Uncertainty as opportunity</a:t>
            </a:r>
            <a:endParaRPr lang="it-IT" dirty="0"/>
          </a:p>
          <a:p>
            <a:r>
              <a:rPr lang="en-US" dirty="0" smtClean="0"/>
              <a:t>Openness </a:t>
            </a:r>
            <a:r>
              <a:rPr lang="en-US" dirty="0"/>
              <a:t>to risk taking</a:t>
            </a:r>
            <a:endParaRPr lang="it-IT" dirty="0"/>
          </a:p>
          <a:p>
            <a:r>
              <a:rPr lang="en-US" dirty="0" smtClean="0"/>
              <a:t>Probabilistic </a:t>
            </a:r>
            <a:r>
              <a:rPr lang="en-US" dirty="0"/>
              <a:t>thinking</a:t>
            </a:r>
            <a:endParaRPr lang="it-IT" dirty="0"/>
          </a:p>
          <a:p>
            <a:r>
              <a:rPr lang="en-US" dirty="0" smtClean="0"/>
              <a:t>Human </a:t>
            </a:r>
            <a:r>
              <a:rPr lang="en-US" dirty="0"/>
              <a:t>agency</a:t>
            </a:r>
            <a:endParaRPr lang="it-IT" dirty="0"/>
          </a:p>
          <a:p>
            <a:r>
              <a:rPr lang="en-US" dirty="0" smtClean="0"/>
              <a:t>Moral </a:t>
            </a:r>
            <a:r>
              <a:rPr lang="en-US" dirty="0"/>
              <a:t>autonomy</a:t>
            </a:r>
            <a:endParaRPr lang="it-IT" dirty="0"/>
          </a:p>
          <a:p>
            <a:r>
              <a:rPr lang="en-US" dirty="0" smtClean="0"/>
              <a:t>Openness </a:t>
            </a:r>
            <a:r>
              <a:rPr lang="en-US" dirty="0"/>
              <a:t>towards the future</a:t>
            </a:r>
            <a:endParaRPr lang="it-IT" dirty="0"/>
          </a:p>
          <a:p>
            <a:r>
              <a:rPr lang="en-US" dirty="0"/>
              <a:t> </a:t>
            </a:r>
            <a:endParaRPr lang="it-IT" dirty="0">
              <a:effectLst/>
            </a:endParaRPr>
          </a:p>
        </p:txBody>
      </p:sp>
      <p:sp>
        <p:nvSpPr>
          <p:cNvPr id="8" name="Rettangolo 7"/>
          <p:cNvSpPr/>
          <p:nvPr/>
        </p:nvSpPr>
        <p:spPr>
          <a:xfrm>
            <a:off x="355600" y="1316335"/>
            <a:ext cx="8381999" cy="954107"/>
          </a:xfrm>
          <a:prstGeom prst="rect">
            <a:avLst/>
          </a:prstGeom>
        </p:spPr>
        <p:txBody>
          <a:bodyPr wrap="square">
            <a:spAutoFit/>
          </a:bodyPr>
          <a:lstStyle/>
          <a:p>
            <a:r>
              <a:rPr lang="it-IT" sz="2800" b="1" dirty="0">
                <a:solidFill>
                  <a:srgbClr val="0000FF"/>
                </a:solidFill>
              </a:rPr>
              <a:t>Cultura della paura 	</a:t>
            </a:r>
            <a:r>
              <a:rPr lang="it-IT" sz="2800" b="1" dirty="0" smtClean="0">
                <a:solidFill>
                  <a:srgbClr val="0000FF"/>
                </a:solidFill>
              </a:rPr>
              <a:t>	</a:t>
            </a:r>
            <a:r>
              <a:rPr lang="it-IT" sz="2800" dirty="0" smtClean="0">
                <a:solidFill>
                  <a:srgbClr val="0000FF"/>
                </a:solidFill>
                <a:sym typeface="Wingdings"/>
              </a:rPr>
              <a:t></a:t>
            </a:r>
            <a:r>
              <a:rPr lang="it-IT" sz="2800" dirty="0" smtClean="0">
                <a:solidFill>
                  <a:srgbClr val="0000FF"/>
                </a:solidFill>
              </a:rPr>
              <a:t> </a:t>
            </a:r>
            <a:r>
              <a:rPr lang="it-IT" sz="2800" dirty="0">
                <a:solidFill>
                  <a:srgbClr val="0000FF"/>
                </a:solidFill>
              </a:rPr>
              <a:t>glorificare il passato</a:t>
            </a:r>
            <a:r>
              <a:rPr lang="it-IT" sz="2800" dirty="0" smtClean="0">
                <a:solidFill>
                  <a:srgbClr val="0000FF"/>
                </a:solidFill>
              </a:rPr>
              <a:t>,</a:t>
            </a:r>
          </a:p>
          <a:p>
            <a:r>
              <a:rPr lang="it-IT" sz="2800" dirty="0">
                <a:solidFill>
                  <a:srgbClr val="0000FF"/>
                </a:solidFill>
              </a:rPr>
              <a:t>	</a:t>
            </a:r>
            <a:r>
              <a:rPr lang="it-IT" sz="2800" dirty="0" smtClean="0">
                <a:solidFill>
                  <a:srgbClr val="0000FF"/>
                </a:solidFill>
              </a:rPr>
              <a:t>							</a:t>
            </a:r>
            <a:r>
              <a:rPr lang="it-IT" sz="2800" dirty="0" smtClean="0">
                <a:solidFill>
                  <a:srgbClr val="0000FF"/>
                </a:solidFill>
                <a:sym typeface="Wingdings"/>
              </a:rPr>
              <a:t> </a:t>
            </a:r>
            <a:r>
              <a:rPr lang="it-IT" sz="2800" dirty="0" smtClean="0">
                <a:solidFill>
                  <a:srgbClr val="0000FF"/>
                </a:solidFill>
              </a:rPr>
              <a:t>processare </a:t>
            </a:r>
            <a:r>
              <a:rPr lang="it-IT" sz="2800" dirty="0">
                <a:solidFill>
                  <a:srgbClr val="0000FF"/>
                </a:solidFill>
              </a:rPr>
              <a:t>il passato </a:t>
            </a:r>
            <a:endParaRPr lang="it-IT" sz="2800" dirty="0" smtClean="0">
              <a:solidFill>
                <a:srgbClr val="0000FF"/>
              </a:solidFill>
            </a:endParaRPr>
          </a:p>
        </p:txBody>
      </p:sp>
      <p:pic>
        <p:nvPicPr>
          <p:cNvPr id="10" name="Immagine 9"/>
          <p:cNvPicPr>
            <a:picLocks noChangeAspect="1"/>
          </p:cNvPicPr>
          <p:nvPr/>
        </p:nvPicPr>
        <p:blipFill rotWithShape="1">
          <a:blip r:embed="rId5"/>
          <a:srcRect t="59722" b="27546"/>
          <a:stretch/>
        </p:blipFill>
        <p:spPr>
          <a:xfrm>
            <a:off x="0" y="0"/>
            <a:ext cx="9144000" cy="935224"/>
          </a:xfrm>
          <a:prstGeom prst="rect">
            <a:avLst/>
          </a:prstGeom>
        </p:spPr>
      </p:pic>
    </p:spTree>
    <p:extLst>
      <p:ext uri="{BB962C8B-B14F-4D97-AF65-F5344CB8AC3E}">
        <p14:creationId xmlns:p14="http://schemas.microsoft.com/office/powerpoint/2010/main" val="214621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587376" y="1859340"/>
            <a:ext cx="7810500" cy="4154983"/>
          </a:xfrm>
          <a:prstGeom prst="rect">
            <a:avLst/>
          </a:prstGeom>
        </p:spPr>
        <p:txBody>
          <a:bodyPr wrap="square">
            <a:spAutoFit/>
          </a:bodyPr>
          <a:lstStyle/>
          <a:p>
            <a:r>
              <a:rPr lang="it-IT" sz="2400" i="1" dirty="0"/>
              <a:t>Invece di puntare su una definizione, propongo un approccio che permetta una </a:t>
            </a:r>
            <a:r>
              <a:rPr lang="it-IT" sz="2400" b="1" i="1" dirty="0">
                <a:solidFill>
                  <a:srgbClr val="0000FF"/>
                </a:solidFill>
              </a:rPr>
              <a:t>comprensione in termini storici </a:t>
            </a:r>
            <a:r>
              <a:rPr lang="it-IT" sz="2400" i="1" dirty="0"/>
              <a:t>di ciò che il populismo ha rappresentato nel corso del tempo. Dopo averne studiato molte manifestazioni, sono arrivato a individuarne i </a:t>
            </a:r>
            <a:r>
              <a:rPr lang="it-IT" sz="2400" b="1" i="1" dirty="0">
                <a:solidFill>
                  <a:srgbClr val="0000FF"/>
                </a:solidFill>
              </a:rPr>
              <a:t>due modelli </a:t>
            </a:r>
            <a:r>
              <a:rPr lang="it-IT" sz="2400" i="1" dirty="0"/>
              <a:t>che hanno prevalso durante la sua storia. </a:t>
            </a:r>
            <a:endParaRPr lang="it-IT" sz="2400" i="1" dirty="0" smtClean="0"/>
          </a:p>
          <a:p>
            <a:endParaRPr lang="it-IT" sz="2400" i="1" dirty="0"/>
          </a:p>
          <a:p>
            <a:r>
              <a:rPr lang="it-IT" sz="2400" i="1" dirty="0" smtClean="0"/>
              <a:t>Innanzi </a:t>
            </a:r>
            <a:r>
              <a:rPr lang="it-IT" sz="2400" i="1" dirty="0"/>
              <a:t>tutto, il populismo è una </a:t>
            </a:r>
            <a:r>
              <a:rPr lang="it-IT" sz="2400" b="1" i="1" dirty="0">
                <a:solidFill>
                  <a:srgbClr val="0000FF"/>
                </a:solidFill>
              </a:rPr>
              <a:t>concezione autoritaria della democrazia</a:t>
            </a:r>
            <a:r>
              <a:rPr lang="it-IT" sz="2400" i="1" dirty="0"/>
              <a:t>, </a:t>
            </a:r>
            <a:r>
              <a:rPr lang="it-IT" sz="2400" b="1" i="1" dirty="0">
                <a:solidFill>
                  <a:srgbClr val="0000FF"/>
                </a:solidFill>
              </a:rPr>
              <a:t>che dopo il 1945 ha riformulato l’eredità del fascismo</a:t>
            </a:r>
            <a:r>
              <a:rPr lang="it-IT" sz="2400" i="1" dirty="0"/>
              <a:t> per associarlo a diverse procedure democratiche. </a:t>
            </a:r>
            <a:endParaRPr lang="it-IT" sz="2400" i="1" dirty="0" smtClean="0"/>
          </a:p>
          <a:p>
            <a:r>
              <a:rPr lang="it-IT" sz="2400" i="1" dirty="0" smtClean="0"/>
              <a:t>[</a:t>
            </a:r>
            <a:r>
              <a:rPr lang="it-IT" sz="2400" i="1" dirty="0" err="1" smtClean="0"/>
              <a:t>Finchelstein</a:t>
            </a:r>
            <a:r>
              <a:rPr lang="it-IT" sz="2400" i="1" dirty="0" smtClean="0"/>
              <a:t>]</a:t>
            </a:r>
            <a:endParaRPr lang="it-IT" sz="2400" i="1" dirty="0"/>
          </a:p>
        </p:txBody>
      </p:sp>
    </p:spTree>
    <p:extLst>
      <p:ext uri="{BB962C8B-B14F-4D97-AF65-F5344CB8AC3E}">
        <p14:creationId xmlns:p14="http://schemas.microsoft.com/office/powerpoint/2010/main" val="79186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Rettangolo 2"/>
          <p:cNvSpPr/>
          <p:nvPr/>
        </p:nvSpPr>
        <p:spPr>
          <a:xfrm>
            <a:off x="523875" y="1443841"/>
            <a:ext cx="7858125" cy="4801314"/>
          </a:xfrm>
          <a:prstGeom prst="rect">
            <a:avLst/>
          </a:prstGeom>
        </p:spPr>
        <p:txBody>
          <a:bodyPr wrap="square">
            <a:spAutoFit/>
          </a:bodyPr>
          <a:lstStyle/>
          <a:p>
            <a:r>
              <a:rPr lang="it-IT" sz="2400" b="1" dirty="0" smtClean="0">
                <a:solidFill>
                  <a:srgbClr val="FF6600"/>
                </a:solidFill>
                <a:effectLst/>
              </a:rPr>
              <a:t>PREFAZIONE di Angelo </a:t>
            </a:r>
            <a:r>
              <a:rPr lang="it-IT" sz="2400" b="1" dirty="0" err="1" smtClean="0">
                <a:solidFill>
                  <a:srgbClr val="FF6600"/>
                </a:solidFill>
                <a:effectLst/>
              </a:rPr>
              <a:t>Ventrone</a:t>
            </a:r>
            <a:r>
              <a:rPr lang="it-IT" sz="2400" b="1" dirty="0" smtClean="0">
                <a:solidFill>
                  <a:srgbClr val="FF6600"/>
                </a:solidFill>
                <a:effectLst/>
              </a:rPr>
              <a:t>: il populismo attuale</a:t>
            </a:r>
          </a:p>
          <a:p>
            <a:endParaRPr lang="it-IT" b="1" dirty="0" smtClean="0">
              <a:effectLst/>
            </a:endParaRPr>
          </a:p>
          <a:p>
            <a:r>
              <a:rPr lang="it-IT" sz="2200" b="1" dirty="0" smtClean="0"/>
              <a:t>Il </a:t>
            </a:r>
            <a:r>
              <a:rPr lang="it-IT" sz="2200" b="1" dirty="0"/>
              <a:t>significato che i movimenti o i regimi populisti attribuiscono a parole come «libertà» e «democrazia» non è del tutto coincidente con quello che normalmente viene assegnato loro. </a:t>
            </a:r>
            <a:endParaRPr lang="it-IT" sz="2200" b="1" dirty="0" smtClean="0"/>
          </a:p>
          <a:p>
            <a:endParaRPr lang="it-IT" sz="2200" b="1" dirty="0"/>
          </a:p>
          <a:p>
            <a:r>
              <a:rPr lang="it-IT" sz="2200" b="1" dirty="0" smtClean="0"/>
              <a:t>La </a:t>
            </a:r>
            <a:r>
              <a:rPr lang="it-IT" sz="2200" b="1" dirty="0">
                <a:solidFill>
                  <a:srgbClr val="0000FF"/>
                </a:solidFill>
              </a:rPr>
              <a:t>democrazia</a:t>
            </a:r>
            <a:r>
              <a:rPr lang="it-IT" sz="2200" b="1" dirty="0"/>
              <a:t> diventa semplicemente il potere esercitato dal «vero» popolo, e non un sistema istituzionale di pesi e contrappesi, di equilibri e garanzie. </a:t>
            </a:r>
            <a:endParaRPr lang="it-IT" sz="2200" b="1" dirty="0" smtClean="0"/>
          </a:p>
          <a:p>
            <a:endParaRPr lang="it-IT" sz="2200" b="1" dirty="0"/>
          </a:p>
          <a:p>
            <a:r>
              <a:rPr lang="it-IT" sz="2200" b="1" dirty="0" smtClean="0"/>
              <a:t>E </a:t>
            </a:r>
            <a:r>
              <a:rPr lang="it-IT" sz="2200" b="1" dirty="0"/>
              <a:t>la libertà è innanzitutto </a:t>
            </a:r>
            <a:r>
              <a:rPr lang="it-IT" sz="2200" b="1" dirty="0">
                <a:solidFill>
                  <a:srgbClr val="0000FF"/>
                </a:solidFill>
              </a:rPr>
              <a:t>libertà dalla paura</a:t>
            </a:r>
            <a:r>
              <a:rPr lang="it-IT" sz="2200" b="1" dirty="0"/>
              <a:t>; libertà di vivere, si potrebbe dire. Gli altri diritti – libertà di parola, di espressione, di stampa, di movimento ecc. – pur senza essere negati, passano in secondo piano. </a:t>
            </a:r>
            <a:endParaRPr lang="it-IT" sz="2200" dirty="0"/>
          </a:p>
        </p:txBody>
      </p:sp>
    </p:spTree>
    <p:extLst>
      <p:ext uri="{BB962C8B-B14F-4D97-AF65-F5344CB8AC3E}">
        <p14:creationId xmlns:p14="http://schemas.microsoft.com/office/powerpoint/2010/main" val="304442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254000" y="1379727"/>
            <a:ext cx="8477250" cy="5663088"/>
          </a:xfrm>
          <a:prstGeom prst="rect">
            <a:avLst/>
          </a:prstGeom>
        </p:spPr>
        <p:txBody>
          <a:bodyPr wrap="square">
            <a:spAutoFit/>
          </a:bodyPr>
          <a:lstStyle/>
          <a:p>
            <a:r>
              <a:rPr lang="it-IT" sz="2200" b="1" dirty="0" smtClean="0">
                <a:solidFill>
                  <a:srgbClr val="FF6600"/>
                </a:solidFill>
              </a:rPr>
              <a:t>PAURE NUOVE, RISPOSTE NUOVE?</a:t>
            </a:r>
            <a:endParaRPr lang="it-IT" sz="2200" b="1" dirty="0" smtClean="0">
              <a:solidFill>
                <a:srgbClr val="FF6600"/>
              </a:solidFill>
              <a:effectLst/>
            </a:endParaRPr>
          </a:p>
          <a:p>
            <a:endParaRPr lang="it-IT" sz="2200" b="1" dirty="0" smtClean="0">
              <a:effectLst/>
            </a:endParaRPr>
          </a:p>
          <a:p>
            <a:r>
              <a:rPr lang="it-IT" sz="2200" b="1" dirty="0" smtClean="0">
                <a:effectLst/>
              </a:rPr>
              <a:t>L’inaspettato riaccendersi di tali dinamiche è evidentemente legato ai processi di </a:t>
            </a:r>
            <a:r>
              <a:rPr lang="it-IT" sz="2200" b="1" dirty="0" smtClean="0">
                <a:solidFill>
                  <a:srgbClr val="0000FF"/>
                </a:solidFill>
                <a:effectLst/>
              </a:rPr>
              <a:t>globalizzazione</a:t>
            </a:r>
            <a:r>
              <a:rPr lang="it-IT" sz="2200" b="1" dirty="0" smtClean="0">
                <a:effectLst/>
              </a:rPr>
              <a:t> e alla loro accelerazione.</a:t>
            </a:r>
          </a:p>
          <a:p>
            <a:endParaRPr lang="it-IT" sz="2200" b="1" dirty="0"/>
          </a:p>
          <a:p>
            <a:r>
              <a:rPr lang="it-IT" sz="2200" b="1" dirty="0" smtClean="0">
                <a:effectLst/>
              </a:rPr>
              <a:t>La globalizzazione spaventa per la sua capacità di mutare drasticamente il panorama in cui siamo abituati a vivere, per diverse ragioni: </a:t>
            </a:r>
          </a:p>
          <a:p>
            <a:r>
              <a:rPr lang="it-IT" sz="2200" b="1" dirty="0"/>
              <a:t>	</a:t>
            </a:r>
            <a:r>
              <a:rPr lang="it-IT" sz="2200" b="1" dirty="0" smtClean="0">
                <a:effectLst/>
              </a:rPr>
              <a:t>la concorrenza dei paesi emergenti, </a:t>
            </a:r>
          </a:p>
          <a:p>
            <a:r>
              <a:rPr lang="it-IT" sz="2200" b="1" dirty="0"/>
              <a:t>	</a:t>
            </a:r>
            <a:r>
              <a:rPr lang="it-IT" sz="2200" b="1" dirty="0" smtClean="0">
                <a:effectLst/>
              </a:rPr>
              <a:t>l’arrivo di grandi masse di lavoratori stranieri </a:t>
            </a:r>
            <a:endParaRPr lang="it-IT" sz="2200" b="1" dirty="0"/>
          </a:p>
          <a:p>
            <a:r>
              <a:rPr lang="it-IT" sz="2200" b="1" dirty="0" smtClean="0">
                <a:effectLst/>
              </a:rPr>
              <a:t>	le tempeste finanziarie iniziate in paesi lontani </a:t>
            </a:r>
          </a:p>
          <a:p>
            <a:r>
              <a:rPr lang="it-IT" sz="2200" b="1" dirty="0"/>
              <a:t>	</a:t>
            </a:r>
            <a:r>
              <a:rPr lang="mr-IN" sz="2200" b="1" dirty="0" smtClean="0"/>
              <a:t>…</a:t>
            </a:r>
            <a:r>
              <a:rPr lang="it-IT" sz="2200" b="1" dirty="0" smtClean="0"/>
              <a:t>.</a:t>
            </a:r>
          </a:p>
          <a:p>
            <a:endParaRPr lang="it-IT" sz="2200" b="1" dirty="0">
              <a:effectLst/>
            </a:endParaRPr>
          </a:p>
          <a:p>
            <a:r>
              <a:rPr lang="it-IT" sz="2200" b="1" dirty="0" smtClean="0">
                <a:solidFill>
                  <a:srgbClr val="0000FF"/>
                </a:solidFill>
              </a:rPr>
              <a:t>DOMANDA: che tipo di risposta a queste paure è la politica populista?</a:t>
            </a:r>
            <a:endParaRPr lang="it-IT" sz="2200" b="1" dirty="0" smtClean="0">
              <a:solidFill>
                <a:srgbClr val="0000FF"/>
              </a:solidFill>
              <a:effectLst/>
            </a:endParaRPr>
          </a:p>
          <a:p>
            <a:endParaRPr lang="it-IT" b="1" dirty="0" smtClean="0"/>
          </a:p>
          <a:p>
            <a:endParaRPr lang="it-IT" b="1" dirty="0"/>
          </a:p>
          <a:p>
            <a:endParaRPr lang="it-IT" b="1" dirty="0"/>
          </a:p>
        </p:txBody>
      </p:sp>
    </p:spTree>
    <p:extLst>
      <p:ext uri="{BB962C8B-B14F-4D97-AF65-F5344CB8AC3E}">
        <p14:creationId xmlns:p14="http://schemas.microsoft.com/office/powerpoint/2010/main" val="418048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761999" y="1769806"/>
            <a:ext cx="7778751" cy="1938992"/>
          </a:xfrm>
          <a:prstGeom prst="rect">
            <a:avLst/>
          </a:prstGeom>
        </p:spPr>
        <p:txBody>
          <a:bodyPr wrap="square">
            <a:spAutoFit/>
          </a:bodyPr>
          <a:lstStyle/>
          <a:p>
            <a:r>
              <a:rPr lang="it-IT" sz="2000" b="1" dirty="0"/>
              <a:t>I</a:t>
            </a:r>
            <a:r>
              <a:rPr lang="it-IT" sz="2000" b="1" dirty="0" smtClean="0">
                <a:effectLst/>
              </a:rPr>
              <a:t>l compito tradizionale dei partiti popolari, socialisti e cattolici ad esempio, già </a:t>
            </a:r>
            <a:r>
              <a:rPr lang="it-IT" sz="2000" b="1" dirty="0" smtClean="0">
                <a:solidFill>
                  <a:srgbClr val="FF6600"/>
                </a:solidFill>
                <a:effectLst/>
              </a:rPr>
              <a:t>a partire dalla fine dell’Ottocento </a:t>
            </a:r>
            <a:r>
              <a:rPr lang="it-IT" sz="2000" b="1" dirty="0" smtClean="0">
                <a:effectLst/>
              </a:rPr>
              <a:t>è stato:</a:t>
            </a:r>
          </a:p>
          <a:p>
            <a:pPr marL="342900" indent="-342900">
              <a:buFont typeface="Arial"/>
              <a:buChar char="•"/>
            </a:pPr>
            <a:r>
              <a:rPr lang="it-IT" sz="2000" b="1" dirty="0"/>
              <a:t>	</a:t>
            </a:r>
            <a:r>
              <a:rPr lang="it-IT" sz="2000" b="1" dirty="0" smtClean="0">
                <a:solidFill>
                  <a:srgbClr val="0000FF"/>
                </a:solidFill>
                <a:effectLst/>
              </a:rPr>
              <a:t>promettere e offrire protezione  </a:t>
            </a:r>
            <a:r>
              <a:rPr lang="it-IT" sz="2000" b="1" dirty="0" smtClean="0">
                <a:effectLst/>
              </a:rPr>
              <a:t>dalle brutalità del mercato e del </a:t>
            </a:r>
          </a:p>
          <a:p>
            <a:r>
              <a:rPr lang="it-IT" sz="2000" b="1" dirty="0" smtClean="0"/>
              <a:t>	</a:t>
            </a:r>
            <a:r>
              <a:rPr lang="it-IT" sz="2000" b="1" dirty="0" smtClean="0">
                <a:effectLst/>
              </a:rPr>
              <a:t>cambiamento troppo rapido, </a:t>
            </a:r>
          </a:p>
          <a:p>
            <a:pPr marL="342900" indent="-342900">
              <a:buFont typeface="Arial"/>
              <a:buChar char="•"/>
            </a:pPr>
            <a:r>
              <a:rPr lang="it-IT" sz="2000" b="1" dirty="0"/>
              <a:t>	</a:t>
            </a:r>
            <a:r>
              <a:rPr lang="it-IT" sz="2000" b="1" dirty="0" smtClean="0">
                <a:solidFill>
                  <a:srgbClr val="0000FF"/>
                </a:solidFill>
                <a:effectLst/>
              </a:rPr>
              <a:t>costruire una nuova comunità </a:t>
            </a:r>
            <a:r>
              <a:rPr lang="it-IT" sz="2000" b="1" dirty="0" smtClean="0">
                <a:effectLst/>
              </a:rPr>
              <a:t>che evitasse al singolo di sentirsi solo</a:t>
            </a:r>
          </a:p>
          <a:p>
            <a:pPr marL="342900" indent="-342900">
              <a:buFont typeface="Arial"/>
              <a:buChar char="•"/>
            </a:pPr>
            <a:r>
              <a:rPr lang="it-IT" sz="2000" b="1" dirty="0"/>
              <a:t>	</a:t>
            </a:r>
            <a:r>
              <a:rPr lang="it-IT" sz="2000" b="1" dirty="0" smtClean="0">
                <a:solidFill>
                  <a:srgbClr val="0000FF"/>
                </a:solidFill>
                <a:effectLst/>
              </a:rPr>
              <a:t>fornire tutela </a:t>
            </a:r>
            <a:r>
              <a:rPr lang="it-IT" sz="2000" b="1" dirty="0" smtClean="0">
                <a:effectLst/>
              </a:rPr>
              <a:t>a quei ceti che la modernità aveva lasciato indietro</a:t>
            </a:r>
            <a:endParaRPr lang="it-IT" sz="2000" b="1" dirty="0">
              <a:effectLst/>
            </a:endParaRPr>
          </a:p>
        </p:txBody>
      </p:sp>
      <p:sp>
        <p:nvSpPr>
          <p:cNvPr id="3" name="Rettangolo 2"/>
          <p:cNvSpPr/>
          <p:nvPr/>
        </p:nvSpPr>
        <p:spPr>
          <a:xfrm rot="21292273">
            <a:off x="1190627" y="4120278"/>
            <a:ext cx="6127750" cy="2308324"/>
          </a:xfrm>
          <a:prstGeom prst="rect">
            <a:avLst/>
          </a:prstGeom>
          <a:solidFill>
            <a:schemeClr val="accent3">
              <a:lumMod val="20000"/>
              <a:lumOff val="80000"/>
            </a:schemeClr>
          </a:solidFill>
        </p:spPr>
        <p:txBody>
          <a:bodyPr wrap="square">
            <a:spAutoFit/>
          </a:bodyPr>
          <a:lstStyle/>
          <a:p>
            <a:r>
              <a:rPr lang="it-IT" sz="2000" b="1" dirty="0" smtClean="0">
                <a:effectLst/>
              </a:rPr>
              <a:t>Partiti e movimenti popolari, </a:t>
            </a:r>
            <a:r>
              <a:rPr lang="it-IT" sz="2000" b="1" dirty="0" smtClean="0"/>
              <a:t>inoltre, </a:t>
            </a:r>
            <a:r>
              <a:rPr lang="it-IT" sz="2000" b="1" dirty="0" smtClean="0">
                <a:effectLst/>
              </a:rPr>
              <a:t>a lungo non concepirono la politica come reciproco riconoscimento, perché tendevano ad assolutizzare le proprie idee e a presentarsi come i soli portatori del vero interesse generale. </a:t>
            </a:r>
          </a:p>
          <a:p>
            <a:endParaRPr lang="it-IT" sz="2000" b="1" dirty="0"/>
          </a:p>
          <a:p>
            <a:r>
              <a:rPr lang="it-IT" sz="2400" b="1" dirty="0">
                <a:solidFill>
                  <a:srgbClr val="0000FF"/>
                </a:solidFill>
              </a:rPr>
              <a:t>L</a:t>
            </a:r>
            <a:r>
              <a:rPr lang="it-IT" sz="2400" b="1" dirty="0" smtClean="0">
                <a:solidFill>
                  <a:srgbClr val="0000FF"/>
                </a:solidFill>
                <a:effectLst/>
              </a:rPr>
              <a:t>’approdo al pluralismo fu lungo e faticoso. </a:t>
            </a:r>
            <a:endParaRPr lang="it-IT" dirty="0">
              <a:effectLst/>
            </a:endParaRPr>
          </a:p>
        </p:txBody>
      </p:sp>
      <p:sp>
        <p:nvSpPr>
          <p:cNvPr id="5" name="CasellaDiTesto 4"/>
          <p:cNvSpPr txBox="1"/>
          <p:nvPr/>
        </p:nvSpPr>
        <p:spPr>
          <a:xfrm>
            <a:off x="619292" y="1255955"/>
            <a:ext cx="7201094" cy="400110"/>
          </a:xfrm>
          <a:prstGeom prst="rect">
            <a:avLst/>
          </a:prstGeom>
          <a:noFill/>
        </p:spPr>
        <p:txBody>
          <a:bodyPr wrap="square" rtlCol="0">
            <a:spAutoFit/>
          </a:bodyPr>
          <a:lstStyle/>
          <a:p>
            <a:r>
              <a:rPr lang="it-IT" sz="2000" b="1" dirty="0" smtClean="0">
                <a:solidFill>
                  <a:srgbClr val="FF6600"/>
                </a:solidFill>
              </a:rPr>
              <a:t>POPOLARE, POPULISTA: UN CONFINE SFUMATO?</a:t>
            </a:r>
            <a:endParaRPr lang="it-IT" sz="2000" b="1" dirty="0">
              <a:solidFill>
                <a:srgbClr val="FF6600"/>
              </a:solidFill>
            </a:endParaRPr>
          </a:p>
        </p:txBody>
      </p:sp>
    </p:spTree>
    <p:extLst>
      <p:ext uri="{BB962C8B-B14F-4D97-AF65-F5344CB8AC3E}">
        <p14:creationId xmlns:p14="http://schemas.microsoft.com/office/powerpoint/2010/main" val="293709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016099" y="2322784"/>
            <a:ext cx="7635776" cy="2492990"/>
          </a:xfrm>
          <a:prstGeom prst="rect">
            <a:avLst/>
          </a:prstGeom>
        </p:spPr>
        <p:txBody>
          <a:bodyPr wrap="square">
            <a:spAutoFit/>
          </a:bodyPr>
          <a:lstStyle/>
          <a:p>
            <a:r>
              <a:rPr lang="it-IT" sz="2400" dirty="0" smtClean="0"/>
              <a:t>Secondo lo storico francese Pierre </a:t>
            </a:r>
            <a:r>
              <a:rPr lang="it-IT" sz="2400" dirty="0" err="1"/>
              <a:t>Rosanvallon</a:t>
            </a:r>
            <a:r>
              <a:rPr lang="it-IT" sz="2400" dirty="0"/>
              <a:t>, </a:t>
            </a:r>
            <a:endParaRPr lang="it-IT" sz="2400" dirty="0" smtClean="0"/>
          </a:p>
          <a:p>
            <a:r>
              <a:rPr lang="it-IT" sz="2400" b="1" dirty="0" smtClean="0">
                <a:solidFill>
                  <a:srgbClr val="0000FF"/>
                </a:solidFill>
              </a:rPr>
              <a:t>il </a:t>
            </a:r>
            <a:r>
              <a:rPr lang="it-IT" sz="2400" b="1" dirty="0">
                <a:solidFill>
                  <a:srgbClr val="0000FF"/>
                </a:solidFill>
              </a:rPr>
              <a:t>populismo ha una lunga storia</a:t>
            </a:r>
            <a:r>
              <a:rPr lang="it-IT" sz="2400" dirty="0"/>
              <a:t>, che include protagonisti estremamente vari come i sicofanti dell’antica Grecia, il giornalista radicale della Rivoluzione francese Jean-Paul Marat e i «populisti» russi e americani dell’Ottocento. </a:t>
            </a:r>
          </a:p>
          <a:p>
            <a:r>
              <a:rPr lang="it-IT" dirty="0"/>
              <a:t> </a:t>
            </a:r>
          </a:p>
          <a:p>
            <a:r>
              <a:rPr lang="it-IT" dirty="0"/>
              <a:t> </a:t>
            </a:r>
          </a:p>
        </p:txBody>
      </p:sp>
    </p:spTree>
    <p:extLst>
      <p:ext uri="{BB962C8B-B14F-4D97-AF65-F5344CB8AC3E}">
        <p14:creationId xmlns:p14="http://schemas.microsoft.com/office/powerpoint/2010/main" val="168422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Rettangolo 2"/>
          <p:cNvSpPr/>
          <p:nvPr/>
        </p:nvSpPr>
        <p:spPr>
          <a:xfrm>
            <a:off x="269875" y="1904216"/>
            <a:ext cx="8429625" cy="3631763"/>
          </a:xfrm>
          <a:prstGeom prst="rect">
            <a:avLst/>
          </a:prstGeom>
        </p:spPr>
        <p:txBody>
          <a:bodyPr wrap="square">
            <a:spAutoFit/>
          </a:bodyPr>
          <a:lstStyle/>
          <a:p>
            <a:r>
              <a:rPr lang="it-IT" sz="2400" dirty="0" smtClean="0"/>
              <a:t>E’</a:t>
            </a:r>
            <a:r>
              <a:rPr lang="it-IT" sz="2400" dirty="0" smtClean="0">
                <a:effectLst/>
              </a:rPr>
              <a:t> importante riconoscere la rilevanza di queste prime espressioni del populismo e valutarne quindi le successive biforcazioni e ripercussioni in rapporto alle loro varie fasi storiche: </a:t>
            </a:r>
          </a:p>
          <a:p>
            <a:endParaRPr lang="it-IT" dirty="0" smtClean="0">
              <a:effectLst/>
            </a:endParaRPr>
          </a:p>
          <a:p>
            <a:pPr marL="342900" indent="-342900">
              <a:buFont typeface="Arial"/>
              <a:buChar char="•"/>
            </a:pPr>
            <a:r>
              <a:rPr lang="it-IT" sz="2000" dirty="0" smtClean="0">
                <a:effectLst/>
              </a:rPr>
              <a:t>le </a:t>
            </a:r>
            <a:r>
              <a:rPr lang="it-IT" sz="2000" b="1" dirty="0" smtClean="0">
                <a:solidFill>
                  <a:srgbClr val="0000FF"/>
                </a:solidFill>
                <a:effectLst/>
              </a:rPr>
              <a:t>prime tendenze populiste </a:t>
            </a:r>
            <a:r>
              <a:rPr lang="it-IT" sz="2000" dirty="0" smtClean="0">
                <a:effectLst/>
              </a:rPr>
              <a:t>ottocentesche in Russia e nella politica americana </a:t>
            </a:r>
          </a:p>
          <a:p>
            <a:pPr marL="342900" indent="-342900">
              <a:buFont typeface="Arial"/>
              <a:buChar char="•"/>
            </a:pPr>
            <a:r>
              <a:rPr lang="it-IT" sz="2000" dirty="0" smtClean="0">
                <a:effectLst/>
              </a:rPr>
              <a:t>le </a:t>
            </a:r>
            <a:r>
              <a:rPr lang="it-IT" sz="2000" b="1" dirty="0" smtClean="0">
                <a:solidFill>
                  <a:srgbClr val="0000FF"/>
                </a:solidFill>
                <a:effectLst/>
              </a:rPr>
              <a:t>esperienze </a:t>
            </a:r>
            <a:r>
              <a:rPr lang="it-IT" sz="2000" b="1" dirty="0" err="1" smtClean="0">
                <a:solidFill>
                  <a:srgbClr val="0000FF"/>
                </a:solidFill>
                <a:effectLst/>
              </a:rPr>
              <a:t>prepopuliste</a:t>
            </a:r>
            <a:r>
              <a:rPr lang="it-IT" sz="2000" b="1" dirty="0" smtClean="0">
                <a:solidFill>
                  <a:srgbClr val="0000FF"/>
                </a:solidFill>
                <a:effectLst/>
              </a:rPr>
              <a:t> di destra </a:t>
            </a:r>
            <a:r>
              <a:rPr lang="it-IT" sz="2000" dirty="0" smtClean="0">
                <a:effectLst/>
              </a:rPr>
              <a:t>(ad esempio il boulangismo in Francia, il movimento di </a:t>
            </a:r>
            <a:r>
              <a:rPr lang="it-IT" sz="2000" dirty="0" err="1" smtClean="0">
                <a:effectLst/>
              </a:rPr>
              <a:t>Lueger</a:t>
            </a:r>
            <a:r>
              <a:rPr lang="it-IT" sz="2000" dirty="0" smtClean="0">
                <a:effectLst/>
              </a:rPr>
              <a:t> in Austria, le leghe patriottiche nel Sud America)  </a:t>
            </a:r>
          </a:p>
          <a:p>
            <a:pPr marL="342900" indent="-342900">
              <a:buFont typeface="Arial"/>
              <a:buChar char="•"/>
            </a:pPr>
            <a:r>
              <a:rPr lang="it-IT" sz="2000" dirty="0" smtClean="0">
                <a:effectLst/>
              </a:rPr>
              <a:t>i </a:t>
            </a:r>
            <a:r>
              <a:rPr lang="it-IT" sz="2000" b="1" dirty="0" smtClean="0">
                <a:solidFill>
                  <a:srgbClr val="0000FF"/>
                </a:solidFill>
                <a:effectLst/>
              </a:rPr>
              <a:t>precedenti </a:t>
            </a:r>
            <a:r>
              <a:rPr lang="it-IT" sz="2000" b="1" dirty="0" err="1" smtClean="0">
                <a:solidFill>
                  <a:srgbClr val="0000FF"/>
                </a:solidFill>
                <a:effectLst/>
              </a:rPr>
              <a:t>protopopulismi</a:t>
            </a:r>
            <a:r>
              <a:rPr lang="it-IT" sz="2000" b="1" dirty="0" smtClean="0">
                <a:solidFill>
                  <a:srgbClr val="0000FF"/>
                </a:solidFill>
                <a:effectLst/>
              </a:rPr>
              <a:t> </a:t>
            </a:r>
            <a:r>
              <a:rPr lang="it-IT" sz="2000" dirty="0" smtClean="0">
                <a:effectLst/>
              </a:rPr>
              <a:t>dell’America Latina fra le due guerre (come ad esempio il </a:t>
            </a:r>
            <a:r>
              <a:rPr lang="it-IT" sz="2000" dirty="0" err="1" smtClean="0">
                <a:effectLst/>
              </a:rPr>
              <a:t>cardenismo</a:t>
            </a:r>
            <a:r>
              <a:rPr lang="it-IT" sz="2000" dirty="0" smtClean="0">
                <a:effectLst/>
              </a:rPr>
              <a:t> in Messico, l’«</a:t>
            </a:r>
            <a:r>
              <a:rPr lang="it-IT" sz="2000" dirty="0" err="1" smtClean="0">
                <a:effectLst/>
              </a:rPr>
              <a:t>yrigoyenismo</a:t>
            </a:r>
            <a:r>
              <a:rPr lang="it-IT" sz="2000" dirty="0" smtClean="0">
                <a:effectLst/>
              </a:rPr>
              <a:t>» in Argentina e il primo </a:t>
            </a:r>
            <a:r>
              <a:rPr lang="it-IT" sz="2000" dirty="0" err="1" smtClean="0">
                <a:effectLst/>
              </a:rPr>
              <a:t>varghismo</a:t>
            </a:r>
            <a:r>
              <a:rPr lang="it-IT" sz="2000" dirty="0" smtClean="0">
                <a:effectLst/>
              </a:rPr>
              <a:t> in Brasile). </a:t>
            </a:r>
            <a:endParaRPr lang="it-IT" sz="2000" dirty="0">
              <a:effectLst/>
            </a:endParaRPr>
          </a:p>
        </p:txBody>
      </p:sp>
    </p:spTree>
    <p:extLst>
      <p:ext uri="{BB962C8B-B14F-4D97-AF65-F5344CB8AC3E}">
        <p14:creationId xmlns:p14="http://schemas.microsoft.com/office/powerpoint/2010/main" val="98857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pic>
        <p:nvPicPr>
          <p:cNvPr id="6" name="Immagine 5"/>
          <p:cNvPicPr>
            <a:picLocks noChangeAspect="1"/>
          </p:cNvPicPr>
          <p:nvPr/>
        </p:nvPicPr>
        <p:blipFill rotWithShape="1">
          <a:blip r:embed="rId3"/>
          <a:srcRect l="35000" r="12917"/>
          <a:stretch/>
        </p:blipFill>
        <p:spPr>
          <a:xfrm>
            <a:off x="5722937" y="2642869"/>
            <a:ext cx="1984375" cy="2133600"/>
          </a:xfrm>
          <a:prstGeom prst="rect">
            <a:avLst/>
          </a:prstGeom>
        </p:spPr>
      </p:pic>
      <p:sp>
        <p:nvSpPr>
          <p:cNvPr id="2" name="CasellaDiTesto 1"/>
          <p:cNvSpPr txBox="1"/>
          <p:nvPr/>
        </p:nvSpPr>
        <p:spPr>
          <a:xfrm>
            <a:off x="1598327" y="3124893"/>
            <a:ext cx="3476833" cy="584776"/>
          </a:xfrm>
          <a:prstGeom prst="rect">
            <a:avLst/>
          </a:prstGeom>
          <a:noFill/>
        </p:spPr>
        <p:txBody>
          <a:bodyPr wrap="none" rtlCol="0">
            <a:spAutoFit/>
          </a:bodyPr>
          <a:lstStyle/>
          <a:p>
            <a:r>
              <a:rPr lang="it-IT" sz="3200" b="1" dirty="0" smtClean="0">
                <a:solidFill>
                  <a:srgbClr val="FF6600"/>
                </a:solidFill>
              </a:rPr>
              <a:t>Cos’è il populismo?</a:t>
            </a:r>
            <a:endParaRPr lang="it-IT" sz="3200" b="1" dirty="0">
              <a:solidFill>
                <a:srgbClr val="FF6600"/>
              </a:solidFill>
            </a:endParaRPr>
          </a:p>
        </p:txBody>
      </p:sp>
    </p:spTree>
    <p:extLst>
      <p:ext uri="{BB962C8B-B14F-4D97-AF65-F5344CB8AC3E}">
        <p14:creationId xmlns:p14="http://schemas.microsoft.com/office/powerpoint/2010/main" val="33654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28625" y="1993195"/>
            <a:ext cx="8350250" cy="4093428"/>
          </a:xfrm>
          <a:prstGeom prst="rect">
            <a:avLst/>
          </a:prstGeom>
        </p:spPr>
        <p:txBody>
          <a:bodyPr wrap="square">
            <a:spAutoFit/>
          </a:bodyPr>
          <a:lstStyle/>
          <a:p>
            <a:pPr marL="342900" indent="-342900">
              <a:buFont typeface="Arial"/>
              <a:buChar char="•"/>
            </a:pPr>
            <a:r>
              <a:rPr lang="it-IT" sz="2000" dirty="0" smtClean="0">
                <a:effectLst/>
              </a:rPr>
              <a:t>Tra la fine dell’Ottocento e i primi del Novecento i populisti rappresentarono un </a:t>
            </a:r>
            <a:r>
              <a:rPr lang="it-IT" sz="2000" b="1" dirty="0" smtClean="0">
                <a:solidFill>
                  <a:srgbClr val="0000FF"/>
                </a:solidFill>
                <a:effectLst/>
              </a:rPr>
              <a:t>movimento di opposizione</a:t>
            </a:r>
            <a:r>
              <a:rPr lang="it-IT" sz="2000" dirty="0" smtClean="0">
                <a:effectLst/>
              </a:rPr>
              <a:t>, in America Latina come in Europa, negli Stati Uniti e altrove. </a:t>
            </a:r>
          </a:p>
          <a:p>
            <a:pPr marL="342900" indent="-342900">
              <a:buFont typeface="Arial"/>
              <a:buChar char="•"/>
            </a:pPr>
            <a:r>
              <a:rPr lang="it-IT" sz="2000" dirty="0"/>
              <a:t>D</a:t>
            </a:r>
            <a:r>
              <a:rPr lang="it-IT" sz="2000" dirty="0" smtClean="0">
                <a:effectLst/>
              </a:rPr>
              <a:t>opo il 1945 alcuni </a:t>
            </a:r>
            <a:r>
              <a:rPr lang="it-IT" sz="2000" b="1" dirty="0" smtClean="0">
                <a:solidFill>
                  <a:srgbClr val="0000FF"/>
                </a:solidFill>
                <a:effectLst/>
              </a:rPr>
              <a:t>populisti arrivarono al potere</a:t>
            </a:r>
            <a:r>
              <a:rPr lang="it-IT" sz="2000" dirty="0" smtClean="0">
                <a:effectLst/>
              </a:rPr>
              <a:t>. E ciò avvenne dapprima nel Sud globale, più precisamente in America Latina. </a:t>
            </a:r>
          </a:p>
          <a:p>
            <a:pPr marL="342900" indent="-342900">
              <a:buFont typeface="Arial"/>
              <a:buChar char="•"/>
            </a:pPr>
            <a:endParaRPr lang="it-IT" sz="2000" dirty="0" smtClean="0"/>
          </a:p>
          <a:p>
            <a:pPr marL="342900" indent="-342900">
              <a:buFont typeface="Arial"/>
              <a:buChar char="•"/>
            </a:pPr>
            <a:endParaRPr lang="it-IT" sz="2000" dirty="0"/>
          </a:p>
          <a:p>
            <a:r>
              <a:rPr lang="it-IT" sz="2000" dirty="0" smtClean="0">
                <a:effectLst/>
              </a:rPr>
              <a:t>Lo </a:t>
            </a:r>
            <a:r>
              <a:rPr lang="it-IT" sz="2000" b="1" dirty="0" smtClean="0">
                <a:solidFill>
                  <a:srgbClr val="0000FF"/>
                </a:solidFill>
                <a:effectLst/>
              </a:rPr>
              <a:t>studio dei regimi </a:t>
            </a:r>
            <a:r>
              <a:rPr lang="it-IT" sz="2000" dirty="0" smtClean="0">
                <a:effectLst/>
              </a:rPr>
              <a:t>è importante: il populismo è molto più di una critica popolare alle élites. </a:t>
            </a:r>
            <a:r>
              <a:rPr lang="it-IT" sz="2000" b="1" dirty="0" smtClean="0">
                <a:solidFill>
                  <a:srgbClr val="FF6600"/>
                </a:solidFill>
                <a:effectLst/>
              </a:rPr>
              <a:t>È anche una concezione, tradotta in prassi, di come una democrazia dovrebbe funzionare. </a:t>
            </a:r>
            <a:r>
              <a:rPr lang="it-IT" sz="2000" dirty="0" smtClean="0">
                <a:effectLst/>
              </a:rPr>
              <a:t>Una volta al potere, rappresenta soprattutto la realizzazione pratica, in termini democratici, dell’idea secondo cui il popolo e la nazione devono essere governati da un leader forte che parli e agisca in loro nome.  </a:t>
            </a:r>
            <a:endParaRPr lang="it-IT" sz="2000" dirty="0">
              <a:effectLst/>
            </a:endParaRPr>
          </a:p>
        </p:txBody>
      </p:sp>
      <p:sp>
        <p:nvSpPr>
          <p:cNvPr id="3" name="Freccia giù 2"/>
          <p:cNvSpPr/>
          <p:nvPr/>
        </p:nvSpPr>
        <p:spPr>
          <a:xfrm>
            <a:off x="4368800" y="3623733"/>
            <a:ext cx="237067" cy="5249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216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355600" y="914195"/>
            <a:ext cx="8398933" cy="5262979"/>
          </a:xfrm>
          <a:prstGeom prst="rect">
            <a:avLst/>
          </a:prstGeom>
        </p:spPr>
        <p:txBody>
          <a:bodyPr wrap="square">
            <a:spAutoFit/>
          </a:bodyPr>
          <a:lstStyle/>
          <a:p>
            <a:endParaRPr lang="it-IT" sz="2400" b="1" dirty="0" smtClean="0">
              <a:solidFill>
                <a:srgbClr val="FF6600"/>
              </a:solidFill>
            </a:endParaRPr>
          </a:p>
          <a:p>
            <a:r>
              <a:rPr lang="it-IT" sz="2400" b="1" dirty="0" smtClean="0">
                <a:solidFill>
                  <a:srgbClr val="FF6600"/>
                </a:solidFill>
              </a:rPr>
              <a:t>DAI FASCISMI AI POPULISMI</a:t>
            </a:r>
          </a:p>
          <a:p>
            <a:endParaRPr lang="it-IT" sz="2400" b="1" dirty="0" smtClean="0">
              <a:solidFill>
                <a:srgbClr val="FF6600"/>
              </a:solidFill>
            </a:endParaRPr>
          </a:p>
          <a:p>
            <a:pPr marL="342900" indent="-342900">
              <a:buFont typeface="Arial"/>
              <a:buChar char="•"/>
            </a:pPr>
            <a:r>
              <a:rPr lang="it-IT" sz="2400" dirty="0" smtClean="0"/>
              <a:t>Prima </a:t>
            </a:r>
            <a:r>
              <a:rPr lang="it-IT" sz="2400" dirty="0"/>
              <a:t>della fine della seconda guerra mondiale e della sconfitta del fascismo, dittatori come Hitler e Mussolini avevano sostenuto </a:t>
            </a:r>
            <a:r>
              <a:rPr lang="it-IT" sz="2400" b="1" dirty="0" smtClean="0">
                <a:solidFill>
                  <a:srgbClr val="0000FF"/>
                </a:solidFill>
              </a:rPr>
              <a:t>una terza </a:t>
            </a:r>
            <a:r>
              <a:rPr lang="it-IT" sz="2400" b="1" dirty="0">
                <a:solidFill>
                  <a:srgbClr val="0000FF"/>
                </a:solidFill>
              </a:rPr>
              <a:t>posizione politica fra il liberalismo e il socialismo</a:t>
            </a:r>
            <a:r>
              <a:rPr lang="it-IT" sz="2400" dirty="0"/>
              <a:t>. </a:t>
            </a:r>
            <a:endParaRPr lang="it-IT" sz="2400" dirty="0" smtClean="0"/>
          </a:p>
          <a:p>
            <a:pPr marL="342900" indent="-342900">
              <a:buFont typeface="Arial"/>
              <a:buChar char="•"/>
            </a:pPr>
            <a:r>
              <a:rPr lang="it-IT" sz="2400" dirty="0" smtClean="0"/>
              <a:t>Dopo </a:t>
            </a:r>
            <a:r>
              <a:rPr lang="it-IT" sz="2400" dirty="0"/>
              <a:t>il 1945, politici come l’argentino Juan Domingo </a:t>
            </a:r>
            <a:r>
              <a:rPr lang="it-IT" sz="2400" dirty="0" err="1"/>
              <a:t>Perón</a:t>
            </a:r>
            <a:r>
              <a:rPr lang="it-IT" sz="2400" dirty="0"/>
              <a:t> si lasciarono alle spalle il fascismo e la dittatura per dar vita a un </a:t>
            </a:r>
            <a:r>
              <a:rPr lang="it-IT" sz="2400" b="1" dirty="0">
                <a:solidFill>
                  <a:srgbClr val="FF6600"/>
                </a:solidFill>
              </a:rPr>
              <a:t>nuovo post-fascismo</a:t>
            </a:r>
            <a:r>
              <a:rPr lang="it-IT" sz="2400" dirty="0"/>
              <a:t>, che possiamo definire anche </a:t>
            </a:r>
            <a:r>
              <a:rPr lang="it-IT" sz="2400" b="1" dirty="0">
                <a:solidFill>
                  <a:srgbClr val="FF6600"/>
                </a:solidFill>
              </a:rPr>
              <a:t>populismo al </a:t>
            </a:r>
            <a:r>
              <a:rPr lang="it-IT" sz="2400" b="1" dirty="0" smtClean="0">
                <a:solidFill>
                  <a:srgbClr val="FF6600"/>
                </a:solidFill>
              </a:rPr>
              <a:t>potere</a:t>
            </a:r>
            <a:r>
              <a:rPr lang="it-IT" sz="2400" dirty="0"/>
              <a:t> </a:t>
            </a:r>
            <a:r>
              <a:rPr lang="it-IT" sz="2400" dirty="0" smtClean="0"/>
              <a:t> </a:t>
            </a:r>
            <a:r>
              <a:rPr lang="it-IT" sz="2400" dirty="0" smtClean="0">
                <a:sym typeface="Wingdings"/>
              </a:rPr>
              <a:t> UNA </a:t>
            </a:r>
            <a:r>
              <a:rPr lang="it-IT" sz="2400" dirty="0" smtClean="0"/>
              <a:t>forma </a:t>
            </a:r>
            <a:r>
              <a:rPr lang="it-IT" sz="2400" dirty="0"/>
              <a:t>di </a:t>
            </a:r>
            <a:r>
              <a:rPr lang="it-IT" sz="2400" b="1" dirty="0">
                <a:solidFill>
                  <a:srgbClr val="0000FF"/>
                </a:solidFill>
              </a:rPr>
              <a:t>democrazia autoritaria e antiliberale</a:t>
            </a:r>
            <a:r>
              <a:rPr lang="it-IT" sz="2400" dirty="0"/>
              <a:t> (contrapposta quindi ai modelli di democrazia costituzionale esistenti), ma </a:t>
            </a:r>
            <a:r>
              <a:rPr lang="it-IT" sz="2400" b="1" dirty="0">
                <a:solidFill>
                  <a:srgbClr val="0000FF"/>
                </a:solidFill>
              </a:rPr>
              <a:t>senza</a:t>
            </a:r>
            <a:r>
              <a:rPr lang="it-IT" sz="2400" dirty="0"/>
              <a:t> i tratti dittatoriali e razzisti che erano appartenuti al </a:t>
            </a:r>
            <a:r>
              <a:rPr lang="it-IT" sz="2400" dirty="0" smtClean="0"/>
              <a:t>fascismo </a:t>
            </a:r>
            <a:endParaRPr lang="it-IT" sz="2400" dirty="0"/>
          </a:p>
        </p:txBody>
      </p:sp>
    </p:spTree>
    <p:extLst>
      <p:ext uri="{BB962C8B-B14F-4D97-AF65-F5344CB8AC3E}">
        <p14:creationId xmlns:p14="http://schemas.microsoft.com/office/powerpoint/2010/main" val="1587228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3" name="Rettangolo 2"/>
          <p:cNvSpPr/>
          <p:nvPr/>
        </p:nvSpPr>
        <p:spPr>
          <a:xfrm>
            <a:off x="476249" y="1306463"/>
            <a:ext cx="7889875" cy="1200329"/>
          </a:xfrm>
          <a:prstGeom prst="rect">
            <a:avLst/>
          </a:prstGeom>
        </p:spPr>
        <p:txBody>
          <a:bodyPr wrap="square">
            <a:spAutoFit/>
          </a:bodyPr>
          <a:lstStyle/>
          <a:p>
            <a:r>
              <a:rPr lang="it-IT" i="1" dirty="0" smtClean="0">
                <a:effectLst/>
              </a:rPr>
              <a:t>Si tratta di un fenomeno che ha presentato una serie di possibilità storiche all’interno delle quali troviamo esperienze estremamente diverse, che spaziano dall’estrema destra all’estrema sinistra dello spettro politico. Ciò nonostante, e per ricapitolare, questo pendolo ideologico ha sempre combinato alcuni tratti comuni:</a:t>
            </a:r>
            <a:endParaRPr lang="it-IT" i="1" dirty="0">
              <a:effectLst/>
            </a:endParaRPr>
          </a:p>
        </p:txBody>
      </p:sp>
      <p:sp>
        <p:nvSpPr>
          <p:cNvPr id="5" name="Rettangolo 4"/>
          <p:cNvSpPr/>
          <p:nvPr/>
        </p:nvSpPr>
        <p:spPr>
          <a:xfrm>
            <a:off x="670983" y="2835190"/>
            <a:ext cx="7695141" cy="2862322"/>
          </a:xfrm>
          <a:prstGeom prst="rect">
            <a:avLst/>
          </a:prstGeom>
        </p:spPr>
        <p:txBody>
          <a:bodyPr wrap="square">
            <a:spAutoFit/>
          </a:bodyPr>
          <a:lstStyle/>
          <a:p>
            <a:r>
              <a:rPr lang="it-IT" sz="2000" dirty="0" smtClean="0">
                <a:effectLst/>
              </a:rPr>
              <a:t>1) l’attaccamento a una </a:t>
            </a:r>
            <a:r>
              <a:rPr lang="it-IT" sz="2000" dirty="0" smtClean="0">
                <a:solidFill>
                  <a:srgbClr val="0000FF"/>
                </a:solidFill>
                <a:effectLst/>
              </a:rPr>
              <a:t>democrazia autoritaria, elettorale e antiliberale</a:t>
            </a:r>
            <a:r>
              <a:rPr lang="it-IT" sz="2000" dirty="0" smtClean="0">
                <a:effectLst/>
              </a:rPr>
              <a:t>, che sul piano pratico rifiuta la dittatura; </a:t>
            </a:r>
          </a:p>
          <a:p>
            <a:r>
              <a:rPr lang="it-IT" sz="2000" dirty="0" smtClean="0">
                <a:effectLst/>
              </a:rPr>
              <a:t>2) una forma estrema di </a:t>
            </a:r>
            <a:r>
              <a:rPr lang="it-IT" sz="2000" dirty="0" smtClean="0">
                <a:solidFill>
                  <a:srgbClr val="0000FF"/>
                </a:solidFill>
                <a:effectLst/>
              </a:rPr>
              <a:t>religione politica</a:t>
            </a:r>
            <a:r>
              <a:rPr lang="it-IT" sz="2000" dirty="0" smtClean="0">
                <a:effectLst/>
              </a:rPr>
              <a:t>; </a:t>
            </a:r>
          </a:p>
          <a:p>
            <a:r>
              <a:rPr lang="it-IT" sz="2000" dirty="0" smtClean="0">
                <a:effectLst/>
              </a:rPr>
              <a:t>3) una </a:t>
            </a:r>
            <a:r>
              <a:rPr lang="it-IT" sz="2000" dirty="0" smtClean="0">
                <a:solidFill>
                  <a:srgbClr val="0000FF"/>
                </a:solidFill>
                <a:effectLst/>
              </a:rPr>
              <a:t>visione apocalittica della politica</a:t>
            </a:r>
            <a:r>
              <a:rPr lang="it-IT" sz="2000" dirty="0" smtClean="0">
                <a:effectLst/>
              </a:rPr>
              <a:t>, in cui i successi elettorali, e le trasformazioni che le vittorie elettorali contingenti consentono, sono presentati come momenti rivoluzionari nel processo di fondazione o rifondazione della società;</a:t>
            </a:r>
          </a:p>
          <a:p>
            <a:r>
              <a:rPr lang="it-IT" sz="2000" dirty="0" smtClean="0">
                <a:effectLst/>
              </a:rPr>
              <a:t> 4) una </a:t>
            </a:r>
            <a:r>
              <a:rPr lang="it-IT" sz="2000" dirty="0" smtClean="0">
                <a:solidFill>
                  <a:srgbClr val="0000FF"/>
                </a:solidFill>
                <a:effectLst/>
              </a:rPr>
              <a:t>teologia politica </a:t>
            </a:r>
            <a:r>
              <a:rPr lang="it-IT" sz="2000" dirty="0" smtClean="0">
                <a:effectLst/>
              </a:rPr>
              <a:t>fondata da un leader del popolo che ha tratti messianici e carismatici; </a:t>
            </a:r>
            <a:endParaRPr lang="it-IT" sz="2000" dirty="0">
              <a:effectLst/>
            </a:endParaRPr>
          </a:p>
        </p:txBody>
      </p:sp>
    </p:spTree>
    <p:extLst>
      <p:ext uri="{BB962C8B-B14F-4D97-AF65-F5344CB8AC3E}">
        <p14:creationId xmlns:p14="http://schemas.microsoft.com/office/powerpoint/2010/main" val="260023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523875" y="1822093"/>
            <a:ext cx="7874000" cy="3477875"/>
          </a:xfrm>
          <a:prstGeom prst="rect">
            <a:avLst/>
          </a:prstGeom>
        </p:spPr>
        <p:txBody>
          <a:bodyPr wrap="square">
            <a:spAutoFit/>
          </a:bodyPr>
          <a:lstStyle/>
          <a:p>
            <a:r>
              <a:rPr lang="it-IT" sz="2000" dirty="0" smtClean="0">
                <a:effectLst/>
              </a:rPr>
              <a:t>5) l’identificazione degli avversari politici con </a:t>
            </a:r>
            <a:r>
              <a:rPr lang="it-IT" sz="2000" dirty="0" smtClean="0">
                <a:solidFill>
                  <a:srgbClr val="0000FF"/>
                </a:solidFill>
                <a:effectLst/>
              </a:rPr>
              <a:t>l’</a:t>
            </a:r>
            <a:r>
              <a:rPr lang="it-IT" sz="2000" dirty="0" err="1" smtClean="0">
                <a:solidFill>
                  <a:srgbClr val="0000FF"/>
                </a:solidFill>
                <a:effectLst/>
              </a:rPr>
              <a:t>antipopolo</a:t>
            </a:r>
            <a:r>
              <a:rPr lang="it-IT" sz="2000" dirty="0" smtClean="0">
                <a:effectLst/>
              </a:rPr>
              <a:t>, vale a dire come nemici del popolo e traditori della nazione; </a:t>
            </a:r>
          </a:p>
          <a:p>
            <a:r>
              <a:rPr lang="it-IT" sz="2000" dirty="0" smtClean="0">
                <a:effectLst/>
              </a:rPr>
              <a:t>6) una </a:t>
            </a:r>
            <a:r>
              <a:rPr lang="it-IT" sz="2000" dirty="0" smtClean="0">
                <a:solidFill>
                  <a:srgbClr val="0000FF"/>
                </a:solidFill>
                <a:effectLst/>
              </a:rPr>
              <a:t>concezione debole dello Stato di diritto </a:t>
            </a:r>
            <a:r>
              <a:rPr lang="it-IT" sz="2000" dirty="0" smtClean="0">
                <a:effectLst/>
              </a:rPr>
              <a:t>e del principio della separazione dei poteri; </a:t>
            </a:r>
          </a:p>
          <a:p>
            <a:r>
              <a:rPr lang="it-IT" sz="2000" dirty="0" smtClean="0">
                <a:effectLst/>
              </a:rPr>
              <a:t>7) un </a:t>
            </a:r>
            <a:r>
              <a:rPr lang="it-IT" sz="2000" dirty="0" smtClean="0">
                <a:solidFill>
                  <a:srgbClr val="0000FF"/>
                </a:solidFill>
                <a:effectLst/>
              </a:rPr>
              <a:t>nazionalismo radicale</a:t>
            </a:r>
            <a:r>
              <a:rPr lang="it-IT" sz="2000" dirty="0" smtClean="0">
                <a:effectLst/>
              </a:rPr>
              <a:t>; </a:t>
            </a:r>
          </a:p>
          <a:p>
            <a:r>
              <a:rPr lang="it-IT" sz="2000" dirty="0" smtClean="0">
                <a:effectLst/>
              </a:rPr>
              <a:t>8) l’idea del </a:t>
            </a:r>
            <a:r>
              <a:rPr lang="it-IT" sz="2000" dirty="0" smtClean="0">
                <a:solidFill>
                  <a:srgbClr val="0000FF"/>
                </a:solidFill>
                <a:effectLst/>
              </a:rPr>
              <a:t>capo</a:t>
            </a:r>
            <a:r>
              <a:rPr lang="it-IT" sz="2000" dirty="0" smtClean="0">
                <a:effectLst/>
              </a:rPr>
              <a:t> quale personificazione del popolo; </a:t>
            </a:r>
          </a:p>
          <a:p>
            <a:r>
              <a:rPr lang="it-IT" sz="2000" dirty="0" smtClean="0">
                <a:effectLst/>
              </a:rPr>
              <a:t>9) l’identificazione del movimento e dei capi con il popolo, considerato come un </a:t>
            </a:r>
            <a:r>
              <a:rPr lang="it-IT" sz="2000" dirty="0" smtClean="0">
                <a:solidFill>
                  <a:srgbClr val="0000FF"/>
                </a:solidFill>
                <a:effectLst/>
              </a:rPr>
              <a:t>tutto unico;</a:t>
            </a:r>
            <a:r>
              <a:rPr lang="it-IT" sz="2000" dirty="0" smtClean="0">
                <a:effectLst/>
              </a:rPr>
              <a:t> </a:t>
            </a:r>
          </a:p>
          <a:p>
            <a:r>
              <a:rPr lang="it-IT" sz="2000" dirty="0" smtClean="0">
                <a:effectLst/>
              </a:rPr>
              <a:t>10) la rivendicazione di </a:t>
            </a:r>
            <a:r>
              <a:rPr lang="it-IT" sz="2000" dirty="0" smtClean="0">
                <a:solidFill>
                  <a:srgbClr val="0000FF"/>
                </a:solidFill>
                <a:effectLst/>
              </a:rPr>
              <a:t>rappresentare l’antipolitica</a:t>
            </a:r>
            <a:r>
              <a:rPr lang="it-IT" sz="2000" dirty="0" smtClean="0">
                <a:effectLst/>
              </a:rPr>
              <a:t>, vale a dire in pratica il superamento della politica nella sua accezione comune; </a:t>
            </a:r>
          </a:p>
          <a:p>
            <a:r>
              <a:rPr lang="it-IT" sz="2000" dirty="0" smtClean="0">
                <a:effectLst/>
              </a:rPr>
              <a:t>11) l’atto di </a:t>
            </a:r>
            <a:r>
              <a:rPr lang="it-IT" sz="2000" dirty="0" smtClean="0">
                <a:solidFill>
                  <a:srgbClr val="0000FF"/>
                </a:solidFill>
                <a:effectLst/>
              </a:rPr>
              <a:t>parlare in nome del popolo e contro le élites </a:t>
            </a:r>
            <a:r>
              <a:rPr lang="it-IT" sz="2000" dirty="0" smtClean="0">
                <a:effectLst/>
              </a:rPr>
              <a:t>di governo; </a:t>
            </a:r>
            <a:endParaRPr lang="it-IT" sz="2000" dirty="0">
              <a:effectLst/>
            </a:endParaRPr>
          </a:p>
        </p:txBody>
      </p:sp>
    </p:spTree>
    <p:extLst>
      <p:ext uri="{BB962C8B-B14F-4D97-AF65-F5344CB8AC3E}">
        <p14:creationId xmlns:p14="http://schemas.microsoft.com/office/powerpoint/2010/main" val="2704128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253999" y="1910219"/>
            <a:ext cx="8112125" cy="3785652"/>
          </a:xfrm>
          <a:prstGeom prst="rect">
            <a:avLst/>
          </a:prstGeom>
        </p:spPr>
        <p:txBody>
          <a:bodyPr wrap="square">
            <a:spAutoFit/>
          </a:bodyPr>
          <a:lstStyle/>
          <a:p>
            <a:r>
              <a:rPr lang="it-IT" sz="2000" dirty="0" smtClean="0">
                <a:effectLst/>
              </a:rPr>
              <a:t>12) il presentarsi come so</a:t>
            </a:r>
            <a:r>
              <a:rPr lang="it-IT" sz="2000" dirty="0" smtClean="0">
                <a:solidFill>
                  <a:srgbClr val="0000FF"/>
                </a:solidFill>
                <a:effectLst/>
              </a:rPr>
              <a:t>stenitori della vera democrazia </a:t>
            </a:r>
            <a:r>
              <a:rPr lang="it-IT" sz="2000" dirty="0" smtClean="0">
                <a:effectLst/>
              </a:rPr>
              <a:t>e contrari a forme reali o immaginarie di dittatura e di tirannia (l’Unione europea, lo Stato parallelo o profondo, l’impero, il cosmopolitismo, la globalizzazione, colpi di Stato militari ecc.);</a:t>
            </a:r>
          </a:p>
          <a:p>
            <a:r>
              <a:rPr lang="it-IT" sz="2000" dirty="0" smtClean="0">
                <a:effectLst/>
              </a:rPr>
              <a:t> 13) una </a:t>
            </a:r>
            <a:r>
              <a:rPr lang="it-IT" sz="2000" dirty="0" smtClean="0">
                <a:solidFill>
                  <a:srgbClr val="0000FF"/>
                </a:solidFill>
                <a:effectLst/>
              </a:rPr>
              <a:t>concezione omogenea del popolo</a:t>
            </a:r>
            <a:r>
              <a:rPr lang="it-IT" sz="2000" dirty="0" smtClean="0">
                <a:effectLst/>
              </a:rPr>
              <a:t>, visto come un’unica entità che, quando il populismo diventa un regime, viene quindi identificata con le sue maggioranze elettorali; </a:t>
            </a:r>
          </a:p>
          <a:p>
            <a:r>
              <a:rPr lang="it-IT" sz="2000" dirty="0" smtClean="0">
                <a:effectLst/>
              </a:rPr>
              <a:t>14) un </a:t>
            </a:r>
            <a:r>
              <a:rPr lang="it-IT" sz="2000" dirty="0" smtClean="0">
                <a:solidFill>
                  <a:srgbClr val="0000FF"/>
                </a:solidFill>
                <a:effectLst/>
              </a:rPr>
              <a:t>profondo antagonismo, e perfino un’avversione, nei confronti del giornalismo indipendente</a:t>
            </a:r>
            <a:r>
              <a:rPr lang="it-IT" sz="2000" dirty="0" smtClean="0">
                <a:effectLst/>
              </a:rPr>
              <a:t>; </a:t>
            </a:r>
          </a:p>
          <a:p>
            <a:r>
              <a:rPr lang="it-IT" sz="2000" dirty="0" smtClean="0">
                <a:effectLst/>
              </a:rPr>
              <a:t>15) il </a:t>
            </a:r>
            <a:r>
              <a:rPr lang="it-IT" sz="2000" dirty="0" smtClean="0">
                <a:solidFill>
                  <a:srgbClr val="0000FF"/>
                </a:solidFill>
                <a:effectLst/>
              </a:rPr>
              <a:t>disprezzo per il pluralismo e la tolleranza politica</a:t>
            </a:r>
            <a:r>
              <a:rPr lang="it-IT" sz="2000" dirty="0" smtClean="0">
                <a:effectLst/>
              </a:rPr>
              <a:t>; </a:t>
            </a:r>
          </a:p>
          <a:p>
            <a:r>
              <a:rPr lang="it-IT" sz="2000" dirty="0"/>
              <a:t>16) </a:t>
            </a:r>
            <a:r>
              <a:rPr lang="it-IT" sz="2000" dirty="0">
                <a:solidFill>
                  <a:srgbClr val="0000FF"/>
                </a:solidFill>
              </a:rPr>
              <a:t>l’enfasi sulla cultura popolare </a:t>
            </a:r>
            <a:r>
              <a:rPr lang="it-IT" sz="2000" dirty="0"/>
              <a:t>e anche, in molti casi, sul mondo dell’intrattenimento considerati come incarnazioni delle tradizioni nazionali</a:t>
            </a:r>
            <a:r>
              <a:rPr lang="it-IT" sz="2000" dirty="0" smtClean="0">
                <a:effectLst/>
              </a:rPr>
              <a:t> </a:t>
            </a:r>
            <a:endParaRPr lang="it-IT" sz="2000" dirty="0"/>
          </a:p>
        </p:txBody>
      </p:sp>
    </p:spTree>
    <p:extLst>
      <p:ext uri="{BB962C8B-B14F-4D97-AF65-F5344CB8AC3E}">
        <p14:creationId xmlns:p14="http://schemas.microsoft.com/office/powerpoint/2010/main" val="89438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12749" y="882709"/>
            <a:ext cx="8239125" cy="3508653"/>
          </a:xfrm>
          <a:prstGeom prst="rect">
            <a:avLst/>
          </a:prstGeom>
        </p:spPr>
        <p:txBody>
          <a:bodyPr wrap="square">
            <a:spAutoFit/>
          </a:bodyPr>
          <a:lstStyle/>
          <a:p>
            <a:r>
              <a:rPr lang="it-IT" sz="2400" b="1" dirty="0" smtClean="0">
                <a:solidFill>
                  <a:srgbClr val="0000FF"/>
                </a:solidFill>
                <a:effectLst/>
              </a:rPr>
              <a:t>LE FASI DEL POPULISMO CONTEMPORANEO</a:t>
            </a:r>
          </a:p>
          <a:p>
            <a:endParaRPr lang="it-IT" dirty="0"/>
          </a:p>
          <a:p>
            <a:r>
              <a:rPr lang="it-IT" sz="2000" dirty="0" smtClean="0">
                <a:effectLst/>
              </a:rPr>
              <a:t>Le fasi post-1945 </a:t>
            </a:r>
            <a:r>
              <a:rPr lang="it-IT" sz="2000" dirty="0" smtClean="0"/>
              <a:t>del</a:t>
            </a:r>
            <a:r>
              <a:rPr lang="it-IT" sz="2000" dirty="0" smtClean="0">
                <a:effectLst/>
              </a:rPr>
              <a:t> populismo contemporaneo, dopo il primo populismo e i </a:t>
            </a:r>
            <a:r>
              <a:rPr lang="it-IT" sz="2000" dirty="0" err="1" smtClean="0">
                <a:effectLst/>
              </a:rPr>
              <a:t>prepopulismi</a:t>
            </a:r>
            <a:r>
              <a:rPr lang="it-IT" sz="2000" dirty="0" smtClean="0">
                <a:effectLst/>
              </a:rPr>
              <a:t> di destra, sono così sintetizzate da </a:t>
            </a:r>
            <a:r>
              <a:rPr lang="it-IT" sz="2000" dirty="0" err="1" smtClean="0">
                <a:effectLst/>
              </a:rPr>
              <a:t>Finchelstein</a:t>
            </a:r>
            <a:r>
              <a:rPr lang="it-IT" sz="2000" dirty="0" smtClean="0">
                <a:effectLst/>
              </a:rPr>
              <a:t>:</a:t>
            </a:r>
          </a:p>
          <a:p>
            <a:r>
              <a:rPr lang="it-IT" sz="2000" dirty="0" smtClean="0">
                <a:effectLst/>
              </a:rPr>
              <a:t> </a:t>
            </a:r>
          </a:p>
          <a:p>
            <a:r>
              <a:rPr lang="it-IT" sz="2000" dirty="0" smtClean="0">
                <a:effectLst/>
              </a:rPr>
              <a:t> 1) </a:t>
            </a:r>
            <a:r>
              <a:rPr lang="it-IT" sz="2000" b="1" i="1" dirty="0" smtClean="0">
                <a:solidFill>
                  <a:srgbClr val="0000FF"/>
                </a:solidFill>
                <a:effectLst/>
              </a:rPr>
              <a:t>Il populismo classico</a:t>
            </a:r>
            <a:r>
              <a:rPr lang="it-IT" sz="2000" b="1" dirty="0" smtClean="0">
                <a:solidFill>
                  <a:srgbClr val="0000FF"/>
                </a:solidFill>
                <a:effectLst/>
              </a:rPr>
              <a:t>. </a:t>
            </a:r>
            <a:r>
              <a:rPr lang="it-IT" sz="2000" dirty="0" smtClean="0">
                <a:effectLst/>
              </a:rPr>
              <a:t>Il peronismo argentino occupò il proscenio, ma in questa categoria rientrano anche il secondo stadio del </a:t>
            </a:r>
            <a:r>
              <a:rPr lang="it-IT" sz="2000" dirty="0" err="1" smtClean="0">
                <a:effectLst/>
              </a:rPr>
              <a:t>varghismo</a:t>
            </a:r>
            <a:r>
              <a:rPr lang="it-IT" sz="2000" dirty="0" smtClean="0">
                <a:effectLst/>
              </a:rPr>
              <a:t> in Brasile (1951-54), il </a:t>
            </a:r>
            <a:r>
              <a:rPr lang="it-IT" sz="2000" dirty="0" err="1" smtClean="0">
                <a:effectLst/>
              </a:rPr>
              <a:t>gaitanismo</a:t>
            </a:r>
            <a:r>
              <a:rPr lang="it-IT" sz="2000" dirty="0" smtClean="0">
                <a:effectLst/>
              </a:rPr>
              <a:t> in Colombia (fine anni quaranta) e l’era di José </a:t>
            </a:r>
            <a:r>
              <a:rPr lang="it-IT" sz="2000" dirty="0" err="1" smtClean="0">
                <a:effectLst/>
              </a:rPr>
              <a:t>María</a:t>
            </a:r>
            <a:r>
              <a:rPr lang="it-IT" sz="2000" dirty="0" smtClean="0">
                <a:effectLst/>
              </a:rPr>
              <a:t> Velasco </a:t>
            </a:r>
            <a:r>
              <a:rPr lang="it-IT" sz="2000" dirty="0" err="1" smtClean="0">
                <a:effectLst/>
              </a:rPr>
              <a:t>Ibarra</a:t>
            </a:r>
            <a:r>
              <a:rPr lang="it-IT" sz="2000" dirty="0" smtClean="0">
                <a:effectLst/>
              </a:rPr>
              <a:t> in Ecuador (dagli anni trenta agli anni settanta), nonché le esperienze populiste postbelliche in paesi quali il Venezuela, il Perù e la Bolivia. </a:t>
            </a:r>
          </a:p>
        </p:txBody>
      </p:sp>
      <p:pic>
        <p:nvPicPr>
          <p:cNvPr id="3" name="Immagine 2"/>
          <p:cNvPicPr>
            <a:picLocks noChangeAspect="1"/>
          </p:cNvPicPr>
          <p:nvPr/>
        </p:nvPicPr>
        <p:blipFill rotWithShape="1">
          <a:blip r:embed="rId3"/>
          <a:srcRect l="11070"/>
          <a:stretch/>
        </p:blipFill>
        <p:spPr>
          <a:xfrm>
            <a:off x="727958" y="4572000"/>
            <a:ext cx="2532408" cy="1807530"/>
          </a:xfrm>
          <a:prstGeom prst="rect">
            <a:avLst/>
          </a:prstGeom>
        </p:spPr>
      </p:pic>
      <p:pic>
        <p:nvPicPr>
          <p:cNvPr id="5" name="Immagine 4"/>
          <p:cNvPicPr>
            <a:picLocks noChangeAspect="1"/>
          </p:cNvPicPr>
          <p:nvPr/>
        </p:nvPicPr>
        <p:blipFill>
          <a:blip r:embed="rId4"/>
          <a:stretch>
            <a:fillRect/>
          </a:stretch>
        </p:blipFill>
        <p:spPr>
          <a:xfrm>
            <a:off x="2954434" y="5173512"/>
            <a:ext cx="1054687" cy="1590676"/>
          </a:xfrm>
          <a:prstGeom prst="rect">
            <a:avLst/>
          </a:prstGeom>
        </p:spPr>
      </p:pic>
      <p:pic>
        <p:nvPicPr>
          <p:cNvPr id="6" name="Immagine 5"/>
          <p:cNvPicPr>
            <a:picLocks noChangeAspect="1"/>
          </p:cNvPicPr>
          <p:nvPr/>
        </p:nvPicPr>
        <p:blipFill>
          <a:blip r:embed="rId5"/>
          <a:stretch>
            <a:fillRect/>
          </a:stretch>
        </p:blipFill>
        <p:spPr>
          <a:xfrm>
            <a:off x="3796169" y="4572000"/>
            <a:ext cx="2964623" cy="1923286"/>
          </a:xfrm>
          <a:prstGeom prst="rect">
            <a:avLst/>
          </a:prstGeom>
        </p:spPr>
      </p:pic>
      <p:pic>
        <p:nvPicPr>
          <p:cNvPr id="7" name="Immagine 6"/>
          <p:cNvPicPr>
            <a:picLocks noChangeAspect="1"/>
          </p:cNvPicPr>
          <p:nvPr/>
        </p:nvPicPr>
        <p:blipFill>
          <a:blip r:embed="rId6"/>
          <a:stretch>
            <a:fillRect/>
          </a:stretch>
        </p:blipFill>
        <p:spPr>
          <a:xfrm>
            <a:off x="5968950" y="4372374"/>
            <a:ext cx="1583684" cy="2379853"/>
          </a:xfrm>
          <a:prstGeom prst="rect">
            <a:avLst/>
          </a:prstGeom>
        </p:spPr>
      </p:pic>
    </p:spTree>
    <p:extLst>
      <p:ext uri="{BB962C8B-B14F-4D97-AF65-F5344CB8AC3E}">
        <p14:creationId xmlns:p14="http://schemas.microsoft.com/office/powerpoint/2010/main" val="2167864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5350927" y="2967215"/>
            <a:ext cx="2747777" cy="2058180"/>
          </a:xfrm>
          <a:prstGeom prst="rect">
            <a:avLst/>
          </a:prstGeom>
        </p:spPr>
      </p:pic>
      <p:pic>
        <p:nvPicPr>
          <p:cNvPr id="6" name="Immagine 5"/>
          <p:cNvPicPr>
            <a:picLocks noChangeAspect="1"/>
          </p:cNvPicPr>
          <p:nvPr/>
        </p:nvPicPr>
        <p:blipFill>
          <a:blip r:embed="rId3"/>
          <a:stretch>
            <a:fillRect/>
          </a:stretch>
        </p:blipFill>
        <p:spPr>
          <a:xfrm>
            <a:off x="412749" y="3996305"/>
            <a:ext cx="1929690" cy="2586182"/>
          </a:xfrm>
          <a:prstGeom prst="rect">
            <a:avLst/>
          </a:prstGeom>
        </p:spPr>
      </p:pic>
      <p:pic>
        <p:nvPicPr>
          <p:cNvPr id="4" name="Immagine 3"/>
          <p:cNvPicPr>
            <a:picLocks noChangeAspect="1"/>
          </p:cNvPicPr>
          <p:nvPr/>
        </p:nvPicPr>
        <p:blipFill rotWithShape="1">
          <a:blip r:embed="rId4"/>
          <a:srcRect t="59722" b="27546"/>
          <a:stretch/>
        </p:blipFill>
        <p:spPr>
          <a:xfrm>
            <a:off x="0" y="0"/>
            <a:ext cx="9144000" cy="873125"/>
          </a:xfrm>
          <a:prstGeom prst="rect">
            <a:avLst/>
          </a:prstGeom>
        </p:spPr>
      </p:pic>
      <p:sp>
        <p:nvSpPr>
          <p:cNvPr id="2" name="Rettangolo 1"/>
          <p:cNvSpPr/>
          <p:nvPr/>
        </p:nvSpPr>
        <p:spPr>
          <a:xfrm>
            <a:off x="412749" y="1140321"/>
            <a:ext cx="8239125" cy="2000548"/>
          </a:xfrm>
          <a:prstGeom prst="rect">
            <a:avLst/>
          </a:prstGeom>
        </p:spPr>
        <p:txBody>
          <a:bodyPr wrap="square">
            <a:spAutoFit/>
          </a:bodyPr>
          <a:lstStyle/>
          <a:p>
            <a:r>
              <a:rPr lang="it-IT" sz="2400" b="1" dirty="0" smtClean="0">
                <a:solidFill>
                  <a:srgbClr val="0000FF"/>
                </a:solidFill>
                <a:effectLst/>
              </a:rPr>
              <a:t>LE FASI DEL POPULISMO CONTEMPORANEO</a:t>
            </a:r>
          </a:p>
          <a:p>
            <a:r>
              <a:rPr lang="it-IT" sz="2000" dirty="0" smtClean="0">
                <a:effectLst/>
              </a:rPr>
              <a:t> </a:t>
            </a:r>
          </a:p>
          <a:p>
            <a:r>
              <a:rPr lang="it-IT" sz="2000" dirty="0" smtClean="0">
                <a:effectLst/>
              </a:rPr>
              <a:t>2) </a:t>
            </a:r>
            <a:r>
              <a:rPr lang="it-IT" sz="2000" b="1" i="1" dirty="0" smtClean="0">
                <a:solidFill>
                  <a:srgbClr val="0000FF"/>
                </a:solidFill>
                <a:effectLst/>
              </a:rPr>
              <a:t>Il populismo neoliberale</a:t>
            </a:r>
            <a:r>
              <a:rPr lang="it-IT" sz="2000" b="1" dirty="0" smtClean="0">
                <a:solidFill>
                  <a:srgbClr val="0000FF"/>
                </a:solidFill>
                <a:effectLst/>
              </a:rPr>
              <a:t>. </a:t>
            </a:r>
            <a:r>
              <a:rPr lang="it-IT" sz="2000" dirty="0" smtClean="0">
                <a:effectLst/>
              </a:rPr>
              <a:t>Carlos Menem in Argentina (1989-99), Fernando </a:t>
            </a:r>
            <a:r>
              <a:rPr lang="it-IT" sz="2000" dirty="0" err="1" smtClean="0">
                <a:effectLst/>
              </a:rPr>
              <a:t>Collor</a:t>
            </a:r>
            <a:r>
              <a:rPr lang="it-IT" sz="2000" dirty="0" smtClean="0">
                <a:effectLst/>
              </a:rPr>
              <a:t> de Melo in Brasile (1990-92), </a:t>
            </a:r>
            <a:r>
              <a:rPr lang="it-IT" sz="2000" dirty="0" err="1" smtClean="0">
                <a:effectLst/>
              </a:rPr>
              <a:t>Abdalá</a:t>
            </a:r>
            <a:r>
              <a:rPr lang="it-IT" sz="2000" dirty="0" smtClean="0">
                <a:effectLst/>
              </a:rPr>
              <a:t> </a:t>
            </a:r>
            <a:r>
              <a:rPr lang="it-IT" sz="2000" dirty="0" err="1" smtClean="0">
                <a:effectLst/>
              </a:rPr>
              <a:t>Bucaram</a:t>
            </a:r>
            <a:r>
              <a:rPr lang="it-IT" sz="2000" dirty="0" smtClean="0">
                <a:effectLst/>
              </a:rPr>
              <a:t> in Ecuador (1996-97), Alberto Fujimori in Perù (1990-2000) e Silvio Berlusconi in Italia (1994-95, 2001-2006, 2008-11). </a:t>
            </a:r>
            <a:endParaRPr lang="it-IT" sz="2000" dirty="0">
              <a:effectLst/>
            </a:endParaRPr>
          </a:p>
        </p:txBody>
      </p:sp>
      <p:pic>
        <p:nvPicPr>
          <p:cNvPr id="5" name="Immagine 4"/>
          <p:cNvPicPr>
            <a:picLocks noChangeAspect="1"/>
          </p:cNvPicPr>
          <p:nvPr/>
        </p:nvPicPr>
        <p:blipFill>
          <a:blip r:embed="rId5"/>
          <a:stretch>
            <a:fillRect/>
          </a:stretch>
        </p:blipFill>
        <p:spPr>
          <a:xfrm>
            <a:off x="1951715" y="4123312"/>
            <a:ext cx="1610631" cy="2093003"/>
          </a:xfrm>
          <a:prstGeom prst="rect">
            <a:avLst/>
          </a:prstGeom>
        </p:spPr>
      </p:pic>
      <p:pic>
        <p:nvPicPr>
          <p:cNvPr id="9" name="Immagine 8"/>
          <p:cNvPicPr>
            <a:picLocks noChangeAspect="1"/>
          </p:cNvPicPr>
          <p:nvPr/>
        </p:nvPicPr>
        <p:blipFill rotWithShape="1">
          <a:blip r:embed="rId6"/>
          <a:srcRect l="23500"/>
          <a:stretch/>
        </p:blipFill>
        <p:spPr>
          <a:xfrm>
            <a:off x="3376485" y="4363737"/>
            <a:ext cx="2914654" cy="2133600"/>
          </a:xfrm>
          <a:prstGeom prst="rect">
            <a:avLst/>
          </a:prstGeom>
        </p:spPr>
      </p:pic>
      <p:pic>
        <p:nvPicPr>
          <p:cNvPr id="11" name="Immagine 10"/>
          <p:cNvPicPr>
            <a:picLocks noChangeAspect="1"/>
          </p:cNvPicPr>
          <p:nvPr/>
        </p:nvPicPr>
        <p:blipFill>
          <a:blip r:embed="rId7"/>
          <a:stretch>
            <a:fillRect/>
          </a:stretch>
        </p:blipFill>
        <p:spPr>
          <a:xfrm>
            <a:off x="6593598" y="4646090"/>
            <a:ext cx="2058276" cy="2058276"/>
          </a:xfrm>
          <a:prstGeom prst="rect">
            <a:avLst/>
          </a:prstGeom>
        </p:spPr>
      </p:pic>
    </p:spTree>
    <p:extLst>
      <p:ext uri="{BB962C8B-B14F-4D97-AF65-F5344CB8AC3E}">
        <p14:creationId xmlns:p14="http://schemas.microsoft.com/office/powerpoint/2010/main" val="3044161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5346700" y="3070889"/>
            <a:ext cx="3797300" cy="2133600"/>
          </a:xfrm>
          <a:prstGeom prst="rect">
            <a:avLst/>
          </a:prstGeom>
        </p:spPr>
      </p:pic>
      <p:pic>
        <p:nvPicPr>
          <p:cNvPr id="6" name="Immagine 5"/>
          <p:cNvPicPr>
            <a:picLocks noChangeAspect="1"/>
          </p:cNvPicPr>
          <p:nvPr/>
        </p:nvPicPr>
        <p:blipFill rotWithShape="1">
          <a:blip r:embed="rId3"/>
          <a:srcRect l="9549" r="11360" b="27451"/>
          <a:stretch/>
        </p:blipFill>
        <p:spPr>
          <a:xfrm>
            <a:off x="3206109" y="2910278"/>
            <a:ext cx="2028990" cy="2294211"/>
          </a:xfrm>
          <a:prstGeom prst="rect">
            <a:avLst/>
          </a:prstGeom>
        </p:spPr>
      </p:pic>
      <p:pic>
        <p:nvPicPr>
          <p:cNvPr id="4" name="Immagine 3"/>
          <p:cNvPicPr>
            <a:picLocks noChangeAspect="1"/>
          </p:cNvPicPr>
          <p:nvPr/>
        </p:nvPicPr>
        <p:blipFill rotWithShape="1">
          <a:blip r:embed="rId4"/>
          <a:srcRect t="59722" b="27546"/>
          <a:stretch/>
        </p:blipFill>
        <p:spPr>
          <a:xfrm>
            <a:off x="0" y="0"/>
            <a:ext cx="9144000" cy="873125"/>
          </a:xfrm>
          <a:prstGeom prst="rect">
            <a:avLst/>
          </a:prstGeom>
        </p:spPr>
      </p:pic>
      <p:sp>
        <p:nvSpPr>
          <p:cNvPr id="2" name="Rettangolo 1"/>
          <p:cNvSpPr/>
          <p:nvPr/>
        </p:nvSpPr>
        <p:spPr>
          <a:xfrm>
            <a:off x="285749" y="1473613"/>
            <a:ext cx="8556625" cy="1938992"/>
          </a:xfrm>
          <a:prstGeom prst="rect">
            <a:avLst/>
          </a:prstGeom>
        </p:spPr>
        <p:txBody>
          <a:bodyPr wrap="square">
            <a:spAutoFit/>
          </a:bodyPr>
          <a:lstStyle/>
          <a:p>
            <a:r>
              <a:rPr lang="it-IT" sz="2000" dirty="0" smtClean="0">
                <a:effectLst/>
              </a:rPr>
              <a:t>3) </a:t>
            </a:r>
            <a:r>
              <a:rPr lang="it-IT" sz="2000" b="1" i="1" dirty="0" smtClean="0">
                <a:solidFill>
                  <a:srgbClr val="0000FF"/>
                </a:solidFill>
                <a:effectLst/>
              </a:rPr>
              <a:t>Il populismo neoclassico di sinistra</a:t>
            </a:r>
            <a:r>
              <a:rPr lang="it-IT" sz="2000" b="1" dirty="0" smtClean="0">
                <a:solidFill>
                  <a:srgbClr val="0000FF"/>
                </a:solidFill>
                <a:effectLst/>
              </a:rPr>
              <a:t>. </a:t>
            </a:r>
            <a:r>
              <a:rPr lang="it-IT" sz="2000" dirty="0" smtClean="0">
                <a:effectLst/>
              </a:rPr>
              <a:t>L’amministrazione </a:t>
            </a:r>
            <a:r>
              <a:rPr lang="it-IT" sz="2000" dirty="0" err="1" smtClean="0">
                <a:effectLst/>
              </a:rPr>
              <a:t>Kirchner</a:t>
            </a:r>
            <a:r>
              <a:rPr lang="it-IT" sz="2000" dirty="0" smtClean="0">
                <a:effectLst/>
              </a:rPr>
              <a:t> in Argentina (2003-15), Hugo Chávez (1999-2013) e </a:t>
            </a:r>
            <a:r>
              <a:rPr lang="it-IT" sz="2000" dirty="0" err="1" smtClean="0">
                <a:effectLst/>
              </a:rPr>
              <a:t>Nicolás</a:t>
            </a:r>
            <a:r>
              <a:rPr lang="it-IT" sz="2000" dirty="0" smtClean="0">
                <a:effectLst/>
              </a:rPr>
              <a:t> </a:t>
            </a:r>
            <a:r>
              <a:rPr lang="it-IT" sz="2000" dirty="0" err="1" smtClean="0">
                <a:effectLst/>
              </a:rPr>
              <a:t>Maduro</a:t>
            </a:r>
            <a:r>
              <a:rPr lang="it-IT" sz="2000" dirty="0" smtClean="0">
                <a:effectLst/>
              </a:rPr>
              <a:t> (dal 2013) in Venezuela, Rafael Correa in Ecuador (2007-17) ed Evo </a:t>
            </a:r>
            <a:r>
              <a:rPr lang="it-IT" sz="2000" dirty="0" err="1" smtClean="0">
                <a:effectLst/>
              </a:rPr>
              <a:t>Morales</a:t>
            </a:r>
            <a:r>
              <a:rPr lang="it-IT" sz="2000" dirty="0" smtClean="0">
                <a:effectLst/>
              </a:rPr>
              <a:t> in Bolivia (dal 2006), nonché i partiti populisti neoclassici di sinistra in Europa, come </a:t>
            </a:r>
            <a:r>
              <a:rPr lang="it-IT" sz="2000" dirty="0" err="1" smtClean="0">
                <a:effectLst/>
              </a:rPr>
              <a:t>Podemos</a:t>
            </a:r>
            <a:r>
              <a:rPr lang="it-IT" sz="2000" dirty="0" smtClean="0">
                <a:effectLst/>
              </a:rPr>
              <a:t> in Spagna e </a:t>
            </a:r>
            <a:r>
              <a:rPr lang="it-IT" sz="2000" dirty="0" err="1" smtClean="0">
                <a:effectLst/>
              </a:rPr>
              <a:t>Syriza</a:t>
            </a:r>
            <a:r>
              <a:rPr lang="it-IT" sz="2000" dirty="0" smtClean="0">
                <a:effectLst/>
              </a:rPr>
              <a:t> in Grecia.</a:t>
            </a:r>
          </a:p>
          <a:p>
            <a:r>
              <a:rPr lang="it-IT" sz="2000" dirty="0" smtClean="0">
                <a:effectLst/>
              </a:rPr>
              <a:t> </a:t>
            </a:r>
          </a:p>
        </p:txBody>
      </p:sp>
      <p:pic>
        <p:nvPicPr>
          <p:cNvPr id="5" name="Immagine 4"/>
          <p:cNvPicPr>
            <a:picLocks noChangeAspect="1"/>
          </p:cNvPicPr>
          <p:nvPr/>
        </p:nvPicPr>
        <p:blipFill rotWithShape="1">
          <a:blip r:embed="rId5"/>
          <a:srcRect l="12575" r="12532"/>
          <a:stretch/>
        </p:blipFill>
        <p:spPr>
          <a:xfrm>
            <a:off x="356235" y="3412605"/>
            <a:ext cx="2725969" cy="2163896"/>
          </a:xfrm>
          <a:prstGeom prst="rect">
            <a:avLst/>
          </a:prstGeom>
        </p:spPr>
      </p:pic>
      <p:pic>
        <p:nvPicPr>
          <p:cNvPr id="3" name="Immagine 2"/>
          <p:cNvPicPr>
            <a:picLocks noChangeAspect="1"/>
          </p:cNvPicPr>
          <p:nvPr/>
        </p:nvPicPr>
        <p:blipFill rotWithShape="1">
          <a:blip r:embed="rId6"/>
          <a:srcRect l="8696" r="17873"/>
          <a:stretch/>
        </p:blipFill>
        <p:spPr>
          <a:xfrm>
            <a:off x="1502380" y="4616719"/>
            <a:ext cx="2648526" cy="2247900"/>
          </a:xfrm>
          <a:prstGeom prst="rect">
            <a:avLst/>
          </a:prstGeom>
        </p:spPr>
      </p:pic>
      <p:pic>
        <p:nvPicPr>
          <p:cNvPr id="7" name="Immagine 6"/>
          <p:cNvPicPr>
            <a:picLocks noChangeAspect="1"/>
          </p:cNvPicPr>
          <p:nvPr/>
        </p:nvPicPr>
        <p:blipFill rotWithShape="1">
          <a:blip r:embed="rId7"/>
          <a:srcRect l="18215" r="22433"/>
          <a:stretch/>
        </p:blipFill>
        <p:spPr>
          <a:xfrm>
            <a:off x="4600072" y="4701209"/>
            <a:ext cx="2261315" cy="2133600"/>
          </a:xfrm>
          <a:prstGeom prst="rect">
            <a:avLst/>
          </a:prstGeom>
        </p:spPr>
      </p:pic>
      <p:pic>
        <p:nvPicPr>
          <p:cNvPr id="10" name="Immagine 9"/>
          <p:cNvPicPr>
            <a:picLocks noChangeAspect="1"/>
          </p:cNvPicPr>
          <p:nvPr/>
        </p:nvPicPr>
        <p:blipFill rotWithShape="1">
          <a:blip r:embed="rId8"/>
          <a:srcRect l="14853" r="22176"/>
          <a:stretch/>
        </p:blipFill>
        <p:spPr>
          <a:xfrm>
            <a:off x="6696820" y="4644249"/>
            <a:ext cx="2447180" cy="2095500"/>
          </a:xfrm>
          <a:prstGeom prst="rect">
            <a:avLst/>
          </a:prstGeom>
        </p:spPr>
      </p:pic>
    </p:spTree>
    <p:extLst>
      <p:ext uri="{BB962C8B-B14F-4D97-AF65-F5344CB8AC3E}">
        <p14:creationId xmlns:p14="http://schemas.microsoft.com/office/powerpoint/2010/main" val="141022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278793" y="1086374"/>
            <a:ext cx="8689027" cy="3170099"/>
          </a:xfrm>
          <a:prstGeom prst="rect">
            <a:avLst/>
          </a:prstGeom>
        </p:spPr>
        <p:txBody>
          <a:bodyPr wrap="square">
            <a:spAutoFit/>
          </a:bodyPr>
          <a:lstStyle/>
          <a:p>
            <a:r>
              <a:rPr lang="it-IT" sz="2000" dirty="0" smtClean="0">
                <a:effectLst/>
              </a:rPr>
              <a:t> 4) </a:t>
            </a:r>
            <a:r>
              <a:rPr lang="it-IT" sz="2000" b="1" i="1" dirty="0" smtClean="0">
                <a:solidFill>
                  <a:srgbClr val="0000FF"/>
                </a:solidFill>
                <a:effectLst/>
              </a:rPr>
              <a:t>Il populismo neoclassico di destra e di estrema destra</a:t>
            </a:r>
            <a:r>
              <a:rPr lang="it-IT" sz="2000" b="1" dirty="0" smtClean="0">
                <a:solidFill>
                  <a:srgbClr val="0000FF"/>
                </a:solidFill>
                <a:effectLst/>
              </a:rPr>
              <a:t>. </a:t>
            </a:r>
            <a:r>
              <a:rPr lang="it-IT" sz="2000" dirty="0" smtClean="0">
                <a:effectLst/>
              </a:rPr>
              <a:t>Dall’estrema destra peronista degli anni settanta al predominio degli attuali movimenti e leader di destra, che in generale in Europa si collocano all’opposizione ma possono anche essere al potere in paesi come gli Stati Uniti, le Filippine e il Guatemala, così come far parte di coalizioni come quelle al governo in Austria, Italia e Finlandia. In queste forme di populismo neoclassico rientrano anche i regimi di </a:t>
            </a:r>
            <a:r>
              <a:rPr lang="it-IT" sz="2000" dirty="0" err="1" smtClean="0">
                <a:effectLst/>
              </a:rPr>
              <a:t>Recep</a:t>
            </a:r>
            <a:r>
              <a:rPr lang="it-IT" sz="2000" dirty="0" smtClean="0">
                <a:effectLst/>
              </a:rPr>
              <a:t> </a:t>
            </a:r>
            <a:r>
              <a:rPr lang="it-IT" sz="2000" dirty="0" err="1" smtClean="0">
                <a:effectLst/>
              </a:rPr>
              <a:t>Tayyip</a:t>
            </a:r>
            <a:r>
              <a:rPr lang="it-IT" sz="2000" dirty="0" smtClean="0">
                <a:effectLst/>
              </a:rPr>
              <a:t> </a:t>
            </a:r>
            <a:r>
              <a:rPr lang="it-IT" sz="2000" dirty="0" err="1" smtClean="0">
                <a:effectLst/>
              </a:rPr>
              <a:t>Erdoğan</a:t>
            </a:r>
            <a:r>
              <a:rPr lang="it-IT" sz="2000" dirty="0" smtClean="0">
                <a:effectLst/>
              </a:rPr>
              <a:t> in Turchia e di Viktor </a:t>
            </a:r>
            <a:r>
              <a:rPr lang="it-IT" sz="2000" dirty="0" err="1" smtClean="0">
                <a:effectLst/>
              </a:rPr>
              <a:t>Orbán</a:t>
            </a:r>
            <a:r>
              <a:rPr lang="it-IT" sz="2000" dirty="0" smtClean="0">
                <a:effectLst/>
              </a:rPr>
              <a:t> in Ungheria e movimenti di opposizione come l’</a:t>
            </a:r>
            <a:r>
              <a:rPr lang="it-IT" sz="2000" dirty="0" err="1" smtClean="0">
                <a:effectLst/>
              </a:rPr>
              <a:t>Ukip</a:t>
            </a:r>
            <a:r>
              <a:rPr lang="it-IT" sz="2000" dirty="0" smtClean="0">
                <a:effectLst/>
              </a:rPr>
              <a:t> in Inghilterra, il Fronte nazionale in Francia, l’estrema destra in Grecia e, oltre a molti altri ancora, quelli xenofobi guidati da Pauline </a:t>
            </a:r>
            <a:r>
              <a:rPr lang="it-IT" sz="2000" dirty="0" err="1" smtClean="0">
                <a:effectLst/>
              </a:rPr>
              <a:t>Hanson</a:t>
            </a:r>
            <a:r>
              <a:rPr lang="it-IT" sz="2000" dirty="0" smtClean="0">
                <a:effectLst/>
              </a:rPr>
              <a:t> in Australia e da </a:t>
            </a:r>
            <a:r>
              <a:rPr lang="it-IT" sz="2000" dirty="0" err="1" smtClean="0">
                <a:effectLst/>
              </a:rPr>
              <a:t>Avigdor</a:t>
            </a:r>
            <a:r>
              <a:rPr lang="it-IT" sz="2000" dirty="0" smtClean="0">
                <a:effectLst/>
              </a:rPr>
              <a:t> Lieberman in Israele.</a:t>
            </a:r>
            <a:endParaRPr lang="it-IT" sz="2000" dirty="0">
              <a:effectLst/>
            </a:endParaRPr>
          </a:p>
        </p:txBody>
      </p:sp>
      <p:pic>
        <p:nvPicPr>
          <p:cNvPr id="3" name="Immagine 2"/>
          <p:cNvPicPr>
            <a:picLocks noChangeAspect="1"/>
          </p:cNvPicPr>
          <p:nvPr/>
        </p:nvPicPr>
        <p:blipFill rotWithShape="1">
          <a:blip r:embed="rId3"/>
          <a:srcRect l="6313" t="12073" b="11228"/>
          <a:stretch/>
        </p:blipFill>
        <p:spPr>
          <a:xfrm>
            <a:off x="278793" y="4553929"/>
            <a:ext cx="3081631" cy="1889725"/>
          </a:xfrm>
          <a:prstGeom prst="rect">
            <a:avLst/>
          </a:prstGeom>
        </p:spPr>
      </p:pic>
      <p:pic>
        <p:nvPicPr>
          <p:cNvPr id="5" name="Immagine 4"/>
          <p:cNvPicPr>
            <a:picLocks noChangeAspect="1"/>
          </p:cNvPicPr>
          <p:nvPr/>
        </p:nvPicPr>
        <p:blipFill rotWithShape="1">
          <a:blip r:embed="rId4"/>
          <a:srcRect r="16934"/>
          <a:stretch/>
        </p:blipFill>
        <p:spPr>
          <a:xfrm>
            <a:off x="3029419" y="4256473"/>
            <a:ext cx="2623869" cy="2366035"/>
          </a:xfrm>
          <a:prstGeom prst="rect">
            <a:avLst/>
          </a:prstGeom>
        </p:spPr>
      </p:pic>
      <p:pic>
        <p:nvPicPr>
          <p:cNvPr id="6" name="Immagine 5"/>
          <p:cNvPicPr>
            <a:picLocks noChangeAspect="1"/>
          </p:cNvPicPr>
          <p:nvPr/>
        </p:nvPicPr>
        <p:blipFill rotWithShape="1">
          <a:blip r:embed="rId5"/>
          <a:srcRect l="11537" r="31047"/>
          <a:stretch/>
        </p:blipFill>
        <p:spPr>
          <a:xfrm>
            <a:off x="5266077" y="3981483"/>
            <a:ext cx="2121919" cy="2197100"/>
          </a:xfrm>
          <a:prstGeom prst="rect">
            <a:avLst/>
          </a:prstGeom>
        </p:spPr>
      </p:pic>
      <p:pic>
        <p:nvPicPr>
          <p:cNvPr id="7" name="Immagine 6"/>
          <p:cNvPicPr>
            <a:picLocks noChangeAspect="1"/>
          </p:cNvPicPr>
          <p:nvPr/>
        </p:nvPicPr>
        <p:blipFill rotWithShape="1">
          <a:blip r:embed="rId6"/>
          <a:srcRect l="20985" r="18927"/>
          <a:stretch/>
        </p:blipFill>
        <p:spPr>
          <a:xfrm>
            <a:off x="7006593" y="4521200"/>
            <a:ext cx="2090942" cy="2336800"/>
          </a:xfrm>
          <a:prstGeom prst="rect">
            <a:avLst/>
          </a:prstGeom>
        </p:spPr>
      </p:pic>
    </p:spTree>
    <p:extLst>
      <p:ext uri="{BB962C8B-B14F-4D97-AF65-F5344CB8AC3E}">
        <p14:creationId xmlns:p14="http://schemas.microsoft.com/office/powerpoint/2010/main" val="87935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222248" y="1343673"/>
            <a:ext cx="8747125" cy="4832093"/>
          </a:xfrm>
          <a:prstGeom prst="rect">
            <a:avLst/>
          </a:prstGeom>
        </p:spPr>
        <p:txBody>
          <a:bodyPr wrap="square">
            <a:spAutoFit/>
          </a:bodyPr>
          <a:lstStyle/>
          <a:p>
            <a:r>
              <a:rPr lang="it-IT" sz="2800" b="1" dirty="0" smtClean="0">
                <a:solidFill>
                  <a:srgbClr val="0000FF"/>
                </a:solidFill>
              </a:rPr>
              <a:t>CENTRALITA’ DEL PERONISMO</a:t>
            </a:r>
          </a:p>
          <a:p>
            <a:endParaRPr lang="it-IT" dirty="0" smtClean="0"/>
          </a:p>
          <a:p>
            <a:pPr marL="342900" indent="-342900">
              <a:buFont typeface="Arial"/>
              <a:buChar char="•"/>
            </a:pPr>
            <a:r>
              <a:rPr lang="it-IT" sz="2000" dirty="0" smtClean="0"/>
              <a:t>Il </a:t>
            </a:r>
            <a:r>
              <a:rPr lang="it-IT" sz="2000" dirty="0"/>
              <a:t>populismo contemporaneo comincia nei primi anni della guerra fredda in America Latina, con la contestazione postfascista della </a:t>
            </a:r>
            <a:r>
              <a:rPr lang="it-IT" sz="2000" dirty="0" smtClean="0"/>
              <a:t>democrazia</a:t>
            </a:r>
          </a:p>
          <a:p>
            <a:pPr marL="285750" indent="-285750">
              <a:buFont typeface="Arial"/>
              <a:buChar char="•"/>
            </a:pPr>
            <a:endParaRPr lang="it-IT" dirty="0" smtClean="0"/>
          </a:p>
          <a:p>
            <a:pPr marL="342900" indent="-342900">
              <a:buFont typeface="Arial"/>
              <a:buChar char="•"/>
            </a:pPr>
            <a:r>
              <a:rPr lang="it-IT" sz="2000" dirty="0" smtClean="0"/>
              <a:t>Non solo la nascita </a:t>
            </a:r>
            <a:r>
              <a:rPr lang="it-IT" sz="2000" dirty="0"/>
              <a:t>del primo regime populista della storia dopo l’elezione di </a:t>
            </a:r>
            <a:r>
              <a:rPr lang="it-IT" sz="2000" dirty="0" err="1"/>
              <a:t>Perón</a:t>
            </a:r>
            <a:r>
              <a:rPr lang="it-IT" sz="2000" dirty="0"/>
              <a:t> nel 1946, ma </a:t>
            </a:r>
            <a:r>
              <a:rPr lang="it-IT" sz="2000" dirty="0" smtClean="0"/>
              <a:t>la </a:t>
            </a:r>
            <a:r>
              <a:rPr lang="it-IT" sz="2000" dirty="0"/>
              <a:t>forma assunta da quel </a:t>
            </a:r>
            <a:r>
              <a:rPr lang="it-IT" sz="2000" dirty="0" smtClean="0"/>
              <a:t>populismo sono centrali per comprenderne tutte le varianti successive</a:t>
            </a:r>
          </a:p>
          <a:p>
            <a:endParaRPr lang="it-IT" dirty="0" smtClean="0"/>
          </a:p>
          <a:p>
            <a:pPr marL="541338"/>
            <a:r>
              <a:rPr lang="it-IT" i="1" dirty="0"/>
              <a:t>I</a:t>
            </a:r>
            <a:r>
              <a:rPr lang="it-IT" i="1" dirty="0" smtClean="0"/>
              <a:t>l </a:t>
            </a:r>
            <a:r>
              <a:rPr lang="it-IT" i="1" dirty="0"/>
              <a:t>peronismo, sorto </a:t>
            </a:r>
            <a:r>
              <a:rPr lang="it-IT" b="1" i="1" dirty="0">
                <a:solidFill>
                  <a:srgbClr val="FF6600"/>
                </a:solidFill>
              </a:rPr>
              <a:t>in opposizione al consenso liberaldemocratico postbellico a guida statunitense</a:t>
            </a:r>
            <a:r>
              <a:rPr lang="it-IT" i="1" dirty="0"/>
              <a:t>, rappresenta la prima forma di potere moderna del populismo, e al tempo stesso ne esemplifica tutte le diverse fasi – da quella autoritaria dei primi governi di </a:t>
            </a:r>
            <a:r>
              <a:rPr lang="it-IT" i="1" dirty="0" err="1"/>
              <a:t>Perón</a:t>
            </a:r>
            <a:r>
              <a:rPr lang="it-IT" i="1" dirty="0"/>
              <a:t> (1946-55), ai primi movimenti di guerriglia di sinistra dei </a:t>
            </a:r>
            <a:r>
              <a:rPr lang="it-IT" i="1" dirty="0" err="1"/>
              <a:t>Montoneros</a:t>
            </a:r>
            <a:r>
              <a:rPr lang="it-IT" i="1" dirty="0"/>
              <a:t> e della Tripla A (Alianza anticomunista argentina) neofascista degli anni sessanta e settanta, al neoliberalismo di Carlos Menem degli anni novanta, per arrivare infine al populismo neoclassico delle amministrazioni </a:t>
            </a:r>
            <a:r>
              <a:rPr lang="it-IT" i="1" dirty="0" err="1"/>
              <a:t>Kirchner</a:t>
            </a:r>
            <a:r>
              <a:rPr lang="it-IT" i="1" dirty="0"/>
              <a:t> nel XXI secolo</a:t>
            </a:r>
            <a:r>
              <a:rPr lang="it-IT" i="1" dirty="0" smtClean="0">
                <a:effectLst/>
              </a:rPr>
              <a:t> </a:t>
            </a:r>
            <a:endParaRPr lang="it-IT" i="1" dirty="0"/>
          </a:p>
        </p:txBody>
      </p:sp>
    </p:spTree>
    <p:extLst>
      <p:ext uri="{BB962C8B-B14F-4D97-AF65-F5344CB8AC3E}">
        <p14:creationId xmlns:p14="http://schemas.microsoft.com/office/powerpoint/2010/main" val="10831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pic>
        <p:nvPicPr>
          <p:cNvPr id="6" name="Immagine 5"/>
          <p:cNvPicPr>
            <a:picLocks noChangeAspect="1"/>
          </p:cNvPicPr>
          <p:nvPr/>
        </p:nvPicPr>
        <p:blipFill rotWithShape="1">
          <a:blip r:embed="rId3"/>
          <a:srcRect l="35000" r="12917"/>
          <a:stretch/>
        </p:blipFill>
        <p:spPr>
          <a:xfrm>
            <a:off x="6022623" y="3399122"/>
            <a:ext cx="1984375" cy="2133600"/>
          </a:xfrm>
          <a:prstGeom prst="rect">
            <a:avLst/>
          </a:prstGeom>
        </p:spPr>
      </p:pic>
      <p:sp>
        <p:nvSpPr>
          <p:cNvPr id="2" name="CasellaDiTesto 1"/>
          <p:cNvSpPr txBox="1"/>
          <p:nvPr/>
        </p:nvSpPr>
        <p:spPr>
          <a:xfrm>
            <a:off x="2868426" y="1926303"/>
            <a:ext cx="2289609" cy="584776"/>
          </a:xfrm>
          <a:prstGeom prst="rect">
            <a:avLst/>
          </a:prstGeom>
          <a:noFill/>
        </p:spPr>
        <p:txBody>
          <a:bodyPr wrap="none" rtlCol="0">
            <a:spAutoFit/>
          </a:bodyPr>
          <a:lstStyle/>
          <a:p>
            <a:r>
              <a:rPr lang="it-IT" sz="3200" b="1" dirty="0" smtClean="0">
                <a:solidFill>
                  <a:srgbClr val="FF6600"/>
                </a:solidFill>
              </a:rPr>
              <a:t>Demagogia?</a:t>
            </a:r>
            <a:endParaRPr lang="it-IT" sz="3200" b="1" dirty="0">
              <a:solidFill>
                <a:srgbClr val="FF6600"/>
              </a:solidFill>
            </a:endParaRPr>
          </a:p>
        </p:txBody>
      </p:sp>
      <p:sp>
        <p:nvSpPr>
          <p:cNvPr id="3" name="Rettangolo 2"/>
          <p:cNvSpPr/>
          <p:nvPr/>
        </p:nvSpPr>
        <p:spPr>
          <a:xfrm>
            <a:off x="413853" y="2876622"/>
            <a:ext cx="4980501" cy="3416320"/>
          </a:xfrm>
          <a:prstGeom prst="rect">
            <a:avLst/>
          </a:prstGeom>
        </p:spPr>
        <p:txBody>
          <a:bodyPr wrap="square">
            <a:spAutoFit/>
          </a:bodyPr>
          <a:lstStyle/>
          <a:p>
            <a:r>
              <a:rPr lang="it-IT" b="1" dirty="0" err="1">
                <a:solidFill>
                  <a:srgbClr val="0000FF"/>
                </a:solidFill>
              </a:rPr>
              <a:t>demagogìa</a:t>
            </a:r>
            <a:r>
              <a:rPr lang="it-IT" dirty="0">
                <a:solidFill>
                  <a:srgbClr val="0000FF"/>
                </a:solidFill>
              </a:rPr>
              <a:t> </a:t>
            </a:r>
            <a:r>
              <a:rPr lang="it-IT" dirty="0"/>
              <a:t>s. </a:t>
            </a:r>
            <a:r>
              <a:rPr lang="it-IT" dirty="0" err="1"/>
              <a:t>f</a:t>
            </a:r>
            <a:r>
              <a:rPr lang="it-IT" dirty="0"/>
              <a:t>. [dal gr. </a:t>
            </a:r>
            <a:r>
              <a:rPr lang="it-IT" i="1" dirty="0" err="1"/>
              <a:t>δημ</a:t>
            </a:r>
            <a:r>
              <a:rPr lang="it-IT" i="1" dirty="0"/>
              <a:t>α</a:t>
            </a:r>
            <a:r>
              <a:rPr lang="it-IT" i="1" dirty="0" err="1"/>
              <a:t>γωγί</a:t>
            </a:r>
            <a:r>
              <a:rPr lang="it-IT" i="1" dirty="0"/>
              <a:t>α</a:t>
            </a:r>
            <a:r>
              <a:rPr lang="it-IT" dirty="0"/>
              <a:t>; v. demagogo]. – In origine, </a:t>
            </a:r>
            <a:r>
              <a:rPr lang="it-IT" dirty="0" err="1"/>
              <a:t>genericam</a:t>
            </a:r>
            <a:r>
              <a:rPr lang="it-IT" dirty="0"/>
              <a:t>., arte di guidare il popolo; in seguito (già presso gli antichi Greci), la pratica politica tendente a ottenere il consenso delle masse lusingando le loro aspirazioni, spec. economiche, con promesse difficilmente realizzabili: </a:t>
            </a:r>
            <a:r>
              <a:rPr lang="it-IT" i="1" dirty="0"/>
              <a:t>fare della d.; discorsi che sono pura d</a:t>
            </a:r>
            <a:r>
              <a:rPr lang="it-IT" dirty="0"/>
              <a:t>.; </a:t>
            </a:r>
            <a:r>
              <a:rPr lang="it-IT" i="1" dirty="0"/>
              <a:t>rifuggire da ogni forma di demagogia</a:t>
            </a:r>
            <a:r>
              <a:rPr lang="it-IT" dirty="0"/>
              <a:t>. Anche, il regime politico basato su tale metodo, che rappresenta la </a:t>
            </a:r>
            <a:r>
              <a:rPr lang="it-IT" b="1" dirty="0">
                <a:solidFill>
                  <a:srgbClr val="0000FF"/>
                </a:solidFill>
              </a:rPr>
              <a:t>forma corrotta della democrazia </a:t>
            </a:r>
            <a:r>
              <a:rPr lang="it-IT" dirty="0"/>
              <a:t>o </a:t>
            </a:r>
            <a:r>
              <a:rPr lang="it-IT" b="1" dirty="0">
                <a:solidFill>
                  <a:srgbClr val="0000FF"/>
                </a:solidFill>
              </a:rPr>
              <a:t>una simulazione di questa</a:t>
            </a:r>
            <a:r>
              <a:rPr lang="it-IT" dirty="0" smtClean="0"/>
              <a:t>. </a:t>
            </a:r>
          </a:p>
          <a:p>
            <a:r>
              <a:rPr lang="it-IT" dirty="0" smtClean="0"/>
              <a:t>[</a:t>
            </a:r>
            <a:r>
              <a:rPr lang="it-IT" dirty="0" err="1" smtClean="0"/>
              <a:t>treccani</a:t>
            </a:r>
            <a:r>
              <a:rPr lang="it-IT" dirty="0" smtClean="0"/>
              <a:t>]</a:t>
            </a:r>
            <a:endParaRPr lang="it-IT" dirty="0"/>
          </a:p>
        </p:txBody>
      </p:sp>
    </p:spTree>
    <p:extLst>
      <p:ext uri="{BB962C8B-B14F-4D97-AF65-F5344CB8AC3E}">
        <p14:creationId xmlns:p14="http://schemas.microsoft.com/office/powerpoint/2010/main" val="3083309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370417" y="1796204"/>
            <a:ext cx="8485716" cy="3139321"/>
          </a:xfrm>
          <a:prstGeom prst="rect">
            <a:avLst/>
          </a:prstGeom>
        </p:spPr>
        <p:txBody>
          <a:bodyPr wrap="square">
            <a:spAutoFit/>
          </a:bodyPr>
          <a:lstStyle/>
          <a:p>
            <a:pPr marL="342900" indent="-342900">
              <a:buFont typeface="Arial"/>
              <a:buChar char="•"/>
            </a:pPr>
            <a:r>
              <a:rPr lang="it-IT" sz="2200" dirty="0" smtClean="0"/>
              <a:t>E’ un tratto essenziale di quella storia </a:t>
            </a:r>
            <a:r>
              <a:rPr lang="it-IT" sz="2200" dirty="0"/>
              <a:t>che porta </a:t>
            </a:r>
            <a:r>
              <a:rPr lang="it-IT" sz="2200" b="1" dirty="0">
                <a:solidFill>
                  <a:srgbClr val="0000FF"/>
                </a:solidFill>
              </a:rPr>
              <a:t>dal fascismo al </a:t>
            </a:r>
            <a:r>
              <a:rPr lang="it-IT" sz="2200" b="1" dirty="0" smtClean="0">
                <a:solidFill>
                  <a:srgbClr val="0000FF"/>
                </a:solidFill>
              </a:rPr>
              <a:t>populismo, </a:t>
            </a:r>
            <a:r>
              <a:rPr lang="it-IT" sz="2200" dirty="0" smtClean="0"/>
              <a:t>essenziale </a:t>
            </a:r>
            <a:r>
              <a:rPr lang="it-IT" sz="2200" dirty="0"/>
              <a:t>per comprendere i processi politici a noi più </a:t>
            </a:r>
            <a:r>
              <a:rPr lang="it-IT" sz="2200" dirty="0" smtClean="0"/>
              <a:t>vicini</a:t>
            </a:r>
          </a:p>
          <a:p>
            <a:endParaRPr lang="it-IT" sz="2200" dirty="0"/>
          </a:p>
          <a:p>
            <a:pPr marL="342900" indent="-342900">
              <a:buFont typeface="Arial"/>
              <a:buChar char="•"/>
            </a:pPr>
            <a:r>
              <a:rPr lang="it-IT" sz="2200" dirty="0" smtClean="0"/>
              <a:t>Il peronismo si </a:t>
            </a:r>
            <a:r>
              <a:rPr lang="it-IT" sz="2200" dirty="0"/>
              <a:t>affermò come un regime che </a:t>
            </a:r>
            <a:r>
              <a:rPr lang="it-IT" sz="2200" b="1" dirty="0">
                <a:solidFill>
                  <a:srgbClr val="FF6600"/>
                </a:solidFill>
              </a:rPr>
              <a:t>coniugava teorie e prassi democratiche con idee che in precedenza erano appartenute al fascismo, e che prima ancora erano state connesse al pensiero prerivoluzionario e antilluminista</a:t>
            </a:r>
            <a:r>
              <a:rPr lang="it-IT" sz="2200" b="1" dirty="0" smtClean="0">
                <a:solidFill>
                  <a:srgbClr val="FF6600"/>
                </a:solidFill>
              </a:rPr>
              <a:t>.</a:t>
            </a:r>
          </a:p>
          <a:p>
            <a:pPr marL="342900" indent="-342900">
              <a:buFont typeface="Arial"/>
              <a:buChar char="•"/>
            </a:pPr>
            <a:endParaRPr lang="it-IT" sz="2200" dirty="0"/>
          </a:p>
        </p:txBody>
      </p:sp>
    </p:spTree>
    <p:extLst>
      <p:ext uri="{BB962C8B-B14F-4D97-AF65-F5344CB8AC3E}">
        <p14:creationId xmlns:p14="http://schemas.microsoft.com/office/powerpoint/2010/main" val="97904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5" name="Rettangolo 4"/>
          <p:cNvSpPr/>
          <p:nvPr/>
        </p:nvSpPr>
        <p:spPr>
          <a:xfrm>
            <a:off x="507999" y="1703909"/>
            <a:ext cx="7604125" cy="4431982"/>
          </a:xfrm>
          <a:prstGeom prst="rect">
            <a:avLst/>
          </a:prstGeom>
        </p:spPr>
        <p:txBody>
          <a:bodyPr wrap="square">
            <a:spAutoFit/>
          </a:bodyPr>
          <a:lstStyle/>
          <a:p>
            <a:r>
              <a:rPr lang="it-IT" dirty="0"/>
              <a:t>﻿</a:t>
            </a:r>
            <a:r>
              <a:rPr lang="it-IT" sz="2200" dirty="0"/>
              <a:t>Il peronismo fu il primo regime nella storia a concepire un tale passaggio dalla dittatura a una democrazia autoritaria e </a:t>
            </a:r>
            <a:r>
              <a:rPr lang="it-IT" sz="2200" dirty="0" smtClean="0"/>
              <a:t>delegativa. </a:t>
            </a:r>
          </a:p>
          <a:p>
            <a:endParaRPr lang="it-IT" sz="2200" dirty="0"/>
          </a:p>
          <a:p>
            <a:r>
              <a:rPr lang="it-IT" sz="2200" dirty="0" smtClean="0"/>
              <a:t>Il </a:t>
            </a:r>
            <a:r>
              <a:rPr lang="it-IT" sz="2200" dirty="0"/>
              <a:t>﻿fascismo era stato sconfitto. </a:t>
            </a:r>
            <a:r>
              <a:rPr lang="it-IT" sz="2200" dirty="0" err="1"/>
              <a:t>Perón</a:t>
            </a:r>
            <a:r>
              <a:rPr lang="it-IT" sz="2200" dirty="0"/>
              <a:t> comprese benissimo che il nuovo ordine, la sua tanto sbandierata </a:t>
            </a:r>
            <a:r>
              <a:rPr lang="it-IT" sz="2200" b="1" dirty="0">
                <a:solidFill>
                  <a:srgbClr val="0000FF"/>
                </a:solidFill>
              </a:rPr>
              <a:t>terza via fra capitalismo e comunismo,</a:t>
            </a:r>
            <a:r>
              <a:rPr lang="it-IT" sz="2200" dirty="0"/>
              <a:t> avrebbe dovuto strutturarsi come una democrazia. </a:t>
            </a:r>
            <a:endParaRPr lang="it-IT" sz="2200" dirty="0" smtClean="0"/>
          </a:p>
          <a:p>
            <a:endParaRPr lang="it-IT" sz="2200" dirty="0"/>
          </a:p>
          <a:p>
            <a:r>
              <a:rPr lang="it-IT" sz="2200" dirty="0" smtClean="0"/>
              <a:t>Nel </a:t>
            </a:r>
            <a:r>
              <a:rPr lang="it-IT" sz="2200" dirty="0"/>
              <a:t>suo «messaggio al mondo» del 1947, sostenne che non era accettabile che l’«umanità dovesse essere distrutta in un olocausto delle egemonie di destra o di sinistra</a:t>
            </a:r>
            <a:r>
              <a:rPr lang="it-IT" sz="2200" dirty="0" smtClean="0"/>
              <a:t>». </a:t>
            </a:r>
          </a:p>
          <a:p>
            <a:endParaRPr lang="it-IT" dirty="0"/>
          </a:p>
        </p:txBody>
      </p:sp>
    </p:spTree>
    <p:extLst>
      <p:ext uri="{BB962C8B-B14F-4D97-AF65-F5344CB8AC3E}">
        <p14:creationId xmlns:p14="http://schemas.microsoft.com/office/powerpoint/2010/main" val="190540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5" name="Rettangolo 4"/>
          <p:cNvSpPr/>
          <p:nvPr/>
        </p:nvSpPr>
        <p:spPr>
          <a:xfrm>
            <a:off x="507999" y="1440587"/>
            <a:ext cx="7886747" cy="4093428"/>
          </a:xfrm>
          <a:prstGeom prst="rect">
            <a:avLst/>
          </a:prstGeom>
        </p:spPr>
        <p:txBody>
          <a:bodyPr wrap="square">
            <a:spAutoFit/>
          </a:bodyPr>
          <a:lstStyle/>
          <a:p>
            <a:r>
              <a:rPr lang="it-IT" dirty="0"/>
              <a:t>﻿</a:t>
            </a:r>
          </a:p>
          <a:p>
            <a:r>
              <a:rPr lang="it-IT" sz="2200" dirty="0" smtClean="0"/>
              <a:t>Un </a:t>
            </a:r>
            <a:r>
              <a:rPr lang="it-IT" sz="2200" dirty="0"/>
              <a:t>aspetto decisivo della terza via peronista consisteva nell’immaginare </a:t>
            </a:r>
            <a:r>
              <a:rPr lang="it-IT" sz="2200" b="1" dirty="0">
                <a:solidFill>
                  <a:srgbClr val="0000FF"/>
                </a:solidFill>
              </a:rPr>
              <a:t>un sistema per attuare politiche illiberali in chiave </a:t>
            </a:r>
            <a:r>
              <a:rPr lang="it-IT" sz="2200" b="1" dirty="0" smtClean="0">
                <a:solidFill>
                  <a:srgbClr val="0000FF"/>
                </a:solidFill>
              </a:rPr>
              <a:t>democratica </a:t>
            </a:r>
            <a:r>
              <a:rPr lang="it-IT" sz="2200" dirty="0" smtClean="0"/>
              <a:t>e </a:t>
            </a:r>
            <a:r>
              <a:rPr lang="it-IT" sz="2200" dirty="0" err="1"/>
              <a:t>Perón</a:t>
            </a:r>
            <a:r>
              <a:rPr lang="it-IT" sz="2200" dirty="0"/>
              <a:t> </a:t>
            </a:r>
            <a:r>
              <a:rPr lang="it-IT" sz="2200" b="1" dirty="0">
                <a:solidFill>
                  <a:srgbClr val="0000FF"/>
                </a:solidFill>
              </a:rPr>
              <a:t>attinse a destra come a sinistra</a:t>
            </a:r>
            <a:r>
              <a:rPr lang="it-IT" sz="2200" dirty="0"/>
              <a:t>. </a:t>
            </a:r>
            <a:endParaRPr lang="it-IT" sz="2200" dirty="0" smtClean="0"/>
          </a:p>
          <a:p>
            <a:endParaRPr lang="it-IT" sz="2200" dirty="0"/>
          </a:p>
          <a:p>
            <a:r>
              <a:rPr lang="it-IT" sz="2200" dirty="0" smtClean="0"/>
              <a:t>Il </a:t>
            </a:r>
            <a:r>
              <a:rPr lang="it-IT" sz="2200" dirty="0"/>
              <a:t>suo fu un tentativo di </a:t>
            </a:r>
            <a:r>
              <a:rPr lang="it-IT" sz="2200" b="1" dirty="0">
                <a:solidFill>
                  <a:srgbClr val="0000FF"/>
                </a:solidFill>
              </a:rPr>
              <a:t>continuare la tradizione dell’anti-Illuminismo nel contesto della guerra fredda</a:t>
            </a:r>
            <a:r>
              <a:rPr lang="it-IT" sz="2200" dirty="0"/>
              <a:t>. </a:t>
            </a:r>
            <a:endParaRPr lang="it-IT" sz="2200" dirty="0" smtClean="0"/>
          </a:p>
          <a:p>
            <a:endParaRPr lang="it-IT" sz="2200" dirty="0"/>
          </a:p>
          <a:p>
            <a:r>
              <a:rPr lang="it-IT" sz="2200" dirty="0" smtClean="0"/>
              <a:t>Egli </a:t>
            </a:r>
            <a:r>
              <a:rPr lang="it-IT" sz="2200" dirty="0"/>
              <a:t>era l’uomo forte, il caudillo, che incarnava una nuova forma di politica giunta al potere. E incarnava non solo il popolo e la nazione, ma anche una nuova sintesi ideologica postbellica, per prendere il potere in nome del popolo e, in pratica, governare al suo posto</a:t>
            </a:r>
            <a:r>
              <a:rPr lang="it-IT" sz="2200" dirty="0" smtClean="0"/>
              <a:t>. </a:t>
            </a:r>
            <a:endParaRPr lang="it-IT" sz="2200" dirty="0"/>
          </a:p>
        </p:txBody>
      </p:sp>
    </p:spTree>
    <p:extLst>
      <p:ext uri="{BB962C8B-B14F-4D97-AF65-F5344CB8AC3E}">
        <p14:creationId xmlns:p14="http://schemas.microsoft.com/office/powerpoint/2010/main" val="3763617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370417" y="1220470"/>
            <a:ext cx="8485716" cy="2462212"/>
          </a:xfrm>
          <a:prstGeom prst="rect">
            <a:avLst/>
          </a:prstGeom>
        </p:spPr>
        <p:txBody>
          <a:bodyPr wrap="square">
            <a:spAutoFit/>
          </a:bodyPr>
          <a:lstStyle/>
          <a:p>
            <a:r>
              <a:rPr lang="it-IT" sz="2200" b="1" i="1" dirty="0" smtClean="0"/>
              <a:t>Dopo </a:t>
            </a:r>
            <a:r>
              <a:rPr lang="it-IT" sz="2200" b="1" i="1" dirty="0"/>
              <a:t>la seconda guerra mondiale, i populisti rifusero questa eredità </a:t>
            </a:r>
            <a:r>
              <a:rPr lang="it-IT" sz="2200" b="1" i="1" dirty="0">
                <a:solidFill>
                  <a:srgbClr val="FF6600"/>
                </a:solidFill>
              </a:rPr>
              <a:t>ideologica fascista e prefascista </a:t>
            </a:r>
            <a:r>
              <a:rPr lang="it-IT" sz="2200" b="1" i="1" dirty="0"/>
              <a:t>con </a:t>
            </a:r>
            <a:r>
              <a:rPr lang="it-IT" sz="2200" b="1" i="1" dirty="0">
                <a:solidFill>
                  <a:srgbClr val="0000FF"/>
                </a:solidFill>
              </a:rPr>
              <a:t>l’idea democratica di sovranità popolare</a:t>
            </a:r>
            <a:r>
              <a:rPr lang="it-IT" sz="2200" b="1" i="1" dirty="0"/>
              <a:t>, combinando l’idea che il potere deriva dal popolo con una prospettiva nella quale il leader è non solo la voce del popolo, ma anche un individuo dai tratti messianici e illuminato, predestinato a incarnare il potere. È questa la </a:t>
            </a:r>
            <a:r>
              <a:rPr lang="it-IT" sz="2200" b="1" i="1" dirty="0">
                <a:solidFill>
                  <a:srgbClr val="0000FF"/>
                </a:solidFill>
              </a:rPr>
              <a:t>dimensione teologica del populismo</a:t>
            </a:r>
            <a:r>
              <a:rPr lang="it-IT" sz="2200" b="1" i="1" dirty="0"/>
              <a:t>, che legittima il potere del leader in termini mitici e sacrali. </a:t>
            </a:r>
          </a:p>
        </p:txBody>
      </p:sp>
      <p:sp>
        <p:nvSpPr>
          <p:cNvPr id="5" name="Rettangolo 4"/>
          <p:cNvSpPr/>
          <p:nvPr/>
        </p:nvSpPr>
        <p:spPr>
          <a:xfrm>
            <a:off x="492125" y="4260840"/>
            <a:ext cx="8175625" cy="2123658"/>
          </a:xfrm>
          <a:prstGeom prst="rect">
            <a:avLst/>
          </a:prstGeom>
          <a:solidFill>
            <a:schemeClr val="accent3">
              <a:lumMod val="20000"/>
              <a:lumOff val="80000"/>
            </a:schemeClr>
          </a:solidFill>
        </p:spPr>
        <p:txBody>
          <a:bodyPr wrap="square">
            <a:spAutoFit/>
          </a:bodyPr>
          <a:lstStyle/>
          <a:p>
            <a:r>
              <a:rPr lang="it-IT" dirty="0" smtClean="0">
                <a:effectLst/>
              </a:rPr>
              <a:t>Come il fascismo, il populismo invoca per il leader una sovranità dai caratteri quasi divini, ma diversamente da esso, la collega anche a processi elettorali di legittimazione democratica. Questa combinazione fa emergere le dimensioni antidemocratiche del populismo. Allo stesso tempo, mostra che esso è un </a:t>
            </a:r>
            <a:r>
              <a:rPr lang="it-IT" b="1" dirty="0" smtClean="0">
                <a:solidFill>
                  <a:srgbClr val="FF6600"/>
                </a:solidFill>
                <a:effectLst/>
              </a:rPr>
              <a:t>ibrido</a:t>
            </a:r>
            <a:r>
              <a:rPr lang="it-IT" dirty="0" smtClean="0">
                <a:effectLst/>
              </a:rPr>
              <a:t>, poiché include elementi e procedure di tipo democratico</a:t>
            </a:r>
            <a:r>
              <a:rPr lang="it-IT" dirty="0" smtClean="0">
                <a:effectLst/>
                <a:sym typeface="Wingdings"/>
              </a:rPr>
              <a:t></a:t>
            </a:r>
          </a:p>
          <a:p>
            <a:r>
              <a:rPr lang="it-IT" dirty="0" smtClean="0">
                <a:effectLst/>
                <a:sym typeface="Wingdings"/>
              </a:rPr>
              <a:t> </a:t>
            </a:r>
          </a:p>
          <a:p>
            <a:r>
              <a:rPr lang="it-IT" sz="2400" b="1" dirty="0" smtClean="0">
                <a:solidFill>
                  <a:srgbClr val="0000FF"/>
                </a:solidFill>
              </a:rPr>
              <a:t>posizione </a:t>
            </a:r>
            <a:r>
              <a:rPr lang="it-IT" sz="2400" b="1" dirty="0">
                <a:solidFill>
                  <a:srgbClr val="0000FF"/>
                </a:solidFill>
              </a:rPr>
              <a:t>ambivalente fra la democrazia e la </a:t>
            </a:r>
            <a:r>
              <a:rPr lang="it-IT" sz="2400" b="1" dirty="0" smtClean="0">
                <a:solidFill>
                  <a:srgbClr val="0000FF"/>
                </a:solidFill>
              </a:rPr>
              <a:t>dittatura</a:t>
            </a:r>
          </a:p>
        </p:txBody>
      </p:sp>
    </p:spTree>
    <p:extLst>
      <p:ext uri="{BB962C8B-B14F-4D97-AF65-F5344CB8AC3E}">
        <p14:creationId xmlns:p14="http://schemas.microsoft.com/office/powerpoint/2010/main" val="2148419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5" name="Rettangolo 4"/>
          <p:cNvSpPr/>
          <p:nvPr/>
        </p:nvSpPr>
        <p:spPr>
          <a:xfrm>
            <a:off x="317708" y="1513453"/>
            <a:ext cx="8197642" cy="5109091"/>
          </a:xfrm>
          <a:prstGeom prst="rect">
            <a:avLst/>
          </a:prstGeom>
        </p:spPr>
        <p:txBody>
          <a:bodyPr wrap="square">
            <a:spAutoFit/>
          </a:bodyPr>
          <a:lstStyle/>
          <a:p>
            <a:r>
              <a:rPr lang="it-IT" sz="2800" b="1" dirty="0" smtClean="0">
                <a:solidFill>
                  <a:srgbClr val="0000FF"/>
                </a:solidFill>
              </a:rPr>
              <a:t>IN SINTESI </a:t>
            </a:r>
            <a:r>
              <a:rPr lang="mr-IN" sz="2800" b="1" dirty="0" smtClean="0">
                <a:solidFill>
                  <a:srgbClr val="0000FF"/>
                </a:solidFill>
              </a:rPr>
              <a:t>…</a:t>
            </a:r>
            <a:r>
              <a:rPr lang="it-IT" sz="2800" b="1" dirty="0">
                <a:solidFill>
                  <a:srgbClr val="0000FF"/>
                </a:solidFill>
              </a:rPr>
              <a:t> </a:t>
            </a:r>
            <a:r>
              <a:rPr lang="it-IT" sz="2800" b="1" dirty="0" smtClean="0">
                <a:solidFill>
                  <a:srgbClr val="0000FF"/>
                </a:solidFill>
              </a:rPr>
              <a:t>cos’è il populismo contemporaneo?</a:t>
            </a:r>
          </a:p>
          <a:p>
            <a:endParaRPr lang="it-IT" dirty="0"/>
          </a:p>
          <a:p>
            <a:pPr marL="285750" indent="-285750">
              <a:buFont typeface="Arial"/>
              <a:buChar char="•"/>
            </a:pPr>
            <a:r>
              <a:rPr lang="it-IT" sz="2000" dirty="0" smtClean="0"/>
              <a:t>una </a:t>
            </a:r>
            <a:r>
              <a:rPr lang="it-IT" sz="2000" b="1" dirty="0">
                <a:solidFill>
                  <a:srgbClr val="0000FF"/>
                </a:solidFill>
              </a:rPr>
              <a:t>forma di post-fascismo</a:t>
            </a:r>
            <a:r>
              <a:rPr lang="it-IT" sz="2000" dirty="0"/>
              <a:t>, che procede a una rielaborazione del fascismo per adattarlo a </a:t>
            </a:r>
            <a:r>
              <a:rPr lang="it-IT" sz="2000" b="1" dirty="0">
                <a:solidFill>
                  <a:srgbClr val="0000FF"/>
                </a:solidFill>
              </a:rPr>
              <a:t>un’epoca </a:t>
            </a:r>
            <a:r>
              <a:rPr lang="it-IT" sz="2000" b="1" dirty="0" smtClean="0">
                <a:solidFill>
                  <a:srgbClr val="0000FF"/>
                </a:solidFill>
              </a:rPr>
              <a:t>democratica </a:t>
            </a:r>
          </a:p>
          <a:p>
            <a:pPr marL="285750" indent="-285750">
              <a:buFont typeface="Arial"/>
              <a:buChar char="•"/>
            </a:pPr>
            <a:endParaRPr lang="it-IT" sz="2000" dirty="0"/>
          </a:p>
          <a:p>
            <a:pPr marL="285750" indent="-285750">
              <a:buFont typeface="Arial"/>
              <a:buChar char="•"/>
            </a:pPr>
            <a:r>
              <a:rPr lang="it-IT" sz="2000" dirty="0" smtClean="0"/>
              <a:t>Ciò </a:t>
            </a:r>
            <a:r>
              <a:rPr lang="it-IT" sz="2000" dirty="0"/>
              <a:t>significa che il populismo </a:t>
            </a:r>
            <a:r>
              <a:rPr lang="it-IT" sz="2000" b="1" dirty="0">
                <a:solidFill>
                  <a:srgbClr val="0000FF"/>
                </a:solidFill>
              </a:rPr>
              <a:t>non è il </a:t>
            </a:r>
            <a:r>
              <a:rPr lang="it-IT" sz="2000" b="1" dirty="0" smtClean="0">
                <a:solidFill>
                  <a:srgbClr val="0000FF"/>
                </a:solidFill>
              </a:rPr>
              <a:t>fascismo</a:t>
            </a:r>
            <a:endParaRPr lang="it-IT" sz="2000" dirty="0" smtClean="0"/>
          </a:p>
          <a:p>
            <a:pPr marL="285750" indent="-285750">
              <a:buFont typeface="Arial"/>
              <a:buChar char="•"/>
            </a:pPr>
            <a:endParaRPr lang="it-IT" sz="2000" dirty="0"/>
          </a:p>
          <a:p>
            <a:pPr marL="1336675" indent="-285750">
              <a:buFont typeface="Arial"/>
              <a:buChar char="•"/>
            </a:pPr>
            <a:r>
              <a:rPr lang="it-IT" sz="2000" dirty="0" smtClean="0"/>
              <a:t> </a:t>
            </a:r>
            <a:r>
              <a:rPr lang="it-IT" sz="2000" dirty="0"/>
              <a:t>Il </a:t>
            </a:r>
            <a:r>
              <a:rPr lang="it-IT" sz="2000" b="1" dirty="0">
                <a:solidFill>
                  <a:srgbClr val="FF6600"/>
                </a:solidFill>
              </a:rPr>
              <a:t>fascismo</a:t>
            </a:r>
            <a:r>
              <a:rPr lang="it-IT" sz="2000" dirty="0">
                <a:solidFill>
                  <a:srgbClr val="FF6600"/>
                </a:solidFill>
              </a:rPr>
              <a:t> </a:t>
            </a:r>
            <a:r>
              <a:rPr lang="it-IT" sz="2000" dirty="0"/>
              <a:t>è stato storicamente contestualizzato soprattutto come una forma di dittatura politica, che spesso emerge di fatto all’interno della democrazia con l’intento di </a:t>
            </a:r>
            <a:r>
              <a:rPr lang="it-IT" sz="2000" dirty="0" smtClean="0"/>
              <a:t>distruggerla </a:t>
            </a:r>
          </a:p>
          <a:p>
            <a:pPr marL="1336675" indent="-285750">
              <a:buFont typeface="Arial"/>
              <a:buChar char="•"/>
            </a:pPr>
            <a:endParaRPr lang="it-IT" sz="2000" dirty="0"/>
          </a:p>
          <a:p>
            <a:pPr marL="1336675" indent="-285750">
              <a:buFont typeface="Arial"/>
              <a:buChar char="•"/>
            </a:pPr>
            <a:r>
              <a:rPr lang="it-IT" sz="2000" dirty="0" smtClean="0"/>
              <a:t>il </a:t>
            </a:r>
            <a:r>
              <a:rPr lang="it-IT" sz="2000" b="1" dirty="0">
                <a:solidFill>
                  <a:srgbClr val="FF6600"/>
                </a:solidFill>
              </a:rPr>
              <a:t>populismo</a:t>
            </a:r>
            <a:r>
              <a:rPr lang="it-IT" sz="2000" dirty="0"/>
              <a:t> </a:t>
            </a:r>
            <a:r>
              <a:rPr lang="it-IT" sz="2000" dirty="0" smtClean="0"/>
              <a:t>nella storia ha </a:t>
            </a:r>
            <a:r>
              <a:rPr lang="it-IT" sz="2000" dirty="0"/>
              <a:t>fatto il contrario. Spesso è scaturito da altre esperienze autoritarie, comprese le dittature, e nella maggior parte dei casi ha alterato o distorto i sistemi democratici, sminuendone le qualità, ma senza mai, o quasi mai, arrivare al punto di distruggerli.</a:t>
            </a:r>
            <a:r>
              <a:rPr lang="it-IT" sz="2000" dirty="0" smtClean="0">
                <a:effectLst/>
              </a:rPr>
              <a:t> </a:t>
            </a:r>
            <a:endParaRPr lang="it-IT" sz="2000" dirty="0"/>
          </a:p>
        </p:txBody>
      </p:sp>
    </p:spTree>
    <p:extLst>
      <p:ext uri="{BB962C8B-B14F-4D97-AF65-F5344CB8AC3E}">
        <p14:creationId xmlns:p14="http://schemas.microsoft.com/office/powerpoint/2010/main" val="3299453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23333" y="1128884"/>
            <a:ext cx="8449734" cy="4862869"/>
          </a:xfrm>
          <a:prstGeom prst="rect">
            <a:avLst/>
          </a:prstGeom>
        </p:spPr>
        <p:txBody>
          <a:bodyPr wrap="square">
            <a:spAutoFit/>
          </a:bodyPr>
          <a:lstStyle/>
          <a:p>
            <a:r>
              <a:rPr lang="it-IT" sz="2800" b="1" dirty="0" smtClean="0">
                <a:solidFill>
                  <a:srgbClr val="FF6600"/>
                </a:solidFill>
              </a:rPr>
              <a:t>DAI POPULISMI AI FASCISMI?</a:t>
            </a:r>
          </a:p>
          <a:p>
            <a:endParaRPr lang="it-IT" dirty="0"/>
          </a:p>
          <a:p>
            <a:r>
              <a:rPr lang="it-IT" sz="2400" dirty="0" smtClean="0"/>
              <a:t>Negli </a:t>
            </a:r>
            <a:r>
              <a:rPr lang="it-IT" sz="2400" dirty="0"/>
              <a:t>esempi più recenti della storia del populismo – fra i quali spicca quello di Trump, perché è arrivato al potere nella maggiore potenza mondiale – vediamo quest’idea del </a:t>
            </a:r>
            <a:r>
              <a:rPr lang="it-IT" sz="2400" b="1" dirty="0">
                <a:solidFill>
                  <a:srgbClr val="FF6600"/>
                </a:solidFill>
              </a:rPr>
              <a:t>popolo come </a:t>
            </a:r>
            <a:r>
              <a:rPr lang="it-IT" sz="2400" b="1" dirty="0" err="1">
                <a:solidFill>
                  <a:srgbClr val="FF6600"/>
                </a:solidFill>
              </a:rPr>
              <a:t>demos</a:t>
            </a:r>
            <a:r>
              <a:rPr lang="it-IT" sz="2400" b="1" dirty="0">
                <a:solidFill>
                  <a:srgbClr val="FF6600"/>
                </a:solidFill>
              </a:rPr>
              <a:t> </a:t>
            </a:r>
            <a:r>
              <a:rPr lang="it-IT" sz="2400" dirty="0"/>
              <a:t>fondersi con una concezione che in origine era fascista, quella del </a:t>
            </a:r>
            <a:r>
              <a:rPr lang="it-IT" sz="2400" b="1" dirty="0">
                <a:solidFill>
                  <a:srgbClr val="0000FF"/>
                </a:solidFill>
              </a:rPr>
              <a:t>popolo come </a:t>
            </a:r>
            <a:r>
              <a:rPr lang="it-IT" sz="2400" b="1" dirty="0" err="1">
                <a:solidFill>
                  <a:srgbClr val="0000FF"/>
                </a:solidFill>
              </a:rPr>
              <a:t>ethnos</a:t>
            </a:r>
            <a:r>
              <a:rPr lang="it-IT" sz="2400" b="1" dirty="0" smtClean="0"/>
              <a:t>.</a:t>
            </a:r>
          </a:p>
          <a:p>
            <a:endParaRPr lang="it-IT" sz="2400" dirty="0"/>
          </a:p>
          <a:p>
            <a:r>
              <a:rPr lang="it-IT" sz="2400" dirty="0" smtClean="0"/>
              <a:t>Il </a:t>
            </a:r>
            <a:r>
              <a:rPr lang="it-IT" sz="2400" b="1" dirty="0">
                <a:solidFill>
                  <a:srgbClr val="0000FF"/>
                </a:solidFill>
              </a:rPr>
              <a:t>razzismo</a:t>
            </a:r>
            <a:r>
              <a:rPr lang="it-IT" sz="2400" dirty="0"/>
              <a:t> riacquista così un’importanza cruciale per questa tradizione </a:t>
            </a:r>
            <a:r>
              <a:rPr lang="it-IT" sz="2400" dirty="0" smtClean="0"/>
              <a:t>autoritaria </a:t>
            </a:r>
            <a:r>
              <a:rPr lang="it-IT" sz="2400" dirty="0" smtClean="0">
                <a:sym typeface="Wingdings"/>
              </a:rPr>
              <a:t></a:t>
            </a:r>
            <a:r>
              <a:rPr lang="it-IT" sz="2400" dirty="0" smtClean="0"/>
              <a:t> </a:t>
            </a:r>
            <a:r>
              <a:rPr lang="it-IT" sz="2400" dirty="0"/>
              <a:t>uno dei paradossi del nostro tempo è che, a molti decenni di distanza dalla riformulazione populista del fascismo, i populisti si riallacciano a una concezione del popolo </a:t>
            </a:r>
            <a:r>
              <a:rPr lang="it-IT" sz="2400" dirty="0" smtClean="0"/>
              <a:t>che </a:t>
            </a:r>
            <a:r>
              <a:rPr lang="it-IT" sz="2400" dirty="0"/>
              <a:t>ha tratti sempre più </a:t>
            </a:r>
            <a:r>
              <a:rPr lang="it-IT" sz="2400" dirty="0" smtClean="0"/>
              <a:t>razzisti </a:t>
            </a:r>
            <a:endParaRPr lang="it-IT" sz="2400" dirty="0"/>
          </a:p>
        </p:txBody>
      </p:sp>
    </p:spTree>
    <p:extLst>
      <p:ext uri="{BB962C8B-B14F-4D97-AF65-F5344CB8AC3E}">
        <p14:creationId xmlns:p14="http://schemas.microsoft.com/office/powerpoint/2010/main" val="1284981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23332" y="1797467"/>
            <a:ext cx="8212667" cy="4154983"/>
          </a:xfrm>
          <a:prstGeom prst="rect">
            <a:avLst/>
          </a:prstGeom>
        </p:spPr>
        <p:txBody>
          <a:bodyPr wrap="square">
            <a:spAutoFit/>
          </a:bodyPr>
          <a:lstStyle/>
          <a:p>
            <a:pPr marL="342900" indent="-342900">
              <a:buFont typeface="Arial"/>
              <a:buChar char="•"/>
            </a:pPr>
            <a:r>
              <a:rPr lang="it-IT" sz="2400" dirty="0" smtClean="0">
                <a:effectLst/>
              </a:rPr>
              <a:t>Il </a:t>
            </a:r>
            <a:r>
              <a:rPr lang="it-IT" sz="2400" b="1" dirty="0" smtClean="0">
                <a:solidFill>
                  <a:srgbClr val="0000FF"/>
                </a:solidFill>
                <a:effectLst/>
              </a:rPr>
              <a:t>nuovo populismo di destra </a:t>
            </a:r>
            <a:r>
              <a:rPr lang="it-IT" sz="2400" dirty="0" smtClean="0">
                <a:effectLst/>
              </a:rPr>
              <a:t>negli Stati Uniti, in Italia e in altri paesi come Francia, Austria, Polonia, Germania e Ungheria tende a vedere nel «popolo» un’entità etnicamente e religiosamente omogenea, riallacciandosi così alle storie di destra del populismo e del fascismo</a:t>
            </a:r>
          </a:p>
          <a:p>
            <a:pPr marL="342900" indent="-342900">
              <a:buFont typeface="Arial"/>
              <a:buChar char="•"/>
            </a:pPr>
            <a:endParaRPr lang="it-IT" sz="2400" dirty="0"/>
          </a:p>
          <a:p>
            <a:pPr marL="342900" indent="-342900">
              <a:buFont typeface="Arial"/>
              <a:buChar char="•"/>
            </a:pPr>
            <a:r>
              <a:rPr lang="it-IT" sz="2400" dirty="0" smtClean="0"/>
              <a:t>l’elemento </a:t>
            </a:r>
            <a:r>
              <a:rPr lang="it-IT" sz="2400" dirty="0"/>
              <a:t>nuovo – ma in realtà di riproposizione del passato – degli attuali populismi di destra, compresi il </a:t>
            </a:r>
            <a:r>
              <a:rPr lang="it-IT" sz="2400" dirty="0" err="1"/>
              <a:t>trumpismo</a:t>
            </a:r>
            <a:r>
              <a:rPr lang="it-IT" sz="2400" dirty="0"/>
              <a:t> e il </a:t>
            </a:r>
            <a:r>
              <a:rPr lang="it-IT" sz="2400" dirty="0" err="1" smtClean="0"/>
              <a:t>salvinismo</a:t>
            </a:r>
            <a:r>
              <a:rPr lang="it-IT" sz="2400" dirty="0"/>
              <a:t> </a:t>
            </a:r>
            <a:r>
              <a:rPr lang="it-IT" sz="2400" dirty="0" smtClean="0"/>
              <a:t>- è </a:t>
            </a:r>
            <a:r>
              <a:rPr lang="it-IT" sz="2400" dirty="0"/>
              <a:t>la loro </a:t>
            </a:r>
            <a:r>
              <a:rPr lang="it-IT" sz="2400" dirty="0" smtClean="0"/>
              <a:t>volontà </a:t>
            </a:r>
            <a:r>
              <a:rPr lang="it-IT" sz="2400" dirty="0"/>
              <a:t>di ritornare precisamente alla </a:t>
            </a:r>
            <a:r>
              <a:rPr lang="it-IT" sz="2400" b="1" dirty="0" smtClean="0">
                <a:solidFill>
                  <a:srgbClr val="0000FF"/>
                </a:solidFill>
              </a:rPr>
              <a:t>violenza e al razzismo</a:t>
            </a:r>
            <a:r>
              <a:rPr lang="it-IT" sz="2400" dirty="0" smtClean="0"/>
              <a:t> </a:t>
            </a:r>
            <a:r>
              <a:rPr lang="it-IT" sz="2400" dirty="0"/>
              <a:t>di stampo fascista ai quali il populismo classico si contrappose</a:t>
            </a:r>
            <a:r>
              <a:rPr lang="it-IT" dirty="0"/>
              <a:t>.</a:t>
            </a:r>
            <a:endParaRPr lang="it-IT" dirty="0">
              <a:effectLst/>
            </a:endParaRPr>
          </a:p>
        </p:txBody>
      </p:sp>
    </p:spTree>
    <p:extLst>
      <p:ext uri="{BB962C8B-B14F-4D97-AF65-F5344CB8AC3E}">
        <p14:creationId xmlns:p14="http://schemas.microsoft.com/office/powerpoint/2010/main" val="1744625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904875" y="1203883"/>
            <a:ext cx="7138458" cy="4893647"/>
          </a:xfrm>
          <a:prstGeom prst="rect">
            <a:avLst/>
          </a:prstGeom>
        </p:spPr>
        <p:txBody>
          <a:bodyPr wrap="square">
            <a:spAutoFit/>
          </a:bodyPr>
          <a:lstStyle/>
          <a:p>
            <a:r>
              <a:rPr lang="it-IT" sz="2400" b="1" dirty="0">
                <a:solidFill>
                  <a:srgbClr val="0000FF"/>
                </a:solidFill>
              </a:rPr>
              <a:t>Nel mondo è in atto una trasformazione di portata storica, che vede il populismo ricongiungersi col fascismo. </a:t>
            </a:r>
            <a:endParaRPr lang="it-IT" sz="2400" b="1" dirty="0" smtClean="0">
              <a:solidFill>
                <a:srgbClr val="0000FF"/>
              </a:solidFill>
            </a:endParaRPr>
          </a:p>
          <a:p>
            <a:endParaRPr lang="it-IT" sz="2400" dirty="0"/>
          </a:p>
          <a:p>
            <a:pPr marL="342900" indent="-342900">
              <a:buFont typeface="Arial"/>
              <a:buChar char="•"/>
            </a:pPr>
            <a:r>
              <a:rPr lang="it-IT" sz="2400" i="1" dirty="0" smtClean="0"/>
              <a:t>il </a:t>
            </a:r>
            <a:r>
              <a:rPr lang="it-IT" sz="2400" b="1" i="1" dirty="0">
                <a:solidFill>
                  <a:srgbClr val="FF6600"/>
                </a:solidFill>
              </a:rPr>
              <a:t>caso italiano </a:t>
            </a:r>
            <a:r>
              <a:rPr lang="it-IT" sz="2400" i="1" dirty="0"/>
              <a:t>è esemplare. Nel paese che ha dato i natali al fascismo, il populismo non respinge il proprio predecessore, e punta anzi a dar vita a schieramenti politici che includono scopi e idee sostenuti dai fascisti. Per dirla altrimenti, fascisti e populisti condividono una serie di obiettivi: fomentare la xenofobia senza escludere la violenza politica. Gli assassini fascisti e i politici populisti si ritrovano attorno a scopi comuni</a:t>
            </a:r>
            <a:r>
              <a:rPr lang="it-IT" sz="2400" i="1" dirty="0" smtClean="0">
                <a:effectLst/>
              </a:rPr>
              <a:t> </a:t>
            </a:r>
            <a:endParaRPr lang="it-IT" sz="2400" i="1" dirty="0"/>
          </a:p>
        </p:txBody>
      </p:sp>
    </p:spTree>
    <p:extLst>
      <p:ext uri="{BB962C8B-B14F-4D97-AF65-F5344CB8AC3E}">
        <p14:creationId xmlns:p14="http://schemas.microsoft.com/office/powerpoint/2010/main" val="3198290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CasellaDiTesto 1"/>
          <p:cNvSpPr txBox="1"/>
          <p:nvPr/>
        </p:nvSpPr>
        <p:spPr>
          <a:xfrm>
            <a:off x="1449263" y="1671428"/>
            <a:ext cx="6140082" cy="4462760"/>
          </a:xfrm>
          <a:prstGeom prst="rect">
            <a:avLst/>
          </a:prstGeom>
          <a:noFill/>
        </p:spPr>
        <p:txBody>
          <a:bodyPr wrap="square" rtlCol="0">
            <a:spAutoFit/>
          </a:bodyPr>
          <a:lstStyle/>
          <a:p>
            <a:r>
              <a:rPr lang="it-IT" sz="2800" b="1" dirty="0" smtClean="0">
                <a:solidFill>
                  <a:srgbClr val="FF6600"/>
                </a:solidFill>
              </a:rPr>
              <a:t>IL POPULISMO FRA STORIA E TEORIA</a:t>
            </a:r>
          </a:p>
          <a:p>
            <a:endParaRPr lang="it-IT" sz="2800" b="1" dirty="0" smtClean="0">
              <a:solidFill>
                <a:srgbClr val="FF6600"/>
              </a:solidFill>
            </a:endParaRPr>
          </a:p>
          <a:p>
            <a:pPr marL="457200" indent="-457200">
              <a:buFont typeface="Arial"/>
              <a:buChar char="•"/>
            </a:pPr>
            <a:r>
              <a:rPr lang="it-IT" sz="2000" dirty="0"/>
              <a:t>una risposta in prospettiva democratica a una diffusa crisi di </a:t>
            </a:r>
            <a:r>
              <a:rPr lang="it-IT" sz="2000" dirty="0" smtClean="0"/>
              <a:t>rappresentanza?</a:t>
            </a:r>
          </a:p>
          <a:p>
            <a:pPr marL="457200" indent="-457200">
              <a:buFont typeface="Arial"/>
              <a:buChar char="•"/>
            </a:pPr>
            <a:r>
              <a:rPr lang="it-IT" sz="2000" dirty="0"/>
              <a:t>u</a:t>
            </a:r>
            <a:r>
              <a:rPr lang="it-IT" sz="2000" dirty="0" smtClean="0"/>
              <a:t>na risposta antidemocratica alla crisi della rappresentanza?</a:t>
            </a:r>
          </a:p>
          <a:p>
            <a:pPr marL="457200" indent="-457200">
              <a:buFont typeface="Arial"/>
              <a:buChar char="•"/>
            </a:pPr>
            <a:r>
              <a:rPr lang="it-IT" sz="2000" dirty="0"/>
              <a:t>s</a:t>
            </a:r>
            <a:r>
              <a:rPr lang="it-IT" sz="2000" dirty="0" smtClean="0"/>
              <a:t>intomo, simbolo, patologia della democrazia?</a:t>
            </a:r>
          </a:p>
          <a:p>
            <a:pPr marL="457200" indent="-457200">
              <a:buFont typeface="Arial"/>
              <a:buChar char="•"/>
            </a:pPr>
            <a:r>
              <a:rPr lang="it-IT" sz="2000" dirty="0"/>
              <a:t>f</a:t>
            </a:r>
            <a:r>
              <a:rPr lang="it-IT" sz="2000" dirty="0" smtClean="0"/>
              <a:t>enomeno locale, regionale o globale?</a:t>
            </a:r>
          </a:p>
          <a:p>
            <a:pPr marL="457200" indent="-457200">
              <a:buFont typeface="Arial"/>
              <a:buChar char="•"/>
            </a:pPr>
            <a:r>
              <a:rPr lang="it-IT" sz="2000" dirty="0"/>
              <a:t>o</a:t>
            </a:r>
            <a:r>
              <a:rPr lang="it-IT" sz="2000" dirty="0" smtClean="0"/>
              <a:t>pposizione al modello liberaldemocratico di rappresentanza?</a:t>
            </a:r>
          </a:p>
          <a:p>
            <a:pPr marL="457200" indent="-457200">
              <a:buFont typeface="Arial"/>
              <a:buChar char="•"/>
            </a:pPr>
            <a:r>
              <a:rPr lang="it-IT" sz="2000" dirty="0"/>
              <a:t>c</a:t>
            </a:r>
            <a:r>
              <a:rPr lang="it-IT" sz="2000" dirty="0" smtClean="0"/>
              <a:t>oncetto (senza storia)?</a:t>
            </a:r>
          </a:p>
          <a:p>
            <a:pPr marL="457200" indent="-457200">
              <a:buFont typeface="Arial"/>
              <a:buChar char="•"/>
            </a:pPr>
            <a:endParaRPr lang="it-IT" sz="2000" b="1" dirty="0">
              <a:solidFill>
                <a:srgbClr val="FF6600"/>
              </a:solidFill>
            </a:endParaRPr>
          </a:p>
          <a:p>
            <a:endParaRPr lang="it-IT" sz="2800" b="1" dirty="0">
              <a:solidFill>
                <a:srgbClr val="FF6600"/>
              </a:solidFill>
            </a:endParaRPr>
          </a:p>
        </p:txBody>
      </p:sp>
    </p:spTree>
    <p:extLst>
      <p:ext uri="{BB962C8B-B14F-4D97-AF65-F5344CB8AC3E}">
        <p14:creationId xmlns:p14="http://schemas.microsoft.com/office/powerpoint/2010/main" val="333138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95630" y="1537292"/>
            <a:ext cx="8152426" cy="4431983"/>
          </a:xfrm>
          <a:prstGeom prst="rect">
            <a:avLst/>
          </a:prstGeom>
        </p:spPr>
        <p:txBody>
          <a:bodyPr wrap="square">
            <a:spAutoFit/>
          </a:bodyPr>
          <a:lstStyle/>
          <a:p>
            <a:endParaRPr lang="it-IT" b="1" dirty="0" smtClean="0">
              <a:solidFill>
                <a:srgbClr val="FF6600"/>
              </a:solidFill>
            </a:endParaRPr>
          </a:p>
          <a:p>
            <a:r>
              <a:rPr lang="it-IT" sz="2400" b="1" dirty="0" smtClean="0">
                <a:solidFill>
                  <a:srgbClr val="FF6600"/>
                </a:solidFill>
              </a:rPr>
              <a:t>TEORIA senza storia</a:t>
            </a:r>
            <a:r>
              <a:rPr lang="mr-IN" sz="2400" b="1" dirty="0" smtClean="0">
                <a:solidFill>
                  <a:srgbClr val="FF6600"/>
                </a:solidFill>
              </a:rPr>
              <a:t>…</a:t>
            </a:r>
            <a:r>
              <a:rPr lang="it-IT" sz="2400" b="1" dirty="0" smtClean="0">
                <a:solidFill>
                  <a:srgbClr val="FF6600"/>
                </a:solidFill>
              </a:rPr>
              <a:t>.</a:t>
            </a:r>
          </a:p>
          <a:p>
            <a:endParaRPr lang="it-IT" sz="2400" dirty="0"/>
          </a:p>
          <a:p>
            <a:r>
              <a:rPr lang="it-IT" sz="2400" dirty="0" smtClean="0"/>
              <a:t>POPULISMO = </a:t>
            </a:r>
            <a:r>
              <a:rPr lang="it-IT" sz="2400" dirty="0"/>
              <a:t>indicatore temporale del fallimento, del ritardo </a:t>
            </a:r>
            <a:endParaRPr lang="it-IT" sz="2400" dirty="0" smtClean="0"/>
          </a:p>
          <a:p>
            <a:r>
              <a:rPr lang="it-IT" sz="2400" dirty="0"/>
              <a:t> </a:t>
            </a:r>
            <a:r>
              <a:rPr lang="it-IT" sz="2400" dirty="0" smtClean="0"/>
              <a:t>                          o </a:t>
            </a:r>
            <a:r>
              <a:rPr lang="it-IT" sz="2400" dirty="0"/>
              <a:t>del successo di </a:t>
            </a:r>
            <a:r>
              <a:rPr lang="it-IT" sz="2400" dirty="0" smtClean="0"/>
              <a:t> cambiamenti </a:t>
            </a:r>
            <a:r>
              <a:rPr lang="it-IT" sz="2400" dirty="0"/>
              <a:t>o continuità </a:t>
            </a:r>
            <a:endParaRPr lang="it-IT" sz="2400" dirty="0" smtClean="0"/>
          </a:p>
          <a:p>
            <a:r>
              <a:rPr lang="it-IT" sz="2400" dirty="0"/>
              <a:t> </a:t>
            </a:r>
            <a:r>
              <a:rPr lang="it-IT" sz="2400" dirty="0" smtClean="0"/>
              <a:t>                           strutturali (“modernizzazione”, ecc.)</a:t>
            </a:r>
          </a:p>
          <a:p>
            <a:endParaRPr lang="it-IT" sz="2400" dirty="0"/>
          </a:p>
          <a:p>
            <a:r>
              <a:rPr lang="it-IT" sz="2400" dirty="0" smtClean="0"/>
              <a:t>POPULISMO =  </a:t>
            </a:r>
            <a:r>
              <a:rPr lang="it-IT" sz="2400" dirty="0"/>
              <a:t> un’entità immutabile collocata nel passato (o in </a:t>
            </a:r>
            <a:endParaRPr lang="it-IT" sz="2400" dirty="0" smtClean="0"/>
          </a:p>
          <a:p>
            <a:r>
              <a:rPr lang="it-IT" sz="2400" dirty="0"/>
              <a:t> </a:t>
            </a:r>
            <a:r>
              <a:rPr lang="it-IT" sz="2400" dirty="0" smtClean="0"/>
              <a:t>                            passati </a:t>
            </a:r>
            <a:r>
              <a:rPr lang="it-IT" sz="2400" dirty="0"/>
              <a:t>diversi) e separata dal </a:t>
            </a:r>
            <a:r>
              <a:rPr lang="it-IT" sz="2400" dirty="0" smtClean="0"/>
              <a:t>presente</a:t>
            </a:r>
          </a:p>
          <a:p>
            <a:endParaRPr lang="it-IT" sz="2400" dirty="0"/>
          </a:p>
          <a:p>
            <a:r>
              <a:rPr lang="it-IT" sz="2400" dirty="0" smtClean="0"/>
              <a:t>POPULISMO = </a:t>
            </a:r>
            <a:r>
              <a:rPr lang="it-IT" sz="2400" dirty="0"/>
              <a:t> </a:t>
            </a:r>
            <a:r>
              <a:rPr lang="it-IT" sz="2400" dirty="0" smtClean="0"/>
              <a:t>esito generico delle </a:t>
            </a:r>
            <a:r>
              <a:rPr lang="it-IT" sz="2400" dirty="0"/>
              <a:t>crisi cicliche o sistemiche </a:t>
            </a:r>
            <a:endParaRPr lang="it-IT" sz="2400" dirty="0" smtClean="0"/>
          </a:p>
          <a:p>
            <a:r>
              <a:rPr lang="it-IT" sz="2400" dirty="0"/>
              <a:t> </a:t>
            </a:r>
            <a:r>
              <a:rPr lang="it-IT" sz="2400" dirty="0" smtClean="0"/>
              <a:t>                           della democrazia</a:t>
            </a:r>
          </a:p>
        </p:txBody>
      </p:sp>
    </p:spTree>
    <p:extLst>
      <p:ext uri="{BB962C8B-B14F-4D97-AF65-F5344CB8AC3E}">
        <p14:creationId xmlns:p14="http://schemas.microsoft.com/office/powerpoint/2010/main" val="321855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7" name="Rettangolo 6"/>
          <p:cNvSpPr/>
          <p:nvPr/>
        </p:nvSpPr>
        <p:spPr>
          <a:xfrm>
            <a:off x="1666875" y="6253461"/>
            <a:ext cx="6207125" cy="369332"/>
          </a:xfrm>
          <a:prstGeom prst="rect">
            <a:avLst/>
          </a:prstGeom>
        </p:spPr>
        <p:txBody>
          <a:bodyPr wrap="square">
            <a:spAutoFit/>
          </a:bodyPr>
          <a:lstStyle/>
          <a:p>
            <a:r>
              <a:rPr lang="it-IT" b="1" dirty="0" err="1" smtClean="0">
                <a:solidFill>
                  <a:srgbClr val="0000FF"/>
                </a:solidFill>
              </a:rPr>
              <a:t>https</a:t>
            </a:r>
            <a:r>
              <a:rPr lang="it-IT" b="1" dirty="0" smtClean="0">
                <a:solidFill>
                  <a:srgbClr val="0000FF"/>
                </a:solidFill>
              </a:rPr>
              <a:t>://</a:t>
            </a:r>
            <a:r>
              <a:rPr lang="it-IT" b="1" dirty="0" err="1" smtClean="0">
                <a:solidFill>
                  <a:srgbClr val="0000FF"/>
                </a:solidFill>
              </a:rPr>
              <a:t>www.youtube.com</a:t>
            </a:r>
            <a:r>
              <a:rPr lang="it-IT" b="1" dirty="0" smtClean="0">
                <a:solidFill>
                  <a:srgbClr val="0000FF"/>
                </a:solidFill>
              </a:rPr>
              <a:t>/</a:t>
            </a:r>
            <a:r>
              <a:rPr lang="it-IT" b="1" dirty="0" err="1" smtClean="0">
                <a:solidFill>
                  <a:srgbClr val="0000FF"/>
                </a:solidFill>
              </a:rPr>
              <a:t>watch?v</a:t>
            </a:r>
            <a:r>
              <a:rPr lang="it-IT" b="1" dirty="0" smtClean="0">
                <a:solidFill>
                  <a:srgbClr val="0000FF"/>
                </a:solidFill>
              </a:rPr>
              <a:t>=pD35xqO3IPo</a:t>
            </a:r>
            <a:endParaRPr lang="it-IT" b="1" dirty="0">
              <a:solidFill>
                <a:srgbClr val="0000FF"/>
              </a:solidFill>
            </a:endParaRPr>
          </a:p>
        </p:txBody>
      </p:sp>
      <p:sp>
        <p:nvSpPr>
          <p:cNvPr id="2" name="Rettangolo 1"/>
          <p:cNvSpPr/>
          <p:nvPr/>
        </p:nvSpPr>
        <p:spPr>
          <a:xfrm>
            <a:off x="222250" y="1144965"/>
            <a:ext cx="8366125" cy="1754327"/>
          </a:xfrm>
          <a:prstGeom prst="rect">
            <a:avLst/>
          </a:prstGeom>
        </p:spPr>
        <p:txBody>
          <a:bodyPr wrap="square">
            <a:spAutoFit/>
          </a:bodyPr>
          <a:lstStyle/>
          <a:p>
            <a:r>
              <a:rPr lang="it-IT" dirty="0"/>
              <a:t>Il </a:t>
            </a:r>
            <a:r>
              <a:rPr lang="it-IT" b="1" dirty="0">
                <a:solidFill>
                  <a:srgbClr val="0000FF"/>
                </a:solidFill>
              </a:rPr>
              <a:t>populismo contemporaneo </a:t>
            </a:r>
            <a:r>
              <a:rPr lang="it-IT" dirty="0"/>
              <a:t>– in Europa, negli Stati Uniti e in America Latina – è dunque una </a:t>
            </a:r>
            <a:r>
              <a:rPr lang="it-IT" b="1" dirty="0">
                <a:solidFill>
                  <a:srgbClr val="0000FF"/>
                </a:solidFill>
              </a:rPr>
              <a:t>forma autoritaria di democrazia</a:t>
            </a:r>
            <a:r>
              <a:rPr lang="it-IT" dirty="0"/>
              <a:t>, che prospera in contesti di crisi politica, reale o percepita: pone un problema al contempo di scarsa rappresentanza politica, che induce la gente a ritenere che le proprie preoccupazioni siano ignorate dai governi, e di crescente disuguaglianza economica e sociale, che fomenta posizioni politiche radicali e nazionaliste</a:t>
            </a:r>
            <a:r>
              <a:rPr lang="it-IT" dirty="0" smtClean="0">
                <a:effectLst/>
              </a:rPr>
              <a:t> </a:t>
            </a:r>
            <a:endParaRPr lang="it-IT" dirty="0"/>
          </a:p>
        </p:txBody>
      </p:sp>
      <p:pic>
        <p:nvPicPr>
          <p:cNvPr id="3" name="Immagine 2"/>
          <p:cNvPicPr>
            <a:picLocks noChangeAspect="1"/>
          </p:cNvPicPr>
          <p:nvPr/>
        </p:nvPicPr>
        <p:blipFill>
          <a:blip r:embed="rId3"/>
          <a:stretch>
            <a:fillRect/>
          </a:stretch>
        </p:blipFill>
        <p:spPr>
          <a:xfrm>
            <a:off x="1381126" y="3186984"/>
            <a:ext cx="5429250" cy="3054650"/>
          </a:xfrm>
          <a:prstGeom prst="rect">
            <a:avLst/>
          </a:prstGeom>
        </p:spPr>
      </p:pic>
    </p:spTree>
    <p:extLst>
      <p:ext uri="{BB962C8B-B14F-4D97-AF65-F5344CB8AC3E}">
        <p14:creationId xmlns:p14="http://schemas.microsoft.com/office/powerpoint/2010/main" val="110737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452547" y="1467481"/>
            <a:ext cx="8364816" cy="4616649"/>
          </a:xfrm>
          <a:prstGeom prst="rect">
            <a:avLst/>
          </a:prstGeom>
        </p:spPr>
        <p:txBody>
          <a:bodyPr wrap="square">
            <a:spAutoFit/>
          </a:bodyPr>
          <a:lstStyle/>
          <a:p>
            <a:r>
              <a:rPr lang="it-IT" sz="2400" b="1" dirty="0" smtClean="0">
                <a:solidFill>
                  <a:srgbClr val="FF6600"/>
                </a:solidFill>
              </a:rPr>
              <a:t>CRISI = POPULISMO</a:t>
            </a:r>
          </a:p>
          <a:p>
            <a:endParaRPr lang="it-IT" sz="2400" dirty="0"/>
          </a:p>
          <a:p>
            <a:r>
              <a:rPr lang="it-IT" sz="2400" dirty="0" smtClean="0"/>
              <a:t>Secondo lo </a:t>
            </a:r>
            <a:r>
              <a:rPr lang="it-IT" sz="2400" dirty="0"/>
              <a:t>storico </a:t>
            </a:r>
            <a:r>
              <a:rPr lang="it-IT" sz="2400" b="1" dirty="0"/>
              <a:t>Alan </a:t>
            </a:r>
            <a:r>
              <a:rPr lang="it-IT" sz="2400" b="1" dirty="0" smtClean="0"/>
              <a:t>Knight</a:t>
            </a:r>
            <a:r>
              <a:rPr lang="it-IT" sz="2400" dirty="0"/>
              <a:t> </a:t>
            </a:r>
            <a:r>
              <a:rPr lang="it-IT" sz="2400" dirty="0" smtClean="0">
                <a:sym typeface="Wingdings"/>
              </a:rPr>
              <a:t> rischio TAUTOLOGIA</a:t>
            </a:r>
          </a:p>
          <a:p>
            <a:endParaRPr lang="it-IT" sz="2400" b="1" dirty="0">
              <a:solidFill>
                <a:srgbClr val="0000FF"/>
              </a:solidFill>
              <a:sym typeface="Wingdings"/>
            </a:endParaRPr>
          </a:p>
          <a:p>
            <a:r>
              <a:rPr lang="it-IT" sz="2400" b="1" dirty="0" smtClean="0">
                <a:solidFill>
                  <a:srgbClr val="0000FF"/>
                </a:solidFill>
              </a:rPr>
              <a:t>le </a:t>
            </a:r>
            <a:r>
              <a:rPr lang="it-IT" sz="2400" b="1" dirty="0">
                <a:solidFill>
                  <a:srgbClr val="0000FF"/>
                </a:solidFill>
              </a:rPr>
              <a:t>teorie </a:t>
            </a:r>
            <a:r>
              <a:rPr lang="it-IT" sz="2400" b="1" dirty="0" smtClean="0">
                <a:solidFill>
                  <a:srgbClr val="0000FF"/>
                </a:solidFill>
              </a:rPr>
              <a:t>POSSONO essere </a:t>
            </a:r>
            <a:r>
              <a:rPr lang="it-IT" sz="2400" b="1" dirty="0">
                <a:solidFill>
                  <a:srgbClr val="0000FF"/>
                </a:solidFill>
              </a:rPr>
              <a:t>chiare, ma </a:t>
            </a:r>
            <a:r>
              <a:rPr lang="it-IT" sz="2400" b="1" dirty="0" smtClean="0">
                <a:solidFill>
                  <a:srgbClr val="0000FF"/>
                </a:solidFill>
              </a:rPr>
              <a:t>sbagliate storicamente! </a:t>
            </a:r>
            <a:endParaRPr lang="it-IT" sz="2400" b="1" dirty="0">
              <a:solidFill>
                <a:srgbClr val="0000FF"/>
              </a:solidFill>
            </a:endParaRPr>
          </a:p>
          <a:p>
            <a:endParaRPr lang="it-IT" sz="2400" dirty="0">
              <a:sym typeface="Wingdings"/>
            </a:endParaRPr>
          </a:p>
          <a:p>
            <a:r>
              <a:rPr lang="it-IT" sz="2400" dirty="0" smtClean="0"/>
              <a:t>Knight propone il punto </a:t>
            </a:r>
            <a:r>
              <a:rPr lang="it-IT" sz="2400" dirty="0"/>
              <a:t>di vista dello </a:t>
            </a:r>
            <a:r>
              <a:rPr lang="it-IT" sz="2400" b="1" dirty="0"/>
              <a:t>stile della leadership</a:t>
            </a:r>
            <a:r>
              <a:rPr lang="it-IT" sz="2400" dirty="0" smtClean="0"/>
              <a:t>:</a:t>
            </a:r>
          </a:p>
          <a:p>
            <a:endParaRPr lang="it-IT" dirty="0" smtClean="0"/>
          </a:p>
          <a:p>
            <a:r>
              <a:rPr lang="it-IT" dirty="0" smtClean="0"/>
              <a:t> </a:t>
            </a:r>
            <a:r>
              <a:rPr lang="it-IT" i="1" dirty="0" smtClean="0"/>
              <a:t>La </a:t>
            </a:r>
            <a:r>
              <a:rPr lang="it-IT" i="1" dirty="0"/>
              <a:t>definizione del populismo in termini di stile ha il vantaggio della flessibilità e – cosa forse più importante – della fedeltà storica. Vale a dire, sembra corrispondere alla realtà storica in un modo che teorie o modelli, spesso più precisi, non riescono a garantire. Ed è sicuramente preferibile avere una pur sommaria regola pratica funzionante piuttosto che una teoria pretenziosa che cozza con la </a:t>
            </a:r>
            <a:r>
              <a:rPr lang="it-IT" i="1" dirty="0" smtClean="0"/>
              <a:t>realtà</a:t>
            </a:r>
            <a:endParaRPr lang="it-IT" dirty="0" smtClean="0"/>
          </a:p>
          <a:p>
            <a:endParaRPr lang="it-IT" dirty="0"/>
          </a:p>
        </p:txBody>
      </p:sp>
    </p:spTree>
    <p:extLst>
      <p:ext uri="{BB962C8B-B14F-4D97-AF65-F5344CB8AC3E}">
        <p14:creationId xmlns:p14="http://schemas.microsoft.com/office/powerpoint/2010/main" val="3879251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1022238" y="1582341"/>
            <a:ext cx="7790696" cy="3539431"/>
          </a:xfrm>
          <a:prstGeom prst="rect">
            <a:avLst/>
          </a:prstGeom>
        </p:spPr>
        <p:txBody>
          <a:bodyPr wrap="square">
            <a:spAutoFit/>
          </a:bodyPr>
          <a:lstStyle/>
          <a:p>
            <a:r>
              <a:rPr lang="it-IT" sz="2800" b="1" dirty="0" smtClean="0">
                <a:solidFill>
                  <a:srgbClr val="0000FF"/>
                </a:solidFill>
              </a:rPr>
              <a:t>TEORIE E STORIA COME DISCIPLINA POSITIVISTICA</a:t>
            </a:r>
          </a:p>
          <a:p>
            <a:endParaRPr lang="it-IT" sz="2800" b="1" dirty="0">
              <a:solidFill>
                <a:srgbClr val="0000FF"/>
              </a:solidFill>
            </a:endParaRPr>
          </a:p>
          <a:p>
            <a:r>
              <a:rPr lang="it-IT" sz="2800" b="1" dirty="0" smtClean="0">
                <a:solidFill>
                  <a:srgbClr val="0000FF"/>
                </a:solidFill>
              </a:rPr>
              <a:t>XIX </a:t>
            </a:r>
            <a:r>
              <a:rPr lang="mr-IN" sz="2800" b="1" dirty="0" smtClean="0">
                <a:solidFill>
                  <a:srgbClr val="0000FF"/>
                </a:solidFill>
              </a:rPr>
              <a:t>–</a:t>
            </a:r>
            <a:r>
              <a:rPr lang="it-IT" sz="2800" b="1" dirty="0" smtClean="0">
                <a:solidFill>
                  <a:srgbClr val="0000FF"/>
                </a:solidFill>
              </a:rPr>
              <a:t> XXI SECOLO:</a:t>
            </a:r>
          </a:p>
          <a:p>
            <a:pPr marL="285750" indent="-285750">
              <a:buFont typeface="Arial"/>
              <a:buChar char="•"/>
            </a:pPr>
            <a:r>
              <a:rPr lang="it-IT" sz="2800" b="1" dirty="0" smtClean="0">
                <a:solidFill>
                  <a:srgbClr val="0000FF"/>
                </a:solidFill>
              </a:rPr>
              <a:t>STORICITA’ DELLA STORIA</a:t>
            </a:r>
          </a:p>
          <a:p>
            <a:pPr marL="285750" indent="-285750">
              <a:buFont typeface="Arial"/>
              <a:buChar char="•"/>
            </a:pPr>
            <a:r>
              <a:rPr lang="it-IT" sz="2800" b="1" dirty="0" smtClean="0">
                <a:solidFill>
                  <a:srgbClr val="0000FF"/>
                </a:solidFill>
              </a:rPr>
              <a:t>STORICITA’ DELLA NARRAZIONE STORICA</a:t>
            </a:r>
          </a:p>
          <a:p>
            <a:pPr marL="285750" indent="-285750">
              <a:buFont typeface="Arial"/>
              <a:buChar char="•"/>
            </a:pPr>
            <a:r>
              <a:rPr lang="it-IT" sz="2800" b="1" dirty="0" smtClean="0">
                <a:solidFill>
                  <a:srgbClr val="0000FF"/>
                </a:solidFill>
              </a:rPr>
              <a:t>STORICITA’ DELL’INTERPRETAZIONE STORICA</a:t>
            </a:r>
          </a:p>
          <a:p>
            <a:pPr marL="285750" indent="-285750">
              <a:buFont typeface="Arial"/>
              <a:buChar char="•"/>
            </a:pPr>
            <a:r>
              <a:rPr lang="it-IT" sz="2800" b="1" dirty="0" smtClean="0">
                <a:solidFill>
                  <a:srgbClr val="0000FF"/>
                </a:solidFill>
              </a:rPr>
              <a:t>STORIA E DIMENSIONE NAZIONALE</a:t>
            </a:r>
          </a:p>
          <a:p>
            <a:pPr marL="285750" indent="-285750">
              <a:buFont typeface="Arial"/>
              <a:buChar char="•"/>
            </a:pPr>
            <a:r>
              <a:rPr lang="it-IT" sz="2800" b="1" dirty="0" smtClean="0">
                <a:solidFill>
                  <a:srgbClr val="0000FF"/>
                </a:solidFill>
              </a:rPr>
              <a:t>STORIA E DIMENSIONE TRANSNAZIONALE</a:t>
            </a:r>
            <a:endParaRPr lang="it-IT" sz="2800" b="1" dirty="0">
              <a:solidFill>
                <a:srgbClr val="0000FF"/>
              </a:solidFill>
            </a:endParaRPr>
          </a:p>
        </p:txBody>
      </p:sp>
    </p:spTree>
    <p:extLst>
      <p:ext uri="{BB962C8B-B14F-4D97-AF65-F5344CB8AC3E}">
        <p14:creationId xmlns:p14="http://schemas.microsoft.com/office/powerpoint/2010/main" val="771895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64956" y="1628507"/>
            <a:ext cx="8481603" cy="3785652"/>
          </a:xfrm>
          <a:prstGeom prst="rect">
            <a:avLst/>
          </a:prstGeom>
        </p:spPr>
        <p:txBody>
          <a:bodyPr wrap="square">
            <a:spAutoFit/>
          </a:bodyPr>
          <a:lstStyle/>
          <a:p>
            <a:r>
              <a:rPr lang="it-IT" sz="2000" b="1" dirty="0" err="1" smtClean="0"/>
              <a:t>Isaiah</a:t>
            </a:r>
            <a:r>
              <a:rPr lang="it-IT" sz="2000" b="1" dirty="0" smtClean="0"/>
              <a:t> </a:t>
            </a:r>
            <a:r>
              <a:rPr lang="it-IT" sz="2000" b="1" dirty="0" err="1" smtClean="0"/>
              <a:t>Berlin</a:t>
            </a:r>
            <a:r>
              <a:rPr lang="it-IT" sz="2000" b="1" dirty="0" smtClean="0"/>
              <a:t>, </a:t>
            </a:r>
            <a:r>
              <a:rPr lang="it-IT" sz="2000" dirty="0" smtClean="0"/>
              <a:t>filosofo </a:t>
            </a:r>
            <a:r>
              <a:rPr lang="it-IT" sz="2000" dirty="0"/>
              <a:t>e storico delle idee lettone naturalizzato britannico, di famiglia ebrea (Riga 1909- Oxford </a:t>
            </a:r>
            <a:r>
              <a:rPr lang="it-IT" sz="2000" dirty="0" smtClean="0"/>
              <a:t>1997) </a:t>
            </a:r>
            <a:r>
              <a:rPr lang="it-IT" sz="2000" dirty="0"/>
              <a:t>polemizzò con la tendenza ad applicare </a:t>
            </a:r>
            <a:r>
              <a:rPr lang="it-IT" sz="2000" dirty="0" smtClean="0"/>
              <a:t>definizioni: </a:t>
            </a:r>
          </a:p>
          <a:p>
            <a:endParaRPr lang="it-IT" sz="2000" dirty="0"/>
          </a:p>
          <a:p>
            <a:r>
              <a:rPr lang="it-IT" sz="2000" i="1" dirty="0" smtClean="0"/>
              <a:t>[</a:t>
            </a:r>
            <a:r>
              <a:rPr lang="it-IT" sz="2000" i="1" dirty="0"/>
              <a:t>C]on questo intendo dire che esiste una </a:t>
            </a:r>
            <a:r>
              <a:rPr lang="it-IT" sz="2000" b="1" i="1" dirty="0"/>
              <a:t>scarpetta</a:t>
            </a:r>
            <a:r>
              <a:rPr lang="it-IT" sz="2000" i="1" dirty="0"/>
              <a:t> – il termine «populismo» – per la quale in qualche posto deve esistere un piede. Ci sono piedi di ogni tipo quasi adatti a quella scarpetta, ma non dobbiamo farcene ingannare. Il principe gira portandosi sempre dietro la scarpetta: e in qualche posto, ne siamo sicuri, c’è ad attenderla un arto chiamato </a:t>
            </a:r>
            <a:r>
              <a:rPr lang="it-IT" sz="2000" b="1" i="1" dirty="0"/>
              <a:t>populismo puro</a:t>
            </a:r>
            <a:r>
              <a:rPr lang="it-IT" sz="2000" i="1" dirty="0"/>
              <a:t>. È il nucleo essenziale del populismo. Ogni altra forma di populismo non è che una sua derivazione o variante, ma da qualche parte si cela il vero, perfetto populismo, che può avere avuto una durata di soli sei mesi, o [essersi realizzato] in un unico luogo. </a:t>
            </a:r>
          </a:p>
        </p:txBody>
      </p:sp>
    </p:spTree>
    <p:extLst>
      <p:ext uri="{BB962C8B-B14F-4D97-AF65-F5344CB8AC3E}">
        <p14:creationId xmlns:p14="http://schemas.microsoft.com/office/powerpoint/2010/main" val="3164009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12039" y="1680138"/>
            <a:ext cx="8831961" cy="2123658"/>
          </a:xfrm>
          <a:prstGeom prst="rect">
            <a:avLst/>
          </a:prstGeom>
        </p:spPr>
        <p:txBody>
          <a:bodyPr wrap="square">
            <a:spAutoFit/>
          </a:bodyPr>
          <a:lstStyle/>
          <a:p>
            <a:r>
              <a:rPr lang="it-IT" sz="2400" b="1" dirty="0" smtClean="0">
                <a:solidFill>
                  <a:srgbClr val="FF6600"/>
                </a:solidFill>
              </a:rPr>
              <a:t>POPULISMO E TRANSNATIONAL HISTORY</a:t>
            </a:r>
          </a:p>
          <a:p>
            <a:endParaRPr lang="it-IT" dirty="0"/>
          </a:p>
          <a:p>
            <a:pPr marL="285750" indent="-285750">
              <a:buFont typeface="Arial"/>
              <a:buChar char="•"/>
            </a:pPr>
            <a:r>
              <a:rPr lang="it-IT" dirty="0" smtClean="0"/>
              <a:t>L’EUROPA </a:t>
            </a:r>
            <a:r>
              <a:rPr lang="it-IT" dirty="0"/>
              <a:t>ha sempre intrapreso conversazioni e scambi fluidi col Sud </a:t>
            </a:r>
            <a:r>
              <a:rPr lang="it-IT" dirty="0" smtClean="0"/>
              <a:t>globale, motivo </a:t>
            </a:r>
            <a:r>
              <a:rPr lang="it-IT" dirty="0"/>
              <a:t>per cui procedere semplicemente a separarla da altre regioni del mondo è problematico. </a:t>
            </a:r>
            <a:endParaRPr lang="it-IT" dirty="0" smtClean="0"/>
          </a:p>
          <a:p>
            <a:pPr marL="285750" indent="-285750">
              <a:buFont typeface="Arial"/>
              <a:buChar char="•"/>
            </a:pPr>
            <a:r>
              <a:rPr lang="it-IT" dirty="0" smtClean="0"/>
              <a:t>Gli </a:t>
            </a:r>
            <a:r>
              <a:rPr lang="it-IT" dirty="0"/>
              <a:t>studi sugli scambi e sulle riformulazioni che avvengono a livello transnazionale forniscono il contesto nel quale è possibile procedere a un’analisi </a:t>
            </a:r>
            <a:r>
              <a:rPr lang="it-IT" dirty="0" smtClean="0"/>
              <a:t>comparata </a:t>
            </a:r>
            <a:r>
              <a:rPr lang="mr-IN" dirty="0" smtClean="0"/>
              <a:t>…</a:t>
            </a:r>
            <a:endParaRPr lang="it-IT" dirty="0" smtClean="0"/>
          </a:p>
          <a:p>
            <a:pPr marL="285750" indent="-285750">
              <a:buFont typeface="Arial"/>
              <a:buChar char="•"/>
            </a:pPr>
            <a:r>
              <a:rPr lang="it-IT" dirty="0" smtClean="0"/>
              <a:t>Ma RIMANE </a:t>
            </a:r>
            <a:r>
              <a:rPr lang="it-IT" dirty="0"/>
              <a:t>poca ricerca </a:t>
            </a:r>
            <a:r>
              <a:rPr lang="it-IT" b="1" dirty="0"/>
              <a:t>su scala </a:t>
            </a:r>
            <a:r>
              <a:rPr lang="it-IT" b="1" dirty="0" smtClean="0"/>
              <a:t>transnazionale</a:t>
            </a:r>
            <a:r>
              <a:rPr lang="it-IT" dirty="0" smtClean="0"/>
              <a:t> </a:t>
            </a:r>
            <a:endParaRPr lang="it-IT" dirty="0">
              <a:effectLst/>
            </a:endParaRPr>
          </a:p>
        </p:txBody>
      </p:sp>
      <p:sp>
        <p:nvSpPr>
          <p:cNvPr id="3" name="Rettangolo 2"/>
          <p:cNvSpPr/>
          <p:nvPr/>
        </p:nvSpPr>
        <p:spPr>
          <a:xfrm>
            <a:off x="3013958" y="4088023"/>
            <a:ext cx="4572000" cy="1477328"/>
          </a:xfrm>
          <a:prstGeom prst="rect">
            <a:avLst/>
          </a:prstGeom>
        </p:spPr>
        <p:txBody>
          <a:bodyPr>
            <a:spAutoFit/>
          </a:bodyPr>
          <a:lstStyle/>
          <a:p>
            <a:r>
              <a:rPr lang="it-IT" dirty="0"/>
              <a:t>studia, ad esempio, come esperienze transatlantiche diverse pensano e agiscono in relazione alle loro convergenze sincroniche e diacroniche, alle loro affinità o contrapposizioni ad altre realtà populiste</a:t>
            </a:r>
            <a:r>
              <a:rPr lang="it-IT" dirty="0" smtClean="0"/>
              <a:t>.</a:t>
            </a:r>
            <a:endParaRPr lang="it-IT" dirty="0"/>
          </a:p>
        </p:txBody>
      </p:sp>
      <p:sp>
        <p:nvSpPr>
          <p:cNvPr id="5" name="Freccia giù 4"/>
          <p:cNvSpPr/>
          <p:nvPr/>
        </p:nvSpPr>
        <p:spPr>
          <a:xfrm>
            <a:off x="4321281" y="3711463"/>
            <a:ext cx="123907" cy="3765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giù 5"/>
          <p:cNvSpPr/>
          <p:nvPr/>
        </p:nvSpPr>
        <p:spPr>
          <a:xfrm>
            <a:off x="1362985" y="3887878"/>
            <a:ext cx="123907" cy="19361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312039" y="5808582"/>
            <a:ext cx="7958799" cy="707886"/>
          </a:xfrm>
          <a:prstGeom prst="rect">
            <a:avLst/>
          </a:prstGeom>
        </p:spPr>
        <p:txBody>
          <a:bodyPr wrap="square">
            <a:spAutoFit/>
          </a:bodyPr>
          <a:lstStyle/>
          <a:p>
            <a:r>
              <a:rPr lang="it-IT" sz="2000" b="1" dirty="0" smtClean="0">
                <a:solidFill>
                  <a:srgbClr val="0000FF"/>
                </a:solidFill>
              </a:rPr>
              <a:t>OCCORRE una </a:t>
            </a:r>
            <a:r>
              <a:rPr lang="it-IT" sz="2000" b="1" dirty="0">
                <a:solidFill>
                  <a:srgbClr val="0000FF"/>
                </a:solidFill>
              </a:rPr>
              <a:t>storia politica e intellettuale concentrata sulla prospettiva </a:t>
            </a:r>
            <a:r>
              <a:rPr lang="it-IT" sz="2000" b="1" dirty="0" smtClean="0">
                <a:solidFill>
                  <a:srgbClr val="0000FF"/>
                </a:solidFill>
              </a:rPr>
              <a:t>transnazionale</a:t>
            </a:r>
            <a:endParaRPr lang="it-IT" sz="2000" b="1" dirty="0">
              <a:solidFill>
                <a:srgbClr val="0000FF"/>
              </a:solidFill>
            </a:endParaRPr>
          </a:p>
        </p:txBody>
      </p:sp>
    </p:spTree>
    <p:extLst>
      <p:ext uri="{BB962C8B-B14F-4D97-AF65-F5344CB8AC3E}">
        <p14:creationId xmlns:p14="http://schemas.microsoft.com/office/powerpoint/2010/main" val="2397137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Rettangolo 2"/>
          <p:cNvSpPr/>
          <p:nvPr/>
        </p:nvSpPr>
        <p:spPr>
          <a:xfrm>
            <a:off x="473850" y="3718679"/>
            <a:ext cx="3769988" cy="2554545"/>
          </a:xfrm>
          <a:prstGeom prst="rect">
            <a:avLst/>
          </a:prstGeom>
        </p:spPr>
        <p:txBody>
          <a:bodyPr wrap="square">
            <a:spAutoFit/>
          </a:bodyPr>
          <a:lstStyle/>
          <a:p>
            <a:r>
              <a:rPr lang="it-IT" sz="2000" b="1" dirty="0" smtClean="0"/>
              <a:t>Margaret </a:t>
            </a:r>
            <a:r>
              <a:rPr lang="it-IT" sz="2000" b="1" dirty="0" err="1"/>
              <a:t>Canovan</a:t>
            </a:r>
            <a:r>
              <a:rPr lang="it-IT" sz="2000" dirty="0"/>
              <a:t> </a:t>
            </a:r>
            <a:r>
              <a:rPr lang="it-IT" sz="2000" dirty="0" smtClean="0"/>
              <a:t>(1939-2018), politologa inglese: </a:t>
            </a:r>
          </a:p>
          <a:p>
            <a:r>
              <a:rPr lang="it-IT" sz="2000" dirty="0" smtClean="0"/>
              <a:t>Riflette sul percorso </a:t>
            </a:r>
            <a:r>
              <a:rPr lang="it-IT" sz="2000" dirty="0"/>
              <a:t>che va dalle riformulazioni romane e medievali del concetto di popolo al moderno costituirsi del populismo come dimensione cruciale della </a:t>
            </a:r>
            <a:r>
              <a:rPr lang="it-IT" sz="2000" dirty="0" smtClean="0"/>
              <a:t>democrazia </a:t>
            </a:r>
            <a:endParaRPr lang="it-IT" sz="2000" dirty="0"/>
          </a:p>
        </p:txBody>
      </p:sp>
      <p:sp>
        <p:nvSpPr>
          <p:cNvPr id="2" name="Rettangolo 1"/>
          <p:cNvSpPr/>
          <p:nvPr/>
        </p:nvSpPr>
        <p:spPr>
          <a:xfrm>
            <a:off x="929309" y="1094912"/>
            <a:ext cx="6536130" cy="1323439"/>
          </a:xfrm>
          <a:prstGeom prst="rect">
            <a:avLst/>
          </a:prstGeom>
        </p:spPr>
        <p:txBody>
          <a:bodyPr wrap="square">
            <a:spAutoFit/>
          </a:bodyPr>
          <a:lstStyle/>
          <a:p>
            <a:r>
              <a:rPr lang="it-IT" dirty="0" smtClean="0"/>
              <a:t> </a:t>
            </a:r>
            <a:r>
              <a:rPr lang="it-IT" sz="2000" b="1" dirty="0"/>
              <a:t>il tentativo di rappresentare la volontà delle maggioranze ideali senza mediazioni istituzionali è stato una dimensione costitutiva delle tensioni interne della democrazia per tutto il corso della sua lunga </a:t>
            </a:r>
            <a:r>
              <a:rPr lang="it-IT" sz="2000" b="1" dirty="0" smtClean="0"/>
              <a:t>storia: </a:t>
            </a:r>
            <a:endParaRPr lang="it-IT" sz="2000" b="1" dirty="0"/>
          </a:p>
        </p:txBody>
      </p:sp>
      <p:sp>
        <p:nvSpPr>
          <p:cNvPr id="5" name="Rettangolo 4"/>
          <p:cNvSpPr/>
          <p:nvPr/>
        </p:nvSpPr>
        <p:spPr>
          <a:xfrm>
            <a:off x="4572000" y="3717370"/>
            <a:ext cx="4039584" cy="2246769"/>
          </a:xfrm>
          <a:prstGeom prst="rect">
            <a:avLst/>
          </a:prstGeom>
        </p:spPr>
        <p:txBody>
          <a:bodyPr wrap="square">
            <a:spAutoFit/>
          </a:bodyPr>
          <a:lstStyle/>
          <a:p>
            <a:r>
              <a:rPr lang="it-IT" sz="2000" b="1" dirty="0" smtClean="0"/>
              <a:t>Pierre </a:t>
            </a:r>
            <a:r>
              <a:rPr lang="it-IT" sz="2000" b="1" dirty="0" err="1"/>
              <a:t>Rosanvallon</a:t>
            </a:r>
            <a:r>
              <a:rPr lang="it-IT" sz="2000" b="1" dirty="0"/>
              <a:t> </a:t>
            </a:r>
            <a:endParaRPr lang="it-IT" sz="2000" b="1" dirty="0" smtClean="0"/>
          </a:p>
          <a:p>
            <a:r>
              <a:rPr lang="it-IT" sz="2000" dirty="0" smtClean="0"/>
              <a:t>STORICO e intellettuale francese: ricerca sulla </a:t>
            </a:r>
            <a:r>
              <a:rPr lang="it-IT" sz="2000" dirty="0"/>
              <a:t>prima comparsa di tematiche populiste, scaturita dall’ambivalente e intrinseca dualità della democrazia emersa nel contesto della Rivoluzione francese. </a:t>
            </a:r>
          </a:p>
        </p:txBody>
      </p:sp>
      <p:cxnSp>
        <p:nvCxnSpPr>
          <p:cNvPr id="8" name="Connettore 2 7"/>
          <p:cNvCxnSpPr/>
          <p:nvPr/>
        </p:nvCxnSpPr>
        <p:spPr>
          <a:xfrm flipH="1">
            <a:off x="2586573" y="2617735"/>
            <a:ext cx="650515" cy="635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a:off x="4572000" y="2617735"/>
            <a:ext cx="1050311" cy="635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132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04588" y="1114524"/>
            <a:ext cx="4092786" cy="3693319"/>
          </a:xfrm>
          <a:prstGeom prst="rect">
            <a:avLst/>
          </a:prstGeom>
        </p:spPr>
        <p:txBody>
          <a:bodyPr wrap="square">
            <a:spAutoFit/>
          </a:bodyPr>
          <a:lstStyle/>
          <a:p>
            <a:pPr marL="285750" indent="-285750">
              <a:buFont typeface="Arial"/>
              <a:buChar char="•"/>
            </a:pPr>
            <a:r>
              <a:rPr lang="it-IT" dirty="0" smtClean="0"/>
              <a:t>per </a:t>
            </a:r>
            <a:r>
              <a:rPr lang="it-IT" b="1" dirty="0" err="1"/>
              <a:t>Canovan</a:t>
            </a:r>
            <a:r>
              <a:rPr lang="it-IT" dirty="0"/>
              <a:t> il populismo è un </a:t>
            </a:r>
            <a:r>
              <a:rPr lang="it-IT" b="1" dirty="0">
                <a:solidFill>
                  <a:srgbClr val="FF6600"/>
                </a:solidFill>
              </a:rPr>
              <a:t>membro legittimo del club </a:t>
            </a:r>
            <a:r>
              <a:rPr lang="it-IT" b="1" dirty="0" smtClean="0">
                <a:solidFill>
                  <a:srgbClr val="FF6600"/>
                </a:solidFill>
              </a:rPr>
              <a:t>democratico</a:t>
            </a:r>
          </a:p>
          <a:p>
            <a:pPr marL="285750" indent="-285750">
              <a:buFont typeface="Arial"/>
              <a:buChar char="•"/>
            </a:pPr>
            <a:endParaRPr lang="it-IT" dirty="0"/>
          </a:p>
          <a:p>
            <a:pPr marL="285750" indent="-285750">
              <a:buFont typeface="Arial"/>
              <a:buChar char="•"/>
            </a:pPr>
            <a:r>
              <a:rPr lang="it-IT" dirty="0" smtClean="0"/>
              <a:t>nel </a:t>
            </a:r>
            <a:r>
              <a:rPr lang="it-IT" dirty="0"/>
              <a:t>momento in cui </a:t>
            </a:r>
            <a:r>
              <a:rPr lang="it-IT" dirty="0" smtClean="0"/>
              <a:t>affronta </a:t>
            </a:r>
            <a:r>
              <a:rPr lang="it-IT" dirty="0"/>
              <a:t>il populismo fuori d’Europa, lo fonde con la </a:t>
            </a:r>
            <a:r>
              <a:rPr lang="it-IT" dirty="0" smtClean="0"/>
              <a:t>democrazia </a:t>
            </a:r>
          </a:p>
          <a:p>
            <a:pPr marL="285750" indent="-285750">
              <a:buFont typeface="Arial"/>
              <a:buChar char="•"/>
            </a:pPr>
            <a:endParaRPr lang="it-IT" dirty="0"/>
          </a:p>
          <a:p>
            <a:pPr marL="285750" indent="-285750">
              <a:buFont typeface="Arial"/>
              <a:buChar char="•"/>
            </a:pPr>
            <a:r>
              <a:rPr lang="it-IT" dirty="0" smtClean="0"/>
              <a:t>Non </a:t>
            </a:r>
            <a:r>
              <a:rPr lang="it-IT" dirty="0"/>
              <a:t>spiega però come una forma costitutiva della democrazia quale il peronismo venga presentata nel suo stesso approccio come una formazione </a:t>
            </a:r>
            <a:r>
              <a:rPr lang="it-IT" dirty="0" smtClean="0"/>
              <a:t>dittatoriale</a:t>
            </a:r>
            <a:endParaRPr lang="it-IT" dirty="0">
              <a:effectLst/>
            </a:endParaRPr>
          </a:p>
        </p:txBody>
      </p:sp>
      <p:sp>
        <p:nvSpPr>
          <p:cNvPr id="5" name="Rettangolo 4"/>
          <p:cNvSpPr/>
          <p:nvPr/>
        </p:nvSpPr>
        <p:spPr>
          <a:xfrm>
            <a:off x="4197375" y="1110606"/>
            <a:ext cx="4816910" cy="3693319"/>
          </a:xfrm>
          <a:prstGeom prst="rect">
            <a:avLst/>
          </a:prstGeom>
        </p:spPr>
        <p:txBody>
          <a:bodyPr wrap="square">
            <a:spAutoFit/>
          </a:bodyPr>
          <a:lstStyle/>
          <a:p>
            <a:pPr marL="285750" indent="-285750">
              <a:buFont typeface="Arial"/>
              <a:buChar char="•"/>
            </a:pPr>
            <a:r>
              <a:rPr lang="it-IT" dirty="0"/>
              <a:t>p</a:t>
            </a:r>
            <a:r>
              <a:rPr lang="it-IT" dirty="0" smtClean="0"/>
              <a:t>er </a:t>
            </a:r>
            <a:r>
              <a:rPr lang="it-IT" b="1" dirty="0" err="1"/>
              <a:t>Rosanvallon</a:t>
            </a:r>
            <a:r>
              <a:rPr lang="it-IT" dirty="0"/>
              <a:t>, il populismo </a:t>
            </a:r>
            <a:r>
              <a:rPr lang="it-IT" dirty="0" smtClean="0"/>
              <a:t>si </a:t>
            </a:r>
            <a:r>
              <a:rPr lang="it-IT" dirty="0"/>
              <a:t>contrappone alla democrazia, degradandola a una sorta di </a:t>
            </a:r>
            <a:r>
              <a:rPr lang="it-IT" b="1" dirty="0">
                <a:solidFill>
                  <a:srgbClr val="FF6600"/>
                </a:solidFill>
              </a:rPr>
              <a:t>caos</a:t>
            </a:r>
            <a:r>
              <a:rPr lang="it-IT" dirty="0">
                <a:solidFill>
                  <a:srgbClr val="FF6600"/>
                </a:solidFill>
              </a:rPr>
              <a:t> </a:t>
            </a:r>
            <a:r>
              <a:rPr lang="it-IT" dirty="0"/>
              <a:t>denso di aspetti </a:t>
            </a:r>
            <a:r>
              <a:rPr lang="it-IT" dirty="0" smtClean="0"/>
              <a:t>apocalittici</a:t>
            </a:r>
          </a:p>
          <a:p>
            <a:pPr marL="285750" indent="-285750">
              <a:buFont typeface="Arial"/>
              <a:buChar char="•"/>
            </a:pPr>
            <a:endParaRPr lang="it-IT" dirty="0"/>
          </a:p>
          <a:p>
            <a:pPr marL="285750" indent="-285750">
              <a:buFont typeface="Arial"/>
              <a:buChar char="•"/>
            </a:pPr>
            <a:r>
              <a:rPr lang="it-IT" dirty="0" smtClean="0"/>
              <a:t>vi </a:t>
            </a:r>
            <a:r>
              <a:rPr lang="it-IT" dirty="0"/>
              <a:t>vede una «forma di espressione politica in cui il progetto democratico si lascia assorbire e completamente svuotare dall’</a:t>
            </a:r>
            <a:r>
              <a:rPr lang="it-IT" b="1" dirty="0"/>
              <a:t>antidemocrazia</a:t>
            </a:r>
            <a:r>
              <a:rPr lang="it-IT" dirty="0" smtClean="0"/>
              <a:t>»</a:t>
            </a:r>
          </a:p>
          <a:p>
            <a:pPr marL="285750" indent="-285750">
              <a:buFont typeface="Arial"/>
              <a:buChar char="•"/>
            </a:pPr>
            <a:endParaRPr lang="it-IT" dirty="0" smtClean="0"/>
          </a:p>
          <a:p>
            <a:pPr marL="285750" indent="-285750">
              <a:buFont typeface="Arial"/>
              <a:buChar char="•"/>
            </a:pPr>
            <a:r>
              <a:rPr lang="it-IT" dirty="0" smtClean="0"/>
              <a:t>Lo definisce «</a:t>
            </a:r>
            <a:r>
              <a:rPr lang="it-IT" b="1" dirty="0">
                <a:solidFill>
                  <a:srgbClr val="FF6600"/>
                </a:solidFill>
              </a:rPr>
              <a:t>politica pura dell’impolitica</a:t>
            </a:r>
            <a:r>
              <a:rPr lang="it-IT" dirty="0"/>
              <a:t>», una forma di «</a:t>
            </a:r>
            <a:r>
              <a:rPr lang="it-IT" b="1" dirty="0">
                <a:solidFill>
                  <a:srgbClr val="0000FF"/>
                </a:solidFill>
              </a:rPr>
              <a:t>patologia</a:t>
            </a:r>
            <a:r>
              <a:rPr lang="it-IT" dirty="0"/>
              <a:t>» politica propria di «un’epoca segnata dall’aumento delle forme antidemocratiche». </a:t>
            </a:r>
            <a:endParaRPr lang="it-IT" dirty="0">
              <a:effectLst/>
            </a:endParaRPr>
          </a:p>
        </p:txBody>
      </p:sp>
      <p:sp>
        <p:nvSpPr>
          <p:cNvPr id="3" name="Rettangolo 2"/>
          <p:cNvSpPr/>
          <p:nvPr/>
        </p:nvSpPr>
        <p:spPr>
          <a:xfrm>
            <a:off x="216839" y="5216041"/>
            <a:ext cx="8658050" cy="1569660"/>
          </a:xfrm>
          <a:prstGeom prst="rect">
            <a:avLst/>
          </a:prstGeom>
        </p:spPr>
        <p:txBody>
          <a:bodyPr wrap="square">
            <a:spAutoFit/>
          </a:bodyPr>
          <a:lstStyle/>
          <a:p>
            <a:r>
              <a:rPr lang="it-IT" sz="2400" i="1" dirty="0">
                <a:solidFill>
                  <a:srgbClr val="0000FF"/>
                </a:solidFill>
              </a:rPr>
              <a:t>Sia </a:t>
            </a:r>
            <a:r>
              <a:rPr lang="it-IT" sz="2400" i="1" dirty="0" err="1">
                <a:solidFill>
                  <a:srgbClr val="0000FF"/>
                </a:solidFill>
              </a:rPr>
              <a:t>Canovan</a:t>
            </a:r>
            <a:r>
              <a:rPr lang="it-IT" sz="2400" i="1" dirty="0">
                <a:solidFill>
                  <a:srgbClr val="0000FF"/>
                </a:solidFill>
              </a:rPr>
              <a:t> sia </a:t>
            </a:r>
            <a:r>
              <a:rPr lang="it-IT" sz="2400" i="1" dirty="0" err="1">
                <a:solidFill>
                  <a:srgbClr val="0000FF"/>
                </a:solidFill>
              </a:rPr>
              <a:t>Rosanvallon</a:t>
            </a:r>
            <a:r>
              <a:rPr lang="it-IT" sz="2400" i="1" dirty="0">
                <a:solidFill>
                  <a:srgbClr val="0000FF"/>
                </a:solidFill>
              </a:rPr>
              <a:t> si sono richiamati a dei clichés sul peronismo classico e sull’America Latina, e quando si sono avventurati oltre i confini europei hanno finito per rendere meno convincenti le loro influenti teorie sulla </a:t>
            </a:r>
            <a:r>
              <a:rPr lang="it-IT" sz="2400" i="1" dirty="0" smtClean="0">
                <a:solidFill>
                  <a:srgbClr val="0000FF"/>
                </a:solidFill>
              </a:rPr>
              <a:t>democrazia </a:t>
            </a:r>
            <a:endParaRPr lang="it-IT" sz="2400" i="1" dirty="0">
              <a:solidFill>
                <a:srgbClr val="0000FF"/>
              </a:solidFill>
            </a:endParaRPr>
          </a:p>
        </p:txBody>
      </p:sp>
    </p:spTree>
    <p:extLst>
      <p:ext uri="{BB962C8B-B14F-4D97-AF65-F5344CB8AC3E}">
        <p14:creationId xmlns:p14="http://schemas.microsoft.com/office/powerpoint/2010/main" val="259034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278791" y="889843"/>
            <a:ext cx="8704515" cy="4616648"/>
          </a:xfrm>
          <a:prstGeom prst="rect">
            <a:avLst/>
          </a:prstGeom>
        </p:spPr>
        <p:txBody>
          <a:bodyPr wrap="square">
            <a:spAutoFit/>
          </a:bodyPr>
          <a:lstStyle/>
          <a:p>
            <a:endParaRPr lang="it-IT" dirty="0" smtClean="0"/>
          </a:p>
          <a:p>
            <a:r>
              <a:rPr lang="it-IT" sz="2400" b="1" dirty="0" smtClean="0">
                <a:solidFill>
                  <a:srgbClr val="FF6600"/>
                </a:solidFill>
              </a:rPr>
              <a:t>SINTOMO DI DEGRADO E “IDEOLOGIA DEBOLE”</a:t>
            </a:r>
            <a:endParaRPr lang="it-IT" sz="2400" b="1" dirty="0">
              <a:solidFill>
                <a:srgbClr val="FF6600"/>
              </a:solidFill>
            </a:endParaRPr>
          </a:p>
          <a:p>
            <a:endParaRPr lang="it-IT" dirty="0" smtClean="0">
              <a:solidFill>
                <a:srgbClr val="FF6600"/>
              </a:solidFill>
            </a:endParaRPr>
          </a:p>
          <a:p>
            <a:endParaRPr lang="it-IT" dirty="0"/>
          </a:p>
          <a:p>
            <a:r>
              <a:rPr lang="it-IT" sz="2400" dirty="0" smtClean="0"/>
              <a:t>Il politologo olandese </a:t>
            </a:r>
            <a:r>
              <a:rPr lang="it-IT" sz="2400" b="1" dirty="0" err="1"/>
              <a:t>Cas</a:t>
            </a:r>
            <a:r>
              <a:rPr lang="it-IT" sz="2400" b="1" dirty="0"/>
              <a:t> </a:t>
            </a:r>
            <a:r>
              <a:rPr lang="it-IT" sz="2400" b="1" dirty="0" err="1"/>
              <a:t>Mudde</a:t>
            </a:r>
            <a:r>
              <a:rPr lang="it-IT" sz="2400" dirty="0"/>
              <a:t> </a:t>
            </a:r>
            <a:r>
              <a:rPr lang="it-IT" sz="2400" dirty="0" smtClean="0"/>
              <a:t>e il collega cileno  </a:t>
            </a:r>
            <a:r>
              <a:rPr lang="it-IT" sz="2400" b="1" dirty="0"/>
              <a:t>Cristóbal </a:t>
            </a:r>
            <a:r>
              <a:rPr lang="it-IT" sz="2400" b="1" dirty="0" err="1"/>
              <a:t>Rovira</a:t>
            </a:r>
            <a:r>
              <a:rPr lang="it-IT" sz="2400" b="1" dirty="0"/>
              <a:t> </a:t>
            </a:r>
            <a:r>
              <a:rPr lang="it-IT" sz="2400" b="1" dirty="0" err="1"/>
              <a:t>Kaltwasser</a:t>
            </a:r>
            <a:r>
              <a:rPr lang="it-IT" sz="2400" dirty="0"/>
              <a:t> </a:t>
            </a:r>
            <a:r>
              <a:rPr lang="it-IT" sz="2400" dirty="0" smtClean="0"/>
              <a:t> </a:t>
            </a:r>
            <a:r>
              <a:rPr lang="it-IT" sz="2400" dirty="0"/>
              <a:t>propongono una definizione </a:t>
            </a:r>
            <a:r>
              <a:rPr lang="it-IT" sz="2400" dirty="0" smtClean="0"/>
              <a:t>minimalista</a:t>
            </a:r>
            <a:r>
              <a:rPr lang="it-IT" sz="2400" dirty="0" smtClean="0"/>
              <a:t>:</a:t>
            </a:r>
          </a:p>
          <a:p>
            <a:endParaRPr lang="it-IT" sz="2400" dirty="0" smtClean="0"/>
          </a:p>
          <a:p>
            <a:r>
              <a:rPr lang="it-IT" sz="2400" i="1" dirty="0" smtClean="0"/>
              <a:t> il populismo è un’ideologia </a:t>
            </a:r>
            <a:r>
              <a:rPr lang="it-IT" sz="2400" i="1" dirty="0"/>
              <a:t>che divide la società in due gruppi moralmente contrapposti, il popolo e l’élite, e presenta sottotipi </a:t>
            </a:r>
            <a:r>
              <a:rPr lang="it-IT" sz="2400" i="1" dirty="0" smtClean="0"/>
              <a:t>regionali</a:t>
            </a:r>
            <a:endParaRPr lang="it-IT" i="1" dirty="0"/>
          </a:p>
          <a:p>
            <a:endParaRPr lang="it-IT" dirty="0"/>
          </a:p>
          <a:p>
            <a:r>
              <a:rPr lang="it-IT" dirty="0" smtClean="0">
                <a:sym typeface="Wingdings"/>
              </a:rPr>
              <a:t> </a:t>
            </a:r>
            <a:r>
              <a:rPr lang="it-IT" dirty="0" smtClean="0"/>
              <a:t>una </a:t>
            </a:r>
            <a:r>
              <a:rPr lang="it-IT" dirty="0"/>
              <a:t>risposta </a:t>
            </a:r>
            <a:r>
              <a:rPr lang="it-IT" dirty="0" smtClean="0"/>
              <a:t>strutturale</a:t>
            </a:r>
            <a:r>
              <a:rPr lang="it-IT" dirty="0"/>
              <a:t> </a:t>
            </a:r>
            <a:r>
              <a:rPr lang="it-IT" dirty="0" smtClean="0"/>
              <a:t>e transitoria a </a:t>
            </a:r>
            <a:r>
              <a:rPr lang="it-IT" dirty="0"/>
              <a:t>determinate condizioni </a:t>
            </a:r>
            <a:r>
              <a:rPr lang="it-IT" dirty="0" smtClean="0"/>
              <a:t>politiche</a:t>
            </a:r>
          </a:p>
          <a:p>
            <a:pPr marL="285750" indent="-285750">
              <a:buFont typeface="Wingdings" charset="0"/>
              <a:buChar char="à"/>
            </a:pPr>
            <a:r>
              <a:rPr lang="it-IT" dirty="0" smtClean="0"/>
              <a:t>fenomeno </a:t>
            </a:r>
            <a:r>
              <a:rPr lang="it-IT" dirty="0"/>
              <a:t>privo di una specifica storia </a:t>
            </a:r>
            <a:r>
              <a:rPr lang="it-IT" dirty="0" smtClean="0"/>
              <a:t>concettuale</a:t>
            </a:r>
          </a:p>
          <a:p>
            <a:pPr marL="285750" indent="-285750">
              <a:buFont typeface="Wingdings" charset="0"/>
              <a:buChar char="à"/>
            </a:pPr>
            <a:r>
              <a:rPr lang="it-IT" dirty="0"/>
              <a:t>f</a:t>
            </a:r>
            <a:r>
              <a:rPr lang="it-IT" dirty="0" smtClean="0"/>
              <a:t>enomeno primo di una specifica ideologia </a:t>
            </a:r>
            <a:endParaRPr lang="it-IT" dirty="0">
              <a:effectLst/>
            </a:endParaRPr>
          </a:p>
        </p:txBody>
      </p:sp>
    </p:spTree>
    <p:extLst>
      <p:ext uri="{BB962C8B-B14F-4D97-AF65-F5344CB8AC3E}">
        <p14:creationId xmlns:p14="http://schemas.microsoft.com/office/powerpoint/2010/main" val="751624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71632" y="1069976"/>
            <a:ext cx="8972368" cy="5047536"/>
          </a:xfrm>
          <a:prstGeom prst="rect">
            <a:avLst/>
          </a:prstGeom>
        </p:spPr>
        <p:txBody>
          <a:bodyPr wrap="square">
            <a:spAutoFit/>
          </a:bodyPr>
          <a:lstStyle/>
          <a:p>
            <a:r>
              <a:rPr lang="it-IT" sz="2400" b="1" dirty="0" smtClean="0">
                <a:solidFill>
                  <a:srgbClr val="FF6600"/>
                </a:solidFill>
              </a:rPr>
              <a:t>EUROCENTRISMO</a:t>
            </a:r>
          </a:p>
          <a:p>
            <a:endParaRPr lang="it-IT" dirty="0"/>
          </a:p>
          <a:p>
            <a:endParaRPr lang="it-IT" sz="2000" dirty="0" smtClean="0"/>
          </a:p>
          <a:p>
            <a:pPr marL="285750" indent="-285750">
              <a:buFont typeface="Arial"/>
              <a:buChar char="•"/>
            </a:pPr>
            <a:r>
              <a:rPr lang="it-IT" sz="2000" dirty="0" smtClean="0"/>
              <a:t>autenticità =</a:t>
            </a:r>
            <a:r>
              <a:rPr lang="it-IT" sz="2000" dirty="0"/>
              <a:t> </a:t>
            </a:r>
            <a:r>
              <a:rPr lang="it-IT" sz="2000" b="1" dirty="0" smtClean="0"/>
              <a:t>identità </a:t>
            </a:r>
            <a:r>
              <a:rPr lang="it-IT" sz="2000" b="1" dirty="0"/>
              <a:t>liberale europea </a:t>
            </a:r>
            <a:endParaRPr lang="it-IT" sz="2000" b="1" dirty="0" smtClean="0"/>
          </a:p>
          <a:p>
            <a:r>
              <a:rPr lang="it-IT" sz="2000" dirty="0" smtClean="0"/>
              <a:t>		</a:t>
            </a:r>
            <a:r>
              <a:rPr lang="it-IT" sz="2000" dirty="0" smtClean="0"/>
              <a:t>soprattutto </a:t>
            </a:r>
            <a:r>
              <a:rPr lang="it-IT" sz="2000" dirty="0"/>
              <a:t>per l’Europa, queste concezioni stereotipate </a:t>
            </a:r>
            <a:r>
              <a:rPr lang="it-IT" sz="2000" dirty="0" smtClean="0"/>
              <a:t>IGNORANO il fatto che</a:t>
            </a:r>
          </a:p>
          <a:p>
            <a:r>
              <a:rPr lang="it-IT" sz="2000" dirty="0" smtClean="0"/>
              <a:t>		le </a:t>
            </a:r>
            <a:r>
              <a:rPr lang="it-IT" sz="2000" dirty="0"/>
              <a:t>tendenze populiste fossero da tempo presenti nella storia </a:t>
            </a:r>
            <a:r>
              <a:rPr lang="it-IT" sz="2000" dirty="0" smtClean="0"/>
              <a:t>europea </a:t>
            </a:r>
          </a:p>
          <a:p>
            <a:pPr marL="285750" indent="-285750">
              <a:buFont typeface="Arial"/>
              <a:buChar char="•"/>
            </a:pPr>
            <a:r>
              <a:rPr lang="it-IT" sz="2000" dirty="0" smtClean="0"/>
              <a:t>il </a:t>
            </a:r>
            <a:r>
              <a:rPr lang="it-IT" sz="2000" dirty="0"/>
              <a:t>populismo si colloca in un certo senso </a:t>
            </a:r>
            <a:r>
              <a:rPr lang="it-IT" sz="2000" b="1" dirty="0"/>
              <a:t>fuori della </a:t>
            </a:r>
            <a:r>
              <a:rPr lang="it-IT" sz="2000" b="1" dirty="0" smtClean="0"/>
              <a:t>storia</a:t>
            </a:r>
            <a:r>
              <a:rPr lang="it-IT" sz="2000" dirty="0"/>
              <a:t> </a:t>
            </a:r>
            <a:r>
              <a:rPr lang="it-IT" sz="2000" dirty="0" smtClean="0">
                <a:sym typeface="Wingdings"/>
              </a:rPr>
              <a:t> </a:t>
            </a:r>
            <a:r>
              <a:rPr lang="it-IT" sz="2000" dirty="0" smtClean="0"/>
              <a:t>è </a:t>
            </a:r>
            <a:r>
              <a:rPr lang="it-IT" sz="2000" dirty="0" smtClean="0"/>
              <a:t>il corrispettivo delle </a:t>
            </a:r>
            <a:r>
              <a:rPr lang="it-IT" sz="2000" dirty="0"/>
              <a:t>tendenze illiberali, moralistiche, totalitarie o altrimenti antidemocratiche presenti nelle </a:t>
            </a:r>
            <a:r>
              <a:rPr lang="it-IT" sz="2000" dirty="0" smtClean="0"/>
              <a:t>democrazie</a:t>
            </a:r>
            <a:endParaRPr lang="it-IT" sz="2000" dirty="0" smtClean="0"/>
          </a:p>
          <a:p>
            <a:pPr marL="285750" indent="-285750">
              <a:buFont typeface="Arial"/>
              <a:buChar char="•"/>
            </a:pPr>
            <a:r>
              <a:rPr lang="it-IT" sz="2000" dirty="0" smtClean="0"/>
              <a:t>l’America </a:t>
            </a:r>
            <a:r>
              <a:rPr lang="it-IT" sz="2000" dirty="0"/>
              <a:t>Latina viene considerata parte dell’equazione populista ma rimane all’interno del tradizionale schema dicotomico Europa/non </a:t>
            </a:r>
            <a:r>
              <a:rPr lang="it-IT" sz="2000" dirty="0" smtClean="0"/>
              <a:t>Europa </a:t>
            </a:r>
          </a:p>
          <a:p>
            <a:pPr marL="285750" indent="-285750">
              <a:buFont typeface="Arial"/>
              <a:buChar char="•"/>
            </a:pPr>
            <a:r>
              <a:rPr lang="it-IT" sz="2000" dirty="0" smtClean="0"/>
              <a:t>i </a:t>
            </a:r>
            <a:r>
              <a:rPr lang="it-IT" sz="2000" dirty="0"/>
              <a:t>casi latinoamericani, africani o asiatici rappresentano il sintomatico </a:t>
            </a:r>
            <a:r>
              <a:rPr lang="it-IT" sz="2000" b="1" dirty="0" smtClean="0"/>
              <a:t>Altro </a:t>
            </a:r>
            <a:r>
              <a:rPr lang="it-IT" sz="2000" dirty="0" smtClean="0"/>
              <a:t>(in pochi casi le </a:t>
            </a:r>
            <a:r>
              <a:rPr lang="it-IT" sz="2000" dirty="0"/>
              <a:t>connessioni </a:t>
            </a:r>
            <a:r>
              <a:rPr lang="it-IT" sz="2000" dirty="0" err="1" smtClean="0"/>
              <a:t>dell’europa</a:t>
            </a:r>
            <a:r>
              <a:rPr lang="it-IT" sz="2000" dirty="0" smtClean="0"/>
              <a:t> con </a:t>
            </a:r>
            <a:r>
              <a:rPr lang="it-IT" sz="2000" dirty="0"/>
              <a:t>gli altri continenti si limitino spesso a poco più di semplici analogie o </a:t>
            </a:r>
            <a:r>
              <a:rPr lang="it-IT" sz="2000" dirty="0" smtClean="0"/>
              <a:t>esemplificazioni)</a:t>
            </a:r>
            <a:endParaRPr lang="it-IT" sz="2000" b="1" dirty="0"/>
          </a:p>
          <a:p>
            <a:pPr marL="285750" indent="-285750">
              <a:buFont typeface="Arial"/>
              <a:buChar char="•"/>
            </a:pPr>
            <a:r>
              <a:rPr lang="it-IT" sz="2000" b="1" dirty="0"/>
              <a:t>centro e periferia </a:t>
            </a:r>
            <a:r>
              <a:rPr lang="it-IT" sz="2000" dirty="0"/>
              <a:t>sono accettati come criteri che definiscono caratteristiche </a:t>
            </a:r>
            <a:r>
              <a:rPr lang="it-IT" sz="2000" dirty="0" smtClean="0"/>
              <a:t>assolute</a:t>
            </a:r>
            <a:endParaRPr lang="it-IT" sz="2000" dirty="0"/>
          </a:p>
        </p:txBody>
      </p:sp>
    </p:spTree>
    <p:extLst>
      <p:ext uri="{BB962C8B-B14F-4D97-AF65-F5344CB8AC3E}">
        <p14:creationId xmlns:p14="http://schemas.microsoft.com/office/powerpoint/2010/main" val="3599267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CasellaDiTesto 1"/>
          <p:cNvSpPr txBox="1"/>
          <p:nvPr/>
        </p:nvSpPr>
        <p:spPr>
          <a:xfrm>
            <a:off x="2211294" y="2465294"/>
            <a:ext cx="4826000" cy="523220"/>
          </a:xfrm>
          <a:prstGeom prst="rect">
            <a:avLst/>
          </a:prstGeom>
          <a:noFill/>
        </p:spPr>
        <p:txBody>
          <a:bodyPr wrap="square" rtlCol="0">
            <a:spAutoFit/>
          </a:bodyPr>
          <a:lstStyle/>
          <a:p>
            <a:r>
              <a:rPr lang="it-IT" sz="2800" b="1" dirty="0" smtClean="0">
                <a:solidFill>
                  <a:srgbClr val="FF6600"/>
                </a:solidFill>
              </a:rPr>
              <a:t>POPULISMO E PLURALISMO</a:t>
            </a:r>
            <a:endParaRPr lang="it-IT" sz="2800" b="1" dirty="0">
              <a:solidFill>
                <a:srgbClr val="FF6600"/>
              </a:solidFill>
            </a:endParaRPr>
          </a:p>
        </p:txBody>
      </p:sp>
    </p:spTree>
    <p:extLst>
      <p:ext uri="{BB962C8B-B14F-4D97-AF65-F5344CB8AC3E}">
        <p14:creationId xmlns:p14="http://schemas.microsoft.com/office/powerpoint/2010/main" val="3068116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40748" y="1508197"/>
            <a:ext cx="8472188" cy="4985980"/>
          </a:xfrm>
          <a:prstGeom prst="rect">
            <a:avLst/>
          </a:prstGeom>
        </p:spPr>
        <p:txBody>
          <a:bodyPr wrap="square">
            <a:spAutoFit/>
          </a:bodyPr>
          <a:lstStyle/>
          <a:p>
            <a:r>
              <a:rPr lang="it-IT" sz="2000" dirty="0" smtClean="0"/>
              <a:t>Secondo l’economista e sociologo </a:t>
            </a:r>
            <a:r>
              <a:rPr lang="it-IT" sz="2000" b="1" dirty="0" smtClean="0"/>
              <a:t>Carlos </a:t>
            </a:r>
            <a:r>
              <a:rPr lang="it-IT" sz="2000" b="1" dirty="0"/>
              <a:t>de la </a:t>
            </a:r>
            <a:r>
              <a:rPr lang="it-IT" sz="2000" b="1" dirty="0" smtClean="0"/>
              <a:t>Torre</a:t>
            </a:r>
            <a:endParaRPr lang="it-IT" sz="2000" dirty="0"/>
          </a:p>
          <a:p>
            <a:endParaRPr lang="it-IT" sz="2000" dirty="0" smtClean="0"/>
          </a:p>
          <a:p>
            <a:r>
              <a:rPr lang="it-IT" sz="2000" i="1" dirty="0" smtClean="0"/>
              <a:t>Il </a:t>
            </a:r>
            <a:r>
              <a:rPr lang="it-IT" sz="2000" b="1" i="1" dirty="0">
                <a:solidFill>
                  <a:srgbClr val="FF6600"/>
                </a:solidFill>
              </a:rPr>
              <a:t>mancato rispetto del pluralismo </a:t>
            </a:r>
            <a:r>
              <a:rPr lang="it-IT" sz="2000" i="1" dirty="0"/>
              <a:t>da parte del populismo viene spiegato dalla sua concezione del popolo come soggetto dotato di una volontà e di una coscienza unitarie, e degli avversari come nemici del popolo </a:t>
            </a:r>
            <a:r>
              <a:rPr lang="it-IT" sz="2000" i="1" dirty="0" smtClean="0"/>
              <a:t>virtuoso</a:t>
            </a:r>
          </a:p>
          <a:p>
            <a:endParaRPr lang="it-IT" sz="2000" dirty="0" smtClean="0"/>
          </a:p>
          <a:p>
            <a:pPr algn="ctr"/>
            <a:r>
              <a:rPr lang="it-IT" sz="2000" dirty="0" smtClean="0"/>
              <a:t>PERO’</a:t>
            </a:r>
          </a:p>
          <a:p>
            <a:pPr algn="ctr"/>
            <a:endParaRPr lang="it-IT" sz="2000" dirty="0"/>
          </a:p>
          <a:p>
            <a:r>
              <a:rPr lang="it-IT" sz="2000" i="1" dirty="0" smtClean="0"/>
              <a:t>nonostante </a:t>
            </a:r>
            <a:r>
              <a:rPr lang="it-IT" sz="2000" i="1" dirty="0"/>
              <a:t>le loro intenzioni totalitarie di penetrare nella sfera privata per creare nuovi sudditi politici, i leader populisti non istituirono un sistema di governo a partito unico, mantenendo alcuni </a:t>
            </a:r>
            <a:r>
              <a:rPr lang="it-IT" sz="2000" b="1" i="1" dirty="0">
                <a:solidFill>
                  <a:srgbClr val="FF6600"/>
                </a:solidFill>
              </a:rPr>
              <a:t>limitati spazi di pluralismo </a:t>
            </a:r>
            <a:r>
              <a:rPr lang="it-IT" sz="2000" i="1" dirty="0"/>
              <a:t>e </a:t>
            </a:r>
            <a:r>
              <a:rPr lang="it-IT" sz="2000" i="1" dirty="0" smtClean="0"/>
              <a:t>contestazione.</a:t>
            </a:r>
            <a:endParaRPr lang="it-IT" sz="2000" dirty="0"/>
          </a:p>
          <a:p>
            <a:r>
              <a:rPr lang="it-IT" sz="2000" i="1" dirty="0" smtClean="0"/>
              <a:t>La </a:t>
            </a:r>
            <a:r>
              <a:rPr lang="it-IT" sz="2000" i="1" dirty="0"/>
              <a:t>loro fonte di legittimazione non si basava sull’uniformità delle opinioni rappresentate nei raduni di massa e in elezioni a candidato unico, bensì sulla </a:t>
            </a:r>
            <a:r>
              <a:rPr lang="it-IT" sz="2000" b="1" i="1" dirty="0">
                <a:solidFill>
                  <a:srgbClr val="FF6600"/>
                </a:solidFill>
              </a:rPr>
              <a:t>vittoria in competizioni elettorali </a:t>
            </a:r>
            <a:r>
              <a:rPr lang="it-IT" sz="2000" i="1" dirty="0"/>
              <a:t>che almeno in teoria potevano essere </a:t>
            </a:r>
            <a:r>
              <a:rPr lang="it-IT" sz="2000" i="1" dirty="0" smtClean="0"/>
              <a:t>perse</a:t>
            </a:r>
            <a:r>
              <a:rPr lang="it-IT" sz="2000" dirty="0"/>
              <a:t>.</a:t>
            </a:r>
            <a:r>
              <a:rPr lang="it-IT" sz="2000" dirty="0" smtClean="0"/>
              <a:t> </a:t>
            </a:r>
          </a:p>
          <a:p>
            <a:endParaRPr lang="it-IT" dirty="0"/>
          </a:p>
        </p:txBody>
      </p:sp>
    </p:spTree>
    <p:extLst>
      <p:ext uri="{BB962C8B-B14F-4D97-AF65-F5344CB8AC3E}">
        <p14:creationId xmlns:p14="http://schemas.microsoft.com/office/powerpoint/2010/main" val="61054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pic>
        <p:nvPicPr>
          <p:cNvPr id="6" name="Immagine 5"/>
          <p:cNvPicPr>
            <a:picLocks noChangeAspect="1"/>
          </p:cNvPicPr>
          <p:nvPr/>
        </p:nvPicPr>
        <p:blipFill rotWithShape="1">
          <a:blip r:embed="rId3"/>
          <a:srcRect l="35000" r="12917"/>
          <a:stretch/>
        </p:blipFill>
        <p:spPr>
          <a:xfrm>
            <a:off x="6008353" y="3085206"/>
            <a:ext cx="1984375" cy="2133600"/>
          </a:xfrm>
          <a:prstGeom prst="rect">
            <a:avLst/>
          </a:prstGeom>
        </p:spPr>
      </p:pic>
      <p:sp>
        <p:nvSpPr>
          <p:cNvPr id="2" name="CasellaDiTesto 1"/>
          <p:cNvSpPr txBox="1"/>
          <p:nvPr/>
        </p:nvSpPr>
        <p:spPr>
          <a:xfrm>
            <a:off x="599374" y="1384085"/>
            <a:ext cx="6621640" cy="5509200"/>
          </a:xfrm>
          <a:prstGeom prst="rect">
            <a:avLst/>
          </a:prstGeom>
          <a:noFill/>
        </p:spPr>
        <p:txBody>
          <a:bodyPr wrap="square" rtlCol="0">
            <a:spAutoFit/>
          </a:bodyPr>
          <a:lstStyle/>
          <a:p>
            <a:r>
              <a:rPr lang="it-IT" sz="3200" b="1" dirty="0" smtClean="0">
                <a:solidFill>
                  <a:srgbClr val="FF6600"/>
                </a:solidFill>
              </a:rPr>
              <a:t>Una forma contemporanea della politica?</a:t>
            </a:r>
          </a:p>
          <a:p>
            <a:endParaRPr lang="it-IT" sz="3200" b="1" dirty="0" smtClean="0">
              <a:solidFill>
                <a:srgbClr val="FF6600"/>
              </a:solidFill>
            </a:endParaRPr>
          </a:p>
          <a:p>
            <a:endParaRPr lang="it-IT" sz="3200" b="1" dirty="0">
              <a:solidFill>
                <a:srgbClr val="FF6600"/>
              </a:solidFill>
            </a:endParaRPr>
          </a:p>
          <a:p>
            <a:pPr marL="457200" indent="-457200">
              <a:buFont typeface="Arial"/>
              <a:buChar char="•"/>
            </a:pPr>
            <a:r>
              <a:rPr lang="it-IT" sz="3200" b="1" dirty="0" smtClean="0">
                <a:solidFill>
                  <a:srgbClr val="FF6600"/>
                </a:solidFill>
              </a:rPr>
              <a:t>Movimento politico</a:t>
            </a:r>
          </a:p>
          <a:p>
            <a:pPr marL="457200" indent="-457200">
              <a:buFont typeface="Arial"/>
              <a:buChar char="•"/>
            </a:pPr>
            <a:r>
              <a:rPr lang="it-IT" sz="3200" b="1" dirty="0" smtClean="0">
                <a:solidFill>
                  <a:srgbClr val="FF6600"/>
                </a:solidFill>
              </a:rPr>
              <a:t>Regime politico</a:t>
            </a:r>
          </a:p>
          <a:p>
            <a:pPr marL="457200" indent="-457200">
              <a:buFont typeface="Arial"/>
              <a:buChar char="•"/>
            </a:pPr>
            <a:r>
              <a:rPr lang="it-IT" sz="3200" b="1" dirty="0" smtClean="0">
                <a:solidFill>
                  <a:srgbClr val="FF6600"/>
                </a:solidFill>
              </a:rPr>
              <a:t>Ideologia politica</a:t>
            </a:r>
          </a:p>
          <a:p>
            <a:endParaRPr lang="it-IT" sz="3200" b="1" dirty="0">
              <a:solidFill>
                <a:srgbClr val="FF6600"/>
              </a:solidFill>
            </a:endParaRPr>
          </a:p>
          <a:p>
            <a:endParaRPr lang="it-IT" sz="3200" b="1" dirty="0" smtClean="0">
              <a:solidFill>
                <a:srgbClr val="FF6600"/>
              </a:solidFill>
            </a:endParaRPr>
          </a:p>
          <a:p>
            <a:endParaRPr lang="it-IT" sz="3200" b="1" dirty="0">
              <a:solidFill>
                <a:srgbClr val="FF6600"/>
              </a:solidFill>
            </a:endParaRPr>
          </a:p>
          <a:p>
            <a:endParaRPr lang="it-IT" sz="3200" b="1" dirty="0">
              <a:solidFill>
                <a:srgbClr val="FF6600"/>
              </a:solidFill>
            </a:endParaRPr>
          </a:p>
        </p:txBody>
      </p:sp>
    </p:spTree>
    <p:extLst>
      <p:ext uri="{BB962C8B-B14F-4D97-AF65-F5344CB8AC3E}">
        <p14:creationId xmlns:p14="http://schemas.microsoft.com/office/powerpoint/2010/main" val="1365647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712468" y="1539176"/>
            <a:ext cx="7341531" cy="5016759"/>
          </a:xfrm>
          <a:prstGeom prst="rect">
            <a:avLst/>
          </a:prstGeom>
        </p:spPr>
        <p:txBody>
          <a:bodyPr wrap="square">
            <a:spAutoFit/>
          </a:bodyPr>
          <a:lstStyle/>
          <a:p>
            <a:endParaRPr lang="it-IT" sz="2000" dirty="0"/>
          </a:p>
          <a:p>
            <a:r>
              <a:rPr lang="it-IT" sz="2000" dirty="0" smtClean="0"/>
              <a:t>Il </a:t>
            </a:r>
            <a:r>
              <a:rPr lang="it-IT" sz="2000" dirty="0"/>
              <a:t>populismo ha una </a:t>
            </a:r>
            <a:r>
              <a:rPr lang="it-IT" sz="2000" b="1" dirty="0">
                <a:solidFill>
                  <a:srgbClr val="FF6600"/>
                </a:solidFill>
              </a:rPr>
              <a:t>doppia legittimazione </a:t>
            </a:r>
            <a:r>
              <a:rPr lang="it-IT" sz="2000" dirty="0"/>
              <a:t>che si radica nelle </a:t>
            </a:r>
            <a:r>
              <a:rPr lang="it-IT" sz="2000" b="1" dirty="0"/>
              <a:t>elezioni</a:t>
            </a:r>
            <a:r>
              <a:rPr lang="it-IT" sz="2000" dirty="0"/>
              <a:t> ma trova alimento anche nelle </a:t>
            </a:r>
            <a:r>
              <a:rPr lang="it-IT" sz="2000" b="1" dirty="0"/>
              <a:t>piazze</a:t>
            </a:r>
            <a:r>
              <a:rPr lang="it-IT" sz="2000" dirty="0"/>
              <a:t>, in istituzioni e procedure «di ingresso e di uscita»: </a:t>
            </a:r>
            <a:endParaRPr lang="it-IT" sz="2000" dirty="0" smtClean="0"/>
          </a:p>
          <a:p>
            <a:endParaRPr lang="it-IT" sz="2000" dirty="0" smtClean="0"/>
          </a:p>
          <a:p>
            <a:pPr marL="285750" indent="-285750">
              <a:buFont typeface="Arial"/>
              <a:buChar char="•"/>
            </a:pPr>
            <a:r>
              <a:rPr lang="it-IT" sz="2000" dirty="0" smtClean="0"/>
              <a:t>Il </a:t>
            </a:r>
            <a:r>
              <a:rPr lang="it-IT" sz="2000" dirty="0"/>
              <a:t>populismo classico </a:t>
            </a:r>
            <a:r>
              <a:rPr lang="it-IT" sz="2000" dirty="0" smtClean="0"/>
              <a:t>HA ESTESO il suffragio</a:t>
            </a:r>
          </a:p>
          <a:p>
            <a:pPr marL="285750" indent="-285750">
              <a:buFont typeface="Arial"/>
              <a:buChar char="•"/>
            </a:pPr>
            <a:r>
              <a:rPr lang="it-IT" sz="2000" dirty="0" smtClean="0"/>
              <a:t>I </a:t>
            </a:r>
            <a:r>
              <a:rPr lang="it-IT" sz="2000" dirty="0"/>
              <a:t>populisti </a:t>
            </a:r>
            <a:r>
              <a:rPr lang="it-IT" sz="2000" dirty="0" smtClean="0"/>
              <a:t>si dedicano </a:t>
            </a:r>
            <a:r>
              <a:rPr lang="it-IT" sz="2000" dirty="0"/>
              <a:t>a </a:t>
            </a:r>
            <a:r>
              <a:rPr lang="it-IT" sz="2000" b="1" dirty="0">
                <a:solidFill>
                  <a:srgbClr val="FF6600"/>
                </a:solidFill>
              </a:rPr>
              <a:t>campagne politiche </a:t>
            </a:r>
            <a:r>
              <a:rPr lang="it-IT" sz="2000" b="1" dirty="0" smtClean="0">
                <a:solidFill>
                  <a:srgbClr val="FF6600"/>
                </a:solidFill>
              </a:rPr>
              <a:t>permanenti</a:t>
            </a:r>
          </a:p>
          <a:p>
            <a:endParaRPr lang="it-IT" dirty="0"/>
          </a:p>
          <a:p>
            <a:endParaRPr lang="it-IT" dirty="0" smtClean="0"/>
          </a:p>
          <a:p>
            <a:pPr marL="2601913"/>
            <a:r>
              <a:rPr lang="it-IT" i="1" dirty="0" smtClean="0"/>
              <a:t>Ad esempio: In Bolivia</a:t>
            </a:r>
            <a:r>
              <a:rPr lang="it-IT" i="1" dirty="0"/>
              <a:t> </a:t>
            </a:r>
            <a:r>
              <a:rPr lang="it-IT" i="1" dirty="0" smtClean="0"/>
              <a:t>la </a:t>
            </a:r>
            <a:r>
              <a:rPr lang="it-IT" i="1" dirty="0"/>
              <a:t>maggior parte della popolazione indigena del paese </a:t>
            </a:r>
            <a:r>
              <a:rPr lang="it-IT" i="1" dirty="0" smtClean="0"/>
              <a:t>aveva </a:t>
            </a:r>
            <a:r>
              <a:rPr lang="it-IT" i="1" dirty="0"/>
              <a:t>vissuto per vari decenni sotto un miscuglio di razzismo, autoritarismo e </a:t>
            </a:r>
            <a:r>
              <a:rPr lang="it-IT" i="1" dirty="0" smtClean="0"/>
              <a:t>neoliberismo. Con </a:t>
            </a:r>
            <a:r>
              <a:rPr lang="it-IT" b="1" i="1" dirty="0" smtClean="0"/>
              <a:t>Evo </a:t>
            </a:r>
            <a:r>
              <a:rPr lang="it-IT" b="1" i="1" dirty="0" err="1" smtClean="0"/>
              <a:t>Morales</a:t>
            </a:r>
            <a:r>
              <a:rPr lang="it-IT" b="1" i="1" dirty="0" smtClean="0"/>
              <a:t> </a:t>
            </a:r>
            <a:r>
              <a:rPr lang="it-IT" i="1" dirty="0"/>
              <a:t>la combinazione di elementi democratici e antidemocratici contenuta nel populismo comportò </a:t>
            </a:r>
            <a:r>
              <a:rPr lang="it-IT" i="1" dirty="0" smtClean="0"/>
              <a:t>una </a:t>
            </a:r>
            <a:r>
              <a:rPr lang="it-IT" i="1" dirty="0"/>
              <a:t>sua maggiore partecipazione alle dinamiche politiche e sociali. </a:t>
            </a:r>
            <a:endParaRPr lang="it-IT" i="1" dirty="0">
              <a:effectLst/>
            </a:endParaRPr>
          </a:p>
        </p:txBody>
      </p:sp>
      <p:pic>
        <p:nvPicPr>
          <p:cNvPr id="3" name="Immagine 2"/>
          <p:cNvPicPr>
            <a:picLocks noChangeAspect="1"/>
          </p:cNvPicPr>
          <p:nvPr/>
        </p:nvPicPr>
        <p:blipFill>
          <a:blip r:embed="rId4"/>
          <a:stretch>
            <a:fillRect/>
          </a:stretch>
        </p:blipFill>
        <p:spPr>
          <a:xfrm>
            <a:off x="221517" y="4321586"/>
            <a:ext cx="2969106" cy="2064026"/>
          </a:xfrm>
          <a:prstGeom prst="rect">
            <a:avLst/>
          </a:prstGeom>
        </p:spPr>
      </p:pic>
    </p:spTree>
    <p:extLst>
      <p:ext uri="{BB962C8B-B14F-4D97-AF65-F5344CB8AC3E}">
        <p14:creationId xmlns:p14="http://schemas.microsoft.com/office/powerpoint/2010/main" val="3347586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18188" y="1263330"/>
            <a:ext cx="7976557" cy="4370427"/>
          </a:xfrm>
          <a:prstGeom prst="rect">
            <a:avLst/>
          </a:prstGeom>
        </p:spPr>
        <p:txBody>
          <a:bodyPr wrap="square">
            <a:spAutoFit/>
          </a:bodyPr>
          <a:lstStyle/>
          <a:p>
            <a:r>
              <a:rPr lang="it-IT" sz="2000" b="1" dirty="0" smtClean="0">
                <a:solidFill>
                  <a:srgbClr val="FF6600"/>
                </a:solidFill>
              </a:rPr>
              <a:t>MENO PARTECIPAZIONE O PIU’ PARTECIPAZIONE?</a:t>
            </a:r>
          </a:p>
          <a:p>
            <a:endParaRPr lang="it-IT" sz="2000" b="1" dirty="0" smtClean="0">
              <a:solidFill>
                <a:srgbClr val="FF6600"/>
              </a:solidFill>
            </a:endParaRPr>
          </a:p>
          <a:p>
            <a:endParaRPr lang="it-IT" sz="2000" dirty="0" smtClean="0"/>
          </a:p>
          <a:p>
            <a:r>
              <a:rPr lang="it-IT" sz="2000" dirty="0" smtClean="0"/>
              <a:t>Storico, filosofo e politologo tedesco, </a:t>
            </a:r>
            <a:r>
              <a:rPr lang="it-IT" sz="2000" b="1" dirty="0" err="1" smtClean="0"/>
              <a:t>Jan</a:t>
            </a:r>
            <a:r>
              <a:rPr lang="it-IT" sz="2000" dirty="0" err="1"/>
              <a:t>-</a:t>
            </a:r>
            <a:r>
              <a:rPr lang="it-IT" sz="2000" b="1" dirty="0" err="1"/>
              <a:t>Werner</a:t>
            </a:r>
            <a:r>
              <a:rPr lang="it-IT" sz="2000" dirty="0"/>
              <a:t> </a:t>
            </a:r>
            <a:r>
              <a:rPr lang="it-IT" sz="2000" b="1" dirty="0"/>
              <a:t>Müller</a:t>
            </a:r>
            <a:r>
              <a:rPr lang="it-IT" sz="2000" dirty="0"/>
              <a:t> sostiene </a:t>
            </a:r>
            <a:r>
              <a:rPr lang="it-IT" sz="2000" dirty="0" smtClean="0"/>
              <a:t>che:</a:t>
            </a:r>
          </a:p>
          <a:p>
            <a:endParaRPr lang="it-IT" sz="2000" dirty="0" smtClean="0"/>
          </a:p>
          <a:p>
            <a:pPr marL="342900" indent="-342900">
              <a:buFont typeface="Arial"/>
              <a:buChar char="•"/>
            </a:pPr>
            <a:r>
              <a:rPr lang="it-IT" sz="2000" dirty="0" smtClean="0"/>
              <a:t> </a:t>
            </a:r>
            <a:r>
              <a:rPr lang="it-IT" sz="2000" dirty="0"/>
              <a:t>il populismo è una </a:t>
            </a:r>
            <a:r>
              <a:rPr lang="it-IT" sz="2000" b="1" dirty="0">
                <a:solidFill>
                  <a:srgbClr val="0000FF"/>
                </a:solidFill>
              </a:rPr>
              <a:t>risposta non democratica alle tendenze non democratiche della </a:t>
            </a:r>
            <a:r>
              <a:rPr lang="it-IT" sz="2000" b="1" dirty="0" smtClean="0">
                <a:solidFill>
                  <a:srgbClr val="0000FF"/>
                </a:solidFill>
              </a:rPr>
              <a:t>tecnocrazia</a:t>
            </a:r>
            <a:endParaRPr lang="it-IT" sz="2000" dirty="0" smtClean="0"/>
          </a:p>
          <a:p>
            <a:pPr marL="342900" indent="-342900">
              <a:buFont typeface="Arial"/>
              <a:buChar char="•"/>
            </a:pPr>
            <a:r>
              <a:rPr lang="it-IT" sz="2000" dirty="0" smtClean="0"/>
              <a:t>tradisce </a:t>
            </a:r>
            <a:r>
              <a:rPr lang="it-IT" sz="2000" dirty="0"/>
              <a:t>una </a:t>
            </a:r>
            <a:r>
              <a:rPr lang="it-IT" sz="2000" b="1" dirty="0">
                <a:solidFill>
                  <a:srgbClr val="0000FF"/>
                </a:solidFill>
              </a:rPr>
              <a:t>sfiducia nei confronti delle fondamenta dell’ordine europeo </a:t>
            </a:r>
            <a:r>
              <a:rPr lang="it-IT" sz="2000" b="1" dirty="0" smtClean="0">
                <a:solidFill>
                  <a:srgbClr val="0000FF"/>
                </a:solidFill>
              </a:rPr>
              <a:t>postbellico</a:t>
            </a:r>
            <a:r>
              <a:rPr lang="it-IT" sz="2000" dirty="0" smtClean="0"/>
              <a:t>, dalle basi </a:t>
            </a:r>
            <a:r>
              <a:rPr lang="it-IT" sz="2000" dirty="0"/>
              <a:t>antifasciste </a:t>
            </a:r>
            <a:endParaRPr lang="it-IT" sz="2000" dirty="0" smtClean="0"/>
          </a:p>
          <a:p>
            <a:pPr marL="342900" indent="-342900">
              <a:buFont typeface="Arial"/>
              <a:buChar char="•"/>
            </a:pPr>
            <a:r>
              <a:rPr lang="it-IT" sz="2000" dirty="0" smtClean="0"/>
              <a:t>il </a:t>
            </a:r>
            <a:r>
              <a:rPr lang="it-IT" sz="2000" dirty="0"/>
              <a:t>populismo </a:t>
            </a:r>
            <a:r>
              <a:rPr lang="it-IT" sz="2000" dirty="0" smtClean="0"/>
              <a:t>è una </a:t>
            </a:r>
            <a:r>
              <a:rPr lang="it-IT" sz="2000" dirty="0"/>
              <a:t>ricorrente risposta al predominio delle </a:t>
            </a:r>
            <a:r>
              <a:rPr lang="it-IT" sz="2000" dirty="0" err="1" smtClean="0"/>
              <a:t>èlites</a:t>
            </a:r>
            <a:endParaRPr lang="it-IT" sz="2000" dirty="0" smtClean="0"/>
          </a:p>
          <a:p>
            <a:pPr marL="342900" indent="-342900">
              <a:buFont typeface="Arial"/>
              <a:buChar char="•"/>
            </a:pPr>
            <a:r>
              <a:rPr lang="it-IT" sz="2000" dirty="0" smtClean="0"/>
              <a:t>è </a:t>
            </a:r>
            <a:r>
              <a:rPr lang="it-IT" sz="2000" dirty="0"/>
              <a:t>«una </a:t>
            </a:r>
            <a:r>
              <a:rPr lang="it-IT" sz="2000" b="1" dirty="0">
                <a:solidFill>
                  <a:srgbClr val="0000FF"/>
                </a:solidFill>
              </a:rPr>
              <a:t>forma di identità politica che comporta l’esclusione</a:t>
            </a:r>
            <a:r>
              <a:rPr lang="it-IT" sz="2000" dirty="0"/>
              <a:t>», tale da costituire «sempre» un «pericolo per la democrazia</a:t>
            </a:r>
            <a:r>
              <a:rPr lang="it-IT" sz="2000" dirty="0" smtClean="0"/>
              <a:t>»</a:t>
            </a:r>
          </a:p>
          <a:p>
            <a:pPr marL="342900" indent="-342900">
              <a:buFont typeface="Arial"/>
              <a:buChar char="•"/>
            </a:pPr>
            <a:r>
              <a:rPr lang="it-IT" sz="2000" dirty="0" smtClean="0"/>
              <a:t>«</a:t>
            </a:r>
            <a:r>
              <a:rPr lang="it-IT" sz="2000" b="1" dirty="0" smtClean="0">
                <a:solidFill>
                  <a:srgbClr val="0000FF"/>
                </a:solidFill>
              </a:rPr>
              <a:t>non </a:t>
            </a:r>
            <a:r>
              <a:rPr lang="it-IT" sz="2000" b="1" dirty="0">
                <a:solidFill>
                  <a:srgbClr val="0000FF"/>
                </a:solidFill>
              </a:rPr>
              <a:t>apre la strada a una maggiore partecipazione alla politica</a:t>
            </a:r>
            <a:r>
              <a:rPr lang="it-IT" sz="2000" dirty="0" smtClean="0"/>
              <a:t>»</a:t>
            </a:r>
            <a:endParaRPr lang="it-IT" sz="2000" dirty="0"/>
          </a:p>
          <a:p>
            <a:r>
              <a:rPr lang="it-IT" dirty="0" smtClean="0"/>
              <a:t> </a:t>
            </a:r>
            <a:endParaRPr lang="it-IT" dirty="0">
              <a:effectLst/>
            </a:endParaRPr>
          </a:p>
        </p:txBody>
      </p:sp>
    </p:spTree>
    <p:extLst>
      <p:ext uri="{BB962C8B-B14F-4D97-AF65-F5344CB8AC3E}">
        <p14:creationId xmlns:p14="http://schemas.microsoft.com/office/powerpoint/2010/main" val="1199374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Rettangolo 2"/>
          <p:cNvSpPr/>
          <p:nvPr/>
        </p:nvSpPr>
        <p:spPr>
          <a:xfrm>
            <a:off x="1037727" y="1777281"/>
            <a:ext cx="6830411" cy="3693319"/>
          </a:xfrm>
          <a:prstGeom prst="rect">
            <a:avLst/>
          </a:prstGeom>
        </p:spPr>
        <p:txBody>
          <a:bodyPr wrap="square">
            <a:spAutoFit/>
          </a:bodyPr>
          <a:lstStyle/>
          <a:p>
            <a:r>
              <a:rPr lang="it-IT" sz="2000" dirty="0" smtClean="0"/>
              <a:t>Nel </a:t>
            </a:r>
            <a:r>
              <a:rPr lang="it-IT" sz="2000" dirty="0"/>
              <a:t>saggio </a:t>
            </a:r>
            <a:r>
              <a:rPr lang="it-IT" sz="2000" dirty="0" smtClean="0"/>
              <a:t>“</a:t>
            </a:r>
            <a:r>
              <a:rPr lang="it-IT" sz="2000" dirty="0"/>
              <a:t>La politica en </a:t>
            </a:r>
            <a:r>
              <a:rPr lang="it-IT" sz="2000" dirty="0" err="1"/>
              <a:t>los</a:t>
            </a:r>
            <a:r>
              <a:rPr lang="it-IT" sz="2000" dirty="0"/>
              <a:t> </a:t>
            </a:r>
            <a:r>
              <a:rPr lang="it-IT" sz="2000" dirty="0" err="1"/>
              <a:t>bordes</a:t>
            </a:r>
            <a:r>
              <a:rPr lang="it-IT" sz="2000" dirty="0"/>
              <a:t> del liberalismo” il politologo latino-americano </a:t>
            </a:r>
            <a:r>
              <a:rPr lang="it-IT" sz="2000" b="1" dirty="0">
                <a:solidFill>
                  <a:srgbClr val="0000FF"/>
                </a:solidFill>
              </a:rPr>
              <a:t>Benjamin Arditi </a:t>
            </a:r>
            <a:r>
              <a:rPr lang="it-IT" sz="2000" dirty="0" smtClean="0"/>
              <a:t>paragona invece il populismo del </a:t>
            </a:r>
            <a:r>
              <a:rPr lang="it-IT" sz="2000" dirty="0"/>
              <a:t>XXI secolo a un “</a:t>
            </a:r>
            <a:r>
              <a:rPr lang="it-IT" sz="2000" b="1" dirty="0" err="1">
                <a:solidFill>
                  <a:srgbClr val="0000FF"/>
                </a:solidFill>
              </a:rPr>
              <a:t>invitado</a:t>
            </a:r>
            <a:r>
              <a:rPr lang="it-IT" sz="2000" b="1" dirty="0">
                <a:solidFill>
                  <a:srgbClr val="0000FF"/>
                </a:solidFill>
              </a:rPr>
              <a:t> </a:t>
            </a:r>
            <a:r>
              <a:rPr lang="it-IT" sz="2000" b="1" dirty="0" err="1">
                <a:solidFill>
                  <a:srgbClr val="0000FF"/>
                </a:solidFill>
              </a:rPr>
              <a:t>incòmodo</a:t>
            </a:r>
            <a:r>
              <a:rPr lang="it-IT" sz="2000" dirty="0"/>
              <a:t>”</a:t>
            </a:r>
            <a:r>
              <a:rPr lang="it-IT" sz="2000" dirty="0" smtClean="0"/>
              <a:t>:</a:t>
            </a:r>
          </a:p>
          <a:p>
            <a:endParaRPr lang="it-IT" dirty="0" smtClean="0"/>
          </a:p>
          <a:p>
            <a:endParaRPr lang="it-IT" dirty="0"/>
          </a:p>
          <a:p>
            <a:pPr marL="742950" lvl="1" indent="-285750">
              <a:buFont typeface="Wingdings" charset="0"/>
              <a:buChar char="à"/>
            </a:pPr>
            <a:r>
              <a:rPr lang="it-IT" sz="2000" dirty="0" smtClean="0">
                <a:sym typeface="Wingdings"/>
              </a:rPr>
              <a:t>Un </a:t>
            </a:r>
            <a:r>
              <a:rPr lang="it-IT" sz="2000" dirty="0" smtClean="0"/>
              <a:t>ospite “scorretto” di </a:t>
            </a:r>
            <a:r>
              <a:rPr lang="it-IT" sz="2000" dirty="0"/>
              <a:t>un party elegante, pieno di gente raffinata e snob, </a:t>
            </a:r>
            <a:r>
              <a:rPr lang="it-IT" sz="2000" dirty="0" smtClean="0"/>
              <a:t>uno </a:t>
            </a:r>
            <a:r>
              <a:rPr lang="it-IT" sz="2000" dirty="0"/>
              <a:t>che non si vorrebbe mai aver invitato – ma che ogni tanto, magari per il troppo alcol, si lascia scappare qualche verità sgradevole, come per esempio – dice Arditi – che “la democrazia non rappresenta più un sacco di gente</a:t>
            </a:r>
            <a:r>
              <a:rPr lang="it-IT" sz="2000" dirty="0" smtClean="0"/>
              <a:t>”</a:t>
            </a:r>
          </a:p>
          <a:p>
            <a:endParaRPr lang="it-IT" dirty="0"/>
          </a:p>
        </p:txBody>
      </p:sp>
    </p:spTree>
    <p:extLst>
      <p:ext uri="{BB962C8B-B14F-4D97-AF65-F5344CB8AC3E}">
        <p14:creationId xmlns:p14="http://schemas.microsoft.com/office/powerpoint/2010/main" val="1934571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223588" y="1681548"/>
            <a:ext cx="6629062" cy="3970318"/>
          </a:xfrm>
          <a:prstGeom prst="rect">
            <a:avLst/>
          </a:prstGeom>
        </p:spPr>
        <p:txBody>
          <a:bodyPr wrap="square">
            <a:spAutoFit/>
          </a:bodyPr>
          <a:lstStyle/>
          <a:p>
            <a:r>
              <a:rPr lang="it-IT" sz="2400" dirty="0" smtClean="0"/>
              <a:t>Anche per il politologo inglese </a:t>
            </a:r>
            <a:r>
              <a:rPr lang="it-IT" sz="2400" b="1" dirty="0" smtClean="0"/>
              <a:t>Paul</a:t>
            </a:r>
            <a:r>
              <a:rPr lang="it-IT" sz="2400" dirty="0" smtClean="0"/>
              <a:t> </a:t>
            </a:r>
            <a:r>
              <a:rPr lang="it-IT" sz="2400" b="1" dirty="0" err="1" smtClean="0"/>
              <a:t>Taggart</a:t>
            </a:r>
            <a:r>
              <a:rPr lang="it-IT" sz="2400" dirty="0" smtClean="0"/>
              <a:t>, come per </a:t>
            </a:r>
            <a:r>
              <a:rPr lang="it-IT" sz="2400" b="1" dirty="0" smtClean="0"/>
              <a:t>Benjamin</a:t>
            </a:r>
            <a:r>
              <a:rPr lang="it-IT" sz="2400" dirty="0" smtClean="0"/>
              <a:t> </a:t>
            </a:r>
            <a:r>
              <a:rPr lang="it-IT" sz="2400" b="1" dirty="0"/>
              <a:t>Arditi</a:t>
            </a:r>
            <a:r>
              <a:rPr lang="it-IT" sz="2400" dirty="0"/>
              <a:t>, il populismo è un </a:t>
            </a:r>
            <a:r>
              <a:rPr lang="it-IT" sz="2400" b="1" dirty="0">
                <a:solidFill>
                  <a:srgbClr val="0000FF"/>
                </a:solidFill>
              </a:rPr>
              <a:t>sintomo della mancanza di una vera partecipazione da parte dei </a:t>
            </a:r>
            <a:r>
              <a:rPr lang="it-IT" sz="2400" b="1" dirty="0" smtClean="0">
                <a:solidFill>
                  <a:srgbClr val="0000FF"/>
                </a:solidFill>
              </a:rPr>
              <a:t>cittadini</a:t>
            </a:r>
            <a:r>
              <a:rPr lang="it-IT" sz="2400" dirty="0"/>
              <a:t> </a:t>
            </a:r>
            <a:r>
              <a:rPr lang="it-IT" sz="2400" dirty="0" smtClean="0">
                <a:sym typeface="Wingdings"/>
              </a:rPr>
              <a:t></a:t>
            </a:r>
            <a:r>
              <a:rPr lang="it-IT" sz="2400" dirty="0" smtClean="0"/>
              <a:t> </a:t>
            </a:r>
            <a:r>
              <a:rPr lang="it-IT" sz="2400" b="1" dirty="0">
                <a:solidFill>
                  <a:srgbClr val="0000FF"/>
                </a:solidFill>
              </a:rPr>
              <a:t>problematica </a:t>
            </a:r>
            <a:r>
              <a:rPr lang="it-IT" sz="2400" b="1" dirty="0" smtClean="0">
                <a:solidFill>
                  <a:srgbClr val="0000FF"/>
                </a:solidFill>
              </a:rPr>
              <a:t>risposta</a:t>
            </a:r>
            <a:endParaRPr lang="it-IT" dirty="0"/>
          </a:p>
          <a:p>
            <a:endParaRPr lang="it-IT" dirty="0" smtClean="0"/>
          </a:p>
          <a:p>
            <a:endParaRPr lang="it-IT" dirty="0"/>
          </a:p>
          <a:p>
            <a:r>
              <a:rPr lang="it-IT" sz="2400" dirty="0" err="1" smtClean="0"/>
              <a:t>Finchelstein</a:t>
            </a:r>
            <a:r>
              <a:rPr lang="it-IT" sz="2400" dirty="0" smtClean="0"/>
              <a:t> </a:t>
            </a:r>
            <a:r>
              <a:rPr lang="it-IT" sz="2400" dirty="0" smtClean="0">
                <a:sym typeface="Wingdings"/>
              </a:rPr>
              <a:t> si </a:t>
            </a:r>
            <a:r>
              <a:rPr lang="it-IT" sz="2400" dirty="0" smtClean="0"/>
              <a:t>sottovalutano </a:t>
            </a:r>
            <a:r>
              <a:rPr lang="it-IT" sz="2400" dirty="0"/>
              <a:t>i casi in cui </a:t>
            </a:r>
            <a:r>
              <a:rPr lang="it-IT" sz="2400" dirty="0" smtClean="0"/>
              <a:t>il populismo non </a:t>
            </a:r>
            <a:r>
              <a:rPr lang="it-IT" sz="2400" dirty="0"/>
              <a:t>ha limitato bensì rafforzato la partecipazione democratica, dal primo peronismo al </a:t>
            </a:r>
            <a:r>
              <a:rPr lang="it-IT" sz="2400" dirty="0" err="1"/>
              <a:t>gaitanismo</a:t>
            </a:r>
            <a:r>
              <a:rPr lang="it-IT" sz="2400" dirty="0"/>
              <a:t> colombiano e ai populisti americani di fine Ottocento. </a:t>
            </a:r>
            <a:endParaRPr lang="it-IT" sz="2400" dirty="0" smtClean="0"/>
          </a:p>
        </p:txBody>
      </p:sp>
    </p:spTree>
    <p:extLst>
      <p:ext uri="{BB962C8B-B14F-4D97-AF65-F5344CB8AC3E}">
        <p14:creationId xmlns:p14="http://schemas.microsoft.com/office/powerpoint/2010/main" val="1385873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851865" y="2047934"/>
            <a:ext cx="7186646" cy="3046988"/>
          </a:xfrm>
          <a:prstGeom prst="rect">
            <a:avLst/>
          </a:prstGeom>
        </p:spPr>
        <p:txBody>
          <a:bodyPr wrap="square">
            <a:spAutoFit/>
          </a:bodyPr>
          <a:lstStyle/>
          <a:p>
            <a:r>
              <a:rPr lang="it-IT" sz="2400" i="1" dirty="0"/>
              <a:t>Nel formulare una </a:t>
            </a:r>
            <a:r>
              <a:rPr lang="it-IT" sz="2400" b="1" i="1" dirty="0"/>
              <a:t>teoria</a:t>
            </a:r>
            <a:r>
              <a:rPr lang="it-IT" sz="2400" i="1" dirty="0"/>
              <a:t> </a:t>
            </a:r>
            <a:r>
              <a:rPr lang="it-IT" sz="2400" b="1" i="1" dirty="0"/>
              <a:t>generale</a:t>
            </a:r>
            <a:r>
              <a:rPr lang="it-IT" sz="2400" i="1" dirty="0"/>
              <a:t> occorre sempre tenere in considerazione il contesto, e dicotomie come quelle presentate nelle teorie generali del populismo non aiutano mai a strutturare una teoria critica democratica che presti la dovuta attenzione alla storia. </a:t>
            </a:r>
            <a:endParaRPr lang="it-IT" sz="2400" i="1" dirty="0" smtClean="0"/>
          </a:p>
          <a:p>
            <a:endParaRPr lang="it-IT" sz="2400" i="1" dirty="0" smtClean="0"/>
          </a:p>
          <a:p>
            <a:r>
              <a:rPr lang="it-IT" sz="2400" i="1" dirty="0" smtClean="0"/>
              <a:t>Per </a:t>
            </a:r>
            <a:r>
              <a:rPr lang="it-IT" sz="2400" i="1" dirty="0"/>
              <a:t>la </a:t>
            </a:r>
            <a:r>
              <a:rPr lang="it-IT" sz="2400" b="1" i="1" dirty="0"/>
              <a:t>storia</a:t>
            </a:r>
            <a:r>
              <a:rPr lang="it-IT" sz="2400" i="1" dirty="0"/>
              <a:t> come per la teoria, la sfida consiste nell’evitare una reciproca </a:t>
            </a:r>
            <a:r>
              <a:rPr lang="it-IT" sz="2400" i="1" dirty="0" smtClean="0"/>
              <a:t>opposizione </a:t>
            </a:r>
            <a:endParaRPr lang="it-IT" sz="2400" i="1" dirty="0">
              <a:effectLst/>
            </a:endParaRPr>
          </a:p>
        </p:txBody>
      </p:sp>
    </p:spTree>
    <p:extLst>
      <p:ext uri="{BB962C8B-B14F-4D97-AF65-F5344CB8AC3E}">
        <p14:creationId xmlns:p14="http://schemas.microsoft.com/office/powerpoint/2010/main" val="2791899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23908" y="1117284"/>
            <a:ext cx="8781957" cy="5262979"/>
          </a:xfrm>
          <a:prstGeom prst="rect">
            <a:avLst/>
          </a:prstGeom>
        </p:spPr>
        <p:txBody>
          <a:bodyPr wrap="square">
            <a:spAutoFit/>
          </a:bodyPr>
          <a:lstStyle/>
          <a:p>
            <a:r>
              <a:rPr lang="it-IT" sz="2400" b="1" dirty="0" smtClean="0">
                <a:solidFill>
                  <a:srgbClr val="0000FF"/>
                </a:solidFill>
              </a:rPr>
              <a:t>TEORIE </a:t>
            </a:r>
            <a:r>
              <a:rPr lang="it-IT" sz="2400" b="1" i="1" dirty="0" smtClean="0">
                <a:solidFill>
                  <a:srgbClr val="0000FF"/>
                </a:solidFill>
              </a:rPr>
              <a:t>CON</a:t>
            </a:r>
            <a:r>
              <a:rPr lang="it-IT" sz="2400" b="1" dirty="0" smtClean="0">
                <a:solidFill>
                  <a:srgbClr val="0000FF"/>
                </a:solidFill>
              </a:rPr>
              <a:t> LA STORIA</a:t>
            </a:r>
          </a:p>
          <a:p>
            <a:endParaRPr lang="it-IT" dirty="0"/>
          </a:p>
          <a:p>
            <a:pPr marL="285750" indent="-285750">
              <a:buFont typeface="Arial"/>
              <a:buChar char="•"/>
            </a:pPr>
            <a:r>
              <a:rPr lang="it-IT" sz="2000" dirty="0" smtClean="0"/>
              <a:t>politologi </a:t>
            </a:r>
            <a:r>
              <a:rPr lang="it-IT" sz="2000" dirty="0"/>
              <a:t>come </a:t>
            </a:r>
            <a:r>
              <a:rPr lang="it-IT" sz="2000" b="1" dirty="0"/>
              <a:t>Nadia Urbinati, Carlos de la Torre e Andrew Arato</a:t>
            </a:r>
            <a:r>
              <a:rPr lang="it-IT" sz="2000" dirty="0"/>
              <a:t> hanno proposto un concetto di populismo </a:t>
            </a:r>
            <a:r>
              <a:rPr lang="it-IT" sz="2000" dirty="0" smtClean="0"/>
              <a:t>inquadrato storicamente</a:t>
            </a:r>
            <a:endParaRPr lang="it-IT" sz="2000" dirty="0" smtClean="0"/>
          </a:p>
          <a:p>
            <a:pPr marL="285750" indent="-285750">
              <a:buFont typeface="Arial"/>
              <a:buChar char="•"/>
            </a:pPr>
            <a:r>
              <a:rPr lang="it-IT" sz="2000" dirty="0" smtClean="0"/>
              <a:t>Emergono così le </a:t>
            </a:r>
            <a:r>
              <a:rPr lang="it-IT" sz="2000" dirty="0"/>
              <a:t>connessioni tra fenomeni politici diversi, soprattutto dopo la riformulazione populista dell’eredità totalitaria del </a:t>
            </a:r>
            <a:r>
              <a:rPr lang="it-IT" sz="2000" dirty="0" smtClean="0"/>
              <a:t>fascismo</a:t>
            </a:r>
            <a:endParaRPr lang="it-IT" sz="2000" b="1" dirty="0"/>
          </a:p>
          <a:p>
            <a:pPr marL="285750" indent="-285750">
              <a:buFont typeface="Arial"/>
              <a:buChar char="•"/>
            </a:pPr>
            <a:endParaRPr lang="it-IT" sz="2000" b="1" dirty="0" smtClean="0"/>
          </a:p>
          <a:p>
            <a:pPr marL="285750" indent="-285750">
              <a:buFont typeface="Arial"/>
              <a:buChar char="•"/>
            </a:pPr>
            <a:endParaRPr lang="it-IT" sz="2000" b="1" dirty="0"/>
          </a:p>
          <a:p>
            <a:endParaRPr lang="it-IT" sz="2000" b="1" dirty="0"/>
          </a:p>
          <a:p>
            <a:r>
              <a:rPr lang="it-IT" sz="2200" b="1" i="1" dirty="0" smtClean="0">
                <a:solidFill>
                  <a:srgbClr val="0000FF"/>
                </a:solidFill>
              </a:rPr>
              <a:t>L’inquadramento </a:t>
            </a:r>
            <a:r>
              <a:rPr lang="it-IT" sz="2200" b="1" i="1" dirty="0">
                <a:solidFill>
                  <a:srgbClr val="0000FF"/>
                </a:solidFill>
              </a:rPr>
              <a:t>del populismo in una prospettiva storica permette di chiarire per quale motivo il suo ritorno in Europa e nell’America del Nord ha attualizzato il passato xenofobo e le tradizioni antidemocratiche di queste </a:t>
            </a:r>
            <a:r>
              <a:rPr lang="it-IT" sz="2200" b="1" i="1" dirty="0" smtClean="0">
                <a:solidFill>
                  <a:srgbClr val="0000FF"/>
                </a:solidFill>
              </a:rPr>
              <a:t>regioni </a:t>
            </a:r>
            <a:endParaRPr lang="it-IT" sz="2200" b="1" i="1" dirty="0" smtClean="0">
              <a:solidFill>
                <a:srgbClr val="0000FF"/>
              </a:solidFill>
            </a:endParaRPr>
          </a:p>
          <a:p>
            <a:endParaRPr lang="it-IT" sz="2200" b="1" i="1" dirty="0">
              <a:solidFill>
                <a:srgbClr val="0000FF"/>
              </a:solidFill>
            </a:endParaRPr>
          </a:p>
          <a:p>
            <a:r>
              <a:rPr lang="it-IT" sz="2200" b="1" dirty="0" smtClean="0">
                <a:solidFill>
                  <a:srgbClr val="FF6600"/>
                </a:solidFill>
              </a:rPr>
              <a:t>IL POPULISMO NON È UNA SEMPLICE REAZIONE ESTERNA ALLE ÉLITES E ALLE BUROCRAZIE, BENSÌ UNA CRITICA ALLA DEMOCRAZIA</a:t>
            </a:r>
            <a:r>
              <a:rPr lang="it-IT" sz="2200" dirty="0" smtClean="0">
                <a:solidFill>
                  <a:srgbClr val="FF6600"/>
                </a:solidFill>
              </a:rPr>
              <a:t> </a:t>
            </a:r>
            <a:r>
              <a:rPr lang="it-IT" sz="2200" b="1" dirty="0" smtClean="0">
                <a:solidFill>
                  <a:srgbClr val="FF6600"/>
                </a:solidFill>
              </a:rPr>
              <a:t>DALL’INTERNO</a:t>
            </a:r>
            <a:endParaRPr lang="it-IT" sz="2200" dirty="0">
              <a:solidFill>
                <a:srgbClr val="FF6600"/>
              </a:solidFill>
              <a:effectLst/>
            </a:endParaRPr>
          </a:p>
        </p:txBody>
      </p:sp>
      <p:sp>
        <p:nvSpPr>
          <p:cNvPr id="3" name="Freccia giù 2"/>
          <p:cNvSpPr/>
          <p:nvPr/>
        </p:nvSpPr>
        <p:spPr>
          <a:xfrm>
            <a:off x="3810161" y="3237316"/>
            <a:ext cx="387212" cy="7899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4124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232327" y="1215954"/>
            <a:ext cx="8735492" cy="4154983"/>
          </a:xfrm>
          <a:prstGeom prst="rect">
            <a:avLst/>
          </a:prstGeom>
        </p:spPr>
        <p:txBody>
          <a:bodyPr wrap="square">
            <a:spAutoFit/>
          </a:bodyPr>
          <a:lstStyle/>
          <a:p>
            <a:pPr marL="342900" indent="-342900">
              <a:buFont typeface="Arial"/>
              <a:buChar char="•"/>
            </a:pPr>
            <a:r>
              <a:rPr lang="it-IT" sz="2400" b="1" dirty="0"/>
              <a:t>Storicamente i populisti hanno considerato la propria critica allo status quo come una radicalizzazione della democrazia mediante un </a:t>
            </a:r>
            <a:r>
              <a:rPr lang="it-IT" sz="2400" b="1" dirty="0">
                <a:solidFill>
                  <a:srgbClr val="FF6600"/>
                </a:solidFill>
              </a:rPr>
              <a:t>ritorno al potere del </a:t>
            </a:r>
            <a:r>
              <a:rPr lang="it-IT" sz="2400" b="1" dirty="0" smtClean="0">
                <a:solidFill>
                  <a:srgbClr val="FF6600"/>
                </a:solidFill>
              </a:rPr>
              <a:t>popolo</a:t>
            </a:r>
            <a:r>
              <a:rPr lang="it-IT" sz="2400" b="1" dirty="0" smtClean="0"/>
              <a:t> </a:t>
            </a:r>
            <a:endParaRPr lang="it-IT" sz="2400" b="1" dirty="0" smtClean="0"/>
          </a:p>
          <a:p>
            <a:endParaRPr lang="it-IT" sz="2400" b="1" dirty="0"/>
          </a:p>
          <a:p>
            <a:pPr marL="342900" indent="-342900">
              <a:buFont typeface="Arial"/>
              <a:buChar char="•"/>
            </a:pPr>
            <a:r>
              <a:rPr lang="it-IT" sz="2400" b="1" dirty="0" smtClean="0"/>
              <a:t>Le </a:t>
            </a:r>
            <a:r>
              <a:rPr lang="it-IT" sz="2400" b="1" dirty="0"/>
              <a:t>implicazioni di questo processo sono state diverse a seconda che la prospettiva fosse </a:t>
            </a:r>
            <a:r>
              <a:rPr lang="it-IT" sz="2400" b="1" dirty="0">
                <a:solidFill>
                  <a:srgbClr val="FF6600"/>
                </a:solidFill>
              </a:rPr>
              <a:t>di sinistra o di </a:t>
            </a:r>
            <a:r>
              <a:rPr lang="it-IT" sz="2400" b="1" dirty="0" smtClean="0">
                <a:solidFill>
                  <a:srgbClr val="FF6600"/>
                </a:solidFill>
              </a:rPr>
              <a:t>destra</a:t>
            </a:r>
            <a:endParaRPr lang="it-IT" sz="2400" b="1" dirty="0" smtClean="0"/>
          </a:p>
          <a:p>
            <a:endParaRPr lang="it-IT" sz="2400" b="1" dirty="0"/>
          </a:p>
          <a:p>
            <a:r>
              <a:rPr lang="it-IT" sz="2400" b="1" dirty="0" smtClean="0"/>
              <a:t>L’emergere </a:t>
            </a:r>
            <a:r>
              <a:rPr lang="it-IT" sz="2400" b="1" dirty="0"/>
              <a:t>da sinistra di risposte populiste alle disuguaglianze sociali indica </a:t>
            </a:r>
            <a:r>
              <a:rPr lang="it-IT" sz="2400" b="1" dirty="0" smtClean="0">
                <a:sym typeface="Wingdings"/>
              </a:rPr>
              <a:t> </a:t>
            </a:r>
            <a:r>
              <a:rPr lang="it-IT" sz="2400" b="1" dirty="0" smtClean="0"/>
              <a:t>l’equivoca </a:t>
            </a:r>
            <a:r>
              <a:rPr lang="it-IT" sz="2400" b="1" dirty="0"/>
              <a:t>natura dell’unione fra democrazia e misure di austerità neoliberiste </a:t>
            </a:r>
            <a:r>
              <a:rPr lang="it-IT" sz="2400" b="1" dirty="0" smtClean="0"/>
              <a:t>(effetti nella </a:t>
            </a:r>
            <a:r>
              <a:rPr lang="it-IT" sz="2400" b="1" dirty="0"/>
              <a:t>cosiddetta periferia europea</a:t>
            </a:r>
            <a:r>
              <a:rPr lang="it-IT" sz="2400" dirty="0"/>
              <a:t>, soprattutto in paesi come la Grecia e la </a:t>
            </a:r>
            <a:r>
              <a:rPr lang="it-IT" sz="2400" dirty="0" smtClean="0"/>
              <a:t>Spagna</a:t>
            </a:r>
            <a:endParaRPr lang="it-IT" sz="2400" dirty="0"/>
          </a:p>
        </p:txBody>
      </p:sp>
      <p:sp>
        <p:nvSpPr>
          <p:cNvPr id="3" name="Freccia giù 2"/>
          <p:cNvSpPr/>
          <p:nvPr/>
        </p:nvSpPr>
        <p:spPr>
          <a:xfrm>
            <a:off x="4011511" y="5514281"/>
            <a:ext cx="340746" cy="1053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34314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232327" y="1262422"/>
            <a:ext cx="8735492" cy="4708981"/>
          </a:xfrm>
          <a:prstGeom prst="rect">
            <a:avLst/>
          </a:prstGeom>
        </p:spPr>
        <p:txBody>
          <a:bodyPr wrap="square">
            <a:spAutoFit/>
          </a:bodyPr>
          <a:lstStyle/>
          <a:p>
            <a:r>
              <a:rPr lang="it-IT" sz="2400" b="1" dirty="0" smtClean="0">
                <a:solidFill>
                  <a:srgbClr val="FF6600"/>
                </a:solidFill>
              </a:rPr>
              <a:t>POPULISMI DI SINISTRA IN UN QUADRO TRANSNAZIONALE</a:t>
            </a:r>
          </a:p>
          <a:p>
            <a:endParaRPr lang="it-IT" dirty="0" smtClean="0"/>
          </a:p>
          <a:p>
            <a:endParaRPr lang="it-IT" dirty="0"/>
          </a:p>
          <a:p>
            <a:r>
              <a:rPr lang="it-IT" sz="2000" b="1" dirty="0" smtClean="0">
                <a:solidFill>
                  <a:srgbClr val="0000FF"/>
                </a:solidFill>
              </a:rPr>
              <a:t>COSA SONO </a:t>
            </a:r>
            <a:r>
              <a:rPr lang="it-IT" sz="2000" b="1" dirty="0" err="1" smtClean="0">
                <a:solidFill>
                  <a:srgbClr val="0000FF"/>
                </a:solidFill>
              </a:rPr>
              <a:t>Syriza</a:t>
            </a:r>
            <a:r>
              <a:rPr lang="it-IT" sz="2000" b="1" dirty="0" smtClean="0">
                <a:solidFill>
                  <a:srgbClr val="0000FF"/>
                </a:solidFill>
              </a:rPr>
              <a:t> </a:t>
            </a:r>
            <a:r>
              <a:rPr lang="it-IT" sz="2000" b="1" dirty="0">
                <a:solidFill>
                  <a:srgbClr val="0000FF"/>
                </a:solidFill>
              </a:rPr>
              <a:t>e </a:t>
            </a:r>
            <a:r>
              <a:rPr lang="it-IT" sz="2000" b="1" dirty="0" err="1" smtClean="0">
                <a:solidFill>
                  <a:srgbClr val="0000FF"/>
                </a:solidFill>
              </a:rPr>
              <a:t>Podemos</a:t>
            </a:r>
            <a:r>
              <a:rPr lang="it-IT" sz="2000" b="1" dirty="0" smtClean="0">
                <a:solidFill>
                  <a:srgbClr val="0000FF"/>
                </a:solidFill>
              </a:rPr>
              <a:t>?</a:t>
            </a:r>
          </a:p>
          <a:p>
            <a:r>
              <a:rPr lang="it-IT" sz="2000" dirty="0" smtClean="0"/>
              <a:t>Questi movimenti hanno </a:t>
            </a:r>
            <a:r>
              <a:rPr lang="it-IT" sz="2000" dirty="0"/>
              <a:t>mescolato alla critica alle disuguaglianze di reddito la contrapposizione fra élite da una parte e popolo e nazionalismo dall’altra, </a:t>
            </a:r>
            <a:r>
              <a:rPr lang="it-IT" sz="2000" dirty="0" smtClean="0"/>
              <a:t>ma collegarli </a:t>
            </a:r>
            <a:r>
              <a:rPr lang="it-IT" sz="2000" dirty="0"/>
              <a:t>genericamente al populismo di destra è fuorviante. </a:t>
            </a:r>
            <a:endParaRPr lang="it-IT" sz="2000" dirty="0" smtClean="0"/>
          </a:p>
          <a:p>
            <a:endParaRPr lang="it-IT" sz="2000" dirty="0"/>
          </a:p>
          <a:p>
            <a:r>
              <a:rPr lang="it-IT" sz="2000" b="1" dirty="0" smtClean="0">
                <a:solidFill>
                  <a:srgbClr val="0000FF"/>
                </a:solidFill>
              </a:rPr>
              <a:t>Come </a:t>
            </a:r>
            <a:r>
              <a:rPr lang="it-IT" sz="2000" b="1" dirty="0">
                <a:solidFill>
                  <a:srgbClr val="0000FF"/>
                </a:solidFill>
              </a:rPr>
              <a:t>i loro omologhi latinoamericani contemporanei</a:t>
            </a:r>
            <a:r>
              <a:rPr lang="it-IT" sz="2000" b="1" dirty="0"/>
              <a:t>, i populisti di sinistra europei del XXI secolo</a:t>
            </a:r>
            <a:r>
              <a:rPr lang="it-IT" sz="2000" dirty="0"/>
              <a:t> hanno criticato il neoliberalismo per le sue pratiche di esclusione, le soluzioni tecnocratiche e la sottrazione dei diritti elettorali ai cittadini da parte dei partiti tradizionali. Perfino quando hanno insistito sulla necessità di superare la divisione fra destra e sinistra, questi movimenti si sono collocati chiaramente sulla sinistra dello spettro politico. Di fatto, hanno occupato spazi tradizionalmente riservati alla sinistra non populista. </a:t>
            </a:r>
          </a:p>
        </p:txBody>
      </p:sp>
    </p:spTree>
    <p:extLst>
      <p:ext uri="{BB962C8B-B14F-4D97-AF65-F5344CB8AC3E}">
        <p14:creationId xmlns:p14="http://schemas.microsoft.com/office/powerpoint/2010/main" val="1984631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09769" y="1139235"/>
            <a:ext cx="8456700" cy="3693319"/>
          </a:xfrm>
          <a:prstGeom prst="rect">
            <a:avLst/>
          </a:prstGeom>
        </p:spPr>
        <p:txBody>
          <a:bodyPr wrap="square">
            <a:spAutoFit/>
          </a:bodyPr>
          <a:lstStyle/>
          <a:p>
            <a:r>
              <a:rPr lang="it-IT" dirty="0"/>
              <a:t>In questo contesto, i populisti di sinistra europei si mostravano vicini alla variabilità dei movimenti latinoamericani come il </a:t>
            </a:r>
            <a:r>
              <a:rPr lang="it-IT" b="1" dirty="0" err="1"/>
              <a:t>kirchnerismo</a:t>
            </a:r>
            <a:r>
              <a:rPr lang="it-IT" dirty="0"/>
              <a:t> peronista, che ha governato l’Argentina dal 2003 al 2015. In origine questo propose strategie orizzontali miranti a trascendere le politiche del peronismo, ma una volta salito al potere, coniugò in modo tipico motivi ideologici di destra e di sinistra. Movimento dal carattere assai peculiare, il </a:t>
            </a:r>
            <a:r>
              <a:rPr lang="it-IT" dirty="0" err="1"/>
              <a:t>kirchnerismo</a:t>
            </a:r>
            <a:r>
              <a:rPr lang="it-IT" dirty="0"/>
              <a:t> procedette chiaramente a riformulare la classica terza via peronista, estendendola oltre la sinistra socialista e il liberalismo. </a:t>
            </a:r>
          </a:p>
          <a:p>
            <a:r>
              <a:rPr lang="it-IT" dirty="0"/>
              <a:t> </a:t>
            </a:r>
          </a:p>
          <a:p>
            <a:r>
              <a:rPr lang="it-IT" dirty="0"/>
              <a:t>Anche in Europa si trovano esempi peculiari di questo fenomeno. L’Europa conosce populismi come il </a:t>
            </a:r>
            <a:r>
              <a:rPr lang="it-IT" b="1" dirty="0"/>
              <a:t>Movimento 5 Stelle</a:t>
            </a:r>
            <a:r>
              <a:rPr lang="it-IT" dirty="0"/>
              <a:t>, che costituisce un </a:t>
            </a:r>
            <a:r>
              <a:rPr lang="it-IT" b="1" dirty="0">
                <a:solidFill>
                  <a:srgbClr val="FF6600"/>
                </a:solidFill>
              </a:rPr>
              <a:t>amalgama di proposte di destra e di sinistra,</a:t>
            </a:r>
            <a:r>
              <a:rPr lang="it-IT" dirty="0"/>
              <a:t> e si è posto in contrapposizione ai partiti tradizionali e anche ai movimenti populisti di destra. </a:t>
            </a:r>
          </a:p>
          <a:p>
            <a:r>
              <a:rPr lang="it-IT" dirty="0"/>
              <a:t> </a:t>
            </a:r>
            <a:endParaRPr lang="it-IT" dirty="0">
              <a:effectLst/>
            </a:endParaRPr>
          </a:p>
        </p:txBody>
      </p:sp>
      <p:pic>
        <p:nvPicPr>
          <p:cNvPr id="3" name="Immagine 2"/>
          <p:cNvPicPr>
            <a:picLocks noChangeAspect="1"/>
          </p:cNvPicPr>
          <p:nvPr/>
        </p:nvPicPr>
        <p:blipFill>
          <a:blip r:embed="rId4"/>
          <a:stretch>
            <a:fillRect/>
          </a:stretch>
        </p:blipFill>
        <p:spPr>
          <a:xfrm>
            <a:off x="371723" y="4683852"/>
            <a:ext cx="3639815" cy="2163896"/>
          </a:xfrm>
          <a:prstGeom prst="rect">
            <a:avLst/>
          </a:prstGeom>
        </p:spPr>
      </p:pic>
      <p:pic>
        <p:nvPicPr>
          <p:cNvPr id="5" name="Immagine 4"/>
          <p:cNvPicPr>
            <a:picLocks noChangeAspect="1"/>
          </p:cNvPicPr>
          <p:nvPr/>
        </p:nvPicPr>
        <p:blipFill>
          <a:blip r:embed="rId5"/>
          <a:stretch>
            <a:fillRect/>
          </a:stretch>
        </p:blipFill>
        <p:spPr>
          <a:xfrm>
            <a:off x="4801923" y="4552846"/>
            <a:ext cx="3492500" cy="2324100"/>
          </a:xfrm>
          <a:prstGeom prst="rect">
            <a:avLst/>
          </a:prstGeom>
        </p:spPr>
      </p:pic>
    </p:spTree>
    <p:extLst>
      <p:ext uri="{BB962C8B-B14F-4D97-AF65-F5344CB8AC3E}">
        <p14:creationId xmlns:p14="http://schemas.microsoft.com/office/powerpoint/2010/main" val="329077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588562" y="1271643"/>
            <a:ext cx="7883626" cy="5262979"/>
          </a:xfrm>
          <a:prstGeom prst="rect">
            <a:avLst/>
          </a:prstGeom>
        </p:spPr>
        <p:txBody>
          <a:bodyPr wrap="square">
            <a:spAutoFit/>
          </a:bodyPr>
          <a:lstStyle/>
          <a:p>
            <a:r>
              <a:rPr lang="it-IT" sz="2400" b="1" dirty="0" smtClean="0">
                <a:solidFill>
                  <a:srgbClr val="0000FF"/>
                </a:solidFill>
              </a:rPr>
              <a:t>POPULISMO E TRASFORMISMO</a:t>
            </a:r>
          </a:p>
          <a:p>
            <a:endParaRPr lang="it-IT" sz="2400" b="1" dirty="0" smtClean="0"/>
          </a:p>
          <a:p>
            <a:pPr marL="342900" indent="-342900">
              <a:buFont typeface="Arial"/>
              <a:buChar char="•"/>
            </a:pPr>
            <a:r>
              <a:rPr lang="it-IT" sz="2400" b="1" dirty="0" smtClean="0"/>
              <a:t>Una </a:t>
            </a:r>
            <a:r>
              <a:rPr lang="it-IT" sz="2400" b="1" dirty="0"/>
              <a:t>volta giunto al potere, spesso il </a:t>
            </a:r>
            <a:r>
              <a:rPr lang="it-IT" sz="2400" b="1" dirty="0" smtClean="0"/>
              <a:t>populismo (sia di destra che di sinistra) </a:t>
            </a:r>
            <a:r>
              <a:rPr lang="it-IT" sz="2400" b="1" dirty="0"/>
              <a:t>attua un nuovo tipo di </a:t>
            </a:r>
            <a:r>
              <a:rPr lang="it-IT" sz="2400" b="1" dirty="0" smtClean="0"/>
              <a:t>trasformismo</a:t>
            </a:r>
          </a:p>
          <a:p>
            <a:pPr marL="342900" indent="-342900">
              <a:buFont typeface="Arial"/>
              <a:buChar char="•"/>
            </a:pPr>
            <a:r>
              <a:rPr lang="it-IT" sz="2400" dirty="0" smtClean="0"/>
              <a:t>dà </a:t>
            </a:r>
            <a:r>
              <a:rPr lang="it-IT" sz="2400" dirty="0"/>
              <a:t>vita a una nuova élite aumentando al contempo il proprio sostegno popolare e accentuando la polarizzazione </a:t>
            </a:r>
            <a:r>
              <a:rPr lang="it-IT" sz="2400" dirty="0" smtClean="0"/>
              <a:t>sociale</a:t>
            </a:r>
          </a:p>
          <a:p>
            <a:pPr marL="342900" indent="-342900">
              <a:buFont typeface="Arial"/>
              <a:buChar char="•"/>
            </a:pPr>
            <a:r>
              <a:rPr lang="it-IT" sz="2400" dirty="0" smtClean="0"/>
              <a:t>allontanando </a:t>
            </a:r>
            <a:r>
              <a:rPr lang="it-IT" sz="2400" dirty="0"/>
              <a:t>ancora una volta i cittadini da una significativa partecipazione alle decisioni politiche. </a:t>
            </a:r>
            <a:endParaRPr lang="it-IT" sz="2400" dirty="0" smtClean="0"/>
          </a:p>
          <a:p>
            <a:pPr marL="342900" indent="-342900">
              <a:buFont typeface="Arial"/>
              <a:buChar char="•"/>
            </a:pPr>
            <a:endParaRPr lang="it-IT" sz="2400" b="1" dirty="0"/>
          </a:p>
          <a:p>
            <a:r>
              <a:rPr lang="it-IT" sz="2400" b="1" i="1" dirty="0" smtClean="0">
                <a:solidFill>
                  <a:srgbClr val="0000FF"/>
                </a:solidFill>
              </a:rPr>
              <a:t>Come </a:t>
            </a:r>
            <a:r>
              <a:rPr lang="it-IT" sz="2400" b="1" i="1" dirty="0">
                <a:solidFill>
                  <a:srgbClr val="0000FF"/>
                </a:solidFill>
              </a:rPr>
              <a:t>molti decenni fa osservò Antonio Gramsci, questo tipo di trasformismo traduce le richieste popolari in una politica verticistica, bloccando così politiche più </a:t>
            </a:r>
            <a:r>
              <a:rPr lang="it-IT" sz="2400" b="1" i="1" dirty="0" smtClean="0">
                <a:solidFill>
                  <a:srgbClr val="0000FF"/>
                </a:solidFill>
              </a:rPr>
              <a:t>emancipatrici</a:t>
            </a:r>
            <a:r>
              <a:rPr lang="it-IT" sz="2400" b="1" i="1" dirty="0">
                <a:solidFill>
                  <a:srgbClr val="0000FF"/>
                </a:solidFill>
              </a:rPr>
              <a:t>. </a:t>
            </a:r>
            <a:endParaRPr lang="it-IT" sz="2400" b="1" i="1" dirty="0">
              <a:solidFill>
                <a:srgbClr val="0000FF"/>
              </a:solidFill>
              <a:effectLst/>
            </a:endParaRPr>
          </a:p>
        </p:txBody>
      </p:sp>
    </p:spTree>
    <p:extLst>
      <p:ext uri="{BB962C8B-B14F-4D97-AF65-F5344CB8AC3E}">
        <p14:creationId xmlns:p14="http://schemas.microsoft.com/office/powerpoint/2010/main" val="304004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pic>
        <p:nvPicPr>
          <p:cNvPr id="6" name="Immagine 5"/>
          <p:cNvPicPr>
            <a:picLocks noChangeAspect="1"/>
          </p:cNvPicPr>
          <p:nvPr/>
        </p:nvPicPr>
        <p:blipFill rotWithShape="1">
          <a:blip r:embed="rId4"/>
          <a:srcRect l="35000" r="12917"/>
          <a:stretch/>
        </p:blipFill>
        <p:spPr>
          <a:xfrm>
            <a:off x="6621641" y="1136320"/>
            <a:ext cx="1612597" cy="1733864"/>
          </a:xfrm>
          <a:prstGeom prst="rect">
            <a:avLst/>
          </a:prstGeom>
        </p:spPr>
      </p:pic>
      <p:sp>
        <p:nvSpPr>
          <p:cNvPr id="2" name="CasellaDiTesto 1"/>
          <p:cNvSpPr txBox="1"/>
          <p:nvPr/>
        </p:nvSpPr>
        <p:spPr>
          <a:xfrm>
            <a:off x="599374" y="1384085"/>
            <a:ext cx="3724671" cy="3046988"/>
          </a:xfrm>
          <a:prstGeom prst="rect">
            <a:avLst/>
          </a:prstGeom>
          <a:noFill/>
        </p:spPr>
        <p:txBody>
          <a:bodyPr wrap="square" rtlCol="0">
            <a:spAutoFit/>
          </a:bodyPr>
          <a:lstStyle/>
          <a:p>
            <a:pPr marL="457200" indent="-457200">
              <a:buFont typeface="Arial"/>
              <a:buChar char="•"/>
            </a:pPr>
            <a:r>
              <a:rPr lang="it-IT" sz="3200" b="1" dirty="0" smtClean="0">
                <a:solidFill>
                  <a:srgbClr val="FF6600"/>
                </a:solidFill>
              </a:rPr>
              <a:t>Stile politico</a:t>
            </a:r>
          </a:p>
          <a:p>
            <a:pPr marL="457200" indent="-457200">
              <a:buFont typeface="Arial"/>
              <a:buChar char="•"/>
            </a:pPr>
            <a:r>
              <a:rPr lang="it-IT" sz="3200" b="1" dirty="0" smtClean="0">
                <a:solidFill>
                  <a:srgbClr val="FF6600"/>
                </a:solidFill>
              </a:rPr>
              <a:t>Stile mediatico</a:t>
            </a:r>
          </a:p>
          <a:p>
            <a:endParaRPr lang="it-IT" sz="3200" b="1" dirty="0">
              <a:solidFill>
                <a:srgbClr val="FF6600"/>
              </a:solidFill>
            </a:endParaRPr>
          </a:p>
          <a:p>
            <a:endParaRPr lang="it-IT" sz="3200" b="1" dirty="0" smtClean="0">
              <a:solidFill>
                <a:srgbClr val="FF6600"/>
              </a:solidFill>
            </a:endParaRPr>
          </a:p>
          <a:p>
            <a:endParaRPr lang="it-IT" sz="3200" b="1" dirty="0">
              <a:solidFill>
                <a:srgbClr val="FF6600"/>
              </a:solidFill>
            </a:endParaRPr>
          </a:p>
          <a:p>
            <a:endParaRPr lang="it-IT" sz="3200" b="1" dirty="0">
              <a:solidFill>
                <a:srgbClr val="FF6600"/>
              </a:solidFill>
            </a:endParaRPr>
          </a:p>
        </p:txBody>
      </p:sp>
      <p:sp>
        <p:nvSpPr>
          <p:cNvPr id="3" name="Rettangolo 2"/>
          <p:cNvSpPr/>
          <p:nvPr/>
        </p:nvSpPr>
        <p:spPr>
          <a:xfrm>
            <a:off x="271144" y="2858465"/>
            <a:ext cx="8747986" cy="3693319"/>
          </a:xfrm>
          <a:prstGeom prst="rect">
            <a:avLst/>
          </a:prstGeom>
        </p:spPr>
        <p:txBody>
          <a:bodyPr wrap="square">
            <a:spAutoFit/>
          </a:bodyPr>
          <a:lstStyle/>
          <a:p>
            <a:r>
              <a:rPr lang="it-IT" b="1" i="1" dirty="0">
                <a:solidFill>
                  <a:srgbClr val="0000FF"/>
                </a:solidFill>
              </a:rPr>
              <a:t>Aristotele</a:t>
            </a:r>
            <a:r>
              <a:rPr lang="it-IT" i="1" dirty="0"/>
              <a:t> sa </a:t>
            </a:r>
            <a:r>
              <a:rPr lang="it-IT" i="1" dirty="0" smtClean="0"/>
              <a:t>che LA </a:t>
            </a:r>
            <a:r>
              <a:rPr lang="it-IT" i="1" dirty="0"/>
              <a:t>la parola </a:t>
            </a:r>
            <a:r>
              <a:rPr lang="it-IT" i="1" dirty="0" smtClean="0"/>
              <a:t>politica è UNA comunicazione ingannevole: </a:t>
            </a:r>
            <a:r>
              <a:rPr lang="it-IT" i="1" dirty="0"/>
              <a:t>e quindi ne fa oggetto di studio anche teorico, la accetta, non la demonizza, scrive egli stesso tre libri di teoria retorica. Ma l'accomodamento empirico di Aristotele nulla toglie alla pertinente scoperta platonica del carattere intimamente demagogico della parola politica. Parola di persone educate (Pericle, Demostene) che hanno messo a disposizione del demo la loro capacità tecnica (la parola) in nome di un compromesso col popolo su cui si fonda il loro potere. </a:t>
            </a:r>
            <a:r>
              <a:rPr lang="it-IT" b="1" i="1" dirty="0">
                <a:solidFill>
                  <a:srgbClr val="0000FF"/>
                </a:solidFill>
              </a:rPr>
              <a:t>Platone</a:t>
            </a:r>
            <a:r>
              <a:rPr lang="it-IT" i="1" dirty="0"/>
              <a:t> contesta quel compromesso, Aristotele no.</a:t>
            </a:r>
          </a:p>
          <a:p>
            <a:r>
              <a:rPr lang="it-IT" i="1" dirty="0"/>
              <a:t>La critica socratica e poi platonica coglie in realtà un punto centrale</a:t>
            </a:r>
            <a:r>
              <a:rPr lang="it-IT" b="1" i="1" dirty="0">
                <a:solidFill>
                  <a:srgbClr val="0000FF"/>
                </a:solidFill>
              </a:rPr>
              <a:t>: l'antitesi tra discorso scientifico e discorso politico</a:t>
            </a:r>
            <a:r>
              <a:rPr lang="it-IT" i="1" dirty="0"/>
              <a:t> (complice del quale è la retorica). E perciò finisce con l'includere nella demagogia (di cui il discorso non scientifico ma seduttivo è lo strumento) l'intera sfera della politica. È difficile sottrarsi a questa critica radicale del discorso politico. Fuori di essa resta l'impossibilità di definire uno statuto teorico della nozione di demagogia, oggetto di accusa reciproca (e reversibile) tra forze che si contendono il consenso.</a:t>
            </a:r>
          </a:p>
        </p:txBody>
      </p:sp>
    </p:spTree>
    <p:extLst>
      <p:ext uri="{BB962C8B-B14F-4D97-AF65-F5344CB8AC3E}">
        <p14:creationId xmlns:p14="http://schemas.microsoft.com/office/powerpoint/2010/main" val="36462073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CasellaDiTesto 1"/>
          <p:cNvSpPr txBox="1"/>
          <p:nvPr/>
        </p:nvSpPr>
        <p:spPr>
          <a:xfrm>
            <a:off x="263304" y="950572"/>
            <a:ext cx="8725812" cy="830997"/>
          </a:xfrm>
          <a:prstGeom prst="rect">
            <a:avLst/>
          </a:prstGeom>
          <a:noFill/>
        </p:spPr>
        <p:txBody>
          <a:bodyPr wrap="square" rtlCol="0">
            <a:spAutoFit/>
          </a:bodyPr>
          <a:lstStyle/>
          <a:p>
            <a:r>
              <a:rPr lang="it-IT" sz="2400" b="1" dirty="0" smtClean="0">
                <a:solidFill>
                  <a:srgbClr val="FF6600"/>
                </a:solidFill>
              </a:rPr>
              <a:t>POPULISMO EUROPEO DI DESTRA, POPULISMO LATINOAMERICANO DI SINISTRA?</a:t>
            </a:r>
            <a:endParaRPr lang="it-IT" sz="2400" b="1" dirty="0">
              <a:solidFill>
                <a:srgbClr val="FF6600"/>
              </a:solidFill>
            </a:endParaRPr>
          </a:p>
        </p:txBody>
      </p:sp>
      <p:sp>
        <p:nvSpPr>
          <p:cNvPr id="3" name="Rettangolo 2"/>
          <p:cNvSpPr/>
          <p:nvPr/>
        </p:nvSpPr>
        <p:spPr>
          <a:xfrm>
            <a:off x="263304" y="1961734"/>
            <a:ext cx="8689025" cy="4708981"/>
          </a:xfrm>
          <a:prstGeom prst="rect">
            <a:avLst/>
          </a:prstGeom>
        </p:spPr>
        <p:txBody>
          <a:bodyPr wrap="square">
            <a:spAutoFit/>
          </a:bodyPr>
          <a:lstStyle/>
          <a:p>
            <a:r>
              <a:rPr lang="it-IT" sz="2000" b="1" dirty="0" smtClean="0">
                <a:solidFill>
                  <a:srgbClr val="0000FF"/>
                </a:solidFill>
                <a:sym typeface="Wingdings"/>
              </a:rPr>
              <a:t> </a:t>
            </a:r>
            <a:r>
              <a:rPr lang="it-IT" sz="2000" b="1" dirty="0" smtClean="0">
                <a:solidFill>
                  <a:srgbClr val="0000FF"/>
                </a:solidFill>
              </a:rPr>
              <a:t>L’EUROPA NON È AUTOMATICAMENTE A DESTRA NÉ L’AMERICA LATINA SEMPLICEMENTE A SINISTRA</a:t>
            </a:r>
          </a:p>
          <a:p>
            <a:endParaRPr lang="it-IT" sz="2000" b="1" dirty="0" smtClean="0">
              <a:solidFill>
                <a:srgbClr val="0000FF"/>
              </a:solidFill>
            </a:endParaRPr>
          </a:p>
          <a:p>
            <a:pPr marL="342900" indent="-342900">
              <a:buFont typeface="Arial"/>
              <a:buChar char="•"/>
            </a:pPr>
            <a:r>
              <a:rPr lang="it-IT" sz="2000" b="1" dirty="0" smtClean="0"/>
              <a:t>Negli </a:t>
            </a:r>
            <a:r>
              <a:rPr lang="it-IT" sz="2000" b="1" dirty="0">
                <a:solidFill>
                  <a:srgbClr val="FF6600"/>
                </a:solidFill>
              </a:rPr>
              <a:t>anni novanta</a:t>
            </a:r>
            <a:r>
              <a:rPr lang="it-IT" sz="2000" b="1" dirty="0"/>
              <a:t>, ad esempio, il populismo latinoamericano era generalmente schierato col neoliberismo, mentre nel </a:t>
            </a:r>
            <a:r>
              <a:rPr lang="it-IT" sz="2000" b="1" dirty="0">
                <a:solidFill>
                  <a:srgbClr val="FF6600"/>
                </a:solidFill>
              </a:rPr>
              <a:t>decennio successivo </a:t>
            </a:r>
            <a:r>
              <a:rPr lang="it-IT" sz="2000" b="1" dirty="0"/>
              <a:t>nell’area prevalse la sinistra </a:t>
            </a:r>
            <a:r>
              <a:rPr lang="it-IT" sz="2000" b="1" dirty="0" smtClean="0"/>
              <a:t>populista</a:t>
            </a:r>
          </a:p>
          <a:p>
            <a:pPr marL="342900" indent="-342900">
              <a:buFont typeface="Arial"/>
              <a:buChar char="•"/>
            </a:pPr>
            <a:r>
              <a:rPr lang="it-IT" sz="2000" b="1" dirty="0" smtClean="0">
                <a:solidFill>
                  <a:srgbClr val="FF6600"/>
                </a:solidFill>
              </a:rPr>
              <a:t>nel </a:t>
            </a:r>
            <a:r>
              <a:rPr lang="it-IT" sz="2000" b="1" dirty="0">
                <a:solidFill>
                  <a:srgbClr val="FF6600"/>
                </a:solidFill>
              </a:rPr>
              <a:t>secondo decennio </a:t>
            </a:r>
            <a:r>
              <a:rPr lang="it-IT" sz="2000" b="1" dirty="0"/>
              <a:t>del secolo attuale l’Europa e gli Stati Uniti sono innegabilmente diventati forze mondiali del populismo xenofobo, dal Fronte nazionale in Francia al populismo olandese di </a:t>
            </a:r>
            <a:r>
              <a:rPr lang="it-IT" sz="2000" b="1" dirty="0" err="1"/>
              <a:t>Geert</a:t>
            </a:r>
            <a:r>
              <a:rPr lang="it-IT" sz="2000" b="1" dirty="0"/>
              <a:t> </a:t>
            </a:r>
            <a:r>
              <a:rPr lang="it-IT" sz="2000" b="1" dirty="0" err="1"/>
              <a:t>Wilders</a:t>
            </a:r>
            <a:r>
              <a:rPr lang="it-IT" sz="2000" b="1" dirty="0"/>
              <a:t>, dal Tea Party al presidente Trump. </a:t>
            </a:r>
            <a:endParaRPr lang="it-IT" sz="2000" b="1" dirty="0" smtClean="0"/>
          </a:p>
          <a:p>
            <a:pPr marL="342900" indent="-342900">
              <a:buFont typeface="Arial"/>
              <a:buChar char="•"/>
            </a:pPr>
            <a:endParaRPr lang="it-IT" sz="2000" b="1" dirty="0"/>
          </a:p>
          <a:p>
            <a:r>
              <a:rPr lang="it-IT" sz="2000" dirty="0" smtClean="0"/>
              <a:t>Questo </a:t>
            </a:r>
            <a:r>
              <a:rPr lang="it-IT" sz="2000" dirty="0"/>
              <a:t>dominante orientamento di destra è presente non solo nei partiti chiaramente populisti e di destra, ma anche in formazioni più conservatrici che adottano </a:t>
            </a:r>
            <a:r>
              <a:rPr lang="it-IT" sz="2000" dirty="0" smtClean="0"/>
              <a:t>per </a:t>
            </a:r>
            <a:r>
              <a:rPr lang="it-IT" sz="2000" dirty="0"/>
              <a:t>ragioni pragmatiche o </a:t>
            </a:r>
            <a:r>
              <a:rPr lang="it-IT" sz="2000" dirty="0" smtClean="0"/>
              <a:t>ideologiche </a:t>
            </a:r>
            <a:r>
              <a:rPr lang="it-IT" sz="2000" dirty="0"/>
              <a:t>alcune caratteristiche </a:t>
            </a:r>
            <a:r>
              <a:rPr lang="it-IT" sz="2000" dirty="0" smtClean="0"/>
              <a:t>del </a:t>
            </a:r>
            <a:r>
              <a:rPr lang="it-IT" sz="2000" dirty="0"/>
              <a:t>programma populista nazionalista, intollerante nei confronti degli immigrati. </a:t>
            </a:r>
            <a:endParaRPr lang="it-IT" sz="2000" dirty="0">
              <a:effectLst/>
            </a:endParaRPr>
          </a:p>
        </p:txBody>
      </p:sp>
    </p:spTree>
    <p:extLst>
      <p:ext uri="{BB962C8B-B14F-4D97-AF65-F5344CB8AC3E}">
        <p14:creationId xmlns:p14="http://schemas.microsoft.com/office/powerpoint/2010/main" val="90435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681492" y="1894850"/>
            <a:ext cx="7511904" cy="4093428"/>
          </a:xfrm>
          <a:prstGeom prst="rect">
            <a:avLst/>
          </a:prstGeom>
        </p:spPr>
        <p:txBody>
          <a:bodyPr wrap="square">
            <a:spAutoFit/>
          </a:bodyPr>
          <a:lstStyle/>
          <a:p>
            <a:r>
              <a:rPr lang="it-IT" sz="2000" dirty="0"/>
              <a:t>Al momento dell’insediamento di Trump alla Casa Bianca, nel 2017, erano </a:t>
            </a:r>
            <a:r>
              <a:rPr lang="it-IT" sz="2000" dirty="0" err="1"/>
              <a:t>Theresa</a:t>
            </a:r>
            <a:r>
              <a:rPr lang="it-IT" sz="2000" dirty="0"/>
              <a:t> </a:t>
            </a:r>
            <a:r>
              <a:rPr lang="it-IT" sz="2000" dirty="0" err="1"/>
              <a:t>May</a:t>
            </a:r>
            <a:r>
              <a:rPr lang="it-IT" sz="2000" dirty="0"/>
              <a:t> in Inghilterra e </a:t>
            </a:r>
            <a:r>
              <a:rPr lang="it-IT" sz="2000" dirty="0" err="1"/>
              <a:t>Mauricio</a:t>
            </a:r>
            <a:r>
              <a:rPr lang="it-IT" sz="2000" dirty="0"/>
              <a:t> Macri in Argentina a rappresentare questo </a:t>
            </a:r>
            <a:r>
              <a:rPr lang="it-IT" sz="2000" b="1" dirty="0"/>
              <a:t>conservatorismo mimetico</a:t>
            </a:r>
            <a:r>
              <a:rPr lang="it-IT" sz="2000" dirty="0"/>
              <a:t>, una sorta di </a:t>
            </a:r>
            <a:r>
              <a:rPr lang="it-IT" sz="2000" b="1" dirty="0"/>
              <a:t>populismo moderato</a:t>
            </a:r>
            <a:r>
              <a:rPr lang="it-IT" sz="2000" dirty="0"/>
              <a:t>. Spesso il populismo mostra la permeabilità del confine tra destra moderata ed estrema destra. </a:t>
            </a:r>
            <a:endParaRPr lang="it-IT" sz="2000" dirty="0" smtClean="0"/>
          </a:p>
          <a:p>
            <a:endParaRPr lang="it-IT" sz="2000" b="1" dirty="0"/>
          </a:p>
          <a:p>
            <a:endParaRPr lang="it-IT" sz="2000" b="1" dirty="0" smtClean="0"/>
          </a:p>
          <a:p>
            <a:r>
              <a:rPr lang="it-IT" sz="2000" b="1" dirty="0" smtClean="0">
                <a:sym typeface="Wingdings"/>
              </a:rPr>
              <a:t> </a:t>
            </a:r>
            <a:r>
              <a:rPr lang="it-IT" sz="2000" b="1" dirty="0" smtClean="0"/>
              <a:t>La </a:t>
            </a:r>
            <a:r>
              <a:rPr lang="it-IT" sz="2000" b="1" dirty="0"/>
              <a:t>destra europea, nel suo tragitto dal fascismo al postfascismo, ha interiorizzato la democrazia a tal punto che ora la contesta sul suo stesso terreno. Ma questa contestazione invece che promuovere la democrazia la restringe a connotazioni etniche e nazionalistiche. </a:t>
            </a:r>
            <a:r>
              <a:rPr lang="it-IT" sz="2000" b="1" dirty="0">
                <a:solidFill>
                  <a:srgbClr val="FF6600"/>
                </a:solidFill>
              </a:rPr>
              <a:t>Solo alcuni abitanti del territorio nazionale sono accettabili come cittadini</a:t>
            </a:r>
            <a:r>
              <a:rPr lang="it-IT" sz="2000" b="1" dirty="0"/>
              <a:t>.</a:t>
            </a:r>
            <a:r>
              <a:rPr lang="it-IT" sz="2000" dirty="0"/>
              <a:t> </a:t>
            </a:r>
            <a:endParaRPr lang="it-IT" sz="2000" dirty="0">
              <a:effectLst/>
            </a:endParaRPr>
          </a:p>
        </p:txBody>
      </p:sp>
    </p:spTree>
    <p:extLst>
      <p:ext uri="{BB962C8B-B14F-4D97-AF65-F5344CB8AC3E}">
        <p14:creationId xmlns:p14="http://schemas.microsoft.com/office/powerpoint/2010/main" val="2955285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284600" y="1554910"/>
            <a:ext cx="8342473" cy="4924425"/>
          </a:xfrm>
          <a:prstGeom prst="rect">
            <a:avLst/>
          </a:prstGeom>
        </p:spPr>
        <p:txBody>
          <a:bodyPr wrap="square">
            <a:spAutoFit/>
          </a:bodyPr>
          <a:lstStyle/>
          <a:p>
            <a:r>
              <a:rPr lang="it-IT" sz="2000" dirty="0" smtClean="0"/>
              <a:t>SECONDO la politologa </a:t>
            </a:r>
            <a:r>
              <a:rPr lang="it-IT" sz="2000" b="1" dirty="0" smtClean="0"/>
              <a:t>Nadia Urbinati</a:t>
            </a:r>
            <a:r>
              <a:rPr lang="it-IT" sz="2000" dirty="0" smtClean="0"/>
              <a:t>:</a:t>
            </a:r>
          </a:p>
          <a:p>
            <a:endParaRPr lang="it-IT" sz="2000" dirty="0" smtClean="0"/>
          </a:p>
          <a:p>
            <a:pPr marL="285750" indent="-285750">
              <a:buFont typeface="Arial"/>
              <a:buChar char="•"/>
            </a:pPr>
            <a:r>
              <a:rPr lang="it-IT" sz="2000" dirty="0" smtClean="0"/>
              <a:t>il </a:t>
            </a:r>
            <a:r>
              <a:rPr lang="it-IT" sz="2000" dirty="0"/>
              <a:t>populismo </a:t>
            </a:r>
            <a:r>
              <a:rPr lang="it-IT" sz="2000" b="1" dirty="0"/>
              <a:t>«sfigura» la democrazia </a:t>
            </a:r>
            <a:r>
              <a:rPr lang="it-IT" sz="2000" dirty="0"/>
              <a:t>e potenzialmente ne mette in discussione il </a:t>
            </a:r>
            <a:r>
              <a:rPr lang="it-IT" sz="2000" dirty="0" smtClean="0"/>
              <a:t>futuro</a:t>
            </a:r>
            <a:endParaRPr lang="it-IT" sz="2000" dirty="0"/>
          </a:p>
          <a:p>
            <a:pPr marL="285750" indent="-285750">
              <a:buFont typeface="Arial"/>
              <a:buChar char="•"/>
            </a:pPr>
            <a:r>
              <a:rPr lang="it-IT" sz="2000" dirty="0" smtClean="0"/>
              <a:t>se </a:t>
            </a:r>
            <a:r>
              <a:rPr lang="it-IT" sz="2000" dirty="0"/>
              <a:t>il populismo è una forma democratica di governo, le sue </a:t>
            </a:r>
            <a:r>
              <a:rPr lang="it-IT" sz="2000" b="1" dirty="0"/>
              <a:t>preoccupazioni repubblicane </a:t>
            </a:r>
            <a:r>
              <a:rPr lang="it-IT" sz="2000" dirty="0"/>
              <a:t>tendono a soppiantare quelle più propriamente democratiche. </a:t>
            </a:r>
            <a:endParaRPr lang="it-IT" sz="2000" dirty="0" smtClean="0"/>
          </a:p>
          <a:p>
            <a:pPr marL="355600"/>
            <a:endParaRPr lang="it-IT" i="1" dirty="0"/>
          </a:p>
          <a:p>
            <a:pPr marL="355600"/>
            <a:r>
              <a:rPr lang="it-IT" i="1" dirty="0"/>
              <a:t>il populismo è la corruzione più devastante delle procedure democratiche, perché distrugge radicalmente la rappresentanza e trasforma il potere negativo del giudizio e dell’opinione da potere che controlla, sorveglia e influenza i leader eletti a potere che rifiuta come “formalismo” la legittimazione elettorale nel nome di una più profonda unità fra i leader e il popolo</a:t>
            </a:r>
          </a:p>
          <a:p>
            <a:endParaRPr lang="it-IT" dirty="0"/>
          </a:p>
          <a:p>
            <a:pPr marL="285750" indent="-285750">
              <a:buFont typeface="Wingdings" charset="0"/>
              <a:buChar char="à"/>
            </a:pPr>
            <a:r>
              <a:rPr lang="it-IT" sz="2400" b="1" dirty="0" smtClean="0">
                <a:solidFill>
                  <a:srgbClr val="FF6600"/>
                </a:solidFill>
              </a:rPr>
              <a:t>Contrappone una </a:t>
            </a:r>
            <a:r>
              <a:rPr lang="it-IT" sz="2400" b="1" dirty="0">
                <a:solidFill>
                  <a:srgbClr val="FF6600"/>
                </a:solidFill>
              </a:rPr>
              <a:t>legittimazione ideologica a una di tipo costituzionale e </a:t>
            </a:r>
            <a:r>
              <a:rPr lang="it-IT" sz="2400" b="1" dirty="0" smtClean="0">
                <a:solidFill>
                  <a:srgbClr val="FF6600"/>
                </a:solidFill>
              </a:rPr>
              <a:t>procedurale</a:t>
            </a:r>
            <a:r>
              <a:rPr lang="it-IT" sz="2400" dirty="0" smtClean="0">
                <a:solidFill>
                  <a:srgbClr val="FF6600"/>
                </a:solidFill>
              </a:rPr>
              <a:t> </a:t>
            </a:r>
            <a:endParaRPr lang="it-IT" sz="2400" dirty="0">
              <a:solidFill>
                <a:srgbClr val="FF6600"/>
              </a:solidFill>
              <a:effectLst/>
            </a:endParaRPr>
          </a:p>
        </p:txBody>
      </p:sp>
    </p:spTree>
    <p:extLst>
      <p:ext uri="{BB962C8B-B14F-4D97-AF65-F5344CB8AC3E}">
        <p14:creationId xmlns:p14="http://schemas.microsoft.com/office/powerpoint/2010/main" val="747312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CasellaDiTesto 2"/>
          <p:cNvSpPr txBox="1"/>
          <p:nvPr/>
        </p:nvSpPr>
        <p:spPr>
          <a:xfrm>
            <a:off x="1809750" y="2635250"/>
            <a:ext cx="5207000" cy="523220"/>
          </a:xfrm>
          <a:prstGeom prst="rect">
            <a:avLst/>
          </a:prstGeom>
          <a:noFill/>
        </p:spPr>
        <p:txBody>
          <a:bodyPr wrap="square" rtlCol="0">
            <a:spAutoFit/>
          </a:bodyPr>
          <a:lstStyle/>
          <a:p>
            <a:r>
              <a:rPr lang="it-IT" sz="2800" b="1" dirty="0" smtClean="0">
                <a:solidFill>
                  <a:srgbClr val="FF6600"/>
                </a:solidFill>
              </a:rPr>
              <a:t>POLITICA O ANTIPOLITICA?</a:t>
            </a:r>
            <a:endParaRPr lang="it-IT" sz="2800" b="1" dirty="0">
              <a:solidFill>
                <a:srgbClr val="FF6600"/>
              </a:solidFill>
            </a:endParaRPr>
          </a:p>
        </p:txBody>
      </p:sp>
    </p:spTree>
    <p:extLst>
      <p:ext uri="{BB962C8B-B14F-4D97-AF65-F5344CB8AC3E}">
        <p14:creationId xmlns:p14="http://schemas.microsoft.com/office/powerpoint/2010/main" val="843946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2286000" y="2274838"/>
            <a:ext cx="4572000" cy="3785652"/>
          </a:xfrm>
          <a:prstGeom prst="rect">
            <a:avLst/>
          </a:prstGeom>
        </p:spPr>
        <p:txBody>
          <a:bodyPr>
            <a:spAutoFit/>
          </a:bodyPr>
          <a:lstStyle/>
          <a:p>
            <a:r>
              <a:rPr lang="it-IT" sz="2400" i="1" dirty="0"/>
              <a:t>Se gli autori che aderiscono al modello della </a:t>
            </a:r>
            <a:r>
              <a:rPr lang="it-IT" sz="2400" b="1" i="1" dirty="0"/>
              <a:t>democrazia liberale </a:t>
            </a:r>
            <a:r>
              <a:rPr lang="it-IT" sz="2400" i="1" dirty="0"/>
              <a:t>di solito considerano il populismo come una patologia, gli studiosi che guardano con favore all’idea di una </a:t>
            </a:r>
            <a:r>
              <a:rPr lang="it-IT" sz="2400" b="1" i="1" dirty="0"/>
              <a:t>democrazia radicale </a:t>
            </a:r>
            <a:r>
              <a:rPr lang="it-IT" sz="2400" i="1" dirty="0"/>
              <a:t>tendono a concepirlo come una forza salutare, e a volte perfino emancipatrice, che rafforza la rappresentanza politica</a:t>
            </a:r>
            <a:endParaRPr lang="it-IT" sz="2400" i="1" dirty="0">
              <a:effectLst/>
            </a:endParaRPr>
          </a:p>
        </p:txBody>
      </p:sp>
    </p:spTree>
    <p:extLst>
      <p:ext uri="{BB962C8B-B14F-4D97-AF65-F5344CB8AC3E}">
        <p14:creationId xmlns:p14="http://schemas.microsoft.com/office/powerpoint/2010/main" val="3661550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42875" y="1490008"/>
            <a:ext cx="8842375" cy="4893648"/>
          </a:xfrm>
          <a:prstGeom prst="rect">
            <a:avLst/>
          </a:prstGeom>
        </p:spPr>
        <p:txBody>
          <a:bodyPr wrap="square">
            <a:spAutoFit/>
          </a:bodyPr>
          <a:lstStyle/>
          <a:p>
            <a:pPr marL="342900" indent="-342900">
              <a:buFont typeface="Arial"/>
              <a:buChar char="•"/>
            </a:pPr>
            <a:r>
              <a:rPr lang="it-IT" sz="2400" dirty="0" smtClean="0"/>
              <a:t>Nel </a:t>
            </a:r>
            <a:r>
              <a:rPr lang="it-IT" sz="2400" dirty="0"/>
              <a:t>celebre e fondamentale lavoro di </a:t>
            </a:r>
            <a:r>
              <a:rPr lang="it-IT" sz="2400" b="1" dirty="0"/>
              <a:t>Ernesto </a:t>
            </a:r>
            <a:r>
              <a:rPr lang="it-IT" sz="2400" b="1" dirty="0" err="1"/>
              <a:t>Laclau</a:t>
            </a:r>
            <a:r>
              <a:rPr lang="it-IT" sz="2400" dirty="0"/>
              <a:t>, la provinciale concezione europea del populismo viene </a:t>
            </a:r>
            <a:r>
              <a:rPr lang="it-IT" sz="2400" dirty="0" smtClean="0"/>
              <a:t>superata</a:t>
            </a:r>
          </a:p>
          <a:p>
            <a:pPr marL="342900" indent="-342900">
              <a:buFont typeface="Arial"/>
              <a:buChar char="•"/>
            </a:pPr>
            <a:endParaRPr lang="it-IT" sz="2400" dirty="0" smtClean="0"/>
          </a:p>
          <a:p>
            <a:pPr marL="342900" indent="-342900">
              <a:buFont typeface="Arial"/>
              <a:buChar char="•"/>
            </a:pPr>
            <a:r>
              <a:rPr lang="it-IT" sz="2400" dirty="0" smtClean="0"/>
              <a:t>Lo </a:t>
            </a:r>
            <a:r>
              <a:rPr lang="it-IT" sz="2400" dirty="0"/>
              <a:t>studioso argentino, infatti, tende ad annullare tutti i confini nazionali e storici, presentando in definitiva il populismo come </a:t>
            </a:r>
            <a:r>
              <a:rPr lang="it-IT" sz="2400" b="1" dirty="0">
                <a:solidFill>
                  <a:srgbClr val="FF6600"/>
                </a:solidFill>
              </a:rPr>
              <a:t>la politica «in quanto tale</a:t>
            </a:r>
            <a:r>
              <a:rPr lang="it-IT" sz="2400" b="1" dirty="0" smtClean="0">
                <a:solidFill>
                  <a:srgbClr val="FF6600"/>
                </a:solidFill>
              </a:rPr>
              <a:t>»</a:t>
            </a:r>
            <a:r>
              <a:rPr lang="it-IT" sz="2400" dirty="0"/>
              <a:t> </a:t>
            </a:r>
            <a:endParaRPr lang="it-IT" sz="2400" dirty="0" smtClean="0"/>
          </a:p>
          <a:p>
            <a:pPr marL="342900" indent="-342900">
              <a:buFont typeface="Arial"/>
              <a:buChar char="•"/>
            </a:pPr>
            <a:endParaRPr lang="it-IT" sz="2400" dirty="0"/>
          </a:p>
          <a:p>
            <a:pPr marL="342900" indent="-342900">
              <a:buFont typeface="Arial"/>
              <a:buChar char="•"/>
            </a:pPr>
            <a:r>
              <a:rPr lang="it-IT" sz="2400" dirty="0" err="1" smtClean="0"/>
              <a:t>Laclau</a:t>
            </a:r>
            <a:r>
              <a:rPr lang="it-IT" sz="2400" dirty="0" smtClean="0"/>
              <a:t> </a:t>
            </a:r>
            <a:r>
              <a:rPr lang="it-IT" sz="2400" dirty="0"/>
              <a:t>è il fondatore di una scuola di pensiero che interpreta il populismo come il </a:t>
            </a:r>
            <a:r>
              <a:rPr lang="it-IT" sz="2400" b="1" dirty="0">
                <a:solidFill>
                  <a:srgbClr val="FF6600"/>
                </a:solidFill>
              </a:rPr>
              <a:t>supremo agente della </a:t>
            </a:r>
            <a:r>
              <a:rPr lang="it-IT" sz="2400" b="1" dirty="0" smtClean="0">
                <a:solidFill>
                  <a:srgbClr val="FF6600"/>
                </a:solidFill>
              </a:rPr>
              <a:t>democrazia </a:t>
            </a:r>
            <a:r>
              <a:rPr lang="it-IT" sz="2400" dirty="0"/>
              <a:t> </a:t>
            </a:r>
          </a:p>
          <a:p>
            <a:pPr marL="342900" indent="-342900">
              <a:buFont typeface="Arial"/>
              <a:buChar char="•"/>
            </a:pPr>
            <a:endParaRPr lang="it-IT" sz="2400" b="1" dirty="0">
              <a:solidFill>
                <a:srgbClr val="FF6600"/>
              </a:solidFill>
            </a:endParaRPr>
          </a:p>
          <a:p>
            <a:r>
              <a:rPr lang="it-IT" dirty="0"/>
              <a:t> </a:t>
            </a:r>
          </a:p>
          <a:p>
            <a:r>
              <a:rPr lang="it-IT" dirty="0"/>
              <a:t>Recentemente, teorici critici come </a:t>
            </a:r>
            <a:r>
              <a:rPr lang="it-IT" b="1" dirty="0"/>
              <a:t>Andrew Arato e Nadia Urbinati</a:t>
            </a:r>
            <a:r>
              <a:rPr lang="it-IT" dirty="0"/>
              <a:t> hanno collocato l’approccio di </a:t>
            </a:r>
            <a:r>
              <a:rPr lang="it-IT" dirty="0" err="1"/>
              <a:t>Laclau</a:t>
            </a:r>
            <a:r>
              <a:rPr lang="it-IT" dirty="0"/>
              <a:t> nella sfera della teologia </a:t>
            </a:r>
            <a:r>
              <a:rPr lang="it-IT" dirty="0" smtClean="0"/>
              <a:t>politica ed hanno </a:t>
            </a:r>
            <a:r>
              <a:rPr lang="it-IT" dirty="0"/>
              <a:t>messo in luce le dimensioni antidemocratiche dell’interpretazione dello studioso argentino. </a:t>
            </a:r>
          </a:p>
        </p:txBody>
      </p:sp>
    </p:spTree>
    <p:extLst>
      <p:ext uri="{BB962C8B-B14F-4D97-AF65-F5344CB8AC3E}">
        <p14:creationId xmlns:p14="http://schemas.microsoft.com/office/powerpoint/2010/main" val="31505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80142" y="1187527"/>
            <a:ext cx="7945581" cy="5324535"/>
          </a:xfrm>
          <a:prstGeom prst="rect">
            <a:avLst/>
          </a:prstGeom>
        </p:spPr>
        <p:txBody>
          <a:bodyPr wrap="square">
            <a:spAutoFit/>
          </a:bodyPr>
          <a:lstStyle/>
          <a:p>
            <a:r>
              <a:rPr lang="it-IT" sz="2000" b="1" dirty="0" smtClean="0">
                <a:solidFill>
                  <a:srgbClr val="FF6600"/>
                </a:solidFill>
              </a:rPr>
              <a:t>POPOLO E MITO DELLE ORIGINI</a:t>
            </a:r>
            <a:endParaRPr lang="it-IT" sz="2000" b="1" dirty="0">
              <a:solidFill>
                <a:srgbClr val="FF6600"/>
              </a:solidFill>
            </a:endParaRPr>
          </a:p>
          <a:p>
            <a:endParaRPr lang="it-IT" sz="2000" dirty="0" smtClean="0"/>
          </a:p>
          <a:p>
            <a:r>
              <a:rPr lang="it-IT" sz="2000" dirty="0" smtClean="0"/>
              <a:t>Di </a:t>
            </a:r>
            <a:r>
              <a:rPr lang="it-IT" sz="2000" dirty="0"/>
              <a:t>fatto, «popolo» è un termine neutro, del quale si sono appropriati in vario modo diversi soggetti nazionali in rappresentanza di movimenti che spaziano dal liberalismo </a:t>
            </a:r>
            <a:r>
              <a:rPr lang="it-IT" sz="2000" dirty="0" smtClean="0"/>
              <a:t>alla sinistra all’estrema destra:</a:t>
            </a:r>
          </a:p>
          <a:p>
            <a:endParaRPr lang="it-IT" sz="2000" dirty="0" smtClean="0"/>
          </a:p>
          <a:p>
            <a:pPr marL="285750" indent="-285750">
              <a:buFont typeface="Arial"/>
              <a:buChar char="•"/>
            </a:pPr>
            <a:r>
              <a:rPr lang="it-IT" sz="2000" dirty="0" smtClean="0"/>
              <a:t>Il fascismo ha </a:t>
            </a:r>
            <a:r>
              <a:rPr lang="it-IT" sz="2000" dirty="0"/>
              <a:t>parlato in nome del «popolo» o del </a:t>
            </a:r>
            <a:r>
              <a:rPr lang="it-IT" sz="2000" dirty="0" smtClean="0"/>
              <a:t>Volk</a:t>
            </a:r>
          </a:p>
          <a:p>
            <a:pPr marL="285750" indent="-285750">
              <a:buFont typeface="Arial"/>
              <a:buChar char="•"/>
            </a:pPr>
            <a:r>
              <a:rPr lang="it-IT" sz="2000" dirty="0" smtClean="0"/>
              <a:t>i </a:t>
            </a:r>
            <a:r>
              <a:rPr lang="it-IT" sz="2000" dirty="0"/>
              <a:t>socialisti reali hanno a loro volta collegato un popolo alla </a:t>
            </a:r>
            <a:r>
              <a:rPr lang="it-IT" sz="2000" dirty="0" smtClean="0"/>
              <a:t>nazione </a:t>
            </a:r>
          </a:p>
          <a:p>
            <a:pPr marL="285750" indent="-285750">
              <a:buFont typeface="Arial"/>
              <a:buChar char="•"/>
            </a:pPr>
            <a:r>
              <a:rPr lang="it-IT" sz="2000" dirty="0" smtClean="0"/>
              <a:t>i </a:t>
            </a:r>
            <a:r>
              <a:rPr lang="it-IT" sz="2000" dirty="0"/>
              <a:t>liberali hanno fatto riferimento all’espressione «</a:t>
            </a:r>
            <a:r>
              <a:rPr lang="it-IT" sz="2000" dirty="0" err="1"/>
              <a:t>We</a:t>
            </a:r>
            <a:r>
              <a:rPr lang="it-IT" sz="2000" dirty="0"/>
              <a:t>, the </a:t>
            </a:r>
            <a:r>
              <a:rPr lang="it-IT" sz="2000" dirty="0" err="1"/>
              <a:t>people</a:t>
            </a:r>
            <a:r>
              <a:rPr lang="it-IT" sz="2000" dirty="0"/>
              <a:t>», contenuta nel preambolo della Costituzione degli Stati Uniti, come elemento fondativo dell’era </a:t>
            </a:r>
            <a:r>
              <a:rPr lang="it-IT" sz="2000" dirty="0" smtClean="0"/>
              <a:t>moderna</a:t>
            </a:r>
          </a:p>
          <a:p>
            <a:pPr marL="285750" indent="-285750">
              <a:buFont typeface="Arial"/>
              <a:buChar char="•"/>
            </a:pPr>
            <a:r>
              <a:rPr lang="it-IT" sz="2000" dirty="0"/>
              <a:t>n</a:t>
            </a:r>
            <a:r>
              <a:rPr lang="it-IT" sz="2000" dirty="0" smtClean="0"/>
              <a:t>el populismo</a:t>
            </a:r>
            <a:r>
              <a:rPr lang="it-IT" sz="2000" dirty="0"/>
              <a:t> </a:t>
            </a:r>
            <a:r>
              <a:rPr lang="it-IT" sz="2000" dirty="0" smtClean="0"/>
              <a:t>tutte </a:t>
            </a:r>
            <a:r>
              <a:rPr lang="it-IT" sz="2000" dirty="0"/>
              <a:t>queste tradizioni si sono collegate fra loro. </a:t>
            </a:r>
            <a:endParaRPr lang="it-IT" sz="2000" dirty="0" smtClean="0"/>
          </a:p>
          <a:p>
            <a:pPr marL="742950" lvl="1" indent="-285750">
              <a:buFont typeface="Arial"/>
              <a:buChar char="•"/>
            </a:pPr>
            <a:r>
              <a:rPr lang="it-IT" sz="2000" dirty="0" smtClean="0"/>
              <a:t>il </a:t>
            </a:r>
            <a:r>
              <a:rPr lang="it-IT" sz="2000" dirty="0"/>
              <a:t>populismo ha fatto coincidere la rappresentanza politica con la delega totale, connettendole entrambe a un’idea mitica del passato, quando la democrazia funzionava </a:t>
            </a:r>
            <a:r>
              <a:rPr lang="it-IT" sz="2000" dirty="0" smtClean="0"/>
              <a:t>davvero</a:t>
            </a:r>
          </a:p>
          <a:p>
            <a:pPr marL="742950" lvl="1" indent="-285750">
              <a:buFont typeface="Arial"/>
              <a:buChar char="•"/>
            </a:pPr>
            <a:endParaRPr lang="it-IT" sz="2000" dirty="0"/>
          </a:p>
          <a:p>
            <a:pPr marL="0" lvl="1"/>
            <a:r>
              <a:rPr lang="it-IT" sz="2000" dirty="0" smtClean="0">
                <a:sym typeface="Wingdings"/>
              </a:rPr>
              <a:t></a:t>
            </a:r>
            <a:r>
              <a:rPr lang="it-IT" sz="2000" b="1" dirty="0" smtClean="0">
                <a:solidFill>
                  <a:srgbClr val="0000FF"/>
                </a:solidFill>
                <a:sym typeface="Wingdings"/>
              </a:rPr>
              <a:t> Ritorno ad una età mitica libera dal PLURALISMO</a:t>
            </a:r>
            <a:endParaRPr lang="it-IT" sz="2000" dirty="0"/>
          </a:p>
        </p:txBody>
      </p:sp>
    </p:spTree>
    <p:extLst>
      <p:ext uri="{BB962C8B-B14F-4D97-AF65-F5344CB8AC3E}">
        <p14:creationId xmlns:p14="http://schemas.microsoft.com/office/powerpoint/2010/main" val="20022399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74625" y="1581726"/>
            <a:ext cx="8969375" cy="4770537"/>
          </a:xfrm>
          <a:prstGeom prst="rect">
            <a:avLst/>
          </a:prstGeom>
        </p:spPr>
        <p:txBody>
          <a:bodyPr wrap="square">
            <a:spAutoFit/>
          </a:bodyPr>
          <a:lstStyle/>
          <a:p>
            <a:r>
              <a:rPr lang="it-IT" sz="2400" b="1" dirty="0" smtClean="0">
                <a:solidFill>
                  <a:srgbClr val="0000FF"/>
                </a:solidFill>
              </a:rPr>
              <a:t>POPULISTI E MASS MEDIA</a:t>
            </a:r>
          </a:p>
          <a:p>
            <a:endParaRPr lang="it-IT" sz="2000" dirty="0"/>
          </a:p>
          <a:p>
            <a:pPr marL="285750" indent="-285750">
              <a:buFont typeface="Arial"/>
              <a:buChar char="•"/>
            </a:pPr>
            <a:r>
              <a:rPr lang="it-IT" sz="2000" dirty="0" smtClean="0"/>
              <a:t>I </a:t>
            </a:r>
            <a:r>
              <a:rPr lang="it-IT" sz="2000" dirty="0"/>
              <a:t>populisti esaltano al massimo l’importanza dei mezzi d’informazione, ponendoli al centro della </a:t>
            </a:r>
            <a:r>
              <a:rPr lang="it-IT" sz="2000" dirty="0" smtClean="0"/>
              <a:t>politica</a:t>
            </a:r>
          </a:p>
          <a:p>
            <a:pPr marL="285750" indent="-285750">
              <a:buFont typeface="Arial"/>
              <a:buChar char="•"/>
            </a:pPr>
            <a:r>
              <a:rPr lang="it-IT" sz="2000" dirty="0" smtClean="0"/>
              <a:t>considerano </a:t>
            </a:r>
            <a:r>
              <a:rPr lang="it-IT" sz="2000" dirty="0"/>
              <a:t>la </a:t>
            </a:r>
            <a:r>
              <a:rPr lang="it-IT" sz="2000" b="1" dirty="0">
                <a:solidFill>
                  <a:srgbClr val="0000FF"/>
                </a:solidFill>
              </a:rPr>
              <a:t>politica come uno spettacolo</a:t>
            </a:r>
            <a:r>
              <a:rPr lang="it-IT" sz="2000" dirty="0"/>
              <a:t>, una </a:t>
            </a:r>
            <a:r>
              <a:rPr lang="it-IT" sz="2000" b="1" dirty="0">
                <a:solidFill>
                  <a:srgbClr val="FF6600"/>
                </a:solidFill>
              </a:rPr>
              <a:t>battaglia culturale fra i difensori degli interessi del «vero» popolo della nazione e i media, le élites e le minoranze che proteggono gli interessi </a:t>
            </a:r>
            <a:r>
              <a:rPr lang="it-IT" sz="2000" b="1" dirty="0" smtClean="0">
                <a:solidFill>
                  <a:srgbClr val="FF6600"/>
                </a:solidFill>
              </a:rPr>
              <a:t>antinazionali</a:t>
            </a:r>
          </a:p>
          <a:p>
            <a:pPr marL="285750" indent="-285750">
              <a:buFont typeface="Arial"/>
              <a:buChar char="•"/>
            </a:pPr>
            <a:r>
              <a:rPr lang="it-IT" sz="2000" dirty="0" smtClean="0"/>
              <a:t> </a:t>
            </a:r>
            <a:r>
              <a:rPr lang="it-IT" sz="2000" dirty="0"/>
              <a:t>La libertà di espressione è accettabile solo se con ciò si intende che il leader dà voce all’«uomo comune</a:t>
            </a:r>
            <a:r>
              <a:rPr lang="it-IT" sz="2000" dirty="0" smtClean="0"/>
              <a:t>»</a:t>
            </a:r>
          </a:p>
          <a:p>
            <a:endParaRPr lang="it-IT" sz="2000" dirty="0"/>
          </a:p>
          <a:p>
            <a:r>
              <a:rPr lang="it-IT" sz="2000" dirty="0" smtClean="0">
                <a:sym typeface="Wingdings"/>
              </a:rPr>
              <a:t> </a:t>
            </a:r>
            <a:r>
              <a:rPr lang="it-IT" sz="2000" b="1" dirty="0" smtClean="0"/>
              <a:t>concezione </a:t>
            </a:r>
            <a:r>
              <a:rPr lang="it-IT" sz="2000" b="1" dirty="0"/>
              <a:t>postfascista della democrazia</a:t>
            </a:r>
            <a:r>
              <a:rPr lang="it-IT" sz="2000" dirty="0"/>
              <a:t>, nella quale l’autoritarismo e la demonizzazione prendono il posto della tolleranza e del dialogo </a:t>
            </a:r>
            <a:r>
              <a:rPr lang="it-IT" sz="2000" dirty="0" smtClean="0"/>
              <a:t>aperto</a:t>
            </a:r>
            <a:endParaRPr lang="it-IT" sz="2000" dirty="0"/>
          </a:p>
          <a:p>
            <a:pPr marL="285750" indent="-285750">
              <a:buFont typeface="Wingdings" charset="0"/>
              <a:buChar char="à"/>
            </a:pPr>
            <a:r>
              <a:rPr lang="it-IT" sz="2000" dirty="0" smtClean="0"/>
              <a:t>I </a:t>
            </a:r>
            <a:r>
              <a:rPr lang="it-IT" sz="2000" b="1" dirty="0"/>
              <a:t>blog su Internet e altri media non tradizionali </a:t>
            </a:r>
            <a:r>
              <a:rPr lang="it-IT" sz="2000" dirty="0" smtClean="0"/>
              <a:t>consentono di </a:t>
            </a:r>
            <a:r>
              <a:rPr lang="it-IT" sz="2000" dirty="0"/>
              <a:t>dare piena visibilità ai messaggeri </a:t>
            </a:r>
            <a:r>
              <a:rPr lang="it-IT" sz="2000" dirty="0" smtClean="0"/>
              <a:t>populisti </a:t>
            </a:r>
          </a:p>
          <a:p>
            <a:pPr marL="285750" indent="-285750">
              <a:buFont typeface="Wingdings" charset="0"/>
              <a:buChar char="à"/>
            </a:pPr>
            <a:r>
              <a:rPr lang="it-IT" sz="2000" b="1" dirty="0" smtClean="0"/>
              <a:t>concezione </a:t>
            </a:r>
            <a:r>
              <a:rPr lang="it-IT" sz="2000" b="1" dirty="0"/>
              <a:t>premoderna della stampa </a:t>
            </a:r>
            <a:r>
              <a:rPr lang="it-IT" sz="2000" dirty="0"/>
              <a:t>come veicolo di </a:t>
            </a:r>
            <a:r>
              <a:rPr lang="it-IT" sz="2000" dirty="0" smtClean="0"/>
              <a:t>pregiudizi</a:t>
            </a:r>
            <a:endParaRPr lang="it-IT" sz="2000" dirty="0">
              <a:effectLst/>
            </a:endParaRPr>
          </a:p>
        </p:txBody>
      </p:sp>
    </p:spTree>
    <p:extLst>
      <p:ext uri="{BB962C8B-B14F-4D97-AF65-F5344CB8AC3E}">
        <p14:creationId xmlns:p14="http://schemas.microsoft.com/office/powerpoint/2010/main" val="1091176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588562" y="1261478"/>
            <a:ext cx="7961068" cy="4708981"/>
          </a:xfrm>
          <a:prstGeom prst="rect">
            <a:avLst/>
          </a:prstGeom>
        </p:spPr>
        <p:txBody>
          <a:bodyPr wrap="square">
            <a:spAutoFit/>
          </a:bodyPr>
          <a:lstStyle/>
          <a:p>
            <a:r>
              <a:rPr lang="it-IT" sz="2000" b="1" dirty="0" smtClean="0">
                <a:solidFill>
                  <a:srgbClr val="FF6600"/>
                </a:solidFill>
              </a:rPr>
              <a:t>UN MATRIMONIO PERFETTO</a:t>
            </a:r>
            <a:endParaRPr lang="it-IT" sz="2000" b="1" dirty="0">
              <a:solidFill>
                <a:srgbClr val="FF6600"/>
              </a:solidFill>
            </a:endParaRPr>
          </a:p>
          <a:p>
            <a:endParaRPr lang="it-IT" sz="2000" dirty="0" smtClean="0"/>
          </a:p>
          <a:p>
            <a:r>
              <a:rPr lang="it-IT" sz="2000" dirty="0" smtClean="0"/>
              <a:t>Come </a:t>
            </a:r>
            <a:r>
              <a:rPr lang="it-IT" sz="2000" dirty="0"/>
              <a:t>ha </a:t>
            </a:r>
            <a:r>
              <a:rPr lang="it-IT" sz="2000" dirty="0" smtClean="0"/>
              <a:t>osservato la saggista e scrittrice argentina </a:t>
            </a:r>
            <a:r>
              <a:rPr lang="it-IT" sz="2000" b="1" dirty="0" err="1"/>
              <a:t>Beatriz</a:t>
            </a:r>
            <a:r>
              <a:rPr lang="it-IT" sz="2000" b="1" dirty="0"/>
              <a:t> </a:t>
            </a:r>
            <a:r>
              <a:rPr lang="it-IT" sz="2000" b="1" dirty="0" err="1"/>
              <a:t>Sarlo</a:t>
            </a:r>
            <a:r>
              <a:rPr lang="it-IT" sz="2000" dirty="0"/>
              <a:t>, se la politica è sempre più complessa e multipolare, quella attuata nel contesto dei social network tende ad essere vista in termini </a:t>
            </a:r>
            <a:r>
              <a:rPr lang="it-IT" sz="2000" dirty="0" smtClean="0"/>
              <a:t>binari</a:t>
            </a:r>
          </a:p>
          <a:p>
            <a:endParaRPr lang="it-IT" sz="2000" dirty="0"/>
          </a:p>
          <a:p>
            <a:pPr marL="342900" indent="-342900">
              <a:buFont typeface="Wingdings" charset="0"/>
              <a:buChar char="à"/>
            </a:pPr>
            <a:r>
              <a:rPr lang="it-IT" sz="2000" b="1" dirty="0" smtClean="0">
                <a:solidFill>
                  <a:srgbClr val="FF6600"/>
                </a:solidFill>
              </a:rPr>
              <a:t>i </a:t>
            </a:r>
            <a:r>
              <a:rPr lang="it-IT" sz="2000" b="1" dirty="0">
                <a:solidFill>
                  <a:srgbClr val="FF6600"/>
                </a:solidFill>
              </a:rPr>
              <a:t>social media e il populismo sembrano fatti l’uno per l’altro</a:t>
            </a:r>
            <a:r>
              <a:rPr lang="it-IT" sz="2000" dirty="0"/>
              <a:t>. </a:t>
            </a:r>
            <a:endParaRPr lang="it-IT" sz="2000" dirty="0" smtClean="0"/>
          </a:p>
          <a:p>
            <a:pPr marL="342900" indent="-342900">
              <a:buFont typeface="Wingdings" charset="0"/>
              <a:buChar char="à"/>
            </a:pPr>
            <a:endParaRPr lang="it-IT" sz="2000" dirty="0"/>
          </a:p>
          <a:p>
            <a:pPr marL="342900" indent="-342900">
              <a:buFont typeface="Arial"/>
              <a:buChar char="•"/>
            </a:pPr>
            <a:r>
              <a:rPr lang="it-IT" sz="2000" dirty="0" smtClean="0"/>
              <a:t>IL rapporto diretto CON I PROPRI FOLLOWERS, </a:t>
            </a:r>
            <a:r>
              <a:rPr lang="it-IT" sz="2000" dirty="0"/>
              <a:t>di cui non esistono precedenti, consente ai leader populisti di distinguersi dai politici tradizionali e di evidenziare la propria ostilità alla consueta politica. </a:t>
            </a:r>
            <a:endParaRPr lang="it-IT" sz="2000" dirty="0" smtClean="0"/>
          </a:p>
          <a:p>
            <a:pPr marL="342900" indent="-342900">
              <a:buFont typeface="Arial"/>
              <a:buChar char="•"/>
            </a:pPr>
            <a:endParaRPr lang="it-IT" sz="2000" dirty="0"/>
          </a:p>
          <a:p>
            <a:pPr marL="342900" indent="-342900">
              <a:buFont typeface="Arial"/>
              <a:buChar char="•"/>
            </a:pPr>
            <a:r>
              <a:rPr lang="it-IT" sz="2000" dirty="0" smtClean="0"/>
              <a:t>L’idea </a:t>
            </a:r>
            <a:r>
              <a:rPr lang="it-IT" sz="2000" dirty="0"/>
              <a:t>che la voce non mediata e non contraddetta del leader rappresenti la verità opera in tandem con la storia secondo cui i media tradizionali non offrono all’opinione pubblica altro che </a:t>
            </a:r>
            <a:r>
              <a:rPr lang="it-IT" sz="2000" dirty="0" smtClean="0"/>
              <a:t>bugie</a:t>
            </a:r>
            <a:endParaRPr lang="it-IT" sz="2000" dirty="0"/>
          </a:p>
        </p:txBody>
      </p:sp>
    </p:spTree>
    <p:extLst>
      <p:ext uri="{BB962C8B-B14F-4D97-AF65-F5344CB8AC3E}">
        <p14:creationId xmlns:p14="http://schemas.microsoft.com/office/powerpoint/2010/main" val="4261719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913819" y="1305342"/>
            <a:ext cx="7744231" cy="4893647"/>
          </a:xfrm>
          <a:prstGeom prst="rect">
            <a:avLst/>
          </a:prstGeom>
        </p:spPr>
        <p:txBody>
          <a:bodyPr wrap="square">
            <a:spAutoFit/>
          </a:bodyPr>
          <a:lstStyle/>
          <a:p>
            <a:r>
              <a:rPr lang="it-IT" sz="2400" dirty="0" smtClean="0"/>
              <a:t>SECONDO lo </a:t>
            </a:r>
            <a:r>
              <a:rPr lang="it-IT" sz="2400" dirty="0"/>
              <a:t>studioso dei sistemi di comunicazione argentino </a:t>
            </a:r>
            <a:r>
              <a:rPr lang="it-IT" sz="2400" b="1" dirty="0"/>
              <a:t>Silvio </a:t>
            </a:r>
            <a:r>
              <a:rPr lang="it-IT" sz="2400" b="1" dirty="0" err="1"/>
              <a:t>Waisbord</a:t>
            </a:r>
            <a:r>
              <a:rPr lang="it-IT" sz="2400" dirty="0"/>
              <a:t>, </a:t>
            </a:r>
            <a:r>
              <a:rPr lang="it-IT" sz="2400" dirty="0" smtClean="0"/>
              <a:t>la sensibilità </a:t>
            </a:r>
            <a:r>
              <a:rPr lang="it-IT" sz="2400" dirty="0"/>
              <a:t>nei confronti dei media </a:t>
            </a:r>
            <a:r>
              <a:rPr lang="it-IT" sz="2400" dirty="0" smtClean="0"/>
              <a:t>apre UNA GRANDE CONTRADDIZIONE:</a:t>
            </a:r>
          </a:p>
          <a:p>
            <a:endParaRPr lang="it-IT" sz="2400" dirty="0" smtClean="0"/>
          </a:p>
          <a:p>
            <a:pPr marL="342900" indent="-342900">
              <a:buFont typeface="Arial"/>
              <a:buChar char="•"/>
            </a:pPr>
            <a:r>
              <a:rPr lang="it-IT" sz="2400" dirty="0" smtClean="0"/>
              <a:t>Tra l’esigenza </a:t>
            </a:r>
            <a:r>
              <a:rPr lang="it-IT" sz="2400" dirty="0"/>
              <a:t>di parlare </a:t>
            </a:r>
            <a:r>
              <a:rPr lang="it-IT" sz="2400" b="1" dirty="0">
                <a:solidFill>
                  <a:srgbClr val="FF6600"/>
                </a:solidFill>
              </a:rPr>
              <a:t>a nome della maggioranza </a:t>
            </a:r>
            <a:r>
              <a:rPr lang="it-IT" sz="2400" dirty="0"/>
              <a:t>delle persone </a:t>
            </a:r>
            <a:endParaRPr lang="it-IT" sz="2400" dirty="0" smtClean="0"/>
          </a:p>
          <a:p>
            <a:pPr marL="342900" indent="-342900">
              <a:buFont typeface="Arial"/>
              <a:buChar char="•"/>
            </a:pPr>
            <a:r>
              <a:rPr lang="it-IT" sz="2400" dirty="0" smtClean="0"/>
              <a:t>e </a:t>
            </a:r>
            <a:r>
              <a:rPr lang="it-IT" sz="2400" dirty="0"/>
              <a:t>allo stesso tempo nel contesto di una struttura piramidale della comunicazione che afferma la </a:t>
            </a:r>
            <a:r>
              <a:rPr lang="it-IT" sz="2400" b="1" dirty="0">
                <a:solidFill>
                  <a:srgbClr val="FF6600"/>
                </a:solidFill>
              </a:rPr>
              <a:t>parola del </a:t>
            </a:r>
            <a:r>
              <a:rPr lang="it-IT" sz="2400" b="1" dirty="0" smtClean="0">
                <a:solidFill>
                  <a:srgbClr val="FF6600"/>
                </a:solidFill>
              </a:rPr>
              <a:t>leader</a:t>
            </a:r>
          </a:p>
          <a:p>
            <a:endParaRPr lang="it-IT" sz="2400" dirty="0"/>
          </a:p>
          <a:p>
            <a:r>
              <a:rPr lang="it-IT" sz="2400" b="1" dirty="0" smtClean="0"/>
              <a:t>IN DEFINITIVA: UN REGIME MEDIATICO AL SERVIZIO DELL’IDENTITÀ, DELLA NAZIONE E DEL SACRO COSTITUISCE UN FATTORE CRUCIALE NEL SUCCESSO DEL POPULISMO</a:t>
            </a:r>
            <a:endParaRPr lang="it-IT" sz="2400" b="1" dirty="0">
              <a:effectLst/>
            </a:endParaRPr>
          </a:p>
        </p:txBody>
      </p:sp>
    </p:spTree>
    <p:extLst>
      <p:ext uri="{BB962C8B-B14F-4D97-AF65-F5344CB8AC3E}">
        <p14:creationId xmlns:p14="http://schemas.microsoft.com/office/powerpoint/2010/main" val="178982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3"/>
          <a:srcRect/>
          <a:stretch/>
        </p:blipFill>
        <p:spPr>
          <a:xfrm>
            <a:off x="0" y="0"/>
            <a:ext cx="1806568" cy="943188"/>
          </a:xfrm>
          <a:prstGeom prst="rect">
            <a:avLst/>
          </a:prstGeom>
        </p:spPr>
      </p:pic>
      <p:pic>
        <p:nvPicPr>
          <p:cNvPr id="6" name="Immagine 5"/>
          <p:cNvPicPr>
            <a:picLocks noChangeAspect="1"/>
          </p:cNvPicPr>
          <p:nvPr/>
        </p:nvPicPr>
        <p:blipFill>
          <a:blip r:embed="rId4"/>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1054100" y="2578100"/>
            <a:ext cx="6946900" cy="3231654"/>
          </a:xfrm>
          <a:prstGeom prst="rect">
            <a:avLst/>
          </a:prstGeom>
          <a:noFill/>
        </p:spPr>
        <p:txBody>
          <a:bodyPr wrap="square" rtlCol="0">
            <a:spAutoFit/>
          </a:bodyPr>
          <a:lstStyle/>
          <a:p>
            <a:r>
              <a:rPr lang="it-IT" sz="2400" b="1" dirty="0" smtClean="0">
                <a:solidFill>
                  <a:srgbClr val="0000FF"/>
                </a:solidFill>
              </a:rPr>
              <a:t>LA “PIAZZA VIRTUALE” E IL RITORNO DEL “POPOLO”</a:t>
            </a:r>
          </a:p>
          <a:p>
            <a:endParaRPr lang="it-IT" dirty="0"/>
          </a:p>
          <a:p>
            <a:endParaRPr lang="it-IT" dirty="0" smtClean="0"/>
          </a:p>
          <a:p>
            <a:endParaRPr lang="it-IT" dirty="0"/>
          </a:p>
          <a:p>
            <a:pPr marL="285750" indent="-285750">
              <a:buFont typeface="Arial"/>
              <a:buChar char="•"/>
            </a:pPr>
            <a:r>
              <a:rPr lang="it-IT" dirty="0" smtClean="0"/>
              <a:t>MEDIATISATION</a:t>
            </a:r>
          </a:p>
          <a:p>
            <a:pPr marL="285750" indent="-285750">
              <a:buFont typeface="Arial"/>
              <a:buChar char="•"/>
            </a:pPr>
            <a:endParaRPr lang="it-IT" dirty="0"/>
          </a:p>
          <a:p>
            <a:pPr marL="285750" indent="-285750">
              <a:buFont typeface="Arial"/>
              <a:buChar char="•"/>
            </a:pPr>
            <a:r>
              <a:rPr lang="it-IT" dirty="0" smtClean="0"/>
              <a:t>MEDIA LOGIC</a:t>
            </a:r>
          </a:p>
          <a:p>
            <a:pPr marL="285750" indent="-285750">
              <a:buFont typeface="Arial"/>
              <a:buChar char="•"/>
            </a:pPr>
            <a:endParaRPr lang="it-IT" dirty="0"/>
          </a:p>
          <a:p>
            <a:pPr marL="285750" indent="-285750">
              <a:buFont typeface="Arial"/>
              <a:buChar char="•"/>
            </a:pPr>
            <a:r>
              <a:rPr lang="it-IT" dirty="0" smtClean="0"/>
              <a:t>TRANSMEDIA STORYTELLING</a:t>
            </a:r>
          </a:p>
          <a:p>
            <a:endParaRPr lang="it-IT" dirty="0"/>
          </a:p>
          <a:p>
            <a:endParaRPr lang="it-IT" dirty="0"/>
          </a:p>
        </p:txBody>
      </p:sp>
      <p:pic>
        <p:nvPicPr>
          <p:cNvPr id="7" name="Immagine 6"/>
          <p:cNvPicPr>
            <a:picLocks noChangeAspect="1"/>
          </p:cNvPicPr>
          <p:nvPr/>
        </p:nvPicPr>
        <p:blipFill rotWithShape="1">
          <a:blip r:embed="rId5"/>
          <a:srcRect t="59722" b="27546"/>
          <a:stretch/>
        </p:blipFill>
        <p:spPr>
          <a:xfrm>
            <a:off x="0" y="0"/>
            <a:ext cx="9144000" cy="943188"/>
          </a:xfrm>
          <a:prstGeom prst="rect">
            <a:avLst/>
          </a:prstGeom>
        </p:spPr>
      </p:pic>
    </p:spTree>
    <p:extLst>
      <p:ext uri="{BB962C8B-B14F-4D97-AF65-F5344CB8AC3E}">
        <p14:creationId xmlns:p14="http://schemas.microsoft.com/office/powerpoint/2010/main" val="3014673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CasellaDiTesto 1"/>
          <p:cNvSpPr txBox="1"/>
          <p:nvPr/>
        </p:nvSpPr>
        <p:spPr>
          <a:xfrm>
            <a:off x="1809749" y="1857375"/>
            <a:ext cx="5609223" cy="1569660"/>
          </a:xfrm>
          <a:prstGeom prst="rect">
            <a:avLst/>
          </a:prstGeom>
          <a:noFill/>
        </p:spPr>
        <p:txBody>
          <a:bodyPr wrap="square" rtlCol="0">
            <a:spAutoFit/>
          </a:bodyPr>
          <a:lstStyle/>
          <a:p>
            <a:r>
              <a:rPr lang="it-IT" sz="2400" b="1" dirty="0" smtClean="0">
                <a:solidFill>
                  <a:srgbClr val="FF6600"/>
                </a:solidFill>
              </a:rPr>
              <a:t>POPULISMO: </a:t>
            </a:r>
          </a:p>
          <a:p>
            <a:endParaRPr lang="it-IT" sz="2400" b="1" dirty="0" smtClean="0">
              <a:solidFill>
                <a:srgbClr val="FF6600"/>
              </a:solidFill>
            </a:endParaRPr>
          </a:p>
          <a:p>
            <a:r>
              <a:rPr lang="it-IT" sz="2400" b="1" dirty="0" smtClean="0">
                <a:solidFill>
                  <a:srgbClr val="FF6600"/>
                </a:solidFill>
              </a:rPr>
              <a:t>DEMOCRATICO E ANTI-ISTITUZIONALE</a:t>
            </a:r>
          </a:p>
          <a:p>
            <a:r>
              <a:rPr lang="it-IT" sz="2400" b="1" dirty="0" smtClean="0">
                <a:solidFill>
                  <a:srgbClr val="FF6600"/>
                </a:solidFill>
              </a:rPr>
              <a:t>DEMOCRATICO E DITTATORIALE</a:t>
            </a:r>
            <a:endParaRPr lang="it-IT" sz="2400" b="1" dirty="0">
              <a:solidFill>
                <a:srgbClr val="FF6600"/>
              </a:solidFill>
            </a:endParaRPr>
          </a:p>
        </p:txBody>
      </p:sp>
    </p:spTree>
    <p:extLst>
      <p:ext uri="{BB962C8B-B14F-4D97-AF65-F5344CB8AC3E}">
        <p14:creationId xmlns:p14="http://schemas.microsoft.com/office/powerpoint/2010/main" val="34004179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76249" y="1772554"/>
            <a:ext cx="8397875" cy="4801314"/>
          </a:xfrm>
          <a:prstGeom prst="rect">
            <a:avLst/>
          </a:prstGeom>
        </p:spPr>
        <p:txBody>
          <a:bodyPr wrap="square">
            <a:spAutoFit/>
          </a:bodyPr>
          <a:lstStyle/>
          <a:p>
            <a:r>
              <a:rPr lang="it-IT" dirty="0"/>
              <a:t>﻿</a:t>
            </a:r>
            <a:r>
              <a:rPr lang="it-IT" sz="2400" b="1" dirty="0" smtClean="0">
                <a:solidFill>
                  <a:srgbClr val="FF6600"/>
                </a:solidFill>
              </a:rPr>
              <a:t>QUALI SONO LE DIFFERENZE FRA IL POPULISMO E LA DITTATURA? </a:t>
            </a:r>
          </a:p>
          <a:p>
            <a:endParaRPr lang="it-IT" dirty="0"/>
          </a:p>
          <a:p>
            <a:r>
              <a:rPr lang="it-IT" sz="2000" dirty="0" smtClean="0"/>
              <a:t>quella </a:t>
            </a:r>
            <a:r>
              <a:rPr lang="it-IT" sz="2000" dirty="0"/>
              <a:t>principale va vista nelle loro opposte posizioni riguardo alla </a:t>
            </a:r>
            <a:r>
              <a:rPr lang="it-IT" sz="2000" b="1" dirty="0">
                <a:solidFill>
                  <a:srgbClr val="FF6600"/>
                </a:solidFill>
              </a:rPr>
              <a:t>violenza </a:t>
            </a:r>
            <a:r>
              <a:rPr lang="it-IT" sz="2000" b="1" dirty="0" smtClean="0">
                <a:solidFill>
                  <a:srgbClr val="FF6600"/>
                </a:solidFill>
              </a:rPr>
              <a:t>politica</a:t>
            </a:r>
            <a:r>
              <a:rPr lang="it-IT" sz="2000" dirty="0" smtClean="0"/>
              <a:t>:</a:t>
            </a:r>
          </a:p>
          <a:p>
            <a:pPr marL="285750" indent="-285750">
              <a:buFont typeface="Arial"/>
              <a:buChar char="•"/>
            </a:pPr>
            <a:endParaRPr lang="it-IT" sz="2000" dirty="0"/>
          </a:p>
          <a:p>
            <a:pPr marL="285750" indent="-285750">
              <a:buFont typeface="Arial"/>
              <a:buChar char="•"/>
            </a:pPr>
            <a:r>
              <a:rPr lang="it-IT" sz="2000" i="1" dirty="0" smtClean="0"/>
              <a:t>sul </a:t>
            </a:r>
            <a:r>
              <a:rPr lang="it-IT" sz="2000" i="1" dirty="0"/>
              <a:t>piano pratico le </a:t>
            </a:r>
            <a:r>
              <a:rPr lang="it-IT" sz="2000" b="1" i="1" dirty="0"/>
              <a:t>democrazie populiste </a:t>
            </a:r>
            <a:r>
              <a:rPr lang="it-IT" sz="2000" i="1" dirty="0"/>
              <a:t>sono più vicine a sostenere la necessità della violenza per rafforzare il potere quando esso è monopolizzato ma non messo in atto dallo Stato, </a:t>
            </a:r>
            <a:endParaRPr lang="it-IT" sz="2000" i="1" dirty="0" smtClean="0"/>
          </a:p>
          <a:p>
            <a:pPr marL="285750" indent="-285750">
              <a:buFont typeface="Arial"/>
              <a:buChar char="•"/>
            </a:pPr>
            <a:r>
              <a:rPr lang="it-IT" sz="2000" b="1" i="1" dirty="0" smtClean="0"/>
              <a:t>le </a:t>
            </a:r>
            <a:r>
              <a:rPr lang="it-IT" sz="2000" b="1" i="1" dirty="0"/>
              <a:t>dittature</a:t>
            </a:r>
            <a:r>
              <a:rPr lang="it-IT" sz="2000" i="1" dirty="0"/>
              <a:t>, e in special modo quelle fasciste, tendono non solo a monopolizzare la violenza, ma anche ad esercitarla estesamente sui cittadini, molte volte in violazione dei principî dello Stato di </a:t>
            </a:r>
            <a:r>
              <a:rPr lang="it-IT" sz="2000" i="1" dirty="0" smtClean="0"/>
              <a:t>diritto </a:t>
            </a:r>
            <a:r>
              <a:rPr lang="it-IT" sz="2000" i="1" dirty="0" smtClean="0">
                <a:sym typeface="Wingdings"/>
              </a:rPr>
              <a:t>questa </a:t>
            </a:r>
            <a:r>
              <a:rPr lang="it-IT" sz="2000" i="1" dirty="0" smtClean="0"/>
              <a:t> dimensione </a:t>
            </a:r>
            <a:r>
              <a:rPr lang="it-IT" sz="2000" i="1" dirty="0"/>
              <a:t>anti-istituzionale del governo dittatoriale, che è centrale per lo scatenamento della violenza politica, contrasta nettamente con l’atteggiamento del populismo nei riguardi della violenza</a:t>
            </a:r>
            <a:r>
              <a:rPr lang="it-IT" sz="2000" i="1" dirty="0" smtClean="0"/>
              <a:t>.</a:t>
            </a:r>
            <a:endParaRPr lang="it-IT" sz="2000" i="1" dirty="0"/>
          </a:p>
        </p:txBody>
      </p:sp>
    </p:spTree>
    <p:extLst>
      <p:ext uri="{BB962C8B-B14F-4D97-AF65-F5344CB8AC3E}">
        <p14:creationId xmlns:p14="http://schemas.microsoft.com/office/powerpoint/2010/main" val="3629091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33677" y="1129809"/>
            <a:ext cx="8348280" cy="5078313"/>
          </a:xfrm>
          <a:prstGeom prst="rect">
            <a:avLst/>
          </a:prstGeom>
        </p:spPr>
        <p:txBody>
          <a:bodyPr wrap="square">
            <a:spAutoFit/>
          </a:bodyPr>
          <a:lstStyle/>
          <a:p>
            <a:r>
              <a:rPr lang="it-IT" sz="2400" b="1" dirty="0" smtClean="0">
                <a:solidFill>
                  <a:srgbClr val="FF6600"/>
                </a:solidFill>
              </a:rPr>
              <a:t>Ad </a:t>
            </a:r>
            <a:r>
              <a:rPr lang="it-IT" sz="2400" b="1" dirty="0">
                <a:solidFill>
                  <a:srgbClr val="FF6600"/>
                </a:solidFill>
              </a:rPr>
              <a:t>e</a:t>
            </a:r>
            <a:r>
              <a:rPr lang="it-IT" sz="2400" b="1" dirty="0" smtClean="0">
                <a:solidFill>
                  <a:srgbClr val="FF6600"/>
                </a:solidFill>
              </a:rPr>
              <a:t>s. MUSSOLINI E PERON</a:t>
            </a:r>
          </a:p>
          <a:p>
            <a:endParaRPr lang="it-IT" sz="2000" dirty="0"/>
          </a:p>
          <a:p>
            <a:pPr marL="285750" indent="-285750">
              <a:buFont typeface="Arial"/>
              <a:buChar char="•"/>
            </a:pPr>
            <a:r>
              <a:rPr lang="it-IT" sz="2000" dirty="0"/>
              <a:t>Entrambi utilizzarono la </a:t>
            </a:r>
            <a:r>
              <a:rPr lang="it-IT" sz="2000" b="1" dirty="0"/>
              <a:t>politica totalitaria nel senso dell’organicismo e dell’integralismo assoluto</a:t>
            </a:r>
            <a:r>
              <a:rPr lang="it-IT" sz="2000" dirty="0"/>
              <a:t> </a:t>
            </a:r>
            <a:endParaRPr lang="it-IT" sz="2000" dirty="0" smtClean="0"/>
          </a:p>
          <a:p>
            <a:pPr marL="285750" indent="-285750">
              <a:buFont typeface="Arial"/>
              <a:buChar char="•"/>
            </a:pPr>
            <a:r>
              <a:rPr lang="it-IT" sz="2000" dirty="0" smtClean="0"/>
              <a:t>Entrambi </a:t>
            </a:r>
            <a:r>
              <a:rPr lang="it-IT" sz="2000" dirty="0"/>
              <a:t>dettero </a:t>
            </a:r>
            <a:r>
              <a:rPr lang="it-IT" sz="2000" dirty="0" smtClean="0"/>
              <a:t>una </a:t>
            </a:r>
            <a:r>
              <a:rPr lang="it-IT" sz="2000" dirty="0"/>
              <a:t>risposta totalitaria alla crisi che la modernità aveva provocato nella percezione delle leggi, dell’economia e della legittimità dello Stato </a:t>
            </a:r>
            <a:r>
              <a:rPr lang="it-IT" sz="2000" dirty="0" smtClean="0"/>
              <a:t>entrambi </a:t>
            </a:r>
            <a:r>
              <a:rPr lang="it-IT" sz="2000" dirty="0"/>
              <a:t>i regimi </a:t>
            </a:r>
            <a:r>
              <a:rPr lang="it-IT" sz="2000" b="1" dirty="0"/>
              <a:t>mobilitarono dall’alto la popolazione</a:t>
            </a:r>
            <a:r>
              <a:rPr lang="it-IT" sz="2000" dirty="0"/>
              <a:t>, </a:t>
            </a:r>
            <a:r>
              <a:rPr lang="it-IT" sz="2000" dirty="0" smtClean="0"/>
              <a:t>convincendo </a:t>
            </a:r>
            <a:r>
              <a:rPr lang="it-IT" sz="2000" dirty="0"/>
              <a:t>le maggioranze che il capo rappresentava loro e la nazione nel suo </a:t>
            </a:r>
            <a:r>
              <a:rPr lang="it-IT" sz="2000" dirty="0" smtClean="0"/>
              <a:t>complesso</a:t>
            </a:r>
          </a:p>
          <a:p>
            <a:pPr marL="285750" indent="-285750">
              <a:buFont typeface="Arial"/>
              <a:buChar char="•"/>
            </a:pPr>
            <a:r>
              <a:rPr lang="it-IT" sz="2000" b="1" dirty="0" smtClean="0"/>
              <a:t>Mentre il </a:t>
            </a:r>
            <a:r>
              <a:rPr lang="it-IT" sz="2000" b="1" dirty="0"/>
              <a:t>fascismo mobilitò la classe media, il peronismo si rivolse alla classe </a:t>
            </a:r>
            <a:r>
              <a:rPr lang="it-IT" sz="2000" b="1" dirty="0" smtClean="0"/>
              <a:t>lavoratrice</a:t>
            </a:r>
          </a:p>
          <a:p>
            <a:pPr marL="285750" indent="-285750">
              <a:buFont typeface="Arial"/>
              <a:buChar char="•"/>
            </a:pPr>
            <a:r>
              <a:rPr lang="it-IT" sz="2000" dirty="0"/>
              <a:t>E</a:t>
            </a:r>
            <a:r>
              <a:rPr lang="it-IT" sz="2000" dirty="0" smtClean="0"/>
              <a:t>ntrambi </a:t>
            </a:r>
            <a:r>
              <a:rPr lang="it-IT" sz="2000" dirty="0"/>
              <a:t>erano chiaramente </a:t>
            </a:r>
            <a:r>
              <a:rPr lang="it-IT" sz="2000" b="1" dirty="0"/>
              <a:t>antiliberali, anticomunisti e antisocialisti</a:t>
            </a:r>
            <a:r>
              <a:rPr lang="it-IT" sz="2000" dirty="0"/>
              <a:t>, e tuttavia trattavano i rispettivi nemici in modo molto </a:t>
            </a:r>
            <a:r>
              <a:rPr lang="it-IT" sz="2000" dirty="0" smtClean="0"/>
              <a:t>diverso</a:t>
            </a:r>
          </a:p>
          <a:p>
            <a:pPr marL="285750" indent="-285750">
              <a:buFont typeface="Arial"/>
              <a:buChar char="•"/>
            </a:pPr>
            <a:r>
              <a:rPr lang="it-IT" sz="2000" dirty="0"/>
              <a:t>S</a:t>
            </a:r>
            <a:r>
              <a:rPr lang="it-IT" sz="2000" dirty="0" smtClean="0"/>
              <a:t>e </a:t>
            </a:r>
            <a:r>
              <a:rPr lang="it-IT" sz="2000" b="1" dirty="0"/>
              <a:t>il fascismo portò all’Europa e al mondo la guerra, l’imperialismo e il razzismo, il peronismo non provocò mai la </a:t>
            </a:r>
            <a:r>
              <a:rPr lang="it-IT" sz="2000" b="1" dirty="0" smtClean="0"/>
              <a:t>guerra</a:t>
            </a:r>
            <a:r>
              <a:rPr lang="it-IT" sz="2000" dirty="0"/>
              <a:t> </a:t>
            </a:r>
            <a:r>
              <a:rPr lang="it-IT" sz="2000" dirty="0" smtClean="0"/>
              <a:t>(rappresentò </a:t>
            </a:r>
            <a:r>
              <a:rPr lang="it-IT" sz="2000" dirty="0"/>
              <a:t>una specifica risposta postfascista al fascismo, riformulandolo </a:t>
            </a:r>
            <a:r>
              <a:rPr lang="it-IT" sz="2000" dirty="0" smtClean="0"/>
              <a:t>radicalmente)</a:t>
            </a:r>
            <a:endParaRPr lang="it-IT" sz="2000" dirty="0">
              <a:effectLst/>
            </a:endParaRPr>
          </a:p>
        </p:txBody>
      </p:sp>
    </p:spTree>
    <p:extLst>
      <p:ext uri="{BB962C8B-B14F-4D97-AF65-F5344CB8AC3E}">
        <p14:creationId xmlns:p14="http://schemas.microsoft.com/office/powerpoint/2010/main" val="12982589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65125" y="1224845"/>
            <a:ext cx="8524875" cy="4401204"/>
          </a:xfrm>
          <a:prstGeom prst="rect">
            <a:avLst/>
          </a:prstGeom>
        </p:spPr>
        <p:txBody>
          <a:bodyPr wrap="square">
            <a:spAutoFit/>
          </a:bodyPr>
          <a:lstStyle/>
          <a:p>
            <a:r>
              <a:rPr lang="it-IT" dirty="0"/>
              <a:t>﻿</a:t>
            </a:r>
            <a:r>
              <a:rPr lang="it-IT" sz="2400" b="1" dirty="0" smtClean="0">
                <a:solidFill>
                  <a:srgbClr val="0000FF"/>
                </a:solidFill>
              </a:rPr>
              <a:t>COS’È UNA DITTATURA MODERNA? </a:t>
            </a:r>
          </a:p>
          <a:p>
            <a:endParaRPr lang="it-IT" dirty="0" smtClean="0"/>
          </a:p>
          <a:p>
            <a:endParaRPr lang="it-IT" dirty="0"/>
          </a:p>
          <a:p>
            <a:pPr marL="285750" indent="-285750">
              <a:buFont typeface="Arial"/>
              <a:buChar char="•"/>
            </a:pPr>
            <a:r>
              <a:rPr lang="it-IT" sz="2200" dirty="0" smtClean="0"/>
              <a:t>Come </a:t>
            </a:r>
            <a:r>
              <a:rPr lang="it-IT" sz="2200" dirty="0"/>
              <a:t>si differenzia dalla </a:t>
            </a:r>
            <a:r>
              <a:rPr lang="it-IT" sz="2200" b="1" dirty="0">
                <a:solidFill>
                  <a:srgbClr val="0000FF"/>
                </a:solidFill>
              </a:rPr>
              <a:t>tirannia</a:t>
            </a:r>
            <a:r>
              <a:rPr lang="it-IT" sz="2200" dirty="0"/>
              <a:t> e dal </a:t>
            </a:r>
            <a:r>
              <a:rPr lang="it-IT" sz="2200" b="1" dirty="0">
                <a:solidFill>
                  <a:srgbClr val="0000FF"/>
                </a:solidFill>
              </a:rPr>
              <a:t>dispotismo</a:t>
            </a:r>
            <a:r>
              <a:rPr lang="it-IT" sz="2200" dirty="0"/>
              <a:t> </a:t>
            </a:r>
            <a:r>
              <a:rPr lang="it-IT" sz="2200" dirty="0" smtClean="0">
                <a:sym typeface="Wingdings"/>
              </a:rPr>
              <a:t> </a:t>
            </a:r>
            <a:r>
              <a:rPr lang="it-IT" sz="2200" dirty="0" smtClean="0"/>
              <a:t>forme </a:t>
            </a:r>
            <a:r>
              <a:rPr lang="it-IT" sz="2200" dirty="0"/>
              <a:t>illegittime di governo esercitate tramite la repressione e la violenza in contesti antecedenti all’affermazione e al consolidamento della democrazia </a:t>
            </a:r>
            <a:r>
              <a:rPr lang="it-IT" sz="2200" dirty="0" smtClean="0"/>
              <a:t>moderna </a:t>
            </a:r>
            <a:endParaRPr lang="it-IT" sz="2200" dirty="0"/>
          </a:p>
          <a:p>
            <a:pPr marL="285750" indent="-285750">
              <a:buFont typeface="Arial"/>
              <a:buChar char="•"/>
            </a:pPr>
            <a:r>
              <a:rPr lang="it-IT" sz="2200" dirty="0" smtClean="0"/>
              <a:t>la </a:t>
            </a:r>
            <a:r>
              <a:rPr lang="it-IT" sz="2200" b="1" dirty="0">
                <a:solidFill>
                  <a:srgbClr val="FF6600"/>
                </a:solidFill>
              </a:rPr>
              <a:t>dittatura moderna </a:t>
            </a:r>
            <a:r>
              <a:rPr lang="it-IT" sz="2200" dirty="0"/>
              <a:t>è una forma di governo della nazione che affianca alla violenza e al consenso popolare la figura di un dittatore: questi governa in nome del popolo, ma in pratica ciò che dice si colloca al di sopra della legge e delle procedure istituzionali. Nelle dittature moderne, alcune procedure legali vengono mantenute, ma vengono sostituite in ogni momento dalla volontà del </a:t>
            </a:r>
            <a:r>
              <a:rPr lang="it-IT" sz="2200" dirty="0" smtClean="0"/>
              <a:t>dittatore </a:t>
            </a:r>
            <a:endParaRPr lang="it-IT" sz="2200" dirty="0"/>
          </a:p>
        </p:txBody>
      </p:sp>
    </p:spTree>
    <p:extLst>
      <p:ext uri="{BB962C8B-B14F-4D97-AF65-F5344CB8AC3E}">
        <p14:creationId xmlns:p14="http://schemas.microsoft.com/office/powerpoint/2010/main" val="4017827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1802044" y="3347013"/>
            <a:ext cx="6670143" cy="1200328"/>
          </a:xfrm>
          <a:prstGeom prst="rect">
            <a:avLst/>
          </a:prstGeom>
          <a:solidFill>
            <a:srgbClr val="AEFFFF"/>
          </a:solidFill>
        </p:spPr>
        <p:txBody>
          <a:bodyPr wrap="square">
            <a:spAutoFit/>
          </a:bodyPr>
          <a:lstStyle/>
          <a:p>
            <a:r>
              <a:rPr lang="it-IT" dirty="0"/>
              <a:t>﻿</a:t>
            </a:r>
            <a:r>
              <a:rPr lang="it-IT" sz="2400" i="1" dirty="0"/>
              <a:t>questa </a:t>
            </a:r>
            <a:r>
              <a:rPr lang="it-IT" sz="2400" b="1" i="1" dirty="0">
                <a:solidFill>
                  <a:srgbClr val="0000FF"/>
                </a:solidFill>
              </a:rPr>
              <a:t>centralità della violenza repressiva</a:t>
            </a:r>
            <a:r>
              <a:rPr lang="it-IT" sz="2400" i="1" dirty="0"/>
              <a:t> segna un discrimine decisivo, un vero e proprio muro epistemico, tra il populismo e il </a:t>
            </a:r>
            <a:r>
              <a:rPr lang="it-IT" sz="2400" i="1" dirty="0" smtClean="0"/>
              <a:t>fascismo</a:t>
            </a:r>
            <a:r>
              <a:rPr lang="it-IT" dirty="0" smtClean="0"/>
              <a:t> </a:t>
            </a:r>
            <a:endParaRPr lang="it-IT" dirty="0"/>
          </a:p>
        </p:txBody>
      </p:sp>
      <p:sp>
        <p:nvSpPr>
          <p:cNvPr id="3" name="Rettangolo 2"/>
          <p:cNvSpPr/>
          <p:nvPr/>
        </p:nvSpPr>
        <p:spPr>
          <a:xfrm>
            <a:off x="573073" y="4888124"/>
            <a:ext cx="8084977" cy="1323439"/>
          </a:xfrm>
          <a:prstGeom prst="rect">
            <a:avLst/>
          </a:prstGeom>
          <a:solidFill>
            <a:schemeClr val="accent6">
              <a:lumMod val="20000"/>
              <a:lumOff val="80000"/>
            </a:schemeClr>
          </a:solidFill>
        </p:spPr>
        <p:txBody>
          <a:bodyPr wrap="square">
            <a:spAutoFit/>
          </a:bodyPr>
          <a:lstStyle/>
          <a:p>
            <a:r>
              <a:rPr lang="it-IT" dirty="0"/>
              <a:t>﻿</a:t>
            </a:r>
            <a:r>
              <a:rPr lang="it-IT" sz="2000" dirty="0"/>
              <a:t>S</a:t>
            </a:r>
            <a:r>
              <a:rPr lang="it-IT" sz="2000" dirty="0" smtClean="0"/>
              <a:t>i </a:t>
            </a:r>
            <a:r>
              <a:rPr lang="it-IT" sz="2000" dirty="0"/>
              <a:t>può dire che il populismo mostra un grado rilevante di autoritarismo, ma diversamente dal fascismo classico, che usa e abusa della democrazia per generare la dittatura, non distrugge la rappresentanza democratica, né si presenta come totalmente al di sopra dello Stato di </a:t>
            </a:r>
            <a:r>
              <a:rPr lang="it-IT" sz="2000" dirty="0" smtClean="0"/>
              <a:t>diritto</a:t>
            </a:r>
            <a:endParaRPr lang="it-IT" sz="2000" dirty="0"/>
          </a:p>
        </p:txBody>
      </p:sp>
      <p:sp>
        <p:nvSpPr>
          <p:cNvPr id="5" name="Rettangolo 4"/>
          <p:cNvSpPr/>
          <p:nvPr/>
        </p:nvSpPr>
        <p:spPr>
          <a:xfrm>
            <a:off x="355425" y="1606877"/>
            <a:ext cx="8302625" cy="1323439"/>
          </a:xfrm>
          <a:prstGeom prst="rect">
            <a:avLst/>
          </a:prstGeom>
          <a:solidFill>
            <a:schemeClr val="accent3">
              <a:lumMod val="20000"/>
              <a:lumOff val="80000"/>
            </a:schemeClr>
          </a:solidFill>
        </p:spPr>
        <p:txBody>
          <a:bodyPr wrap="square">
            <a:spAutoFit/>
          </a:bodyPr>
          <a:lstStyle/>
          <a:p>
            <a:r>
              <a:rPr lang="it-IT" dirty="0"/>
              <a:t>﻿</a:t>
            </a:r>
            <a:r>
              <a:rPr lang="it-IT" sz="2000" dirty="0"/>
              <a:t>La maggior parte delle storie del populismo mostrano che, soprattutto nella fase in cui detiene il potere, esso ha combinato – e ancora oggi è così – un alto livello di politica anti-istituzionale (e perfino alcuni tratti totalitari) con un basso grado di violenza anti-istituzionale</a:t>
            </a:r>
            <a:r>
              <a:rPr lang="it-IT" sz="2000" dirty="0" smtClean="0"/>
              <a:t>. </a:t>
            </a:r>
            <a:endParaRPr lang="it-IT" sz="2000" dirty="0"/>
          </a:p>
        </p:txBody>
      </p:sp>
    </p:spTree>
    <p:extLst>
      <p:ext uri="{BB962C8B-B14F-4D97-AF65-F5344CB8AC3E}">
        <p14:creationId xmlns:p14="http://schemas.microsoft.com/office/powerpoint/2010/main" val="2786696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3" name="Rettangolo 2"/>
          <p:cNvSpPr/>
          <p:nvPr/>
        </p:nvSpPr>
        <p:spPr>
          <a:xfrm>
            <a:off x="619538" y="1557870"/>
            <a:ext cx="7387996" cy="4154983"/>
          </a:xfrm>
          <a:prstGeom prst="rect">
            <a:avLst/>
          </a:prstGeom>
        </p:spPr>
        <p:txBody>
          <a:bodyPr wrap="square">
            <a:spAutoFit/>
          </a:bodyPr>
          <a:lstStyle/>
          <a:p>
            <a:r>
              <a:rPr lang="it-IT" dirty="0"/>
              <a:t>﻿</a:t>
            </a:r>
            <a:r>
              <a:rPr lang="it-IT" sz="2400" dirty="0" smtClean="0"/>
              <a:t>Molti </a:t>
            </a:r>
            <a:r>
              <a:rPr lang="it-IT" sz="2400" dirty="0"/>
              <a:t>antifascisti e </a:t>
            </a:r>
            <a:r>
              <a:rPr lang="it-IT" sz="2400" dirty="0" err="1"/>
              <a:t>antipopulisti</a:t>
            </a:r>
            <a:r>
              <a:rPr lang="it-IT" sz="2400" dirty="0"/>
              <a:t>, in passato come oggi, </a:t>
            </a:r>
            <a:r>
              <a:rPr lang="it-IT" sz="2400" dirty="0" smtClean="0"/>
              <a:t>non riconoscono la </a:t>
            </a:r>
            <a:r>
              <a:rPr lang="it-IT" sz="2400" b="1" dirty="0"/>
              <a:t>duplice natura dell’idea populista postfascista della rappresentanza</a:t>
            </a:r>
            <a:r>
              <a:rPr lang="it-IT" sz="2400" dirty="0"/>
              <a:t>, e con essa l’altrettanto </a:t>
            </a:r>
            <a:r>
              <a:rPr lang="it-IT" sz="2400" b="1" dirty="0"/>
              <a:t>dualistica natura dell’interazione fra il leader e i suoi </a:t>
            </a:r>
            <a:r>
              <a:rPr lang="it-IT" sz="2400" b="1" dirty="0" smtClean="0"/>
              <a:t>seguaci </a:t>
            </a:r>
          </a:p>
          <a:p>
            <a:endParaRPr lang="it-IT" sz="2400" dirty="0"/>
          </a:p>
          <a:p>
            <a:r>
              <a:rPr lang="it-IT" sz="2400" dirty="0" smtClean="0"/>
              <a:t>Il </a:t>
            </a:r>
            <a:r>
              <a:rPr lang="it-IT" sz="2400" dirty="0"/>
              <a:t>populismo sostiene </a:t>
            </a:r>
            <a:r>
              <a:rPr lang="it-IT" sz="2400" dirty="0" smtClean="0"/>
              <a:t>un </a:t>
            </a:r>
            <a:r>
              <a:rPr lang="it-IT" sz="2400" b="1" dirty="0"/>
              <a:t>«doppio Stato»</a:t>
            </a:r>
            <a:r>
              <a:rPr lang="it-IT" sz="2400" dirty="0"/>
              <a:t>, nel quale la posizione del leader ha un ruolo straordinario. Ma diversamente che nel fascismo, il leader populista ancora una volta non è del tutto al di sopra delle procedure e delle istituzioni </a:t>
            </a:r>
            <a:r>
              <a:rPr lang="it-IT" sz="2400" dirty="0" smtClean="0"/>
              <a:t>formali</a:t>
            </a:r>
            <a:endParaRPr lang="it-IT" sz="2400" dirty="0"/>
          </a:p>
        </p:txBody>
      </p:sp>
    </p:spTree>
    <p:extLst>
      <p:ext uri="{BB962C8B-B14F-4D97-AF65-F5344CB8AC3E}">
        <p14:creationId xmlns:p14="http://schemas.microsoft.com/office/powerpoint/2010/main" val="24738105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96875" y="1803469"/>
            <a:ext cx="8214709" cy="3939540"/>
          </a:xfrm>
          <a:prstGeom prst="rect">
            <a:avLst/>
          </a:prstGeom>
        </p:spPr>
        <p:txBody>
          <a:bodyPr wrap="square">
            <a:spAutoFit/>
          </a:bodyPr>
          <a:lstStyle/>
          <a:p>
            <a:r>
              <a:rPr lang="it-IT" dirty="0"/>
              <a:t>﻿</a:t>
            </a:r>
            <a:r>
              <a:rPr lang="it-IT" sz="2000" dirty="0"/>
              <a:t>Se </a:t>
            </a:r>
            <a:r>
              <a:rPr lang="it-IT" sz="2000" b="1" dirty="0" err="1"/>
              <a:t>Erdoğan</a:t>
            </a:r>
            <a:r>
              <a:rPr lang="it-IT" sz="2000" b="1" dirty="0"/>
              <a:t>, Netanyahu e Lieberman</a:t>
            </a:r>
            <a:r>
              <a:rPr lang="it-IT" sz="2000" dirty="0"/>
              <a:t>, così come </a:t>
            </a:r>
            <a:r>
              <a:rPr lang="it-IT" sz="2000" b="1" dirty="0"/>
              <a:t>Trump</a:t>
            </a:r>
            <a:r>
              <a:rPr lang="it-IT" sz="2000" dirty="0"/>
              <a:t> e la «destra alternativa» repubblicana negli Stati Uniti, non sono originali nel concepire la </a:t>
            </a:r>
            <a:r>
              <a:rPr lang="it-IT" sz="2000" b="1" dirty="0">
                <a:solidFill>
                  <a:srgbClr val="0000FF"/>
                </a:solidFill>
              </a:rPr>
              <a:t>democrazia come il dominio esclusivo della maggioranza elettorale «silenziosa» ed </a:t>
            </a:r>
            <a:r>
              <a:rPr lang="it-IT" sz="2000" b="1" dirty="0" smtClean="0">
                <a:solidFill>
                  <a:srgbClr val="0000FF"/>
                </a:solidFill>
              </a:rPr>
              <a:t>etnica </a:t>
            </a:r>
          </a:p>
          <a:p>
            <a:endParaRPr lang="it-IT" sz="2000" dirty="0"/>
          </a:p>
          <a:p>
            <a:r>
              <a:rPr lang="it-IT" sz="2000" dirty="0" smtClean="0"/>
              <a:t>Più </a:t>
            </a:r>
            <a:r>
              <a:rPr lang="it-IT" sz="2000" dirty="0"/>
              <a:t>in generale, i populisti neoliberali hanno continuamente invocato il nome del popolo al fine di governare per decreto, ma hanno anche convocato </a:t>
            </a:r>
            <a:r>
              <a:rPr lang="it-IT" sz="2000" b="1" dirty="0">
                <a:solidFill>
                  <a:srgbClr val="0000FF"/>
                </a:solidFill>
              </a:rPr>
              <a:t>elezioni per ratificare </a:t>
            </a:r>
            <a:r>
              <a:rPr lang="it-IT" sz="2000" b="1" dirty="0" smtClean="0">
                <a:solidFill>
                  <a:srgbClr val="0000FF"/>
                </a:solidFill>
              </a:rPr>
              <a:t>le </a:t>
            </a:r>
            <a:r>
              <a:rPr lang="it-IT" sz="2000" b="1" dirty="0">
                <a:solidFill>
                  <a:srgbClr val="0000FF"/>
                </a:solidFill>
              </a:rPr>
              <a:t>più antidemocratiche fra le loro </a:t>
            </a:r>
            <a:r>
              <a:rPr lang="it-IT" sz="2000" b="1" dirty="0" smtClean="0">
                <a:solidFill>
                  <a:srgbClr val="0000FF"/>
                </a:solidFill>
              </a:rPr>
              <a:t>decisioni</a:t>
            </a:r>
          </a:p>
          <a:p>
            <a:endParaRPr lang="it-IT" dirty="0"/>
          </a:p>
          <a:p>
            <a:r>
              <a:rPr lang="it-IT" sz="2400" b="1" dirty="0" smtClean="0">
                <a:solidFill>
                  <a:srgbClr val="FF6600"/>
                </a:solidFill>
              </a:rPr>
              <a:t>L’autoritarismo </a:t>
            </a:r>
            <a:r>
              <a:rPr lang="it-IT" sz="2400" b="1" dirty="0">
                <a:solidFill>
                  <a:srgbClr val="FF6600"/>
                </a:solidFill>
              </a:rPr>
              <a:t>e le elezioni sono stati entrambi elementi essenziali per i politici che hanno governato come se fossero in campagna </a:t>
            </a:r>
            <a:r>
              <a:rPr lang="it-IT" sz="2400" b="1" dirty="0" smtClean="0">
                <a:solidFill>
                  <a:srgbClr val="FF6600"/>
                </a:solidFill>
              </a:rPr>
              <a:t>elettorale</a:t>
            </a:r>
            <a:endParaRPr lang="it-IT" sz="2400" b="1" dirty="0">
              <a:solidFill>
                <a:srgbClr val="FF6600"/>
              </a:solidFill>
            </a:endParaRPr>
          </a:p>
        </p:txBody>
      </p:sp>
    </p:spTree>
    <p:extLst>
      <p:ext uri="{BB962C8B-B14F-4D97-AF65-F5344CB8AC3E}">
        <p14:creationId xmlns:p14="http://schemas.microsoft.com/office/powerpoint/2010/main" val="7392303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13635" y="2020275"/>
            <a:ext cx="4572000" cy="1631216"/>
          </a:xfrm>
          <a:prstGeom prst="rect">
            <a:avLst/>
          </a:prstGeom>
          <a:solidFill>
            <a:schemeClr val="accent3">
              <a:lumMod val="20000"/>
              <a:lumOff val="80000"/>
            </a:schemeClr>
          </a:solidFill>
        </p:spPr>
        <p:txBody>
          <a:bodyPr>
            <a:spAutoFit/>
          </a:bodyPr>
          <a:lstStyle/>
          <a:p>
            <a:r>
              <a:rPr lang="it-IT" dirty="0"/>
              <a:t>﻿</a:t>
            </a:r>
            <a:r>
              <a:rPr lang="it-IT" sz="2000" dirty="0"/>
              <a:t>Il </a:t>
            </a:r>
            <a:r>
              <a:rPr lang="it-IT" sz="2000" b="1" dirty="0"/>
              <a:t>fascismo</a:t>
            </a:r>
            <a:r>
              <a:rPr lang="it-IT" sz="2000" dirty="0"/>
              <a:t> fu una rivoluzione contro la democrazia. Il </a:t>
            </a:r>
            <a:r>
              <a:rPr lang="it-IT" sz="2000" b="1" dirty="0"/>
              <a:t>populismo</a:t>
            </a:r>
            <a:r>
              <a:rPr lang="it-IT" sz="2000" dirty="0"/>
              <a:t>, invece, dopo il 1945 riformò lo status quo, imponendo una forma di democrazia autoritaria, dalla duplice natura. </a:t>
            </a:r>
          </a:p>
        </p:txBody>
      </p:sp>
      <p:sp>
        <p:nvSpPr>
          <p:cNvPr id="3" name="Rettangolo 2"/>
          <p:cNvSpPr/>
          <p:nvPr/>
        </p:nvSpPr>
        <p:spPr>
          <a:xfrm>
            <a:off x="2834388" y="4176187"/>
            <a:ext cx="5181768" cy="2554545"/>
          </a:xfrm>
          <a:prstGeom prst="rect">
            <a:avLst/>
          </a:prstGeom>
        </p:spPr>
        <p:txBody>
          <a:bodyPr wrap="square">
            <a:spAutoFit/>
          </a:bodyPr>
          <a:lstStyle/>
          <a:p>
            <a:r>
              <a:rPr lang="it-IT" dirty="0"/>
              <a:t>﻿</a:t>
            </a:r>
            <a:r>
              <a:rPr lang="it-IT" sz="2000" i="1" dirty="0" smtClean="0"/>
              <a:t>Parlando in nome del popolo in un contesto non rivoluzionario, </a:t>
            </a:r>
            <a:r>
              <a:rPr lang="it-IT" sz="2000" b="1" i="1" dirty="0" smtClean="0">
                <a:solidFill>
                  <a:srgbClr val="FF6600"/>
                </a:solidFill>
              </a:rPr>
              <a:t>il populismo moderno offriva un’alternativa </a:t>
            </a:r>
            <a:r>
              <a:rPr lang="it-IT" sz="2000" b="1" i="1" dirty="0">
                <a:solidFill>
                  <a:srgbClr val="FF6600"/>
                </a:solidFill>
              </a:rPr>
              <a:t>politica democratica e anticomunista</a:t>
            </a:r>
            <a:r>
              <a:rPr lang="it-IT" sz="2000" i="1" dirty="0"/>
              <a:t>. </a:t>
            </a:r>
            <a:r>
              <a:rPr lang="it-IT" sz="2000" b="1" i="1" dirty="0">
                <a:solidFill>
                  <a:srgbClr val="0000FF"/>
                </a:solidFill>
              </a:rPr>
              <a:t>Fu un tentativo di democratizzare la politica antiliberale in un’epoca in cui il fascismo non poteva più essere considerato sufficientemente legittimato</a:t>
            </a:r>
            <a:r>
              <a:rPr lang="it-IT" dirty="0" smtClean="0"/>
              <a:t>. </a:t>
            </a:r>
            <a:endParaRPr lang="it-IT" dirty="0"/>
          </a:p>
        </p:txBody>
      </p:sp>
      <p:sp>
        <p:nvSpPr>
          <p:cNvPr id="5" name="CasellaDiTesto 4"/>
          <p:cNvSpPr txBox="1"/>
          <p:nvPr/>
        </p:nvSpPr>
        <p:spPr>
          <a:xfrm>
            <a:off x="650515" y="1161717"/>
            <a:ext cx="6520642" cy="369332"/>
          </a:xfrm>
          <a:prstGeom prst="rect">
            <a:avLst/>
          </a:prstGeom>
          <a:noFill/>
        </p:spPr>
        <p:txBody>
          <a:bodyPr wrap="square" rtlCol="0">
            <a:spAutoFit/>
          </a:bodyPr>
          <a:lstStyle/>
          <a:p>
            <a:r>
              <a:rPr lang="it-IT" b="1" dirty="0" smtClean="0">
                <a:solidFill>
                  <a:srgbClr val="FF6600"/>
                </a:solidFill>
              </a:rPr>
              <a:t>LOGICA DELLA FASCISTIZZAZIONE E LOGICA DEL POPULISMO</a:t>
            </a:r>
            <a:endParaRPr lang="it-IT" b="1" dirty="0">
              <a:solidFill>
                <a:srgbClr val="FF6600"/>
              </a:solidFill>
            </a:endParaRPr>
          </a:p>
        </p:txBody>
      </p:sp>
    </p:spTree>
    <p:extLst>
      <p:ext uri="{BB962C8B-B14F-4D97-AF65-F5344CB8AC3E}">
        <p14:creationId xmlns:p14="http://schemas.microsoft.com/office/powerpoint/2010/main" val="663695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49250" y="1674035"/>
            <a:ext cx="8509000" cy="3877985"/>
          </a:xfrm>
          <a:prstGeom prst="rect">
            <a:avLst/>
          </a:prstGeom>
        </p:spPr>
        <p:txBody>
          <a:bodyPr wrap="square">
            <a:spAutoFit/>
          </a:bodyPr>
          <a:lstStyle/>
          <a:p>
            <a:r>
              <a:rPr lang="it-IT" dirty="0"/>
              <a:t>﻿</a:t>
            </a:r>
            <a:r>
              <a:rPr lang="it-IT" sz="2800" b="1" dirty="0" smtClean="0">
                <a:solidFill>
                  <a:srgbClr val="0000FF"/>
                </a:solidFill>
              </a:rPr>
              <a:t>PRODUTTIVISMO</a:t>
            </a:r>
          </a:p>
          <a:p>
            <a:endParaRPr lang="it-IT" dirty="0"/>
          </a:p>
          <a:p>
            <a:r>
              <a:rPr lang="it-IT" sz="2000" dirty="0" smtClean="0"/>
              <a:t>il </a:t>
            </a:r>
            <a:r>
              <a:rPr lang="it-IT" sz="2000" dirty="0"/>
              <a:t>populismo americano ha associato alla politica del risentimento l’idea che il popolo lavoratore fosse una «maggioranza silenziosa» bianca che potenzialmente o implicitamente respingeva le realtà della città cosmopolita e le minoranze che vi abitavano o </a:t>
            </a:r>
            <a:r>
              <a:rPr lang="it-IT" sz="2000" dirty="0" smtClean="0"/>
              <a:t>lavoravano</a:t>
            </a:r>
          </a:p>
          <a:p>
            <a:endParaRPr lang="it-IT" sz="2000" dirty="0"/>
          </a:p>
          <a:p>
            <a:r>
              <a:rPr lang="it-IT" sz="2000" dirty="0" smtClean="0"/>
              <a:t>non </a:t>
            </a:r>
            <a:r>
              <a:rPr lang="it-IT" sz="2000" dirty="0"/>
              <a:t>tutti i movimenti del genere hanno adottato questo tipo di esclusione populista tipicamente americana. In altre parole, non tutti i populisti identificano il </a:t>
            </a:r>
            <a:r>
              <a:rPr lang="it-IT" sz="2000" dirty="0" err="1"/>
              <a:t>demos</a:t>
            </a:r>
            <a:r>
              <a:rPr lang="it-IT" sz="2000" dirty="0"/>
              <a:t> con l’</a:t>
            </a:r>
            <a:r>
              <a:rPr lang="it-IT" sz="2000" dirty="0" err="1"/>
              <a:t>etnos</a:t>
            </a:r>
            <a:r>
              <a:rPr lang="it-IT" sz="2000" dirty="0"/>
              <a:t>, il popolo con la razza, ma </a:t>
            </a:r>
            <a:r>
              <a:rPr lang="it-IT" sz="2000" b="1" dirty="0"/>
              <a:t>tutti fanno coincidere il popolo con i lavoratori e i produttori e l’</a:t>
            </a:r>
            <a:r>
              <a:rPr lang="it-IT" sz="2000" b="1" dirty="0" err="1"/>
              <a:t>antipopolo</a:t>
            </a:r>
            <a:r>
              <a:rPr lang="it-IT" sz="2000" b="1" dirty="0"/>
              <a:t> con quelli che non lavorano o non lavorano abbastanza</a:t>
            </a:r>
            <a:r>
              <a:rPr lang="it-IT" sz="2000" dirty="0"/>
              <a:t>. </a:t>
            </a:r>
          </a:p>
        </p:txBody>
      </p:sp>
    </p:spTree>
    <p:extLst>
      <p:ext uri="{BB962C8B-B14F-4D97-AF65-F5344CB8AC3E}">
        <p14:creationId xmlns:p14="http://schemas.microsoft.com/office/powerpoint/2010/main" val="33402236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317500" y="1356707"/>
            <a:ext cx="8826500" cy="5047536"/>
          </a:xfrm>
          <a:prstGeom prst="rect">
            <a:avLst/>
          </a:prstGeom>
        </p:spPr>
        <p:txBody>
          <a:bodyPr wrap="square">
            <a:spAutoFit/>
          </a:bodyPr>
          <a:lstStyle/>
          <a:p>
            <a:r>
              <a:rPr lang="it-IT" dirty="0"/>
              <a:t>﻿</a:t>
            </a:r>
            <a:r>
              <a:rPr lang="it-IT" sz="2400" b="1" dirty="0" smtClean="0">
                <a:solidFill>
                  <a:srgbClr val="0000FF"/>
                </a:solidFill>
              </a:rPr>
              <a:t>POPULISMO ISLAMICO? </a:t>
            </a:r>
          </a:p>
          <a:p>
            <a:endParaRPr lang="it-IT" sz="2000" dirty="0"/>
          </a:p>
          <a:p>
            <a:r>
              <a:rPr lang="it-IT" sz="2000" dirty="0" smtClean="0"/>
              <a:t>In </a:t>
            </a:r>
            <a:r>
              <a:rPr lang="it-IT" sz="2000" dirty="0"/>
              <a:t>molti studi sulla politica nel mondo islamico, il populismo diventa il modo per differenziare una gran parte del pianeta dall’Occidente. Secondo questa prospettiva, il populismo sarebbe un naturale esito della debolezza democratica della politica nell’Islam. </a:t>
            </a:r>
            <a:endParaRPr lang="it-IT" sz="2000" dirty="0" smtClean="0"/>
          </a:p>
          <a:p>
            <a:endParaRPr lang="it-IT" sz="2000" dirty="0"/>
          </a:p>
          <a:p>
            <a:r>
              <a:rPr lang="it-IT" sz="2000" dirty="0"/>
              <a:t>D</a:t>
            </a:r>
            <a:r>
              <a:rPr lang="it-IT" sz="2000" dirty="0" smtClean="0"/>
              <a:t>alla </a:t>
            </a:r>
            <a:r>
              <a:rPr lang="it-IT" sz="2000" dirty="0"/>
              <a:t>congiunzione di queste due teologie (l’Islam, o in tal senso qualsiasi religione, e il populismo) non scaturisce necessariamente la nuova categoria del «populismo islamico». </a:t>
            </a:r>
            <a:endParaRPr lang="it-IT" sz="2000" dirty="0" smtClean="0"/>
          </a:p>
          <a:p>
            <a:endParaRPr lang="it-IT" sz="2000" dirty="0"/>
          </a:p>
          <a:p>
            <a:r>
              <a:rPr lang="it-IT" sz="2000" dirty="0" smtClean="0"/>
              <a:t>Mentre </a:t>
            </a:r>
            <a:r>
              <a:rPr lang="it-IT" sz="2000" dirty="0"/>
              <a:t>il populismo turco è nato in un sistema multipartitico, altrove, come in Indonesia e in Egitto, esistevano contesti molto diversi, autoritari e </a:t>
            </a:r>
            <a:r>
              <a:rPr lang="it-IT" sz="2000" dirty="0" smtClean="0"/>
              <a:t>democratici </a:t>
            </a:r>
            <a:r>
              <a:rPr lang="it-IT" sz="2000" dirty="0" smtClean="0">
                <a:sym typeface="Wingdings"/>
              </a:rPr>
              <a:t> </a:t>
            </a:r>
            <a:r>
              <a:rPr lang="it-IT" sz="2000" dirty="0" smtClean="0"/>
              <a:t>denominazione </a:t>
            </a:r>
            <a:r>
              <a:rPr lang="it-IT" sz="2000" dirty="0"/>
              <a:t>impropria, che esagera la portata della politica populista e identifica il populismo con qualsiasi critica islamica alle </a:t>
            </a:r>
            <a:r>
              <a:rPr lang="it-IT" sz="2000" dirty="0" err="1" smtClean="0"/>
              <a:t>èlites</a:t>
            </a:r>
            <a:endParaRPr lang="it-IT" sz="2000" dirty="0" smtClean="0"/>
          </a:p>
          <a:p>
            <a:endParaRPr lang="it-IT" dirty="0"/>
          </a:p>
        </p:txBody>
      </p:sp>
    </p:spTree>
    <p:extLst>
      <p:ext uri="{BB962C8B-B14F-4D97-AF65-F5344CB8AC3E}">
        <p14:creationId xmlns:p14="http://schemas.microsoft.com/office/powerpoint/2010/main" val="250545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6121"/>
          <a:stretch/>
        </p:blipFill>
        <p:spPr>
          <a:xfrm>
            <a:off x="3149600" y="0"/>
            <a:ext cx="5994400" cy="943188"/>
          </a:xfrm>
          <a:prstGeom prst="rect">
            <a:avLst/>
          </a:prstGeom>
        </p:spPr>
      </p:pic>
      <p:pic>
        <p:nvPicPr>
          <p:cNvPr id="5" name="Immagine 4"/>
          <p:cNvPicPr>
            <a:picLocks noChangeAspect="1"/>
          </p:cNvPicPr>
          <p:nvPr/>
        </p:nvPicPr>
        <p:blipFill rotWithShape="1">
          <a:blip r:embed="rId4"/>
          <a:srcRect/>
          <a:stretch/>
        </p:blipFill>
        <p:spPr>
          <a:xfrm>
            <a:off x="0" y="0"/>
            <a:ext cx="1806568" cy="943188"/>
          </a:xfrm>
          <a:prstGeom prst="rect">
            <a:avLst/>
          </a:prstGeom>
        </p:spPr>
      </p:pic>
      <p:pic>
        <p:nvPicPr>
          <p:cNvPr id="6" name="Immagine 5"/>
          <p:cNvPicPr>
            <a:picLocks noChangeAspect="1"/>
          </p:cNvPicPr>
          <p:nvPr/>
        </p:nvPicPr>
        <p:blipFill>
          <a:blip r:embed="rId5"/>
          <a:stretch>
            <a:fillRect/>
          </a:stretch>
        </p:blipFill>
        <p:spPr>
          <a:xfrm>
            <a:off x="1806568" y="0"/>
            <a:ext cx="1441804" cy="935224"/>
          </a:xfrm>
          <a:prstGeom prst="rect">
            <a:avLst/>
          </a:prstGeom>
        </p:spPr>
      </p:pic>
      <p:cxnSp>
        <p:nvCxnSpPr>
          <p:cNvPr id="9" name="Connettore 1 8"/>
          <p:cNvCxnSpPr/>
          <p:nvPr/>
        </p:nvCxnSpPr>
        <p:spPr>
          <a:xfrm>
            <a:off x="0" y="94318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977899" y="1409700"/>
            <a:ext cx="7861301" cy="3139321"/>
          </a:xfrm>
          <a:prstGeom prst="rect">
            <a:avLst/>
          </a:prstGeom>
          <a:noFill/>
        </p:spPr>
        <p:txBody>
          <a:bodyPr wrap="square" rtlCol="0">
            <a:spAutoFit/>
          </a:bodyPr>
          <a:lstStyle/>
          <a:p>
            <a:endParaRPr lang="it-IT" dirty="0">
              <a:sym typeface="Wingdings"/>
            </a:endParaRPr>
          </a:p>
          <a:p>
            <a:r>
              <a:rPr lang="it-IT" dirty="0" smtClean="0">
                <a:sym typeface="Wingdings"/>
              </a:rPr>
              <a:t>MEDIATISATION  il processo per cui la cultura, la società, la politica, le relazioni sono cambiate come conseguenza della crescita dell’influenza dei media</a:t>
            </a:r>
          </a:p>
          <a:p>
            <a:endParaRPr lang="it-IT" dirty="0" smtClean="0">
              <a:sym typeface="Wingdings"/>
            </a:endParaRPr>
          </a:p>
          <a:p>
            <a:r>
              <a:rPr lang="it-IT" dirty="0" smtClean="0">
                <a:sym typeface="Wingdings"/>
              </a:rPr>
              <a:t>MEDIATION = comunicazione via media </a:t>
            </a:r>
          </a:p>
          <a:p>
            <a:endParaRPr lang="it-IT" dirty="0">
              <a:sym typeface="Wingdings"/>
            </a:endParaRPr>
          </a:p>
          <a:p>
            <a:r>
              <a:rPr lang="it-IT" dirty="0" smtClean="0">
                <a:sym typeface="Wingdings"/>
              </a:rPr>
              <a:t>MEDIA = STAGE  ricerca di controllo</a:t>
            </a:r>
          </a:p>
          <a:p>
            <a:r>
              <a:rPr lang="it-IT" dirty="0">
                <a:sym typeface="Wingdings"/>
              </a:rPr>
              <a:t>	</a:t>
            </a:r>
            <a:r>
              <a:rPr lang="it-IT" dirty="0" smtClean="0">
                <a:sym typeface="Wingdings"/>
              </a:rPr>
              <a:t>		    ricevere riconoscimento dagli OLD media (TV): audience di massa </a:t>
            </a:r>
          </a:p>
          <a:p>
            <a:r>
              <a:rPr lang="it-IT" dirty="0">
                <a:sym typeface="Wingdings"/>
              </a:rPr>
              <a:t>	</a:t>
            </a:r>
            <a:r>
              <a:rPr lang="it-IT" dirty="0" smtClean="0">
                <a:sym typeface="Wingdings"/>
              </a:rPr>
              <a:t>		    ricerca di </a:t>
            </a:r>
            <a:r>
              <a:rPr lang="it-IT" dirty="0" err="1" smtClean="0">
                <a:sym typeface="Wingdings"/>
              </a:rPr>
              <a:t>celebrity</a:t>
            </a:r>
            <a:endParaRPr lang="it-IT" dirty="0" smtClean="0">
              <a:sym typeface="Wingdings"/>
            </a:endParaRPr>
          </a:p>
          <a:p>
            <a:endParaRPr lang="it-IT" dirty="0">
              <a:sym typeface="Wingdings"/>
            </a:endParaRPr>
          </a:p>
          <a:p>
            <a:endParaRPr lang="it-IT" dirty="0">
              <a:sym typeface="Wingdings"/>
            </a:endParaRPr>
          </a:p>
        </p:txBody>
      </p:sp>
      <p:sp>
        <p:nvSpPr>
          <p:cNvPr id="8" name="Rettangolo 7"/>
          <p:cNvSpPr/>
          <p:nvPr/>
        </p:nvSpPr>
        <p:spPr>
          <a:xfrm>
            <a:off x="977900" y="4832980"/>
            <a:ext cx="7289800" cy="1477328"/>
          </a:xfrm>
          <a:prstGeom prst="rect">
            <a:avLst/>
          </a:prstGeom>
        </p:spPr>
        <p:txBody>
          <a:bodyPr wrap="square">
            <a:spAutoFit/>
          </a:bodyPr>
          <a:lstStyle/>
          <a:p>
            <a:r>
              <a:rPr lang="it-IT" b="1" i="1" dirty="0" smtClean="0">
                <a:solidFill>
                  <a:srgbClr val="0000FF"/>
                </a:solidFill>
              </a:rPr>
              <a:t>Media </a:t>
            </a:r>
            <a:r>
              <a:rPr lang="it-IT" b="1" i="1" dirty="0" err="1">
                <a:solidFill>
                  <a:srgbClr val="0000FF"/>
                </a:solidFill>
              </a:rPr>
              <a:t>logic</a:t>
            </a:r>
            <a:r>
              <a:rPr lang="it-IT" b="1" i="1" dirty="0">
                <a:solidFill>
                  <a:srgbClr val="0000FF"/>
                </a:solidFill>
              </a:rPr>
              <a:t> </a:t>
            </a:r>
            <a:r>
              <a:rPr lang="it-IT" i="1" dirty="0"/>
              <a:t>in </a:t>
            </a:r>
            <a:r>
              <a:rPr lang="it-IT" i="1" dirty="0" err="1"/>
              <a:t>this</a:t>
            </a:r>
            <a:r>
              <a:rPr lang="it-IT" i="1" dirty="0"/>
              <a:t> </a:t>
            </a:r>
            <a:r>
              <a:rPr lang="it-IT" i="1" dirty="0" err="1"/>
              <a:t>context</a:t>
            </a:r>
            <a:r>
              <a:rPr lang="it-IT" i="1" dirty="0"/>
              <a:t> can </a:t>
            </a:r>
            <a:r>
              <a:rPr lang="it-IT" i="1" dirty="0" err="1"/>
              <a:t>broadly</a:t>
            </a:r>
            <a:r>
              <a:rPr lang="it-IT" i="1" dirty="0"/>
              <a:t> be </a:t>
            </a:r>
            <a:r>
              <a:rPr lang="it-IT" i="1" dirty="0" err="1"/>
              <a:t>understood</a:t>
            </a:r>
            <a:r>
              <a:rPr lang="it-IT" i="1" dirty="0"/>
              <a:t> </a:t>
            </a:r>
            <a:r>
              <a:rPr lang="it-IT" i="1" dirty="0" err="1"/>
              <a:t>as</a:t>
            </a:r>
            <a:r>
              <a:rPr lang="it-IT" i="1" dirty="0"/>
              <a:t> “the </a:t>
            </a:r>
            <a:r>
              <a:rPr lang="it-IT" i="1" dirty="0" err="1"/>
              <a:t>dominance</a:t>
            </a:r>
            <a:r>
              <a:rPr lang="it-IT" i="1" dirty="0"/>
              <a:t> in </a:t>
            </a:r>
            <a:r>
              <a:rPr lang="it-IT" i="1" dirty="0" err="1"/>
              <a:t>societal</a:t>
            </a:r>
            <a:r>
              <a:rPr lang="it-IT" i="1" dirty="0"/>
              <a:t> </a:t>
            </a:r>
            <a:r>
              <a:rPr lang="it-IT" i="1" dirty="0" err="1"/>
              <a:t>processes</a:t>
            </a:r>
            <a:r>
              <a:rPr lang="it-IT" i="1" dirty="0"/>
              <a:t> of the news </a:t>
            </a:r>
            <a:r>
              <a:rPr lang="it-IT" i="1" dirty="0" err="1"/>
              <a:t>values</a:t>
            </a:r>
            <a:r>
              <a:rPr lang="it-IT" i="1" dirty="0"/>
              <a:t> and the </a:t>
            </a:r>
            <a:r>
              <a:rPr lang="it-IT" b="1" i="1" dirty="0">
                <a:solidFill>
                  <a:srgbClr val="FF0000"/>
                </a:solidFill>
              </a:rPr>
              <a:t>storytelling </a:t>
            </a:r>
            <a:r>
              <a:rPr lang="it-IT" b="1" i="1" dirty="0" err="1">
                <a:solidFill>
                  <a:srgbClr val="FF0000"/>
                </a:solidFill>
              </a:rPr>
              <a:t>techniques</a:t>
            </a:r>
            <a:r>
              <a:rPr lang="it-IT" b="1" i="1" dirty="0">
                <a:solidFill>
                  <a:srgbClr val="FF0000"/>
                </a:solidFill>
              </a:rPr>
              <a:t> </a:t>
            </a:r>
            <a:r>
              <a:rPr lang="it-IT" i="1" dirty="0"/>
              <a:t>the media </a:t>
            </a:r>
            <a:r>
              <a:rPr lang="it-IT" i="1" dirty="0" err="1"/>
              <a:t>make</a:t>
            </a:r>
            <a:r>
              <a:rPr lang="it-IT" i="1" dirty="0"/>
              <a:t> use of to take </a:t>
            </a:r>
            <a:r>
              <a:rPr lang="it-IT" i="1" dirty="0" err="1"/>
              <a:t>advantage</a:t>
            </a:r>
            <a:r>
              <a:rPr lang="it-IT" i="1" dirty="0"/>
              <a:t> of </a:t>
            </a:r>
            <a:r>
              <a:rPr lang="it-IT" i="1" dirty="0" err="1"/>
              <a:t>their</a:t>
            </a:r>
            <a:r>
              <a:rPr lang="it-IT" i="1" dirty="0"/>
              <a:t> </a:t>
            </a:r>
            <a:r>
              <a:rPr lang="it-IT" i="1" dirty="0" err="1"/>
              <a:t>own</a:t>
            </a:r>
            <a:r>
              <a:rPr lang="it-IT" i="1" dirty="0"/>
              <a:t> medium and </a:t>
            </a:r>
            <a:r>
              <a:rPr lang="it-IT" i="1" dirty="0" err="1"/>
              <a:t>its</a:t>
            </a:r>
            <a:r>
              <a:rPr lang="it-IT" i="1" dirty="0"/>
              <a:t> format, and to be competitive in the </a:t>
            </a:r>
            <a:r>
              <a:rPr lang="it-IT" i="1" dirty="0" err="1"/>
              <a:t>ongoing</a:t>
            </a:r>
            <a:r>
              <a:rPr lang="it-IT" i="1" dirty="0"/>
              <a:t> </a:t>
            </a:r>
            <a:r>
              <a:rPr lang="it-IT" i="1" dirty="0" err="1"/>
              <a:t>struggle</a:t>
            </a:r>
            <a:r>
              <a:rPr lang="it-IT" i="1" dirty="0"/>
              <a:t> to </a:t>
            </a:r>
            <a:r>
              <a:rPr lang="it-IT" i="1" dirty="0" err="1"/>
              <a:t>capture</a:t>
            </a:r>
            <a:r>
              <a:rPr lang="it-IT" i="1" dirty="0"/>
              <a:t> </a:t>
            </a:r>
            <a:r>
              <a:rPr lang="it-IT" i="1" dirty="0" err="1"/>
              <a:t>people’s</a:t>
            </a:r>
            <a:r>
              <a:rPr lang="it-IT" i="1" dirty="0"/>
              <a:t> </a:t>
            </a:r>
            <a:r>
              <a:rPr lang="it-IT" i="1" dirty="0" err="1" smtClean="0"/>
              <a:t>attention</a:t>
            </a:r>
            <a:endParaRPr lang="it-IT" i="1" dirty="0" smtClean="0"/>
          </a:p>
          <a:p>
            <a:r>
              <a:rPr lang="it-IT" i="1" dirty="0" smtClean="0"/>
              <a:t>[</a:t>
            </a:r>
            <a:r>
              <a:rPr lang="it-IT" i="1" dirty="0" err="1" smtClean="0"/>
              <a:t>B.Moffit</a:t>
            </a:r>
            <a:r>
              <a:rPr lang="it-IT" i="1" dirty="0" smtClean="0"/>
              <a:t> 2016]</a:t>
            </a:r>
            <a:endParaRPr lang="it-IT" dirty="0"/>
          </a:p>
        </p:txBody>
      </p:sp>
      <p:pic>
        <p:nvPicPr>
          <p:cNvPr id="10" name="Immagine 9"/>
          <p:cNvPicPr>
            <a:picLocks noChangeAspect="1"/>
          </p:cNvPicPr>
          <p:nvPr/>
        </p:nvPicPr>
        <p:blipFill rotWithShape="1">
          <a:blip r:embed="rId6"/>
          <a:srcRect t="59722" b="27546"/>
          <a:stretch/>
        </p:blipFill>
        <p:spPr>
          <a:xfrm>
            <a:off x="0" y="0"/>
            <a:ext cx="9144000" cy="943188"/>
          </a:xfrm>
          <a:prstGeom prst="rect">
            <a:avLst/>
          </a:prstGeom>
        </p:spPr>
      </p:pic>
    </p:spTree>
    <p:extLst>
      <p:ext uri="{BB962C8B-B14F-4D97-AF65-F5344CB8AC3E}">
        <p14:creationId xmlns:p14="http://schemas.microsoft.com/office/powerpoint/2010/main" val="4133911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789911" y="1663415"/>
            <a:ext cx="6938832" cy="3785652"/>
          </a:xfrm>
          <a:prstGeom prst="rect">
            <a:avLst/>
          </a:prstGeom>
        </p:spPr>
        <p:txBody>
          <a:bodyPr wrap="square">
            <a:spAutoFit/>
          </a:bodyPr>
          <a:lstStyle/>
          <a:p>
            <a:r>
              <a:rPr lang="it-IT" dirty="0"/>
              <a:t>﻿</a:t>
            </a:r>
            <a:r>
              <a:rPr lang="it-IT" sz="2400" b="1" dirty="0" smtClean="0">
                <a:solidFill>
                  <a:srgbClr val="0000FF"/>
                </a:solidFill>
              </a:rPr>
              <a:t>RELIGIONE E POPULISMO</a:t>
            </a:r>
            <a:endParaRPr lang="it-IT" sz="2400" b="1" dirty="0" smtClean="0">
              <a:solidFill>
                <a:srgbClr val="0000FF"/>
              </a:solidFill>
            </a:endParaRPr>
          </a:p>
          <a:p>
            <a:endParaRPr lang="it-IT" sz="2400" b="1" dirty="0"/>
          </a:p>
          <a:p>
            <a:r>
              <a:rPr lang="it-IT" sz="2400" b="1" dirty="0" smtClean="0"/>
              <a:t>Indipendentemente </a:t>
            </a:r>
            <a:r>
              <a:rPr lang="it-IT" sz="2400" b="1" dirty="0"/>
              <a:t>dalla specifica religione invocata, in Algeria e in Argentina, ma anche in paesi molto diversi come Turchia, Israele, Egitto, Indonesia, Italia, Ungheria, Stati Uniti e Venezuela, la volontà del popolo </a:t>
            </a:r>
            <a:r>
              <a:rPr lang="it-IT" sz="2400" b="1" dirty="0" smtClean="0"/>
              <a:t>VIENE utilizzata </a:t>
            </a:r>
            <a:r>
              <a:rPr lang="it-IT" sz="2400" b="1" dirty="0"/>
              <a:t>in modo intercambiabile con la volontà di </a:t>
            </a:r>
            <a:r>
              <a:rPr lang="it-IT" sz="2400" b="1" dirty="0" smtClean="0"/>
              <a:t>Dio: </a:t>
            </a:r>
          </a:p>
          <a:p>
            <a:endParaRPr lang="it-IT" sz="2400" b="1" dirty="0"/>
          </a:p>
          <a:p>
            <a:r>
              <a:rPr lang="it-IT" sz="2400" b="1" dirty="0" smtClean="0">
                <a:solidFill>
                  <a:srgbClr val="0000FF"/>
                </a:solidFill>
              </a:rPr>
              <a:t>RELIGIONE COME “RISORSA POLITICA”</a:t>
            </a:r>
            <a:endParaRPr lang="it-IT" sz="2400" b="1" dirty="0">
              <a:solidFill>
                <a:srgbClr val="0000FF"/>
              </a:solidFill>
            </a:endParaRPr>
          </a:p>
        </p:txBody>
      </p:sp>
    </p:spTree>
    <p:extLst>
      <p:ext uri="{BB962C8B-B14F-4D97-AF65-F5344CB8AC3E}">
        <p14:creationId xmlns:p14="http://schemas.microsoft.com/office/powerpoint/2010/main" val="4204480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12750" y="1424361"/>
            <a:ext cx="8731250" cy="3816429"/>
          </a:xfrm>
          <a:prstGeom prst="rect">
            <a:avLst/>
          </a:prstGeom>
        </p:spPr>
        <p:txBody>
          <a:bodyPr wrap="square">
            <a:spAutoFit/>
          </a:bodyPr>
          <a:lstStyle/>
          <a:p>
            <a:r>
              <a:rPr lang="it-IT" dirty="0"/>
              <a:t>﻿</a:t>
            </a:r>
            <a:r>
              <a:rPr lang="it-IT" sz="2400" b="1" dirty="0" smtClean="0">
                <a:solidFill>
                  <a:srgbClr val="0000FF"/>
                </a:solidFill>
              </a:rPr>
              <a:t>MACHOPOPULISMO</a:t>
            </a:r>
          </a:p>
          <a:p>
            <a:endParaRPr lang="it-IT" dirty="0"/>
          </a:p>
          <a:p>
            <a:r>
              <a:rPr lang="it-IT" sz="2000" dirty="0" smtClean="0"/>
              <a:t>La </a:t>
            </a:r>
            <a:r>
              <a:rPr lang="it-IT" sz="2000" dirty="0"/>
              <a:t>repressione sessuale e di genere compare in una qualche forma nella maggior parte dei </a:t>
            </a:r>
            <a:r>
              <a:rPr lang="it-IT" sz="2000" b="1" dirty="0">
                <a:solidFill>
                  <a:srgbClr val="0000FF"/>
                </a:solidFill>
              </a:rPr>
              <a:t>populismi di destra</a:t>
            </a:r>
            <a:r>
              <a:rPr lang="it-IT" sz="2000" dirty="0"/>
              <a:t>, come ad esempio nei tentativi di stampo fortemente repressivo di vietare alle donne musulmane di indossare il velo in alcuni paesi europei. </a:t>
            </a:r>
            <a:endParaRPr lang="it-IT" sz="2000" dirty="0" smtClean="0"/>
          </a:p>
          <a:p>
            <a:endParaRPr lang="it-IT" sz="2000" dirty="0"/>
          </a:p>
          <a:p>
            <a:r>
              <a:rPr lang="it-IT" sz="2000" dirty="0" smtClean="0"/>
              <a:t>Da </a:t>
            </a:r>
            <a:r>
              <a:rPr lang="it-IT" sz="2000" dirty="0"/>
              <a:t>Trump a Berlusconi, da Menem a </a:t>
            </a:r>
            <a:r>
              <a:rPr lang="it-IT" sz="2000" dirty="0" err="1"/>
              <a:t>Bucaram</a:t>
            </a:r>
            <a:r>
              <a:rPr lang="it-IT" sz="2000" dirty="0"/>
              <a:t>, alcuni esponenti chiave del populismo di destra hanno appoggiato stereotipi femminili e distinzioni di genere molto tradizionali e anche a carattere repressivo, mentre in paesi come l’Argentina o la Bolivia i populisti di sinistra hanno patrocinato rilevanti modifiche legislative per promuovere l’uguaglianza sessuale e di genere. </a:t>
            </a:r>
          </a:p>
        </p:txBody>
      </p:sp>
    </p:spTree>
    <p:extLst>
      <p:ext uri="{BB962C8B-B14F-4D97-AF65-F5344CB8AC3E}">
        <p14:creationId xmlns:p14="http://schemas.microsoft.com/office/powerpoint/2010/main" val="2232933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925029" y="2077199"/>
            <a:ext cx="7361298" cy="3293209"/>
          </a:xfrm>
          <a:prstGeom prst="rect">
            <a:avLst/>
          </a:prstGeom>
        </p:spPr>
        <p:txBody>
          <a:bodyPr wrap="square">
            <a:spAutoFit/>
          </a:bodyPr>
          <a:lstStyle/>
          <a:p>
            <a:r>
              <a:rPr lang="it-IT" dirty="0"/>
              <a:t>﻿</a:t>
            </a:r>
            <a:r>
              <a:rPr lang="it-IT" sz="2400" b="1" dirty="0" smtClean="0">
                <a:solidFill>
                  <a:srgbClr val="0000FF"/>
                </a:solidFill>
              </a:rPr>
              <a:t>POPULISMO REDIVIDO </a:t>
            </a:r>
            <a:endParaRPr lang="it-IT" sz="2400" b="1" dirty="0" smtClean="0">
              <a:solidFill>
                <a:srgbClr val="0000FF"/>
              </a:solidFill>
            </a:endParaRPr>
          </a:p>
          <a:p>
            <a:pPr marL="342900" indent="-342900">
              <a:buFont typeface="Wingdings" charset="0"/>
              <a:buChar char="à"/>
            </a:pPr>
            <a:r>
              <a:rPr lang="it-IT" sz="2400" b="1" dirty="0" smtClean="0">
                <a:solidFill>
                  <a:srgbClr val="0000FF"/>
                </a:solidFill>
                <a:sym typeface="Wingdings"/>
              </a:rPr>
              <a:t>DEMOCRAZIA </a:t>
            </a:r>
            <a:r>
              <a:rPr lang="it-IT" sz="2400" b="1" dirty="0" smtClean="0">
                <a:solidFill>
                  <a:srgbClr val="0000FF"/>
                </a:solidFill>
                <a:sym typeface="Wingdings"/>
              </a:rPr>
              <a:t>ILLIBERALE E INTOLLERANTE</a:t>
            </a:r>
            <a:endParaRPr lang="it-IT" sz="2400" b="1" dirty="0" smtClean="0">
              <a:solidFill>
                <a:srgbClr val="0000FF"/>
              </a:solidFill>
            </a:endParaRPr>
          </a:p>
          <a:p>
            <a:pPr marL="342900" indent="-342900">
              <a:buFont typeface="Wingdings" charset="0"/>
              <a:buChar char="à"/>
            </a:pPr>
            <a:endParaRPr lang="it-IT" sz="2000" i="1" dirty="0"/>
          </a:p>
          <a:p>
            <a:endParaRPr lang="it-IT" sz="2000" i="1" dirty="0" smtClean="0"/>
          </a:p>
          <a:p>
            <a:r>
              <a:rPr lang="it-IT" sz="2000" i="1" dirty="0" smtClean="0"/>
              <a:t>il </a:t>
            </a:r>
            <a:r>
              <a:rPr lang="it-IT" sz="2000" i="1" dirty="0"/>
              <a:t>ritorno del populismo fa parte di una più ampia storia di concezioni autoritarie della democrazia che hanno sempre convissuto con imbarazzo a fianco delle più ugualitarie espressioni della democrazia. Ad aggravare la situazione, questo populismo redivivo ha conquistato gran parte del centro geopolitico, diventando con ciò una minaccia a una concezione più aperta e diversa della </a:t>
            </a:r>
            <a:r>
              <a:rPr lang="it-IT" sz="2000" i="1" dirty="0" smtClean="0"/>
              <a:t>democrazia</a:t>
            </a:r>
            <a:endParaRPr lang="it-IT" sz="2000" i="1" dirty="0" smtClean="0"/>
          </a:p>
        </p:txBody>
      </p:sp>
    </p:spTree>
    <p:extLst>
      <p:ext uri="{BB962C8B-B14F-4D97-AF65-F5344CB8AC3E}">
        <p14:creationId xmlns:p14="http://schemas.microsoft.com/office/powerpoint/2010/main" val="15123284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t="59722" b="27546"/>
          <a:stretch/>
        </p:blipFill>
        <p:spPr>
          <a:xfrm>
            <a:off x="0" y="0"/>
            <a:ext cx="9144000" cy="873125"/>
          </a:xfrm>
          <a:prstGeom prst="rect">
            <a:avLst/>
          </a:prstGeom>
        </p:spPr>
      </p:pic>
      <p:sp>
        <p:nvSpPr>
          <p:cNvPr id="2" name="Rettangolo 1"/>
          <p:cNvSpPr/>
          <p:nvPr/>
        </p:nvSpPr>
        <p:spPr>
          <a:xfrm>
            <a:off x="449165" y="1523265"/>
            <a:ext cx="8301815" cy="4893648"/>
          </a:xfrm>
          <a:prstGeom prst="rect">
            <a:avLst/>
          </a:prstGeom>
        </p:spPr>
        <p:txBody>
          <a:bodyPr wrap="square">
            <a:spAutoFit/>
          </a:bodyPr>
          <a:lstStyle/>
          <a:p>
            <a:r>
              <a:rPr lang="it-IT" dirty="0"/>
              <a:t>﻿</a:t>
            </a:r>
            <a:r>
              <a:rPr lang="it-IT" sz="2400" b="1" dirty="0" smtClean="0">
                <a:solidFill>
                  <a:srgbClr val="0000FF"/>
                </a:solidFill>
              </a:rPr>
              <a:t>POPULISMO GLOBALE E POPULISMO AMERICANO</a:t>
            </a:r>
          </a:p>
          <a:p>
            <a:endParaRPr lang="it-IT" dirty="0" smtClean="0"/>
          </a:p>
          <a:p>
            <a:endParaRPr lang="it-IT" dirty="0" smtClean="0"/>
          </a:p>
          <a:p>
            <a:r>
              <a:rPr lang="it-IT" dirty="0" smtClean="0"/>
              <a:t>Visti </a:t>
            </a:r>
            <a:r>
              <a:rPr lang="it-IT" dirty="0"/>
              <a:t>in una prospettiva storica globale, i centri metropolitani assomigliano sempre ai margini, o alla periferia, del mondo. Ciò vale soprattutto per gli Stati </a:t>
            </a:r>
            <a:r>
              <a:rPr lang="it-IT" dirty="0" smtClean="0"/>
              <a:t>Uniti:</a:t>
            </a:r>
            <a:endParaRPr lang="it-IT" dirty="0"/>
          </a:p>
          <a:p>
            <a:endParaRPr lang="it-IT" dirty="0" smtClean="0"/>
          </a:p>
          <a:p>
            <a:pPr marL="285750" indent="-285750">
              <a:buFont typeface="Wingdings" charset="0"/>
              <a:buChar char="à"/>
            </a:pPr>
            <a:r>
              <a:rPr lang="it-IT" dirty="0" smtClean="0"/>
              <a:t>scarsa </a:t>
            </a:r>
            <a:r>
              <a:rPr lang="it-IT" dirty="0"/>
              <a:t>memoria storica o istituzionale che colleghi consapevolmente i populisti odierni ai loro progenitori, o che conferisca una prospettiva alla questione chiave dell’intimo legame del populismo americano con una concezione della nazione in preminenza bianca, soprattutto, ma non solo, a partire dal 1945. </a:t>
            </a:r>
            <a:endParaRPr lang="it-IT" dirty="0" smtClean="0"/>
          </a:p>
          <a:p>
            <a:pPr marL="285750" indent="-285750">
              <a:buFont typeface="Wingdings" charset="0"/>
              <a:buChar char="à"/>
            </a:pPr>
            <a:r>
              <a:rPr lang="it-IT" dirty="0" smtClean="0"/>
              <a:t>La </a:t>
            </a:r>
            <a:r>
              <a:rPr lang="it-IT" dirty="0"/>
              <a:t>storia del primo movimento populista dell’America tardo-ottocentesca è oggi nota in modo adeguato solo a una manciata di studiosi e ai loro </a:t>
            </a:r>
            <a:r>
              <a:rPr lang="it-IT" dirty="0" smtClean="0"/>
              <a:t>allievi</a:t>
            </a:r>
          </a:p>
          <a:p>
            <a:pPr marL="285750" indent="-285750">
              <a:buFont typeface="Wingdings" charset="0"/>
              <a:buChar char="à"/>
            </a:pPr>
            <a:r>
              <a:rPr lang="it-IT" dirty="0" smtClean="0"/>
              <a:t>Nel </a:t>
            </a:r>
            <a:r>
              <a:rPr lang="it-IT" dirty="0"/>
              <a:t>2017, il populismo americano si è affermato come la più significativa forma di postfascismo del XXI secolo. Dopo aver per decenni respinto il populismo come estraneo alla propria cultura politica, </a:t>
            </a:r>
            <a:r>
              <a:rPr lang="it-IT" b="1" dirty="0">
                <a:solidFill>
                  <a:srgbClr val="0000FF"/>
                </a:solidFill>
              </a:rPr>
              <a:t>ora gli Stati Uniti hanno assunto il ruolo di paese leader del populismo globale che fu dell’Argentina all’indomani della </a:t>
            </a:r>
            <a:r>
              <a:rPr lang="it-IT" b="1" dirty="0" smtClean="0">
                <a:solidFill>
                  <a:srgbClr val="0000FF"/>
                </a:solidFill>
              </a:rPr>
              <a:t>guerra</a:t>
            </a:r>
            <a:endParaRPr lang="it-IT" b="1" dirty="0">
              <a:solidFill>
                <a:srgbClr val="0000FF"/>
              </a:solidFill>
            </a:endParaRPr>
          </a:p>
          <a:p>
            <a:endParaRPr lang="it-IT" dirty="0" smtClean="0"/>
          </a:p>
        </p:txBody>
      </p:sp>
    </p:spTree>
    <p:extLst>
      <p:ext uri="{BB962C8B-B14F-4D97-AF65-F5344CB8AC3E}">
        <p14:creationId xmlns:p14="http://schemas.microsoft.com/office/powerpoint/2010/main" val="28542022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9722" b="27546"/>
          <a:stretch/>
        </p:blipFill>
        <p:spPr>
          <a:xfrm>
            <a:off x="0" y="0"/>
            <a:ext cx="9144000" cy="873125"/>
          </a:xfrm>
          <a:prstGeom prst="rect">
            <a:avLst/>
          </a:prstGeom>
        </p:spPr>
      </p:pic>
      <p:sp>
        <p:nvSpPr>
          <p:cNvPr id="2" name="Rettangolo 1"/>
          <p:cNvSpPr/>
          <p:nvPr/>
        </p:nvSpPr>
        <p:spPr>
          <a:xfrm>
            <a:off x="259661" y="1066631"/>
            <a:ext cx="8588375" cy="5724644"/>
          </a:xfrm>
          <a:prstGeom prst="rect">
            <a:avLst/>
          </a:prstGeom>
        </p:spPr>
        <p:txBody>
          <a:bodyPr wrap="square">
            <a:spAutoFit/>
          </a:bodyPr>
          <a:lstStyle/>
          <a:p>
            <a:r>
              <a:rPr lang="it-IT" sz="2000" b="1" dirty="0" smtClean="0"/>
              <a:t>[</a:t>
            </a:r>
            <a:r>
              <a:rPr lang="it-IT" sz="2000" b="1" i="1" dirty="0" smtClean="0"/>
              <a:t>Tutto ciò] non </a:t>
            </a:r>
            <a:r>
              <a:rPr lang="it-IT" sz="2000" b="1" i="1" dirty="0"/>
              <a:t>vuol dire che i movimenti populisti rappresentino solo un </a:t>
            </a:r>
            <a:r>
              <a:rPr lang="it-IT" sz="2000" b="1" i="1" dirty="0">
                <a:solidFill>
                  <a:srgbClr val="FF6600"/>
                </a:solidFill>
              </a:rPr>
              <a:t>pericolo</a:t>
            </a:r>
            <a:r>
              <a:rPr lang="it-IT" sz="2000" b="1" i="1" dirty="0"/>
              <a:t> per i sistemi democratici. Possono anche rappresentare una </a:t>
            </a:r>
            <a:r>
              <a:rPr lang="it-IT" sz="2000" b="1" i="1" dirty="0">
                <a:solidFill>
                  <a:srgbClr val="FF6600"/>
                </a:solidFill>
              </a:rPr>
              <a:t>risorsa</a:t>
            </a:r>
            <a:r>
              <a:rPr lang="it-IT" sz="2000" b="1" i="1" dirty="0"/>
              <a:t>, purché il sistema riesca a reggere la tendenza ad assolutizzare la propria visione delle cose che tali movimenti portano con sé. </a:t>
            </a:r>
            <a:endParaRPr lang="it-IT" sz="2000" b="1" i="1" dirty="0" smtClean="0"/>
          </a:p>
          <a:p>
            <a:endParaRPr lang="it-IT" sz="2000" b="1" i="1" dirty="0"/>
          </a:p>
          <a:p>
            <a:r>
              <a:rPr lang="mr-IN" sz="2000" b="1" i="1" dirty="0" smtClean="0"/>
              <a:t>…</a:t>
            </a:r>
            <a:r>
              <a:rPr lang="it-IT" sz="2000" b="1" i="1" dirty="0" smtClean="0"/>
              <a:t> il </a:t>
            </a:r>
            <a:r>
              <a:rPr lang="it-IT" sz="2000" b="1" i="1" dirty="0"/>
              <a:t>populismo può quindi essere considerato anche l’espressione di una </a:t>
            </a:r>
            <a:r>
              <a:rPr lang="it-IT" sz="2000" b="1" i="1" dirty="0">
                <a:solidFill>
                  <a:srgbClr val="FF6600"/>
                </a:solidFill>
              </a:rPr>
              <a:t>richiesta di maggiore rigore e di un’effettiva uguaglianza</a:t>
            </a:r>
            <a:r>
              <a:rPr lang="it-IT" sz="2000" b="1" i="1" dirty="0"/>
              <a:t> avanzata da chi non si sente sufficientemente tutelato dal sistema. Una domanda che, evidentemente, esige una risposta. La sua radicalità, la sua vantata estraneità rispetto ai tradizionali gestori (manovratori) della vita politica nazionale (e a volte internazionale), costringono inoltre il sistema democratico a rinnovare sia il suo linguaggio, sia la sua prassi. Lo sfidano cioè a tenere conto dell’insoddisfazione emersa, della sensazione di esclusione espresse dai settori sociali che si riconoscono nei movimenti populisti. </a:t>
            </a:r>
            <a:endParaRPr lang="it-IT" sz="2000" b="1" i="1" dirty="0" smtClean="0"/>
          </a:p>
          <a:p>
            <a:endParaRPr lang="it-IT" sz="2000" b="1" i="1" dirty="0"/>
          </a:p>
          <a:p>
            <a:r>
              <a:rPr lang="it-IT" sz="2200" b="1" i="1" dirty="0" smtClean="0">
                <a:solidFill>
                  <a:srgbClr val="0000FF"/>
                </a:solidFill>
              </a:rPr>
              <a:t>Una </a:t>
            </a:r>
            <a:r>
              <a:rPr lang="it-IT" sz="2200" b="1" i="1" dirty="0">
                <a:solidFill>
                  <a:srgbClr val="0000FF"/>
                </a:solidFill>
              </a:rPr>
              <a:t>parte importante del nostro futuro si giocherà quindi sulla capacità della democrazia di rispondere alla sfida </a:t>
            </a:r>
            <a:r>
              <a:rPr lang="it-IT" sz="2200" b="1" i="1" dirty="0" smtClean="0">
                <a:solidFill>
                  <a:srgbClr val="0000FF"/>
                </a:solidFill>
              </a:rPr>
              <a:t>populista</a:t>
            </a:r>
            <a:endParaRPr lang="it-IT" sz="2200" b="1" i="1" dirty="0">
              <a:solidFill>
                <a:srgbClr val="0000FF"/>
              </a:solidFill>
            </a:endParaRPr>
          </a:p>
          <a:p>
            <a:r>
              <a:rPr lang="it-IT" sz="1000" i="1" dirty="0" smtClean="0">
                <a:solidFill>
                  <a:srgbClr val="0000FF"/>
                </a:solidFill>
              </a:rPr>
              <a:t>[</a:t>
            </a:r>
            <a:r>
              <a:rPr lang="it-IT" sz="1000" i="1" dirty="0" err="1" smtClean="0">
                <a:solidFill>
                  <a:srgbClr val="0000FF"/>
                </a:solidFill>
              </a:rPr>
              <a:t>Ventrone</a:t>
            </a:r>
            <a:r>
              <a:rPr lang="it-IT" sz="1000" i="1" dirty="0" smtClean="0">
                <a:solidFill>
                  <a:srgbClr val="0000FF"/>
                </a:solidFill>
              </a:rPr>
              <a:t>, prefazione al libro]</a:t>
            </a:r>
            <a:endParaRPr lang="it-IT" sz="1000" i="1" dirty="0"/>
          </a:p>
        </p:txBody>
      </p:sp>
    </p:spTree>
    <p:extLst>
      <p:ext uri="{BB962C8B-B14F-4D97-AF65-F5344CB8AC3E}">
        <p14:creationId xmlns:p14="http://schemas.microsoft.com/office/powerpoint/2010/main" val="40512859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7921</Words>
  <Application>Microsoft Macintosh PowerPoint</Application>
  <PresentationFormat>Presentazione su schermo (4:3)</PresentationFormat>
  <Paragraphs>699</Paragraphs>
  <Slides>94</Slides>
  <Notes>59</Notes>
  <HiddenSlides>0</HiddenSlides>
  <MMClips>0</MMClips>
  <ScaleCrop>false</ScaleCrop>
  <HeadingPairs>
    <vt:vector size="4" baseType="variant">
      <vt:variant>
        <vt:lpstr>Tema</vt:lpstr>
      </vt:variant>
      <vt:variant>
        <vt:i4>1</vt:i4>
      </vt:variant>
      <vt:variant>
        <vt:lpstr>Titoli diapositive</vt:lpstr>
      </vt:variant>
      <vt:variant>
        <vt:i4>94</vt:i4>
      </vt:variant>
    </vt:vector>
  </HeadingPairs>
  <TitlesOfParts>
    <vt:vector size="95"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imac</dc:creator>
  <cp:lastModifiedBy>imac</cp:lastModifiedBy>
  <cp:revision>7</cp:revision>
  <dcterms:created xsi:type="dcterms:W3CDTF">2019-12-09T18:16:39Z</dcterms:created>
  <dcterms:modified xsi:type="dcterms:W3CDTF">2019-12-10T08:21:14Z</dcterms:modified>
</cp:coreProperties>
</file>