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9"/>
  </p:notesMasterIdLst>
  <p:handoutMasterIdLst>
    <p:handoutMasterId r:id="rId20"/>
  </p:handoutMasterIdLst>
  <p:sldIdLst>
    <p:sldId id="3825" r:id="rId5"/>
    <p:sldId id="3914" r:id="rId6"/>
    <p:sldId id="3827" r:id="rId7"/>
    <p:sldId id="3828" r:id="rId8"/>
    <p:sldId id="3912" r:id="rId9"/>
    <p:sldId id="3837" r:id="rId10"/>
    <p:sldId id="3910" r:id="rId11"/>
    <p:sldId id="3907" r:id="rId12"/>
    <p:sldId id="3909" r:id="rId13"/>
    <p:sldId id="3911" r:id="rId14"/>
    <p:sldId id="3908" r:id="rId15"/>
    <p:sldId id="3918" r:id="rId16"/>
    <p:sldId id="3917" r:id="rId17"/>
    <p:sldId id="3874" r:id="rId18"/>
  </p:sldIdLst>
  <p:sldSz cx="12192000" cy="6858000"/>
  <p:notesSz cx="6786563" cy="9923463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0" y="3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7213D9C-8D0E-4B86-95DF-11F237183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4334B4-9E72-4596-8243-B6F3B06A71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192F-34AC-4C5C-AB74-C0ABB2660169}" type="datetime1">
              <a:rPr lang="it-IT" smtClean="0"/>
              <a:t>30/09/2022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B70547-9610-4257-B83C-6909D20786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AA2CCD-9804-4624-9D33-5F27967141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7E4FE-609F-4C75-ACB9-B2BA66B143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549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4149" y="0"/>
            <a:ext cx="2940844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2DE84-441B-4671-B80F-95DFFF3B066F}" type="datetime1">
              <a:rPr lang="it-IT" smtClean="0"/>
              <a:pPr/>
              <a:t>30/09/2022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657" y="4775666"/>
            <a:ext cx="542925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4149" y="9425568"/>
            <a:ext cx="2940844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50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54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25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17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63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645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93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03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 3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3" name="Segnaposto contenuto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2 immagini med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 immagini picc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igura a mano libera: Forma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itazione con immagi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03/09/20XX</a:t>
            </a: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/>
              <a:t>Titolo presentazione</a:t>
            </a:r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/>
              <a:pPr>
                <a:defRPr/>
              </a:pPr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ntonietta.intonti@uniba.i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a.it/ateneo/facolta/economiabar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7379" y="4109481"/>
            <a:ext cx="6592824" cy="996696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Mariantonietta Intonti – </a:t>
            </a:r>
            <a:r>
              <a:rPr lang="it-IT" altLang="it-IT" sz="1800" dirty="0" err="1">
                <a:solidFill>
                  <a:schemeClr val="tx1"/>
                </a:solidFill>
                <a:cs typeface="Calibri" panose="020F0502020204030204" pitchFamily="34" charset="0"/>
              </a:rPr>
              <a:t>Uniba</a:t>
            </a: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 Dief</a:t>
            </a: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 Fabio </a:t>
            </a:r>
            <a:r>
              <a:rPr lang="it-IT" altLang="it-IT" sz="1800" dirty="0" err="1">
                <a:solidFill>
                  <a:schemeClr val="tx1"/>
                </a:solidFill>
                <a:cs typeface="Calibri" panose="020F0502020204030204" pitchFamily="34" charset="0"/>
              </a:rPr>
              <a:t>Pizzutilo</a:t>
            </a: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 – </a:t>
            </a:r>
            <a:r>
              <a:rPr lang="it-IT" altLang="it-IT" sz="1800" dirty="0" err="1">
                <a:solidFill>
                  <a:schemeClr val="tx1"/>
                </a:solidFill>
                <a:cs typeface="Calibri" panose="020F0502020204030204" pitchFamily="34" charset="0"/>
              </a:rPr>
              <a:t>Uniba</a:t>
            </a: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it-IT" altLang="it-IT" sz="1800" dirty="0" err="1">
                <a:solidFill>
                  <a:schemeClr val="tx1"/>
                </a:solidFill>
                <a:cs typeface="Calibri" panose="020F0502020204030204" pitchFamily="34" charset="0"/>
              </a:rPr>
              <a:t>Demdi</a:t>
            </a:r>
            <a:endParaRPr lang="it-IT" altLang="it-IT" sz="18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Elisabetta Venezia – </a:t>
            </a:r>
            <a:r>
              <a:rPr lang="it-IT" altLang="it-IT" sz="1800" dirty="0" err="1">
                <a:solidFill>
                  <a:schemeClr val="tx1"/>
                </a:solidFill>
                <a:cs typeface="Calibri" panose="020F0502020204030204" pitchFamily="34" charset="0"/>
              </a:rPr>
              <a:t>Uniba</a:t>
            </a: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 Dief</a:t>
            </a:r>
          </a:p>
          <a:p>
            <a:pPr algn="ctr">
              <a:spcBef>
                <a:spcPts val="0"/>
              </a:spcBef>
            </a:pPr>
            <a:endParaRPr lang="it-IT" altLang="it-IT" sz="18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it-IT" altLang="it-IT" sz="18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1C3CC7D-2A6C-4428-6B37-AF93C19F578E}"/>
              </a:ext>
            </a:extLst>
          </p:cNvPr>
          <p:cNvSpPr txBox="1">
            <a:spLocks/>
          </p:cNvSpPr>
          <p:nvPr/>
        </p:nvSpPr>
        <p:spPr>
          <a:xfrm>
            <a:off x="4643533" y="5426308"/>
            <a:ext cx="7660433" cy="1023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1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Notte Europea della Ricerca-ERN</a:t>
            </a:r>
          </a:p>
          <a:p>
            <a:pPr algn="ctr">
              <a:spcBef>
                <a:spcPts val="0"/>
              </a:spcBef>
            </a:pPr>
            <a:r>
              <a:rPr lang="it-IT" altLang="it-IT" sz="1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30 settembre 2022</a:t>
            </a:r>
          </a:p>
          <a:p>
            <a:pPr algn="ctr">
              <a:spcBef>
                <a:spcPts val="0"/>
              </a:spcBef>
            </a:pPr>
            <a:r>
              <a:rPr lang="it-IT" altLang="it-IT" sz="1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Parco Rossani</a:t>
            </a:r>
          </a:p>
          <a:p>
            <a:pPr algn="ctr">
              <a:spcBef>
                <a:spcPts val="0"/>
              </a:spcBef>
            </a:pPr>
            <a:r>
              <a:rPr lang="it-IT" altLang="it-IT" sz="1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Ore 16,30-17,15</a:t>
            </a:r>
          </a:p>
          <a:p>
            <a:pPr algn="ctr">
              <a:spcBef>
                <a:spcPts val="0"/>
              </a:spcBef>
            </a:pPr>
            <a:endParaRPr lang="it-IT" altLang="it-IT" sz="14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it-IT" altLang="it-IT" sz="14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EA06DC89-6F3E-1A70-5F7D-6E474EEC1C64}"/>
              </a:ext>
            </a:extLst>
          </p:cNvPr>
          <p:cNvSpPr txBox="1">
            <a:spLocks/>
          </p:cNvSpPr>
          <p:nvPr/>
        </p:nvSpPr>
        <p:spPr>
          <a:xfrm>
            <a:off x="4456922" y="2463701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TALK</a:t>
            </a:r>
          </a:p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SOSTENIBILITA’ AMBIENTALE</a:t>
            </a:r>
          </a:p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TRA ATTUALITA’ E FUTURO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8EFF112D-BA1E-DB76-1140-B50A9D468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1011432" y="49847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D906C0-60A9-76F0-D6C6-C51E9952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7456CD-3688-687D-D245-3569CDB1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10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94064" y="325361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 punti di forza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20231" y="1322057"/>
            <a:ext cx="8677469" cy="4710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trasformazione e l’innovazione in senso sostenibile 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della filiera olivicolo-olearia rappresentano momenti strategici del processo di transizione ecologica del comparto agroalimentare.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Tali processi rivestono grande importanza sia per la nostra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regione Puglia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principale realtà olivicola in Italia, sia per il nostro </a:t>
            </a:r>
            <a:r>
              <a:rPr lang="it-IT" sz="1800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Paese</a:t>
            </a:r>
            <a:r>
              <a:rPr lang="it-I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data la rilevanza economica, sociale (in particolare per la salute e le condizioni di lavoro) e ambientale del comparto, riconosciuta anche a livello europeo.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ea typeface="Calibri" panose="020F0502020204030204" pitchFamily="34" charset="0"/>
              </a:rPr>
              <a:t>Il processo di produzione dell’olio extravergine di oliva può essere innovato secondo una </a:t>
            </a:r>
            <a:r>
              <a:rPr lang="it-IT" sz="1800" b="1" u="sng" dirty="0">
                <a:effectLst/>
                <a:ea typeface="Calibri" panose="020F0502020204030204" pitchFamily="34" charset="0"/>
              </a:rPr>
              <a:t>duplice prospettiva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it-IT" sz="1800" b="1" dirty="0">
                <a:effectLst/>
                <a:ea typeface="Calibri" panose="020F0502020204030204" pitchFamily="34" charset="0"/>
              </a:rPr>
              <a:t>si può agire sugli scarti di produzione, per ridurli, smaltirli o riutilizzarli al meglio;</a:t>
            </a:r>
          </a:p>
          <a:p>
            <a:pPr marL="342900" indent="-342900">
              <a:buAutoNum type="arabicPeriod"/>
            </a:pPr>
            <a:endParaRPr lang="it-IT" sz="1800" b="1" dirty="0">
              <a:effectLst/>
              <a:ea typeface="Calibri" panose="020F0502020204030204" pitchFamily="34" charset="0"/>
            </a:endParaRPr>
          </a:p>
          <a:p>
            <a:r>
              <a:rPr lang="it-IT" b="1" dirty="0">
                <a:ea typeface="Calibri" panose="020F0502020204030204" pitchFamily="34" charset="0"/>
              </a:rPr>
              <a:t>2.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si può riconvertire a fini di transizione ecologica per renderlo più sostenibile.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52679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7" y="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Il contributo delle aree coinvolte: 07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2" y="1721498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sviluppo di tecnologie innovative e apparecchiature di controllo e monitoraggio per </a:t>
            </a:r>
            <a:r>
              <a:rPr lang="it-IT" sz="2400" b="0" i="0" u="sng" strike="noStrike" baseline="0" dirty="0"/>
              <a:t>migliorare l'efficienza</a:t>
            </a:r>
            <a:r>
              <a:rPr lang="it-IT" sz="2400" b="0" i="0" u="none" strike="noStrike" baseline="0" dirty="0"/>
              <a:t> di estrazione dell'olio d'oliva e la qualità del prodotto finale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riducendo il </a:t>
            </a:r>
            <a:r>
              <a:rPr lang="it-IT" sz="2400" b="0" i="0" u="sng" strike="noStrike" baseline="0" dirty="0"/>
              <a:t>consumo di acqua</a:t>
            </a:r>
            <a:r>
              <a:rPr lang="it-IT" sz="2400" b="0" i="0" u="none" strike="noStrike" baseline="0" dirty="0"/>
              <a:t> e prevedendo </a:t>
            </a:r>
            <a:r>
              <a:rPr lang="it-IT" sz="2400" b="0" i="0" u="sng" strike="noStrike" baseline="0" dirty="0"/>
              <a:t>l’efficientamento dei consumi elettrici</a:t>
            </a:r>
            <a:r>
              <a:rPr lang="it-IT" sz="2400" b="0" i="0" u="none" strike="noStrike" baseline="0" dirty="0"/>
              <a:t> dell’impianto anche attraverso fonti di energia rinnovabili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 Introduzione di innovazioni che consentiranno il </a:t>
            </a:r>
            <a:r>
              <a:rPr lang="it-IT" sz="2400" b="0" i="0" u="sng" strike="noStrike" baseline="0" dirty="0"/>
              <a:t>recupero e il riutilizzo degli scarti/rifiuti</a:t>
            </a:r>
            <a:r>
              <a:rPr lang="it-IT" sz="2400" b="0" i="0" u="none" strike="noStrike" baseline="0" dirty="0"/>
              <a:t> con la finalità di produrre biocombustibili ed avviare processi di produzione di energie rinnovabili.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b="0" i="0" u="none" strike="noStrike" baseline="0" dirty="0"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latin typeface="Calibri Light" panose="020F03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5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47" y="0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Il contributo delle aree coinvolte: </a:t>
            </a:r>
            <a:r>
              <a:rPr lang="it-IT" altLang="it-IT" sz="3600" b="1" dirty="0">
                <a:latin typeface="+mn-lt"/>
                <a:cs typeface="Calibri" pitchFamily="34" charset="0"/>
              </a:rPr>
              <a:t>12</a:t>
            </a:r>
            <a:endParaRPr lang="it-IT" altLang="it-IT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1063692" y="1945433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u="sng" dirty="0"/>
              <a:t>A</a:t>
            </a:r>
            <a:r>
              <a:rPr lang="it-IT" sz="2400" b="0" i="0" u="sng" strike="noStrike" baseline="0" dirty="0"/>
              <a:t>nalisi della normativa multilivello che disciplina il settore oleario </a:t>
            </a:r>
            <a:r>
              <a:rPr lang="it-IT" sz="2400" b="0" i="0" u="none" strike="noStrike" baseline="0" dirty="0"/>
              <a:t>per risolvere le criticità emerse alla luce dell’evoluzione tecnologica, nel rispetto dei principi </a:t>
            </a:r>
            <a:r>
              <a:rPr lang="it-IT" sz="2400" b="0" i="0" u="none" strike="noStrike" baseline="0" dirty="0" err="1"/>
              <a:t>eurounitari</a:t>
            </a:r>
            <a:r>
              <a:rPr lang="it-IT" sz="2400" b="0" i="0" u="none" strike="noStrike" baseline="0" dirty="0"/>
              <a:t> in tema di “economia circolare”, del principio di “sostenibilità ambientale” e delle regole sulla concorrenza.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sng" strike="noStrike" baseline="0" dirty="0"/>
              <a:t>Rafforzamento dell’iniziativa privata in modo da non recare danno </a:t>
            </a:r>
            <a:r>
              <a:rPr lang="it-IT" sz="2400" b="0" i="0" u="none" strike="noStrike" baseline="0" dirty="0"/>
              <a:t>alla sicurezza, alla libertà alla dignità umana e (dopo la recentissima revisione costituzionale dell’art.41 Cost.), anche alla salute ed all’ambiente.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Individuazione e caratterizzazione dei “rifiuti” sui quali intervenire, predisponendo </a:t>
            </a:r>
            <a:r>
              <a:rPr lang="it-IT" sz="2400" b="0" i="0" u="sng" strike="noStrike" baseline="0" dirty="0"/>
              <a:t>l’apparato normativo idoneo ad accordare loro la qualifica di “prodotto” </a:t>
            </a:r>
            <a:r>
              <a:rPr lang="it-IT" sz="2400" b="0" i="0" u="none" strike="noStrike" baseline="0" dirty="0"/>
              <a:t>o, meglio, di “prodotto premium”.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7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2" y="223934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Il contributo delle aree coinvolte: 13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914402" y="1721498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analisi delle </a:t>
            </a:r>
            <a:r>
              <a:rPr lang="it-IT" sz="2400" b="0" i="0" u="sng" strike="noStrike" baseline="0" dirty="0"/>
              <a:t>criticità economico-aziendali e finanziarie </a:t>
            </a:r>
            <a:r>
              <a:rPr lang="it-IT" sz="2400" b="0" i="0" u="none" strike="noStrike" baseline="0" dirty="0"/>
              <a:t>che la filiera dovrà affrontare per realizzare la transizione verso un processo produttivo a basso impatto ambientale e in linea con i principi dell’economia circolare, che considera i rifiuti materie prime seconde.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verifica delle </a:t>
            </a:r>
            <a:r>
              <a:rPr lang="it-IT" sz="2400" b="0" i="0" u="sng" strike="noStrike" baseline="0" dirty="0"/>
              <a:t>nuove possibilità di finanziamento</a:t>
            </a:r>
            <a:r>
              <a:rPr lang="it-IT" sz="2400" b="0" i="0" u="none" strike="noStrike" baseline="0" dirty="0"/>
              <a:t> delle attività di riconversione industriale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/>
              <a:t>Focus sulla </a:t>
            </a:r>
            <a:r>
              <a:rPr lang="it-IT" sz="2400" b="0" i="0" u="sng" strike="noStrike" baseline="0" dirty="0"/>
              <a:t>finanza sostenibile</a:t>
            </a:r>
            <a:r>
              <a:rPr lang="it-IT" sz="2400" b="0" i="0" u="none" strike="noStrike" baseline="0" dirty="0"/>
              <a:t>, in particolare sui finanziamenti green, finalizzati al sostegno di processi di ri</a:t>
            </a:r>
            <a:r>
              <a:rPr lang="it-IT" sz="2400" dirty="0"/>
              <a:t>c</a:t>
            </a:r>
            <a:r>
              <a:rPr lang="it-IT" sz="2400" b="0" i="0" u="none" strike="noStrike" baseline="0" dirty="0"/>
              <a:t>onversione industriale per l’abbattimento delle emissioni e il perseguimento dei principi di economia circolare</a:t>
            </a:r>
            <a:endParaRPr lang="it-IT" altLang="it-IT" sz="24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1">
            <a:extLst>
              <a:ext uri="{FF2B5EF4-FFF2-40B4-BE49-F238E27FC236}">
                <a16:creationId xmlns:a16="http://schemas.microsoft.com/office/drawing/2014/main" id="{59FD35AC-FA0B-6788-C1E4-045FA311C3F5}"/>
              </a:ext>
            </a:extLst>
          </p:cNvPr>
          <p:cNvSpPr txBox="1">
            <a:spLocks/>
          </p:cNvSpPr>
          <p:nvPr/>
        </p:nvSpPr>
        <p:spPr>
          <a:xfrm>
            <a:off x="3201150" y="3342813"/>
            <a:ext cx="5625610" cy="1210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/>
              <a:t>Prof.ssa Mariantonietta Intonti</a:t>
            </a:r>
          </a:p>
          <a:p>
            <a:r>
              <a:rPr lang="it-IT" altLang="it-IT" dirty="0"/>
              <a:t>Università di Bari Aldo Moro</a:t>
            </a:r>
          </a:p>
          <a:p>
            <a:r>
              <a:rPr lang="it-IT" altLang="it-IT" dirty="0">
                <a:hlinkClick r:id="rId2"/>
              </a:rPr>
              <a:t>mariantonietta.intonti@uniba.it</a:t>
            </a:r>
            <a:endParaRPr lang="it-IT" altLang="it-IT" dirty="0"/>
          </a:p>
          <a:p>
            <a:r>
              <a:rPr lang="it-IT" altLang="it-IT" dirty="0"/>
              <a:t>https://www.uniba.it/it/docenti/intonti-mariantonietta</a:t>
            </a:r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id="{43FEFC0D-53E4-956A-E39D-AB0B51218BC8}"/>
              </a:ext>
            </a:extLst>
          </p:cNvPr>
          <p:cNvSpPr txBox="1">
            <a:spLocks/>
          </p:cNvSpPr>
          <p:nvPr/>
        </p:nvSpPr>
        <p:spPr>
          <a:xfrm>
            <a:off x="2669399" y="1351171"/>
            <a:ext cx="7175351" cy="17931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/>
              <a:t>Grazie per l’attenzione!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7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814" y="539569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La sostenibilità ambientale tra attualità e futuro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886410" y="1826645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it-IT" sz="1800" b="0" i="0" u="none" strike="noStrike" baseline="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1" i="0" u="none" strike="noStrike" baseline="0" dirty="0">
                <a:solidFill>
                  <a:srgbClr val="000000"/>
                </a:solidFill>
              </a:rPr>
              <a:t> Prof.ssa Mariantonietta Intonti UNIBA-DIEF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0" i="0" u="none" strike="noStrike" baseline="0" dirty="0">
                <a:solidFill>
                  <a:srgbClr val="000000"/>
                </a:solidFill>
              </a:rPr>
              <a:t> Introduzione e presentazione del progetto Horizon </a:t>
            </a:r>
            <a:r>
              <a:rPr lang="it-IT" sz="1800" b="0" i="0" u="none" strike="noStrike" baseline="0" dirty="0" err="1">
                <a:solidFill>
                  <a:srgbClr val="000000"/>
                </a:solidFill>
              </a:rPr>
              <a:t>Seeds</a:t>
            </a:r>
            <a:r>
              <a:rPr lang="it-IT" sz="1800" b="0" i="0" u="none" strike="noStrike" baseline="0" dirty="0">
                <a:solidFill>
                  <a:srgbClr val="000000"/>
                </a:solidFill>
              </a:rPr>
              <a:t> ECOSNODO sull’Economia circolare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1800" b="0" i="0" u="none" strike="noStrike" baseline="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it-IT" sz="1800" b="1" i="0" u="none" strike="noStrike" baseline="0" dirty="0">
                <a:solidFill>
                  <a:srgbClr val="000000"/>
                </a:solidFill>
              </a:rPr>
              <a:t>Prof. Fabio </a:t>
            </a:r>
            <a:r>
              <a:rPr lang="it-IT" sz="1800" b="1" i="0" u="none" strike="noStrike" baseline="0" dirty="0" err="1">
                <a:solidFill>
                  <a:srgbClr val="000000"/>
                </a:solidFill>
              </a:rPr>
              <a:t>Pizzutilo</a:t>
            </a:r>
            <a:r>
              <a:rPr lang="it-IT" sz="1800" b="1" i="0" u="none" strike="noStrike" baseline="0" dirty="0">
                <a:solidFill>
                  <a:srgbClr val="000000"/>
                </a:solidFill>
              </a:rPr>
              <a:t> UNIBA-DEMDI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0" i="0" u="none" strike="noStrike" baseline="0" dirty="0">
                <a:solidFill>
                  <a:srgbClr val="000000"/>
                </a:solidFill>
              </a:rPr>
              <a:t>Efficacia della didattica universitaria in tema di sostenibilità e responsabilità sociale: il progetto EFFORT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it-IT" sz="1800" b="0" i="0" u="none" strike="noStrike" baseline="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1" i="0" u="none" strike="noStrike" baseline="0" dirty="0">
                <a:solidFill>
                  <a:srgbClr val="000000"/>
                </a:solidFill>
              </a:rPr>
              <a:t>Prof.ssa Elisabetta Venezia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0" i="0" u="none" strike="noStrike" baseline="0" dirty="0">
                <a:solidFill>
                  <a:srgbClr val="000000"/>
                </a:solidFill>
              </a:rPr>
              <a:t>UNIBA-DIEF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800" b="0" i="0" u="none" strike="noStrike" baseline="0" dirty="0">
                <a:solidFill>
                  <a:srgbClr val="000000"/>
                </a:solidFill>
              </a:rPr>
              <a:t>Smart city e mobilità sostenibile </a:t>
            </a:r>
            <a:endParaRPr lang="it-IT" altLang="it-IT" sz="28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5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085A035D-1A8C-4954-0675-87C65B048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814" y="539569"/>
            <a:ext cx="9295998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it-IT" altLang="it-IT" sz="3600" b="1" dirty="0">
                <a:solidFill>
                  <a:schemeClr val="tx1"/>
                </a:solidFill>
                <a:latin typeface="+mn-lt"/>
                <a:cs typeface="Calibri" pitchFamily="34" charset="0"/>
              </a:rPr>
              <a:t>La sostenibilità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8F9480-9B2C-9280-159E-7CF837E8DAAD}"/>
              </a:ext>
            </a:extLst>
          </p:cNvPr>
          <p:cNvSpPr txBox="1">
            <a:spLocks noChangeArrowheads="1"/>
          </p:cNvSpPr>
          <p:nvPr/>
        </p:nvSpPr>
        <p:spPr>
          <a:xfrm>
            <a:off x="643814" y="1815919"/>
            <a:ext cx="8064500" cy="4249737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vert="horz" wrap="square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sz="2800" dirty="0"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Il concetto di sostenibilità viene oggi declinato in tre importanti ambiti: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Ambientale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Sociale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rgbClr val="1C2024"/>
                </a:solidFill>
              </a:rPr>
              <a:t>G</a:t>
            </a:r>
            <a:r>
              <a:rPr lang="it-IT" sz="2800" b="0" i="0" dirty="0">
                <a:solidFill>
                  <a:srgbClr val="1C2024"/>
                </a:solidFill>
                <a:effectLst/>
              </a:rPr>
              <a:t>overnance</a:t>
            </a: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endParaRPr lang="it-IT" sz="2800" dirty="0">
              <a:solidFill>
                <a:srgbClr val="1C2024"/>
              </a:solidFill>
            </a:endParaRPr>
          </a:p>
          <a:p>
            <a:pPr algn="just">
              <a:defRPr/>
            </a:pPr>
            <a:r>
              <a:rPr lang="it-IT" sz="2800" b="0" i="0" dirty="0">
                <a:solidFill>
                  <a:srgbClr val="1C2024"/>
                </a:solidFill>
                <a:effectLst/>
              </a:rPr>
              <a:t>sintetizzati nell’acronimo ESG (Environmental, Social and Governance). </a:t>
            </a:r>
            <a:endParaRPr lang="it-IT" altLang="it-IT" sz="2800" dirty="0">
              <a:cs typeface="Calibri" pitchFamily="34" charset="0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175C2B76-5275-F131-52C8-5321426E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7" y="2924175"/>
            <a:ext cx="592613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09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997FB3FB-FCBE-C3FB-7C85-23E7322C0AAD}"/>
              </a:ext>
            </a:extLst>
          </p:cNvPr>
          <p:cNvSpPr txBox="1">
            <a:spLocks noChangeArrowheads="1"/>
          </p:cNvSpPr>
          <p:nvPr/>
        </p:nvSpPr>
        <p:spPr>
          <a:xfrm>
            <a:off x="1228725" y="503553"/>
            <a:ext cx="9391649" cy="292544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it-IT" sz="3600" b="1" i="0" dirty="0">
                <a:solidFill>
                  <a:srgbClr val="1C2024"/>
                </a:solidFill>
                <a:effectLst/>
              </a:rPr>
              <a:t>Lo sviluppo sostenibile</a:t>
            </a:r>
          </a:p>
          <a:p>
            <a:pPr algn="just">
              <a:defRPr/>
            </a:pPr>
            <a:r>
              <a:rPr lang="it-IT" b="0" i="0" dirty="0">
                <a:solidFill>
                  <a:srgbClr val="1C2024"/>
                </a:solidFill>
                <a:effectLst/>
              </a:rPr>
              <a:t>La sostenibilità evoca e incorpora il concetto di </a:t>
            </a:r>
            <a:r>
              <a:rPr lang="it-IT" i="0" dirty="0">
                <a:solidFill>
                  <a:srgbClr val="1C2024"/>
                </a:solidFill>
                <a:effectLst/>
              </a:rPr>
              <a:t>sviluppo sostenibile </a:t>
            </a:r>
            <a:r>
              <a:rPr lang="it-IT" b="0" i="0" dirty="0">
                <a:solidFill>
                  <a:srgbClr val="1C2024"/>
                </a:solidFill>
                <a:effectLst/>
              </a:rPr>
              <a:t>(inteso come lo sviluppo che non pregiudica le condizioni di vita delle generazioni future) e fa riferimento ai 17 obiettivi di sviluppo sostenibile individuati dall’Onu, che le economie mondiali devono perseguire fino al 2030.</a:t>
            </a:r>
            <a:endParaRPr lang="it-IT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i="1" dirty="0"/>
          </a:p>
          <a:p>
            <a:pPr marL="46037" indent="0">
              <a:buFont typeface="Georgia" panose="02040502050405020303" pitchFamily="18" charset="0"/>
              <a:buNone/>
              <a:defRPr/>
            </a:pPr>
            <a:endParaRPr lang="it-IT" altLang="it-IT" dirty="0">
              <a:cs typeface="Calibri" pitchFamily="34" charset="0"/>
            </a:endParaRPr>
          </a:p>
        </p:txBody>
      </p:sp>
      <p:pic>
        <p:nvPicPr>
          <p:cNvPr id="2" name="Picture 15" descr="Seminario GCAP sull'Agenda 2030 - Cesvi Onlus - Cooperazione e Sviluppo">
            <a:extLst>
              <a:ext uri="{FF2B5EF4-FFF2-40B4-BE49-F238E27FC236}">
                <a16:creationId xmlns:a16="http://schemas.microsoft.com/office/drawing/2014/main" id="{F3829011-7F39-E68A-A098-9CF3976B1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58" y="3349623"/>
            <a:ext cx="6961058" cy="343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34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1403" y="4282750"/>
            <a:ext cx="6592824" cy="996696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Prof.ssa Mariantonietta Intonti</a:t>
            </a: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Associata di Economia degli intermediari finanziari</a:t>
            </a:r>
          </a:p>
          <a:p>
            <a:pPr algn="ctr">
              <a:spcBef>
                <a:spcPts val="0"/>
              </a:spcBef>
            </a:pPr>
            <a:r>
              <a:rPr lang="it-IT" altLang="it-IT" sz="1800" dirty="0">
                <a:solidFill>
                  <a:schemeClr val="tx1"/>
                </a:solidFill>
                <a:cs typeface="Calibri" panose="020F0502020204030204" pitchFamily="34" charset="0"/>
              </a:rPr>
              <a:t>Delegata di Dipartimento alla sostenibilità</a:t>
            </a:r>
          </a:p>
          <a:p>
            <a:pPr algn="ctr" rtl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1C3CC7D-2A6C-4428-6B37-AF93C19F578E}"/>
              </a:ext>
            </a:extLst>
          </p:cNvPr>
          <p:cNvSpPr txBox="1">
            <a:spLocks/>
          </p:cNvSpPr>
          <p:nvPr/>
        </p:nvSpPr>
        <p:spPr>
          <a:xfrm>
            <a:off x="3775788" y="5426308"/>
            <a:ext cx="7660433" cy="1023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0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Notte Europea della Ricerca-ERN</a:t>
            </a:r>
          </a:p>
          <a:p>
            <a:pPr algn="ctr">
              <a:spcBef>
                <a:spcPts val="0"/>
              </a:spcBef>
            </a:pPr>
            <a:r>
              <a:rPr lang="it-IT" altLang="it-IT" sz="20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30 settembre 2022</a:t>
            </a:r>
          </a:p>
          <a:p>
            <a:pPr algn="ctr">
              <a:spcBef>
                <a:spcPts val="0"/>
              </a:spcBef>
            </a:pPr>
            <a:r>
              <a:rPr lang="it-IT" altLang="it-IT" sz="20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Parco Rossani</a:t>
            </a:r>
          </a:p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it-IT" altLang="it-IT" sz="20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EA06DC89-6F3E-1A70-5F7D-6E474EEC1C64}"/>
              </a:ext>
            </a:extLst>
          </p:cNvPr>
          <p:cNvSpPr txBox="1">
            <a:spLocks/>
          </p:cNvSpPr>
          <p:nvPr/>
        </p:nvSpPr>
        <p:spPr>
          <a:xfrm>
            <a:off x="4009051" y="1939556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</a:t>
            </a:r>
          </a:p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		</a:t>
            </a:r>
            <a:r>
              <a:rPr lang="it-IT" altLang="it-IT" sz="2800" b="1" dirty="0" err="1">
                <a:solidFill>
                  <a:schemeClr val="tx1"/>
                </a:solidFill>
                <a:cs typeface="Calibri" panose="020F0502020204030204" pitchFamily="34" charset="0"/>
              </a:rPr>
              <a:t>ECOnomia</a:t>
            </a: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 circolare, Sostenibilità e profili di evoluzione Normativa nella produzione dell’Olio </a:t>
            </a:r>
            <a:r>
              <a:rPr lang="it-IT" altLang="it-IT" sz="2800" b="1" dirty="0" err="1">
                <a:solidFill>
                  <a:schemeClr val="tx1"/>
                </a:solidFill>
                <a:cs typeface="Calibri" panose="020F0502020204030204" pitchFamily="34" charset="0"/>
              </a:rPr>
              <a:t>exavergine</a:t>
            </a: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 Di Oliva 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8" descr="LOGOTIPO di I Facoltà di Economia">
            <a:hlinkClick r:id="rId3"/>
            <a:extLst>
              <a:ext uri="{FF2B5EF4-FFF2-40B4-BE49-F238E27FC236}">
                <a16:creationId xmlns:a16="http://schemas.microsoft.com/office/drawing/2014/main" id="{8EFF112D-BA1E-DB76-1140-B50A9D468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37"/>
          <a:stretch>
            <a:fillRect/>
          </a:stretch>
        </p:blipFill>
        <p:spPr bwMode="auto">
          <a:xfrm>
            <a:off x="1011432" y="49847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22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1090462" y="1913618"/>
            <a:ext cx="9254251" cy="391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Il progetto ECOSNODO, “</a:t>
            </a:r>
            <a:r>
              <a:rPr lang="it-IT" sz="1800" b="0" i="0" u="none" strike="noStrike" baseline="0" dirty="0" err="1">
                <a:solidFill>
                  <a:schemeClr val="tx1"/>
                </a:solidFill>
                <a:latin typeface="+mn-lt"/>
              </a:rPr>
              <a:t>ECOnomia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 circolare, Sostenibilità e profili di evoluzione Normativa nella produzione dell’Olio extravergine Di Oliva”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si sviluppa nel campo di azione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Cluster 6 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(Prodotti alimentari, Bioeconomia, Risorse Naturali, Agricoltura e Ambiente) del Pilastro II (SFIDE GLOBALI E COMPETITIVITÀ INDUSTRIALE EUROPEA) del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Programma Quadro Horizon Europe 2021-2027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coerente con la missione di fondo del cluster 6, che mira a 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costruire opportunità per bilanciare obiettivi ambientali, sociali ed economici e per impostare le attività umane sulla strada della sostenibilità</a:t>
            </a:r>
          </a:p>
          <a:p>
            <a:pPr algn="l"/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è finalizzato a perseguire molteplici Obiettivi di Sviluppo Sostenibile fissati dalle Nazioni Unite cui contribuiscono le attività del cluster 6 [SDG 3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Salute e benessere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9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Industria, innovazione e infrastrutture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11 (Città e comunità sostenibili), SDG 12 (</a:t>
            </a:r>
            <a:r>
              <a:rPr lang="it-IT" sz="1800" b="1" i="0" u="none" strike="noStrike" baseline="0" dirty="0">
                <a:solidFill>
                  <a:schemeClr val="tx1"/>
                </a:solidFill>
                <a:latin typeface="+mn-lt"/>
              </a:rPr>
              <a:t>Consumo e produzione responsabili</a:t>
            </a:r>
            <a:r>
              <a:rPr lang="it-IT" sz="1800" b="0" i="0" u="none" strike="noStrike" baseline="0" dirty="0">
                <a:solidFill>
                  <a:schemeClr val="tx1"/>
                </a:solidFill>
                <a:latin typeface="+mn-lt"/>
              </a:rPr>
              <a:t>), SDG 13 (Agire per il clima), SDG 15 (La vita sulla terra)].</a:t>
            </a:r>
            <a:endParaRPr lang="it-IT" sz="18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caratteristiche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5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ED25C82-E0F5-ABB3-8ADA-FCFF0150B027}"/>
              </a:ext>
            </a:extLst>
          </p:cNvPr>
          <p:cNvSpPr txBox="1">
            <a:spLocks/>
          </p:cNvSpPr>
          <p:nvPr/>
        </p:nvSpPr>
        <p:spPr bwMode="auto">
          <a:xfrm>
            <a:off x="1062470" y="1801651"/>
            <a:ext cx="9499783" cy="429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47688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22325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0969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389063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18462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3034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7606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217863" indent="-182563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effectLst/>
                <a:latin typeface="+mn-lt"/>
              </a:rPr>
              <a:t>PI e KAP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</a:rPr>
              <a:t>: Antonia Tamborrino (Area 07 Scienze agrarie e veterinarie), Maria Grazia 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Nacci (Area 12 Giuridica), Mariantonietta Intonti (Area 13 Economica), in collaborazione con numerosi colleghi delle aree coinvolte, UNIVERSITA’ DI BARI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Partenariato esterno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IRSA-CNR, LUM, POLITECNICO DI BARI, UNIVERSITA’ DI FOGGIA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</a:rPr>
              <a:t>Partner stranieri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: LONDON METROPOLITAN UNIVERSITY, </a:t>
            </a:r>
            <a:r>
              <a:rPr lang="it-IT" sz="2000" b="1" dirty="0">
                <a:solidFill>
                  <a:schemeClr val="tx1"/>
                </a:solidFill>
                <a:latin typeface="+mn-lt"/>
              </a:rPr>
              <a:t>Gran Bretagna</a:t>
            </a:r>
            <a:r>
              <a:rPr lang="it-IT" sz="2000" dirty="0">
                <a:solidFill>
                  <a:schemeClr val="tx1"/>
                </a:solidFill>
                <a:latin typeface="+mn-lt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Hellenic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“DIMITRA” (ELGO-DIMITRA),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Grecia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Trakya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University,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Bulgaria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Engineering Research Institute (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AEnRI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Agricultural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Research Center (ARC),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Ministry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of </a:t>
            </a:r>
            <a:r>
              <a:rPr lang="it-IT" sz="2000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Agriculture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 (MALR), </a:t>
            </a:r>
            <a:r>
              <a:rPr lang="it-IT" sz="2000" b="1" dirty="0" err="1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Egypt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; Istituto Politecnico da Guarda, </a:t>
            </a:r>
            <a:r>
              <a:rPr lang="it-IT" sz="2000" b="1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Portogallo</a:t>
            </a:r>
            <a:r>
              <a:rPr lang="it-IT" sz="2000" dirty="0">
                <a:solidFill>
                  <a:schemeClr val="tx1"/>
                </a:solidFill>
                <a:effectLst/>
                <a:latin typeface="+mn-lt"/>
                <a:ea typeface="Calibri Light" panose="020F03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1"/>
                </a:solidFill>
                <a:latin typeface="+mn-lt"/>
                <a:ea typeface="Calibri Light" panose="020F0302020204030204" pitchFamily="34" charset="0"/>
              </a:rPr>
              <a:t>Numerose aziende partner</a:t>
            </a:r>
            <a:endParaRPr lang="it-IT" sz="2000" b="1" dirty="0">
              <a:solidFill>
                <a:schemeClr val="tx1"/>
              </a:solidFill>
              <a:effectLst/>
              <a:latin typeface="+mn-lt"/>
              <a:ea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it-IT" sz="20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7109C9AA-E9FF-281A-232A-69053D050289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il team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9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D906C0-60A9-76F0-D6C6-C51E9952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7456CD-3688-687D-D245-3569CDB1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8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obiettivi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250302" y="1806276"/>
            <a:ext cx="86774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it-IT" sz="2400" b="0" i="0" u="none" strike="noStrike" baseline="0" dirty="0"/>
              <a:t>Identificare le possibili forme di innovazione in senso sostenibile dell’intera filiera dell’olio d’oliva, puntando all'innovazione come motore chiave di produttività, competitività e resilienza del settore oleario europeo;</a:t>
            </a:r>
          </a:p>
          <a:p>
            <a:pPr marL="457200" indent="-457200" algn="l">
              <a:buAutoNum type="arabicPeriod"/>
            </a:pPr>
            <a:endParaRPr lang="it-IT" sz="2400" b="0" i="0" u="none" strike="noStrike" baseline="0" dirty="0"/>
          </a:p>
          <a:p>
            <a:pPr algn="l"/>
            <a:r>
              <a:rPr lang="it-IT" sz="2400" b="0" i="0" u="none" strike="noStrike" baseline="0" dirty="0"/>
              <a:t>2. Trasformare gli scarti/rifiuti dell’industria olearia in una risorsa preziosa e contribuire a un migliore utilizzo delle fonti di energia rinnovabile, nell’ottica della transizione ecologica.</a:t>
            </a:r>
          </a:p>
          <a:p>
            <a:pPr algn="l"/>
            <a:endParaRPr lang="it-IT" sz="2400" b="0" i="0" u="none" strike="noStrike" baseline="0" dirty="0"/>
          </a:p>
          <a:p>
            <a:pPr algn="l"/>
            <a:r>
              <a:rPr lang="it-IT" sz="2400" b="0" i="0" u="none" strike="noStrike" baseline="0" dirty="0"/>
              <a:t>3. Contribuire alla transizione verso un'economia circolare.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3750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D906C0-60A9-76F0-D6C6-C51E9952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27456CD-3688-687D-D245-3569CDB1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it-IT" noProof="0">
                <a:solidFill>
                  <a:prstClr val="black">
                    <a:tint val="75000"/>
                  </a:prstClr>
                </a:solidFill>
              </a:rPr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A0CF33-4654-A4B7-E513-40F7D60F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it-IT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9</a:t>
            </a:fld>
            <a:endParaRPr lang="it-IT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AED1821A-C4B1-EAAF-141C-AD15B22CE54F}"/>
              </a:ext>
            </a:extLst>
          </p:cNvPr>
          <p:cNvSpPr txBox="1">
            <a:spLocks/>
          </p:cNvSpPr>
          <p:nvPr/>
        </p:nvSpPr>
        <p:spPr>
          <a:xfrm>
            <a:off x="1700758" y="689255"/>
            <a:ext cx="8033657" cy="996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altLang="it-IT" sz="2800" b="1" dirty="0">
                <a:solidFill>
                  <a:schemeClr val="tx1"/>
                </a:solidFill>
                <a:cs typeface="Calibri" panose="020F0502020204030204" pitchFamily="34" charset="0"/>
              </a:rPr>
              <a:t>IL PROGETTO HORIZON EUROPE SEEDS «ECOSNODO»: le strade per raggiungere gli obiettivi</a:t>
            </a:r>
          </a:p>
          <a:p>
            <a:pPr algn="ctr">
              <a:spcBef>
                <a:spcPts val="0"/>
              </a:spcBef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A16520-25AE-930E-0FE9-2FE68A52A70C}"/>
              </a:ext>
            </a:extLst>
          </p:cNvPr>
          <p:cNvSpPr txBox="1"/>
          <p:nvPr/>
        </p:nvSpPr>
        <p:spPr>
          <a:xfrm>
            <a:off x="1453496" y="2384775"/>
            <a:ext cx="867746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b="0" i="0" u="none" strike="noStrike" baseline="0" dirty="0"/>
              <a:t>analisi dei punti critici dell’intero processo di estrazione dell’olio d’oliva;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b="0" i="0" u="none" strike="noStrike" baseline="0" dirty="0"/>
              <a:t>valutazione della sostenibilità ambientale delle soluzioni proposte;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b="0" i="0" u="none" strike="noStrike" baseline="0" dirty="0"/>
              <a:t>analisi della normativa multilivello;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b="0" i="0" u="none" strike="noStrike" baseline="0" dirty="0"/>
              <a:t>analisi delle criticità economico-aziendali e finanziarie.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4898136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69_TF78504181_Win32" id="{1D0EB490-585F-4355-8880-83755D965C27}" vid="{F41F876E-969E-495B-9F1D-A06C6631C3A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{DC9134CA-A513-4669-AA9D-0A85901796DD}tf78504181_win32</Template>
  <TotalTime>1481</TotalTime>
  <Words>1072</Words>
  <Application>Microsoft Office PowerPoint</Application>
  <PresentationFormat>Widescreen</PresentationFormat>
  <Paragraphs>107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Avenir Next LT Pro</vt:lpstr>
      <vt:lpstr>Calibri</vt:lpstr>
      <vt:lpstr>Calibri Light</vt:lpstr>
      <vt:lpstr>Georgia</vt:lpstr>
      <vt:lpstr>Times New Roman</vt:lpstr>
      <vt:lpstr>Tw Cen MT</vt:lpstr>
      <vt:lpstr>Wingdings</vt:lpstr>
      <vt:lpstr>ShapesVTI</vt:lpstr>
      <vt:lpstr>Presentazione standard di PowerPoint</vt:lpstr>
      <vt:lpstr>La sostenibilità ambientale tra attualità e futuro</vt:lpstr>
      <vt:lpstr>La sostenibilità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contributo delle aree coinvolte: 07</vt:lpstr>
      <vt:lpstr>Il contributo delle aree coinvolte: 12</vt:lpstr>
      <vt:lpstr>Il contributo delle aree coinvolte: 13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Mariantonietta Intonti</dc:creator>
  <cp:lastModifiedBy>Antonia  Tamborrino</cp:lastModifiedBy>
  <cp:revision>112</cp:revision>
  <cp:lastPrinted>2022-09-30T10:51:34Z</cp:lastPrinted>
  <dcterms:created xsi:type="dcterms:W3CDTF">2022-06-10T10:36:09Z</dcterms:created>
  <dcterms:modified xsi:type="dcterms:W3CDTF">2022-09-30T11:32:00Z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