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7"/>
  </p:notesMasterIdLst>
  <p:handoutMasterIdLst>
    <p:handoutMasterId r:id="rId18"/>
  </p:handoutMasterIdLst>
  <p:sldIdLst>
    <p:sldId id="3912" r:id="rId5"/>
    <p:sldId id="3837" r:id="rId6"/>
    <p:sldId id="3910" r:id="rId7"/>
    <p:sldId id="3827" r:id="rId8"/>
    <p:sldId id="3828" r:id="rId9"/>
    <p:sldId id="3907" r:id="rId10"/>
    <p:sldId id="3909" r:id="rId11"/>
    <p:sldId id="3911" r:id="rId12"/>
    <p:sldId id="3908" r:id="rId13"/>
    <p:sldId id="3918" r:id="rId14"/>
    <p:sldId id="3917" r:id="rId15"/>
    <p:sldId id="3874" r:id="rId16"/>
  </p:sldIdLst>
  <p:sldSz cx="12192000" cy="6858000"/>
  <p:notesSz cx="6786563" cy="9923463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7213D9C-8D0E-4B86-95DF-11F237183B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D4334B4-9E72-4596-8243-B6F3B06A71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4149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192F-34AC-4C5C-AB74-C0ABB2660169}" type="datetime1">
              <a:rPr lang="it-IT" smtClean="0"/>
              <a:t>03/02/2023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B70547-9610-4257-B83C-6909D20786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2AA2CCD-9804-4624-9D33-5F27967141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4149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7E4FE-609F-4C75-ACB9-B2BA66B143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549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4149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2DE84-441B-4671-B80F-95DFFF3B066F}" type="datetime1">
              <a:rPr lang="it-IT" smtClean="0"/>
              <a:pPr/>
              <a:t>03/02/2023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657" y="4775666"/>
            <a:ext cx="5429250" cy="3907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4149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40C6A29-4676-420C-BBE3-ACC2B80F64D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63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544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99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645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93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03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o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 3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3" name="Segnaposto contenuto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con 2 immagini med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immagine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immagine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 rtlCol="0"/>
          <a:lstStyle>
            <a:lvl1pPr algn="l">
              <a:defRPr>
                <a:latin typeface="+mn-lt"/>
              </a:defRPr>
            </a:lvl1pPr>
          </a:lstStyle>
          <a:p>
            <a:pPr algn="l"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2 immagini picc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immagine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immagine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itazione con immagi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0" name="Titolo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1" name="Segnaposto data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/>
              <a:t>03/09/20XX</a:t>
            </a: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/>
              <a:t>Titolo presentazione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/>
              <a:pPr>
                <a:defRPr/>
              </a:pPr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a.it/ateneo/facolta/economiabar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a.it/ateneo/facolta/economiabari" TargetMode="External"/><Relationship Id="rId2" Type="http://schemas.openxmlformats.org/officeDocument/2006/relationships/hyperlink" Target="mailto:mariantonietta.intonti@uniba.it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039" y="4429612"/>
            <a:ext cx="6592824" cy="996696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Prof.ssa Antonia Tamborrino (PI)</a:t>
            </a:r>
          </a:p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Prof.ssa Mariantonietta Intonti (KAP)</a:t>
            </a:r>
          </a:p>
          <a:p>
            <a:pPr algn="ctr" rtl="0">
              <a:spcBef>
                <a:spcPts val="0"/>
              </a:spcBef>
            </a:pPr>
            <a:r>
              <a:rPr lang="en-US" sz="1800" dirty="0" err="1">
                <a:solidFill>
                  <a:schemeClr val="tx1"/>
                </a:solidFill>
              </a:rPr>
              <a:t>Prof.ssa</a:t>
            </a:r>
            <a:r>
              <a:rPr lang="en-US" sz="1800" dirty="0">
                <a:solidFill>
                  <a:schemeClr val="tx1"/>
                </a:solidFill>
              </a:rPr>
              <a:t> Maria Grazia </a:t>
            </a:r>
            <a:r>
              <a:rPr lang="en-US" sz="1800" dirty="0" err="1">
                <a:solidFill>
                  <a:schemeClr val="tx1"/>
                </a:solidFill>
              </a:rPr>
              <a:t>Nacci</a:t>
            </a:r>
            <a:r>
              <a:rPr lang="en-US" sz="1800" dirty="0">
                <a:solidFill>
                  <a:schemeClr val="tx1"/>
                </a:solidFill>
              </a:rPr>
              <a:t> (KAP)</a:t>
            </a:r>
          </a:p>
          <a:p>
            <a:pPr algn="ctr" rtl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algn="ctr" rtl="0">
              <a:spcBef>
                <a:spcPts val="0"/>
              </a:spcBef>
            </a:pPr>
            <a:r>
              <a:rPr lang="en-US" sz="1800" dirty="0" err="1">
                <a:solidFill>
                  <a:schemeClr val="tx1"/>
                </a:solidFill>
              </a:rPr>
              <a:t>Università</a:t>
            </a:r>
            <a:r>
              <a:rPr lang="en-US" sz="1800" dirty="0">
                <a:solidFill>
                  <a:schemeClr val="tx1"/>
                </a:solidFill>
              </a:rPr>
              <a:t> di Bari Aldo Moro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61C3CC7D-2A6C-4428-6B37-AF93C19F578E}"/>
              </a:ext>
            </a:extLst>
          </p:cNvPr>
          <p:cNvSpPr txBox="1">
            <a:spLocks/>
          </p:cNvSpPr>
          <p:nvPr/>
        </p:nvSpPr>
        <p:spPr>
          <a:xfrm>
            <a:off x="3775788" y="5426308"/>
            <a:ext cx="7660433" cy="1023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it-IT" altLang="it-IT" sz="2000" dirty="0">
              <a:solidFill>
                <a:schemeClr val="accent5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it-IT" altLang="it-IT" sz="2000" dirty="0">
              <a:solidFill>
                <a:schemeClr val="accent5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EA06DC89-6F3E-1A70-5F7D-6E474EEC1C64}"/>
              </a:ext>
            </a:extLst>
          </p:cNvPr>
          <p:cNvSpPr txBox="1">
            <a:spLocks/>
          </p:cNvSpPr>
          <p:nvPr/>
        </p:nvSpPr>
        <p:spPr>
          <a:xfrm>
            <a:off x="4009051" y="1939556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</a:t>
            </a:r>
          </a:p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		</a:t>
            </a:r>
            <a:r>
              <a:rPr lang="it-IT" altLang="it-IT" sz="2800" b="1" dirty="0" err="1">
                <a:solidFill>
                  <a:schemeClr val="tx1"/>
                </a:solidFill>
                <a:cs typeface="Calibri" panose="020F0502020204030204" pitchFamily="34" charset="0"/>
              </a:rPr>
              <a:t>ECOnomia</a:t>
            </a: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 circolare, Sostenibilità e profili di evoluzione Normativa nella produzione dell’Olio extravergine Di Oliva 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8" descr="LOGOTIPO di I Facoltà di Economia">
            <a:hlinkClick r:id="rId3"/>
            <a:extLst>
              <a:ext uri="{FF2B5EF4-FFF2-40B4-BE49-F238E27FC236}">
                <a16:creationId xmlns:a16="http://schemas.microsoft.com/office/drawing/2014/main" id="{8EFF112D-BA1E-DB76-1140-B50A9D468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37"/>
          <a:stretch>
            <a:fillRect/>
          </a:stretch>
        </p:blipFill>
        <p:spPr bwMode="auto">
          <a:xfrm>
            <a:off x="1011432" y="49847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6D0CAD60-B889-F394-E022-CA5FDB8B8C3B}"/>
              </a:ext>
            </a:extLst>
          </p:cNvPr>
          <p:cNvSpPr txBox="1">
            <a:spLocks/>
          </p:cNvSpPr>
          <p:nvPr/>
        </p:nvSpPr>
        <p:spPr>
          <a:xfrm>
            <a:off x="106750" y="4779090"/>
            <a:ext cx="3993502" cy="297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1600" dirty="0">
                <a:solidFill>
                  <a:schemeClr val="tx1"/>
                </a:solidFill>
                <a:cs typeface="Calibri" panose="020F0502020204030204" pitchFamily="34" charset="0"/>
              </a:rPr>
              <a:t>Slide presentate dalla prof. M. Intonti in occasione della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208EF17-56FC-F746-232B-2097E72175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137" y="5271795"/>
            <a:ext cx="2036728" cy="13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2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47" y="0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	Il contributo delle aree coinvolte:</a:t>
            </a:r>
            <a:b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</a:br>
            <a:r>
              <a:rPr lang="it-IT" sz="3600" dirty="0">
                <a:solidFill>
                  <a:schemeClr val="tx1"/>
                </a:solidFill>
                <a:latin typeface="+mn-lt"/>
              </a:rPr>
              <a:t>area 12 Giuridica</a:t>
            </a:r>
            <a:endParaRPr lang="it-IT" altLang="it-IT" sz="3600" b="1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4A883D0-17C0-ED7C-ADBF-3F23AE0DF2E4}"/>
              </a:ext>
            </a:extLst>
          </p:cNvPr>
          <p:cNvSpPr txBox="1">
            <a:spLocks noChangeArrowheads="1"/>
          </p:cNvSpPr>
          <p:nvPr/>
        </p:nvSpPr>
        <p:spPr>
          <a:xfrm>
            <a:off x="905071" y="1214949"/>
            <a:ext cx="8064500" cy="544944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/>
              <a:t>I</a:t>
            </a:r>
            <a:r>
              <a:rPr lang="it-IT" sz="2400" i="0" dirty="0">
                <a:effectLst/>
              </a:rPr>
              <a:t>nquadramento giuridico-costituzionale dell’intervento proposto, la cui attuazione non può prescindere dal </a:t>
            </a:r>
            <a:r>
              <a:rPr lang="it-IT" sz="2400" i="0" u="sng" strike="noStrike" baseline="0" dirty="0"/>
              <a:t>rispetto dei principi costituzionali ed </a:t>
            </a:r>
            <a:r>
              <a:rPr lang="it-IT" sz="2400" i="0" u="sng" strike="noStrike" baseline="0" dirty="0" err="1"/>
              <a:t>eurounitari</a:t>
            </a:r>
            <a:r>
              <a:rPr lang="it-IT" sz="2400" i="0" u="sng" strike="noStrike" baseline="0" dirty="0"/>
              <a:t> in tema di “economia circolare”</a:t>
            </a:r>
            <a:r>
              <a:rPr lang="it-IT" sz="2400" i="0" u="none" strike="noStrike" baseline="0" dirty="0"/>
              <a:t>, del principio di “</a:t>
            </a:r>
            <a:r>
              <a:rPr lang="it-IT" sz="2400" i="0" u="sng" strike="noStrike" baseline="0" dirty="0"/>
              <a:t>sostenibilità</a:t>
            </a:r>
            <a:r>
              <a:rPr lang="it-IT" sz="2400" i="0" u="none" strike="noStrike" baseline="0" dirty="0"/>
              <a:t> ambientale” e delle regole sulla </a:t>
            </a:r>
            <a:r>
              <a:rPr lang="it-IT" sz="2400" i="0" u="sng" strike="noStrike" baseline="0" dirty="0"/>
              <a:t>concorrenza</a:t>
            </a:r>
            <a:r>
              <a:rPr lang="it-IT" sz="2400" i="0" u="none" strike="noStrike" baseline="0" dirty="0"/>
              <a:t>.</a:t>
            </a:r>
            <a:endParaRPr lang="it-IT" sz="2400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u="sng" dirty="0"/>
              <a:t>A</a:t>
            </a:r>
            <a:r>
              <a:rPr lang="it-IT" sz="2400" i="0" u="sng" strike="noStrike" baseline="0" dirty="0"/>
              <a:t>nalisi della normativa multilivello che disciplina il settore oleario</a:t>
            </a:r>
            <a:r>
              <a:rPr lang="it-IT" sz="2400" i="0" strike="noStrike" baseline="0" dirty="0"/>
              <a:t> </a:t>
            </a:r>
            <a:r>
              <a:rPr lang="it-IT" sz="2400" i="0" u="none" strike="noStrike" baseline="0" dirty="0"/>
              <a:t>per risolvere le criticità emerse alla luce dell’evoluzione tecnologica proposta ed attuata.</a:t>
            </a:r>
            <a:br>
              <a:rPr lang="it-IT" sz="2400" dirty="0"/>
            </a:br>
            <a:endParaRPr lang="it-IT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i="0" u="none" strike="noStrike" baseline="0" dirty="0"/>
              <a:t>Individuazione e caratterizzazione dei “rifiuti” sui quali intervenire, predisposizione del</a:t>
            </a:r>
            <a:r>
              <a:rPr lang="it-IT" sz="2400" i="0" u="sng" strike="noStrike" baseline="0" dirty="0"/>
              <a:t>l’apparato normativo idoneo ad accordare loro la qualifica di “prodotto” </a:t>
            </a:r>
            <a:r>
              <a:rPr lang="it-IT" sz="2400" i="0" u="none" strike="noStrike" baseline="0" dirty="0"/>
              <a:t>o, meglio, di “prodotto premium”.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altLang="it-IT" sz="24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7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2" y="223934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	Il contributo delle aree coinvolte:</a:t>
            </a:r>
            <a:br>
              <a:rPr lang="it-IT" altLang="it-IT" sz="3600" b="1" dirty="0">
                <a:latin typeface="+mn-lt"/>
                <a:cs typeface="Calibri" pitchFamily="34" charset="0"/>
              </a:rPr>
            </a:br>
            <a:r>
              <a:rPr lang="it-IT" sz="3600" dirty="0">
                <a:solidFill>
                  <a:schemeClr val="tx1"/>
                </a:solidFill>
                <a:latin typeface="+mn-lt"/>
              </a:rPr>
              <a:t>area 13 Economica</a:t>
            </a: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 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914402" y="1721498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A</a:t>
            </a:r>
            <a:r>
              <a:rPr lang="it-IT" sz="2400" b="0" i="0" u="none" strike="noStrike" baseline="0" dirty="0"/>
              <a:t>nalisi delle </a:t>
            </a:r>
            <a:r>
              <a:rPr lang="it-IT" sz="2400" b="0" i="0" u="sng" strike="noStrike" baseline="0" dirty="0"/>
              <a:t>criticità economico-aziendali e finanziarie </a:t>
            </a:r>
            <a:r>
              <a:rPr lang="it-IT" sz="2400" b="0" i="0" u="none" strike="noStrike" baseline="0" dirty="0"/>
              <a:t>che la filiera dovrà affrontare per realizzare la transizione verso un processo produttivo a basso impatto ambientale e in linea con i principi dell’economia circolare, che considera i rifiuti materie prime seconde.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V</a:t>
            </a:r>
            <a:r>
              <a:rPr lang="it-IT" sz="2400" b="0" i="0" u="none" strike="noStrike" baseline="0" dirty="0"/>
              <a:t>erifica delle </a:t>
            </a:r>
            <a:r>
              <a:rPr lang="it-IT" sz="2400" b="0" i="0" u="sng" strike="noStrike" baseline="0" dirty="0"/>
              <a:t>nuove possibilità di finanziamento</a:t>
            </a:r>
            <a:r>
              <a:rPr lang="it-IT" sz="2400" b="0" i="0" u="none" strike="noStrike" baseline="0" dirty="0"/>
              <a:t> delle attività di riconversione industriale.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Focus sulla </a:t>
            </a:r>
            <a:r>
              <a:rPr lang="it-IT" sz="2400" b="0" i="0" u="sng" strike="noStrike" baseline="0" dirty="0"/>
              <a:t>finanza sostenibile</a:t>
            </a:r>
            <a:r>
              <a:rPr lang="it-IT" sz="2400" b="0" i="0" u="none" strike="noStrike" baseline="0" dirty="0"/>
              <a:t>, in particolare sui finanziamenti green, finalizzati al sostegno di processi di ri</a:t>
            </a:r>
            <a:r>
              <a:rPr lang="it-IT" sz="2400" dirty="0"/>
              <a:t>c</a:t>
            </a:r>
            <a:r>
              <a:rPr lang="it-IT" sz="2400" b="0" i="0" u="none" strike="noStrike" baseline="0" dirty="0"/>
              <a:t>onversione industriale per l’abbattimento delle emissioni e il perseguimento dei principi di economia circolare.</a:t>
            </a:r>
            <a:endParaRPr lang="it-IT" altLang="it-IT" sz="24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9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1">
            <a:extLst>
              <a:ext uri="{FF2B5EF4-FFF2-40B4-BE49-F238E27FC236}">
                <a16:creationId xmlns:a16="http://schemas.microsoft.com/office/drawing/2014/main" id="{59FD35AC-FA0B-6788-C1E4-045FA311C3F5}"/>
              </a:ext>
            </a:extLst>
          </p:cNvPr>
          <p:cNvSpPr txBox="1">
            <a:spLocks/>
          </p:cNvSpPr>
          <p:nvPr/>
        </p:nvSpPr>
        <p:spPr>
          <a:xfrm>
            <a:off x="3201150" y="3342813"/>
            <a:ext cx="5625610" cy="1210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dirty="0"/>
              <a:t>Prof.ssa Mariantonietta Intonti</a:t>
            </a:r>
          </a:p>
          <a:p>
            <a:r>
              <a:rPr lang="it-IT" altLang="it-IT" dirty="0"/>
              <a:t>Università di Bari Aldo Moro</a:t>
            </a:r>
          </a:p>
          <a:p>
            <a:r>
              <a:rPr lang="it-IT" altLang="it-IT" dirty="0">
                <a:hlinkClick r:id="rId2"/>
              </a:rPr>
              <a:t>mariantonietta.intonti@uniba.it</a:t>
            </a:r>
            <a:endParaRPr lang="it-IT" altLang="it-IT" dirty="0"/>
          </a:p>
          <a:p>
            <a:r>
              <a:rPr lang="it-IT" altLang="it-IT" dirty="0"/>
              <a:t>https://www.uniba.it/it/docenti/intonti-mariantonietta</a:t>
            </a:r>
          </a:p>
        </p:txBody>
      </p:sp>
      <p:sp>
        <p:nvSpPr>
          <p:cNvPr id="5" name="Titolo 2">
            <a:extLst>
              <a:ext uri="{FF2B5EF4-FFF2-40B4-BE49-F238E27FC236}">
                <a16:creationId xmlns:a16="http://schemas.microsoft.com/office/drawing/2014/main" id="{43FEFC0D-53E4-956A-E39D-AB0B51218BC8}"/>
              </a:ext>
            </a:extLst>
          </p:cNvPr>
          <p:cNvSpPr txBox="1">
            <a:spLocks/>
          </p:cNvSpPr>
          <p:nvPr/>
        </p:nvSpPr>
        <p:spPr>
          <a:xfrm>
            <a:off x="3201150" y="1763485"/>
            <a:ext cx="5718916" cy="14275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dirty="0"/>
              <a:t>Per eventuali commenti o chiarimenti…</a:t>
            </a:r>
          </a:p>
        </p:txBody>
      </p:sp>
      <p:pic>
        <p:nvPicPr>
          <p:cNvPr id="6" name="Picture 8" descr="LOGOTIPO di I Facoltà di Economia">
            <a:hlinkClick r:id="rId3"/>
            <a:extLst>
              <a:ext uri="{FF2B5EF4-FFF2-40B4-BE49-F238E27FC236}">
                <a16:creationId xmlns:a16="http://schemas.microsoft.com/office/drawing/2014/main" id="{AE0D01FF-92BE-34C5-3444-09580DC9D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37"/>
          <a:stretch>
            <a:fillRect/>
          </a:stretch>
        </p:blipFill>
        <p:spPr bwMode="auto">
          <a:xfrm>
            <a:off x="5096380" y="4786104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72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ED25C82-E0F5-ABB3-8ADA-FCFF0150B027}"/>
              </a:ext>
            </a:extLst>
          </p:cNvPr>
          <p:cNvSpPr txBox="1">
            <a:spLocks/>
          </p:cNvSpPr>
          <p:nvPr/>
        </p:nvSpPr>
        <p:spPr bwMode="auto">
          <a:xfrm>
            <a:off x="833287" y="1470434"/>
            <a:ext cx="9254251" cy="391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547688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822325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0969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13890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8462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3034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7606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2178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Il progetto ECOSNODO, “</a:t>
            </a:r>
            <a:r>
              <a:rPr lang="it-IT" sz="1800" b="0" i="0" u="none" strike="noStrike" baseline="0" dirty="0" err="1">
                <a:solidFill>
                  <a:schemeClr val="tx1"/>
                </a:solidFill>
                <a:latin typeface="+mn-lt"/>
              </a:rPr>
              <a:t>ECOnomia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 circolare, Sostenibilità e profili di evoluzione Normativa nella produzione dell’Olio extravergine Di Oliva”</a:t>
            </a:r>
          </a:p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si sviluppa nel campo di azione del 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Cluster 6 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(Prodotti alimentari, Bioeconomia, Risorse Naturali, Agricoltura e Ambiente) del Pilastro II (SFIDE GLOBALI E COMPETITIVITÀ INDUSTRIALE EUROPEA) del 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Programma Quadro Horizon Europe 2021-2027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è coerente con la missione di fondo del cluster 6, che mira a 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costruire opportunità per bilanciare obiettivi ambientali, sociali ed economici e per impostare le attività umane sulla strada della sostenibilità</a:t>
            </a:r>
          </a:p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è finalizzato a perseguire molteplici Obiettivi di Sviluppo Sostenibile fissati dalle Nazioni Unite cui contribuiscono le attività del cluster 6 [SDG 3 (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Salute e benessere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), SDG 9 (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Industria, innovazione e infrastrutture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), SDG 11 (Città e comunità sostenibili), SDG 12 (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Consumo e produzione responsabili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), SDG 13 (Agire per il clima), SDG 15 (La vita sulla terra)].</a:t>
            </a:r>
            <a:endParaRPr lang="it-IT" sz="1800" b="0" i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7109C9AA-E9FF-281A-232A-69053D050289}"/>
              </a:ext>
            </a:extLst>
          </p:cNvPr>
          <p:cNvSpPr txBox="1">
            <a:spLocks/>
          </p:cNvSpPr>
          <p:nvPr/>
        </p:nvSpPr>
        <p:spPr>
          <a:xfrm>
            <a:off x="1262608" y="528903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caratteristiche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5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ED25C82-E0F5-ABB3-8ADA-FCFF0150B027}"/>
              </a:ext>
            </a:extLst>
          </p:cNvPr>
          <p:cNvSpPr txBox="1">
            <a:spLocks/>
          </p:cNvSpPr>
          <p:nvPr/>
        </p:nvSpPr>
        <p:spPr bwMode="auto">
          <a:xfrm>
            <a:off x="1062470" y="1801651"/>
            <a:ext cx="9499783" cy="429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547688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822325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0969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13890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8462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3034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7606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2178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effectLst/>
                <a:latin typeface="+mn-lt"/>
              </a:rPr>
              <a:t>PI e KAP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</a:rPr>
              <a:t>: prof.ssa Antonia Tamborrino (Area 07 Scienze agrarie e veterinarie), prof.ssa Maria Grazia 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Nacci (Area 12 Giuridica), prof.ssa Mariantonietta Intonti (Area 13 Economica), in collaborazione con numerosi colleghi delle aree coinvolte, UNIVERSITA’ DI BARI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latin typeface="+mn-lt"/>
              </a:rPr>
              <a:t>Partenariato esterno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: IRSA-CNR, LUM, POLITECNICO DI BARI, UNIVERSITA’ DI FOGGIA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latin typeface="+mn-lt"/>
              </a:rPr>
              <a:t>Partner stranieri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: LONDON METROPOLITAN UNIVERSITY, </a:t>
            </a:r>
            <a:r>
              <a:rPr lang="it-IT" sz="2000" b="1" dirty="0">
                <a:solidFill>
                  <a:schemeClr val="tx1"/>
                </a:solidFill>
                <a:latin typeface="+mn-lt"/>
              </a:rPr>
              <a:t>Gran Bretagna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;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Hellenic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Agricultural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“DIMITRA” (ELGO-DIMITRA), </a:t>
            </a:r>
            <a:r>
              <a:rPr lang="it-IT" sz="20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Grecia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Trakya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University, </a:t>
            </a:r>
            <a:r>
              <a:rPr lang="it-IT" sz="2000" b="1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Bulgaria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;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Agricultural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Engineering Research Institute (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AEnRI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),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Agricultural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Research Center (ARC),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Ministry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of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Agriculture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(MALR), </a:t>
            </a:r>
            <a:r>
              <a:rPr lang="it-IT" sz="2000" b="1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Egypt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; Istituto Politecnico da Guarda, </a:t>
            </a:r>
            <a:r>
              <a:rPr lang="it-IT" sz="2000" b="1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Portogallo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latin typeface="+mn-lt"/>
                <a:ea typeface="Calibri Light" panose="020F0302020204030204" pitchFamily="34" charset="0"/>
              </a:rPr>
              <a:t>Numerose aziende partner</a:t>
            </a:r>
            <a:endParaRPr lang="it-IT" sz="2000" b="1" dirty="0">
              <a:solidFill>
                <a:schemeClr val="tx1"/>
              </a:solidFill>
              <a:effectLst/>
              <a:latin typeface="+mn-lt"/>
              <a:ea typeface="Calibri Light" panose="020F03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it-IT" sz="2000" b="0" i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7109C9AA-E9FF-281A-232A-69053D050289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il team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9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3818" y="228600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Il progetto </a:t>
            </a:r>
            <a:r>
              <a:rPr lang="it-IT" altLang="it-IT" sz="3600" b="1" dirty="0">
                <a:latin typeface="+mn-lt"/>
                <a:cs typeface="Calibri" pitchFamily="34" charset="0"/>
              </a:rPr>
              <a:t>si inserisce nell’ambito della attività di ricerca sulla sostenibilità ESG</a:t>
            </a:r>
            <a:endParaRPr lang="it-IT" altLang="it-IT" sz="3600" b="1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858418" y="1470687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2800" dirty="0">
                <a:cs typeface="Calibri" panose="020F0502020204030204" pitchFamily="34" charset="0"/>
              </a:rPr>
              <a:t>i</a:t>
            </a:r>
          </a:p>
          <a:p>
            <a:pPr algn="just"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Il concetto di sostenibilità viene oggi declinato in tre importanti ambiti: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Ambientale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Sociale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rgbClr val="1C2024"/>
                </a:solidFill>
              </a:rPr>
              <a:t>G</a:t>
            </a:r>
            <a:r>
              <a:rPr lang="it-IT" sz="2800" b="0" i="0" dirty="0">
                <a:solidFill>
                  <a:srgbClr val="1C2024"/>
                </a:solidFill>
                <a:effectLst/>
              </a:rPr>
              <a:t>overnance</a:t>
            </a:r>
          </a:p>
          <a:p>
            <a:pPr algn="just">
              <a:defRPr/>
            </a:pPr>
            <a:endParaRPr lang="it-IT" sz="2800" dirty="0">
              <a:solidFill>
                <a:srgbClr val="1C2024"/>
              </a:solidFill>
            </a:endParaRPr>
          </a:p>
          <a:p>
            <a:pPr algn="just">
              <a:defRPr/>
            </a:pPr>
            <a:endParaRPr lang="it-IT" sz="2800" dirty="0">
              <a:solidFill>
                <a:srgbClr val="1C2024"/>
              </a:solidFill>
            </a:endParaRPr>
          </a:p>
          <a:p>
            <a:pPr algn="just">
              <a:defRPr/>
            </a:pPr>
            <a:endParaRPr lang="it-IT" sz="2800" dirty="0">
              <a:solidFill>
                <a:srgbClr val="1C2024"/>
              </a:solidFill>
            </a:endParaRPr>
          </a:p>
          <a:p>
            <a:pPr algn="just"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sintetizzati nell’acronimo ESG (Environmental, Social and Governance). </a:t>
            </a:r>
            <a:endParaRPr lang="it-IT" altLang="it-IT" sz="2800" dirty="0">
              <a:cs typeface="Calibri" pitchFamily="34" charset="0"/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175C2B76-5275-F131-52C8-5321426E4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7" y="2924175"/>
            <a:ext cx="5926137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68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997FB3FB-FCBE-C3FB-7C85-23E7322C0AAD}"/>
              </a:ext>
            </a:extLst>
          </p:cNvPr>
          <p:cNvSpPr txBox="1">
            <a:spLocks noChangeArrowheads="1"/>
          </p:cNvSpPr>
          <p:nvPr/>
        </p:nvSpPr>
        <p:spPr>
          <a:xfrm>
            <a:off x="1228725" y="503553"/>
            <a:ext cx="9391649" cy="2925448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it-IT" sz="3600" b="1" dirty="0">
                <a:solidFill>
                  <a:srgbClr val="1C2024"/>
                </a:solidFill>
              </a:rPr>
              <a:t>Sostenibilità e </a:t>
            </a:r>
            <a:r>
              <a:rPr lang="it-IT" sz="3600" b="1" i="0" dirty="0">
                <a:solidFill>
                  <a:srgbClr val="1C2024"/>
                </a:solidFill>
                <a:effectLst/>
              </a:rPr>
              <a:t>sviluppo sostenibile</a:t>
            </a:r>
          </a:p>
          <a:p>
            <a:pPr algn="just">
              <a:defRPr/>
            </a:pPr>
            <a:r>
              <a:rPr lang="it-IT" b="0" i="0" dirty="0">
                <a:solidFill>
                  <a:srgbClr val="1C2024"/>
                </a:solidFill>
                <a:effectLst/>
              </a:rPr>
              <a:t>La sostenibilità evoca e incorpora il concetto di </a:t>
            </a:r>
            <a:r>
              <a:rPr lang="it-IT" i="0" dirty="0">
                <a:solidFill>
                  <a:srgbClr val="1C2024"/>
                </a:solidFill>
                <a:effectLst/>
              </a:rPr>
              <a:t>sviluppo sostenibile </a:t>
            </a:r>
            <a:r>
              <a:rPr lang="it-IT" b="0" i="0" dirty="0">
                <a:solidFill>
                  <a:srgbClr val="1C2024"/>
                </a:solidFill>
                <a:effectLst/>
              </a:rPr>
              <a:t>(inteso come lo sviluppo che non pregiudica le condizioni di vita delle generazioni future) e fa riferimento ai 17 obiettivi di sviluppo sostenibile individuati dall’Onu, che le economie mondiali devono perseguire fino al 2030.</a:t>
            </a:r>
            <a:endParaRPr lang="it-IT" dirty="0"/>
          </a:p>
          <a:p>
            <a:pPr marL="46037" indent="0">
              <a:buFont typeface="Georgia" panose="02040502050405020303" pitchFamily="18" charset="0"/>
              <a:buNone/>
              <a:defRPr/>
            </a:pPr>
            <a:endParaRPr lang="it-IT" i="1" dirty="0"/>
          </a:p>
          <a:p>
            <a:pPr marL="46037" indent="0">
              <a:buFont typeface="Georgia" panose="02040502050405020303" pitchFamily="18" charset="0"/>
              <a:buNone/>
              <a:defRPr/>
            </a:pPr>
            <a:endParaRPr lang="it-IT" altLang="it-IT" dirty="0">
              <a:cs typeface="Calibri" pitchFamily="34" charset="0"/>
            </a:endParaRPr>
          </a:p>
        </p:txBody>
      </p:sp>
      <p:pic>
        <p:nvPicPr>
          <p:cNvPr id="2" name="Picture 15" descr="Seminario GCAP sull'Agenda 2030 - Cesvi Onlus - Cooperazione e Sviluppo">
            <a:extLst>
              <a:ext uri="{FF2B5EF4-FFF2-40B4-BE49-F238E27FC236}">
                <a16:creationId xmlns:a16="http://schemas.microsoft.com/office/drawing/2014/main" id="{F3829011-7F39-E68A-A098-9CF3976B1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776" y="3349690"/>
            <a:ext cx="7837714" cy="343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60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A0CF33-4654-A4B7-E513-40F7D60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6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AED1821A-C4B1-EAAF-141C-AD15B22CE54F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obiettivi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A16520-25AE-930E-0FE9-2FE68A52A70C}"/>
              </a:ext>
            </a:extLst>
          </p:cNvPr>
          <p:cNvSpPr txBox="1"/>
          <p:nvPr/>
        </p:nvSpPr>
        <p:spPr>
          <a:xfrm>
            <a:off x="1280487" y="1736725"/>
            <a:ext cx="867746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it-IT" sz="2400" b="0" i="0" u="none" strike="noStrike" baseline="0" dirty="0"/>
              <a:t>Identificare le possibili forme di innovazione in senso sostenibile dell’intera filiera dell’olio d’oliva, puntando all'innovazione come motore chiave di produttività, competitività e resilienza del settore oleario europeo;</a:t>
            </a:r>
          </a:p>
          <a:p>
            <a:pPr marL="457200" indent="-457200" algn="l">
              <a:buAutoNum type="arabicPeriod"/>
            </a:pPr>
            <a:endParaRPr lang="it-IT" sz="2400" b="0" i="0" u="none" strike="noStrike" baseline="0" dirty="0"/>
          </a:p>
          <a:p>
            <a:pPr marL="457200" indent="-457200">
              <a:buFont typeface="+mj-lt"/>
              <a:buAutoNum type="arabicPeriod"/>
            </a:pPr>
            <a:r>
              <a:rPr lang="it-IT" sz="2400" b="0" i="0" u="none" strike="noStrike" baseline="0" dirty="0"/>
              <a:t>Trasformare gli scarti/rifiuti dell’industria olearia in una risorsa </a:t>
            </a:r>
            <a:r>
              <a:rPr lang="it-IT" sz="2400" dirty="0"/>
              <a:t>preziosa per contribuire alla transizione verso un'economia circolare;</a:t>
            </a:r>
            <a:endParaRPr lang="it-IT" sz="2400" b="0" i="0" u="none" strike="noStrike" baseline="0" dirty="0"/>
          </a:p>
          <a:p>
            <a:pPr marL="457200" indent="-457200" algn="l">
              <a:buFont typeface="+mj-lt"/>
              <a:buAutoNum type="arabicPeriod"/>
            </a:pPr>
            <a:endParaRPr lang="it-IT" sz="2400" dirty="0"/>
          </a:p>
          <a:p>
            <a:pPr marL="457200" indent="-457200" algn="l">
              <a:buFont typeface="+mj-lt"/>
              <a:buAutoNum type="arabicPeriod"/>
            </a:pPr>
            <a:r>
              <a:rPr lang="it-IT" sz="2400" dirty="0"/>
              <a:t>C</a:t>
            </a:r>
            <a:r>
              <a:rPr lang="it-IT" sz="2400" b="0" i="0" u="none" strike="noStrike" baseline="0" dirty="0"/>
              <a:t>ontribuire a un migliore utilizzo delle fonti di energia rinnovabile, nell’ottica della transizione ecologica.</a:t>
            </a:r>
          </a:p>
          <a:p>
            <a:pPr marL="457200" indent="-457200" algn="l">
              <a:buFont typeface="+mj-lt"/>
              <a:buAutoNum type="arabicPeriod"/>
            </a:pPr>
            <a:endParaRPr lang="it-IT" sz="2400" b="0" i="0" u="none" strike="noStrike" baseline="0" dirty="0"/>
          </a:p>
          <a:p>
            <a:pPr marL="457200" indent="-457200" algn="l">
              <a:buFont typeface="+mj-lt"/>
              <a:buAutoNum type="arabicPeriod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3750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A0CF33-4654-A4B7-E513-40F7D60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7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AED1821A-C4B1-EAAF-141C-AD15B22CE54F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le strade per raggiungere gli obiettivi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A16520-25AE-930E-0FE9-2FE68A52A70C}"/>
              </a:ext>
            </a:extLst>
          </p:cNvPr>
          <p:cNvSpPr txBox="1"/>
          <p:nvPr/>
        </p:nvSpPr>
        <p:spPr>
          <a:xfrm>
            <a:off x="1304731" y="2319461"/>
            <a:ext cx="867746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analisi degli elementi critici dell’intero processo di estrazione dell’olio d’oliva e individuazione nuove soluzioni;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valutazione della sostenibilità ambientale delle soluzioni proposte;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analisi della normativa multilivello;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analisi delle criticità economico-aziendali e finanziarie.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4898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A0CF33-4654-A4B7-E513-40F7D60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8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AED1821A-C4B1-EAAF-141C-AD15B22CE54F}"/>
              </a:ext>
            </a:extLst>
          </p:cNvPr>
          <p:cNvSpPr txBox="1">
            <a:spLocks/>
          </p:cNvSpPr>
          <p:nvPr/>
        </p:nvSpPr>
        <p:spPr>
          <a:xfrm>
            <a:off x="1794064" y="325361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i punti di forza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A16520-25AE-930E-0FE9-2FE68A52A70C}"/>
              </a:ext>
            </a:extLst>
          </p:cNvPr>
          <p:cNvSpPr txBox="1"/>
          <p:nvPr/>
        </p:nvSpPr>
        <p:spPr>
          <a:xfrm>
            <a:off x="1220231" y="1322057"/>
            <a:ext cx="8677469" cy="4710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18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trasformazione e l’innovazione in senso sostenibile </a:t>
            </a: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della filiera olivicolo-olearia rappresentano momenti strategici del processo di transizione ecologica del comparto agroalimentare.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Tali processi rivestono grande importanza sia per la nostra </a:t>
            </a:r>
            <a:r>
              <a:rPr lang="it-IT" sz="18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regione Puglia</a:t>
            </a: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principale realtà olivicola in Italia, sia per il nostro </a:t>
            </a:r>
            <a:r>
              <a:rPr lang="it-IT" sz="18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Paese</a:t>
            </a: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data la rilevanza economica, sociale (in particolare per la salute e le condizioni di lavoro) e ambientale del comparto, riconosciuta anche a livello europeo.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ea typeface="Calibri" panose="020F0502020204030204" pitchFamily="34" charset="0"/>
              </a:rPr>
              <a:t>Il processo di produzione dell’olio extravergine di oliva può essere innovato secondo una </a:t>
            </a:r>
            <a:r>
              <a:rPr lang="it-IT" sz="1800" b="1" u="sng" dirty="0">
                <a:effectLst/>
                <a:ea typeface="Calibri" panose="020F0502020204030204" pitchFamily="34" charset="0"/>
              </a:rPr>
              <a:t>duplice prospettiva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it-IT" sz="1800" b="1" dirty="0">
                <a:effectLst/>
                <a:ea typeface="Calibri" panose="020F0502020204030204" pitchFamily="34" charset="0"/>
              </a:rPr>
              <a:t>si può agire sugli scarti di produzione, per ridurli, smaltirli o riutilizzarli al meglio;</a:t>
            </a:r>
          </a:p>
          <a:p>
            <a:pPr marL="342900" indent="-342900">
              <a:buAutoNum type="arabicPeriod"/>
            </a:pPr>
            <a:endParaRPr lang="it-IT" sz="1800" b="1" dirty="0">
              <a:effectLst/>
              <a:ea typeface="Calibri" panose="020F0502020204030204" pitchFamily="34" charset="0"/>
            </a:endParaRPr>
          </a:p>
          <a:p>
            <a:r>
              <a:rPr lang="it-IT" b="1" dirty="0">
                <a:ea typeface="Calibri" panose="020F0502020204030204" pitchFamily="34" charset="0"/>
              </a:rPr>
              <a:t>2. 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si può riconvertire a fini di transizione ecologica per renderlo più sostenibile.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52679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46" y="233265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	Il contributo delle aree coinvolte:</a:t>
            </a:r>
            <a:b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</a:br>
            <a:r>
              <a:rPr lang="it-IT" sz="3600" dirty="0">
                <a:solidFill>
                  <a:schemeClr val="tx1"/>
                </a:solidFill>
                <a:effectLst/>
                <a:latin typeface="+mn-lt"/>
              </a:rPr>
              <a:t>area 07 Scienze agrarie e veterinarie </a:t>
            </a:r>
            <a:endParaRPr lang="it-IT" altLang="it-IT" sz="3600" b="1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1129006" y="1973424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S</a:t>
            </a:r>
            <a:r>
              <a:rPr lang="it-IT" sz="2400" b="0" i="0" u="none" strike="noStrike" baseline="0" dirty="0"/>
              <a:t>viluppo di tecnologie innovative e apparecchiature di controllo e monitoraggio per </a:t>
            </a:r>
            <a:r>
              <a:rPr lang="it-IT" sz="2400" b="0" i="0" u="sng" strike="noStrike" baseline="0" dirty="0"/>
              <a:t>migliorare l'efficienza</a:t>
            </a:r>
            <a:r>
              <a:rPr lang="it-IT" sz="2400" b="0" i="0" u="none" strike="noStrike" baseline="0" dirty="0"/>
              <a:t> di estrazione dell'olio d'oliva e la qualità del prodotto finale.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Riduzione del </a:t>
            </a:r>
            <a:r>
              <a:rPr lang="it-IT" sz="2400" b="0" i="0" u="sng" strike="noStrike" baseline="0" dirty="0"/>
              <a:t>consumo di acqua</a:t>
            </a:r>
            <a:r>
              <a:rPr lang="it-IT" sz="2400" b="0" i="0" u="none" strike="noStrike" baseline="0" dirty="0"/>
              <a:t> e prevedendo </a:t>
            </a:r>
            <a:r>
              <a:rPr lang="it-IT" sz="2400" b="0" i="0" u="sng" strike="noStrike" baseline="0" dirty="0"/>
              <a:t>l’efficientamento dei consumi elettrici</a:t>
            </a:r>
            <a:r>
              <a:rPr lang="it-IT" sz="2400" b="0" i="0" u="none" strike="noStrike" baseline="0" dirty="0"/>
              <a:t> dell’impianto anche attraverso fonti di energia rinnovabili.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Introduzione di innovazioni che consentiranno il </a:t>
            </a:r>
            <a:r>
              <a:rPr lang="it-IT" sz="2400" b="0" i="0" u="sng" strike="noStrike" baseline="0" dirty="0"/>
              <a:t>recupero e il riutilizzo degli scarti/rifiuti</a:t>
            </a:r>
            <a:r>
              <a:rPr lang="it-IT" sz="2400" b="0" i="0" u="none" strike="noStrike" baseline="0" dirty="0"/>
              <a:t> con la finalità di produrre biocombustibili ed avviare processi di produzione di energie rinnovabili.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400" b="0" i="0" u="none" strike="noStrike" baseline="0" dirty="0"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altLang="it-IT" sz="2400" dirty="0">
              <a:latin typeface="Calibri Light" panose="020F03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069_TF78504181_Win32" id="{1D0EB490-585F-4355-8880-83755D965C27}" vid="{F41F876E-969E-495B-9F1D-A06C6631C3A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0b86b544-fa42-4290-ba6a-d1e7f343485e" xsi:nil="true"/>
    <lcf76f155ced4ddcb4097134ff3c332f xmlns="0b86b544-fa42-4290-ba6a-d1e7f343485e">
      <Terms xmlns="http://schemas.microsoft.com/office/infopath/2007/PartnerControls"/>
    </lcf76f155ced4ddcb4097134ff3c332f>
    <TaxCatchAll xmlns="97838e9a-b12b-4c0c-9424-8fa1cb0fb6b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5D0F5645A6D4247A516C441A27F4954" ma:contentTypeVersion="14" ma:contentTypeDescription="Creare un nuovo documento." ma:contentTypeScope="" ma:versionID="1eac6eee81e8a2d102a72cd2ab1ec166">
  <xsd:schema xmlns:xsd="http://www.w3.org/2001/XMLSchema" xmlns:xs="http://www.w3.org/2001/XMLSchema" xmlns:p="http://schemas.microsoft.com/office/2006/metadata/properties" xmlns:ns2="0b86b544-fa42-4290-ba6a-d1e7f343485e" xmlns:ns3="97838e9a-b12b-4c0c-9424-8fa1cb0fb6b4" targetNamespace="http://schemas.microsoft.com/office/2006/metadata/properties" ma:root="true" ma:fieldsID="51b92f79e58ba0070498ab754616aa8c" ns2:_="" ns3:_="">
    <xsd:import namespace="0b86b544-fa42-4290-ba6a-d1e7f343485e"/>
    <xsd:import namespace="97838e9a-b12b-4c0c-9424-8fa1cb0fb6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6b544-fa42-4290-ba6a-d1e7f34348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Tag immagine" ma:readOnly="false" ma:fieldId="{5cf76f15-5ced-4ddc-b409-7134ff3c332f}" ma:taxonomyMulti="true" ma:sspId="4ed3564a-629b-4c47-97c4-11f533af96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838e9a-b12b-4c0c-9424-8fa1cb0fb6b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83d24c5-b9ed-4776-9170-c4e42b55df5d}" ma:internalName="TaxCatchAll" ma:showField="CatchAllData" ma:web="97838e9a-b12b-4c0c-9424-8fa1cb0fb6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16c05727-aa75-4e4a-9b5f-8a80a1165891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168A743-DC73-448D-8F34-48D2EDFEF86A}"/>
</file>

<file path=customXml/itemProps3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{DC9134CA-A513-4669-AA9D-0A85901796DD}tf78504181_win32</Template>
  <TotalTime>1552</TotalTime>
  <Words>1051</Words>
  <Application>Microsoft Office PowerPoint</Application>
  <PresentationFormat>Widescreen</PresentationFormat>
  <Paragraphs>76</Paragraphs>
  <Slides>12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Avenir Next LT Pro</vt:lpstr>
      <vt:lpstr>Calibri</vt:lpstr>
      <vt:lpstr>Calibri Light</vt:lpstr>
      <vt:lpstr>Georgia</vt:lpstr>
      <vt:lpstr>Tw Cen MT</vt:lpstr>
      <vt:lpstr>Wingdings</vt:lpstr>
      <vt:lpstr>ShapesVTI</vt:lpstr>
      <vt:lpstr>Presentazione standard di PowerPoint</vt:lpstr>
      <vt:lpstr>Presentazione standard di PowerPoint</vt:lpstr>
      <vt:lpstr>Presentazione standard di PowerPoint</vt:lpstr>
      <vt:lpstr>Il progetto si inserisce nell’ambito della attività di ricerca sulla sostenibilità ESG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Il contributo delle aree coinvolte: area 07 Scienze agrarie e veterinarie </vt:lpstr>
      <vt:lpstr> Il contributo delle aree coinvolte: area 12 Giuridica</vt:lpstr>
      <vt:lpstr> Il contributo delle aree coinvolte: area 13 Economica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Mariantonietta Intonti</dc:creator>
  <cp:lastModifiedBy>Mariantonietta Intonti</cp:lastModifiedBy>
  <cp:revision>121</cp:revision>
  <cp:lastPrinted>2022-09-30T12:46:47Z</cp:lastPrinted>
  <dcterms:created xsi:type="dcterms:W3CDTF">2022-06-10T10:36:09Z</dcterms:created>
  <dcterms:modified xsi:type="dcterms:W3CDTF">2023-02-03T10:30:15Z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0x01010075D0F5645A6D4247A516C441A27F4954</vt:lpwstr>
  </property>
</Properties>
</file>