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8" r:id="rId4"/>
    <p:sldId id="259" r:id="rId5"/>
    <p:sldId id="260" r:id="rId6"/>
    <p:sldId id="261" r:id="rId7"/>
    <p:sldId id="262" r:id="rId8"/>
    <p:sldId id="446" r:id="rId9"/>
    <p:sldId id="447" r:id="rId10"/>
    <p:sldId id="449" r:id="rId11"/>
    <p:sldId id="448" r:id="rId12"/>
    <p:sldId id="450" r:id="rId13"/>
    <p:sldId id="452" r:id="rId14"/>
    <p:sldId id="45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B327D-1F46-4101-A569-39EAE4AB7643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C84EF-1B4B-48EE-9656-7312C1A638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48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21785-0754-4172-A58E-8A19B316ACBB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B68460-1D6F-4FF2-B57F-EAAC9620C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26C03F-6D85-4C43-B707-8B240BE44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2FCC3D-CDD8-4302-A592-657F7978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D5F2C4-8F33-40B8-8EAC-5787E7F0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F38650-112F-4020-BC3B-94F3DBA5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91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FEC7B1-437C-456F-9B2C-9626A863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3A93DE-754B-4181-9C04-085588B62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20756B-487F-4B26-9D14-17B8C448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91EDBA-584C-45B5-9E68-384CDFD0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23A3BD-0683-4074-BBA3-A834685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39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DCF11A9-4672-43C1-BFA4-B6780C070E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00FBA6-87D7-4B2A-974B-E2FA546BA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10A057-A9F1-4B0A-A9FC-DB49B267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623CC0-BEBF-4B45-90DA-C7E0668F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D1F7CF-91B6-4EAC-B58F-C6BCB05F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26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185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05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27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241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37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041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996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93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3A7B6-D69B-44A5-A0F0-9BCC199A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AA9ED-4EC4-49C3-85AF-0148045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B6CBD5-18C4-4DA6-A57F-EF080CB3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A97B9C-7BC7-4433-8988-BBCB80BE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4CB0F4-847E-41C3-B190-13C46230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053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219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385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98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BAB595-7B3C-47A8-86DF-A20CA69D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730739-F5CA-48F7-A95E-636A51671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7B393-6A13-4AE7-B437-A53E7D6E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E9AA3B-F232-4D0A-AAC4-EA720B93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1CFD6-F920-4771-A493-FC1C5CF9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80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1FBE94-AF7B-4ED5-9610-5B7D2D1D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00297C-95B4-4E27-AB08-8AC64A17E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CF4904-F7C4-425A-8BD8-3A7CC4A83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543EAE-294C-4608-AC00-C8DC974B0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5F8F59-FDDD-441D-97F9-D28FEFFD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C55CB1-E1CA-431A-BBDE-BC020150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71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FCB9E-30E0-4A10-ADA4-2D8634CC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D52228-3FF4-472B-BDA8-D6FB40B44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AA60AF-1611-489C-B4D0-0E93163B3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57FE71-F27E-42F3-B98F-FFE79EC87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DB8E95-28FA-4558-8314-9E12368CB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CAFB979-D570-4D32-AB5A-60871F71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EEDEAAD-C6C9-41D9-8CF3-4C0FBB7A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9DB0B8A-FA2D-46EC-B6CD-91CF6470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60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CBC08-EA0C-43A0-B659-5A99A188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3A559AC-CB31-4D3A-9BC6-824BF74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F92636F-365B-4A38-9DDE-DECECE2A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97D9DB-2EB4-4D48-BA99-4D18DB79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1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7DDBCB2-8E86-4F16-91C7-6DE82FF6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B164C82-F304-4306-9281-0151485FA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A4B49A-6A4D-4205-8BE0-99578F35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96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636974-724C-4131-B092-B7B5BD93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368DC4-B1BB-42B5-815A-B0B35A28D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7D22FE-212E-4A35-890B-D884CA6F2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2E9BF5-8D7E-4E89-B80D-91ABD8C2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FD977D-13CF-4D1E-A65E-7EA6D19D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06C258-4AEA-4B84-8F29-2B78F042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23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7F19D-7E8E-4384-A171-E13DEE55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61A7F8-D44F-4057-B298-EC22BAECF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178EE0-5053-422D-BBED-F1FD92CA3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949911-9CBF-4D7B-89E1-037F8C92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AD680A-9141-4E37-BB5B-0B372F00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9FF15E-BA06-4CB1-A91A-514EEE3A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48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4E4EED-8F63-410D-BCFC-D22606F6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981D68-BADA-4238-827E-DA3591939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9D72DF-20ED-4C7A-ADE7-CE8A80FF0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2AA8-257A-46C1-AC81-BA3A1703EC0E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E4622C-61F4-4F5B-8C3E-6459200A2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188836-F0FB-4AC4-BE9F-C95CD525D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F4B9-525B-457B-B239-B4F1674460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5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0397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DA02D35-9711-421E-BA25-6DEAFA9D7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di sociologia generale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51C2269E-873E-4DCE-BFA9-E0A9ABF637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412275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Probabilistico: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Casuale semplice</a:t>
            </a:r>
          </a:p>
          <a:p>
            <a:r>
              <a:rPr lang="it-IT" dirty="0"/>
              <a:t>Casuale sistematico</a:t>
            </a:r>
          </a:p>
          <a:p>
            <a:r>
              <a:rPr lang="it-IT" dirty="0"/>
              <a:t>Stratificato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Non probabilistico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Di convenienza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qualitativa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Osservazione</a:t>
            </a:r>
          </a:p>
          <a:p>
            <a:pPr>
              <a:buNone/>
            </a:pPr>
            <a:r>
              <a:rPr lang="it-IT" dirty="0"/>
              <a:t>-Partecipante</a:t>
            </a:r>
          </a:p>
          <a:p>
            <a:pPr>
              <a:buNone/>
            </a:pPr>
            <a:r>
              <a:rPr lang="it-IT" dirty="0"/>
              <a:t>-Non partecipante</a:t>
            </a:r>
          </a:p>
          <a:p>
            <a:pPr>
              <a:buNone/>
            </a:pPr>
            <a:r>
              <a:rPr lang="it-IT" dirty="0"/>
              <a:t>Focus </a:t>
            </a:r>
            <a:r>
              <a:rPr lang="it-IT" dirty="0" err="1"/>
              <a:t>group</a:t>
            </a:r>
            <a:endParaRPr lang="it-IT" dirty="0"/>
          </a:p>
          <a:p>
            <a:pPr>
              <a:buNone/>
            </a:pPr>
            <a:r>
              <a:rPr lang="it-IT" dirty="0"/>
              <a:t>Intervista in profondità</a:t>
            </a:r>
          </a:p>
          <a:p>
            <a:pPr>
              <a:buNone/>
            </a:pPr>
            <a:r>
              <a:rPr lang="it-IT" dirty="0"/>
              <a:t>Storie di vita</a:t>
            </a:r>
          </a:p>
          <a:p>
            <a:pPr>
              <a:buNone/>
            </a:pPr>
            <a:r>
              <a:rPr lang="it-IT" dirty="0"/>
              <a:t>Etnografia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</a:t>
            </a:r>
            <a:r>
              <a:rPr lang="it-IT" dirty="0" err="1"/>
              <a:t>storico-comparativo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/>
              <a:t>   </a:t>
            </a:r>
            <a:r>
              <a:rPr lang="it-IT" sz="3200" dirty="0"/>
              <a:t>Dalla comprensione alla generalizzazione: il tipo ideale applicato allo studio delle religioni, delle organizzazioni, delle azioni sociali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 della ricerca sociale secondo Weber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Avalutatività</a:t>
            </a:r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Oggettività</a:t>
            </a:r>
          </a:p>
          <a:p>
            <a:pPr>
              <a:buNone/>
            </a:pPr>
            <a:endParaRPr lang="it-IT" sz="3200" dirty="0"/>
          </a:p>
          <a:p>
            <a:r>
              <a:rPr lang="it-IT" sz="3200" dirty="0" err="1"/>
              <a:t>Replicabilità</a:t>
            </a:r>
            <a:endParaRPr lang="it-IT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48680"/>
            <a:ext cx="8229600" cy="1080120"/>
          </a:xfrm>
        </p:spPr>
        <p:txBody>
          <a:bodyPr/>
          <a:lstStyle/>
          <a:p>
            <a:r>
              <a:rPr lang="it-IT" dirty="0"/>
              <a:t>Paradigma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00808"/>
            <a:ext cx="8229600" cy="4623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/>
              <a:t>T. </a:t>
            </a:r>
            <a:r>
              <a:rPr lang="it-IT" sz="2800" dirty="0" err="1"/>
              <a:t>Khun</a:t>
            </a:r>
            <a:r>
              <a:rPr lang="it-IT" sz="2800" dirty="0"/>
              <a:t> </a:t>
            </a:r>
            <a:r>
              <a:rPr lang="it-IT" sz="2800" i="1"/>
              <a:t>La struttura </a:t>
            </a:r>
            <a:r>
              <a:rPr lang="it-IT" sz="2800" i="1" dirty="0"/>
              <a:t>delle rivoluzioni scientifiche </a:t>
            </a:r>
            <a:r>
              <a:rPr lang="it-IT" sz="2800" dirty="0"/>
              <a:t> (1962) è una prospettiva teorica 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Condivisa e riconosciuta dalla comunità di scienziati di una determinata disciplina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Fondata sulle acquisizioni precedenti della disciplina stessa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Che opera indirizzando la disciplina in termini di: individuazione e scelta dei fatti rilevanti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Formulazione di ipotesi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Approntamento delle tecniche di ricerca empiriche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Teoria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2060848"/>
            <a:ext cx="8229600" cy="431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500" dirty="0"/>
              <a:t>Una teoria è un insieme di proposizioni, organicamente connesse, che si collocano ad un elevato livello di astrazione e di generalizzazione rispetto alla realtà empirica, le quali sono derivate da regolarità empiriche, e dalle quali possono essere derivate delle previsioni empiriche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Ipotesi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63552" y="1628800"/>
            <a:ext cx="8229600" cy="460514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Proposizione che implica una relazione tra uno o più concetti, che si colloca ad un livello inferiore di astrazione  e di generalità rispetto alla teoria e che permette una traduzione della teoria in termini controllabili empiricamente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Provvisorietà</a:t>
            </a:r>
            <a:r>
              <a:rPr lang="it-IT" dirty="0"/>
              <a:t> dell’ipotesi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000" dirty="0"/>
              <a:t>Attende di essere validata/falsificata dall’evidenza empirica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Induzione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000" dirty="0"/>
              <a:t>Ritorno riflessivo alla teoria,  a partire dai casi concreti e osservabili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ricerca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Qualitativa</a:t>
            </a:r>
          </a:p>
          <a:p>
            <a:r>
              <a:rPr lang="it-IT" dirty="0"/>
              <a:t>Quantitativa</a:t>
            </a:r>
          </a:p>
          <a:p>
            <a:endParaRPr lang="it-IT" dirty="0"/>
          </a:p>
          <a:p>
            <a:r>
              <a:rPr lang="it-IT" dirty="0"/>
              <a:t>Descrittiva</a:t>
            </a:r>
          </a:p>
          <a:p>
            <a:r>
              <a:rPr lang="it-IT" dirty="0"/>
              <a:t>Esplicativa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intervista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Strutturata</a:t>
            </a:r>
          </a:p>
          <a:p>
            <a:r>
              <a:rPr lang="it-IT" dirty="0"/>
              <a:t>Non strutturata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Fasi dell’intervista</a:t>
            </a:r>
          </a:p>
          <a:p>
            <a:pPr>
              <a:buNone/>
            </a:pPr>
            <a:r>
              <a:rPr lang="it-IT" dirty="0"/>
              <a:t>Accesso al contesto</a:t>
            </a:r>
          </a:p>
          <a:p>
            <a:pPr>
              <a:buNone/>
            </a:pPr>
            <a:r>
              <a:rPr lang="it-IT" dirty="0"/>
              <a:t>Informatore chiave</a:t>
            </a:r>
          </a:p>
          <a:p>
            <a:pPr>
              <a:buNone/>
            </a:pPr>
            <a:r>
              <a:rPr lang="it-IT" dirty="0"/>
              <a:t>Comprensione della lingua e della cultura</a:t>
            </a:r>
          </a:p>
          <a:p>
            <a:pPr>
              <a:buNone/>
            </a:pPr>
            <a:r>
              <a:rPr lang="it-IT" dirty="0"/>
              <a:t>Fiducia degli intervistati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Campionamento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Procedimento che consiste nell’estrarre, da una certa unità di analisi (la ‘popolazione’), definita come oggetto di studio,  un numero ristretto di casi (il campione). Se questa estrazione è casuale, cioè se tutti i componenti della popolazione hanno la stessa probabilità di essere estratti , si parlerà di campione probabilistico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324</Words>
  <Application>Microsoft Office PowerPoint</Application>
  <PresentationFormat>Widescreen</PresentationFormat>
  <Paragraphs>64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Constantia</vt:lpstr>
      <vt:lpstr>Wingdings 2</vt:lpstr>
      <vt:lpstr>Tema di Office</vt:lpstr>
      <vt:lpstr>Equinozio</vt:lpstr>
      <vt:lpstr>Corso di sociologia generale</vt:lpstr>
      <vt:lpstr>Paradigma</vt:lpstr>
      <vt:lpstr>Teoria</vt:lpstr>
      <vt:lpstr>Ipotesi</vt:lpstr>
      <vt:lpstr>Provvisorietà dell’ipotesi</vt:lpstr>
      <vt:lpstr>Induzione</vt:lpstr>
      <vt:lpstr>Tipi di ricerca</vt:lpstr>
      <vt:lpstr>Tipi di intervista</vt:lpstr>
      <vt:lpstr>Campionamento</vt:lpstr>
      <vt:lpstr>Campionamento</vt:lpstr>
      <vt:lpstr>Ricerca qualitativa</vt:lpstr>
      <vt:lpstr>Metodo storico-comparativo</vt:lpstr>
      <vt:lpstr>Caratteri della ricerca sociale secondo Weber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sociologia generale</dc:title>
  <dc:creator>autore</dc:creator>
  <cp:lastModifiedBy>autore</cp:lastModifiedBy>
  <cp:revision>2</cp:revision>
  <dcterms:created xsi:type="dcterms:W3CDTF">2021-04-19T18:17:23Z</dcterms:created>
  <dcterms:modified xsi:type="dcterms:W3CDTF">2021-10-18T18:23:14Z</dcterms:modified>
</cp:coreProperties>
</file>