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456" r:id="rId3"/>
    <p:sldId id="457" r:id="rId4"/>
    <p:sldId id="458" r:id="rId5"/>
    <p:sldId id="459" r:id="rId6"/>
    <p:sldId id="460" r:id="rId7"/>
    <p:sldId id="461" r:id="rId8"/>
    <p:sldId id="464" r:id="rId9"/>
    <p:sldId id="462" r:id="rId10"/>
    <p:sldId id="463" r:id="rId11"/>
    <p:sldId id="377" r:id="rId12"/>
    <p:sldId id="378" r:id="rId13"/>
    <p:sldId id="376" r:id="rId14"/>
    <p:sldId id="308" r:id="rId15"/>
    <p:sldId id="309" r:id="rId16"/>
    <p:sldId id="310" r:id="rId17"/>
    <p:sldId id="311" r:id="rId18"/>
    <p:sldId id="315" r:id="rId19"/>
    <p:sldId id="312" r:id="rId20"/>
    <p:sldId id="314" r:id="rId21"/>
    <p:sldId id="379" r:id="rId22"/>
    <p:sldId id="316" r:id="rId23"/>
    <p:sldId id="380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58" autoAdjust="0"/>
  </p:normalViewPr>
  <p:slideViewPr>
    <p:cSldViewPr>
      <p:cViewPr varScale="1">
        <p:scale>
          <a:sx n="62" d="100"/>
          <a:sy n="62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0CA85-3DFD-4A2A-A9E2-8D059DF8043C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21785-0754-4172-A58E-8A19B316AC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08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1785-0754-4172-A58E-8A19B316ACB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052320" cy="4206329"/>
          </a:xfrm>
        </p:spPr>
        <p:txBody>
          <a:bodyPr>
            <a:normAutofit fontScale="90000"/>
          </a:bodyPr>
          <a:lstStyle/>
          <a:p>
            <a:pPr algn="l"/>
            <a:r>
              <a:rPr lang="it-IT" sz="6300" dirty="0"/>
              <a:t>Corso di </a:t>
            </a:r>
            <a:br>
              <a:rPr lang="it-IT" sz="6300" dirty="0"/>
            </a:br>
            <a:r>
              <a:rPr lang="it-IT" sz="6300" dirty="0"/>
              <a:t>Sociologia Generale</a:t>
            </a:r>
            <a:br>
              <a:rPr lang="it-IT" sz="6300" dirty="0"/>
            </a:br>
            <a:br>
              <a:rPr lang="it-IT" sz="6300" dirty="0"/>
            </a:br>
            <a:br>
              <a:rPr lang="it-IT" sz="6300" dirty="0"/>
            </a:br>
            <a:endParaRPr lang="it-IT" sz="6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238894"/>
            <a:ext cx="6656784" cy="4399905"/>
          </a:xfrm>
        </p:spPr>
        <p:txBody>
          <a:bodyPr/>
          <a:lstStyle/>
          <a:p>
            <a:r>
              <a:rPr lang="it-IT" dirty="0"/>
              <a:t>Anno  accademico 2021-2022</a:t>
            </a:r>
          </a:p>
          <a:p>
            <a:r>
              <a:rPr lang="it-IT" dirty="0"/>
              <a:t>Prof.ssa Armida Salvati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dirty="0"/>
              <a:t>L’</a:t>
            </a:r>
            <a:r>
              <a:rPr lang="it-IT" dirty="0" err="1"/>
              <a:t>interazionismo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Individuo e interazione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Gli individui preesistono all’interazione e ne sono parzialmente indipendenti</a:t>
            </a:r>
          </a:p>
          <a:p>
            <a:endParaRPr lang="it-IT" sz="3600" dirty="0"/>
          </a:p>
          <a:p>
            <a:r>
              <a:rPr lang="it-IT" sz="3600" dirty="0"/>
              <a:t>Nell’interazione si tengono presenti questi presupposti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azione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200" dirty="0"/>
              <a:t>secondo l’orientamento intenzionale:</a:t>
            </a:r>
          </a:p>
          <a:p>
            <a:pPr>
              <a:buNone/>
            </a:pPr>
            <a:r>
              <a:rPr lang="it-IT" sz="3200" dirty="0"/>
              <a:t>Imperio</a:t>
            </a:r>
          </a:p>
          <a:p>
            <a:pPr>
              <a:buNone/>
            </a:pPr>
            <a:r>
              <a:rPr lang="it-IT" sz="3200" dirty="0"/>
              <a:t>Autorità</a:t>
            </a:r>
          </a:p>
          <a:p>
            <a:pPr>
              <a:buNone/>
            </a:pPr>
            <a:r>
              <a:rPr lang="it-IT" sz="3200" dirty="0"/>
              <a:t>Solidarietà</a:t>
            </a:r>
          </a:p>
          <a:p>
            <a:pPr>
              <a:buNone/>
            </a:pPr>
            <a:r>
              <a:rPr lang="it-IT" sz="3200" dirty="0"/>
              <a:t>Scambio</a:t>
            </a:r>
          </a:p>
          <a:p>
            <a:pPr>
              <a:buNone/>
            </a:pPr>
            <a:r>
              <a:rPr lang="it-IT" sz="3200" dirty="0"/>
              <a:t>Competizione</a:t>
            </a:r>
          </a:p>
          <a:p>
            <a:pPr>
              <a:buNone/>
            </a:pPr>
            <a:r>
              <a:rPr lang="it-IT" sz="3200" dirty="0"/>
              <a:t>Conflitto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Cerchie sociali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Concentriche</a:t>
            </a:r>
          </a:p>
          <a:p>
            <a:r>
              <a:rPr lang="it-IT" sz="3200" dirty="0"/>
              <a:t>Parallele</a:t>
            </a:r>
          </a:p>
          <a:p>
            <a:endParaRPr lang="it-IT" sz="3200" dirty="0"/>
          </a:p>
          <a:p>
            <a:pPr>
              <a:buNone/>
            </a:pPr>
            <a:r>
              <a:rPr lang="it-IT" sz="3200" dirty="0"/>
              <a:t>Bassa/alta differenziazione sociale</a:t>
            </a:r>
          </a:p>
          <a:p>
            <a:pPr>
              <a:buNone/>
            </a:pPr>
            <a:endParaRPr lang="it-IT" sz="3200" dirty="0"/>
          </a:p>
          <a:p>
            <a:endParaRPr lang="it-IT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Differenziazione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200" dirty="0"/>
              <a:t>Grado di articolazione di una società a livello</a:t>
            </a:r>
          </a:p>
          <a:p>
            <a:r>
              <a:rPr lang="it-IT" sz="3200" dirty="0"/>
              <a:t> funzionale (economico, politico, culturale, riproduttivo)</a:t>
            </a:r>
          </a:p>
          <a:p>
            <a:r>
              <a:rPr lang="it-IT" sz="3200" dirty="0"/>
              <a:t>di autonomia relativa delle corrispondenti unità (istituzioni, associazioni, gruppi)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Georg  </a:t>
            </a:r>
            <a:r>
              <a:rPr lang="it-IT" sz="5400" dirty="0" err="1"/>
              <a:t>Simmel</a:t>
            </a:r>
            <a:r>
              <a:rPr lang="it-IT" sz="5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it-IT" sz="3600" dirty="0"/>
              <a:t>Posizione anti-positivista: non esistono ‘fatti’ sociali, ma contenuti che si danno attraverso forme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Tali forme non sono ‘a priori’, ma vengono prodotte dagli stessi soggetti  attraverso l’effetto detto ‘di reciprocità’, cioè: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Azione reciproca tra elementi che interagiscono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Forme e vita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it-IT" sz="3400" dirty="0"/>
          </a:p>
          <a:p>
            <a:pPr>
              <a:buFont typeface="Arial" pitchFamily="34" charset="0"/>
              <a:buChar char="•"/>
            </a:pPr>
            <a:r>
              <a:rPr lang="it-IT" sz="3400" dirty="0"/>
              <a:t>Oggetto dello studio della sociologia sono le ‘forme ‘ di associazione</a:t>
            </a:r>
          </a:p>
          <a:p>
            <a:pPr>
              <a:buFont typeface="Arial" pitchFamily="34" charset="0"/>
              <a:buChar char="•"/>
            </a:pPr>
            <a:r>
              <a:rPr lang="it-IT" sz="3400" dirty="0"/>
              <a:t>Tali forme sono continuamente mutevoli e si concretizzano solo temporaneamente</a:t>
            </a:r>
          </a:p>
          <a:p>
            <a:pPr>
              <a:buFont typeface="Arial" pitchFamily="34" charset="0"/>
              <a:buChar char="•"/>
            </a:pPr>
            <a:r>
              <a:rPr lang="it-IT" sz="3400" dirty="0"/>
              <a:t>Forma e contenuto della relazione di reciprocità (associazione), si combinano in varianti innumerevoli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Autofit/>
          </a:bodyPr>
          <a:lstStyle/>
          <a:p>
            <a:r>
              <a:rPr lang="it-IT" dirty="0"/>
              <a:t>Sociologia </a:t>
            </a:r>
            <a:r>
              <a:rPr lang="it-IT" dirty="0" err="1"/>
              <a:t>ametodica</a:t>
            </a:r>
            <a:r>
              <a:rPr lang="it-IT" dirty="0"/>
              <a:t> e formale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400" dirty="0"/>
              <a:t>Non esiste la società, ma un insieme di forme di </a:t>
            </a:r>
            <a:r>
              <a:rPr lang="it-IT" sz="3400" i="1" dirty="0" err="1"/>
              <a:t>sociazione</a:t>
            </a:r>
            <a:r>
              <a:rPr lang="it-IT" sz="3400" dirty="0"/>
              <a:t> che possono rispondere ad impulsi soggettivi diversi</a:t>
            </a:r>
          </a:p>
          <a:p>
            <a:pPr>
              <a:buFont typeface="Arial" pitchFamily="34" charset="0"/>
              <a:buChar char="•"/>
            </a:pPr>
            <a:r>
              <a:rPr lang="it-IT" sz="3400" dirty="0"/>
              <a:t>Compito della sociologia è astrarre dalla mutevolezza del farsi della vita queste forme (relazioni) che possono avere contenuti anche diversi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Livelli di astrazione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Macro-sociologia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Micro-sociologia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Punti di osservazione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Degli individui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Delle forme 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Degli oggetti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Filosofia del denaro (1900)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Relazione tra filosofia e sociologia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Calcolabilità come ‘forma di vita’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G. H. Mead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Interazionismo simbolico: il contesto sociale è costituito dalle interazioni dotate di senso degli attori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err="1"/>
              <a:t>Intellettualizzazione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Ragione: ricerca di ordine, domanda di senso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intelletto:  forma di vita dominata dal calcolo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tragedia della 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/>
              <a:t>Spirito oggettivo</a:t>
            </a:r>
          </a:p>
          <a:p>
            <a:endParaRPr lang="it-IT" dirty="0"/>
          </a:p>
          <a:p>
            <a:r>
              <a:rPr lang="it-IT" sz="4000" dirty="0"/>
              <a:t>Spirito soggettivo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656184"/>
          </a:xfrm>
        </p:spPr>
        <p:txBody>
          <a:bodyPr>
            <a:noAutofit/>
          </a:bodyPr>
          <a:lstStyle/>
          <a:p>
            <a:r>
              <a:rPr lang="it-IT" sz="5400" dirty="0"/>
              <a:t>Le metropoli e la vita dello spirito (1903)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/>
              <a:t>Individuo cinico: indifferente al valore delle cose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Individuo </a:t>
            </a:r>
            <a:r>
              <a:rPr lang="it-IT" sz="4000" dirty="0" err="1"/>
              <a:t>blasè</a:t>
            </a:r>
            <a:r>
              <a:rPr lang="it-IT" sz="4000" dirty="0"/>
              <a:t>: indifferente alla qualità delle cose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Lo straniero (1908)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Distanza sociale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Spazio come forma delle relazioni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Interazionismo simbolico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800" dirty="0"/>
          </a:p>
          <a:p>
            <a:pPr marL="0" indent="0">
              <a:buNone/>
            </a:pPr>
            <a:r>
              <a:rPr lang="it-IT" sz="3800" dirty="0"/>
              <a:t>Il senso delle azioni scaturisce </a:t>
            </a:r>
          </a:p>
          <a:p>
            <a:pPr marL="0" indent="0">
              <a:buNone/>
            </a:pPr>
            <a:r>
              <a:rPr lang="it-IT" sz="3800" dirty="0"/>
              <a:t>dall’interazione</a:t>
            </a:r>
          </a:p>
          <a:p>
            <a:pPr marL="0" indent="0">
              <a:buNone/>
            </a:pPr>
            <a:r>
              <a:rPr lang="it-IT" sz="3800" dirty="0"/>
              <a:t>L’interazione avviene attraverso simboli</a:t>
            </a:r>
          </a:p>
          <a:p>
            <a:pPr marL="0" indent="0">
              <a:buNone/>
            </a:pPr>
            <a:r>
              <a:rPr lang="it-IT" sz="3800" dirty="0"/>
              <a:t>L’evoluzione del gesto è il linguaggio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Linguaggio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Char char="•"/>
            </a:pPr>
            <a:endParaRPr lang="it-IT" sz="4400" dirty="0"/>
          </a:p>
          <a:p>
            <a:pPr marL="0" indent="0">
              <a:buFont typeface="Arial" pitchFamily="34" charset="0"/>
              <a:buChar char="•"/>
            </a:pPr>
            <a:r>
              <a:rPr lang="it-IT" sz="4400" dirty="0"/>
              <a:t>Sistema di gesti significativi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4400" dirty="0"/>
              <a:t>Sistema di simboli condiviso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Me, Io, 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/>
              <a:t>Me: risultato dell’assunzione interna di comportamenti esterni: il soggetto ‘fa  proprio’ l’atteggiamento dell’altro (risposta ad aspettative)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Io: connotazione specifica della risposta che il soggetto dà alle regole sociali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Sé: insieme di me ed io, processo che porta alla coscienza sociale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 del </a:t>
            </a:r>
            <a:r>
              <a:rPr lang="it-IT" dirty="0" err="1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sz="3600" dirty="0"/>
              <a:t>Rilevanza delle informazioni</a:t>
            </a:r>
          </a:p>
          <a:p>
            <a:endParaRPr lang="it-IT" sz="3600" dirty="0"/>
          </a:p>
          <a:p>
            <a:r>
              <a:rPr lang="it-IT" sz="3600" dirty="0"/>
              <a:t>Tensione  tra realtà e rappresentazione</a:t>
            </a:r>
          </a:p>
          <a:p>
            <a:endParaRPr lang="it-IT" sz="3600" dirty="0"/>
          </a:p>
          <a:p>
            <a:r>
              <a:rPr lang="it-IT" sz="3600" dirty="0"/>
              <a:t>Segni, sintomi da interpretare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della situazione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600" dirty="0"/>
              <a:t>Costituita grazie ai presupposti </a:t>
            </a:r>
            <a:r>
              <a:rPr lang="it-IT" sz="3600" dirty="0" err="1"/>
              <a:t>extrainterazionali</a:t>
            </a:r>
            <a:r>
              <a:rPr lang="it-IT" sz="3600" dirty="0"/>
              <a:t>, rinvia alle   aspettative inespresse condivise dai partecipanti</a:t>
            </a:r>
          </a:p>
          <a:p>
            <a:endParaRPr lang="it-IT" sz="3600" dirty="0"/>
          </a:p>
          <a:p>
            <a:endParaRPr lang="it-IT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del 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Sé presentato in pubblico e socialmente convalidato</a:t>
            </a:r>
          </a:p>
          <a:p>
            <a:endParaRPr lang="it-IT" sz="3600" dirty="0"/>
          </a:p>
          <a:p>
            <a:r>
              <a:rPr lang="it-IT" sz="3600" dirty="0"/>
              <a:t>Sé individuale, che ricerca autonomamente il riconoscimento sociale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Rappresentazione drammaturgica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Ribalta: dove è ammesso anche il pubblico</a:t>
            </a:r>
          </a:p>
          <a:p>
            <a:endParaRPr lang="it-IT" sz="3600" dirty="0"/>
          </a:p>
          <a:p>
            <a:endParaRPr lang="it-IT" sz="3600"/>
          </a:p>
          <a:p>
            <a:r>
              <a:rPr lang="it-IT" sz="3600"/>
              <a:t>Retroscena</a:t>
            </a:r>
            <a:r>
              <a:rPr lang="it-IT" sz="3600" dirty="0"/>
              <a:t>: dove si prepara la rappresentazione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</TotalTime>
  <Words>491</Words>
  <Application>Microsoft Office PowerPoint</Application>
  <PresentationFormat>Presentazione su schermo (4:3)</PresentationFormat>
  <Paragraphs>110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Equinozio</vt:lpstr>
      <vt:lpstr>Corso di  Sociologia Generale   </vt:lpstr>
      <vt:lpstr>G. H. Mead</vt:lpstr>
      <vt:lpstr>Interazionismo simbolico</vt:lpstr>
      <vt:lpstr>Linguaggio</vt:lpstr>
      <vt:lpstr>Me, Io, Sé</vt:lpstr>
      <vt:lpstr>Presentazione del sè</vt:lpstr>
      <vt:lpstr>Definizione della situazione</vt:lpstr>
      <vt:lpstr>Rappresentazione del Sé</vt:lpstr>
      <vt:lpstr>Rappresentazione drammaturgica </vt:lpstr>
      <vt:lpstr>Individuo e interazione</vt:lpstr>
      <vt:lpstr>Tipi di azione </vt:lpstr>
      <vt:lpstr>Cerchie sociali</vt:lpstr>
      <vt:lpstr>Differenziazione sociale</vt:lpstr>
      <vt:lpstr>Georg  Simmel </vt:lpstr>
      <vt:lpstr>Forme e vita</vt:lpstr>
      <vt:lpstr>Sociologia ametodica e formale</vt:lpstr>
      <vt:lpstr>Livelli di astrazione</vt:lpstr>
      <vt:lpstr>Punti di osservazione</vt:lpstr>
      <vt:lpstr>Filosofia del denaro (1900)</vt:lpstr>
      <vt:lpstr>Intellettualizzazione</vt:lpstr>
      <vt:lpstr>La tragedia della cultura</vt:lpstr>
      <vt:lpstr>Le metropoli e la vita dello spirito (1903)</vt:lpstr>
      <vt:lpstr>Lo straniero (1908)</vt:lpstr>
    </vt:vector>
  </TitlesOfParts>
  <Company>Nome Società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Sociologia generale</dc:title>
  <dc:creator>Nome utente</dc:creator>
  <cp:lastModifiedBy>autore</cp:lastModifiedBy>
  <cp:revision>217</cp:revision>
  <dcterms:created xsi:type="dcterms:W3CDTF">2011-10-09T15:30:26Z</dcterms:created>
  <dcterms:modified xsi:type="dcterms:W3CDTF">2021-10-18T19:01:51Z</dcterms:modified>
</cp:coreProperties>
</file>