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6"/>
  </p:notesMasterIdLst>
  <p:sldIdLst>
    <p:sldId id="256" r:id="rId2"/>
    <p:sldId id="403" r:id="rId3"/>
    <p:sldId id="466" r:id="rId4"/>
    <p:sldId id="467" r:id="rId5"/>
    <p:sldId id="404" r:id="rId6"/>
    <p:sldId id="469" r:id="rId7"/>
    <p:sldId id="468" r:id="rId8"/>
    <p:sldId id="472" r:id="rId9"/>
    <p:sldId id="405" r:id="rId10"/>
    <p:sldId id="407" r:id="rId11"/>
    <p:sldId id="473" r:id="rId12"/>
    <p:sldId id="410" r:id="rId13"/>
    <p:sldId id="411" r:id="rId14"/>
    <p:sldId id="418" r:id="rId15"/>
    <p:sldId id="412" r:id="rId16"/>
    <p:sldId id="413" r:id="rId17"/>
    <p:sldId id="474" r:id="rId18"/>
    <p:sldId id="414" r:id="rId19"/>
    <p:sldId id="429" r:id="rId20"/>
    <p:sldId id="417" r:id="rId21"/>
    <p:sldId id="419" r:id="rId22"/>
    <p:sldId id="420" r:id="rId23"/>
    <p:sldId id="421" r:id="rId24"/>
    <p:sldId id="422" r:id="rId25"/>
    <p:sldId id="423" r:id="rId26"/>
    <p:sldId id="424" r:id="rId27"/>
    <p:sldId id="425" r:id="rId28"/>
    <p:sldId id="426" r:id="rId29"/>
    <p:sldId id="427" r:id="rId30"/>
    <p:sldId id="428" r:id="rId31"/>
    <p:sldId id="430" r:id="rId32"/>
    <p:sldId id="431" r:id="rId33"/>
    <p:sldId id="432" r:id="rId34"/>
    <p:sldId id="433" r:id="rId35"/>
    <p:sldId id="434" r:id="rId36"/>
    <p:sldId id="435" r:id="rId37"/>
    <p:sldId id="436" r:id="rId38"/>
    <p:sldId id="437" r:id="rId39"/>
    <p:sldId id="438" r:id="rId40"/>
    <p:sldId id="439" r:id="rId41"/>
    <p:sldId id="440" r:id="rId42"/>
    <p:sldId id="441" r:id="rId43"/>
    <p:sldId id="442" r:id="rId44"/>
    <p:sldId id="443" r:id="rId45"/>
    <p:sldId id="444" r:id="rId46"/>
    <p:sldId id="445" r:id="rId47"/>
    <p:sldId id="258" r:id="rId48"/>
    <p:sldId id="259" r:id="rId49"/>
    <p:sldId id="260" r:id="rId50"/>
    <p:sldId id="261" r:id="rId51"/>
    <p:sldId id="262" r:id="rId52"/>
    <p:sldId id="446" r:id="rId53"/>
    <p:sldId id="447" r:id="rId54"/>
    <p:sldId id="449" r:id="rId55"/>
    <p:sldId id="448" r:id="rId56"/>
    <p:sldId id="450" r:id="rId57"/>
    <p:sldId id="452" r:id="rId58"/>
    <p:sldId id="451" r:id="rId59"/>
    <p:sldId id="453" r:id="rId60"/>
    <p:sldId id="454" r:id="rId61"/>
    <p:sldId id="455" r:id="rId62"/>
    <p:sldId id="456" r:id="rId63"/>
    <p:sldId id="457" r:id="rId64"/>
    <p:sldId id="458" r:id="rId65"/>
    <p:sldId id="459" r:id="rId66"/>
    <p:sldId id="460" r:id="rId67"/>
    <p:sldId id="461" r:id="rId68"/>
    <p:sldId id="464" r:id="rId69"/>
    <p:sldId id="462" r:id="rId70"/>
    <p:sldId id="463" r:id="rId71"/>
    <p:sldId id="377" r:id="rId72"/>
    <p:sldId id="378" r:id="rId73"/>
    <p:sldId id="376" r:id="rId74"/>
    <p:sldId id="299" r:id="rId75"/>
    <p:sldId id="292" r:id="rId76"/>
    <p:sldId id="300" r:id="rId77"/>
    <p:sldId id="301" r:id="rId78"/>
    <p:sldId id="268" r:id="rId79"/>
    <p:sldId id="308" r:id="rId80"/>
    <p:sldId id="309" r:id="rId81"/>
    <p:sldId id="310" r:id="rId82"/>
    <p:sldId id="311" r:id="rId83"/>
    <p:sldId id="315" r:id="rId84"/>
    <p:sldId id="312" r:id="rId85"/>
    <p:sldId id="314" r:id="rId86"/>
    <p:sldId id="379" r:id="rId87"/>
    <p:sldId id="316" r:id="rId88"/>
    <p:sldId id="380" r:id="rId89"/>
    <p:sldId id="321" r:id="rId90"/>
    <p:sldId id="322" r:id="rId91"/>
    <p:sldId id="323" r:id="rId92"/>
    <p:sldId id="324" r:id="rId93"/>
    <p:sldId id="325" r:id="rId94"/>
    <p:sldId id="326" r:id="rId95"/>
    <p:sldId id="327" r:id="rId96"/>
    <p:sldId id="328" r:id="rId97"/>
    <p:sldId id="329" r:id="rId98"/>
    <p:sldId id="330" r:id="rId99"/>
    <p:sldId id="381" r:id="rId100"/>
    <p:sldId id="331" r:id="rId101"/>
    <p:sldId id="332" r:id="rId102"/>
    <p:sldId id="333" r:id="rId103"/>
    <p:sldId id="338" r:id="rId104"/>
    <p:sldId id="382" r:id="rId105"/>
    <p:sldId id="339" r:id="rId106"/>
    <p:sldId id="470" r:id="rId107"/>
    <p:sldId id="471" r:id="rId108"/>
    <p:sldId id="340" r:id="rId109"/>
    <p:sldId id="341" r:id="rId110"/>
    <p:sldId id="342" r:id="rId111"/>
    <p:sldId id="343" r:id="rId112"/>
    <p:sldId id="344" r:id="rId113"/>
    <p:sldId id="345" r:id="rId114"/>
    <p:sldId id="346" r:id="rId115"/>
    <p:sldId id="347" r:id="rId116"/>
    <p:sldId id="348" r:id="rId117"/>
    <p:sldId id="349" r:id="rId118"/>
    <p:sldId id="465" r:id="rId119"/>
    <p:sldId id="390" r:id="rId120"/>
    <p:sldId id="391" r:id="rId121"/>
    <p:sldId id="392" r:id="rId122"/>
    <p:sldId id="394" r:id="rId123"/>
    <p:sldId id="395" r:id="rId124"/>
    <p:sldId id="396" r:id="rId125"/>
    <p:sldId id="350" r:id="rId126"/>
    <p:sldId id="351" r:id="rId127"/>
    <p:sldId id="352" r:id="rId128"/>
    <p:sldId id="353" r:id="rId129"/>
    <p:sldId id="354" r:id="rId130"/>
    <p:sldId id="355" r:id="rId131"/>
    <p:sldId id="356" r:id="rId132"/>
    <p:sldId id="357" r:id="rId133"/>
    <p:sldId id="358" r:id="rId134"/>
    <p:sldId id="359" r:id="rId135"/>
    <p:sldId id="360" r:id="rId136"/>
    <p:sldId id="362" r:id="rId137"/>
    <p:sldId id="398" r:id="rId138"/>
    <p:sldId id="364" r:id="rId139"/>
    <p:sldId id="365" r:id="rId140"/>
    <p:sldId id="366" r:id="rId141"/>
    <p:sldId id="367" r:id="rId142"/>
    <p:sldId id="368" r:id="rId143"/>
    <p:sldId id="369" r:id="rId144"/>
    <p:sldId id="370" r:id="rId14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58" autoAdjust="0"/>
  </p:normalViewPr>
  <p:slideViewPr>
    <p:cSldViewPr>
      <p:cViewPr varScale="1">
        <p:scale>
          <a:sx n="62" d="100"/>
          <a:sy n="62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theme" Target="theme/theme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0CA85-3DFD-4A2A-A9E2-8D059DF8043C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21785-0754-4172-A58E-8A19B316ACB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308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1785-0754-4172-A58E-8A19B316ACBB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1785-0754-4172-A58E-8A19B316ACBB}" type="slidenum">
              <a:rPr lang="it-IT" smtClean="0"/>
              <a:pPr/>
              <a:t>53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1785-0754-4172-A58E-8A19B316ACBB}" type="slidenum">
              <a:rPr lang="it-IT" smtClean="0"/>
              <a:pPr/>
              <a:t>79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21785-0754-4172-A58E-8A19B316ACBB}" type="slidenum">
              <a:rPr lang="it-IT" smtClean="0"/>
              <a:pPr/>
              <a:t>115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36FDB5-DFBE-45E4-B2DD-E4350ABFF1F7}" type="datetimeFigureOut">
              <a:rPr lang="it-IT" smtClean="0"/>
              <a:pPr/>
              <a:t>18/10/2021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24ECCD-3BF1-4FB0-BB55-192E795A43D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052320" cy="4206329"/>
          </a:xfrm>
        </p:spPr>
        <p:txBody>
          <a:bodyPr>
            <a:normAutofit/>
          </a:bodyPr>
          <a:lstStyle/>
          <a:p>
            <a:pPr algn="l"/>
            <a:r>
              <a:rPr lang="it-IT" sz="6300" dirty="0"/>
              <a:t>Corso di </a:t>
            </a:r>
            <a:br>
              <a:rPr lang="it-IT" sz="6300" dirty="0"/>
            </a:br>
            <a:r>
              <a:rPr lang="it-IT" sz="6300" dirty="0"/>
              <a:t>Sociologia Generale</a:t>
            </a:r>
            <a:br>
              <a:rPr lang="it-IT" sz="6300" dirty="0"/>
            </a:br>
            <a:endParaRPr lang="it-IT" sz="63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1052736"/>
            <a:ext cx="6080720" cy="4586064"/>
          </a:xfrm>
        </p:spPr>
        <p:txBody>
          <a:bodyPr/>
          <a:lstStyle/>
          <a:p>
            <a:r>
              <a:rPr lang="it-IT" dirty="0"/>
              <a:t>Anno  accademico 2021-2022</a:t>
            </a:r>
          </a:p>
          <a:p>
            <a:r>
              <a:rPr lang="it-IT" dirty="0"/>
              <a:t>Prof.ssa Armida Salvati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Autofit/>
          </a:bodyPr>
          <a:lstStyle/>
          <a:p>
            <a:r>
              <a:rPr lang="it-IT" sz="5400" dirty="0"/>
              <a:t>T. </a:t>
            </a:r>
            <a:r>
              <a:rPr lang="it-IT" sz="5400" dirty="0" err="1"/>
              <a:t>Parsons</a:t>
            </a:r>
            <a:r>
              <a:rPr lang="it-IT" sz="5400" dirty="0"/>
              <a:t>: </a:t>
            </a:r>
            <a:br>
              <a:rPr lang="it-IT" sz="5400" dirty="0"/>
            </a:br>
            <a:r>
              <a:rPr lang="it-IT" sz="5400" dirty="0"/>
              <a:t>lo </a:t>
            </a:r>
            <a:r>
              <a:rPr lang="it-IT" sz="5400" dirty="0" err="1"/>
              <a:t>struttural-funzionalismo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b="1" dirty="0"/>
              <a:t>   </a:t>
            </a:r>
          </a:p>
          <a:p>
            <a:pPr>
              <a:buNone/>
            </a:pPr>
            <a:r>
              <a:rPr lang="it-IT" sz="3200" b="1" dirty="0"/>
              <a:t>Società come </a:t>
            </a:r>
            <a:r>
              <a:rPr lang="it-IT" sz="3200" b="1" i="1" dirty="0"/>
              <a:t>sistema sociale</a:t>
            </a:r>
          </a:p>
          <a:p>
            <a:pPr>
              <a:buFont typeface="Arial" pitchFamily="34" charset="0"/>
              <a:buChar char="•"/>
            </a:pPr>
            <a:r>
              <a:rPr lang="it-IT" sz="3200" i="1" dirty="0"/>
              <a:t>Struttura</a:t>
            </a:r>
            <a:r>
              <a:rPr lang="it-IT" sz="3200" dirty="0"/>
              <a:t>: forma relativamente stabile che assumono le relazioni tra le parti del sistema</a:t>
            </a:r>
          </a:p>
          <a:p>
            <a:pPr>
              <a:buFont typeface="Arial" pitchFamily="34" charset="0"/>
              <a:buChar char="•"/>
            </a:pPr>
            <a:r>
              <a:rPr lang="it-IT" sz="3200" i="1" dirty="0"/>
              <a:t>funzione</a:t>
            </a:r>
            <a:r>
              <a:rPr lang="it-IT" sz="3200" dirty="0"/>
              <a:t>: risposta ad un bisogno</a:t>
            </a:r>
          </a:p>
          <a:p>
            <a:pPr>
              <a:buFont typeface="Arial" pitchFamily="34" charset="0"/>
              <a:buChar char="•"/>
            </a:pPr>
            <a:r>
              <a:rPr lang="it-IT" sz="3200" i="1" dirty="0"/>
              <a:t>processo</a:t>
            </a:r>
            <a:r>
              <a:rPr lang="it-IT" sz="3200" dirty="0"/>
              <a:t>: attività interna al sistema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28192"/>
          </a:xfrm>
        </p:spPr>
        <p:txBody>
          <a:bodyPr>
            <a:noAutofit/>
          </a:bodyPr>
          <a:lstStyle/>
          <a:p>
            <a:r>
              <a:rPr lang="it-IT" sz="4800" dirty="0"/>
              <a:t>Famiglia e socializzazione (</a:t>
            </a:r>
            <a:r>
              <a:rPr lang="it-IT" sz="4800" dirty="0" err="1"/>
              <a:t>Parsons</a:t>
            </a:r>
            <a:r>
              <a:rPr lang="it-IT" sz="4800" dirty="0"/>
              <a:t>, </a:t>
            </a:r>
            <a:r>
              <a:rPr lang="it-IT" sz="4800" dirty="0" err="1"/>
              <a:t>Bales</a:t>
            </a:r>
            <a:r>
              <a:rPr lang="it-IT" sz="4800" dirty="0"/>
              <a:t> 1955)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dirty="0"/>
              <a:t>Famiglia nucleare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Residenza neolocale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Rigida divisione di genere dei ruoli:</a:t>
            </a:r>
          </a:p>
          <a:p>
            <a:pPr lvl="1">
              <a:buFont typeface="Arial" pitchFamily="34" charset="0"/>
              <a:buChar char="•"/>
            </a:pPr>
            <a:r>
              <a:rPr lang="it-IT" sz="3200" dirty="0"/>
              <a:t>padre: </a:t>
            </a:r>
            <a:r>
              <a:rPr lang="it-IT" sz="3200" i="1" dirty="0" err="1"/>
              <a:t>breadwinner</a:t>
            </a:r>
            <a:r>
              <a:rPr lang="it-IT" sz="3200" dirty="0"/>
              <a:t>, leader strumentale</a:t>
            </a:r>
          </a:p>
          <a:p>
            <a:pPr lvl="1">
              <a:buFont typeface="Arial" pitchFamily="34" charset="0"/>
              <a:buChar char="•"/>
            </a:pPr>
            <a:r>
              <a:rPr lang="it-IT" sz="3200" dirty="0"/>
              <a:t>madre: funzione riproduttiva e di cura, </a:t>
            </a:r>
          </a:p>
          <a:p>
            <a:pPr lvl="1">
              <a:buNone/>
            </a:pPr>
            <a:r>
              <a:rPr lang="it-IT" sz="3200" dirty="0"/>
              <a:t>leader espressivo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Variabili strutturali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500" dirty="0"/>
              <a:t>Affettività/neutralità affettiva</a:t>
            </a:r>
          </a:p>
          <a:p>
            <a:pPr>
              <a:buFont typeface="Arial" pitchFamily="34" charset="0"/>
              <a:buChar char="•"/>
            </a:pPr>
            <a:r>
              <a:rPr lang="it-IT" sz="3500" dirty="0"/>
              <a:t>Specificità/diffusione</a:t>
            </a:r>
          </a:p>
          <a:p>
            <a:pPr>
              <a:buFont typeface="Arial" pitchFamily="34" charset="0"/>
              <a:buChar char="•"/>
            </a:pPr>
            <a:r>
              <a:rPr lang="it-IT" sz="3500" dirty="0"/>
              <a:t>Universalismo/particolarismo</a:t>
            </a:r>
          </a:p>
          <a:p>
            <a:pPr>
              <a:buFont typeface="Arial" pitchFamily="34" charset="0"/>
              <a:buChar char="•"/>
            </a:pPr>
            <a:r>
              <a:rPr lang="it-IT" sz="3500" dirty="0"/>
              <a:t>Realizzazione/attribuzione (</a:t>
            </a:r>
            <a:r>
              <a:rPr lang="it-IT" sz="3500" dirty="0" err="1"/>
              <a:t>ascrizione</a:t>
            </a:r>
            <a:r>
              <a:rPr lang="it-IT" sz="3500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sz="3500" dirty="0"/>
              <a:t>Orientamento verso il sé/orientamento verso la collettività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Autofit/>
          </a:bodyPr>
          <a:lstStyle/>
          <a:p>
            <a:r>
              <a:rPr lang="it-IT" sz="5400" dirty="0"/>
              <a:t>Mezzi di interscambio</a:t>
            </a:r>
            <a:br>
              <a:rPr lang="it-IT" sz="3900" dirty="0"/>
            </a:br>
            <a:r>
              <a:rPr lang="it-IT" sz="3900" dirty="0"/>
              <a:t>(o mezzi di comunicazione generalizzati)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600" dirty="0"/>
              <a:t>Denaro (sistema economico)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Potere (sistema politico)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Influenza (sistema dell’integrazione)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Valori (sistema comunitario/culturale)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Interessi e valori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Interessi: espressione delle categorie</a:t>
            </a:r>
          </a:p>
          <a:p>
            <a:r>
              <a:rPr lang="it-IT" sz="3600" dirty="0"/>
              <a:t>Valori : espressione dei gruppi e delle collettività</a:t>
            </a:r>
          </a:p>
          <a:p>
            <a:pPr algn="ctr">
              <a:buNone/>
            </a:pPr>
            <a:r>
              <a:rPr lang="it-IT" sz="3600" dirty="0"/>
              <a:t>I valori hanno l’effetto di conferire legittimità agli interessi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culturale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Mete culturali: obiettivi e aspirazioni che la società fa sentire all’individuo come desiderabili e moralmente doverosi</a:t>
            </a:r>
          </a:p>
          <a:p>
            <a:r>
              <a:rPr lang="it-IT" sz="3600" dirty="0"/>
              <a:t>Mezzi istituzionali:  norme che regolano i modi  considerati legittimi per ottenere quelle mete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r>
              <a:rPr lang="it-IT" sz="3600" dirty="0"/>
              <a:t>Modi di adattamento individuale</a:t>
            </a:r>
            <a:br>
              <a:rPr lang="it-IT" sz="3600" dirty="0"/>
            </a:br>
            <a:r>
              <a:rPr lang="it-IT" sz="3600" dirty="0"/>
              <a:t>(Merton R. K., </a:t>
            </a:r>
            <a:r>
              <a:rPr lang="it-IT" sz="3600" i="1" dirty="0"/>
              <a:t>Teoria e struttura sociale</a:t>
            </a:r>
            <a:r>
              <a:rPr lang="it-IT" sz="3600" dirty="0"/>
              <a:t>, 1949)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it-IT" dirty="0"/>
                        <a:t>Modi  di adattamento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Mete culturali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Mezzi istituzionali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Conformità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       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Innovazione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Ritualismo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       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Rinuncia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       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Ribellione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                         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/>
          <a:lstStyle/>
          <a:p>
            <a:r>
              <a:rPr lang="it-IT" dirty="0"/>
              <a:t>Teorie della devianza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Biologica</a:t>
            </a:r>
          </a:p>
          <a:p>
            <a:r>
              <a:rPr lang="it-IT" dirty="0"/>
              <a:t>Disorganizzazione sociale</a:t>
            </a:r>
          </a:p>
          <a:p>
            <a:r>
              <a:rPr lang="it-IT" dirty="0"/>
              <a:t>Anomia</a:t>
            </a:r>
          </a:p>
          <a:p>
            <a:r>
              <a:rPr lang="it-IT" dirty="0"/>
              <a:t>Controllo sociale</a:t>
            </a:r>
          </a:p>
          <a:p>
            <a:r>
              <a:rPr lang="it-IT" dirty="0"/>
              <a:t>Trasmissione culturale</a:t>
            </a:r>
          </a:p>
          <a:p>
            <a:r>
              <a:rPr lang="it-IT" dirty="0"/>
              <a:t>Etichettamento</a:t>
            </a:r>
          </a:p>
          <a:p>
            <a:r>
              <a:rPr lang="it-IT" dirty="0"/>
              <a:t>Azione razionale</a:t>
            </a:r>
          </a:p>
        </p:txBody>
      </p:sp>
    </p:spTree>
    <p:extLst>
      <p:ext uri="{BB962C8B-B14F-4D97-AF65-F5344CB8AC3E}">
        <p14:creationId xmlns:p14="http://schemas.microsoft.com/office/powerpoint/2010/main" val="367037526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Controllo sociale e sistema penale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Durkheim</a:t>
            </a:r>
          </a:p>
          <a:p>
            <a:endParaRPr lang="it-IT" sz="3600" dirty="0"/>
          </a:p>
          <a:p>
            <a:r>
              <a:rPr lang="it-IT" sz="3600" dirty="0"/>
              <a:t>Marx</a:t>
            </a:r>
          </a:p>
          <a:p>
            <a:pPr algn="just"/>
            <a:endParaRPr lang="it-IT" sz="3600" dirty="0"/>
          </a:p>
          <a:p>
            <a:r>
              <a:rPr lang="it-IT" sz="3600" dirty="0"/>
              <a:t>Foucault</a:t>
            </a:r>
          </a:p>
        </p:txBody>
      </p:sp>
    </p:spTree>
    <p:extLst>
      <p:ext uri="{BB962C8B-B14F-4D97-AF65-F5344CB8AC3E}">
        <p14:creationId xmlns:p14="http://schemas.microsoft.com/office/powerpoint/2010/main" val="401688340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dirty="0"/>
              <a:t>Teoria della privazione relativa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3600" dirty="0"/>
          </a:p>
          <a:p>
            <a:pPr algn="ctr">
              <a:buNone/>
            </a:pPr>
            <a:r>
              <a:rPr lang="it-IT" sz="3600" dirty="0"/>
              <a:t>Gruppi di non appartenenza (o di riferimento) come gruppi </a:t>
            </a:r>
            <a:r>
              <a:rPr lang="it-IT" sz="3600" dirty="0">
                <a:solidFill>
                  <a:srgbClr val="FF0000"/>
                </a:solidFill>
              </a:rPr>
              <a:t>comparativi</a:t>
            </a:r>
          </a:p>
          <a:p>
            <a:pPr>
              <a:buNone/>
            </a:pPr>
            <a:endParaRPr lang="it-IT" sz="3600" dirty="0"/>
          </a:p>
          <a:p>
            <a:pPr>
              <a:buNone/>
            </a:pPr>
            <a:r>
              <a:rPr lang="it-IT" sz="3600" dirty="0"/>
              <a:t>Gruppi di non appartenenza e gruppi di appartenenza come gruppi </a:t>
            </a:r>
            <a:r>
              <a:rPr lang="it-IT" sz="3600" dirty="0">
                <a:solidFill>
                  <a:srgbClr val="FF0000"/>
                </a:solidFill>
              </a:rPr>
              <a:t>normativi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L’azione collettiva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3600" dirty="0"/>
              <a:t>Orientata all’affermazione di interessi e valori condivisi     da quanti partecipano.</a:t>
            </a:r>
          </a:p>
          <a:p>
            <a:pPr>
              <a:buNone/>
            </a:pPr>
            <a:endParaRPr lang="it-IT" sz="3600" dirty="0"/>
          </a:p>
          <a:p>
            <a:pPr>
              <a:buNone/>
            </a:pPr>
            <a:r>
              <a:rPr lang="it-IT" sz="3600" dirty="0"/>
              <a:t>Può essere spiegata dalle seguenti teorie:</a:t>
            </a:r>
          </a:p>
          <a:p>
            <a:pPr>
              <a:buNone/>
            </a:pPr>
            <a:r>
              <a:rPr lang="it-IT" sz="3600" dirty="0"/>
              <a:t>                          Incentivi selettivi</a:t>
            </a:r>
          </a:p>
          <a:p>
            <a:pPr>
              <a:buNone/>
            </a:pPr>
            <a:r>
              <a:rPr lang="it-IT" sz="3600" dirty="0"/>
              <a:t>                   Felicità privata e felicità pubblica</a:t>
            </a:r>
          </a:p>
          <a:p>
            <a:pPr>
              <a:buNone/>
            </a:pPr>
            <a:r>
              <a:rPr lang="it-IT" sz="3600" dirty="0"/>
              <a:t>                          Teoria dell’identità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Funzione manifesta/funzione latente (Merton)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spiegazione dell’azione consiste nelle sue conseguenze, che possono essere volute o non volute.</a:t>
            </a:r>
          </a:p>
          <a:p>
            <a:r>
              <a:rPr lang="it-IT" dirty="0"/>
              <a:t>Funzione manifesta: conseguenze positive intenzionali</a:t>
            </a:r>
          </a:p>
          <a:p>
            <a:r>
              <a:rPr lang="it-IT" dirty="0"/>
              <a:t>Funzione latente: conseguenze  positive non intenzionali</a:t>
            </a:r>
          </a:p>
          <a:p>
            <a:pPr marL="0" indent="0">
              <a:buNone/>
            </a:pPr>
            <a:r>
              <a:rPr lang="it-IT" dirty="0"/>
              <a:t>L’azione può avere anche conseguenze inattese, più spesso negative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15575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/>
              <a:t>Funzione manifesta/funzione latente (Merton)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200" dirty="0"/>
          </a:p>
          <a:p>
            <a:pPr algn="just">
              <a:buNone/>
            </a:pPr>
            <a:r>
              <a:rPr lang="it-IT" sz="3200" dirty="0"/>
              <a:t>La spiegazione dell’azione consiste nelle sue conseguenze, che possono essere volute o non volute. Distinzione tra motivazioni soggettive e conseguenze oggettive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Teorie a medio raggio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4100" dirty="0"/>
              <a:t>Contro i postulati di :</a:t>
            </a:r>
          </a:p>
          <a:p>
            <a:pPr algn="just"/>
            <a:r>
              <a:rPr lang="it-IT" sz="5100" dirty="0"/>
              <a:t>Unità funzionale: la società viene intesa come un tutto, una funzione  è positiva per tutta la società</a:t>
            </a:r>
          </a:p>
          <a:p>
            <a:pPr algn="just"/>
            <a:r>
              <a:rPr lang="it-IT" sz="5100" dirty="0"/>
              <a:t>Funzionalismo universale:  la funzione è sempre positiva</a:t>
            </a:r>
          </a:p>
          <a:p>
            <a:pPr algn="just"/>
            <a:r>
              <a:rPr lang="it-IT" sz="5100" dirty="0"/>
              <a:t>Necessità funzionale: la funzione  è sempre indispensabile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Ordine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Classificazione</a:t>
            </a:r>
          </a:p>
          <a:p>
            <a:endParaRPr lang="it-IT" sz="3200" dirty="0"/>
          </a:p>
          <a:p>
            <a:r>
              <a:rPr lang="it-IT" sz="3600" dirty="0"/>
              <a:t>Ripetitività</a:t>
            </a:r>
          </a:p>
          <a:p>
            <a:endParaRPr lang="it-IT" sz="3200" dirty="0"/>
          </a:p>
          <a:p>
            <a:r>
              <a:rPr lang="it-IT" sz="3600" dirty="0"/>
              <a:t>Ruoli</a:t>
            </a:r>
            <a:r>
              <a:rPr lang="it-IT" sz="3200" dirty="0"/>
              <a:t> </a:t>
            </a:r>
          </a:p>
          <a:p>
            <a:endParaRPr lang="it-IT" sz="3200" dirty="0"/>
          </a:p>
          <a:p>
            <a:r>
              <a:rPr lang="it-IT" sz="3600" dirty="0"/>
              <a:t>Accordi di scambio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Divisione del lavoro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it-IT" sz="11100" dirty="0"/>
              <a:t>Differenziazione delle attività</a:t>
            </a:r>
          </a:p>
          <a:p>
            <a:r>
              <a:rPr lang="it-IT" sz="11100" dirty="0"/>
              <a:t>Differenziazione delle competenze</a:t>
            </a:r>
          </a:p>
          <a:p>
            <a:endParaRPr lang="it-IT" sz="3200" dirty="0"/>
          </a:p>
          <a:p>
            <a:endParaRPr lang="it-IT" sz="3200" dirty="0"/>
          </a:p>
          <a:p>
            <a:endParaRPr lang="it-IT" sz="3200" dirty="0"/>
          </a:p>
          <a:p>
            <a:endParaRPr lang="it-IT" sz="3200" dirty="0"/>
          </a:p>
          <a:p>
            <a:endParaRPr lang="it-IT" sz="3200" dirty="0"/>
          </a:p>
          <a:p>
            <a:r>
              <a:rPr lang="it-IT" sz="11100" dirty="0"/>
              <a:t>Ruoli sociali: è necessario che vi siano annesse delle aspettative sanzionabili</a:t>
            </a:r>
          </a:p>
          <a:p>
            <a:endParaRPr lang="it-IT" sz="9000" dirty="0"/>
          </a:p>
          <a:p>
            <a:endParaRPr lang="it-IT" sz="90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r>
              <a:rPr lang="it-IT" sz="3200" dirty="0"/>
              <a:t> </a:t>
            </a:r>
          </a:p>
          <a:p>
            <a:endParaRPr lang="it-IT" sz="3200" dirty="0"/>
          </a:p>
        </p:txBody>
      </p:sp>
      <p:sp>
        <p:nvSpPr>
          <p:cNvPr id="4" name="Freccia in giù 3"/>
          <p:cNvSpPr/>
          <p:nvPr/>
        </p:nvSpPr>
        <p:spPr>
          <a:xfrm>
            <a:off x="3851920" y="299695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Ruolo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 algn="ctr">
              <a:buNone/>
            </a:pPr>
            <a:r>
              <a:rPr lang="it-IT" sz="3600" dirty="0"/>
              <a:t>Insieme delle aspettative e delle regole cui un individuo è tenuto a conformarsi per il fatto di occupare una determinata posizione sociale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Posizione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it-IT" sz="3600" dirty="0"/>
          </a:p>
          <a:p>
            <a:pPr algn="just">
              <a:buNone/>
            </a:pPr>
            <a:r>
              <a:rPr lang="it-IT" sz="3600" dirty="0"/>
              <a:t>Luogo dello spazio sociale in cui convergono relazioni sociali di una certa stabilità tanto da configurarsi come il punto di applicazione di specifici ruoli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Complesso di ruoli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it-IT" sz="3600" dirty="0"/>
          </a:p>
          <a:p>
            <a:pPr algn="ctr">
              <a:buNone/>
            </a:pPr>
            <a:r>
              <a:rPr lang="it-IT" sz="3600" dirty="0"/>
              <a:t>Determinato dall’insieme delle relazioni connesse al soggetto in quanto occupante una posizione sociale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Ambivalenza di ruolo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3600" dirty="0"/>
              <a:t>Può derivare dalle aspettative connesse ad un solo ruolo (es.: genitore severo e comprensivo)</a:t>
            </a:r>
          </a:p>
          <a:p>
            <a:endParaRPr lang="it-IT" sz="3600" dirty="0"/>
          </a:p>
          <a:p>
            <a:pPr algn="just"/>
            <a:r>
              <a:rPr lang="it-IT" sz="3600" dirty="0"/>
              <a:t>Può derivare dalle aspettative connesse a ruoli diversi (posizione sociale che genera aspettative entro pubblici diversi, es.: docente impegnato nella didattica e nella ricerca 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Conflitto di ruolo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200" dirty="0"/>
              <a:t>Contrasto tra le aspettative di ruoli relativi a un complesso di posizioni-ruolo (es.: madre e lavoratrice), dovuta alla molteplicità dei pubblici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Harold </a:t>
            </a:r>
            <a:r>
              <a:rPr lang="it-IT" dirty="0" err="1"/>
              <a:t>Garfinkel</a:t>
            </a:r>
            <a:r>
              <a:rPr lang="it-IT" dirty="0"/>
              <a:t> (1917-2011)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algn="ctr">
              <a:buNone/>
            </a:pPr>
            <a:r>
              <a:rPr lang="it-IT" sz="3600" dirty="0"/>
              <a:t>L’</a:t>
            </a:r>
            <a:r>
              <a:rPr lang="it-IT" sz="3600" dirty="0" err="1"/>
              <a:t>etnometodologia</a:t>
            </a:r>
            <a:r>
              <a:rPr lang="it-IT" sz="3600" dirty="0"/>
              <a:t>: lo studio dei metodi adottati dagli attori per rendere ‘plausibili’ le loro azioni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G. H. Mead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Interazionismo simbolico: il contesto sociale è costituito dalle interazioni dotate di senso degli attori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Senso comune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3600" dirty="0"/>
              <a:t>Insieme delle conoscenze date per scontate che ci rendono socialmente competenti</a:t>
            </a:r>
          </a:p>
          <a:p>
            <a:pPr>
              <a:buNone/>
            </a:pPr>
            <a:endParaRPr lang="it-IT" sz="3600" dirty="0"/>
          </a:p>
          <a:p>
            <a:pPr>
              <a:buNone/>
            </a:pPr>
            <a:r>
              <a:rPr lang="it-IT" sz="3600" dirty="0"/>
              <a:t>Pre-condizioni della conoscenza sociologica  o ‘fatti sociali’</a:t>
            </a:r>
          </a:p>
          <a:p>
            <a:pPr algn="ctr">
              <a:buNone/>
            </a:pPr>
            <a:endParaRPr lang="it-IT" sz="3600" dirty="0"/>
          </a:p>
          <a:p>
            <a:pPr>
              <a:buNone/>
            </a:pPr>
            <a:r>
              <a:rPr lang="it-IT" sz="3600" dirty="0"/>
              <a:t>Distinzione tra ‘oggetti’ della ricerca e ‘risorse’ per la ricerca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Contesto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Comunicativo</a:t>
            </a:r>
          </a:p>
          <a:p>
            <a:endParaRPr lang="it-IT" sz="3600" dirty="0"/>
          </a:p>
          <a:p>
            <a:r>
              <a:rPr lang="it-IT" sz="3600" dirty="0" err="1"/>
              <a:t>Interazionale</a:t>
            </a:r>
            <a:endParaRPr lang="it-IT" sz="3600" dirty="0"/>
          </a:p>
          <a:p>
            <a:endParaRPr lang="it-IT" sz="3600" dirty="0"/>
          </a:p>
          <a:p>
            <a:r>
              <a:rPr lang="it-IT" sz="3600" dirty="0"/>
              <a:t>Scene sociali ‘locali’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Superamento dell’approccio soggettivo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Eventi ‘scenici’ per la persona: riproduzione dell’identità e del ruolo sulla scena ‘e ‘in situazione’</a:t>
            </a:r>
          </a:p>
          <a:p>
            <a:endParaRPr lang="it-IT" dirty="0"/>
          </a:p>
          <a:p>
            <a:r>
              <a:rPr lang="it-IT" sz="3600" dirty="0"/>
              <a:t>La situazione rende comprensibile l’azione e l’attore, non il contrario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Natura processuale o ‘sequenziale ‘ della comunicazione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3600" dirty="0"/>
              <a:t>Si dà per scontato che l’interazione abbia un significato. Questo non emerge dal suo contenuto letterale, ma dalle procedure (metodi) poste in essere dagli attori per renderle plausibili (normalizzarle)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della situazione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sz="3600" dirty="0"/>
              <a:t>Assunta in senso ‘normativo’ e </a:t>
            </a:r>
          </a:p>
          <a:p>
            <a:pPr algn="just">
              <a:buNone/>
            </a:pPr>
            <a:r>
              <a:rPr lang="it-IT" sz="3600" dirty="0"/>
              <a:t>caratterizzata da</a:t>
            </a:r>
          </a:p>
          <a:p>
            <a:endParaRPr lang="it-IT" sz="3600" dirty="0"/>
          </a:p>
          <a:p>
            <a:r>
              <a:rPr lang="it-IT" sz="3600" dirty="0"/>
              <a:t>Riflessività </a:t>
            </a:r>
          </a:p>
          <a:p>
            <a:endParaRPr lang="it-IT" sz="3600" dirty="0"/>
          </a:p>
          <a:p>
            <a:endParaRPr lang="it-IT" sz="3600" dirty="0"/>
          </a:p>
          <a:p>
            <a:r>
              <a:rPr lang="it-IT" sz="3600" dirty="0" err="1"/>
              <a:t>Indicalità</a:t>
            </a:r>
            <a:endParaRPr lang="it-IT" sz="3600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disuguaglianze sociali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3200" dirty="0"/>
          </a:p>
          <a:p>
            <a:pPr lvl="1"/>
            <a:r>
              <a:rPr lang="it-IT" sz="3600" dirty="0"/>
              <a:t>allocative</a:t>
            </a:r>
          </a:p>
          <a:p>
            <a:endParaRPr lang="it-IT" sz="3200" dirty="0"/>
          </a:p>
          <a:p>
            <a:pPr lvl="1"/>
            <a:r>
              <a:rPr lang="it-IT" sz="3600" dirty="0"/>
              <a:t>di partecipazione</a:t>
            </a:r>
          </a:p>
          <a:p>
            <a:endParaRPr lang="it-IT" sz="3600" dirty="0"/>
          </a:p>
          <a:p>
            <a:pPr lvl="1"/>
            <a:r>
              <a:rPr lang="it-IT" sz="3600" dirty="0"/>
              <a:t>distributive</a:t>
            </a:r>
          </a:p>
          <a:p>
            <a:endParaRPr lang="it-IT" sz="32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Stratificazione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Proprietà</a:t>
            </a:r>
          </a:p>
          <a:p>
            <a:endParaRPr lang="it-IT" sz="3600" dirty="0"/>
          </a:p>
          <a:p>
            <a:r>
              <a:rPr lang="it-IT" sz="3600" dirty="0"/>
              <a:t>Onore</a:t>
            </a:r>
          </a:p>
          <a:p>
            <a:endParaRPr lang="it-IT" sz="3600" dirty="0"/>
          </a:p>
          <a:p>
            <a:r>
              <a:rPr lang="it-IT" sz="3600" dirty="0"/>
              <a:t>Forza politica delle aggregazioni</a:t>
            </a:r>
          </a:p>
          <a:p>
            <a:pPr>
              <a:buNone/>
            </a:pPr>
            <a:r>
              <a:rPr lang="it-IT" sz="3600" dirty="0"/>
              <a:t>   associative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Mercato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</a:t>
            </a:r>
            <a:r>
              <a:rPr lang="it-IT" sz="3200" dirty="0"/>
              <a:t>K. </a:t>
            </a:r>
            <a:r>
              <a:rPr lang="it-IT" sz="3200" dirty="0" err="1"/>
              <a:t>Polanyi</a:t>
            </a:r>
            <a:r>
              <a:rPr lang="it-IT" sz="3200" dirty="0"/>
              <a:t>, </a:t>
            </a:r>
            <a:r>
              <a:rPr lang="it-IT" sz="3200" i="1" dirty="0"/>
              <a:t>La grande trasformazione </a:t>
            </a:r>
            <a:r>
              <a:rPr lang="it-IT" sz="3200" dirty="0"/>
              <a:t>(1944, 1974)</a:t>
            </a:r>
          </a:p>
          <a:p>
            <a:endParaRPr lang="it-IT" sz="3200" dirty="0"/>
          </a:p>
          <a:p>
            <a:r>
              <a:rPr lang="it-IT" sz="3200" dirty="0"/>
              <a:t>Redistribuzione</a:t>
            </a:r>
          </a:p>
          <a:p>
            <a:r>
              <a:rPr lang="it-IT" sz="3200" dirty="0"/>
              <a:t>Reciprocità      (M. </a:t>
            </a:r>
            <a:r>
              <a:rPr lang="it-IT" sz="3200" dirty="0" err="1"/>
              <a:t>Mauss</a:t>
            </a:r>
            <a:r>
              <a:rPr lang="it-IT" sz="3200" dirty="0"/>
              <a:t>, </a:t>
            </a:r>
            <a:r>
              <a:rPr lang="it-IT" sz="3200" i="1" dirty="0"/>
              <a:t>Teoria generale della magia</a:t>
            </a:r>
            <a:r>
              <a:rPr lang="it-IT" sz="3200" dirty="0"/>
              <a:t>)</a:t>
            </a:r>
          </a:p>
          <a:p>
            <a:r>
              <a:rPr lang="it-IT" sz="3200" dirty="0"/>
              <a:t>Mercato di scambio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Associazione/comunità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M. Weber, </a:t>
            </a:r>
            <a:r>
              <a:rPr lang="it-IT" sz="3200" i="1" dirty="0"/>
              <a:t>Economia e società </a:t>
            </a:r>
            <a:r>
              <a:rPr lang="it-IT" sz="3200" dirty="0"/>
              <a:t>(</a:t>
            </a:r>
            <a:r>
              <a:rPr lang="it-IT" sz="3200" i="1" dirty="0" err="1"/>
              <a:t>Wirtschaft</a:t>
            </a:r>
            <a:r>
              <a:rPr lang="it-IT" sz="3200" i="1" dirty="0"/>
              <a:t> und </a:t>
            </a:r>
            <a:r>
              <a:rPr lang="it-IT" sz="3200" i="1" dirty="0" err="1"/>
              <a:t>Gesellschaft</a:t>
            </a:r>
            <a:r>
              <a:rPr lang="it-IT" sz="3200" dirty="0"/>
              <a:t>, 1922)</a:t>
            </a:r>
          </a:p>
          <a:p>
            <a:endParaRPr lang="it-IT" sz="3200" dirty="0"/>
          </a:p>
          <a:p>
            <a:pPr>
              <a:buNone/>
            </a:pPr>
            <a:r>
              <a:rPr lang="it-IT" sz="3200" dirty="0"/>
              <a:t>Cambia la natura del legame sociale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/>
              <a:t>Dalla associazione all’organizzazione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200" dirty="0"/>
              <a:t>Funzioni dell’organizzazione:</a:t>
            </a:r>
          </a:p>
          <a:p>
            <a:pPr>
              <a:buNone/>
            </a:pPr>
            <a:endParaRPr lang="it-IT" sz="3200" dirty="0"/>
          </a:p>
          <a:p>
            <a:r>
              <a:rPr lang="it-IT" sz="3200" dirty="0"/>
              <a:t>Dividere il lavoro</a:t>
            </a:r>
          </a:p>
          <a:p>
            <a:r>
              <a:rPr lang="it-IT" sz="3200" dirty="0"/>
              <a:t>Allocare il lavoro</a:t>
            </a:r>
          </a:p>
          <a:p>
            <a:r>
              <a:rPr lang="it-IT" sz="3200" dirty="0"/>
              <a:t>Coordinare  il lavoro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Harold </a:t>
            </a:r>
            <a:r>
              <a:rPr lang="it-IT" dirty="0" err="1"/>
              <a:t>Garfinkel</a:t>
            </a:r>
            <a:r>
              <a:rPr lang="it-IT" dirty="0"/>
              <a:t> (1917-2011)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algn="ctr">
              <a:buNone/>
            </a:pPr>
            <a:r>
              <a:rPr lang="it-IT" sz="3600" dirty="0"/>
              <a:t>L’</a:t>
            </a:r>
            <a:r>
              <a:rPr lang="it-IT" sz="3600" dirty="0" err="1"/>
              <a:t>etnometodologia</a:t>
            </a:r>
            <a:r>
              <a:rPr lang="it-IT" sz="3600" dirty="0"/>
              <a:t>: lo studio dei metodi adottati dagli attori per rendere ‘plausibili’ le loro azioni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Organizzazione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Formale/informale</a:t>
            </a:r>
          </a:p>
          <a:p>
            <a:endParaRPr lang="it-IT" sz="3200" dirty="0"/>
          </a:p>
          <a:p>
            <a:r>
              <a:rPr lang="it-IT" sz="3200" dirty="0"/>
              <a:t>Verticale/orizzontale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Organizzazione come sistema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/>
              <a:t>Sistema</a:t>
            </a:r>
          </a:p>
          <a:p>
            <a:endParaRPr lang="it-IT" sz="3200" dirty="0"/>
          </a:p>
          <a:p>
            <a:r>
              <a:rPr lang="it-IT" sz="3200" dirty="0"/>
              <a:t>Ambiente</a:t>
            </a:r>
          </a:p>
          <a:p>
            <a:endParaRPr lang="it-IT" sz="3200" dirty="0"/>
          </a:p>
          <a:p>
            <a:pPr algn="ctr">
              <a:buNone/>
            </a:pPr>
            <a:r>
              <a:rPr lang="it-IT" sz="3200" dirty="0"/>
              <a:t>Funzione di  riduzione della complessità come comunicazione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Cibernetica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200" dirty="0"/>
              <a:t>Scienza del controllo e della comunicazione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Ambiente specifico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Mondo ambiente (</a:t>
            </a:r>
            <a:r>
              <a:rPr lang="it-IT" sz="3200" dirty="0" err="1"/>
              <a:t>Umwelt</a:t>
            </a:r>
            <a:r>
              <a:rPr lang="it-IT" sz="3200" dirty="0"/>
              <a:t>)</a:t>
            </a:r>
          </a:p>
          <a:p>
            <a:r>
              <a:rPr lang="it-IT" sz="3200" dirty="0"/>
              <a:t>Relazione tra il sistema e l’ambiente mediata dall’informazione</a:t>
            </a:r>
          </a:p>
          <a:p>
            <a:r>
              <a:rPr lang="it-IT" sz="3200" dirty="0"/>
              <a:t>Informazione in ingresso: input</a:t>
            </a:r>
          </a:p>
          <a:p>
            <a:r>
              <a:rPr lang="it-IT" sz="3200" dirty="0"/>
              <a:t>Informazione in uscita: output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/>
              <a:t>Totalità</a:t>
            </a:r>
            <a:br>
              <a:rPr lang="it-IT" sz="4000"/>
            </a:br>
            <a:endParaRPr lang="it-IT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Non corrisponde alla somma delle parti</a:t>
            </a:r>
          </a:p>
          <a:p>
            <a:endParaRPr lang="it-IT" sz="3200" dirty="0"/>
          </a:p>
          <a:p>
            <a:endParaRPr lang="it-IT" sz="3200" dirty="0"/>
          </a:p>
          <a:p>
            <a:r>
              <a:rPr lang="it-IT" sz="3200" dirty="0"/>
              <a:t>Idea di sistema sociale, già in </a:t>
            </a:r>
            <a:r>
              <a:rPr lang="it-IT" sz="3200" dirty="0" err="1"/>
              <a:t>Durkheim</a:t>
            </a:r>
            <a:endParaRPr lang="it-IT" sz="3200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/>
              <a:t>Teoria dei sistemi</a:t>
            </a:r>
            <a:br>
              <a:rPr lang="it-IT" sz="4000"/>
            </a:br>
            <a:endParaRPr lang="it-IT" sz="400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Sistemi aperti</a:t>
            </a:r>
          </a:p>
          <a:p>
            <a:pPr>
              <a:buNone/>
            </a:pPr>
            <a:r>
              <a:rPr lang="it-IT" sz="3200" dirty="0"/>
              <a:t> </a:t>
            </a:r>
          </a:p>
          <a:p>
            <a:r>
              <a:rPr lang="it-IT" sz="3200" dirty="0"/>
              <a:t>Sistemi chiusi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 Caratteri dell’assistenza sociale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it-IT" dirty="0"/>
          </a:p>
          <a:p>
            <a:r>
              <a:rPr lang="it-IT" sz="3200" dirty="0"/>
              <a:t>Selettività (rispetto a utenti e bisogni)</a:t>
            </a:r>
          </a:p>
          <a:p>
            <a:r>
              <a:rPr lang="it-IT" sz="3200" dirty="0"/>
              <a:t>Residualità (rispetto a mercato e famiglia)</a:t>
            </a:r>
          </a:p>
          <a:p>
            <a:r>
              <a:rPr lang="it-IT" sz="3200" dirty="0"/>
              <a:t>Discrezionalità (rispetto a decisioni da assumere) 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 dell’assicurazione sociale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Categorialità</a:t>
            </a:r>
            <a:endParaRPr lang="it-IT" sz="3200" dirty="0"/>
          </a:p>
          <a:p>
            <a:pPr>
              <a:buNone/>
            </a:pPr>
            <a:endParaRPr lang="it-IT" sz="3200" dirty="0"/>
          </a:p>
          <a:p>
            <a:r>
              <a:rPr lang="it-IT" sz="3200" dirty="0"/>
              <a:t>Elevata standardizzazione della procedura</a:t>
            </a:r>
          </a:p>
          <a:p>
            <a:pPr>
              <a:buNone/>
            </a:pPr>
            <a:endParaRPr lang="it-IT" sz="3200" dirty="0"/>
          </a:p>
          <a:p>
            <a:r>
              <a:rPr lang="it-IT" sz="3200" dirty="0"/>
              <a:t>Doveri di contribuzione finanziaria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Caratteri della sicurezza sociale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Universalità</a:t>
            </a:r>
          </a:p>
          <a:p>
            <a:pPr>
              <a:buNone/>
            </a:pPr>
            <a:endParaRPr lang="it-IT" sz="3200" dirty="0"/>
          </a:p>
          <a:p>
            <a:r>
              <a:rPr lang="it-IT" sz="3200" dirty="0"/>
              <a:t>Finanziamento tramite la fiscalità generale</a:t>
            </a:r>
          </a:p>
          <a:p>
            <a:pPr>
              <a:buNone/>
            </a:pPr>
            <a:endParaRPr lang="it-IT" sz="3200" dirty="0"/>
          </a:p>
          <a:p>
            <a:r>
              <a:rPr lang="it-IT" sz="3200" dirty="0"/>
              <a:t>Uguaglianza delle prestazioni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Linee di sviluppo del W.S.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200" dirty="0"/>
              <a:t>Via tedesca al welfare state: occupazionale</a:t>
            </a:r>
          </a:p>
          <a:p>
            <a:pPr>
              <a:buNone/>
            </a:pPr>
            <a:r>
              <a:rPr lang="it-IT" sz="3200" dirty="0"/>
              <a:t> </a:t>
            </a:r>
          </a:p>
          <a:p>
            <a:r>
              <a:rPr lang="it-IT" sz="3200" dirty="0"/>
              <a:t>Via inglese al welfare state: universalistica (sicurezza sociale)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Contesto dell’azione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Rapporti sociali – struttura  </a:t>
            </a:r>
            <a:r>
              <a:rPr lang="it-IT" sz="4000" dirty="0" err="1"/>
              <a:t>Marx</a:t>
            </a:r>
            <a:endParaRPr lang="it-IT" sz="4000" dirty="0"/>
          </a:p>
          <a:p>
            <a:r>
              <a:rPr lang="it-IT" sz="4000" dirty="0"/>
              <a:t>Relazioni sociali – azione Weber</a:t>
            </a:r>
          </a:p>
          <a:p>
            <a:r>
              <a:rPr lang="it-IT" sz="4000" dirty="0"/>
              <a:t>Interazioni sociali –faccia a faccia </a:t>
            </a:r>
            <a:r>
              <a:rPr lang="it-IT" sz="4000" dirty="0" err="1"/>
              <a:t>Garfinkel</a:t>
            </a:r>
            <a:endParaRPr lang="it-IT" sz="4000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Periodizzazione del welfare state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3500" dirty="0"/>
              <a:t>Fase della instaurazione: anni 1880-1915</a:t>
            </a:r>
          </a:p>
          <a:p>
            <a:pPr>
              <a:buNone/>
            </a:pPr>
            <a:endParaRPr lang="it-IT" sz="3500" dirty="0"/>
          </a:p>
          <a:p>
            <a:r>
              <a:rPr lang="it-IT" sz="3500" dirty="0"/>
              <a:t>Fase del consolidamento: 1930-1945</a:t>
            </a:r>
          </a:p>
          <a:p>
            <a:pPr>
              <a:buNone/>
            </a:pPr>
            <a:endParaRPr lang="it-IT" sz="3500" dirty="0"/>
          </a:p>
          <a:p>
            <a:r>
              <a:rPr lang="it-IT" sz="3500" dirty="0"/>
              <a:t>Fase della espansione: 1945-1975</a:t>
            </a:r>
          </a:p>
          <a:p>
            <a:pPr>
              <a:buNone/>
            </a:pPr>
            <a:endParaRPr lang="it-IT" sz="3500" dirty="0"/>
          </a:p>
          <a:p>
            <a:r>
              <a:rPr lang="it-IT" sz="3500" dirty="0"/>
              <a:t>Fase della crisi: 1975- 1990</a:t>
            </a:r>
          </a:p>
          <a:p>
            <a:endParaRPr lang="it-IT" sz="3500" dirty="0"/>
          </a:p>
          <a:p>
            <a:r>
              <a:rPr lang="it-IT" sz="3500" dirty="0"/>
              <a:t>Fase della riforma: 1990 - oggi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Premesse della espansione del welfare state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600" dirty="0"/>
              <a:t>Economia in rapida crescita</a:t>
            </a:r>
          </a:p>
          <a:p>
            <a:r>
              <a:rPr lang="it-IT" sz="3600" dirty="0"/>
              <a:t>Società industriale</a:t>
            </a:r>
          </a:p>
          <a:p>
            <a:r>
              <a:rPr lang="it-IT" sz="3600" dirty="0"/>
              <a:t>Stabilità familiare e divisione di genere del lavoro</a:t>
            </a:r>
          </a:p>
          <a:p>
            <a:r>
              <a:rPr lang="it-IT" sz="3600" dirty="0"/>
              <a:t>Strutture demografiche in relativo equilibrio</a:t>
            </a:r>
          </a:p>
          <a:p>
            <a:r>
              <a:rPr lang="it-IT" sz="3600" dirty="0"/>
              <a:t>Aspettative morigerate e stabili</a:t>
            </a:r>
          </a:p>
          <a:p>
            <a:pPr>
              <a:buFont typeface="Wingdings" pitchFamily="2" charset="2"/>
              <a:buNone/>
            </a:pPr>
            <a:endParaRPr lang="it-IT" sz="2100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Trasformazioni del welfare state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sz="3200" dirty="0"/>
              <a:t>Sviluppo lento o nullo</a:t>
            </a:r>
          </a:p>
          <a:p>
            <a:r>
              <a:rPr lang="it-IT" sz="3200" dirty="0"/>
              <a:t>Società post-industriale</a:t>
            </a:r>
          </a:p>
          <a:p>
            <a:r>
              <a:rPr lang="it-IT" sz="3200" dirty="0"/>
              <a:t>Ridefinizione dei rapporti di genere</a:t>
            </a:r>
          </a:p>
          <a:p>
            <a:r>
              <a:rPr lang="it-IT" sz="3200" dirty="0"/>
              <a:t>Invecchiamento della popolazione e nuove migrazioni</a:t>
            </a:r>
          </a:p>
          <a:p>
            <a:r>
              <a:rPr lang="it-IT" sz="3200" dirty="0"/>
              <a:t>Aspettative crescenti</a:t>
            </a:r>
          </a:p>
          <a:p>
            <a:r>
              <a:rPr lang="it-IT" sz="3200" dirty="0"/>
              <a:t>Internazionalizzazione economica, globalizzazione, integrazione europea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Sfide dei sistemi di welfare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sz="3600" dirty="0"/>
              <a:t>Contenimento dei costi</a:t>
            </a:r>
          </a:p>
          <a:p>
            <a:r>
              <a:rPr lang="it-IT" sz="3600" dirty="0"/>
              <a:t>Ammortizzatori sociali, flessibilità</a:t>
            </a:r>
          </a:p>
          <a:p>
            <a:r>
              <a:rPr lang="it-IT" sz="3600" dirty="0"/>
              <a:t>Conciliazione tra vita professionale e riproduzione sociale</a:t>
            </a:r>
          </a:p>
          <a:p>
            <a:r>
              <a:rPr lang="it-IT" sz="3600" dirty="0"/>
              <a:t>Contenimento dei costi pensionistici  e sanitari</a:t>
            </a:r>
          </a:p>
          <a:p>
            <a:r>
              <a:rPr lang="it-IT" sz="3600" dirty="0"/>
              <a:t>Ridefinizione degli standard di prestazione</a:t>
            </a:r>
          </a:p>
          <a:p>
            <a:pPr>
              <a:buFont typeface="Wingdings" pitchFamily="2" charset="2"/>
              <a:buNone/>
            </a:pPr>
            <a:r>
              <a:rPr lang="it-IT" sz="3600" dirty="0"/>
              <a:t> 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Ricalibratura del welfare state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Funzionale: volta  a bilanciare le diverse funzioni di protezione sociale (es.: dalla protezione della vecchiaia a quella dell’infanzia)</a:t>
            </a:r>
          </a:p>
          <a:p>
            <a:r>
              <a:rPr lang="it-IT" sz="2800" dirty="0"/>
              <a:t>Distributiva: volta  a bilanciare il grado di protezione di cui godono i diversi gruppi sociali (es.: dalle categorie </a:t>
            </a:r>
            <a:r>
              <a:rPr lang="it-IT" sz="2800" dirty="0" err="1"/>
              <a:t>ipergarantite</a:t>
            </a:r>
            <a:r>
              <a:rPr lang="it-IT" sz="2800" dirty="0"/>
              <a:t> a quelle senza tutela) </a:t>
            </a:r>
          </a:p>
          <a:p>
            <a:r>
              <a:rPr lang="it-IT" sz="2800" dirty="0"/>
              <a:t>Normativa: si riferisce a norme e valori che legittimano i cambiamenti (discorsi, ‘buone ragioni’)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Karl  </a:t>
            </a:r>
            <a:r>
              <a:rPr lang="it-IT" dirty="0" err="1"/>
              <a:t>Marx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Stato: apparati politici e amministrativi</a:t>
            </a:r>
          </a:p>
          <a:p>
            <a:r>
              <a:rPr lang="it-IT" sz="4000" dirty="0"/>
              <a:t>Società civile: strutture economiche, commerciali e associative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Sistema di produzione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Forze di produzione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Modi di produzione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Mezzi di produzione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FF2E1F-C865-44C1-A3C9-DD5399D97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Teoria del plusvalore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64B98F-BEE3-427B-8677-35777C56D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Si chiama plusvalore la parte del valore della merce che eccede il salario corrisposto al lavoratore. Questi riceve un salario detto ‘di sussistenza’, necessario alla riproduzione della forza-lavoro. Il tasso di plusvalore è dato dal rapporto tra lavoro necessario alla restituzione del salario e lavoro effettivamente prestato. Il capitale è in grado, attraverso il processo produttivo e la trasformazione in </a:t>
            </a:r>
            <a:r>
              <a:rPr lang="it-IT"/>
              <a:t>‘merce’, </a:t>
            </a:r>
            <a:r>
              <a:rPr lang="it-IT" dirty="0"/>
              <a:t>di ‘estrarre valore’ dal lavoro. Nel processo di produzione della merce intervengono due tipi di capitale, quello fisso (tecnologia, macchinari, materie prime), e quello variabile, la forza-lavoro. Per aumentare il tasso di profitto, il capitalista opererà sulla quota variabile del capitale, cioè il lavoro, aumentando le ore di lavoro o contraendo il salario</a:t>
            </a:r>
          </a:p>
        </p:txBody>
      </p:sp>
    </p:spTree>
    <p:extLst>
      <p:ext uri="{BB962C8B-B14F-4D97-AF65-F5344CB8AC3E}">
        <p14:creationId xmlns:p14="http://schemas.microsoft.com/office/powerpoint/2010/main" val="1723117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Materialismo storico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400" dirty="0"/>
          </a:p>
          <a:p>
            <a:pPr>
              <a:buFont typeface="Arial" pitchFamily="34" charset="0"/>
              <a:buChar char="•"/>
            </a:pPr>
            <a:r>
              <a:rPr lang="it-IT" sz="4400" dirty="0"/>
              <a:t>Infrastruttura</a:t>
            </a:r>
          </a:p>
          <a:p>
            <a:pPr>
              <a:buFont typeface="Arial" pitchFamily="34" charset="0"/>
              <a:buChar char="•"/>
            </a:pPr>
            <a:r>
              <a:rPr lang="it-IT" sz="4400" dirty="0"/>
              <a:t>Sovrastruttura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Ideologia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sz="2800" dirty="0"/>
              <a:t>Maschera che nasconde lo sfruttamento,  per favorire gli interessi della classe dominante e mantenere lo </a:t>
            </a:r>
            <a:r>
              <a:rPr lang="it-IT" sz="2800" i="1" dirty="0"/>
              <a:t>status quo</a:t>
            </a:r>
            <a:r>
              <a:rPr lang="it-IT" sz="2800" dirty="0"/>
              <a:t>. Genera la </a:t>
            </a:r>
            <a:r>
              <a:rPr lang="it-IT" sz="2800" i="1" dirty="0"/>
              <a:t>falsa coscienza</a:t>
            </a:r>
            <a:r>
              <a:rPr lang="it-IT" sz="2800" dirty="0"/>
              <a:t>, che impedisce di vedere la reale natura di sfruttamento dell’assetto capitalistico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Testi consigliati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800" dirty="0"/>
              <a:t>G. </a:t>
            </a:r>
            <a:r>
              <a:rPr lang="it-IT" sz="2800" dirty="0" err="1"/>
              <a:t>Ritzer</a:t>
            </a:r>
            <a:r>
              <a:rPr lang="it-IT" sz="2800" dirty="0"/>
              <a:t>, </a:t>
            </a:r>
            <a:r>
              <a:rPr lang="it-IT" sz="2800" i="1" dirty="0"/>
              <a:t>Introduzione alla sociologia</a:t>
            </a:r>
            <a:r>
              <a:rPr lang="it-IT" sz="2800" dirty="0"/>
              <a:t>, UTET, 2018</a:t>
            </a:r>
          </a:p>
          <a:p>
            <a:pPr>
              <a:buFont typeface="Arial" panose="020B0604020202020204" pitchFamily="34" charset="0"/>
              <a:buChar char="•"/>
            </a:pPr>
            <a:endParaRPr lang="it-IT" sz="2800" dirty="0"/>
          </a:p>
          <a:p>
            <a:r>
              <a:rPr lang="it-IT" sz="2800" dirty="0"/>
              <a:t>Cass R. </a:t>
            </a:r>
            <a:r>
              <a:rPr lang="it-IT" sz="2800" dirty="0" err="1"/>
              <a:t>Sustein</a:t>
            </a:r>
            <a:r>
              <a:rPr lang="it-IT" sz="2800" dirty="0"/>
              <a:t>, </a:t>
            </a:r>
            <a:r>
              <a:rPr lang="it-IT" sz="2800" i="1" dirty="0"/>
              <a:t>Come avviene il cambiamento</a:t>
            </a:r>
            <a:r>
              <a:rPr lang="it-IT" sz="2800" dirty="0"/>
              <a:t>, Einaudi, 2021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Classi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Conflitto di classe, reso possibile dal passaggio dalla classe in sé  alla classe per sé, attraverso la ‘coscienza di classe’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Alienazione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800" dirty="0"/>
              <a:t>Risultato dell’opera di oggettivazione attraverso il lavoro, cioè la produzione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Alienazione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Di primo grado: oggettivazione nella produzione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Di secondo grado: l’oggetto prodotto diventa merce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Max Weber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/>
          </a:p>
          <a:p>
            <a:pPr>
              <a:buFont typeface="Arial" pitchFamily="34" charset="0"/>
              <a:buChar char="•"/>
            </a:pPr>
            <a:r>
              <a:rPr lang="it-IT" sz="3600" dirty="0"/>
              <a:t>Metodo della sociologia: comprensione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Oggetto della sociologia: azione sociale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  Metodo storicistico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935480"/>
            <a:ext cx="7931224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4400" dirty="0"/>
          </a:p>
          <a:p>
            <a:pPr marL="0" indent="0">
              <a:buNone/>
            </a:pPr>
            <a:r>
              <a:rPr lang="it-IT" sz="4400" dirty="0"/>
              <a:t>Dalla comprensione alla   generalizzazione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Azioni </a:t>
            </a:r>
            <a:r>
              <a:rPr lang="it-IT" sz="5400" dirty="0" err="1"/>
              <a:t>idealtipiche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Razionale rispetto allo scopo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Razionale rispetto al valore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Tradizionale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Affettiva</a:t>
            </a:r>
            <a:br>
              <a:rPr lang="it-IT" sz="3600" dirty="0"/>
            </a:br>
            <a:endParaRPr lang="it-IT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Azione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L’agire intenzionato, dotato di senso, orientato intersoggettivamente, è un caso limite, che lo distingue dai comportamenti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728192"/>
          </a:xfrm>
        </p:spPr>
        <p:txBody>
          <a:bodyPr>
            <a:noAutofit/>
          </a:bodyPr>
          <a:lstStyle/>
          <a:p>
            <a:r>
              <a:rPr lang="it-IT" sz="5400" dirty="0"/>
              <a:t>Azione razionale rispetto allo scopo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Azione orientata esclusivamente in base a mezzi concepiti (soggettivamente) come adeguati per scopi proposti in maniera (soggettivamente) univoca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Razionalizzazione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sz="4400" dirty="0"/>
          </a:p>
          <a:p>
            <a:pPr marL="0" indent="0">
              <a:buNone/>
            </a:pPr>
            <a:r>
              <a:rPr lang="it-IT" sz="3600" dirty="0"/>
              <a:t>Processo che si determina a partire da una  ricerca di adeguatezza e prevedibilità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Autofit/>
          </a:bodyPr>
          <a:lstStyle/>
          <a:p>
            <a:r>
              <a:rPr lang="it-IT" sz="5400" dirty="0"/>
              <a:t>L’Etica protestante e lo spirito del capitalismo (1904)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492896"/>
            <a:ext cx="8013576" cy="390371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Processo di ‘</a:t>
            </a:r>
            <a:r>
              <a:rPr lang="it-IT" sz="3600" dirty="0" err="1"/>
              <a:t>disincantamento</a:t>
            </a:r>
            <a:r>
              <a:rPr lang="it-IT" sz="3600" dirty="0"/>
              <a:t>’ del mondo a partire dall’affermazione delle religioni ‘rivelate’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Temi del corso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A partire dal concetto di globalizzazione, verranno affrontate ​</a:t>
            </a:r>
          </a:p>
          <a:p>
            <a:pPr marL="0" indent="0" algn="just">
              <a:buNone/>
            </a:pPr>
            <a:r>
              <a:rPr lang="it-IT" dirty="0"/>
              <a:t>le questioni appartenenti   alla   tradizione   del   pensiero    sociologico (genere, famiglia, diseguaglianza, devianza,    cultura...), presentando    frequenti richiami alla sociologia pubblica, ovvero alle analisi di giornalisti,  opinion  makers  e  operatori  sociali  impegnati  nella  divulgazione  di  questioni  sociali.  Particolare  enfasi  viene  data  al   concetto   di   </a:t>
            </a:r>
            <a:r>
              <a:rPr lang="it-IT" dirty="0" err="1"/>
              <a:t>McDonaldizzazione</a:t>
            </a:r>
            <a:r>
              <a:rPr lang="it-IT" dirty="0"/>
              <a:t>,   declinato   attraverso   approcci  diversi,  anche  legati  all’esperienza  diretta  e  visiva,  come documentari, film e input provenienti da internet. La parte speciale del corso è dedicata ad approfondire come avviene il cambiamento, quando un movimento diventa efficace per mutare lo 'status quo', quando sistemi di norme e convenzioni che hanno retto la nostra convivenza sociale vengono sostituiti da nuovi assetti normativi e nuovi comportamenti​</a:t>
            </a:r>
          </a:p>
        </p:txBody>
      </p:sp>
    </p:spTree>
    <p:extLst>
      <p:ext uri="{BB962C8B-B14F-4D97-AF65-F5344CB8AC3E}">
        <p14:creationId xmlns:p14="http://schemas.microsoft.com/office/powerpoint/2010/main" val="1428947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Etica religiosa/etica mondana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Dalla vocazione religiosa ‘</a:t>
            </a:r>
            <a:r>
              <a:rPr lang="it-IT" sz="3600" i="1" dirty="0" err="1"/>
              <a:t>Beruf</a:t>
            </a:r>
            <a:r>
              <a:rPr lang="it-IT" sz="3600" dirty="0"/>
              <a:t>’’ alla vocazione professionale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Fatto sociale (</a:t>
            </a:r>
            <a:r>
              <a:rPr lang="it-IT" sz="5400" dirty="0" err="1"/>
              <a:t>Durkheim</a:t>
            </a:r>
            <a:r>
              <a:rPr lang="it-IT" sz="54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La sociologia studia i fatti sociali, ovvero i modi di agire, di pensare e di sentire che, in una determinata società, sono conformi al sentire collettivo e vincolanti per gli individui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Fatto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4000" dirty="0"/>
              <a:t>Regola morale alla quale sono annesse sanzioni positive e negative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Coscienza collettiva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Insieme delle rappresentazioni (valori, norme , credenze) e dei modi di sentire condivisi dalla società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Integrazione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4000" dirty="0"/>
              <a:t>Come, dagli individui, si possa costituire la società, attraverso la loro integrazione reciproca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Autofit/>
          </a:bodyPr>
          <a:lstStyle/>
          <a:p>
            <a:br>
              <a:rPr lang="it-IT" sz="4400" dirty="0"/>
            </a:br>
            <a:br>
              <a:rPr lang="it-IT" sz="4400" dirty="0"/>
            </a:br>
            <a:br>
              <a:rPr lang="it-IT" sz="4400" dirty="0"/>
            </a:br>
            <a:br>
              <a:rPr lang="it-IT" sz="4400" dirty="0"/>
            </a:br>
            <a:br>
              <a:rPr lang="it-IT" sz="4400" dirty="0"/>
            </a:br>
            <a:br>
              <a:rPr lang="it-IT" sz="4400" dirty="0"/>
            </a:br>
            <a:r>
              <a:rPr lang="it-IT" sz="4400" dirty="0"/>
              <a:t>                                                          </a:t>
            </a:r>
            <a:r>
              <a:rPr lang="it-IT" dirty="0"/>
              <a:t>Rappresentazioni collettive/ rappresentazioni individuali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3759696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I modi di pensare e di agire derivano dall’individuo non meno che dal gruppo nel quale questi si riconosce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Regolamentazione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/>
          </a:p>
          <a:p>
            <a:pPr marL="0" indent="0">
              <a:buNone/>
            </a:pPr>
            <a:r>
              <a:rPr lang="it-IT" sz="4000" dirty="0"/>
              <a:t>La regolamentazione degli stati di libertà è sociale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Autofit/>
          </a:bodyPr>
          <a:lstStyle/>
          <a:p>
            <a:r>
              <a:rPr lang="it-IT" sz="5400" dirty="0"/>
              <a:t>Divisione del lavoro sociale (1893)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/>
          </a:p>
          <a:p>
            <a:pPr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Risultato del processo di differenziazione e complessificazione della società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Solidarietà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36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Solidarietà meccanica: tipica delle società tradizionali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Solidarietà organica: tipica delle società complesse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Il suicidio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Egoistico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Altruistico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Anomico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Fatalista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Sociologia: definizione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La sociologia è lo studio sistematico dei modi in cui le persone sono influenzate e influenzano le strutture sociali e i processi sociali associati ai gruppi, alle organizzazioni, alle culture, alle società e al mondo (p. 4)</a:t>
            </a:r>
          </a:p>
        </p:txBody>
      </p:sp>
    </p:spTree>
    <p:extLst>
      <p:ext uri="{BB962C8B-B14F-4D97-AF65-F5344CB8AC3E}">
        <p14:creationId xmlns:p14="http://schemas.microsoft.com/office/powerpoint/2010/main" val="19823375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224136"/>
          </a:xfrm>
        </p:spPr>
        <p:txBody>
          <a:bodyPr>
            <a:noAutofit/>
          </a:bodyPr>
          <a:lstStyle/>
          <a:p>
            <a:r>
              <a:rPr lang="it-IT" dirty="0"/>
              <a:t>Le forme elementari della vita religiosa (1912)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pPr marL="0" indent="0">
              <a:buNone/>
            </a:pPr>
            <a:r>
              <a:rPr lang="it-IT" sz="4000" dirty="0"/>
              <a:t>L’essenza della religione a partire dalle religioni primitive, totemiche, consiste nella separatezza tra sacro e profano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di religione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Sistema solidale di credenze e pratiche relative a cose sacre, cioè  separate, interdette, le quali uniscono in un’unica comunità morale, chiamata Chiesa, coloro che vi aderiscono </a:t>
            </a:r>
          </a:p>
          <a:p>
            <a:pPr marL="514350" indent="-514350"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Sacro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36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Protetto da divieti e interdizioni (pratiche negative) o connesso a comportamenti prescritti (pratiche positive)</a:t>
            </a:r>
          </a:p>
          <a:p>
            <a:pPr>
              <a:buNone/>
            </a:pPr>
            <a:endParaRPr lang="it-IT" sz="4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35480"/>
            <a:ext cx="8219256" cy="4389120"/>
          </a:xfrm>
        </p:spPr>
        <p:txBody>
          <a:bodyPr/>
          <a:lstStyle/>
          <a:p>
            <a:pPr>
              <a:buNone/>
            </a:pPr>
            <a:r>
              <a:rPr lang="it-IT" sz="4800" dirty="0"/>
              <a:t>  Possono avvicinarsi alle cose sacre solo gli appartenenti a specifiche categorie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Definizione di sacro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623792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it-IT" sz="4000" dirty="0"/>
          </a:p>
          <a:p>
            <a:pPr marL="0" lvl="1" indent="0">
              <a:buNone/>
            </a:pPr>
            <a:r>
              <a:rPr lang="it-IT" sz="4000" dirty="0"/>
              <a:t>Sono sacri gli aspetti del reale concepiti come distinti dagli aspetti ordinari, in quanto concepiti come potenti o pericolosi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Sentimenti collettivi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Miti: credenze condivise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Riti: pratiche condivise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Effervescenza collettiva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36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Rafforzamento dello spirito di appartenenza e condivisione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it-IT" dirty="0"/>
              <a:t>Paradigma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it-IT" sz="2800" dirty="0"/>
              <a:t>T. </a:t>
            </a:r>
            <a:r>
              <a:rPr lang="it-IT" sz="2800" dirty="0" err="1"/>
              <a:t>Khun</a:t>
            </a:r>
            <a:r>
              <a:rPr lang="it-IT" sz="2800" dirty="0"/>
              <a:t> </a:t>
            </a:r>
            <a:r>
              <a:rPr lang="it-IT" sz="2800" i="1"/>
              <a:t>La struttura </a:t>
            </a:r>
            <a:r>
              <a:rPr lang="it-IT" sz="2800" i="1" dirty="0"/>
              <a:t>delle rivoluzioni scientifiche </a:t>
            </a:r>
            <a:r>
              <a:rPr lang="it-IT" sz="2800" dirty="0"/>
              <a:t> (1962) è una prospettiva teorica 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Condivisa e riconosciuta dalla comunità di scienziati di una determinata disciplina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Fondata sulle acquisizioni precedenti della disciplina stessa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Che opera indirizzando la disciplina in termini di: individuazione e scelta dei fatti rilevanti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Formulazione di ipotesi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2800" dirty="0"/>
              <a:t> Approntamento delle tecniche di ricerca empiriche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Teoria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317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500" dirty="0"/>
              <a:t>Una teoria è un insieme di proposizioni, organicamente connesse, che si collocano ad un elevato livello di astrazione e di generalizzazione rispetto alla realtà empirica, le quali sono derivate da regolarità empiriche, e dalle quali possono essere derivate delle previsioni empiriche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Ipotesi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605144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Proposizione che implica una relazione tra uno o più concetti, che si colloca ad un livello inferiore di astrazione  e di generalità rispetto alla teoria e che permette una traduzione della teoria in termini controllabili empiricamente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Globalizzazione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 globalizzazione è un processo aperto e non regolato di progressiva e simultanea messa in rapporto, di interconnessione e di interdipendenza su scala mondiale di tutte le formazioni sociali, in forza della spinta all’apertura dei mercati e alla diffusione delle tecnologie impressa dalla formazione oligopolistica, che tende a diventare dominante tramite reti di potere extra-territoriali che dissolvono i rapporti localizzati e le complementarietà stabili a vantaggio di rapporti mobili e complementarietà variabili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Provvisorietà</a:t>
            </a:r>
            <a:r>
              <a:rPr lang="it-IT" dirty="0"/>
              <a:t> dell’ipotesi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4000" dirty="0"/>
              <a:t>Attende di essere validata/falsificata dall’evidenza empirica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Induzione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4000" dirty="0"/>
              <a:t>Ritorno riflessivo alla teoria,  a partire dai casi concreti e osservabili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ricerca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Qualitativa</a:t>
            </a:r>
          </a:p>
          <a:p>
            <a:r>
              <a:rPr lang="it-IT" dirty="0"/>
              <a:t>Quantitativa</a:t>
            </a:r>
          </a:p>
          <a:p>
            <a:endParaRPr lang="it-IT" dirty="0"/>
          </a:p>
          <a:p>
            <a:r>
              <a:rPr lang="it-IT" dirty="0"/>
              <a:t>Descrittiva</a:t>
            </a:r>
          </a:p>
          <a:p>
            <a:r>
              <a:rPr lang="it-IT" dirty="0"/>
              <a:t>Esplicativa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intervista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Strutturata</a:t>
            </a:r>
          </a:p>
          <a:p>
            <a:r>
              <a:rPr lang="it-IT" dirty="0"/>
              <a:t>Non strutturata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Fasi dell’intervista</a:t>
            </a:r>
          </a:p>
          <a:p>
            <a:pPr>
              <a:buNone/>
            </a:pPr>
            <a:r>
              <a:rPr lang="it-IT" dirty="0"/>
              <a:t>Accesso al contesto</a:t>
            </a:r>
          </a:p>
          <a:p>
            <a:pPr>
              <a:buNone/>
            </a:pPr>
            <a:r>
              <a:rPr lang="it-IT" dirty="0"/>
              <a:t>Informatore chiave</a:t>
            </a:r>
          </a:p>
          <a:p>
            <a:pPr>
              <a:buNone/>
            </a:pPr>
            <a:r>
              <a:rPr lang="it-IT" dirty="0"/>
              <a:t>Comprensione della lingua e della cultura</a:t>
            </a:r>
          </a:p>
          <a:p>
            <a:pPr>
              <a:buNone/>
            </a:pPr>
            <a:r>
              <a:rPr lang="it-IT" dirty="0"/>
              <a:t>Fiducia degli intervistati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Campionamento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Procedimento che consiste nell’estrarre, da una certa unità di analisi (la ‘popolazione’), definita come oggetto di studio,  un numero ristretto di casi (il campione). Se questa estrazione è casuale, cioè se tutti i componenti della popolazione hanno la stessa probabilità di essere estratti , si parlerà di campione probabilistico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Campionamento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Probabilistico: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Casuale semplice</a:t>
            </a:r>
          </a:p>
          <a:p>
            <a:r>
              <a:rPr lang="it-IT" dirty="0"/>
              <a:t>Casuale sistematico</a:t>
            </a:r>
          </a:p>
          <a:p>
            <a:r>
              <a:rPr lang="it-IT" dirty="0"/>
              <a:t>Stratificato</a:t>
            </a:r>
          </a:p>
          <a:p>
            <a:endParaRPr lang="it-IT" dirty="0"/>
          </a:p>
          <a:p>
            <a:pPr>
              <a:buNone/>
            </a:pPr>
            <a:r>
              <a:rPr lang="it-IT" dirty="0"/>
              <a:t>Non probabilistico</a:t>
            </a:r>
          </a:p>
          <a:p>
            <a:pPr>
              <a:buNone/>
            </a:pPr>
            <a:endParaRPr lang="it-IT" dirty="0"/>
          </a:p>
          <a:p>
            <a:r>
              <a:rPr lang="it-IT" dirty="0"/>
              <a:t>Di convenienza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Ricerca qualitativa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Osservazione</a:t>
            </a:r>
          </a:p>
          <a:p>
            <a:pPr>
              <a:buNone/>
            </a:pPr>
            <a:r>
              <a:rPr lang="it-IT" dirty="0"/>
              <a:t>-Partecipante</a:t>
            </a:r>
          </a:p>
          <a:p>
            <a:pPr>
              <a:buNone/>
            </a:pPr>
            <a:r>
              <a:rPr lang="it-IT" dirty="0"/>
              <a:t>-Non partecipante</a:t>
            </a:r>
          </a:p>
          <a:p>
            <a:pPr>
              <a:buNone/>
            </a:pPr>
            <a:r>
              <a:rPr lang="it-IT" dirty="0"/>
              <a:t>Focus </a:t>
            </a:r>
            <a:r>
              <a:rPr lang="it-IT" dirty="0" err="1"/>
              <a:t>group</a:t>
            </a:r>
            <a:endParaRPr lang="it-IT" dirty="0"/>
          </a:p>
          <a:p>
            <a:pPr>
              <a:buNone/>
            </a:pPr>
            <a:r>
              <a:rPr lang="it-IT" dirty="0"/>
              <a:t>Intervista in profondità</a:t>
            </a:r>
          </a:p>
          <a:p>
            <a:pPr>
              <a:buNone/>
            </a:pPr>
            <a:r>
              <a:rPr lang="it-IT" dirty="0"/>
              <a:t>Storie di vita</a:t>
            </a:r>
          </a:p>
          <a:p>
            <a:pPr>
              <a:buNone/>
            </a:pPr>
            <a:r>
              <a:rPr lang="it-IT" dirty="0"/>
              <a:t>Etnografia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Metodo </a:t>
            </a:r>
            <a:r>
              <a:rPr lang="it-IT" dirty="0" err="1"/>
              <a:t>storico-comparativo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/>
              <a:t>   </a:t>
            </a:r>
            <a:r>
              <a:rPr lang="it-IT" sz="3200" dirty="0"/>
              <a:t>Dalla comprensione alla generalizzazione: il tipo ideale applicato allo studio delle religioni, delle organizzazioni, delle azioni sociali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 della ricerca sociale secondo Weber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 err="1"/>
              <a:t>Avalutatività</a:t>
            </a:r>
            <a:endParaRPr lang="it-IT" sz="3200" dirty="0"/>
          </a:p>
          <a:p>
            <a:endParaRPr lang="it-IT" sz="3200" dirty="0"/>
          </a:p>
          <a:p>
            <a:r>
              <a:rPr lang="it-IT" sz="3200" dirty="0"/>
              <a:t>Oggettività</a:t>
            </a:r>
          </a:p>
          <a:p>
            <a:pPr>
              <a:buNone/>
            </a:pPr>
            <a:endParaRPr lang="it-IT" sz="3200" dirty="0"/>
          </a:p>
          <a:p>
            <a:r>
              <a:rPr lang="it-IT" sz="3200" dirty="0" err="1"/>
              <a:t>Replicabilità</a:t>
            </a:r>
            <a:endParaRPr lang="it-IT" sz="3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Cultura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200" dirty="0"/>
              <a:t>  </a:t>
            </a:r>
          </a:p>
          <a:p>
            <a:pPr algn="just">
              <a:buNone/>
            </a:pPr>
            <a:r>
              <a:rPr lang="it-IT" sz="3200" dirty="0"/>
              <a:t>Fornisce una guida specifica per decodificare i significati di ciò che ci circonda e comprende le idee, i valori, le pratiche e gli oggetti materiali che consentono ad una società di vivere in modo ordinato e armonioso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contesto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Globalizzazione</a:t>
            </a:r>
          </a:p>
          <a:p>
            <a:endParaRPr lang="it-IT" dirty="0"/>
          </a:p>
          <a:p>
            <a:r>
              <a:rPr lang="it-IT" dirty="0"/>
              <a:t> società dell’informazione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 migrazioni</a:t>
            </a:r>
          </a:p>
        </p:txBody>
      </p:sp>
    </p:spTree>
    <p:extLst>
      <p:ext uri="{BB962C8B-B14F-4D97-AF65-F5344CB8AC3E}">
        <p14:creationId xmlns:p14="http://schemas.microsoft.com/office/powerpoint/2010/main" val="13336443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3200" dirty="0"/>
          </a:p>
          <a:p>
            <a:pPr>
              <a:buNone/>
            </a:pPr>
            <a:endParaRPr lang="it-IT" sz="3200" dirty="0"/>
          </a:p>
          <a:p>
            <a:pPr>
              <a:buNone/>
            </a:pPr>
            <a:r>
              <a:rPr lang="it-IT" sz="3200" dirty="0"/>
              <a:t>Rappresentazioni di ciò che è collettivamente considerato  buono, desiderabile, giusto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200" dirty="0"/>
              <a:t> </a:t>
            </a:r>
          </a:p>
          <a:p>
            <a:pPr>
              <a:buNone/>
            </a:pPr>
            <a:endParaRPr lang="it-IT" sz="3200" dirty="0"/>
          </a:p>
          <a:p>
            <a:pPr>
              <a:buNone/>
            </a:pPr>
            <a:r>
              <a:rPr lang="it-IT" sz="3200" dirty="0"/>
              <a:t>Disposizioni indicanti i modi appropriati di  comportamento in determinate situazioni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G. H. Mead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Interazionismo simbolico: il contesto sociale è costituito dalle interazioni dotate di senso degli attori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Interazionismo simbolico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800" dirty="0"/>
          </a:p>
          <a:p>
            <a:pPr marL="0" indent="0">
              <a:buNone/>
            </a:pPr>
            <a:r>
              <a:rPr lang="it-IT" sz="3800" dirty="0"/>
              <a:t>Il senso delle azioni scaturisce </a:t>
            </a:r>
          </a:p>
          <a:p>
            <a:pPr marL="0" indent="0">
              <a:buNone/>
            </a:pPr>
            <a:r>
              <a:rPr lang="it-IT" sz="3800" dirty="0"/>
              <a:t>dall’interazione</a:t>
            </a:r>
          </a:p>
          <a:p>
            <a:pPr marL="0" indent="0">
              <a:buNone/>
            </a:pPr>
            <a:r>
              <a:rPr lang="it-IT" sz="3800" dirty="0"/>
              <a:t>L’interazione avviene attraverso simboli</a:t>
            </a:r>
          </a:p>
          <a:p>
            <a:pPr marL="0" indent="0">
              <a:buNone/>
            </a:pPr>
            <a:r>
              <a:rPr lang="it-IT" sz="3800" dirty="0"/>
              <a:t>L’evoluzione del gesto è il linguaggio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Linguaggio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Char char="•"/>
            </a:pPr>
            <a:endParaRPr lang="it-IT" sz="4400" dirty="0"/>
          </a:p>
          <a:p>
            <a:pPr marL="0" indent="0">
              <a:buFont typeface="Arial" pitchFamily="34" charset="0"/>
              <a:buChar char="•"/>
            </a:pPr>
            <a:r>
              <a:rPr lang="it-IT" sz="4400" dirty="0"/>
              <a:t>Sistema di gesti significativi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4400" dirty="0"/>
              <a:t>Sistema di simboli condiviso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Me, Io, 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200" dirty="0"/>
              <a:t>Me: risultato dell’assunzione interna di comportamenti esterni: il soggetto ‘fa  proprio’ l’atteggiamento dell’altro (risposta ad aspettative)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Io: connotazione specifica della risposta che il soggetto dà alle regole sociali</a:t>
            </a:r>
          </a:p>
          <a:p>
            <a:pPr>
              <a:buFont typeface="Arial" pitchFamily="34" charset="0"/>
              <a:buChar char="•"/>
            </a:pPr>
            <a:r>
              <a:rPr lang="it-IT" sz="3200" dirty="0"/>
              <a:t>Sé: insieme di me ed io, processo che porta alla coscienza sociale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 del </a:t>
            </a:r>
            <a:r>
              <a:rPr lang="it-IT" dirty="0" err="1"/>
              <a:t>sè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sz="3600" dirty="0"/>
              <a:t>Rilevanza delle informazioni</a:t>
            </a:r>
          </a:p>
          <a:p>
            <a:endParaRPr lang="it-IT" sz="3600" dirty="0"/>
          </a:p>
          <a:p>
            <a:r>
              <a:rPr lang="it-IT" sz="3600" dirty="0"/>
              <a:t>Tensione  tra realtà e rappresentazione</a:t>
            </a:r>
          </a:p>
          <a:p>
            <a:endParaRPr lang="it-IT" sz="3600" dirty="0"/>
          </a:p>
          <a:p>
            <a:r>
              <a:rPr lang="it-IT" sz="3600" dirty="0"/>
              <a:t>Segni, sintomi da interpretare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della situazione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600" dirty="0"/>
              <a:t>Costituita grazie ai presupposti </a:t>
            </a:r>
            <a:r>
              <a:rPr lang="it-IT" sz="3600" dirty="0" err="1"/>
              <a:t>extrainterazionali</a:t>
            </a:r>
            <a:r>
              <a:rPr lang="it-IT" sz="3600" dirty="0"/>
              <a:t> , rinvia alle   aspettative inespresse condivise dai partecipanti</a:t>
            </a:r>
          </a:p>
          <a:p>
            <a:endParaRPr lang="it-IT" sz="3600" dirty="0"/>
          </a:p>
          <a:p>
            <a:endParaRPr lang="it-IT" sz="36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del Sé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Sé presentato in pubblico e socialmente convalidato</a:t>
            </a:r>
          </a:p>
          <a:p>
            <a:endParaRPr lang="it-IT" sz="3600" dirty="0"/>
          </a:p>
          <a:p>
            <a:r>
              <a:rPr lang="it-IT" sz="3600" dirty="0"/>
              <a:t>Sé individuale, che ricerca autonomamente il riconoscimento sociale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Rappresentazione drammaturgica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Ribalta: dove è ammesso anche il pubblico</a:t>
            </a:r>
          </a:p>
          <a:p>
            <a:endParaRPr lang="it-IT" sz="3600" dirty="0"/>
          </a:p>
          <a:p>
            <a:endParaRPr lang="it-IT" sz="3600"/>
          </a:p>
          <a:p>
            <a:r>
              <a:rPr lang="it-IT" sz="3600"/>
              <a:t>Retroscena</a:t>
            </a:r>
            <a:r>
              <a:rPr lang="it-IT" sz="3600" dirty="0"/>
              <a:t>: dove si prepara la rappresentazione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continuità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Immaginazione sociologica;</a:t>
            </a:r>
          </a:p>
          <a:p>
            <a:endParaRPr lang="it-IT" dirty="0"/>
          </a:p>
          <a:p>
            <a:r>
              <a:rPr lang="it-IT" dirty="0"/>
              <a:t>Problemi privati e questioni pubbliche (</a:t>
            </a:r>
            <a:r>
              <a:rPr lang="it-IT" dirty="0" err="1"/>
              <a:t>Habermas</a:t>
            </a:r>
            <a:r>
              <a:rPr lang="it-IT" dirty="0"/>
              <a:t>, </a:t>
            </a:r>
            <a:r>
              <a:rPr lang="it-IT" dirty="0" err="1"/>
              <a:t>Bauman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Relazione azione/struttura (a partire da Weber)</a:t>
            </a:r>
          </a:p>
        </p:txBody>
      </p:sp>
    </p:spTree>
    <p:extLst>
      <p:ext uri="{BB962C8B-B14F-4D97-AF65-F5344CB8AC3E}">
        <p14:creationId xmlns:p14="http://schemas.microsoft.com/office/powerpoint/2010/main" val="42262672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Individuo e interazione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Gli individui preesistono all’interazione e ne sono parzialmente indipendenti</a:t>
            </a:r>
          </a:p>
          <a:p>
            <a:endParaRPr lang="it-IT" sz="3600" dirty="0"/>
          </a:p>
          <a:p>
            <a:r>
              <a:rPr lang="it-IT" sz="3600" dirty="0"/>
              <a:t>Nell’interazione si tengono presenti questi presupposti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azione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200" dirty="0"/>
              <a:t>secondo l’orientamento intenzionale:</a:t>
            </a:r>
          </a:p>
          <a:p>
            <a:pPr>
              <a:buNone/>
            </a:pPr>
            <a:r>
              <a:rPr lang="it-IT" sz="3200" dirty="0"/>
              <a:t>Imperio</a:t>
            </a:r>
          </a:p>
          <a:p>
            <a:pPr>
              <a:buNone/>
            </a:pPr>
            <a:r>
              <a:rPr lang="it-IT" sz="3200" dirty="0"/>
              <a:t>Autorità</a:t>
            </a:r>
          </a:p>
          <a:p>
            <a:pPr>
              <a:buNone/>
            </a:pPr>
            <a:r>
              <a:rPr lang="it-IT" sz="3200" dirty="0"/>
              <a:t>Solidarietà</a:t>
            </a:r>
          </a:p>
          <a:p>
            <a:pPr>
              <a:buNone/>
            </a:pPr>
            <a:r>
              <a:rPr lang="it-IT" sz="3200" dirty="0"/>
              <a:t>Scambio</a:t>
            </a:r>
          </a:p>
          <a:p>
            <a:pPr>
              <a:buNone/>
            </a:pPr>
            <a:r>
              <a:rPr lang="it-IT" sz="3200" dirty="0"/>
              <a:t>Competizione</a:t>
            </a:r>
          </a:p>
          <a:p>
            <a:pPr>
              <a:buNone/>
            </a:pPr>
            <a:r>
              <a:rPr lang="it-IT" sz="3200" dirty="0"/>
              <a:t>Conflitto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Cerchie sociali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Concentriche</a:t>
            </a:r>
          </a:p>
          <a:p>
            <a:r>
              <a:rPr lang="it-IT" sz="3200" dirty="0"/>
              <a:t>Parallele</a:t>
            </a:r>
          </a:p>
          <a:p>
            <a:endParaRPr lang="it-IT" sz="3200" dirty="0"/>
          </a:p>
          <a:p>
            <a:pPr>
              <a:buNone/>
            </a:pPr>
            <a:r>
              <a:rPr lang="it-IT" sz="3200" dirty="0"/>
              <a:t>Bassa/alta differenziazione sociale</a:t>
            </a:r>
          </a:p>
          <a:p>
            <a:pPr>
              <a:buNone/>
            </a:pPr>
            <a:endParaRPr lang="it-IT" sz="3200" dirty="0"/>
          </a:p>
          <a:p>
            <a:endParaRPr lang="it-IT" sz="32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Differenziazione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3200" dirty="0"/>
              <a:t>Grado di articolazione di una società a livello</a:t>
            </a:r>
          </a:p>
          <a:p>
            <a:r>
              <a:rPr lang="it-IT" sz="3200" dirty="0"/>
              <a:t> funzionale (economico, politico, culturale, riproduttivo)</a:t>
            </a:r>
          </a:p>
          <a:p>
            <a:r>
              <a:rPr lang="it-IT" sz="3200" dirty="0"/>
              <a:t>di autonomia relativa delle corrispondenti unità (istituzioni, associazioni, gruppi)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Potenza e potere (Weber)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33136"/>
          </a:xfrm>
        </p:spPr>
        <p:txBody>
          <a:bodyPr>
            <a:noAutofit/>
          </a:bodyPr>
          <a:lstStyle/>
          <a:p>
            <a:endParaRPr lang="it-IT" sz="3600" dirty="0"/>
          </a:p>
          <a:p>
            <a:pPr>
              <a:buFont typeface="Arial" pitchFamily="34" charset="0"/>
              <a:buChar char="•"/>
            </a:pPr>
            <a:r>
              <a:rPr lang="it-IT" sz="3600" dirty="0"/>
              <a:t>Potenza:  possibilità di far valere, anche col mero esercizio della forza fisica, la propria volontà entro una relazione di dominio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Potere: possibilità di trovare obbedienza ad un comando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440160"/>
          </a:xfrm>
        </p:spPr>
        <p:txBody>
          <a:bodyPr>
            <a:noAutofit/>
          </a:bodyPr>
          <a:lstStyle/>
          <a:p>
            <a:r>
              <a:rPr lang="it-IT" sz="5400" dirty="0"/>
              <a:t>Criteri di legittimazione del potere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>
            <a:normAutofit/>
          </a:bodyPr>
          <a:lstStyle/>
          <a:p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Tradizionale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Carismatico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 err="1"/>
              <a:t>Legale-razionale</a:t>
            </a:r>
            <a:endParaRPr lang="it-IT" sz="40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368152"/>
          </a:xfrm>
        </p:spPr>
        <p:txBody>
          <a:bodyPr>
            <a:noAutofit/>
          </a:bodyPr>
          <a:lstStyle/>
          <a:p>
            <a:r>
              <a:rPr lang="it-IT" sz="5400" dirty="0"/>
              <a:t>Forme di organizzazione della società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4000" dirty="0"/>
              <a:t>Classi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Ceti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Partiti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La politica come professione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Etica della convinzione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Etica della responsabilità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Paradigma qualitativo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3600" dirty="0"/>
          </a:p>
          <a:p>
            <a:pPr marL="0" indent="0">
              <a:buNone/>
            </a:pPr>
            <a:r>
              <a:rPr lang="it-IT" sz="3700" dirty="0"/>
              <a:t>Sociologia come scienza comprendente (Weber,  Economia e società, 1922)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Georg  </a:t>
            </a:r>
            <a:r>
              <a:rPr lang="it-IT" sz="5400" dirty="0" err="1"/>
              <a:t>Simmel</a:t>
            </a:r>
            <a:r>
              <a:rPr lang="it-IT" sz="5400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it-IT" sz="3600" dirty="0"/>
              <a:t>Posizione anti-positivista: non esistono ‘fatti’ sociali, ma contenuti che si danno attraverso forme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Tali forme non sono ‘a priori’, ma vengono prodotte dagli stessi soggetti  attraverso l’effetto detto ‘di reciprocità’, cioè: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Azione reciproca tra elementi che interagiscono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B2A0F6-4061-41A5-A522-3F37CC326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Weber: metodo </a:t>
            </a:r>
            <a:r>
              <a:rPr lang="it-IT" dirty="0" err="1"/>
              <a:t>costruzionista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58FB89-EEB5-4E98-8152-CE3CFA14B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dirty="0"/>
              <a:t>Non esiste una realtà oggettiva, ma tante realtà legate all’interpretazione che ne danno gli individui o i gruppi</a:t>
            </a:r>
          </a:p>
          <a:p>
            <a:r>
              <a:rPr lang="it-IT" sz="2000" dirty="0"/>
              <a:t>Queste realtà sono conoscibili attraverso la </a:t>
            </a:r>
            <a:r>
              <a:rPr lang="it-IT" sz="2000" i="1" dirty="0"/>
              <a:t>comprensione </a:t>
            </a:r>
            <a:r>
              <a:rPr lang="it-IT" sz="2000" dirty="0"/>
              <a:t>dei significati</a:t>
            </a:r>
            <a:r>
              <a:rPr lang="it-IT" sz="2000" i="1" dirty="0"/>
              <a:t> </a:t>
            </a:r>
            <a:r>
              <a:rPr lang="it-IT" sz="2000" dirty="0"/>
              <a:t> che ne dà ogni individuo o gruppo</a:t>
            </a:r>
          </a:p>
          <a:p>
            <a:r>
              <a:rPr lang="it-IT" sz="2000" dirty="0"/>
              <a:t>Lo studioso, ai fini di una maggiore comprensione, deve interagire costantemente con il suo oggetto di studio, per giungere a una sorta di empatia con l’oggetto medesimo</a:t>
            </a:r>
          </a:p>
          <a:p>
            <a:r>
              <a:rPr lang="it-IT" sz="2000" dirty="0"/>
              <a:t>L’obiettivo del ricercatore è quello di comprendere a fondo il comportamento individuale o dei gruppi, senza bisogno di trovare leggi perenni, ma solo enunciati di possibilità (tipi ideali)</a:t>
            </a:r>
          </a:p>
          <a:p>
            <a:r>
              <a:rPr lang="it-IT" sz="2000" dirty="0"/>
              <a:t>Il metodo utilizzato, derivato dalla tradizione ermeneutica dello storicismo tedesco e dagli studi psicologici</a:t>
            </a:r>
            <a:r>
              <a:rPr lang="it-IT" sz="2000"/>
              <a:t>, è caratterizzato </a:t>
            </a:r>
            <a:r>
              <a:rPr lang="it-IT" sz="2000" dirty="0"/>
              <a:t>da una continua interazione con il soggetto, senza alcuna specifica formalizzazione precostituita, ma facendo uso degli strumenti che volta a volta si prestano maggiormente alla scoperta di nuove ‘realtà’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04151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Forme e vita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endParaRPr lang="it-IT" sz="3400" dirty="0"/>
          </a:p>
          <a:p>
            <a:pPr>
              <a:buFont typeface="Arial" pitchFamily="34" charset="0"/>
              <a:buChar char="•"/>
            </a:pPr>
            <a:r>
              <a:rPr lang="it-IT" sz="3400" dirty="0"/>
              <a:t>Oggetto dello studio della sociologia sono le ‘forme ‘ di associazione</a:t>
            </a:r>
          </a:p>
          <a:p>
            <a:pPr>
              <a:buFont typeface="Arial" pitchFamily="34" charset="0"/>
              <a:buChar char="•"/>
            </a:pPr>
            <a:r>
              <a:rPr lang="it-IT" sz="3400" dirty="0"/>
              <a:t>Tali forme sono continuamente mutevoli e si concretizzano solo temporaneamente</a:t>
            </a:r>
          </a:p>
          <a:p>
            <a:pPr>
              <a:buFont typeface="Arial" pitchFamily="34" charset="0"/>
              <a:buChar char="•"/>
            </a:pPr>
            <a:r>
              <a:rPr lang="it-IT" sz="3400" dirty="0"/>
              <a:t>Forma e contenuto della relazione di reciprocità (associazione), si combinano in varianti innumerevoli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2088"/>
          </a:xfrm>
        </p:spPr>
        <p:txBody>
          <a:bodyPr>
            <a:noAutofit/>
          </a:bodyPr>
          <a:lstStyle/>
          <a:p>
            <a:r>
              <a:rPr lang="it-IT" dirty="0"/>
              <a:t>Sociologia </a:t>
            </a:r>
            <a:r>
              <a:rPr lang="it-IT" dirty="0" err="1"/>
              <a:t>ametodica</a:t>
            </a:r>
            <a:r>
              <a:rPr lang="it-IT" dirty="0"/>
              <a:t> e formale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400" dirty="0"/>
              <a:t>Non esiste la società, ma un insieme di forme di </a:t>
            </a:r>
            <a:r>
              <a:rPr lang="it-IT" sz="3400" i="1" dirty="0" err="1"/>
              <a:t>sociazione</a:t>
            </a:r>
            <a:r>
              <a:rPr lang="it-IT" sz="3400" dirty="0"/>
              <a:t> che possono rispondere ad impulsi soggettivi diversi</a:t>
            </a:r>
          </a:p>
          <a:p>
            <a:pPr>
              <a:buFont typeface="Arial" pitchFamily="34" charset="0"/>
              <a:buChar char="•"/>
            </a:pPr>
            <a:r>
              <a:rPr lang="it-IT" sz="3400" dirty="0"/>
              <a:t>Compito della sociologia è astrarre dalla mutevolezza del farsi della vita queste forme (relazioni) che possono avere contenuti anche diversi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Livelli di astrazione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Macro-sociologia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Micro-sociologia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Punti di osservazione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Degli individui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Delle forme 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Degli oggetti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Filosofia del denaro (1900)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Relazione tra filosofia e sociologia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Calcolabilità come ‘forma di vita’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err="1"/>
              <a:t>Intellettualizzazione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Ragione: ricerca di ordine, domanda di senso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intelletto:  forma di vita dominata dal calcolo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tragedia della cultura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dirty="0"/>
              <a:t>Spirito oggettivo</a:t>
            </a:r>
          </a:p>
          <a:p>
            <a:endParaRPr lang="it-IT" dirty="0"/>
          </a:p>
          <a:p>
            <a:r>
              <a:rPr lang="it-IT" sz="4000" dirty="0"/>
              <a:t>Spirito soggettivo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656184"/>
          </a:xfrm>
        </p:spPr>
        <p:txBody>
          <a:bodyPr>
            <a:noAutofit/>
          </a:bodyPr>
          <a:lstStyle/>
          <a:p>
            <a:r>
              <a:rPr lang="it-IT" sz="5400" dirty="0"/>
              <a:t>Le metropoli e la vita dello spirito (1903)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4000" dirty="0"/>
              <a:t>Individuo cinico: indifferente al valore delle cose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Individuo </a:t>
            </a:r>
            <a:r>
              <a:rPr lang="it-IT" sz="4000" dirty="0" err="1"/>
              <a:t>blasè</a:t>
            </a:r>
            <a:r>
              <a:rPr lang="it-IT" sz="4000" dirty="0"/>
              <a:t>: indifferente alla qualità delle cose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Lo straniero (1908)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Distanza sociale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Spazio come forma delle relazioni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Autofit/>
          </a:bodyPr>
          <a:lstStyle/>
          <a:p>
            <a:r>
              <a:rPr lang="it-IT" sz="5400" dirty="0"/>
              <a:t>T. </a:t>
            </a:r>
            <a:r>
              <a:rPr lang="it-IT" sz="5400" dirty="0" err="1"/>
              <a:t>Parsons</a:t>
            </a:r>
            <a:r>
              <a:rPr lang="it-IT" sz="5400" dirty="0"/>
              <a:t>: </a:t>
            </a:r>
            <a:br>
              <a:rPr lang="it-IT" sz="5400" dirty="0"/>
            </a:br>
            <a:r>
              <a:rPr lang="it-IT" sz="5400" dirty="0"/>
              <a:t>lo </a:t>
            </a:r>
            <a:r>
              <a:rPr lang="it-IT" sz="5400" dirty="0" err="1"/>
              <a:t>struttural-funzionalismo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b="1" dirty="0"/>
              <a:t>   </a:t>
            </a:r>
          </a:p>
          <a:p>
            <a:pPr>
              <a:buNone/>
            </a:pPr>
            <a:r>
              <a:rPr lang="it-IT" sz="3200" b="1" dirty="0"/>
              <a:t>Società come </a:t>
            </a:r>
            <a:r>
              <a:rPr lang="it-IT" sz="3200" b="1" i="1" dirty="0"/>
              <a:t>sistema sociale</a:t>
            </a:r>
          </a:p>
          <a:p>
            <a:pPr>
              <a:buFont typeface="Arial" pitchFamily="34" charset="0"/>
              <a:buChar char="•"/>
            </a:pPr>
            <a:r>
              <a:rPr lang="it-IT" sz="3200" i="1" dirty="0"/>
              <a:t>Struttura</a:t>
            </a:r>
            <a:r>
              <a:rPr lang="it-IT" sz="3200" dirty="0"/>
              <a:t>: forma relativamente stabile che assumono le relazioni tra le parti del sistema</a:t>
            </a:r>
          </a:p>
          <a:p>
            <a:pPr>
              <a:buFont typeface="Arial" pitchFamily="34" charset="0"/>
              <a:buChar char="•"/>
            </a:pPr>
            <a:r>
              <a:rPr lang="it-IT" sz="3200" i="1" dirty="0"/>
              <a:t>funzione</a:t>
            </a:r>
            <a:r>
              <a:rPr lang="it-IT" sz="3200" dirty="0"/>
              <a:t>: risposta ad un bisogno</a:t>
            </a:r>
          </a:p>
          <a:p>
            <a:pPr>
              <a:buFont typeface="Arial" pitchFamily="34" charset="0"/>
              <a:buChar char="•"/>
            </a:pPr>
            <a:r>
              <a:rPr lang="it-IT" sz="3200" i="1" dirty="0"/>
              <a:t>processo</a:t>
            </a:r>
            <a:r>
              <a:rPr lang="it-IT" sz="3200" dirty="0"/>
              <a:t>: attività interna al sistema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Teorie </a:t>
                      </a:r>
                      <a:r>
                        <a:rPr lang="it-IT" dirty="0" err="1"/>
                        <a:t>strutturali-funzionali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Teorie critiche/del conflitto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Teorie </a:t>
                      </a:r>
                      <a:r>
                        <a:rPr lang="it-IT" dirty="0" err="1"/>
                        <a:t>inter</a:t>
                      </a:r>
                      <a:r>
                        <a:rPr lang="it-IT" dirty="0"/>
                        <a:t>/azioniste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Struttural-funzionalismo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Teoria del conflitto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Interazionismo simbolico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Strutturalismo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Teoria critica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Etnometodologia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Teoria femminista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Teoria dello scambio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Teoria </a:t>
                      </a:r>
                      <a:r>
                        <a:rPr lang="it-IT" dirty="0" err="1"/>
                        <a:t>queer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Teoria della scelta razionale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Teoria critica della razza e del razzismo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Teoria post-moderna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Autofit/>
          </a:bodyPr>
          <a:lstStyle/>
          <a:p>
            <a:r>
              <a:rPr lang="it-IT" sz="5400" dirty="0"/>
              <a:t>La struttura dell’azione sociale (1937)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L’azione sociale va ricondotta ai significati attribuiti dall’attore (Weber), e si costituisce dei seguenti elementi: 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3200" dirty="0"/>
              <a:t>Attore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3200" dirty="0"/>
              <a:t>Fini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3200" dirty="0"/>
              <a:t>Situazione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/>
              <a:t>Situazione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Char char="•"/>
            </a:pPr>
            <a:r>
              <a:rPr lang="it-IT" sz="3600" dirty="0"/>
              <a:t>Elementi sottoposti al controllo: mezzi</a:t>
            </a:r>
          </a:p>
          <a:p>
            <a:pPr marL="0" indent="0">
              <a:buFont typeface="Arial" pitchFamily="34" charset="0"/>
              <a:buChar char="•"/>
            </a:pPr>
            <a:r>
              <a:rPr lang="it-IT" sz="3600" dirty="0"/>
              <a:t>Elementi sottratti al controllo: condizioni</a:t>
            </a:r>
          </a:p>
          <a:p>
            <a:pPr marL="0" indent="0">
              <a:buNone/>
            </a:pPr>
            <a:r>
              <a:rPr lang="it-IT" sz="3600" dirty="0"/>
              <a:t>La relazione di interdipendenza tra condizioni e mezzi adeguati al fine, risponde ad un </a:t>
            </a:r>
            <a:r>
              <a:rPr lang="it-IT" sz="3600" i="1" dirty="0"/>
              <a:t>orientamento normativo</a:t>
            </a:r>
            <a:endParaRPr lang="it-IT" sz="3600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Ordine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4000" dirty="0"/>
          </a:p>
          <a:p>
            <a:pPr marL="0" indent="0">
              <a:buNone/>
            </a:pPr>
            <a:r>
              <a:rPr lang="it-IT" sz="4000" dirty="0"/>
              <a:t>Regolazione istituzionale come combinazione tra atomismo individualizzato e prevedibilità dell’agire sociale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Doppia contingenza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4000" dirty="0"/>
          </a:p>
          <a:p>
            <a:pPr>
              <a:buFont typeface="Arial" pitchFamily="34" charset="0"/>
              <a:buChar char="•"/>
            </a:pPr>
            <a:r>
              <a:rPr lang="it-IT" sz="4000" dirty="0"/>
              <a:t>Capacità reciproca di prevedere il comportamento altrui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Insufficienza della spiegazione razionalistica a rendere conto  dell’ordine sociale 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Ordine normativo condiviso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it-IT" sz="3600" dirty="0"/>
          </a:p>
          <a:p>
            <a:pPr>
              <a:buFont typeface="Arial" pitchFamily="34" charset="0"/>
              <a:buChar char="•"/>
            </a:pPr>
            <a:r>
              <a:rPr lang="it-IT" sz="3600" dirty="0"/>
              <a:t>Approccio normativo: la situazione viene giudicata sulla base della desiderabilità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Approccio cognitivo: lo scarto tra situazione desiderabile ed effettiva viene ‘appreso’ come informazione 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Autofit/>
          </a:bodyPr>
          <a:lstStyle/>
          <a:p>
            <a:r>
              <a:rPr lang="it-IT" sz="5400" dirty="0"/>
              <a:t>Valori e norme (orientamento normativo)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3300" dirty="0"/>
              <a:t>Valori: definizioni condivise della realtà (definiscono aspettative rispetto alle priorità)</a:t>
            </a:r>
          </a:p>
          <a:p>
            <a:pPr>
              <a:buFont typeface="Arial" pitchFamily="34" charset="0"/>
              <a:buChar char="•"/>
            </a:pPr>
            <a:r>
              <a:rPr lang="it-IT" sz="3300" dirty="0"/>
              <a:t>Norme : comportamenti attribuibili a specifici ruoli (definiscono aspettative rispetto a comportamenti)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Autofit/>
          </a:bodyPr>
          <a:lstStyle/>
          <a:p>
            <a:r>
              <a:rPr lang="it-IT" sz="5400" dirty="0"/>
              <a:t>Come si riproduce l’ordine normativo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4000" dirty="0"/>
              <a:t>Socializzazione: interiorizzazione</a:t>
            </a:r>
          </a:p>
          <a:p>
            <a:pPr>
              <a:buFont typeface="Arial" pitchFamily="34" charset="0"/>
              <a:buChar char="•"/>
            </a:pPr>
            <a:r>
              <a:rPr lang="it-IT" sz="4000" dirty="0"/>
              <a:t>Istituzionalizzazione:  regolazione istituzionale del sistema di sanzioni e ricompense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Sistema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800" dirty="0"/>
              <a:t>Imperativi funzionali:</a:t>
            </a:r>
          </a:p>
          <a:p>
            <a:pPr>
              <a:buFont typeface="Arial" pitchFamily="34" charset="0"/>
              <a:buChar char="•"/>
            </a:pPr>
            <a:r>
              <a:rPr lang="it-IT" sz="3800" dirty="0"/>
              <a:t>Adattamento</a:t>
            </a:r>
          </a:p>
          <a:p>
            <a:pPr>
              <a:buFont typeface="Arial" pitchFamily="34" charset="0"/>
              <a:buChar char="•"/>
            </a:pPr>
            <a:r>
              <a:rPr lang="it-IT" sz="3800" dirty="0"/>
              <a:t>Conseguimento degli scopi</a:t>
            </a:r>
          </a:p>
          <a:p>
            <a:pPr>
              <a:buFont typeface="Arial" pitchFamily="34" charset="0"/>
              <a:buChar char="•"/>
            </a:pPr>
            <a:r>
              <a:rPr lang="it-IT" sz="3800" dirty="0"/>
              <a:t>Integrazione</a:t>
            </a:r>
          </a:p>
          <a:p>
            <a:pPr>
              <a:buFont typeface="Arial" pitchFamily="34" charset="0"/>
              <a:buChar char="•"/>
            </a:pPr>
            <a:r>
              <a:rPr lang="it-IT" sz="3800" dirty="0"/>
              <a:t>Mantenimento dei modelli latenti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Sottosistemi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it-IT" sz="3600" dirty="0"/>
          </a:p>
          <a:p>
            <a:pPr>
              <a:buFont typeface="Arial" pitchFamily="34" charset="0"/>
              <a:buChar char="•"/>
            </a:pPr>
            <a:r>
              <a:rPr lang="it-IT" sz="3600" dirty="0"/>
              <a:t>Adattamento: economico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Conseguimento degli scopi: politico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Integrazione: giudiziario</a:t>
            </a:r>
          </a:p>
          <a:p>
            <a:pPr>
              <a:buFont typeface="Arial" pitchFamily="34" charset="0"/>
              <a:buChar char="•"/>
            </a:pPr>
            <a:r>
              <a:rPr lang="it-IT" sz="3600" dirty="0"/>
              <a:t>Mantenimento dei modelli latenti: culturale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Valori di riferimento dei sottosistemi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Utilità (</a:t>
            </a:r>
            <a:r>
              <a:rPr lang="it-IT" dirty="0" err="1"/>
              <a:t>sott</a:t>
            </a:r>
            <a:r>
              <a:rPr lang="it-IT" dirty="0"/>
              <a:t>. Economico)</a:t>
            </a:r>
          </a:p>
          <a:p>
            <a:r>
              <a:rPr lang="it-IT" dirty="0"/>
              <a:t>Efficienza  (</a:t>
            </a:r>
            <a:r>
              <a:rPr lang="it-IT" dirty="0" err="1"/>
              <a:t>sott</a:t>
            </a:r>
            <a:r>
              <a:rPr lang="it-IT" dirty="0"/>
              <a:t>. Politico)</a:t>
            </a:r>
          </a:p>
          <a:p>
            <a:r>
              <a:rPr lang="it-IT" dirty="0"/>
              <a:t>Solidarietà (</a:t>
            </a:r>
            <a:r>
              <a:rPr lang="it-IT" dirty="0" err="1"/>
              <a:t>sott.integrativo</a:t>
            </a:r>
            <a:r>
              <a:rPr lang="it-IT" dirty="0"/>
              <a:t>)</a:t>
            </a:r>
          </a:p>
          <a:p>
            <a:r>
              <a:rPr lang="it-IT" dirty="0"/>
              <a:t>Integrità morale (</a:t>
            </a:r>
            <a:r>
              <a:rPr lang="it-IT" dirty="0" err="1"/>
              <a:t>sott</a:t>
            </a:r>
            <a:r>
              <a:rPr lang="it-IT" dirty="0"/>
              <a:t>. </a:t>
            </a:r>
            <a:r>
              <a:rPr lang="it-IT"/>
              <a:t>Fiduciario)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3708</Words>
  <Application>Microsoft Office PowerPoint</Application>
  <PresentationFormat>Presentazione su schermo (4:3)</PresentationFormat>
  <Paragraphs>676</Paragraphs>
  <Slides>144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144</vt:i4>
      </vt:variant>
    </vt:vector>
  </HeadingPairs>
  <TitlesOfParts>
    <vt:vector size="150" baseType="lpstr">
      <vt:lpstr>Arial</vt:lpstr>
      <vt:lpstr>Calibri</vt:lpstr>
      <vt:lpstr>Constantia</vt:lpstr>
      <vt:lpstr>Wingdings</vt:lpstr>
      <vt:lpstr>Wingdings 2</vt:lpstr>
      <vt:lpstr>Equinozio</vt:lpstr>
      <vt:lpstr>Corso di  Sociologia Generale </vt:lpstr>
      <vt:lpstr>Testi consigliati</vt:lpstr>
      <vt:lpstr>Temi del corso</vt:lpstr>
      <vt:lpstr>Sociologia: definizione</vt:lpstr>
      <vt:lpstr>Globalizzazione</vt:lpstr>
      <vt:lpstr>Elementi di contesto</vt:lpstr>
      <vt:lpstr>Elementi di continuità</vt:lpstr>
      <vt:lpstr>Weber: metodo costruzionista</vt:lpstr>
      <vt:lpstr>Presentazione standard di PowerPoint</vt:lpstr>
      <vt:lpstr>T. Parsons:  lo struttural-funzionalismo</vt:lpstr>
      <vt:lpstr>Funzione manifesta/funzione latente (Merton)</vt:lpstr>
      <vt:lpstr>G. H. Mead</vt:lpstr>
      <vt:lpstr>Harold Garfinkel (1917-2011)</vt:lpstr>
      <vt:lpstr>Contesto dell’azione</vt:lpstr>
      <vt:lpstr>Karl  Marx</vt:lpstr>
      <vt:lpstr>Sistema di produzione</vt:lpstr>
      <vt:lpstr>Teoria del plusvalore</vt:lpstr>
      <vt:lpstr>Materialismo storico</vt:lpstr>
      <vt:lpstr>Ideologia</vt:lpstr>
      <vt:lpstr>Classi</vt:lpstr>
      <vt:lpstr>Alienazione</vt:lpstr>
      <vt:lpstr>Alienazione</vt:lpstr>
      <vt:lpstr>Max Weber</vt:lpstr>
      <vt:lpstr>  Metodo storicistico </vt:lpstr>
      <vt:lpstr>Azioni idealtipiche</vt:lpstr>
      <vt:lpstr>Azione sociale</vt:lpstr>
      <vt:lpstr>Azione razionale rispetto allo scopo</vt:lpstr>
      <vt:lpstr>Razionalizzazione</vt:lpstr>
      <vt:lpstr>L’Etica protestante e lo spirito del capitalismo (1904)</vt:lpstr>
      <vt:lpstr>Etica religiosa/etica mondana</vt:lpstr>
      <vt:lpstr>Fatto sociale (Durkheim)</vt:lpstr>
      <vt:lpstr>Fatto sociale</vt:lpstr>
      <vt:lpstr>Coscienza collettiva</vt:lpstr>
      <vt:lpstr>Integrazione</vt:lpstr>
      <vt:lpstr>                                                                Rappresentazioni collettive/ rappresentazioni individuali</vt:lpstr>
      <vt:lpstr>Regolamentazione</vt:lpstr>
      <vt:lpstr>Divisione del lavoro sociale (1893)</vt:lpstr>
      <vt:lpstr>Solidarietà</vt:lpstr>
      <vt:lpstr>Il suicidio</vt:lpstr>
      <vt:lpstr>Le forme elementari della vita religiosa (1912)</vt:lpstr>
      <vt:lpstr>Definizione di religione</vt:lpstr>
      <vt:lpstr>Sacro</vt:lpstr>
      <vt:lpstr>Presentazione standard di PowerPoint</vt:lpstr>
      <vt:lpstr>Definizione di sacro</vt:lpstr>
      <vt:lpstr>Sentimenti collettivi</vt:lpstr>
      <vt:lpstr>Effervescenza collettiva</vt:lpstr>
      <vt:lpstr>Paradigma</vt:lpstr>
      <vt:lpstr>Teoria</vt:lpstr>
      <vt:lpstr>Ipotesi</vt:lpstr>
      <vt:lpstr>Provvisorietà dell’ipotesi</vt:lpstr>
      <vt:lpstr>Induzione</vt:lpstr>
      <vt:lpstr>Tipi di ricerca</vt:lpstr>
      <vt:lpstr>Tipi di intervista</vt:lpstr>
      <vt:lpstr>Campionamento</vt:lpstr>
      <vt:lpstr>Campionamento</vt:lpstr>
      <vt:lpstr>Ricerca qualitativa</vt:lpstr>
      <vt:lpstr>Metodo storico-comparativo</vt:lpstr>
      <vt:lpstr>Caratteri della ricerca sociale secondo Weber</vt:lpstr>
      <vt:lpstr>Cultura</vt:lpstr>
      <vt:lpstr>Valori</vt:lpstr>
      <vt:lpstr>Norme</vt:lpstr>
      <vt:lpstr>G. H. Mead</vt:lpstr>
      <vt:lpstr>Interazionismo simbolico</vt:lpstr>
      <vt:lpstr>Linguaggio</vt:lpstr>
      <vt:lpstr>Me, Io, Sé</vt:lpstr>
      <vt:lpstr>Presentazione del sè</vt:lpstr>
      <vt:lpstr>Definizione della situazione</vt:lpstr>
      <vt:lpstr>Rappresentazione del Sé</vt:lpstr>
      <vt:lpstr>Rappresentazione drammaturgica </vt:lpstr>
      <vt:lpstr>Individuo e interazione</vt:lpstr>
      <vt:lpstr>Tipi di azione </vt:lpstr>
      <vt:lpstr>Cerchie sociali</vt:lpstr>
      <vt:lpstr>Differenziazione sociale</vt:lpstr>
      <vt:lpstr>Potenza e potere (Weber)</vt:lpstr>
      <vt:lpstr>Criteri di legittimazione del potere</vt:lpstr>
      <vt:lpstr>Forme di organizzazione della società</vt:lpstr>
      <vt:lpstr>La politica come professione</vt:lpstr>
      <vt:lpstr>Paradigma qualitativo</vt:lpstr>
      <vt:lpstr>Georg  Simmel </vt:lpstr>
      <vt:lpstr>Forme e vita</vt:lpstr>
      <vt:lpstr>Sociologia ametodica e formale</vt:lpstr>
      <vt:lpstr>Livelli di astrazione</vt:lpstr>
      <vt:lpstr>Punti di osservazione</vt:lpstr>
      <vt:lpstr>Filosofia del denaro (1900)</vt:lpstr>
      <vt:lpstr>Intellettualizzazione</vt:lpstr>
      <vt:lpstr>La tragedia della cultura</vt:lpstr>
      <vt:lpstr>Le metropoli e la vita dello spirito (1903)</vt:lpstr>
      <vt:lpstr>Lo straniero (1908)</vt:lpstr>
      <vt:lpstr>T. Parsons:  lo struttural-funzionalismo</vt:lpstr>
      <vt:lpstr>La struttura dell’azione sociale (1937)</vt:lpstr>
      <vt:lpstr>Situazione</vt:lpstr>
      <vt:lpstr>Ordine sociale</vt:lpstr>
      <vt:lpstr>Doppia contingenza</vt:lpstr>
      <vt:lpstr>Ordine normativo condiviso</vt:lpstr>
      <vt:lpstr>Valori e norme (orientamento normativo) </vt:lpstr>
      <vt:lpstr>Come si riproduce l’ordine normativo</vt:lpstr>
      <vt:lpstr>Sistema sociale</vt:lpstr>
      <vt:lpstr>Sottosistemi</vt:lpstr>
      <vt:lpstr>Valori di riferimento dei sottosistemi</vt:lpstr>
      <vt:lpstr>Famiglia e socializzazione (Parsons, Bales 1955)</vt:lpstr>
      <vt:lpstr>Variabili strutturali</vt:lpstr>
      <vt:lpstr>Mezzi di interscambio (o mezzi di comunicazione generalizzati)</vt:lpstr>
      <vt:lpstr>Interessi e valori</vt:lpstr>
      <vt:lpstr>Struttura culturale</vt:lpstr>
      <vt:lpstr> Modi di adattamento individuale (Merton R. K., Teoria e struttura sociale, 1949)</vt:lpstr>
      <vt:lpstr>Teorie della devianza</vt:lpstr>
      <vt:lpstr>Controllo sociale e sistema penale</vt:lpstr>
      <vt:lpstr>Teoria della privazione relativa</vt:lpstr>
      <vt:lpstr>L’azione collettiva</vt:lpstr>
      <vt:lpstr>Funzione manifesta/funzione latente (Merton)</vt:lpstr>
      <vt:lpstr>Teorie a medio raggio</vt:lpstr>
      <vt:lpstr>Ordine sociale</vt:lpstr>
      <vt:lpstr>Divisione del lavoro sociale</vt:lpstr>
      <vt:lpstr>Ruolo sociale</vt:lpstr>
      <vt:lpstr>Posizione sociale</vt:lpstr>
      <vt:lpstr>Complesso di ruoli</vt:lpstr>
      <vt:lpstr>Ambivalenza di ruolo</vt:lpstr>
      <vt:lpstr>Conflitto di ruolo</vt:lpstr>
      <vt:lpstr>Harold Garfinkel (1917-2011)</vt:lpstr>
      <vt:lpstr>Senso comune</vt:lpstr>
      <vt:lpstr>                    Contesto  </vt:lpstr>
      <vt:lpstr>Superamento dell’approccio soggettivo</vt:lpstr>
      <vt:lpstr>Natura processuale o ‘sequenziale ‘ della comunicazione</vt:lpstr>
      <vt:lpstr>Definizione della situazione</vt:lpstr>
      <vt:lpstr>Le disuguaglianze sociali</vt:lpstr>
      <vt:lpstr>Stratificazione sociale</vt:lpstr>
      <vt:lpstr>Mercato</vt:lpstr>
      <vt:lpstr>Associazione/comunità</vt:lpstr>
      <vt:lpstr>Dalla associazione all’organizzazione</vt:lpstr>
      <vt:lpstr>Organizzazione</vt:lpstr>
      <vt:lpstr>Organizzazione come sistema</vt:lpstr>
      <vt:lpstr>Cibernetica</vt:lpstr>
      <vt:lpstr>Ambiente specifico</vt:lpstr>
      <vt:lpstr>Totalità </vt:lpstr>
      <vt:lpstr>Teoria dei sistemi </vt:lpstr>
      <vt:lpstr> Caratteri dell’assistenza sociale</vt:lpstr>
      <vt:lpstr>Caratteri dell’assicurazione sociale</vt:lpstr>
      <vt:lpstr>Caratteri della sicurezza sociale</vt:lpstr>
      <vt:lpstr>Linee di sviluppo del W.S.</vt:lpstr>
      <vt:lpstr>Periodizzazione del welfare state</vt:lpstr>
      <vt:lpstr>Premesse della espansione del welfare state</vt:lpstr>
      <vt:lpstr>Trasformazioni del welfare state</vt:lpstr>
      <vt:lpstr>Sfide dei sistemi di welfare</vt:lpstr>
      <vt:lpstr>Ricalibratura del welfare state</vt:lpstr>
    </vt:vector>
  </TitlesOfParts>
  <Company>Nome Società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Sociologia generale</dc:title>
  <dc:creator>Nome utente</dc:creator>
  <cp:lastModifiedBy>autore</cp:lastModifiedBy>
  <cp:revision>214</cp:revision>
  <dcterms:created xsi:type="dcterms:W3CDTF">2011-10-09T15:30:26Z</dcterms:created>
  <dcterms:modified xsi:type="dcterms:W3CDTF">2021-10-18T09:47:10Z</dcterms:modified>
</cp:coreProperties>
</file>