
<file path=[Content_Types].xml><?xml version="1.0" encoding="utf-8"?>
<Types xmlns="http://schemas.openxmlformats.org/package/2006/content-types">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331" r:id="rId3"/>
    <p:sldId id="332" r:id="rId4"/>
    <p:sldId id="330" r:id="rId5"/>
    <p:sldId id="365" r:id="rId6"/>
    <p:sldId id="366" r:id="rId7"/>
    <p:sldId id="367" r:id="rId8"/>
    <p:sldId id="333" r:id="rId9"/>
    <p:sldId id="334" r:id="rId10"/>
    <p:sldId id="368" r:id="rId11"/>
    <p:sldId id="335" r:id="rId12"/>
    <p:sldId id="369" r:id="rId13"/>
    <p:sldId id="370" r:id="rId14"/>
    <p:sldId id="336" r:id="rId15"/>
    <p:sldId id="337" r:id="rId16"/>
    <p:sldId id="338" r:id="rId17"/>
    <p:sldId id="339" r:id="rId18"/>
    <p:sldId id="340" r:id="rId19"/>
    <p:sldId id="371" r:id="rId20"/>
    <p:sldId id="372" r:id="rId21"/>
    <p:sldId id="373" r:id="rId22"/>
    <p:sldId id="341" r:id="rId23"/>
    <p:sldId id="345" r:id="rId24"/>
  </p:sldIdLst>
  <p:sldSz cx="12192000" cy="6858000"/>
  <p:notesSz cx="12192000" cy="6858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25" y="62"/>
      </p:cViewPr>
      <p:guideLst>
        <p:guide orient="horz" pos="2880"/>
        <p:guide pos="216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400" b="0" i="0">
                <a:solidFill>
                  <a:schemeClr val="bg1"/>
                </a:solidFill>
                <a:latin typeface="Corbel"/>
                <a:cs typeface="Corbel"/>
              </a:defRPr>
            </a:lvl1pPr>
          </a:lstStyle>
          <a:p>
            <a:pPr marL="12700">
              <a:lnSpc>
                <a:spcPts val="1425"/>
              </a:lnSpc>
            </a:pPr>
            <a:r>
              <a:rPr dirty="0"/>
              <a:t>Dott.</a:t>
            </a:r>
            <a:r>
              <a:rPr spc="-80" dirty="0"/>
              <a:t> </a:t>
            </a:r>
            <a:r>
              <a:rPr spc="-5" dirty="0"/>
              <a:t>Christian</a:t>
            </a:r>
            <a:r>
              <a:rPr spc="10" dirty="0"/>
              <a:t> </a:t>
            </a:r>
            <a:r>
              <a:rPr spc="-5" dirty="0"/>
              <a:t>Favino</a:t>
            </a:r>
            <a:r>
              <a:rPr dirty="0"/>
              <a:t> –</a:t>
            </a:r>
            <a:r>
              <a:rPr spc="-50" dirty="0"/>
              <a:t> </a:t>
            </a:r>
            <a:r>
              <a:rPr spc="-5" dirty="0"/>
              <a:t>Corso</a:t>
            </a:r>
            <a:r>
              <a:rPr dirty="0"/>
              <a:t> di </a:t>
            </a:r>
            <a:r>
              <a:rPr spc="-5" dirty="0"/>
              <a:t>Formazione</a:t>
            </a:r>
            <a:r>
              <a:rPr spc="15" dirty="0"/>
              <a:t> </a:t>
            </a:r>
            <a:r>
              <a:rPr dirty="0"/>
              <a:t>–</a:t>
            </a:r>
            <a:r>
              <a:rPr spc="-5" dirty="0"/>
              <a:t> </a:t>
            </a:r>
            <a:r>
              <a:rPr dirty="0"/>
              <a:t>29 </a:t>
            </a:r>
            <a:r>
              <a:rPr spc="-5" dirty="0"/>
              <a:t>gennaio</a:t>
            </a:r>
            <a:r>
              <a:rPr spc="-20" dirty="0"/>
              <a:t> </a:t>
            </a:r>
            <a:r>
              <a:rPr spc="-30" dirty="0"/>
              <a:t>2022</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9/28/2022</a:t>
            </a:fld>
            <a:endParaRPr lang="en-US"/>
          </a:p>
        </p:txBody>
      </p:sp>
      <p:sp>
        <p:nvSpPr>
          <p:cNvPr id="6" name="Holder 6"/>
          <p:cNvSpPr>
            <a:spLocks noGrp="1"/>
          </p:cNvSpPr>
          <p:nvPr>
            <p:ph type="sldNum" sz="quarter" idx="7"/>
          </p:nvPr>
        </p:nvSpPr>
        <p:spPr/>
        <p:txBody>
          <a:bodyPr lIns="0" tIns="0" rIns="0" bIns="0"/>
          <a:lstStyle>
            <a:lvl1pPr>
              <a:defRPr sz="1400" b="1" i="0">
                <a:solidFill>
                  <a:schemeClr val="bg1"/>
                </a:solidFill>
                <a:latin typeface="Corbel"/>
                <a:cs typeface="Corbel"/>
              </a:defRPr>
            </a:lvl1pPr>
          </a:lstStyle>
          <a:p>
            <a:pPr marL="38100">
              <a:lnSpc>
                <a:spcPts val="1605"/>
              </a:lnSpc>
            </a:pPr>
            <a:fld id="{81D60167-4931-47E6-BA6A-407CBD079E47}" type="slidenum">
              <a:rPr dirty="0"/>
              <a:t>‹N›</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orbel"/>
                <a:cs typeface="Corbe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1400" b="0" i="0">
                <a:solidFill>
                  <a:schemeClr val="bg1"/>
                </a:solidFill>
                <a:latin typeface="Corbel"/>
                <a:cs typeface="Corbel"/>
              </a:defRPr>
            </a:lvl1pPr>
          </a:lstStyle>
          <a:p>
            <a:pPr marL="12700">
              <a:lnSpc>
                <a:spcPts val="1425"/>
              </a:lnSpc>
            </a:pPr>
            <a:r>
              <a:rPr dirty="0"/>
              <a:t>Dott.</a:t>
            </a:r>
            <a:r>
              <a:rPr spc="-80" dirty="0"/>
              <a:t> </a:t>
            </a:r>
            <a:r>
              <a:rPr spc="-5" dirty="0"/>
              <a:t>Christian</a:t>
            </a:r>
            <a:r>
              <a:rPr spc="10" dirty="0"/>
              <a:t> </a:t>
            </a:r>
            <a:r>
              <a:rPr spc="-5" dirty="0"/>
              <a:t>Favino</a:t>
            </a:r>
            <a:r>
              <a:rPr dirty="0"/>
              <a:t> –</a:t>
            </a:r>
            <a:r>
              <a:rPr spc="-50" dirty="0"/>
              <a:t> </a:t>
            </a:r>
            <a:r>
              <a:rPr spc="-5" dirty="0"/>
              <a:t>Corso</a:t>
            </a:r>
            <a:r>
              <a:rPr dirty="0"/>
              <a:t> di </a:t>
            </a:r>
            <a:r>
              <a:rPr spc="-5" dirty="0"/>
              <a:t>Formazione</a:t>
            </a:r>
            <a:r>
              <a:rPr spc="15" dirty="0"/>
              <a:t> </a:t>
            </a:r>
            <a:r>
              <a:rPr dirty="0"/>
              <a:t>–</a:t>
            </a:r>
            <a:r>
              <a:rPr spc="-5" dirty="0"/>
              <a:t> </a:t>
            </a:r>
            <a:r>
              <a:rPr dirty="0"/>
              <a:t>29 </a:t>
            </a:r>
            <a:r>
              <a:rPr spc="-5" dirty="0"/>
              <a:t>gennaio</a:t>
            </a:r>
            <a:r>
              <a:rPr spc="-20" dirty="0"/>
              <a:t> </a:t>
            </a:r>
            <a:r>
              <a:rPr spc="-30" dirty="0"/>
              <a:t>2022</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9/28/2022</a:t>
            </a:fld>
            <a:endParaRPr lang="en-US"/>
          </a:p>
        </p:txBody>
      </p:sp>
      <p:sp>
        <p:nvSpPr>
          <p:cNvPr id="6" name="Holder 6"/>
          <p:cNvSpPr>
            <a:spLocks noGrp="1"/>
          </p:cNvSpPr>
          <p:nvPr>
            <p:ph type="sldNum" sz="quarter" idx="7"/>
          </p:nvPr>
        </p:nvSpPr>
        <p:spPr/>
        <p:txBody>
          <a:bodyPr lIns="0" tIns="0" rIns="0" bIns="0"/>
          <a:lstStyle>
            <a:lvl1pPr>
              <a:defRPr sz="1400" b="1" i="0">
                <a:solidFill>
                  <a:schemeClr val="bg1"/>
                </a:solidFill>
                <a:latin typeface="Corbel"/>
                <a:cs typeface="Corbel"/>
              </a:defRPr>
            </a:lvl1pPr>
          </a:lstStyle>
          <a:p>
            <a:pPr marL="38100">
              <a:lnSpc>
                <a:spcPts val="1605"/>
              </a:lnSpc>
            </a:pPr>
            <a:fld id="{81D60167-4931-47E6-BA6A-407CBD079E47}" type="slidenum">
              <a:rPr dirty="0"/>
              <a:t>‹N›</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orbel"/>
                <a:cs typeface="Corbe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7382256" y="1629155"/>
            <a:ext cx="3868420" cy="3724910"/>
          </a:xfrm>
          <a:prstGeom prst="rect">
            <a:avLst/>
          </a:prstGeom>
        </p:spPr>
        <p:txBody>
          <a:bodyPr wrap="square" lIns="0" tIns="0" rIns="0" bIns="0">
            <a:spAutoFit/>
          </a:bodyPr>
          <a:lstStyle>
            <a:lvl1pPr>
              <a:defRPr b="0" i="0">
                <a:solidFill>
                  <a:schemeClr val="tx1"/>
                </a:solidFill>
              </a:defRPr>
            </a:lvl1pPr>
          </a:lstStyle>
          <a:p>
            <a:endParaRPr/>
          </a:p>
        </p:txBody>
      </p:sp>
      <p:sp>
        <p:nvSpPr>
          <p:cNvPr id="5" name="Holder 5"/>
          <p:cNvSpPr>
            <a:spLocks noGrp="1"/>
          </p:cNvSpPr>
          <p:nvPr>
            <p:ph type="ftr" sz="quarter" idx="5"/>
          </p:nvPr>
        </p:nvSpPr>
        <p:spPr/>
        <p:txBody>
          <a:bodyPr lIns="0" tIns="0" rIns="0" bIns="0"/>
          <a:lstStyle>
            <a:lvl1pPr>
              <a:defRPr sz="1400" b="0" i="0">
                <a:solidFill>
                  <a:schemeClr val="bg1"/>
                </a:solidFill>
                <a:latin typeface="Corbel"/>
                <a:cs typeface="Corbel"/>
              </a:defRPr>
            </a:lvl1pPr>
          </a:lstStyle>
          <a:p>
            <a:pPr marL="12700">
              <a:lnSpc>
                <a:spcPts val="1425"/>
              </a:lnSpc>
            </a:pPr>
            <a:r>
              <a:rPr dirty="0"/>
              <a:t>Dott.</a:t>
            </a:r>
            <a:r>
              <a:rPr spc="-80" dirty="0"/>
              <a:t> </a:t>
            </a:r>
            <a:r>
              <a:rPr spc="-5" dirty="0"/>
              <a:t>Christian</a:t>
            </a:r>
            <a:r>
              <a:rPr spc="10" dirty="0"/>
              <a:t> </a:t>
            </a:r>
            <a:r>
              <a:rPr spc="-5" dirty="0"/>
              <a:t>Favino</a:t>
            </a:r>
            <a:r>
              <a:rPr dirty="0"/>
              <a:t> –</a:t>
            </a:r>
            <a:r>
              <a:rPr spc="-50" dirty="0"/>
              <a:t> </a:t>
            </a:r>
            <a:r>
              <a:rPr spc="-5" dirty="0"/>
              <a:t>Corso</a:t>
            </a:r>
            <a:r>
              <a:rPr dirty="0"/>
              <a:t> di </a:t>
            </a:r>
            <a:r>
              <a:rPr spc="-5" dirty="0"/>
              <a:t>Formazione</a:t>
            </a:r>
            <a:r>
              <a:rPr spc="15" dirty="0"/>
              <a:t> </a:t>
            </a:r>
            <a:r>
              <a:rPr dirty="0"/>
              <a:t>–</a:t>
            </a:r>
            <a:r>
              <a:rPr spc="-5" dirty="0"/>
              <a:t> </a:t>
            </a:r>
            <a:r>
              <a:rPr dirty="0"/>
              <a:t>29 </a:t>
            </a:r>
            <a:r>
              <a:rPr spc="-5" dirty="0"/>
              <a:t>gennaio</a:t>
            </a:r>
            <a:r>
              <a:rPr spc="-20" dirty="0"/>
              <a:t> </a:t>
            </a:r>
            <a:r>
              <a:rPr spc="-30" dirty="0"/>
              <a:t>2022</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9/28/2022</a:t>
            </a:fld>
            <a:endParaRPr lang="en-US"/>
          </a:p>
        </p:txBody>
      </p:sp>
      <p:sp>
        <p:nvSpPr>
          <p:cNvPr id="7" name="Holder 7"/>
          <p:cNvSpPr>
            <a:spLocks noGrp="1"/>
          </p:cNvSpPr>
          <p:nvPr>
            <p:ph type="sldNum" sz="quarter" idx="7"/>
          </p:nvPr>
        </p:nvSpPr>
        <p:spPr/>
        <p:txBody>
          <a:bodyPr lIns="0" tIns="0" rIns="0" bIns="0"/>
          <a:lstStyle>
            <a:lvl1pPr>
              <a:defRPr sz="1400" b="1" i="0">
                <a:solidFill>
                  <a:schemeClr val="bg1"/>
                </a:solidFill>
                <a:latin typeface="Corbel"/>
                <a:cs typeface="Corbel"/>
              </a:defRPr>
            </a:lvl1pPr>
          </a:lstStyle>
          <a:p>
            <a:pPr marL="38100">
              <a:lnSpc>
                <a:spcPts val="1605"/>
              </a:lnSpc>
            </a:pPr>
            <a:fld id="{81D60167-4931-47E6-BA6A-407CBD079E47}" type="slidenum">
              <a:rPr dirty="0"/>
              <a:t>‹N›</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orbel"/>
                <a:cs typeface="Corbel"/>
              </a:defRPr>
            </a:lvl1pPr>
          </a:lstStyle>
          <a:p>
            <a:endParaRPr/>
          </a:p>
        </p:txBody>
      </p:sp>
      <p:sp>
        <p:nvSpPr>
          <p:cNvPr id="3" name="Holder 3"/>
          <p:cNvSpPr>
            <a:spLocks noGrp="1"/>
          </p:cNvSpPr>
          <p:nvPr>
            <p:ph type="ftr" sz="quarter" idx="5"/>
          </p:nvPr>
        </p:nvSpPr>
        <p:spPr/>
        <p:txBody>
          <a:bodyPr lIns="0" tIns="0" rIns="0" bIns="0"/>
          <a:lstStyle>
            <a:lvl1pPr>
              <a:defRPr sz="1400" b="0" i="0">
                <a:solidFill>
                  <a:schemeClr val="bg1"/>
                </a:solidFill>
                <a:latin typeface="Corbel"/>
                <a:cs typeface="Corbel"/>
              </a:defRPr>
            </a:lvl1pPr>
          </a:lstStyle>
          <a:p>
            <a:pPr marL="12700">
              <a:lnSpc>
                <a:spcPts val="1425"/>
              </a:lnSpc>
            </a:pPr>
            <a:r>
              <a:rPr dirty="0"/>
              <a:t>Dott.</a:t>
            </a:r>
            <a:r>
              <a:rPr spc="-80" dirty="0"/>
              <a:t> </a:t>
            </a:r>
            <a:r>
              <a:rPr spc="-5" dirty="0"/>
              <a:t>Christian</a:t>
            </a:r>
            <a:r>
              <a:rPr spc="10" dirty="0"/>
              <a:t> </a:t>
            </a:r>
            <a:r>
              <a:rPr spc="-5" dirty="0"/>
              <a:t>Favino</a:t>
            </a:r>
            <a:r>
              <a:rPr dirty="0"/>
              <a:t> –</a:t>
            </a:r>
            <a:r>
              <a:rPr spc="-50" dirty="0"/>
              <a:t> </a:t>
            </a:r>
            <a:r>
              <a:rPr spc="-5" dirty="0"/>
              <a:t>Corso</a:t>
            </a:r>
            <a:r>
              <a:rPr dirty="0"/>
              <a:t> di </a:t>
            </a:r>
            <a:r>
              <a:rPr spc="-5" dirty="0"/>
              <a:t>Formazione</a:t>
            </a:r>
            <a:r>
              <a:rPr spc="15" dirty="0"/>
              <a:t> </a:t>
            </a:r>
            <a:r>
              <a:rPr dirty="0"/>
              <a:t>–</a:t>
            </a:r>
            <a:r>
              <a:rPr spc="-5" dirty="0"/>
              <a:t> </a:t>
            </a:r>
            <a:r>
              <a:rPr dirty="0"/>
              <a:t>29 </a:t>
            </a:r>
            <a:r>
              <a:rPr spc="-5" dirty="0"/>
              <a:t>gennaio</a:t>
            </a:r>
            <a:r>
              <a:rPr spc="-20" dirty="0"/>
              <a:t> </a:t>
            </a:r>
            <a:r>
              <a:rPr spc="-30" dirty="0"/>
              <a:t>2022</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9/28/2022</a:t>
            </a:fld>
            <a:endParaRPr lang="en-US"/>
          </a:p>
        </p:txBody>
      </p:sp>
      <p:sp>
        <p:nvSpPr>
          <p:cNvPr id="5" name="Holder 5"/>
          <p:cNvSpPr>
            <a:spLocks noGrp="1"/>
          </p:cNvSpPr>
          <p:nvPr>
            <p:ph type="sldNum" sz="quarter" idx="7"/>
          </p:nvPr>
        </p:nvSpPr>
        <p:spPr/>
        <p:txBody>
          <a:bodyPr lIns="0" tIns="0" rIns="0" bIns="0"/>
          <a:lstStyle>
            <a:lvl1pPr>
              <a:defRPr sz="1400" b="1" i="0">
                <a:solidFill>
                  <a:schemeClr val="bg1"/>
                </a:solidFill>
                <a:latin typeface="Corbel"/>
                <a:cs typeface="Corbel"/>
              </a:defRPr>
            </a:lvl1pPr>
          </a:lstStyle>
          <a:p>
            <a:pPr marL="38100">
              <a:lnSpc>
                <a:spcPts val="1605"/>
              </a:lnSpc>
            </a:pPr>
            <a:fld id="{81D60167-4931-47E6-BA6A-407CBD079E47}" type="slidenum">
              <a:rPr dirty="0"/>
              <a:t>‹N›</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400" b="0" i="0">
                <a:solidFill>
                  <a:schemeClr val="bg1"/>
                </a:solidFill>
                <a:latin typeface="Corbel"/>
                <a:cs typeface="Corbel"/>
              </a:defRPr>
            </a:lvl1pPr>
          </a:lstStyle>
          <a:p>
            <a:pPr marL="12700">
              <a:lnSpc>
                <a:spcPts val="1425"/>
              </a:lnSpc>
            </a:pPr>
            <a:r>
              <a:rPr dirty="0"/>
              <a:t>Dott.</a:t>
            </a:r>
            <a:r>
              <a:rPr spc="-80" dirty="0"/>
              <a:t> </a:t>
            </a:r>
            <a:r>
              <a:rPr spc="-5" dirty="0"/>
              <a:t>Christian</a:t>
            </a:r>
            <a:r>
              <a:rPr spc="10" dirty="0"/>
              <a:t> </a:t>
            </a:r>
            <a:r>
              <a:rPr spc="-5" dirty="0"/>
              <a:t>Favino</a:t>
            </a:r>
            <a:r>
              <a:rPr dirty="0"/>
              <a:t> –</a:t>
            </a:r>
            <a:r>
              <a:rPr spc="-50" dirty="0"/>
              <a:t> </a:t>
            </a:r>
            <a:r>
              <a:rPr spc="-5" dirty="0"/>
              <a:t>Corso</a:t>
            </a:r>
            <a:r>
              <a:rPr dirty="0"/>
              <a:t> di </a:t>
            </a:r>
            <a:r>
              <a:rPr spc="-5" dirty="0"/>
              <a:t>Formazione</a:t>
            </a:r>
            <a:r>
              <a:rPr spc="15" dirty="0"/>
              <a:t> </a:t>
            </a:r>
            <a:r>
              <a:rPr dirty="0"/>
              <a:t>–</a:t>
            </a:r>
            <a:r>
              <a:rPr spc="-5" dirty="0"/>
              <a:t> </a:t>
            </a:r>
            <a:r>
              <a:rPr dirty="0"/>
              <a:t>29 </a:t>
            </a:r>
            <a:r>
              <a:rPr spc="-5" dirty="0"/>
              <a:t>gennaio</a:t>
            </a:r>
            <a:r>
              <a:rPr spc="-20" dirty="0"/>
              <a:t> </a:t>
            </a:r>
            <a:r>
              <a:rPr spc="-30" dirty="0"/>
              <a:t>2022</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9/28/2022</a:t>
            </a:fld>
            <a:endParaRPr lang="en-US"/>
          </a:p>
        </p:txBody>
      </p:sp>
      <p:sp>
        <p:nvSpPr>
          <p:cNvPr id="4" name="Holder 4"/>
          <p:cNvSpPr>
            <a:spLocks noGrp="1"/>
          </p:cNvSpPr>
          <p:nvPr>
            <p:ph type="sldNum" sz="quarter" idx="7"/>
          </p:nvPr>
        </p:nvSpPr>
        <p:spPr/>
        <p:txBody>
          <a:bodyPr lIns="0" tIns="0" rIns="0" bIns="0"/>
          <a:lstStyle>
            <a:lvl1pPr>
              <a:defRPr sz="1400" b="1" i="0">
                <a:solidFill>
                  <a:schemeClr val="bg1"/>
                </a:solidFill>
                <a:latin typeface="Corbel"/>
                <a:cs typeface="Corbel"/>
              </a:defRPr>
            </a:lvl1pPr>
          </a:lstStyle>
          <a:p>
            <a:pPr marL="38100">
              <a:lnSpc>
                <a:spcPts val="1605"/>
              </a:lnSpc>
            </a:pPr>
            <a:fld id="{81D60167-4931-47E6-BA6A-407CBD079E47}" type="slidenum">
              <a:rPr dirty="0"/>
              <a:t>‹N›</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6557771"/>
            <a:ext cx="12186285" cy="300355"/>
          </a:xfrm>
          <a:custGeom>
            <a:avLst/>
            <a:gdLst/>
            <a:ahLst/>
            <a:cxnLst/>
            <a:rect l="l" t="t" r="r" b="b"/>
            <a:pathLst>
              <a:path w="12186285" h="300354">
                <a:moveTo>
                  <a:pt x="12185904" y="300226"/>
                </a:moveTo>
                <a:lnTo>
                  <a:pt x="12185904" y="0"/>
                </a:lnTo>
                <a:lnTo>
                  <a:pt x="0" y="0"/>
                </a:lnTo>
                <a:lnTo>
                  <a:pt x="0" y="300226"/>
                </a:lnTo>
                <a:lnTo>
                  <a:pt x="12185904" y="300226"/>
                </a:lnTo>
                <a:close/>
              </a:path>
            </a:pathLst>
          </a:custGeom>
          <a:solidFill>
            <a:srgbClr val="001F5F"/>
          </a:solidFill>
        </p:spPr>
        <p:txBody>
          <a:bodyPr wrap="square" lIns="0" tIns="0" rIns="0" bIns="0" rtlCol="0"/>
          <a:lstStyle/>
          <a:p>
            <a:endParaRPr/>
          </a:p>
        </p:txBody>
      </p:sp>
      <p:sp>
        <p:nvSpPr>
          <p:cNvPr id="17" name="bg object 17"/>
          <p:cNvSpPr/>
          <p:nvPr/>
        </p:nvSpPr>
        <p:spPr>
          <a:xfrm>
            <a:off x="6858" y="767333"/>
            <a:ext cx="12180570" cy="0"/>
          </a:xfrm>
          <a:custGeom>
            <a:avLst/>
            <a:gdLst/>
            <a:ahLst/>
            <a:cxnLst/>
            <a:rect l="l" t="t" r="r" b="b"/>
            <a:pathLst>
              <a:path w="12180570">
                <a:moveTo>
                  <a:pt x="0" y="0"/>
                </a:moveTo>
                <a:lnTo>
                  <a:pt x="12180316" y="0"/>
                </a:lnTo>
              </a:path>
            </a:pathLst>
          </a:custGeom>
          <a:ln w="38100">
            <a:solidFill>
              <a:srgbClr val="000099"/>
            </a:solidFill>
          </a:ln>
        </p:spPr>
        <p:txBody>
          <a:bodyPr wrap="square" lIns="0" tIns="0" rIns="0" bIns="0" rtlCol="0"/>
          <a:lstStyle/>
          <a:p>
            <a:endParaRPr/>
          </a:p>
        </p:txBody>
      </p:sp>
      <p:pic>
        <p:nvPicPr>
          <p:cNvPr id="18" name="bg object 18"/>
          <p:cNvPicPr/>
          <p:nvPr/>
        </p:nvPicPr>
        <p:blipFill>
          <a:blip r:embed="rId7" cstate="print"/>
          <a:stretch>
            <a:fillRect/>
          </a:stretch>
        </p:blipFill>
        <p:spPr>
          <a:xfrm>
            <a:off x="10766248" y="199591"/>
            <a:ext cx="1308304" cy="399992"/>
          </a:xfrm>
          <a:prstGeom prst="rect">
            <a:avLst/>
          </a:prstGeom>
        </p:spPr>
      </p:pic>
      <p:sp>
        <p:nvSpPr>
          <p:cNvPr id="2" name="Holder 2"/>
          <p:cNvSpPr>
            <a:spLocks noGrp="1"/>
          </p:cNvSpPr>
          <p:nvPr>
            <p:ph type="title"/>
          </p:nvPr>
        </p:nvSpPr>
        <p:spPr>
          <a:xfrm>
            <a:off x="2216785" y="165049"/>
            <a:ext cx="7758429" cy="574675"/>
          </a:xfrm>
          <a:prstGeom prst="rect">
            <a:avLst/>
          </a:prstGeom>
        </p:spPr>
        <p:txBody>
          <a:bodyPr wrap="square" lIns="0" tIns="0" rIns="0" bIns="0">
            <a:spAutoFit/>
          </a:bodyPr>
          <a:lstStyle>
            <a:lvl1pPr>
              <a:defRPr sz="1800" b="1" i="0">
                <a:solidFill>
                  <a:schemeClr val="bg1"/>
                </a:solidFill>
                <a:latin typeface="Corbel"/>
                <a:cs typeface="Corbel"/>
              </a:defRPr>
            </a:lvl1pPr>
          </a:lstStyle>
          <a:p>
            <a:endParaRPr/>
          </a:p>
        </p:txBody>
      </p:sp>
      <p:sp>
        <p:nvSpPr>
          <p:cNvPr id="3" name="Holder 3"/>
          <p:cNvSpPr>
            <a:spLocks noGrp="1"/>
          </p:cNvSpPr>
          <p:nvPr>
            <p:ph type="body" idx="1"/>
          </p:nvPr>
        </p:nvSpPr>
        <p:spPr>
          <a:xfrm>
            <a:off x="737364" y="1632195"/>
            <a:ext cx="6356984" cy="388048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72948" y="6634367"/>
            <a:ext cx="4639310" cy="203834"/>
          </a:xfrm>
          <a:prstGeom prst="rect">
            <a:avLst/>
          </a:prstGeom>
        </p:spPr>
        <p:txBody>
          <a:bodyPr wrap="square" lIns="0" tIns="0" rIns="0" bIns="0">
            <a:spAutoFit/>
          </a:bodyPr>
          <a:lstStyle>
            <a:lvl1pPr>
              <a:defRPr sz="1400" b="0" i="0">
                <a:solidFill>
                  <a:schemeClr val="bg1"/>
                </a:solidFill>
                <a:latin typeface="Corbel"/>
                <a:cs typeface="Corbel"/>
              </a:defRPr>
            </a:lvl1pPr>
          </a:lstStyle>
          <a:p>
            <a:pPr marL="12700">
              <a:lnSpc>
                <a:spcPts val="1425"/>
              </a:lnSpc>
            </a:pPr>
            <a:r>
              <a:rPr dirty="0"/>
              <a:t>Dott.</a:t>
            </a:r>
            <a:r>
              <a:rPr spc="-80" dirty="0"/>
              <a:t> </a:t>
            </a:r>
            <a:r>
              <a:rPr spc="-5" dirty="0"/>
              <a:t>Christian</a:t>
            </a:r>
            <a:r>
              <a:rPr spc="10" dirty="0"/>
              <a:t> </a:t>
            </a:r>
            <a:r>
              <a:rPr spc="-5" dirty="0"/>
              <a:t>Favino</a:t>
            </a:r>
            <a:r>
              <a:rPr dirty="0"/>
              <a:t> –</a:t>
            </a:r>
            <a:r>
              <a:rPr spc="-50" dirty="0"/>
              <a:t> </a:t>
            </a:r>
            <a:r>
              <a:rPr spc="-5" dirty="0"/>
              <a:t>Corso</a:t>
            </a:r>
            <a:r>
              <a:rPr dirty="0"/>
              <a:t> di </a:t>
            </a:r>
            <a:r>
              <a:rPr spc="-5" dirty="0"/>
              <a:t>Formazione</a:t>
            </a:r>
            <a:r>
              <a:rPr spc="15" dirty="0"/>
              <a:t> </a:t>
            </a:r>
            <a:r>
              <a:rPr dirty="0"/>
              <a:t>–</a:t>
            </a:r>
            <a:r>
              <a:rPr spc="-5" dirty="0"/>
              <a:t> </a:t>
            </a:r>
            <a:r>
              <a:rPr dirty="0"/>
              <a:t>29 </a:t>
            </a:r>
            <a:r>
              <a:rPr spc="-5" dirty="0"/>
              <a:t>gennaio</a:t>
            </a:r>
            <a:r>
              <a:rPr spc="-20" dirty="0"/>
              <a:t> </a:t>
            </a:r>
            <a:r>
              <a:rPr spc="-30" dirty="0"/>
              <a:t>2022</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9/28/2022</a:t>
            </a:fld>
            <a:endParaRPr lang="en-US"/>
          </a:p>
        </p:txBody>
      </p:sp>
      <p:sp>
        <p:nvSpPr>
          <p:cNvPr id="6" name="Holder 6"/>
          <p:cNvSpPr>
            <a:spLocks noGrp="1"/>
          </p:cNvSpPr>
          <p:nvPr>
            <p:ph type="sldNum" sz="quarter" idx="7"/>
          </p:nvPr>
        </p:nvSpPr>
        <p:spPr>
          <a:xfrm>
            <a:off x="10315320" y="6613473"/>
            <a:ext cx="270509" cy="226695"/>
          </a:xfrm>
          <a:prstGeom prst="rect">
            <a:avLst/>
          </a:prstGeom>
        </p:spPr>
        <p:txBody>
          <a:bodyPr wrap="square" lIns="0" tIns="0" rIns="0" bIns="0">
            <a:spAutoFit/>
          </a:bodyPr>
          <a:lstStyle>
            <a:lvl1pPr>
              <a:defRPr sz="1400" b="1" i="0">
                <a:solidFill>
                  <a:schemeClr val="bg1"/>
                </a:solidFill>
                <a:latin typeface="Corbel"/>
                <a:cs typeface="Corbel"/>
              </a:defRPr>
            </a:lvl1pPr>
          </a:lstStyle>
          <a:p>
            <a:pPr marL="38100">
              <a:lnSpc>
                <a:spcPts val="1605"/>
              </a:lnSpc>
            </a:pPr>
            <a:fld id="{81D60167-4931-47E6-BA6A-407CBD079E47}" type="slidenum">
              <a:rPr dirty="0"/>
              <a:t>‹N›</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3343782" y="3673220"/>
            <a:ext cx="3285617" cy="1066959"/>
          </a:xfrm>
          <a:prstGeom prst="rect">
            <a:avLst/>
          </a:prstGeom>
        </p:spPr>
        <p:txBody>
          <a:bodyPr vert="horz" wrap="square" lIns="0" tIns="12700" rIns="0" bIns="0" rtlCol="0">
            <a:spAutoFit/>
          </a:bodyPr>
          <a:lstStyle/>
          <a:p>
            <a:pPr marL="12700">
              <a:lnSpc>
                <a:spcPct val="100000"/>
              </a:lnSpc>
              <a:spcBef>
                <a:spcPts val="100"/>
              </a:spcBef>
            </a:pPr>
            <a:r>
              <a:rPr lang="it-IT" b="1" spc="-5" dirty="0">
                <a:latin typeface="Corbel"/>
                <a:cs typeface="Corbel"/>
              </a:rPr>
              <a:t>Prof</a:t>
            </a:r>
            <a:r>
              <a:rPr sz="1800" b="1" spc="-5" dirty="0">
                <a:latin typeface="Corbel"/>
                <a:cs typeface="Corbel"/>
              </a:rPr>
              <a:t>.</a:t>
            </a:r>
            <a:r>
              <a:rPr sz="1800" b="1" spc="-85" dirty="0">
                <a:latin typeface="Corbel"/>
                <a:cs typeface="Corbel"/>
              </a:rPr>
              <a:t> </a:t>
            </a:r>
            <a:r>
              <a:rPr lang="it-IT" sz="1800" b="1" spc="-85" dirty="0">
                <a:latin typeface="Corbel"/>
                <a:cs typeface="Corbel"/>
              </a:rPr>
              <a:t>Anna Lucia Muserra</a:t>
            </a:r>
            <a:endParaRPr lang="it-IT" dirty="0">
              <a:latin typeface="Corbel"/>
              <a:cs typeface="Corbel"/>
            </a:endParaRPr>
          </a:p>
          <a:p>
            <a:pPr marL="12700">
              <a:lnSpc>
                <a:spcPct val="100000"/>
              </a:lnSpc>
              <a:spcBef>
                <a:spcPts val="100"/>
              </a:spcBef>
            </a:pPr>
            <a:endParaRPr lang="it-IT" sz="1600" b="1" spc="-5" dirty="0">
              <a:latin typeface="Corbel"/>
              <a:cs typeface="Corbel"/>
            </a:endParaRPr>
          </a:p>
          <a:p>
            <a:pPr marL="12700">
              <a:lnSpc>
                <a:spcPct val="100000"/>
              </a:lnSpc>
              <a:spcBef>
                <a:spcPts val="100"/>
              </a:spcBef>
            </a:pPr>
            <a:endParaRPr lang="it-IT" sz="1600" b="1" spc="-5" dirty="0">
              <a:latin typeface="Corbel"/>
              <a:cs typeface="Corbel"/>
            </a:endParaRPr>
          </a:p>
          <a:p>
            <a:pPr marL="12700">
              <a:lnSpc>
                <a:spcPct val="100000"/>
              </a:lnSpc>
              <a:spcBef>
                <a:spcPts val="100"/>
              </a:spcBef>
            </a:pPr>
            <a:r>
              <a:rPr lang="it-IT" sz="1600" b="1" spc="-5" dirty="0">
                <a:latin typeface="Corbel"/>
                <a:cs typeface="Corbel"/>
              </a:rPr>
              <a:t>Anno Accademico 2022-2023</a:t>
            </a:r>
            <a:endParaRPr sz="1600" dirty="0">
              <a:latin typeface="Corbel"/>
              <a:cs typeface="Corbel"/>
            </a:endParaRPr>
          </a:p>
        </p:txBody>
      </p:sp>
      <p:sp>
        <p:nvSpPr>
          <p:cNvPr id="4" name="object 4"/>
          <p:cNvSpPr/>
          <p:nvPr/>
        </p:nvSpPr>
        <p:spPr>
          <a:xfrm>
            <a:off x="3014472" y="3483864"/>
            <a:ext cx="125095" cy="1318260"/>
          </a:xfrm>
          <a:custGeom>
            <a:avLst/>
            <a:gdLst/>
            <a:ahLst/>
            <a:cxnLst/>
            <a:rect l="l" t="t" r="r" b="b"/>
            <a:pathLst>
              <a:path w="125094" h="1318260">
                <a:moveTo>
                  <a:pt x="124968" y="0"/>
                </a:moveTo>
                <a:lnTo>
                  <a:pt x="0" y="0"/>
                </a:lnTo>
                <a:lnTo>
                  <a:pt x="0" y="1318260"/>
                </a:lnTo>
                <a:lnTo>
                  <a:pt x="124968" y="1318260"/>
                </a:lnTo>
                <a:lnTo>
                  <a:pt x="124968" y="0"/>
                </a:lnTo>
                <a:close/>
              </a:path>
            </a:pathLst>
          </a:custGeom>
          <a:solidFill>
            <a:srgbClr val="001F5F"/>
          </a:solidFill>
        </p:spPr>
        <p:txBody>
          <a:bodyPr wrap="square" lIns="0" tIns="0" rIns="0" bIns="0" rtlCol="0"/>
          <a:lstStyle/>
          <a:p>
            <a:endParaRPr/>
          </a:p>
        </p:txBody>
      </p:sp>
      <p:grpSp>
        <p:nvGrpSpPr>
          <p:cNvPr id="5" name="object 5"/>
          <p:cNvGrpSpPr/>
          <p:nvPr/>
        </p:nvGrpSpPr>
        <p:grpSpPr>
          <a:xfrm>
            <a:off x="2747581" y="12001"/>
            <a:ext cx="8306434" cy="1460500"/>
            <a:chOff x="2747581" y="12001"/>
            <a:chExt cx="8306434" cy="1460500"/>
          </a:xfrm>
        </p:grpSpPr>
        <p:sp>
          <p:nvSpPr>
            <p:cNvPr id="6" name="object 6"/>
            <p:cNvSpPr/>
            <p:nvPr/>
          </p:nvSpPr>
          <p:spPr>
            <a:xfrm>
              <a:off x="2752344" y="16763"/>
              <a:ext cx="8296909" cy="1450975"/>
            </a:xfrm>
            <a:custGeom>
              <a:avLst/>
              <a:gdLst/>
              <a:ahLst/>
              <a:cxnLst/>
              <a:rect l="l" t="t" r="r" b="b"/>
              <a:pathLst>
                <a:path w="8296909" h="1450975">
                  <a:moveTo>
                    <a:pt x="8296656" y="0"/>
                  </a:moveTo>
                  <a:lnTo>
                    <a:pt x="0" y="0"/>
                  </a:lnTo>
                  <a:lnTo>
                    <a:pt x="0" y="1450847"/>
                  </a:lnTo>
                  <a:lnTo>
                    <a:pt x="8296656" y="1450847"/>
                  </a:lnTo>
                  <a:lnTo>
                    <a:pt x="8296656" y="0"/>
                  </a:lnTo>
                  <a:close/>
                </a:path>
              </a:pathLst>
            </a:custGeom>
            <a:solidFill>
              <a:srgbClr val="001F5F"/>
            </a:solidFill>
          </p:spPr>
          <p:txBody>
            <a:bodyPr wrap="square" lIns="0" tIns="0" rIns="0" bIns="0" rtlCol="0"/>
            <a:lstStyle/>
            <a:p>
              <a:endParaRPr/>
            </a:p>
          </p:txBody>
        </p:sp>
        <p:sp>
          <p:nvSpPr>
            <p:cNvPr id="7" name="object 7"/>
            <p:cNvSpPr/>
            <p:nvPr/>
          </p:nvSpPr>
          <p:spPr>
            <a:xfrm>
              <a:off x="2752344" y="16763"/>
              <a:ext cx="8296909" cy="1450975"/>
            </a:xfrm>
            <a:custGeom>
              <a:avLst/>
              <a:gdLst/>
              <a:ahLst/>
              <a:cxnLst/>
              <a:rect l="l" t="t" r="r" b="b"/>
              <a:pathLst>
                <a:path w="8296909" h="1450975">
                  <a:moveTo>
                    <a:pt x="0" y="1450847"/>
                  </a:moveTo>
                  <a:lnTo>
                    <a:pt x="8296656" y="1450847"/>
                  </a:lnTo>
                  <a:lnTo>
                    <a:pt x="8296656" y="0"/>
                  </a:lnTo>
                  <a:lnTo>
                    <a:pt x="0" y="0"/>
                  </a:lnTo>
                  <a:lnTo>
                    <a:pt x="0" y="1450847"/>
                  </a:lnTo>
                  <a:close/>
                </a:path>
              </a:pathLst>
            </a:custGeom>
            <a:ln w="9525">
              <a:solidFill>
                <a:srgbClr val="001F5F"/>
              </a:solidFill>
            </a:ln>
          </p:spPr>
          <p:txBody>
            <a:bodyPr wrap="square" lIns="0" tIns="0" rIns="0" bIns="0" rtlCol="0"/>
            <a:lstStyle/>
            <a:p>
              <a:endParaRPr/>
            </a:p>
          </p:txBody>
        </p:sp>
      </p:grpSp>
      <p:sp>
        <p:nvSpPr>
          <p:cNvPr id="10" name="object 10"/>
          <p:cNvSpPr txBox="1"/>
          <p:nvPr/>
        </p:nvSpPr>
        <p:spPr>
          <a:xfrm>
            <a:off x="1138237" y="1848421"/>
            <a:ext cx="9917430" cy="1366400"/>
          </a:xfrm>
          <a:prstGeom prst="rect">
            <a:avLst/>
          </a:prstGeom>
          <a:solidFill>
            <a:srgbClr val="001F5F"/>
          </a:solidFill>
        </p:spPr>
        <p:txBody>
          <a:bodyPr vert="horz" wrap="square" lIns="0" tIns="4445" rIns="0" bIns="0" rtlCol="0">
            <a:spAutoFit/>
          </a:bodyPr>
          <a:lstStyle/>
          <a:p>
            <a:pPr>
              <a:lnSpc>
                <a:spcPct val="100000"/>
              </a:lnSpc>
              <a:spcBef>
                <a:spcPts val="35"/>
              </a:spcBef>
            </a:pPr>
            <a:endParaRPr sz="2450" dirty="0">
              <a:latin typeface="Times New Roman"/>
              <a:cs typeface="Times New Roman"/>
            </a:endParaRPr>
          </a:p>
          <a:p>
            <a:pPr marL="384810" algn="ctr">
              <a:lnSpc>
                <a:spcPct val="100000"/>
              </a:lnSpc>
            </a:pPr>
            <a:r>
              <a:rPr lang="it-IT" sz="4000" b="1" i="1" spc="-5" dirty="0">
                <a:solidFill>
                  <a:srgbClr val="FFFFFF"/>
                </a:solidFill>
                <a:latin typeface="Corbel"/>
                <a:cs typeface="Corbel"/>
              </a:rPr>
              <a:t>Crisi e ristrutturazione di impresa </a:t>
            </a:r>
            <a:endParaRPr sz="4000" dirty="0">
              <a:latin typeface="Corbel"/>
              <a:cs typeface="Corbel"/>
            </a:endParaRPr>
          </a:p>
          <a:p>
            <a:pPr marL="384810" algn="ctr">
              <a:lnSpc>
                <a:spcPct val="100000"/>
              </a:lnSpc>
            </a:pPr>
            <a:r>
              <a:rPr lang="it-IT" sz="2400" b="1" i="1" spc="-5" dirty="0">
                <a:solidFill>
                  <a:srgbClr val="FF0000"/>
                </a:solidFill>
                <a:latin typeface="Corbel"/>
                <a:cs typeface="Corbel"/>
              </a:rPr>
              <a:t>Crisi d’impresa e procedure concorsuali </a:t>
            </a:r>
            <a:endParaRPr sz="2400" dirty="0">
              <a:solidFill>
                <a:srgbClr val="FF0000"/>
              </a:solidFill>
              <a:latin typeface="Corbel"/>
              <a:cs typeface="Corbel"/>
            </a:endParaRPr>
          </a:p>
        </p:txBody>
      </p:sp>
      <p:sp>
        <p:nvSpPr>
          <p:cNvPr id="12" name="Titolo 11">
            <a:extLst>
              <a:ext uri="{FF2B5EF4-FFF2-40B4-BE49-F238E27FC236}">
                <a16:creationId xmlns:a16="http://schemas.microsoft.com/office/drawing/2014/main" id="{A9C48719-37DB-4EBD-906D-AB0522345726}"/>
              </a:ext>
            </a:extLst>
          </p:cNvPr>
          <p:cNvSpPr>
            <a:spLocks noGrp="1"/>
          </p:cNvSpPr>
          <p:nvPr>
            <p:ph type="title"/>
          </p:nvPr>
        </p:nvSpPr>
        <p:spPr>
          <a:xfrm>
            <a:off x="3200400" y="165049"/>
            <a:ext cx="6774814" cy="276999"/>
          </a:xfrm>
        </p:spPr>
        <p:txBody>
          <a:bodyPr/>
          <a:lstStyle/>
          <a:p>
            <a:r>
              <a:rPr lang="it-IT" dirty="0"/>
              <a:t>Corso di laurea magistrale in Economia, Finanza e Impresa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FE3588B2-750C-9F13-39EA-69F45FEA3D87}"/>
              </a:ext>
            </a:extLst>
          </p:cNvPr>
          <p:cNvSpPr txBox="1"/>
          <p:nvPr/>
        </p:nvSpPr>
        <p:spPr>
          <a:xfrm>
            <a:off x="1981200" y="609600"/>
            <a:ext cx="7772400" cy="461665"/>
          </a:xfrm>
          <a:prstGeom prst="rect">
            <a:avLst/>
          </a:prstGeom>
          <a:noFill/>
        </p:spPr>
        <p:txBody>
          <a:bodyPr wrap="square">
            <a:spAutoFit/>
          </a:bodyPr>
          <a:lstStyle/>
          <a:p>
            <a:r>
              <a:rPr kumimoji="0" lang="it-IT" sz="2400" b="1" i="0" u="none" strike="noStrike" kern="0" cap="none" spc="0" normalizeH="0" baseline="0" noProof="0" dirty="0">
                <a:ln>
                  <a:noFill/>
                </a:ln>
                <a:solidFill>
                  <a:srgbClr val="00295F"/>
                </a:solidFill>
                <a:effectLst/>
                <a:uLnTx/>
                <a:uFillTx/>
                <a:latin typeface="Corbel"/>
                <a:ea typeface="+mj-ea"/>
              </a:rPr>
              <a:t>Codice della crisi d’impresa e dell’insolvenza: le definizioni </a:t>
            </a:r>
            <a:endParaRPr lang="it-IT" sz="2400" dirty="0"/>
          </a:p>
        </p:txBody>
      </p:sp>
      <p:sp>
        <p:nvSpPr>
          <p:cNvPr id="3" name="CasellaDiTesto 2">
            <a:extLst>
              <a:ext uri="{FF2B5EF4-FFF2-40B4-BE49-F238E27FC236}">
                <a16:creationId xmlns:a16="http://schemas.microsoft.com/office/drawing/2014/main" id="{64D99881-A688-3A4D-8883-8C78A3D151AD}"/>
              </a:ext>
            </a:extLst>
          </p:cNvPr>
          <p:cNvSpPr txBox="1"/>
          <p:nvPr/>
        </p:nvSpPr>
        <p:spPr>
          <a:xfrm>
            <a:off x="304800" y="1371600"/>
            <a:ext cx="11353800" cy="4986045"/>
          </a:xfrm>
          <a:prstGeom prst="rect">
            <a:avLst/>
          </a:prstGeom>
          <a:noFill/>
        </p:spPr>
        <p:txBody>
          <a:bodyPr wrap="square">
            <a:spAutoFit/>
          </a:bodyPr>
          <a:lstStyle/>
          <a:p>
            <a:pPr marL="342900" lvl="0" algn="just">
              <a:lnSpc>
                <a:spcPct val="107000"/>
              </a:lnSpc>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Sull’esempio di una metodologia di legiferazione diffusa all’estero ed in ambito </a:t>
            </a:r>
            <a:r>
              <a:rPr lang="it-IT" sz="2000" dirty="0" err="1">
                <a:solidFill>
                  <a:srgbClr val="1F497D"/>
                </a:solidFill>
                <a:latin typeface="Corbel" panose="020B0503020204020204" pitchFamily="34" charset="0"/>
                <a:ea typeface="Calibri" panose="020F0502020204030204" pitchFamily="34" charset="0"/>
                <a:cs typeface="Times New Roman" panose="02020603050405020304" pitchFamily="18" charset="0"/>
              </a:rPr>
              <a:t>unionale</a:t>
            </a: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 </a:t>
            </a:r>
            <a:r>
              <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rPr>
              <a:t>l’art. 2 del nuovo Codice contiene una lunga serie di definizioni.</a:t>
            </a:r>
            <a:endPar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endParaRPr>
          </a:p>
          <a:p>
            <a:pPr marL="342900" lvl="0" algn="just">
              <a:lnSpc>
                <a:spcPct val="107000"/>
              </a:lnSpc>
              <a:defRPr/>
            </a:pPr>
            <a:endPar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endParaRPr>
          </a:p>
          <a:p>
            <a:pPr marL="342900" lvl="0" algn="just">
              <a:lnSpc>
                <a:spcPct val="107000"/>
              </a:lnSpc>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Si precisa ad esempio cosa si intende per:</a:t>
            </a:r>
          </a:p>
          <a:p>
            <a:pPr marL="342900" lvl="0" algn="just">
              <a:lnSpc>
                <a:spcPct val="107000"/>
              </a:lnSpc>
              <a:defRPr/>
            </a:pPr>
            <a:endPar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endParaRPr>
          </a:p>
          <a:p>
            <a:pPr marL="342900" lvl="0" algn="just">
              <a:lnSpc>
                <a:spcPct val="107000"/>
              </a:lnSpc>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«sovraindebitamento»</a:t>
            </a:r>
          </a:p>
          <a:p>
            <a:pPr marL="342900" lvl="0" algn="just">
              <a:lnSpc>
                <a:spcPct val="107000"/>
              </a:lnSpc>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«consumatore»</a:t>
            </a:r>
          </a:p>
          <a:p>
            <a:pPr marL="342900" lvl="0" algn="just">
              <a:lnSpc>
                <a:spcPct val="107000"/>
              </a:lnSpc>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«impresa minore»</a:t>
            </a:r>
          </a:p>
          <a:p>
            <a:pPr marL="342900" lvl="0" algn="just">
              <a:lnSpc>
                <a:spcPct val="107000"/>
              </a:lnSpc>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«professionista indipendente»</a:t>
            </a:r>
          </a:p>
          <a:p>
            <a:pPr marL="342900" lvl="0" algn="just">
              <a:lnSpc>
                <a:spcPct val="107000"/>
              </a:lnSpc>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«misure protettive»</a:t>
            </a:r>
          </a:p>
          <a:p>
            <a:pPr marL="342900" lvl="0" algn="just">
              <a:lnSpc>
                <a:spcPct val="107000"/>
              </a:lnSpc>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«misure cautelari»</a:t>
            </a:r>
          </a:p>
          <a:p>
            <a:pPr marL="342900" lvl="0" algn="just">
              <a:lnSpc>
                <a:spcPct val="107000"/>
              </a:lnSpc>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 </a:t>
            </a:r>
          </a:p>
          <a:p>
            <a:pPr marL="342900" lvl="0" algn="just">
              <a:lnSpc>
                <a:spcPct val="107000"/>
              </a:lnSpc>
              <a:defRPr/>
            </a:pPr>
            <a:r>
              <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rPr>
              <a:t>Una delle novità di maggior rilievo riguarda la definizione del concetto di «crisi» (art. 2 lettera a)</a:t>
            </a:r>
          </a:p>
          <a:p>
            <a:pPr marL="342900" marR="0" lvl="0" algn="just" defTabSz="914400" rtl="0" eaLnBrk="1" fontAlgn="auto" latinLnBrk="0" hangingPunct="1">
              <a:lnSpc>
                <a:spcPct val="107000"/>
              </a:lnSpc>
              <a:spcBef>
                <a:spcPts val="0"/>
              </a:spcBef>
              <a:spcAft>
                <a:spcPts val="0"/>
              </a:spcAft>
              <a:buClrTx/>
              <a:buSzTx/>
              <a:tabLst/>
              <a:defRPr/>
            </a:pPr>
            <a:endPar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endParaRP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endParaRPr kumimoji="0" lang="it-IT" sz="1800" b="0" u="none" strike="noStrike" kern="1200" cap="none" spc="0" normalizeH="0" baseline="0" noProof="0" dirty="0">
              <a:ln>
                <a:noFill/>
              </a:ln>
              <a:solidFill>
                <a:srgbClr val="1F497D"/>
              </a:solidFill>
              <a:effectLst/>
              <a:uLnTx/>
              <a:uFillTx/>
              <a:latin typeface="Corbel" panose="020B05030202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8747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a:extLst>
              <a:ext uri="{FF2B5EF4-FFF2-40B4-BE49-F238E27FC236}">
                <a16:creationId xmlns:a16="http://schemas.microsoft.com/office/drawing/2014/main" id="{BE1C2C91-1182-4904-B650-FD95B84ED147}"/>
              </a:ext>
            </a:extLst>
          </p:cNvPr>
          <p:cNvSpPr txBox="1"/>
          <p:nvPr/>
        </p:nvSpPr>
        <p:spPr>
          <a:xfrm>
            <a:off x="457200" y="762000"/>
            <a:ext cx="11125200" cy="1980029"/>
          </a:xfrm>
          <a:prstGeom prst="rect">
            <a:avLst/>
          </a:prstGeom>
          <a:ln w="28575">
            <a:solidFill>
              <a:srgbClr val="0070C0"/>
            </a:solidFill>
          </a:ln>
        </p:spPr>
        <p:txBody>
          <a:bodyPr vert="horz" wrap="square" lIns="0" tIns="254000" rIns="0" bIns="0" rtlCol="0">
            <a:spAutoFit/>
          </a:bodyPr>
          <a:lstStyle/>
          <a:p>
            <a:pPr algn="just">
              <a:lnSpc>
                <a:spcPct val="100000"/>
              </a:lnSpc>
              <a:spcBef>
                <a:spcPts val="2000"/>
              </a:spcBef>
            </a:pPr>
            <a:r>
              <a:rPr lang="it-IT" sz="2800" b="1" spc="-5" dirty="0">
                <a:solidFill>
                  <a:srgbClr val="001F5F"/>
                </a:solidFill>
                <a:latin typeface="Corbel"/>
                <a:cs typeface="Corbel"/>
              </a:rPr>
              <a:t>«crisi»: </a:t>
            </a:r>
            <a:r>
              <a:rPr lang="it-IT" sz="2800" i="1" spc="-5" dirty="0">
                <a:solidFill>
                  <a:srgbClr val="001F5F"/>
                </a:solidFill>
                <a:effectLst>
                  <a:outerShdw blurRad="38100" dist="38100" dir="2700000" algn="tl">
                    <a:srgbClr val="000000">
                      <a:alpha val="43137"/>
                    </a:srgbClr>
                  </a:outerShdw>
                </a:effectLst>
                <a:latin typeface="Corbel"/>
                <a:cs typeface="Corbel"/>
              </a:rPr>
              <a:t>lo stato del debitore che rende </a:t>
            </a:r>
            <a:r>
              <a:rPr lang="it-IT" sz="2800" i="1" spc="-5" dirty="0">
                <a:solidFill>
                  <a:srgbClr val="FF0000"/>
                </a:solidFill>
                <a:effectLst>
                  <a:outerShdw blurRad="38100" dist="38100" dir="2700000" algn="tl">
                    <a:srgbClr val="000000">
                      <a:alpha val="43137"/>
                    </a:srgbClr>
                  </a:outerShdw>
                </a:effectLst>
                <a:latin typeface="Corbel"/>
                <a:cs typeface="Corbel"/>
              </a:rPr>
              <a:t>probabile l’insolvenza </a:t>
            </a:r>
            <a:r>
              <a:rPr lang="it-IT" sz="2800" i="1" spc="-5" dirty="0">
                <a:solidFill>
                  <a:srgbClr val="001F5F"/>
                </a:solidFill>
                <a:effectLst>
                  <a:outerShdw blurRad="38100" dist="38100" dir="2700000" algn="tl">
                    <a:srgbClr val="000000">
                      <a:alpha val="43137"/>
                    </a:srgbClr>
                  </a:outerShdw>
                </a:effectLst>
                <a:latin typeface="Corbel"/>
                <a:cs typeface="Corbel"/>
              </a:rPr>
              <a:t>e che si manifesta </a:t>
            </a:r>
            <a:r>
              <a:rPr lang="it-IT" sz="2800" i="1" spc="-5" dirty="0">
                <a:solidFill>
                  <a:srgbClr val="001F5F"/>
                </a:solidFill>
                <a:effectLst>
                  <a:outerShdw blurRad="38100" dist="38100" dir="2700000" algn="tl">
                    <a:srgbClr val="000000">
                      <a:alpha val="43137"/>
                    </a:srgbClr>
                  </a:outerShdw>
                </a:effectLst>
                <a:latin typeface="Corbel"/>
              </a:rPr>
              <a:t>con l’inadeguatezza dei flussi di cassa prospettici </a:t>
            </a:r>
            <a:r>
              <a:rPr lang="it-IT" sz="2800" i="1" spc="-5" dirty="0">
                <a:solidFill>
                  <a:srgbClr val="001F5F"/>
                </a:solidFill>
                <a:effectLst>
                  <a:outerShdw blurRad="38100" dist="38100" dir="2700000" algn="tl">
                    <a:srgbClr val="000000">
                      <a:alpha val="43137"/>
                    </a:srgbClr>
                  </a:outerShdw>
                </a:effectLst>
                <a:latin typeface="Corbel"/>
                <a:cs typeface="Corbel"/>
              </a:rPr>
              <a:t>a far fronte alle obbligazioni nei successivi dodici mesi </a:t>
            </a:r>
            <a:r>
              <a:rPr lang="it-IT" sz="2800" spc="-5" dirty="0">
                <a:solidFill>
                  <a:srgbClr val="001F5F"/>
                </a:solidFill>
                <a:latin typeface="Corbel"/>
                <a:cs typeface="Corbel"/>
              </a:rPr>
              <a:t>( art. 2 CCI – la nozione acquista precisa autonomina concettuale e precettiva)</a:t>
            </a:r>
            <a:endParaRPr sz="2800" dirty="0">
              <a:latin typeface="Corbel"/>
              <a:cs typeface="Corbel"/>
            </a:endParaRPr>
          </a:p>
        </p:txBody>
      </p:sp>
      <p:sp>
        <p:nvSpPr>
          <p:cNvPr id="4" name="object 2">
            <a:extLst>
              <a:ext uri="{FF2B5EF4-FFF2-40B4-BE49-F238E27FC236}">
                <a16:creationId xmlns:a16="http://schemas.microsoft.com/office/drawing/2014/main" id="{89D91163-7518-4435-B283-206F11C33547}"/>
              </a:ext>
            </a:extLst>
          </p:cNvPr>
          <p:cNvSpPr txBox="1"/>
          <p:nvPr/>
        </p:nvSpPr>
        <p:spPr>
          <a:xfrm>
            <a:off x="457200" y="3466707"/>
            <a:ext cx="11125200" cy="1980029"/>
          </a:xfrm>
          <a:prstGeom prst="rect">
            <a:avLst/>
          </a:prstGeom>
          <a:ln w="28575">
            <a:solidFill>
              <a:srgbClr val="0070C0"/>
            </a:solidFill>
          </a:ln>
        </p:spPr>
        <p:txBody>
          <a:bodyPr vert="horz" wrap="square" lIns="0" tIns="254000" rIns="0" bIns="0" rtlCol="0">
            <a:spAutoFit/>
          </a:bodyPr>
          <a:lstStyle/>
          <a:p>
            <a:pPr algn="just">
              <a:lnSpc>
                <a:spcPct val="100000"/>
              </a:lnSpc>
              <a:spcBef>
                <a:spcPts val="2000"/>
              </a:spcBef>
            </a:pPr>
            <a:r>
              <a:rPr lang="it-IT" sz="2800" b="1" spc="-5" dirty="0">
                <a:solidFill>
                  <a:srgbClr val="001F5F"/>
                </a:solidFill>
                <a:latin typeface="Corbel"/>
                <a:cs typeface="Corbel"/>
              </a:rPr>
              <a:t>«insolvenza»: </a:t>
            </a:r>
            <a:r>
              <a:rPr lang="it-IT" sz="2800" i="1" spc="-5" dirty="0">
                <a:solidFill>
                  <a:srgbClr val="001F5F"/>
                </a:solidFill>
                <a:latin typeface="Corbel"/>
                <a:cs typeface="Corbel"/>
              </a:rPr>
              <a:t>lo stato del debitore che si manifesta con inadempimenti od altri fattori esteriori, i quali dimostrino che il debitore </a:t>
            </a:r>
            <a:r>
              <a:rPr lang="it-IT" sz="2800" i="1" spc="-5" dirty="0">
                <a:solidFill>
                  <a:srgbClr val="FF0000"/>
                </a:solidFill>
                <a:latin typeface="Corbel"/>
                <a:cs typeface="Corbel"/>
              </a:rPr>
              <a:t>non è più in grado di soddisfare regolarmente le proprie obbligazioni  </a:t>
            </a:r>
            <a:r>
              <a:rPr lang="it-IT" sz="2800" spc="-5" dirty="0">
                <a:solidFill>
                  <a:srgbClr val="001F5F"/>
                </a:solidFill>
                <a:latin typeface="Corbel"/>
                <a:cs typeface="Corbel"/>
              </a:rPr>
              <a:t>( art. 5 </a:t>
            </a:r>
            <a:r>
              <a:rPr lang="it-IT" sz="2800" spc="-5" dirty="0" err="1">
                <a:solidFill>
                  <a:srgbClr val="001F5F"/>
                </a:solidFill>
                <a:latin typeface="Corbel"/>
                <a:cs typeface="Corbel"/>
              </a:rPr>
              <a:t>r.d.</a:t>
            </a:r>
            <a:r>
              <a:rPr lang="it-IT" sz="2800" spc="-5" dirty="0">
                <a:solidFill>
                  <a:srgbClr val="001F5F"/>
                </a:solidFill>
                <a:latin typeface="Corbel"/>
                <a:cs typeface="Corbel"/>
              </a:rPr>
              <a:t> 267/1942 - art. 2 CCI)</a:t>
            </a:r>
            <a:endParaRPr sz="2800" dirty="0">
              <a:latin typeface="Corbel"/>
              <a:cs typeface="Corbel"/>
            </a:endParaRPr>
          </a:p>
        </p:txBody>
      </p:sp>
    </p:spTree>
    <p:extLst>
      <p:ext uri="{BB962C8B-B14F-4D97-AF65-F5344CB8AC3E}">
        <p14:creationId xmlns:p14="http://schemas.microsoft.com/office/powerpoint/2010/main" val="94744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3D38CE0-7AC1-9161-9BE3-A3732479820C}"/>
              </a:ext>
            </a:extLst>
          </p:cNvPr>
          <p:cNvSpPr txBox="1"/>
          <p:nvPr/>
        </p:nvSpPr>
        <p:spPr>
          <a:xfrm>
            <a:off x="304800" y="1371600"/>
            <a:ext cx="11353800" cy="4688206"/>
          </a:xfrm>
          <a:prstGeom prst="rect">
            <a:avLst/>
          </a:prstGeom>
          <a:noFill/>
        </p:spPr>
        <p:txBody>
          <a:bodyPr wrap="square">
            <a:spAutoFit/>
          </a:bodyPr>
          <a:lstStyle/>
          <a:p>
            <a:pPr marL="342900" lvl="0" algn="just">
              <a:lnSpc>
                <a:spcPct val="107000"/>
              </a:lnSpc>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Viene confermata la definizione di </a:t>
            </a:r>
            <a:r>
              <a:rPr lang="it-IT" sz="2000" i="1" dirty="0">
                <a:solidFill>
                  <a:srgbClr val="1F497D"/>
                </a:solidFill>
                <a:latin typeface="Corbel" panose="020B0503020204020204" pitchFamily="34" charset="0"/>
                <a:ea typeface="Calibri" panose="020F0502020204030204" pitchFamily="34" charset="0"/>
                <a:cs typeface="Times New Roman" panose="02020603050405020304" pitchFamily="18" charset="0"/>
              </a:rPr>
              <a:t>insolvenza</a:t>
            </a: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 già contenuta nell’art. 5 </a:t>
            </a:r>
            <a:r>
              <a:rPr lang="it-IT" sz="2000" dirty="0" err="1">
                <a:solidFill>
                  <a:srgbClr val="1F497D"/>
                </a:solidFill>
                <a:latin typeface="Corbel" panose="020B0503020204020204" pitchFamily="34" charset="0"/>
                <a:ea typeface="Calibri" panose="020F0502020204030204" pitchFamily="34" charset="0"/>
                <a:cs typeface="Times New Roman" panose="02020603050405020304" pitchFamily="18" charset="0"/>
              </a:rPr>
              <a:t>l.fall</a:t>
            </a: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  (presupposto oggettivo della Liquidazione giudiziale).</a:t>
            </a:r>
          </a:p>
          <a:p>
            <a:pPr marL="342900" lvl="0" algn="just">
              <a:lnSpc>
                <a:spcPct val="107000"/>
              </a:lnSpc>
              <a:defRPr/>
            </a:pPr>
            <a:endPar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endParaRPr>
          </a:p>
          <a:p>
            <a:pPr marL="342900" lvl="0" algn="just">
              <a:lnSpc>
                <a:spcPct val="107000"/>
              </a:lnSpc>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 Tale situazione viene però differenziata dal nuovo codice rispetto allo </a:t>
            </a:r>
            <a:r>
              <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rPr>
              <a:t>stato di crisi</a:t>
            </a: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 ritenuto </a:t>
            </a:r>
            <a:r>
              <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rPr>
              <a:t>presupposto oggettivo sufficiente per accedere agli strumenti di regolazione e soluzione della crisi di impresa diversi dalla liquidazione giudiziale</a:t>
            </a: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 come piani attestati, accordi di ristrutturazione, concordato preventivo e nuovo piano di ristrutturazione soggetto ad omologazione.</a:t>
            </a:r>
          </a:p>
          <a:p>
            <a:pPr marL="342900" lvl="0" algn="just">
              <a:lnSpc>
                <a:spcPct val="107000"/>
              </a:lnSpc>
              <a:defRPr/>
            </a:pPr>
            <a:endPar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endParaRPr>
          </a:p>
          <a:p>
            <a:pPr marL="342900" lvl="0" algn="just">
              <a:lnSpc>
                <a:spcPct val="107000"/>
              </a:lnSpc>
              <a:defRPr/>
            </a:pPr>
            <a:r>
              <a:rPr lang="it-IT" sz="2000" b="1" dirty="0">
                <a:solidFill>
                  <a:srgbClr val="1F497D"/>
                </a:solidFill>
                <a:latin typeface="Corbel" panose="020B0503020204020204" pitchFamily="34" charset="0"/>
                <a:cs typeface="Times New Roman" panose="02020603050405020304" pitchFamily="18" charset="0"/>
              </a:rPr>
              <a:t>La crisi viene definita in funzione prospettica come probabilità di futura insolvenza</a:t>
            </a:r>
            <a:r>
              <a:rPr lang="it-IT" sz="2000" dirty="0">
                <a:solidFill>
                  <a:srgbClr val="1F497D"/>
                </a:solidFill>
                <a:latin typeface="Corbel" panose="020B0503020204020204" pitchFamily="34" charset="0"/>
                <a:cs typeface="Times New Roman" panose="02020603050405020304" pitchFamily="18" charset="0"/>
              </a:rPr>
              <a:t>.</a:t>
            </a:r>
          </a:p>
          <a:p>
            <a:pPr marL="342900" lvl="0" algn="just">
              <a:lnSpc>
                <a:spcPct val="107000"/>
              </a:lnSpc>
              <a:defRPr/>
            </a:pPr>
            <a:endParaRPr lang="it-IT" sz="2000" dirty="0">
              <a:solidFill>
                <a:srgbClr val="1F497D"/>
              </a:solidFill>
              <a:latin typeface="Corbel" panose="020B0503020204020204" pitchFamily="34" charset="0"/>
              <a:cs typeface="Times New Roman" panose="02020603050405020304" pitchFamily="18" charset="0"/>
            </a:endParaRPr>
          </a:p>
          <a:p>
            <a:pPr marL="342900" lvl="0" algn="just">
              <a:lnSpc>
                <a:spcPct val="107000"/>
              </a:lnSpc>
              <a:defRPr/>
            </a:pPr>
            <a:r>
              <a:rPr lang="it-IT" sz="2000" dirty="0">
                <a:solidFill>
                  <a:srgbClr val="1F497D"/>
                </a:solidFill>
                <a:latin typeface="Corbel" panose="020B0503020204020204" pitchFamily="34" charset="0"/>
                <a:cs typeface="Times New Roman" panose="02020603050405020304" pitchFamily="18" charset="0"/>
              </a:rPr>
              <a:t>E’ stato abbandonato ogni riferimento allo «</a:t>
            </a:r>
            <a:r>
              <a:rPr lang="it-IT" sz="2000" i="1" dirty="0">
                <a:solidFill>
                  <a:srgbClr val="1F497D"/>
                </a:solidFill>
                <a:latin typeface="Corbel" panose="020B0503020204020204" pitchFamily="34" charset="0"/>
                <a:cs typeface="Times New Roman" panose="02020603050405020304" pitchFamily="18" charset="0"/>
              </a:rPr>
              <a:t>squilibrio economico-finanziario</a:t>
            </a:r>
            <a:r>
              <a:rPr lang="it-IT" sz="2000" dirty="0">
                <a:solidFill>
                  <a:srgbClr val="1F497D"/>
                </a:solidFill>
                <a:latin typeface="Corbel" panose="020B0503020204020204" pitchFamily="34" charset="0"/>
                <a:cs typeface="Times New Roman" panose="02020603050405020304" pitchFamily="18" charset="0"/>
              </a:rPr>
              <a:t>» ed alle «</a:t>
            </a:r>
            <a:r>
              <a:rPr lang="it-IT" sz="2000" i="1" dirty="0">
                <a:solidFill>
                  <a:srgbClr val="1F497D"/>
                </a:solidFill>
                <a:latin typeface="Corbel" panose="020B0503020204020204" pitchFamily="34" charset="0"/>
                <a:cs typeface="Times New Roman" panose="02020603050405020304" pitchFamily="18" charset="0"/>
              </a:rPr>
              <a:t>obbligazioni pianificate</a:t>
            </a:r>
            <a:r>
              <a:rPr lang="it-IT" sz="2000" dirty="0">
                <a:solidFill>
                  <a:srgbClr val="1F497D"/>
                </a:solidFill>
                <a:latin typeface="Corbel" panose="020B0503020204020204" pitchFamily="34" charset="0"/>
                <a:cs typeface="Times New Roman" panose="02020603050405020304" pitchFamily="18" charset="0"/>
              </a:rPr>
              <a:t>» ed il concetto di crisi è incentrato sulla impossibilità di far fronte alle obbligazioni nei successivi dodici mesi.</a:t>
            </a:r>
          </a:p>
          <a:p>
            <a:pPr marL="342900" lvl="0" algn="just">
              <a:lnSpc>
                <a:spcPct val="107000"/>
              </a:lnSpc>
              <a:defRPr/>
            </a:pPr>
            <a:endParaRPr lang="it-IT" sz="2000" dirty="0">
              <a:solidFill>
                <a:srgbClr val="1F497D"/>
              </a:solidFill>
              <a:latin typeface="Corbel" panose="020B0503020204020204" pitchFamily="34" charset="0"/>
              <a:cs typeface="Times New Roman" panose="02020603050405020304" pitchFamily="18" charset="0"/>
            </a:endParaRPr>
          </a:p>
        </p:txBody>
      </p:sp>
      <p:sp>
        <p:nvSpPr>
          <p:cNvPr id="3" name="CasellaDiTesto 2">
            <a:extLst>
              <a:ext uri="{FF2B5EF4-FFF2-40B4-BE49-F238E27FC236}">
                <a16:creationId xmlns:a16="http://schemas.microsoft.com/office/drawing/2014/main" id="{95B45C45-02CE-58AA-24E4-E8D4FDF5BB49}"/>
              </a:ext>
            </a:extLst>
          </p:cNvPr>
          <p:cNvSpPr txBox="1"/>
          <p:nvPr/>
        </p:nvSpPr>
        <p:spPr>
          <a:xfrm>
            <a:off x="1981200" y="609600"/>
            <a:ext cx="7772400" cy="461665"/>
          </a:xfrm>
          <a:prstGeom prst="rect">
            <a:avLst/>
          </a:prstGeom>
          <a:noFill/>
        </p:spPr>
        <p:txBody>
          <a:bodyPr wrap="square">
            <a:spAutoFit/>
          </a:bodyPr>
          <a:lstStyle/>
          <a:p>
            <a:r>
              <a:rPr kumimoji="0" lang="it-IT" sz="2400" b="1" i="0" u="none" strike="noStrike" kern="0" cap="none" spc="0" normalizeH="0" baseline="0" noProof="0" dirty="0">
                <a:ln>
                  <a:noFill/>
                </a:ln>
                <a:solidFill>
                  <a:srgbClr val="00295F"/>
                </a:solidFill>
                <a:effectLst/>
                <a:uLnTx/>
                <a:uFillTx/>
                <a:latin typeface="Corbel"/>
                <a:ea typeface="+mj-ea"/>
              </a:rPr>
              <a:t>Codice della crisi d’impresa e dell’insolvenza: le definizioni </a:t>
            </a:r>
            <a:endParaRPr lang="it-IT" sz="2400" dirty="0"/>
          </a:p>
        </p:txBody>
      </p:sp>
    </p:spTree>
    <p:extLst>
      <p:ext uri="{BB962C8B-B14F-4D97-AF65-F5344CB8AC3E}">
        <p14:creationId xmlns:p14="http://schemas.microsoft.com/office/powerpoint/2010/main" val="3947016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39C06DD9-FE43-8E74-E1C1-9F485447F6BA}"/>
              </a:ext>
            </a:extLst>
          </p:cNvPr>
          <p:cNvSpPr txBox="1"/>
          <p:nvPr/>
        </p:nvSpPr>
        <p:spPr>
          <a:xfrm>
            <a:off x="1981200" y="609600"/>
            <a:ext cx="7772400" cy="461665"/>
          </a:xfrm>
          <a:prstGeom prst="rect">
            <a:avLst/>
          </a:prstGeom>
          <a:noFill/>
        </p:spPr>
        <p:txBody>
          <a:bodyPr wrap="square">
            <a:spAutoFit/>
          </a:bodyPr>
          <a:lstStyle/>
          <a:p>
            <a:r>
              <a:rPr kumimoji="0" lang="it-IT" sz="2400" b="1" i="0" u="none" strike="noStrike" kern="0" cap="none" spc="0" normalizeH="0" baseline="0" noProof="0" dirty="0">
                <a:ln>
                  <a:noFill/>
                </a:ln>
                <a:solidFill>
                  <a:srgbClr val="00295F"/>
                </a:solidFill>
                <a:effectLst/>
                <a:uLnTx/>
                <a:uFillTx/>
                <a:latin typeface="Corbel"/>
                <a:ea typeface="+mj-ea"/>
              </a:rPr>
              <a:t>Codice della crisi d’impresa e dell’insolvenza: le definizioni </a:t>
            </a:r>
            <a:endParaRPr lang="it-IT" sz="2400" dirty="0"/>
          </a:p>
        </p:txBody>
      </p:sp>
      <p:sp>
        <p:nvSpPr>
          <p:cNvPr id="3" name="CasellaDiTesto 2">
            <a:extLst>
              <a:ext uri="{FF2B5EF4-FFF2-40B4-BE49-F238E27FC236}">
                <a16:creationId xmlns:a16="http://schemas.microsoft.com/office/drawing/2014/main" id="{3951C2EB-CF49-2D75-3476-02D5AABC6208}"/>
              </a:ext>
            </a:extLst>
          </p:cNvPr>
          <p:cNvSpPr txBox="1"/>
          <p:nvPr/>
        </p:nvSpPr>
        <p:spPr>
          <a:xfrm>
            <a:off x="304800" y="1371600"/>
            <a:ext cx="11353800" cy="4885696"/>
          </a:xfrm>
          <a:prstGeom prst="rect">
            <a:avLst/>
          </a:prstGeom>
          <a:noFill/>
        </p:spPr>
        <p:txBody>
          <a:bodyPr wrap="square">
            <a:spAutoFit/>
          </a:bodyPr>
          <a:lstStyle/>
          <a:p>
            <a:pPr marL="342900" lvl="0" algn="just">
              <a:lnSpc>
                <a:spcPct val="107000"/>
              </a:lnSpc>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L’orizzonte temporale dei </a:t>
            </a:r>
            <a:r>
              <a:rPr lang="it-IT" sz="2000" i="1" dirty="0">
                <a:solidFill>
                  <a:srgbClr val="1F497D"/>
                </a:solidFill>
                <a:latin typeface="Corbel" panose="020B0503020204020204" pitchFamily="34" charset="0"/>
                <a:ea typeface="Calibri" panose="020F0502020204030204" pitchFamily="34" charset="0"/>
                <a:cs typeface="Times New Roman" panose="02020603050405020304" pitchFamily="18" charset="0"/>
              </a:rPr>
              <a:t>dodici mesi </a:t>
            </a: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è del tutto nuovo e comporta:</a:t>
            </a:r>
          </a:p>
          <a:p>
            <a:pPr marL="342900" lvl="0" algn="just">
              <a:lnSpc>
                <a:spcPct val="107000"/>
              </a:lnSpc>
              <a:defRPr/>
            </a:pPr>
            <a:endPar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endParaRPr>
          </a:p>
          <a:p>
            <a:pPr marL="685800" lvl="0" indent="-342900" algn="just">
              <a:lnSpc>
                <a:spcPct val="107000"/>
              </a:lnSpc>
              <a:buFont typeface="Wingdings" panose="05000000000000000000" pitchFamily="2" charset="2"/>
              <a:buChar char="Ø"/>
              <a:defRPr/>
            </a:pPr>
            <a:r>
              <a:rPr lang="it-IT" dirty="0">
                <a:solidFill>
                  <a:srgbClr val="1F497D"/>
                </a:solidFill>
                <a:latin typeface="Corbel" panose="020B0503020204020204" pitchFamily="34" charset="0"/>
                <a:ea typeface="Calibri" panose="020F0502020204030204" pitchFamily="34" charset="0"/>
                <a:cs typeface="Times New Roman" panose="02020603050405020304" pitchFamily="18" charset="0"/>
              </a:rPr>
              <a:t>L’esigenza di pianificazione che l’imprenditore deve porre a base della gestione dell’attività economica</a:t>
            </a:r>
          </a:p>
          <a:p>
            <a:pPr marL="685800" lvl="0" indent="-342900" algn="just">
              <a:lnSpc>
                <a:spcPct val="107000"/>
              </a:lnSpc>
              <a:buFont typeface="Wingdings" panose="05000000000000000000" pitchFamily="2" charset="2"/>
              <a:buChar char="Ø"/>
              <a:defRPr/>
            </a:pPr>
            <a:endParaRPr lang="it-IT" dirty="0">
              <a:solidFill>
                <a:srgbClr val="1F497D"/>
              </a:solidFill>
              <a:latin typeface="Corbel" panose="020B0503020204020204" pitchFamily="34" charset="0"/>
              <a:ea typeface="Calibri" panose="020F0502020204030204" pitchFamily="34" charset="0"/>
              <a:cs typeface="Times New Roman" panose="02020603050405020304" pitchFamily="18" charset="0"/>
            </a:endParaRPr>
          </a:p>
          <a:p>
            <a:pPr marL="685800" lvl="0" indent="-342900" algn="just">
              <a:lnSpc>
                <a:spcPct val="107000"/>
              </a:lnSpc>
              <a:buFont typeface="Wingdings" panose="05000000000000000000" pitchFamily="2" charset="2"/>
              <a:buChar char="Ø"/>
              <a:defRPr/>
            </a:pPr>
            <a:r>
              <a:rPr lang="it-IT" dirty="0">
                <a:solidFill>
                  <a:srgbClr val="1F497D"/>
                </a:solidFill>
                <a:latin typeface="Corbel" panose="020B0503020204020204" pitchFamily="34" charset="0"/>
                <a:ea typeface="Calibri" panose="020F0502020204030204" pitchFamily="34" charset="0"/>
                <a:cs typeface="Times New Roman" panose="02020603050405020304" pitchFamily="18" charset="0"/>
              </a:rPr>
              <a:t>L’esigenza di predisporre piani di tesoreria secondo la regola fondamentale di organizzazione mediante «adeguati assetti»</a:t>
            </a:r>
          </a:p>
          <a:p>
            <a:pPr marL="342900" lvl="0" algn="just">
              <a:lnSpc>
                <a:spcPct val="107000"/>
              </a:lnSpc>
              <a:defRPr/>
            </a:pPr>
            <a:endPar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endParaRPr>
          </a:p>
          <a:p>
            <a:pPr marL="342900" lvl="0" algn="just">
              <a:lnSpc>
                <a:spcPct val="107000"/>
              </a:lnSpc>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Sono irrilevanti meri scostamenti finanziari temporanei che l’impresa sia in grado di riassorbire entro l’esercizio annuale.</a:t>
            </a:r>
          </a:p>
          <a:p>
            <a:pPr marL="342900" lvl="0" algn="just">
              <a:lnSpc>
                <a:spcPct val="107000"/>
              </a:lnSpc>
              <a:defRPr/>
            </a:pPr>
            <a:endPar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endParaRPr>
          </a:p>
          <a:p>
            <a:pPr marL="342900" lvl="0" algn="just">
              <a:lnSpc>
                <a:spcPct val="107000"/>
              </a:lnSpc>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Anche i principi contabili in tema di redazione del bilancio prevedono che il concetto di continuità aziendale va inteso come «</a:t>
            </a:r>
            <a:r>
              <a:rPr lang="it-IT" sz="2000" i="1" dirty="0">
                <a:solidFill>
                  <a:srgbClr val="1F497D"/>
                </a:solidFill>
                <a:latin typeface="Corbel" panose="020B0503020204020204" pitchFamily="34" charset="0"/>
                <a:ea typeface="Calibri" panose="020F0502020204030204" pitchFamily="34" charset="0"/>
                <a:cs typeface="Times New Roman" panose="02020603050405020304" pitchFamily="18" charset="0"/>
              </a:rPr>
              <a:t>la capacità dell’impresa di continuare a costituire un complesso economico funzionante destinato alla produzione di reddito per un prevedibile arco temporale futuro, relativo ad un periodo di almeno 12 mesi dalla data di riferimento del bilancio</a:t>
            </a: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  (documento n. 11 O.I.C.)</a:t>
            </a:r>
          </a:p>
          <a:p>
            <a:pPr marL="342900" lvl="0" algn="just">
              <a:lnSpc>
                <a:spcPct val="107000"/>
              </a:lnSpc>
              <a:defRPr/>
            </a:pPr>
            <a:endParaRPr lang="it-IT" sz="2000" dirty="0">
              <a:solidFill>
                <a:srgbClr val="1F497D"/>
              </a:solidFill>
              <a:latin typeface="Corbel" panose="020B0503020204020204" pitchFamily="34" charset="0"/>
              <a:cs typeface="Times New Roman" panose="02020603050405020304" pitchFamily="18" charset="0"/>
            </a:endParaRPr>
          </a:p>
        </p:txBody>
      </p:sp>
    </p:spTree>
    <p:extLst>
      <p:ext uri="{BB962C8B-B14F-4D97-AF65-F5344CB8AC3E}">
        <p14:creationId xmlns:p14="http://schemas.microsoft.com/office/powerpoint/2010/main" val="351825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18D4C020-148C-4655-8865-419388CDE615}"/>
              </a:ext>
            </a:extLst>
          </p:cNvPr>
          <p:cNvSpPr txBox="1"/>
          <p:nvPr/>
        </p:nvSpPr>
        <p:spPr>
          <a:xfrm>
            <a:off x="457200" y="762000"/>
            <a:ext cx="11125200" cy="4924425"/>
          </a:xfrm>
          <a:prstGeom prst="rect">
            <a:avLst/>
          </a:prstGeom>
          <a:ln w="28575">
            <a:noFill/>
          </a:ln>
        </p:spPr>
        <p:txBody>
          <a:bodyPr vert="horz" wrap="square" lIns="0" tIns="254000" rIns="0" bIns="0" rtlCol="0">
            <a:spAutoFit/>
          </a:bodyPr>
          <a:lstStyle/>
          <a:p>
            <a:pPr algn="just">
              <a:lnSpc>
                <a:spcPct val="100000"/>
              </a:lnSpc>
              <a:spcBef>
                <a:spcPts val="2000"/>
              </a:spcBef>
            </a:pPr>
            <a:r>
              <a:rPr lang="it-IT" sz="2000" spc="-5" dirty="0">
                <a:solidFill>
                  <a:srgbClr val="001F5F"/>
                </a:solidFill>
                <a:latin typeface="Corbel"/>
                <a:cs typeface="Corbel"/>
              </a:rPr>
              <a:t>La</a:t>
            </a:r>
            <a:r>
              <a:rPr lang="it-IT" sz="2000" b="1" spc="-5" dirty="0">
                <a:solidFill>
                  <a:srgbClr val="001F5F"/>
                </a:solidFill>
                <a:latin typeface="Corbel"/>
                <a:cs typeface="Corbel"/>
              </a:rPr>
              <a:t> crisi </a:t>
            </a:r>
            <a:r>
              <a:rPr lang="it-IT" sz="2000" spc="-5" dirty="0">
                <a:solidFill>
                  <a:srgbClr val="001F5F"/>
                </a:solidFill>
                <a:latin typeface="Corbel"/>
                <a:cs typeface="Corbel"/>
              </a:rPr>
              <a:t>è intesa come la </a:t>
            </a:r>
            <a:r>
              <a:rPr lang="it-IT" sz="2000" b="1" spc="-5" dirty="0">
                <a:solidFill>
                  <a:srgbClr val="001F5F"/>
                </a:solidFill>
                <a:latin typeface="Corbel"/>
                <a:cs typeface="Corbel"/>
              </a:rPr>
              <a:t>fase in cui si pone in discussione la continuità aziendale</a:t>
            </a:r>
            <a:r>
              <a:rPr lang="it-IT" sz="2000" spc="-5" dirty="0">
                <a:solidFill>
                  <a:srgbClr val="001F5F"/>
                </a:solidFill>
                <a:latin typeface="Corbel"/>
                <a:cs typeface="Corbel"/>
              </a:rPr>
              <a:t> (il suo funzionamento come complesso economico o </a:t>
            </a:r>
            <a:r>
              <a:rPr lang="it-IT" sz="2000" spc="-5" dirty="0" err="1">
                <a:solidFill>
                  <a:srgbClr val="001F5F"/>
                </a:solidFill>
                <a:latin typeface="Corbel"/>
                <a:cs typeface="Corbel"/>
              </a:rPr>
              <a:t>going-concern</a:t>
            </a:r>
            <a:r>
              <a:rPr lang="it-IT" sz="2000" spc="-5" dirty="0">
                <a:solidFill>
                  <a:srgbClr val="001F5F"/>
                </a:solidFill>
                <a:latin typeface="Corbel"/>
                <a:cs typeface="Corbel"/>
              </a:rPr>
              <a:t>), salvo che intervengano radicali interventi sull’assetto strategico e/o operativo dell’impresa oltre che organizzativo e/o manageriale.</a:t>
            </a:r>
          </a:p>
          <a:p>
            <a:pPr algn="just">
              <a:lnSpc>
                <a:spcPct val="100000"/>
              </a:lnSpc>
              <a:spcBef>
                <a:spcPts val="2000"/>
              </a:spcBef>
            </a:pPr>
            <a:endParaRPr lang="it-IT" sz="2000" spc="-5" dirty="0">
              <a:solidFill>
                <a:srgbClr val="001F5F"/>
              </a:solidFill>
              <a:latin typeface="Corbel"/>
              <a:cs typeface="Corbel"/>
            </a:endParaRPr>
          </a:p>
          <a:p>
            <a:pPr marL="457200" indent="-457200" algn="just">
              <a:lnSpc>
                <a:spcPct val="100000"/>
              </a:lnSpc>
              <a:spcBef>
                <a:spcPts val="2000"/>
              </a:spcBef>
              <a:buFont typeface="Wingdings" panose="05000000000000000000" pitchFamily="2" charset="2"/>
              <a:buChar char="Ø"/>
            </a:pPr>
            <a:r>
              <a:rPr lang="it-IT" sz="2000" b="1" spc="-5" dirty="0">
                <a:solidFill>
                  <a:srgbClr val="001F5F"/>
                </a:solidFill>
                <a:latin typeface="Corbel"/>
                <a:cs typeface="Corbel"/>
              </a:rPr>
              <a:t>Crisi strategico-operativa </a:t>
            </a:r>
            <a:r>
              <a:rPr lang="it-IT" sz="2000" spc="-5" dirty="0">
                <a:solidFill>
                  <a:srgbClr val="001F5F"/>
                </a:solidFill>
                <a:latin typeface="Corbel"/>
                <a:cs typeface="Corbel"/>
              </a:rPr>
              <a:t>(economica) – disequilibrio strutturale</a:t>
            </a:r>
          </a:p>
          <a:p>
            <a:pPr marL="457200" indent="-457200" algn="just">
              <a:lnSpc>
                <a:spcPct val="100000"/>
              </a:lnSpc>
              <a:spcBef>
                <a:spcPts val="2000"/>
              </a:spcBef>
              <a:buFont typeface="Wingdings" panose="05000000000000000000" pitchFamily="2" charset="2"/>
              <a:buChar char="Ø"/>
            </a:pPr>
            <a:r>
              <a:rPr lang="it-IT" sz="2000" b="1" spc="-5" dirty="0">
                <a:solidFill>
                  <a:srgbClr val="001F5F"/>
                </a:solidFill>
                <a:latin typeface="Corbel"/>
                <a:cs typeface="Corbel"/>
              </a:rPr>
              <a:t>Crisi finanziaria </a:t>
            </a:r>
            <a:r>
              <a:rPr lang="it-IT" sz="2000" spc="-5" dirty="0">
                <a:solidFill>
                  <a:srgbClr val="001F5F"/>
                </a:solidFill>
                <a:latin typeface="Corbel"/>
                <a:cs typeface="Corbel"/>
              </a:rPr>
              <a:t>– dipende </a:t>
            </a:r>
            <a:r>
              <a:rPr lang="it-IT" sz="2000" i="1" spc="-5" dirty="0">
                <a:solidFill>
                  <a:srgbClr val="001F5F"/>
                </a:solidFill>
                <a:latin typeface="Corbel"/>
                <a:cs typeface="Corbel"/>
              </a:rPr>
              <a:t>in primis </a:t>
            </a:r>
            <a:r>
              <a:rPr lang="it-IT" sz="2000" spc="-5" dirty="0">
                <a:solidFill>
                  <a:srgbClr val="001F5F"/>
                </a:solidFill>
                <a:latin typeface="Corbel"/>
                <a:cs typeface="Corbel"/>
              </a:rPr>
              <a:t>dal livello (e dalla natura) del debito, la cui sostenibilità è strettamente collegata ai risultati economico-operativi (reddito e flussi di cassa) realizzati e previsti.</a:t>
            </a:r>
          </a:p>
          <a:p>
            <a:pPr marL="457200" indent="-457200" algn="just">
              <a:lnSpc>
                <a:spcPct val="100000"/>
              </a:lnSpc>
              <a:spcBef>
                <a:spcPts val="2000"/>
              </a:spcBef>
              <a:buFont typeface="Wingdings" panose="05000000000000000000" pitchFamily="2" charset="2"/>
              <a:buChar char="Ø"/>
            </a:pPr>
            <a:endParaRPr lang="it-IT" sz="2000" spc="-5" dirty="0">
              <a:solidFill>
                <a:srgbClr val="001F5F"/>
              </a:solidFill>
              <a:latin typeface="Corbel"/>
              <a:cs typeface="Corbel"/>
            </a:endParaRPr>
          </a:p>
          <a:p>
            <a:pPr algn="just">
              <a:lnSpc>
                <a:spcPct val="100000"/>
              </a:lnSpc>
              <a:spcBef>
                <a:spcPts val="2000"/>
              </a:spcBef>
            </a:pPr>
            <a:r>
              <a:rPr lang="it-IT" sz="2000" spc="-5" dirty="0">
                <a:solidFill>
                  <a:srgbClr val="001F5F"/>
                </a:solidFill>
                <a:latin typeface="Corbel"/>
                <a:cs typeface="Corbel"/>
              </a:rPr>
              <a:t>La soluzione della crisi finanziaria è tanto più agevole, quanto meno ampia e profonda sia la crisi economica. A sua volta, l’azione sulla crisi economica può essere favorita da una condizione di relativa solidità finanziaria.</a:t>
            </a:r>
            <a:endParaRPr sz="2000" dirty="0">
              <a:latin typeface="Corbel"/>
              <a:cs typeface="Corbel"/>
            </a:endParaRPr>
          </a:p>
        </p:txBody>
      </p:sp>
    </p:spTree>
    <p:extLst>
      <p:ext uri="{BB962C8B-B14F-4D97-AF65-F5344CB8AC3E}">
        <p14:creationId xmlns:p14="http://schemas.microsoft.com/office/powerpoint/2010/main" val="1110921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E916B945-6DAB-422F-88FC-E22ECCB8872B}"/>
              </a:ext>
            </a:extLst>
          </p:cNvPr>
          <p:cNvSpPr txBox="1"/>
          <p:nvPr/>
        </p:nvSpPr>
        <p:spPr>
          <a:xfrm>
            <a:off x="457200" y="762000"/>
            <a:ext cx="11125200" cy="5940088"/>
          </a:xfrm>
          <a:prstGeom prst="rect">
            <a:avLst/>
          </a:prstGeom>
          <a:ln w="28575">
            <a:noFill/>
          </a:ln>
        </p:spPr>
        <p:txBody>
          <a:bodyPr vert="horz" wrap="square" lIns="0" tIns="254000" rIns="0" bIns="0" rtlCol="0">
            <a:spAutoFit/>
          </a:bodyPr>
          <a:lstStyle/>
          <a:p>
            <a:pPr algn="just">
              <a:lnSpc>
                <a:spcPct val="100000"/>
              </a:lnSpc>
              <a:spcBef>
                <a:spcPts val="2000"/>
              </a:spcBef>
            </a:pPr>
            <a:r>
              <a:rPr lang="it-IT" sz="2300" spc="-5" dirty="0">
                <a:solidFill>
                  <a:srgbClr val="001F5F"/>
                </a:solidFill>
                <a:latin typeface="Corbel"/>
                <a:cs typeface="Corbel"/>
              </a:rPr>
              <a:t>Se la </a:t>
            </a:r>
            <a:r>
              <a:rPr lang="it-IT" sz="2300" b="1" spc="-5" dirty="0">
                <a:solidFill>
                  <a:srgbClr val="001F5F"/>
                </a:solidFill>
                <a:latin typeface="Corbel"/>
                <a:cs typeface="Corbel"/>
              </a:rPr>
              <a:t>crisi</a:t>
            </a:r>
            <a:r>
              <a:rPr lang="it-IT" sz="2300" spc="-5" dirty="0">
                <a:solidFill>
                  <a:srgbClr val="001F5F"/>
                </a:solidFill>
                <a:latin typeface="Corbel"/>
                <a:cs typeface="Corbel"/>
              </a:rPr>
              <a:t> è esclusivamente </a:t>
            </a:r>
            <a:r>
              <a:rPr lang="it-IT" sz="2300" b="1" spc="-5" dirty="0">
                <a:solidFill>
                  <a:srgbClr val="001F5F"/>
                </a:solidFill>
                <a:latin typeface="Corbel"/>
                <a:cs typeface="Corbel"/>
              </a:rPr>
              <a:t>di tipo finanziario</a:t>
            </a:r>
            <a:r>
              <a:rPr lang="it-IT" sz="2300" spc="-5" dirty="0">
                <a:solidFill>
                  <a:srgbClr val="001F5F"/>
                </a:solidFill>
                <a:latin typeface="Corbel"/>
                <a:cs typeface="Corbel"/>
              </a:rPr>
              <a:t>, dovuta ad uno squilibrio fra la struttura degli investimenti e quella dei finanziamenti (debiti sovradimensionati rispetto al </a:t>
            </a:r>
            <a:r>
              <a:rPr lang="it-IT" sz="2300" i="1" spc="-5" dirty="0">
                <a:solidFill>
                  <a:srgbClr val="001F5F"/>
                </a:solidFill>
                <a:latin typeface="Corbel"/>
                <a:cs typeface="Corbel"/>
              </a:rPr>
              <a:t>cash flow </a:t>
            </a:r>
            <a:r>
              <a:rPr lang="it-IT" sz="2300" spc="-5" dirty="0">
                <a:solidFill>
                  <a:srgbClr val="001F5F"/>
                </a:solidFill>
                <a:latin typeface="Corbel"/>
                <a:cs typeface="Corbel"/>
              </a:rPr>
              <a:t>generato dalla gestione), per essere superata richiede un consolidamento del debito contestuale ad una sua riduzione, ove possibile attraverso misure di ricapitalizzazione, nonché, sotto il profilo strategico, un monitoraggio dell’attività improntato ad uno sviluppo «sostenibile» dell’impresa.</a:t>
            </a:r>
          </a:p>
          <a:p>
            <a:pPr algn="just">
              <a:lnSpc>
                <a:spcPct val="100000"/>
              </a:lnSpc>
              <a:spcBef>
                <a:spcPts val="2000"/>
              </a:spcBef>
            </a:pPr>
            <a:r>
              <a:rPr lang="it-IT" sz="2300" spc="-5" dirty="0">
                <a:solidFill>
                  <a:srgbClr val="001F5F"/>
                </a:solidFill>
                <a:latin typeface="Corbel"/>
                <a:cs typeface="Corbel"/>
              </a:rPr>
              <a:t>Se la </a:t>
            </a:r>
            <a:r>
              <a:rPr lang="it-IT" sz="2300" b="1" spc="-5" dirty="0">
                <a:solidFill>
                  <a:srgbClr val="001F5F"/>
                </a:solidFill>
                <a:latin typeface="Corbel"/>
                <a:cs typeface="Corbel"/>
              </a:rPr>
              <a:t>crisi </a:t>
            </a:r>
            <a:r>
              <a:rPr lang="it-IT" sz="2300" spc="-5" dirty="0">
                <a:solidFill>
                  <a:srgbClr val="001F5F"/>
                </a:solidFill>
                <a:latin typeface="Corbel"/>
                <a:cs typeface="Corbel"/>
              </a:rPr>
              <a:t>sia anche </a:t>
            </a:r>
            <a:r>
              <a:rPr lang="it-IT" sz="2300" b="1" spc="-5" dirty="0">
                <a:solidFill>
                  <a:srgbClr val="001F5F"/>
                </a:solidFill>
                <a:latin typeface="Corbel"/>
                <a:cs typeface="Corbel"/>
              </a:rPr>
              <a:t>di carattere patrimoniale</a:t>
            </a:r>
            <a:r>
              <a:rPr lang="it-IT" sz="2300" spc="-5" dirty="0">
                <a:solidFill>
                  <a:srgbClr val="001F5F"/>
                </a:solidFill>
                <a:latin typeface="Corbel"/>
                <a:cs typeface="Corbel"/>
              </a:rPr>
              <a:t>, il suo superamento presuppone </a:t>
            </a:r>
            <a:r>
              <a:rPr lang="it-IT" sz="2300" b="1" spc="-5" dirty="0">
                <a:solidFill>
                  <a:srgbClr val="001F5F"/>
                </a:solidFill>
                <a:latin typeface="Corbel"/>
                <a:cs typeface="Corbel"/>
              </a:rPr>
              <a:t>interventi più incisivi</a:t>
            </a:r>
            <a:r>
              <a:rPr lang="it-IT" sz="2300" spc="-5" dirty="0">
                <a:solidFill>
                  <a:srgbClr val="001F5F"/>
                </a:solidFill>
                <a:latin typeface="Corbel"/>
                <a:cs typeface="Corbel"/>
              </a:rPr>
              <a:t>, diretti sia all’organizzazione aziendale, sia alla sfera patrimoniale e finanziaria dell’impresa. </a:t>
            </a:r>
          </a:p>
          <a:p>
            <a:pPr algn="just">
              <a:lnSpc>
                <a:spcPct val="100000"/>
              </a:lnSpc>
              <a:spcBef>
                <a:spcPts val="2000"/>
              </a:spcBef>
            </a:pPr>
            <a:r>
              <a:rPr lang="it-IT" sz="2300" spc="-5" dirty="0">
                <a:solidFill>
                  <a:srgbClr val="001F5F"/>
                </a:solidFill>
                <a:latin typeface="Corbel"/>
                <a:cs typeface="Corbel"/>
              </a:rPr>
              <a:t>L’accesso alla più appropriata procedura concorsuale e agli strumenti di regolazione può consentire all’impresa il superamento della crisi –specie se strutturale- non solo in un’ottica puramente liquidatoria ma attraverso un piano di risanamento/ristrutturazione che possa salvaguardare la continuità aziendale (anche prevedendo la dismissione di attività considerate «marginali» e quindi non «strategiche» rispetto all’obiettivo del </a:t>
            </a:r>
            <a:r>
              <a:rPr lang="it-IT" sz="2300" i="1" spc="-5" dirty="0">
                <a:solidFill>
                  <a:srgbClr val="001F5F"/>
                </a:solidFill>
                <a:latin typeface="Corbel"/>
                <a:cs typeface="Corbel"/>
              </a:rPr>
              <a:t>turnaround).</a:t>
            </a:r>
          </a:p>
        </p:txBody>
      </p:sp>
    </p:spTree>
    <p:extLst>
      <p:ext uri="{BB962C8B-B14F-4D97-AF65-F5344CB8AC3E}">
        <p14:creationId xmlns:p14="http://schemas.microsoft.com/office/powerpoint/2010/main" val="3257974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EE93E9A4-889D-45ED-A7B8-F7C90D176B68}"/>
              </a:ext>
            </a:extLst>
          </p:cNvPr>
          <p:cNvSpPr txBox="1"/>
          <p:nvPr/>
        </p:nvSpPr>
        <p:spPr>
          <a:xfrm>
            <a:off x="457200" y="1143000"/>
            <a:ext cx="11125200" cy="4370427"/>
          </a:xfrm>
          <a:prstGeom prst="rect">
            <a:avLst/>
          </a:prstGeom>
          <a:ln w="28575">
            <a:noFill/>
          </a:ln>
        </p:spPr>
        <p:txBody>
          <a:bodyPr vert="horz" wrap="square" lIns="0" tIns="254000" rIns="0" bIns="0" rtlCol="0">
            <a:spAutoFit/>
          </a:bodyPr>
          <a:lstStyle/>
          <a:p>
            <a:pPr algn="just">
              <a:lnSpc>
                <a:spcPct val="100000"/>
              </a:lnSpc>
              <a:spcBef>
                <a:spcPts val="2000"/>
              </a:spcBef>
            </a:pPr>
            <a:r>
              <a:rPr lang="it-IT" sz="2400" spc="-5" dirty="0">
                <a:solidFill>
                  <a:srgbClr val="001F5F"/>
                </a:solidFill>
                <a:latin typeface="Corbel"/>
                <a:cs typeface="Corbel"/>
              </a:rPr>
              <a:t>Gli </a:t>
            </a:r>
            <a:r>
              <a:rPr lang="it-IT" sz="2400" b="1" spc="-5" dirty="0">
                <a:solidFill>
                  <a:srgbClr val="001F5F"/>
                </a:solidFill>
                <a:latin typeface="Corbel"/>
                <a:cs typeface="Corbel"/>
              </a:rPr>
              <a:t>stadi della crisi</a:t>
            </a:r>
            <a:r>
              <a:rPr lang="it-IT" sz="2400" spc="-5" dirty="0">
                <a:solidFill>
                  <a:srgbClr val="001F5F"/>
                </a:solidFill>
                <a:latin typeface="Corbel"/>
                <a:cs typeface="Corbel"/>
              </a:rPr>
              <a:t>:</a:t>
            </a:r>
            <a:endParaRPr lang="it-IT" sz="2000" spc="-5" dirty="0">
              <a:solidFill>
                <a:srgbClr val="001F5F"/>
              </a:solidFill>
              <a:latin typeface="Corbel"/>
              <a:cs typeface="Corbel"/>
            </a:endParaRPr>
          </a:p>
          <a:p>
            <a:pPr marL="457200" indent="-457200" algn="just">
              <a:lnSpc>
                <a:spcPct val="100000"/>
              </a:lnSpc>
              <a:spcBef>
                <a:spcPts val="2000"/>
              </a:spcBef>
              <a:buFont typeface="Wingdings" panose="05000000000000000000" pitchFamily="2" charset="2"/>
              <a:buChar char="Ø"/>
            </a:pPr>
            <a:r>
              <a:rPr lang="it-IT" sz="2000" spc="-5" dirty="0">
                <a:solidFill>
                  <a:srgbClr val="001F5F"/>
                </a:solidFill>
                <a:latin typeface="Corbel"/>
                <a:cs typeface="Corbel"/>
              </a:rPr>
              <a:t>Crisi</a:t>
            </a:r>
            <a:r>
              <a:rPr lang="it-IT" sz="2000" b="1" spc="-5" dirty="0">
                <a:solidFill>
                  <a:srgbClr val="001F5F"/>
                </a:solidFill>
                <a:latin typeface="Corbel"/>
                <a:cs typeface="Corbel"/>
              </a:rPr>
              <a:t> potenziale       </a:t>
            </a:r>
            <a:r>
              <a:rPr lang="it-IT" spc="-5" dirty="0">
                <a:solidFill>
                  <a:srgbClr val="001F5F"/>
                </a:solidFill>
                <a:latin typeface="Corbel"/>
                <a:cs typeface="Corbel"/>
              </a:rPr>
              <a:t>(es. disponibilità di cassa – capacità di debito non utilizzata e assetto operativo superato)</a:t>
            </a:r>
          </a:p>
          <a:p>
            <a:pPr marL="457200" indent="-457200" algn="just">
              <a:lnSpc>
                <a:spcPct val="100000"/>
              </a:lnSpc>
              <a:spcBef>
                <a:spcPts val="2000"/>
              </a:spcBef>
              <a:buFont typeface="Wingdings" panose="05000000000000000000" pitchFamily="2" charset="2"/>
              <a:buChar char="Ø"/>
            </a:pPr>
            <a:r>
              <a:rPr lang="it-IT" sz="2000" spc="-5" dirty="0">
                <a:solidFill>
                  <a:srgbClr val="001F5F"/>
                </a:solidFill>
                <a:latin typeface="Corbel"/>
                <a:cs typeface="Corbel"/>
              </a:rPr>
              <a:t>Crisi</a:t>
            </a:r>
            <a:r>
              <a:rPr lang="it-IT" sz="2000" b="1" spc="-5" dirty="0">
                <a:solidFill>
                  <a:srgbClr val="001F5F"/>
                </a:solidFill>
                <a:latin typeface="Corbel"/>
                <a:cs typeface="Corbel"/>
              </a:rPr>
              <a:t> reversibile        </a:t>
            </a:r>
            <a:r>
              <a:rPr lang="it-IT" spc="-5" dirty="0">
                <a:solidFill>
                  <a:srgbClr val="001F5F"/>
                </a:solidFill>
                <a:latin typeface="Corbel"/>
                <a:cs typeface="Corbel"/>
              </a:rPr>
              <a:t>(possibilità di reagire puntando sulla continuità come complesso funzionante)</a:t>
            </a:r>
          </a:p>
          <a:p>
            <a:pPr marL="457200" indent="-457200" algn="just">
              <a:lnSpc>
                <a:spcPct val="100000"/>
              </a:lnSpc>
              <a:spcBef>
                <a:spcPts val="2000"/>
              </a:spcBef>
              <a:buFont typeface="Wingdings" panose="05000000000000000000" pitchFamily="2" charset="2"/>
              <a:buChar char="Ø"/>
            </a:pPr>
            <a:r>
              <a:rPr lang="it-IT" sz="2000" spc="-5" dirty="0">
                <a:solidFill>
                  <a:srgbClr val="001F5F"/>
                </a:solidFill>
                <a:latin typeface="Corbel"/>
                <a:cs typeface="Corbel"/>
              </a:rPr>
              <a:t>Crisi</a:t>
            </a:r>
            <a:r>
              <a:rPr lang="it-IT" sz="2000" b="1" spc="-5" dirty="0">
                <a:solidFill>
                  <a:srgbClr val="001F5F"/>
                </a:solidFill>
                <a:latin typeface="Corbel"/>
                <a:cs typeface="Corbel"/>
              </a:rPr>
              <a:t> irreversibile</a:t>
            </a:r>
          </a:p>
          <a:p>
            <a:pPr algn="just">
              <a:lnSpc>
                <a:spcPct val="100000"/>
              </a:lnSpc>
              <a:spcBef>
                <a:spcPts val="2000"/>
              </a:spcBef>
            </a:pPr>
            <a:endParaRPr lang="it-IT" sz="2000" b="1" spc="-5" dirty="0">
              <a:solidFill>
                <a:srgbClr val="001F5F"/>
              </a:solidFill>
              <a:latin typeface="Corbel"/>
              <a:cs typeface="Corbel"/>
            </a:endParaRPr>
          </a:p>
          <a:p>
            <a:pPr algn="just">
              <a:lnSpc>
                <a:spcPct val="100000"/>
              </a:lnSpc>
              <a:spcBef>
                <a:spcPts val="2000"/>
              </a:spcBef>
            </a:pPr>
            <a:r>
              <a:rPr lang="it-IT" sz="2000" b="1" spc="-5" dirty="0">
                <a:solidFill>
                  <a:srgbClr val="001F5F"/>
                </a:solidFill>
                <a:latin typeface="Corbel"/>
                <a:cs typeface="Corbel"/>
              </a:rPr>
              <a:t>La linea di demarcazione fra crisi e insolvenza è molto sottile: «</a:t>
            </a:r>
            <a:r>
              <a:rPr lang="it-IT" sz="2000" b="1" i="1" spc="-5" dirty="0">
                <a:solidFill>
                  <a:srgbClr val="001F5F"/>
                </a:solidFill>
                <a:latin typeface="Corbel"/>
                <a:cs typeface="Corbel"/>
              </a:rPr>
              <a:t>tutto dipende dall’orizzonte cronologico al quale si fa riferimento (…): la crisi finanziaria preclude, o non preclude, il ritorno alla normalità, a secondo che la prognosi venga riferita ad un termine breve (al limite immediato), o riguardi un più lungo lasso di tempo</a:t>
            </a:r>
            <a:r>
              <a:rPr lang="it-IT" sz="2000" b="1" spc="-5" dirty="0">
                <a:solidFill>
                  <a:srgbClr val="001F5F"/>
                </a:solidFill>
                <a:latin typeface="Corbel"/>
                <a:cs typeface="Corbel"/>
              </a:rPr>
              <a:t>» ( TERRANOVA) </a:t>
            </a:r>
          </a:p>
        </p:txBody>
      </p:sp>
      <p:sp>
        <p:nvSpPr>
          <p:cNvPr id="3" name="Freccia in giù 2">
            <a:extLst>
              <a:ext uri="{FF2B5EF4-FFF2-40B4-BE49-F238E27FC236}">
                <a16:creationId xmlns:a16="http://schemas.microsoft.com/office/drawing/2014/main" id="{C72DB684-2C65-4544-A64F-3A637EE513F1}"/>
              </a:ext>
            </a:extLst>
          </p:cNvPr>
          <p:cNvSpPr/>
          <p:nvPr/>
        </p:nvSpPr>
        <p:spPr>
          <a:xfrm>
            <a:off x="1676400" y="3581400"/>
            <a:ext cx="484632"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954022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CA855348-4CF7-4A8A-8A68-94DCC79B50B1}"/>
              </a:ext>
            </a:extLst>
          </p:cNvPr>
          <p:cNvSpPr txBox="1"/>
          <p:nvPr/>
        </p:nvSpPr>
        <p:spPr>
          <a:xfrm>
            <a:off x="457200" y="762000"/>
            <a:ext cx="11125200" cy="5488682"/>
          </a:xfrm>
          <a:prstGeom prst="rect">
            <a:avLst/>
          </a:prstGeom>
          <a:ln w="28575">
            <a:noFill/>
          </a:ln>
        </p:spPr>
        <p:txBody>
          <a:bodyPr vert="horz" wrap="square" lIns="0" tIns="254000" rIns="0" bIns="0" rtlCol="0">
            <a:spAutoFit/>
          </a:bodyPr>
          <a:lstStyle/>
          <a:p>
            <a:pPr algn="just">
              <a:lnSpc>
                <a:spcPct val="100000"/>
              </a:lnSpc>
              <a:spcBef>
                <a:spcPts val="2000"/>
              </a:spcBef>
            </a:pPr>
            <a:r>
              <a:rPr lang="it-IT" sz="2000" spc="-5" dirty="0">
                <a:solidFill>
                  <a:srgbClr val="001F5F"/>
                </a:solidFill>
                <a:latin typeface="Corbel"/>
                <a:cs typeface="Corbel"/>
              </a:rPr>
              <a:t>L’</a:t>
            </a:r>
            <a:r>
              <a:rPr lang="it-IT" sz="2000" b="1" spc="-5" dirty="0">
                <a:solidFill>
                  <a:srgbClr val="001F5F"/>
                </a:solidFill>
                <a:latin typeface="Corbel"/>
                <a:cs typeface="Corbel"/>
              </a:rPr>
              <a:t>insolvenza</a:t>
            </a:r>
            <a:r>
              <a:rPr lang="it-IT" sz="2000" spc="-5" dirty="0">
                <a:solidFill>
                  <a:srgbClr val="001F5F"/>
                </a:solidFill>
                <a:latin typeface="Corbel"/>
                <a:cs typeface="Corbel"/>
              </a:rPr>
              <a:t> è intesa come incapacità di far fronte in modo regolare ai propri debiti e alle obbligazioni contratte, manifestata con inadempimenti o altri fatti esteriori. </a:t>
            </a:r>
          </a:p>
          <a:p>
            <a:pPr marL="457200" indent="-457200" algn="just">
              <a:lnSpc>
                <a:spcPct val="100000"/>
              </a:lnSpc>
              <a:spcBef>
                <a:spcPts val="2000"/>
              </a:spcBef>
              <a:buFont typeface="Wingdings" panose="05000000000000000000" pitchFamily="2" charset="2"/>
              <a:buChar char="Ø"/>
            </a:pPr>
            <a:r>
              <a:rPr lang="it-IT" sz="2000" b="1" spc="-5" dirty="0">
                <a:solidFill>
                  <a:srgbClr val="001F5F"/>
                </a:solidFill>
                <a:latin typeface="Corbel"/>
                <a:cs typeface="Corbel"/>
              </a:rPr>
              <a:t>Incapacità di adempiere alle obbligazioni </a:t>
            </a:r>
            <a:r>
              <a:rPr lang="it-IT" sz="2000" b="1" spc="-5" dirty="0">
                <a:solidFill>
                  <a:srgbClr val="001F5F"/>
                </a:solidFill>
                <a:effectLst>
                  <a:outerShdw blurRad="38100" dist="38100" dir="2700000" algn="tl">
                    <a:srgbClr val="000000">
                      <a:alpha val="43137"/>
                    </a:srgbClr>
                  </a:outerShdw>
                </a:effectLst>
                <a:latin typeface="Corbel"/>
                <a:cs typeface="Corbel"/>
              </a:rPr>
              <a:t>reiterata nel tempo </a:t>
            </a:r>
            <a:r>
              <a:rPr lang="it-IT" sz="2000" b="1" spc="-5" dirty="0">
                <a:solidFill>
                  <a:srgbClr val="001F5F"/>
                </a:solidFill>
                <a:latin typeface="Corbel"/>
                <a:cs typeface="Corbel"/>
              </a:rPr>
              <a:t>(può condurre al dissesto)</a:t>
            </a:r>
          </a:p>
          <a:p>
            <a:pPr algn="just">
              <a:lnSpc>
                <a:spcPct val="100000"/>
              </a:lnSpc>
              <a:spcBef>
                <a:spcPts val="2000"/>
              </a:spcBef>
            </a:pPr>
            <a:r>
              <a:rPr lang="it-IT" sz="2000" b="1" spc="-5" dirty="0">
                <a:solidFill>
                  <a:srgbClr val="001F5F"/>
                </a:solidFill>
                <a:latin typeface="Corbel"/>
                <a:cs typeface="Corbel"/>
              </a:rPr>
              <a:t>         (</a:t>
            </a:r>
            <a:r>
              <a:rPr lang="it-IT" sz="2000" spc="-5" dirty="0">
                <a:solidFill>
                  <a:srgbClr val="001F5F"/>
                </a:solidFill>
                <a:latin typeface="Corbel"/>
                <a:cs typeface="Corbel"/>
              </a:rPr>
              <a:t>accompagnata da una crisi definitiva ed irreversibile di liquidità già in una fase acuta e grave).</a:t>
            </a:r>
            <a:r>
              <a:rPr lang="it-IT" sz="2000" b="1" spc="-5" dirty="0">
                <a:solidFill>
                  <a:srgbClr val="001F5F"/>
                </a:solidFill>
                <a:latin typeface="Corbel"/>
                <a:cs typeface="Corbel"/>
              </a:rPr>
              <a:t> 	</a:t>
            </a:r>
            <a:endParaRPr lang="it-IT" sz="2000" spc="-5" dirty="0">
              <a:solidFill>
                <a:srgbClr val="001F5F"/>
              </a:solidFill>
              <a:latin typeface="Corbel"/>
              <a:cs typeface="Corbel"/>
            </a:endParaRPr>
          </a:p>
          <a:p>
            <a:pPr marL="457200" indent="-457200" algn="just">
              <a:lnSpc>
                <a:spcPct val="100000"/>
              </a:lnSpc>
              <a:spcBef>
                <a:spcPts val="2000"/>
              </a:spcBef>
              <a:buFont typeface="Wingdings" panose="05000000000000000000" pitchFamily="2" charset="2"/>
              <a:buChar char="Ø"/>
            </a:pPr>
            <a:r>
              <a:rPr lang="it-IT" sz="2000" b="1" spc="-5" dirty="0">
                <a:solidFill>
                  <a:srgbClr val="001F5F"/>
                </a:solidFill>
                <a:latin typeface="Corbel"/>
                <a:cs typeface="Corbel"/>
              </a:rPr>
              <a:t>Inadempimenti  </a:t>
            </a:r>
            <a:r>
              <a:rPr lang="it-IT" sz="2000" spc="-5" dirty="0">
                <a:solidFill>
                  <a:srgbClr val="001F5F"/>
                </a:solidFill>
                <a:latin typeface="Corbel"/>
                <a:cs typeface="Corbel"/>
              </a:rPr>
              <a:t>(rappresenta solo uno di possibili eventi esteriori)         </a:t>
            </a:r>
          </a:p>
          <a:p>
            <a:pPr algn="just">
              <a:lnSpc>
                <a:spcPct val="100000"/>
              </a:lnSpc>
              <a:spcBef>
                <a:spcPts val="2000"/>
              </a:spcBef>
            </a:pPr>
            <a:r>
              <a:rPr lang="it-IT" sz="2000" spc="-5" dirty="0">
                <a:solidFill>
                  <a:srgbClr val="001F5F"/>
                </a:solidFill>
                <a:latin typeface="Corbel"/>
                <a:cs typeface="Corbel"/>
              </a:rPr>
              <a:t>L’</a:t>
            </a:r>
            <a:r>
              <a:rPr lang="it-IT" sz="2000" spc="-5" dirty="0">
                <a:solidFill>
                  <a:srgbClr val="FF0000"/>
                </a:solidFill>
                <a:latin typeface="Corbel"/>
                <a:cs typeface="Corbel"/>
              </a:rPr>
              <a:t>insolvenza</a:t>
            </a:r>
            <a:r>
              <a:rPr lang="it-IT" sz="2000" spc="-5" dirty="0">
                <a:solidFill>
                  <a:srgbClr val="001F5F"/>
                </a:solidFill>
                <a:latin typeface="Corbel"/>
                <a:cs typeface="Corbel"/>
              </a:rPr>
              <a:t> differisce dall’</a:t>
            </a:r>
            <a:r>
              <a:rPr lang="it-IT" sz="2000" spc="-5" dirty="0">
                <a:solidFill>
                  <a:srgbClr val="00B050"/>
                </a:solidFill>
                <a:latin typeface="Corbel"/>
                <a:cs typeface="Corbel"/>
              </a:rPr>
              <a:t>inadempimento</a:t>
            </a:r>
            <a:r>
              <a:rPr lang="it-IT" sz="2000" spc="-5" dirty="0">
                <a:solidFill>
                  <a:srgbClr val="001F5F"/>
                </a:solidFill>
                <a:latin typeface="Corbel"/>
                <a:cs typeface="Corbel"/>
              </a:rPr>
              <a:t>, poiché non indica un </a:t>
            </a:r>
            <a:r>
              <a:rPr lang="it-IT" sz="2000" spc="-5" dirty="0">
                <a:solidFill>
                  <a:srgbClr val="00B050"/>
                </a:solidFill>
                <a:latin typeface="Corbel"/>
                <a:cs typeface="Corbel"/>
              </a:rPr>
              <a:t>fatto</a:t>
            </a:r>
            <a:r>
              <a:rPr lang="it-IT" sz="2000" spc="-5" dirty="0">
                <a:solidFill>
                  <a:srgbClr val="001F5F"/>
                </a:solidFill>
                <a:latin typeface="Corbel"/>
                <a:cs typeface="Corbel"/>
              </a:rPr>
              <a:t>, e cioè un avvenimento puntuale, ma uno </a:t>
            </a:r>
            <a:r>
              <a:rPr lang="it-IT" sz="2000" spc="-5" dirty="0">
                <a:solidFill>
                  <a:srgbClr val="FF0000"/>
                </a:solidFill>
                <a:latin typeface="Corbel"/>
                <a:cs typeface="Corbel"/>
              </a:rPr>
              <a:t>stato</a:t>
            </a:r>
            <a:r>
              <a:rPr lang="it-IT" sz="2000" spc="-5" dirty="0">
                <a:solidFill>
                  <a:srgbClr val="001F5F"/>
                </a:solidFill>
                <a:latin typeface="Corbel"/>
                <a:cs typeface="Corbel"/>
              </a:rPr>
              <a:t>, e cioè una situazione dotata di un certo grado di stabilità.</a:t>
            </a:r>
          </a:p>
          <a:p>
            <a:pPr algn="just">
              <a:lnSpc>
                <a:spcPct val="100000"/>
              </a:lnSpc>
              <a:spcBef>
                <a:spcPts val="2000"/>
              </a:spcBef>
            </a:pPr>
            <a:r>
              <a:rPr lang="it-IT" sz="2000" spc="-5" dirty="0">
                <a:solidFill>
                  <a:srgbClr val="001F5F"/>
                </a:solidFill>
                <a:latin typeface="Corbel"/>
                <a:cs typeface="Corbel"/>
              </a:rPr>
              <a:t>L’inadempimento non è sempre rivelatore dell’insolvenza come accade ad esempio quando sia voluto dal debitore e non dovuto alla sua impossibilità di far fronte ai pagamenti.</a:t>
            </a:r>
          </a:p>
          <a:p>
            <a:pPr algn="just">
              <a:lnSpc>
                <a:spcPct val="100000"/>
              </a:lnSpc>
              <a:spcBef>
                <a:spcPts val="2000"/>
              </a:spcBef>
            </a:pPr>
            <a:r>
              <a:rPr lang="it-IT" sz="2000" spc="-5" dirty="0">
                <a:solidFill>
                  <a:srgbClr val="001F5F"/>
                </a:solidFill>
                <a:latin typeface="Corbel"/>
                <a:cs typeface="Corbel"/>
              </a:rPr>
              <a:t>Può parlarsi di insolvenza quando l’inadempimento sia sintomatico di un </a:t>
            </a:r>
            <a:r>
              <a:rPr lang="it-IT" sz="2000" b="1" spc="-5" dirty="0">
                <a:solidFill>
                  <a:srgbClr val="001F5F"/>
                </a:solidFill>
                <a:effectLst>
                  <a:outerShdw blurRad="38100" dist="38100" dir="2700000" algn="tl">
                    <a:srgbClr val="000000">
                      <a:alpha val="43137"/>
                    </a:srgbClr>
                  </a:outerShdw>
                </a:effectLst>
                <a:latin typeface="Corbel"/>
                <a:cs typeface="Corbel"/>
              </a:rPr>
              <a:t>giudizio di inidoneità </a:t>
            </a:r>
            <a:r>
              <a:rPr lang="it-IT" sz="2000" b="1" spc="-5" dirty="0" err="1">
                <a:solidFill>
                  <a:srgbClr val="001F5F"/>
                </a:solidFill>
                <a:effectLst>
                  <a:outerShdw blurRad="38100" dist="38100" dir="2700000" algn="tl">
                    <a:srgbClr val="000000">
                      <a:alpha val="43137"/>
                    </a:srgbClr>
                  </a:outerShdw>
                </a:effectLst>
                <a:latin typeface="Corbel"/>
                <a:cs typeface="Corbel"/>
              </a:rPr>
              <a:t>solutoria</a:t>
            </a:r>
            <a:r>
              <a:rPr lang="it-IT" sz="2000" b="1" spc="-5" dirty="0">
                <a:solidFill>
                  <a:srgbClr val="001F5F"/>
                </a:solidFill>
                <a:effectLst>
                  <a:outerShdw blurRad="38100" dist="38100" dir="2700000" algn="tl">
                    <a:srgbClr val="000000">
                      <a:alpha val="43137"/>
                    </a:srgbClr>
                  </a:outerShdw>
                </a:effectLst>
                <a:latin typeface="Corbel"/>
                <a:cs typeface="Corbel"/>
              </a:rPr>
              <a:t> strutturale </a:t>
            </a:r>
            <a:r>
              <a:rPr lang="it-IT" sz="2000" spc="-5" dirty="0">
                <a:solidFill>
                  <a:srgbClr val="001F5F"/>
                </a:solidFill>
                <a:latin typeface="Corbel"/>
                <a:cs typeface="Corbel"/>
              </a:rPr>
              <a:t>del debitore e deve essere oggetto di una valutazione complessiva relativa alle condizioni economiche necessarie a consentire la prosecuzione dell’attività di impresa.</a:t>
            </a:r>
            <a:endParaRPr lang="it-IT" sz="2000" dirty="0">
              <a:latin typeface="Corbel"/>
              <a:cs typeface="Corbel"/>
            </a:endParaRPr>
          </a:p>
        </p:txBody>
      </p:sp>
    </p:spTree>
    <p:extLst>
      <p:ext uri="{BB962C8B-B14F-4D97-AF65-F5344CB8AC3E}">
        <p14:creationId xmlns:p14="http://schemas.microsoft.com/office/powerpoint/2010/main" val="3038922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6524908F-F7D4-4089-91D9-A9974E4A788B}"/>
              </a:ext>
            </a:extLst>
          </p:cNvPr>
          <p:cNvSpPr txBox="1"/>
          <p:nvPr/>
        </p:nvSpPr>
        <p:spPr>
          <a:xfrm>
            <a:off x="457200" y="762000"/>
            <a:ext cx="11125200" cy="5488682"/>
          </a:xfrm>
          <a:prstGeom prst="rect">
            <a:avLst/>
          </a:prstGeom>
          <a:ln w="28575">
            <a:solidFill>
              <a:srgbClr val="0070C0"/>
            </a:solidFill>
          </a:ln>
        </p:spPr>
        <p:txBody>
          <a:bodyPr vert="horz" wrap="square" lIns="0" tIns="254000" rIns="0" bIns="0" rtlCol="0">
            <a:spAutoFit/>
          </a:bodyPr>
          <a:lstStyle/>
          <a:p>
            <a:pPr algn="just">
              <a:lnSpc>
                <a:spcPct val="100000"/>
              </a:lnSpc>
              <a:spcBef>
                <a:spcPts val="2000"/>
              </a:spcBef>
            </a:pPr>
            <a:r>
              <a:rPr lang="it-IT" sz="2000" spc="-5" dirty="0">
                <a:solidFill>
                  <a:srgbClr val="001F5F"/>
                </a:solidFill>
                <a:latin typeface="Corbel"/>
                <a:cs typeface="Corbel"/>
              </a:rPr>
              <a:t>La prospettiva temporale dell’accertamento:</a:t>
            </a:r>
            <a:r>
              <a:rPr lang="it-IT" sz="2000" b="1" spc="-5" dirty="0">
                <a:solidFill>
                  <a:srgbClr val="001F5F"/>
                </a:solidFill>
                <a:latin typeface="Corbel"/>
                <a:cs typeface="Corbel"/>
              </a:rPr>
              <a:t> l’insolvenza prospettica</a:t>
            </a:r>
          </a:p>
          <a:p>
            <a:pPr marL="457200" indent="-457200" algn="just">
              <a:lnSpc>
                <a:spcPct val="100000"/>
              </a:lnSpc>
              <a:spcBef>
                <a:spcPts val="2000"/>
              </a:spcBef>
              <a:buFont typeface="Wingdings" panose="05000000000000000000" pitchFamily="2" charset="2"/>
              <a:buChar char="Ø"/>
            </a:pPr>
            <a:r>
              <a:rPr lang="it-IT" sz="2000" b="1" spc="-5" dirty="0">
                <a:solidFill>
                  <a:srgbClr val="001F5F"/>
                </a:solidFill>
                <a:latin typeface="Corbel"/>
                <a:cs typeface="Corbel"/>
              </a:rPr>
              <a:t>giudizio prognostico sulla base delle caratteristiche strutturali dell’impresa debitrice</a:t>
            </a:r>
          </a:p>
          <a:p>
            <a:pPr marL="457200" indent="-457200" algn="just">
              <a:lnSpc>
                <a:spcPct val="100000"/>
              </a:lnSpc>
              <a:spcBef>
                <a:spcPts val="2000"/>
              </a:spcBef>
              <a:buFont typeface="Wingdings" panose="05000000000000000000" pitchFamily="2" charset="2"/>
              <a:buChar char="Ø"/>
            </a:pPr>
            <a:r>
              <a:rPr lang="it-IT" sz="2000" b="1" spc="-5" dirty="0">
                <a:solidFill>
                  <a:srgbClr val="001F5F"/>
                </a:solidFill>
                <a:latin typeface="Corbel"/>
                <a:cs typeface="Corbel"/>
              </a:rPr>
              <a:t>valutazione dell’aspetto dinamico e ampliamento dell’orizzonte temporale dell’accertamento</a:t>
            </a:r>
          </a:p>
          <a:p>
            <a:pPr marL="457200" indent="-457200" algn="just">
              <a:lnSpc>
                <a:spcPct val="100000"/>
              </a:lnSpc>
              <a:spcBef>
                <a:spcPts val="2000"/>
              </a:spcBef>
              <a:buFont typeface="Wingdings" panose="05000000000000000000" pitchFamily="2" charset="2"/>
              <a:buChar char="Ø"/>
            </a:pPr>
            <a:r>
              <a:rPr lang="it-IT" sz="2000" b="1" spc="-5" dirty="0">
                <a:solidFill>
                  <a:srgbClr val="001F5F"/>
                </a:solidFill>
                <a:latin typeface="Corbel"/>
                <a:cs typeface="Corbel"/>
              </a:rPr>
              <a:t>dalla «fotografia» della situazione attuale alla previsione della sua verosimile evoluzione</a:t>
            </a:r>
            <a:endParaRPr lang="it-IT" sz="2000" spc="-5" dirty="0">
              <a:solidFill>
                <a:srgbClr val="001F5F"/>
              </a:solidFill>
              <a:latin typeface="Corbel"/>
              <a:cs typeface="Corbel"/>
            </a:endParaRPr>
          </a:p>
          <a:p>
            <a:pPr algn="just">
              <a:lnSpc>
                <a:spcPct val="100000"/>
              </a:lnSpc>
              <a:spcBef>
                <a:spcPts val="2000"/>
              </a:spcBef>
            </a:pPr>
            <a:r>
              <a:rPr lang="it-IT" sz="2000" spc="-5" dirty="0">
                <a:solidFill>
                  <a:srgbClr val="001F5F"/>
                </a:solidFill>
                <a:latin typeface="Corbel"/>
              </a:rPr>
              <a:t>La semplice preponderanza del passivo sull’attivo non comporta di per sé sola uno stato di insolvenza (es. l’impresa potrebbe ancora godere di fiducia che le consente di procurarsi i mezzi finanziari per far fronte ai propri debiti).</a:t>
            </a:r>
          </a:p>
          <a:p>
            <a:pPr algn="just">
              <a:lnSpc>
                <a:spcPct val="100000"/>
              </a:lnSpc>
              <a:spcBef>
                <a:spcPts val="2000"/>
              </a:spcBef>
            </a:pPr>
            <a:r>
              <a:rPr lang="it-IT" sz="2000" spc="-5" dirty="0">
                <a:solidFill>
                  <a:srgbClr val="001F5F"/>
                </a:solidFill>
                <a:latin typeface="Corbel"/>
              </a:rPr>
              <a:t>Simmetricamente, l’adempimento delle obbligazioni scadute non consente di escludere automaticamente lo stato di insolvenza essendo possibile che l’impresa versi in una situazione strutturale votata, in una prospettiva temporale di breve periodo e secondo una normale prospettiva di </a:t>
            </a:r>
            <a:r>
              <a:rPr lang="it-IT" sz="2000" i="1" spc="-5" dirty="0" err="1">
                <a:solidFill>
                  <a:srgbClr val="001F5F"/>
                </a:solidFill>
                <a:latin typeface="Corbel"/>
              </a:rPr>
              <a:t>going</a:t>
            </a:r>
            <a:r>
              <a:rPr lang="it-IT" sz="2000" i="1" spc="-5" dirty="0">
                <a:solidFill>
                  <a:srgbClr val="001F5F"/>
                </a:solidFill>
                <a:latin typeface="Corbel"/>
              </a:rPr>
              <a:t> </a:t>
            </a:r>
            <a:r>
              <a:rPr lang="it-IT" sz="2000" i="1" spc="-5" dirty="0" err="1">
                <a:solidFill>
                  <a:srgbClr val="001F5F"/>
                </a:solidFill>
                <a:latin typeface="Corbel"/>
              </a:rPr>
              <a:t>concern</a:t>
            </a:r>
            <a:r>
              <a:rPr lang="it-IT" sz="2000" spc="-5" dirty="0">
                <a:solidFill>
                  <a:srgbClr val="001F5F"/>
                </a:solidFill>
                <a:latin typeface="Corbel"/>
              </a:rPr>
              <a:t>, alla definitiva impossibilità di adempiere.</a:t>
            </a:r>
          </a:p>
          <a:p>
            <a:pPr algn="just">
              <a:lnSpc>
                <a:spcPct val="100000"/>
              </a:lnSpc>
              <a:spcBef>
                <a:spcPts val="2000"/>
              </a:spcBef>
            </a:pPr>
            <a:r>
              <a:rPr lang="it-IT" sz="2000" b="1" spc="-5" dirty="0">
                <a:solidFill>
                  <a:srgbClr val="001F5F"/>
                </a:solidFill>
                <a:latin typeface="Corbel"/>
              </a:rPr>
              <a:t>L’insolvenza irreversibile è incompatibile con la continuazione dell’attività aziendale. </a:t>
            </a:r>
          </a:p>
        </p:txBody>
      </p:sp>
    </p:spTree>
    <p:extLst>
      <p:ext uri="{BB962C8B-B14F-4D97-AF65-F5344CB8AC3E}">
        <p14:creationId xmlns:p14="http://schemas.microsoft.com/office/powerpoint/2010/main" val="675897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05D5331A-53AE-2B2F-4476-2677AE6157BE}"/>
              </a:ext>
            </a:extLst>
          </p:cNvPr>
          <p:cNvSpPr txBox="1"/>
          <p:nvPr/>
        </p:nvSpPr>
        <p:spPr>
          <a:xfrm>
            <a:off x="1676400" y="609600"/>
            <a:ext cx="8382000" cy="461665"/>
          </a:xfrm>
          <a:prstGeom prst="rect">
            <a:avLst/>
          </a:prstGeom>
          <a:noFill/>
        </p:spPr>
        <p:txBody>
          <a:bodyPr wrap="square">
            <a:spAutoFit/>
          </a:bodyPr>
          <a:lstStyle/>
          <a:p>
            <a:r>
              <a:rPr kumimoji="0" lang="it-IT" sz="2400" b="1" i="0" u="none" strike="noStrike" kern="0" cap="none" spc="0" normalizeH="0" baseline="0" noProof="0" dirty="0">
                <a:ln>
                  <a:noFill/>
                </a:ln>
                <a:solidFill>
                  <a:srgbClr val="00295F"/>
                </a:solidFill>
                <a:effectLst/>
                <a:uLnTx/>
                <a:uFillTx/>
                <a:latin typeface="Corbel"/>
                <a:ea typeface="+mj-ea"/>
              </a:rPr>
              <a:t>Codice della crisi d’impresa e dell’insolvenza: i principi generali</a:t>
            </a:r>
            <a:endParaRPr lang="it-IT" sz="2400" dirty="0"/>
          </a:p>
        </p:txBody>
      </p:sp>
      <p:sp>
        <p:nvSpPr>
          <p:cNvPr id="3" name="CasellaDiTesto 2">
            <a:extLst>
              <a:ext uri="{FF2B5EF4-FFF2-40B4-BE49-F238E27FC236}">
                <a16:creationId xmlns:a16="http://schemas.microsoft.com/office/drawing/2014/main" id="{3FF38631-4B56-CB35-E0FF-0DC3E8BF0F00}"/>
              </a:ext>
            </a:extLst>
          </p:cNvPr>
          <p:cNvSpPr txBox="1"/>
          <p:nvPr/>
        </p:nvSpPr>
        <p:spPr>
          <a:xfrm>
            <a:off x="304800" y="1371600"/>
            <a:ext cx="11353800" cy="5017527"/>
          </a:xfrm>
          <a:prstGeom prst="rect">
            <a:avLst/>
          </a:prstGeom>
          <a:noFill/>
        </p:spPr>
        <p:txBody>
          <a:bodyPr wrap="square">
            <a:spAutoFit/>
          </a:bodyPr>
          <a:lstStyle/>
          <a:p>
            <a:pPr marL="342900" lvl="0" algn="just">
              <a:lnSpc>
                <a:spcPct val="107000"/>
              </a:lnSpc>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Il Codice della crisi d’impresa e dell’insolvenza contiene un intero capo dedicato ai “Principi generali” (artt. 3-11 CCII). </a:t>
            </a:r>
          </a:p>
          <a:p>
            <a:pPr marL="342900" lvl="0" algn="just">
              <a:lnSpc>
                <a:spcPct val="107000"/>
              </a:lnSpc>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Si tratta di una novità nel campo del diritto della crisi e dell’insolvenza, dove non vi è tradizione di un’enunciazione espressa dei principi generali e dove la loro enucleazione era stata, finora, lasciata all’opera degli interpreti.</a:t>
            </a:r>
          </a:p>
          <a:p>
            <a:pPr marL="342900" lvl="0" algn="just">
              <a:lnSpc>
                <a:spcPct val="107000"/>
              </a:lnSpc>
              <a:defRPr/>
            </a:pPr>
            <a:endPar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endParaRPr>
          </a:p>
          <a:p>
            <a:pPr marL="342900" lvl="0" algn="just">
              <a:lnSpc>
                <a:spcPct val="107000"/>
              </a:lnSpc>
              <a:defRPr/>
            </a:pPr>
            <a:r>
              <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rPr>
              <a:t>Funzioni dei principi generali</a:t>
            </a: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a:t>
            </a:r>
          </a:p>
          <a:p>
            <a:pPr marL="342900" lvl="0" algn="just">
              <a:lnSpc>
                <a:spcPct val="107000"/>
              </a:lnSpc>
              <a:defRPr/>
            </a:pPr>
            <a:endPar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endParaRPr>
          </a:p>
          <a:p>
            <a:pPr marL="685800" lvl="0" indent="-342900" algn="just">
              <a:lnSpc>
                <a:spcPct val="107000"/>
              </a:lnSpc>
              <a:buFont typeface="Wingdings" panose="05000000000000000000" pitchFamily="2" charset="2"/>
              <a:buChar char="Ø"/>
              <a:defRPr/>
            </a:pPr>
            <a:r>
              <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rPr>
              <a:t>Interpretativa</a:t>
            </a: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 orientata a guidare l’interpretazione di norme particolari (indici di valori condivisi)</a:t>
            </a:r>
          </a:p>
          <a:p>
            <a:pPr marL="685800" lvl="0" indent="-342900" algn="just">
              <a:lnSpc>
                <a:spcPct val="107000"/>
              </a:lnSpc>
              <a:buFont typeface="Wingdings" panose="05000000000000000000" pitchFamily="2" charset="2"/>
              <a:buChar char="Ø"/>
              <a:defRPr/>
            </a:pPr>
            <a:endPar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endParaRPr>
          </a:p>
          <a:p>
            <a:pPr marL="685800" lvl="0" indent="-342900" algn="just">
              <a:lnSpc>
                <a:spcPct val="107000"/>
              </a:lnSpc>
              <a:buFont typeface="Wingdings" panose="05000000000000000000" pitchFamily="2" charset="2"/>
              <a:buChar char="Ø"/>
              <a:defRPr/>
            </a:pPr>
            <a:r>
              <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rPr>
              <a:t>Integrativa: </a:t>
            </a: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finalizzata a colmare lacune dell’ordinamento</a:t>
            </a:r>
          </a:p>
          <a:p>
            <a:pPr marL="685800" lvl="0" indent="-342900" algn="just">
              <a:lnSpc>
                <a:spcPct val="107000"/>
              </a:lnSpc>
              <a:buFont typeface="Wingdings" panose="05000000000000000000" pitchFamily="2" charset="2"/>
              <a:buChar char="Ø"/>
              <a:defRPr/>
            </a:pPr>
            <a:endPar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endParaRPr>
          </a:p>
          <a:p>
            <a:pPr marL="685800" lvl="0" indent="-342900" algn="just">
              <a:lnSpc>
                <a:spcPct val="107000"/>
              </a:lnSpc>
              <a:buFont typeface="Wingdings" panose="05000000000000000000" pitchFamily="2" charset="2"/>
              <a:buChar char="Ø"/>
              <a:defRPr/>
            </a:pPr>
            <a:r>
              <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rPr>
              <a:t>Normativa: </a:t>
            </a: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diretta a fissare norme, dirette o indirette, di disciplina della condotta</a:t>
            </a:r>
          </a:p>
          <a:p>
            <a:pPr marL="342900" lvl="0" algn="just">
              <a:lnSpc>
                <a:spcPct val="107000"/>
              </a:lnSpc>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 </a:t>
            </a:r>
          </a:p>
          <a:p>
            <a:pPr marL="342900" lvl="0" algn="just">
              <a:lnSpc>
                <a:spcPct val="107000"/>
              </a:lnSpc>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 </a:t>
            </a:r>
            <a:endParaRPr lang="it-IT" sz="2000" dirty="0">
              <a:solidFill>
                <a:srgbClr val="1F497D"/>
              </a:solidFill>
              <a:latin typeface="Corbel" panose="020B0503020204020204" pitchFamily="34" charset="0"/>
              <a:cs typeface="Times New Roman" panose="02020603050405020304" pitchFamily="18" charset="0"/>
            </a:endParaRPr>
          </a:p>
        </p:txBody>
      </p:sp>
    </p:spTree>
    <p:extLst>
      <p:ext uri="{BB962C8B-B14F-4D97-AF65-F5344CB8AC3E}">
        <p14:creationId xmlns:p14="http://schemas.microsoft.com/office/powerpoint/2010/main" val="1846172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BCD23D10-4B88-4EDC-B65C-516FAD2227C9}"/>
              </a:ext>
            </a:extLst>
          </p:cNvPr>
          <p:cNvSpPr txBox="1"/>
          <p:nvPr/>
        </p:nvSpPr>
        <p:spPr>
          <a:xfrm>
            <a:off x="1828800" y="533400"/>
            <a:ext cx="8336280" cy="687368"/>
          </a:xfrm>
          <a:prstGeom prst="rect">
            <a:avLst/>
          </a:prstGeom>
          <a:ln w="28575">
            <a:solidFill>
              <a:srgbClr val="FF0000"/>
            </a:solidFill>
          </a:ln>
        </p:spPr>
        <p:txBody>
          <a:bodyPr vert="horz" wrap="square" lIns="0" tIns="254000" rIns="0" bIns="0" rtlCol="0">
            <a:spAutoFit/>
          </a:bodyPr>
          <a:lstStyle/>
          <a:p>
            <a:pPr algn="ctr">
              <a:lnSpc>
                <a:spcPct val="100000"/>
              </a:lnSpc>
              <a:spcBef>
                <a:spcPts val="2000"/>
              </a:spcBef>
            </a:pPr>
            <a:r>
              <a:rPr lang="it-IT" sz="2800" b="1" spc="-5" dirty="0">
                <a:solidFill>
                  <a:srgbClr val="001F5F"/>
                </a:solidFill>
                <a:latin typeface="Corbel"/>
                <a:cs typeface="Corbel"/>
              </a:rPr>
              <a:t>Procedure Concorsuali </a:t>
            </a:r>
            <a:endParaRPr sz="2800" dirty="0">
              <a:latin typeface="Corbel"/>
              <a:cs typeface="Corbel"/>
            </a:endParaRPr>
          </a:p>
        </p:txBody>
      </p:sp>
      <p:sp>
        <p:nvSpPr>
          <p:cNvPr id="3" name="Freccia in giù 2">
            <a:extLst>
              <a:ext uri="{FF2B5EF4-FFF2-40B4-BE49-F238E27FC236}">
                <a16:creationId xmlns:a16="http://schemas.microsoft.com/office/drawing/2014/main" id="{1EA4E83A-6A67-42E5-9D85-E9D60CA88C45}"/>
              </a:ext>
            </a:extLst>
          </p:cNvPr>
          <p:cNvSpPr/>
          <p:nvPr/>
        </p:nvSpPr>
        <p:spPr>
          <a:xfrm>
            <a:off x="5611368" y="13716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a:extLst>
              <a:ext uri="{FF2B5EF4-FFF2-40B4-BE49-F238E27FC236}">
                <a16:creationId xmlns:a16="http://schemas.microsoft.com/office/drawing/2014/main" id="{6EBF0DA2-C47F-4F1E-89D4-2D301694A8D8}"/>
              </a:ext>
            </a:extLst>
          </p:cNvPr>
          <p:cNvSpPr txBox="1"/>
          <p:nvPr/>
        </p:nvSpPr>
        <p:spPr>
          <a:xfrm>
            <a:off x="1371600" y="2500840"/>
            <a:ext cx="9372600" cy="461665"/>
          </a:xfrm>
          <a:prstGeom prst="rect">
            <a:avLst/>
          </a:prstGeom>
          <a:noFill/>
        </p:spPr>
        <p:txBody>
          <a:bodyPr wrap="square">
            <a:spAutoFit/>
          </a:bodyPr>
          <a:lstStyle/>
          <a:p>
            <a:r>
              <a:rPr kumimoji="0" lang="it-IT" sz="2400" b="1" i="0" u="none" strike="noStrike" kern="0" cap="none" spc="0" normalizeH="0" baseline="0" noProof="0" dirty="0">
                <a:ln>
                  <a:noFill/>
                </a:ln>
                <a:solidFill>
                  <a:srgbClr val="00295F"/>
                </a:solidFill>
                <a:effectLst/>
                <a:uLnTx/>
                <a:uFillTx/>
                <a:latin typeface="Corbel"/>
                <a:ea typeface="+mj-ea"/>
              </a:rPr>
              <a:t>Insieme delle norme con cui è regolata la gestione della crisi d’impresa </a:t>
            </a:r>
            <a:endParaRPr lang="it-IT" sz="2400" dirty="0"/>
          </a:p>
        </p:txBody>
      </p:sp>
      <p:sp>
        <p:nvSpPr>
          <p:cNvPr id="6" name="Freccia in giù 5">
            <a:extLst>
              <a:ext uri="{FF2B5EF4-FFF2-40B4-BE49-F238E27FC236}">
                <a16:creationId xmlns:a16="http://schemas.microsoft.com/office/drawing/2014/main" id="{6F6952B3-A9FF-4466-905F-AF227EC9B417}"/>
              </a:ext>
            </a:extLst>
          </p:cNvPr>
          <p:cNvSpPr/>
          <p:nvPr/>
        </p:nvSpPr>
        <p:spPr>
          <a:xfrm>
            <a:off x="5611368" y="3200400"/>
            <a:ext cx="484632"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a:extLst>
              <a:ext uri="{FF2B5EF4-FFF2-40B4-BE49-F238E27FC236}">
                <a16:creationId xmlns:a16="http://schemas.microsoft.com/office/drawing/2014/main" id="{9EAEF0EC-2EA8-47E4-A638-AF6157359EEB}"/>
              </a:ext>
            </a:extLst>
          </p:cNvPr>
          <p:cNvSpPr txBox="1"/>
          <p:nvPr/>
        </p:nvSpPr>
        <p:spPr>
          <a:xfrm>
            <a:off x="3200400" y="3695441"/>
            <a:ext cx="6094428" cy="400110"/>
          </a:xfrm>
          <a:prstGeom prst="rect">
            <a:avLst/>
          </a:prstGeom>
          <a:noFill/>
        </p:spPr>
        <p:txBody>
          <a:bodyPr wrap="square">
            <a:spAutoFit/>
          </a:bodyPr>
          <a:lstStyle/>
          <a:p>
            <a:r>
              <a:rPr lang="it-IT" sz="2000" b="1" dirty="0">
                <a:solidFill>
                  <a:schemeClr val="tx2"/>
                </a:solidFill>
                <a:effectLst/>
                <a:latin typeface="Corbel" panose="020B0503020204020204" pitchFamily="34" charset="0"/>
                <a:ea typeface="Calibri" panose="020F0502020204030204" pitchFamily="34" charset="0"/>
                <a:cs typeface="Times New Roman" panose="02020603050405020304" pitchFamily="18" charset="0"/>
              </a:rPr>
              <a:t>Principi fondamentali dei sistemi concorsuali</a:t>
            </a:r>
            <a:endParaRPr lang="it-IT" sz="2000" b="1" dirty="0"/>
          </a:p>
        </p:txBody>
      </p:sp>
      <p:sp>
        <p:nvSpPr>
          <p:cNvPr id="10" name="CasellaDiTesto 9">
            <a:extLst>
              <a:ext uri="{FF2B5EF4-FFF2-40B4-BE49-F238E27FC236}">
                <a16:creationId xmlns:a16="http://schemas.microsoft.com/office/drawing/2014/main" id="{4151A3C4-242C-436A-8F9E-C65151AB862A}"/>
              </a:ext>
            </a:extLst>
          </p:cNvPr>
          <p:cNvSpPr txBox="1"/>
          <p:nvPr/>
        </p:nvSpPr>
        <p:spPr>
          <a:xfrm>
            <a:off x="762000" y="4452935"/>
            <a:ext cx="9829800" cy="1264642"/>
          </a:xfrm>
          <a:prstGeom prst="rect">
            <a:avLst/>
          </a:prstGeom>
          <a:noFill/>
        </p:spPr>
        <p:txBody>
          <a:bodyPr wrap="square">
            <a:spAutoFit/>
          </a:bodyPr>
          <a:lstStyle/>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r>
              <a:rPr lang="it-IT" b="1" i="1" dirty="0">
                <a:solidFill>
                  <a:srgbClr val="1F497D"/>
                </a:solidFill>
                <a:latin typeface="Corbel" panose="020B0503020204020204" pitchFamily="34" charset="0"/>
                <a:ea typeface="Calibri" panose="020F0502020204030204" pitchFamily="34" charset="0"/>
                <a:cs typeface="Times New Roman" panose="02020603050405020304" pitchFamily="18" charset="0"/>
              </a:rPr>
              <a:t>p</a:t>
            </a:r>
            <a:r>
              <a:rPr kumimoji="0" lang="it-IT" sz="1800" b="1" i="1" u="none" strike="noStrike" kern="1200" cap="none" spc="0" normalizeH="0" baseline="0" noProof="0" dirty="0" err="1">
                <a:ln>
                  <a:noFill/>
                </a:ln>
                <a:solidFill>
                  <a:srgbClr val="1F497D"/>
                </a:solidFill>
                <a:effectLst/>
                <a:uLnTx/>
                <a:uFillTx/>
                <a:latin typeface="Corbel" panose="020B0503020204020204" pitchFamily="34" charset="0"/>
                <a:ea typeface="Calibri" panose="020F0502020204030204" pitchFamily="34" charset="0"/>
                <a:cs typeface="Times New Roman" panose="02020603050405020304" pitchFamily="18" charset="0"/>
              </a:rPr>
              <a:t>ar</a:t>
            </a:r>
            <a:r>
              <a:rPr kumimoji="0" lang="it-IT" sz="1800" b="1" i="1" u="none" strike="noStrike" kern="1200" cap="none" spc="0" normalizeH="0" baseline="0" noProof="0" dirty="0">
                <a:ln>
                  <a:noFill/>
                </a:ln>
                <a:solidFill>
                  <a:srgbClr val="1F497D"/>
                </a:solidFill>
                <a:effectLst/>
                <a:uLnTx/>
                <a:uFillTx/>
                <a:latin typeface="Corbel" panose="020B0503020204020204" pitchFamily="34" charset="0"/>
                <a:ea typeface="Calibri" panose="020F0502020204030204" pitchFamily="34" charset="0"/>
                <a:cs typeface="Times New Roman" panose="02020603050405020304" pitchFamily="18" charset="0"/>
              </a:rPr>
              <a:t> condicio creditorum</a:t>
            </a:r>
            <a:r>
              <a:rPr kumimoji="0" lang="it-IT" sz="1800" b="0" i="0" u="none" strike="noStrike" kern="1200" cap="none" spc="0" normalizeH="0" baseline="0" noProof="0" dirty="0">
                <a:ln>
                  <a:noFill/>
                </a:ln>
                <a:solidFill>
                  <a:srgbClr val="1F497D"/>
                </a:solidFill>
                <a:effectLst/>
                <a:uLnTx/>
                <a:uFillTx/>
                <a:latin typeface="Corbel" panose="020B0503020204020204" pitchFamily="34" charset="0"/>
                <a:ea typeface="Calibri" panose="020F0502020204030204" pitchFamily="34" charset="0"/>
                <a:cs typeface="Times New Roman" panose="02020603050405020304" pitchFamily="18" charset="0"/>
              </a:rPr>
              <a:t>: obbligo di pari trattamento tra i creditori con un medesimo grado di prelazione</a:t>
            </a: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r>
              <a:rPr lang="it-IT" b="1" i="1" dirty="0" err="1">
                <a:solidFill>
                  <a:srgbClr val="1F497D"/>
                </a:solidFill>
                <a:latin typeface="Corbel" panose="020B0503020204020204" pitchFamily="34" charset="0"/>
                <a:ea typeface="Calibri" panose="020F0502020204030204" pitchFamily="34" charset="0"/>
                <a:cs typeface="Times New Roman" panose="02020603050405020304" pitchFamily="18" charset="0"/>
              </a:rPr>
              <a:t>absolute</a:t>
            </a:r>
            <a:r>
              <a:rPr lang="it-IT" b="1" i="1" dirty="0">
                <a:solidFill>
                  <a:srgbClr val="1F497D"/>
                </a:solidFill>
                <a:latin typeface="Corbel" panose="020B0503020204020204" pitchFamily="34" charset="0"/>
                <a:ea typeface="Calibri" panose="020F0502020204030204" pitchFamily="34" charset="0"/>
                <a:cs typeface="Times New Roman" panose="02020603050405020304" pitchFamily="18" charset="0"/>
              </a:rPr>
              <a:t> </a:t>
            </a:r>
            <a:r>
              <a:rPr lang="it-IT" b="1" i="1" dirty="0" err="1">
                <a:solidFill>
                  <a:srgbClr val="1F497D"/>
                </a:solidFill>
                <a:latin typeface="Corbel" panose="020B0503020204020204" pitchFamily="34" charset="0"/>
                <a:ea typeface="Calibri" panose="020F0502020204030204" pitchFamily="34" charset="0"/>
                <a:cs typeface="Times New Roman" panose="02020603050405020304" pitchFamily="18" charset="0"/>
              </a:rPr>
              <a:t>priority</a:t>
            </a:r>
            <a:r>
              <a:rPr lang="it-IT" b="1" i="1" dirty="0">
                <a:solidFill>
                  <a:srgbClr val="1F497D"/>
                </a:solidFill>
                <a:latin typeface="Corbel" panose="020B0503020204020204" pitchFamily="34" charset="0"/>
                <a:ea typeface="Calibri" panose="020F0502020204030204" pitchFamily="34" charset="0"/>
                <a:cs typeface="Times New Roman" panose="02020603050405020304" pitchFamily="18" charset="0"/>
              </a:rPr>
              <a:t> rule</a:t>
            </a:r>
            <a:r>
              <a:rPr lang="it-IT" dirty="0">
                <a:solidFill>
                  <a:srgbClr val="1F497D"/>
                </a:solidFill>
                <a:latin typeface="Corbel" panose="020B0503020204020204" pitchFamily="34" charset="0"/>
                <a:ea typeface="Calibri" panose="020F0502020204030204" pitchFamily="34" charset="0"/>
                <a:cs typeface="Times New Roman" panose="02020603050405020304" pitchFamily="18" charset="0"/>
              </a:rPr>
              <a:t>: impossibilità di soddisfare i creditori appartenenti a una classe successiva se non sono stati integralmente pagati i creditori della classe precedente</a:t>
            </a:r>
            <a:endParaRPr kumimoji="0" lang="it-IT" sz="1800" b="0" i="0" u="none" strike="noStrike" kern="1200" cap="none" spc="0" normalizeH="0" baseline="0" noProof="0" dirty="0">
              <a:ln>
                <a:noFill/>
              </a:ln>
              <a:solidFill>
                <a:srgbClr val="1F497D"/>
              </a:solidFill>
              <a:effectLst/>
              <a:uLnTx/>
              <a:uFillTx/>
              <a:latin typeface="Corbel" panose="020B05030202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9647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58D6B51F-6279-3995-B2D7-2095790328F4}"/>
              </a:ext>
            </a:extLst>
          </p:cNvPr>
          <p:cNvSpPr txBox="1"/>
          <p:nvPr/>
        </p:nvSpPr>
        <p:spPr>
          <a:xfrm>
            <a:off x="1676400" y="609600"/>
            <a:ext cx="8382000" cy="461665"/>
          </a:xfrm>
          <a:prstGeom prst="rect">
            <a:avLst/>
          </a:prstGeom>
          <a:noFill/>
        </p:spPr>
        <p:txBody>
          <a:bodyPr wrap="square">
            <a:spAutoFit/>
          </a:bodyPr>
          <a:lstStyle/>
          <a:p>
            <a:r>
              <a:rPr kumimoji="0" lang="it-IT" sz="2400" b="1" i="0" u="none" strike="noStrike" kern="0" cap="none" spc="0" normalizeH="0" baseline="0" noProof="0" dirty="0">
                <a:ln>
                  <a:noFill/>
                </a:ln>
                <a:solidFill>
                  <a:srgbClr val="00295F"/>
                </a:solidFill>
                <a:effectLst/>
                <a:uLnTx/>
                <a:uFillTx/>
                <a:latin typeface="Corbel"/>
                <a:ea typeface="+mj-ea"/>
              </a:rPr>
              <a:t>Codice della crisi d’impresa e dell’insolvenza: i principi generali</a:t>
            </a:r>
            <a:endParaRPr lang="it-IT" sz="2400" dirty="0"/>
          </a:p>
        </p:txBody>
      </p:sp>
      <p:sp>
        <p:nvSpPr>
          <p:cNvPr id="3" name="CasellaDiTesto 2">
            <a:extLst>
              <a:ext uri="{FF2B5EF4-FFF2-40B4-BE49-F238E27FC236}">
                <a16:creationId xmlns:a16="http://schemas.microsoft.com/office/drawing/2014/main" id="{584C0947-A4BF-D3AB-CC80-7A5FB646FAD6}"/>
              </a:ext>
            </a:extLst>
          </p:cNvPr>
          <p:cNvSpPr txBox="1"/>
          <p:nvPr/>
        </p:nvSpPr>
        <p:spPr>
          <a:xfrm>
            <a:off x="304800" y="1371600"/>
            <a:ext cx="11353800" cy="5017527"/>
          </a:xfrm>
          <a:prstGeom prst="rect">
            <a:avLst/>
          </a:prstGeom>
          <a:noFill/>
        </p:spPr>
        <p:txBody>
          <a:bodyPr wrap="square">
            <a:spAutoFit/>
          </a:bodyPr>
          <a:lstStyle/>
          <a:p>
            <a:pPr marL="342900" lvl="0" algn="just">
              <a:lnSpc>
                <a:spcPct val="107000"/>
              </a:lnSpc>
              <a:defRPr/>
            </a:pPr>
            <a:r>
              <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rPr>
              <a:t>Doveri delle parti </a:t>
            </a:r>
          </a:p>
          <a:p>
            <a:pPr marL="342900" lvl="0" algn="just">
              <a:lnSpc>
                <a:spcPct val="107000"/>
              </a:lnSpc>
              <a:defRPr/>
            </a:pPr>
            <a:endPar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endParaRPr>
          </a:p>
          <a:p>
            <a:pPr marL="342900" lvl="0" algn="just">
              <a:lnSpc>
                <a:spcPct val="107000"/>
              </a:lnSpc>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L’art. 4 del Codice delinea un generale dovere del debitore e dei creditori di comportarsi secondo buona fede e correttezza durante le trattative della composizione negoziata o nel corso dei procedimenti per l’accesso agli strumenti di regolazione della crisi e dell’insolvenza.</a:t>
            </a:r>
          </a:p>
          <a:p>
            <a:pPr marL="342900" lvl="0" algn="just">
              <a:lnSpc>
                <a:spcPct val="107000"/>
              </a:lnSpc>
              <a:defRPr/>
            </a:pPr>
            <a:endPar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endParaRPr>
          </a:p>
          <a:p>
            <a:pPr marL="342900" lvl="0" algn="just">
              <a:lnSpc>
                <a:spcPct val="107000"/>
              </a:lnSpc>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Principio inedito per i creditori.</a:t>
            </a:r>
          </a:p>
          <a:p>
            <a:pPr marL="342900" lvl="0" algn="just">
              <a:lnSpc>
                <a:spcPct val="107000"/>
              </a:lnSpc>
              <a:defRPr/>
            </a:pPr>
            <a:endPar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endParaRPr>
          </a:p>
          <a:p>
            <a:pPr marL="342900" lvl="0" algn="just">
              <a:lnSpc>
                <a:spcPct val="107000"/>
              </a:lnSpc>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L’esistenza di una “comunità” di creditori impone atteggiamenti collaborativi a tutte le parti.</a:t>
            </a:r>
          </a:p>
          <a:p>
            <a:pPr marL="342900" lvl="0" algn="just">
              <a:lnSpc>
                <a:spcPct val="107000"/>
              </a:lnSpc>
              <a:defRPr/>
            </a:pPr>
            <a:endPar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endParaRPr>
          </a:p>
          <a:p>
            <a:pPr marL="342900" lvl="0" algn="just">
              <a:lnSpc>
                <a:spcPct val="107000"/>
              </a:lnSpc>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Pur nella estrema variabilità delle regole dell’agire nelle quali può concretamente declinarsi il dovere di buona fede, esso impone un </a:t>
            </a:r>
            <a:r>
              <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rPr>
              <a:t>comportamento leale ad opera delle parti</a:t>
            </a: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 inteso come comportamento che, senza risolversi in un sacrificio apprezzabile per la parte agente, tenga conto anche degli interessi delle altre parti.</a:t>
            </a:r>
          </a:p>
          <a:p>
            <a:pPr marL="342900" lvl="0" algn="just">
              <a:lnSpc>
                <a:spcPct val="107000"/>
              </a:lnSpc>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 </a:t>
            </a:r>
            <a:endParaRPr lang="it-IT" sz="2000" dirty="0">
              <a:solidFill>
                <a:srgbClr val="1F497D"/>
              </a:solidFill>
              <a:latin typeface="Corbel" panose="020B0503020204020204" pitchFamily="34" charset="0"/>
              <a:cs typeface="Times New Roman" panose="02020603050405020304" pitchFamily="18" charset="0"/>
            </a:endParaRPr>
          </a:p>
        </p:txBody>
      </p:sp>
    </p:spTree>
    <p:extLst>
      <p:ext uri="{BB962C8B-B14F-4D97-AF65-F5344CB8AC3E}">
        <p14:creationId xmlns:p14="http://schemas.microsoft.com/office/powerpoint/2010/main" val="1732873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733B1919-D653-477C-8830-4AE437D309E0}"/>
              </a:ext>
            </a:extLst>
          </p:cNvPr>
          <p:cNvSpPr txBox="1"/>
          <p:nvPr/>
        </p:nvSpPr>
        <p:spPr>
          <a:xfrm>
            <a:off x="1676400" y="609600"/>
            <a:ext cx="8382000" cy="461665"/>
          </a:xfrm>
          <a:prstGeom prst="rect">
            <a:avLst/>
          </a:prstGeom>
          <a:noFill/>
        </p:spPr>
        <p:txBody>
          <a:bodyPr wrap="square">
            <a:spAutoFit/>
          </a:bodyPr>
          <a:lstStyle/>
          <a:p>
            <a:r>
              <a:rPr kumimoji="0" lang="it-IT" sz="2400" b="1" i="0" u="none" strike="noStrike" kern="0" cap="none" spc="0" normalizeH="0" baseline="0" noProof="0" dirty="0">
                <a:ln>
                  <a:noFill/>
                </a:ln>
                <a:solidFill>
                  <a:srgbClr val="00295F"/>
                </a:solidFill>
                <a:effectLst/>
                <a:uLnTx/>
                <a:uFillTx/>
                <a:latin typeface="Corbel"/>
                <a:ea typeface="+mj-ea"/>
              </a:rPr>
              <a:t>Codice della crisi d’impresa e dell’insolvenza: i principi generali</a:t>
            </a:r>
            <a:endParaRPr lang="it-IT" sz="2400" dirty="0"/>
          </a:p>
        </p:txBody>
      </p:sp>
      <p:sp>
        <p:nvSpPr>
          <p:cNvPr id="3" name="CasellaDiTesto 2">
            <a:extLst>
              <a:ext uri="{FF2B5EF4-FFF2-40B4-BE49-F238E27FC236}">
                <a16:creationId xmlns:a16="http://schemas.microsoft.com/office/drawing/2014/main" id="{4E56308C-79F6-1A91-ED74-1715D7332CD9}"/>
              </a:ext>
            </a:extLst>
          </p:cNvPr>
          <p:cNvSpPr txBox="1"/>
          <p:nvPr/>
        </p:nvSpPr>
        <p:spPr>
          <a:xfrm>
            <a:off x="304800" y="1371600"/>
            <a:ext cx="11353800" cy="5017527"/>
          </a:xfrm>
          <a:prstGeom prst="rect">
            <a:avLst/>
          </a:prstGeom>
          <a:noFill/>
        </p:spPr>
        <p:txBody>
          <a:bodyPr wrap="square">
            <a:spAutoFit/>
          </a:bodyPr>
          <a:lstStyle/>
          <a:p>
            <a:pPr marL="342900" lvl="0" algn="just">
              <a:lnSpc>
                <a:spcPct val="107000"/>
              </a:lnSpc>
              <a:defRPr/>
            </a:pPr>
            <a:r>
              <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rPr>
              <a:t>Per i creditori </a:t>
            </a: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l’art. 4 individua più specifici doveri di collaborazione leale con il debitore, con l’esperto della composizione negoziata e con gli organi nominati dall’autorità giudiziaria, nonché un dovere di riservatezza sulla «situazione del debitore, sulle iniziative da questi assunte e sulle informazioni acquisite».</a:t>
            </a:r>
          </a:p>
          <a:p>
            <a:pPr marL="342900" lvl="0" algn="just">
              <a:lnSpc>
                <a:spcPct val="107000"/>
              </a:lnSpc>
              <a:defRPr/>
            </a:pPr>
            <a:endPar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endParaRPr>
          </a:p>
          <a:p>
            <a:pPr marL="342900" lvl="0" algn="just">
              <a:lnSpc>
                <a:spcPct val="107000"/>
              </a:lnSpc>
              <a:defRPr/>
            </a:pPr>
            <a:r>
              <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rPr>
              <a:t>Per il debitore </a:t>
            </a: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viene delineato il dovere di:</a:t>
            </a:r>
          </a:p>
          <a:p>
            <a:pPr marL="685800" lvl="0" indent="-342900" algn="just">
              <a:lnSpc>
                <a:spcPct val="107000"/>
              </a:lnSpc>
              <a:buFont typeface="Wingdings" panose="05000000000000000000" pitchFamily="2" charset="2"/>
              <a:buChar char="Ø"/>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illustrare la propria situazione in modo completo, veritiero e trasparente e comunicare tutte le informazioni necessarie e appropriate;</a:t>
            </a:r>
          </a:p>
          <a:p>
            <a:pPr marL="685800" lvl="0" indent="-342900" algn="just">
              <a:lnSpc>
                <a:spcPct val="107000"/>
              </a:lnSpc>
              <a:buFont typeface="Wingdings" panose="05000000000000000000" pitchFamily="2" charset="2"/>
              <a:buChar char="Ø"/>
              <a:defRPr/>
            </a:pPr>
            <a:endPar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endParaRPr>
          </a:p>
          <a:p>
            <a:pPr marL="685800" lvl="0" indent="-342900" algn="just">
              <a:lnSpc>
                <a:spcPct val="107000"/>
              </a:lnSpc>
              <a:buFont typeface="Wingdings" panose="05000000000000000000" pitchFamily="2" charset="2"/>
              <a:buChar char="Ø"/>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assumere tempestivamente le iniziative idonee alla individuazione delle soluzioni per il superamento delle condizioni di crisi, nonché alla rapida definizione dello strumento di regolazione della crisi o dell’insolvenza scelto, al fine di non pregiudicare i diritti dei creditori;</a:t>
            </a:r>
          </a:p>
          <a:p>
            <a:pPr marL="685800" lvl="0" indent="-342900" algn="just">
              <a:lnSpc>
                <a:spcPct val="107000"/>
              </a:lnSpc>
              <a:buFont typeface="Wingdings" panose="05000000000000000000" pitchFamily="2" charset="2"/>
              <a:buChar char="Ø"/>
              <a:defRPr/>
            </a:pPr>
            <a:endPar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endParaRPr>
          </a:p>
          <a:p>
            <a:pPr marL="685800" lvl="0" indent="-342900" algn="just">
              <a:lnSpc>
                <a:spcPct val="107000"/>
              </a:lnSpc>
              <a:buFont typeface="Wingdings" panose="05000000000000000000" pitchFamily="2" charset="2"/>
              <a:buChar char="Ø"/>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gestire il patrimonio o l’impresa, durante tali procedimenti, nell’interesse prioritario dei creditori.</a:t>
            </a:r>
          </a:p>
          <a:p>
            <a:pPr marL="342900" lvl="0" algn="just">
              <a:lnSpc>
                <a:spcPct val="107000"/>
              </a:lnSpc>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 </a:t>
            </a:r>
            <a:endParaRPr lang="it-IT" sz="2000" dirty="0">
              <a:solidFill>
                <a:srgbClr val="1F497D"/>
              </a:solidFill>
              <a:latin typeface="Corbel" panose="020B0503020204020204" pitchFamily="34" charset="0"/>
              <a:cs typeface="Times New Roman" panose="02020603050405020304" pitchFamily="18" charset="0"/>
            </a:endParaRPr>
          </a:p>
        </p:txBody>
      </p:sp>
    </p:spTree>
    <p:extLst>
      <p:ext uri="{BB962C8B-B14F-4D97-AF65-F5344CB8AC3E}">
        <p14:creationId xmlns:p14="http://schemas.microsoft.com/office/powerpoint/2010/main" val="25782706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2EE81700-BE7A-4921-90A6-4143B87AEC5C}"/>
              </a:ext>
            </a:extLst>
          </p:cNvPr>
          <p:cNvSpPr txBox="1"/>
          <p:nvPr/>
        </p:nvSpPr>
        <p:spPr>
          <a:xfrm>
            <a:off x="1813560" y="304800"/>
            <a:ext cx="8336280" cy="1118255"/>
          </a:xfrm>
          <a:prstGeom prst="rect">
            <a:avLst/>
          </a:prstGeom>
          <a:ln w="28575">
            <a:solidFill>
              <a:srgbClr val="FF0000"/>
            </a:solidFill>
          </a:ln>
        </p:spPr>
        <p:txBody>
          <a:bodyPr vert="horz" wrap="square" lIns="0" tIns="254000" rIns="0" bIns="0" rtlCol="0">
            <a:spAutoFit/>
          </a:bodyPr>
          <a:lstStyle/>
          <a:p>
            <a:pPr algn="ctr">
              <a:lnSpc>
                <a:spcPct val="100000"/>
              </a:lnSpc>
              <a:spcBef>
                <a:spcPts val="2000"/>
              </a:spcBef>
            </a:pPr>
            <a:r>
              <a:rPr lang="it-IT" sz="2800" b="1" spc="-5" dirty="0">
                <a:solidFill>
                  <a:srgbClr val="001F5F"/>
                </a:solidFill>
                <a:latin typeface="Corbel"/>
                <a:cs typeface="Corbel"/>
              </a:rPr>
              <a:t>Strumenti di regolazione della crisi e dell’insolvenza e procedure concorsuali</a:t>
            </a:r>
          </a:p>
        </p:txBody>
      </p:sp>
      <p:sp>
        <p:nvSpPr>
          <p:cNvPr id="5" name="CasellaDiTesto 4">
            <a:extLst>
              <a:ext uri="{FF2B5EF4-FFF2-40B4-BE49-F238E27FC236}">
                <a16:creationId xmlns:a16="http://schemas.microsoft.com/office/drawing/2014/main" id="{5F7C41C2-7F25-4AC7-9D66-A63E736D0C87}"/>
              </a:ext>
            </a:extLst>
          </p:cNvPr>
          <p:cNvSpPr txBox="1"/>
          <p:nvPr/>
        </p:nvSpPr>
        <p:spPr>
          <a:xfrm>
            <a:off x="381000" y="1828800"/>
            <a:ext cx="11201400" cy="4689554"/>
          </a:xfrm>
          <a:prstGeom prst="rect">
            <a:avLst/>
          </a:prstGeom>
          <a:noFill/>
        </p:spPr>
        <p:txBody>
          <a:bodyPr wrap="square">
            <a:spAutoFit/>
          </a:bodyPr>
          <a:lstStyle/>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r>
              <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rPr>
              <a:t>Composizione negoziata della crisi e concordato semplificato </a:t>
            </a:r>
            <a:r>
              <a:rPr lang="it-IT" dirty="0">
                <a:solidFill>
                  <a:srgbClr val="1F497D"/>
                </a:solidFill>
                <a:latin typeface="Corbel" panose="020B0503020204020204" pitchFamily="34" charset="0"/>
                <a:cs typeface="Times New Roman" panose="02020603050405020304" pitchFamily="18" charset="0"/>
              </a:rPr>
              <a:t>(strumento di natura stragiudiziale)</a:t>
            </a: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endParaRPr kumimoji="0" lang="it-IT" sz="2400" b="0" u="none" strike="noStrike" kern="1200" cap="none" spc="0" normalizeH="0" baseline="0" noProof="0" dirty="0">
              <a:ln>
                <a:noFill/>
              </a:ln>
              <a:solidFill>
                <a:srgbClr val="1F497D"/>
              </a:solidFill>
              <a:effectLst/>
              <a:uLnTx/>
              <a:uFillTx/>
              <a:latin typeface="Corbel" panose="020B0503020204020204" pitchFamily="34" charset="0"/>
              <a:ea typeface="Calibri" panose="020F0502020204030204" pitchFamily="34" charset="0"/>
              <a:cs typeface="Times New Roman" panose="02020603050405020304" pitchFamily="18" charset="0"/>
            </a:endParaRP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r>
              <a:rPr kumimoji="0" lang="it-IT" sz="2000" b="1" i="0" u="none" strike="noStrike" kern="1200" cap="none" spc="0" normalizeH="0" baseline="0" noProof="0" dirty="0">
                <a:ln>
                  <a:noFill/>
                </a:ln>
                <a:solidFill>
                  <a:srgbClr val="1F497D"/>
                </a:solidFill>
                <a:effectLst/>
                <a:uLnTx/>
                <a:uFillTx/>
                <a:latin typeface="Corbel" panose="020B0503020204020204" pitchFamily="34" charset="0"/>
                <a:ea typeface="Calibri" panose="020F0502020204030204" pitchFamily="34" charset="0"/>
                <a:cs typeface="Times New Roman" panose="02020603050405020304" pitchFamily="18" charset="0"/>
              </a:rPr>
              <a:t>Piani attestati di risanamento </a:t>
            </a:r>
            <a:r>
              <a:rPr kumimoji="0" lang="it-IT" sz="1800" b="0" i="0" u="none" strike="noStrike" kern="1200" cap="none" spc="0" normalizeH="0" baseline="0" noProof="0" dirty="0">
                <a:ln>
                  <a:noFill/>
                </a:ln>
                <a:solidFill>
                  <a:srgbClr val="1F497D"/>
                </a:solidFill>
                <a:effectLst/>
                <a:uLnTx/>
                <a:uFillTx/>
                <a:latin typeface="Corbel" panose="020B0503020204020204" pitchFamily="34" charset="0"/>
                <a:ea typeface="Calibri" panose="020F0502020204030204" pitchFamily="34" charset="0"/>
                <a:cs typeface="Times New Roman" panose="02020603050405020304" pitchFamily="18" charset="0"/>
              </a:rPr>
              <a:t>(solo in senso improprio annoverati fra le procedure concorsuali)</a:t>
            </a: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endParaRPr kumimoji="0" lang="it-IT" sz="2400" b="0" u="none" strike="noStrike" kern="1200" cap="none" spc="0" normalizeH="0" baseline="0" noProof="0" dirty="0">
              <a:ln>
                <a:noFill/>
              </a:ln>
              <a:solidFill>
                <a:srgbClr val="1F497D"/>
              </a:solidFill>
              <a:effectLst/>
              <a:uLnTx/>
              <a:uFillTx/>
              <a:latin typeface="Corbel" panose="020B0503020204020204" pitchFamily="34" charset="0"/>
              <a:ea typeface="Calibri" panose="020F0502020204030204" pitchFamily="34" charset="0"/>
              <a:cs typeface="Times New Roman" panose="02020603050405020304" pitchFamily="18" charset="0"/>
            </a:endParaRP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r>
              <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rPr>
              <a:t>Accordi di ristrutturazione dei debiti </a:t>
            </a:r>
            <a:r>
              <a:rPr lang="it-IT" b="1" dirty="0">
                <a:solidFill>
                  <a:srgbClr val="1F497D"/>
                </a:solidFill>
                <a:latin typeface="Corbel" panose="020B0503020204020204" pitchFamily="34" charset="0"/>
                <a:cs typeface="Times New Roman" panose="02020603050405020304" pitchFamily="18" charset="0"/>
              </a:rPr>
              <a:t>(e Piano di ristrutturazione soggetto a omologazione)</a:t>
            </a: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endParaRPr lang="it-IT" b="1" dirty="0">
              <a:solidFill>
                <a:srgbClr val="1F497D"/>
              </a:solidFill>
              <a:latin typeface="Corbel" panose="020B0503020204020204" pitchFamily="34" charset="0"/>
              <a:cs typeface="Times New Roman" panose="02020603050405020304" pitchFamily="18" charset="0"/>
            </a:endParaRP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r>
              <a:rPr lang="it-IT" sz="2000" b="1" dirty="0">
                <a:solidFill>
                  <a:srgbClr val="1F497D"/>
                </a:solidFill>
                <a:latin typeface="Corbel" panose="020B0503020204020204" pitchFamily="34" charset="0"/>
                <a:cs typeface="Times New Roman" panose="02020603050405020304" pitchFamily="18" charset="0"/>
              </a:rPr>
              <a:t>Concordato preventivo</a:t>
            </a:r>
          </a:p>
          <a:p>
            <a:pPr marL="628650" indent="-285750" algn="just">
              <a:lnSpc>
                <a:spcPct val="107000"/>
              </a:lnSpc>
              <a:buFont typeface="Wingdings" panose="05000000000000000000" pitchFamily="2" charset="2"/>
              <a:buChar char="Ø"/>
              <a:defRPr/>
            </a:pPr>
            <a:endParaRPr lang="it-IT" dirty="0">
              <a:solidFill>
                <a:srgbClr val="1F497D"/>
              </a:solidFill>
              <a:latin typeface="Corbel" panose="020B0503020204020204" pitchFamily="34" charset="0"/>
              <a:cs typeface="Times New Roman" panose="02020603050405020304" pitchFamily="18" charset="0"/>
            </a:endParaRPr>
          </a:p>
          <a:p>
            <a:pPr marL="628650" indent="-285750" algn="just">
              <a:lnSpc>
                <a:spcPct val="107000"/>
              </a:lnSpc>
              <a:buFont typeface="Wingdings" panose="05000000000000000000" pitchFamily="2" charset="2"/>
              <a:buChar char="Ø"/>
              <a:defRPr/>
            </a:pPr>
            <a:r>
              <a:rPr lang="it-IT" sz="2000" b="1" dirty="0">
                <a:solidFill>
                  <a:srgbClr val="1F497D"/>
                </a:solidFill>
                <a:latin typeface="Corbel" panose="020B0503020204020204" pitchFamily="34" charset="0"/>
                <a:cs typeface="Times New Roman" panose="02020603050405020304" pitchFamily="18" charset="0"/>
              </a:rPr>
              <a:t>Liquidazione coatta amministrativa</a:t>
            </a:r>
          </a:p>
          <a:p>
            <a:pPr marL="628650" indent="-285750" algn="just">
              <a:lnSpc>
                <a:spcPct val="107000"/>
              </a:lnSpc>
              <a:buFont typeface="Wingdings" panose="05000000000000000000" pitchFamily="2" charset="2"/>
              <a:buChar char="Ø"/>
              <a:defRPr/>
            </a:pPr>
            <a:endParaRPr lang="it-IT" sz="2000" b="1" dirty="0">
              <a:solidFill>
                <a:srgbClr val="1F497D"/>
              </a:solidFill>
              <a:latin typeface="Corbel" panose="020B0503020204020204" pitchFamily="34" charset="0"/>
              <a:cs typeface="Times New Roman" panose="02020603050405020304" pitchFamily="18" charset="0"/>
            </a:endParaRPr>
          </a:p>
          <a:p>
            <a:pPr marL="628650" indent="-285750" algn="just">
              <a:lnSpc>
                <a:spcPct val="107000"/>
              </a:lnSpc>
              <a:buFont typeface="Wingdings" panose="05000000000000000000" pitchFamily="2" charset="2"/>
              <a:buChar char="Ø"/>
              <a:defRPr/>
            </a:pPr>
            <a:r>
              <a:rPr lang="it-IT" sz="2000" b="1" dirty="0">
                <a:solidFill>
                  <a:srgbClr val="1F497D"/>
                </a:solidFill>
                <a:latin typeface="Corbel" panose="020B0503020204020204" pitchFamily="34" charset="0"/>
                <a:cs typeface="Times New Roman" panose="02020603050405020304" pitchFamily="18" charset="0"/>
              </a:rPr>
              <a:t>Amministrazione straordinaria (non regolata dal CCI)</a:t>
            </a:r>
            <a:r>
              <a:rPr lang="it-IT" dirty="0">
                <a:solidFill>
                  <a:srgbClr val="1F497D"/>
                </a:solidFill>
                <a:latin typeface="Corbel" panose="020B0503020204020204" pitchFamily="34" charset="0"/>
                <a:ea typeface="Calibri" panose="020F0502020204030204" pitchFamily="34" charset="0"/>
                <a:cs typeface="Times New Roman" panose="02020603050405020304" pitchFamily="18" charset="0"/>
              </a:rPr>
              <a:t> </a:t>
            </a:r>
          </a:p>
          <a:p>
            <a:pPr marL="628650" indent="-285750" algn="just">
              <a:lnSpc>
                <a:spcPct val="107000"/>
              </a:lnSpc>
              <a:buFont typeface="Wingdings" panose="05000000000000000000" pitchFamily="2" charset="2"/>
              <a:buChar char="Ø"/>
              <a:defRPr/>
            </a:pPr>
            <a:endParaRPr kumimoji="0" lang="it-IT" sz="1800" b="0" u="none" strike="noStrike" kern="1200" cap="none" spc="0" normalizeH="0" baseline="0" noProof="0" dirty="0">
              <a:ln>
                <a:noFill/>
              </a:ln>
              <a:solidFill>
                <a:srgbClr val="1F497D"/>
              </a:solidFill>
              <a:effectLst/>
              <a:uLnTx/>
              <a:uFillTx/>
              <a:latin typeface="Corbel" panose="020B0503020204020204" pitchFamily="34" charset="0"/>
              <a:ea typeface="Calibri" panose="020F0502020204030204" pitchFamily="34" charset="0"/>
              <a:cs typeface="Times New Roman" panose="02020603050405020304" pitchFamily="18" charset="0"/>
            </a:endParaRPr>
          </a:p>
          <a:p>
            <a:pPr marL="628650" indent="-285750" algn="just">
              <a:lnSpc>
                <a:spcPct val="107000"/>
              </a:lnSpc>
              <a:buFont typeface="Wingdings" panose="05000000000000000000" pitchFamily="2" charset="2"/>
              <a:buChar char="Ø"/>
              <a:defRPr/>
            </a:pPr>
            <a:r>
              <a:rPr lang="it-IT" sz="2000" b="1" dirty="0">
                <a:solidFill>
                  <a:srgbClr val="1F497D"/>
                </a:solidFill>
                <a:latin typeface="Corbel" panose="020B0503020204020204" pitchFamily="34" charset="0"/>
                <a:cs typeface="Times New Roman" panose="02020603050405020304" pitchFamily="18" charset="0"/>
              </a:rPr>
              <a:t>Liquidazione Giudiziale (</a:t>
            </a:r>
            <a:r>
              <a:rPr lang="it-IT" sz="2000" b="1" i="1" dirty="0">
                <a:solidFill>
                  <a:srgbClr val="1F497D"/>
                </a:solidFill>
                <a:latin typeface="Corbel" panose="020B0503020204020204" pitchFamily="34" charset="0"/>
                <a:cs typeface="Times New Roman" panose="02020603050405020304" pitchFamily="18" charset="0"/>
              </a:rPr>
              <a:t>ex </a:t>
            </a:r>
            <a:r>
              <a:rPr lang="it-IT" sz="2000" b="1" dirty="0">
                <a:solidFill>
                  <a:srgbClr val="1F497D"/>
                </a:solidFill>
                <a:latin typeface="Corbel" panose="020B0503020204020204" pitchFamily="34" charset="0"/>
                <a:cs typeface="Times New Roman" panose="02020603050405020304" pitchFamily="18" charset="0"/>
              </a:rPr>
              <a:t>Fallimento)</a:t>
            </a: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endParaRPr kumimoji="0" lang="it-IT" sz="1800" b="0" u="none" strike="noStrike" kern="1200" cap="none" spc="0" normalizeH="0" baseline="0" noProof="0" dirty="0">
              <a:ln>
                <a:noFill/>
              </a:ln>
              <a:solidFill>
                <a:srgbClr val="1F497D"/>
              </a:solidFill>
              <a:effectLst/>
              <a:uLnTx/>
              <a:uFillTx/>
              <a:latin typeface="Corbel" panose="020B05030202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74131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401856B0-0764-4B6F-8BAD-2220ADF77B2E}"/>
              </a:ext>
            </a:extLst>
          </p:cNvPr>
          <p:cNvSpPr txBox="1"/>
          <p:nvPr/>
        </p:nvSpPr>
        <p:spPr>
          <a:xfrm>
            <a:off x="457200" y="397401"/>
            <a:ext cx="11125200" cy="6063198"/>
          </a:xfrm>
          <a:prstGeom prst="rect">
            <a:avLst/>
          </a:prstGeom>
          <a:ln>
            <a:noFill/>
          </a:ln>
        </p:spPr>
        <p:style>
          <a:lnRef idx="2">
            <a:schemeClr val="accent2"/>
          </a:lnRef>
          <a:fillRef idx="1">
            <a:schemeClr val="lt1"/>
          </a:fillRef>
          <a:effectRef idx="0">
            <a:schemeClr val="accent2"/>
          </a:effectRef>
          <a:fontRef idx="minor">
            <a:schemeClr val="dk1"/>
          </a:fontRef>
        </p:style>
        <p:txBody>
          <a:bodyPr vert="horz" wrap="square" lIns="0" tIns="254000" rIns="0" bIns="0" rtlCol="0">
            <a:spAutoFit/>
          </a:bodyPr>
          <a:lstStyle/>
          <a:p>
            <a:pPr algn="just">
              <a:lnSpc>
                <a:spcPct val="100000"/>
              </a:lnSpc>
              <a:spcBef>
                <a:spcPts val="2000"/>
              </a:spcBef>
            </a:pPr>
            <a:r>
              <a:rPr lang="it-IT" spc="-5" dirty="0">
                <a:solidFill>
                  <a:srgbClr val="001F5F"/>
                </a:solidFill>
                <a:latin typeface="Corbel"/>
                <a:cs typeface="Corbel"/>
              </a:rPr>
              <a:t>Il CCI disciplina anche </a:t>
            </a:r>
            <a:r>
              <a:rPr lang="it-IT" b="1" spc="-5" dirty="0">
                <a:solidFill>
                  <a:srgbClr val="001F5F"/>
                </a:solidFill>
                <a:latin typeface="Corbel"/>
                <a:cs typeface="Corbel"/>
              </a:rPr>
              <a:t>un altro gruppo di procedure concorsuali </a:t>
            </a:r>
            <a:r>
              <a:rPr lang="it-IT" spc="-5" dirty="0">
                <a:solidFill>
                  <a:srgbClr val="001F5F"/>
                </a:solidFill>
                <a:latin typeface="Corbel"/>
                <a:cs typeface="Corbel"/>
              </a:rPr>
              <a:t>(prima regolate dalla L. 3/2012) alle quali può accedere </a:t>
            </a:r>
            <a:r>
              <a:rPr lang="it-IT" b="1" i="1" spc="-5" dirty="0">
                <a:solidFill>
                  <a:srgbClr val="001F5F"/>
                </a:solidFill>
                <a:latin typeface="Corbel"/>
                <a:cs typeface="Corbel"/>
              </a:rPr>
              <a:t>ogni altro debitore </a:t>
            </a:r>
            <a:r>
              <a:rPr lang="it-IT" b="1" spc="-5" dirty="0" err="1">
                <a:solidFill>
                  <a:srgbClr val="001F5F"/>
                </a:solidFill>
                <a:latin typeface="Corbel"/>
                <a:cs typeface="Corbel"/>
              </a:rPr>
              <a:t>sovraindebitato</a:t>
            </a:r>
            <a:r>
              <a:rPr lang="it-IT" b="1" spc="-5" dirty="0">
                <a:solidFill>
                  <a:srgbClr val="001F5F"/>
                </a:solidFill>
                <a:latin typeface="Corbel"/>
                <a:cs typeface="Corbel"/>
              </a:rPr>
              <a:t> </a:t>
            </a:r>
            <a:r>
              <a:rPr lang="it-IT" i="1" spc="-5" dirty="0">
                <a:solidFill>
                  <a:srgbClr val="001F5F"/>
                </a:solidFill>
                <a:latin typeface="Corbel"/>
                <a:cs typeface="Corbel"/>
              </a:rPr>
              <a:t>non assoggettabile alla liquidazione giudiziale (fallimento) o a LCA</a:t>
            </a:r>
            <a:r>
              <a:rPr lang="it-IT" spc="-5" dirty="0">
                <a:solidFill>
                  <a:srgbClr val="001F5F"/>
                </a:solidFill>
                <a:latin typeface="Corbel"/>
                <a:cs typeface="Corbel"/>
              </a:rPr>
              <a:t>:</a:t>
            </a:r>
            <a:endParaRPr lang="it-IT" b="1" spc="-5" dirty="0">
              <a:solidFill>
                <a:srgbClr val="001F5F"/>
              </a:solidFill>
              <a:latin typeface="Corbel"/>
              <a:cs typeface="Corbel"/>
            </a:endParaRPr>
          </a:p>
          <a:p>
            <a:pPr marL="457200" indent="-457200" algn="just">
              <a:lnSpc>
                <a:spcPct val="100000"/>
              </a:lnSpc>
              <a:spcBef>
                <a:spcPts val="2000"/>
              </a:spcBef>
              <a:buFont typeface="Wingdings" panose="05000000000000000000" pitchFamily="2" charset="2"/>
              <a:buChar char="Ø"/>
            </a:pPr>
            <a:r>
              <a:rPr lang="it-IT" sz="2000" b="1" spc="-5" dirty="0">
                <a:solidFill>
                  <a:srgbClr val="001F5F"/>
                </a:solidFill>
                <a:latin typeface="Corbel"/>
                <a:cs typeface="Corbel"/>
              </a:rPr>
              <a:t>consumatore</a:t>
            </a:r>
          </a:p>
          <a:p>
            <a:pPr marL="457200" indent="-457200" algn="just">
              <a:lnSpc>
                <a:spcPct val="100000"/>
              </a:lnSpc>
              <a:spcBef>
                <a:spcPts val="2000"/>
              </a:spcBef>
              <a:buFont typeface="Wingdings" panose="05000000000000000000" pitchFamily="2" charset="2"/>
              <a:buChar char="Ø"/>
            </a:pPr>
            <a:r>
              <a:rPr lang="it-IT" sz="2000" b="1" spc="-5" dirty="0">
                <a:solidFill>
                  <a:srgbClr val="001F5F"/>
                </a:solidFill>
                <a:latin typeface="Corbel"/>
                <a:cs typeface="Corbel"/>
              </a:rPr>
              <a:t>professionista</a:t>
            </a:r>
          </a:p>
          <a:p>
            <a:pPr marL="457200" indent="-457200" algn="just">
              <a:lnSpc>
                <a:spcPct val="100000"/>
              </a:lnSpc>
              <a:spcBef>
                <a:spcPts val="2000"/>
              </a:spcBef>
              <a:buFont typeface="Wingdings" panose="05000000000000000000" pitchFamily="2" charset="2"/>
              <a:buChar char="Ø"/>
            </a:pPr>
            <a:r>
              <a:rPr lang="it-IT" sz="2000" b="1" spc="-5" dirty="0">
                <a:solidFill>
                  <a:srgbClr val="001F5F"/>
                </a:solidFill>
                <a:latin typeface="Corbel"/>
                <a:cs typeface="Corbel"/>
              </a:rPr>
              <a:t>imprenditore minore</a:t>
            </a:r>
          </a:p>
          <a:p>
            <a:pPr marL="457200" indent="-457200" algn="just">
              <a:lnSpc>
                <a:spcPct val="100000"/>
              </a:lnSpc>
              <a:spcBef>
                <a:spcPts val="2000"/>
              </a:spcBef>
              <a:buFont typeface="Wingdings" panose="05000000000000000000" pitchFamily="2" charset="2"/>
              <a:buChar char="Ø"/>
            </a:pPr>
            <a:r>
              <a:rPr lang="it-IT" sz="2000" b="1" spc="-5" dirty="0">
                <a:solidFill>
                  <a:srgbClr val="001F5F"/>
                </a:solidFill>
                <a:latin typeface="Corbel"/>
                <a:cs typeface="Corbel"/>
              </a:rPr>
              <a:t>imprenditore agricolo</a:t>
            </a:r>
          </a:p>
          <a:p>
            <a:pPr marL="457200" indent="-457200" algn="just">
              <a:lnSpc>
                <a:spcPct val="100000"/>
              </a:lnSpc>
              <a:spcBef>
                <a:spcPts val="2000"/>
              </a:spcBef>
              <a:buFont typeface="Wingdings" panose="05000000000000000000" pitchFamily="2" charset="2"/>
              <a:buChar char="Ø"/>
            </a:pPr>
            <a:r>
              <a:rPr lang="it-IT" sz="2000" b="1" spc="-5" dirty="0">
                <a:solidFill>
                  <a:srgbClr val="001F5F"/>
                </a:solidFill>
                <a:latin typeface="Corbel"/>
                <a:cs typeface="Corbel"/>
              </a:rPr>
              <a:t>start-up innovative</a:t>
            </a:r>
          </a:p>
          <a:p>
            <a:pPr algn="just">
              <a:lnSpc>
                <a:spcPct val="100000"/>
              </a:lnSpc>
              <a:spcBef>
                <a:spcPts val="2000"/>
              </a:spcBef>
            </a:pPr>
            <a:endParaRPr lang="it-IT" b="1" spc="-5" dirty="0">
              <a:solidFill>
                <a:srgbClr val="001F5F"/>
              </a:solidFill>
              <a:latin typeface="Corbel"/>
              <a:cs typeface="Corbel"/>
            </a:endParaRPr>
          </a:p>
          <a:p>
            <a:pPr marL="457200" indent="-457200" algn="just">
              <a:lnSpc>
                <a:spcPct val="100000"/>
              </a:lnSpc>
              <a:spcBef>
                <a:spcPts val="2000"/>
              </a:spcBef>
              <a:buFont typeface="Wingdings" panose="05000000000000000000" pitchFamily="2" charset="2"/>
              <a:buChar char="q"/>
            </a:pPr>
            <a:r>
              <a:rPr lang="it-IT" b="1" spc="-5" dirty="0">
                <a:solidFill>
                  <a:srgbClr val="001F5F"/>
                </a:solidFill>
                <a:effectLst>
                  <a:outerShdw blurRad="38100" dist="38100" dir="2700000" algn="tl">
                    <a:srgbClr val="000000">
                      <a:alpha val="43137"/>
                    </a:srgbClr>
                  </a:outerShdw>
                </a:effectLst>
                <a:latin typeface="Corbel"/>
                <a:cs typeface="Corbel"/>
              </a:rPr>
              <a:t>Sovraindebitamento</a:t>
            </a:r>
            <a:r>
              <a:rPr lang="it-IT" b="1" spc="-5" dirty="0">
                <a:solidFill>
                  <a:srgbClr val="001F5F"/>
                </a:solidFill>
                <a:latin typeface="Corbel"/>
                <a:cs typeface="Corbel"/>
              </a:rPr>
              <a:t>: </a:t>
            </a:r>
            <a:r>
              <a:rPr lang="it-IT" spc="-5" dirty="0">
                <a:solidFill>
                  <a:srgbClr val="001F5F"/>
                </a:solidFill>
                <a:latin typeface="Corbel"/>
                <a:cs typeface="Corbel"/>
              </a:rPr>
              <a:t>«</a:t>
            </a:r>
            <a:r>
              <a:rPr lang="it-IT" i="1" spc="-5" dirty="0">
                <a:solidFill>
                  <a:srgbClr val="001F5F"/>
                </a:solidFill>
                <a:latin typeface="Corbel"/>
                <a:cs typeface="Corbel"/>
              </a:rPr>
              <a:t>lo stato di crisi o di insolvenza del consumatore, del professionista, dell’imprenditore minore, dell’imprenditore agricolo, delle start-up innovative…e di ogni altro debitore non assoggettabile alla liquidazione giudiziale ovvero alla liquidazione coatta amministrativa o ad altre procedure liquidatorie previste dal codice civile o da leggi speciali per il caso di crisi o insolvenza</a:t>
            </a:r>
            <a:r>
              <a:rPr lang="it-IT" spc="-5" dirty="0">
                <a:solidFill>
                  <a:srgbClr val="001F5F"/>
                </a:solidFill>
                <a:latin typeface="Corbel"/>
                <a:cs typeface="Corbel"/>
              </a:rPr>
              <a:t>» (</a:t>
            </a:r>
            <a:r>
              <a:rPr lang="it-IT" b="1" spc="-5" dirty="0">
                <a:solidFill>
                  <a:srgbClr val="001F5F"/>
                </a:solidFill>
                <a:latin typeface="Corbel"/>
                <a:cs typeface="Corbel"/>
              </a:rPr>
              <a:t>art. 2 comma 1 lettera c CCI</a:t>
            </a:r>
            <a:r>
              <a:rPr lang="it-IT" spc="-5" dirty="0">
                <a:solidFill>
                  <a:srgbClr val="001F5F"/>
                </a:solidFill>
                <a:latin typeface="Corbel"/>
                <a:cs typeface="Corbel"/>
              </a:rPr>
              <a:t>)</a:t>
            </a:r>
          </a:p>
          <a:p>
            <a:pPr algn="just">
              <a:lnSpc>
                <a:spcPct val="100000"/>
              </a:lnSpc>
              <a:spcBef>
                <a:spcPts val="2000"/>
              </a:spcBef>
            </a:pPr>
            <a:endParaRPr lang="it-IT" sz="2000" spc="-5" dirty="0">
              <a:solidFill>
                <a:srgbClr val="001F5F"/>
              </a:solidFill>
              <a:latin typeface="Corbel"/>
              <a:cs typeface="Corbel"/>
            </a:endParaRPr>
          </a:p>
        </p:txBody>
      </p:sp>
      <p:sp>
        <p:nvSpPr>
          <p:cNvPr id="3" name="Parentesi graffa aperta 2">
            <a:extLst>
              <a:ext uri="{FF2B5EF4-FFF2-40B4-BE49-F238E27FC236}">
                <a16:creationId xmlns:a16="http://schemas.microsoft.com/office/drawing/2014/main" id="{00B9EEA9-7C29-41DB-85D8-20805E165A61}"/>
              </a:ext>
            </a:extLst>
          </p:cNvPr>
          <p:cNvSpPr/>
          <p:nvPr/>
        </p:nvSpPr>
        <p:spPr>
          <a:xfrm>
            <a:off x="3351323" y="1524000"/>
            <a:ext cx="765048" cy="2438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 name="object 2">
            <a:extLst>
              <a:ext uri="{FF2B5EF4-FFF2-40B4-BE49-F238E27FC236}">
                <a16:creationId xmlns:a16="http://schemas.microsoft.com/office/drawing/2014/main" id="{41A4D290-BCA6-41DE-BF9E-EF2455302818}"/>
              </a:ext>
            </a:extLst>
          </p:cNvPr>
          <p:cNvSpPr txBox="1"/>
          <p:nvPr/>
        </p:nvSpPr>
        <p:spPr>
          <a:xfrm>
            <a:off x="4231849" y="1736150"/>
            <a:ext cx="7467600" cy="2226250"/>
          </a:xfrm>
          <a:prstGeom prst="rect">
            <a:avLst/>
          </a:prstGeom>
          <a:ln w="28575">
            <a:noFill/>
          </a:ln>
        </p:spPr>
        <p:txBody>
          <a:bodyPr vert="horz" wrap="square" lIns="0" tIns="254000" rIns="0" bIns="0" rtlCol="0">
            <a:spAutoFit/>
          </a:bodyPr>
          <a:lstStyle/>
          <a:p>
            <a:pPr marL="342900" indent="-342900" algn="just">
              <a:lnSpc>
                <a:spcPct val="100000"/>
              </a:lnSpc>
              <a:spcBef>
                <a:spcPts val="2000"/>
              </a:spcBef>
              <a:buFont typeface="Wingdings" panose="05000000000000000000" pitchFamily="2" charset="2"/>
              <a:buChar char="Ø"/>
            </a:pPr>
            <a:r>
              <a:rPr lang="it-IT" sz="2000" b="1" spc="-5" dirty="0">
                <a:solidFill>
                  <a:srgbClr val="001F5F"/>
                </a:solidFill>
                <a:latin typeface="Corbel"/>
                <a:cs typeface="Corbel"/>
              </a:rPr>
              <a:t>Procedura di ristrutturazione dei debiti </a:t>
            </a:r>
            <a:r>
              <a:rPr lang="it-IT" sz="1600" b="1" spc="-5" dirty="0">
                <a:solidFill>
                  <a:srgbClr val="001F5F"/>
                </a:solidFill>
                <a:latin typeface="Corbel"/>
              </a:rPr>
              <a:t>(già Piano del consumatore)</a:t>
            </a:r>
          </a:p>
          <a:p>
            <a:pPr marL="342900" indent="-342900" algn="just">
              <a:lnSpc>
                <a:spcPct val="100000"/>
              </a:lnSpc>
              <a:spcBef>
                <a:spcPts val="2000"/>
              </a:spcBef>
              <a:buFont typeface="Wingdings" panose="05000000000000000000" pitchFamily="2" charset="2"/>
              <a:buChar char="Ø"/>
            </a:pPr>
            <a:r>
              <a:rPr lang="it-IT" sz="2000" b="1" spc="-5" dirty="0">
                <a:solidFill>
                  <a:srgbClr val="001F5F"/>
                </a:solidFill>
                <a:latin typeface="Corbel"/>
                <a:cs typeface="Corbel"/>
              </a:rPr>
              <a:t>Concordato minore </a:t>
            </a:r>
            <a:r>
              <a:rPr lang="it-IT" sz="1600" b="1" spc="-5" dirty="0">
                <a:solidFill>
                  <a:srgbClr val="001F5F"/>
                </a:solidFill>
                <a:latin typeface="Corbel"/>
              </a:rPr>
              <a:t>(già Accordo di composizione della crisi) </a:t>
            </a:r>
          </a:p>
          <a:p>
            <a:pPr marL="342900" indent="-342900" algn="just">
              <a:lnSpc>
                <a:spcPct val="100000"/>
              </a:lnSpc>
              <a:spcBef>
                <a:spcPts val="2000"/>
              </a:spcBef>
              <a:buFont typeface="Wingdings" panose="05000000000000000000" pitchFamily="2" charset="2"/>
              <a:buChar char="Ø"/>
            </a:pPr>
            <a:r>
              <a:rPr lang="it-IT" sz="2000" b="1" spc="-5" dirty="0">
                <a:solidFill>
                  <a:srgbClr val="001F5F"/>
                </a:solidFill>
                <a:latin typeface="Corbel"/>
                <a:cs typeface="Corbel"/>
              </a:rPr>
              <a:t>Liquidazione controllata </a:t>
            </a:r>
            <a:r>
              <a:rPr lang="it-IT" sz="1600" b="1" spc="-5" dirty="0">
                <a:solidFill>
                  <a:srgbClr val="001F5F"/>
                </a:solidFill>
                <a:latin typeface="Corbel"/>
              </a:rPr>
              <a:t>(già Liquidazione del patrimonio)</a:t>
            </a:r>
          </a:p>
          <a:p>
            <a:pPr algn="ctr">
              <a:lnSpc>
                <a:spcPct val="100000"/>
              </a:lnSpc>
              <a:spcBef>
                <a:spcPts val="2000"/>
              </a:spcBef>
            </a:pPr>
            <a:r>
              <a:rPr lang="it-IT" b="1" spc="-5" dirty="0">
                <a:solidFill>
                  <a:srgbClr val="001F5F"/>
                </a:solidFill>
                <a:latin typeface="Corbel"/>
                <a:cs typeface="Corbel"/>
              </a:rPr>
              <a:t> </a:t>
            </a:r>
            <a:endParaRPr dirty="0">
              <a:latin typeface="Corbel"/>
              <a:cs typeface="Corbel"/>
            </a:endParaRPr>
          </a:p>
        </p:txBody>
      </p:sp>
    </p:spTree>
    <p:extLst>
      <p:ext uri="{BB962C8B-B14F-4D97-AF65-F5344CB8AC3E}">
        <p14:creationId xmlns:p14="http://schemas.microsoft.com/office/powerpoint/2010/main" val="2297942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BF380C0B-9D23-427F-AD6F-500EE8DC2723}"/>
              </a:ext>
            </a:extLst>
          </p:cNvPr>
          <p:cNvSpPr txBox="1"/>
          <p:nvPr/>
        </p:nvSpPr>
        <p:spPr>
          <a:xfrm>
            <a:off x="3505200" y="609600"/>
            <a:ext cx="5181600" cy="461665"/>
          </a:xfrm>
          <a:prstGeom prst="rect">
            <a:avLst/>
          </a:prstGeom>
          <a:noFill/>
        </p:spPr>
        <p:txBody>
          <a:bodyPr wrap="square">
            <a:spAutoFit/>
          </a:bodyPr>
          <a:lstStyle/>
          <a:p>
            <a:r>
              <a:rPr kumimoji="0" lang="it-IT" sz="2400" b="1" i="0" u="none" strike="noStrike" kern="0" cap="none" spc="0" normalizeH="0" baseline="0" noProof="0" dirty="0">
                <a:ln>
                  <a:noFill/>
                </a:ln>
                <a:solidFill>
                  <a:srgbClr val="00295F"/>
                </a:solidFill>
                <a:effectLst/>
                <a:uLnTx/>
                <a:uFillTx/>
                <a:latin typeface="Corbel"/>
                <a:ea typeface="+mj-ea"/>
              </a:rPr>
              <a:t>Finalità delle procedure concorsuali </a:t>
            </a:r>
            <a:endParaRPr lang="it-IT" sz="2400" dirty="0"/>
          </a:p>
        </p:txBody>
      </p:sp>
      <p:sp>
        <p:nvSpPr>
          <p:cNvPr id="3" name="CasellaDiTesto 2">
            <a:extLst>
              <a:ext uri="{FF2B5EF4-FFF2-40B4-BE49-F238E27FC236}">
                <a16:creationId xmlns:a16="http://schemas.microsoft.com/office/drawing/2014/main" id="{A25F97F1-FF87-4520-BF1A-0C326D19102D}"/>
              </a:ext>
            </a:extLst>
          </p:cNvPr>
          <p:cNvSpPr txBox="1"/>
          <p:nvPr/>
        </p:nvSpPr>
        <p:spPr>
          <a:xfrm>
            <a:off x="457200" y="1752600"/>
            <a:ext cx="11201400" cy="4029565"/>
          </a:xfrm>
          <a:prstGeom prst="rect">
            <a:avLst/>
          </a:prstGeom>
          <a:noFill/>
        </p:spPr>
        <p:txBody>
          <a:bodyPr wrap="square">
            <a:spAutoFit/>
          </a:bodyPr>
          <a:lstStyle/>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Regolamentare il diritto dei creditori a ottenere il rimborso dei loro crediti (sistema italiano «orientato ai creditori»)</a:t>
            </a: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endParaRPr kumimoji="0" lang="it-IT" sz="2000" b="0" u="none" strike="noStrike" kern="1200" cap="none" spc="0" normalizeH="0" baseline="0" noProof="0" dirty="0">
              <a:ln>
                <a:noFill/>
              </a:ln>
              <a:solidFill>
                <a:srgbClr val="1F497D"/>
              </a:solidFill>
              <a:effectLst/>
              <a:uLnTx/>
              <a:uFillTx/>
              <a:latin typeface="Corbel" panose="020B0503020204020204" pitchFamily="34" charset="0"/>
              <a:ea typeface="Calibri" panose="020F0502020204030204" pitchFamily="34" charset="0"/>
              <a:cs typeface="Times New Roman" panose="02020603050405020304" pitchFamily="18" charset="0"/>
            </a:endParaRP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Regolamentare l’interesse degli stakeholders alla continuazione dell’impresa</a:t>
            </a: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endParaRPr kumimoji="0" lang="it-IT" sz="2000" b="0" u="none" strike="noStrike" kern="1200" cap="none" spc="0" normalizeH="0" baseline="0" noProof="0" dirty="0">
              <a:ln>
                <a:noFill/>
              </a:ln>
              <a:solidFill>
                <a:srgbClr val="1F497D"/>
              </a:solidFill>
              <a:effectLst/>
              <a:uLnTx/>
              <a:uFillTx/>
              <a:latin typeface="Corbel" panose="020B0503020204020204" pitchFamily="34" charset="0"/>
              <a:ea typeface="Calibri" panose="020F0502020204030204" pitchFamily="34" charset="0"/>
              <a:cs typeface="Times New Roman" panose="02020603050405020304" pitchFamily="18" charset="0"/>
            </a:endParaRP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Tutelare l’interesse della collettività attraverso il risanamento delle imprese «risanabili» e la cessazione delle altre</a:t>
            </a: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endParaRPr kumimoji="0" lang="it-IT" sz="2000" b="0" u="none" strike="noStrike" kern="1200" cap="none" spc="0" normalizeH="0" baseline="0" noProof="0" dirty="0">
              <a:ln>
                <a:noFill/>
              </a:ln>
              <a:solidFill>
                <a:srgbClr val="1F497D"/>
              </a:solidFill>
              <a:effectLst/>
              <a:uLnTx/>
              <a:uFillTx/>
              <a:latin typeface="Corbel" panose="020B0503020204020204" pitchFamily="34" charset="0"/>
              <a:ea typeface="Calibri" panose="020F0502020204030204" pitchFamily="34" charset="0"/>
              <a:cs typeface="Times New Roman" panose="02020603050405020304" pitchFamily="18" charset="0"/>
            </a:endParaRP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Garantire l’economicità della gestione della crisi</a:t>
            </a:r>
            <a:endParaRPr kumimoji="0" lang="it-IT" sz="2000" b="0" u="none" strike="noStrike" kern="1200" cap="none" spc="0" normalizeH="0" baseline="0" noProof="0" dirty="0">
              <a:ln>
                <a:noFill/>
              </a:ln>
              <a:solidFill>
                <a:srgbClr val="1F497D"/>
              </a:solidFill>
              <a:effectLst/>
              <a:uLnTx/>
              <a:uFillTx/>
              <a:latin typeface="Corbel" panose="020B0503020204020204" pitchFamily="34" charset="0"/>
              <a:ea typeface="Calibri" panose="020F0502020204030204" pitchFamily="34" charset="0"/>
              <a:cs typeface="Times New Roman" panose="02020603050405020304" pitchFamily="18" charset="0"/>
            </a:endParaRP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endParaRPr kumimoji="0" lang="it-IT" sz="2000" b="0" u="none" strike="noStrike" kern="1200" cap="none" spc="0" normalizeH="0" baseline="0" noProof="0" dirty="0">
              <a:ln>
                <a:noFill/>
              </a:ln>
              <a:solidFill>
                <a:srgbClr val="1F497D"/>
              </a:solidFill>
              <a:effectLst/>
              <a:uLnTx/>
              <a:uFillTx/>
              <a:latin typeface="Corbel" panose="020B0503020204020204" pitchFamily="34" charset="0"/>
              <a:ea typeface="Calibri" panose="020F0502020204030204" pitchFamily="34" charset="0"/>
              <a:cs typeface="Times New Roman" panose="02020603050405020304" pitchFamily="18" charset="0"/>
            </a:endParaRP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Incentivare comportamenti «virtuosi» attraverso l’utilizzo di strumenti che consentano la tempestiva rilevazione degli indizi di crisi dell’impresa</a:t>
            </a:r>
            <a:endParaRPr kumimoji="0" lang="it-IT" sz="2000" b="0" i="0" u="none" strike="noStrike" kern="1200" cap="none" spc="0" normalizeH="0" baseline="0" noProof="0" dirty="0">
              <a:ln>
                <a:noFill/>
              </a:ln>
              <a:solidFill>
                <a:srgbClr val="1F497D"/>
              </a:solidFill>
              <a:effectLst/>
              <a:uLnTx/>
              <a:uFillTx/>
              <a:latin typeface="Corbel" panose="020B05030202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8637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33AEB539-452B-40AE-91A4-0BDF2ADB1F9F}"/>
              </a:ext>
            </a:extLst>
          </p:cNvPr>
          <p:cNvSpPr txBox="1"/>
          <p:nvPr/>
        </p:nvSpPr>
        <p:spPr>
          <a:xfrm>
            <a:off x="457200" y="685800"/>
            <a:ext cx="11125200" cy="1374735"/>
          </a:xfrm>
          <a:prstGeom prst="rect">
            <a:avLst/>
          </a:prstGeom>
          <a:ln w="28575">
            <a:solidFill>
              <a:srgbClr val="FF0000"/>
            </a:solidFill>
          </a:ln>
        </p:spPr>
        <p:txBody>
          <a:bodyPr vert="horz" wrap="square" lIns="0" tIns="254000" rIns="0" bIns="0" rtlCol="0">
            <a:spAutoFit/>
          </a:bodyPr>
          <a:lstStyle/>
          <a:p>
            <a:pPr algn="ctr">
              <a:lnSpc>
                <a:spcPct val="100000"/>
              </a:lnSpc>
              <a:spcBef>
                <a:spcPts val="2000"/>
              </a:spcBef>
            </a:pPr>
            <a:r>
              <a:rPr lang="it-IT" sz="2800" b="1" spc="-5" dirty="0">
                <a:solidFill>
                  <a:srgbClr val="001F5F"/>
                </a:solidFill>
                <a:latin typeface="Corbel"/>
                <a:cs typeface="Corbel"/>
              </a:rPr>
              <a:t>Il sistema della regolazione della crisi </a:t>
            </a:r>
          </a:p>
          <a:p>
            <a:pPr algn="ctr">
              <a:lnSpc>
                <a:spcPct val="100000"/>
              </a:lnSpc>
              <a:spcBef>
                <a:spcPts val="2000"/>
              </a:spcBef>
            </a:pPr>
            <a:r>
              <a:rPr lang="it-IT" sz="2800" b="1" spc="-5" dirty="0">
                <a:solidFill>
                  <a:srgbClr val="001F5F"/>
                </a:solidFill>
                <a:latin typeface="Corbel"/>
                <a:cs typeface="Corbel"/>
              </a:rPr>
              <a:t>dalla Legge Fallimentare al Codice della Crisi d’Impresa e dell’Insolvenza </a:t>
            </a:r>
            <a:endParaRPr sz="2800" dirty="0">
              <a:latin typeface="Corbel"/>
              <a:cs typeface="Corbel"/>
            </a:endParaRPr>
          </a:p>
        </p:txBody>
      </p:sp>
      <p:sp>
        <p:nvSpPr>
          <p:cNvPr id="3" name="Freccia in giù 2">
            <a:extLst>
              <a:ext uri="{FF2B5EF4-FFF2-40B4-BE49-F238E27FC236}">
                <a16:creationId xmlns:a16="http://schemas.microsoft.com/office/drawing/2014/main" id="{78DCBA60-5377-4A7C-B208-8902DF151C74}"/>
              </a:ext>
            </a:extLst>
          </p:cNvPr>
          <p:cNvSpPr/>
          <p:nvPr/>
        </p:nvSpPr>
        <p:spPr>
          <a:xfrm>
            <a:off x="2438400" y="25146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Freccia in giù 3">
            <a:extLst>
              <a:ext uri="{FF2B5EF4-FFF2-40B4-BE49-F238E27FC236}">
                <a16:creationId xmlns:a16="http://schemas.microsoft.com/office/drawing/2014/main" id="{5252E524-4AE5-43B5-BCC8-8540F972D08C}"/>
              </a:ext>
            </a:extLst>
          </p:cNvPr>
          <p:cNvSpPr/>
          <p:nvPr/>
        </p:nvSpPr>
        <p:spPr>
          <a:xfrm>
            <a:off x="8839200" y="25146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object 2">
            <a:extLst>
              <a:ext uri="{FF2B5EF4-FFF2-40B4-BE49-F238E27FC236}">
                <a16:creationId xmlns:a16="http://schemas.microsoft.com/office/drawing/2014/main" id="{1A2EC032-2714-4023-8720-8B96BCD6B22E}"/>
              </a:ext>
            </a:extLst>
          </p:cNvPr>
          <p:cNvSpPr txBox="1"/>
          <p:nvPr/>
        </p:nvSpPr>
        <p:spPr>
          <a:xfrm>
            <a:off x="1066800" y="3800942"/>
            <a:ext cx="3048000" cy="687368"/>
          </a:xfrm>
          <a:prstGeom prst="rect">
            <a:avLst/>
          </a:prstGeom>
          <a:ln w="28575">
            <a:solidFill>
              <a:srgbClr val="FF0000"/>
            </a:solidFill>
          </a:ln>
        </p:spPr>
        <p:txBody>
          <a:bodyPr vert="horz" wrap="square" lIns="0" tIns="254000" rIns="0" bIns="0" rtlCol="0">
            <a:spAutoFit/>
          </a:bodyPr>
          <a:lstStyle/>
          <a:p>
            <a:pPr algn="ctr">
              <a:lnSpc>
                <a:spcPct val="100000"/>
              </a:lnSpc>
              <a:spcBef>
                <a:spcPts val="2000"/>
              </a:spcBef>
            </a:pPr>
            <a:r>
              <a:rPr lang="it-IT" sz="2800" b="1" spc="-5" dirty="0">
                <a:solidFill>
                  <a:srgbClr val="001F5F"/>
                </a:solidFill>
                <a:latin typeface="Corbel"/>
                <a:cs typeface="Corbel"/>
              </a:rPr>
              <a:t>R.D. 267/1942</a:t>
            </a:r>
            <a:endParaRPr sz="2800" dirty="0">
              <a:latin typeface="Corbel"/>
              <a:cs typeface="Corbel"/>
            </a:endParaRPr>
          </a:p>
        </p:txBody>
      </p:sp>
      <p:sp>
        <p:nvSpPr>
          <p:cNvPr id="6" name="object 2">
            <a:extLst>
              <a:ext uri="{FF2B5EF4-FFF2-40B4-BE49-F238E27FC236}">
                <a16:creationId xmlns:a16="http://schemas.microsoft.com/office/drawing/2014/main" id="{FD577B29-8DD0-4CA7-9DC6-7C952F56D985}"/>
              </a:ext>
            </a:extLst>
          </p:cNvPr>
          <p:cNvSpPr txBox="1"/>
          <p:nvPr/>
        </p:nvSpPr>
        <p:spPr>
          <a:xfrm>
            <a:off x="7557516" y="3800942"/>
            <a:ext cx="3048000" cy="687368"/>
          </a:xfrm>
          <a:prstGeom prst="rect">
            <a:avLst/>
          </a:prstGeom>
          <a:ln w="28575">
            <a:solidFill>
              <a:srgbClr val="FF0000"/>
            </a:solidFill>
          </a:ln>
        </p:spPr>
        <p:txBody>
          <a:bodyPr vert="horz" wrap="square" lIns="0" tIns="254000" rIns="0" bIns="0" rtlCol="0">
            <a:spAutoFit/>
          </a:bodyPr>
          <a:lstStyle/>
          <a:p>
            <a:pPr algn="ctr">
              <a:lnSpc>
                <a:spcPct val="100000"/>
              </a:lnSpc>
              <a:spcBef>
                <a:spcPts val="2000"/>
              </a:spcBef>
            </a:pPr>
            <a:r>
              <a:rPr lang="it-IT" sz="2800" b="1" spc="-5" dirty="0" err="1">
                <a:solidFill>
                  <a:srgbClr val="001F5F"/>
                </a:solidFill>
                <a:latin typeface="Corbel"/>
                <a:cs typeface="Corbel"/>
              </a:rPr>
              <a:t>D.Lgs.</a:t>
            </a:r>
            <a:r>
              <a:rPr lang="it-IT" sz="2800" b="1" spc="-5" dirty="0">
                <a:solidFill>
                  <a:srgbClr val="001F5F"/>
                </a:solidFill>
                <a:latin typeface="Corbel"/>
                <a:cs typeface="Corbel"/>
              </a:rPr>
              <a:t> 14/2019</a:t>
            </a:r>
            <a:endParaRPr sz="2800" dirty="0">
              <a:latin typeface="Corbel"/>
              <a:cs typeface="Corbel"/>
            </a:endParaRPr>
          </a:p>
        </p:txBody>
      </p:sp>
      <p:sp>
        <p:nvSpPr>
          <p:cNvPr id="8" name="Freccia in giù 7">
            <a:extLst>
              <a:ext uri="{FF2B5EF4-FFF2-40B4-BE49-F238E27FC236}">
                <a16:creationId xmlns:a16="http://schemas.microsoft.com/office/drawing/2014/main" id="{6AA22A86-B834-4194-A182-B10E629B89A1}"/>
              </a:ext>
            </a:extLst>
          </p:cNvPr>
          <p:cNvSpPr/>
          <p:nvPr/>
        </p:nvSpPr>
        <p:spPr>
          <a:xfrm>
            <a:off x="5777484" y="4267200"/>
            <a:ext cx="484632"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object 2">
            <a:extLst>
              <a:ext uri="{FF2B5EF4-FFF2-40B4-BE49-F238E27FC236}">
                <a16:creationId xmlns:a16="http://schemas.microsoft.com/office/drawing/2014/main" id="{B87ED48A-FB80-4035-B4B5-B0D22861851E}"/>
              </a:ext>
            </a:extLst>
          </p:cNvPr>
          <p:cNvSpPr txBox="1"/>
          <p:nvPr/>
        </p:nvSpPr>
        <p:spPr>
          <a:xfrm>
            <a:off x="381000" y="5105400"/>
            <a:ext cx="11353800" cy="933589"/>
          </a:xfrm>
          <a:prstGeom prst="rect">
            <a:avLst/>
          </a:prstGeom>
          <a:ln w="28575">
            <a:solidFill>
              <a:srgbClr val="0070C0"/>
            </a:solidFill>
          </a:ln>
        </p:spPr>
        <p:txBody>
          <a:bodyPr vert="horz" wrap="square" lIns="0" tIns="254000" rIns="0" bIns="0" rtlCol="0">
            <a:spAutoFit/>
            <a:scene3d>
              <a:camera prst="orthographicFront"/>
              <a:lightRig rig="threePt" dir="t"/>
            </a:scene3d>
            <a:sp3d prstMaterial="dkEdge"/>
          </a:bodyPr>
          <a:lstStyle/>
          <a:p>
            <a:pPr algn="ctr">
              <a:lnSpc>
                <a:spcPct val="100000"/>
              </a:lnSpc>
              <a:spcBef>
                <a:spcPts val="2000"/>
              </a:spcBef>
            </a:pPr>
            <a:r>
              <a:rPr lang="it-IT" sz="2200" b="1" dirty="0">
                <a:effectLst>
                  <a:outerShdw blurRad="50800" dist="38100" dir="2700000" algn="tl" rotWithShape="0">
                    <a:prstClr val="black">
                      <a:alpha val="40000"/>
                    </a:prstClr>
                  </a:outerShdw>
                </a:effectLst>
                <a:latin typeface="Corbel" panose="020B0503020204020204" pitchFamily="34" charset="0"/>
              </a:rPr>
              <a:t>Obiettivo di fornire strumenti alle imprese in difficoltà al fine di preservare il valore aziendale (</a:t>
            </a:r>
            <a:r>
              <a:rPr lang="it-IT" sz="2200" b="1" i="1" dirty="0" err="1">
                <a:effectLst>
                  <a:outerShdw blurRad="50800" dist="38100" dir="2700000" algn="tl" rotWithShape="0">
                    <a:prstClr val="black">
                      <a:alpha val="40000"/>
                    </a:prstClr>
                  </a:outerShdw>
                </a:effectLst>
                <a:latin typeface="Corbel" panose="020B0503020204020204" pitchFamily="34" charset="0"/>
              </a:rPr>
              <a:t>going</a:t>
            </a:r>
            <a:r>
              <a:rPr lang="it-IT" sz="2200" b="1" i="1" dirty="0">
                <a:effectLst>
                  <a:outerShdw blurRad="50800" dist="38100" dir="2700000" algn="tl" rotWithShape="0">
                    <a:prstClr val="black">
                      <a:alpha val="40000"/>
                    </a:prstClr>
                  </a:outerShdw>
                </a:effectLst>
                <a:latin typeface="Corbel" panose="020B0503020204020204" pitchFamily="34" charset="0"/>
              </a:rPr>
              <a:t> </a:t>
            </a:r>
            <a:r>
              <a:rPr lang="it-IT" sz="2200" b="1" i="1" dirty="0" err="1">
                <a:effectLst>
                  <a:outerShdw blurRad="50800" dist="38100" dir="2700000" algn="tl" rotWithShape="0">
                    <a:prstClr val="black">
                      <a:alpha val="40000"/>
                    </a:prstClr>
                  </a:outerShdw>
                </a:effectLst>
                <a:latin typeface="Corbel" panose="020B0503020204020204" pitchFamily="34" charset="0"/>
              </a:rPr>
              <a:t>concern</a:t>
            </a:r>
            <a:r>
              <a:rPr lang="it-IT" sz="2200" b="1" i="1" dirty="0">
                <a:effectLst>
                  <a:outerShdw blurRad="50800" dist="38100" dir="2700000" algn="tl" rotWithShape="0">
                    <a:prstClr val="black">
                      <a:alpha val="40000"/>
                    </a:prstClr>
                  </a:outerShdw>
                </a:effectLst>
                <a:latin typeface="Corbel" panose="020B0503020204020204" pitchFamily="34" charset="0"/>
              </a:rPr>
              <a:t> </a:t>
            </a:r>
            <a:r>
              <a:rPr lang="it-IT" sz="2200" b="1" i="1" dirty="0" err="1">
                <a:effectLst>
                  <a:outerShdw blurRad="50800" dist="38100" dir="2700000" algn="tl" rotWithShape="0">
                    <a:prstClr val="black">
                      <a:alpha val="40000"/>
                    </a:prstClr>
                  </a:outerShdw>
                </a:effectLst>
                <a:latin typeface="Corbel" panose="020B0503020204020204" pitchFamily="34" charset="0"/>
              </a:rPr>
              <a:t>value</a:t>
            </a:r>
            <a:r>
              <a:rPr lang="it-IT" sz="2200" b="1" dirty="0">
                <a:effectLst>
                  <a:outerShdw blurRad="50800" dist="38100" dir="2700000" algn="tl" rotWithShape="0">
                    <a:prstClr val="black">
                      <a:alpha val="40000"/>
                    </a:prstClr>
                  </a:outerShdw>
                </a:effectLst>
                <a:latin typeface="Corbel" panose="020B0503020204020204" pitchFamily="34" charset="0"/>
              </a:rPr>
              <a:t>) a favore dei loro creditori</a:t>
            </a:r>
            <a:endParaRPr sz="2200" b="1" dirty="0">
              <a:effectLst>
                <a:outerShdw blurRad="50800" dist="38100" dir="2700000" algn="tl" rotWithShape="0">
                  <a:prstClr val="black">
                    <a:alpha val="40000"/>
                  </a:prstClr>
                </a:outerShdw>
              </a:effectLst>
              <a:latin typeface="Corbel" panose="020B0503020204020204" pitchFamily="34" charset="0"/>
              <a:cs typeface="Corbel"/>
            </a:endParaRPr>
          </a:p>
        </p:txBody>
      </p:sp>
      <p:sp>
        <p:nvSpPr>
          <p:cNvPr id="9" name="Freccia a destra 8">
            <a:extLst>
              <a:ext uri="{FF2B5EF4-FFF2-40B4-BE49-F238E27FC236}">
                <a16:creationId xmlns:a16="http://schemas.microsoft.com/office/drawing/2014/main" id="{A0F88182-EEFD-47EA-A967-8E090899DE63}"/>
              </a:ext>
            </a:extLst>
          </p:cNvPr>
          <p:cNvSpPr/>
          <p:nvPr/>
        </p:nvSpPr>
        <p:spPr>
          <a:xfrm>
            <a:off x="5530596" y="3934839"/>
            <a:ext cx="978408" cy="170774"/>
          </a:xfrm>
          <a:prstGeom prst="rightArrow">
            <a:avLst>
              <a:gd name="adj1" fmla="val 6167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998939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536ACD11-1956-461F-07A4-7A3189CAD44E}"/>
              </a:ext>
            </a:extLst>
          </p:cNvPr>
          <p:cNvSpPr txBox="1"/>
          <p:nvPr/>
        </p:nvSpPr>
        <p:spPr>
          <a:xfrm>
            <a:off x="2819400" y="609600"/>
            <a:ext cx="6096000" cy="461665"/>
          </a:xfrm>
          <a:prstGeom prst="rect">
            <a:avLst/>
          </a:prstGeom>
          <a:noFill/>
        </p:spPr>
        <p:txBody>
          <a:bodyPr wrap="square">
            <a:spAutoFit/>
          </a:bodyPr>
          <a:lstStyle/>
          <a:p>
            <a:r>
              <a:rPr kumimoji="0" lang="it-IT" sz="2400" b="1" i="0" u="none" strike="noStrike" kern="0" cap="none" spc="0" normalizeH="0" baseline="0" noProof="0" dirty="0">
                <a:ln>
                  <a:noFill/>
                </a:ln>
                <a:solidFill>
                  <a:srgbClr val="00295F"/>
                </a:solidFill>
                <a:effectLst/>
                <a:uLnTx/>
                <a:uFillTx/>
                <a:latin typeface="Corbel"/>
                <a:ea typeface="+mj-ea"/>
              </a:rPr>
              <a:t>Codice della crisi d’impresa e dell’insolvenza </a:t>
            </a:r>
            <a:endParaRPr lang="it-IT" sz="2400" dirty="0"/>
          </a:p>
        </p:txBody>
      </p:sp>
      <p:sp>
        <p:nvSpPr>
          <p:cNvPr id="3" name="CasellaDiTesto 2">
            <a:extLst>
              <a:ext uri="{FF2B5EF4-FFF2-40B4-BE49-F238E27FC236}">
                <a16:creationId xmlns:a16="http://schemas.microsoft.com/office/drawing/2014/main" id="{6CDB7E07-2D87-0134-1F09-0860380E108B}"/>
              </a:ext>
            </a:extLst>
          </p:cNvPr>
          <p:cNvSpPr txBox="1"/>
          <p:nvPr/>
        </p:nvSpPr>
        <p:spPr>
          <a:xfrm>
            <a:off x="304800" y="1371600"/>
            <a:ext cx="11353800" cy="5315366"/>
          </a:xfrm>
          <a:prstGeom prst="rect">
            <a:avLst/>
          </a:prstGeom>
          <a:noFill/>
        </p:spPr>
        <p:txBody>
          <a:bodyPr wrap="square">
            <a:spAutoFit/>
          </a:bodyPr>
          <a:lstStyle/>
          <a:p>
            <a:pPr marL="342900" marR="0" lvl="0" algn="just" defTabSz="914400" rtl="0" eaLnBrk="1" fontAlgn="auto" latinLnBrk="0" hangingPunct="1">
              <a:lnSpc>
                <a:spcPct val="107000"/>
              </a:lnSpc>
              <a:spcBef>
                <a:spcPts val="0"/>
              </a:spcBef>
              <a:spcAft>
                <a:spcPts val="0"/>
              </a:spcAft>
              <a:buClrTx/>
              <a:buSzTx/>
              <a:tabLst/>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Il </a:t>
            </a:r>
            <a:r>
              <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rPr>
              <a:t>15 luglio 2022 è entrato in vigore il nuovo </a:t>
            </a:r>
            <a:r>
              <a:rPr lang="it-IT" sz="2000" b="1" dirty="0">
                <a:solidFill>
                  <a:srgbClr val="FF0000"/>
                </a:solidFill>
                <a:latin typeface="Corbel" panose="020B0503020204020204" pitchFamily="34" charset="0"/>
                <a:ea typeface="Calibri" panose="020F0502020204030204" pitchFamily="34" charset="0"/>
                <a:cs typeface="Times New Roman" panose="02020603050405020304" pitchFamily="18" charset="0"/>
              </a:rPr>
              <a:t>Codice della crisi d’impresa e dell’insolvenza</a:t>
            </a:r>
            <a:r>
              <a:rPr lang="it-IT" sz="2000" dirty="0">
                <a:solidFill>
                  <a:srgbClr val="FF0000"/>
                </a:solidFill>
                <a:latin typeface="Corbel" panose="020B0503020204020204" pitchFamily="34" charset="0"/>
                <a:ea typeface="Calibri" panose="020F0502020204030204" pitchFamily="34" charset="0"/>
                <a:cs typeface="Times New Roman" panose="02020603050405020304" pitchFamily="18" charset="0"/>
              </a:rPr>
              <a:t> </a:t>
            </a: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approvato con il d.lgs. 12 gennaio 2019, più volte modificato, da ultimo con il </a:t>
            </a:r>
            <a:r>
              <a:rPr lang="it-IT" sz="2000" b="1" dirty="0" err="1">
                <a:solidFill>
                  <a:srgbClr val="1F497D"/>
                </a:solidFill>
                <a:latin typeface="Corbel" panose="020B0503020204020204" pitchFamily="34" charset="0"/>
                <a:ea typeface="Calibri" panose="020F0502020204030204" pitchFamily="34" charset="0"/>
                <a:cs typeface="Times New Roman" panose="02020603050405020304" pitchFamily="18" charset="0"/>
              </a:rPr>
              <a:t>d.lgs</a:t>
            </a:r>
            <a:r>
              <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rPr>
              <a:t> 17 giugno 2022, n. 83</a:t>
            </a: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 in attuazione della </a:t>
            </a:r>
            <a:r>
              <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rPr>
              <a:t>Direttiva UE n. 1023/2019 (c.d. </a:t>
            </a:r>
            <a:r>
              <a:rPr lang="it-IT" sz="2000" b="1" i="1" dirty="0" err="1">
                <a:solidFill>
                  <a:srgbClr val="1F497D"/>
                </a:solidFill>
                <a:latin typeface="Corbel" panose="020B0503020204020204" pitchFamily="34" charset="0"/>
                <a:ea typeface="Calibri" panose="020F0502020204030204" pitchFamily="34" charset="0"/>
                <a:cs typeface="Times New Roman" panose="02020603050405020304" pitchFamily="18" charset="0"/>
              </a:rPr>
              <a:t>Insolvency</a:t>
            </a:r>
            <a:r>
              <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rPr>
              <a:t>).</a:t>
            </a:r>
          </a:p>
          <a:p>
            <a:pPr marL="342900" marR="0" lvl="0" algn="just" defTabSz="914400" rtl="0" eaLnBrk="1" fontAlgn="auto" latinLnBrk="0" hangingPunct="1">
              <a:lnSpc>
                <a:spcPct val="107000"/>
              </a:lnSpc>
              <a:spcBef>
                <a:spcPts val="0"/>
              </a:spcBef>
              <a:spcAft>
                <a:spcPts val="0"/>
              </a:spcAft>
              <a:buClrTx/>
              <a:buSzTx/>
              <a:tabLst/>
              <a:defRPr/>
            </a:pPr>
            <a:endPar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endParaRPr>
          </a:p>
          <a:p>
            <a:pPr marL="342900" marR="0" lvl="0" algn="just" defTabSz="914400" rtl="0" eaLnBrk="1" fontAlgn="auto" latinLnBrk="0" hangingPunct="1">
              <a:lnSpc>
                <a:spcPct val="107000"/>
              </a:lnSpc>
              <a:spcBef>
                <a:spcPts val="0"/>
              </a:spcBef>
              <a:spcAft>
                <a:spcPts val="0"/>
              </a:spcAft>
              <a:buClrTx/>
              <a:buSzTx/>
              <a:tabLst/>
              <a:defRPr/>
            </a:pPr>
            <a:r>
              <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rPr>
              <a:t>Le disposizioni del nuovo Codice recepiscono i principi europei contenuti nella Direttiva e mirano a favorire:</a:t>
            </a:r>
            <a:endPar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endParaRP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endParaRPr kumimoji="0" lang="it-IT" sz="2000" b="0" u="none" strike="noStrike" kern="1200" cap="none" spc="0" normalizeH="0" baseline="0" noProof="0" dirty="0">
              <a:ln>
                <a:noFill/>
              </a:ln>
              <a:solidFill>
                <a:srgbClr val="1F497D"/>
              </a:solidFill>
              <a:effectLst/>
              <a:uLnTx/>
              <a:uFillTx/>
              <a:latin typeface="Corbel" panose="020B0503020204020204" pitchFamily="34" charset="0"/>
              <a:ea typeface="Calibri" panose="020F0502020204030204" pitchFamily="34" charset="0"/>
              <a:cs typeface="Times New Roman" panose="02020603050405020304" pitchFamily="18" charset="0"/>
            </a:endParaRP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r>
              <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rPr>
              <a:t>L’emersione tempestiva della crisi </a:t>
            </a: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attraverso strumenti di allerta che incentivino l’imprenditore ad attivarsi volontariamente per il superamento della situazione di difficoltà;</a:t>
            </a: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endParaRPr kumimoji="0" lang="it-IT" sz="2000" b="0" u="none" strike="noStrike" kern="1200" cap="none" spc="0" normalizeH="0" baseline="0" noProof="0" dirty="0">
              <a:ln>
                <a:noFill/>
              </a:ln>
              <a:solidFill>
                <a:srgbClr val="1F497D"/>
              </a:solidFill>
              <a:effectLst/>
              <a:uLnTx/>
              <a:uFillTx/>
              <a:latin typeface="Corbel" panose="020B0503020204020204" pitchFamily="34" charset="0"/>
              <a:ea typeface="Calibri" panose="020F0502020204030204" pitchFamily="34" charset="0"/>
              <a:cs typeface="Times New Roman" panose="02020603050405020304" pitchFamily="18" charset="0"/>
            </a:endParaRP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r>
              <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rPr>
              <a:t>La valorizzazione dell’autonomia privata </a:t>
            </a: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delle parti con la previsione di strumenti di regolazione della crisi anche stragiudiziali e con la limitazione dei poteri di intervento dell’autorità giudiziaria; </a:t>
            </a: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endParaRPr kumimoji="0" lang="it-IT" sz="2000" b="0" u="none" strike="noStrike" kern="1200" cap="none" spc="0" normalizeH="0" baseline="0" noProof="0" dirty="0">
              <a:ln>
                <a:noFill/>
              </a:ln>
              <a:solidFill>
                <a:srgbClr val="1F497D"/>
              </a:solidFill>
              <a:effectLst/>
              <a:uLnTx/>
              <a:uFillTx/>
              <a:latin typeface="Corbel" panose="020B0503020204020204" pitchFamily="34" charset="0"/>
              <a:ea typeface="Calibri" panose="020F0502020204030204" pitchFamily="34" charset="0"/>
              <a:cs typeface="Times New Roman" panose="02020603050405020304" pitchFamily="18" charset="0"/>
            </a:endParaRP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r>
              <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rPr>
              <a:t>La «risanabilità dell’impresa», quale valore giuridico</a:t>
            </a: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 da preservare attraverso procedure di ristrutturazione efficienti che favoriscano la continuità aziendale.</a:t>
            </a:r>
            <a:endParaRPr kumimoji="0" lang="it-IT" sz="2000" b="0" u="none" strike="noStrike" kern="1200" cap="none" spc="0" normalizeH="0" baseline="0" noProof="0" dirty="0">
              <a:ln>
                <a:noFill/>
              </a:ln>
              <a:solidFill>
                <a:srgbClr val="1F497D"/>
              </a:solidFill>
              <a:effectLst/>
              <a:uLnTx/>
              <a:uFillTx/>
              <a:latin typeface="Corbel" panose="020B0503020204020204" pitchFamily="34" charset="0"/>
              <a:ea typeface="Calibri" panose="020F0502020204030204" pitchFamily="34" charset="0"/>
              <a:cs typeface="Times New Roman" panose="02020603050405020304" pitchFamily="18" charset="0"/>
            </a:endParaRP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endParaRPr kumimoji="0" lang="it-IT" sz="1800" b="0" u="none" strike="noStrike" kern="1200" cap="none" spc="0" normalizeH="0" baseline="0" noProof="0" dirty="0">
              <a:ln>
                <a:noFill/>
              </a:ln>
              <a:solidFill>
                <a:srgbClr val="1F497D"/>
              </a:solidFill>
              <a:effectLst/>
              <a:uLnTx/>
              <a:uFillTx/>
              <a:latin typeface="Corbel" panose="020B05030202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6820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2822AF06-5ABA-2FC0-29D9-771E3091F90B}"/>
              </a:ext>
            </a:extLst>
          </p:cNvPr>
          <p:cNvSpPr txBox="1"/>
          <p:nvPr/>
        </p:nvSpPr>
        <p:spPr>
          <a:xfrm>
            <a:off x="2819400" y="609600"/>
            <a:ext cx="6096000" cy="461665"/>
          </a:xfrm>
          <a:prstGeom prst="rect">
            <a:avLst/>
          </a:prstGeom>
          <a:noFill/>
        </p:spPr>
        <p:txBody>
          <a:bodyPr wrap="square">
            <a:spAutoFit/>
          </a:bodyPr>
          <a:lstStyle/>
          <a:p>
            <a:r>
              <a:rPr kumimoji="0" lang="it-IT" sz="2400" b="1" i="0" u="none" strike="noStrike" kern="0" cap="none" spc="0" normalizeH="0" baseline="0" noProof="0" dirty="0">
                <a:ln>
                  <a:noFill/>
                </a:ln>
                <a:solidFill>
                  <a:srgbClr val="00295F"/>
                </a:solidFill>
                <a:effectLst/>
                <a:uLnTx/>
                <a:uFillTx/>
                <a:latin typeface="Corbel"/>
                <a:ea typeface="+mj-ea"/>
              </a:rPr>
              <a:t>Codice della crisi d’impresa e dell’insolvenza </a:t>
            </a:r>
            <a:endParaRPr lang="it-IT" sz="2400" dirty="0"/>
          </a:p>
        </p:txBody>
      </p:sp>
      <p:sp>
        <p:nvSpPr>
          <p:cNvPr id="3" name="CasellaDiTesto 2">
            <a:extLst>
              <a:ext uri="{FF2B5EF4-FFF2-40B4-BE49-F238E27FC236}">
                <a16:creationId xmlns:a16="http://schemas.microsoft.com/office/drawing/2014/main" id="{F75F5BF2-D4DB-2B60-B8ED-5DF05A970A9B}"/>
              </a:ext>
            </a:extLst>
          </p:cNvPr>
          <p:cNvSpPr txBox="1"/>
          <p:nvPr/>
        </p:nvSpPr>
        <p:spPr>
          <a:xfrm>
            <a:off x="304800" y="1371600"/>
            <a:ext cx="11353800" cy="4656724"/>
          </a:xfrm>
          <a:prstGeom prst="rect">
            <a:avLst/>
          </a:prstGeom>
          <a:noFill/>
        </p:spPr>
        <p:txBody>
          <a:bodyPr wrap="square">
            <a:spAutoFit/>
          </a:bodyPr>
          <a:lstStyle/>
          <a:p>
            <a:pPr marL="342900" lvl="0" algn="just">
              <a:lnSpc>
                <a:spcPct val="107000"/>
              </a:lnSpc>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La Direttiva Europea del 2019 (</a:t>
            </a:r>
            <a:r>
              <a:rPr lang="it-IT" sz="2000" i="1" dirty="0" err="1">
                <a:solidFill>
                  <a:srgbClr val="1F497D"/>
                </a:solidFill>
                <a:latin typeface="Corbel" panose="020B0503020204020204" pitchFamily="34" charset="0"/>
                <a:ea typeface="Calibri" panose="020F0502020204030204" pitchFamily="34" charset="0"/>
                <a:cs typeface="Times New Roman" panose="02020603050405020304" pitchFamily="18" charset="0"/>
              </a:rPr>
              <a:t>Insolvency</a:t>
            </a:r>
            <a:r>
              <a:rPr lang="it-IT" sz="2000" i="1" dirty="0">
                <a:solidFill>
                  <a:srgbClr val="1F497D"/>
                </a:solidFill>
                <a:latin typeface="Corbel" panose="020B0503020204020204" pitchFamily="34" charset="0"/>
                <a:ea typeface="Calibri" panose="020F0502020204030204" pitchFamily="34" charset="0"/>
                <a:cs typeface="Times New Roman" panose="02020603050405020304" pitchFamily="18" charset="0"/>
              </a:rPr>
              <a:t>)</a:t>
            </a: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 rappresentava programmaticamente che: «… </a:t>
            </a:r>
            <a:r>
              <a:rPr lang="it-IT" sz="2000" i="1" dirty="0">
                <a:solidFill>
                  <a:srgbClr val="1F497D"/>
                </a:solidFill>
                <a:latin typeface="Corbel" panose="020B0503020204020204" pitchFamily="34" charset="0"/>
                <a:ea typeface="Calibri" panose="020F0502020204030204" pitchFamily="34" charset="0"/>
                <a:cs typeface="Times New Roman" panose="02020603050405020304" pitchFamily="18" charset="0"/>
              </a:rPr>
              <a:t>I quadri di ristrutturazione preventiva dovrebbero innanzitutto permettere ai debitori di ristrutturarsi efficacemente in una fase precoce e prevenire l’insolvenza e quindi evitare la liquidazione di imprese sane</a:t>
            </a: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a:t>
            </a:r>
            <a:endPar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endParaRPr>
          </a:p>
          <a:p>
            <a:pPr marL="342900" marR="0" lvl="0" algn="just" defTabSz="914400" rtl="0" eaLnBrk="1" fontAlgn="auto" latinLnBrk="0" hangingPunct="1">
              <a:lnSpc>
                <a:spcPct val="107000"/>
              </a:lnSpc>
              <a:spcBef>
                <a:spcPts val="0"/>
              </a:spcBef>
              <a:spcAft>
                <a:spcPts val="0"/>
              </a:spcAft>
              <a:buClrTx/>
              <a:buSzTx/>
              <a:tabLst/>
              <a:defRPr/>
            </a:pPr>
            <a:endPar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endParaRPr>
          </a:p>
          <a:p>
            <a:pPr marL="342900" marR="0" lvl="0" algn="just" defTabSz="914400" rtl="0" eaLnBrk="1" fontAlgn="auto" latinLnBrk="0" hangingPunct="1">
              <a:lnSpc>
                <a:spcPct val="107000"/>
              </a:lnSpc>
              <a:spcBef>
                <a:spcPts val="0"/>
              </a:spcBef>
              <a:spcAft>
                <a:spcPts val="0"/>
              </a:spcAft>
              <a:buClrTx/>
              <a:buSzTx/>
              <a:tabLst/>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Sulla base di tale principio</a:t>
            </a:r>
            <a:r>
              <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rPr>
              <a:t> il Legislatore ha innovato profondamente la filosofia di fondo del diritto concorsuale passando:</a:t>
            </a:r>
          </a:p>
          <a:p>
            <a:pPr marL="342900" marR="0" lvl="0" algn="just" defTabSz="914400" rtl="0" eaLnBrk="1" fontAlgn="auto" latinLnBrk="0" hangingPunct="1">
              <a:lnSpc>
                <a:spcPct val="107000"/>
              </a:lnSpc>
              <a:spcBef>
                <a:spcPts val="0"/>
              </a:spcBef>
              <a:spcAft>
                <a:spcPts val="0"/>
              </a:spcAft>
              <a:buClrTx/>
              <a:buSzTx/>
              <a:tabLst/>
              <a:defRPr/>
            </a:pPr>
            <a:endParaRPr kumimoji="0" lang="it-IT" sz="2000" b="1" u="none" strike="noStrike" kern="1200" cap="none" spc="0" normalizeH="0" baseline="0" noProof="0" dirty="0">
              <a:ln>
                <a:noFill/>
              </a:ln>
              <a:solidFill>
                <a:srgbClr val="1F497D"/>
              </a:solidFill>
              <a:effectLst/>
              <a:uLnTx/>
              <a:uFillTx/>
              <a:latin typeface="Corbel" panose="020B0503020204020204" pitchFamily="34" charset="0"/>
              <a:ea typeface="Calibri" panose="020F0502020204030204" pitchFamily="34" charset="0"/>
              <a:cs typeface="Times New Roman" panose="02020603050405020304" pitchFamily="18" charset="0"/>
            </a:endParaRP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r>
              <a:rPr lang="it-IT" sz="2000" b="1" dirty="0">
                <a:solidFill>
                  <a:srgbClr val="1F497D"/>
                </a:solidFill>
                <a:effectLst>
                  <a:outerShdw blurRad="38100" dist="38100" dir="2700000" algn="tl">
                    <a:srgbClr val="000000">
                      <a:alpha val="43137"/>
                    </a:srgbClr>
                  </a:outerShdw>
                </a:effectLst>
                <a:latin typeface="Corbel" panose="020B0503020204020204" pitchFamily="34" charset="0"/>
                <a:ea typeface="Calibri" panose="020F0502020204030204" pitchFamily="34" charset="0"/>
                <a:cs typeface="Times New Roman" panose="02020603050405020304" pitchFamily="18" charset="0"/>
              </a:rPr>
              <a:t>da una concezione statica </a:t>
            </a: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di tutela esclusiva della </a:t>
            </a:r>
            <a:r>
              <a:rPr lang="it-IT" sz="2000" i="1" dirty="0">
                <a:solidFill>
                  <a:srgbClr val="1F497D"/>
                </a:solidFill>
                <a:latin typeface="Corbel" panose="020B0503020204020204" pitchFamily="34" charset="0"/>
                <a:ea typeface="Calibri" panose="020F0502020204030204" pitchFamily="34" charset="0"/>
                <a:cs typeface="Times New Roman" panose="02020603050405020304" pitchFamily="18" charset="0"/>
              </a:rPr>
              <a:t>par condicio creditorum </a:t>
            </a: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e di massimizzazione del soddisfacimento dei creditori </a:t>
            </a: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endParaRPr kumimoji="0" lang="it-IT" sz="2000" u="none" strike="noStrike" kern="1200" cap="none" spc="0" normalizeH="0" baseline="0" noProof="0" dirty="0">
              <a:ln>
                <a:noFill/>
              </a:ln>
              <a:solidFill>
                <a:srgbClr val="1F497D"/>
              </a:solidFill>
              <a:effectLst/>
              <a:uLnTx/>
              <a:uFillTx/>
              <a:latin typeface="Corbel" panose="020B0503020204020204" pitchFamily="34" charset="0"/>
              <a:ea typeface="Calibri" panose="020F0502020204030204" pitchFamily="34" charset="0"/>
              <a:cs typeface="Times New Roman" panose="02020603050405020304" pitchFamily="18" charset="0"/>
            </a:endParaRP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r>
              <a:rPr lang="it-IT" sz="2000" b="1" dirty="0">
                <a:solidFill>
                  <a:srgbClr val="1F497D"/>
                </a:solidFill>
                <a:effectLst>
                  <a:outerShdw blurRad="38100" dist="38100" dir="2700000" algn="tl">
                    <a:srgbClr val="000000">
                      <a:alpha val="43137"/>
                    </a:srgbClr>
                  </a:outerShdw>
                </a:effectLst>
                <a:latin typeface="Corbel" panose="020B0503020204020204" pitchFamily="34" charset="0"/>
                <a:ea typeface="Calibri" panose="020F0502020204030204" pitchFamily="34" charset="0"/>
                <a:cs typeface="Times New Roman" panose="02020603050405020304" pitchFamily="18" charset="0"/>
              </a:rPr>
              <a:t>ad una concezione dinamica </a:t>
            </a: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nella quale la conservazione dell’impresa in attività –anche se in capo ad un soggetto terzo- costituisce un valore tutelato che deve coordinarsi con i diritti dei creditori e che, ove necessario,  può anche comportare una ragionevole compressione degli stessi.</a:t>
            </a:r>
            <a:endParaRPr kumimoji="0" lang="it-IT" sz="2000" u="none" strike="noStrike" kern="1200" cap="none" spc="0" normalizeH="0" baseline="0" noProof="0" dirty="0">
              <a:ln>
                <a:noFill/>
              </a:ln>
              <a:solidFill>
                <a:srgbClr val="1F497D"/>
              </a:solidFill>
              <a:effectLst/>
              <a:uLnTx/>
              <a:uFillTx/>
              <a:latin typeface="Corbel" panose="020B0503020204020204" pitchFamily="34" charset="0"/>
              <a:ea typeface="Calibri" panose="020F0502020204030204" pitchFamily="34" charset="0"/>
              <a:cs typeface="Times New Roman" panose="02020603050405020304" pitchFamily="18" charset="0"/>
            </a:endParaRP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endParaRPr kumimoji="0" lang="it-IT" sz="1800" b="0" u="none" strike="noStrike" kern="1200" cap="none" spc="0" normalizeH="0" baseline="0" noProof="0" dirty="0">
              <a:ln>
                <a:noFill/>
              </a:ln>
              <a:solidFill>
                <a:srgbClr val="1F497D"/>
              </a:solidFill>
              <a:effectLst/>
              <a:uLnTx/>
              <a:uFillTx/>
              <a:latin typeface="Corbel" panose="020B05030202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2858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A4F9F470-35B0-CEAA-5D3E-F9A79C1DF6B3}"/>
              </a:ext>
            </a:extLst>
          </p:cNvPr>
          <p:cNvSpPr txBox="1"/>
          <p:nvPr/>
        </p:nvSpPr>
        <p:spPr>
          <a:xfrm>
            <a:off x="2819400" y="609600"/>
            <a:ext cx="6096000" cy="461665"/>
          </a:xfrm>
          <a:prstGeom prst="rect">
            <a:avLst/>
          </a:prstGeom>
          <a:noFill/>
        </p:spPr>
        <p:txBody>
          <a:bodyPr wrap="square">
            <a:spAutoFit/>
          </a:bodyPr>
          <a:lstStyle/>
          <a:p>
            <a:r>
              <a:rPr kumimoji="0" lang="it-IT" sz="2400" b="1" i="0" u="none" strike="noStrike" kern="0" cap="none" spc="0" normalizeH="0" baseline="0" noProof="0" dirty="0">
                <a:ln>
                  <a:noFill/>
                </a:ln>
                <a:solidFill>
                  <a:srgbClr val="00295F"/>
                </a:solidFill>
                <a:effectLst/>
                <a:uLnTx/>
                <a:uFillTx/>
                <a:latin typeface="Corbel"/>
                <a:ea typeface="+mj-ea"/>
              </a:rPr>
              <a:t>Codice della crisi d’impresa e dell’insolvenza </a:t>
            </a:r>
            <a:endParaRPr lang="it-IT" sz="2400" dirty="0"/>
          </a:p>
        </p:txBody>
      </p:sp>
      <p:sp>
        <p:nvSpPr>
          <p:cNvPr id="3" name="CasellaDiTesto 2">
            <a:extLst>
              <a:ext uri="{FF2B5EF4-FFF2-40B4-BE49-F238E27FC236}">
                <a16:creationId xmlns:a16="http://schemas.microsoft.com/office/drawing/2014/main" id="{A555284D-6CCB-36F1-C36D-3B5AF485B22D}"/>
              </a:ext>
            </a:extLst>
          </p:cNvPr>
          <p:cNvSpPr txBox="1"/>
          <p:nvPr/>
        </p:nvSpPr>
        <p:spPr>
          <a:xfrm>
            <a:off x="304800" y="1371600"/>
            <a:ext cx="11353800" cy="3998082"/>
          </a:xfrm>
          <a:prstGeom prst="rect">
            <a:avLst/>
          </a:prstGeom>
          <a:noFill/>
        </p:spPr>
        <p:txBody>
          <a:bodyPr wrap="square">
            <a:spAutoFit/>
          </a:bodyPr>
          <a:lstStyle/>
          <a:p>
            <a:pPr marL="342900" lvl="0" algn="just">
              <a:lnSpc>
                <a:spcPct val="107000"/>
              </a:lnSpc>
              <a:defRPr/>
            </a:pP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Il Legislatore europeo ha richiesto la predisposizione di misure e procedure volte al risanamento dell’impresa attraverso la modifica della composizione, delle condizioni o della struttura delle sue attività e passività o del capitale (quali la vendita di attività o parti dell’impresa o la vendita dell’impresa in regime di continuità aziendale) per </a:t>
            </a:r>
            <a:r>
              <a:rPr lang="it-IT" sz="2000" b="1" dirty="0">
                <a:solidFill>
                  <a:srgbClr val="FF0000"/>
                </a:solidFill>
                <a:latin typeface="Corbel" panose="020B0503020204020204" pitchFamily="34" charset="0"/>
                <a:ea typeface="Calibri" panose="020F0502020204030204" pitchFamily="34" charset="0"/>
                <a:cs typeface="Times New Roman" panose="02020603050405020304" pitchFamily="18" charset="0"/>
              </a:rPr>
              <a:t>consentire ai debitori un risanamento precoce che possa prevenire l’insolvenza</a:t>
            </a:r>
            <a:r>
              <a:rPr lang="it-IT" sz="2000" dirty="0">
                <a:solidFill>
                  <a:srgbClr val="1F497D"/>
                </a:solidFill>
                <a:latin typeface="Corbel" panose="020B0503020204020204" pitchFamily="34" charset="0"/>
                <a:ea typeface="Calibri" panose="020F0502020204030204" pitchFamily="34" charset="0"/>
                <a:cs typeface="Times New Roman" panose="02020603050405020304" pitchFamily="18" charset="0"/>
              </a:rPr>
              <a:t> evitando che imprese sane vengano liquidate.</a:t>
            </a:r>
          </a:p>
          <a:p>
            <a:pPr marL="342900" lvl="0" algn="just">
              <a:lnSpc>
                <a:spcPct val="107000"/>
              </a:lnSpc>
              <a:defRPr/>
            </a:pPr>
            <a:endPar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endParaRPr>
          </a:p>
          <a:p>
            <a:pPr marL="342900" lvl="0" algn="just">
              <a:lnSpc>
                <a:spcPct val="107000"/>
              </a:lnSpc>
              <a:defRPr/>
            </a:pPr>
            <a:r>
              <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rPr>
              <a:t>Gli strumenti di regolazione della crisi e dell’insolvenza ed i vantaggi offerti al debitore dal CCI sono rivolti solo alle imprese che si trovano in </a:t>
            </a:r>
            <a:r>
              <a:rPr lang="it-IT" sz="2000" b="1" dirty="0">
                <a:solidFill>
                  <a:srgbClr val="FF0000"/>
                </a:solidFill>
                <a:latin typeface="Corbel" panose="020B0503020204020204" pitchFamily="34" charset="0"/>
                <a:ea typeface="Calibri" panose="020F0502020204030204" pitchFamily="34" charset="0"/>
                <a:cs typeface="Times New Roman" panose="02020603050405020304" pitchFamily="18" charset="0"/>
              </a:rPr>
              <a:t>situazione di temporanea difficoltà con prospettive di reversibilità della crisi </a:t>
            </a:r>
            <a:r>
              <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rPr>
              <a:t>ovvero in </a:t>
            </a:r>
            <a:r>
              <a:rPr lang="it-IT" sz="2000" b="1" dirty="0">
                <a:solidFill>
                  <a:srgbClr val="FF0000"/>
                </a:solidFill>
                <a:latin typeface="Corbel" panose="020B0503020204020204" pitchFamily="34" charset="0"/>
                <a:ea typeface="Calibri" panose="020F0502020204030204" pitchFamily="34" charset="0"/>
                <a:cs typeface="Times New Roman" panose="02020603050405020304" pitchFamily="18" charset="0"/>
              </a:rPr>
              <a:t>situazioni di insolvenza «reversibile» </a:t>
            </a:r>
            <a:r>
              <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rPr>
              <a:t>attraverso l’accesso a quadri efficaci di ristrutturazione preventiva che consentano alle imprese di continuare ad operare  </a:t>
            </a:r>
          </a:p>
          <a:p>
            <a:pPr marL="342900" marR="0" lvl="0" algn="just" defTabSz="914400" rtl="0" eaLnBrk="1" fontAlgn="auto" latinLnBrk="0" hangingPunct="1">
              <a:lnSpc>
                <a:spcPct val="107000"/>
              </a:lnSpc>
              <a:spcBef>
                <a:spcPts val="0"/>
              </a:spcBef>
              <a:spcAft>
                <a:spcPts val="0"/>
              </a:spcAft>
              <a:buClrTx/>
              <a:buSzTx/>
              <a:tabLst/>
              <a:defRPr/>
            </a:pPr>
            <a:endParaRPr lang="it-IT" sz="2000" b="1" dirty="0">
              <a:solidFill>
                <a:srgbClr val="1F497D"/>
              </a:solidFill>
              <a:latin typeface="Corbel" panose="020B0503020204020204" pitchFamily="34" charset="0"/>
              <a:ea typeface="Calibri" panose="020F0502020204030204" pitchFamily="34" charset="0"/>
              <a:cs typeface="Times New Roman" panose="02020603050405020304" pitchFamily="18" charset="0"/>
            </a:endParaRPr>
          </a:p>
          <a:p>
            <a:pPr marL="628650" marR="0" lvl="0" indent="-285750" algn="just"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endParaRPr kumimoji="0" lang="it-IT" sz="1800" b="0" u="none" strike="noStrike" kern="1200" cap="none" spc="0" normalizeH="0" baseline="0" noProof="0" dirty="0">
              <a:ln>
                <a:noFill/>
              </a:ln>
              <a:solidFill>
                <a:srgbClr val="1F497D"/>
              </a:solidFill>
              <a:effectLst/>
              <a:uLnTx/>
              <a:uFillTx/>
              <a:latin typeface="Corbel" panose="020B05030202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3122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10B47729-A751-4F9F-9725-91C508A01106}"/>
              </a:ext>
            </a:extLst>
          </p:cNvPr>
          <p:cNvSpPr txBox="1"/>
          <p:nvPr/>
        </p:nvSpPr>
        <p:spPr>
          <a:xfrm>
            <a:off x="914400" y="1600200"/>
            <a:ext cx="9926425" cy="4900059"/>
          </a:xfrm>
          <a:prstGeom prst="rect">
            <a:avLst/>
          </a:prstGeom>
        </p:spPr>
        <p:txBody>
          <a:bodyPr vert="horz" wrap="square" lIns="0" tIns="12700" rIns="0" bIns="0" rtlCol="0">
            <a:spAutoFit/>
          </a:bodyPr>
          <a:lstStyle/>
          <a:p>
            <a:pPr marL="457200" algn="just">
              <a:lnSpc>
                <a:spcPct val="107000"/>
              </a:lnSpc>
            </a:pPr>
            <a:r>
              <a:rPr lang="it-IT" sz="2000" dirty="0">
                <a:solidFill>
                  <a:schemeClr val="tx2"/>
                </a:solidFill>
                <a:effectLst/>
                <a:latin typeface="Corbel" panose="020B0503020204020204" pitchFamily="34" charset="0"/>
                <a:ea typeface="Calibri" panose="020F0502020204030204" pitchFamily="34" charset="0"/>
                <a:cs typeface="Times New Roman" panose="02020603050405020304" pitchFamily="18" charset="0"/>
              </a:rPr>
              <a:t>Tutte le riforme legislative in materia di regolazione della crisi d’impresa e gli interventi correttivi succedutisi nel tempo, sono stati concepiti con l’obiettivo di realizzare alcuni principi generali:</a:t>
            </a:r>
          </a:p>
          <a:p>
            <a:pPr marL="457200" algn="just">
              <a:lnSpc>
                <a:spcPct val="107000"/>
              </a:lnSpc>
            </a:pPr>
            <a:endParaRPr lang="it-IT" dirty="0">
              <a:solidFill>
                <a:schemeClr val="tx2"/>
              </a:solidFill>
              <a:effectLst/>
              <a:latin typeface="Corbel" panose="020B0503020204020204" pitchFamily="34" charset="0"/>
              <a:ea typeface="Calibri" panose="020F0502020204030204" pitchFamily="34" charset="0"/>
              <a:cs typeface="Times New Roman" panose="02020603050405020304" pitchFamily="18" charset="0"/>
            </a:endParaRPr>
          </a:p>
          <a:p>
            <a:pPr marL="457200" algn="just">
              <a:lnSpc>
                <a:spcPct val="107000"/>
              </a:lnSpc>
            </a:pPr>
            <a:r>
              <a:rPr lang="it-IT" dirty="0">
                <a:solidFill>
                  <a:schemeClr val="tx2"/>
                </a:solidFill>
                <a:effectLst/>
                <a:latin typeface="Corbel" panose="020B0503020204020204" pitchFamily="34" charset="0"/>
                <a:ea typeface="Calibri" panose="020F0502020204030204" pitchFamily="34" charset="0"/>
                <a:cs typeface="Times New Roman" panose="02020603050405020304" pitchFamily="18" charset="0"/>
              </a:rPr>
              <a:t> </a:t>
            </a:r>
          </a:p>
          <a:p>
            <a:pPr marL="342900" lvl="0" indent="822325" algn="just">
              <a:lnSpc>
                <a:spcPct val="107000"/>
              </a:lnSpc>
              <a:buFont typeface="Wingdings" panose="05000000000000000000" pitchFamily="2" charset="2"/>
              <a:buChar char="v"/>
            </a:pPr>
            <a:r>
              <a:rPr lang="it-IT" sz="2000" dirty="0">
                <a:solidFill>
                  <a:schemeClr val="tx2"/>
                </a:solidFill>
                <a:latin typeface="Corbel" panose="020B0503020204020204" pitchFamily="34" charset="0"/>
                <a:ea typeface="Calibri" panose="020F0502020204030204" pitchFamily="34" charset="0"/>
                <a:cs typeface="Times New Roman" panose="02020603050405020304" pitchFamily="18" charset="0"/>
              </a:rPr>
              <a:t>m</a:t>
            </a:r>
            <a:r>
              <a:rPr lang="it-IT" sz="2000" dirty="0">
                <a:solidFill>
                  <a:schemeClr val="tx2"/>
                </a:solidFill>
                <a:effectLst/>
                <a:latin typeface="Corbel" panose="020B0503020204020204" pitchFamily="34" charset="0"/>
                <a:ea typeface="Calibri" panose="020F0502020204030204" pitchFamily="34" charset="0"/>
                <a:cs typeface="Times New Roman" panose="02020603050405020304" pitchFamily="18" charset="0"/>
              </a:rPr>
              <a:t>aggior coinvolgimento dei creditori e tutela degli interessi di natura privatistica;</a:t>
            </a:r>
          </a:p>
          <a:p>
            <a:pPr marL="342900" lvl="0" indent="822325" algn="just">
              <a:lnSpc>
                <a:spcPct val="107000"/>
              </a:lnSpc>
              <a:buFont typeface="Wingdings" panose="05000000000000000000" pitchFamily="2" charset="2"/>
              <a:buChar char="v"/>
            </a:pPr>
            <a:endParaRPr lang="it-IT" sz="2000" dirty="0">
              <a:solidFill>
                <a:schemeClr val="tx2"/>
              </a:solidFill>
              <a:effectLst/>
              <a:latin typeface="Corbel" panose="020B0503020204020204" pitchFamily="34" charset="0"/>
              <a:ea typeface="Calibri" panose="020F0502020204030204" pitchFamily="34" charset="0"/>
              <a:cs typeface="Times New Roman" panose="02020603050405020304" pitchFamily="18" charset="0"/>
            </a:endParaRPr>
          </a:p>
          <a:p>
            <a:pPr marL="342900" lvl="0" indent="822325" algn="just">
              <a:lnSpc>
                <a:spcPct val="107000"/>
              </a:lnSpc>
              <a:buFont typeface="Wingdings" panose="05000000000000000000" pitchFamily="2" charset="2"/>
              <a:buChar char="v"/>
            </a:pPr>
            <a:r>
              <a:rPr lang="it-IT" sz="2000" dirty="0">
                <a:solidFill>
                  <a:schemeClr val="tx2"/>
                </a:solidFill>
                <a:latin typeface="Corbel" panose="020B0503020204020204" pitchFamily="34" charset="0"/>
                <a:ea typeface="Calibri" panose="020F0502020204030204" pitchFamily="34" charset="0"/>
                <a:cs typeface="Times New Roman" panose="02020603050405020304" pitchFamily="18" charset="0"/>
              </a:rPr>
              <a:t>diminuzione del potere attribuito agli organi giudiziari</a:t>
            </a:r>
            <a:r>
              <a:rPr lang="it-IT" sz="2000" dirty="0">
                <a:solidFill>
                  <a:schemeClr val="tx2"/>
                </a:solidFill>
                <a:effectLst/>
                <a:latin typeface="Corbel" panose="020B0503020204020204" pitchFamily="34" charset="0"/>
                <a:ea typeface="Calibri" panose="020F0502020204030204" pitchFamily="34" charset="0"/>
                <a:cs typeface="Times New Roman" panose="02020603050405020304" pitchFamily="18" charset="0"/>
              </a:rPr>
              <a:t>;</a:t>
            </a:r>
          </a:p>
          <a:p>
            <a:pPr marL="342900" lvl="0" indent="822325" algn="just">
              <a:lnSpc>
                <a:spcPct val="107000"/>
              </a:lnSpc>
              <a:buFont typeface="Wingdings" panose="05000000000000000000" pitchFamily="2" charset="2"/>
              <a:buChar char="v"/>
            </a:pPr>
            <a:endParaRPr lang="it-IT" sz="2000" dirty="0">
              <a:solidFill>
                <a:schemeClr val="tx2"/>
              </a:solidFill>
              <a:effectLst/>
              <a:latin typeface="Corbel" panose="020B0503020204020204" pitchFamily="34" charset="0"/>
              <a:ea typeface="Calibri" panose="020F0502020204030204" pitchFamily="34" charset="0"/>
              <a:cs typeface="Times New Roman" panose="02020603050405020304" pitchFamily="18" charset="0"/>
            </a:endParaRPr>
          </a:p>
          <a:p>
            <a:pPr marL="342900" lvl="0" indent="822325" algn="just">
              <a:lnSpc>
                <a:spcPct val="107000"/>
              </a:lnSpc>
              <a:buFont typeface="Wingdings" panose="05000000000000000000" pitchFamily="2" charset="2"/>
              <a:buChar char="v"/>
            </a:pPr>
            <a:r>
              <a:rPr lang="it-IT" sz="2000" dirty="0">
                <a:solidFill>
                  <a:schemeClr val="tx2"/>
                </a:solidFill>
                <a:latin typeface="Corbel" panose="020B0503020204020204" pitchFamily="34" charset="0"/>
                <a:ea typeface="Calibri" panose="020F0502020204030204" pitchFamily="34" charset="0"/>
                <a:cs typeface="Times New Roman" panose="02020603050405020304" pitchFamily="18" charset="0"/>
              </a:rPr>
              <a:t>m</a:t>
            </a:r>
            <a:r>
              <a:rPr lang="it-IT" sz="2000" dirty="0">
                <a:solidFill>
                  <a:schemeClr val="tx2"/>
                </a:solidFill>
                <a:effectLst/>
                <a:latin typeface="Corbel" panose="020B0503020204020204" pitchFamily="34" charset="0"/>
                <a:ea typeface="Calibri" panose="020F0502020204030204" pitchFamily="34" charset="0"/>
                <a:cs typeface="Times New Roman" panose="02020603050405020304" pitchFamily="18" charset="0"/>
              </a:rPr>
              <a:t>aggior attenzione per la conservazione del valore aziendale dell’impresa in crisi;</a:t>
            </a:r>
          </a:p>
          <a:p>
            <a:pPr marL="342900" lvl="0" indent="822325" algn="just">
              <a:lnSpc>
                <a:spcPct val="107000"/>
              </a:lnSpc>
              <a:buFont typeface="Wingdings" panose="05000000000000000000" pitchFamily="2" charset="2"/>
              <a:buChar char="v"/>
            </a:pPr>
            <a:endParaRPr lang="it-IT" sz="2000" dirty="0">
              <a:solidFill>
                <a:schemeClr val="tx2"/>
              </a:solidFill>
              <a:effectLst/>
              <a:latin typeface="Corbel" panose="020B0503020204020204" pitchFamily="34" charset="0"/>
              <a:ea typeface="Calibri" panose="020F0502020204030204" pitchFamily="34" charset="0"/>
              <a:cs typeface="Times New Roman" panose="02020603050405020304" pitchFamily="18" charset="0"/>
            </a:endParaRPr>
          </a:p>
          <a:p>
            <a:pPr marL="342900" lvl="0" indent="822325" algn="just">
              <a:lnSpc>
                <a:spcPct val="107000"/>
              </a:lnSpc>
              <a:spcAft>
                <a:spcPts val="800"/>
              </a:spcAft>
              <a:buFont typeface="Wingdings" panose="05000000000000000000" pitchFamily="2" charset="2"/>
              <a:buChar char="v"/>
            </a:pPr>
            <a:r>
              <a:rPr lang="it-IT" sz="2000" i="1" dirty="0">
                <a:solidFill>
                  <a:schemeClr val="tx2"/>
                </a:solidFill>
                <a:latin typeface="Corbel" panose="020B0503020204020204" pitchFamily="34" charset="0"/>
                <a:ea typeface="Calibri" panose="020F0502020204030204" pitchFamily="34" charset="0"/>
                <a:cs typeface="Times New Roman" panose="02020603050405020304" pitchFamily="18" charset="0"/>
              </a:rPr>
              <a:t>f</a:t>
            </a:r>
            <a:r>
              <a:rPr lang="it-IT" sz="2000" i="1" dirty="0">
                <a:solidFill>
                  <a:schemeClr val="tx2"/>
                </a:solidFill>
                <a:effectLst/>
                <a:latin typeface="Corbel" panose="020B0503020204020204" pitchFamily="34" charset="0"/>
                <a:ea typeface="Calibri" panose="020F0502020204030204" pitchFamily="34" charset="0"/>
                <a:cs typeface="Times New Roman" panose="02020603050405020304" pitchFamily="18" charset="0"/>
              </a:rPr>
              <a:t>avor </a:t>
            </a:r>
            <a:r>
              <a:rPr lang="it-IT" sz="2000" dirty="0">
                <a:solidFill>
                  <a:schemeClr val="tx2"/>
                </a:solidFill>
                <a:effectLst/>
                <a:latin typeface="Corbel" panose="020B0503020204020204" pitchFamily="34" charset="0"/>
                <a:ea typeface="Calibri" panose="020F0502020204030204" pitchFamily="34" charset="0"/>
                <a:cs typeface="Times New Roman" panose="02020603050405020304" pitchFamily="18" charset="0"/>
              </a:rPr>
              <a:t>per le scelte che prevedano la continuità aziendale diretta o indiretta</a:t>
            </a:r>
          </a:p>
          <a:p>
            <a:pPr marL="342900" lvl="0" indent="822325" algn="just">
              <a:lnSpc>
                <a:spcPct val="107000"/>
              </a:lnSpc>
              <a:spcAft>
                <a:spcPts val="800"/>
              </a:spcAft>
              <a:buFont typeface="Wingdings" panose="05000000000000000000" pitchFamily="2" charset="2"/>
              <a:buChar char="v"/>
            </a:pPr>
            <a:endParaRPr sz="2000" dirty="0">
              <a:latin typeface="Corbel"/>
              <a:cs typeface="Corbel"/>
            </a:endParaRPr>
          </a:p>
          <a:p>
            <a:pPr>
              <a:lnSpc>
                <a:spcPct val="100000"/>
              </a:lnSpc>
              <a:spcBef>
                <a:spcPts val="50"/>
              </a:spcBef>
            </a:pPr>
            <a:endParaRPr sz="1550" dirty="0">
              <a:latin typeface="Corbel"/>
              <a:cs typeface="Corbel"/>
            </a:endParaRPr>
          </a:p>
          <a:p>
            <a:pPr>
              <a:lnSpc>
                <a:spcPct val="100000"/>
              </a:lnSpc>
              <a:spcBef>
                <a:spcPts val="20"/>
              </a:spcBef>
              <a:buClr>
                <a:srgbClr val="001F5F"/>
              </a:buClr>
            </a:pPr>
            <a:endParaRPr sz="1400" dirty="0">
              <a:latin typeface="Corbel"/>
              <a:cs typeface="Corbel"/>
            </a:endParaRPr>
          </a:p>
        </p:txBody>
      </p:sp>
      <p:sp>
        <p:nvSpPr>
          <p:cNvPr id="3" name="CasellaDiTesto 2">
            <a:extLst>
              <a:ext uri="{FF2B5EF4-FFF2-40B4-BE49-F238E27FC236}">
                <a16:creationId xmlns:a16="http://schemas.microsoft.com/office/drawing/2014/main" id="{D00C9968-DBDC-74A7-D0BC-4887D93ECB3C}"/>
              </a:ext>
            </a:extLst>
          </p:cNvPr>
          <p:cNvSpPr txBox="1"/>
          <p:nvPr/>
        </p:nvSpPr>
        <p:spPr>
          <a:xfrm>
            <a:off x="1981200" y="609600"/>
            <a:ext cx="7848600" cy="461665"/>
          </a:xfrm>
          <a:prstGeom prst="rect">
            <a:avLst/>
          </a:prstGeom>
          <a:noFill/>
        </p:spPr>
        <p:txBody>
          <a:bodyPr wrap="square">
            <a:spAutoFit/>
          </a:bodyPr>
          <a:lstStyle/>
          <a:p>
            <a:r>
              <a:rPr kumimoji="0" lang="it-IT" sz="2400" b="1" i="0" u="none" strike="noStrike" kern="0" cap="none" spc="0" normalizeH="0" baseline="0" noProof="0" dirty="0">
                <a:ln>
                  <a:noFill/>
                </a:ln>
                <a:solidFill>
                  <a:srgbClr val="00295F"/>
                </a:solidFill>
                <a:effectLst/>
                <a:uLnTx/>
                <a:uFillTx/>
                <a:latin typeface="Corbel"/>
                <a:ea typeface="+mj-ea"/>
              </a:rPr>
              <a:t>Codice della crisi d’impresa e dell’insolvenza: gli obiettivi </a:t>
            </a:r>
            <a:endParaRPr lang="it-IT" sz="2400" dirty="0"/>
          </a:p>
        </p:txBody>
      </p:sp>
    </p:spTree>
    <p:extLst>
      <p:ext uri="{BB962C8B-B14F-4D97-AF65-F5344CB8AC3E}">
        <p14:creationId xmlns:p14="http://schemas.microsoft.com/office/powerpoint/2010/main" val="188667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B9E374F4-C475-49E5-9773-0E6EEEE0A3BC}"/>
              </a:ext>
            </a:extLst>
          </p:cNvPr>
          <p:cNvSpPr txBox="1"/>
          <p:nvPr/>
        </p:nvSpPr>
        <p:spPr>
          <a:xfrm>
            <a:off x="1927860" y="2741632"/>
            <a:ext cx="8336280" cy="687368"/>
          </a:xfrm>
          <a:prstGeom prst="rect">
            <a:avLst/>
          </a:prstGeom>
          <a:ln w="28575">
            <a:solidFill>
              <a:srgbClr val="FF0000"/>
            </a:solidFill>
          </a:ln>
        </p:spPr>
        <p:txBody>
          <a:bodyPr vert="horz" wrap="square" lIns="0" tIns="254000" rIns="0" bIns="0" rtlCol="0">
            <a:spAutoFit/>
          </a:bodyPr>
          <a:lstStyle/>
          <a:p>
            <a:pPr algn="ctr">
              <a:lnSpc>
                <a:spcPct val="100000"/>
              </a:lnSpc>
              <a:spcBef>
                <a:spcPts val="2000"/>
              </a:spcBef>
            </a:pPr>
            <a:r>
              <a:rPr lang="it-IT" sz="2800" b="1" spc="-5" dirty="0">
                <a:solidFill>
                  <a:srgbClr val="001F5F"/>
                </a:solidFill>
                <a:latin typeface="Corbel"/>
                <a:cs typeface="Corbel"/>
              </a:rPr>
              <a:t>I concetti di crisi e di insolvenza</a:t>
            </a:r>
            <a:endParaRPr sz="2800" dirty="0">
              <a:latin typeface="Corbel"/>
              <a:cs typeface="Corbel"/>
            </a:endParaRPr>
          </a:p>
        </p:txBody>
      </p:sp>
    </p:spTree>
    <p:extLst>
      <p:ext uri="{BB962C8B-B14F-4D97-AF65-F5344CB8AC3E}">
        <p14:creationId xmlns:p14="http://schemas.microsoft.com/office/powerpoint/2010/main" val="2190923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66"/>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2148</TotalTime>
  <Words>2503</Words>
  <PresentationFormat>Widescreen</PresentationFormat>
  <Paragraphs>185</Paragraphs>
  <Slides>23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23</vt:i4>
      </vt:variant>
    </vt:vector>
  </HeadingPairs>
  <TitlesOfParts>
    <vt:vector size="28" baseType="lpstr">
      <vt:lpstr>Calibri</vt:lpstr>
      <vt:lpstr>Corbel</vt:lpstr>
      <vt:lpstr>Times New Roman</vt:lpstr>
      <vt:lpstr>Wingdings</vt:lpstr>
      <vt:lpstr>Office Theme</vt:lpstr>
      <vt:lpstr>Corso di laurea magistrale in Economia, Finanza e Impresa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2022-02-28T09:17:12Z</dcterms:created>
  <dcterms:modified xsi:type="dcterms:W3CDTF">2022-09-28T19:16:29Z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2022-02-11T00:00:00Z</vt:filetime>
  </property>
  <property fmtid="{D5CDD505-2E9C-101B-9397-08002B2CF9AE}" pid="3" name="Creator">
    <vt:lpwstr>Microsoft® PowerPoint® per Microsoft 365</vt:lpwstr>
  </property>
  <property fmtid="{D5CDD505-2E9C-101B-9397-08002B2CF9AE}" pid="4" name="LastSaved">
    <vt:filetime>2022-02-28T00:00:00Z</vt:filetime>
  </property>
</Properties>
</file>