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9" r:id="rId2"/>
    <p:sldId id="278" r:id="rId3"/>
    <p:sldId id="281" r:id="rId4"/>
    <p:sldId id="282" r:id="rId5"/>
    <p:sldId id="283" r:id="rId6"/>
    <p:sldId id="284" r:id="rId7"/>
    <p:sldId id="328" r:id="rId8"/>
    <p:sldId id="329" r:id="rId9"/>
    <p:sldId id="330" r:id="rId10"/>
    <p:sldId id="336" r:id="rId11"/>
    <p:sldId id="331" r:id="rId12"/>
    <p:sldId id="332" r:id="rId13"/>
    <p:sldId id="290" r:id="rId14"/>
    <p:sldId id="337" r:id="rId15"/>
    <p:sldId id="333" r:id="rId16"/>
    <p:sldId id="339" r:id="rId17"/>
    <p:sldId id="293" r:id="rId18"/>
    <p:sldId id="340" r:id="rId19"/>
    <p:sldId id="341" r:id="rId20"/>
    <p:sldId id="291" r:id="rId21"/>
    <p:sldId id="342" r:id="rId22"/>
    <p:sldId id="343" r:id="rId23"/>
    <p:sldId id="299" r:id="rId24"/>
    <p:sldId id="300" r:id="rId25"/>
    <p:sldId id="382" r:id="rId26"/>
    <p:sldId id="383" r:id="rId27"/>
    <p:sldId id="384" r:id="rId28"/>
    <p:sldId id="385" r:id="rId29"/>
    <p:sldId id="386" r:id="rId30"/>
    <p:sldId id="387" r:id="rId31"/>
    <p:sldId id="357" r:id="rId32"/>
    <p:sldId id="356" r:id="rId33"/>
    <p:sldId id="361" r:id="rId34"/>
    <p:sldId id="358" r:id="rId35"/>
    <p:sldId id="362" r:id="rId36"/>
    <p:sldId id="359" r:id="rId37"/>
    <p:sldId id="363" r:id="rId38"/>
    <p:sldId id="301" r:id="rId39"/>
    <p:sldId id="345" r:id="rId40"/>
    <p:sldId id="368" r:id="rId41"/>
    <p:sldId id="370" r:id="rId42"/>
    <p:sldId id="371" r:id="rId43"/>
    <p:sldId id="372" r:id="rId44"/>
    <p:sldId id="373" r:id="rId45"/>
    <p:sldId id="374" r:id="rId46"/>
    <p:sldId id="375" r:id="rId47"/>
    <p:sldId id="376" r:id="rId48"/>
    <p:sldId id="377" r:id="rId49"/>
    <p:sldId id="302" r:id="rId50"/>
    <p:sldId id="350" r:id="rId51"/>
    <p:sldId id="347" r:id="rId52"/>
    <p:sldId id="303" r:id="rId53"/>
    <p:sldId id="348" r:id="rId54"/>
    <p:sldId id="349" r:id="rId55"/>
    <p:sldId id="379" r:id="rId56"/>
    <p:sldId id="380" r:id="rId57"/>
    <p:sldId id="381" r:id="rId58"/>
    <p:sldId id="307" r:id="rId59"/>
    <p:sldId id="327" r:id="rId60"/>
    <p:sldId id="308" r:id="rId61"/>
    <p:sldId id="309" r:id="rId62"/>
    <p:sldId id="310" r:id="rId63"/>
    <p:sldId id="311" r:id="rId64"/>
    <p:sldId id="364" r:id="rId6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B4F8D792-2EEA-4B0C-AB2C-C6ADD3F2665F}">
          <p14:sldIdLst>
            <p14:sldId id="279"/>
            <p14:sldId id="278"/>
            <p14:sldId id="281"/>
            <p14:sldId id="282"/>
            <p14:sldId id="283"/>
            <p14:sldId id="284"/>
            <p14:sldId id="328"/>
            <p14:sldId id="329"/>
            <p14:sldId id="330"/>
            <p14:sldId id="336"/>
            <p14:sldId id="331"/>
            <p14:sldId id="332"/>
            <p14:sldId id="290"/>
            <p14:sldId id="337"/>
            <p14:sldId id="333"/>
            <p14:sldId id="339"/>
            <p14:sldId id="293"/>
            <p14:sldId id="340"/>
            <p14:sldId id="341"/>
            <p14:sldId id="291"/>
            <p14:sldId id="342"/>
            <p14:sldId id="343"/>
            <p14:sldId id="299"/>
            <p14:sldId id="300"/>
            <p14:sldId id="382"/>
            <p14:sldId id="383"/>
            <p14:sldId id="384"/>
            <p14:sldId id="385"/>
            <p14:sldId id="386"/>
            <p14:sldId id="387"/>
            <p14:sldId id="357"/>
            <p14:sldId id="356"/>
            <p14:sldId id="361"/>
            <p14:sldId id="358"/>
            <p14:sldId id="362"/>
            <p14:sldId id="359"/>
            <p14:sldId id="363"/>
            <p14:sldId id="301"/>
            <p14:sldId id="345"/>
            <p14:sldId id="368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02"/>
            <p14:sldId id="350"/>
            <p14:sldId id="347"/>
            <p14:sldId id="303"/>
            <p14:sldId id="348"/>
            <p14:sldId id="349"/>
            <p14:sldId id="379"/>
            <p14:sldId id="380"/>
            <p14:sldId id="381"/>
            <p14:sldId id="307"/>
            <p14:sldId id="327"/>
            <p14:sldId id="308"/>
            <p14:sldId id="309"/>
            <p14:sldId id="310"/>
            <p14:sldId id="311"/>
            <p14:sldId id="3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Lanciano\Google%20Drive\DIDATTICA\UniBA\For.Psi.Com\Triennali\STP\19-20\materiale\Effetti%20Principali%20e%20di%20Interazione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C:\Users\Lanciano\Google%20Drive\DIDATTICA\UniBA\For.Psi.Com\Triennali\STP\19-20\materiale\Effetti%20Principali%20e%20di%20Interazione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C:\Users\Lanciano\Google%20Drive\DIDATTICA\UniBA\For.Psi.Com\Triennali\STP\19-20\materiale\Tutti%20gli%20effetti%20esempi%20libro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C:\Users\Lanciano\Google%20Drive\DIDATTICA\UniBA\For.Psi.Com\Triennali\STP\19-20\materiale\Tutti%20gli%20effetti%20esempi%20libro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C:\Users\Lanciano\Google%20Drive\DIDATTICA\UniBA\For.Psi.Com\Triennali\STP\19-20\materiale\Tutti%20gli%20effetti%20esempi%20libro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C:\Users\Lanciano\Google%20Drive\DIDATTICA\UniBA\For.Psi.Com\Triennali\STP\19-20\materiale\Tutti%20gli%20effetti%20esempi%20libro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C:\Users\Lanciano\Google%20Drive\DIDATTICA\UniBA\For.Psi.Com\Triennali\STP\19-20\materiale\Tutti%20gli%20effetti%20esempi%20libro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C:\Users\Lanciano\Google%20Drive\DIDATTICA\UniBA\For.Psi.Com\Triennali\STP\19-20\materiale\Tutti%20gli%20effetti%20esempi%20libro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C:\Users\Lanciano\Google%20Drive\DIDATTICA\UniBA\For.Psi.Com\Triennali\STP\19-20\materiale\Tutti%20gli%20effetti%20esempi%20libro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C:\Users\Lanciano\Google%20Drive\DIDATTICA\UniBA\For.Psi.Com\Triennali\STP\19-20\materiale\Tutti%20gli%20effetti%20esempi%20libro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file:///C:\Users\Lanciano\Google%20Drive\DIDATTICA\UniBA\For.Psi.Com\Triennali\STP\19-20\materiale\Tutti%20gli%20effetti%20esempi%20libro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Lanciano\Google%20Drive\DIDATTICA\UniBA\For.Psi.Com\Triennali\STP\19-20\materiale\Effetti%20Principali%20e%20di%20Interazione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Tiziana\Google%20Drive\DIDATTICA\UniBA\For.Psi.Com\Triennali\STP\20-21\materiale\Esercitazioni\Effetti%20Principali%20e%20di%20Interazione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Tiziana\Google%20Drive\DIDATTICA\UniBA\For.Psi.Com\Triennali\STP\20-21\materiale\Esercitazioni\Effetti%20Principali%20e%20di%20Interazione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C:\Users\Tiziana\Google%20Drive\DIDATTICA\UniBA\For.Psi.Com\Triennali\STP\20-21\materiale\Esercitazioni\Effetti%20Principali%20e%20di%20Interazione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3.xml"/><Relationship Id="rId4" Type="http://schemas.openxmlformats.org/officeDocument/2006/relationships/oleObject" Target="file:///C:\Users\Tiziana\Google%20Drive\DIDATTICA\UniBA\For.Psi.Com\Triennali\STP\20-21\materiale\Esercitazioni\Effetti%20Principali%20e%20di%20Interazione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Tiziana\Desktop\Effetti%20Principali%20e%20di%20Interazione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Tiziana\Desktop\Effetti%20Principali%20e%20di%20Interazione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C:\Users\Tiziana\Desktop\Effetti%20Principali%20e%20di%20Interazion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'Effetto Principale A'!$A$3</c:f>
              <c:strCache>
                <c:ptCount val="1"/>
                <c:pt idx="0">
                  <c:v>Giovani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2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BCC6-479E-A18B-DB8B7B4B9CB3}"/>
              </c:ext>
            </c:extLst>
          </c:dPt>
          <c:cat>
            <c:strRef>
              <c:f>'Effetto Principale A'!$B$1:$C$1</c:f>
              <c:strCache>
                <c:ptCount val="2"/>
                <c:pt idx="0">
                  <c:v>Rabbia</c:v>
                </c:pt>
                <c:pt idx="1">
                  <c:v>Neutro</c:v>
                </c:pt>
              </c:strCache>
            </c:strRef>
          </c:cat>
          <c:val>
            <c:numRef>
              <c:f>'Effetto Principale A'!$B$3:$C$3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CC6-479E-A18B-DB8B7B4B9CB3}"/>
            </c:ext>
          </c:extLst>
        </c:ser>
        <c:ser>
          <c:idx val="2"/>
          <c:order val="1"/>
          <c:tx>
            <c:strRef>
              <c:f>'Effetto Principale A'!$A$4</c:f>
              <c:strCache>
                <c:ptCount val="1"/>
                <c:pt idx="0">
                  <c:v>Adulti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'Effetto Principale A'!$B$1:$C$1</c:f>
              <c:strCache>
                <c:ptCount val="2"/>
                <c:pt idx="0">
                  <c:v>Rabbia</c:v>
                </c:pt>
                <c:pt idx="1">
                  <c:v>Neutro</c:v>
                </c:pt>
              </c:strCache>
            </c:strRef>
          </c:cat>
          <c:val>
            <c:numRef>
              <c:f>'Effetto Principale A'!$B$4:$C$4</c:f>
              <c:numCache>
                <c:formatCode>General</c:formatCode>
                <c:ptCount val="2"/>
                <c:pt idx="0">
                  <c:v>60</c:v>
                </c:pt>
                <c:pt idx="1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CC6-479E-A18B-DB8B7B4B9C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50125728"/>
        <c:axId val="-1950124640"/>
      </c:lineChart>
      <c:catAx>
        <c:axId val="-1950125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1950124640"/>
        <c:crosses val="autoZero"/>
        <c:auto val="1"/>
        <c:lblAlgn val="ctr"/>
        <c:lblOffset val="100"/>
        <c:noMultiLvlLbl val="0"/>
      </c:catAx>
      <c:valAx>
        <c:axId val="-1950124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1950125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'Interazione a soffitta'!$A$2</c:f>
              <c:strCache>
                <c:ptCount val="1"/>
                <c:pt idx="0">
                  <c:v>Giovani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'Interazione a soffitta'!$B$1:$C$1</c:f>
              <c:strCache>
                <c:ptCount val="2"/>
                <c:pt idx="0">
                  <c:v>Rabbia</c:v>
                </c:pt>
                <c:pt idx="1">
                  <c:v>Neutro</c:v>
                </c:pt>
              </c:strCache>
            </c:strRef>
          </c:cat>
          <c:val>
            <c:numRef>
              <c:f>'Interazione a soffitta'!$B$2:$C$2</c:f>
              <c:numCache>
                <c:formatCode>General</c:formatCode>
                <c:ptCount val="2"/>
                <c:pt idx="0">
                  <c:v>10</c:v>
                </c:pt>
                <c:pt idx="1">
                  <c:v>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D2-4DB2-A119-4EC2781A7FA4}"/>
            </c:ext>
          </c:extLst>
        </c:ser>
        <c:ser>
          <c:idx val="1"/>
          <c:order val="1"/>
          <c:tx>
            <c:strRef>
              <c:f>'Interazione a soffitta'!$A$3</c:f>
              <c:strCache>
                <c:ptCount val="1"/>
                <c:pt idx="0">
                  <c:v>Adulti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'Interazione a soffitta'!$B$1:$C$1</c:f>
              <c:strCache>
                <c:ptCount val="2"/>
                <c:pt idx="0">
                  <c:v>Rabbia</c:v>
                </c:pt>
                <c:pt idx="1">
                  <c:v>Neutro</c:v>
                </c:pt>
              </c:strCache>
            </c:strRef>
          </c:cat>
          <c:val>
            <c:numRef>
              <c:f>'Interazione a soffitta'!$B$3:$C$3</c:f>
              <c:numCache>
                <c:formatCode>General</c:formatCode>
                <c:ptCount val="2"/>
                <c:pt idx="0">
                  <c:v>60</c:v>
                </c:pt>
                <c:pt idx="1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7D2-4DB2-A119-4EC2781A7F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50117568"/>
        <c:axId val="-1950116480"/>
      </c:lineChart>
      <c:catAx>
        <c:axId val="-1950117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1950116480"/>
        <c:crosses val="autoZero"/>
        <c:auto val="1"/>
        <c:lblAlgn val="ctr"/>
        <c:lblOffset val="100"/>
        <c:noMultiLvlLbl val="0"/>
      </c:catAx>
      <c:valAx>
        <c:axId val="-1950116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1950117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'ES1'!$A$2</c:f>
              <c:strCache>
                <c:ptCount val="1"/>
                <c:pt idx="0">
                  <c:v>B1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'ES1'!$B$1:$C$1</c:f>
              <c:strCache>
                <c:ptCount val="2"/>
                <c:pt idx="0">
                  <c:v>A1</c:v>
                </c:pt>
                <c:pt idx="1">
                  <c:v>A2</c:v>
                </c:pt>
              </c:strCache>
            </c:strRef>
          </c:cat>
          <c:val>
            <c:numRef>
              <c:f>'ES1'!$B$2:$C$2</c:f>
              <c:numCache>
                <c:formatCode>General</c:formatCode>
                <c:ptCount val="2"/>
                <c:pt idx="0">
                  <c:v>30</c:v>
                </c:pt>
                <c:pt idx="1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04-4C7E-87D5-1411C20BA091}"/>
            </c:ext>
          </c:extLst>
        </c:ser>
        <c:ser>
          <c:idx val="1"/>
          <c:order val="1"/>
          <c:tx>
            <c:strRef>
              <c:f>'ES1'!$A$3</c:f>
              <c:strCache>
                <c:ptCount val="1"/>
                <c:pt idx="0">
                  <c:v>B2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'ES1'!$B$1:$C$1</c:f>
              <c:strCache>
                <c:ptCount val="2"/>
                <c:pt idx="0">
                  <c:v>A1</c:v>
                </c:pt>
                <c:pt idx="1">
                  <c:v>A2</c:v>
                </c:pt>
              </c:strCache>
            </c:strRef>
          </c:cat>
          <c:val>
            <c:numRef>
              <c:f>'ES1'!$B$3:$C$3</c:f>
              <c:numCache>
                <c:formatCode>General</c:formatCode>
                <c:ptCount val="2"/>
                <c:pt idx="0">
                  <c:v>30</c:v>
                </c:pt>
                <c:pt idx="1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004-4C7E-87D5-1411C20BA0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8697776"/>
        <c:axId val="-1911626592"/>
      </c:lineChart>
      <c:catAx>
        <c:axId val="-213869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1911626592"/>
        <c:crosses val="autoZero"/>
        <c:auto val="1"/>
        <c:lblAlgn val="ctr"/>
        <c:lblOffset val="100"/>
        <c:noMultiLvlLbl val="0"/>
      </c:catAx>
      <c:valAx>
        <c:axId val="-1911626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2138697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'ES2'!$A$2</c:f>
              <c:strCache>
                <c:ptCount val="1"/>
                <c:pt idx="0">
                  <c:v>B1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'ES2'!$B$1:$C$1</c:f>
              <c:strCache>
                <c:ptCount val="2"/>
                <c:pt idx="0">
                  <c:v>A1</c:v>
                </c:pt>
                <c:pt idx="1">
                  <c:v>A2</c:v>
                </c:pt>
              </c:strCache>
            </c:strRef>
          </c:cat>
          <c:val>
            <c:numRef>
              <c:f>'ES2'!$B$2:$C$2</c:f>
              <c:numCache>
                <c:formatCode>General</c:formatCode>
                <c:ptCount val="2"/>
                <c:pt idx="0">
                  <c:v>70</c:v>
                </c:pt>
                <c:pt idx="1">
                  <c:v>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7B-4701-9B17-BC72BE14C997}"/>
            </c:ext>
          </c:extLst>
        </c:ser>
        <c:ser>
          <c:idx val="1"/>
          <c:order val="1"/>
          <c:tx>
            <c:strRef>
              <c:f>'ES2'!$A$3</c:f>
              <c:strCache>
                <c:ptCount val="1"/>
                <c:pt idx="0">
                  <c:v>B2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'ES2'!$B$1:$C$1</c:f>
              <c:strCache>
                <c:ptCount val="2"/>
                <c:pt idx="0">
                  <c:v>A1</c:v>
                </c:pt>
                <c:pt idx="1">
                  <c:v>A2</c:v>
                </c:pt>
              </c:strCache>
            </c:strRef>
          </c:cat>
          <c:val>
            <c:numRef>
              <c:f>'ES2'!$B$3:$C$3</c:f>
              <c:numCache>
                <c:formatCode>General</c:formatCode>
                <c:ptCount val="2"/>
                <c:pt idx="0">
                  <c:v>40</c:v>
                </c:pt>
                <c:pt idx="1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F7B-4701-9B17-BC72BE14C9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11620608"/>
        <c:axId val="-1911616800"/>
      </c:lineChart>
      <c:catAx>
        <c:axId val="-191162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1911616800"/>
        <c:crosses val="autoZero"/>
        <c:auto val="1"/>
        <c:lblAlgn val="ctr"/>
        <c:lblOffset val="100"/>
        <c:noMultiLvlLbl val="0"/>
      </c:catAx>
      <c:valAx>
        <c:axId val="-191161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1911620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ES.3!$A$2</c:f>
              <c:strCache>
                <c:ptCount val="1"/>
                <c:pt idx="0">
                  <c:v>B1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ES.3!$B$1:$C$1</c:f>
              <c:strCache>
                <c:ptCount val="2"/>
                <c:pt idx="0">
                  <c:v>A1</c:v>
                </c:pt>
                <c:pt idx="1">
                  <c:v>A2</c:v>
                </c:pt>
              </c:strCache>
            </c:strRef>
          </c:cat>
          <c:val>
            <c:numRef>
              <c:f>ES.3!$B$2:$C$2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29-4256-B01E-B72130558CE9}"/>
            </c:ext>
          </c:extLst>
        </c:ser>
        <c:ser>
          <c:idx val="1"/>
          <c:order val="1"/>
          <c:tx>
            <c:strRef>
              <c:f>ES.3!$A$3</c:f>
              <c:strCache>
                <c:ptCount val="1"/>
                <c:pt idx="0">
                  <c:v>B2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ES.3!$B$1:$C$1</c:f>
              <c:strCache>
                <c:ptCount val="2"/>
                <c:pt idx="0">
                  <c:v>A1</c:v>
                </c:pt>
                <c:pt idx="1">
                  <c:v>A2</c:v>
                </c:pt>
              </c:strCache>
            </c:strRef>
          </c:cat>
          <c:val>
            <c:numRef>
              <c:f>ES.3!$B$3:$C$3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29-4256-B01E-B72130558C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11620064"/>
        <c:axId val="-1911612992"/>
      </c:lineChart>
      <c:catAx>
        <c:axId val="-191162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1911612992"/>
        <c:crosses val="autoZero"/>
        <c:auto val="1"/>
        <c:lblAlgn val="ctr"/>
        <c:lblOffset val="100"/>
        <c:noMultiLvlLbl val="0"/>
      </c:catAx>
      <c:valAx>
        <c:axId val="-1911612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1911620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654843969748575E-2"/>
          <c:y val="4.5087021851792822E-2"/>
          <c:w val="0.89831200114753584"/>
          <c:h val="0.78449576535436238"/>
        </c:manualLayout>
      </c:layout>
      <c:lineChart>
        <c:grouping val="standard"/>
        <c:varyColors val="0"/>
        <c:ser>
          <c:idx val="0"/>
          <c:order val="0"/>
          <c:tx>
            <c:strRef>
              <c:f>ES.4!$A$2</c:f>
              <c:strCache>
                <c:ptCount val="1"/>
                <c:pt idx="0">
                  <c:v>B1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ES.4!$B$1:$C$1</c:f>
              <c:strCache>
                <c:ptCount val="2"/>
                <c:pt idx="0">
                  <c:v>A1</c:v>
                </c:pt>
                <c:pt idx="1">
                  <c:v>A2</c:v>
                </c:pt>
              </c:strCache>
            </c:strRef>
          </c:cat>
          <c:val>
            <c:numRef>
              <c:f>ES.4!$B$2:$C$2</c:f>
              <c:numCache>
                <c:formatCode>General</c:formatCode>
                <c:ptCount val="2"/>
                <c:pt idx="0">
                  <c:v>10</c:v>
                </c:pt>
                <c:pt idx="1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12-41B1-88AF-B3260C87215A}"/>
            </c:ext>
          </c:extLst>
        </c:ser>
        <c:ser>
          <c:idx val="1"/>
          <c:order val="1"/>
          <c:tx>
            <c:strRef>
              <c:f>ES.4!$A$3</c:f>
              <c:strCache>
                <c:ptCount val="1"/>
                <c:pt idx="0">
                  <c:v>B2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ES.4!$B$1:$C$1</c:f>
              <c:strCache>
                <c:ptCount val="2"/>
                <c:pt idx="0">
                  <c:v>A1</c:v>
                </c:pt>
                <c:pt idx="1">
                  <c:v>A2</c:v>
                </c:pt>
              </c:strCache>
            </c:strRef>
          </c:cat>
          <c:val>
            <c:numRef>
              <c:f>ES.4!$B$3:$C$3</c:f>
              <c:numCache>
                <c:formatCode>General</c:formatCode>
                <c:ptCount val="2"/>
                <c:pt idx="0">
                  <c:v>30</c:v>
                </c:pt>
                <c:pt idx="1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12-41B1-88AF-B3260C8721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11614624"/>
        <c:axId val="-1911622240"/>
      </c:lineChart>
      <c:catAx>
        <c:axId val="-191161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1911622240"/>
        <c:crosses val="autoZero"/>
        <c:auto val="1"/>
        <c:lblAlgn val="ctr"/>
        <c:lblOffset val="100"/>
        <c:noMultiLvlLbl val="0"/>
      </c:catAx>
      <c:valAx>
        <c:axId val="-1911622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1911614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ES.5!$A$2</c:f>
              <c:strCache>
                <c:ptCount val="1"/>
                <c:pt idx="0">
                  <c:v>B1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ES.5!$B$1:$C$1</c:f>
              <c:strCache>
                <c:ptCount val="2"/>
                <c:pt idx="0">
                  <c:v>A1</c:v>
                </c:pt>
                <c:pt idx="1">
                  <c:v>A2</c:v>
                </c:pt>
              </c:strCache>
            </c:strRef>
          </c:cat>
          <c:val>
            <c:numRef>
              <c:f>ES.5!$B$2:$C$2</c:f>
              <c:numCache>
                <c:formatCode>General</c:formatCode>
                <c:ptCount val="2"/>
                <c:pt idx="0">
                  <c:v>30</c:v>
                </c:pt>
                <c:pt idx="1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A9-4FA5-856D-35120B6D3B37}"/>
            </c:ext>
          </c:extLst>
        </c:ser>
        <c:ser>
          <c:idx val="1"/>
          <c:order val="1"/>
          <c:tx>
            <c:strRef>
              <c:f>ES.5!$A$3</c:f>
              <c:strCache>
                <c:ptCount val="1"/>
                <c:pt idx="0">
                  <c:v>B2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ES.5!$B$1:$C$1</c:f>
              <c:strCache>
                <c:ptCount val="2"/>
                <c:pt idx="0">
                  <c:v>A1</c:v>
                </c:pt>
                <c:pt idx="1">
                  <c:v>A2</c:v>
                </c:pt>
              </c:strCache>
            </c:strRef>
          </c:cat>
          <c:val>
            <c:numRef>
              <c:f>ES.5!$B$3:$C$3</c:f>
              <c:numCache>
                <c:formatCode>General</c:formatCode>
                <c:ptCount val="2"/>
                <c:pt idx="0">
                  <c:v>40</c:v>
                </c:pt>
                <c:pt idx="1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FA9-4FA5-856D-35120B6D3B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11612448"/>
        <c:axId val="-1911625504"/>
      </c:lineChart>
      <c:catAx>
        <c:axId val="-191161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1911625504"/>
        <c:crosses val="autoZero"/>
        <c:auto val="1"/>
        <c:lblAlgn val="ctr"/>
        <c:lblOffset val="100"/>
        <c:noMultiLvlLbl val="0"/>
      </c:catAx>
      <c:valAx>
        <c:axId val="-1911625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1911612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ES.6!$A$2</c:f>
              <c:strCache>
                <c:ptCount val="1"/>
                <c:pt idx="0">
                  <c:v>B1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ES.6!$B$1:$C$1</c:f>
              <c:strCache>
                <c:ptCount val="2"/>
                <c:pt idx="0">
                  <c:v>A1</c:v>
                </c:pt>
                <c:pt idx="1">
                  <c:v>A2</c:v>
                </c:pt>
              </c:strCache>
            </c:strRef>
          </c:cat>
          <c:val>
            <c:numRef>
              <c:f>ES.6!$B$2:$C$2</c:f>
              <c:numCache>
                <c:formatCode>General</c:formatCode>
                <c:ptCount val="2"/>
                <c:pt idx="0">
                  <c:v>30</c:v>
                </c:pt>
                <c:pt idx="1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1A-45A4-B3D4-8A23D29BF5C0}"/>
            </c:ext>
          </c:extLst>
        </c:ser>
        <c:ser>
          <c:idx val="1"/>
          <c:order val="1"/>
          <c:tx>
            <c:strRef>
              <c:f>ES.6!$A$3</c:f>
              <c:strCache>
                <c:ptCount val="1"/>
                <c:pt idx="0">
                  <c:v>B2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ES.6!$B$1:$C$1</c:f>
              <c:strCache>
                <c:ptCount val="2"/>
                <c:pt idx="0">
                  <c:v>A1</c:v>
                </c:pt>
                <c:pt idx="1">
                  <c:v>A2</c:v>
                </c:pt>
              </c:strCache>
            </c:strRef>
          </c:cat>
          <c:val>
            <c:numRef>
              <c:f>ES.6!$B$3:$C$3</c:f>
              <c:numCache>
                <c:formatCode>General</c:formatCode>
                <c:ptCount val="2"/>
                <c:pt idx="0">
                  <c:v>70</c:v>
                </c:pt>
                <c:pt idx="1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1A-45A4-B3D4-8A23D29BF5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11615168"/>
        <c:axId val="-1911615712"/>
      </c:lineChart>
      <c:catAx>
        <c:axId val="-191161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1911615712"/>
        <c:crosses val="autoZero"/>
        <c:auto val="1"/>
        <c:lblAlgn val="ctr"/>
        <c:lblOffset val="100"/>
        <c:noMultiLvlLbl val="0"/>
      </c:catAx>
      <c:valAx>
        <c:axId val="-1911615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1911615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ES.7!$A$2</c:f>
              <c:strCache>
                <c:ptCount val="1"/>
                <c:pt idx="0">
                  <c:v>B1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ES.7!$B$1:$C$1</c:f>
              <c:strCache>
                <c:ptCount val="2"/>
                <c:pt idx="0">
                  <c:v>A1</c:v>
                </c:pt>
                <c:pt idx="1">
                  <c:v>A2</c:v>
                </c:pt>
              </c:strCache>
            </c:strRef>
          </c:cat>
          <c:val>
            <c:numRef>
              <c:f>ES.7!$B$2:$C$2</c:f>
              <c:numCache>
                <c:formatCode>General</c:formatCode>
                <c:ptCount val="2"/>
                <c:pt idx="0">
                  <c:v>40</c:v>
                </c:pt>
                <c:pt idx="1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EA-4C25-A9C6-A26AA30D120F}"/>
            </c:ext>
          </c:extLst>
        </c:ser>
        <c:ser>
          <c:idx val="1"/>
          <c:order val="1"/>
          <c:tx>
            <c:strRef>
              <c:f>ES.7!$A$3</c:f>
              <c:strCache>
                <c:ptCount val="1"/>
                <c:pt idx="0">
                  <c:v>B2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ES.7!$B$1:$C$1</c:f>
              <c:strCache>
                <c:ptCount val="2"/>
                <c:pt idx="0">
                  <c:v>A1</c:v>
                </c:pt>
                <c:pt idx="1">
                  <c:v>A2</c:v>
                </c:pt>
              </c:strCache>
            </c:strRef>
          </c:cat>
          <c:val>
            <c:numRef>
              <c:f>ES.7!$B$3:$C$3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EA-4C25-A9C6-A26AA30D12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11617888"/>
        <c:axId val="-1911617344"/>
      </c:lineChart>
      <c:catAx>
        <c:axId val="-1911617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1911617344"/>
        <c:crosses val="autoZero"/>
        <c:auto val="1"/>
        <c:lblAlgn val="ctr"/>
        <c:lblOffset val="100"/>
        <c:noMultiLvlLbl val="0"/>
      </c:catAx>
      <c:valAx>
        <c:axId val="-1911617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1911617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ES.8!$A$2</c:f>
              <c:strCache>
                <c:ptCount val="1"/>
                <c:pt idx="0">
                  <c:v>B1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ES.8!$B$1:$C$1</c:f>
              <c:strCache>
                <c:ptCount val="2"/>
                <c:pt idx="0">
                  <c:v>A1</c:v>
                </c:pt>
                <c:pt idx="1">
                  <c:v>A2</c:v>
                </c:pt>
              </c:strCache>
            </c:strRef>
          </c:cat>
          <c:val>
            <c:numRef>
              <c:f>ES.8!$B$2:$C$2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BCD-498C-AE99-6A76BC5297FB}"/>
            </c:ext>
          </c:extLst>
        </c:ser>
        <c:ser>
          <c:idx val="1"/>
          <c:order val="1"/>
          <c:tx>
            <c:strRef>
              <c:f>ES.8!$A$3</c:f>
              <c:strCache>
                <c:ptCount val="1"/>
                <c:pt idx="0">
                  <c:v>B2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ES.8!$B$1:$C$1</c:f>
              <c:strCache>
                <c:ptCount val="2"/>
                <c:pt idx="0">
                  <c:v>A1</c:v>
                </c:pt>
                <c:pt idx="1">
                  <c:v>A2</c:v>
                </c:pt>
              </c:strCache>
            </c:strRef>
          </c:cat>
          <c:val>
            <c:numRef>
              <c:f>ES.8!$B$3:$C$3</c:f>
              <c:numCache>
                <c:formatCode>General</c:formatCode>
                <c:ptCount val="2"/>
                <c:pt idx="0">
                  <c:v>40</c:v>
                </c:pt>
                <c:pt idx="1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BCD-498C-AE99-6A76BC5297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11622784"/>
        <c:axId val="-1911621696"/>
      </c:lineChart>
      <c:catAx>
        <c:axId val="-1911622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1911621696"/>
        <c:crosses val="autoZero"/>
        <c:auto val="1"/>
        <c:lblAlgn val="ctr"/>
        <c:lblOffset val="100"/>
        <c:noMultiLvlLbl val="0"/>
      </c:catAx>
      <c:valAx>
        <c:axId val="-1911621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1911622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ES.9!$A$2</c:f>
              <c:strCache>
                <c:ptCount val="1"/>
                <c:pt idx="0">
                  <c:v>B1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ES.9!$B$1:$C$1</c:f>
              <c:strCache>
                <c:ptCount val="2"/>
                <c:pt idx="0">
                  <c:v>A1</c:v>
                </c:pt>
                <c:pt idx="1">
                  <c:v>A2</c:v>
                </c:pt>
              </c:strCache>
            </c:strRef>
          </c:cat>
          <c:val>
            <c:numRef>
              <c:f>ES.9!$B$2:$C$2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48-4C32-937B-6DBC6FE187CE}"/>
            </c:ext>
          </c:extLst>
        </c:ser>
        <c:ser>
          <c:idx val="1"/>
          <c:order val="1"/>
          <c:tx>
            <c:strRef>
              <c:f>ES.9!$A$3</c:f>
              <c:strCache>
                <c:ptCount val="1"/>
                <c:pt idx="0">
                  <c:v>B2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ES.9!$B$1:$C$1</c:f>
              <c:strCache>
                <c:ptCount val="2"/>
                <c:pt idx="0">
                  <c:v>A1</c:v>
                </c:pt>
                <c:pt idx="1">
                  <c:v>A2</c:v>
                </c:pt>
              </c:strCache>
            </c:strRef>
          </c:cat>
          <c:val>
            <c:numRef>
              <c:f>ES.9!$B$3:$C$3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948-4C32-937B-6DBC6FE187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10214576"/>
        <c:axId val="-1910212400"/>
      </c:lineChart>
      <c:catAx>
        <c:axId val="-191021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1910212400"/>
        <c:crosses val="autoZero"/>
        <c:auto val="1"/>
        <c:lblAlgn val="ctr"/>
        <c:lblOffset val="100"/>
        <c:noMultiLvlLbl val="0"/>
      </c:catAx>
      <c:valAx>
        <c:axId val="-1910212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191021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'Effetto Principale A'!$A$2</c:f>
              <c:strCache>
                <c:ptCount val="1"/>
                <c:pt idx="0">
                  <c:v>Media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508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BCC6-479E-A18B-DB8B7B4B9CB3}"/>
              </c:ext>
            </c:extLst>
          </c:dPt>
          <c:dLbls>
            <c:dLbl>
              <c:idx val="0"/>
              <c:layout>
                <c:manualLayout>
                  <c:x val="-5.0612141224282481E-2"/>
                  <c:y val="2.18736421786741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CC6-479E-A18B-DB8B7B4B9CB3}"/>
                </c:ext>
              </c:extLst>
            </c:dLbl>
            <c:dLbl>
              <c:idx val="1"/>
              <c:layout>
                <c:manualLayout>
                  <c:x val="-9.8434966100701435E-4"/>
                  <c:y val="-2.98674348790674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CC6-479E-A18B-DB8B7B4B9C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'Effetto Principale A'!$B$1:$C$1</c:f>
              <c:strCache>
                <c:ptCount val="2"/>
                <c:pt idx="0">
                  <c:v>Rabbia</c:v>
                </c:pt>
                <c:pt idx="1">
                  <c:v>Neutro</c:v>
                </c:pt>
              </c:strCache>
            </c:strRef>
          </c:cat>
          <c:val>
            <c:numRef>
              <c:f>'Effetto Principale A'!$B$2:$C$2</c:f>
              <c:numCache>
                <c:formatCode>General</c:formatCode>
                <c:ptCount val="2"/>
                <c:pt idx="0">
                  <c:v>50</c:v>
                </c:pt>
                <c:pt idx="1">
                  <c:v>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C6-479E-A18B-DB8B7B4B9CB3}"/>
            </c:ext>
          </c:extLst>
        </c:ser>
        <c:ser>
          <c:idx val="1"/>
          <c:order val="1"/>
          <c:tx>
            <c:strRef>
              <c:f>'Effetto Principale A'!$A$3</c:f>
              <c:strCache>
                <c:ptCount val="1"/>
                <c:pt idx="0">
                  <c:v>Giovani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2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BCC6-479E-A18B-DB8B7B4B9CB3}"/>
              </c:ext>
            </c:extLst>
          </c:dPt>
          <c:cat>
            <c:strRef>
              <c:f>'Effetto Principale A'!$B$1:$C$1</c:f>
              <c:strCache>
                <c:ptCount val="2"/>
                <c:pt idx="0">
                  <c:v>Rabbia</c:v>
                </c:pt>
                <c:pt idx="1">
                  <c:v>Neutro</c:v>
                </c:pt>
              </c:strCache>
            </c:strRef>
          </c:cat>
          <c:val>
            <c:numRef>
              <c:f>'Effetto Principale A'!$B$3:$C$3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CC6-479E-A18B-DB8B7B4B9CB3}"/>
            </c:ext>
          </c:extLst>
        </c:ser>
        <c:ser>
          <c:idx val="2"/>
          <c:order val="2"/>
          <c:tx>
            <c:strRef>
              <c:f>'Effetto Principale A'!$A$4</c:f>
              <c:strCache>
                <c:ptCount val="1"/>
                <c:pt idx="0">
                  <c:v>Adulti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'Effetto Principale A'!$B$1:$C$1</c:f>
              <c:strCache>
                <c:ptCount val="2"/>
                <c:pt idx="0">
                  <c:v>Rabbia</c:v>
                </c:pt>
                <c:pt idx="1">
                  <c:v>Neutro</c:v>
                </c:pt>
              </c:strCache>
            </c:strRef>
          </c:cat>
          <c:val>
            <c:numRef>
              <c:f>'Effetto Principale A'!$B$4:$C$4</c:f>
              <c:numCache>
                <c:formatCode>General</c:formatCode>
                <c:ptCount val="2"/>
                <c:pt idx="0">
                  <c:v>60</c:v>
                </c:pt>
                <c:pt idx="1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CC6-479E-A18B-DB8B7B4B9C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50125728"/>
        <c:axId val="-1950124640"/>
      </c:lineChart>
      <c:catAx>
        <c:axId val="-1950125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1950124640"/>
        <c:crosses val="autoZero"/>
        <c:auto val="1"/>
        <c:lblAlgn val="ctr"/>
        <c:lblOffset val="100"/>
        <c:noMultiLvlLbl val="0"/>
      </c:catAx>
      <c:valAx>
        <c:axId val="-1950124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1950125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'Effetto Principale A'!$A$2</c:f>
              <c:strCache>
                <c:ptCount val="1"/>
                <c:pt idx="0">
                  <c:v>Media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4D0-47DC-A6AA-214C9FEDF73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4D0-47DC-A6AA-214C9FEDF7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'Effetto Principale A'!$B$1:$C$1</c:f>
              <c:strCache>
                <c:ptCount val="2"/>
                <c:pt idx="0">
                  <c:v>Rabbia</c:v>
                </c:pt>
                <c:pt idx="1">
                  <c:v>Neutro</c:v>
                </c:pt>
              </c:strCache>
            </c:strRef>
          </c:cat>
          <c:val>
            <c:numRef>
              <c:f>'Effetto Principale A'!$B$2:$C$2</c:f>
              <c:numCache>
                <c:formatCode>General</c:formatCode>
                <c:ptCount val="2"/>
                <c:pt idx="0">
                  <c:v>50</c:v>
                </c:pt>
                <c:pt idx="1">
                  <c:v>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D0-47DC-A6AA-214C9FEDF73F}"/>
            </c:ext>
          </c:extLst>
        </c:ser>
        <c:ser>
          <c:idx val="1"/>
          <c:order val="1"/>
          <c:tx>
            <c:strRef>
              <c:f>'Effetto Principale A'!$A$3</c:f>
              <c:strCache>
                <c:ptCount val="1"/>
                <c:pt idx="0">
                  <c:v>Giovani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2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94D0-47DC-A6AA-214C9FEDF73F}"/>
              </c:ext>
            </c:extLst>
          </c:dPt>
          <c:cat>
            <c:strRef>
              <c:f>'Effetto Principale A'!$B$1:$C$1</c:f>
              <c:strCache>
                <c:ptCount val="2"/>
                <c:pt idx="0">
                  <c:v>Rabbia</c:v>
                </c:pt>
                <c:pt idx="1">
                  <c:v>Neutro</c:v>
                </c:pt>
              </c:strCache>
            </c:strRef>
          </c:cat>
          <c:val>
            <c:numRef>
              <c:f>'Effetto Principale A'!$B$3:$C$3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4D0-47DC-A6AA-214C9FEDF73F}"/>
            </c:ext>
          </c:extLst>
        </c:ser>
        <c:ser>
          <c:idx val="2"/>
          <c:order val="2"/>
          <c:tx>
            <c:strRef>
              <c:f>'Effetto Principale A'!$A$4</c:f>
              <c:strCache>
                <c:ptCount val="1"/>
                <c:pt idx="0">
                  <c:v>Adulti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'Effetto Principale A'!$B$1:$C$1</c:f>
              <c:strCache>
                <c:ptCount val="2"/>
                <c:pt idx="0">
                  <c:v>Rabbia</c:v>
                </c:pt>
                <c:pt idx="1">
                  <c:v>Neutro</c:v>
                </c:pt>
              </c:strCache>
            </c:strRef>
          </c:cat>
          <c:val>
            <c:numRef>
              <c:f>'Effetto Principale A'!$B$4:$C$4</c:f>
              <c:numCache>
                <c:formatCode>General</c:formatCode>
                <c:ptCount val="2"/>
                <c:pt idx="0">
                  <c:v>60</c:v>
                </c:pt>
                <c:pt idx="1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4D0-47DC-A6AA-214C9FEDF7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3471600"/>
        <c:axId val="323464528"/>
      </c:lineChart>
      <c:catAx>
        <c:axId val="323471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23464528"/>
        <c:crosses val="autoZero"/>
        <c:auto val="1"/>
        <c:lblAlgn val="ctr"/>
        <c:lblOffset val="100"/>
        <c:noMultiLvlLbl val="0"/>
      </c:catAx>
      <c:valAx>
        <c:axId val="323464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23471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'Effetto Principale B'!$A$2</c:f>
              <c:strCache>
                <c:ptCount val="1"/>
                <c:pt idx="0">
                  <c:v>Giovani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5DD-409E-9125-A3CC25A2B2BF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D5DD-409E-9125-A3CC25A2B2BF}"/>
              </c:ext>
            </c:extLst>
          </c:dPt>
          <c:cat>
            <c:strRef>
              <c:f>'Effetto Principale B'!$B$1:$D$1</c:f>
              <c:strCache>
                <c:ptCount val="3"/>
                <c:pt idx="0">
                  <c:v>Rabbia</c:v>
                </c:pt>
                <c:pt idx="1">
                  <c:v>Media</c:v>
                </c:pt>
                <c:pt idx="2">
                  <c:v>Neutro</c:v>
                </c:pt>
              </c:strCache>
            </c:strRef>
          </c:cat>
          <c:val>
            <c:numRef>
              <c:f>'Effetto Principale B'!$B$2:$D$2</c:f>
              <c:numCache>
                <c:formatCode>General</c:formatCode>
                <c:ptCount val="3"/>
                <c:pt idx="0">
                  <c:v>40</c:v>
                </c:pt>
                <c:pt idx="1">
                  <c:v>50</c:v>
                </c:pt>
                <c:pt idx="2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5DD-409E-9125-A3CC25A2B2BF}"/>
            </c:ext>
          </c:extLst>
        </c:ser>
        <c:ser>
          <c:idx val="1"/>
          <c:order val="1"/>
          <c:tx>
            <c:strRef>
              <c:f>'Effetto Principale B'!$A$3</c:f>
              <c:strCache>
                <c:ptCount val="1"/>
                <c:pt idx="0">
                  <c:v>Adulti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cat>
            <c:strRef>
              <c:f>'Effetto Principale B'!$B$1:$D$1</c:f>
              <c:strCache>
                <c:ptCount val="3"/>
                <c:pt idx="0">
                  <c:v>Rabbia</c:v>
                </c:pt>
                <c:pt idx="1">
                  <c:v>Media</c:v>
                </c:pt>
                <c:pt idx="2">
                  <c:v>Neutro</c:v>
                </c:pt>
              </c:strCache>
            </c:strRef>
          </c:cat>
          <c:val>
            <c:numRef>
              <c:f>'Effetto Principale B'!$B$3:$D$3</c:f>
              <c:numCache>
                <c:formatCode>General</c:formatCode>
                <c:ptCount val="3"/>
                <c:pt idx="0">
                  <c:v>60</c:v>
                </c:pt>
                <c:pt idx="1">
                  <c:v>70</c:v>
                </c:pt>
                <c:pt idx="2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D5DD-409E-9125-A3CC25A2B2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9231872"/>
        <c:axId val="429232856"/>
      </c:lineChart>
      <c:catAx>
        <c:axId val="42923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29232856"/>
        <c:crosses val="autoZero"/>
        <c:auto val="0"/>
        <c:lblAlgn val="ctr"/>
        <c:lblOffset val="100"/>
        <c:noMultiLvlLbl val="0"/>
      </c:catAx>
      <c:valAx>
        <c:axId val="429232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29231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'Effetto Principale B'!$A$2</c:f>
              <c:strCache>
                <c:ptCount val="1"/>
                <c:pt idx="0">
                  <c:v>Giovani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5DD-409E-9125-A3CC25A2B2BF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D5DD-409E-9125-A3CC25A2B2B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DD-409E-9125-A3CC25A2B2B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DD-409E-9125-A3CC25A2B2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'Effetto Principale B'!$B$1:$D$1</c:f>
              <c:strCache>
                <c:ptCount val="3"/>
                <c:pt idx="0">
                  <c:v>Rabbia</c:v>
                </c:pt>
                <c:pt idx="1">
                  <c:v>Media</c:v>
                </c:pt>
                <c:pt idx="2">
                  <c:v>Neutro</c:v>
                </c:pt>
              </c:strCache>
            </c:strRef>
          </c:cat>
          <c:val>
            <c:numRef>
              <c:f>'Effetto Principale B'!$B$2:$D$2</c:f>
              <c:numCache>
                <c:formatCode>General</c:formatCode>
                <c:ptCount val="3"/>
                <c:pt idx="0">
                  <c:v>40</c:v>
                </c:pt>
                <c:pt idx="1">
                  <c:v>50</c:v>
                </c:pt>
                <c:pt idx="2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5DD-409E-9125-A3CC25A2B2BF}"/>
            </c:ext>
          </c:extLst>
        </c:ser>
        <c:ser>
          <c:idx val="1"/>
          <c:order val="1"/>
          <c:tx>
            <c:strRef>
              <c:f>'Effetto Principale B'!$A$3</c:f>
              <c:strCache>
                <c:ptCount val="1"/>
                <c:pt idx="0">
                  <c:v>Adulti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5DD-409E-9125-A3CC25A2B2B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5DD-409E-9125-A3CC25A2B2B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5DD-409E-9125-A3CC25A2B2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'Effetto Principale B'!$B$1:$D$1</c:f>
              <c:strCache>
                <c:ptCount val="3"/>
                <c:pt idx="0">
                  <c:v>Rabbia</c:v>
                </c:pt>
                <c:pt idx="1">
                  <c:v>Media</c:v>
                </c:pt>
                <c:pt idx="2">
                  <c:v>Neutro</c:v>
                </c:pt>
              </c:strCache>
            </c:strRef>
          </c:cat>
          <c:val>
            <c:numRef>
              <c:f>'Effetto Principale B'!$B$3:$D$3</c:f>
              <c:numCache>
                <c:formatCode>General</c:formatCode>
                <c:ptCount val="3"/>
                <c:pt idx="0">
                  <c:v>60</c:v>
                </c:pt>
                <c:pt idx="1">
                  <c:v>70</c:v>
                </c:pt>
                <c:pt idx="2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D5DD-409E-9125-A3CC25A2B2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9231872"/>
        <c:axId val="429232856"/>
      </c:lineChart>
      <c:catAx>
        <c:axId val="42923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29232856"/>
        <c:crosses val="autoZero"/>
        <c:auto val="0"/>
        <c:lblAlgn val="ctr"/>
        <c:lblOffset val="100"/>
        <c:noMultiLvlLbl val="0"/>
      </c:catAx>
      <c:valAx>
        <c:axId val="429232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29231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'Effetto Principale B'!$A$2</c:f>
              <c:strCache>
                <c:ptCount val="1"/>
                <c:pt idx="0">
                  <c:v>Giovani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5DD-409E-9125-A3CC25A2B2BF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D5DD-409E-9125-A3CC25A2B2B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DD-409E-9125-A3CC25A2B2B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DD-409E-9125-A3CC25A2B2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'Effetto Principale B'!$B$1:$D$1</c:f>
              <c:strCache>
                <c:ptCount val="3"/>
                <c:pt idx="0">
                  <c:v>Rabbia</c:v>
                </c:pt>
                <c:pt idx="1">
                  <c:v>Media</c:v>
                </c:pt>
                <c:pt idx="2">
                  <c:v>Neutro</c:v>
                </c:pt>
              </c:strCache>
            </c:strRef>
          </c:cat>
          <c:val>
            <c:numRef>
              <c:f>'Effetto Principale B'!$B$2:$D$2</c:f>
              <c:numCache>
                <c:formatCode>General</c:formatCode>
                <c:ptCount val="3"/>
                <c:pt idx="0">
                  <c:v>40</c:v>
                </c:pt>
                <c:pt idx="1">
                  <c:v>50</c:v>
                </c:pt>
                <c:pt idx="2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5DD-409E-9125-A3CC25A2B2BF}"/>
            </c:ext>
          </c:extLst>
        </c:ser>
        <c:ser>
          <c:idx val="1"/>
          <c:order val="1"/>
          <c:tx>
            <c:strRef>
              <c:f>'Effetto Principale B'!$A$3</c:f>
              <c:strCache>
                <c:ptCount val="1"/>
                <c:pt idx="0">
                  <c:v>Adulti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D5DD-409E-9125-A3CC25A2B2BF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D5DD-409E-9125-A3CC25A2B2B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5DD-409E-9125-A3CC25A2B2B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5DD-409E-9125-A3CC25A2B2B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5DD-409E-9125-A3CC25A2B2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'Effetto Principale B'!$B$1:$D$1</c:f>
              <c:strCache>
                <c:ptCount val="3"/>
                <c:pt idx="0">
                  <c:v>Rabbia</c:v>
                </c:pt>
                <c:pt idx="1">
                  <c:v>Media</c:v>
                </c:pt>
                <c:pt idx="2">
                  <c:v>Neutro</c:v>
                </c:pt>
              </c:strCache>
            </c:strRef>
          </c:cat>
          <c:val>
            <c:numRef>
              <c:f>'Effetto Principale B'!$B$3:$D$3</c:f>
              <c:numCache>
                <c:formatCode>General</c:formatCode>
                <c:ptCount val="3"/>
                <c:pt idx="0">
                  <c:v>60</c:v>
                </c:pt>
                <c:pt idx="1">
                  <c:v>70</c:v>
                </c:pt>
                <c:pt idx="2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D5DD-409E-9125-A3CC25A2B2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9231872"/>
        <c:axId val="429232856"/>
      </c:lineChart>
      <c:catAx>
        <c:axId val="42923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29232856"/>
        <c:crosses val="autoZero"/>
        <c:auto val="0"/>
        <c:lblAlgn val="ctr"/>
        <c:lblOffset val="100"/>
        <c:noMultiLvlLbl val="0"/>
      </c:catAx>
      <c:valAx>
        <c:axId val="429232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29231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'No interazione'!$A$2</c:f>
              <c:strCache>
                <c:ptCount val="1"/>
                <c:pt idx="0">
                  <c:v>Giovani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'No interazione'!$B$1:$C$1</c:f>
              <c:strCache>
                <c:ptCount val="2"/>
                <c:pt idx="0">
                  <c:v>Rabbia</c:v>
                </c:pt>
                <c:pt idx="1">
                  <c:v>Neutro</c:v>
                </c:pt>
              </c:strCache>
            </c:strRef>
          </c:cat>
          <c:val>
            <c:numRef>
              <c:f>'No interazione'!$B$2:$C$2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02-421A-9D1E-87CF5662E60D}"/>
            </c:ext>
          </c:extLst>
        </c:ser>
        <c:ser>
          <c:idx val="1"/>
          <c:order val="1"/>
          <c:tx>
            <c:strRef>
              <c:f>'No interazione'!$A$3</c:f>
              <c:strCache>
                <c:ptCount val="1"/>
                <c:pt idx="0">
                  <c:v>Adulti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'No interazione'!$B$1:$C$1</c:f>
              <c:strCache>
                <c:ptCount val="2"/>
                <c:pt idx="0">
                  <c:v>Rabbia</c:v>
                </c:pt>
                <c:pt idx="1">
                  <c:v>Neutro</c:v>
                </c:pt>
              </c:strCache>
            </c:strRef>
          </c:cat>
          <c:val>
            <c:numRef>
              <c:f>'No interazione'!$B$3:$C$3</c:f>
              <c:numCache>
                <c:formatCode>General</c:formatCode>
                <c:ptCount val="2"/>
                <c:pt idx="0">
                  <c:v>60</c:v>
                </c:pt>
                <c:pt idx="1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502-421A-9D1E-87CF5662E6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50112672"/>
        <c:axId val="-1950120832"/>
      </c:lineChart>
      <c:catAx>
        <c:axId val="-195011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1950120832"/>
        <c:crosses val="autoZero"/>
        <c:auto val="1"/>
        <c:lblAlgn val="ctr"/>
        <c:lblOffset val="100"/>
        <c:noMultiLvlLbl val="0"/>
      </c:catAx>
      <c:valAx>
        <c:axId val="-1950120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1950112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'Interazione antagonista'!$A$2</c:f>
              <c:strCache>
                <c:ptCount val="1"/>
                <c:pt idx="0">
                  <c:v>Giovani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'Interazione antagonista'!$B$1:$C$1</c:f>
              <c:strCache>
                <c:ptCount val="2"/>
                <c:pt idx="0">
                  <c:v>Rabbia</c:v>
                </c:pt>
                <c:pt idx="1">
                  <c:v>Neutro</c:v>
                </c:pt>
              </c:strCache>
            </c:strRef>
          </c:cat>
          <c:val>
            <c:numRef>
              <c:f>'Interazione antagonista'!$B$2:$C$2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A9D-4819-B0FF-5925C14F16D7}"/>
            </c:ext>
          </c:extLst>
        </c:ser>
        <c:ser>
          <c:idx val="1"/>
          <c:order val="1"/>
          <c:tx>
            <c:strRef>
              <c:f>'Interazione antagonista'!$A$3</c:f>
              <c:strCache>
                <c:ptCount val="1"/>
                <c:pt idx="0">
                  <c:v>Adulti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'Interazione antagonista'!$B$1:$C$1</c:f>
              <c:strCache>
                <c:ptCount val="2"/>
                <c:pt idx="0">
                  <c:v>Rabbia</c:v>
                </c:pt>
                <c:pt idx="1">
                  <c:v>Neutro</c:v>
                </c:pt>
              </c:strCache>
            </c:strRef>
          </c:cat>
          <c:val>
            <c:numRef>
              <c:f>'Interazione antagonista'!$B$3:$C$3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A9D-4819-B0FF-5925C14F16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50120288"/>
        <c:axId val="-1950113760"/>
      </c:lineChart>
      <c:catAx>
        <c:axId val="-195012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1950113760"/>
        <c:crosses val="autoZero"/>
        <c:auto val="1"/>
        <c:lblAlgn val="ctr"/>
        <c:lblOffset val="100"/>
        <c:noMultiLvlLbl val="0"/>
      </c:catAx>
      <c:valAx>
        <c:axId val="-1950113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1950120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'Interazione sinergica'!$B$1</c:f>
              <c:strCache>
                <c:ptCount val="1"/>
                <c:pt idx="0">
                  <c:v>Rabbia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'Interazione sinergica'!$A$2:$A$3</c:f>
              <c:strCache>
                <c:ptCount val="2"/>
                <c:pt idx="0">
                  <c:v>Giovani</c:v>
                </c:pt>
                <c:pt idx="1">
                  <c:v>Adulti</c:v>
                </c:pt>
              </c:strCache>
            </c:strRef>
          </c:cat>
          <c:val>
            <c:numRef>
              <c:f>'Interazione sinergica'!$B$2:$B$3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AA-4D72-9A41-55B48535429E}"/>
            </c:ext>
          </c:extLst>
        </c:ser>
        <c:ser>
          <c:idx val="1"/>
          <c:order val="1"/>
          <c:tx>
            <c:strRef>
              <c:f>'Interazione sinergica'!$C$1</c:f>
              <c:strCache>
                <c:ptCount val="1"/>
                <c:pt idx="0">
                  <c:v>Neutro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'Interazione sinergica'!$A$2:$A$3</c:f>
              <c:strCache>
                <c:ptCount val="2"/>
                <c:pt idx="0">
                  <c:v>Giovani</c:v>
                </c:pt>
                <c:pt idx="1">
                  <c:v>Adulti</c:v>
                </c:pt>
              </c:strCache>
            </c:strRef>
          </c:cat>
          <c:val>
            <c:numRef>
              <c:f>'Interazione sinergica'!$C$2:$C$3</c:f>
              <c:numCache>
                <c:formatCode>General</c:formatCode>
                <c:ptCount val="2"/>
                <c:pt idx="0">
                  <c:v>40</c:v>
                </c:pt>
                <c:pt idx="1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AA-4D72-9A41-55B4853542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50115392"/>
        <c:axId val="-1950114304"/>
      </c:lineChart>
      <c:catAx>
        <c:axId val="-195011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1950114304"/>
        <c:crosses val="autoZero"/>
        <c:auto val="1"/>
        <c:lblAlgn val="ctr"/>
        <c:lblOffset val="100"/>
        <c:noMultiLvlLbl val="0"/>
      </c:catAx>
      <c:valAx>
        <c:axId val="-1950114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1950115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0.44499</cdr:x>
      <cdr:y>0.88197</cdr:y>
    </cdr:from>
    <cdr:to>
      <cdr:x>0.60226</cdr:x>
      <cdr:y>1</cdr:y>
    </cdr:to>
    <cdr:sp macro="" textlink="">
      <cdr:nvSpPr>
        <cdr:cNvPr id="2" name="Rettangolo 1"/>
        <cdr:cNvSpPr/>
      </cdr:nvSpPr>
      <cdr:spPr>
        <a:xfrm xmlns:a="http://schemas.openxmlformats.org/drawingml/2006/main">
          <a:off x="3084438" y="4047822"/>
          <a:ext cx="1090113" cy="541677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0.44499</cdr:x>
      <cdr:y>0.88197</cdr:y>
    </cdr:from>
    <cdr:to>
      <cdr:x>0.60226</cdr:x>
      <cdr:y>1</cdr:y>
    </cdr:to>
    <cdr:sp macro="" textlink="">
      <cdr:nvSpPr>
        <cdr:cNvPr id="2" name="Rettangolo 1"/>
        <cdr:cNvSpPr/>
      </cdr:nvSpPr>
      <cdr:spPr>
        <a:xfrm xmlns:a="http://schemas.openxmlformats.org/drawingml/2006/main">
          <a:off x="3084438" y="4047822"/>
          <a:ext cx="1090113" cy="541677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0.44499</cdr:x>
      <cdr:y>0.88197</cdr:y>
    </cdr:from>
    <cdr:to>
      <cdr:x>0.60226</cdr:x>
      <cdr:y>1</cdr:y>
    </cdr:to>
    <cdr:sp macro="" textlink="">
      <cdr:nvSpPr>
        <cdr:cNvPr id="2" name="Rettangolo 1"/>
        <cdr:cNvSpPr/>
      </cdr:nvSpPr>
      <cdr:spPr>
        <a:xfrm xmlns:a="http://schemas.openxmlformats.org/drawingml/2006/main">
          <a:off x="3084438" y="4047822"/>
          <a:ext cx="1090113" cy="541677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Excel_Worksheet2.xlsx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package" Target="../embeddings/Microsoft_Excel_Worksheet3.xlsx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package" Target="../embeddings/Microsoft_Excel_Worksheet4.xlsx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package" Target="../embeddings/Microsoft_Excel_Worksheet6.xlsx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66372D-97AE-4B92-BB9E-0AC856DCC8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it-IT" b="1" dirty="0">
                <a:solidFill>
                  <a:schemeClr val="accent1"/>
                </a:solidFill>
              </a:rPr>
              <a:t>DISEGNI FATTORIALI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16406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b="1" dirty="0">
                <a:solidFill>
                  <a:schemeClr val="bg1"/>
                </a:solidFill>
              </a:rPr>
              <a:t>In un disegno fattoriale si formulano le seguenti Ipotesi:</a:t>
            </a:r>
          </a:p>
          <a:p>
            <a:endParaRPr lang="it-IT" sz="1000" dirty="0">
              <a:solidFill>
                <a:schemeClr val="bg1"/>
              </a:solidFill>
            </a:endParaRPr>
          </a:p>
          <a:p>
            <a:r>
              <a:rPr lang="it-IT" sz="2800" dirty="0">
                <a:solidFill>
                  <a:schemeClr val="bg1"/>
                </a:solidFill>
              </a:rPr>
              <a:t>H</a:t>
            </a:r>
            <a:r>
              <a:rPr lang="it-IT" sz="2800" baseline="-25000" dirty="0">
                <a:solidFill>
                  <a:schemeClr val="bg1"/>
                </a:solidFill>
              </a:rPr>
              <a:t>0</a:t>
            </a:r>
            <a:r>
              <a:rPr lang="it-IT" sz="2800" dirty="0">
                <a:solidFill>
                  <a:schemeClr val="bg1"/>
                </a:solidFill>
              </a:rPr>
              <a:t> e H</a:t>
            </a:r>
            <a:r>
              <a:rPr lang="it-IT" sz="2800" baseline="-25000" dirty="0">
                <a:solidFill>
                  <a:schemeClr val="bg1"/>
                </a:solidFill>
              </a:rPr>
              <a:t>1 </a:t>
            </a:r>
            <a:r>
              <a:rPr lang="it-IT" sz="2800" dirty="0">
                <a:solidFill>
                  <a:schemeClr val="bg1"/>
                </a:solidFill>
              </a:rPr>
              <a:t>per effetto principale di ogni VI</a:t>
            </a:r>
          </a:p>
          <a:p>
            <a:r>
              <a:rPr lang="it-IT" sz="2800" dirty="0">
                <a:solidFill>
                  <a:schemeClr val="bg1"/>
                </a:solidFill>
              </a:rPr>
              <a:t>H</a:t>
            </a:r>
            <a:r>
              <a:rPr lang="it-IT" sz="2800" baseline="-25000" dirty="0">
                <a:solidFill>
                  <a:schemeClr val="bg1"/>
                </a:solidFill>
              </a:rPr>
              <a:t>0</a:t>
            </a:r>
            <a:r>
              <a:rPr lang="it-IT" sz="2800" dirty="0">
                <a:solidFill>
                  <a:schemeClr val="bg1"/>
                </a:solidFill>
              </a:rPr>
              <a:t> e H</a:t>
            </a:r>
            <a:r>
              <a:rPr lang="it-IT" sz="2800" baseline="-25000" dirty="0">
                <a:solidFill>
                  <a:schemeClr val="bg1"/>
                </a:solidFill>
              </a:rPr>
              <a:t>1 </a:t>
            </a:r>
            <a:r>
              <a:rPr lang="it-IT" sz="2800" dirty="0">
                <a:solidFill>
                  <a:schemeClr val="bg1"/>
                </a:solidFill>
              </a:rPr>
              <a:t>per ogni effetto di interazione a 2 vie</a:t>
            </a:r>
          </a:p>
          <a:p>
            <a:r>
              <a:rPr lang="it-IT" sz="2800" dirty="0">
                <a:solidFill>
                  <a:schemeClr val="bg1"/>
                </a:solidFill>
              </a:rPr>
              <a:t>H</a:t>
            </a:r>
            <a:r>
              <a:rPr lang="it-IT" sz="2800" baseline="-25000" dirty="0">
                <a:solidFill>
                  <a:schemeClr val="bg1"/>
                </a:solidFill>
              </a:rPr>
              <a:t>0</a:t>
            </a:r>
            <a:r>
              <a:rPr lang="it-IT" sz="2800" dirty="0">
                <a:solidFill>
                  <a:schemeClr val="bg1"/>
                </a:solidFill>
              </a:rPr>
              <a:t> e H</a:t>
            </a:r>
            <a:r>
              <a:rPr lang="it-IT" sz="2800" baseline="-25000" dirty="0">
                <a:solidFill>
                  <a:schemeClr val="bg1"/>
                </a:solidFill>
              </a:rPr>
              <a:t>1 </a:t>
            </a:r>
            <a:r>
              <a:rPr lang="it-IT" sz="2800" dirty="0">
                <a:solidFill>
                  <a:schemeClr val="bg1"/>
                </a:solidFill>
              </a:rPr>
              <a:t>per l’effetto di interazione a 3 vie</a:t>
            </a:r>
          </a:p>
          <a:p>
            <a:r>
              <a:rPr lang="it-IT" sz="2800" dirty="0">
                <a:solidFill>
                  <a:schemeClr val="bg1"/>
                </a:solidFill>
              </a:rPr>
              <a:t>…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F1C9CD5E-8FBC-47FB-8DDA-085ACC534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74" y="189914"/>
            <a:ext cx="8863649" cy="1400530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LE IPOTESI IN UN DISEGNO FATTORIALE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07011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886BA6-CFE9-4078-821C-9D0E8F910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966460"/>
            <a:ext cx="10915649" cy="401524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it-IT" sz="3600" b="1" dirty="0">
                <a:solidFill>
                  <a:schemeClr val="bg1"/>
                </a:solidFill>
              </a:rPr>
              <a:t>VI</a:t>
            </a:r>
            <a:r>
              <a:rPr lang="it-IT" sz="3600" b="1" baseline="-25000" dirty="0">
                <a:solidFill>
                  <a:schemeClr val="bg1"/>
                </a:solidFill>
              </a:rPr>
              <a:t> </a:t>
            </a:r>
            <a:r>
              <a:rPr lang="it-IT" sz="3600" b="1" dirty="0">
                <a:solidFill>
                  <a:schemeClr val="bg1"/>
                </a:solidFill>
              </a:rPr>
              <a:t>A: EMOZIONE INCIDENTALE (EI)</a:t>
            </a:r>
          </a:p>
          <a:p>
            <a:pPr lvl="2" algn="just">
              <a:spcBef>
                <a:spcPts val="0"/>
              </a:spcBef>
            </a:pPr>
            <a:r>
              <a:rPr lang="it-IT" sz="2400" dirty="0">
                <a:solidFill>
                  <a:schemeClr val="bg1"/>
                </a:solidFill>
              </a:rPr>
              <a:t>Rabbia (A1 - R) vs. Neutra (A2 - N)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sz="2400" dirty="0">
              <a:solidFill>
                <a:schemeClr val="bg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it-IT" sz="3600" b="1" dirty="0">
                <a:solidFill>
                  <a:schemeClr val="bg1"/>
                </a:solidFill>
              </a:rPr>
              <a:t>VI</a:t>
            </a:r>
            <a:r>
              <a:rPr lang="it-IT" sz="3600" b="1" baseline="-25000" dirty="0">
                <a:solidFill>
                  <a:schemeClr val="bg1"/>
                </a:solidFill>
              </a:rPr>
              <a:t> </a:t>
            </a:r>
            <a:r>
              <a:rPr lang="it-IT" sz="3600" b="1" dirty="0">
                <a:solidFill>
                  <a:schemeClr val="bg1"/>
                </a:solidFill>
              </a:rPr>
              <a:t>B: ETÁ (E)</a:t>
            </a:r>
          </a:p>
          <a:p>
            <a:pPr lvl="2" algn="just">
              <a:spcBef>
                <a:spcPts val="0"/>
              </a:spcBef>
            </a:pPr>
            <a:r>
              <a:rPr lang="it-IT" sz="2400" dirty="0">
                <a:solidFill>
                  <a:schemeClr val="bg1"/>
                </a:solidFill>
              </a:rPr>
              <a:t>Giovani (B1 - G) vs. Adulti (B2 - A)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sz="2400" dirty="0">
              <a:solidFill>
                <a:schemeClr val="bg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it-IT" sz="3600" b="1" dirty="0">
                <a:solidFill>
                  <a:schemeClr val="bg1"/>
                </a:solidFill>
              </a:rPr>
              <a:t>VD: Gravità Conseguenze (GRAV)</a:t>
            </a:r>
          </a:p>
          <a:p>
            <a:pPr lvl="2" algn="just">
              <a:spcBef>
                <a:spcPts val="0"/>
              </a:spcBef>
            </a:pPr>
            <a:r>
              <a:rPr lang="it-IT" sz="2400" dirty="0">
                <a:solidFill>
                  <a:schemeClr val="bg1"/>
                </a:solidFill>
              </a:rPr>
              <a:t>0 (‘per nulla grave) – 100 (‘del tutto grave)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B48D0191-B416-45B1-AA57-93367B171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408" y="459880"/>
            <a:ext cx="8863649" cy="837697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ESEMPIO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76948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886BA6-CFE9-4078-821C-9D0E8F910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2105" y="1966460"/>
            <a:ext cx="9887746" cy="418669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it-IT" sz="3600" dirty="0">
                <a:solidFill>
                  <a:schemeClr val="bg1"/>
                </a:solidFill>
              </a:rPr>
              <a:t>Quante VI?</a:t>
            </a:r>
            <a:endParaRPr lang="it-IT" sz="2400" dirty="0">
              <a:solidFill>
                <a:schemeClr val="bg1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it-IT" sz="2400" dirty="0">
              <a:solidFill>
                <a:schemeClr val="bg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it-IT" sz="3600" dirty="0">
                <a:solidFill>
                  <a:schemeClr val="bg1"/>
                </a:solidFill>
              </a:rPr>
              <a:t>Quanti livelli ciascuna VI?</a:t>
            </a:r>
            <a:endParaRPr lang="it-IT" sz="2400" dirty="0">
              <a:solidFill>
                <a:schemeClr val="bg1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it-IT" sz="2400" dirty="0">
              <a:solidFill>
                <a:schemeClr val="bg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it-IT" sz="3600" dirty="0">
                <a:solidFill>
                  <a:schemeClr val="bg1"/>
                </a:solidFill>
              </a:rPr>
              <a:t>Come è trattata ogni VI?</a:t>
            </a:r>
            <a:endParaRPr lang="it-IT" sz="2400" dirty="0">
              <a:solidFill>
                <a:schemeClr val="bg1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it-IT" sz="2400" dirty="0">
              <a:solidFill>
                <a:schemeClr val="bg1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it-IT" sz="2400" dirty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it-IT" sz="3600" b="1" dirty="0">
                <a:solidFill>
                  <a:srgbClr val="C00000"/>
                </a:solidFill>
              </a:rPr>
              <a:t>Disegno 2 x 2 </a:t>
            </a:r>
            <a:r>
              <a:rPr lang="it-IT" sz="3600" b="1" dirty="0" err="1">
                <a:solidFill>
                  <a:srgbClr val="C00000"/>
                </a:solidFill>
              </a:rPr>
              <a:t>between</a:t>
            </a:r>
            <a:r>
              <a:rPr lang="it-IT" sz="3600" b="1" dirty="0">
                <a:solidFill>
                  <a:srgbClr val="C00000"/>
                </a:solidFill>
              </a:rPr>
              <a:t> </a:t>
            </a:r>
            <a:r>
              <a:rPr lang="it-IT" sz="3600" b="1" dirty="0" err="1">
                <a:solidFill>
                  <a:srgbClr val="C00000"/>
                </a:solidFill>
              </a:rPr>
              <a:t>subjects</a:t>
            </a:r>
            <a:endParaRPr lang="it-IT" sz="3600" b="1" dirty="0">
              <a:solidFill>
                <a:srgbClr val="C00000"/>
              </a:solidFill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B48D0191-B416-45B1-AA57-93367B171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408" y="459880"/>
            <a:ext cx="8863649" cy="837697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ESEMPIO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69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7A81AD-C928-48D8-81E1-EB4942EBD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28" y="295748"/>
            <a:ext cx="9404723" cy="1400530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EFFETTI PRINCIPALI</a:t>
            </a:r>
            <a:br>
              <a:rPr lang="it-IT" b="1" dirty="0">
                <a:solidFill>
                  <a:schemeClr val="accent1"/>
                </a:solidFill>
              </a:rPr>
            </a:br>
            <a:r>
              <a:rPr lang="it-IT" b="1" dirty="0">
                <a:solidFill>
                  <a:schemeClr val="accent1"/>
                </a:solidFill>
              </a:rPr>
              <a:t> </a:t>
            </a:r>
            <a:r>
              <a:rPr lang="it-IT" i="1" dirty="0">
                <a:solidFill>
                  <a:schemeClr val="accent1"/>
                </a:solidFill>
              </a:rPr>
              <a:t>- cosa sono -</a:t>
            </a:r>
            <a:endParaRPr lang="it-IT" i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886BA6-CFE9-4078-821C-9D0E8F910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53" y="2164683"/>
            <a:ext cx="10059536" cy="3737871"/>
          </a:xfrm>
        </p:spPr>
        <p:txBody>
          <a:bodyPr>
            <a:normAutofit/>
          </a:bodyPr>
          <a:lstStyle/>
          <a:p>
            <a:pPr algn="just"/>
            <a:r>
              <a:rPr lang="it-IT" sz="3200" b="1" i="1" dirty="0">
                <a:solidFill>
                  <a:schemeClr val="bg1"/>
                </a:solidFill>
              </a:rPr>
              <a:t>Effetto principale: </a:t>
            </a:r>
            <a:r>
              <a:rPr lang="it-IT" sz="3200" dirty="0">
                <a:solidFill>
                  <a:schemeClr val="bg1"/>
                </a:solidFill>
              </a:rPr>
              <a:t>l’effetto complessivo di </a:t>
            </a:r>
            <a:r>
              <a:rPr lang="it-IT" sz="3200" u="sng" dirty="0">
                <a:solidFill>
                  <a:schemeClr val="bg1"/>
                </a:solidFill>
              </a:rPr>
              <a:t>ogni singola variabile indipendente </a:t>
            </a:r>
            <a:r>
              <a:rPr lang="it-IT" sz="3200" dirty="0">
                <a:solidFill>
                  <a:schemeClr val="bg1"/>
                </a:solidFill>
              </a:rPr>
              <a:t>in un disegno fattoriale</a:t>
            </a:r>
          </a:p>
          <a:p>
            <a:pPr algn="just"/>
            <a:endParaRPr lang="it-IT" dirty="0">
              <a:solidFill>
                <a:schemeClr val="bg1"/>
              </a:solidFill>
            </a:endParaRPr>
          </a:p>
          <a:p>
            <a:pPr algn="just"/>
            <a:r>
              <a:rPr lang="it-IT" sz="3200" dirty="0">
                <a:solidFill>
                  <a:schemeClr val="bg1"/>
                </a:solidFill>
              </a:rPr>
              <a:t>Esso rappresenta le </a:t>
            </a:r>
            <a:r>
              <a:rPr lang="it-IT" sz="3200" dirty="0">
                <a:solidFill>
                  <a:schemeClr val="accent1"/>
                </a:solidFill>
              </a:rPr>
              <a:t>differenze tra le prestazioni medie (VD) di ogni livello di una VI</a:t>
            </a:r>
            <a:r>
              <a:rPr lang="it-IT" sz="3200" dirty="0">
                <a:solidFill>
                  <a:schemeClr val="bg1"/>
                </a:solidFill>
              </a:rPr>
              <a:t> a prescindere dai livelli dell’altra VI</a:t>
            </a:r>
            <a:endParaRPr lang="it-IT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52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7A81AD-C928-48D8-81E1-EB4942EBD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28" y="295748"/>
            <a:ext cx="9404723" cy="1400530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EFFETTI PRINCIPALI</a:t>
            </a:r>
            <a:br>
              <a:rPr lang="it-IT" b="1" dirty="0">
                <a:solidFill>
                  <a:schemeClr val="accent1"/>
                </a:solidFill>
              </a:rPr>
            </a:br>
            <a:r>
              <a:rPr lang="it-IT" i="1" dirty="0">
                <a:solidFill>
                  <a:schemeClr val="accent1"/>
                </a:solidFill>
              </a:rPr>
              <a:t>- Hp -</a:t>
            </a:r>
            <a:endParaRPr lang="it-IT" i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886BA6-CFE9-4078-821C-9D0E8F910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6953" y="2317082"/>
            <a:ext cx="4600622" cy="373787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3200" b="1" dirty="0">
                <a:solidFill>
                  <a:schemeClr val="bg1"/>
                </a:solidFill>
              </a:rPr>
              <a:t>Effetto principale B</a:t>
            </a:r>
          </a:p>
          <a:p>
            <a:pPr marL="0" indent="0" algn="just">
              <a:buNone/>
            </a:pPr>
            <a:r>
              <a:rPr lang="it-IT" sz="3200" dirty="0">
                <a:solidFill>
                  <a:schemeClr val="bg1"/>
                </a:solidFill>
              </a:rPr>
              <a:t>	</a:t>
            </a:r>
          </a:p>
          <a:p>
            <a:pPr marL="0" indent="0" algn="just">
              <a:buNone/>
            </a:pPr>
            <a:r>
              <a:rPr lang="it-IT" sz="3200" dirty="0">
                <a:solidFill>
                  <a:schemeClr val="bg1"/>
                </a:solidFill>
              </a:rPr>
              <a:t>	H</a:t>
            </a:r>
            <a:r>
              <a:rPr lang="it-IT" sz="3200" baseline="-25000" dirty="0">
                <a:solidFill>
                  <a:schemeClr val="bg1"/>
                </a:solidFill>
              </a:rPr>
              <a:t>0</a:t>
            </a:r>
            <a:r>
              <a:rPr lang="it-IT" sz="3200" dirty="0">
                <a:solidFill>
                  <a:schemeClr val="bg1"/>
                </a:solidFill>
              </a:rPr>
              <a:t>: GRAV</a:t>
            </a:r>
            <a:r>
              <a:rPr lang="it-IT" sz="3200" baseline="-25000" dirty="0">
                <a:solidFill>
                  <a:schemeClr val="bg1"/>
                </a:solidFill>
              </a:rPr>
              <a:t>G</a:t>
            </a:r>
            <a:r>
              <a:rPr lang="it-IT" sz="3200" dirty="0">
                <a:solidFill>
                  <a:schemeClr val="bg1"/>
                </a:solidFill>
              </a:rPr>
              <a:t> = GRAV</a:t>
            </a:r>
            <a:r>
              <a:rPr lang="it-IT" sz="3200" baseline="-25000" dirty="0">
                <a:solidFill>
                  <a:schemeClr val="bg1"/>
                </a:solidFill>
              </a:rPr>
              <a:t>A</a:t>
            </a:r>
          </a:p>
          <a:p>
            <a:pPr marL="0" indent="0" algn="just">
              <a:buNone/>
            </a:pPr>
            <a:r>
              <a:rPr lang="it-IT" sz="3200" dirty="0">
                <a:solidFill>
                  <a:schemeClr val="bg1"/>
                </a:solidFill>
              </a:rPr>
              <a:t>	H</a:t>
            </a:r>
            <a:r>
              <a:rPr lang="it-IT" sz="3200" baseline="-25000" dirty="0">
                <a:solidFill>
                  <a:schemeClr val="bg1"/>
                </a:solidFill>
              </a:rPr>
              <a:t>1</a:t>
            </a:r>
            <a:r>
              <a:rPr lang="it-IT" sz="3200" dirty="0">
                <a:solidFill>
                  <a:schemeClr val="bg1"/>
                </a:solidFill>
              </a:rPr>
              <a:t>: GRAV</a:t>
            </a:r>
            <a:r>
              <a:rPr lang="it-IT" sz="3200" baseline="-25000" dirty="0">
                <a:solidFill>
                  <a:schemeClr val="bg1"/>
                </a:solidFill>
              </a:rPr>
              <a:t>G</a:t>
            </a:r>
            <a:r>
              <a:rPr lang="it-IT" sz="3200" dirty="0">
                <a:solidFill>
                  <a:schemeClr val="bg1"/>
                </a:solidFill>
              </a:rPr>
              <a:t> &lt; GRAV</a:t>
            </a:r>
            <a:r>
              <a:rPr lang="it-IT" sz="3200" baseline="-25000" dirty="0">
                <a:solidFill>
                  <a:schemeClr val="bg1"/>
                </a:solidFill>
              </a:rPr>
              <a:t>A</a:t>
            </a:r>
            <a:endParaRPr lang="it-IT" sz="3200" dirty="0">
              <a:solidFill>
                <a:schemeClr val="bg1"/>
              </a:solidFill>
            </a:endParaRPr>
          </a:p>
          <a:p>
            <a:pPr algn="just"/>
            <a:endParaRPr lang="it-IT" sz="2400" dirty="0">
              <a:solidFill>
                <a:schemeClr val="accent1"/>
              </a:solidFill>
            </a:endParaRP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1E886BA6-CFE9-4078-821C-9D0E8F91050B}"/>
              </a:ext>
            </a:extLst>
          </p:cNvPr>
          <p:cNvSpPr txBox="1">
            <a:spLocks/>
          </p:cNvSpPr>
          <p:nvPr/>
        </p:nvSpPr>
        <p:spPr>
          <a:xfrm>
            <a:off x="952453" y="2317083"/>
            <a:ext cx="4600622" cy="3737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just">
              <a:buNone/>
            </a:pPr>
            <a:r>
              <a:rPr lang="it-IT" sz="3200" b="1" dirty="0">
                <a:solidFill>
                  <a:schemeClr val="bg1"/>
                </a:solidFill>
              </a:rPr>
              <a:t>Effetto principale A</a:t>
            </a:r>
          </a:p>
          <a:p>
            <a:pPr marL="0" indent="0" algn="just">
              <a:buNone/>
            </a:pPr>
            <a:r>
              <a:rPr lang="it-IT" sz="3200" dirty="0">
                <a:solidFill>
                  <a:schemeClr val="bg1"/>
                </a:solidFill>
              </a:rPr>
              <a:t>	</a:t>
            </a:r>
          </a:p>
          <a:p>
            <a:pPr marL="0" indent="0" algn="just">
              <a:buNone/>
            </a:pPr>
            <a:r>
              <a:rPr lang="it-IT" sz="3200" dirty="0">
                <a:solidFill>
                  <a:schemeClr val="bg1"/>
                </a:solidFill>
              </a:rPr>
              <a:t>	H</a:t>
            </a:r>
            <a:r>
              <a:rPr lang="it-IT" sz="3200" baseline="-25000" dirty="0">
                <a:solidFill>
                  <a:schemeClr val="bg1"/>
                </a:solidFill>
              </a:rPr>
              <a:t>0</a:t>
            </a:r>
            <a:r>
              <a:rPr lang="it-IT" sz="3200" dirty="0">
                <a:solidFill>
                  <a:schemeClr val="bg1"/>
                </a:solidFill>
              </a:rPr>
              <a:t>: GRAV</a:t>
            </a:r>
            <a:r>
              <a:rPr lang="it-IT" sz="3200" baseline="-25000" dirty="0">
                <a:solidFill>
                  <a:schemeClr val="bg1"/>
                </a:solidFill>
              </a:rPr>
              <a:t>R</a:t>
            </a:r>
            <a:r>
              <a:rPr lang="it-IT" sz="3200" dirty="0">
                <a:solidFill>
                  <a:schemeClr val="bg1"/>
                </a:solidFill>
              </a:rPr>
              <a:t> = GRAV</a:t>
            </a:r>
            <a:r>
              <a:rPr lang="it-IT" sz="3200" baseline="-25000" dirty="0">
                <a:solidFill>
                  <a:schemeClr val="bg1"/>
                </a:solidFill>
              </a:rPr>
              <a:t>N</a:t>
            </a:r>
          </a:p>
          <a:p>
            <a:pPr marL="0" indent="0" algn="just">
              <a:buNone/>
            </a:pPr>
            <a:r>
              <a:rPr lang="it-IT" sz="3200" dirty="0">
                <a:solidFill>
                  <a:schemeClr val="bg1"/>
                </a:solidFill>
              </a:rPr>
              <a:t>	H</a:t>
            </a:r>
            <a:r>
              <a:rPr lang="it-IT" sz="3200" baseline="-25000" dirty="0">
                <a:solidFill>
                  <a:schemeClr val="bg1"/>
                </a:solidFill>
              </a:rPr>
              <a:t>1</a:t>
            </a:r>
            <a:r>
              <a:rPr lang="it-IT" sz="3200" dirty="0">
                <a:solidFill>
                  <a:schemeClr val="bg1"/>
                </a:solidFill>
              </a:rPr>
              <a:t>: GRAV</a:t>
            </a:r>
            <a:r>
              <a:rPr lang="it-IT" sz="3200" baseline="-25000" dirty="0">
                <a:solidFill>
                  <a:schemeClr val="bg1"/>
                </a:solidFill>
              </a:rPr>
              <a:t>R</a:t>
            </a:r>
            <a:r>
              <a:rPr lang="it-IT" sz="3200" dirty="0">
                <a:solidFill>
                  <a:schemeClr val="bg1"/>
                </a:solidFill>
              </a:rPr>
              <a:t> &lt; GRAV</a:t>
            </a:r>
            <a:r>
              <a:rPr lang="it-IT" sz="3200" baseline="-25000" dirty="0">
                <a:solidFill>
                  <a:schemeClr val="bg1"/>
                </a:solidFill>
              </a:rPr>
              <a:t>N</a:t>
            </a:r>
            <a:endParaRPr lang="it-IT" sz="3200" dirty="0">
              <a:solidFill>
                <a:schemeClr val="bg1"/>
              </a:solidFill>
            </a:endParaRPr>
          </a:p>
          <a:p>
            <a:pPr algn="just"/>
            <a:endParaRPr lang="it-IT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34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7A81AD-C928-48D8-81E1-EB4942EBD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28" y="295748"/>
            <a:ext cx="9404723" cy="1250023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EFFETTI PRINCIPALI</a:t>
            </a:r>
            <a:br>
              <a:rPr lang="it-IT" b="1" dirty="0">
                <a:solidFill>
                  <a:schemeClr val="accent1"/>
                </a:solidFill>
              </a:rPr>
            </a:br>
            <a:r>
              <a:rPr lang="it-IT" i="1" dirty="0">
                <a:solidFill>
                  <a:schemeClr val="accent1"/>
                </a:solidFill>
              </a:rPr>
              <a:t>- tabella -</a:t>
            </a:r>
            <a:endParaRPr lang="it-IT" i="1" dirty="0"/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6CC0DC35-5A6E-4DD9-9BDD-C47C689600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1489036"/>
              </p:ext>
            </p:extLst>
          </p:nvPr>
        </p:nvGraphicFramePr>
        <p:xfrm>
          <a:off x="1028700" y="1997075"/>
          <a:ext cx="8870950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glio di lavoro" r:id="rId2" imgW="3054242" imgH="927285" progId="Excel.Sheet.12">
                  <p:embed/>
                </p:oleObj>
              </mc:Choice>
              <mc:Fallback>
                <p:oleObj name="Foglio di lavoro" r:id="rId2" imgW="3054242" imgH="9272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28700" y="1997075"/>
                        <a:ext cx="8870950" cy="269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4971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6CC0DC35-5A6E-4DD9-9BDD-C47C689600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101301"/>
              </p:ext>
            </p:extLst>
          </p:nvPr>
        </p:nvGraphicFramePr>
        <p:xfrm>
          <a:off x="1028700" y="2028825"/>
          <a:ext cx="9896475" cy="320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406079" imgH="1104879" progId="Excel.Sheet.12">
                  <p:embed/>
                </p:oleObj>
              </mc:Choice>
              <mc:Fallback>
                <p:oleObj name="Worksheet" r:id="rId2" imgW="3406079" imgH="110487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28700" y="2028825"/>
                        <a:ext cx="9896475" cy="320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uppo 17">
            <a:extLst>
              <a:ext uri="{FF2B5EF4-FFF2-40B4-BE49-F238E27FC236}">
                <a16:creationId xmlns:a16="http://schemas.microsoft.com/office/drawing/2014/main" id="{D213247A-5C38-473E-877D-F93E59D0D928}"/>
              </a:ext>
            </a:extLst>
          </p:cNvPr>
          <p:cNvGrpSpPr/>
          <p:nvPr/>
        </p:nvGrpSpPr>
        <p:grpSpPr>
          <a:xfrm>
            <a:off x="4785088" y="4769300"/>
            <a:ext cx="3361508" cy="1401856"/>
            <a:chOff x="4737463" y="4594341"/>
            <a:chExt cx="3361508" cy="1401856"/>
          </a:xfrm>
        </p:grpSpPr>
        <p:cxnSp>
          <p:nvCxnSpPr>
            <p:cNvPr id="11" name="Connettore 2 10">
              <a:extLst>
                <a:ext uri="{FF2B5EF4-FFF2-40B4-BE49-F238E27FC236}">
                  <a16:creationId xmlns:a16="http://schemas.microsoft.com/office/drawing/2014/main" id="{5E24CFD2-3114-41F6-861A-BCFAE268FF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65889" y="4594341"/>
              <a:ext cx="538522" cy="71788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2 13">
              <a:extLst>
                <a:ext uri="{FF2B5EF4-FFF2-40B4-BE49-F238E27FC236}">
                  <a16:creationId xmlns:a16="http://schemas.microsoft.com/office/drawing/2014/main" id="{F80B8DEC-5735-426F-BBCC-4159C278FF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27520" y="4594341"/>
              <a:ext cx="357051" cy="71788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itolo 1">
              <a:extLst>
                <a:ext uri="{FF2B5EF4-FFF2-40B4-BE49-F238E27FC236}">
                  <a16:creationId xmlns:a16="http://schemas.microsoft.com/office/drawing/2014/main" id="{17B94400-A415-430C-A755-D2BF8A02E2E2}"/>
                </a:ext>
              </a:extLst>
            </p:cNvPr>
            <p:cNvSpPr txBox="1">
              <a:spLocks/>
            </p:cNvSpPr>
            <p:nvPr/>
          </p:nvSpPr>
          <p:spPr>
            <a:xfrm>
              <a:off x="4737463" y="5416734"/>
              <a:ext cx="3361508" cy="57946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200" b="0" i="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/>
              <a:r>
                <a:rPr lang="it-IT" sz="2400" b="1" dirty="0">
                  <a:solidFill>
                    <a:schemeClr val="bg1"/>
                  </a:solidFill>
                </a:rPr>
                <a:t>Effetto principale di A</a:t>
              </a:r>
              <a:endParaRPr lang="it-IT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itolo 1">
            <a:extLst>
              <a:ext uri="{FF2B5EF4-FFF2-40B4-BE49-F238E27FC236}">
                <a16:creationId xmlns:a16="http://schemas.microsoft.com/office/drawing/2014/main" id="{5F039057-880B-4DF1-A850-6DA87B9B4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28" y="295748"/>
            <a:ext cx="9404723" cy="1250023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EFFETTI PRINCIPALI</a:t>
            </a:r>
            <a:br>
              <a:rPr lang="it-IT" b="1" dirty="0">
                <a:solidFill>
                  <a:schemeClr val="accent1"/>
                </a:solidFill>
              </a:rPr>
            </a:br>
            <a:r>
              <a:rPr lang="it-IT" i="1" dirty="0">
                <a:solidFill>
                  <a:schemeClr val="accent1"/>
                </a:solidFill>
              </a:rPr>
              <a:t>- tabella -</a:t>
            </a:r>
            <a:endParaRPr lang="it-IT" i="1" dirty="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FBD1138B-AF12-8EAE-8206-CA5385A443F8}"/>
              </a:ext>
            </a:extLst>
          </p:cNvPr>
          <p:cNvGrpSpPr/>
          <p:nvPr/>
        </p:nvGrpSpPr>
        <p:grpSpPr>
          <a:xfrm rot="16200000">
            <a:off x="8139231" y="3201486"/>
            <a:ext cx="3361508" cy="1182887"/>
            <a:chOff x="5120357" y="4594341"/>
            <a:chExt cx="3361508" cy="1182887"/>
          </a:xfrm>
        </p:grpSpPr>
        <p:cxnSp>
          <p:nvCxnSpPr>
            <p:cNvPr id="3" name="Connettore 2 2">
              <a:extLst>
                <a:ext uri="{FF2B5EF4-FFF2-40B4-BE49-F238E27FC236}">
                  <a16:creationId xmlns:a16="http://schemas.microsoft.com/office/drawing/2014/main" id="{0271A0C7-4252-2ECB-7694-6A8AE008BFCB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6237582" y="4810585"/>
              <a:ext cx="603423" cy="17093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Connettore 2 3">
              <a:extLst>
                <a:ext uri="{FF2B5EF4-FFF2-40B4-BE49-F238E27FC236}">
                  <a16:creationId xmlns:a16="http://schemas.microsoft.com/office/drawing/2014/main" id="{71B47775-8FB4-5D48-B108-952180C234B2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6779304" y="4792497"/>
              <a:ext cx="603422" cy="207112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itolo 1">
              <a:extLst>
                <a:ext uri="{FF2B5EF4-FFF2-40B4-BE49-F238E27FC236}">
                  <a16:creationId xmlns:a16="http://schemas.microsoft.com/office/drawing/2014/main" id="{962E382F-AE9D-E781-4A57-EACAC1665372}"/>
                </a:ext>
              </a:extLst>
            </p:cNvPr>
            <p:cNvSpPr txBox="1">
              <a:spLocks/>
            </p:cNvSpPr>
            <p:nvPr/>
          </p:nvSpPr>
          <p:spPr>
            <a:xfrm>
              <a:off x="5120357" y="5197765"/>
              <a:ext cx="3361508" cy="57946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200" b="0" i="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/>
              <a:r>
                <a:rPr lang="it-IT" sz="2400" b="1" dirty="0">
                  <a:solidFill>
                    <a:schemeClr val="bg1"/>
                  </a:solidFill>
                </a:rPr>
                <a:t>Effetto principale di B</a:t>
              </a:r>
              <a:endParaRPr lang="it-IT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456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886BA6-CFE9-4078-821C-9D0E8F910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7" y="1769166"/>
            <a:ext cx="10638658" cy="3822010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sz="3800" b="1" i="1" dirty="0">
                <a:solidFill>
                  <a:schemeClr val="accent1"/>
                </a:solidFill>
              </a:rPr>
              <a:t>Effetto principale di A</a:t>
            </a:r>
          </a:p>
          <a:p>
            <a:pPr algn="just"/>
            <a:endParaRPr lang="it-IT" b="1" i="1" dirty="0">
              <a:solidFill>
                <a:schemeClr val="accent1"/>
              </a:solidFill>
            </a:endParaRPr>
          </a:p>
          <a:p>
            <a:pPr lvl="1" algn="just"/>
            <a:r>
              <a:rPr lang="it-IT" sz="3600" dirty="0">
                <a:solidFill>
                  <a:schemeClr val="bg1"/>
                </a:solidFill>
              </a:rPr>
              <a:t>Le persone in condizione di rabbia (a prescindere dall’età) stimano meno gravi le conseguenze del gesto di picchiare con forza, rispetto alle persone in condizione emotiva neutra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0F7A81AD-C928-48D8-81E1-EB4942EBD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28" y="286223"/>
            <a:ext cx="9404723" cy="853783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EFFETTI PRINCIPALI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1751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6CC0DC35-5A6E-4DD9-9BDD-C47C689600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23502"/>
              </p:ext>
            </p:extLst>
          </p:nvPr>
        </p:nvGraphicFramePr>
        <p:xfrm>
          <a:off x="956511" y="2112176"/>
          <a:ext cx="10642600" cy="322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glio di lavoro" r:id="rId2" imgW="3663842" imgH="1111412" progId="Excel.Sheet.12">
                  <p:embed/>
                </p:oleObj>
              </mc:Choice>
              <mc:Fallback>
                <p:oleObj name="Foglio di lavoro" r:id="rId2" imgW="3663842" imgH="111141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56511" y="2112176"/>
                        <a:ext cx="10642600" cy="322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uppo 18">
            <a:extLst>
              <a:ext uri="{FF2B5EF4-FFF2-40B4-BE49-F238E27FC236}">
                <a16:creationId xmlns:a16="http://schemas.microsoft.com/office/drawing/2014/main" id="{ED22CAC4-962F-439C-9708-29FABE3F960D}"/>
              </a:ext>
            </a:extLst>
          </p:cNvPr>
          <p:cNvGrpSpPr/>
          <p:nvPr/>
        </p:nvGrpSpPr>
        <p:grpSpPr>
          <a:xfrm rot="16200000">
            <a:off x="8139231" y="3201486"/>
            <a:ext cx="3361508" cy="1182887"/>
            <a:chOff x="5120357" y="4594341"/>
            <a:chExt cx="3361508" cy="1182887"/>
          </a:xfrm>
        </p:grpSpPr>
        <p:cxnSp>
          <p:nvCxnSpPr>
            <p:cNvPr id="20" name="Connettore 2 19">
              <a:extLst>
                <a:ext uri="{FF2B5EF4-FFF2-40B4-BE49-F238E27FC236}">
                  <a16:creationId xmlns:a16="http://schemas.microsoft.com/office/drawing/2014/main" id="{D56BF46A-567A-4F21-ABE4-EFDD83D6E054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6237582" y="4810585"/>
              <a:ext cx="603423" cy="17093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2 20">
              <a:extLst>
                <a:ext uri="{FF2B5EF4-FFF2-40B4-BE49-F238E27FC236}">
                  <a16:creationId xmlns:a16="http://schemas.microsoft.com/office/drawing/2014/main" id="{807E96FF-F743-4E35-A436-8B7A1B72ADDF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6779304" y="4792497"/>
              <a:ext cx="603422" cy="207112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itolo 1">
              <a:extLst>
                <a:ext uri="{FF2B5EF4-FFF2-40B4-BE49-F238E27FC236}">
                  <a16:creationId xmlns:a16="http://schemas.microsoft.com/office/drawing/2014/main" id="{6C327552-4934-42CC-8B1B-F4B5C280E45F}"/>
                </a:ext>
              </a:extLst>
            </p:cNvPr>
            <p:cNvSpPr txBox="1">
              <a:spLocks/>
            </p:cNvSpPr>
            <p:nvPr/>
          </p:nvSpPr>
          <p:spPr>
            <a:xfrm>
              <a:off x="5120357" y="5197765"/>
              <a:ext cx="3361508" cy="57946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200" b="0" i="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/>
              <a:r>
                <a:rPr lang="it-IT" sz="2400" b="1" dirty="0">
                  <a:solidFill>
                    <a:schemeClr val="bg1"/>
                  </a:solidFill>
                </a:rPr>
                <a:t>Effetto principale di B</a:t>
              </a:r>
              <a:endParaRPr lang="it-IT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itolo 1">
            <a:extLst>
              <a:ext uri="{FF2B5EF4-FFF2-40B4-BE49-F238E27FC236}">
                <a16:creationId xmlns:a16="http://schemas.microsoft.com/office/drawing/2014/main" id="{E8DED8D8-B9E8-4638-BF39-2141F268B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28" y="295748"/>
            <a:ext cx="9404723" cy="1250023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EFFETTI PRINCIPALI</a:t>
            </a:r>
            <a:br>
              <a:rPr lang="it-IT" b="1" dirty="0">
                <a:solidFill>
                  <a:schemeClr val="accent1"/>
                </a:solidFill>
              </a:rPr>
            </a:br>
            <a:r>
              <a:rPr lang="it-IT" i="1" dirty="0">
                <a:solidFill>
                  <a:schemeClr val="accent1"/>
                </a:solidFill>
              </a:rPr>
              <a:t>- tabella -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382504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886BA6-CFE9-4078-821C-9D0E8F910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7" y="1864416"/>
            <a:ext cx="10638658" cy="3822010"/>
          </a:xfrm>
        </p:spPr>
        <p:txBody>
          <a:bodyPr>
            <a:normAutofit/>
          </a:bodyPr>
          <a:lstStyle/>
          <a:p>
            <a:pPr algn="just"/>
            <a:r>
              <a:rPr lang="it-IT" sz="3800" b="1" i="1" dirty="0">
                <a:solidFill>
                  <a:schemeClr val="accent1"/>
                </a:solidFill>
              </a:rPr>
              <a:t>Effetto principale di B</a:t>
            </a:r>
          </a:p>
          <a:p>
            <a:pPr algn="just"/>
            <a:endParaRPr lang="it-IT" b="1" i="1" dirty="0">
              <a:solidFill>
                <a:schemeClr val="accent1"/>
              </a:solidFill>
            </a:endParaRPr>
          </a:p>
          <a:p>
            <a:pPr lvl="1" algn="just"/>
            <a:r>
              <a:rPr lang="it-IT" sz="3600" dirty="0">
                <a:solidFill>
                  <a:schemeClr val="bg1"/>
                </a:solidFill>
              </a:rPr>
              <a:t>Le persone giovani (a prescindere dalla condizione emotiva) stimano meno gravi le conseguenze del gesto di picchiare con forza, rispetto alle persone adulte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0F7A81AD-C928-48D8-81E1-EB4942EBD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28" y="286223"/>
            <a:ext cx="9404723" cy="853783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EFFETTI PRINCIPALI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58078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7A81AD-C928-48D8-81E1-EB4942EBD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DISEGNI FATTORIALI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886BA6-CFE9-4078-821C-9D0E8F910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853248"/>
            <a:ext cx="9404723" cy="4321129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0"/>
              </a:spcBef>
            </a:pPr>
            <a:r>
              <a:rPr lang="it-IT" sz="4000" dirty="0">
                <a:solidFill>
                  <a:schemeClr val="bg1"/>
                </a:solidFill>
              </a:rPr>
              <a:t>I ricercatori usano spesso </a:t>
            </a:r>
            <a:r>
              <a:rPr lang="it-IT" sz="4000" i="1" dirty="0">
                <a:solidFill>
                  <a:schemeClr val="bg1"/>
                </a:solidFill>
              </a:rPr>
              <a:t>disegni complessi </a:t>
            </a:r>
            <a:r>
              <a:rPr lang="it-IT" sz="4000" dirty="0">
                <a:solidFill>
                  <a:schemeClr val="bg1"/>
                </a:solidFill>
              </a:rPr>
              <a:t>in cui due o più variabili indipendenti vengono studiate simultaneamente in un esperimento</a:t>
            </a:r>
          </a:p>
          <a:p>
            <a:pPr algn="just">
              <a:spcBef>
                <a:spcPts val="0"/>
              </a:spcBef>
            </a:pPr>
            <a:endParaRPr lang="it-IT" sz="4000" b="1" dirty="0">
              <a:solidFill>
                <a:schemeClr val="bg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it-IT" sz="4000" b="1" dirty="0">
                <a:solidFill>
                  <a:schemeClr val="bg1"/>
                </a:solidFill>
              </a:rPr>
              <a:t>Disegni fattoriali: </a:t>
            </a:r>
            <a:r>
              <a:rPr lang="it-IT" sz="4000" dirty="0">
                <a:solidFill>
                  <a:schemeClr val="bg1"/>
                </a:solidFill>
              </a:rPr>
              <a:t>implicano la </a:t>
            </a:r>
            <a:r>
              <a:rPr lang="it-IT" sz="4000" i="1" dirty="0">
                <a:solidFill>
                  <a:schemeClr val="bg1"/>
                </a:solidFill>
              </a:rPr>
              <a:t>combinazione fattoriale </a:t>
            </a:r>
            <a:r>
              <a:rPr lang="it-IT" sz="4000" dirty="0">
                <a:solidFill>
                  <a:schemeClr val="bg1"/>
                </a:solidFill>
              </a:rPr>
              <a:t>di variabili indipendenti</a:t>
            </a:r>
            <a:endParaRPr lang="it-IT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58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7A81AD-C928-48D8-81E1-EB4942EBD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315924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EFFETTI DI INTERAZIONE</a:t>
            </a:r>
            <a:br>
              <a:rPr lang="it-IT" b="1" dirty="0">
                <a:solidFill>
                  <a:schemeClr val="accent1"/>
                </a:solidFill>
              </a:rPr>
            </a:br>
            <a:r>
              <a:rPr lang="it-IT" i="1" dirty="0">
                <a:solidFill>
                  <a:schemeClr val="accent1"/>
                </a:solidFill>
              </a:rPr>
              <a:t>- cosa sono -</a:t>
            </a:r>
            <a:endParaRPr lang="it-IT" i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886BA6-CFE9-4078-821C-9D0E8F910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9" y="2307298"/>
            <a:ext cx="10638658" cy="372403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it-IT" sz="4400" b="1" dirty="0">
                <a:solidFill>
                  <a:schemeClr val="accent1"/>
                </a:solidFill>
              </a:rPr>
              <a:t>Effetto di interazione: </a:t>
            </a:r>
            <a:r>
              <a:rPr lang="it-IT" sz="4400" dirty="0">
                <a:solidFill>
                  <a:schemeClr val="bg1"/>
                </a:solidFill>
              </a:rPr>
              <a:t>si presenta quando l’effetto della VI sulla VD differisce a seconda dei livelli dell’altra VI </a:t>
            </a:r>
          </a:p>
          <a:p>
            <a:pPr algn="just"/>
            <a:endParaRPr lang="it-IT" sz="4400" b="1" dirty="0">
              <a:solidFill>
                <a:schemeClr val="bg1"/>
              </a:solidFill>
            </a:endParaRPr>
          </a:p>
          <a:p>
            <a:pPr algn="just"/>
            <a:r>
              <a:rPr lang="it-IT" sz="4400" dirty="0">
                <a:solidFill>
                  <a:schemeClr val="bg1"/>
                </a:solidFill>
              </a:rPr>
              <a:t>In presenza di una interazione tra 2 (o più) VI, gli effetti di una VI si dicono condizionali al livello dell’altra</a:t>
            </a:r>
          </a:p>
        </p:txBody>
      </p:sp>
    </p:spTree>
    <p:extLst>
      <p:ext uri="{BB962C8B-B14F-4D97-AF65-F5344CB8AC3E}">
        <p14:creationId xmlns:p14="http://schemas.microsoft.com/office/powerpoint/2010/main" val="500852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7A81AD-C928-48D8-81E1-EB4942EBD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28" y="295748"/>
            <a:ext cx="9404723" cy="1400530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EFFETTI INTERAZIONE</a:t>
            </a:r>
            <a:br>
              <a:rPr lang="it-IT" b="1" dirty="0">
                <a:solidFill>
                  <a:schemeClr val="accent1"/>
                </a:solidFill>
              </a:rPr>
            </a:br>
            <a:r>
              <a:rPr lang="it-IT" i="1" dirty="0">
                <a:solidFill>
                  <a:schemeClr val="accent1"/>
                </a:solidFill>
              </a:rPr>
              <a:t>- Hp-</a:t>
            </a:r>
            <a:endParaRPr lang="it-IT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1E886BA6-CFE9-4078-821C-9D0E8F91050B}"/>
              </a:ext>
            </a:extLst>
          </p:cNvPr>
          <p:cNvSpPr txBox="1">
            <a:spLocks/>
          </p:cNvSpPr>
          <p:nvPr/>
        </p:nvSpPr>
        <p:spPr>
          <a:xfrm>
            <a:off x="1352550" y="1696278"/>
            <a:ext cx="8715701" cy="48569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just">
              <a:buNone/>
            </a:pPr>
            <a:r>
              <a:rPr lang="it-IT" sz="3400" b="1" dirty="0">
                <a:solidFill>
                  <a:schemeClr val="bg1"/>
                </a:solidFill>
              </a:rPr>
              <a:t>Effetto interazione A*B</a:t>
            </a:r>
          </a:p>
          <a:p>
            <a:pPr marL="0" indent="0" algn="just">
              <a:buNone/>
            </a:pPr>
            <a:endParaRPr lang="it-IT" sz="1100" dirty="0">
              <a:solidFill>
                <a:schemeClr val="bg1"/>
              </a:solidFill>
            </a:endParaRPr>
          </a:p>
          <a:p>
            <a:pPr marL="514350" indent="-514350" algn="just">
              <a:buAutoNum type="arabicPeriod"/>
            </a:pPr>
            <a:r>
              <a:rPr lang="it-IT" sz="3400" dirty="0">
                <a:solidFill>
                  <a:schemeClr val="bg1"/>
                </a:solidFill>
              </a:rPr>
              <a:t>Si sceglie una delle 2 VI</a:t>
            </a:r>
          </a:p>
          <a:p>
            <a:pPr marL="514350" indent="-514350" algn="just">
              <a:buAutoNum type="arabicPeriod"/>
            </a:pPr>
            <a:r>
              <a:rPr lang="it-IT" sz="3400" dirty="0">
                <a:solidFill>
                  <a:schemeClr val="bg1"/>
                </a:solidFill>
              </a:rPr>
              <a:t>Una viene usata come punto di riferimento e sull’altra si costruiscono le ipotesi</a:t>
            </a:r>
          </a:p>
          <a:p>
            <a:pPr marL="0" indent="0" algn="just">
              <a:buNone/>
            </a:pPr>
            <a:endParaRPr lang="it-IT" sz="3200" b="1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it-IT" sz="3200" b="1" dirty="0">
                <a:solidFill>
                  <a:schemeClr val="bg1"/>
                </a:solidFill>
              </a:rPr>
              <a:t>			VI EI</a:t>
            </a:r>
          </a:p>
          <a:p>
            <a:pPr marL="0" indent="0" algn="just">
              <a:buNone/>
            </a:pPr>
            <a:r>
              <a:rPr lang="it-IT" sz="3200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6" name="Rettangolo 5"/>
          <p:cNvSpPr/>
          <p:nvPr/>
        </p:nvSpPr>
        <p:spPr>
          <a:xfrm>
            <a:off x="5210175" y="4648201"/>
            <a:ext cx="4267200" cy="81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2400" b="1" dirty="0">
                <a:solidFill>
                  <a:schemeClr val="bg1"/>
                </a:solidFill>
              </a:rPr>
              <a:t>R 	</a:t>
            </a:r>
            <a:r>
              <a:rPr lang="it-IT" sz="2400" dirty="0">
                <a:solidFill>
                  <a:schemeClr val="bg1"/>
                </a:solidFill>
              </a:rPr>
              <a:t>H</a:t>
            </a:r>
            <a:r>
              <a:rPr lang="it-IT" sz="2400" baseline="-25000" dirty="0">
                <a:solidFill>
                  <a:schemeClr val="bg1"/>
                </a:solidFill>
              </a:rPr>
              <a:t>0</a:t>
            </a:r>
            <a:r>
              <a:rPr lang="it-IT" sz="2400" dirty="0">
                <a:solidFill>
                  <a:schemeClr val="bg1"/>
                </a:solidFill>
              </a:rPr>
              <a:t>: GRAV</a:t>
            </a:r>
            <a:r>
              <a:rPr lang="it-IT" sz="2400" baseline="-25000" dirty="0">
                <a:solidFill>
                  <a:schemeClr val="bg1"/>
                </a:solidFill>
              </a:rPr>
              <a:t>G</a:t>
            </a:r>
            <a:r>
              <a:rPr lang="it-IT" sz="2400" dirty="0">
                <a:solidFill>
                  <a:schemeClr val="bg1"/>
                </a:solidFill>
              </a:rPr>
              <a:t> = GRAV</a:t>
            </a:r>
            <a:r>
              <a:rPr lang="it-IT" sz="2400" baseline="-25000" dirty="0">
                <a:solidFill>
                  <a:schemeClr val="bg1"/>
                </a:solidFill>
              </a:rPr>
              <a:t>A</a:t>
            </a:r>
          </a:p>
          <a:p>
            <a:pPr algn="just"/>
            <a:r>
              <a:rPr lang="it-IT" sz="2400" dirty="0">
                <a:solidFill>
                  <a:schemeClr val="bg1"/>
                </a:solidFill>
              </a:rPr>
              <a:t>	H</a:t>
            </a:r>
            <a:r>
              <a:rPr lang="it-IT" sz="2400" baseline="-25000" dirty="0">
                <a:solidFill>
                  <a:schemeClr val="bg1"/>
                </a:solidFill>
              </a:rPr>
              <a:t>1</a:t>
            </a:r>
            <a:r>
              <a:rPr lang="it-IT" sz="2400" dirty="0">
                <a:solidFill>
                  <a:schemeClr val="bg1"/>
                </a:solidFill>
              </a:rPr>
              <a:t>: GRAV</a:t>
            </a:r>
            <a:r>
              <a:rPr lang="it-IT" sz="2400" baseline="-25000" dirty="0">
                <a:solidFill>
                  <a:schemeClr val="bg1"/>
                </a:solidFill>
              </a:rPr>
              <a:t>G</a:t>
            </a:r>
            <a:r>
              <a:rPr lang="it-IT" sz="2400" dirty="0">
                <a:solidFill>
                  <a:schemeClr val="bg1"/>
                </a:solidFill>
              </a:rPr>
              <a:t> &lt; GRAV</a:t>
            </a:r>
            <a:r>
              <a:rPr lang="it-IT" sz="2400" baseline="-25000" dirty="0">
                <a:solidFill>
                  <a:schemeClr val="bg1"/>
                </a:solidFill>
              </a:rPr>
              <a:t>A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210175" y="5743575"/>
            <a:ext cx="4267200" cy="81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2400" b="1" dirty="0">
                <a:solidFill>
                  <a:schemeClr val="bg1"/>
                </a:solidFill>
              </a:rPr>
              <a:t>N 	</a:t>
            </a:r>
            <a:r>
              <a:rPr lang="it-IT" sz="2400" dirty="0">
                <a:solidFill>
                  <a:schemeClr val="bg1"/>
                </a:solidFill>
              </a:rPr>
              <a:t>H</a:t>
            </a:r>
            <a:r>
              <a:rPr lang="it-IT" sz="2400" baseline="-25000" dirty="0">
                <a:solidFill>
                  <a:schemeClr val="bg1"/>
                </a:solidFill>
              </a:rPr>
              <a:t>0</a:t>
            </a:r>
            <a:r>
              <a:rPr lang="it-IT" sz="2400" dirty="0">
                <a:solidFill>
                  <a:schemeClr val="bg1"/>
                </a:solidFill>
              </a:rPr>
              <a:t>: GRAV</a:t>
            </a:r>
            <a:r>
              <a:rPr lang="it-IT" sz="2400" baseline="-25000" dirty="0">
                <a:solidFill>
                  <a:schemeClr val="bg1"/>
                </a:solidFill>
              </a:rPr>
              <a:t>G</a:t>
            </a:r>
            <a:r>
              <a:rPr lang="it-IT" sz="2400" dirty="0">
                <a:solidFill>
                  <a:schemeClr val="bg1"/>
                </a:solidFill>
              </a:rPr>
              <a:t> = GRAV</a:t>
            </a:r>
            <a:r>
              <a:rPr lang="it-IT" sz="2400" baseline="-25000" dirty="0">
                <a:solidFill>
                  <a:schemeClr val="bg1"/>
                </a:solidFill>
              </a:rPr>
              <a:t>A</a:t>
            </a:r>
          </a:p>
          <a:p>
            <a:pPr algn="just"/>
            <a:r>
              <a:rPr lang="it-IT" sz="2400" dirty="0">
                <a:solidFill>
                  <a:schemeClr val="bg1"/>
                </a:solidFill>
              </a:rPr>
              <a:t>	H</a:t>
            </a:r>
            <a:r>
              <a:rPr lang="it-IT" sz="2400" baseline="-25000" dirty="0">
                <a:solidFill>
                  <a:schemeClr val="bg1"/>
                </a:solidFill>
              </a:rPr>
              <a:t>1</a:t>
            </a:r>
            <a:r>
              <a:rPr lang="it-IT" sz="2400" dirty="0">
                <a:solidFill>
                  <a:schemeClr val="bg1"/>
                </a:solidFill>
              </a:rPr>
              <a:t>: GRAV</a:t>
            </a:r>
            <a:r>
              <a:rPr lang="it-IT" sz="2400" baseline="-25000" dirty="0">
                <a:solidFill>
                  <a:schemeClr val="bg1"/>
                </a:solidFill>
              </a:rPr>
              <a:t>G</a:t>
            </a:r>
            <a:r>
              <a:rPr lang="it-IT" sz="2400" dirty="0">
                <a:solidFill>
                  <a:schemeClr val="bg1"/>
                </a:solidFill>
              </a:rPr>
              <a:t> &lt; GRAV</a:t>
            </a:r>
            <a:r>
              <a:rPr lang="it-IT" sz="2400" baseline="-25000" dirty="0">
                <a:solidFill>
                  <a:schemeClr val="bg1"/>
                </a:solidFill>
              </a:rPr>
              <a:t>A</a:t>
            </a:r>
            <a:endParaRPr lang="it-IT" sz="2400" dirty="0">
              <a:solidFill>
                <a:schemeClr val="bg1"/>
              </a:solidFill>
            </a:endParaRPr>
          </a:p>
        </p:txBody>
      </p:sp>
      <p:cxnSp>
        <p:nvCxnSpPr>
          <p:cNvPr id="9" name="Connettore 2 8"/>
          <p:cNvCxnSpPr/>
          <p:nvPr/>
        </p:nvCxnSpPr>
        <p:spPr>
          <a:xfrm flipV="1">
            <a:off x="3876675" y="5048250"/>
            <a:ext cx="1266825" cy="41910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3898877" y="5581650"/>
            <a:ext cx="1168423" cy="57150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39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7A81AD-C928-48D8-81E1-EB4942EBD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28" y="286223"/>
            <a:ext cx="9404723" cy="853783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EFFETTI INTERAZIONE</a:t>
            </a:r>
            <a:br>
              <a:rPr lang="it-IT" b="1" dirty="0">
                <a:solidFill>
                  <a:schemeClr val="accent1"/>
                </a:solidFill>
              </a:rPr>
            </a:br>
            <a:r>
              <a:rPr lang="it-IT" i="1" dirty="0">
                <a:solidFill>
                  <a:schemeClr val="accent1"/>
                </a:solidFill>
              </a:rPr>
              <a:t>- tabella-</a:t>
            </a:r>
            <a:endParaRPr lang="it-IT" dirty="0"/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6CC0DC35-5A6E-4DD9-9BDD-C47C689600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716582"/>
              </p:ext>
            </p:extLst>
          </p:nvPr>
        </p:nvGraphicFramePr>
        <p:xfrm>
          <a:off x="872289" y="2257509"/>
          <a:ext cx="10642600" cy="322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glio di lavoro" r:id="rId2" imgW="3663842" imgH="1111412" progId="Excel.Sheet.12">
                  <p:embed/>
                </p:oleObj>
              </mc:Choice>
              <mc:Fallback>
                <p:oleObj name="Foglio di lavoro" r:id="rId2" imgW="3663842" imgH="111141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72289" y="2257509"/>
                        <a:ext cx="10642600" cy="322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0859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7A81AD-C928-48D8-81E1-EB4942EBD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DESCRIZIONE DEGLI EFFETTI DI INTERAZIONE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886BA6-CFE9-4078-821C-9D0E8F910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501" y="2065729"/>
            <a:ext cx="10550997" cy="4435805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it-IT" sz="3600" dirty="0">
                <a:solidFill>
                  <a:schemeClr val="bg1"/>
                </a:solidFill>
              </a:rPr>
              <a:t>Le prove per gli effetti di interazione possono essere identificate usando le statistiche descrittive presentate: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it-IT" sz="3600" b="1" dirty="0">
                <a:solidFill>
                  <a:schemeClr val="bg1"/>
                </a:solidFill>
              </a:rPr>
              <a:t>Nei grafici:</a:t>
            </a:r>
          </a:p>
          <a:p>
            <a:pPr lvl="2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3200" dirty="0">
                <a:solidFill>
                  <a:schemeClr val="bg1"/>
                </a:solidFill>
              </a:rPr>
              <a:t>A barre</a:t>
            </a:r>
          </a:p>
          <a:p>
            <a:pPr lvl="2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3200" dirty="0">
                <a:solidFill>
                  <a:schemeClr val="bg1"/>
                </a:solidFill>
              </a:rPr>
              <a:t>A linee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it-IT" sz="3600" b="1" dirty="0">
                <a:solidFill>
                  <a:schemeClr val="bg1"/>
                </a:solidFill>
              </a:rPr>
              <a:t>Nelle tabelle </a:t>
            </a:r>
            <a:r>
              <a:rPr lang="it-IT" sz="3600" dirty="0">
                <a:solidFill>
                  <a:schemeClr val="bg1"/>
                </a:solidFill>
              </a:rPr>
              <a:t>(metodo sottrattivo)</a:t>
            </a:r>
            <a:endParaRPr lang="it-IT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695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7A81AD-C928-48D8-81E1-EB4942EBD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DESCRIZIONE DEGLI EFFETTI DI INTERAZIONE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886BA6-CFE9-4078-821C-9D0E8F910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389" y="1969477"/>
            <a:ext cx="10322397" cy="4435805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it-IT" sz="3200" dirty="0">
                <a:solidFill>
                  <a:schemeClr val="bg1"/>
                </a:solidFill>
              </a:rPr>
              <a:t>Le </a:t>
            </a:r>
            <a:r>
              <a:rPr lang="it-IT" sz="3200" b="1" dirty="0">
                <a:solidFill>
                  <a:schemeClr val="bg1"/>
                </a:solidFill>
              </a:rPr>
              <a:t>tabelle</a:t>
            </a:r>
            <a:r>
              <a:rPr lang="it-IT" sz="3200" dirty="0">
                <a:solidFill>
                  <a:schemeClr val="bg1"/>
                </a:solidFill>
              </a:rPr>
              <a:t> possono essere usate per qualsiasi disegno fattoriale, e sono utili quando è necessario </a:t>
            </a:r>
            <a:r>
              <a:rPr lang="it-IT" sz="3200" dirty="0">
                <a:solidFill>
                  <a:schemeClr val="accent1"/>
                </a:solidFill>
              </a:rPr>
              <a:t>conoscere i valori esatti per ogni condizione dell’esperimento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it-IT" sz="1000" dirty="0">
              <a:solidFill>
                <a:schemeClr val="accent1"/>
              </a:solidFill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it-IT" sz="3000" dirty="0">
                <a:solidFill>
                  <a:schemeClr val="bg1"/>
                </a:solidFill>
              </a:rPr>
              <a:t>I </a:t>
            </a:r>
            <a:r>
              <a:rPr lang="it-IT" sz="3000" b="1" dirty="0">
                <a:solidFill>
                  <a:schemeClr val="bg1"/>
                </a:solidFill>
              </a:rPr>
              <a:t>grafici a linee </a:t>
            </a:r>
            <a:r>
              <a:rPr lang="it-IT" sz="3000" dirty="0">
                <a:solidFill>
                  <a:schemeClr val="bg1"/>
                </a:solidFill>
              </a:rPr>
              <a:t>sono molto utili per rappresentare i risultati dei disegni fattoriali, perché un </a:t>
            </a:r>
            <a:r>
              <a:rPr lang="it-IT" sz="3000" dirty="0">
                <a:solidFill>
                  <a:schemeClr val="accent1"/>
                </a:solidFill>
              </a:rPr>
              <a:t>effetto di interazione ha un’immediata visibilità </a:t>
            </a:r>
            <a:r>
              <a:rPr lang="it-IT" sz="3000" dirty="0">
                <a:solidFill>
                  <a:schemeClr val="bg1"/>
                </a:solidFill>
              </a:rPr>
              <a:t>nel grafico a linee</a:t>
            </a:r>
          </a:p>
        </p:txBody>
      </p:sp>
    </p:spTree>
    <p:extLst>
      <p:ext uri="{BB962C8B-B14F-4D97-AF65-F5344CB8AC3E}">
        <p14:creationId xmlns:p14="http://schemas.microsoft.com/office/powerpoint/2010/main" val="854559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695E0BAA-83E3-44F3-A927-A8A35BBC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DESCRIZIONE DEGLI EFFETTI DI INTERAZIONE</a:t>
            </a:r>
            <a:endParaRPr lang="it-IT" dirty="0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9368DB22-DC16-4B7A-A20F-0C732A4E73ED}"/>
              </a:ext>
            </a:extLst>
          </p:cNvPr>
          <p:cNvSpPr txBox="1">
            <a:spLocks/>
          </p:cNvSpPr>
          <p:nvPr/>
        </p:nvSpPr>
        <p:spPr>
          <a:xfrm rot="20664734">
            <a:off x="5124148" y="3850558"/>
            <a:ext cx="1627527" cy="359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1600" b="1" dirty="0">
                <a:solidFill>
                  <a:schemeClr val="accent2"/>
                </a:solidFill>
              </a:rPr>
              <a:t>Giovani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5C30D3E1-4E0C-46BD-A843-3C3DB3AF7972}"/>
              </a:ext>
            </a:extLst>
          </p:cNvPr>
          <p:cNvSpPr txBox="1">
            <a:spLocks/>
          </p:cNvSpPr>
          <p:nvPr/>
        </p:nvSpPr>
        <p:spPr>
          <a:xfrm rot="20751493">
            <a:off x="4791638" y="2602650"/>
            <a:ext cx="1648027" cy="286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1600" b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Adulti</a:t>
            </a:r>
          </a:p>
        </p:txBody>
      </p:sp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/>
        </p:nvGraphicFramePr>
        <p:xfrm>
          <a:off x="1777076" y="1853248"/>
          <a:ext cx="7677150" cy="4909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olo 1">
            <a:extLst>
              <a:ext uri="{FF2B5EF4-FFF2-40B4-BE49-F238E27FC236}">
                <a16:creationId xmlns:a16="http://schemas.microsoft.com/office/drawing/2014/main" id="{0E6620F3-9A96-46AE-8FF4-270AD8F37A46}"/>
              </a:ext>
            </a:extLst>
          </p:cNvPr>
          <p:cNvSpPr txBox="1">
            <a:spLocks/>
          </p:cNvSpPr>
          <p:nvPr/>
        </p:nvSpPr>
        <p:spPr>
          <a:xfrm>
            <a:off x="7636256" y="2818073"/>
            <a:ext cx="4273993" cy="6135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800" b="1" dirty="0">
                <a:solidFill>
                  <a:srgbClr val="00B0F0"/>
                </a:solidFill>
              </a:rPr>
              <a:t>Effetto principale di EI</a:t>
            </a:r>
          </a:p>
        </p:txBody>
      </p:sp>
    </p:spTree>
    <p:extLst>
      <p:ext uri="{BB962C8B-B14F-4D97-AF65-F5344CB8AC3E}">
        <p14:creationId xmlns:p14="http://schemas.microsoft.com/office/powerpoint/2010/main" val="181749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695E0BAA-83E3-44F3-A927-A8A35BBC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DESCRIZIONE DEGLI EFFETTI DI INTERAZIONE</a:t>
            </a:r>
            <a:endParaRPr lang="it-IT" dirty="0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9368DB22-DC16-4B7A-A20F-0C732A4E73ED}"/>
              </a:ext>
            </a:extLst>
          </p:cNvPr>
          <p:cNvSpPr txBox="1">
            <a:spLocks/>
          </p:cNvSpPr>
          <p:nvPr/>
        </p:nvSpPr>
        <p:spPr>
          <a:xfrm rot="20664734">
            <a:off x="5124148" y="3850558"/>
            <a:ext cx="1627527" cy="359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1600" b="1" dirty="0">
                <a:solidFill>
                  <a:schemeClr val="accent2"/>
                </a:solidFill>
              </a:rPr>
              <a:t>Giovani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5C30D3E1-4E0C-46BD-A843-3C3DB3AF7972}"/>
              </a:ext>
            </a:extLst>
          </p:cNvPr>
          <p:cNvSpPr txBox="1">
            <a:spLocks/>
          </p:cNvSpPr>
          <p:nvPr/>
        </p:nvSpPr>
        <p:spPr>
          <a:xfrm rot="20751493">
            <a:off x="4791638" y="2602650"/>
            <a:ext cx="1648027" cy="286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1600" b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Adulti</a:t>
            </a:r>
          </a:p>
        </p:txBody>
      </p:sp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/>
        </p:nvGraphicFramePr>
        <p:xfrm>
          <a:off x="1777076" y="1853248"/>
          <a:ext cx="7677150" cy="4909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olo 1">
            <a:extLst>
              <a:ext uri="{FF2B5EF4-FFF2-40B4-BE49-F238E27FC236}">
                <a16:creationId xmlns:a16="http://schemas.microsoft.com/office/drawing/2014/main" id="{0E6620F3-9A96-46AE-8FF4-270AD8F37A46}"/>
              </a:ext>
            </a:extLst>
          </p:cNvPr>
          <p:cNvSpPr txBox="1">
            <a:spLocks/>
          </p:cNvSpPr>
          <p:nvPr/>
        </p:nvSpPr>
        <p:spPr>
          <a:xfrm>
            <a:off x="7636256" y="2818073"/>
            <a:ext cx="4273993" cy="6135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800" b="1" dirty="0">
                <a:solidFill>
                  <a:srgbClr val="00B0F0"/>
                </a:solidFill>
              </a:rPr>
              <a:t>Effetto principale di EI</a:t>
            </a:r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00B333D6-790F-4656-B3C3-E7CDC72E0527}"/>
              </a:ext>
            </a:extLst>
          </p:cNvPr>
          <p:cNvGrpSpPr/>
          <p:nvPr/>
        </p:nvGrpSpPr>
        <p:grpSpPr>
          <a:xfrm>
            <a:off x="4023971" y="3429000"/>
            <a:ext cx="7088" cy="887819"/>
            <a:chOff x="4012019" y="3429000"/>
            <a:chExt cx="7088" cy="887819"/>
          </a:xfrm>
        </p:grpSpPr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A4A507C9-262A-4108-9119-4599D8D354AF}"/>
                </a:ext>
              </a:extLst>
            </p:cNvPr>
            <p:cNvCxnSpPr>
              <a:cxnSpLocks/>
            </p:cNvCxnSpPr>
            <p:nvPr/>
          </p:nvCxnSpPr>
          <p:spPr>
            <a:xfrm>
              <a:off x="4019107" y="3872909"/>
              <a:ext cx="0" cy="44391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E198932B-BD16-4EC1-B96D-86F5F368B058}"/>
                </a:ext>
              </a:extLst>
            </p:cNvPr>
            <p:cNvCxnSpPr>
              <a:cxnSpLocks/>
            </p:cNvCxnSpPr>
            <p:nvPr/>
          </p:nvCxnSpPr>
          <p:spPr>
            <a:xfrm>
              <a:off x="4012019" y="3429000"/>
              <a:ext cx="7088" cy="443909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BCFABA9B-9CE2-41C2-A0BB-9B20B0D002B3}"/>
              </a:ext>
            </a:extLst>
          </p:cNvPr>
          <p:cNvGrpSpPr/>
          <p:nvPr/>
        </p:nvGrpSpPr>
        <p:grpSpPr>
          <a:xfrm>
            <a:off x="7543684" y="2517277"/>
            <a:ext cx="7088" cy="887819"/>
            <a:chOff x="7573564" y="2517277"/>
            <a:chExt cx="7088" cy="887819"/>
          </a:xfrm>
        </p:grpSpPr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id="{D663AD99-0897-47F6-BBCD-36410ABCC8CA}"/>
                </a:ext>
              </a:extLst>
            </p:cNvPr>
            <p:cNvCxnSpPr>
              <a:cxnSpLocks/>
            </p:cNvCxnSpPr>
            <p:nvPr/>
          </p:nvCxnSpPr>
          <p:spPr>
            <a:xfrm>
              <a:off x="7580652" y="2961186"/>
              <a:ext cx="0" cy="44391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Connettore diritto 17">
              <a:extLst>
                <a:ext uri="{FF2B5EF4-FFF2-40B4-BE49-F238E27FC236}">
                  <a16:creationId xmlns:a16="http://schemas.microsoft.com/office/drawing/2014/main" id="{F02A5D28-A37D-4A56-81F6-12FFBE1ECADB}"/>
                </a:ext>
              </a:extLst>
            </p:cNvPr>
            <p:cNvCxnSpPr>
              <a:cxnSpLocks/>
            </p:cNvCxnSpPr>
            <p:nvPr/>
          </p:nvCxnSpPr>
          <p:spPr>
            <a:xfrm>
              <a:off x="7573564" y="2517277"/>
              <a:ext cx="7088" cy="443909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1302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695E0BAA-83E3-44F3-A927-A8A35BBC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DESCRIZIONE DEGLI EFFETTI DI INTERAZIONE</a:t>
            </a:r>
            <a:endParaRPr lang="it-IT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0E6620F3-9A96-46AE-8FF4-270AD8F37A46}"/>
              </a:ext>
            </a:extLst>
          </p:cNvPr>
          <p:cNvSpPr txBox="1">
            <a:spLocks/>
          </p:cNvSpPr>
          <p:nvPr/>
        </p:nvSpPr>
        <p:spPr>
          <a:xfrm>
            <a:off x="7636256" y="2818073"/>
            <a:ext cx="4555744" cy="6135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800" b="1" dirty="0">
                <a:solidFill>
                  <a:srgbClr val="00B0F0"/>
                </a:solidFill>
              </a:rPr>
              <a:t>Effetto principale di EI</a:t>
            </a:r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00B333D6-790F-4656-B3C3-E7CDC72E0527}"/>
              </a:ext>
            </a:extLst>
          </p:cNvPr>
          <p:cNvGrpSpPr/>
          <p:nvPr/>
        </p:nvGrpSpPr>
        <p:grpSpPr>
          <a:xfrm>
            <a:off x="4023971" y="3429000"/>
            <a:ext cx="7088" cy="887819"/>
            <a:chOff x="4012019" y="3429000"/>
            <a:chExt cx="7088" cy="887819"/>
          </a:xfrm>
        </p:grpSpPr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A4A507C9-262A-4108-9119-4599D8D354AF}"/>
                </a:ext>
              </a:extLst>
            </p:cNvPr>
            <p:cNvCxnSpPr>
              <a:cxnSpLocks/>
            </p:cNvCxnSpPr>
            <p:nvPr/>
          </p:nvCxnSpPr>
          <p:spPr>
            <a:xfrm>
              <a:off x="4019107" y="3872909"/>
              <a:ext cx="0" cy="44391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E198932B-BD16-4EC1-B96D-86F5F368B058}"/>
                </a:ext>
              </a:extLst>
            </p:cNvPr>
            <p:cNvCxnSpPr>
              <a:cxnSpLocks/>
            </p:cNvCxnSpPr>
            <p:nvPr/>
          </p:nvCxnSpPr>
          <p:spPr>
            <a:xfrm>
              <a:off x="4012019" y="3429000"/>
              <a:ext cx="7088" cy="443909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BCFABA9B-9CE2-41C2-A0BB-9B20B0D002B3}"/>
              </a:ext>
            </a:extLst>
          </p:cNvPr>
          <p:cNvGrpSpPr/>
          <p:nvPr/>
        </p:nvGrpSpPr>
        <p:grpSpPr>
          <a:xfrm>
            <a:off x="7543684" y="2517277"/>
            <a:ext cx="7088" cy="887819"/>
            <a:chOff x="7573564" y="2517277"/>
            <a:chExt cx="7088" cy="887819"/>
          </a:xfrm>
        </p:grpSpPr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id="{D663AD99-0897-47F6-BBCD-36410ABCC8CA}"/>
                </a:ext>
              </a:extLst>
            </p:cNvPr>
            <p:cNvCxnSpPr>
              <a:cxnSpLocks/>
            </p:cNvCxnSpPr>
            <p:nvPr/>
          </p:nvCxnSpPr>
          <p:spPr>
            <a:xfrm>
              <a:off x="7580652" y="2961186"/>
              <a:ext cx="0" cy="44391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Connettore diritto 17">
              <a:extLst>
                <a:ext uri="{FF2B5EF4-FFF2-40B4-BE49-F238E27FC236}">
                  <a16:creationId xmlns:a16="http://schemas.microsoft.com/office/drawing/2014/main" id="{F02A5D28-A37D-4A56-81F6-12FFBE1ECADB}"/>
                </a:ext>
              </a:extLst>
            </p:cNvPr>
            <p:cNvCxnSpPr>
              <a:cxnSpLocks/>
            </p:cNvCxnSpPr>
            <p:nvPr/>
          </p:nvCxnSpPr>
          <p:spPr>
            <a:xfrm>
              <a:off x="7573564" y="2517277"/>
              <a:ext cx="7088" cy="443909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0466080"/>
              </p:ext>
            </p:extLst>
          </p:nvPr>
        </p:nvGraphicFramePr>
        <p:xfrm>
          <a:off x="1748645" y="1911756"/>
          <a:ext cx="7732184" cy="4810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62936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9368DB22-DC16-4B7A-A20F-0C732A4E73ED}"/>
              </a:ext>
            </a:extLst>
          </p:cNvPr>
          <p:cNvSpPr txBox="1">
            <a:spLocks/>
          </p:cNvSpPr>
          <p:nvPr/>
        </p:nvSpPr>
        <p:spPr>
          <a:xfrm rot="20878471">
            <a:off x="6279130" y="3073810"/>
            <a:ext cx="1627527" cy="359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1600" b="1" dirty="0">
                <a:solidFill>
                  <a:schemeClr val="accent2"/>
                </a:solidFill>
              </a:rPr>
              <a:t>Giovani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5C30D3E1-4E0C-46BD-A843-3C3DB3AF7972}"/>
              </a:ext>
            </a:extLst>
          </p:cNvPr>
          <p:cNvSpPr txBox="1">
            <a:spLocks/>
          </p:cNvSpPr>
          <p:nvPr/>
        </p:nvSpPr>
        <p:spPr>
          <a:xfrm rot="21070793">
            <a:off x="3509134" y="2678166"/>
            <a:ext cx="1648027" cy="286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1600" b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Adulti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695E0BAA-83E3-44F3-A927-A8A35BBC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DESCRIZIONE DEGLI EFFETTI DI INTERAZIONE</a:t>
            </a:r>
            <a:endParaRPr lang="it-IT" dirty="0"/>
          </a:p>
        </p:txBody>
      </p:sp>
      <p:graphicFrame>
        <p:nvGraphicFramePr>
          <p:cNvPr id="12" name="Grafico 11"/>
          <p:cNvGraphicFramePr>
            <a:graphicFrameLocks/>
          </p:cNvGraphicFramePr>
          <p:nvPr/>
        </p:nvGraphicFramePr>
        <p:xfrm>
          <a:off x="1562986" y="1754372"/>
          <a:ext cx="7453423" cy="468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itolo 1">
            <a:extLst>
              <a:ext uri="{FF2B5EF4-FFF2-40B4-BE49-F238E27FC236}">
                <a16:creationId xmlns:a16="http://schemas.microsoft.com/office/drawing/2014/main" id="{0E6620F3-9A96-46AE-8FF4-270AD8F37A46}"/>
              </a:ext>
            </a:extLst>
          </p:cNvPr>
          <p:cNvSpPr txBox="1">
            <a:spLocks/>
          </p:cNvSpPr>
          <p:nvPr/>
        </p:nvSpPr>
        <p:spPr>
          <a:xfrm>
            <a:off x="8029660" y="2754717"/>
            <a:ext cx="4273993" cy="6135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800" b="1" dirty="0">
                <a:solidFill>
                  <a:srgbClr val="00B0F0"/>
                </a:solidFill>
              </a:rPr>
              <a:t>Effetto principale Età</a:t>
            </a:r>
          </a:p>
        </p:txBody>
      </p:sp>
    </p:spTree>
    <p:extLst>
      <p:ext uri="{BB962C8B-B14F-4D97-AF65-F5344CB8AC3E}">
        <p14:creationId xmlns:p14="http://schemas.microsoft.com/office/powerpoint/2010/main" val="188098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9368DB22-DC16-4B7A-A20F-0C732A4E73ED}"/>
              </a:ext>
            </a:extLst>
          </p:cNvPr>
          <p:cNvSpPr txBox="1">
            <a:spLocks/>
          </p:cNvSpPr>
          <p:nvPr/>
        </p:nvSpPr>
        <p:spPr>
          <a:xfrm rot="20878471">
            <a:off x="6279130" y="3073810"/>
            <a:ext cx="1627527" cy="359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1600" b="1" dirty="0">
                <a:solidFill>
                  <a:schemeClr val="accent2"/>
                </a:solidFill>
              </a:rPr>
              <a:t>Giovani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5C30D3E1-4E0C-46BD-A843-3C3DB3AF7972}"/>
              </a:ext>
            </a:extLst>
          </p:cNvPr>
          <p:cNvSpPr txBox="1">
            <a:spLocks/>
          </p:cNvSpPr>
          <p:nvPr/>
        </p:nvSpPr>
        <p:spPr>
          <a:xfrm rot="21070793">
            <a:off x="3509134" y="2678166"/>
            <a:ext cx="1648027" cy="286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1600" b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Adulti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695E0BAA-83E3-44F3-A927-A8A35BBC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DESCRIZIONE DEGLI EFFETTI DI INTERAZIONE</a:t>
            </a:r>
            <a:endParaRPr lang="it-IT" dirty="0"/>
          </a:p>
        </p:txBody>
      </p:sp>
      <p:graphicFrame>
        <p:nvGraphicFramePr>
          <p:cNvPr id="12" name="Grafico 11"/>
          <p:cNvGraphicFramePr>
            <a:graphicFrameLocks/>
          </p:cNvGraphicFramePr>
          <p:nvPr/>
        </p:nvGraphicFramePr>
        <p:xfrm>
          <a:off x="1562986" y="1754372"/>
          <a:ext cx="7453423" cy="468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itolo 1">
            <a:extLst>
              <a:ext uri="{FF2B5EF4-FFF2-40B4-BE49-F238E27FC236}">
                <a16:creationId xmlns:a16="http://schemas.microsoft.com/office/drawing/2014/main" id="{0E6620F3-9A96-46AE-8FF4-270AD8F37A46}"/>
              </a:ext>
            </a:extLst>
          </p:cNvPr>
          <p:cNvSpPr txBox="1">
            <a:spLocks/>
          </p:cNvSpPr>
          <p:nvPr/>
        </p:nvSpPr>
        <p:spPr>
          <a:xfrm>
            <a:off x="8029660" y="2754717"/>
            <a:ext cx="4273993" cy="6135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800" b="1" dirty="0">
                <a:solidFill>
                  <a:srgbClr val="00B0F0"/>
                </a:solidFill>
              </a:rPr>
              <a:t>Effetto principale Età</a:t>
            </a:r>
          </a:p>
        </p:txBody>
      </p:sp>
    </p:spTree>
    <p:extLst>
      <p:ext uri="{BB962C8B-B14F-4D97-AF65-F5344CB8AC3E}">
        <p14:creationId xmlns:p14="http://schemas.microsoft.com/office/powerpoint/2010/main" val="295097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7A81AD-C928-48D8-81E1-EB4942EBD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4859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DISEGNI FATTORIALI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886BA6-CFE9-4078-821C-9D0E8F910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705203"/>
            <a:ext cx="9917386" cy="4814838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it-IT" sz="3200" dirty="0">
                <a:solidFill>
                  <a:schemeClr val="bg1"/>
                </a:solidFill>
              </a:rPr>
              <a:t>La </a:t>
            </a:r>
            <a:r>
              <a:rPr lang="it-IT" sz="3200" i="1" dirty="0">
                <a:solidFill>
                  <a:schemeClr val="accent1"/>
                </a:solidFill>
              </a:rPr>
              <a:t>combinazione fattoriale </a:t>
            </a:r>
            <a:r>
              <a:rPr lang="it-IT" sz="3200" dirty="0">
                <a:solidFill>
                  <a:schemeClr val="bg1"/>
                </a:solidFill>
              </a:rPr>
              <a:t>comporta l’abbinamento di ciascun livello di una variabile indipendente con ciascun livello di una seconda variabile indipendente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it-IT" sz="3200" dirty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it-IT" sz="3200" dirty="0">
                <a:solidFill>
                  <a:schemeClr val="bg1"/>
                </a:solidFill>
              </a:rPr>
              <a:t>Questo rende possibile determinare </a:t>
            </a:r>
            <a:r>
              <a:rPr lang="it-IT" sz="3200" i="1" dirty="0">
                <a:solidFill>
                  <a:schemeClr val="bg1"/>
                </a:solidFill>
              </a:rPr>
              <a:t>l’effetto di ogni variabile indipendente: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it-IT" sz="2800" dirty="0">
                <a:solidFill>
                  <a:schemeClr val="bg1"/>
                </a:solidFill>
              </a:rPr>
              <a:t> da sola </a:t>
            </a:r>
            <a:r>
              <a:rPr lang="it-IT" sz="2800" b="1" dirty="0">
                <a:solidFill>
                  <a:srgbClr val="C00000"/>
                </a:solidFill>
              </a:rPr>
              <a:t>(effetto principale)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it-IT" sz="2800" b="1" dirty="0">
                <a:solidFill>
                  <a:srgbClr val="C00000"/>
                </a:solidFill>
              </a:rPr>
              <a:t> </a:t>
            </a:r>
            <a:r>
              <a:rPr lang="it-IT" sz="2800" dirty="0">
                <a:solidFill>
                  <a:schemeClr val="bg1"/>
                </a:solidFill>
              </a:rPr>
              <a:t>l’effetto delle variabili indipendenti in combinazione </a:t>
            </a:r>
            <a:r>
              <a:rPr lang="it-IT" sz="2800" b="1" dirty="0">
                <a:solidFill>
                  <a:srgbClr val="C00000"/>
                </a:solidFill>
              </a:rPr>
              <a:t>(effetto di interazione)</a:t>
            </a:r>
          </a:p>
        </p:txBody>
      </p:sp>
    </p:spTree>
    <p:extLst>
      <p:ext uri="{BB962C8B-B14F-4D97-AF65-F5344CB8AC3E}">
        <p14:creationId xmlns:p14="http://schemas.microsoft.com/office/powerpoint/2010/main" val="234172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9368DB22-DC16-4B7A-A20F-0C732A4E73ED}"/>
              </a:ext>
            </a:extLst>
          </p:cNvPr>
          <p:cNvSpPr txBox="1">
            <a:spLocks/>
          </p:cNvSpPr>
          <p:nvPr/>
        </p:nvSpPr>
        <p:spPr>
          <a:xfrm>
            <a:off x="5268432" y="3316039"/>
            <a:ext cx="1627527" cy="359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1600" b="1" dirty="0">
                <a:solidFill>
                  <a:schemeClr val="accent2"/>
                </a:solidFill>
              </a:rPr>
              <a:t>Giovani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5C30D3E1-4E0C-46BD-A843-3C3DB3AF7972}"/>
              </a:ext>
            </a:extLst>
          </p:cNvPr>
          <p:cNvSpPr txBox="1">
            <a:spLocks/>
          </p:cNvSpPr>
          <p:nvPr/>
        </p:nvSpPr>
        <p:spPr>
          <a:xfrm>
            <a:off x="3976967" y="2401148"/>
            <a:ext cx="1648027" cy="286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1600" b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Adulti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695E0BAA-83E3-44F3-A927-A8A35BBC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DESCRIZIONE DEGLI EFFETTI DI INTERAZIONE</a:t>
            </a:r>
            <a:endParaRPr lang="it-IT" dirty="0"/>
          </a:p>
        </p:txBody>
      </p:sp>
      <p:graphicFrame>
        <p:nvGraphicFramePr>
          <p:cNvPr id="12" name="Grafico 11"/>
          <p:cNvGraphicFramePr>
            <a:graphicFrameLocks/>
          </p:cNvGraphicFramePr>
          <p:nvPr/>
        </p:nvGraphicFramePr>
        <p:xfrm>
          <a:off x="1541721" y="1759909"/>
          <a:ext cx="7453423" cy="468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A4A507C9-262A-4108-9119-4599D8D354AF}"/>
              </a:ext>
            </a:extLst>
          </p:cNvPr>
          <p:cNvCxnSpPr>
            <a:cxnSpLocks/>
          </p:cNvCxnSpPr>
          <p:nvPr/>
        </p:nvCxnSpPr>
        <p:spPr>
          <a:xfrm>
            <a:off x="5369738" y="2754717"/>
            <a:ext cx="0" cy="88354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6" name="Titolo 1">
            <a:extLst>
              <a:ext uri="{FF2B5EF4-FFF2-40B4-BE49-F238E27FC236}">
                <a16:creationId xmlns:a16="http://schemas.microsoft.com/office/drawing/2014/main" id="{0E6620F3-9A96-46AE-8FF4-270AD8F37A46}"/>
              </a:ext>
            </a:extLst>
          </p:cNvPr>
          <p:cNvSpPr txBox="1">
            <a:spLocks/>
          </p:cNvSpPr>
          <p:nvPr/>
        </p:nvSpPr>
        <p:spPr>
          <a:xfrm>
            <a:off x="8029660" y="2754717"/>
            <a:ext cx="4273993" cy="6135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800" b="1" dirty="0">
                <a:solidFill>
                  <a:srgbClr val="00B0F0"/>
                </a:solidFill>
              </a:rPr>
              <a:t>Effetto principale Età</a:t>
            </a:r>
          </a:p>
        </p:txBody>
      </p:sp>
    </p:spTree>
    <p:extLst>
      <p:ext uri="{BB962C8B-B14F-4D97-AF65-F5344CB8AC3E}">
        <p14:creationId xmlns:p14="http://schemas.microsoft.com/office/powerpoint/2010/main" val="1440290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0F7A81AD-C928-48D8-81E1-EB4942EBD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DESCRIZIONE DEGLI EFFETTI DI INTERAZIONE</a:t>
            </a:r>
            <a:endParaRPr lang="it-IT" dirty="0"/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052104"/>
              </p:ext>
            </p:extLst>
          </p:nvPr>
        </p:nvGraphicFramePr>
        <p:xfrm>
          <a:off x="1658679" y="2057399"/>
          <a:ext cx="8814391" cy="463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olo 1">
            <a:extLst>
              <a:ext uri="{FF2B5EF4-FFF2-40B4-BE49-F238E27FC236}">
                <a16:creationId xmlns:a16="http://schemas.microsoft.com/office/drawing/2014/main" id="{0F7A81AD-C928-48D8-81E1-EB4942EBD4C1}"/>
              </a:ext>
            </a:extLst>
          </p:cNvPr>
          <p:cNvSpPr txBox="1">
            <a:spLocks/>
          </p:cNvSpPr>
          <p:nvPr/>
        </p:nvSpPr>
        <p:spPr>
          <a:xfrm>
            <a:off x="7326128" y="3767108"/>
            <a:ext cx="4688663" cy="149600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800" b="1" dirty="0">
                <a:solidFill>
                  <a:schemeClr val="accent1"/>
                </a:solidFill>
              </a:rPr>
              <a:t>Interazione EI*E</a:t>
            </a:r>
          </a:p>
          <a:p>
            <a:r>
              <a:rPr lang="it-IT" sz="2800" dirty="0">
                <a:solidFill>
                  <a:schemeClr val="accent1"/>
                </a:solidFill>
              </a:rPr>
              <a:t>Nessuna Interazione</a:t>
            </a:r>
          </a:p>
          <a:p>
            <a:r>
              <a:rPr lang="it-IT" sz="2800" i="1" dirty="0">
                <a:solidFill>
                  <a:schemeClr val="accent1"/>
                </a:solidFill>
              </a:rPr>
              <a:t>‘Parallelismo tra le rette’</a:t>
            </a:r>
            <a:endParaRPr lang="it-IT" sz="2800" i="1" dirty="0"/>
          </a:p>
        </p:txBody>
      </p:sp>
    </p:spTree>
    <p:extLst>
      <p:ext uri="{BB962C8B-B14F-4D97-AF65-F5344CB8AC3E}">
        <p14:creationId xmlns:p14="http://schemas.microsoft.com/office/powerpoint/2010/main" val="231351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0F7A81AD-C928-48D8-81E1-EB4942EBD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DESCRIZIONE DEGLI EFFETTI DI INTERAZIONE</a:t>
            </a:r>
            <a:endParaRPr lang="it-IT" dirty="0"/>
          </a:p>
        </p:txBody>
      </p:sp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7366756"/>
              </p:ext>
            </p:extLst>
          </p:nvPr>
        </p:nvGraphicFramePr>
        <p:xfrm>
          <a:off x="1711842" y="2046766"/>
          <a:ext cx="8463516" cy="4460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olo 1">
            <a:extLst>
              <a:ext uri="{FF2B5EF4-FFF2-40B4-BE49-F238E27FC236}">
                <a16:creationId xmlns:a16="http://schemas.microsoft.com/office/drawing/2014/main" id="{0F7A81AD-C928-48D8-81E1-EB4942EBD4C1}"/>
              </a:ext>
            </a:extLst>
          </p:cNvPr>
          <p:cNvSpPr txBox="1">
            <a:spLocks/>
          </p:cNvSpPr>
          <p:nvPr/>
        </p:nvSpPr>
        <p:spPr>
          <a:xfrm>
            <a:off x="7326128" y="3767108"/>
            <a:ext cx="4688663" cy="149600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800" b="1" dirty="0">
                <a:solidFill>
                  <a:schemeClr val="accent1"/>
                </a:solidFill>
              </a:rPr>
              <a:t>Interazione EI*E</a:t>
            </a:r>
          </a:p>
          <a:p>
            <a:r>
              <a:rPr lang="it-IT" sz="2800" dirty="0">
                <a:solidFill>
                  <a:schemeClr val="accent1"/>
                </a:solidFill>
              </a:rPr>
              <a:t>Interazione Antagonista</a:t>
            </a:r>
          </a:p>
          <a:p>
            <a:r>
              <a:rPr lang="it-IT" sz="2800" i="1" dirty="0">
                <a:solidFill>
                  <a:schemeClr val="accent1"/>
                </a:solidFill>
              </a:rPr>
              <a:t>‘Incrocio tra le rette’</a:t>
            </a:r>
            <a:endParaRPr lang="it-IT" sz="2800" i="1" dirty="0"/>
          </a:p>
        </p:txBody>
      </p:sp>
    </p:spTree>
    <p:extLst>
      <p:ext uri="{BB962C8B-B14F-4D97-AF65-F5344CB8AC3E}">
        <p14:creationId xmlns:p14="http://schemas.microsoft.com/office/powerpoint/2010/main" val="262806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24609" y="2594899"/>
            <a:ext cx="8946541" cy="3144164"/>
          </a:xfrm>
        </p:spPr>
        <p:txBody>
          <a:bodyPr>
            <a:normAutofit fontScale="85000" lnSpcReduction="20000"/>
          </a:bodyPr>
          <a:lstStyle/>
          <a:p>
            <a:r>
              <a:rPr lang="it-IT" sz="4000" b="1" dirty="0">
                <a:solidFill>
                  <a:schemeClr val="bg1"/>
                </a:solidFill>
              </a:rPr>
              <a:t>Interazione antagonista</a:t>
            </a:r>
            <a:r>
              <a:rPr lang="it-IT" sz="4000" dirty="0">
                <a:solidFill>
                  <a:schemeClr val="bg1"/>
                </a:solidFill>
              </a:rPr>
              <a:t>: le due VI (EI e </a:t>
            </a:r>
            <a:r>
              <a:rPr lang="it-IT" sz="4000" dirty="0" err="1">
                <a:solidFill>
                  <a:schemeClr val="bg1"/>
                </a:solidFill>
              </a:rPr>
              <a:t>E</a:t>
            </a:r>
            <a:r>
              <a:rPr lang="it-IT" sz="4000" dirty="0">
                <a:solidFill>
                  <a:schemeClr val="bg1"/>
                </a:solidFill>
              </a:rPr>
              <a:t>) tendono a invertire gli effetti l'una su l'altra</a:t>
            </a:r>
          </a:p>
          <a:p>
            <a:endParaRPr lang="it-IT" sz="1300" dirty="0">
              <a:solidFill>
                <a:schemeClr val="bg1"/>
              </a:solidFill>
            </a:endParaRPr>
          </a:p>
          <a:p>
            <a:r>
              <a:rPr lang="it-IT" sz="4000" dirty="0">
                <a:solidFill>
                  <a:schemeClr val="bg1"/>
                </a:solidFill>
              </a:rPr>
              <a:t>Una variabile ha un effetto per un livello dell’altra variabile e l’effetto opposto per l’altro livello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0F7A81AD-C928-48D8-81E1-EB4942EBD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DESCRIZIONE DEGLI EFFETTI DI INTERAZIONE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991182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AA6C17E4-5DD7-44EC-9EE5-748B73F4A5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770810"/>
              </p:ext>
            </p:extLst>
          </p:nvPr>
        </p:nvGraphicFramePr>
        <p:xfrm>
          <a:off x="371475" y="4584700"/>
          <a:ext cx="5575300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glio di lavoro" r:id="rId2" imgW="2571555" imgH="743158" progId="Excel.Sheet.12">
                  <p:embed/>
                </p:oleObj>
              </mc:Choice>
              <mc:Fallback>
                <p:oleObj name="Foglio di lavoro" r:id="rId2" imgW="2571555" imgH="743158" progId="Excel.Sheet.12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30B30B3C-FB13-41E9-8C70-3371C6B5C5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1475" y="4584700"/>
                        <a:ext cx="5575300" cy="160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olo 1">
            <a:extLst>
              <a:ext uri="{FF2B5EF4-FFF2-40B4-BE49-F238E27FC236}">
                <a16:creationId xmlns:a16="http://schemas.microsoft.com/office/drawing/2014/main" id="{0F7A81AD-C928-48D8-81E1-EB4942EBD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DESCRIZIONE DEGLI EFFETTI DI INTERAZIONE</a:t>
            </a:r>
            <a:endParaRPr lang="it-IT" dirty="0"/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7229338"/>
              </p:ext>
            </p:extLst>
          </p:nvPr>
        </p:nvGraphicFramePr>
        <p:xfrm>
          <a:off x="5348473" y="2273968"/>
          <a:ext cx="6472430" cy="423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olo 1">
            <a:extLst>
              <a:ext uri="{FF2B5EF4-FFF2-40B4-BE49-F238E27FC236}">
                <a16:creationId xmlns:a16="http://schemas.microsoft.com/office/drawing/2014/main" id="{0F7A81AD-C928-48D8-81E1-EB4942EBD4C1}"/>
              </a:ext>
            </a:extLst>
          </p:cNvPr>
          <p:cNvSpPr txBox="1">
            <a:spLocks/>
          </p:cNvSpPr>
          <p:nvPr/>
        </p:nvSpPr>
        <p:spPr>
          <a:xfrm>
            <a:off x="191668" y="2358575"/>
            <a:ext cx="4921754" cy="149600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800" b="1" dirty="0">
                <a:solidFill>
                  <a:schemeClr val="accent1"/>
                </a:solidFill>
              </a:rPr>
              <a:t>Interazione EI*E</a:t>
            </a:r>
          </a:p>
          <a:p>
            <a:r>
              <a:rPr lang="it-IT" sz="2800" dirty="0">
                <a:solidFill>
                  <a:schemeClr val="accent1"/>
                </a:solidFill>
              </a:rPr>
              <a:t>Interazione Sinergica - </a:t>
            </a:r>
            <a:r>
              <a:rPr lang="it-IT" sz="2800" dirty="0" err="1">
                <a:solidFill>
                  <a:schemeClr val="accent1"/>
                </a:solidFill>
              </a:rPr>
              <a:t>Floor</a:t>
            </a:r>
            <a:endParaRPr lang="it-IT" sz="2800" dirty="0">
              <a:solidFill>
                <a:schemeClr val="accent1"/>
              </a:solidFill>
            </a:endParaRPr>
          </a:p>
          <a:p>
            <a:r>
              <a:rPr lang="it-IT" sz="2800" i="1" dirty="0">
                <a:solidFill>
                  <a:schemeClr val="accent1"/>
                </a:solidFill>
              </a:rPr>
              <a:t>‘Incrocio all’origine’</a:t>
            </a:r>
            <a:endParaRPr lang="it-IT" sz="2800" i="1" dirty="0"/>
          </a:p>
        </p:txBody>
      </p:sp>
    </p:spTree>
    <p:extLst>
      <p:ext uri="{BB962C8B-B14F-4D97-AF65-F5344CB8AC3E}">
        <p14:creationId xmlns:p14="http://schemas.microsoft.com/office/powerpoint/2010/main" val="155686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2602" y="2669993"/>
            <a:ext cx="8758232" cy="1817786"/>
          </a:xfrm>
        </p:spPr>
        <p:txBody>
          <a:bodyPr>
            <a:noAutofit/>
          </a:bodyPr>
          <a:lstStyle/>
          <a:p>
            <a:pPr algn="just"/>
            <a:r>
              <a:rPr lang="it-IT" sz="3200" b="1" dirty="0">
                <a:solidFill>
                  <a:schemeClr val="bg1"/>
                </a:solidFill>
              </a:rPr>
              <a:t>Interazione sinergica: </a:t>
            </a:r>
            <a:r>
              <a:rPr lang="it-IT" sz="3200" dirty="0">
                <a:solidFill>
                  <a:schemeClr val="bg1"/>
                </a:solidFill>
              </a:rPr>
              <a:t>il livello più alto di una VI potenzia l’effetto dell’altra e viceversa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0F7A81AD-C928-48D8-81E1-EB4942EBD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DESCRIZIONE DEGLI EFFETTI DI INTERAZIONE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664007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0F7A81AD-C928-48D8-81E1-EB4942EBD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DESCRIZIONE DEGLI EFFETTI DI INTERAZIONE</a:t>
            </a:r>
            <a:endParaRPr lang="it-IT" dirty="0"/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0F7A81AD-C928-48D8-81E1-EB4942EBD4C1}"/>
              </a:ext>
            </a:extLst>
          </p:cNvPr>
          <p:cNvSpPr txBox="1">
            <a:spLocks/>
          </p:cNvSpPr>
          <p:nvPr/>
        </p:nvSpPr>
        <p:spPr>
          <a:xfrm>
            <a:off x="243417" y="2334125"/>
            <a:ext cx="5292216" cy="149600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800" b="1" dirty="0">
                <a:solidFill>
                  <a:schemeClr val="accent1"/>
                </a:solidFill>
              </a:rPr>
              <a:t>Interazione A*B</a:t>
            </a:r>
          </a:p>
          <a:p>
            <a:r>
              <a:rPr lang="it-IT" sz="2800" dirty="0">
                <a:solidFill>
                  <a:schemeClr val="accent1"/>
                </a:solidFill>
              </a:rPr>
              <a:t>Interazione Soffitta – </a:t>
            </a:r>
            <a:r>
              <a:rPr lang="it-IT" sz="2800" dirty="0" err="1">
                <a:solidFill>
                  <a:schemeClr val="accent1"/>
                </a:solidFill>
              </a:rPr>
              <a:t>Ceiling</a:t>
            </a:r>
            <a:endParaRPr lang="it-IT" sz="2800" dirty="0">
              <a:solidFill>
                <a:schemeClr val="accent1"/>
              </a:solidFill>
            </a:endParaRPr>
          </a:p>
          <a:p>
            <a:r>
              <a:rPr lang="it-IT" sz="2800" i="1" dirty="0">
                <a:solidFill>
                  <a:schemeClr val="accent1"/>
                </a:solidFill>
              </a:rPr>
              <a:t>‘Incrocio parte alta ’</a:t>
            </a:r>
            <a:endParaRPr lang="it-IT" sz="2800" i="1" dirty="0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00000000-0008-0000-05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8644643"/>
              </p:ext>
            </p:extLst>
          </p:nvPr>
        </p:nvGraphicFramePr>
        <p:xfrm>
          <a:off x="5535633" y="2334125"/>
          <a:ext cx="6070600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ggetto 2">
            <a:extLst>
              <a:ext uri="{FF2B5EF4-FFF2-40B4-BE49-F238E27FC236}">
                <a16:creationId xmlns:a16="http://schemas.microsoft.com/office/drawing/2014/main" id="{2C11B065-22A9-4325-A03D-23017D6F0C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44081"/>
              </p:ext>
            </p:extLst>
          </p:nvPr>
        </p:nvGraphicFramePr>
        <p:xfrm>
          <a:off x="424444" y="4812511"/>
          <a:ext cx="4930162" cy="1553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2447885" imgH="771525" progId="Excel.Sheet.12">
                  <p:embed/>
                </p:oleObj>
              </mc:Choice>
              <mc:Fallback>
                <p:oleObj name="Worksheet" r:id="rId3" imgW="2447885" imgH="7715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4444" y="4812511"/>
                        <a:ext cx="4930162" cy="1553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993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09593" y="2355809"/>
            <a:ext cx="9772814" cy="3732170"/>
          </a:xfrm>
        </p:spPr>
        <p:txBody>
          <a:bodyPr>
            <a:noAutofit/>
          </a:bodyPr>
          <a:lstStyle/>
          <a:p>
            <a:r>
              <a:rPr lang="it-IT" sz="3600" b="1" dirty="0">
                <a:solidFill>
                  <a:schemeClr val="bg1"/>
                </a:solidFill>
              </a:rPr>
              <a:t>Interazione soffitta: </a:t>
            </a:r>
            <a:r>
              <a:rPr lang="it-IT" sz="3600" dirty="0">
                <a:solidFill>
                  <a:schemeClr val="bg1"/>
                </a:solidFill>
              </a:rPr>
              <a:t>il livello più elevato di una variabile (es. Età) riduce l’effetto differenziale dell’altra VI (es. Emozioni) sulla VD quando è associata al più elevato livello della prima VI (es. Età)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0F7A81AD-C928-48D8-81E1-EB4942EBD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DESCRIZIONE DEGLI EFFETTI DI INTERAZIONE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676978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7A81AD-C928-48D8-81E1-EB4942EBD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DESCRIZIONE DEGLI EFFETTI DI INTERAZIONE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886BA6-CFE9-4078-821C-9D0E8F910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624" y="2474804"/>
            <a:ext cx="9889260" cy="3204102"/>
          </a:xfrm>
        </p:spPr>
        <p:txBody>
          <a:bodyPr>
            <a:normAutofit/>
          </a:bodyPr>
          <a:lstStyle/>
          <a:p>
            <a:pPr algn="just"/>
            <a:r>
              <a:rPr lang="it-IT" sz="3600" b="1" dirty="0">
                <a:solidFill>
                  <a:schemeClr val="bg1"/>
                </a:solidFill>
              </a:rPr>
              <a:t>Metodo sottrattivo: </a:t>
            </a:r>
            <a:r>
              <a:rPr lang="it-IT" sz="3600" dirty="0">
                <a:solidFill>
                  <a:schemeClr val="bg1"/>
                </a:solidFill>
              </a:rPr>
              <a:t>permette di confrontare le differenze tra le medie di ogni riga (o colonna) della tabella. Se le differenze sono diverse è probabile che ci sia un effetto di interazione</a:t>
            </a:r>
          </a:p>
        </p:txBody>
      </p:sp>
    </p:spTree>
    <p:extLst>
      <p:ext uri="{BB962C8B-B14F-4D97-AF65-F5344CB8AC3E}">
        <p14:creationId xmlns:p14="http://schemas.microsoft.com/office/powerpoint/2010/main" val="22596979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6CC0DC35-5A6E-4DD9-9BDD-C47C689600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611717"/>
              </p:ext>
            </p:extLst>
          </p:nvPr>
        </p:nvGraphicFramePr>
        <p:xfrm>
          <a:off x="1028700" y="2407204"/>
          <a:ext cx="10642600" cy="322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glio di lavoro" r:id="rId2" imgW="3663842" imgH="1111412" progId="Excel.Sheet.12">
                  <p:embed/>
                </p:oleObj>
              </mc:Choice>
              <mc:Fallback>
                <p:oleObj name="Foglio di lavoro" r:id="rId2" imgW="3663842" imgH="111141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28700" y="2407204"/>
                        <a:ext cx="10642600" cy="322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olo 1">
            <a:extLst>
              <a:ext uri="{FF2B5EF4-FFF2-40B4-BE49-F238E27FC236}">
                <a16:creationId xmlns:a16="http://schemas.microsoft.com/office/drawing/2014/main" id="{0F7A81AD-C928-48D8-81E1-EB4942EBD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DESCRIZIONE DEGLI EFFETTI DI INTERAZIONE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6947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886BA6-CFE9-4078-821C-9D0E8F910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853248"/>
            <a:ext cx="10522634" cy="4814838"/>
          </a:xfrm>
        </p:spPr>
        <p:txBody>
          <a:bodyPr>
            <a:normAutofit/>
          </a:bodyPr>
          <a:lstStyle/>
          <a:p>
            <a:pPr algn="just"/>
            <a:r>
              <a:rPr lang="it-IT" sz="3400" dirty="0">
                <a:solidFill>
                  <a:schemeClr val="bg1"/>
                </a:solidFill>
              </a:rPr>
              <a:t>I ricercatori utilizzano i disegni fattoriali per studiare gli effetti </a:t>
            </a:r>
            <a:r>
              <a:rPr lang="it-IT" sz="3400" b="1" dirty="0">
                <a:solidFill>
                  <a:schemeClr val="bg1"/>
                </a:solidFill>
              </a:rPr>
              <a:t>di due o più variabili indipendenti</a:t>
            </a:r>
            <a:r>
              <a:rPr lang="it-IT" sz="3400" dirty="0">
                <a:solidFill>
                  <a:schemeClr val="bg1"/>
                </a:solidFill>
              </a:rPr>
              <a:t> in un esperimento</a:t>
            </a:r>
          </a:p>
          <a:p>
            <a:pPr algn="just"/>
            <a:endParaRPr lang="it-IT" dirty="0">
              <a:solidFill>
                <a:schemeClr val="bg1"/>
              </a:solidFill>
            </a:endParaRPr>
          </a:p>
          <a:p>
            <a:pPr algn="just"/>
            <a:r>
              <a:rPr lang="it-IT" sz="3400" dirty="0">
                <a:solidFill>
                  <a:schemeClr val="bg1"/>
                </a:solidFill>
              </a:rPr>
              <a:t>Ogni variabile indipendente deve essere resa operativa/trattata impiegando: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it-IT" sz="2800" dirty="0">
                <a:solidFill>
                  <a:schemeClr val="bg1"/>
                </a:solidFill>
              </a:rPr>
              <a:t> un disegno a gruppi indipendenti </a:t>
            </a:r>
            <a:r>
              <a:rPr lang="it-IT" sz="2800" i="1" dirty="0">
                <a:solidFill>
                  <a:schemeClr val="bg1"/>
                </a:solidFill>
              </a:rPr>
              <a:t>(</a:t>
            </a:r>
            <a:r>
              <a:rPr lang="it-IT" sz="2800" i="1" dirty="0" err="1">
                <a:solidFill>
                  <a:schemeClr val="bg1"/>
                </a:solidFill>
              </a:rPr>
              <a:t>between-subjects</a:t>
            </a:r>
            <a:r>
              <a:rPr lang="it-IT" sz="2800" i="1" dirty="0">
                <a:solidFill>
                  <a:schemeClr val="bg1"/>
                </a:solidFill>
              </a:rPr>
              <a:t>)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it-IT" sz="2800" dirty="0">
                <a:solidFill>
                  <a:schemeClr val="bg1"/>
                </a:solidFill>
              </a:rPr>
              <a:t> un disegno a misure ripetute </a:t>
            </a:r>
            <a:r>
              <a:rPr lang="it-IT" sz="2800" i="1" dirty="0">
                <a:solidFill>
                  <a:schemeClr val="bg1"/>
                </a:solidFill>
              </a:rPr>
              <a:t>(</a:t>
            </a:r>
            <a:r>
              <a:rPr lang="it-IT" sz="2800" i="1" dirty="0" err="1">
                <a:solidFill>
                  <a:schemeClr val="bg1"/>
                </a:solidFill>
              </a:rPr>
              <a:t>within-subjects</a:t>
            </a:r>
            <a:r>
              <a:rPr lang="it-IT" sz="2800" i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4B5A00A6-A04A-4AD1-AE85-C1560728C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4859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DISEGNI FATTORIALI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219846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459E9D05-BECC-4A12-9179-4EB462F28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8882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ESEMPI EFFETTI</a:t>
            </a:r>
            <a:endParaRPr lang="it-IT" dirty="0"/>
          </a:p>
        </p:txBody>
      </p:sp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5778A7A5-4D70-416D-BC31-6257D950A9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8209029"/>
              </p:ext>
            </p:extLst>
          </p:nvPr>
        </p:nvGraphicFramePr>
        <p:xfrm>
          <a:off x="5348472" y="1898584"/>
          <a:ext cx="5858244" cy="3970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olo 1">
            <a:extLst>
              <a:ext uri="{FF2B5EF4-FFF2-40B4-BE49-F238E27FC236}">
                <a16:creationId xmlns:a16="http://schemas.microsoft.com/office/drawing/2014/main" id="{ECED5FF9-92B8-4B27-AC55-9D9D825BC653}"/>
              </a:ext>
            </a:extLst>
          </p:cNvPr>
          <p:cNvSpPr txBox="1">
            <a:spLocks/>
          </p:cNvSpPr>
          <p:nvPr/>
        </p:nvSpPr>
        <p:spPr>
          <a:xfrm>
            <a:off x="646111" y="3862612"/>
            <a:ext cx="3830197" cy="21806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400" i="1" dirty="0">
                <a:solidFill>
                  <a:srgbClr val="C00000"/>
                </a:solidFill>
              </a:rPr>
              <a:t>----- Effetti Principali</a:t>
            </a:r>
          </a:p>
          <a:p>
            <a:endParaRPr lang="it-IT" sz="2800" dirty="0">
              <a:solidFill>
                <a:schemeClr val="bg1"/>
              </a:solidFill>
            </a:endParaRPr>
          </a:p>
          <a:p>
            <a:r>
              <a:rPr lang="it-IT" sz="2800" dirty="0">
                <a:solidFill>
                  <a:schemeClr val="bg1"/>
                </a:solidFill>
              </a:rPr>
              <a:t>A significativo</a:t>
            </a:r>
          </a:p>
          <a:p>
            <a:r>
              <a:rPr lang="it-IT" sz="2800" dirty="0">
                <a:solidFill>
                  <a:schemeClr val="bg1"/>
                </a:solidFill>
              </a:rPr>
              <a:t>B ns</a:t>
            </a:r>
          </a:p>
          <a:p>
            <a:r>
              <a:rPr lang="it-IT" sz="2800" dirty="0">
                <a:solidFill>
                  <a:schemeClr val="bg1"/>
                </a:solidFill>
              </a:rPr>
              <a:t>A*B ns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CB6EA828-FA10-4947-9B80-B48B1A0E8040}"/>
              </a:ext>
            </a:extLst>
          </p:cNvPr>
          <p:cNvSpPr txBox="1">
            <a:spLocks/>
          </p:cNvSpPr>
          <p:nvPr/>
        </p:nvSpPr>
        <p:spPr>
          <a:xfrm rot="20023565">
            <a:off x="8073736" y="2640383"/>
            <a:ext cx="1438750" cy="9530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1800" dirty="0">
                <a:solidFill>
                  <a:schemeClr val="bg1"/>
                </a:solidFill>
              </a:rPr>
              <a:t>B1 </a:t>
            </a:r>
          </a:p>
          <a:p>
            <a:endParaRPr lang="it-IT" sz="1000" dirty="0">
              <a:solidFill>
                <a:schemeClr val="bg1"/>
              </a:solidFill>
            </a:endParaRPr>
          </a:p>
          <a:p>
            <a:r>
              <a:rPr lang="it-IT" sz="1800" dirty="0">
                <a:solidFill>
                  <a:schemeClr val="bg1"/>
                </a:solidFill>
              </a:rPr>
              <a:t>              B2</a:t>
            </a:r>
          </a:p>
        </p:txBody>
      </p:sp>
      <p:sp>
        <p:nvSpPr>
          <p:cNvPr id="2" name="Connettore 1"/>
          <p:cNvSpPr/>
          <p:nvPr/>
        </p:nvSpPr>
        <p:spPr>
          <a:xfrm>
            <a:off x="8391379" y="3151162"/>
            <a:ext cx="85432" cy="952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481020"/>
              </p:ext>
            </p:extLst>
          </p:nvPr>
        </p:nvGraphicFramePr>
        <p:xfrm>
          <a:off x="168668" y="1371600"/>
          <a:ext cx="5179804" cy="2016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glio di lavoro" r:id="rId3" imgW="3441639" imgH="1340012" progId="Excel.Sheet.12">
                  <p:embed/>
                </p:oleObj>
              </mc:Choice>
              <mc:Fallback>
                <p:oleObj name="Foglio di lavoro" r:id="rId3" imgW="3441639" imgH="134001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8668" y="1371600"/>
                        <a:ext cx="5179804" cy="20164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289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459E9D05-BECC-4A12-9179-4EB462F28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8882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ESEMPI EFFETTI</a:t>
            </a:r>
            <a:endParaRPr lang="it-IT" dirty="0"/>
          </a:p>
        </p:txBody>
      </p:sp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638A25BD-31DA-4C36-98D6-54B9D14C10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1869058"/>
              </p:ext>
            </p:extLst>
          </p:nvPr>
        </p:nvGraphicFramePr>
        <p:xfrm>
          <a:off x="5348473" y="1797720"/>
          <a:ext cx="5528634" cy="3805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itolo 1">
            <a:extLst>
              <a:ext uri="{FF2B5EF4-FFF2-40B4-BE49-F238E27FC236}">
                <a16:creationId xmlns:a16="http://schemas.microsoft.com/office/drawing/2014/main" id="{CB6EA828-FA10-4947-9B80-B48B1A0E8040}"/>
              </a:ext>
            </a:extLst>
          </p:cNvPr>
          <p:cNvSpPr txBox="1">
            <a:spLocks/>
          </p:cNvSpPr>
          <p:nvPr/>
        </p:nvSpPr>
        <p:spPr>
          <a:xfrm>
            <a:off x="7043617" y="2020649"/>
            <a:ext cx="485474" cy="3926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1800" dirty="0">
                <a:solidFill>
                  <a:schemeClr val="bg1"/>
                </a:solidFill>
              </a:rPr>
              <a:t>B1 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FE012B91-06D9-478D-B112-E98D14422202}"/>
              </a:ext>
            </a:extLst>
          </p:cNvPr>
          <p:cNvSpPr txBox="1">
            <a:spLocks/>
          </p:cNvSpPr>
          <p:nvPr/>
        </p:nvSpPr>
        <p:spPr>
          <a:xfrm>
            <a:off x="8928787" y="3437122"/>
            <a:ext cx="581167" cy="3926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1800" dirty="0">
                <a:solidFill>
                  <a:schemeClr val="bg1"/>
                </a:solidFill>
              </a:rPr>
              <a:t>B2 </a:t>
            </a: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8B631E65-CF00-4CC4-A5B5-4BA338D5BA7C}"/>
              </a:ext>
            </a:extLst>
          </p:cNvPr>
          <p:cNvCxnSpPr>
            <a:cxnSpLocks/>
          </p:cNvCxnSpPr>
          <p:nvPr/>
        </p:nvCxnSpPr>
        <p:spPr>
          <a:xfrm>
            <a:off x="7043617" y="2341820"/>
            <a:ext cx="0" cy="108718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03704C75-FC10-40F7-B2F3-9413AE160B40}"/>
              </a:ext>
            </a:extLst>
          </p:cNvPr>
          <p:cNvCxnSpPr>
            <a:cxnSpLocks/>
          </p:cNvCxnSpPr>
          <p:nvPr/>
        </p:nvCxnSpPr>
        <p:spPr>
          <a:xfrm>
            <a:off x="9503283" y="2341820"/>
            <a:ext cx="0" cy="1162395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nettore 13"/>
          <p:cNvSpPr/>
          <p:nvPr/>
        </p:nvSpPr>
        <p:spPr>
          <a:xfrm>
            <a:off x="7006210" y="2852403"/>
            <a:ext cx="85432" cy="952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onnettore 14"/>
          <p:cNvSpPr/>
          <p:nvPr/>
        </p:nvSpPr>
        <p:spPr>
          <a:xfrm>
            <a:off x="9467238" y="2841846"/>
            <a:ext cx="85432" cy="952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" name="Connettore 1 2"/>
          <p:cNvCxnSpPr>
            <a:endCxn id="15" idx="2"/>
          </p:cNvCxnSpPr>
          <p:nvPr/>
        </p:nvCxnSpPr>
        <p:spPr>
          <a:xfrm flipV="1">
            <a:off x="7006210" y="2889471"/>
            <a:ext cx="2461028" cy="2065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olo 1">
            <a:extLst>
              <a:ext uri="{FF2B5EF4-FFF2-40B4-BE49-F238E27FC236}">
                <a16:creationId xmlns:a16="http://schemas.microsoft.com/office/drawing/2014/main" id="{FE012B91-06D9-478D-B112-E98D14422202}"/>
              </a:ext>
            </a:extLst>
          </p:cNvPr>
          <p:cNvSpPr txBox="1">
            <a:spLocks/>
          </p:cNvSpPr>
          <p:nvPr/>
        </p:nvSpPr>
        <p:spPr>
          <a:xfrm>
            <a:off x="7006210" y="2647950"/>
            <a:ext cx="1230514" cy="2415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1200" dirty="0">
                <a:solidFill>
                  <a:schemeClr val="bg1"/>
                </a:solidFill>
              </a:rPr>
              <a:t>Effetto A </a:t>
            </a:r>
          </a:p>
        </p:txBody>
      </p:sp>
      <p:sp>
        <p:nvSpPr>
          <p:cNvPr id="21" name="Connettore 20"/>
          <p:cNvSpPr/>
          <p:nvPr/>
        </p:nvSpPr>
        <p:spPr>
          <a:xfrm>
            <a:off x="8192208" y="2309185"/>
            <a:ext cx="85432" cy="952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onnettore 21"/>
          <p:cNvSpPr/>
          <p:nvPr/>
        </p:nvSpPr>
        <p:spPr>
          <a:xfrm>
            <a:off x="8174099" y="3431815"/>
            <a:ext cx="85432" cy="952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1 22"/>
          <p:cNvCxnSpPr/>
          <p:nvPr/>
        </p:nvCxnSpPr>
        <p:spPr>
          <a:xfrm flipH="1" flipV="1">
            <a:off x="8222825" y="2323134"/>
            <a:ext cx="12096" cy="120393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olo 1">
            <a:extLst>
              <a:ext uri="{FF2B5EF4-FFF2-40B4-BE49-F238E27FC236}">
                <a16:creationId xmlns:a16="http://schemas.microsoft.com/office/drawing/2014/main" id="{FE012B91-06D9-478D-B112-E98D14422202}"/>
              </a:ext>
            </a:extLst>
          </p:cNvPr>
          <p:cNvSpPr txBox="1">
            <a:spLocks/>
          </p:cNvSpPr>
          <p:nvPr/>
        </p:nvSpPr>
        <p:spPr>
          <a:xfrm rot="5400000">
            <a:off x="7779634" y="2765648"/>
            <a:ext cx="1230514" cy="2415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1200" dirty="0">
                <a:solidFill>
                  <a:schemeClr val="bg1"/>
                </a:solidFill>
              </a:rPr>
              <a:t>Effetto B </a:t>
            </a:r>
          </a:p>
        </p:txBody>
      </p:sp>
      <p:sp>
        <p:nvSpPr>
          <p:cNvPr id="27" name="Titolo 1">
            <a:extLst>
              <a:ext uri="{FF2B5EF4-FFF2-40B4-BE49-F238E27FC236}">
                <a16:creationId xmlns:a16="http://schemas.microsoft.com/office/drawing/2014/main" id="{ECED5FF9-92B8-4B27-AC55-9D9D825BC653}"/>
              </a:ext>
            </a:extLst>
          </p:cNvPr>
          <p:cNvSpPr txBox="1">
            <a:spLocks/>
          </p:cNvSpPr>
          <p:nvPr/>
        </p:nvSpPr>
        <p:spPr>
          <a:xfrm>
            <a:off x="486220" y="3327010"/>
            <a:ext cx="3362363" cy="16508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ECED5FF9-92B8-4B27-AC55-9D9D825BC653}"/>
              </a:ext>
            </a:extLst>
          </p:cNvPr>
          <p:cNvSpPr txBox="1">
            <a:spLocks/>
          </p:cNvSpPr>
          <p:nvPr/>
        </p:nvSpPr>
        <p:spPr>
          <a:xfrm>
            <a:off x="732700" y="3749025"/>
            <a:ext cx="3903052" cy="2238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400" i="1" dirty="0">
                <a:solidFill>
                  <a:srgbClr val="C00000"/>
                </a:solidFill>
              </a:rPr>
              <a:t>----- Effetti Principali</a:t>
            </a:r>
          </a:p>
          <a:p>
            <a:endParaRPr lang="it-IT" sz="2800" dirty="0">
              <a:solidFill>
                <a:schemeClr val="bg1"/>
              </a:solidFill>
            </a:endParaRPr>
          </a:p>
          <a:p>
            <a:r>
              <a:rPr lang="it-IT" sz="2800" dirty="0">
                <a:solidFill>
                  <a:schemeClr val="bg1"/>
                </a:solidFill>
              </a:rPr>
              <a:t>A ns</a:t>
            </a:r>
          </a:p>
          <a:p>
            <a:r>
              <a:rPr lang="it-IT" sz="2800" dirty="0">
                <a:solidFill>
                  <a:schemeClr val="bg1"/>
                </a:solidFill>
              </a:rPr>
              <a:t>B significativo</a:t>
            </a:r>
          </a:p>
          <a:p>
            <a:r>
              <a:rPr lang="it-IT" sz="2800" dirty="0">
                <a:solidFill>
                  <a:schemeClr val="bg1"/>
                </a:solidFill>
              </a:rPr>
              <a:t>A*B ns</a:t>
            </a:r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056106"/>
              </p:ext>
            </p:extLst>
          </p:nvPr>
        </p:nvGraphicFramePr>
        <p:xfrm>
          <a:off x="208406" y="1330039"/>
          <a:ext cx="5030303" cy="1958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glio di lavoro" r:id="rId3" imgW="3441639" imgH="1340012" progId="Excel.Sheet.12">
                  <p:embed/>
                </p:oleObj>
              </mc:Choice>
              <mc:Fallback>
                <p:oleObj name="Foglio di lavoro" r:id="rId3" imgW="3441639" imgH="134001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8406" y="1330039"/>
                        <a:ext cx="5030303" cy="19582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663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459E9D05-BECC-4A12-9179-4EB462F28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8882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ESEMPI EFFETTI</a:t>
            </a:r>
            <a:endParaRPr lang="it-IT" dirty="0"/>
          </a:p>
        </p:txBody>
      </p:sp>
      <p:graphicFrame>
        <p:nvGraphicFramePr>
          <p:cNvPr id="15" name="Grafico 14">
            <a:extLst>
              <a:ext uri="{FF2B5EF4-FFF2-40B4-BE49-F238E27FC236}">
                <a16:creationId xmlns:a16="http://schemas.microsoft.com/office/drawing/2014/main" id="{AFF1CAD0-236A-4A54-B33C-8587BBA438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0916825"/>
              </p:ext>
            </p:extLst>
          </p:nvPr>
        </p:nvGraphicFramePr>
        <p:xfrm>
          <a:off x="5498172" y="2226463"/>
          <a:ext cx="5625967" cy="4053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itolo 1">
            <a:extLst>
              <a:ext uri="{FF2B5EF4-FFF2-40B4-BE49-F238E27FC236}">
                <a16:creationId xmlns:a16="http://schemas.microsoft.com/office/drawing/2014/main" id="{FE012B91-06D9-478D-B112-E98D14422202}"/>
              </a:ext>
            </a:extLst>
          </p:cNvPr>
          <p:cNvSpPr txBox="1">
            <a:spLocks/>
          </p:cNvSpPr>
          <p:nvPr/>
        </p:nvSpPr>
        <p:spPr>
          <a:xfrm>
            <a:off x="7629007" y="2705895"/>
            <a:ext cx="581167" cy="3926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1800" dirty="0">
                <a:solidFill>
                  <a:schemeClr val="bg1"/>
                </a:solidFill>
              </a:rPr>
              <a:t>B2 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CB6EA828-FA10-4947-9B80-B48B1A0E8040}"/>
              </a:ext>
            </a:extLst>
          </p:cNvPr>
          <p:cNvSpPr txBox="1">
            <a:spLocks/>
          </p:cNvSpPr>
          <p:nvPr/>
        </p:nvSpPr>
        <p:spPr>
          <a:xfrm>
            <a:off x="8938945" y="2705894"/>
            <a:ext cx="485474" cy="3926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1800" dirty="0">
                <a:solidFill>
                  <a:schemeClr val="bg1"/>
                </a:solidFill>
              </a:rPr>
              <a:t>B1 </a:t>
            </a:r>
          </a:p>
        </p:txBody>
      </p:sp>
      <p:sp>
        <p:nvSpPr>
          <p:cNvPr id="8" name="Connettore 7"/>
          <p:cNvSpPr/>
          <p:nvPr/>
        </p:nvSpPr>
        <p:spPr>
          <a:xfrm>
            <a:off x="9666021" y="3283157"/>
            <a:ext cx="85432" cy="952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1 8"/>
          <p:cNvCxnSpPr/>
          <p:nvPr/>
        </p:nvCxnSpPr>
        <p:spPr>
          <a:xfrm>
            <a:off x="7204993" y="3316946"/>
            <a:ext cx="2479696" cy="2260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nettore 15"/>
          <p:cNvSpPr/>
          <p:nvPr/>
        </p:nvSpPr>
        <p:spPr>
          <a:xfrm>
            <a:off x="7178583" y="3284485"/>
            <a:ext cx="85432" cy="952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onnettore 18"/>
          <p:cNvSpPr/>
          <p:nvPr/>
        </p:nvSpPr>
        <p:spPr>
          <a:xfrm>
            <a:off x="8448058" y="3282700"/>
            <a:ext cx="85432" cy="952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ECED5FF9-92B8-4B27-AC55-9D9D825BC653}"/>
              </a:ext>
            </a:extLst>
          </p:cNvPr>
          <p:cNvSpPr txBox="1">
            <a:spLocks/>
          </p:cNvSpPr>
          <p:nvPr/>
        </p:nvSpPr>
        <p:spPr>
          <a:xfrm>
            <a:off x="732700" y="3872286"/>
            <a:ext cx="3903052" cy="2238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400" i="1" dirty="0">
                <a:solidFill>
                  <a:srgbClr val="C00000"/>
                </a:solidFill>
              </a:rPr>
              <a:t>----- Effetti Principali</a:t>
            </a:r>
          </a:p>
          <a:p>
            <a:endParaRPr lang="it-IT" sz="2800" dirty="0">
              <a:solidFill>
                <a:schemeClr val="bg1"/>
              </a:solidFill>
            </a:endParaRPr>
          </a:p>
          <a:p>
            <a:r>
              <a:rPr lang="it-IT" sz="2800" dirty="0">
                <a:solidFill>
                  <a:schemeClr val="bg1"/>
                </a:solidFill>
              </a:rPr>
              <a:t>A ns</a:t>
            </a:r>
          </a:p>
          <a:p>
            <a:r>
              <a:rPr lang="it-IT" sz="2800" dirty="0">
                <a:solidFill>
                  <a:schemeClr val="bg1"/>
                </a:solidFill>
              </a:rPr>
              <a:t>B ns</a:t>
            </a:r>
          </a:p>
          <a:p>
            <a:r>
              <a:rPr lang="it-IT" sz="2800" dirty="0">
                <a:solidFill>
                  <a:schemeClr val="bg1"/>
                </a:solidFill>
              </a:rPr>
              <a:t>A*B significativo</a:t>
            </a: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111708"/>
              </p:ext>
            </p:extLst>
          </p:nvPr>
        </p:nvGraphicFramePr>
        <p:xfrm>
          <a:off x="172218" y="1414398"/>
          <a:ext cx="5043816" cy="1963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glio di lavoro" r:id="rId3" imgW="3441639" imgH="1340012" progId="Excel.Sheet.12">
                  <p:embed/>
                </p:oleObj>
              </mc:Choice>
              <mc:Fallback>
                <p:oleObj name="Foglio di lavoro" r:id="rId3" imgW="3441639" imgH="134001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2218" y="1414398"/>
                        <a:ext cx="5043816" cy="1963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475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459E9D05-BECC-4A12-9179-4EB462F28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8882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ESEMPI EFFETTI</a:t>
            </a:r>
            <a:endParaRPr lang="it-IT" dirty="0"/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ECED5FF9-92B8-4B27-AC55-9D9D825BC653}"/>
              </a:ext>
            </a:extLst>
          </p:cNvPr>
          <p:cNvSpPr txBox="1">
            <a:spLocks/>
          </p:cNvSpPr>
          <p:nvPr/>
        </p:nvSpPr>
        <p:spPr>
          <a:xfrm>
            <a:off x="646111" y="4049454"/>
            <a:ext cx="4092866" cy="22320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400" i="1" dirty="0">
                <a:solidFill>
                  <a:srgbClr val="C00000"/>
                </a:solidFill>
              </a:rPr>
              <a:t>----- Effetti Principali</a:t>
            </a:r>
          </a:p>
          <a:p>
            <a:endParaRPr lang="it-IT" sz="2800" dirty="0">
              <a:solidFill>
                <a:schemeClr val="bg1"/>
              </a:solidFill>
            </a:endParaRPr>
          </a:p>
          <a:p>
            <a:r>
              <a:rPr lang="it-IT" sz="2800" dirty="0">
                <a:solidFill>
                  <a:schemeClr val="bg1"/>
                </a:solidFill>
              </a:rPr>
              <a:t>A significativo</a:t>
            </a:r>
          </a:p>
          <a:p>
            <a:r>
              <a:rPr lang="it-IT" sz="2800" dirty="0">
                <a:solidFill>
                  <a:schemeClr val="bg1"/>
                </a:solidFill>
              </a:rPr>
              <a:t>B significativo</a:t>
            </a:r>
          </a:p>
          <a:p>
            <a:r>
              <a:rPr lang="it-IT" sz="2800" dirty="0">
                <a:solidFill>
                  <a:schemeClr val="bg1"/>
                </a:solidFill>
              </a:rPr>
              <a:t>A*B ns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CB6EA828-FA10-4947-9B80-B48B1A0E8040}"/>
              </a:ext>
            </a:extLst>
          </p:cNvPr>
          <p:cNvSpPr txBox="1">
            <a:spLocks/>
          </p:cNvSpPr>
          <p:nvPr/>
        </p:nvSpPr>
        <p:spPr>
          <a:xfrm>
            <a:off x="7908670" y="4068766"/>
            <a:ext cx="485474" cy="3926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1800" dirty="0">
                <a:solidFill>
                  <a:schemeClr val="bg1"/>
                </a:solidFill>
              </a:rPr>
              <a:t>B1 </a:t>
            </a:r>
          </a:p>
        </p:txBody>
      </p:sp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4E8C6696-A1D4-4B5C-8780-D7B354133C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9042805"/>
              </p:ext>
            </p:extLst>
          </p:nvPr>
        </p:nvGraphicFramePr>
        <p:xfrm>
          <a:off x="5534766" y="2024533"/>
          <a:ext cx="6065170" cy="3877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itolo 1">
            <a:extLst>
              <a:ext uri="{FF2B5EF4-FFF2-40B4-BE49-F238E27FC236}">
                <a16:creationId xmlns:a16="http://schemas.microsoft.com/office/drawing/2014/main" id="{FE012B91-06D9-478D-B112-E98D14422202}"/>
              </a:ext>
            </a:extLst>
          </p:cNvPr>
          <p:cNvSpPr txBox="1">
            <a:spLocks/>
          </p:cNvSpPr>
          <p:nvPr/>
        </p:nvSpPr>
        <p:spPr>
          <a:xfrm>
            <a:off x="9319137" y="2502725"/>
            <a:ext cx="581167" cy="3926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1800" dirty="0">
                <a:solidFill>
                  <a:schemeClr val="bg1"/>
                </a:solidFill>
              </a:rPr>
              <a:t>B2 </a:t>
            </a:r>
          </a:p>
        </p:txBody>
      </p:sp>
      <p:cxnSp>
        <p:nvCxnSpPr>
          <p:cNvPr id="8" name="Connettore 1 7"/>
          <p:cNvCxnSpPr/>
          <p:nvPr/>
        </p:nvCxnSpPr>
        <p:spPr>
          <a:xfrm flipV="1">
            <a:off x="7340165" y="3188473"/>
            <a:ext cx="2710669" cy="103010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nettore 11"/>
          <p:cNvSpPr/>
          <p:nvPr/>
        </p:nvSpPr>
        <p:spPr>
          <a:xfrm>
            <a:off x="7340165" y="4158398"/>
            <a:ext cx="85432" cy="952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onnettore 13"/>
          <p:cNvSpPr/>
          <p:nvPr/>
        </p:nvSpPr>
        <p:spPr>
          <a:xfrm>
            <a:off x="10044936" y="3141957"/>
            <a:ext cx="85432" cy="952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onnettore 14"/>
          <p:cNvSpPr/>
          <p:nvPr/>
        </p:nvSpPr>
        <p:spPr>
          <a:xfrm>
            <a:off x="8570312" y="4229876"/>
            <a:ext cx="85432" cy="952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onnettore 15"/>
          <p:cNvSpPr/>
          <p:nvPr/>
        </p:nvSpPr>
        <p:spPr>
          <a:xfrm>
            <a:off x="8567351" y="3180978"/>
            <a:ext cx="85432" cy="952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7" name="Connettore 1 16"/>
          <p:cNvCxnSpPr/>
          <p:nvPr/>
        </p:nvCxnSpPr>
        <p:spPr>
          <a:xfrm flipH="1" flipV="1">
            <a:off x="8592566" y="3210829"/>
            <a:ext cx="12511" cy="101109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526281"/>
              </p:ext>
            </p:extLst>
          </p:nvPr>
        </p:nvGraphicFramePr>
        <p:xfrm>
          <a:off x="293447" y="1497986"/>
          <a:ext cx="5161785" cy="2009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glio di lavoro" r:id="rId3" imgW="3441639" imgH="1340012" progId="Excel.Sheet.12">
                  <p:embed/>
                </p:oleObj>
              </mc:Choice>
              <mc:Fallback>
                <p:oleObj name="Foglio di lavoro" r:id="rId3" imgW="3441639" imgH="134001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3447" y="1497986"/>
                        <a:ext cx="5161785" cy="20094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802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459E9D05-BECC-4A12-9179-4EB462F28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8882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ESEMPI EFFETTI</a:t>
            </a:r>
            <a:endParaRPr lang="it-IT" dirty="0"/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ECED5FF9-92B8-4B27-AC55-9D9D825BC653}"/>
              </a:ext>
            </a:extLst>
          </p:cNvPr>
          <p:cNvSpPr txBox="1">
            <a:spLocks/>
          </p:cNvSpPr>
          <p:nvPr/>
        </p:nvSpPr>
        <p:spPr>
          <a:xfrm>
            <a:off x="646111" y="3828539"/>
            <a:ext cx="3806620" cy="22462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400" i="1" dirty="0">
                <a:solidFill>
                  <a:srgbClr val="C00000"/>
                </a:solidFill>
              </a:rPr>
              <a:t>----- Effetti Principali</a:t>
            </a:r>
          </a:p>
          <a:p>
            <a:endParaRPr lang="it-IT" sz="3200" dirty="0">
              <a:solidFill>
                <a:schemeClr val="bg1"/>
              </a:solidFill>
            </a:endParaRPr>
          </a:p>
          <a:p>
            <a:r>
              <a:rPr lang="it-IT" sz="2800" dirty="0">
                <a:solidFill>
                  <a:schemeClr val="bg1"/>
                </a:solidFill>
              </a:rPr>
              <a:t>A significativo</a:t>
            </a:r>
          </a:p>
          <a:p>
            <a:r>
              <a:rPr lang="it-IT" sz="2800" dirty="0">
                <a:solidFill>
                  <a:schemeClr val="bg1"/>
                </a:solidFill>
              </a:rPr>
              <a:t>B ns</a:t>
            </a:r>
          </a:p>
          <a:p>
            <a:r>
              <a:rPr lang="it-IT" sz="2800" dirty="0">
                <a:solidFill>
                  <a:schemeClr val="bg1"/>
                </a:solidFill>
              </a:rPr>
              <a:t>A*B significativo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FE012B91-06D9-478D-B112-E98D14422202}"/>
              </a:ext>
            </a:extLst>
          </p:cNvPr>
          <p:cNvSpPr txBox="1">
            <a:spLocks/>
          </p:cNvSpPr>
          <p:nvPr/>
        </p:nvSpPr>
        <p:spPr>
          <a:xfrm>
            <a:off x="7362870" y="2921779"/>
            <a:ext cx="581167" cy="3926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1800" dirty="0">
                <a:solidFill>
                  <a:schemeClr val="bg1"/>
                </a:solidFill>
              </a:rPr>
              <a:t>B2 </a:t>
            </a:r>
          </a:p>
        </p:txBody>
      </p:sp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D22B37C7-A2BA-4792-B260-1FC1FD80EF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3077732"/>
              </p:ext>
            </p:extLst>
          </p:nvPr>
        </p:nvGraphicFramePr>
        <p:xfrm>
          <a:off x="5205757" y="2036869"/>
          <a:ext cx="6403056" cy="4043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itolo 1">
            <a:extLst>
              <a:ext uri="{FF2B5EF4-FFF2-40B4-BE49-F238E27FC236}">
                <a16:creationId xmlns:a16="http://schemas.microsoft.com/office/drawing/2014/main" id="{CB6EA828-FA10-4947-9B80-B48B1A0E8040}"/>
              </a:ext>
            </a:extLst>
          </p:cNvPr>
          <p:cNvSpPr txBox="1">
            <a:spLocks/>
          </p:cNvSpPr>
          <p:nvPr/>
        </p:nvSpPr>
        <p:spPr>
          <a:xfrm>
            <a:off x="9237638" y="2548253"/>
            <a:ext cx="485474" cy="3926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1800" dirty="0">
                <a:solidFill>
                  <a:schemeClr val="bg1"/>
                </a:solidFill>
              </a:rPr>
              <a:t>B1 </a:t>
            </a:r>
          </a:p>
        </p:txBody>
      </p:sp>
      <p:sp>
        <p:nvSpPr>
          <p:cNvPr id="8" name="Connettore 7"/>
          <p:cNvSpPr/>
          <p:nvPr/>
        </p:nvSpPr>
        <p:spPr>
          <a:xfrm>
            <a:off x="7101626" y="3503639"/>
            <a:ext cx="85432" cy="952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onnettore 8"/>
          <p:cNvSpPr/>
          <p:nvPr/>
        </p:nvSpPr>
        <p:spPr>
          <a:xfrm>
            <a:off x="9965402" y="2954968"/>
            <a:ext cx="85432" cy="952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" name="Connettore 1 13"/>
          <p:cNvCxnSpPr/>
          <p:nvPr/>
        </p:nvCxnSpPr>
        <p:spPr>
          <a:xfrm flipV="1">
            <a:off x="7187058" y="3027428"/>
            <a:ext cx="2778344" cy="53087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nettore 14"/>
          <p:cNvSpPr/>
          <p:nvPr/>
        </p:nvSpPr>
        <p:spPr>
          <a:xfrm>
            <a:off x="8519473" y="3240278"/>
            <a:ext cx="85432" cy="952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249632"/>
              </p:ext>
            </p:extLst>
          </p:nvPr>
        </p:nvGraphicFramePr>
        <p:xfrm>
          <a:off x="128226" y="1594841"/>
          <a:ext cx="5043572" cy="1963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glio di lavoro" r:id="rId3" imgW="3441639" imgH="1340012" progId="Excel.Sheet.12">
                  <p:embed/>
                </p:oleObj>
              </mc:Choice>
              <mc:Fallback>
                <p:oleObj name="Foglio di lavoro" r:id="rId3" imgW="3441639" imgH="134001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8226" y="1594841"/>
                        <a:ext cx="5043572" cy="1963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134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459E9D05-BECC-4A12-9179-4EB462F28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8882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ESEMPI EFFETTI</a:t>
            </a:r>
            <a:endParaRPr lang="it-IT" dirty="0"/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ECED5FF9-92B8-4B27-AC55-9D9D825BC653}"/>
              </a:ext>
            </a:extLst>
          </p:cNvPr>
          <p:cNvSpPr txBox="1">
            <a:spLocks/>
          </p:cNvSpPr>
          <p:nvPr/>
        </p:nvSpPr>
        <p:spPr>
          <a:xfrm>
            <a:off x="646110" y="4031517"/>
            <a:ext cx="3362363" cy="23799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400" i="1" dirty="0">
                <a:solidFill>
                  <a:srgbClr val="C00000"/>
                </a:solidFill>
              </a:rPr>
              <a:t>----- Effetti Principali</a:t>
            </a:r>
          </a:p>
          <a:p>
            <a:endParaRPr lang="it-IT" sz="2800" dirty="0">
              <a:solidFill>
                <a:schemeClr val="bg1"/>
              </a:solidFill>
            </a:endParaRPr>
          </a:p>
          <a:p>
            <a:r>
              <a:rPr lang="it-IT" sz="2800" dirty="0">
                <a:solidFill>
                  <a:schemeClr val="bg1"/>
                </a:solidFill>
              </a:rPr>
              <a:t>A ns</a:t>
            </a:r>
          </a:p>
          <a:p>
            <a:r>
              <a:rPr lang="it-IT" sz="2800" dirty="0">
                <a:solidFill>
                  <a:schemeClr val="bg1"/>
                </a:solidFill>
              </a:rPr>
              <a:t>B significativo</a:t>
            </a:r>
          </a:p>
          <a:p>
            <a:r>
              <a:rPr lang="it-IT" sz="2800" dirty="0">
                <a:solidFill>
                  <a:schemeClr val="bg1"/>
                </a:solidFill>
              </a:rPr>
              <a:t>A*B significativo</a:t>
            </a:r>
          </a:p>
        </p:txBody>
      </p:sp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B85380DF-EC4D-44C7-8233-335FE3191C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8261871"/>
              </p:ext>
            </p:extLst>
          </p:nvPr>
        </p:nvGraphicFramePr>
        <p:xfrm>
          <a:off x="4985295" y="2136090"/>
          <a:ext cx="6145014" cy="4099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itolo 1">
            <a:extLst>
              <a:ext uri="{FF2B5EF4-FFF2-40B4-BE49-F238E27FC236}">
                <a16:creationId xmlns:a16="http://schemas.microsoft.com/office/drawing/2014/main" id="{CB6EA828-FA10-4947-9B80-B48B1A0E8040}"/>
              </a:ext>
            </a:extLst>
          </p:cNvPr>
          <p:cNvSpPr txBox="1">
            <a:spLocks/>
          </p:cNvSpPr>
          <p:nvPr/>
        </p:nvSpPr>
        <p:spPr>
          <a:xfrm>
            <a:off x="6867417" y="3889561"/>
            <a:ext cx="485474" cy="3926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1800" dirty="0">
                <a:solidFill>
                  <a:schemeClr val="bg1"/>
                </a:solidFill>
              </a:rPr>
              <a:t>B1 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FE012B91-06D9-478D-B112-E98D14422202}"/>
              </a:ext>
            </a:extLst>
          </p:cNvPr>
          <p:cNvSpPr txBox="1">
            <a:spLocks/>
          </p:cNvSpPr>
          <p:nvPr/>
        </p:nvSpPr>
        <p:spPr>
          <a:xfrm>
            <a:off x="8193049" y="2701559"/>
            <a:ext cx="581167" cy="3926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1800" dirty="0">
                <a:solidFill>
                  <a:schemeClr val="bg1"/>
                </a:solidFill>
              </a:rPr>
              <a:t>B2 </a:t>
            </a:r>
          </a:p>
        </p:txBody>
      </p:sp>
      <p:grpSp>
        <p:nvGrpSpPr>
          <p:cNvPr id="7" name="Gruppo 6"/>
          <p:cNvGrpSpPr/>
          <p:nvPr/>
        </p:nvGrpSpPr>
        <p:grpSpPr>
          <a:xfrm>
            <a:off x="6878343" y="3503639"/>
            <a:ext cx="2794232" cy="95250"/>
            <a:chOff x="6878343" y="3503639"/>
            <a:chExt cx="2794232" cy="95250"/>
          </a:xfrm>
        </p:grpSpPr>
        <p:sp>
          <p:nvSpPr>
            <p:cNvPr id="8" name="Connettore 7"/>
            <p:cNvSpPr/>
            <p:nvPr/>
          </p:nvSpPr>
          <p:spPr>
            <a:xfrm>
              <a:off x="6878343" y="3503639"/>
              <a:ext cx="85432" cy="9525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Connettore 11"/>
            <p:cNvSpPr/>
            <p:nvPr/>
          </p:nvSpPr>
          <p:spPr>
            <a:xfrm>
              <a:off x="9587143" y="3503639"/>
              <a:ext cx="85432" cy="9525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4" name="Connettore 1 13"/>
            <p:cNvCxnSpPr/>
            <p:nvPr/>
          </p:nvCxnSpPr>
          <p:spPr>
            <a:xfrm>
              <a:off x="6951264" y="3541441"/>
              <a:ext cx="2566554" cy="11844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onnettore 15"/>
          <p:cNvSpPr/>
          <p:nvPr/>
        </p:nvSpPr>
        <p:spPr>
          <a:xfrm rot="16200000">
            <a:off x="8131457" y="3930076"/>
            <a:ext cx="85432" cy="952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onnettore 16"/>
          <p:cNvSpPr/>
          <p:nvPr/>
        </p:nvSpPr>
        <p:spPr>
          <a:xfrm rot="16200000">
            <a:off x="8129856" y="3033159"/>
            <a:ext cx="85432" cy="952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Connettore 1 17"/>
          <p:cNvCxnSpPr/>
          <p:nvPr/>
        </p:nvCxnSpPr>
        <p:spPr>
          <a:xfrm flipV="1">
            <a:off x="8169397" y="3057072"/>
            <a:ext cx="0" cy="95073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763567"/>
              </p:ext>
            </p:extLst>
          </p:nvPr>
        </p:nvGraphicFramePr>
        <p:xfrm>
          <a:off x="98408" y="1526654"/>
          <a:ext cx="4875061" cy="1897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glio di lavoro" r:id="rId3" imgW="3441639" imgH="1340012" progId="Excel.Sheet.12">
                  <p:embed/>
                </p:oleObj>
              </mc:Choice>
              <mc:Fallback>
                <p:oleObj name="Foglio di lavoro" r:id="rId3" imgW="3441639" imgH="134001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08" y="1526654"/>
                        <a:ext cx="4875061" cy="1897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456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459E9D05-BECC-4A12-9179-4EB462F28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8882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ESEMPI EFFETTI</a:t>
            </a:r>
            <a:endParaRPr lang="it-IT" dirty="0"/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ECED5FF9-92B8-4B27-AC55-9D9D825BC653}"/>
              </a:ext>
            </a:extLst>
          </p:cNvPr>
          <p:cNvSpPr txBox="1">
            <a:spLocks/>
          </p:cNvSpPr>
          <p:nvPr/>
        </p:nvSpPr>
        <p:spPr>
          <a:xfrm>
            <a:off x="646111" y="3855886"/>
            <a:ext cx="3440859" cy="22030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400" i="1" dirty="0">
                <a:solidFill>
                  <a:srgbClr val="C00000"/>
                </a:solidFill>
              </a:rPr>
              <a:t>----- Effetti Principali</a:t>
            </a:r>
          </a:p>
          <a:p>
            <a:endParaRPr lang="it-IT" sz="2800" dirty="0">
              <a:solidFill>
                <a:schemeClr val="bg1"/>
              </a:solidFill>
            </a:endParaRPr>
          </a:p>
          <a:p>
            <a:r>
              <a:rPr lang="it-IT" sz="2800" dirty="0">
                <a:solidFill>
                  <a:schemeClr val="bg1"/>
                </a:solidFill>
              </a:rPr>
              <a:t>A significativo</a:t>
            </a:r>
          </a:p>
          <a:p>
            <a:r>
              <a:rPr lang="it-IT" sz="2800" dirty="0">
                <a:solidFill>
                  <a:schemeClr val="bg1"/>
                </a:solidFill>
              </a:rPr>
              <a:t>B significativo</a:t>
            </a:r>
          </a:p>
          <a:p>
            <a:r>
              <a:rPr lang="it-IT" sz="2800" dirty="0">
                <a:solidFill>
                  <a:schemeClr val="bg1"/>
                </a:solidFill>
              </a:rPr>
              <a:t>A*B significativo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CB6EA828-FA10-4947-9B80-B48B1A0E8040}"/>
              </a:ext>
            </a:extLst>
          </p:cNvPr>
          <p:cNvSpPr txBox="1">
            <a:spLocks/>
          </p:cNvSpPr>
          <p:nvPr/>
        </p:nvSpPr>
        <p:spPr>
          <a:xfrm>
            <a:off x="9279262" y="3831176"/>
            <a:ext cx="485474" cy="3926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1800" dirty="0">
                <a:solidFill>
                  <a:schemeClr val="bg1"/>
                </a:solidFill>
              </a:rPr>
              <a:t>B1 </a:t>
            </a:r>
          </a:p>
        </p:txBody>
      </p:sp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8CEFF7CC-3DFC-4BC2-AE5F-B93A8F3F02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2162033"/>
              </p:ext>
            </p:extLst>
          </p:nvPr>
        </p:nvGraphicFramePr>
        <p:xfrm>
          <a:off x="5439912" y="2340707"/>
          <a:ext cx="5819776" cy="387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itolo 1">
            <a:extLst>
              <a:ext uri="{FF2B5EF4-FFF2-40B4-BE49-F238E27FC236}">
                <a16:creationId xmlns:a16="http://schemas.microsoft.com/office/drawing/2014/main" id="{FE012B91-06D9-478D-B112-E98D14422202}"/>
              </a:ext>
            </a:extLst>
          </p:cNvPr>
          <p:cNvSpPr txBox="1">
            <a:spLocks/>
          </p:cNvSpPr>
          <p:nvPr/>
        </p:nvSpPr>
        <p:spPr>
          <a:xfrm>
            <a:off x="8940832" y="2774521"/>
            <a:ext cx="581167" cy="3926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1800" dirty="0">
                <a:solidFill>
                  <a:schemeClr val="bg1"/>
                </a:solidFill>
              </a:rPr>
              <a:t>B2 </a:t>
            </a:r>
          </a:p>
        </p:txBody>
      </p:sp>
      <p:sp>
        <p:nvSpPr>
          <p:cNvPr id="16" name="Connettore 15"/>
          <p:cNvSpPr/>
          <p:nvPr/>
        </p:nvSpPr>
        <p:spPr>
          <a:xfrm>
            <a:off x="8485782" y="3778640"/>
            <a:ext cx="85432" cy="952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2" name="Gruppo 21"/>
          <p:cNvGrpSpPr/>
          <p:nvPr/>
        </p:nvGrpSpPr>
        <p:grpSpPr>
          <a:xfrm>
            <a:off x="7157743" y="3334223"/>
            <a:ext cx="2692106" cy="544578"/>
            <a:chOff x="7157743" y="3334223"/>
            <a:chExt cx="2692106" cy="544578"/>
          </a:xfrm>
        </p:grpSpPr>
        <p:grpSp>
          <p:nvGrpSpPr>
            <p:cNvPr id="21" name="Gruppo 20"/>
            <p:cNvGrpSpPr/>
            <p:nvPr/>
          </p:nvGrpSpPr>
          <p:grpSpPr>
            <a:xfrm>
              <a:off x="7157743" y="3345927"/>
              <a:ext cx="2692106" cy="532874"/>
              <a:chOff x="7157743" y="3345927"/>
              <a:chExt cx="2692106" cy="532874"/>
            </a:xfrm>
          </p:grpSpPr>
          <p:sp>
            <p:nvSpPr>
              <p:cNvPr id="9" name="Connettore 8"/>
              <p:cNvSpPr/>
              <p:nvPr/>
            </p:nvSpPr>
            <p:spPr>
              <a:xfrm>
                <a:off x="7157743" y="3783551"/>
                <a:ext cx="85432" cy="9525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4" name="Connettore 13"/>
              <p:cNvSpPr/>
              <p:nvPr/>
            </p:nvSpPr>
            <p:spPr>
              <a:xfrm>
                <a:off x="9764417" y="3345927"/>
                <a:ext cx="85432" cy="9525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5" name="Connettore 1 14"/>
              <p:cNvCxnSpPr/>
              <p:nvPr/>
            </p:nvCxnSpPr>
            <p:spPr>
              <a:xfrm flipV="1">
                <a:off x="7230664" y="3416304"/>
                <a:ext cx="2510236" cy="405049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Connettore 16"/>
            <p:cNvSpPr/>
            <p:nvPr/>
          </p:nvSpPr>
          <p:spPr>
            <a:xfrm>
              <a:off x="8485782" y="3334223"/>
              <a:ext cx="85432" cy="9525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8" name="Connettore 1 17"/>
            <p:cNvCxnSpPr>
              <a:stCxn id="16" idx="4"/>
              <a:endCxn id="17" idx="4"/>
            </p:cNvCxnSpPr>
            <p:nvPr/>
          </p:nvCxnSpPr>
          <p:spPr>
            <a:xfrm flipV="1">
              <a:off x="8528498" y="3429473"/>
              <a:ext cx="0" cy="444417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341033"/>
              </p:ext>
            </p:extLst>
          </p:nvPr>
        </p:nvGraphicFramePr>
        <p:xfrm>
          <a:off x="149667" y="1384896"/>
          <a:ext cx="5159676" cy="2008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glio di lavoro" r:id="rId3" imgW="3441639" imgH="1340012" progId="Excel.Sheet.12">
                  <p:embed/>
                </p:oleObj>
              </mc:Choice>
              <mc:Fallback>
                <p:oleObj name="Foglio di lavoro" r:id="rId3" imgW="3441639" imgH="134001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667" y="1384896"/>
                        <a:ext cx="5159676" cy="2008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235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459E9D05-BECC-4A12-9179-4EB462F28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8882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ESEMPI EFFETTI</a:t>
            </a:r>
            <a:endParaRPr lang="it-IT" dirty="0"/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ECED5FF9-92B8-4B27-AC55-9D9D825BC653}"/>
              </a:ext>
            </a:extLst>
          </p:cNvPr>
          <p:cNvSpPr txBox="1">
            <a:spLocks/>
          </p:cNvSpPr>
          <p:nvPr/>
        </p:nvSpPr>
        <p:spPr>
          <a:xfrm>
            <a:off x="646110" y="3969755"/>
            <a:ext cx="3607838" cy="22561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400" i="1" dirty="0">
                <a:solidFill>
                  <a:srgbClr val="C00000"/>
                </a:solidFill>
              </a:rPr>
              <a:t>----- Effetti Principali</a:t>
            </a:r>
          </a:p>
          <a:p>
            <a:endParaRPr lang="it-IT" sz="2800" dirty="0">
              <a:solidFill>
                <a:schemeClr val="bg1"/>
              </a:solidFill>
            </a:endParaRPr>
          </a:p>
          <a:p>
            <a:r>
              <a:rPr lang="it-IT" sz="2800" dirty="0">
                <a:solidFill>
                  <a:schemeClr val="bg1"/>
                </a:solidFill>
              </a:rPr>
              <a:t>A significativo</a:t>
            </a:r>
          </a:p>
          <a:p>
            <a:r>
              <a:rPr lang="it-IT" sz="2800" dirty="0">
                <a:solidFill>
                  <a:schemeClr val="bg1"/>
                </a:solidFill>
              </a:rPr>
              <a:t>B significativo</a:t>
            </a:r>
          </a:p>
          <a:p>
            <a:r>
              <a:rPr lang="it-IT" sz="2800" dirty="0">
                <a:solidFill>
                  <a:schemeClr val="bg1"/>
                </a:solidFill>
              </a:rPr>
              <a:t>A*B significativo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FE012B91-06D9-478D-B112-E98D14422202}"/>
              </a:ext>
            </a:extLst>
          </p:cNvPr>
          <p:cNvSpPr txBox="1">
            <a:spLocks/>
          </p:cNvSpPr>
          <p:nvPr/>
        </p:nvSpPr>
        <p:spPr>
          <a:xfrm>
            <a:off x="7280475" y="3577109"/>
            <a:ext cx="581167" cy="3926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1800" dirty="0">
                <a:solidFill>
                  <a:schemeClr val="bg1"/>
                </a:solidFill>
              </a:rPr>
              <a:t>B2 </a:t>
            </a:r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D783C106-6D52-4342-B34E-0A532016A8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5057351"/>
              </p:ext>
            </p:extLst>
          </p:nvPr>
        </p:nvGraphicFramePr>
        <p:xfrm>
          <a:off x="5348472" y="2494500"/>
          <a:ext cx="5819776" cy="387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itolo 1">
            <a:extLst>
              <a:ext uri="{FF2B5EF4-FFF2-40B4-BE49-F238E27FC236}">
                <a16:creationId xmlns:a16="http://schemas.microsoft.com/office/drawing/2014/main" id="{CB6EA828-FA10-4947-9B80-B48B1A0E8040}"/>
              </a:ext>
            </a:extLst>
          </p:cNvPr>
          <p:cNvSpPr txBox="1">
            <a:spLocks/>
          </p:cNvSpPr>
          <p:nvPr/>
        </p:nvSpPr>
        <p:spPr>
          <a:xfrm>
            <a:off x="7396114" y="2869893"/>
            <a:ext cx="581166" cy="4040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1800" dirty="0">
                <a:solidFill>
                  <a:schemeClr val="bg1"/>
                </a:solidFill>
              </a:rPr>
              <a:t>B1 </a:t>
            </a:r>
          </a:p>
        </p:txBody>
      </p:sp>
      <p:sp>
        <p:nvSpPr>
          <p:cNvPr id="17" name="Connettore 16"/>
          <p:cNvSpPr/>
          <p:nvPr/>
        </p:nvSpPr>
        <p:spPr>
          <a:xfrm>
            <a:off x="7095182" y="3509524"/>
            <a:ext cx="85432" cy="952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onnettore 17"/>
          <p:cNvSpPr/>
          <p:nvPr/>
        </p:nvSpPr>
        <p:spPr>
          <a:xfrm>
            <a:off x="9678339" y="3922130"/>
            <a:ext cx="85432" cy="952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9" name="Connettore 1 18"/>
          <p:cNvCxnSpPr>
            <a:endCxn id="18" idx="1"/>
          </p:cNvCxnSpPr>
          <p:nvPr/>
        </p:nvCxnSpPr>
        <p:spPr>
          <a:xfrm>
            <a:off x="7168103" y="3547327"/>
            <a:ext cx="2522747" cy="38875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nettore 14"/>
          <p:cNvSpPr/>
          <p:nvPr/>
        </p:nvSpPr>
        <p:spPr>
          <a:xfrm>
            <a:off x="8271098" y="3477290"/>
            <a:ext cx="85432" cy="952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1 15"/>
          <p:cNvCxnSpPr/>
          <p:nvPr/>
        </p:nvCxnSpPr>
        <p:spPr>
          <a:xfrm flipH="1" flipV="1">
            <a:off x="8310048" y="3588064"/>
            <a:ext cx="5504" cy="39188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nettore 19"/>
          <p:cNvSpPr/>
          <p:nvPr/>
        </p:nvSpPr>
        <p:spPr>
          <a:xfrm>
            <a:off x="8279049" y="3943123"/>
            <a:ext cx="85432" cy="952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775908"/>
              </p:ext>
            </p:extLst>
          </p:nvPr>
        </p:nvGraphicFramePr>
        <p:xfrm>
          <a:off x="134691" y="1507135"/>
          <a:ext cx="5060777" cy="1970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glio di lavoro" r:id="rId3" imgW="3441639" imgH="1340012" progId="Excel.Sheet.12">
                  <p:embed/>
                </p:oleObj>
              </mc:Choice>
              <mc:Fallback>
                <p:oleObj name="Foglio di lavoro" r:id="rId3" imgW="3441639" imgH="134001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691" y="1507135"/>
                        <a:ext cx="5060777" cy="1970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14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459E9D05-BECC-4A12-9179-4EB462F28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8882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ESEMPI EFFETTI</a:t>
            </a:r>
            <a:endParaRPr lang="it-IT" dirty="0"/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ECED5FF9-92B8-4B27-AC55-9D9D825BC653}"/>
              </a:ext>
            </a:extLst>
          </p:cNvPr>
          <p:cNvSpPr txBox="1">
            <a:spLocks/>
          </p:cNvSpPr>
          <p:nvPr/>
        </p:nvSpPr>
        <p:spPr>
          <a:xfrm>
            <a:off x="646111" y="3911843"/>
            <a:ext cx="3596281" cy="23401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400" i="1" dirty="0">
                <a:solidFill>
                  <a:srgbClr val="C00000"/>
                </a:solidFill>
              </a:rPr>
              <a:t>----- Effetti Principali</a:t>
            </a:r>
          </a:p>
          <a:p>
            <a:endParaRPr lang="it-IT" sz="2800" dirty="0">
              <a:solidFill>
                <a:schemeClr val="bg1"/>
              </a:solidFill>
            </a:endParaRPr>
          </a:p>
          <a:p>
            <a:r>
              <a:rPr lang="it-IT" sz="2800" dirty="0">
                <a:solidFill>
                  <a:schemeClr val="bg1"/>
                </a:solidFill>
              </a:rPr>
              <a:t>A ns</a:t>
            </a:r>
          </a:p>
          <a:p>
            <a:r>
              <a:rPr lang="it-IT" sz="2800" dirty="0">
                <a:solidFill>
                  <a:schemeClr val="bg1"/>
                </a:solidFill>
              </a:rPr>
              <a:t>B ns</a:t>
            </a:r>
          </a:p>
          <a:p>
            <a:r>
              <a:rPr lang="it-IT" sz="2800" dirty="0">
                <a:solidFill>
                  <a:schemeClr val="bg1"/>
                </a:solidFill>
              </a:rPr>
              <a:t>A*B ns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FE012B91-06D9-478D-B112-E98D14422202}"/>
              </a:ext>
            </a:extLst>
          </p:cNvPr>
          <p:cNvSpPr txBox="1">
            <a:spLocks/>
          </p:cNvSpPr>
          <p:nvPr/>
        </p:nvSpPr>
        <p:spPr>
          <a:xfrm>
            <a:off x="9156376" y="3054264"/>
            <a:ext cx="581167" cy="3926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1800" dirty="0">
                <a:solidFill>
                  <a:schemeClr val="bg1"/>
                </a:solidFill>
              </a:rPr>
              <a:t>B2 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CB6EA828-FA10-4947-9B80-B48B1A0E8040}"/>
              </a:ext>
            </a:extLst>
          </p:cNvPr>
          <p:cNvSpPr txBox="1">
            <a:spLocks/>
          </p:cNvSpPr>
          <p:nvPr/>
        </p:nvSpPr>
        <p:spPr>
          <a:xfrm>
            <a:off x="8575210" y="2572844"/>
            <a:ext cx="581166" cy="4040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1800" dirty="0">
                <a:solidFill>
                  <a:schemeClr val="bg1"/>
                </a:solidFill>
              </a:rPr>
              <a:t>B1 </a:t>
            </a:r>
          </a:p>
        </p:txBody>
      </p:sp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04BF8114-40E8-4D33-A27D-74654281B0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9963838"/>
              </p:ext>
            </p:extLst>
          </p:nvPr>
        </p:nvGraphicFramePr>
        <p:xfrm>
          <a:off x="5493997" y="2289228"/>
          <a:ext cx="6162425" cy="4116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onnettore 7"/>
          <p:cNvSpPr/>
          <p:nvPr/>
        </p:nvSpPr>
        <p:spPr>
          <a:xfrm>
            <a:off x="8668242" y="2965206"/>
            <a:ext cx="85432" cy="952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388885"/>
              </p:ext>
            </p:extLst>
          </p:nvPr>
        </p:nvGraphicFramePr>
        <p:xfrm>
          <a:off x="180495" y="1456756"/>
          <a:ext cx="5112151" cy="1990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glio di lavoro" r:id="rId3" imgW="3441639" imgH="1340012" progId="Excel.Sheet.12">
                  <p:embed/>
                </p:oleObj>
              </mc:Choice>
              <mc:Fallback>
                <p:oleObj name="Foglio di lavoro" r:id="rId3" imgW="3441639" imgH="134001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0495" y="1456756"/>
                        <a:ext cx="5112151" cy="1990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05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7A81AD-C928-48D8-81E1-EB4942EBD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DISEGNI FATTORIALI CON TRE VI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886BA6-CFE9-4078-821C-9D0E8F910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483828"/>
            <a:ext cx="10356988" cy="263109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it-IT" sz="3600" dirty="0">
                <a:solidFill>
                  <a:schemeClr val="bg1"/>
                </a:solidFill>
              </a:rPr>
              <a:t>Ogni variabile indipendente può interagire con ognuna delle altre due variabili indipendenti, e tutte e tre le variabili indipendenti possono interagire insieme</a:t>
            </a:r>
          </a:p>
        </p:txBody>
      </p:sp>
    </p:spTree>
    <p:extLst>
      <p:ext uri="{BB962C8B-B14F-4D97-AF65-F5344CB8AC3E}">
        <p14:creationId xmlns:p14="http://schemas.microsoft.com/office/powerpoint/2010/main" val="3101717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886BA6-CFE9-4078-821C-9D0E8F910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671" y="2114505"/>
            <a:ext cx="9037820" cy="3903118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</a:pPr>
            <a:r>
              <a:rPr lang="it-IT" sz="3200" dirty="0">
                <a:solidFill>
                  <a:schemeClr val="bg1"/>
                </a:solidFill>
              </a:rPr>
              <a:t>Il vantaggio principale dei disegni fattoriali è la </a:t>
            </a:r>
            <a:r>
              <a:rPr lang="it-IT" sz="3200" dirty="0">
                <a:solidFill>
                  <a:schemeClr val="accent1"/>
                </a:solidFill>
              </a:rPr>
              <a:t>possibilità di identificare le interazioni tra le variabili indipendenti</a:t>
            </a:r>
            <a:endParaRPr lang="it-IT" sz="3200" dirty="0">
              <a:solidFill>
                <a:schemeClr val="bg1"/>
              </a:solidFill>
            </a:endParaRPr>
          </a:p>
          <a:p>
            <a:pPr algn="just">
              <a:spcBef>
                <a:spcPts val="0"/>
              </a:spcBef>
            </a:pPr>
            <a:endParaRPr lang="it-IT" sz="3200" b="1" dirty="0">
              <a:solidFill>
                <a:schemeClr val="bg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it-IT" sz="3200" b="1" dirty="0">
                <a:solidFill>
                  <a:schemeClr val="bg1"/>
                </a:solidFill>
              </a:rPr>
              <a:t>Disegno misto: </a:t>
            </a:r>
            <a:r>
              <a:rPr lang="it-IT" sz="3200" dirty="0">
                <a:solidFill>
                  <a:schemeClr val="bg1"/>
                </a:solidFill>
              </a:rPr>
              <a:t>quando un disegno fattoriale ha almeno una </a:t>
            </a:r>
            <a:r>
              <a:rPr lang="it-IT" sz="3200" dirty="0">
                <a:solidFill>
                  <a:schemeClr val="accent1"/>
                </a:solidFill>
              </a:rPr>
              <a:t>variabile a gruppi indipendenti </a:t>
            </a:r>
            <a:r>
              <a:rPr lang="it-IT" sz="3200" dirty="0">
                <a:solidFill>
                  <a:schemeClr val="bg1"/>
                </a:solidFill>
              </a:rPr>
              <a:t>e almeno una </a:t>
            </a:r>
            <a:r>
              <a:rPr lang="it-IT" sz="3200" dirty="0">
                <a:solidFill>
                  <a:schemeClr val="accent1"/>
                </a:solidFill>
              </a:rPr>
              <a:t>variabile a misure ripetute</a:t>
            </a:r>
            <a:endParaRPr lang="it-IT" sz="3200" dirty="0">
              <a:solidFill>
                <a:schemeClr val="bg1"/>
              </a:solidFill>
            </a:endParaRPr>
          </a:p>
          <a:p>
            <a:pPr algn="just">
              <a:spcBef>
                <a:spcPts val="0"/>
              </a:spcBef>
            </a:pPr>
            <a:endParaRPr lang="it-IT" sz="1800" dirty="0">
              <a:solidFill>
                <a:schemeClr val="bg1"/>
              </a:solidFill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CD460765-7592-498F-A171-B12515189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4859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DISEGNI FATTORIALI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454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886BA6-CFE9-4078-821C-9D0E8F910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966459"/>
            <a:ext cx="10915649" cy="4572563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</a:pPr>
            <a:r>
              <a:rPr lang="it-IT" sz="3600" b="1" dirty="0">
                <a:solidFill>
                  <a:schemeClr val="bg1"/>
                </a:solidFill>
              </a:rPr>
              <a:t>VI</a:t>
            </a:r>
            <a:r>
              <a:rPr lang="it-IT" sz="3600" b="1" baseline="-25000" dirty="0">
                <a:solidFill>
                  <a:schemeClr val="bg1"/>
                </a:solidFill>
              </a:rPr>
              <a:t> </a:t>
            </a:r>
            <a:r>
              <a:rPr lang="it-IT" sz="3600" b="1" dirty="0">
                <a:solidFill>
                  <a:schemeClr val="bg1"/>
                </a:solidFill>
              </a:rPr>
              <a:t>A: EMOZIONE INCIDENTALE (EI)</a:t>
            </a:r>
          </a:p>
          <a:p>
            <a:pPr lvl="2" algn="just">
              <a:spcBef>
                <a:spcPts val="0"/>
              </a:spcBef>
            </a:pPr>
            <a:r>
              <a:rPr lang="it-IT" sz="2400" dirty="0">
                <a:solidFill>
                  <a:schemeClr val="bg1"/>
                </a:solidFill>
              </a:rPr>
              <a:t>Rabbia (A1 - R) vs. Neutra (A2 - N)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sz="2400" dirty="0">
              <a:solidFill>
                <a:schemeClr val="bg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it-IT" sz="3600" b="1" dirty="0">
                <a:solidFill>
                  <a:schemeClr val="bg1"/>
                </a:solidFill>
              </a:rPr>
              <a:t>VI</a:t>
            </a:r>
            <a:r>
              <a:rPr lang="it-IT" sz="3600" b="1" baseline="-25000" dirty="0">
                <a:solidFill>
                  <a:schemeClr val="bg1"/>
                </a:solidFill>
              </a:rPr>
              <a:t> </a:t>
            </a:r>
            <a:r>
              <a:rPr lang="it-IT" sz="3600" b="1" dirty="0">
                <a:solidFill>
                  <a:schemeClr val="bg1"/>
                </a:solidFill>
              </a:rPr>
              <a:t>B: ETÁ (E)</a:t>
            </a:r>
          </a:p>
          <a:p>
            <a:pPr lvl="2" algn="just">
              <a:spcBef>
                <a:spcPts val="0"/>
              </a:spcBef>
            </a:pPr>
            <a:r>
              <a:rPr lang="it-IT" sz="2400" dirty="0">
                <a:solidFill>
                  <a:schemeClr val="bg1"/>
                </a:solidFill>
              </a:rPr>
              <a:t>Giovani (B1 - G) vs. Adulti (B2 - A)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sz="2400" dirty="0">
              <a:solidFill>
                <a:schemeClr val="bg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it-IT" sz="3600" b="1" dirty="0">
                <a:solidFill>
                  <a:schemeClr val="bg1"/>
                </a:solidFill>
              </a:rPr>
              <a:t>VI</a:t>
            </a:r>
            <a:r>
              <a:rPr lang="it-IT" sz="3600" b="1" baseline="-25000" dirty="0">
                <a:solidFill>
                  <a:schemeClr val="bg1"/>
                </a:solidFill>
              </a:rPr>
              <a:t> </a:t>
            </a:r>
            <a:r>
              <a:rPr lang="it-IT" sz="3600" b="1" dirty="0">
                <a:solidFill>
                  <a:schemeClr val="bg1"/>
                </a:solidFill>
              </a:rPr>
              <a:t>C: RABBIA DI TRATTO (TR)</a:t>
            </a:r>
          </a:p>
          <a:p>
            <a:pPr lvl="2" algn="just">
              <a:spcBef>
                <a:spcPts val="0"/>
              </a:spcBef>
            </a:pPr>
            <a:r>
              <a:rPr lang="it-IT" sz="2400" dirty="0">
                <a:solidFill>
                  <a:schemeClr val="bg1"/>
                </a:solidFill>
              </a:rPr>
              <a:t>Alta (C1 - AL) vs. Bassa(C2 - BS)</a:t>
            </a:r>
          </a:p>
          <a:p>
            <a:pPr algn="just">
              <a:spcBef>
                <a:spcPts val="0"/>
              </a:spcBef>
            </a:pPr>
            <a:endParaRPr lang="it-IT" sz="2400" b="1" dirty="0">
              <a:solidFill>
                <a:schemeClr val="bg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it-IT" sz="3600" b="1" dirty="0">
                <a:solidFill>
                  <a:schemeClr val="bg1"/>
                </a:solidFill>
              </a:rPr>
              <a:t>VD: Gravità Conseguenze (GRAV)</a:t>
            </a:r>
          </a:p>
          <a:p>
            <a:pPr lvl="2" algn="just">
              <a:spcBef>
                <a:spcPts val="0"/>
              </a:spcBef>
            </a:pPr>
            <a:r>
              <a:rPr lang="it-IT" sz="2400" dirty="0">
                <a:solidFill>
                  <a:schemeClr val="bg1"/>
                </a:solidFill>
              </a:rPr>
              <a:t>0 (‘per nulla grave) – 100 (‘del tutto grave)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B48D0191-B416-45B1-AA57-93367B171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408" y="459880"/>
            <a:ext cx="8863649" cy="837697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ESEMPIO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49505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7A81AD-C928-48D8-81E1-EB4942EBD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3157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DISEGNI FATTORIALI CON TRE VI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886BA6-CFE9-4078-821C-9D0E8F910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976" y="1502445"/>
            <a:ext cx="10899913" cy="523524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it-IT" sz="2800" b="1" dirty="0">
                <a:solidFill>
                  <a:schemeClr val="bg1"/>
                </a:solidFill>
              </a:rPr>
              <a:t>Disegno 2 x 2 x 2 si ottengono 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sz="1000" b="1" dirty="0">
              <a:solidFill>
                <a:schemeClr val="bg1"/>
              </a:solidFill>
            </a:endParaRP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bg1"/>
                </a:solidFill>
              </a:rPr>
              <a:t>3 effetti principali </a:t>
            </a:r>
          </a:p>
          <a:p>
            <a:pPr lvl="2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bg1"/>
                </a:solidFill>
              </a:rPr>
              <a:t>Effetto A</a:t>
            </a:r>
          </a:p>
          <a:p>
            <a:pPr lvl="2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bg1"/>
                </a:solidFill>
              </a:rPr>
              <a:t>Effetto B</a:t>
            </a:r>
          </a:p>
          <a:p>
            <a:pPr lvl="2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bg1"/>
                </a:solidFill>
              </a:rPr>
              <a:t>Effetto C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it-IT" sz="1000" dirty="0">
              <a:solidFill>
                <a:schemeClr val="bg1"/>
              </a:solidFill>
            </a:endParaRP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bg1"/>
                </a:solidFill>
              </a:rPr>
              <a:t>3 effetti di interazione a due vie</a:t>
            </a:r>
          </a:p>
          <a:p>
            <a:pPr lvl="2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bg1"/>
                </a:solidFill>
              </a:rPr>
              <a:t>A*B</a:t>
            </a:r>
          </a:p>
          <a:p>
            <a:pPr lvl="2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bg1"/>
                </a:solidFill>
              </a:rPr>
              <a:t>A*C</a:t>
            </a:r>
          </a:p>
          <a:p>
            <a:pPr lvl="2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bg1"/>
                </a:solidFill>
              </a:rPr>
              <a:t>B*C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it-IT" sz="1000" dirty="0">
              <a:solidFill>
                <a:schemeClr val="bg1"/>
              </a:solidFill>
            </a:endParaRP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bg1"/>
                </a:solidFill>
              </a:rPr>
              <a:t>1 effetto interazione a tre vie</a:t>
            </a:r>
          </a:p>
          <a:p>
            <a:pPr lvl="2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bg1"/>
                </a:solidFill>
              </a:rPr>
              <a:t>A x B x C</a:t>
            </a:r>
          </a:p>
        </p:txBody>
      </p:sp>
    </p:spTree>
    <p:extLst>
      <p:ext uri="{BB962C8B-B14F-4D97-AF65-F5344CB8AC3E}">
        <p14:creationId xmlns:p14="http://schemas.microsoft.com/office/powerpoint/2010/main" val="386327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7A81AD-C928-48D8-81E1-EB4942EBD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DISEGNI FATTORIALI CON TRE VI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886BA6-CFE9-4078-821C-9D0E8F910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675" y="2170999"/>
            <a:ext cx="10418650" cy="3204102"/>
          </a:xfrm>
        </p:spPr>
        <p:txBody>
          <a:bodyPr>
            <a:normAutofit/>
          </a:bodyPr>
          <a:lstStyle/>
          <a:p>
            <a:pPr algn="just"/>
            <a:r>
              <a:rPr lang="it-IT" sz="3600" dirty="0">
                <a:solidFill>
                  <a:schemeClr val="bg1"/>
                </a:solidFill>
              </a:rPr>
              <a:t>Quando in un disegno fattoriale ci sono tre variabili indipendenti, si presenta un </a:t>
            </a:r>
            <a:r>
              <a:rPr lang="it-IT" sz="3600" b="1" dirty="0">
                <a:solidFill>
                  <a:schemeClr val="bg1"/>
                </a:solidFill>
              </a:rPr>
              <a:t>effetto di interazione a tre vie </a:t>
            </a:r>
            <a:r>
              <a:rPr lang="it-IT" sz="3600" dirty="0">
                <a:solidFill>
                  <a:schemeClr val="bg1"/>
                </a:solidFill>
              </a:rPr>
              <a:t>quando l’interazione di due delle VI differisce a seconda del livello della terza VI</a:t>
            </a:r>
            <a:endParaRPr lang="it-IT" sz="3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6269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7A81AD-C928-48D8-81E1-EB4942EBD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28" y="295748"/>
            <a:ext cx="9404723" cy="1400530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EFFETTI INTERAZIONE 3 VIE</a:t>
            </a:r>
            <a:endParaRPr lang="it-IT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1E886BA6-CFE9-4078-821C-9D0E8F91050B}"/>
              </a:ext>
            </a:extLst>
          </p:cNvPr>
          <p:cNvSpPr txBox="1">
            <a:spLocks/>
          </p:cNvSpPr>
          <p:nvPr/>
        </p:nvSpPr>
        <p:spPr>
          <a:xfrm>
            <a:off x="1352550" y="1696278"/>
            <a:ext cx="8715701" cy="48569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just">
              <a:buNone/>
            </a:pPr>
            <a:r>
              <a:rPr lang="it-IT" sz="3400" b="1" dirty="0">
                <a:solidFill>
                  <a:schemeClr val="bg1"/>
                </a:solidFill>
              </a:rPr>
              <a:t>Effetto interazione A*B*C</a:t>
            </a:r>
          </a:p>
          <a:p>
            <a:pPr marL="0" indent="0" algn="just">
              <a:buNone/>
            </a:pPr>
            <a:endParaRPr lang="it-IT" sz="1100" dirty="0">
              <a:solidFill>
                <a:schemeClr val="bg1"/>
              </a:solidFill>
            </a:endParaRPr>
          </a:p>
          <a:p>
            <a:pPr marL="514350" indent="-514350" algn="just">
              <a:buAutoNum type="arabicPeriod"/>
            </a:pPr>
            <a:r>
              <a:rPr lang="it-IT" sz="3400" dirty="0">
                <a:solidFill>
                  <a:schemeClr val="bg1"/>
                </a:solidFill>
              </a:rPr>
              <a:t>Si sceglie una delle 3 VI</a:t>
            </a:r>
          </a:p>
          <a:p>
            <a:pPr marL="514350" indent="-514350" algn="just">
              <a:buAutoNum type="arabicPeriod"/>
            </a:pPr>
            <a:r>
              <a:rPr lang="it-IT" sz="3400" dirty="0">
                <a:solidFill>
                  <a:schemeClr val="bg1"/>
                </a:solidFill>
              </a:rPr>
              <a:t>Si sceglie una delle 2 VI rimaste</a:t>
            </a:r>
          </a:p>
          <a:p>
            <a:pPr marL="514350" indent="-514350" algn="just">
              <a:buAutoNum type="arabicPeriod"/>
            </a:pPr>
            <a:r>
              <a:rPr lang="it-IT" sz="3400" dirty="0">
                <a:solidFill>
                  <a:schemeClr val="bg1"/>
                </a:solidFill>
              </a:rPr>
              <a:t>Una viene usata come punto di riferimento e sull’altra si costruiscono le ipotesi</a:t>
            </a:r>
          </a:p>
          <a:p>
            <a:pPr marL="0" indent="0" algn="just">
              <a:buNone/>
            </a:pPr>
            <a:endParaRPr lang="it-IT" sz="3200" b="1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it-IT" sz="3200" b="1" dirty="0">
                <a:solidFill>
                  <a:schemeClr val="bg1"/>
                </a:solidFill>
              </a:rPr>
              <a:t>			</a:t>
            </a:r>
            <a:r>
              <a:rPr lang="it-IT" sz="3200" dirty="0">
                <a:solidFill>
                  <a:schemeClr val="bg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788732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7A81AD-C928-48D8-81E1-EB4942EBD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28" y="295748"/>
            <a:ext cx="9404723" cy="1400530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EFFETTI INTERAZIONE 3 VIE</a:t>
            </a:r>
            <a:endParaRPr lang="it-IT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1E886BA6-CFE9-4078-821C-9D0E8F91050B}"/>
              </a:ext>
            </a:extLst>
          </p:cNvPr>
          <p:cNvSpPr txBox="1">
            <a:spLocks/>
          </p:cNvSpPr>
          <p:nvPr/>
        </p:nvSpPr>
        <p:spPr>
          <a:xfrm>
            <a:off x="3075013" y="1539410"/>
            <a:ext cx="5481387" cy="819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just">
              <a:buNone/>
            </a:pPr>
            <a:r>
              <a:rPr lang="it-IT" sz="3400" b="1" dirty="0">
                <a:solidFill>
                  <a:schemeClr val="bg1"/>
                </a:solidFill>
              </a:rPr>
              <a:t>Effetto interazione A*B*C</a:t>
            </a:r>
          </a:p>
        </p:txBody>
      </p:sp>
      <p:sp>
        <p:nvSpPr>
          <p:cNvPr id="6" name="Rettangolo 5"/>
          <p:cNvSpPr/>
          <p:nvPr/>
        </p:nvSpPr>
        <p:spPr>
          <a:xfrm>
            <a:off x="3672493" y="3184503"/>
            <a:ext cx="984567" cy="526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3200" b="1" dirty="0">
                <a:solidFill>
                  <a:schemeClr val="bg1"/>
                </a:solidFill>
              </a:rPr>
              <a:t>R 	</a:t>
            </a: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613054" y="5092942"/>
            <a:ext cx="718754" cy="711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3200" b="1" dirty="0">
                <a:solidFill>
                  <a:schemeClr val="bg1"/>
                </a:solidFill>
              </a:rPr>
              <a:t>N</a:t>
            </a:r>
            <a:r>
              <a:rPr lang="it-IT" sz="2400" b="1" dirty="0">
                <a:solidFill>
                  <a:schemeClr val="bg1"/>
                </a:solidFill>
              </a:rPr>
              <a:t> 	</a:t>
            </a:r>
            <a:endParaRPr lang="it-IT" sz="2400" dirty="0">
              <a:solidFill>
                <a:schemeClr val="bg1"/>
              </a:solidFill>
            </a:endParaRPr>
          </a:p>
        </p:txBody>
      </p:sp>
      <p:cxnSp>
        <p:nvCxnSpPr>
          <p:cNvPr id="9" name="Connettore 2 8"/>
          <p:cNvCxnSpPr/>
          <p:nvPr/>
        </p:nvCxnSpPr>
        <p:spPr>
          <a:xfrm flipV="1">
            <a:off x="2536973" y="3434316"/>
            <a:ext cx="1039827" cy="69042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>
            <a:endCxn id="7" idx="1"/>
          </p:cNvCxnSpPr>
          <p:nvPr/>
        </p:nvCxnSpPr>
        <p:spPr>
          <a:xfrm>
            <a:off x="2536973" y="4389943"/>
            <a:ext cx="1076081" cy="105885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4744873" y="2615166"/>
            <a:ext cx="4267200" cy="81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2400" b="1" dirty="0">
                <a:solidFill>
                  <a:schemeClr val="bg1"/>
                </a:solidFill>
              </a:rPr>
              <a:t>AL 	</a:t>
            </a:r>
            <a:r>
              <a:rPr lang="it-IT" sz="2400" dirty="0">
                <a:solidFill>
                  <a:schemeClr val="bg1"/>
                </a:solidFill>
              </a:rPr>
              <a:t>H</a:t>
            </a:r>
            <a:r>
              <a:rPr lang="it-IT" sz="2400" baseline="-25000" dirty="0">
                <a:solidFill>
                  <a:schemeClr val="bg1"/>
                </a:solidFill>
              </a:rPr>
              <a:t>0</a:t>
            </a:r>
            <a:r>
              <a:rPr lang="it-IT" sz="2400" dirty="0">
                <a:solidFill>
                  <a:schemeClr val="bg1"/>
                </a:solidFill>
              </a:rPr>
              <a:t>: GRAV</a:t>
            </a:r>
            <a:r>
              <a:rPr lang="it-IT" sz="2400" baseline="-25000" dirty="0">
                <a:solidFill>
                  <a:schemeClr val="bg1"/>
                </a:solidFill>
              </a:rPr>
              <a:t>G</a:t>
            </a:r>
            <a:r>
              <a:rPr lang="it-IT" sz="2400" dirty="0">
                <a:solidFill>
                  <a:schemeClr val="bg1"/>
                </a:solidFill>
              </a:rPr>
              <a:t> = GRAV</a:t>
            </a:r>
            <a:r>
              <a:rPr lang="it-IT" sz="2400" baseline="-25000" dirty="0">
                <a:solidFill>
                  <a:schemeClr val="bg1"/>
                </a:solidFill>
              </a:rPr>
              <a:t>A</a:t>
            </a:r>
          </a:p>
          <a:p>
            <a:pPr algn="just"/>
            <a:r>
              <a:rPr lang="it-IT" sz="2400" dirty="0">
                <a:solidFill>
                  <a:schemeClr val="bg1"/>
                </a:solidFill>
              </a:rPr>
              <a:t>	H</a:t>
            </a:r>
            <a:r>
              <a:rPr lang="it-IT" sz="2400" baseline="-25000" dirty="0">
                <a:solidFill>
                  <a:schemeClr val="bg1"/>
                </a:solidFill>
              </a:rPr>
              <a:t>1</a:t>
            </a:r>
            <a:r>
              <a:rPr lang="it-IT" sz="2400" dirty="0">
                <a:solidFill>
                  <a:schemeClr val="bg1"/>
                </a:solidFill>
              </a:rPr>
              <a:t>: GRAV</a:t>
            </a:r>
            <a:r>
              <a:rPr lang="it-IT" sz="2400" baseline="-25000" dirty="0">
                <a:solidFill>
                  <a:schemeClr val="bg1"/>
                </a:solidFill>
              </a:rPr>
              <a:t>G</a:t>
            </a:r>
            <a:r>
              <a:rPr lang="it-IT" sz="2400" dirty="0">
                <a:solidFill>
                  <a:schemeClr val="bg1"/>
                </a:solidFill>
              </a:rPr>
              <a:t> &lt; GRAV</a:t>
            </a:r>
            <a:r>
              <a:rPr lang="it-IT" sz="2400" baseline="-25000" dirty="0">
                <a:solidFill>
                  <a:schemeClr val="bg1"/>
                </a:solidFill>
              </a:rPr>
              <a:t>A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4748426" y="3570793"/>
            <a:ext cx="4267200" cy="81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2400" b="1" dirty="0">
                <a:solidFill>
                  <a:schemeClr val="bg1"/>
                </a:solidFill>
              </a:rPr>
              <a:t>BS 	</a:t>
            </a:r>
            <a:r>
              <a:rPr lang="it-IT" sz="2400" dirty="0">
                <a:solidFill>
                  <a:schemeClr val="bg1"/>
                </a:solidFill>
              </a:rPr>
              <a:t>H</a:t>
            </a:r>
            <a:r>
              <a:rPr lang="it-IT" sz="2400" baseline="-25000" dirty="0">
                <a:solidFill>
                  <a:schemeClr val="bg1"/>
                </a:solidFill>
              </a:rPr>
              <a:t>0</a:t>
            </a:r>
            <a:r>
              <a:rPr lang="it-IT" sz="2400" dirty="0">
                <a:solidFill>
                  <a:schemeClr val="bg1"/>
                </a:solidFill>
              </a:rPr>
              <a:t>: GRAV</a:t>
            </a:r>
            <a:r>
              <a:rPr lang="it-IT" sz="2400" baseline="-25000" dirty="0">
                <a:solidFill>
                  <a:schemeClr val="bg1"/>
                </a:solidFill>
              </a:rPr>
              <a:t>G</a:t>
            </a:r>
            <a:r>
              <a:rPr lang="it-IT" sz="2400" dirty="0">
                <a:solidFill>
                  <a:schemeClr val="bg1"/>
                </a:solidFill>
              </a:rPr>
              <a:t> = GRAV</a:t>
            </a:r>
            <a:r>
              <a:rPr lang="it-IT" sz="2400" baseline="-25000" dirty="0">
                <a:solidFill>
                  <a:schemeClr val="bg1"/>
                </a:solidFill>
              </a:rPr>
              <a:t>A</a:t>
            </a:r>
          </a:p>
          <a:p>
            <a:pPr algn="just"/>
            <a:r>
              <a:rPr lang="it-IT" sz="2400" dirty="0">
                <a:solidFill>
                  <a:schemeClr val="bg1"/>
                </a:solidFill>
              </a:rPr>
              <a:t>	H</a:t>
            </a:r>
            <a:r>
              <a:rPr lang="it-IT" sz="2400" baseline="-25000" dirty="0">
                <a:solidFill>
                  <a:schemeClr val="bg1"/>
                </a:solidFill>
              </a:rPr>
              <a:t>1</a:t>
            </a:r>
            <a:r>
              <a:rPr lang="it-IT" sz="2400" dirty="0">
                <a:solidFill>
                  <a:schemeClr val="bg1"/>
                </a:solidFill>
              </a:rPr>
              <a:t>: GRAV</a:t>
            </a:r>
            <a:r>
              <a:rPr lang="it-IT" sz="2400" baseline="-25000" dirty="0">
                <a:solidFill>
                  <a:schemeClr val="bg1"/>
                </a:solidFill>
              </a:rPr>
              <a:t>G</a:t>
            </a:r>
            <a:r>
              <a:rPr lang="it-IT" sz="2400" dirty="0">
                <a:solidFill>
                  <a:schemeClr val="bg1"/>
                </a:solidFill>
              </a:rPr>
              <a:t> &lt; GRAV</a:t>
            </a:r>
            <a:r>
              <a:rPr lang="it-IT" sz="2400" baseline="-25000" dirty="0">
                <a:solidFill>
                  <a:schemeClr val="bg1"/>
                </a:solidFill>
              </a:rPr>
              <a:t>A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4804460" y="4778423"/>
            <a:ext cx="4267200" cy="81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2400" b="1" dirty="0">
                <a:solidFill>
                  <a:schemeClr val="bg1"/>
                </a:solidFill>
              </a:rPr>
              <a:t>AL 	</a:t>
            </a:r>
            <a:r>
              <a:rPr lang="it-IT" sz="2400" dirty="0">
                <a:solidFill>
                  <a:schemeClr val="bg1"/>
                </a:solidFill>
              </a:rPr>
              <a:t>H</a:t>
            </a:r>
            <a:r>
              <a:rPr lang="it-IT" sz="2400" baseline="-25000" dirty="0">
                <a:solidFill>
                  <a:schemeClr val="bg1"/>
                </a:solidFill>
              </a:rPr>
              <a:t>0</a:t>
            </a:r>
            <a:r>
              <a:rPr lang="it-IT" sz="2400" dirty="0">
                <a:solidFill>
                  <a:schemeClr val="bg1"/>
                </a:solidFill>
              </a:rPr>
              <a:t>: GRAV</a:t>
            </a:r>
            <a:r>
              <a:rPr lang="it-IT" sz="2400" baseline="-25000" dirty="0">
                <a:solidFill>
                  <a:schemeClr val="bg1"/>
                </a:solidFill>
              </a:rPr>
              <a:t>G</a:t>
            </a:r>
            <a:r>
              <a:rPr lang="it-IT" sz="2400" dirty="0">
                <a:solidFill>
                  <a:schemeClr val="bg1"/>
                </a:solidFill>
              </a:rPr>
              <a:t> = GRAV</a:t>
            </a:r>
            <a:r>
              <a:rPr lang="it-IT" sz="2400" baseline="-25000" dirty="0">
                <a:solidFill>
                  <a:schemeClr val="bg1"/>
                </a:solidFill>
              </a:rPr>
              <a:t>A</a:t>
            </a:r>
          </a:p>
          <a:p>
            <a:pPr algn="just"/>
            <a:r>
              <a:rPr lang="it-IT" sz="2400" dirty="0">
                <a:solidFill>
                  <a:schemeClr val="bg1"/>
                </a:solidFill>
              </a:rPr>
              <a:t>	H</a:t>
            </a:r>
            <a:r>
              <a:rPr lang="it-IT" sz="2400" baseline="-25000" dirty="0">
                <a:solidFill>
                  <a:schemeClr val="bg1"/>
                </a:solidFill>
              </a:rPr>
              <a:t>1</a:t>
            </a:r>
            <a:r>
              <a:rPr lang="it-IT" sz="2400" dirty="0">
                <a:solidFill>
                  <a:schemeClr val="bg1"/>
                </a:solidFill>
              </a:rPr>
              <a:t>: GRAV</a:t>
            </a:r>
            <a:r>
              <a:rPr lang="it-IT" sz="2400" baseline="-25000" dirty="0">
                <a:solidFill>
                  <a:schemeClr val="bg1"/>
                </a:solidFill>
              </a:rPr>
              <a:t>G</a:t>
            </a:r>
            <a:r>
              <a:rPr lang="it-IT" sz="2400" dirty="0">
                <a:solidFill>
                  <a:schemeClr val="bg1"/>
                </a:solidFill>
              </a:rPr>
              <a:t> &lt; GRAV</a:t>
            </a:r>
            <a:r>
              <a:rPr lang="it-IT" sz="2400" baseline="-25000" dirty="0">
                <a:solidFill>
                  <a:schemeClr val="bg1"/>
                </a:solidFill>
              </a:rPr>
              <a:t>A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4808013" y="5734050"/>
            <a:ext cx="4267200" cy="81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2400" b="1" dirty="0">
                <a:solidFill>
                  <a:schemeClr val="bg1"/>
                </a:solidFill>
              </a:rPr>
              <a:t>BS 	</a:t>
            </a:r>
            <a:r>
              <a:rPr lang="it-IT" sz="2400" dirty="0">
                <a:solidFill>
                  <a:schemeClr val="bg1"/>
                </a:solidFill>
              </a:rPr>
              <a:t>H</a:t>
            </a:r>
            <a:r>
              <a:rPr lang="it-IT" sz="2400" baseline="-25000" dirty="0">
                <a:solidFill>
                  <a:schemeClr val="bg1"/>
                </a:solidFill>
              </a:rPr>
              <a:t>0</a:t>
            </a:r>
            <a:r>
              <a:rPr lang="it-IT" sz="2400" dirty="0">
                <a:solidFill>
                  <a:schemeClr val="bg1"/>
                </a:solidFill>
              </a:rPr>
              <a:t>: GRAV</a:t>
            </a:r>
            <a:r>
              <a:rPr lang="it-IT" sz="2400" baseline="-25000" dirty="0">
                <a:solidFill>
                  <a:schemeClr val="bg1"/>
                </a:solidFill>
              </a:rPr>
              <a:t>G</a:t>
            </a:r>
            <a:r>
              <a:rPr lang="it-IT" sz="2400" dirty="0">
                <a:solidFill>
                  <a:schemeClr val="bg1"/>
                </a:solidFill>
              </a:rPr>
              <a:t> = GRAV</a:t>
            </a:r>
            <a:r>
              <a:rPr lang="it-IT" sz="2400" baseline="-25000" dirty="0">
                <a:solidFill>
                  <a:schemeClr val="bg1"/>
                </a:solidFill>
              </a:rPr>
              <a:t>A</a:t>
            </a:r>
          </a:p>
          <a:p>
            <a:pPr algn="just"/>
            <a:r>
              <a:rPr lang="it-IT" sz="2400" dirty="0">
                <a:solidFill>
                  <a:schemeClr val="bg1"/>
                </a:solidFill>
              </a:rPr>
              <a:t>	H</a:t>
            </a:r>
            <a:r>
              <a:rPr lang="it-IT" sz="2400" baseline="-25000" dirty="0">
                <a:solidFill>
                  <a:schemeClr val="bg1"/>
                </a:solidFill>
              </a:rPr>
              <a:t>1</a:t>
            </a:r>
            <a:r>
              <a:rPr lang="it-IT" sz="2400" dirty="0">
                <a:solidFill>
                  <a:schemeClr val="bg1"/>
                </a:solidFill>
              </a:rPr>
              <a:t>: GRAV</a:t>
            </a:r>
            <a:r>
              <a:rPr lang="it-IT" sz="2400" baseline="-25000" dirty="0">
                <a:solidFill>
                  <a:schemeClr val="bg1"/>
                </a:solidFill>
              </a:rPr>
              <a:t>G</a:t>
            </a:r>
            <a:r>
              <a:rPr lang="it-IT" sz="2400" dirty="0">
                <a:solidFill>
                  <a:schemeClr val="bg1"/>
                </a:solidFill>
              </a:rPr>
              <a:t> &lt; GRAV</a:t>
            </a:r>
            <a:r>
              <a:rPr lang="it-IT" sz="2400" baseline="-25000" dirty="0">
                <a:solidFill>
                  <a:schemeClr val="bg1"/>
                </a:solidFill>
              </a:rPr>
              <a:t>A</a:t>
            </a:r>
            <a:endParaRPr lang="it-IT" sz="2400" dirty="0">
              <a:solidFill>
                <a:schemeClr val="bg1"/>
              </a:solidFill>
            </a:endParaRPr>
          </a:p>
        </p:txBody>
      </p:sp>
      <p:cxnSp>
        <p:nvCxnSpPr>
          <p:cNvPr id="19" name="Connettore 2 18"/>
          <p:cNvCxnSpPr/>
          <p:nvPr/>
        </p:nvCxnSpPr>
        <p:spPr>
          <a:xfrm flipV="1">
            <a:off x="4087612" y="2911953"/>
            <a:ext cx="657261" cy="41793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>
            <a:off x="4087612" y="3476134"/>
            <a:ext cx="657261" cy="30339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 flipV="1">
            <a:off x="4152129" y="5038532"/>
            <a:ext cx="657261" cy="41793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>
            <a:off x="4152129" y="5602713"/>
            <a:ext cx="657261" cy="30339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66DDA627-A40D-442A-A264-A463A6D4F6E9}"/>
              </a:ext>
            </a:extLst>
          </p:cNvPr>
          <p:cNvSpPr txBox="1">
            <a:spLocks/>
          </p:cNvSpPr>
          <p:nvPr/>
        </p:nvSpPr>
        <p:spPr>
          <a:xfrm>
            <a:off x="1364073" y="3959273"/>
            <a:ext cx="1174175" cy="819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it-IT" sz="3400" b="1" dirty="0">
                <a:solidFill>
                  <a:schemeClr val="bg1"/>
                </a:solidFill>
              </a:rPr>
              <a:t>VI EI</a:t>
            </a:r>
          </a:p>
        </p:txBody>
      </p:sp>
    </p:spTree>
    <p:extLst>
      <p:ext uri="{BB962C8B-B14F-4D97-AF65-F5344CB8AC3E}">
        <p14:creationId xmlns:p14="http://schemas.microsoft.com/office/powerpoint/2010/main" val="42023702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7A81AD-C928-48D8-81E1-EB4942EBD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747" y="427783"/>
            <a:ext cx="9404723" cy="859247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ESERCIZIO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886BA6-CFE9-4078-821C-9D0E8F910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5" y="1563757"/>
            <a:ext cx="10976470" cy="510432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sz="3600" dirty="0">
                <a:solidFill>
                  <a:schemeClr val="bg1"/>
                </a:solidFill>
              </a:rPr>
              <a:t>Un ricercatore intende studiare la relazione tra la salienza emotiva di un evento e il ricordo dei dettagli centrali e periferici dell’evento stesso. A tale scopo il ricercatore sottopone un gruppo di 100 studenti alla visione di un filmato emotivo e 100 studenti alla visione di un filmato neutro. Ogni filmato viene decodificato in modo da individuare 20 dettagli centrali e 20 dettagli periferici. Dopo aver visionato il filmato ai partecipanti è chiesto di ricordare quanti più dettagli possibili</a:t>
            </a:r>
          </a:p>
        </p:txBody>
      </p:sp>
    </p:spTree>
    <p:extLst>
      <p:ext uri="{BB962C8B-B14F-4D97-AF65-F5344CB8AC3E}">
        <p14:creationId xmlns:p14="http://schemas.microsoft.com/office/powerpoint/2010/main" val="16398183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7A81AD-C928-48D8-81E1-EB4942EBD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652" y="90899"/>
            <a:ext cx="9404723" cy="859247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ESERCIZIO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886BA6-CFE9-4078-821C-9D0E8F910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519" y="1034367"/>
            <a:ext cx="10976470" cy="5583001"/>
          </a:xfrm>
        </p:spPr>
        <p:txBody>
          <a:bodyPr>
            <a:normAutofit fontScale="92500" lnSpcReduction="20000"/>
          </a:bodyPr>
          <a:lstStyle/>
          <a:p>
            <a:pPr marL="742950" indent="-742950" algn="just">
              <a:spcBef>
                <a:spcPts val="0"/>
              </a:spcBef>
              <a:buFont typeface="+mj-lt"/>
              <a:buAutoNum type="arabicPeriod"/>
            </a:pPr>
            <a:r>
              <a:rPr lang="it-IT" sz="3600" dirty="0">
                <a:solidFill>
                  <a:schemeClr val="bg1"/>
                </a:solidFill>
              </a:rPr>
              <a:t>Che metodo ha utilizzato il ricercatore? Perché?</a:t>
            </a:r>
          </a:p>
          <a:p>
            <a:pPr marL="742950" indent="-742950" algn="just">
              <a:spcBef>
                <a:spcPts val="0"/>
              </a:spcBef>
              <a:buFont typeface="+mj-lt"/>
              <a:buAutoNum type="arabicPeriod"/>
            </a:pPr>
            <a:endParaRPr lang="it-IT" sz="3600" dirty="0">
              <a:solidFill>
                <a:schemeClr val="bg1"/>
              </a:solidFill>
            </a:endParaRPr>
          </a:p>
          <a:p>
            <a:pPr marL="742950" indent="-742950" algn="just">
              <a:spcBef>
                <a:spcPts val="0"/>
              </a:spcBef>
              <a:buFont typeface="+mj-lt"/>
              <a:buAutoNum type="arabicPeriod"/>
            </a:pPr>
            <a:r>
              <a:rPr lang="it-IT" sz="3600" dirty="0">
                <a:solidFill>
                  <a:schemeClr val="bg1"/>
                </a:solidFill>
              </a:rPr>
              <a:t>Quale è il disegno della ricerca?</a:t>
            </a:r>
          </a:p>
          <a:p>
            <a:pPr marL="742950" indent="-742950" algn="just">
              <a:spcBef>
                <a:spcPts val="0"/>
              </a:spcBef>
              <a:buFont typeface="+mj-lt"/>
              <a:buAutoNum type="arabicPeriod"/>
            </a:pPr>
            <a:endParaRPr lang="it-IT" sz="3600" dirty="0">
              <a:solidFill>
                <a:schemeClr val="bg1"/>
              </a:solidFill>
            </a:endParaRPr>
          </a:p>
          <a:p>
            <a:pPr marL="742950" indent="-742950" algn="just">
              <a:spcBef>
                <a:spcPts val="0"/>
              </a:spcBef>
              <a:buFont typeface="+mj-lt"/>
              <a:buAutoNum type="arabicPeriod"/>
            </a:pPr>
            <a:r>
              <a:rPr lang="it-IT" sz="3600" dirty="0">
                <a:solidFill>
                  <a:schemeClr val="bg1"/>
                </a:solidFill>
              </a:rPr>
              <a:t>Formula le ipotesi nulla e alternativa per gli effetti principali e gli (eventuali) effetti di interazione</a:t>
            </a:r>
          </a:p>
          <a:p>
            <a:pPr marL="742950" indent="-742950" algn="just">
              <a:spcBef>
                <a:spcPts val="0"/>
              </a:spcBef>
              <a:buFont typeface="+mj-lt"/>
              <a:buAutoNum type="arabicPeriod"/>
            </a:pPr>
            <a:endParaRPr lang="it-IT" sz="3600" dirty="0">
              <a:solidFill>
                <a:schemeClr val="bg1"/>
              </a:solidFill>
            </a:endParaRPr>
          </a:p>
          <a:p>
            <a:pPr marL="742950" indent="-742950" algn="just">
              <a:spcBef>
                <a:spcPts val="0"/>
              </a:spcBef>
              <a:buFont typeface="+mj-lt"/>
              <a:buAutoNum type="arabicPeriod"/>
            </a:pPr>
            <a:r>
              <a:rPr lang="it-IT" sz="3600" dirty="0">
                <a:solidFill>
                  <a:schemeClr val="bg1"/>
                </a:solidFill>
              </a:rPr>
              <a:t>La validità esterna ti sembra garantita? Motiva la tua risposta</a:t>
            </a:r>
          </a:p>
          <a:p>
            <a:pPr marL="742950" indent="-742950" algn="just">
              <a:spcBef>
                <a:spcPts val="0"/>
              </a:spcBef>
              <a:buFont typeface="+mj-lt"/>
              <a:buAutoNum type="arabicPeriod"/>
            </a:pPr>
            <a:endParaRPr lang="it-IT" sz="3600" dirty="0">
              <a:solidFill>
                <a:schemeClr val="bg1"/>
              </a:solidFill>
            </a:endParaRPr>
          </a:p>
          <a:p>
            <a:pPr marL="742950" indent="-742950" algn="just">
              <a:spcBef>
                <a:spcPts val="0"/>
              </a:spcBef>
              <a:buFont typeface="+mj-lt"/>
              <a:buAutoNum type="arabicPeriod"/>
            </a:pPr>
            <a:r>
              <a:rPr lang="it-IT" sz="3600" dirty="0">
                <a:solidFill>
                  <a:schemeClr val="bg1"/>
                </a:solidFill>
              </a:rPr>
              <a:t>Prima della visione del filmato il ricercatore rileva lo stato umorale dei partecipanti. A quale scopo teorico/metodologico risponde questa scelta?</a:t>
            </a:r>
          </a:p>
          <a:p>
            <a:pPr marL="742950" indent="-742950" algn="just">
              <a:spcBef>
                <a:spcPts val="0"/>
              </a:spcBef>
              <a:buFont typeface="+mj-lt"/>
              <a:buAutoNum type="arabicPeriod"/>
            </a:pP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0088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7A81AD-C928-48D8-81E1-EB4942EBD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652" y="90899"/>
            <a:ext cx="9404723" cy="859247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ESERCIZIO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886BA6-CFE9-4078-821C-9D0E8F910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519" y="1034367"/>
            <a:ext cx="10976470" cy="5583001"/>
          </a:xfrm>
        </p:spPr>
        <p:txBody>
          <a:bodyPr>
            <a:normAutofit fontScale="92500" lnSpcReduction="20000"/>
          </a:bodyPr>
          <a:lstStyle/>
          <a:p>
            <a:pPr marL="742950" indent="-74295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it-IT" sz="2800" dirty="0">
                <a:solidFill>
                  <a:schemeClr val="bg1"/>
                </a:solidFill>
              </a:rPr>
              <a:t>Dopo la visione del filmato il ricercatore rileva lo stato umorale dei partecipanti. A quale scopo teorico/metodologico risponde questa scelta?</a:t>
            </a:r>
          </a:p>
          <a:p>
            <a:pPr marL="742950" indent="-74295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 startAt="6"/>
            </a:pPr>
            <a:endParaRPr lang="it-IT" sz="2800" dirty="0">
              <a:solidFill>
                <a:schemeClr val="bg1"/>
              </a:solidFill>
            </a:endParaRPr>
          </a:p>
          <a:p>
            <a:pPr marL="742950" indent="-74295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it-IT" sz="2800" dirty="0">
                <a:solidFill>
                  <a:schemeClr val="bg1"/>
                </a:solidFill>
              </a:rPr>
              <a:t>In una fase successiva, il ricercatore misura il ricordo anche a distanza di 48 ore dalla visione del filmato. Come cambia il disegno della ricerca?</a:t>
            </a:r>
          </a:p>
          <a:p>
            <a:pPr marL="742950" indent="-74295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 startAt="6"/>
            </a:pPr>
            <a:endParaRPr lang="it-IT" sz="2800" dirty="0">
              <a:solidFill>
                <a:schemeClr val="bg1"/>
              </a:solidFill>
            </a:endParaRPr>
          </a:p>
          <a:p>
            <a:pPr marL="742950" indent="-74295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it-IT" sz="2800" dirty="0">
                <a:solidFill>
                  <a:schemeClr val="bg1"/>
                </a:solidFill>
              </a:rPr>
              <a:t>Scrivi le ipotesi nulla e alternativa per gli effetti principali e gli (eventuali) effetti di interazione aggiuntivi</a:t>
            </a:r>
          </a:p>
          <a:p>
            <a:pPr marL="742950" indent="-74295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 startAt="6"/>
            </a:pPr>
            <a:endParaRPr lang="it-IT" sz="2800" dirty="0">
              <a:solidFill>
                <a:schemeClr val="bg1"/>
              </a:solidFill>
            </a:endParaRPr>
          </a:p>
          <a:p>
            <a:pPr marL="742950" indent="-74295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it-IT" sz="2800" dirty="0">
                <a:solidFill>
                  <a:schemeClr val="bg1"/>
                </a:solidFill>
              </a:rPr>
              <a:t>Il ricercatore misura anche il livello di sicurezza con cui i partecipanti ricordano ciascun dettaglio. Se e come cambia il disegno e le ipotesi nulla e alternativa per gli effetti principali e gli (eventuali) effetti di interazione</a:t>
            </a:r>
          </a:p>
          <a:p>
            <a:pPr marL="742950" indent="-742950" algn="just">
              <a:buFont typeface="+mj-lt"/>
              <a:buAutoNum type="arabicPeriod" startAt="6"/>
            </a:pP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800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7A81AD-C928-48D8-81E1-EB4942EBD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189" y="704510"/>
            <a:ext cx="9404723" cy="1400530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ANALISI DEI DISEGNI FATTORIALI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886BA6-CFE9-4078-821C-9D0E8F910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5" y="1563757"/>
            <a:ext cx="10976470" cy="5104329"/>
          </a:xfrm>
        </p:spPr>
        <p:txBody>
          <a:bodyPr>
            <a:normAutofit/>
          </a:bodyPr>
          <a:lstStyle/>
          <a:p>
            <a:pPr algn="just"/>
            <a:r>
              <a:rPr lang="it-IT" sz="3200" dirty="0">
                <a:solidFill>
                  <a:schemeClr val="bg1"/>
                </a:solidFill>
              </a:rPr>
              <a:t>In un disegno fattoriale con due variabili indipendenti, la </a:t>
            </a:r>
            <a:r>
              <a:rPr lang="it-IT" sz="3200" b="1" dirty="0">
                <a:solidFill>
                  <a:schemeClr val="bg1"/>
                </a:solidFill>
              </a:rPr>
              <a:t>statistica inferenziale</a:t>
            </a:r>
            <a:r>
              <a:rPr lang="it-IT" sz="3200" dirty="0">
                <a:solidFill>
                  <a:schemeClr val="bg1"/>
                </a:solidFill>
              </a:rPr>
              <a:t> viene impiegata per esaminare tre effetti: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it-IT" sz="2800" dirty="0">
                <a:solidFill>
                  <a:schemeClr val="bg1"/>
                </a:solidFill>
              </a:rPr>
              <a:t>Effetti principali per ogni variabile indipendente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it-IT" sz="2800" dirty="0">
                <a:solidFill>
                  <a:schemeClr val="bg1"/>
                </a:solidFill>
              </a:rPr>
              <a:t>Effetto di interazione tra le due variabili indipendenti</a:t>
            </a:r>
          </a:p>
          <a:p>
            <a:pPr algn="just"/>
            <a:r>
              <a:rPr lang="it-IT" sz="3200" dirty="0">
                <a:solidFill>
                  <a:schemeClr val="bg1"/>
                </a:solidFill>
              </a:rPr>
              <a:t>La statistica inferenziale serve a determinare se vi è un effetto statisticamente significativo, ovvero associato alla probabilità che </a:t>
            </a:r>
            <a:r>
              <a:rPr lang="it-IT" sz="3200" dirty="0">
                <a:solidFill>
                  <a:schemeClr val="accent1"/>
                </a:solidFill>
              </a:rPr>
              <a:t>l’ipotesi nulla abbia una probabilità inferiore al livello di 0,05</a:t>
            </a:r>
            <a:endParaRPr lang="it-IT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6716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7A81AD-C928-48D8-81E1-EB4942EBD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189" y="704510"/>
            <a:ext cx="9404723" cy="1400530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ANALISI DEI DISEGNI FATTORIALI</a:t>
            </a:r>
            <a:endParaRPr lang="it-IT" dirty="0"/>
          </a:p>
        </p:txBody>
      </p:sp>
      <p:pic>
        <p:nvPicPr>
          <p:cNvPr id="5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6E13AB46-540E-4935-B21C-550AEA6C44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18" y="1607733"/>
            <a:ext cx="11791963" cy="4545757"/>
          </a:xfrm>
        </p:spPr>
      </p:pic>
    </p:spTree>
    <p:extLst>
      <p:ext uri="{BB962C8B-B14F-4D97-AF65-F5344CB8AC3E}">
        <p14:creationId xmlns:p14="http://schemas.microsoft.com/office/powerpoint/2010/main" val="2011610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886BA6-CFE9-4078-821C-9D0E8F910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9523" y="1985554"/>
            <a:ext cx="9060431" cy="4032069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it-IT" sz="3200" b="1" dirty="0">
                <a:solidFill>
                  <a:schemeClr val="bg1"/>
                </a:solidFill>
              </a:rPr>
              <a:t>Disegno fattoriale più semplice 2 x 2 </a:t>
            </a:r>
            <a:r>
              <a:rPr lang="it-IT" sz="3200" dirty="0">
                <a:solidFill>
                  <a:schemeClr val="bg1"/>
                </a:solidFill>
              </a:rPr>
              <a:t>può essere esteso in due modi:</a:t>
            </a:r>
          </a:p>
          <a:p>
            <a:pPr algn="just">
              <a:spcBef>
                <a:spcPts val="0"/>
              </a:spcBef>
            </a:pPr>
            <a:endParaRPr lang="it-IT" sz="2800" i="1" dirty="0">
              <a:solidFill>
                <a:schemeClr val="accent1"/>
              </a:solidFill>
            </a:endParaRPr>
          </a:p>
          <a:p>
            <a:pPr marL="514350" indent="-514350" algn="just">
              <a:spcBef>
                <a:spcPts val="0"/>
              </a:spcBef>
              <a:buFont typeface="+mj-lt"/>
              <a:buAutoNum type="arabicPeriod"/>
            </a:pPr>
            <a:r>
              <a:rPr lang="it-IT" sz="2800" dirty="0">
                <a:solidFill>
                  <a:schemeClr val="accent1"/>
                </a:solidFill>
              </a:rPr>
              <a:t>Aumentando i livelli </a:t>
            </a:r>
            <a:r>
              <a:rPr lang="it-IT" sz="2800" dirty="0">
                <a:solidFill>
                  <a:schemeClr val="bg1"/>
                </a:solidFill>
              </a:rPr>
              <a:t>a una o a entrambe le variabili indipendenti del disegno </a:t>
            </a:r>
          </a:p>
          <a:p>
            <a:pPr algn="just">
              <a:spcBef>
                <a:spcPts val="0"/>
              </a:spcBef>
              <a:buFont typeface="+mj-lt"/>
              <a:buAutoNum type="arabicPeriod"/>
            </a:pPr>
            <a:endParaRPr lang="it-IT" sz="1000" dirty="0">
              <a:solidFill>
                <a:schemeClr val="accent1"/>
              </a:solidFill>
            </a:endParaRPr>
          </a:p>
          <a:p>
            <a:pPr marL="514350" indent="-514350" algn="just">
              <a:spcBef>
                <a:spcPts val="0"/>
              </a:spcBef>
              <a:buFont typeface="+mj-lt"/>
              <a:buAutoNum type="arabicPeriod"/>
            </a:pPr>
            <a:r>
              <a:rPr lang="it-IT" sz="2800" dirty="0">
                <a:solidFill>
                  <a:schemeClr val="accent1"/>
                </a:solidFill>
              </a:rPr>
              <a:t>Aumentando il numero di variabili </a:t>
            </a:r>
            <a:r>
              <a:rPr lang="it-IT" sz="2800" dirty="0">
                <a:solidFill>
                  <a:schemeClr val="bg1"/>
                </a:solidFill>
              </a:rPr>
              <a:t>indipendenti nello stesso esperimento 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712CA0BE-F120-417F-80F0-991E37BDE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74" y="189914"/>
            <a:ext cx="8863649" cy="1400530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COME DEFINIRE UN DISEGNO FATTORIALE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115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7A81AD-C928-48D8-81E1-EB4942EBD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450" y="441705"/>
            <a:ext cx="9404723" cy="1400530"/>
          </a:xfrm>
        </p:spPr>
        <p:txBody>
          <a:bodyPr/>
          <a:lstStyle/>
          <a:p>
            <a:pPr algn="ctr"/>
            <a:r>
              <a:rPr lang="it-IT" sz="3200" b="1" dirty="0">
                <a:solidFill>
                  <a:schemeClr val="accent1"/>
                </a:solidFill>
              </a:rPr>
              <a:t>PIANO DI ANALISI DEI DATI QUANDO L’EFFETTO DI INTERAZIONE E’ SIGNIFICATIVO</a:t>
            </a: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886BA6-CFE9-4078-821C-9D0E8F910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00" y="1842235"/>
            <a:ext cx="10976470" cy="4516035"/>
          </a:xfrm>
        </p:spPr>
        <p:txBody>
          <a:bodyPr>
            <a:normAutofit/>
          </a:bodyPr>
          <a:lstStyle/>
          <a:p>
            <a:pPr algn="just"/>
            <a:r>
              <a:rPr lang="it-IT" sz="4000" dirty="0">
                <a:solidFill>
                  <a:schemeClr val="bg1"/>
                </a:solidFill>
              </a:rPr>
              <a:t>Se l’analisi di un disegno fattoriale rivela la presenza di un effetto di interazione statisticamente significativo, </a:t>
            </a:r>
            <a:r>
              <a:rPr lang="it-IT" sz="4000" b="1" dirty="0">
                <a:solidFill>
                  <a:srgbClr val="FF0000"/>
                </a:solidFill>
              </a:rPr>
              <a:t>la fonte dell’effetto di interazione </a:t>
            </a:r>
            <a:r>
              <a:rPr lang="it-IT" sz="4000" dirty="0">
                <a:solidFill>
                  <a:schemeClr val="bg1"/>
                </a:solidFill>
              </a:rPr>
              <a:t>viene identificata usando:</a:t>
            </a:r>
          </a:p>
          <a:p>
            <a:pPr lvl="1" algn="just"/>
            <a:r>
              <a:rPr lang="it-IT" sz="3600" dirty="0">
                <a:solidFill>
                  <a:schemeClr val="bg1"/>
                </a:solidFill>
              </a:rPr>
              <a:t> 	le </a:t>
            </a:r>
            <a:r>
              <a:rPr lang="it-IT" sz="3600" i="1" dirty="0">
                <a:solidFill>
                  <a:schemeClr val="accent1"/>
                </a:solidFill>
              </a:rPr>
              <a:t>analisi degli effetti semplici</a:t>
            </a:r>
            <a:endParaRPr lang="it-IT" sz="3600" dirty="0">
              <a:solidFill>
                <a:schemeClr val="bg1"/>
              </a:solidFill>
            </a:endParaRPr>
          </a:p>
          <a:p>
            <a:pPr lvl="1" algn="just"/>
            <a:r>
              <a:rPr lang="it-IT" sz="3600" dirty="0">
                <a:solidFill>
                  <a:schemeClr val="bg1"/>
                </a:solidFill>
              </a:rPr>
              <a:t> il </a:t>
            </a:r>
            <a:r>
              <a:rPr lang="it-IT" sz="3600" i="1" dirty="0">
                <a:solidFill>
                  <a:schemeClr val="accent1"/>
                </a:solidFill>
              </a:rPr>
              <a:t>controllo di due medie</a:t>
            </a:r>
            <a:endParaRPr lang="it-IT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1698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7A81AD-C928-48D8-81E1-EB4942EBD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450" y="441705"/>
            <a:ext cx="9404723" cy="1400530"/>
          </a:xfrm>
        </p:spPr>
        <p:txBody>
          <a:bodyPr/>
          <a:lstStyle/>
          <a:p>
            <a:pPr algn="ctr"/>
            <a:r>
              <a:rPr lang="it-IT" sz="3200" b="1" dirty="0">
                <a:solidFill>
                  <a:schemeClr val="accent1"/>
                </a:solidFill>
              </a:rPr>
              <a:t>PIANO DI ANALISI DEI DATI QUANDO L’EFFETTO DI INTERAZIONE E’ SIGNIFICATIVO</a:t>
            </a: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886BA6-CFE9-4078-821C-9D0E8F910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765" y="2305880"/>
            <a:ext cx="10976470" cy="3052930"/>
          </a:xfrm>
        </p:spPr>
        <p:txBody>
          <a:bodyPr>
            <a:normAutofit/>
          </a:bodyPr>
          <a:lstStyle/>
          <a:p>
            <a:pPr algn="just"/>
            <a:r>
              <a:rPr lang="it-IT" sz="4400" dirty="0">
                <a:solidFill>
                  <a:schemeClr val="bg1"/>
                </a:solidFill>
              </a:rPr>
              <a:t>Un </a:t>
            </a:r>
            <a:r>
              <a:rPr lang="it-IT" sz="4400" b="1" dirty="0">
                <a:solidFill>
                  <a:schemeClr val="accent1"/>
                </a:solidFill>
              </a:rPr>
              <a:t>effetto semplice </a:t>
            </a:r>
            <a:r>
              <a:rPr lang="it-IT" sz="4400" dirty="0">
                <a:solidFill>
                  <a:schemeClr val="bg1"/>
                </a:solidFill>
              </a:rPr>
              <a:t>è l’effetto di una VI a un livello di una seconda VI</a:t>
            </a:r>
          </a:p>
        </p:txBody>
      </p:sp>
    </p:spTree>
    <p:extLst>
      <p:ext uri="{BB962C8B-B14F-4D97-AF65-F5344CB8AC3E}">
        <p14:creationId xmlns:p14="http://schemas.microsoft.com/office/powerpoint/2010/main" val="20420160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7A81AD-C928-48D8-81E1-EB4942EBD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450" y="441705"/>
            <a:ext cx="9404723" cy="1400530"/>
          </a:xfrm>
        </p:spPr>
        <p:txBody>
          <a:bodyPr/>
          <a:lstStyle/>
          <a:p>
            <a:pPr algn="ctr"/>
            <a:r>
              <a:rPr lang="it-IT" sz="3200" b="1" dirty="0">
                <a:solidFill>
                  <a:schemeClr val="accent1"/>
                </a:solidFill>
              </a:rPr>
              <a:t>PIANO DI ANALISI DEI DATI QUANDO L’EFFETTO DI INTERAZIONE E’ SIGNIFICATIVO</a:t>
            </a: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886BA6-CFE9-4078-821C-9D0E8F910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576" y="1753671"/>
            <a:ext cx="10976470" cy="4689659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sz="3600" dirty="0">
                <a:solidFill>
                  <a:schemeClr val="bg1"/>
                </a:solidFill>
              </a:rPr>
              <a:t>L’interpretazione di un esperimento dipende da </a:t>
            </a:r>
            <a:r>
              <a:rPr lang="it-IT" sz="3600" b="1" dirty="0">
                <a:solidFill>
                  <a:schemeClr val="bg1"/>
                </a:solidFill>
              </a:rPr>
              <a:t>come è condotto l’esperimento</a:t>
            </a:r>
            <a:r>
              <a:rPr lang="it-IT" sz="3600" dirty="0">
                <a:solidFill>
                  <a:schemeClr val="bg1"/>
                </a:solidFill>
              </a:rPr>
              <a:t>, dal tipo di stimoli utilizzati e da come vengono analizzati i dati</a:t>
            </a:r>
          </a:p>
          <a:p>
            <a:pPr algn="just"/>
            <a:endParaRPr lang="it-IT" sz="3600" dirty="0">
              <a:solidFill>
                <a:schemeClr val="bg1"/>
              </a:solidFill>
            </a:endParaRPr>
          </a:p>
          <a:p>
            <a:pPr algn="just"/>
            <a:r>
              <a:rPr lang="it-IT" sz="3600" dirty="0">
                <a:solidFill>
                  <a:schemeClr val="bg1"/>
                </a:solidFill>
              </a:rPr>
              <a:t>Una volta analizzato l’effetto di interazione, i ricercatori possono </a:t>
            </a:r>
            <a:r>
              <a:rPr lang="it-IT" sz="3600" b="1" dirty="0">
                <a:solidFill>
                  <a:schemeClr val="bg1"/>
                </a:solidFill>
              </a:rPr>
              <a:t>esaminare gli effetti principali di ogni variabile indipendente</a:t>
            </a:r>
            <a:endParaRPr lang="it-IT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800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7A81AD-C928-48D8-81E1-EB4942EBD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450" y="441705"/>
            <a:ext cx="9404723" cy="1400530"/>
          </a:xfrm>
        </p:spPr>
        <p:txBody>
          <a:bodyPr/>
          <a:lstStyle/>
          <a:p>
            <a:pPr algn="ctr"/>
            <a:r>
              <a:rPr lang="it-IT" sz="3200" b="1" dirty="0">
                <a:solidFill>
                  <a:schemeClr val="accent1"/>
                </a:solidFill>
              </a:rPr>
              <a:t>PIANO DI ANALISI DEI DATI QUANDO L’EFFETTO DI INTERAZIONE NON E’ SIGNIFICATIVO</a:t>
            </a: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886BA6-CFE9-4078-821C-9D0E8F910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367" y="2136444"/>
            <a:ext cx="10190597" cy="3987909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it-IT" sz="3600" dirty="0">
                <a:solidFill>
                  <a:schemeClr val="bg1"/>
                </a:solidFill>
              </a:rPr>
              <a:t>Se l’analisi di un disegno fattoriale indica che </a:t>
            </a:r>
            <a:r>
              <a:rPr lang="it-IT" sz="3600" b="1" dirty="0">
                <a:solidFill>
                  <a:schemeClr val="bg1"/>
                </a:solidFill>
              </a:rPr>
              <a:t>l’effetto di interazione tra le variabili indipendenti non è statisticamente significativo</a:t>
            </a:r>
            <a:r>
              <a:rPr lang="it-IT" sz="3600" dirty="0">
                <a:solidFill>
                  <a:schemeClr val="bg1"/>
                </a:solidFill>
              </a:rPr>
              <a:t>, il passaggio successivo nel piano di analisi è </a:t>
            </a:r>
            <a:r>
              <a:rPr lang="it-IT" sz="3600" b="1" dirty="0">
                <a:solidFill>
                  <a:schemeClr val="accent1"/>
                </a:solidFill>
              </a:rPr>
              <a:t>determinare se gli effetti principali delle variabili siano statisticamente significativi</a:t>
            </a:r>
          </a:p>
        </p:txBody>
      </p:sp>
    </p:spTree>
    <p:extLst>
      <p:ext uri="{BB962C8B-B14F-4D97-AF65-F5344CB8AC3E}">
        <p14:creationId xmlns:p14="http://schemas.microsoft.com/office/powerpoint/2010/main" val="18827769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7A81AD-C928-48D8-81E1-EB4942EBD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450" y="441705"/>
            <a:ext cx="9404723" cy="1400530"/>
          </a:xfrm>
        </p:spPr>
        <p:txBody>
          <a:bodyPr/>
          <a:lstStyle/>
          <a:p>
            <a:pPr algn="ctr"/>
            <a:r>
              <a:rPr lang="it-IT" sz="3200" b="1" dirty="0">
                <a:solidFill>
                  <a:schemeClr val="accent1"/>
                </a:solidFill>
              </a:rPr>
              <a:t>PIANO DI ANALISI DEI DATI QUANDO L’EFFETTO DI INTERAZIONE NON E’ SIGNIFICATIVO</a:t>
            </a: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886BA6-CFE9-4078-821C-9D0E8F910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450" y="2115179"/>
            <a:ext cx="9856843" cy="4168663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it-IT" sz="3600" dirty="0">
                <a:solidFill>
                  <a:schemeClr val="bg1"/>
                </a:solidFill>
              </a:rPr>
              <a:t>La fonte di un effetto principale statisticamente significativo può essere specificata con più precisione effettuando i </a:t>
            </a:r>
            <a:r>
              <a:rPr lang="it-IT" sz="3600" b="1" dirty="0">
                <a:solidFill>
                  <a:schemeClr val="bg1"/>
                </a:solidFill>
              </a:rPr>
              <a:t>confronti tra due medie </a:t>
            </a:r>
            <a:r>
              <a:rPr lang="it-IT" sz="3600" dirty="0">
                <a:solidFill>
                  <a:schemeClr val="bg1"/>
                </a:solidFill>
              </a:rPr>
              <a:t>o usando gli </a:t>
            </a:r>
            <a:r>
              <a:rPr lang="it-IT" sz="3600" b="1" dirty="0">
                <a:solidFill>
                  <a:schemeClr val="bg1"/>
                </a:solidFill>
              </a:rPr>
              <a:t>intervalli di confidenza </a:t>
            </a:r>
            <a:r>
              <a:rPr lang="it-IT" sz="3600" dirty="0">
                <a:solidFill>
                  <a:schemeClr val="bg1"/>
                </a:solidFill>
              </a:rPr>
              <a:t>per confrontare le medie due a due</a:t>
            </a:r>
          </a:p>
        </p:txBody>
      </p:sp>
    </p:spTree>
    <p:extLst>
      <p:ext uri="{BB962C8B-B14F-4D97-AF65-F5344CB8AC3E}">
        <p14:creationId xmlns:p14="http://schemas.microsoft.com/office/powerpoint/2010/main" val="1068548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886BA6-CFE9-4078-821C-9D0E8F910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9523" y="2358345"/>
            <a:ext cx="9060431" cy="365927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it-IT" sz="3200" b="1" dirty="0">
                <a:solidFill>
                  <a:schemeClr val="bg1"/>
                </a:solidFill>
              </a:rPr>
              <a:t>Come definire un disegno di una ricerca a partire dalle VI</a:t>
            </a:r>
          </a:p>
          <a:p>
            <a:pPr algn="just">
              <a:spcBef>
                <a:spcPts val="0"/>
              </a:spcBef>
            </a:pPr>
            <a:endParaRPr lang="it-IT" sz="1000" b="1" dirty="0">
              <a:solidFill>
                <a:schemeClr val="bg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it-IT" sz="2400" b="1" dirty="0">
                <a:solidFill>
                  <a:srgbClr val="C00000"/>
                </a:solidFill>
              </a:rPr>
              <a:t>Quante VI ??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La risposta definisce quanti ‘numeri’ ci sono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it-IT" sz="1000" dirty="0">
              <a:solidFill>
                <a:schemeClr val="bg1"/>
              </a:solidFill>
            </a:endParaRP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VI x VI 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it-IT" dirty="0">
              <a:solidFill>
                <a:schemeClr val="bg1"/>
              </a:solidFill>
            </a:endParaRP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VI x VI x VI</a:t>
            </a:r>
            <a:endParaRPr lang="it-IT" dirty="0">
              <a:solidFill>
                <a:schemeClr val="bg1"/>
              </a:solidFill>
            </a:endParaRP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6457DB3E-C22D-478B-89A6-156366215AF9}"/>
              </a:ext>
            </a:extLst>
          </p:cNvPr>
          <p:cNvGrpSpPr/>
          <p:nvPr/>
        </p:nvGrpSpPr>
        <p:grpSpPr>
          <a:xfrm>
            <a:off x="1796143" y="4407979"/>
            <a:ext cx="1954657" cy="429396"/>
            <a:chOff x="1820092" y="4273233"/>
            <a:chExt cx="1954657" cy="429396"/>
          </a:xfrm>
        </p:grpSpPr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CC5BE8D4-DDC1-4D33-8799-ABABAB965250}"/>
                </a:ext>
              </a:extLst>
            </p:cNvPr>
            <p:cNvGrpSpPr/>
            <p:nvPr/>
          </p:nvGrpSpPr>
          <p:grpSpPr>
            <a:xfrm>
              <a:off x="1820092" y="4273233"/>
              <a:ext cx="1073332" cy="429396"/>
              <a:chOff x="1820092" y="4273233"/>
              <a:chExt cx="1073332" cy="429396"/>
            </a:xfrm>
          </p:grpSpPr>
          <p:sp>
            <p:nvSpPr>
              <p:cNvPr id="4" name="Ovale 3">
                <a:extLst>
                  <a:ext uri="{FF2B5EF4-FFF2-40B4-BE49-F238E27FC236}">
                    <a16:creationId xmlns:a16="http://schemas.microsoft.com/office/drawing/2014/main" id="{797F37EA-69E4-45C9-BA0C-3415A0CA331F}"/>
                  </a:ext>
                </a:extLst>
              </p:cNvPr>
              <p:cNvSpPr/>
              <p:nvPr/>
            </p:nvSpPr>
            <p:spPr>
              <a:xfrm>
                <a:off x="1820092" y="4273233"/>
                <a:ext cx="435429" cy="42939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" name="Ovale 4">
                <a:extLst>
                  <a:ext uri="{FF2B5EF4-FFF2-40B4-BE49-F238E27FC236}">
                    <a16:creationId xmlns:a16="http://schemas.microsoft.com/office/drawing/2014/main" id="{444F4DDD-9C9B-44CF-B92D-0BBEE74EEAB3}"/>
                  </a:ext>
                </a:extLst>
              </p:cNvPr>
              <p:cNvSpPr/>
              <p:nvPr/>
            </p:nvSpPr>
            <p:spPr>
              <a:xfrm>
                <a:off x="2457995" y="4273233"/>
                <a:ext cx="435429" cy="42939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A7FE103D-F2AC-4313-9229-1C08D8857CDD}"/>
                </a:ext>
              </a:extLst>
            </p:cNvPr>
            <p:cNvSpPr/>
            <p:nvPr/>
          </p:nvSpPr>
          <p:spPr>
            <a:xfrm>
              <a:off x="3008394" y="4290494"/>
              <a:ext cx="766355" cy="3345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/>
                <a:t>2 VI</a:t>
              </a:r>
            </a:p>
          </p:txBody>
        </p:sp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5CFA06BB-FF85-452B-B449-527638848607}"/>
              </a:ext>
            </a:extLst>
          </p:cNvPr>
          <p:cNvGrpSpPr/>
          <p:nvPr/>
        </p:nvGrpSpPr>
        <p:grpSpPr>
          <a:xfrm>
            <a:off x="1836674" y="5045882"/>
            <a:ext cx="2459337" cy="438105"/>
            <a:chOff x="1837510" y="4883252"/>
            <a:chExt cx="2459337" cy="438105"/>
          </a:xfrm>
        </p:grpSpPr>
        <p:grpSp>
          <p:nvGrpSpPr>
            <p:cNvPr id="10" name="Gruppo 9">
              <a:extLst>
                <a:ext uri="{FF2B5EF4-FFF2-40B4-BE49-F238E27FC236}">
                  <a16:creationId xmlns:a16="http://schemas.microsoft.com/office/drawing/2014/main" id="{797B28D4-A232-429F-AC12-8D04B08BD9B9}"/>
                </a:ext>
              </a:extLst>
            </p:cNvPr>
            <p:cNvGrpSpPr/>
            <p:nvPr/>
          </p:nvGrpSpPr>
          <p:grpSpPr>
            <a:xfrm>
              <a:off x="1837510" y="4883252"/>
              <a:ext cx="1623314" cy="438105"/>
              <a:chOff x="3061062" y="4238400"/>
              <a:chExt cx="1623314" cy="438105"/>
            </a:xfrm>
          </p:grpSpPr>
          <p:sp>
            <p:nvSpPr>
              <p:cNvPr id="6" name="Ovale 5">
                <a:extLst>
                  <a:ext uri="{FF2B5EF4-FFF2-40B4-BE49-F238E27FC236}">
                    <a16:creationId xmlns:a16="http://schemas.microsoft.com/office/drawing/2014/main" id="{164BDDB4-4430-4DE0-9C60-D2E9976E26E1}"/>
                  </a:ext>
                </a:extLst>
              </p:cNvPr>
              <p:cNvSpPr/>
              <p:nvPr/>
            </p:nvSpPr>
            <p:spPr>
              <a:xfrm>
                <a:off x="3061062" y="4247106"/>
                <a:ext cx="435429" cy="42939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" name="Ovale 6">
                <a:extLst>
                  <a:ext uri="{FF2B5EF4-FFF2-40B4-BE49-F238E27FC236}">
                    <a16:creationId xmlns:a16="http://schemas.microsoft.com/office/drawing/2014/main" id="{2A2AFFBF-D38C-4E15-B31D-3A679ACDB8DA}"/>
                  </a:ext>
                </a:extLst>
              </p:cNvPr>
              <p:cNvSpPr/>
              <p:nvPr/>
            </p:nvSpPr>
            <p:spPr>
              <a:xfrm>
                <a:off x="3650859" y="4247109"/>
                <a:ext cx="435429" cy="42939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Ovale 7">
                <a:extLst>
                  <a:ext uri="{FF2B5EF4-FFF2-40B4-BE49-F238E27FC236}">
                    <a16:creationId xmlns:a16="http://schemas.microsoft.com/office/drawing/2014/main" id="{DF4A1E90-F309-4D4D-87E6-1159E0E7EC23}"/>
                  </a:ext>
                </a:extLst>
              </p:cNvPr>
              <p:cNvSpPr/>
              <p:nvPr/>
            </p:nvSpPr>
            <p:spPr>
              <a:xfrm>
                <a:off x="4248947" y="4238400"/>
                <a:ext cx="435429" cy="42939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55D1ACA5-62B7-4F97-BF9F-CAC3EB30507D}"/>
                </a:ext>
              </a:extLst>
            </p:cNvPr>
            <p:cNvSpPr/>
            <p:nvPr/>
          </p:nvSpPr>
          <p:spPr>
            <a:xfrm>
              <a:off x="3530492" y="4930651"/>
              <a:ext cx="766355" cy="3345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/>
                <a:t>3 VI</a:t>
              </a:r>
            </a:p>
          </p:txBody>
        </p:sp>
      </p:grpSp>
      <p:sp>
        <p:nvSpPr>
          <p:cNvPr id="18" name="Titolo 1">
            <a:extLst>
              <a:ext uri="{FF2B5EF4-FFF2-40B4-BE49-F238E27FC236}">
                <a16:creationId xmlns:a16="http://schemas.microsoft.com/office/drawing/2014/main" id="{1AD47F80-A589-4855-94F4-481289360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74" y="189914"/>
            <a:ext cx="8863649" cy="1400530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COME DEFINIRE UN DISEGNO FATTORIALE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5658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886BA6-CFE9-4078-821C-9D0E8F910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317" y="2367054"/>
            <a:ext cx="9887746" cy="365927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it-IT" sz="3200" b="1" dirty="0">
                <a:solidFill>
                  <a:schemeClr val="bg1"/>
                </a:solidFill>
              </a:rPr>
              <a:t>Come definire un disegno di una ricerca a partire dalle VI</a:t>
            </a:r>
          </a:p>
          <a:p>
            <a:pPr algn="just">
              <a:spcBef>
                <a:spcPts val="0"/>
              </a:spcBef>
            </a:pPr>
            <a:endParaRPr lang="it-IT" sz="1000" b="1" dirty="0">
              <a:solidFill>
                <a:schemeClr val="bg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it-IT" sz="2400" b="1" dirty="0">
                <a:solidFill>
                  <a:srgbClr val="C00000"/>
                </a:solidFill>
              </a:rPr>
              <a:t>Quanti livelli ciascuna VI??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La risposta definisce il valore numerico all’interno del  ‘numeri’ 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it-IT" sz="1000" dirty="0">
              <a:solidFill>
                <a:schemeClr val="bg1"/>
              </a:solidFill>
            </a:endParaRP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2  x 2 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it-IT" dirty="0">
              <a:solidFill>
                <a:schemeClr val="bg1"/>
              </a:solidFill>
            </a:endParaRP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2  x 2  x 3</a:t>
            </a:r>
            <a:endParaRPr lang="it-IT" dirty="0">
              <a:solidFill>
                <a:schemeClr val="bg1"/>
              </a:solidFill>
            </a:endParaRP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6457DB3E-C22D-478B-89A6-156366215AF9}"/>
              </a:ext>
            </a:extLst>
          </p:cNvPr>
          <p:cNvGrpSpPr/>
          <p:nvPr/>
        </p:nvGrpSpPr>
        <p:grpSpPr>
          <a:xfrm>
            <a:off x="1836674" y="4406982"/>
            <a:ext cx="3658435" cy="429396"/>
            <a:chOff x="1820092" y="4273233"/>
            <a:chExt cx="3658435" cy="429396"/>
          </a:xfrm>
        </p:grpSpPr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CC5BE8D4-DDC1-4D33-8799-ABABAB965250}"/>
                </a:ext>
              </a:extLst>
            </p:cNvPr>
            <p:cNvGrpSpPr/>
            <p:nvPr/>
          </p:nvGrpSpPr>
          <p:grpSpPr>
            <a:xfrm>
              <a:off x="1820092" y="4273233"/>
              <a:ext cx="1108168" cy="429396"/>
              <a:chOff x="1820092" y="4273233"/>
              <a:chExt cx="1108168" cy="429396"/>
            </a:xfrm>
          </p:grpSpPr>
          <p:sp>
            <p:nvSpPr>
              <p:cNvPr id="4" name="Ovale 3">
                <a:extLst>
                  <a:ext uri="{FF2B5EF4-FFF2-40B4-BE49-F238E27FC236}">
                    <a16:creationId xmlns:a16="http://schemas.microsoft.com/office/drawing/2014/main" id="{797F37EA-69E4-45C9-BA0C-3415A0CA331F}"/>
                  </a:ext>
                </a:extLst>
              </p:cNvPr>
              <p:cNvSpPr/>
              <p:nvPr/>
            </p:nvSpPr>
            <p:spPr>
              <a:xfrm>
                <a:off x="1820092" y="4273233"/>
                <a:ext cx="435429" cy="42939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" name="Ovale 4">
                <a:extLst>
                  <a:ext uri="{FF2B5EF4-FFF2-40B4-BE49-F238E27FC236}">
                    <a16:creationId xmlns:a16="http://schemas.microsoft.com/office/drawing/2014/main" id="{444F4DDD-9C9B-44CF-B92D-0BBEE74EEAB3}"/>
                  </a:ext>
                </a:extLst>
              </p:cNvPr>
              <p:cNvSpPr/>
              <p:nvPr/>
            </p:nvSpPr>
            <p:spPr>
              <a:xfrm>
                <a:off x="2492831" y="4273233"/>
                <a:ext cx="435429" cy="42939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A7FE103D-F2AC-4313-9229-1C08D8857CDD}"/>
                </a:ext>
              </a:extLst>
            </p:cNvPr>
            <p:cNvSpPr/>
            <p:nvPr/>
          </p:nvSpPr>
          <p:spPr>
            <a:xfrm>
              <a:off x="3008394" y="4290494"/>
              <a:ext cx="2470133" cy="3345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b="1" dirty="0"/>
                <a:t>2 livelli ad entrambe</a:t>
              </a:r>
            </a:p>
          </p:txBody>
        </p:sp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5CFA06BB-FF85-452B-B449-527638848607}"/>
              </a:ext>
            </a:extLst>
          </p:cNvPr>
          <p:cNvGrpSpPr/>
          <p:nvPr/>
        </p:nvGrpSpPr>
        <p:grpSpPr>
          <a:xfrm>
            <a:off x="1882961" y="5053594"/>
            <a:ext cx="7121702" cy="452112"/>
            <a:chOff x="1856421" y="4883252"/>
            <a:chExt cx="7121702" cy="452112"/>
          </a:xfrm>
        </p:grpSpPr>
        <p:grpSp>
          <p:nvGrpSpPr>
            <p:cNvPr id="10" name="Gruppo 9">
              <a:extLst>
                <a:ext uri="{FF2B5EF4-FFF2-40B4-BE49-F238E27FC236}">
                  <a16:creationId xmlns:a16="http://schemas.microsoft.com/office/drawing/2014/main" id="{797B28D4-A232-429F-AC12-8D04B08BD9B9}"/>
                </a:ext>
              </a:extLst>
            </p:cNvPr>
            <p:cNvGrpSpPr/>
            <p:nvPr/>
          </p:nvGrpSpPr>
          <p:grpSpPr>
            <a:xfrm>
              <a:off x="1856421" y="4883252"/>
              <a:ext cx="1546159" cy="452112"/>
              <a:chOff x="3079973" y="4238400"/>
              <a:chExt cx="1546159" cy="452112"/>
            </a:xfrm>
          </p:grpSpPr>
          <p:sp>
            <p:nvSpPr>
              <p:cNvPr id="6" name="Ovale 5">
                <a:extLst>
                  <a:ext uri="{FF2B5EF4-FFF2-40B4-BE49-F238E27FC236}">
                    <a16:creationId xmlns:a16="http://schemas.microsoft.com/office/drawing/2014/main" id="{164BDDB4-4430-4DE0-9C60-D2E9976E26E1}"/>
                  </a:ext>
                </a:extLst>
              </p:cNvPr>
              <p:cNvSpPr/>
              <p:nvPr/>
            </p:nvSpPr>
            <p:spPr>
              <a:xfrm>
                <a:off x="3079973" y="4238400"/>
                <a:ext cx="360271" cy="42939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7" name="Ovale 6">
                <a:extLst>
                  <a:ext uri="{FF2B5EF4-FFF2-40B4-BE49-F238E27FC236}">
                    <a16:creationId xmlns:a16="http://schemas.microsoft.com/office/drawing/2014/main" id="{2A2AFFBF-D38C-4E15-B31D-3A679ACDB8DA}"/>
                  </a:ext>
                </a:extLst>
              </p:cNvPr>
              <p:cNvSpPr/>
              <p:nvPr/>
            </p:nvSpPr>
            <p:spPr>
              <a:xfrm>
                <a:off x="3699296" y="4261116"/>
                <a:ext cx="360271" cy="42939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8" name="Ovale 7">
                <a:extLst>
                  <a:ext uri="{FF2B5EF4-FFF2-40B4-BE49-F238E27FC236}">
                    <a16:creationId xmlns:a16="http://schemas.microsoft.com/office/drawing/2014/main" id="{DF4A1E90-F309-4D4D-87E6-1159E0E7EC23}"/>
                  </a:ext>
                </a:extLst>
              </p:cNvPr>
              <p:cNvSpPr/>
              <p:nvPr/>
            </p:nvSpPr>
            <p:spPr>
              <a:xfrm>
                <a:off x="4265860" y="4261116"/>
                <a:ext cx="360272" cy="42939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55D1ACA5-62B7-4F97-BF9F-CAC3EB30507D}"/>
                </a:ext>
              </a:extLst>
            </p:cNvPr>
            <p:cNvSpPr/>
            <p:nvPr/>
          </p:nvSpPr>
          <p:spPr>
            <a:xfrm>
              <a:off x="3608873" y="4930651"/>
              <a:ext cx="5369250" cy="3345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b="1" dirty="0"/>
                <a:t>2 livelli alle prime due VI e 3 livelli alla terza VI</a:t>
              </a:r>
            </a:p>
          </p:txBody>
        </p:sp>
      </p:grpSp>
      <p:sp>
        <p:nvSpPr>
          <p:cNvPr id="18" name="Titolo 1">
            <a:extLst>
              <a:ext uri="{FF2B5EF4-FFF2-40B4-BE49-F238E27FC236}">
                <a16:creationId xmlns:a16="http://schemas.microsoft.com/office/drawing/2014/main" id="{8908B987-E784-46B1-A8F7-1EBCA1418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74" y="189914"/>
            <a:ext cx="8863649" cy="1400530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COME DEFINIRE UN DISEGNO FATTORIALE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8893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886BA6-CFE9-4078-821C-9D0E8F910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317" y="2367054"/>
            <a:ext cx="9887746" cy="365927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it-IT" sz="3200" b="1" dirty="0">
                <a:solidFill>
                  <a:schemeClr val="bg1"/>
                </a:solidFill>
              </a:rPr>
              <a:t>Come definire un disegno di una ricerca a partire dalle VI</a:t>
            </a:r>
          </a:p>
          <a:p>
            <a:pPr algn="just">
              <a:spcBef>
                <a:spcPts val="0"/>
              </a:spcBef>
            </a:pPr>
            <a:endParaRPr lang="it-IT" sz="1000" b="1" dirty="0">
              <a:solidFill>
                <a:schemeClr val="bg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it-IT" sz="2400" b="1" dirty="0">
                <a:solidFill>
                  <a:srgbClr val="C00000"/>
                </a:solidFill>
              </a:rPr>
              <a:t>Come è trattata ciascuna VI?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La risposta definisce se sono trattate </a:t>
            </a:r>
            <a:r>
              <a:rPr lang="it-IT" sz="2400" dirty="0" err="1">
                <a:solidFill>
                  <a:schemeClr val="bg1"/>
                </a:solidFill>
              </a:rPr>
              <a:t>between</a:t>
            </a:r>
            <a:r>
              <a:rPr lang="it-IT" sz="2400" dirty="0">
                <a:solidFill>
                  <a:schemeClr val="bg1"/>
                </a:solidFill>
              </a:rPr>
              <a:t> o </a:t>
            </a:r>
            <a:r>
              <a:rPr lang="it-IT" sz="2400" dirty="0" err="1">
                <a:solidFill>
                  <a:schemeClr val="bg1"/>
                </a:solidFill>
              </a:rPr>
              <a:t>within</a:t>
            </a:r>
            <a:endParaRPr lang="it-IT" sz="2400" dirty="0">
              <a:solidFill>
                <a:schemeClr val="bg1"/>
              </a:solidFill>
            </a:endParaRP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it-IT" sz="1000" dirty="0">
              <a:solidFill>
                <a:schemeClr val="bg1"/>
              </a:solidFill>
            </a:endParaRP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it-IT" sz="2400" dirty="0">
                <a:solidFill>
                  <a:schemeClr val="bg1"/>
                </a:solidFill>
              </a:rPr>
              <a:t>Tutte VI </a:t>
            </a:r>
            <a:r>
              <a:rPr lang="it-IT" sz="2400" dirty="0" err="1">
                <a:solidFill>
                  <a:schemeClr val="bg1"/>
                </a:solidFill>
              </a:rPr>
              <a:t>between</a:t>
            </a:r>
            <a:r>
              <a:rPr lang="it-IT" sz="2400" dirty="0">
                <a:solidFill>
                  <a:schemeClr val="bg1"/>
                </a:solidFill>
              </a:rPr>
              <a:t> = disegno </a:t>
            </a:r>
            <a:r>
              <a:rPr lang="it-IT" sz="2400" dirty="0" err="1">
                <a:solidFill>
                  <a:schemeClr val="bg1"/>
                </a:solidFill>
              </a:rPr>
              <a:t>between</a:t>
            </a:r>
            <a:endParaRPr lang="it-IT" sz="2400" dirty="0">
              <a:solidFill>
                <a:schemeClr val="bg1"/>
              </a:solidFill>
            </a:endParaRP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it-IT" sz="2400" dirty="0">
                <a:solidFill>
                  <a:schemeClr val="bg1"/>
                </a:solidFill>
              </a:rPr>
              <a:t>Tutte VI </a:t>
            </a:r>
            <a:r>
              <a:rPr lang="it-IT" sz="2400" dirty="0" err="1">
                <a:solidFill>
                  <a:schemeClr val="bg1"/>
                </a:solidFill>
              </a:rPr>
              <a:t>within</a:t>
            </a:r>
            <a:r>
              <a:rPr lang="it-IT" sz="2400" dirty="0">
                <a:solidFill>
                  <a:schemeClr val="bg1"/>
                </a:solidFill>
              </a:rPr>
              <a:t> = disegno </a:t>
            </a:r>
            <a:r>
              <a:rPr lang="it-IT" sz="2400" dirty="0" err="1">
                <a:solidFill>
                  <a:schemeClr val="bg1"/>
                </a:solidFill>
              </a:rPr>
              <a:t>within</a:t>
            </a:r>
            <a:endParaRPr lang="it-IT" sz="2400" dirty="0">
              <a:solidFill>
                <a:schemeClr val="bg1"/>
              </a:solidFill>
            </a:endParaRP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it-IT" sz="2400" dirty="0">
                <a:solidFill>
                  <a:schemeClr val="bg1"/>
                </a:solidFill>
              </a:rPr>
              <a:t>Almeno una VI </a:t>
            </a:r>
            <a:r>
              <a:rPr lang="it-IT" sz="2400" dirty="0" err="1">
                <a:solidFill>
                  <a:schemeClr val="bg1"/>
                </a:solidFill>
              </a:rPr>
              <a:t>between</a:t>
            </a:r>
            <a:r>
              <a:rPr lang="it-IT" sz="2400" dirty="0">
                <a:solidFill>
                  <a:schemeClr val="bg1"/>
                </a:solidFill>
              </a:rPr>
              <a:t>/</a:t>
            </a:r>
            <a:r>
              <a:rPr lang="it-IT" sz="2400" dirty="0" err="1">
                <a:solidFill>
                  <a:schemeClr val="bg1"/>
                </a:solidFill>
              </a:rPr>
              <a:t>within</a:t>
            </a:r>
            <a:r>
              <a:rPr lang="it-IT" sz="2400" dirty="0">
                <a:solidFill>
                  <a:schemeClr val="bg1"/>
                </a:solidFill>
              </a:rPr>
              <a:t> = disegno misto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1200E123-6EFF-4DFC-8D42-974788CAB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74" y="189914"/>
            <a:ext cx="8863649" cy="1400530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COME DEFINIRE UN DISEGNO FATTORIALE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75260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305</TotalTime>
  <Words>2181</Words>
  <Application>Microsoft Office PowerPoint</Application>
  <PresentationFormat>Widescreen</PresentationFormat>
  <Paragraphs>353</Paragraphs>
  <Slides>64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64</vt:i4>
      </vt:variant>
    </vt:vector>
  </HeadingPairs>
  <TitlesOfParts>
    <vt:vector size="72" baseType="lpstr">
      <vt:lpstr>Arial</vt:lpstr>
      <vt:lpstr>Century Gothic</vt:lpstr>
      <vt:lpstr>Wingdings</vt:lpstr>
      <vt:lpstr>Wingdings 3</vt:lpstr>
      <vt:lpstr>Ione</vt:lpstr>
      <vt:lpstr>Foglio di lavoro</vt:lpstr>
      <vt:lpstr>Worksheet</vt:lpstr>
      <vt:lpstr>Foglio di lavoro di Microsoft Excel</vt:lpstr>
      <vt:lpstr>DISEGNI FATTORIALI</vt:lpstr>
      <vt:lpstr>DISEGNI FATTORIALI</vt:lpstr>
      <vt:lpstr>DISEGNI FATTORIALI</vt:lpstr>
      <vt:lpstr>DISEGNI FATTORIALI</vt:lpstr>
      <vt:lpstr>DISEGNI FATTORIALI</vt:lpstr>
      <vt:lpstr>COME DEFINIRE UN DISEGNO FATTORIALE</vt:lpstr>
      <vt:lpstr>COME DEFINIRE UN DISEGNO FATTORIALE</vt:lpstr>
      <vt:lpstr>COME DEFINIRE UN DISEGNO FATTORIALE</vt:lpstr>
      <vt:lpstr>COME DEFINIRE UN DISEGNO FATTORIALE</vt:lpstr>
      <vt:lpstr>LE IPOTESI IN UN DISEGNO FATTORIALE</vt:lpstr>
      <vt:lpstr>ESEMPIO</vt:lpstr>
      <vt:lpstr>ESEMPIO</vt:lpstr>
      <vt:lpstr>EFFETTI PRINCIPALI  - cosa sono -</vt:lpstr>
      <vt:lpstr>EFFETTI PRINCIPALI - Hp -</vt:lpstr>
      <vt:lpstr>EFFETTI PRINCIPALI - tabella -</vt:lpstr>
      <vt:lpstr>EFFETTI PRINCIPALI - tabella -</vt:lpstr>
      <vt:lpstr>EFFETTI PRINCIPALI</vt:lpstr>
      <vt:lpstr>EFFETTI PRINCIPALI - tabella -</vt:lpstr>
      <vt:lpstr>EFFETTI PRINCIPALI</vt:lpstr>
      <vt:lpstr>EFFETTI DI INTERAZIONE - cosa sono -</vt:lpstr>
      <vt:lpstr>EFFETTI INTERAZIONE - Hp-</vt:lpstr>
      <vt:lpstr>EFFETTI INTERAZIONE - tabella-</vt:lpstr>
      <vt:lpstr>DESCRIZIONE DEGLI EFFETTI DI INTERAZIONE</vt:lpstr>
      <vt:lpstr>DESCRIZIONE DEGLI EFFETTI DI INTERAZIONE</vt:lpstr>
      <vt:lpstr>DESCRIZIONE DEGLI EFFETTI DI INTERAZIONE</vt:lpstr>
      <vt:lpstr>DESCRIZIONE DEGLI EFFETTI DI INTERAZIONE</vt:lpstr>
      <vt:lpstr>DESCRIZIONE DEGLI EFFETTI DI INTERAZIONE</vt:lpstr>
      <vt:lpstr>DESCRIZIONE DEGLI EFFETTI DI INTERAZIONE</vt:lpstr>
      <vt:lpstr>DESCRIZIONE DEGLI EFFETTI DI INTERAZIONE</vt:lpstr>
      <vt:lpstr>DESCRIZIONE DEGLI EFFETTI DI INTERAZIONE</vt:lpstr>
      <vt:lpstr>DESCRIZIONE DEGLI EFFETTI DI INTERAZIONE</vt:lpstr>
      <vt:lpstr>DESCRIZIONE DEGLI EFFETTI DI INTERAZIONE</vt:lpstr>
      <vt:lpstr>DESCRIZIONE DEGLI EFFETTI DI INTERAZIONE</vt:lpstr>
      <vt:lpstr>DESCRIZIONE DEGLI EFFETTI DI INTERAZIONE</vt:lpstr>
      <vt:lpstr>DESCRIZIONE DEGLI EFFETTI DI INTERAZIONE</vt:lpstr>
      <vt:lpstr>DESCRIZIONE DEGLI EFFETTI DI INTERAZIONE</vt:lpstr>
      <vt:lpstr>DESCRIZIONE DEGLI EFFETTI DI INTERAZIONE</vt:lpstr>
      <vt:lpstr>DESCRIZIONE DEGLI EFFETTI DI INTERAZIONE</vt:lpstr>
      <vt:lpstr>DESCRIZIONE DEGLI EFFETTI DI INTERAZIONE</vt:lpstr>
      <vt:lpstr>ESEMPI EFFETTI</vt:lpstr>
      <vt:lpstr>ESEMPI EFFETTI</vt:lpstr>
      <vt:lpstr>ESEMPI EFFETTI</vt:lpstr>
      <vt:lpstr>ESEMPI EFFETTI</vt:lpstr>
      <vt:lpstr>ESEMPI EFFETTI</vt:lpstr>
      <vt:lpstr>ESEMPI EFFETTI</vt:lpstr>
      <vt:lpstr>ESEMPI EFFETTI</vt:lpstr>
      <vt:lpstr>ESEMPI EFFETTI</vt:lpstr>
      <vt:lpstr>ESEMPI EFFETTI</vt:lpstr>
      <vt:lpstr>DISEGNI FATTORIALI CON TRE VI</vt:lpstr>
      <vt:lpstr>ESEMPIO</vt:lpstr>
      <vt:lpstr>DISEGNI FATTORIALI CON TRE VI</vt:lpstr>
      <vt:lpstr>DISEGNI FATTORIALI CON TRE VI</vt:lpstr>
      <vt:lpstr>EFFETTI INTERAZIONE 3 VIE</vt:lpstr>
      <vt:lpstr>EFFETTI INTERAZIONE 3 VIE</vt:lpstr>
      <vt:lpstr>ESERCIZIO</vt:lpstr>
      <vt:lpstr>ESERCIZIO</vt:lpstr>
      <vt:lpstr>ESERCIZIO</vt:lpstr>
      <vt:lpstr>ANALISI DEI DISEGNI FATTORIALI</vt:lpstr>
      <vt:lpstr>ANALISI DEI DISEGNI FATTORIALI</vt:lpstr>
      <vt:lpstr>PIANO DI ANALISI DEI DATI QUANDO L’EFFETTO DI INTERAZIONE E’ SIGNIFICATIVO</vt:lpstr>
      <vt:lpstr>PIANO DI ANALISI DEI DATI QUANDO L’EFFETTO DI INTERAZIONE E’ SIGNIFICATIVO</vt:lpstr>
      <vt:lpstr>PIANO DI ANALISI DEI DATI QUANDO L’EFFETTO DI INTERAZIONE E’ SIGNIFICATIVO</vt:lpstr>
      <vt:lpstr>PIANO DI ANALISI DEI DATI QUANDO L’EFFETTO DI INTERAZIONE NON E’ SIGNIFICATIVO</vt:lpstr>
      <vt:lpstr>PIANO DI ANALISI DEI DATI QUANDO L’EFFETTO DI INTERAZIONE NON E’ SIGNIFICATIVO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DISEGNI A MISURE RIPETUTE</dc:title>
  <dc:creator>Sabrina Guaragno</dc:creator>
  <cp:lastModifiedBy>Tiziana Lanciano</cp:lastModifiedBy>
  <cp:revision>166</cp:revision>
  <dcterms:created xsi:type="dcterms:W3CDTF">2019-07-31T08:35:56Z</dcterms:created>
  <dcterms:modified xsi:type="dcterms:W3CDTF">2024-01-12T09:18:15Z</dcterms:modified>
</cp:coreProperties>
</file>