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300" r:id="rId28"/>
    <p:sldId id="301" r:id="rId29"/>
    <p:sldId id="302" r:id="rId30"/>
    <p:sldId id="303" r:id="rId31"/>
    <p:sldId id="272" r:id="rId32"/>
    <p:sldId id="273" r:id="rId33"/>
    <p:sldId id="274" r:id="rId34"/>
    <p:sldId id="304" r:id="rId35"/>
    <p:sldId id="305" r:id="rId36"/>
    <p:sldId id="306" r:id="rId37"/>
    <p:sldId id="331" r:id="rId38"/>
    <p:sldId id="307" r:id="rId39"/>
    <p:sldId id="308" r:id="rId40"/>
    <p:sldId id="309" r:id="rId41"/>
    <p:sldId id="310" r:id="rId42"/>
    <p:sldId id="311" r:id="rId43"/>
    <p:sldId id="312" r:id="rId44"/>
    <p:sldId id="313" r:id="rId45"/>
    <p:sldId id="286" r:id="rId46"/>
    <p:sldId id="287" r:id="rId47"/>
    <p:sldId id="288" r:id="rId48"/>
    <p:sldId id="289" r:id="rId49"/>
    <p:sldId id="290" r:id="rId50"/>
    <p:sldId id="291" r:id="rId51"/>
    <p:sldId id="292" r:id="rId52"/>
    <p:sldId id="293" r:id="rId53"/>
    <p:sldId id="294" r:id="rId54"/>
    <p:sldId id="295" r:id="rId55"/>
    <p:sldId id="296" r:id="rId56"/>
    <p:sldId id="297" r:id="rId57"/>
    <p:sldId id="298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B83E1DA-C984-4559-A53E-9AC92CE4833D}">
          <p14:sldIdLst>
            <p14:sldId id="299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300"/>
            <p14:sldId id="301"/>
            <p14:sldId id="302"/>
            <p14:sldId id="303"/>
            <p14:sldId id="272"/>
            <p14:sldId id="273"/>
            <p14:sldId id="274"/>
            <p14:sldId id="304"/>
            <p14:sldId id="305"/>
            <p14:sldId id="306"/>
            <p14:sldId id="331"/>
            <p14:sldId id="307"/>
            <p14:sldId id="308"/>
            <p14:sldId id="309"/>
            <p14:sldId id="310"/>
            <p14:sldId id="311"/>
            <p14:sldId id="312"/>
            <p14:sldId id="313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</p14:sldIdLst>
        </p14:section>
        <p14:section name="Sezione senza titolo" id="{007F653D-EC35-4A1D-ADFA-A4668112B6D3}">
          <p14:sldIdLst/>
        </p14:section>
        <p14:section name="Sezione senza titolo" id="{77B8FEA7-09D3-4762-AD5E-329994C9560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817135" y="1651751"/>
            <a:ext cx="5507927" cy="43611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3540" y="334467"/>
            <a:ext cx="8376919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3066669"/>
            <a:ext cx="8195309" cy="269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2015" y="6492097"/>
            <a:ext cx="2559685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42706" y="6356662"/>
            <a:ext cx="516254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7E2192-EF5E-4D12-9D3D-08C977241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9400" y="2125980"/>
            <a:ext cx="5638800" cy="1303020"/>
          </a:xfrm>
        </p:spPr>
        <p:txBody>
          <a:bodyPr/>
          <a:lstStyle/>
          <a:p>
            <a:r>
              <a:rPr lang="it-IT" dirty="0"/>
              <a:t>Lezione 1 Online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3865F2-9AF3-4D8A-8565-94D6B0259F1B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514600" y="3840480"/>
            <a:ext cx="5257800" cy="426720"/>
          </a:xfrm>
        </p:spPr>
        <p:txBody>
          <a:bodyPr/>
          <a:lstStyle/>
          <a:p>
            <a:r>
              <a:rPr lang="it-IT" dirty="0"/>
              <a:t>Modello Lineare (caratteristiche)</a:t>
            </a:r>
          </a:p>
        </p:txBody>
      </p:sp>
    </p:spTree>
    <p:extLst>
      <p:ext uri="{BB962C8B-B14F-4D97-AF65-F5344CB8AC3E}">
        <p14:creationId xmlns:p14="http://schemas.microsoft.com/office/powerpoint/2010/main" val="1561854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71880"/>
            <a:ext cx="35915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Verdana"/>
                <a:cs typeface="Verdana"/>
              </a:rPr>
              <a:t>Lo </a:t>
            </a:r>
            <a:r>
              <a:rPr sz="2800" b="1" spc="-5" dirty="0">
                <a:latin typeface="Verdana"/>
                <a:cs typeface="Verdana"/>
              </a:rPr>
              <a:t>stimatore</a:t>
            </a:r>
            <a:r>
              <a:rPr sz="2800" b="1" spc="-35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OLS: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632330"/>
            <a:ext cx="8011159" cy="40373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81000" algn="l"/>
              </a:tabLst>
            </a:pPr>
            <a:r>
              <a:rPr sz="2800" spc="-5" dirty="0">
                <a:latin typeface="Verdana"/>
                <a:cs typeface="Verdana"/>
              </a:rPr>
              <a:t>Lo stimatore </a:t>
            </a:r>
            <a:r>
              <a:rPr sz="2800" spc="-10" dirty="0">
                <a:latin typeface="Verdana"/>
                <a:cs typeface="Verdana"/>
              </a:rPr>
              <a:t>OLS </a:t>
            </a:r>
            <a:r>
              <a:rPr sz="2800" spc="-5" dirty="0">
                <a:latin typeface="Verdana"/>
                <a:cs typeface="Verdana"/>
              </a:rPr>
              <a:t>minimizza </a:t>
            </a:r>
            <a:r>
              <a:rPr sz="2800" spc="-10" dirty="0">
                <a:latin typeface="Verdana"/>
                <a:cs typeface="Verdana"/>
              </a:rPr>
              <a:t>la differenza  </a:t>
            </a:r>
            <a:r>
              <a:rPr sz="2800" spc="-5" dirty="0">
                <a:latin typeface="Verdana"/>
                <a:cs typeface="Verdana"/>
              </a:rPr>
              <a:t>quadratica media </a:t>
            </a:r>
            <a:r>
              <a:rPr sz="2800" spc="-10" dirty="0">
                <a:latin typeface="Verdana"/>
                <a:cs typeface="Verdana"/>
              </a:rPr>
              <a:t>tra </a:t>
            </a:r>
            <a:r>
              <a:rPr sz="2800" spc="-5" dirty="0">
                <a:latin typeface="Verdana"/>
                <a:cs typeface="Verdana"/>
              </a:rPr>
              <a:t>i valori reali di </a:t>
            </a:r>
            <a:r>
              <a:rPr sz="2800" i="1" spc="-5" dirty="0">
                <a:latin typeface="Verdana"/>
                <a:cs typeface="Verdana"/>
              </a:rPr>
              <a:t>Y</a:t>
            </a:r>
            <a:r>
              <a:rPr sz="2775" i="1" spc="-7" baseline="-21021" dirty="0">
                <a:latin typeface="Verdana"/>
                <a:cs typeface="Verdana"/>
              </a:rPr>
              <a:t>i </a:t>
            </a:r>
            <a:r>
              <a:rPr sz="2800" spc="-5" dirty="0">
                <a:latin typeface="Verdana"/>
                <a:cs typeface="Verdana"/>
              </a:rPr>
              <a:t>e </a:t>
            </a:r>
            <a:r>
              <a:rPr sz="2800" spc="-20" dirty="0">
                <a:latin typeface="Verdana"/>
                <a:cs typeface="Verdana"/>
              </a:rPr>
              <a:t>la  </a:t>
            </a:r>
            <a:r>
              <a:rPr sz="2800" spc="-10" dirty="0">
                <a:latin typeface="Verdana"/>
                <a:cs typeface="Verdana"/>
              </a:rPr>
              <a:t>previsione (“valori </a:t>
            </a:r>
            <a:r>
              <a:rPr sz="2800" spc="-5" dirty="0">
                <a:latin typeface="Verdana"/>
                <a:cs typeface="Verdana"/>
              </a:rPr>
              <a:t>predetti”) </a:t>
            </a:r>
            <a:r>
              <a:rPr sz="2800" spc="-10" dirty="0">
                <a:latin typeface="Verdana"/>
                <a:cs typeface="Verdana"/>
              </a:rPr>
              <a:t>basata sulla  </a:t>
            </a:r>
            <a:r>
              <a:rPr sz="2800" spc="-5" dirty="0">
                <a:latin typeface="Verdana"/>
                <a:cs typeface="Verdana"/>
              </a:rPr>
              <a:t>retta</a:t>
            </a:r>
            <a:r>
              <a:rPr sz="280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stimata.</a:t>
            </a:r>
            <a:endParaRPr sz="2800">
              <a:latin typeface="Verdana"/>
              <a:cs typeface="Verdana"/>
            </a:endParaRPr>
          </a:p>
          <a:p>
            <a:pPr marL="381000" marR="64769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81000" algn="l"/>
              </a:tabLst>
            </a:pPr>
            <a:r>
              <a:rPr sz="2800" spc="-10" dirty="0">
                <a:latin typeface="Verdana"/>
                <a:cs typeface="Verdana"/>
              </a:rPr>
              <a:t>Questo problema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>
                <a:latin typeface="Verdana"/>
                <a:cs typeface="Verdana"/>
              </a:rPr>
              <a:t>minimizzazione </a:t>
            </a:r>
            <a:r>
              <a:rPr sz="2800" spc="-5" dirty="0">
                <a:latin typeface="Verdana"/>
                <a:cs typeface="Verdana"/>
              </a:rPr>
              <a:t>si </a:t>
            </a:r>
            <a:r>
              <a:rPr sz="2800" spc="-10" dirty="0">
                <a:latin typeface="Verdana"/>
                <a:cs typeface="Verdana"/>
              </a:rPr>
              <a:t>può  risolvere con il calcolo</a:t>
            </a:r>
            <a:r>
              <a:rPr sz="2800" spc="1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differenziale</a:t>
            </a:r>
            <a:endParaRPr sz="280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</a:pPr>
            <a:r>
              <a:rPr sz="2800" spc="-10" dirty="0">
                <a:latin typeface="Verdana"/>
                <a:cs typeface="Verdana"/>
              </a:rPr>
              <a:t>(App.</a:t>
            </a:r>
            <a:r>
              <a:rPr sz="2800" spc="1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4.2).</a:t>
            </a:r>
            <a:endParaRPr sz="2800">
              <a:latin typeface="Verdana"/>
              <a:cs typeface="Verdana"/>
            </a:endParaRPr>
          </a:p>
          <a:p>
            <a:pPr marL="381000" marR="963294" indent="-342900">
              <a:lnSpc>
                <a:spcPct val="100000"/>
              </a:lnSpc>
              <a:spcBef>
                <a:spcPts val="675"/>
              </a:spcBef>
              <a:buFont typeface="Verdana"/>
              <a:buChar char="•"/>
              <a:tabLst>
                <a:tab pos="381000" algn="l"/>
              </a:tabLst>
            </a:pPr>
            <a:r>
              <a:rPr sz="2800" b="1" spc="-5" dirty="0">
                <a:latin typeface="Verdana"/>
                <a:cs typeface="Verdana"/>
              </a:rPr>
              <a:t>Il </a:t>
            </a:r>
            <a:r>
              <a:rPr sz="2800" b="1" spc="-10" dirty="0">
                <a:latin typeface="Verdana"/>
                <a:cs typeface="Verdana"/>
              </a:rPr>
              <a:t>risultato sono gli </a:t>
            </a:r>
            <a:r>
              <a:rPr sz="2800" b="1" spc="-5" dirty="0">
                <a:latin typeface="Verdana"/>
                <a:cs typeface="Verdana"/>
              </a:rPr>
              <a:t>stimatori </a:t>
            </a:r>
            <a:r>
              <a:rPr sz="2800" b="1" spc="-10" dirty="0">
                <a:latin typeface="Verdana"/>
                <a:cs typeface="Verdana"/>
              </a:rPr>
              <a:t>OLS  </a:t>
            </a:r>
            <a:r>
              <a:rPr sz="2800" b="1" spc="-5" dirty="0">
                <a:latin typeface="Verdana"/>
                <a:cs typeface="Verdana"/>
              </a:rPr>
              <a:t>di </a:t>
            </a:r>
            <a:r>
              <a:rPr sz="2800" b="1" i="1" spc="5" dirty="0">
                <a:latin typeface="Verdana"/>
                <a:cs typeface="Verdana"/>
              </a:rPr>
              <a:t>β</a:t>
            </a:r>
            <a:r>
              <a:rPr sz="2775" b="1" spc="7" baseline="-21021" dirty="0">
                <a:latin typeface="Verdana"/>
                <a:cs typeface="Verdana"/>
              </a:rPr>
              <a:t>0 </a:t>
            </a:r>
            <a:r>
              <a:rPr sz="2800" b="1" spc="-5" dirty="0">
                <a:latin typeface="Verdana"/>
                <a:cs typeface="Verdana"/>
              </a:rPr>
              <a:t>e</a:t>
            </a:r>
            <a:r>
              <a:rPr sz="2800" b="1" spc="-305" dirty="0">
                <a:latin typeface="Verdana"/>
                <a:cs typeface="Verdana"/>
              </a:rPr>
              <a:t> </a:t>
            </a:r>
            <a:r>
              <a:rPr sz="2800" b="1" i="1" dirty="0">
                <a:latin typeface="Verdana"/>
                <a:cs typeface="Verdana"/>
              </a:rPr>
              <a:t>β</a:t>
            </a:r>
            <a:r>
              <a:rPr sz="2775" b="1" baseline="-21021" dirty="0">
                <a:latin typeface="Verdana"/>
                <a:cs typeface="Verdana"/>
              </a:rPr>
              <a:t>1</a:t>
            </a:r>
            <a:r>
              <a:rPr sz="2800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88789" y="476538"/>
            <a:ext cx="107314" cy="2216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50" i="1" spc="15" dirty="0">
                <a:latin typeface="Times New Roman"/>
                <a:cs typeface="Times New Roman"/>
              </a:rPr>
              <a:t>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81308" y="836695"/>
            <a:ext cx="389255" cy="2216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250" i="1" spc="-30" dirty="0">
                <a:latin typeface="Times New Roman"/>
                <a:cs typeface="Times New Roman"/>
              </a:rPr>
              <a:t>b</a:t>
            </a:r>
            <a:r>
              <a:rPr sz="1350" spc="-44" baseline="-21604" dirty="0">
                <a:latin typeface="Times New Roman"/>
                <a:cs typeface="Times New Roman"/>
              </a:rPr>
              <a:t>0</a:t>
            </a:r>
            <a:r>
              <a:rPr sz="1350" spc="-150" baseline="-21604" dirty="0">
                <a:latin typeface="Times New Roman"/>
                <a:cs typeface="Times New Roman"/>
              </a:rPr>
              <a:t> </a:t>
            </a:r>
            <a:r>
              <a:rPr sz="1250" spc="-40" dirty="0">
                <a:latin typeface="Times New Roman"/>
                <a:cs typeface="Times New Roman"/>
              </a:rPr>
              <a:t>,</a:t>
            </a:r>
            <a:r>
              <a:rPr sz="1250" i="1" spc="-40" dirty="0">
                <a:latin typeface="Times New Roman"/>
                <a:cs typeface="Times New Roman"/>
              </a:rPr>
              <a:t>b</a:t>
            </a:r>
            <a:r>
              <a:rPr sz="1350" spc="-60" baseline="-21604" dirty="0">
                <a:latin typeface="Times New Roman"/>
                <a:cs typeface="Times New Roman"/>
              </a:rPr>
              <a:t>1</a:t>
            </a:r>
            <a:endParaRPr sz="1350" baseline="-21604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26378" y="836695"/>
            <a:ext cx="1405255" cy="2216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67055" algn="l"/>
                <a:tab pos="1041400" algn="l"/>
                <a:tab pos="1346200" algn="l"/>
              </a:tabLst>
            </a:pPr>
            <a:r>
              <a:rPr sz="1250" i="1" spc="10" dirty="0">
                <a:latin typeface="Times New Roman"/>
                <a:cs typeface="Times New Roman"/>
              </a:rPr>
              <a:t>i	</a:t>
            </a:r>
            <a:r>
              <a:rPr sz="1250" spc="15" dirty="0">
                <a:latin typeface="Times New Roman"/>
                <a:cs typeface="Times New Roman"/>
              </a:rPr>
              <a:t>0	1	</a:t>
            </a:r>
            <a:r>
              <a:rPr sz="1250" i="1" spc="10" dirty="0">
                <a:latin typeface="Times New Roman"/>
                <a:cs typeface="Times New Roman"/>
              </a:rPr>
              <a:t>i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26077" y="1033644"/>
            <a:ext cx="245745" cy="2216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50" i="1" spc="100" dirty="0">
                <a:latin typeface="Times New Roman"/>
                <a:cs typeface="Times New Roman"/>
              </a:rPr>
              <a:t>i</a:t>
            </a:r>
            <a:r>
              <a:rPr sz="1250" spc="-55" dirty="0">
                <a:latin typeface="Symbol"/>
                <a:cs typeface="Symbol"/>
              </a:rPr>
              <a:t></a:t>
            </a:r>
            <a:r>
              <a:rPr sz="1250" spc="15" dirty="0">
                <a:latin typeface="Times New Roman"/>
                <a:cs typeface="Times New Roman"/>
              </a:rPr>
              <a:t>1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335747" y="505156"/>
            <a:ext cx="3138805" cy="5321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  <a:tabLst>
                <a:tab pos="861060" algn="l"/>
                <a:tab pos="2117090" algn="l"/>
              </a:tabLst>
            </a:pPr>
            <a:r>
              <a:rPr sz="2200" b="0" spc="-10" dirty="0">
                <a:latin typeface="Times New Roman"/>
                <a:cs typeface="Times New Roman"/>
              </a:rPr>
              <a:t>min	</a:t>
            </a:r>
            <a:r>
              <a:rPr sz="4950" b="0" spc="15" baseline="-8417" dirty="0">
                <a:latin typeface="Symbol"/>
                <a:cs typeface="Symbol"/>
              </a:rPr>
              <a:t></a:t>
            </a:r>
            <a:r>
              <a:rPr sz="2200" b="0" spc="10" dirty="0">
                <a:latin typeface="Times New Roman"/>
                <a:cs typeface="Times New Roman"/>
              </a:rPr>
              <a:t>[</a:t>
            </a:r>
            <a:r>
              <a:rPr sz="2200" b="0" i="1" spc="10" dirty="0">
                <a:latin typeface="Times New Roman"/>
                <a:cs typeface="Times New Roman"/>
              </a:rPr>
              <a:t>Y</a:t>
            </a:r>
            <a:r>
              <a:rPr sz="2200" b="0" i="1" spc="390" dirty="0">
                <a:latin typeface="Times New Roman"/>
                <a:cs typeface="Times New Roman"/>
              </a:rPr>
              <a:t> </a:t>
            </a:r>
            <a:r>
              <a:rPr sz="2200" b="0" spc="5" dirty="0">
                <a:latin typeface="Symbol"/>
                <a:cs typeface="Symbol"/>
              </a:rPr>
              <a:t></a:t>
            </a:r>
            <a:r>
              <a:rPr sz="2200" b="0" spc="-160" dirty="0">
                <a:latin typeface="Times New Roman"/>
                <a:cs typeface="Times New Roman"/>
              </a:rPr>
              <a:t> </a:t>
            </a:r>
            <a:r>
              <a:rPr sz="2200" b="0" spc="25" dirty="0">
                <a:latin typeface="Times New Roman"/>
                <a:cs typeface="Times New Roman"/>
              </a:rPr>
              <a:t>(</a:t>
            </a:r>
            <a:r>
              <a:rPr sz="2200" b="0" i="1" spc="25" dirty="0">
                <a:latin typeface="Times New Roman"/>
                <a:cs typeface="Times New Roman"/>
              </a:rPr>
              <a:t>b	</a:t>
            </a:r>
            <a:r>
              <a:rPr sz="2200" b="0" spc="5" dirty="0">
                <a:latin typeface="Symbol"/>
                <a:cs typeface="Symbol"/>
              </a:rPr>
              <a:t></a:t>
            </a:r>
            <a:r>
              <a:rPr sz="2200" b="0" spc="5" dirty="0">
                <a:latin typeface="Times New Roman"/>
                <a:cs typeface="Times New Roman"/>
              </a:rPr>
              <a:t> </a:t>
            </a:r>
            <a:r>
              <a:rPr sz="2200" b="0" i="1" spc="5" dirty="0">
                <a:latin typeface="Times New Roman"/>
                <a:cs typeface="Times New Roman"/>
              </a:rPr>
              <a:t>b X</a:t>
            </a:r>
            <a:r>
              <a:rPr sz="2200" b="0" i="1" spc="150" dirty="0">
                <a:latin typeface="Times New Roman"/>
                <a:cs typeface="Times New Roman"/>
              </a:rPr>
              <a:t> </a:t>
            </a:r>
            <a:r>
              <a:rPr sz="2200" b="0" spc="-5" dirty="0">
                <a:latin typeface="Times New Roman"/>
                <a:cs typeface="Times New Roman"/>
              </a:rPr>
              <a:t>)]</a:t>
            </a:r>
            <a:r>
              <a:rPr sz="1875" b="0" spc="-7" baseline="44444" dirty="0">
                <a:latin typeface="Times New Roman"/>
                <a:cs typeface="Times New Roman"/>
              </a:rPr>
              <a:t>2</a:t>
            </a:r>
            <a:endParaRPr sz="1875" baseline="44444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8431" y="836675"/>
            <a:ext cx="7979664" cy="4968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Applicazione </a:t>
            </a:r>
            <a:r>
              <a:rPr sz="2400" dirty="0"/>
              <a:t>ai dati </a:t>
            </a:r>
            <a:r>
              <a:rPr sz="2400" spc="-5" dirty="0"/>
              <a:t>dei punteggi nei </a:t>
            </a:r>
            <a:r>
              <a:rPr sz="2400" dirty="0"/>
              <a:t>test </a:t>
            </a:r>
            <a:r>
              <a:rPr sz="2400" spc="-5" dirty="0"/>
              <a:t>della  California </a:t>
            </a:r>
            <a:r>
              <a:rPr sz="2400" i="1" spc="-5" dirty="0">
                <a:latin typeface="Verdana"/>
                <a:cs typeface="Verdana"/>
              </a:rPr>
              <a:t>Punteggio nei </a:t>
            </a:r>
            <a:r>
              <a:rPr sz="2400" i="1" dirty="0">
                <a:latin typeface="Verdana"/>
                <a:cs typeface="Verdana"/>
              </a:rPr>
              <a:t>test – </a:t>
            </a:r>
            <a:r>
              <a:rPr sz="2400" i="1" spc="-5" dirty="0">
                <a:latin typeface="Verdana"/>
                <a:cs typeface="Verdana"/>
              </a:rPr>
              <a:t>Dimensioni delle  classi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83422" y="4999837"/>
            <a:ext cx="1198245" cy="7575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60325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Verdana"/>
                <a:cs typeface="Verdana"/>
              </a:rPr>
              <a:t>= –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2,28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Verdana"/>
                <a:cs typeface="Verdana"/>
              </a:rPr>
              <a:t>=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698,9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422903" y="5367528"/>
            <a:ext cx="356615" cy="469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83540" y="4999837"/>
            <a:ext cx="8316595" cy="113347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Pendenza </a:t>
            </a:r>
            <a:r>
              <a:rPr sz="2000" dirty="0">
                <a:latin typeface="Verdana"/>
                <a:cs typeface="Verdana"/>
              </a:rPr>
              <a:t>stimata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Intercetta </a:t>
            </a:r>
            <a:r>
              <a:rPr sz="2000" dirty="0">
                <a:latin typeface="Verdana"/>
                <a:cs typeface="Verdana"/>
              </a:rPr>
              <a:t>stimata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  <a:tab pos="4262755" algn="l"/>
                <a:tab pos="5588000" algn="l"/>
              </a:tabLst>
            </a:pPr>
            <a:r>
              <a:rPr sz="2000" spc="-5" dirty="0">
                <a:latin typeface="Verdana"/>
                <a:cs typeface="Verdana"/>
              </a:rPr>
              <a:t>Retta di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regressione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stimata:	</a:t>
            </a:r>
            <a:r>
              <a:rPr sz="3375" i="1" spc="30" baseline="1234" dirty="0">
                <a:latin typeface="Times New Roman"/>
                <a:cs typeface="Times New Roman"/>
              </a:rPr>
              <a:t>TestScore	</a:t>
            </a:r>
            <a:r>
              <a:rPr sz="2000" dirty="0">
                <a:latin typeface="Verdana"/>
                <a:cs typeface="Verdana"/>
              </a:rPr>
              <a:t>= 698,9 –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2,28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579994" y="1527047"/>
            <a:ext cx="6457315" cy="3918585"/>
            <a:chOff x="1579994" y="1527047"/>
            <a:chExt cx="6457315" cy="3918585"/>
          </a:xfrm>
        </p:grpSpPr>
        <p:sp>
          <p:nvSpPr>
            <p:cNvPr id="7" name="object 7"/>
            <p:cNvSpPr/>
            <p:nvPr/>
          </p:nvSpPr>
          <p:spPr>
            <a:xfrm>
              <a:off x="3348228" y="4978907"/>
              <a:ext cx="320039" cy="46634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579994" y="1527047"/>
              <a:ext cx="6457205" cy="326707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Interpretazione delle </a:t>
            </a:r>
            <a:r>
              <a:rPr i="1" spc="-10" dirty="0">
                <a:latin typeface="Verdana"/>
                <a:cs typeface="Verdana"/>
              </a:rPr>
              <a:t>stime </a:t>
            </a:r>
            <a:r>
              <a:rPr i="1" spc="-5" dirty="0">
                <a:latin typeface="Verdana"/>
                <a:cs typeface="Verdana"/>
              </a:rPr>
              <a:t>di </a:t>
            </a:r>
            <a:r>
              <a:rPr i="1" spc="-10" dirty="0">
                <a:latin typeface="Verdana"/>
                <a:cs typeface="Verdana"/>
              </a:rPr>
              <a:t>pendenza </a:t>
            </a:r>
            <a:r>
              <a:rPr i="1" spc="-5" dirty="0">
                <a:latin typeface="Verdana"/>
                <a:cs typeface="Verdana"/>
              </a:rPr>
              <a:t>e  intercetta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47596"/>
            <a:ext cx="7821930" cy="111379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1957070" algn="l"/>
              </a:tabLst>
            </a:pPr>
            <a:r>
              <a:rPr sz="2000" dirty="0">
                <a:latin typeface="Verdana"/>
                <a:cs typeface="Verdana"/>
              </a:rPr>
              <a:t>•	= 698,9 –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2,28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68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distretti </a:t>
            </a:r>
            <a:r>
              <a:rPr sz="2000" dirty="0">
                <a:latin typeface="Verdana"/>
                <a:cs typeface="Verdana"/>
              </a:rPr>
              <a:t>con uno studente </a:t>
            </a:r>
            <a:r>
              <a:rPr sz="2000" spc="-5" dirty="0">
                <a:latin typeface="Verdana"/>
                <a:cs typeface="Verdana"/>
              </a:rPr>
              <a:t>in più per insegnante in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media  </a:t>
            </a:r>
            <a:r>
              <a:rPr sz="2000" dirty="0">
                <a:latin typeface="Verdana"/>
                <a:cs typeface="Verdana"/>
              </a:rPr>
              <a:t>ottengono </a:t>
            </a:r>
            <a:r>
              <a:rPr sz="2000" spc="-5" dirty="0">
                <a:latin typeface="Verdana"/>
                <a:cs typeface="Verdana"/>
              </a:rPr>
              <a:t>punteggi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test inferiori di </a:t>
            </a:r>
            <a:r>
              <a:rPr sz="2000" dirty="0">
                <a:latin typeface="Verdana"/>
                <a:cs typeface="Verdana"/>
              </a:rPr>
              <a:t>2,28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punti.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Cioè</a:t>
            </a:r>
          </a:p>
          <a:p>
            <a:pPr marL="355600" marR="5080" indent="-342900">
              <a:lnSpc>
                <a:spcPct val="100000"/>
              </a:lnSpc>
              <a:spcBef>
                <a:spcPts val="1835"/>
              </a:spcBef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L’intercetta (letteralmente) </a:t>
            </a:r>
            <a:r>
              <a:rPr dirty="0"/>
              <a:t>significa che, secondo </a:t>
            </a:r>
            <a:r>
              <a:rPr spc="-5" dirty="0"/>
              <a:t>questa  retta </a:t>
            </a:r>
            <a:r>
              <a:rPr dirty="0"/>
              <a:t>stimata, i </a:t>
            </a:r>
            <a:r>
              <a:rPr spc="-5" dirty="0"/>
              <a:t>distretti </a:t>
            </a:r>
            <a:r>
              <a:rPr dirty="0"/>
              <a:t>con </a:t>
            </a:r>
            <a:r>
              <a:rPr spc="-5" dirty="0"/>
              <a:t>zero </a:t>
            </a:r>
            <a:r>
              <a:rPr dirty="0"/>
              <a:t>studenti </a:t>
            </a:r>
            <a:r>
              <a:rPr spc="-5" dirty="0"/>
              <a:t>per insegnante  otterrebbero </a:t>
            </a:r>
            <a:r>
              <a:rPr dirty="0"/>
              <a:t>un </a:t>
            </a:r>
            <a:r>
              <a:rPr spc="-5" dirty="0"/>
              <a:t>punteggio </a:t>
            </a:r>
            <a:r>
              <a:rPr dirty="0"/>
              <a:t>nei </a:t>
            </a:r>
            <a:r>
              <a:rPr spc="-5" dirty="0"/>
              <a:t>test </a:t>
            </a:r>
            <a:r>
              <a:rPr dirty="0"/>
              <a:t>stimato </a:t>
            </a:r>
            <a:r>
              <a:rPr spc="-5" dirty="0"/>
              <a:t>in </a:t>
            </a:r>
            <a:r>
              <a:rPr dirty="0"/>
              <a:t>698,9. Ma  </a:t>
            </a:r>
            <a:r>
              <a:rPr spc="-5" dirty="0"/>
              <a:t>questa interpretazione dell’intercetta </a:t>
            </a:r>
            <a:r>
              <a:rPr dirty="0"/>
              <a:t>non ha senso –  </a:t>
            </a:r>
            <a:r>
              <a:rPr spc="-5" dirty="0"/>
              <a:t>estrapola la linea </a:t>
            </a:r>
            <a:r>
              <a:rPr dirty="0"/>
              <a:t>al </a:t>
            </a:r>
            <a:r>
              <a:rPr spc="-5" dirty="0"/>
              <a:t>di </a:t>
            </a:r>
            <a:r>
              <a:rPr dirty="0"/>
              <a:t>fuori </a:t>
            </a:r>
            <a:r>
              <a:rPr spc="-5" dirty="0"/>
              <a:t>dell’intervallo dei dati </a:t>
            </a:r>
            <a:r>
              <a:rPr dirty="0"/>
              <a:t>– </a:t>
            </a:r>
            <a:r>
              <a:rPr spc="-5" dirty="0"/>
              <a:t>in questo  caso, l’intercetta </a:t>
            </a:r>
            <a:r>
              <a:rPr dirty="0"/>
              <a:t>non ha </a:t>
            </a:r>
            <a:r>
              <a:rPr spc="-5" dirty="0"/>
              <a:t>significato dal punto </a:t>
            </a:r>
            <a:r>
              <a:rPr dirty="0"/>
              <a:t>di </a:t>
            </a:r>
            <a:r>
              <a:rPr spc="-5" dirty="0"/>
              <a:t>vista  economico.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21560" y="1479511"/>
            <a:ext cx="133223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i="1" spc="15" dirty="0">
                <a:latin typeface="Times New Roman"/>
                <a:cs typeface="Times New Roman"/>
              </a:rPr>
              <a:t>T</a:t>
            </a:r>
            <a:r>
              <a:rPr sz="2600" i="1" spc="-15" dirty="0">
                <a:latin typeface="Times New Roman"/>
                <a:cs typeface="Times New Roman"/>
              </a:rPr>
              <a:t>e</a:t>
            </a:r>
            <a:r>
              <a:rPr sz="2600" i="1" spc="5" dirty="0">
                <a:latin typeface="Times New Roman"/>
                <a:cs typeface="Times New Roman"/>
              </a:rPr>
              <a:t>stS</a:t>
            </a:r>
            <a:r>
              <a:rPr sz="2600" i="1" spc="-20" dirty="0">
                <a:latin typeface="Times New Roman"/>
                <a:cs typeface="Times New Roman"/>
              </a:rPr>
              <a:t>c</a:t>
            </a:r>
            <a:r>
              <a:rPr sz="2600" i="1" spc="10" dirty="0">
                <a:latin typeface="Times New Roman"/>
                <a:cs typeface="Times New Roman"/>
              </a:rPr>
              <a:t>o</a:t>
            </a:r>
            <a:r>
              <a:rPr sz="2600" i="1" spc="-10" dirty="0">
                <a:latin typeface="Times New Roman"/>
                <a:cs typeface="Times New Roman"/>
              </a:rPr>
              <a:t>r</a:t>
            </a:r>
            <a:r>
              <a:rPr sz="2600" i="1" spc="10" dirty="0">
                <a:latin typeface="Times New Roman"/>
                <a:cs typeface="Times New Roman"/>
              </a:rPr>
              <a:t>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13869" y="3290268"/>
            <a:ext cx="1364615" cy="0"/>
          </a:xfrm>
          <a:custGeom>
            <a:avLst/>
            <a:gdLst/>
            <a:ahLst/>
            <a:cxnLst/>
            <a:rect l="l" t="t" r="r" b="b"/>
            <a:pathLst>
              <a:path w="1364614">
                <a:moveTo>
                  <a:pt x="0" y="0"/>
                </a:moveTo>
                <a:lnTo>
                  <a:pt x="1364115" y="0"/>
                </a:lnTo>
              </a:path>
            </a:pathLst>
          </a:custGeom>
          <a:ln w="142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94172" y="2879434"/>
            <a:ext cx="2539365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250" spc="5" dirty="0">
                <a:latin typeface="Symbol"/>
                <a:cs typeface="Symbol"/>
              </a:rPr>
              <a:t></a:t>
            </a:r>
            <a:r>
              <a:rPr sz="2250" spc="5" dirty="0">
                <a:latin typeface="Times New Roman"/>
                <a:cs typeface="Times New Roman"/>
              </a:rPr>
              <a:t>TestScore </a:t>
            </a:r>
            <a:r>
              <a:rPr sz="3000" baseline="-33333" dirty="0">
                <a:latin typeface="Verdana"/>
                <a:cs typeface="Verdana"/>
              </a:rPr>
              <a:t>=</a:t>
            </a:r>
            <a:r>
              <a:rPr sz="3000" spc="187" baseline="-33333" dirty="0">
                <a:latin typeface="Verdana"/>
                <a:cs typeface="Verdana"/>
              </a:rPr>
              <a:t> </a:t>
            </a:r>
            <a:r>
              <a:rPr sz="3000" baseline="-33333" dirty="0">
                <a:latin typeface="Verdana"/>
                <a:cs typeface="Verdana"/>
              </a:rPr>
              <a:t>–2,28</a:t>
            </a:r>
            <a:endParaRPr sz="3000" baseline="-33333">
              <a:latin typeface="Verdana"/>
              <a:cs typeface="Verdana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053652" y="3286060"/>
            <a:ext cx="685165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250" spc="5" dirty="0">
                <a:latin typeface="Symbol"/>
                <a:cs typeface="Symbol"/>
              </a:rPr>
              <a:t></a:t>
            </a:r>
            <a:r>
              <a:rPr sz="2250" i="1" spc="10" dirty="0">
                <a:latin typeface="Times New Roman"/>
                <a:cs typeface="Times New Roman"/>
              </a:rPr>
              <a:t>S</a:t>
            </a:r>
            <a:r>
              <a:rPr sz="2250" i="1" spc="20" dirty="0">
                <a:latin typeface="Times New Roman"/>
                <a:cs typeface="Times New Roman"/>
              </a:rPr>
              <a:t>T</a:t>
            </a:r>
            <a:r>
              <a:rPr sz="2250" i="1" spc="15" dirty="0">
                <a:latin typeface="Times New Roman"/>
                <a:cs typeface="Times New Roman"/>
              </a:rPr>
              <a:t>R</a:t>
            </a:r>
            <a:endParaRPr sz="2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8598" y="1191401"/>
            <a:ext cx="6455742" cy="3267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7631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Valori </a:t>
            </a:r>
            <a:r>
              <a:rPr spc="-10" dirty="0"/>
              <a:t>predetti </a:t>
            </a:r>
            <a:r>
              <a:rPr spc="-5" dirty="0"/>
              <a:t>e</a:t>
            </a:r>
            <a:r>
              <a:rPr spc="55" dirty="0"/>
              <a:t> </a:t>
            </a:r>
            <a:r>
              <a:rPr spc="-10" dirty="0"/>
              <a:t>residui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4831841"/>
            <a:ext cx="767715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Uno </a:t>
            </a:r>
            <a:r>
              <a:rPr sz="2000" spc="-5" dirty="0">
                <a:latin typeface="Verdana"/>
                <a:cs typeface="Verdana"/>
              </a:rPr>
              <a:t>dei distretti nella banca dati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Antelope, CA,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i="1" spc="-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  <a:p>
            <a:pPr marL="1714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19,33 e </a:t>
            </a:r>
            <a:r>
              <a:rPr sz="2000" i="1" dirty="0">
                <a:latin typeface="Verdana"/>
                <a:cs typeface="Verdana"/>
              </a:rPr>
              <a:t>TestScore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657,8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6020815"/>
            <a:ext cx="10763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residuo: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23667" y="5505703"/>
            <a:ext cx="4098290" cy="846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= 698,9 – 2,28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dirty="0">
                <a:latin typeface="Verdana"/>
                <a:cs typeface="Verdana"/>
              </a:rPr>
              <a:t>19,33 =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654,8</a:t>
            </a:r>
            <a:endParaRPr sz="2000">
              <a:latin typeface="Verdana"/>
              <a:cs typeface="Verdana"/>
            </a:endParaRPr>
          </a:p>
          <a:p>
            <a:pPr marL="57150">
              <a:lnSpc>
                <a:spcPct val="100000"/>
              </a:lnSpc>
              <a:spcBef>
                <a:spcPts val="1660"/>
              </a:spcBef>
            </a:pPr>
            <a:r>
              <a:rPr sz="2000" dirty="0">
                <a:latin typeface="Verdana"/>
                <a:cs typeface="Verdana"/>
              </a:rPr>
              <a:t>= 657,8 – 654,8 =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3,0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07067" y="5680323"/>
            <a:ext cx="700405" cy="25272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i="1" spc="-5" dirty="0">
                <a:latin typeface="Times New Roman"/>
                <a:cs typeface="Times New Roman"/>
              </a:rPr>
              <a:t>Ant</a:t>
            </a:r>
            <a:r>
              <a:rPr sz="1500" i="1" spc="-15" dirty="0">
                <a:latin typeface="Times New Roman"/>
                <a:cs typeface="Times New Roman"/>
              </a:rPr>
              <a:t>e</a:t>
            </a:r>
            <a:r>
              <a:rPr sz="1500" i="1" spc="-5" dirty="0">
                <a:latin typeface="Times New Roman"/>
                <a:cs typeface="Times New Roman"/>
              </a:rPr>
              <a:t>lope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140" y="5433252"/>
            <a:ext cx="2421890" cy="41783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000" spc="-5" dirty="0">
                <a:latin typeface="Verdana"/>
                <a:cs typeface="Verdana"/>
              </a:rPr>
              <a:t>valore predetto:</a:t>
            </a:r>
            <a:r>
              <a:rPr sz="2000" spc="-190" dirty="0">
                <a:latin typeface="Verdana"/>
                <a:cs typeface="Verdana"/>
              </a:rPr>
              <a:t> </a:t>
            </a:r>
            <a:r>
              <a:rPr sz="3825" i="1" spc="-517" baseline="-4357" dirty="0">
                <a:latin typeface="Times New Roman"/>
                <a:cs typeface="Times New Roman"/>
              </a:rPr>
              <a:t>Y</a:t>
            </a:r>
            <a:r>
              <a:rPr sz="3825" spc="-517" baseline="10893" dirty="0">
                <a:latin typeface="Times New Roman"/>
                <a:cs typeface="Times New Roman"/>
              </a:rPr>
              <a:t>ˆ</a:t>
            </a:r>
            <a:endParaRPr sz="3825" baseline="10893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44279" y="6024155"/>
            <a:ext cx="938530" cy="4241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3900" i="1" spc="-112" baseline="14957" dirty="0">
                <a:latin typeface="Times New Roman"/>
                <a:cs typeface="Times New Roman"/>
              </a:rPr>
              <a:t>u</a:t>
            </a:r>
            <a:r>
              <a:rPr sz="3900" spc="-112" baseline="17094" dirty="0">
                <a:latin typeface="Times New Roman"/>
                <a:cs typeface="Times New Roman"/>
              </a:rPr>
              <a:t>ˆ</a:t>
            </a:r>
            <a:r>
              <a:rPr sz="1500" i="1" spc="-75" dirty="0">
                <a:latin typeface="Times New Roman"/>
                <a:cs typeface="Times New Roman"/>
              </a:rPr>
              <a:t>Antelope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396240" y="2984282"/>
              <a:ext cx="7767955" cy="0"/>
            </a:xfrm>
            <a:custGeom>
              <a:avLst/>
              <a:gdLst/>
              <a:ahLst/>
              <a:cxnLst/>
              <a:rect l="l" t="t" r="r" b="b"/>
              <a:pathLst>
                <a:path w="7767955">
                  <a:moveTo>
                    <a:pt x="0" y="0"/>
                  </a:moveTo>
                  <a:lnTo>
                    <a:pt x="7767888" y="0"/>
                  </a:lnTo>
                </a:path>
              </a:pathLst>
            </a:custGeom>
            <a:ln w="16253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396240" y="3752718"/>
              <a:ext cx="852805" cy="0"/>
            </a:xfrm>
            <a:custGeom>
              <a:avLst/>
              <a:gdLst/>
              <a:ahLst/>
              <a:cxnLst/>
              <a:rect l="l" t="t" r="r" b="b"/>
              <a:pathLst>
                <a:path w="852805">
                  <a:moveTo>
                    <a:pt x="0" y="0"/>
                  </a:moveTo>
                  <a:lnTo>
                    <a:pt x="852508" y="0"/>
                  </a:lnTo>
                </a:path>
              </a:pathLst>
            </a:custGeom>
            <a:ln w="16226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55089" y="3752718"/>
              <a:ext cx="6809105" cy="0"/>
            </a:xfrm>
            <a:custGeom>
              <a:avLst/>
              <a:gdLst/>
              <a:ahLst/>
              <a:cxnLst/>
              <a:rect l="l" t="t" r="r" b="b"/>
              <a:pathLst>
                <a:path w="6809105">
                  <a:moveTo>
                    <a:pt x="0" y="0"/>
                  </a:moveTo>
                  <a:lnTo>
                    <a:pt x="6808530" y="0"/>
                  </a:lnTo>
                </a:path>
              </a:pathLst>
            </a:custGeom>
            <a:ln w="16226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0008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55390" algn="l"/>
              </a:tabLst>
            </a:pPr>
            <a:r>
              <a:rPr spc="-10" dirty="0"/>
              <a:t>Regressione</a:t>
            </a:r>
            <a:r>
              <a:rPr spc="70" dirty="0"/>
              <a:t> </a:t>
            </a:r>
            <a:r>
              <a:rPr spc="-10" dirty="0"/>
              <a:t>OLS:	</a:t>
            </a:r>
            <a:r>
              <a:rPr spc="-5" dirty="0"/>
              <a:t>output di</a:t>
            </a:r>
            <a:r>
              <a:rPr spc="-15" dirty="0"/>
              <a:t> </a:t>
            </a:r>
            <a:r>
              <a:rPr spc="-5" dirty="0"/>
              <a:t>STATA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364490" y="1349901"/>
          <a:ext cx="7831454" cy="14825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1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37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4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5279">
                <a:tc>
                  <a:txBody>
                    <a:bodyPr/>
                    <a:lstStyle/>
                    <a:p>
                      <a:pPr marL="31750">
                        <a:lnSpc>
                          <a:spcPts val="145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regress</a:t>
                      </a:r>
                      <a:r>
                        <a:rPr sz="1400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spc="-10" dirty="0">
                          <a:latin typeface="Courier New"/>
                          <a:cs typeface="Courier New"/>
                        </a:rPr>
                        <a:t>testscr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Regression</a:t>
                      </a:r>
                      <a:r>
                        <a:rPr sz="1400" spc="-114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with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ts val="145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str,</a:t>
                      </a:r>
                      <a:r>
                        <a:rPr sz="1400" spc="-2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spc="-10" dirty="0">
                          <a:latin typeface="Courier New"/>
                          <a:cs typeface="Courier New"/>
                        </a:rPr>
                        <a:t>robust</a:t>
                      </a:r>
                      <a:endParaRPr sz="1400">
                        <a:latin typeface="Courier New"/>
                        <a:cs typeface="Courier New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robust </a:t>
                      </a:r>
                      <a:r>
                        <a:rPr sz="1400" spc="-10" dirty="0">
                          <a:latin typeface="Courier New"/>
                          <a:cs typeface="Courier New"/>
                        </a:rPr>
                        <a:t>standard</a:t>
                      </a:r>
                      <a:r>
                        <a:rPr sz="1400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errors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10795" algn="ct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Number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400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obs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400" spc="-10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664"/>
                        </a:lnSpc>
                        <a:tabLst>
                          <a:tab pos="425450" algn="l"/>
                        </a:tabLst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F(	1,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5430">
                        <a:lnSpc>
                          <a:spcPts val="1664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418)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664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664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400" spc="-1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.2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6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0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1400" spc="-8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&gt;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66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F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66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0.</a:t>
                      </a:r>
                      <a:r>
                        <a:rPr sz="1400" spc="-1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00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3053">
                <a:tc gridSpan="4">
                  <a:txBody>
                    <a:bodyPr/>
                    <a:lstStyle/>
                    <a:p>
                      <a:pPr marR="47180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R-</a:t>
                      </a:r>
                      <a:r>
                        <a:rPr sz="1400" spc="-15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qu</a:t>
                      </a:r>
                      <a:r>
                        <a:rPr sz="1400" spc="-15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re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d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2476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2476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0.</a:t>
                      </a:r>
                      <a:r>
                        <a:rPr sz="1400" spc="-1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51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2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2476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010">
                <a:tc gridSpan="4">
                  <a:txBody>
                    <a:bodyPr/>
                    <a:lstStyle/>
                    <a:p>
                      <a:pPr marR="578485" algn="r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1400" spc="-9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spc="-10" dirty="0">
                          <a:latin typeface="Courier New"/>
                          <a:cs typeface="Courier New"/>
                        </a:rPr>
                        <a:t>MSE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69">
                        <a:lnSpc>
                          <a:spcPts val="1660"/>
                        </a:lnSpc>
                      </a:pPr>
                      <a:r>
                        <a:rPr sz="1400" dirty="0">
                          <a:latin typeface="Courier New"/>
                          <a:cs typeface="Courier New"/>
                        </a:rPr>
                        <a:t>=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660"/>
                        </a:lnSpc>
                      </a:pPr>
                      <a:r>
                        <a:rPr sz="1400" spc="-5" dirty="0">
                          <a:latin typeface="Courier New"/>
                          <a:cs typeface="Courier New"/>
                        </a:rPr>
                        <a:t>18</a:t>
                      </a:r>
                      <a:r>
                        <a:rPr sz="1400" spc="-1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400" spc="-5" dirty="0">
                          <a:latin typeface="Courier New"/>
                          <a:cs typeface="Courier New"/>
                        </a:rPr>
                        <a:t>58</a:t>
                      </a:r>
                      <a:r>
                        <a:rPr sz="1400" dirty="0">
                          <a:latin typeface="Courier New"/>
                          <a:cs typeface="Courier New"/>
                        </a:rPr>
                        <a:t>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bject 8"/>
          <p:cNvSpPr txBox="1"/>
          <p:nvPr/>
        </p:nvSpPr>
        <p:spPr>
          <a:xfrm>
            <a:off x="383540" y="3058134"/>
            <a:ext cx="215582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R="311150" algn="ctr">
              <a:lnSpc>
                <a:spcPct val="100000"/>
              </a:lnSpc>
              <a:spcBef>
                <a:spcPts val="434"/>
              </a:spcBef>
            </a:pPr>
            <a:r>
              <a:rPr sz="1400" b="1" dirty="0">
                <a:latin typeface="Courier New"/>
                <a:cs typeface="Courier New"/>
              </a:rPr>
              <a:t>|</a:t>
            </a:r>
            <a:endParaRPr sz="14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335"/>
              </a:spcBef>
              <a:tabLst>
                <a:tab pos="1595755" algn="l"/>
              </a:tabLst>
            </a:pPr>
            <a:r>
              <a:rPr sz="1400" b="1" spc="-5" dirty="0">
                <a:latin typeface="Courier New"/>
                <a:cs typeface="Courier New"/>
              </a:rPr>
              <a:t>testsc</a:t>
            </a:r>
            <a:r>
              <a:rPr sz="1400" b="1" dirty="0">
                <a:latin typeface="Courier New"/>
                <a:cs typeface="Courier New"/>
              </a:rPr>
              <a:t>r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dirty="0">
                <a:latin typeface="Courier New"/>
                <a:cs typeface="Courier New"/>
              </a:rPr>
              <a:t>|	</a:t>
            </a:r>
            <a:r>
              <a:rPr sz="1400" b="1" spc="-5" dirty="0">
                <a:latin typeface="Courier New"/>
                <a:cs typeface="Courier New"/>
              </a:rPr>
              <a:t>Coef.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31887" y="3058134"/>
            <a:ext cx="5344795" cy="53784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19380">
              <a:lnSpc>
                <a:spcPct val="100000"/>
              </a:lnSpc>
              <a:spcBef>
                <a:spcPts val="434"/>
              </a:spcBef>
            </a:pPr>
            <a:r>
              <a:rPr sz="1400" b="1" spc="-10" dirty="0">
                <a:latin typeface="Courier New"/>
                <a:cs typeface="Courier New"/>
              </a:rPr>
              <a:t>Robust</a:t>
            </a:r>
            <a:endParaRPr sz="14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35"/>
              </a:spcBef>
              <a:tabLst>
                <a:tab pos="1608455" algn="l"/>
                <a:tab pos="2139315" algn="l"/>
                <a:tab pos="3202940" algn="l"/>
              </a:tabLst>
            </a:pPr>
            <a:r>
              <a:rPr sz="1400" b="1" spc="-10" dirty="0">
                <a:latin typeface="Courier New"/>
                <a:cs typeface="Courier New"/>
              </a:rPr>
              <a:t>Std.</a:t>
            </a:r>
            <a:r>
              <a:rPr sz="1400" b="1" spc="-5" dirty="0">
                <a:latin typeface="Courier New"/>
                <a:cs typeface="Courier New"/>
              </a:rPr>
              <a:t> Err.	</a:t>
            </a:r>
            <a:r>
              <a:rPr sz="1400" b="1" dirty="0">
                <a:latin typeface="Courier New"/>
                <a:cs typeface="Courier New"/>
              </a:rPr>
              <a:t>t	</a:t>
            </a:r>
            <a:r>
              <a:rPr sz="1400" b="1" spc="-5" dirty="0">
                <a:latin typeface="Courier New"/>
                <a:cs typeface="Courier New"/>
              </a:rPr>
              <a:t>P&gt;|t|	[95% Conf.</a:t>
            </a:r>
            <a:r>
              <a:rPr sz="1400" b="1" spc="-8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Interval]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3612260"/>
            <a:ext cx="789241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64235" algn="l"/>
                <a:tab pos="7879080" algn="l"/>
              </a:tabLst>
            </a:pPr>
            <a:r>
              <a:rPr sz="1400" b="1" dirty="0">
                <a:latin typeface="Courier New"/>
                <a:cs typeface="Courier New"/>
              </a:rPr>
              <a:t> 	</a:t>
            </a:r>
            <a:r>
              <a:rPr sz="1400" b="1" spc="-5" dirty="0">
                <a:latin typeface="Courier New"/>
                <a:cs typeface="Courier New"/>
              </a:rPr>
              <a:t>+</a:t>
            </a:r>
            <a:r>
              <a:rPr sz="1400" b="1" dirty="0">
                <a:latin typeface="Courier New"/>
                <a:cs typeface="Courier New"/>
              </a:rPr>
              <a:t> 	</a:t>
            </a:r>
            <a:endParaRPr sz="1400">
              <a:latin typeface="Courier New"/>
              <a:cs typeface="Courier New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77850" y="3910856"/>
          <a:ext cx="7618092" cy="4581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2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55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90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87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883">
                <a:tc>
                  <a:txBody>
                    <a:bodyPr/>
                    <a:lstStyle/>
                    <a:p>
                      <a:pPr marR="97790" algn="r">
                        <a:lnSpc>
                          <a:spcPts val="145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str</a:t>
                      </a:r>
                      <a:r>
                        <a:rPr sz="1400" b="1" spc="-10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|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1130" algn="r">
                        <a:lnSpc>
                          <a:spcPts val="1450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-2</a:t>
                      </a:r>
                      <a:r>
                        <a:rPr sz="1400" b="1" spc="-2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279808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450"/>
                        </a:lnSpc>
                      </a:pPr>
                      <a:r>
                        <a:rPr sz="1400" b="1" spc="-10" dirty="0">
                          <a:latin typeface="Courier New"/>
                          <a:cs typeface="Courier New"/>
                        </a:rPr>
                        <a:t>.5194892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45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-4.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9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45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0.000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1765" algn="r">
                        <a:lnSpc>
                          <a:spcPts val="1450"/>
                        </a:lnSpc>
                      </a:pPr>
                      <a:r>
                        <a:rPr sz="1400" b="1" spc="-15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3.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0094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5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ts val="145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-1</a:t>
                      </a:r>
                      <a:r>
                        <a:rPr sz="1400" b="1" spc="-2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25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67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1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229">
                <a:tc>
                  <a:txBody>
                    <a:bodyPr/>
                    <a:lstStyle/>
                    <a:p>
                      <a:pPr marR="97790" algn="r">
                        <a:lnSpc>
                          <a:spcPts val="1664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_cons</a:t>
                      </a:r>
                      <a:r>
                        <a:rPr sz="1400" b="1" spc="-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|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1130" algn="r">
                        <a:lnSpc>
                          <a:spcPts val="1664"/>
                        </a:lnSpc>
                      </a:pPr>
                      <a:r>
                        <a:rPr sz="1400" b="1" spc="-2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400" b="1" spc="-10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4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33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750">
                        <a:lnSpc>
                          <a:spcPts val="1664"/>
                        </a:lnSpc>
                      </a:pPr>
                      <a:r>
                        <a:rPr sz="1400" b="1" spc="-10" dirty="0">
                          <a:latin typeface="Courier New"/>
                          <a:cs typeface="Courier New"/>
                        </a:rPr>
                        <a:t>10.36436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1130" algn="r">
                        <a:lnSpc>
                          <a:spcPts val="1664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4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400" b="1" spc="-20" dirty="0">
                          <a:latin typeface="Courier New"/>
                          <a:cs typeface="Courier New"/>
                        </a:rPr>
                        <a:t>4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4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9385">
                        <a:lnSpc>
                          <a:spcPts val="1664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0.000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0495" algn="r">
                        <a:lnSpc>
                          <a:spcPts val="1664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400" b="1" spc="-10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400" b="1" spc="-20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4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6</a:t>
                      </a:r>
                      <a:r>
                        <a:rPr sz="14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2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664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400" b="1" spc="-20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400" b="1" spc="-10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400" b="1" spc="-20" dirty="0"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400" b="1" spc="-10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7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object 12"/>
          <p:cNvSpPr/>
          <p:nvPr/>
        </p:nvSpPr>
        <p:spPr>
          <a:xfrm>
            <a:off x="396240" y="4521195"/>
            <a:ext cx="7767955" cy="0"/>
          </a:xfrm>
          <a:custGeom>
            <a:avLst/>
            <a:gdLst/>
            <a:ahLst/>
            <a:cxnLst/>
            <a:rect l="l" t="t" r="r" b="b"/>
            <a:pathLst>
              <a:path w="7767955">
                <a:moveTo>
                  <a:pt x="0" y="0"/>
                </a:moveTo>
                <a:lnTo>
                  <a:pt x="7767470" y="0"/>
                </a:lnTo>
              </a:path>
            </a:pathLst>
          </a:custGeom>
          <a:ln w="16226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198877" y="4920234"/>
            <a:ext cx="219265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Verdana"/>
                <a:cs typeface="Verdana"/>
              </a:rPr>
              <a:t>= 698,9 –</a:t>
            </a:r>
            <a:r>
              <a:rPr sz="1600" spc="-7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Verdana"/>
                <a:cs typeface="Verdana"/>
              </a:rPr>
              <a:t>2,28</a:t>
            </a:r>
            <a:r>
              <a:rPr sz="1600" spc="-5" dirty="0">
                <a:latin typeface="AoyagiKouzanFontT"/>
                <a:cs typeface="AoyagiKouzanFontT"/>
              </a:rPr>
              <a:t>×</a:t>
            </a:r>
            <a:r>
              <a:rPr sz="1600" i="1" spc="-5" dirty="0">
                <a:latin typeface="Verdana"/>
                <a:cs typeface="Verdana"/>
              </a:rPr>
              <a:t>STR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40739" y="5504179"/>
            <a:ext cx="62706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Verdana"/>
                <a:cs typeface="Verdana"/>
              </a:rPr>
              <a:t>(discuteremo più </a:t>
            </a:r>
            <a:r>
              <a:rPr sz="1600" spc="-5" dirty="0">
                <a:latin typeface="Verdana"/>
                <a:cs typeface="Verdana"/>
              </a:rPr>
              <a:t>avanti </a:t>
            </a:r>
            <a:r>
              <a:rPr sz="1600" spc="-10" dirty="0">
                <a:latin typeface="Verdana"/>
                <a:cs typeface="Verdana"/>
              </a:rPr>
              <a:t>la </a:t>
            </a:r>
            <a:r>
              <a:rPr sz="1600" spc="-5" dirty="0">
                <a:latin typeface="Verdana"/>
                <a:cs typeface="Verdana"/>
              </a:rPr>
              <a:t>parte rimanente di </a:t>
            </a:r>
            <a:r>
              <a:rPr sz="1600" spc="-10" dirty="0">
                <a:latin typeface="Verdana"/>
                <a:cs typeface="Verdana"/>
              </a:rPr>
              <a:t>questo</a:t>
            </a:r>
            <a:r>
              <a:rPr sz="1600" spc="254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output)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58749" y="4787655"/>
            <a:ext cx="1207135" cy="3854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350" i="1" spc="10" dirty="0">
                <a:latin typeface="Times New Roman"/>
                <a:cs typeface="Times New Roman"/>
              </a:rPr>
              <a:t>T</a:t>
            </a:r>
            <a:r>
              <a:rPr sz="2350" i="1" spc="-20" dirty="0">
                <a:latin typeface="Times New Roman"/>
                <a:cs typeface="Times New Roman"/>
              </a:rPr>
              <a:t>e</a:t>
            </a:r>
            <a:r>
              <a:rPr sz="2350" i="1" spc="5" dirty="0">
                <a:latin typeface="Times New Roman"/>
                <a:cs typeface="Times New Roman"/>
              </a:rPr>
              <a:t>stS</a:t>
            </a:r>
            <a:r>
              <a:rPr sz="2350" i="1" spc="-20" dirty="0">
                <a:latin typeface="Times New Roman"/>
                <a:cs typeface="Times New Roman"/>
              </a:rPr>
              <a:t>c</a:t>
            </a:r>
            <a:r>
              <a:rPr sz="2350" i="1" spc="10" dirty="0">
                <a:latin typeface="Times New Roman"/>
                <a:cs typeface="Times New Roman"/>
              </a:rPr>
              <a:t>o</a:t>
            </a:r>
            <a:r>
              <a:rPr sz="2350" i="1" spc="-5" dirty="0">
                <a:latin typeface="Times New Roman"/>
                <a:cs typeface="Times New Roman"/>
              </a:rPr>
              <a:t>r</a:t>
            </a:r>
            <a:r>
              <a:rPr sz="2350" i="1" spc="5" dirty="0">
                <a:latin typeface="Times New Roman"/>
                <a:cs typeface="Times New Roman"/>
              </a:rPr>
              <a:t>e</a:t>
            </a:r>
            <a:endParaRPr sz="2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6649084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Misure di </a:t>
            </a:r>
            <a:r>
              <a:rPr spc="-10" dirty="0" err="1"/>
              <a:t>bontà</a:t>
            </a:r>
            <a:r>
              <a:rPr spc="60" dirty="0"/>
              <a:t> </a:t>
            </a:r>
            <a:r>
              <a:rPr spc="-5" dirty="0" err="1"/>
              <a:t>dell’adattamento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217534" cy="2891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Due statistiche </a:t>
            </a:r>
            <a:r>
              <a:rPr sz="2000" spc="-5" dirty="0">
                <a:latin typeface="Verdana"/>
                <a:cs typeface="Verdana"/>
              </a:rPr>
              <a:t>di regressione </a:t>
            </a:r>
            <a:r>
              <a:rPr sz="2000" dirty="0">
                <a:latin typeface="Verdana"/>
                <a:cs typeface="Verdana"/>
              </a:rPr>
              <a:t>forniscono misure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complementari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bonta dell’adattamento della regressione </a:t>
            </a:r>
            <a:r>
              <a:rPr sz="2000" dirty="0">
                <a:latin typeface="Verdana"/>
                <a:cs typeface="Verdana"/>
              </a:rPr>
              <a:t>ai</a:t>
            </a:r>
            <a:r>
              <a:rPr sz="2000" spc="-5" dirty="0">
                <a:latin typeface="Verdana"/>
                <a:cs typeface="Verdana"/>
              </a:rPr>
              <a:t> dati:</a:t>
            </a:r>
            <a:endParaRPr sz="2000">
              <a:latin typeface="Verdana"/>
              <a:cs typeface="Verdana"/>
            </a:endParaRPr>
          </a:p>
          <a:p>
            <a:pPr marL="406400" marR="173355" indent="-342900">
              <a:lnSpc>
                <a:spcPct val="100000"/>
              </a:lnSpc>
              <a:spcBef>
                <a:spcPts val="167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5" dirty="0">
                <a:latin typeface="Verdana"/>
                <a:cs typeface="Verdana"/>
              </a:rPr>
              <a:t>L’</a:t>
            </a:r>
            <a:r>
              <a:rPr sz="2000" b="1" i="1" spc="5" dirty="0">
                <a:latin typeface="Verdana"/>
                <a:cs typeface="Verdana"/>
              </a:rPr>
              <a:t>R</a:t>
            </a:r>
            <a:r>
              <a:rPr sz="1950" b="1" spc="7" baseline="25641" dirty="0">
                <a:latin typeface="Verdana"/>
                <a:cs typeface="Verdana"/>
              </a:rPr>
              <a:t>2 </a:t>
            </a:r>
            <a:r>
              <a:rPr sz="2000" b="1" spc="-5" dirty="0">
                <a:latin typeface="Verdana"/>
                <a:cs typeface="Verdana"/>
              </a:rPr>
              <a:t>della regressione </a:t>
            </a:r>
            <a:r>
              <a:rPr sz="2000" dirty="0">
                <a:latin typeface="Verdana"/>
                <a:cs typeface="Verdana"/>
              </a:rPr>
              <a:t>misura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frazione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varianza di 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spiegata </a:t>
            </a:r>
            <a:r>
              <a:rPr sz="2000" dirty="0">
                <a:latin typeface="Verdana"/>
                <a:cs typeface="Verdana"/>
              </a:rPr>
              <a:t>da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;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priva </a:t>
            </a:r>
            <a:r>
              <a:rPr sz="2000" dirty="0">
                <a:latin typeface="Verdana"/>
                <a:cs typeface="Verdana"/>
              </a:rPr>
              <a:t>di unità e può </a:t>
            </a:r>
            <a:r>
              <a:rPr sz="2000" spc="-5" dirty="0">
                <a:latin typeface="Verdana"/>
                <a:cs typeface="Verdana"/>
              </a:rPr>
              <a:t>variare tra zero  (nessun adattamento) </a:t>
            </a:r>
            <a:r>
              <a:rPr sz="2000" dirty="0">
                <a:latin typeface="Verdana"/>
                <a:cs typeface="Verdana"/>
              </a:rPr>
              <a:t>e uno </a:t>
            </a:r>
            <a:r>
              <a:rPr sz="2000" spc="-5" dirty="0">
                <a:latin typeface="Verdana"/>
                <a:cs typeface="Verdana"/>
              </a:rPr>
              <a:t>(perfetto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adattamento)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168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L’</a:t>
            </a:r>
            <a:r>
              <a:rPr sz="2000" b="1" i="1" spc="-5" dirty="0">
                <a:latin typeface="Verdana"/>
                <a:cs typeface="Verdana"/>
              </a:rPr>
              <a:t>errore </a:t>
            </a:r>
            <a:r>
              <a:rPr sz="2000" b="1" i="1" dirty="0">
                <a:latin typeface="Verdana"/>
                <a:cs typeface="Verdana"/>
              </a:rPr>
              <a:t>standard </a:t>
            </a:r>
            <a:r>
              <a:rPr sz="2000" b="1" i="1" spc="-5" dirty="0">
                <a:latin typeface="Verdana"/>
                <a:cs typeface="Verdana"/>
              </a:rPr>
              <a:t>della regressione </a:t>
            </a:r>
            <a:r>
              <a:rPr sz="2000" b="1" dirty="0">
                <a:latin typeface="Verdana"/>
                <a:cs typeface="Verdana"/>
              </a:rPr>
              <a:t>(</a:t>
            </a:r>
            <a:r>
              <a:rPr sz="2000" b="1" i="1" dirty="0">
                <a:latin typeface="Verdana"/>
                <a:cs typeface="Verdana"/>
              </a:rPr>
              <a:t>SER</a:t>
            </a:r>
            <a:r>
              <a:rPr sz="2000" b="1" dirty="0">
                <a:latin typeface="Verdana"/>
                <a:cs typeface="Verdana"/>
              </a:rPr>
              <a:t>)</a:t>
            </a:r>
            <a:r>
              <a:rPr sz="2000" b="1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misura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dimensione di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tipico residuo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regressione nelle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unità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18598" y="1191401"/>
            <a:ext cx="6455742" cy="32678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8140" y="571880"/>
            <a:ext cx="407542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Esempio </a:t>
            </a:r>
            <a:r>
              <a:rPr spc="-5" dirty="0"/>
              <a:t>di </a:t>
            </a:r>
            <a:r>
              <a:rPr i="1" dirty="0">
                <a:latin typeface="Verdana"/>
                <a:cs typeface="Verdana"/>
              </a:rPr>
              <a:t>R</a:t>
            </a:r>
            <a:r>
              <a:rPr sz="2775" baseline="25525" dirty="0"/>
              <a:t>2 </a:t>
            </a:r>
            <a:r>
              <a:rPr sz="2800" spc="-5" dirty="0"/>
              <a:t>e</a:t>
            </a:r>
            <a:r>
              <a:rPr sz="2800" spc="-275" dirty="0"/>
              <a:t> </a:t>
            </a:r>
            <a:r>
              <a:rPr sz="2800" i="1" spc="-10" dirty="0">
                <a:latin typeface="Verdana"/>
                <a:cs typeface="Verdana"/>
              </a:rPr>
              <a:t>SER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8140" y="4534391"/>
            <a:ext cx="7782559" cy="15868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438150">
              <a:lnSpc>
                <a:spcPct val="100000"/>
              </a:lnSpc>
              <a:spcBef>
                <a:spcPts val="130"/>
              </a:spcBef>
            </a:pPr>
            <a:r>
              <a:rPr sz="2400" i="1" spc="20" dirty="0">
                <a:latin typeface="Times New Roman"/>
                <a:cs typeface="Times New Roman"/>
              </a:rPr>
              <a:t>TestScore </a:t>
            </a:r>
            <a:r>
              <a:rPr sz="2000" dirty="0">
                <a:latin typeface="Verdana"/>
                <a:cs typeface="Verdana"/>
              </a:rPr>
              <a:t>= 698,9 – 2,28</a:t>
            </a:r>
            <a:r>
              <a:rPr sz="2000" dirty="0">
                <a:latin typeface="AoyagiKouzanFontT"/>
                <a:cs typeface="AoyagiKouzanFontT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b="1" i="1" spc="10" dirty="0">
                <a:solidFill>
                  <a:srgbClr val="FF0000"/>
                </a:solidFill>
                <a:latin typeface="Verdana"/>
                <a:cs typeface="Verdana"/>
              </a:rPr>
              <a:t>R</a:t>
            </a:r>
            <a:r>
              <a:rPr sz="1950" b="1" spc="15" baseline="25641" dirty="0">
                <a:solidFill>
                  <a:srgbClr val="FF0000"/>
                </a:solidFill>
                <a:latin typeface="Verdana"/>
                <a:cs typeface="Verdana"/>
              </a:rPr>
              <a:t>2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= 0,05, </a:t>
            </a:r>
            <a:r>
              <a:rPr sz="2000" b="1" i="1" spc="-5" dirty="0">
                <a:solidFill>
                  <a:srgbClr val="FF0000"/>
                </a:solidFill>
                <a:latin typeface="Verdana"/>
                <a:cs typeface="Verdana"/>
              </a:rPr>
              <a:t>SER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=</a:t>
            </a:r>
            <a:r>
              <a:rPr sz="2000" b="1" spc="-42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18,6</a:t>
            </a:r>
            <a:endParaRPr sz="2000">
              <a:latin typeface="Verdana"/>
              <a:cs typeface="Verdana"/>
            </a:endParaRPr>
          </a:p>
          <a:p>
            <a:pPr marL="38100" marR="30480" algn="just">
              <a:lnSpc>
                <a:spcPct val="100000"/>
              </a:lnSpc>
              <a:spcBef>
                <a:spcPts val="2180"/>
              </a:spcBef>
            </a:pPr>
            <a:r>
              <a:rPr sz="2000" i="1" dirty="0">
                <a:latin typeface="Verdana"/>
                <a:cs typeface="Verdana"/>
              </a:rPr>
              <a:t>STR spiega soltanto una </a:t>
            </a:r>
            <a:r>
              <a:rPr sz="2000" i="1" spc="-5" dirty="0">
                <a:latin typeface="Verdana"/>
                <a:cs typeface="Verdana"/>
              </a:rPr>
              <a:t>piccola </a:t>
            </a:r>
            <a:r>
              <a:rPr sz="2000" i="1" dirty="0">
                <a:latin typeface="Verdana"/>
                <a:cs typeface="Verdana"/>
              </a:rPr>
              <a:t>frazione </a:t>
            </a:r>
            <a:r>
              <a:rPr sz="2000" i="1" spc="-5" dirty="0">
                <a:latin typeface="Verdana"/>
                <a:cs typeface="Verdana"/>
              </a:rPr>
              <a:t>della </a:t>
            </a:r>
            <a:r>
              <a:rPr sz="2000" i="1" dirty="0">
                <a:latin typeface="Verdana"/>
                <a:cs typeface="Verdana"/>
              </a:rPr>
              <a:t>variazione</a:t>
            </a:r>
            <a:r>
              <a:rPr sz="2000" i="1" spc="-19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nei  </a:t>
            </a:r>
            <a:r>
              <a:rPr sz="2000" i="1" spc="-5" dirty="0">
                <a:latin typeface="Verdana"/>
                <a:cs typeface="Verdana"/>
              </a:rPr>
              <a:t>punteggi </a:t>
            </a:r>
            <a:r>
              <a:rPr sz="2000" i="1" dirty="0">
                <a:latin typeface="Verdana"/>
                <a:cs typeface="Verdana"/>
              </a:rPr>
              <a:t>nei </a:t>
            </a:r>
            <a:r>
              <a:rPr sz="2000" i="1" spc="-5" dirty="0">
                <a:latin typeface="Verdana"/>
                <a:cs typeface="Verdana"/>
              </a:rPr>
              <a:t>test. </a:t>
            </a:r>
            <a:r>
              <a:rPr sz="2000" i="1" dirty="0">
                <a:latin typeface="Verdana"/>
                <a:cs typeface="Verdana"/>
              </a:rPr>
              <a:t>Ha senso questo? Significa che STR non è  </a:t>
            </a:r>
            <a:r>
              <a:rPr sz="2000" i="1" spc="-5" dirty="0">
                <a:latin typeface="Verdana"/>
                <a:cs typeface="Verdana"/>
              </a:rPr>
              <a:t>importante in </a:t>
            </a:r>
            <a:r>
              <a:rPr sz="2000" i="1" dirty="0">
                <a:latin typeface="Verdana"/>
                <a:cs typeface="Verdana"/>
              </a:rPr>
              <a:t>senso</a:t>
            </a:r>
            <a:r>
              <a:rPr sz="2000" i="1" spc="-7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politico?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34467"/>
            <a:ext cx="8376919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Le </a:t>
            </a:r>
            <a:r>
              <a:rPr spc="-5" dirty="0"/>
              <a:t>assunzioni </a:t>
            </a:r>
            <a:r>
              <a:rPr spc="-10" dirty="0"/>
              <a:t>dei </a:t>
            </a:r>
            <a:r>
              <a:rPr spc="-5" dirty="0" err="1"/>
              <a:t>minimi</a:t>
            </a:r>
            <a:r>
              <a:rPr spc="-5" dirty="0"/>
              <a:t> </a:t>
            </a:r>
            <a:r>
              <a:rPr spc="-10" dirty="0" err="1"/>
              <a:t>quadrati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873365" cy="4287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651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Quali sono, precisamente, le proprietà della  distribuzione campionaria dello </a:t>
            </a:r>
            <a:r>
              <a:rPr sz="2400" dirty="0">
                <a:latin typeface="Verdana"/>
                <a:cs typeface="Verdana"/>
              </a:rPr>
              <a:t>stimatore </a:t>
            </a:r>
            <a:r>
              <a:rPr sz="2400" spc="-5" dirty="0">
                <a:latin typeface="Verdana"/>
                <a:cs typeface="Verdana"/>
              </a:rPr>
              <a:t>OLS?  Quando lo </a:t>
            </a:r>
            <a:r>
              <a:rPr sz="2400" dirty="0">
                <a:latin typeface="Verdana"/>
                <a:cs typeface="Verdana"/>
              </a:rPr>
              <a:t>stimatore </a:t>
            </a:r>
            <a:r>
              <a:rPr sz="2400" spc="-5" dirty="0">
                <a:latin typeface="Verdana"/>
                <a:cs typeface="Verdana"/>
              </a:rPr>
              <a:t>sarà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distorto? Qual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5" dirty="0">
                <a:latin typeface="Verdana"/>
                <a:cs typeface="Verdana"/>
              </a:rPr>
              <a:t>la  </a:t>
            </a:r>
            <a:r>
              <a:rPr sz="2400" dirty="0">
                <a:latin typeface="Verdana"/>
                <a:cs typeface="Verdana"/>
              </a:rPr>
              <a:t>sua</a:t>
            </a:r>
            <a:r>
              <a:rPr sz="2400" spc="-5" dirty="0">
                <a:latin typeface="Verdana"/>
                <a:cs typeface="Verdana"/>
              </a:rPr>
              <a:t> varianza?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23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Per rispondere </a:t>
            </a:r>
            <a:r>
              <a:rPr sz="2400" dirty="0">
                <a:latin typeface="Verdana"/>
                <a:cs typeface="Verdana"/>
              </a:rPr>
              <a:t>a queste </a:t>
            </a:r>
            <a:r>
              <a:rPr sz="2400" spc="-5" dirty="0">
                <a:latin typeface="Verdana"/>
                <a:cs typeface="Verdana"/>
              </a:rPr>
              <a:t>domande </a:t>
            </a:r>
            <a:r>
              <a:rPr sz="2400" dirty="0">
                <a:latin typeface="Verdana"/>
                <a:cs typeface="Verdana"/>
              </a:rPr>
              <a:t>dobbiamo </a:t>
            </a:r>
            <a:r>
              <a:rPr sz="2400" spc="-5" dirty="0">
                <a:latin typeface="Verdana"/>
                <a:cs typeface="Verdana"/>
              </a:rPr>
              <a:t>fare  alcune assunzioni sulla </a:t>
            </a:r>
            <a:r>
              <a:rPr sz="2400" spc="-10" dirty="0">
                <a:latin typeface="Verdana"/>
                <a:cs typeface="Verdana"/>
              </a:rPr>
              <a:t>relazione </a:t>
            </a:r>
            <a:r>
              <a:rPr sz="2400" spc="-5" dirty="0">
                <a:latin typeface="Verdana"/>
                <a:cs typeface="Verdana"/>
              </a:rPr>
              <a:t>tra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e su  </a:t>
            </a:r>
            <a:r>
              <a:rPr sz="2400" spc="-5" dirty="0">
                <a:latin typeface="Verdana"/>
                <a:cs typeface="Verdana"/>
              </a:rPr>
              <a:t>come </a:t>
            </a:r>
            <a:r>
              <a:rPr sz="2400" dirty="0">
                <a:latin typeface="Verdana"/>
                <a:cs typeface="Verdana"/>
              </a:rPr>
              <a:t>sono ottenute </a:t>
            </a:r>
            <a:r>
              <a:rPr sz="2400" spc="-5" dirty="0">
                <a:latin typeface="Verdana"/>
                <a:cs typeface="Verdana"/>
              </a:rPr>
              <a:t>(lo </a:t>
            </a:r>
            <a:r>
              <a:rPr sz="2400" dirty="0">
                <a:latin typeface="Verdana"/>
                <a:cs typeface="Verdana"/>
              </a:rPr>
              <a:t>schema </a:t>
            </a:r>
            <a:r>
              <a:rPr sz="2400" spc="-5" dirty="0">
                <a:latin typeface="Verdana"/>
                <a:cs typeface="Verdana"/>
              </a:rPr>
              <a:t>di  campionamento)</a:t>
            </a:r>
            <a:endParaRPr sz="24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23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Queste assunzioni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sono tre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sono </a:t>
            </a:r>
            <a:r>
              <a:rPr sz="2400" dirty="0">
                <a:latin typeface="Verdana"/>
                <a:cs typeface="Verdana"/>
              </a:rPr>
              <a:t>note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come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assunzioni dei </a:t>
            </a:r>
            <a:r>
              <a:rPr sz="2400" spc="-10" dirty="0">
                <a:latin typeface="Verdana"/>
                <a:cs typeface="Verdana"/>
              </a:rPr>
              <a:t>minimi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quadrati.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764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Le </a:t>
            </a:r>
            <a:r>
              <a:rPr spc="-5" dirty="0"/>
              <a:t>assunzioni </a:t>
            </a:r>
            <a:r>
              <a:rPr spc="-10" dirty="0"/>
              <a:t>dei </a:t>
            </a:r>
            <a:r>
              <a:rPr spc="-5" dirty="0"/>
              <a:t>minimi</a:t>
            </a:r>
            <a:r>
              <a:rPr spc="125" dirty="0"/>
              <a:t> </a:t>
            </a:r>
            <a:r>
              <a:rPr spc="-10" dirty="0"/>
              <a:t>quadrati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2067" y="1626234"/>
            <a:ext cx="8289925" cy="459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6395" algn="ctr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i="1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1,…, </a:t>
            </a:r>
            <a:r>
              <a:rPr sz="2400" i="1" dirty="0">
                <a:latin typeface="Verdana"/>
                <a:cs typeface="Verdana"/>
              </a:rPr>
              <a:t>n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Verdana"/>
              <a:cs typeface="Verdana"/>
            </a:endParaRPr>
          </a:p>
          <a:p>
            <a:pPr marL="546100" marR="467995" indent="-457200">
              <a:lnSpc>
                <a:spcPct val="100000"/>
              </a:lnSpc>
              <a:buAutoNum type="arabicPeriod"/>
              <a:tabLst>
                <a:tab pos="5461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distribuzione di </a:t>
            </a:r>
            <a:r>
              <a:rPr sz="2400" i="1" dirty="0">
                <a:latin typeface="Verdana"/>
                <a:cs typeface="Verdana"/>
              </a:rPr>
              <a:t>u </a:t>
            </a:r>
            <a:r>
              <a:rPr sz="2400" spc="-5" dirty="0">
                <a:latin typeface="Verdana"/>
                <a:cs typeface="Verdana"/>
              </a:rPr>
              <a:t>condizionata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ha </a:t>
            </a:r>
            <a:r>
              <a:rPr sz="2400" spc="-5" dirty="0">
                <a:latin typeface="Verdana"/>
                <a:cs typeface="Verdana"/>
              </a:rPr>
              <a:t>media  nulla, cioè </a:t>
            </a:r>
            <a:r>
              <a:rPr sz="2400" i="1" spc="-5" dirty="0">
                <a:latin typeface="Verdana"/>
                <a:cs typeface="Verdana"/>
              </a:rPr>
              <a:t>E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spc="-5" dirty="0">
                <a:latin typeface="Verdana"/>
                <a:cs typeface="Verdana"/>
              </a:rPr>
              <a:t>|</a:t>
            </a:r>
            <a:r>
              <a:rPr sz="2400" i="1" spc="-5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0.</a:t>
            </a:r>
            <a:endParaRPr sz="2400">
              <a:latin typeface="Verdana"/>
              <a:cs typeface="Verdana"/>
            </a:endParaRPr>
          </a:p>
          <a:p>
            <a:pPr marL="832485" lvl="1" indent="-287020">
              <a:lnSpc>
                <a:spcPct val="100000"/>
              </a:lnSpc>
              <a:spcBef>
                <a:spcPts val="1035"/>
              </a:spcBef>
              <a:buFont typeface="Verdana"/>
              <a:buChar char="–"/>
              <a:tabLst>
                <a:tab pos="832485" algn="l"/>
                <a:tab pos="833119" algn="l"/>
                <a:tab pos="3255645" algn="l"/>
              </a:tabLst>
            </a:pPr>
            <a:r>
              <a:rPr sz="1800" i="1" spc="-5" dirty="0">
                <a:latin typeface="Verdana"/>
                <a:cs typeface="Verdana"/>
              </a:rPr>
              <a:t>Questo</a:t>
            </a:r>
            <a:r>
              <a:rPr sz="1800" i="1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implica</a:t>
            </a:r>
            <a:r>
              <a:rPr sz="1800" i="1" spc="30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che	è non</a:t>
            </a:r>
            <a:r>
              <a:rPr sz="1800" i="1" spc="-5" dirty="0">
                <a:latin typeface="Verdana"/>
                <a:cs typeface="Verdana"/>
              </a:rPr>
              <a:t> distorto</a:t>
            </a:r>
            <a:endParaRPr sz="1800">
              <a:latin typeface="Verdana"/>
              <a:cs typeface="Verdana"/>
            </a:endParaRPr>
          </a:p>
          <a:p>
            <a:pPr marL="546100" indent="-45720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546100" algn="l"/>
              </a:tabLst>
            </a:pPr>
            <a:r>
              <a:rPr sz="2400" dirty="0">
                <a:latin typeface="Verdana"/>
                <a:cs typeface="Verdana"/>
              </a:rPr>
              <a:t>(</a:t>
            </a:r>
            <a:r>
              <a:rPr sz="2400" i="1" dirty="0">
                <a:latin typeface="Verdana"/>
                <a:cs typeface="Verdana"/>
              </a:rPr>
              <a:t>X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i="1" dirty="0">
                <a:latin typeface="Verdana"/>
                <a:cs typeface="Verdana"/>
              </a:rPr>
              <a:t>,Y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), </a:t>
            </a:r>
            <a:r>
              <a:rPr sz="2400" i="1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=1,…,</a:t>
            </a:r>
            <a:r>
              <a:rPr sz="2400" i="1" spc="-5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, sono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i.i.d.</a:t>
            </a:r>
            <a:endParaRPr sz="2400">
              <a:latin typeface="Verdana"/>
              <a:cs typeface="Verdana"/>
            </a:endParaRPr>
          </a:p>
          <a:p>
            <a:pPr marL="832485" marR="81280" lvl="1" indent="-287020">
              <a:lnSpc>
                <a:spcPct val="100000"/>
              </a:lnSpc>
              <a:spcBef>
                <a:spcPts val="434"/>
              </a:spcBef>
              <a:buFont typeface="Verdana"/>
              <a:buChar char="–"/>
              <a:tabLst>
                <a:tab pos="832485" algn="l"/>
                <a:tab pos="833119" algn="l"/>
              </a:tabLst>
            </a:pPr>
            <a:r>
              <a:rPr sz="1800" i="1" spc="-5" dirty="0">
                <a:latin typeface="Verdana"/>
                <a:cs typeface="Verdana"/>
              </a:rPr>
              <a:t>Questo </a:t>
            </a:r>
            <a:r>
              <a:rPr sz="1800" i="1" dirty="0">
                <a:latin typeface="Verdana"/>
                <a:cs typeface="Verdana"/>
              </a:rPr>
              <a:t>è vero se </a:t>
            </a:r>
            <a:r>
              <a:rPr sz="1800" spc="-5" dirty="0">
                <a:latin typeface="Verdana"/>
                <a:cs typeface="Verdana"/>
              </a:rPr>
              <a:t>(</a:t>
            </a:r>
            <a:r>
              <a:rPr sz="1800" i="1" spc="-5" dirty="0">
                <a:latin typeface="Verdana"/>
                <a:cs typeface="Verdana"/>
              </a:rPr>
              <a:t>X, Y</a:t>
            </a:r>
            <a:r>
              <a:rPr sz="1800" spc="-5" dirty="0">
                <a:latin typeface="Verdana"/>
                <a:cs typeface="Verdana"/>
              </a:rPr>
              <a:t>) </a:t>
            </a:r>
            <a:r>
              <a:rPr sz="1800" i="1" dirty="0">
                <a:latin typeface="Verdana"/>
                <a:cs typeface="Verdana"/>
              </a:rPr>
              <a:t>sono </a:t>
            </a:r>
            <a:r>
              <a:rPr sz="1800" i="1" spc="-5" dirty="0">
                <a:latin typeface="Verdana"/>
                <a:cs typeface="Verdana"/>
              </a:rPr>
              <a:t>ottenuti mediante campionamento  casuale</a:t>
            </a:r>
            <a:endParaRPr sz="1800">
              <a:latin typeface="Verdana"/>
              <a:cs typeface="Verdana"/>
            </a:endParaRPr>
          </a:p>
          <a:p>
            <a:pPr marL="832485" lvl="1" indent="-287020">
              <a:lnSpc>
                <a:spcPct val="100000"/>
              </a:lnSpc>
              <a:spcBef>
                <a:spcPts val="434"/>
              </a:spcBef>
              <a:buFont typeface="Verdana"/>
              <a:buChar char="–"/>
              <a:tabLst>
                <a:tab pos="832485" algn="l"/>
                <a:tab pos="833119" algn="l"/>
                <a:tab pos="6539230" algn="l"/>
              </a:tabLst>
            </a:pPr>
            <a:r>
              <a:rPr sz="1800" i="1" spc="-5" dirty="0">
                <a:latin typeface="Verdana"/>
                <a:cs typeface="Verdana"/>
              </a:rPr>
              <a:t>Questo </a:t>
            </a:r>
            <a:r>
              <a:rPr sz="1800" i="1" dirty="0">
                <a:latin typeface="Verdana"/>
                <a:cs typeface="Verdana"/>
              </a:rPr>
              <a:t>fornisce </a:t>
            </a:r>
            <a:r>
              <a:rPr sz="1800" i="1" spc="-5" dirty="0">
                <a:latin typeface="Verdana"/>
                <a:cs typeface="Verdana"/>
              </a:rPr>
              <a:t>la distribuzione</a:t>
            </a:r>
            <a:r>
              <a:rPr sz="1800" i="1" spc="7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campionaria di	</a:t>
            </a:r>
            <a:r>
              <a:rPr sz="1800" i="1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  <a:p>
            <a:pPr marL="546100" indent="-45720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46100" algn="l"/>
              </a:tabLst>
            </a:pPr>
            <a:r>
              <a:rPr sz="2400" spc="-5" dirty="0">
                <a:latin typeface="Verdana"/>
                <a:cs typeface="Verdana"/>
              </a:rPr>
              <a:t>Gli outlier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e/o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spc="-5" dirty="0">
                <a:latin typeface="Verdana"/>
                <a:cs typeface="Verdana"/>
              </a:rPr>
              <a:t>sono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rari.</a:t>
            </a:r>
            <a:endParaRPr sz="2400">
              <a:latin typeface="Verdana"/>
              <a:cs typeface="Verdana"/>
            </a:endParaRPr>
          </a:p>
          <a:p>
            <a:pPr marL="832485" lvl="1" indent="-287020">
              <a:lnSpc>
                <a:spcPct val="100000"/>
              </a:lnSpc>
              <a:spcBef>
                <a:spcPts val="434"/>
              </a:spcBef>
              <a:buFont typeface="Verdana"/>
              <a:buChar char="–"/>
              <a:tabLst>
                <a:tab pos="832485" algn="l"/>
                <a:tab pos="833119" algn="l"/>
              </a:tabLst>
            </a:pPr>
            <a:r>
              <a:rPr sz="1800" i="1" spc="-5" dirty="0">
                <a:latin typeface="Verdana"/>
                <a:cs typeface="Verdana"/>
              </a:rPr>
              <a:t>Tecnicamente, </a:t>
            </a:r>
            <a:r>
              <a:rPr sz="1800" i="1" dirty="0">
                <a:latin typeface="Verdana"/>
                <a:cs typeface="Verdana"/>
              </a:rPr>
              <a:t>X e Y hanno </a:t>
            </a:r>
            <a:r>
              <a:rPr sz="1800" i="1" spc="-5" dirty="0">
                <a:latin typeface="Verdana"/>
                <a:cs typeface="Verdana"/>
              </a:rPr>
              <a:t>momenti quarti</a:t>
            </a:r>
            <a:r>
              <a:rPr sz="1800" i="1" spc="2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finiti</a:t>
            </a:r>
            <a:endParaRPr sz="1800">
              <a:latin typeface="Verdana"/>
              <a:cs typeface="Verdana"/>
            </a:endParaRPr>
          </a:p>
          <a:p>
            <a:pPr marL="832485" lvl="1" indent="-287020">
              <a:lnSpc>
                <a:spcPct val="100000"/>
              </a:lnSpc>
              <a:spcBef>
                <a:spcPts val="430"/>
              </a:spcBef>
              <a:buFont typeface="Verdana"/>
              <a:buChar char="–"/>
              <a:tabLst>
                <a:tab pos="832485" algn="l"/>
                <a:tab pos="833119" algn="l"/>
              </a:tabLst>
            </a:pPr>
            <a:r>
              <a:rPr sz="1800" i="1" spc="-5" dirty="0">
                <a:latin typeface="Verdana"/>
                <a:cs typeface="Verdana"/>
              </a:rPr>
              <a:t>Gli outlier possono risultare in </a:t>
            </a:r>
            <a:r>
              <a:rPr sz="1800" i="1" dirty="0">
                <a:latin typeface="Verdana"/>
                <a:cs typeface="Verdana"/>
              </a:rPr>
              <a:t>valori </a:t>
            </a:r>
            <a:r>
              <a:rPr sz="1800" i="1" spc="-5" dirty="0">
                <a:latin typeface="Verdana"/>
                <a:cs typeface="Verdana"/>
              </a:rPr>
              <a:t>privi di senso</a:t>
            </a:r>
            <a:r>
              <a:rPr sz="1800" i="1" spc="110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Verdana"/>
                <a:cs typeface="Verdana"/>
              </a:rPr>
              <a:t>di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03448" y="3314700"/>
            <a:ext cx="304800" cy="4450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6443471" y="4772688"/>
            <a:ext cx="970915" cy="1511300"/>
            <a:chOff x="6443471" y="4772688"/>
            <a:chExt cx="970915" cy="1511300"/>
          </a:xfrm>
        </p:grpSpPr>
        <p:sp>
          <p:nvSpPr>
            <p:cNvPr id="6" name="object 6"/>
            <p:cNvSpPr/>
            <p:nvPr/>
          </p:nvSpPr>
          <p:spPr>
            <a:xfrm>
              <a:off x="6973315" y="4772688"/>
              <a:ext cx="241300" cy="3941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172959" y="5889780"/>
              <a:ext cx="241300" cy="3941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43471" y="4785359"/>
              <a:ext cx="318516" cy="4434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71880"/>
            <a:ext cx="7877175" cy="5268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Verdana"/>
                <a:cs typeface="Verdana"/>
              </a:rPr>
              <a:t>Sommario</a:t>
            </a:r>
            <a:endParaRPr sz="2800" dirty="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100" dirty="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buAutoNum type="arabicPeriod"/>
              <a:tabLst>
                <a:tab pos="528320" algn="l"/>
              </a:tabLst>
            </a:pPr>
            <a:r>
              <a:rPr sz="2800" dirty="0">
                <a:latin typeface="Verdana"/>
                <a:cs typeface="Verdana"/>
              </a:rPr>
              <a:t>Il </a:t>
            </a:r>
            <a:r>
              <a:rPr sz="2800" spc="-10" dirty="0">
                <a:latin typeface="Verdana"/>
                <a:cs typeface="Verdana"/>
              </a:rPr>
              <a:t>modello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>
                <a:latin typeface="Verdana"/>
                <a:cs typeface="Verdana"/>
              </a:rPr>
              <a:t>regressione</a:t>
            </a:r>
            <a:r>
              <a:rPr sz="2800" spc="8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lineare</a:t>
            </a:r>
            <a:endParaRPr sz="2800" dirty="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Verdana"/>
                <a:cs typeface="Verdana"/>
              </a:rPr>
              <a:t>Lo stimatore </a:t>
            </a:r>
            <a:r>
              <a:rPr sz="2800" spc="-10" dirty="0">
                <a:latin typeface="Verdana"/>
                <a:cs typeface="Verdana"/>
              </a:rPr>
              <a:t>dei </a:t>
            </a:r>
            <a:r>
              <a:rPr sz="2800" spc="-15" dirty="0">
                <a:latin typeface="Verdana"/>
                <a:cs typeface="Verdana"/>
              </a:rPr>
              <a:t>minimi </a:t>
            </a:r>
            <a:r>
              <a:rPr sz="2800" spc="-10" dirty="0">
                <a:latin typeface="Verdana"/>
                <a:cs typeface="Verdana"/>
              </a:rPr>
              <a:t>quadrati ordinari  (OLS) </a:t>
            </a:r>
            <a:r>
              <a:rPr sz="2800" spc="-5" dirty="0">
                <a:latin typeface="Verdana"/>
                <a:cs typeface="Verdana"/>
              </a:rPr>
              <a:t>e </a:t>
            </a:r>
            <a:r>
              <a:rPr sz="2800" spc="-10" dirty="0">
                <a:latin typeface="Verdana"/>
                <a:cs typeface="Verdana"/>
              </a:rPr>
              <a:t>la </a:t>
            </a:r>
            <a:r>
              <a:rPr sz="2800" spc="-5" dirty="0">
                <a:latin typeface="Verdana"/>
                <a:cs typeface="Verdana"/>
              </a:rPr>
              <a:t>retta di regressione  campionaria</a:t>
            </a:r>
            <a:endParaRPr sz="2800" dirty="0">
              <a:latin typeface="Verdana"/>
              <a:cs typeface="Verdana"/>
            </a:endParaRPr>
          </a:p>
          <a:p>
            <a:pPr marL="527685" marR="142303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Misure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>
                <a:latin typeface="Verdana"/>
                <a:cs typeface="Verdana"/>
              </a:rPr>
              <a:t>bontà della </a:t>
            </a:r>
            <a:r>
              <a:rPr sz="2800" spc="-5" dirty="0">
                <a:latin typeface="Verdana"/>
                <a:cs typeface="Verdana"/>
              </a:rPr>
              <a:t>regressione  campionaria</a:t>
            </a:r>
            <a:endParaRPr sz="2800" dirty="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Verdana"/>
                <a:cs typeface="Verdana"/>
              </a:rPr>
              <a:t>Le assunzioni </a:t>
            </a:r>
            <a:r>
              <a:rPr sz="2800" spc="-10" dirty="0">
                <a:latin typeface="Verdana"/>
                <a:cs typeface="Verdana"/>
              </a:rPr>
              <a:t>dei </a:t>
            </a:r>
            <a:r>
              <a:rPr sz="2800" spc="-15" dirty="0">
                <a:latin typeface="Verdana"/>
                <a:cs typeface="Verdana"/>
              </a:rPr>
              <a:t>minimi</a:t>
            </a:r>
            <a:r>
              <a:rPr sz="2800" spc="5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quadrati</a:t>
            </a:r>
            <a:endParaRPr sz="2800" dirty="0">
              <a:latin typeface="Verdana"/>
              <a:cs typeface="Verdana"/>
            </a:endParaRPr>
          </a:p>
          <a:p>
            <a:pPr marL="527685" marR="1256030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Verdana"/>
                <a:cs typeface="Verdana"/>
              </a:rPr>
              <a:t>La </a:t>
            </a:r>
            <a:r>
              <a:rPr sz="2800" spc="-10" dirty="0">
                <a:latin typeface="Verdana"/>
                <a:cs typeface="Verdana"/>
              </a:rPr>
              <a:t>distribuzione </a:t>
            </a:r>
            <a:r>
              <a:rPr sz="2800" spc="-5" dirty="0">
                <a:latin typeface="Verdana"/>
                <a:cs typeface="Verdana"/>
              </a:rPr>
              <a:t>campionaria </a:t>
            </a:r>
            <a:r>
              <a:rPr sz="2800" spc="-10" dirty="0">
                <a:latin typeface="Verdana"/>
                <a:cs typeface="Verdana"/>
              </a:rPr>
              <a:t>dello  </a:t>
            </a:r>
            <a:r>
              <a:rPr sz="2800" spc="-5" dirty="0">
                <a:latin typeface="Verdana"/>
                <a:cs typeface="Verdana"/>
              </a:rPr>
              <a:t>stimatore</a:t>
            </a:r>
            <a:r>
              <a:rPr sz="2800" spc="3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OLS</a:t>
            </a:r>
            <a:endParaRPr sz="28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24355" y="1761752"/>
            <a:ext cx="6455677" cy="33344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0200" y="419480"/>
            <a:ext cx="630491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Assunzione dei minimi quadrati </a:t>
            </a:r>
            <a:r>
              <a:rPr sz="2400" spc="-10" dirty="0"/>
              <a:t>n.</a:t>
            </a:r>
            <a:r>
              <a:rPr sz="2400" spc="25" dirty="0"/>
              <a:t> </a:t>
            </a:r>
            <a:r>
              <a:rPr sz="2400" dirty="0"/>
              <a:t>1:</a:t>
            </a:r>
            <a:endParaRPr sz="2400"/>
          </a:p>
          <a:p>
            <a:pPr marL="12700">
              <a:lnSpc>
                <a:spcPct val="100000"/>
              </a:lnSpc>
            </a:pPr>
            <a:r>
              <a:rPr sz="2400" i="1" dirty="0">
                <a:latin typeface="Verdana"/>
                <a:cs typeface="Verdana"/>
              </a:rPr>
              <a:t>E</a:t>
            </a:r>
            <a:r>
              <a:rPr sz="2400" dirty="0"/>
              <a:t>(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dirty="0"/>
              <a:t>|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/>
              <a:t>= </a:t>
            </a:r>
            <a:r>
              <a:rPr sz="2400" i="1" dirty="0">
                <a:latin typeface="Verdana"/>
                <a:cs typeface="Verdana"/>
              </a:rPr>
              <a:t>x</a:t>
            </a:r>
            <a:r>
              <a:rPr sz="2400" dirty="0"/>
              <a:t>) =</a:t>
            </a:r>
            <a:r>
              <a:rPr sz="2400" spc="-15" dirty="0"/>
              <a:t> </a:t>
            </a:r>
            <a:r>
              <a:rPr sz="2400" dirty="0"/>
              <a:t>0.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42706" y="6356662"/>
            <a:ext cx="49085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4</a:t>
            </a:r>
            <a:r>
              <a:rPr sz="1400" b="1" spc="-5" dirty="0">
                <a:latin typeface="Verdana"/>
                <a:cs typeface="Verdana"/>
              </a:rPr>
              <a:t>-24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93266" y="1371091"/>
            <a:ext cx="60083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spc="-5" dirty="0">
                <a:latin typeface="Verdana"/>
                <a:cs typeface="Verdana"/>
              </a:rPr>
              <a:t>Per </a:t>
            </a:r>
            <a:r>
              <a:rPr sz="2000" i="1" dirty="0">
                <a:latin typeface="Verdana"/>
                <a:cs typeface="Verdana"/>
              </a:rPr>
              <a:t>ogni </a:t>
            </a:r>
            <a:r>
              <a:rPr sz="2000" i="1" spc="-5" dirty="0">
                <a:latin typeface="Verdana"/>
                <a:cs typeface="Verdana"/>
              </a:rPr>
              <a:t>dato </a:t>
            </a:r>
            <a:r>
              <a:rPr sz="2000" i="1" dirty="0">
                <a:latin typeface="Verdana"/>
                <a:cs typeface="Verdana"/>
              </a:rPr>
              <a:t>valore </a:t>
            </a:r>
            <a:r>
              <a:rPr sz="2000" i="1" spc="-5" dirty="0">
                <a:latin typeface="Verdana"/>
                <a:cs typeface="Verdana"/>
              </a:rPr>
              <a:t>di X, la media di </a:t>
            </a:r>
            <a:r>
              <a:rPr sz="2000" i="1" dirty="0">
                <a:latin typeface="Verdana"/>
                <a:cs typeface="Verdana"/>
              </a:rPr>
              <a:t>u è</a:t>
            </a:r>
            <a:r>
              <a:rPr sz="2000" i="1" spc="-9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zero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40" y="5328295"/>
            <a:ext cx="7240905" cy="113030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605"/>
              </a:spcBef>
            </a:pPr>
            <a:r>
              <a:rPr sz="2000" spc="-5" dirty="0">
                <a:latin typeface="Verdana"/>
                <a:cs typeface="Verdana"/>
              </a:rPr>
              <a:t>Esempio: </a:t>
            </a:r>
            <a:r>
              <a:rPr sz="2000" i="1" dirty="0">
                <a:latin typeface="Verdana"/>
                <a:cs typeface="Verdana"/>
              </a:rPr>
              <a:t>TestScore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spc="5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+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altri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fattori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Quali </a:t>
            </a:r>
            <a:r>
              <a:rPr sz="2000" dirty="0">
                <a:latin typeface="Verdana"/>
                <a:cs typeface="Verdana"/>
              </a:rPr>
              <a:t>sono alcuni </a:t>
            </a:r>
            <a:r>
              <a:rPr sz="2000" spc="-5" dirty="0">
                <a:latin typeface="Verdana"/>
                <a:cs typeface="Verdana"/>
              </a:rPr>
              <a:t>di questi </a:t>
            </a:r>
            <a:r>
              <a:rPr sz="2000" dirty="0">
                <a:latin typeface="Verdana"/>
                <a:cs typeface="Verdana"/>
              </a:rPr>
              <a:t>“altri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fattori”?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= 0 è </a:t>
            </a:r>
            <a:r>
              <a:rPr sz="2000" spc="-5" dirty="0">
                <a:latin typeface="Verdana"/>
                <a:cs typeface="Verdana"/>
              </a:rPr>
              <a:t>plausibile per questi altri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fattori?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1" spc="-10" dirty="0">
                <a:latin typeface="Verdana"/>
                <a:cs typeface="Verdana"/>
              </a:rPr>
              <a:t>Assunzione dei </a:t>
            </a:r>
            <a:r>
              <a:rPr i="1" spc="-5" dirty="0">
                <a:latin typeface="Verdana"/>
                <a:cs typeface="Verdana"/>
              </a:rPr>
              <a:t>minimi </a:t>
            </a:r>
            <a:r>
              <a:rPr i="1" spc="-10" dirty="0">
                <a:latin typeface="Verdana"/>
                <a:cs typeface="Verdana"/>
              </a:rPr>
              <a:t>quadrati </a:t>
            </a:r>
            <a:r>
              <a:rPr i="1" spc="-5" dirty="0">
                <a:latin typeface="Verdana"/>
                <a:cs typeface="Verdana"/>
              </a:rPr>
              <a:t>n. 1  </a:t>
            </a:r>
            <a:r>
              <a:rPr i="1" spc="-10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132445" cy="48431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riferimento per riflettere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spc="-5" dirty="0">
                <a:latin typeface="Verdana"/>
                <a:cs typeface="Verdana"/>
              </a:rPr>
              <a:t>questa </a:t>
            </a:r>
            <a:r>
              <a:rPr sz="2000" dirty="0">
                <a:latin typeface="Verdana"/>
                <a:cs typeface="Verdana"/>
              </a:rPr>
              <a:t>assunzione è </a:t>
            </a:r>
            <a:r>
              <a:rPr sz="2000" spc="-5" dirty="0">
                <a:latin typeface="Verdana"/>
                <a:cs typeface="Verdana"/>
              </a:rPr>
              <a:t>quello di  considerare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esperimento controllato casualizzato</a:t>
            </a:r>
            <a:r>
              <a:rPr sz="2000" u="sng" spc="-5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ideale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355600" marR="392430" indent="-342900">
              <a:lnSpc>
                <a:spcPct val="100000"/>
              </a:lnSpc>
              <a:spcBef>
                <a:spcPts val="47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assegnato </a:t>
            </a:r>
            <a:r>
              <a:rPr sz="2000" dirty="0">
                <a:latin typeface="Verdana"/>
                <a:cs typeface="Verdana"/>
              </a:rPr>
              <a:t>casualmente a </a:t>
            </a:r>
            <a:r>
              <a:rPr sz="2000" spc="-5" dirty="0">
                <a:latin typeface="Verdana"/>
                <a:cs typeface="Verdana"/>
              </a:rPr>
              <a:t>persone (studenti assegnati  </a:t>
            </a:r>
            <a:r>
              <a:rPr sz="2000" dirty="0">
                <a:latin typeface="Verdana"/>
                <a:cs typeface="Verdana"/>
              </a:rPr>
              <a:t>casualmente a </a:t>
            </a:r>
            <a:r>
              <a:rPr sz="2000" spc="-5" dirty="0">
                <a:latin typeface="Verdana"/>
                <a:cs typeface="Verdana"/>
              </a:rPr>
              <a:t>classi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dimensioni diverse; pazienti  assegnati </a:t>
            </a:r>
            <a:r>
              <a:rPr sz="2000" dirty="0">
                <a:latin typeface="Verdana"/>
                <a:cs typeface="Verdana"/>
              </a:rPr>
              <a:t>casualmente a </a:t>
            </a:r>
            <a:r>
              <a:rPr sz="2000" spc="-5" dirty="0">
                <a:latin typeface="Verdana"/>
                <a:cs typeface="Verdana"/>
              </a:rPr>
              <a:t>trattamenti medici). </a:t>
            </a:r>
            <a:r>
              <a:rPr sz="2000" dirty="0">
                <a:latin typeface="Verdana"/>
                <a:cs typeface="Verdana"/>
              </a:rPr>
              <a:t>La  </a:t>
            </a:r>
            <a:r>
              <a:rPr sz="2000" spc="-5" dirty="0">
                <a:latin typeface="Verdana"/>
                <a:cs typeface="Verdana"/>
              </a:rPr>
              <a:t>casualizzazione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svolta dal computer </a:t>
            </a:r>
            <a:r>
              <a:rPr sz="2000" dirty="0">
                <a:latin typeface="Verdana"/>
                <a:cs typeface="Verdana"/>
              </a:rPr>
              <a:t>– senza </a:t>
            </a:r>
            <a:r>
              <a:rPr sz="2000" spc="-5" dirty="0">
                <a:latin typeface="Verdana"/>
                <a:cs typeface="Verdana"/>
              </a:rPr>
              <a:t>utilizzare  informazioni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sull’individuo.</a:t>
            </a:r>
            <a:endParaRPr sz="2000">
              <a:latin typeface="Verdana"/>
              <a:cs typeface="Verdana"/>
            </a:endParaRPr>
          </a:p>
          <a:p>
            <a:pPr marL="355600" marR="215265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Poiché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assegnata </a:t>
            </a:r>
            <a:r>
              <a:rPr sz="2000" dirty="0">
                <a:latin typeface="Verdana"/>
                <a:cs typeface="Verdana"/>
              </a:rPr>
              <a:t>casualmente, tutte le </a:t>
            </a:r>
            <a:r>
              <a:rPr sz="2000" spc="-5" dirty="0">
                <a:latin typeface="Verdana"/>
                <a:cs typeface="Verdana"/>
              </a:rPr>
              <a:t>altre  caratteristiche individuali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gli aspetti </a:t>
            </a:r>
            <a:r>
              <a:rPr sz="2000" dirty="0">
                <a:latin typeface="Verdana"/>
                <a:cs typeface="Verdana"/>
              </a:rPr>
              <a:t>riassunti </a:t>
            </a:r>
            <a:r>
              <a:rPr sz="2000" spc="-5" dirty="0">
                <a:latin typeface="Verdana"/>
                <a:cs typeface="Verdana"/>
              </a:rPr>
              <a:t>da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– sono  </a:t>
            </a:r>
            <a:r>
              <a:rPr sz="2000" spc="-5" dirty="0">
                <a:latin typeface="Verdana"/>
                <a:cs typeface="Verdana"/>
              </a:rPr>
              <a:t>distribuite indipendentemente da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perciò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sono  </a:t>
            </a:r>
            <a:r>
              <a:rPr sz="2000" spc="-5" dirty="0">
                <a:latin typeface="Verdana"/>
                <a:cs typeface="Verdana"/>
              </a:rPr>
              <a:t>indipendenti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Quindi,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esperimento controllato casualizzato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ideale,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b="1" i="1" dirty="0">
                <a:latin typeface="Verdana"/>
                <a:cs typeface="Verdana"/>
              </a:rPr>
              <a:t>E</a:t>
            </a:r>
            <a:r>
              <a:rPr sz="2000" b="1" dirty="0">
                <a:latin typeface="Verdana"/>
                <a:cs typeface="Verdana"/>
              </a:rPr>
              <a:t>(</a:t>
            </a:r>
            <a:r>
              <a:rPr sz="2000" b="1" i="1" dirty="0">
                <a:latin typeface="Verdana"/>
                <a:cs typeface="Verdana"/>
              </a:rPr>
              <a:t>u</a:t>
            </a:r>
            <a:r>
              <a:rPr sz="2000" b="1" dirty="0">
                <a:latin typeface="Verdana"/>
                <a:cs typeface="Verdana"/>
              </a:rPr>
              <a:t>|</a:t>
            </a:r>
            <a:r>
              <a:rPr sz="2000" b="1" i="1" dirty="0">
                <a:latin typeface="Verdana"/>
                <a:cs typeface="Verdana"/>
              </a:rPr>
              <a:t>X </a:t>
            </a:r>
            <a:r>
              <a:rPr sz="2000" b="1" dirty="0">
                <a:latin typeface="Verdana"/>
                <a:cs typeface="Verdana"/>
              </a:rPr>
              <a:t>= </a:t>
            </a:r>
            <a:r>
              <a:rPr sz="2000" b="1" i="1" dirty="0">
                <a:latin typeface="Verdana"/>
                <a:cs typeface="Verdana"/>
              </a:rPr>
              <a:t>x</a:t>
            </a:r>
            <a:r>
              <a:rPr sz="2000" b="1" dirty="0">
                <a:latin typeface="Verdana"/>
                <a:cs typeface="Verdana"/>
              </a:rPr>
              <a:t>) = 0 </a:t>
            </a:r>
            <a:r>
              <a:rPr sz="2000" spc="-5" dirty="0">
                <a:latin typeface="Verdana"/>
                <a:cs typeface="Verdana"/>
              </a:rPr>
              <a:t>(cioè vale l’assunzione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1)</a:t>
            </a:r>
            <a:endParaRPr sz="2000">
              <a:latin typeface="Verdana"/>
              <a:cs typeface="Verdana"/>
            </a:endParaRPr>
          </a:p>
          <a:p>
            <a:pPr marL="355600" marR="30353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esperimenti reali,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con dati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sperimentali, dovremo  riflettere bene </a:t>
            </a:r>
            <a:r>
              <a:rPr sz="2000" dirty="0">
                <a:latin typeface="Verdana"/>
                <a:cs typeface="Verdana"/>
              </a:rPr>
              <a:t>sul fatto che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= 0 </a:t>
            </a:r>
            <a:r>
              <a:rPr sz="2000" spc="-5" dirty="0">
                <a:latin typeface="Verdana"/>
                <a:cs typeface="Verdana"/>
              </a:rPr>
              <a:t>valga </a:t>
            </a:r>
            <a:r>
              <a:rPr sz="2000" dirty="0">
                <a:latin typeface="Verdana"/>
                <a:cs typeface="Verdana"/>
              </a:rPr>
              <a:t>o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meno.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419480"/>
            <a:ext cx="635444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Assunzione dei minimi quadrati </a:t>
            </a:r>
            <a:r>
              <a:rPr sz="2400" spc="-10" dirty="0"/>
              <a:t>n. </a:t>
            </a:r>
            <a:r>
              <a:rPr sz="2400" dirty="0"/>
              <a:t>2:  </a:t>
            </a:r>
            <a:r>
              <a:rPr sz="2400" spc="-5" dirty="0"/>
              <a:t>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/>
              <a:t>,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/>
              <a:t>), </a:t>
            </a:r>
            <a:r>
              <a:rPr sz="2400" i="1" dirty="0">
                <a:latin typeface="Verdana"/>
                <a:cs typeface="Verdana"/>
              </a:rPr>
              <a:t>i </a:t>
            </a:r>
            <a:r>
              <a:rPr sz="2400" dirty="0"/>
              <a:t>= </a:t>
            </a:r>
            <a:r>
              <a:rPr sz="2400" spc="-5" dirty="0"/>
              <a:t>1,…,</a:t>
            </a:r>
            <a:r>
              <a:rPr sz="2400" i="1" spc="-5" dirty="0">
                <a:latin typeface="Verdana"/>
                <a:cs typeface="Verdana"/>
              </a:rPr>
              <a:t>n </a:t>
            </a:r>
            <a:r>
              <a:rPr sz="2400" spc="-5" dirty="0"/>
              <a:t>sono</a:t>
            </a:r>
            <a:r>
              <a:rPr sz="2400" spc="35" dirty="0"/>
              <a:t> </a:t>
            </a:r>
            <a:r>
              <a:rPr sz="2400" spc="-5" dirty="0"/>
              <a:t>i.i.d.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630807"/>
            <a:ext cx="8194040" cy="37515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6858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Questo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verifica automaticamente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10" dirty="0">
                <a:latin typeface="Verdana"/>
                <a:cs typeface="Verdana"/>
              </a:rPr>
              <a:t>l’unità </a:t>
            </a:r>
            <a:r>
              <a:rPr sz="2000" spc="-5" dirty="0">
                <a:latin typeface="Verdana"/>
                <a:cs typeface="Verdana"/>
              </a:rPr>
              <a:t>(individuo,  distretto)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campionata mediante campionamento </a:t>
            </a:r>
            <a:r>
              <a:rPr sz="2000" dirty="0">
                <a:latin typeface="Verdana"/>
                <a:cs typeface="Verdana"/>
              </a:rPr>
              <a:t>casuale  </a:t>
            </a:r>
            <a:r>
              <a:rPr sz="2000" spc="-5" dirty="0">
                <a:latin typeface="Verdana"/>
                <a:cs typeface="Verdana"/>
              </a:rPr>
              <a:t>semplice:</a:t>
            </a:r>
            <a:endParaRPr sz="2000">
              <a:latin typeface="Verdana"/>
              <a:cs typeface="Verdana"/>
            </a:endParaRPr>
          </a:p>
          <a:p>
            <a:pPr marL="794385" indent="-287020">
              <a:lnSpc>
                <a:spcPct val="100000"/>
              </a:lnSpc>
              <a:spcBef>
                <a:spcPts val="1585"/>
              </a:spcBef>
              <a:buFont typeface="Arial"/>
              <a:buChar char="•"/>
              <a:tabLst>
                <a:tab pos="794385" algn="l"/>
                <a:tab pos="795020" algn="l"/>
              </a:tabLst>
            </a:pPr>
            <a:r>
              <a:rPr sz="1600" spc="-5" dirty="0">
                <a:latin typeface="Verdana"/>
                <a:cs typeface="Verdana"/>
              </a:rPr>
              <a:t>Le </a:t>
            </a:r>
            <a:r>
              <a:rPr sz="1600" spc="-10" dirty="0">
                <a:latin typeface="Verdana"/>
                <a:cs typeface="Verdana"/>
              </a:rPr>
              <a:t>unità </a:t>
            </a:r>
            <a:r>
              <a:rPr sz="1600" spc="-5" dirty="0">
                <a:latin typeface="Verdana"/>
                <a:cs typeface="Verdana"/>
              </a:rPr>
              <a:t>sono </a:t>
            </a:r>
            <a:r>
              <a:rPr sz="1600" spc="-10" dirty="0">
                <a:latin typeface="Verdana"/>
                <a:cs typeface="Verdana"/>
              </a:rPr>
              <a:t>scelte dalla </a:t>
            </a:r>
            <a:r>
              <a:rPr sz="1600" spc="-5" dirty="0">
                <a:latin typeface="Verdana"/>
                <a:cs typeface="Verdana"/>
              </a:rPr>
              <a:t>stessa </a:t>
            </a:r>
            <a:r>
              <a:rPr sz="1600" spc="-10" dirty="0">
                <a:latin typeface="Verdana"/>
                <a:cs typeface="Verdana"/>
              </a:rPr>
              <a:t>popolazione, perciò </a:t>
            </a:r>
            <a:r>
              <a:rPr sz="1600" dirty="0">
                <a:latin typeface="Verdana"/>
                <a:cs typeface="Verdana"/>
              </a:rPr>
              <a:t>(</a:t>
            </a:r>
            <a:r>
              <a:rPr sz="1600" i="1" dirty="0">
                <a:latin typeface="Verdana"/>
                <a:cs typeface="Verdana"/>
              </a:rPr>
              <a:t>X</a:t>
            </a:r>
            <a:r>
              <a:rPr sz="1575" i="1" baseline="-21164" dirty="0">
                <a:latin typeface="Verdana"/>
                <a:cs typeface="Verdana"/>
              </a:rPr>
              <a:t>i</a:t>
            </a:r>
            <a:r>
              <a:rPr sz="1600" dirty="0">
                <a:latin typeface="Verdana"/>
                <a:cs typeface="Verdana"/>
              </a:rPr>
              <a:t>, </a:t>
            </a:r>
            <a:r>
              <a:rPr sz="1600" i="1" spc="-5" dirty="0">
                <a:latin typeface="Verdana"/>
                <a:cs typeface="Verdana"/>
              </a:rPr>
              <a:t>Y</a:t>
            </a:r>
            <a:r>
              <a:rPr sz="1575" i="1" spc="-7" baseline="-21164" dirty="0">
                <a:latin typeface="Verdana"/>
                <a:cs typeface="Verdana"/>
              </a:rPr>
              <a:t>i</a:t>
            </a:r>
            <a:r>
              <a:rPr sz="1600" spc="-5" dirty="0">
                <a:latin typeface="Verdana"/>
                <a:cs typeface="Verdana"/>
              </a:rPr>
              <a:t>)</a:t>
            </a:r>
            <a:r>
              <a:rPr sz="1600" spc="28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sono</a:t>
            </a:r>
            <a:endParaRPr sz="1600">
              <a:latin typeface="Verdana"/>
              <a:cs typeface="Verdana"/>
            </a:endParaRPr>
          </a:p>
          <a:p>
            <a:pPr marL="794385">
              <a:lnSpc>
                <a:spcPct val="100000"/>
              </a:lnSpc>
            </a:pPr>
            <a:r>
              <a:rPr sz="1600" i="1" spc="-10" dirty="0">
                <a:latin typeface="Verdana"/>
                <a:cs typeface="Verdana"/>
              </a:rPr>
              <a:t>identicamente </a:t>
            </a:r>
            <a:r>
              <a:rPr sz="1600" i="1" spc="-5" dirty="0">
                <a:latin typeface="Verdana"/>
                <a:cs typeface="Verdana"/>
              </a:rPr>
              <a:t>distribuite </a:t>
            </a:r>
            <a:r>
              <a:rPr sz="1600" spc="-10" dirty="0">
                <a:latin typeface="Verdana"/>
                <a:cs typeface="Verdana"/>
              </a:rPr>
              <a:t>per </a:t>
            </a:r>
            <a:r>
              <a:rPr sz="1600" spc="-5" dirty="0">
                <a:latin typeface="Verdana"/>
                <a:cs typeface="Verdana"/>
              </a:rPr>
              <a:t>ogni </a:t>
            </a:r>
            <a:r>
              <a:rPr sz="1600" i="1" spc="-5" dirty="0">
                <a:latin typeface="Verdana"/>
                <a:cs typeface="Verdana"/>
              </a:rPr>
              <a:t>i </a:t>
            </a:r>
            <a:r>
              <a:rPr sz="1600" spc="-5" dirty="0">
                <a:latin typeface="Verdana"/>
                <a:cs typeface="Verdana"/>
              </a:rPr>
              <a:t>= 1,…,</a:t>
            </a:r>
            <a:r>
              <a:rPr sz="1600" spc="114" dirty="0">
                <a:latin typeface="Verdana"/>
                <a:cs typeface="Verdana"/>
              </a:rPr>
              <a:t> </a:t>
            </a:r>
            <a:r>
              <a:rPr sz="1600" i="1" spc="-5" dirty="0">
                <a:latin typeface="Verdana"/>
                <a:cs typeface="Verdana"/>
              </a:rPr>
              <a:t>n</a:t>
            </a:r>
            <a:r>
              <a:rPr sz="1600" spc="-5" dirty="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 marL="794385" marR="381635" indent="-287020">
              <a:lnSpc>
                <a:spcPct val="100000"/>
              </a:lnSpc>
              <a:spcBef>
                <a:spcPts val="1585"/>
              </a:spcBef>
              <a:buFont typeface="Arial"/>
              <a:buChar char="•"/>
              <a:tabLst>
                <a:tab pos="794385" algn="l"/>
                <a:tab pos="795020" algn="l"/>
              </a:tabLst>
            </a:pPr>
            <a:r>
              <a:rPr sz="1600" spc="-5" dirty="0">
                <a:latin typeface="Verdana"/>
                <a:cs typeface="Verdana"/>
              </a:rPr>
              <a:t>Le </a:t>
            </a:r>
            <a:r>
              <a:rPr sz="1600" spc="-10" dirty="0">
                <a:latin typeface="Verdana"/>
                <a:cs typeface="Verdana"/>
              </a:rPr>
              <a:t>unità </a:t>
            </a:r>
            <a:r>
              <a:rPr sz="1600" spc="-5" dirty="0">
                <a:latin typeface="Verdana"/>
                <a:cs typeface="Verdana"/>
              </a:rPr>
              <a:t>sono </a:t>
            </a:r>
            <a:r>
              <a:rPr sz="1600" spc="-10" dirty="0">
                <a:latin typeface="Verdana"/>
                <a:cs typeface="Verdana"/>
              </a:rPr>
              <a:t>scelte </a:t>
            </a:r>
            <a:r>
              <a:rPr sz="1600" spc="-5" dirty="0">
                <a:latin typeface="Verdana"/>
                <a:cs typeface="Verdana"/>
              </a:rPr>
              <a:t>a caso, </a:t>
            </a:r>
            <a:r>
              <a:rPr sz="1600" spc="-10" dirty="0">
                <a:latin typeface="Verdana"/>
                <a:cs typeface="Verdana"/>
              </a:rPr>
              <a:t>perciò </a:t>
            </a:r>
            <a:r>
              <a:rPr sz="1600" spc="-5" dirty="0">
                <a:latin typeface="Verdana"/>
                <a:cs typeface="Verdana"/>
              </a:rPr>
              <a:t>i valori di </a:t>
            </a:r>
            <a:r>
              <a:rPr sz="1600" spc="-10" dirty="0">
                <a:latin typeface="Verdana"/>
                <a:cs typeface="Verdana"/>
              </a:rPr>
              <a:t>(</a:t>
            </a:r>
            <a:r>
              <a:rPr sz="1600" i="1" spc="-10" dirty="0">
                <a:latin typeface="Verdana"/>
                <a:cs typeface="Verdana"/>
              </a:rPr>
              <a:t>X</a:t>
            </a:r>
            <a:r>
              <a:rPr sz="1600" spc="-10" dirty="0">
                <a:latin typeface="Verdana"/>
                <a:cs typeface="Verdana"/>
              </a:rPr>
              <a:t>, </a:t>
            </a:r>
            <a:r>
              <a:rPr sz="1600" i="1" spc="-5" dirty="0">
                <a:latin typeface="Verdana"/>
                <a:cs typeface="Verdana"/>
              </a:rPr>
              <a:t>Y</a:t>
            </a:r>
            <a:r>
              <a:rPr sz="1600" spc="-5" dirty="0">
                <a:latin typeface="Verdana"/>
                <a:cs typeface="Verdana"/>
              </a:rPr>
              <a:t>) </a:t>
            </a:r>
            <a:r>
              <a:rPr sz="1600" spc="-10" dirty="0">
                <a:latin typeface="Verdana"/>
                <a:cs typeface="Verdana"/>
              </a:rPr>
              <a:t>per </a:t>
            </a:r>
            <a:r>
              <a:rPr sz="1600" spc="-5" dirty="0">
                <a:latin typeface="Verdana"/>
                <a:cs typeface="Verdana"/>
              </a:rPr>
              <a:t>unità </a:t>
            </a:r>
            <a:r>
              <a:rPr sz="1600" spc="-10" dirty="0">
                <a:latin typeface="Verdana"/>
                <a:cs typeface="Verdana"/>
              </a:rPr>
              <a:t>diverse  </a:t>
            </a:r>
            <a:r>
              <a:rPr sz="1600" spc="-5" dirty="0">
                <a:latin typeface="Verdana"/>
                <a:cs typeface="Verdana"/>
              </a:rPr>
              <a:t>sono </a:t>
            </a:r>
            <a:r>
              <a:rPr sz="1600" i="1" spc="-10" dirty="0">
                <a:latin typeface="Verdana"/>
                <a:cs typeface="Verdana"/>
              </a:rPr>
              <a:t>indipendentemente</a:t>
            </a:r>
            <a:r>
              <a:rPr sz="1600" i="1" spc="60" dirty="0">
                <a:latin typeface="Verdana"/>
                <a:cs typeface="Verdana"/>
              </a:rPr>
              <a:t> </a:t>
            </a:r>
            <a:r>
              <a:rPr sz="1600" i="1" spc="-5" dirty="0">
                <a:latin typeface="Verdana"/>
                <a:cs typeface="Verdana"/>
              </a:rPr>
              <a:t>distribuite</a:t>
            </a:r>
            <a:r>
              <a:rPr sz="1600" spc="-5" dirty="0">
                <a:latin typeface="Verdana"/>
                <a:cs typeface="Verdana"/>
              </a:rPr>
              <a:t>.</a:t>
            </a:r>
            <a:endParaRPr sz="1600">
              <a:latin typeface="Verdana"/>
              <a:cs typeface="Verdana"/>
            </a:endParaRPr>
          </a:p>
          <a:p>
            <a:pPr marL="50800" marR="17780">
              <a:lnSpc>
                <a:spcPct val="100000"/>
              </a:lnSpc>
              <a:spcBef>
                <a:spcPts val="1680"/>
              </a:spcBef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campionamenti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i.i.d.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incontrano principalmente quando 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registrano dati nel tempo per la </a:t>
            </a:r>
            <a:r>
              <a:rPr sz="2000" dirty="0">
                <a:latin typeface="Verdana"/>
                <a:cs typeface="Verdana"/>
              </a:rPr>
              <a:t>stessa unità </a:t>
            </a:r>
            <a:r>
              <a:rPr sz="2000" spc="-5" dirty="0">
                <a:latin typeface="Verdana"/>
                <a:cs typeface="Verdana"/>
              </a:rPr>
              <a:t>(dati panel </a:t>
            </a:r>
            <a:r>
              <a:rPr sz="2000" dirty="0">
                <a:latin typeface="Verdana"/>
                <a:cs typeface="Verdana"/>
              </a:rPr>
              <a:t>e  </a:t>
            </a:r>
            <a:r>
              <a:rPr sz="2000" spc="-5" dirty="0">
                <a:latin typeface="Verdana"/>
                <a:cs typeface="Verdana"/>
              </a:rPr>
              <a:t>serie temporali) </a:t>
            </a:r>
            <a:r>
              <a:rPr sz="2000" dirty="0">
                <a:latin typeface="Verdana"/>
                <a:cs typeface="Verdana"/>
              </a:rPr>
              <a:t>– affronteremo </a:t>
            </a:r>
            <a:r>
              <a:rPr sz="2000" spc="-5" dirty="0">
                <a:latin typeface="Verdana"/>
                <a:cs typeface="Verdana"/>
              </a:rPr>
              <a:t>tale complicazione </a:t>
            </a:r>
            <a:r>
              <a:rPr sz="2000" dirty="0">
                <a:latin typeface="Verdana"/>
                <a:cs typeface="Verdana"/>
              </a:rPr>
              <a:t>quando  </a:t>
            </a:r>
            <a:r>
              <a:rPr sz="2000" spc="-5" dirty="0">
                <a:latin typeface="Verdana"/>
                <a:cs typeface="Verdana"/>
              </a:rPr>
              <a:t>tratteremo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dati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panel.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40" y="478916"/>
            <a:ext cx="8210550" cy="54229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marR="85725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Verdana"/>
                <a:cs typeface="Verdana"/>
              </a:rPr>
              <a:t>Assunzione </a:t>
            </a:r>
            <a:r>
              <a:rPr sz="2000" b="1" spc="-5" dirty="0">
                <a:latin typeface="Verdana"/>
                <a:cs typeface="Verdana"/>
              </a:rPr>
              <a:t>dei </a:t>
            </a:r>
            <a:r>
              <a:rPr sz="2000" b="1" dirty="0">
                <a:latin typeface="Verdana"/>
                <a:cs typeface="Verdana"/>
              </a:rPr>
              <a:t>minimi quadrati </a:t>
            </a:r>
            <a:r>
              <a:rPr sz="2000" b="1" spc="-5" dirty="0">
                <a:latin typeface="Verdana"/>
                <a:cs typeface="Verdana"/>
              </a:rPr>
              <a:t>n. </a:t>
            </a:r>
            <a:r>
              <a:rPr sz="2000" b="1" dirty="0">
                <a:latin typeface="Verdana"/>
                <a:cs typeface="Verdana"/>
              </a:rPr>
              <a:t>3: </a:t>
            </a:r>
            <a:r>
              <a:rPr sz="2000" b="1" i="1" spc="-5" dirty="0">
                <a:latin typeface="Verdana"/>
                <a:cs typeface="Verdana"/>
              </a:rPr>
              <a:t>gli outlier sono rari  Proposizione </a:t>
            </a:r>
            <a:r>
              <a:rPr sz="2000" b="1" i="1" dirty="0">
                <a:latin typeface="Verdana"/>
                <a:cs typeface="Verdana"/>
              </a:rPr>
              <a:t>tecnica: </a:t>
            </a:r>
            <a:r>
              <a:rPr sz="2000" b="1" i="1" spc="5" dirty="0">
                <a:latin typeface="Verdana"/>
                <a:cs typeface="Verdana"/>
              </a:rPr>
              <a:t>E</a:t>
            </a:r>
            <a:r>
              <a:rPr sz="2000" b="1" spc="5" dirty="0">
                <a:latin typeface="Verdana"/>
                <a:cs typeface="Verdana"/>
              </a:rPr>
              <a:t>(</a:t>
            </a:r>
            <a:r>
              <a:rPr sz="2000" b="1" i="1" spc="5" dirty="0">
                <a:latin typeface="Verdana"/>
                <a:cs typeface="Verdana"/>
              </a:rPr>
              <a:t>X</a:t>
            </a:r>
            <a:r>
              <a:rPr sz="1950" b="1" spc="7" baseline="25641" dirty="0">
                <a:latin typeface="Verdana"/>
                <a:cs typeface="Verdana"/>
              </a:rPr>
              <a:t>4</a:t>
            </a:r>
            <a:r>
              <a:rPr sz="2000" b="1" spc="5" dirty="0">
                <a:latin typeface="Verdana"/>
                <a:cs typeface="Verdana"/>
              </a:rPr>
              <a:t>) </a:t>
            </a:r>
            <a:r>
              <a:rPr sz="2000" b="1" dirty="0">
                <a:latin typeface="Verdana"/>
                <a:cs typeface="Verdana"/>
              </a:rPr>
              <a:t>&lt; ∞ e </a:t>
            </a:r>
            <a:r>
              <a:rPr sz="2000" b="1" i="1" dirty="0">
                <a:latin typeface="Verdana"/>
                <a:cs typeface="Verdana"/>
              </a:rPr>
              <a:t>E</a:t>
            </a:r>
            <a:r>
              <a:rPr sz="2000" b="1" dirty="0">
                <a:latin typeface="Verdana"/>
                <a:cs typeface="Verdana"/>
              </a:rPr>
              <a:t>(</a:t>
            </a:r>
            <a:r>
              <a:rPr sz="2000" b="1" i="1" dirty="0">
                <a:latin typeface="Verdana"/>
                <a:cs typeface="Verdana"/>
              </a:rPr>
              <a:t>Y</a:t>
            </a:r>
            <a:r>
              <a:rPr sz="1950" b="1" baseline="25641" dirty="0">
                <a:latin typeface="Verdana"/>
                <a:cs typeface="Verdana"/>
              </a:rPr>
              <a:t>4</a:t>
            </a:r>
            <a:r>
              <a:rPr sz="2000" b="1" dirty="0">
                <a:latin typeface="Verdana"/>
                <a:cs typeface="Verdana"/>
              </a:rPr>
              <a:t>) &lt;</a:t>
            </a:r>
            <a:r>
              <a:rPr sz="2000" b="1" spc="-60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∞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5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outlier </a:t>
            </a:r>
            <a:r>
              <a:rPr sz="2400" dirty="0">
                <a:latin typeface="Verdana"/>
                <a:cs typeface="Verdana"/>
              </a:rPr>
              <a:t>è un </a:t>
            </a:r>
            <a:r>
              <a:rPr sz="2400" spc="-10" dirty="0">
                <a:latin typeface="Verdana"/>
                <a:cs typeface="Verdana"/>
              </a:rPr>
              <a:t>valore </a:t>
            </a:r>
            <a:r>
              <a:rPr sz="2400" spc="-5" dirty="0">
                <a:latin typeface="Verdana"/>
                <a:cs typeface="Verdana"/>
              </a:rPr>
              <a:t>estremo di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o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Y</a:t>
            </a:r>
            <a:endParaRPr sz="2400">
              <a:latin typeface="Verdana"/>
              <a:cs typeface="Verdana"/>
            </a:endParaRPr>
          </a:p>
          <a:p>
            <a:pPr marL="393700" marR="1778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A </a:t>
            </a:r>
            <a:r>
              <a:rPr sz="2400" spc="-10" dirty="0">
                <a:latin typeface="Verdana"/>
                <a:cs typeface="Verdana"/>
              </a:rPr>
              <a:t>livello </a:t>
            </a:r>
            <a:r>
              <a:rPr sz="2400" spc="-5" dirty="0">
                <a:latin typeface="Verdana"/>
                <a:cs typeface="Verdana"/>
              </a:rPr>
              <a:t>tecnico,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sono </a:t>
            </a:r>
            <a:r>
              <a:rPr sz="2400" spc="-15" dirty="0">
                <a:latin typeface="Verdana"/>
                <a:cs typeface="Verdana"/>
              </a:rPr>
              <a:t>limitate, </a:t>
            </a:r>
            <a:r>
              <a:rPr sz="2400" spc="-5" dirty="0">
                <a:latin typeface="Verdana"/>
                <a:cs typeface="Verdana"/>
              </a:rPr>
              <a:t>allora  </a:t>
            </a:r>
            <a:r>
              <a:rPr sz="2400" dirty="0">
                <a:latin typeface="Verdana"/>
                <a:cs typeface="Verdana"/>
              </a:rPr>
              <a:t>hanno momenti </a:t>
            </a:r>
            <a:r>
              <a:rPr sz="2400" spc="-5" dirty="0">
                <a:latin typeface="Verdana"/>
                <a:cs typeface="Verdana"/>
              </a:rPr>
              <a:t>quarti finiti (i </a:t>
            </a:r>
            <a:r>
              <a:rPr sz="2400" dirty="0">
                <a:latin typeface="Verdana"/>
                <a:cs typeface="Verdana"/>
              </a:rPr>
              <a:t>punteggi nei </a:t>
            </a:r>
            <a:r>
              <a:rPr sz="2400" spc="-5" dirty="0">
                <a:latin typeface="Verdana"/>
                <a:cs typeface="Verdana"/>
              </a:rPr>
              <a:t>test  </a:t>
            </a:r>
            <a:r>
              <a:rPr sz="2400" dirty="0">
                <a:latin typeface="Verdana"/>
                <a:cs typeface="Verdana"/>
              </a:rPr>
              <a:t>standardizzati </a:t>
            </a:r>
            <a:r>
              <a:rPr sz="2400" spc="-5" dirty="0">
                <a:latin typeface="Verdana"/>
                <a:cs typeface="Verdana"/>
              </a:rPr>
              <a:t>soddisfano </a:t>
            </a:r>
            <a:r>
              <a:rPr sz="2400" dirty="0">
                <a:latin typeface="Verdana"/>
                <a:cs typeface="Verdana"/>
              </a:rPr>
              <a:t>questa </a:t>
            </a:r>
            <a:r>
              <a:rPr sz="2400" spc="-5" dirty="0">
                <a:latin typeface="Verdana"/>
                <a:cs typeface="Verdana"/>
              </a:rPr>
              <a:t>condizione, come  </a:t>
            </a:r>
            <a:r>
              <a:rPr sz="2400" dirty="0">
                <a:latin typeface="Verdana"/>
                <a:cs typeface="Verdana"/>
              </a:rPr>
              <a:t>anche 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, reddito familiare,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ecc.)</a:t>
            </a:r>
            <a:endParaRPr sz="2400">
              <a:latin typeface="Verdana"/>
              <a:cs typeface="Verdana"/>
            </a:endParaRPr>
          </a:p>
          <a:p>
            <a:pPr marL="393700" marR="17526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La sostanza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dirty="0">
                <a:latin typeface="Verdana"/>
                <a:cs typeface="Verdana"/>
              </a:rPr>
              <a:t>questa assunzione è che un </a:t>
            </a:r>
            <a:r>
              <a:rPr sz="2400" spc="-5" dirty="0">
                <a:latin typeface="Verdana"/>
                <a:cs typeface="Verdana"/>
              </a:rPr>
              <a:t>outlier  può </a:t>
            </a:r>
            <a:r>
              <a:rPr sz="2400" spc="-10" dirty="0">
                <a:latin typeface="Verdana"/>
                <a:cs typeface="Verdana"/>
              </a:rPr>
              <a:t>influenzare </a:t>
            </a:r>
            <a:r>
              <a:rPr sz="2400" spc="-5" dirty="0">
                <a:latin typeface="Verdana"/>
                <a:cs typeface="Verdana"/>
              </a:rPr>
              <a:t>fortemente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risultati, </a:t>
            </a:r>
            <a:r>
              <a:rPr sz="2400" spc="-10" dirty="0">
                <a:latin typeface="Verdana"/>
                <a:cs typeface="Verdana"/>
              </a:rPr>
              <a:t>perciò  </a:t>
            </a:r>
            <a:r>
              <a:rPr sz="2400" spc="-5" dirty="0">
                <a:latin typeface="Verdana"/>
                <a:cs typeface="Verdana"/>
              </a:rPr>
              <a:t>dobbiamo </a:t>
            </a:r>
            <a:r>
              <a:rPr sz="2400" spc="-10" dirty="0">
                <a:latin typeface="Verdana"/>
                <a:cs typeface="Verdana"/>
              </a:rPr>
              <a:t>escludere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10" dirty="0">
                <a:latin typeface="Verdana"/>
                <a:cs typeface="Verdana"/>
              </a:rPr>
              <a:t>valori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estremi.</a:t>
            </a:r>
            <a:endParaRPr sz="2400">
              <a:latin typeface="Verdana"/>
              <a:cs typeface="Verdana"/>
            </a:endParaRPr>
          </a:p>
          <a:p>
            <a:pPr marL="393700" marR="22860" indent="-342900">
              <a:lnSpc>
                <a:spcPct val="100000"/>
              </a:lnSpc>
              <a:spcBef>
                <a:spcPts val="58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Esaminate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data!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spc="-5" dirty="0">
                <a:latin typeface="Verdana"/>
                <a:cs typeface="Verdana"/>
              </a:rPr>
              <a:t>avete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outlier, </a:t>
            </a: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tratta di 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refuso? Non appartiene </a:t>
            </a:r>
            <a:r>
              <a:rPr sz="2400" dirty="0">
                <a:latin typeface="Verdana"/>
                <a:cs typeface="Verdana"/>
              </a:rPr>
              <a:t>al </a:t>
            </a:r>
            <a:r>
              <a:rPr sz="2400" spc="-5" dirty="0">
                <a:latin typeface="Verdana"/>
                <a:cs typeface="Verdana"/>
              </a:rPr>
              <a:t>dataset? </a:t>
            </a:r>
            <a:r>
              <a:rPr sz="2400" dirty="0">
                <a:latin typeface="Verdana"/>
                <a:cs typeface="Verdana"/>
              </a:rPr>
              <a:t>Perché è un  </a:t>
            </a:r>
            <a:r>
              <a:rPr sz="2400" spc="-5" dirty="0">
                <a:latin typeface="Verdana"/>
                <a:cs typeface="Verdana"/>
              </a:rPr>
              <a:t>outlier?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23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1" spc="-10" dirty="0">
                <a:latin typeface="Verdana"/>
                <a:cs typeface="Verdana"/>
              </a:rPr>
              <a:t>Lo </a:t>
            </a:r>
            <a:r>
              <a:rPr i="1" spc="-5" dirty="0">
                <a:latin typeface="Verdana"/>
                <a:cs typeface="Verdana"/>
              </a:rPr>
              <a:t>stimatore </a:t>
            </a:r>
            <a:r>
              <a:rPr i="1" spc="-10" dirty="0">
                <a:latin typeface="Verdana"/>
                <a:cs typeface="Verdana"/>
              </a:rPr>
              <a:t>OLS può essere sensibile </a:t>
            </a:r>
            <a:r>
              <a:rPr i="1" spc="-5" dirty="0">
                <a:latin typeface="Verdana"/>
                <a:cs typeface="Verdana"/>
              </a:rPr>
              <a:t>a  un</a:t>
            </a:r>
            <a:r>
              <a:rPr i="1" spc="1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outlier: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4768062"/>
            <a:ext cx="8147050" cy="16719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000" i="1" dirty="0">
                <a:latin typeface="Verdana"/>
                <a:cs typeface="Verdana"/>
              </a:rPr>
              <a:t>Il </a:t>
            </a:r>
            <a:r>
              <a:rPr sz="2000" i="1" spc="-5" dirty="0">
                <a:latin typeface="Verdana"/>
                <a:cs typeface="Verdana"/>
              </a:rPr>
              <a:t>punto isolato </a:t>
            </a:r>
            <a:r>
              <a:rPr sz="2000" i="1" dirty="0">
                <a:latin typeface="Verdana"/>
                <a:cs typeface="Verdana"/>
              </a:rPr>
              <a:t>è un outlier </a:t>
            </a:r>
            <a:r>
              <a:rPr sz="2000" i="1" spc="-5" dirty="0">
                <a:latin typeface="Verdana"/>
                <a:cs typeface="Verdana"/>
              </a:rPr>
              <a:t>in </a:t>
            </a:r>
            <a:r>
              <a:rPr sz="2000" i="1" dirty="0">
                <a:latin typeface="Verdana"/>
                <a:cs typeface="Verdana"/>
              </a:rPr>
              <a:t>X o</a:t>
            </a:r>
            <a:r>
              <a:rPr sz="2000" i="1" spc="-14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Y?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pratica, gli outlier </a:t>
            </a:r>
            <a:r>
              <a:rPr sz="2000" dirty="0">
                <a:latin typeface="Verdana"/>
                <a:cs typeface="Verdana"/>
              </a:rPr>
              <a:t>sono spesso </a:t>
            </a:r>
            <a:r>
              <a:rPr sz="2000" spc="-5" dirty="0">
                <a:latin typeface="Verdana"/>
                <a:cs typeface="Verdana"/>
              </a:rPr>
              <a:t>distorsioni dei dati  (problemi nella codifica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nella registrazione). Talvolta </a:t>
            </a:r>
            <a:r>
              <a:rPr sz="2000" dirty="0">
                <a:latin typeface="Verdana"/>
                <a:cs typeface="Verdana"/>
              </a:rPr>
              <a:t>sono  </a:t>
            </a:r>
            <a:r>
              <a:rPr sz="2000" spc="-5" dirty="0">
                <a:latin typeface="Verdana"/>
                <a:cs typeface="Verdana"/>
              </a:rPr>
              <a:t>osservazioni </a:t>
            </a:r>
            <a:r>
              <a:rPr sz="2000" dirty="0">
                <a:latin typeface="Verdana"/>
                <a:cs typeface="Verdana"/>
              </a:rPr>
              <a:t>che non </a:t>
            </a:r>
            <a:r>
              <a:rPr sz="2000" spc="-5" dirty="0">
                <a:latin typeface="Verdana"/>
                <a:cs typeface="Verdana"/>
              </a:rPr>
              <a:t>dovrebbero </a:t>
            </a:r>
            <a:r>
              <a:rPr sz="2000" dirty="0">
                <a:latin typeface="Verdana"/>
                <a:cs typeface="Verdana"/>
              </a:rPr>
              <a:t>stare nel </a:t>
            </a:r>
            <a:r>
              <a:rPr sz="2000" spc="-5" dirty="0">
                <a:latin typeface="Verdana"/>
                <a:cs typeface="Verdana"/>
              </a:rPr>
              <a:t>dataset. Tracciate  </a:t>
            </a:r>
            <a:r>
              <a:rPr sz="2000" dirty="0">
                <a:latin typeface="Verdana"/>
                <a:cs typeface="Verdana"/>
              </a:rPr>
              <a:t> i vostri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dati!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71216" y="908303"/>
            <a:ext cx="5229225" cy="3953510"/>
            <a:chOff x="2871216" y="908303"/>
            <a:chExt cx="5229225" cy="3953510"/>
          </a:xfrm>
        </p:grpSpPr>
        <p:sp>
          <p:nvSpPr>
            <p:cNvPr id="5" name="object 5"/>
            <p:cNvSpPr/>
            <p:nvPr/>
          </p:nvSpPr>
          <p:spPr>
            <a:xfrm>
              <a:off x="2871216" y="908303"/>
              <a:ext cx="5228844" cy="395325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99681" y="1270253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0" y="209550"/>
                  </a:moveTo>
                  <a:lnTo>
                    <a:pt x="5536" y="161512"/>
                  </a:lnTo>
                  <a:lnTo>
                    <a:pt x="21304" y="117410"/>
                  </a:lnTo>
                  <a:lnTo>
                    <a:pt x="46046" y="78501"/>
                  </a:lnTo>
                  <a:lnTo>
                    <a:pt x="78501" y="46046"/>
                  </a:lnTo>
                  <a:lnTo>
                    <a:pt x="117410" y="21304"/>
                  </a:lnTo>
                  <a:lnTo>
                    <a:pt x="161512" y="5536"/>
                  </a:lnTo>
                  <a:lnTo>
                    <a:pt x="209550" y="0"/>
                  </a:lnTo>
                  <a:lnTo>
                    <a:pt x="257587" y="5536"/>
                  </a:lnTo>
                  <a:lnTo>
                    <a:pt x="301689" y="21304"/>
                  </a:lnTo>
                  <a:lnTo>
                    <a:pt x="340598" y="46046"/>
                  </a:lnTo>
                  <a:lnTo>
                    <a:pt x="373053" y="78501"/>
                  </a:lnTo>
                  <a:lnTo>
                    <a:pt x="397795" y="117410"/>
                  </a:lnTo>
                  <a:lnTo>
                    <a:pt x="413563" y="161512"/>
                  </a:lnTo>
                  <a:lnTo>
                    <a:pt x="419100" y="209550"/>
                  </a:lnTo>
                  <a:lnTo>
                    <a:pt x="413563" y="257587"/>
                  </a:lnTo>
                  <a:lnTo>
                    <a:pt x="397795" y="301689"/>
                  </a:lnTo>
                  <a:lnTo>
                    <a:pt x="373053" y="340598"/>
                  </a:lnTo>
                  <a:lnTo>
                    <a:pt x="340598" y="373053"/>
                  </a:lnTo>
                  <a:lnTo>
                    <a:pt x="301689" y="397795"/>
                  </a:lnTo>
                  <a:lnTo>
                    <a:pt x="257587" y="413563"/>
                  </a:lnTo>
                  <a:lnTo>
                    <a:pt x="209550" y="419100"/>
                  </a:lnTo>
                  <a:lnTo>
                    <a:pt x="161512" y="413563"/>
                  </a:lnTo>
                  <a:lnTo>
                    <a:pt x="117410" y="397795"/>
                  </a:lnTo>
                  <a:lnTo>
                    <a:pt x="78501" y="373053"/>
                  </a:lnTo>
                  <a:lnTo>
                    <a:pt x="46046" y="340598"/>
                  </a:lnTo>
                  <a:lnTo>
                    <a:pt x="21304" y="301689"/>
                  </a:lnTo>
                  <a:lnTo>
                    <a:pt x="5536" y="257587"/>
                  </a:lnTo>
                  <a:lnTo>
                    <a:pt x="0" y="209550"/>
                  </a:lnTo>
                  <a:close/>
                </a:path>
              </a:pathLst>
            </a:custGeom>
            <a:ln w="28956">
              <a:solidFill>
                <a:srgbClr val="FF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34467"/>
            <a:ext cx="8376919" cy="467999"/>
          </a:xfrm>
          <a:prstGeom prst="rect">
            <a:avLst/>
          </a:prstGeom>
        </p:spPr>
        <p:txBody>
          <a:bodyPr vert="horz" wrap="square" lIns="0" tIns="97713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Distribuzione </a:t>
            </a:r>
            <a:r>
              <a:rPr sz="2400" spc="-5" dirty="0"/>
              <a:t>campionaria degli </a:t>
            </a:r>
            <a:r>
              <a:rPr sz="2400" spc="-5" dirty="0" err="1"/>
              <a:t>stimatori</a:t>
            </a:r>
            <a:r>
              <a:rPr sz="2400" spc="-5" dirty="0"/>
              <a:t> OLS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570456"/>
            <a:ext cx="8080375" cy="480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67690">
              <a:lnSpc>
                <a:spcPct val="150000"/>
              </a:lnSpc>
              <a:spcBef>
                <a:spcPts val="100"/>
              </a:spcBef>
              <a:tabLst>
                <a:tab pos="5695315" algn="l"/>
                <a:tab pos="6187440" algn="l"/>
              </a:tabLst>
            </a:pPr>
            <a:r>
              <a:rPr sz="2000" dirty="0">
                <a:latin typeface="Verdana"/>
                <a:cs typeface="Verdana"/>
              </a:rPr>
              <a:t>Lo </a:t>
            </a:r>
            <a:r>
              <a:rPr sz="2000" spc="-5" dirty="0">
                <a:latin typeface="Verdana"/>
                <a:cs typeface="Verdana"/>
              </a:rPr>
              <a:t>stimatore OLS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calcolato da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campione di dati. </a:t>
            </a:r>
            <a:r>
              <a:rPr sz="2000" dirty="0">
                <a:latin typeface="Verdana"/>
                <a:cs typeface="Verdana"/>
              </a:rPr>
              <a:t>Un  </a:t>
            </a:r>
            <a:r>
              <a:rPr sz="2000" spc="-5" dirty="0">
                <a:latin typeface="Verdana"/>
                <a:cs typeface="Verdana"/>
              </a:rPr>
              <a:t>campione diverso porta </a:t>
            </a:r>
            <a:r>
              <a:rPr sz="2000" dirty="0">
                <a:latin typeface="Verdana"/>
                <a:cs typeface="Verdana"/>
              </a:rPr>
              <a:t>a un </a:t>
            </a:r>
            <a:r>
              <a:rPr sz="2000" spc="-5" dirty="0">
                <a:latin typeface="Verdana"/>
                <a:cs typeface="Verdana"/>
              </a:rPr>
              <a:t>valore</a:t>
            </a:r>
            <a:r>
              <a:rPr sz="2000" spc="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diverso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	</a:t>
            </a:r>
            <a:r>
              <a:rPr sz="2000" dirty="0">
                <a:latin typeface="Verdana"/>
                <a:cs typeface="Verdana"/>
              </a:rPr>
              <a:t>. </a:t>
            </a:r>
            <a:r>
              <a:rPr sz="2000" spc="-5" dirty="0">
                <a:latin typeface="Verdana"/>
                <a:cs typeface="Verdana"/>
              </a:rPr>
              <a:t>Questa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  </a:t>
            </a:r>
            <a:r>
              <a:rPr sz="2000" spc="-5" dirty="0">
                <a:latin typeface="Verdana"/>
                <a:cs typeface="Verdana"/>
              </a:rPr>
              <a:t>l’origine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“incertezza</a:t>
            </a:r>
            <a:r>
              <a:rPr sz="2000" spc="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campionaria”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di	.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Vogliamo: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5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quantificare l’incertezza campionaria associata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1655"/>
              </a:spcBef>
              <a:buChar char="•"/>
              <a:tabLst>
                <a:tab pos="405765" algn="l"/>
                <a:tab pos="406400" algn="l"/>
                <a:tab pos="1553845" algn="l"/>
              </a:tabLst>
            </a:pPr>
            <a:r>
              <a:rPr sz="2000" dirty="0">
                <a:latin typeface="Verdana"/>
                <a:cs typeface="Verdana"/>
              </a:rPr>
              <a:t>usare	</a:t>
            </a:r>
            <a:r>
              <a:rPr sz="2000" spc="-5" dirty="0">
                <a:latin typeface="Verdana"/>
                <a:cs typeface="Verdana"/>
              </a:rPr>
              <a:t>per verificare ipotesi quali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2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16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costruire un </a:t>
            </a:r>
            <a:r>
              <a:rPr sz="2000" spc="-5" dirty="0">
                <a:latin typeface="Verdana"/>
                <a:cs typeface="Verdana"/>
              </a:rPr>
              <a:t>intervallo di </a:t>
            </a:r>
            <a:r>
              <a:rPr sz="2000" dirty="0">
                <a:latin typeface="Verdana"/>
                <a:cs typeface="Verdana"/>
              </a:rPr>
              <a:t>confidenza </a:t>
            </a:r>
            <a:r>
              <a:rPr sz="2000" spc="-5" dirty="0">
                <a:latin typeface="Verdana"/>
                <a:cs typeface="Verdana"/>
              </a:rPr>
              <a:t>per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endParaRPr sz="1950" baseline="-21367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170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Tutti questi punti richiedono di determinare </a:t>
            </a:r>
            <a:r>
              <a:rPr sz="2000" spc="-1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distribuzione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campionaria </a:t>
            </a:r>
            <a:r>
              <a:rPr sz="2000" spc="-10" dirty="0">
                <a:latin typeface="Verdana"/>
                <a:cs typeface="Verdana"/>
              </a:rPr>
              <a:t>dello </a:t>
            </a:r>
            <a:r>
              <a:rPr sz="2000" dirty="0">
                <a:latin typeface="Verdana"/>
                <a:cs typeface="Verdana"/>
              </a:rPr>
              <a:t>stimatore OLS. Due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passaggi…</a:t>
            </a:r>
            <a:endParaRPr sz="2000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1645"/>
              </a:spcBef>
              <a:buChar char="–"/>
              <a:tabLst>
                <a:tab pos="807085" algn="l"/>
                <a:tab pos="807720" algn="l"/>
              </a:tabLst>
            </a:pPr>
            <a:r>
              <a:rPr sz="1800" spc="-5" dirty="0">
                <a:latin typeface="Verdana"/>
                <a:cs typeface="Verdana"/>
              </a:rPr>
              <a:t>Quadro di </a:t>
            </a:r>
            <a:r>
              <a:rPr sz="1800" dirty="0">
                <a:latin typeface="Verdana"/>
                <a:cs typeface="Verdana"/>
              </a:rPr>
              <a:t>riferimento </a:t>
            </a:r>
            <a:r>
              <a:rPr sz="1800" spc="-5" dirty="0">
                <a:latin typeface="Verdana"/>
                <a:cs typeface="Verdana"/>
              </a:rPr>
              <a:t>probabilistico per </a:t>
            </a:r>
            <a:r>
              <a:rPr sz="1800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regressione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lineare</a:t>
            </a:r>
            <a:endParaRPr sz="1800">
              <a:latin typeface="Verdana"/>
              <a:cs typeface="Verdana"/>
            </a:endParaRPr>
          </a:p>
          <a:p>
            <a:pPr marL="807085" lvl="1" indent="-287020">
              <a:lnSpc>
                <a:spcPct val="100000"/>
              </a:lnSpc>
              <a:spcBef>
                <a:spcPts val="1630"/>
              </a:spcBef>
              <a:buChar char="–"/>
              <a:tabLst>
                <a:tab pos="807085" algn="l"/>
                <a:tab pos="807720" algn="l"/>
              </a:tabLst>
            </a:pPr>
            <a:r>
              <a:rPr sz="1800" dirty="0">
                <a:latin typeface="Verdana"/>
                <a:cs typeface="Verdana"/>
              </a:rPr>
              <a:t>Distribuzione </a:t>
            </a:r>
            <a:r>
              <a:rPr sz="1800" spc="-5" dirty="0">
                <a:latin typeface="Verdana"/>
                <a:cs typeface="Verdana"/>
              </a:rPr>
              <a:t>dello </a:t>
            </a:r>
            <a:r>
              <a:rPr sz="1800" dirty="0">
                <a:latin typeface="Verdana"/>
                <a:cs typeface="Verdana"/>
              </a:rPr>
              <a:t>stimatore</a:t>
            </a:r>
            <a:r>
              <a:rPr sz="1800" spc="-2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OLS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83452" y="2133600"/>
            <a:ext cx="304800" cy="469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483867" y="2616172"/>
            <a:ext cx="5888355" cy="1473835"/>
            <a:chOff x="1483867" y="2616172"/>
            <a:chExt cx="5888355" cy="1473835"/>
          </a:xfrm>
        </p:grpSpPr>
        <p:sp>
          <p:nvSpPr>
            <p:cNvPr id="6" name="object 6"/>
            <p:cNvSpPr/>
            <p:nvPr/>
          </p:nvSpPr>
          <p:spPr>
            <a:xfrm>
              <a:off x="5732779" y="2616172"/>
              <a:ext cx="254000" cy="4186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483867" y="3670780"/>
              <a:ext cx="254000" cy="4186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118096" y="3166336"/>
              <a:ext cx="254000" cy="4186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442706" y="6356662"/>
            <a:ext cx="49085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4</a:t>
            </a:r>
            <a:r>
              <a:rPr sz="1400" b="1" spc="-5" dirty="0">
                <a:latin typeface="Verdana"/>
                <a:cs typeface="Verdana"/>
              </a:rPr>
              <a:t>-29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9914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Quadro </a:t>
            </a:r>
            <a:r>
              <a:rPr spc="-5" dirty="0"/>
              <a:t>di riferimento probabilistico </a:t>
            </a:r>
            <a:r>
              <a:rPr spc="-10" dirty="0"/>
              <a:t>per  </a:t>
            </a:r>
            <a:r>
              <a:rPr spc="-5" dirty="0"/>
              <a:t>la regressione</a:t>
            </a:r>
            <a:r>
              <a:rPr spc="35" dirty="0"/>
              <a:t> </a:t>
            </a:r>
            <a:r>
              <a:rPr spc="-5" dirty="0"/>
              <a:t>lineare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371091"/>
            <a:ext cx="8157845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quadro di riferimento probabilistico per la regressione lineare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riepilogato dalle tre </a:t>
            </a:r>
            <a:r>
              <a:rPr sz="2000" dirty="0">
                <a:latin typeface="Verdana"/>
                <a:cs typeface="Verdana"/>
              </a:rPr>
              <a:t>assunzioni </a:t>
            </a:r>
            <a:r>
              <a:rPr sz="2000" spc="-5" dirty="0">
                <a:latin typeface="Verdana"/>
                <a:cs typeface="Verdana"/>
              </a:rPr>
              <a:t>dei minimi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quadrati.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480"/>
              </a:spcBef>
            </a:pPr>
            <a:r>
              <a:rPr sz="2000" b="1" i="1" spc="-5" dirty="0">
                <a:latin typeface="Verdana"/>
                <a:cs typeface="Verdana"/>
              </a:rPr>
              <a:t>Popolazione</a:t>
            </a:r>
            <a:endParaRPr sz="2000">
              <a:latin typeface="Verdana"/>
              <a:cs typeface="Verdana"/>
            </a:endParaRPr>
          </a:p>
          <a:p>
            <a:pPr marL="457200" marR="621030" indent="-407034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457200" algn="l"/>
                <a:tab pos="457834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gruppo di interesse (esempio: tutti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possibili distretti  scolastici)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484"/>
              </a:spcBef>
            </a:pPr>
            <a:r>
              <a:rPr sz="2000" b="1" i="1" dirty="0">
                <a:latin typeface="Verdana"/>
                <a:cs typeface="Verdana"/>
              </a:rPr>
              <a:t>Variabili casuali</a:t>
            </a:r>
            <a:r>
              <a:rPr sz="2000" b="1" dirty="0">
                <a:latin typeface="Verdana"/>
                <a:cs typeface="Verdana"/>
              </a:rPr>
              <a:t>: </a:t>
            </a:r>
            <a:r>
              <a:rPr sz="2000" b="1" i="1" spc="-5" dirty="0">
                <a:latin typeface="Verdana"/>
                <a:cs typeface="Verdana"/>
              </a:rPr>
              <a:t>Y</a:t>
            </a:r>
            <a:r>
              <a:rPr sz="2000" b="1" spc="-5" dirty="0">
                <a:latin typeface="Verdana"/>
                <a:cs typeface="Verdana"/>
              </a:rPr>
              <a:t>,</a:t>
            </a:r>
            <a:r>
              <a:rPr sz="2000" b="1" spc="-20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  <a:p>
            <a:pPr marL="457200" indent="-407034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457200" algn="l"/>
                <a:tab pos="457834" algn="l"/>
                <a:tab pos="1824989" algn="l"/>
              </a:tabLst>
            </a:pPr>
            <a:r>
              <a:rPr sz="2000" spc="-5" dirty="0">
                <a:latin typeface="Verdana"/>
                <a:cs typeface="Verdana"/>
              </a:rPr>
              <a:t>Esempio:	(</a:t>
            </a:r>
            <a:r>
              <a:rPr sz="2000" i="1" spc="-5" dirty="0">
                <a:latin typeface="Verdana"/>
                <a:cs typeface="Verdana"/>
              </a:rPr>
              <a:t>TestScore,</a:t>
            </a:r>
            <a:r>
              <a:rPr sz="2000" i="1" spc="-3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STR</a:t>
            </a:r>
            <a:r>
              <a:rPr sz="2000" spc="-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484"/>
              </a:spcBef>
            </a:pPr>
            <a:r>
              <a:rPr sz="2000" b="1" i="1" spc="-5" dirty="0">
                <a:latin typeface="Verdana"/>
                <a:cs typeface="Verdana"/>
              </a:rPr>
              <a:t>Distribuzione congiunta di </a:t>
            </a:r>
            <a:r>
              <a:rPr sz="2000" b="1" dirty="0">
                <a:latin typeface="Verdana"/>
                <a:cs typeface="Verdana"/>
              </a:rPr>
              <a:t>(</a:t>
            </a:r>
            <a:r>
              <a:rPr sz="2000" b="1" i="1" dirty="0">
                <a:latin typeface="Verdana"/>
                <a:cs typeface="Verdana"/>
              </a:rPr>
              <a:t>Y</a:t>
            </a:r>
            <a:r>
              <a:rPr sz="2000" b="1" dirty="0">
                <a:latin typeface="Verdana"/>
                <a:cs typeface="Verdana"/>
              </a:rPr>
              <a:t>, </a:t>
            </a:r>
            <a:r>
              <a:rPr sz="2000" b="1" i="1" dirty="0">
                <a:latin typeface="Verdana"/>
                <a:cs typeface="Verdana"/>
              </a:rPr>
              <a:t>X</a:t>
            </a:r>
            <a:r>
              <a:rPr sz="2000" b="1" dirty="0">
                <a:latin typeface="Verdana"/>
                <a:cs typeface="Verdana"/>
              </a:rPr>
              <a:t>).</a:t>
            </a:r>
            <a:r>
              <a:rPr sz="2000" b="1" spc="1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Assumiamo:</a:t>
            </a:r>
            <a:endParaRPr sz="2000">
              <a:latin typeface="Verdana"/>
              <a:cs typeface="Verdana"/>
            </a:endParaRPr>
          </a:p>
          <a:p>
            <a:pPr marL="388620" indent="-33845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88620" algn="l"/>
                <a:tab pos="389255" algn="l"/>
              </a:tabLst>
            </a:pPr>
            <a:r>
              <a:rPr sz="2000" dirty="0">
                <a:latin typeface="Verdana"/>
                <a:cs typeface="Verdana"/>
              </a:rPr>
              <a:t>La funzione di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lineare</a:t>
            </a:r>
            <a:endParaRPr sz="2000">
              <a:latin typeface="Verdana"/>
              <a:cs typeface="Verdana"/>
            </a:endParaRPr>
          </a:p>
          <a:p>
            <a:pPr marL="388620" indent="-33845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88620" algn="l"/>
                <a:tab pos="389255" algn="l"/>
              </a:tabLst>
            </a:pP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= 0 </a:t>
            </a:r>
            <a:r>
              <a:rPr sz="2000" spc="-5" dirty="0">
                <a:latin typeface="Verdana"/>
                <a:cs typeface="Verdana"/>
              </a:rPr>
              <a:t>(prima </a:t>
            </a:r>
            <a:r>
              <a:rPr sz="2000" dirty="0">
                <a:latin typeface="Verdana"/>
                <a:cs typeface="Verdana"/>
              </a:rPr>
              <a:t>assunzione </a:t>
            </a:r>
            <a:r>
              <a:rPr sz="2000" spc="-5" dirty="0">
                <a:latin typeface="Verdana"/>
                <a:cs typeface="Verdana"/>
              </a:rPr>
              <a:t>dei minimi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quadrati)</a:t>
            </a:r>
            <a:endParaRPr sz="2000">
              <a:latin typeface="Verdana"/>
              <a:cs typeface="Verdana"/>
            </a:endParaRPr>
          </a:p>
          <a:p>
            <a:pPr marL="50800" marR="20320">
              <a:lnSpc>
                <a:spcPct val="110100"/>
              </a:lnSpc>
              <a:spcBef>
                <a:spcPts val="235"/>
              </a:spcBef>
              <a:buFont typeface="Arial"/>
              <a:buChar char="•"/>
              <a:tabLst>
                <a:tab pos="388620" algn="l"/>
                <a:tab pos="389255" algn="l"/>
              </a:tabLst>
            </a:pP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hanno </a:t>
            </a:r>
            <a:r>
              <a:rPr sz="2000" spc="-5" dirty="0">
                <a:latin typeface="Verdana"/>
                <a:cs typeface="Verdana"/>
              </a:rPr>
              <a:t>momenti quarti </a:t>
            </a:r>
            <a:r>
              <a:rPr sz="2000" dirty="0">
                <a:latin typeface="Verdana"/>
                <a:cs typeface="Verdana"/>
              </a:rPr>
              <a:t>finiti non </a:t>
            </a:r>
            <a:r>
              <a:rPr sz="2000" spc="-5" dirty="0">
                <a:latin typeface="Verdana"/>
                <a:cs typeface="Verdana"/>
              </a:rPr>
              <a:t>nulli (terza </a:t>
            </a:r>
            <a:r>
              <a:rPr sz="2000" dirty="0">
                <a:latin typeface="Verdana"/>
                <a:cs typeface="Verdana"/>
              </a:rPr>
              <a:t>assunzione)  </a:t>
            </a:r>
            <a:r>
              <a:rPr sz="2000" b="1" i="1" spc="-5" dirty="0">
                <a:latin typeface="Verdana"/>
                <a:cs typeface="Verdana"/>
              </a:rPr>
              <a:t>La </a:t>
            </a:r>
            <a:r>
              <a:rPr sz="2000" b="1" i="1" dirty="0">
                <a:latin typeface="Verdana"/>
                <a:cs typeface="Verdana"/>
              </a:rPr>
              <a:t>raccolta dei </a:t>
            </a:r>
            <a:r>
              <a:rPr sz="2000" b="1" i="1" spc="-5" dirty="0">
                <a:latin typeface="Verdana"/>
                <a:cs typeface="Verdana"/>
              </a:rPr>
              <a:t>dati mediante </a:t>
            </a:r>
            <a:r>
              <a:rPr sz="2000" b="1" i="1" dirty="0">
                <a:latin typeface="Verdana"/>
                <a:cs typeface="Verdana"/>
              </a:rPr>
              <a:t>campionamento </a:t>
            </a:r>
            <a:r>
              <a:rPr sz="2000" b="1" i="1" spc="-5" dirty="0">
                <a:latin typeface="Verdana"/>
                <a:cs typeface="Verdana"/>
              </a:rPr>
              <a:t>casuale  </a:t>
            </a:r>
            <a:r>
              <a:rPr sz="2000" b="1" i="1" dirty="0">
                <a:latin typeface="Verdana"/>
                <a:cs typeface="Verdana"/>
              </a:rPr>
              <a:t>semplice</a:t>
            </a:r>
            <a:r>
              <a:rPr sz="2000" b="1" i="1" spc="-30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implica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{(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i="1" spc="-5" dirty="0">
                <a:latin typeface="Verdana"/>
                <a:cs typeface="Verdana"/>
              </a:rPr>
              <a:t>Y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)},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1,…, 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, sono </a:t>
            </a:r>
            <a:r>
              <a:rPr sz="2000" spc="-5" dirty="0">
                <a:latin typeface="Verdana"/>
                <a:cs typeface="Verdana"/>
              </a:rPr>
              <a:t>i.i.d. </a:t>
            </a:r>
            <a:r>
              <a:rPr sz="2000" dirty="0">
                <a:latin typeface="Verdana"/>
                <a:cs typeface="Verdana"/>
              </a:rPr>
              <a:t>(seconda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assunzione)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352424"/>
            <a:ext cx="60191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Intervalli di </a:t>
            </a:r>
            <a:r>
              <a:rPr spc="-10" dirty="0"/>
              <a:t>confidenza per</a:t>
            </a:r>
            <a:r>
              <a:rPr spc="170" dirty="0"/>
              <a:t> </a:t>
            </a:r>
            <a:r>
              <a:rPr i="1" dirty="0">
                <a:latin typeface="Arial"/>
                <a:cs typeface="Arial"/>
              </a:rPr>
              <a:t>β</a:t>
            </a:r>
            <a:r>
              <a:rPr sz="2775" baseline="-21021" dirty="0"/>
              <a:t>1</a:t>
            </a:r>
            <a:endParaRPr sz="2775" baseline="-21021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040" y="1567409"/>
            <a:ext cx="8162925" cy="398716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ricordi </a:t>
            </a:r>
            <a:r>
              <a:rPr sz="2000" dirty="0">
                <a:latin typeface="Verdana"/>
                <a:cs typeface="Verdana"/>
              </a:rPr>
              <a:t>che un </a:t>
            </a:r>
            <a:r>
              <a:rPr sz="2000" spc="-5" dirty="0">
                <a:latin typeface="Verdana"/>
                <a:cs typeface="Verdana"/>
              </a:rPr>
              <a:t>intervallo di </a:t>
            </a:r>
            <a:r>
              <a:rPr sz="2000" dirty="0">
                <a:latin typeface="Verdana"/>
                <a:cs typeface="Verdana"/>
              </a:rPr>
              <a:t>confidenza al 95% </a:t>
            </a:r>
            <a:r>
              <a:rPr sz="2000" spc="-5" dirty="0">
                <a:latin typeface="Verdana"/>
                <a:cs typeface="Verdana"/>
              </a:rPr>
              <a:t>equivale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a:</a:t>
            </a:r>
            <a:endParaRPr sz="2000">
              <a:latin typeface="Verdana"/>
              <a:cs typeface="Verdana"/>
            </a:endParaRPr>
          </a:p>
          <a:p>
            <a:pPr marL="423545" marR="638175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spc="-5" dirty="0">
                <a:latin typeface="Verdana"/>
                <a:cs typeface="Verdana"/>
              </a:rPr>
              <a:t>la serie di punti </a:t>
            </a:r>
            <a:r>
              <a:rPr sz="2000" dirty="0">
                <a:latin typeface="Verdana"/>
                <a:cs typeface="Verdana"/>
              </a:rPr>
              <a:t>che non </a:t>
            </a:r>
            <a:r>
              <a:rPr sz="2000" spc="-5" dirty="0">
                <a:latin typeface="Verdana"/>
                <a:cs typeface="Verdana"/>
              </a:rPr>
              <a:t>può essere </a:t>
            </a:r>
            <a:r>
              <a:rPr sz="2000" dirty="0">
                <a:latin typeface="Verdana"/>
                <a:cs typeface="Verdana"/>
              </a:rPr>
              <a:t>rifiutata al </a:t>
            </a:r>
            <a:r>
              <a:rPr sz="2000" spc="-5" dirty="0">
                <a:latin typeface="Verdana"/>
                <a:cs typeface="Verdana"/>
              </a:rPr>
              <a:t>livello di  significatività del</a:t>
            </a:r>
            <a:r>
              <a:rPr sz="2000" dirty="0">
                <a:latin typeface="Verdana"/>
                <a:cs typeface="Verdana"/>
              </a:rPr>
              <a:t> 5%;</a:t>
            </a:r>
            <a:endParaRPr sz="2000">
              <a:latin typeface="Verdana"/>
              <a:cs typeface="Verdana"/>
            </a:endParaRPr>
          </a:p>
          <a:p>
            <a:pPr marL="423545" marR="75565" indent="-347980" algn="just">
              <a:lnSpc>
                <a:spcPct val="100000"/>
              </a:lnSpc>
              <a:spcBef>
                <a:spcPts val="505"/>
              </a:spcBef>
              <a:buChar char="•"/>
              <a:tabLst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una funzione </a:t>
            </a:r>
            <a:r>
              <a:rPr sz="2000" spc="-5" dirty="0">
                <a:latin typeface="Verdana"/>
                <a:cs typeface="Verdana"/>
              </a:rPr>
              <a:t>polidroma </a:t>
            </a:r>
            <a:r>
              <a:rPr sz="2000" dirty="0">
                <a:latin typeface="Verdana"/>
                <a:cs typeface="Verdana"/>
              </a:rPr>
              <a:t>(un </a:t>
            </a:r>
            <a:r>
              <a:rPr sz="2000" spc="-5" dirty="0">
                <a:latin typeface="Verdana"/>
                <a:cs typeface="Verdana"/>
              </a:rPr>
              <a:t>intervallo </a:t>
            </a:r>
            <a:r>
              <a:rPr sz="2000" dirty="0">
                <a:latin typeface="Verdana"/>
                <a:cs typeface="Verdana"/>
              </a:rPr>
              <a:t>funzione </a:t>
            </a:r>
            <a:r>
              <a:rPr sz="2000" spc="-5" dirty="0">
                <a:latin typeface="Verdana"/>
                <a:cs typeface="Verdana"/>
              </a:rPr>
              <a:t>dei dati)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che  contiene </a:t>
            </a:r>
            <a:r>
              <a:rPr sz="2000" spc="-5" dirty="0">
                <a:latin typeface="Verdana"/>
                <a:cs typeface="Verdana"/>
              </a:rPr>
              <a:t>il reale </a:t>
            </a:r>
            <a:r>
              <a:rPr sz="2000" dirty="0">
                <a:latin typeface="Verdana"/>
                <a:cs typeface="Verdana"/>
              </a:rPr>
              <a:t>valore </a:t>
            </a:r>
            <a:r>
              <a:rPr sz="2000" spc="-5" dirty="0">
                <a:latin typeface="Verdana"/>
                <a:cs typeface="Verdana"/>
              </a:rPr>
              <a:t>del parametro il </a:t>
            </a:r>
            <a:r>
              <a:rPr sz="2000" dirty="0">
                <a:latin typeface="Verdana"/>
                <a:cs typeface="Verdana"/>
              </a:rPr>
              <a:t>95%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volte </a:t>
            </a:r>
            <a:r>
              <a:rPr sz="2000" dirty="0">
                <a:latin typeface="Verdana"/>
                <a:cs typeface="Verdana"/>
              </a:rPr>
              <a:t>nei  </a:t>
            </a:r>
            <a:r>
              <a:rPr sz="2000" spc="-5" dirty="0">
                <a:latin typeface="Verdana"/>
                <a:cs typeface="Verdana"/>
              </a:rPr>
              <a:t>campioni ripetuti.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76200" marR="665480">
              <a:lnSpc>
                <a:spcPct val="100600"/>
              </a:lnSpc>
            </a:pPr>
            <a:r>
              <a:rPr sz="2000" spc="-5" dirty="0">
                <a:latin typeface="Verdana"/>
                <a:cs typeface="Verdana"/>
              </a:rPr>
              <a:t>Poiché </a:t>
            </a:r>
            <a:r>
              <a:rPr sz="2000" dirty="0">
                <a:latin typeface="Verdana"/>
                <a:cs typeface="Verdana"/>
              </a:rPr>
              <a:t>la statistica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N(0,1) in </a:t>
            </a:r>
            <a:r>
              <a:rPr sz="2000" dirty="0">
                <a:latin typeface="Verdana"/>
                <a:cs typeface="Verdana"/>
              </a:rPr>
              <a:t>grandi </a:t>
            </a:r>
            <a:r>
              <a:rPr sz="2000" spc="-5" dirty="0">
                <a:latin typeface="Verdana"/>
                <a:cs typeface="Verdana"/>
              </a:rPr>
              <a:t>campioni, la  </a:t>
            </a:r>
            <a:r>
              <a:rPr sz="2000" dirty="0">
                <a:latin typeface="Verdana"/>
                <a:cs typeface="Verdana"/>
              </a:rPr>
              <a:t>costruzione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intervallo di </a:t>
            </a:r>
            <a:r>
              <a:rPr sz="2000" dirty="0">
                <a:latin typeface="Verdana"/>
                <a:cs typeface="Verdana"/>
              </a:rPr>
              <a:t>confidenza al 95%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 </a:t>
            </a:r>
            <a:r>
              <a:rPr sz="2000" spc="-5" dirty="0">
                <a:latin typeface="Verdana"/>
                <a:cs typeface="Verdana"/>
              </a:rPr>
              <a:t>equivale </a:t>
            </a:r>
            <a:r>
              <a:rPr sz="2000" dirty="0">
                <a:latin typeface="Verdana"/>
                <a:cs typeface="Verdana"/>
              </a:rPr>
              <a:t>al caso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media campionaria: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Verdana"/>
              <a:cs typeface="Verdana"/>
            </a:endParaRPr>
          </a:p>
          <a:p>
            <a:pPr marL="243840">
              <a:lnSpc>
                <a:spcPct val="100000"/>
              </a:lnSpc>
              <a:tabLst>
                <a:tab pos="5944235" algn="l"/>
                <a:tab pos="7833995" algn="l"/>
              </a:tabLst>
            </a:pPr>
            <a:r>
              <a:rPr sz="2000" spc="-5" dirty="0">
                <a:latin typeface="Verdana"/>
                <a:cs typeface="Verdana"/>
              </a:rPr>
              <a:t>intervallo di </a:t>
            </a:r>
            <a:r>
              <a:rPr sz="2000" dirty="0">
                <a:latin typeface="Verdana"/>
                <a:cs typeface="Verdana"/>
              </a:rPr>
              <a:t>confidenza al 95%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spc="359" baseline="-21367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{	</a:t>
            </a:r>
            <a:r>
              <a:rPr sz="2000" spc="5" dirty="0">
                <a:latin typeface="kiloji - P"/>
                <a:cs typeface="kiloji - P"/>
              </a:rPr>
              <a:t>±</a:t>
            </a:r>
            <a:r>
              <a:rPr sz="2000" spc="-305" dirty="0">
                <a:latin typeface="kiloji - P"/>
                <a:cs typeface="kiloji - P"/>
              </a:rPr>
              <a:t> </a:t>
            </a:r>
            <a:r>
              <a:rPr sz="2000" dirty="0">
                <a:latin typeface="Verdana"/>
                <a:cs typeface="Verdana"/>
              </a:rPr>
              <a:t>1,96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SE</a:t>
            </a:r>
            <a:r>
              <a:rPr sz="2000" dirty="0">
                <a:latin typeface="Verdana"/>
                <a:cs typeface="Verdana"/>
              </a:rPr>
              <a:t>(	</a:t>
            </a:r>
            <a:r>
              <a:rPr sz="2000" spc="-5" dirty="0">
                <a:latin typeface="Verdana"/>
                <a:cs typeface="Verdana"/>
              </a:rPr>
              <a:t>)}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959388" y="5181600"/>
            <a:ext cx="2212340" cy="431800"/>
            <a:chOff x="5959388" y="5181600"/>
            <a:chExt cx="2212340" cy="431800"/>
          </a:xfrm>
        </p:grpSpPr>
        <p:sp>
          <p:nvSpPr>
            <p:cNvPr id="5" name="object 5"/>
            <p:cNvSpPr/>
            <p:nvPr/>
          </p:nvSpPr>
          <p:spPr>
            <a:xfrm>
              <a:off x="5959388" y="5204913"/>
              <a:ext cx="234086" cy="38466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880603" y="5181600"/>
              <a:ext cx="291083" cy="4312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78916"/>
            <a:ext cx="759840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80025" algn="l"/>
              </a:tabLst>
            </a:pPr>
            <a:r>
              <a:rPr sz="2000" b="1" i="1" dirty="0">
                <a:latin typeface="Verdana"/>
                <a:cs typeface="Verdana"/>
              </a:rPr>
              <a:t>Esempio </a:t>
            </a:r>
            <a:r>
              <a:rPr sz="2000" b="1" i="1" spc="-5" dirty="0">
                <a:latin typeface="Verdana"/>
                <a:cs typeface="Verdana"/>
              </a:rPr>
              <a:t>di </a:t>
            </a:r>
            <a:r>
              <a:rPr sz="2000" b="1" i="1" dirty="0">
                <a:latin typeface="Verdana"/>
                <a:cs typeface="Verdana"/>
              </a:rPr>
              <a:t>intervallo</a:t>
            </a:r>
            <a:r>
              <a:rPr sz="2000" b="1" i="1" spc="20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di</a:t>
            </a:r>
            <a:r>
              <a:rPr sz="2000" b="1" i="1" spc="1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confidenza</a:t>
            </a:r>
            <a:r>
              <a:rPr sz="2000" b="1" dirty="0">
                <a:latin typeface="Verdana"/>
                <a:cs typeface="Verdana"/>
              </a:rPr>
              <a:t>:	</a:t>
            </a:r>
            <a:r>
              <a:rPr sz="2000" b="1" i="1" dirty="0">
                <a:latin typeface="Verdana"/>
                <a:cs typeface="Verdana"/>
              </a:rPr>
              <a:t>TestScore </a:t>
            </a:r>
            <a:r>
              <a:rPr sz="2000" b="1" dirty="0">
                <a:latin typeface="Verdana"/>
                <a:cs typeface="Verdana"/>
              </a:rPr>
              <a:t>e</a:t>
            </a:r>
            <a:r>
              <a:rPr sz="2000" b="1" spc="-8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STR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19094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17880" algn="l"/>
              </a:tabLst>
            </a:pPr>
            <a:r>
              <a:rPr sz="2000" i="1" dirty="0">
                <a:latin typeface="Verdana"/>
                <a:cs typeface="Verdana"/>
              </a:rPr>
              <a:t>SE</a:t>
            </a:r>
            <a:r>
              <a:rPr sz="2000" dirty="0">
                <a:latin typeface="Verdana"/>
                <a:cs typeface="Verdana"/>
              </a:rPr>
              <a:t>(	) =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10,4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56428" y="1630807"/>
            <a:ext cx="190944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17880" algn="l"/>
              </a:tabLst>
            </a:pPr>
            <a:r>
              <a:rPr sz="2000" i="1" dirty="0">
                <a:latin typeface="Verdana"/>
                <a:cs typeface="Verdana"/>
              </a:rPr>
              <a:t>SE</a:t>
            </a:r>
            <a:r>
              <a:rPr sz="2000" dirty="0">
                <a:latin typeface="Verdana"/>
                <a:cs typeface="Verdana"/>
              </a:rPr>
              <a:t>(	) =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0,52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440" y="2672918"/>
            <a:ext cx="7993380" cy="3515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4989830" algn="l"/>
              </a:tabLst>
            </a:pPr>
            <a:r>
              <a:rPr sz="2000" spc="-5" dirty="0">
                <a:latin typeface="Verdana"/>
                <a:cs typeface="Verdana"/>
              </a:rPr>
              <a:t>Intervallo </a:t>
            </a:r>
            <a:r>
              <a:rPr sz="2000" dirty="0">
                <a:latin typeface="Verdana"/>
                <a:cs typeface="Verdana"/>
              </a:rPr>
              <a:t>di confidenza al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95% </a:t>
            </a:r>
            <a:r>
              <a:rPr sz="2000" spc="-5" dirty="0">
                <a:latin typeface="Verdana"/>
                <a:cs typeface="Verdana"/>
              </a:rPr>
              <a:t>per	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35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tabLst>
                <a:tab pos="568960" algn="l"/>
                <a:tab pos="2548255" algn="l"/>
              </a:tabLst>
            </a:pPr>
            <a:r>
              <a:rPr sz="2000" dirty="0">
                <a:latin typeface="Verdana"/>
                <a:cs typeface="Verdana"/>
              </a:rPr>
              <a:t>{	</a:t>
            </a:r>
            <a:r>
              <a:rPr sz="2000" dirty="0">
                <a:latin typeface="kiloji - P"/>
                <a:cs typeface="kiloji - P"/>
              </a:rPr>
              <a:t>±</a:t>
            </a:r>
            <a:r>
              <a:rPr sz="2000" spc="-305" dirty="0">
                <a:latin typeface="kiloji - P"/>
                <a:cs typeface="kiloji - P"/>
              </a:rPr>
              <a:t> </a:t>
            </a:r>
            <a:r>
              <a:rPr sz="2000" dirty="0">
                <a:latin typeface="Verdana"/>
                <a:cs typeface="Verdana"/>
              </a:rPr>
              <a:t>1,96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SE</a:t>
            </a:r>
            <a:r>
              <a:rPr sz="2000" dirty="0">
                <a:latin typeface="Verdana"/>
                <a:cs typeface="Verdana"/>
              </a:rPr>
              <a:t>(	</a:t>
            </a:r>
            <a:r>
              <a:rPr sz="2000" spc="-5" dirty="0">
                <a:latin typeface="Verdana"/>
                <a:cs typeface="Verdana"/>
              </a:rPr>
              <a:t>)} </a:t>
            </a:r>
            <a:r>
              <a:rPr sz="2000" dirty="0">
                <a:latin typeface="Verdana"/>
                <a:cs typeface="Verdana"/>
              </a:rPr>
              <a:t>= {–2,28 </a:t>
            </a:r>
            <a:r>
              <a:rPr sz="2000" dirty="0">
                <a:latin typeface="kiloji - P"/>
                <a:cs typeface="kiloji - P"/>
              </a:rPr>
              <a:t>±</a:t>
            </a:r>
            <a:r>
              <a:rPr sz="2000" spc="-320" dirty="0">
                <a:latin typeface="kiloji - P"/>
                <a:cs typeface="kiloji - P"/>
              </a:rPr>
              <a:t> </a:t>
            </a:r>
            <a:r>
              <a:rPr sz="2000" dirty="0">
                <a:latin typeface="Verdana"/>
                <a:cs typeface="Verdana"/>
              </a:rPr>
              <a:t>1,96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dirty="0">
                <a:latin typeface="Verdana"/>
                <a:cs typeface="Verdana"/>
              </a:rPr>
              <a:t>0,52}</a:t>
            </a:r>
            <a:endParaRPr sz="2000">
              <a:latin typeface="Verdana"/>
              <a:cs typeface="Verdana"/>
            </a:endParaRPr>
          </a:p>
          <a:p>
            <a:pPr marR="182880" algn="ctr">
              <a:lnSpc>
                <a:spcPct val="100000"/>
              </a:lnSpc>
              <a:spcBef>
                <a:spcPts val="1695"/>
              </a:spcBef>
            </a:pPr>
            <a:r>
              <a:rPr sz="2000" dirty="0">
                <a:latin typeface="Verdana"/>
                <a:cs typeface="Verdana"/>
              </a:rPr>
              <a:t>= (–3,30,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–1,26)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24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1680"/>
              </a:spcBef>
            </a:pPr>
            <a:r>
              <a:rPr sz="2000" b="1" i="1" spc="-5" dirty="0">
                <a:latin typeface="Verdana"/>
                <a:cs typeface="Verdana"/>
              </a:rPr>
              <a:t>Le </a:t>
            </a:r>
            <a:r>
              <a:rPr sz="2000" b="1" i="1" dirty="0">
                <a:latin typeface="Verdana"/>
                <a:cs typeface="Verdana"/>
              </a:rPr>
              <a:t>due affermazioni </a:t>
            </a:r>
            <a:r>
              <a:rPr sz="2000" b="1" i="1" spc="-5" dirty="0">
                <a:latin typeface="Verdana"/>
                <a:cs typeface="Verdana"/>
              </a:rPr>
              <a:t>seguenti sono </a:t>
            </a:r>
            <a:r>
              <a:rPr sz="2000" b="1" i="1" dirty="0">
                <a:latin typeface="Verdana"/>
                <a:cs typeface="Verdana"/>
              </a:rPr>
              <a:t>equivalenti</a:t>
            </a:r>
            <a:r>
              <a:rPr sz="2000" b="1" i="1" spc="-2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(perché?)</a:t>
            </a:r>
            <a:endParaRPr sz="2000">
              <a:latin typeface="Verdana"/>
              <a:cs typeface="Verdana"/>
            </a:endParaRPr>
          </a:p>
          <a:p>
            <a:pPr marL="398145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398145" algn="l"/>
                <a:tab pos="398780" algn="l"/>
              </a:tabLst>
            </a:pPr>
            <a:r>
              <a:rPr sz="2000" spc="-5" dirty="0">
                <a:latin typeface="Verdana"/>
                <a:cs typeface="Verdana"/>
              </a:rPr>
              <a:t>L'intervallo di </a:t>
            </a:r>
            <a:r>
              <a:rPr sz="2000" dirty="0">
                <a:latin typeface="Verdana"/>
                <a:cs typeface="Verdana"/>
              </a:rPr>
              <a:t>confidenza al 95% non </a:t>
            </a:r>
            <a:r>
              <a:rPr sz="2000" spc="-5" dirty="0">
                <a:latin typeface="Verdana"/>
                <a:cs typeface="Verdana"/>
              </a:rPr>
              <a:t>include lo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zero;</a:t>
            </a:r>
            <a:endParaRPr sz="2000">
              <a:latin typeface="Verdana"/>
              <a:cs typeface="Verdana"/>
            </a:endParaRPr>
          </a:p>
          <a:p>
            <a:pPr marL="398145" indent="-347980">
              <a:lnSpc>
                <a:spcPct val="100000"/>
              </a:lnSpc>
              <a:spcBef>
                <a:spcPts val="470"/>
              </a:spcBef>
              <a:buChar char="•"/>
              <a:tabLst>
                <a:tab pos="398145" algn="l"/>
                <a:tab pos="398780" algn="l"/>
              </a:tabLst>
            </a:pPr>
            <a:r>
              <a:rPr sz="2000" spc="-5" dirty="0">
                <a:latin typeface="Verdana"/>
                <a:cs typeface="Verdana"/>
              </a:rPr>
              <a:t>L'ipotesi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0 è rifiutata al </a:t>
            </a:r>
            <a:r>
              <a:rPr sz="2000" spc="-5" dirty="0">
                <a:latin typeface="Verdana"/>
                <a:cs typeface="Verdana"/>
              </a:rPr>
              <a:t>livello del</a:t>
            </a:r>
            <a:r>
              <a:rPr sz="2000" spc="-2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5%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39495" y="1587472"/>
            <a:ext cx="5187950" cy="2501900"/>
            <a:chOff x="539495" y="1587472"/>
            <a:chExt cx="5187950" cy="2501900"/>
          </a:xfrm>
        </p:grpSpPr>
        <p:sp>
          <p:nvSpPr>
            <p:cNvPr id="7" name="object 7"/>
            <p:cNvSpPr/>
            <p:nvPr/>
          </p:nvSpPr>
          <p:spPr>
            <a:xfrm>
              <a:off x="875791" y="1587472"/>
              <a:ext cx="292100" cy="4186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5473659" y="1599746"/>
              <a:ext cx="253593" cy="42000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957145" y="2616172"/>
              <a:ext cx="254812" cy="4186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39495" y="3619500"/>
              <a:ext cx="318516" cy="4693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581107" y="3597710"/>
              <a:ext cx="253593" cy="42000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370840" y="768678"/>
            <a:ext cx="8442325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5"/>
              </a:spcBef>
              <a:tabLst>
                <a:tab pos="5487670" algn="l"/>
              </a:tabLst>
            </a:pPr>
            <a:r>
              <a:rPr sz="2000" dirty="0"/>
              <a:t>Retta </a:t>
            </a:r>
            <a:r>
              <a:rPr sz="2000" spc="-5" dirty="0"/>
              <a:t>di regressione</a:t>
            </a:r>
            <a:r>
              <a:rPr sz="2000" spc="25" dirty="0"/>
              <a:t> </a:t>
            </a:r>
            <a:r>
              <a:rPr sz="2000" spc="-5" dirty="0"/>
              <a:t>stimata:</a:t>
            </a:r>
            <a:r>
              <a:rPr sz="2000" spc="130" dirty="0"/>
              <a:t> </a:t>
            </a:r>
            <a:r>
              <a:rPr sz="3225" b="0" i="1" spc="-7" baseline="-24547" dirty="0">
                <a:latin typeface="Times New Roman"/>
                <a:cs typeface="Times New Roman"/>
              </a:rPr>
              <a:t>TestScore	</a:t>
            </a:r>
            <a:r>
              <a:rPr sz="2000" dirty="0"/>
              <a:t>= 698,9 –</a:t>
            </a:r>
            <a:r>
              <a:rPr sz="2000" spc="-10" dirty="0"/>
              <a:t> </a:t>
            </a:r>
            <a:r>
              <a:rPr sz="2000" dirty="0"/>
              <a:t>2,28</a:t>
            </a:r>
            <a:r>
              <a:rPr sz="2000" b="0" dirty="0">
                <a:latin typeface="Noto Sans CJK JP Medium"/>
                <a:cs typeface="Noto Sans CJK JP Medium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94303" y="4146041"/>
            <a:ext cx="843280" cy="852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è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10,4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705"/>
              </a:spcBef>
            </a:pPr>
            <a:r>
              <a:rPr sz="2000" dirty="0">
                <a:latin typeface="Verdana"/>
                <a:cs typeface="Verdana"/>
              </a:rPr>
              <a:t>è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0,52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" y="4146041"/>
            <a:ext cx="7123430" cy="13735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5445" indent="-347980">
              <a:lnSpc>
                <a:spcPct val="100000"/>
              </a:lnSpc>
              <a:spcBef>
                <a:spcPts val="100"/>
              </a:spcBef>
              <a:buChar char="•"/>
              <a:tabLst>
                <a:tab pos="385445" algn="l"/>
                <a:tab pos="386080" algn="l"/>
              </a:tabLst>
            </a:pPr>
            <a:r>
              <a:rPr sz="2000" spc="-5" dirty="0">
                <a:latin typeface="Verdana"/>
                <a:cs typeface="Verdana"/>
              </a:rPr>
              <a:t>L'errore </a:t>
            </a:r>
            <a:r>
              <a:rPr sz="2000" dirty="0">
                <a:latin typeface="Verdana"/>
                <a:cs typeface="Verdana"/>
              </a:rPr>
              <a:t>standard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385445" indent="-347980">
              <a:lnSpc>
                <a:spcPct val="100000"/>
              </a:lnSpc>
              <a:spcBef>
                <a:spcPts val="1705"/>
              </a:spcBef>
              <a:buChar char="•"/>
              <a:tabLst>
                <a:tab pos="385445" algn="l"/>
                <a:tab pos="386080" algn="l"/>
              </a:tabLst>
            </a:pPr>
            <a:r>
              <a:rPr sz="2000" spc="-5" dirty="0">
                <a:latin typeface="Verdana"/>
                <a:cs typeface="Verdana"/>
              </a:rPr>
              <a:t>L'errore </a:t>
            </a:r>
            <a:r>
              <a:rPr sz="2000" dirty="0">
                <a:latin typeface="Verdana"/>
                <a:cs typeface="Verdana"/>
              </a:rPr>
              <a:t>standard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385445" indent="-347980">
              <a:lnSpc>
                <a:spcPct val="100000"/>
              </a:lnSpc>
              <a:spcBef>
                <a:spcPts val="1705"/>
              </a:spcBef>
              <a:buFont typeface="Verdana"/>
              <a:buChar char="•"/>
              <a:tabLst>
                <a:tab pos="385445" algn="l"/>
                <a:tab pos="386080" algn="l"/>
              </a:tabLst>
            </a:pPr>
            <a:r>
              <a:rPr sz="2000" i="1" spc="5" dirty="0">
                <a:latin typeface="Verdana"/>
                <a:cs typeface="Verdana"/>
              </a:rPr>
              <a:t>R</a:t>
            </a:r>
            <a:r>
              <a:rPr sz="1950" spc="7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è 0,05; </a:t>
            </a:r>
            <a:r>
              <a:rPr sz="2000" spc="-5" dirty="0">
                <a:latin typeface="Verdana"/>
                <a:cs typeface="Verdana"/>
              </a:rPr>
              <a:t>l'errore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26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18,6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373587" y="4089880"/>
            <a:ext cx="309245" cy="914400"/>
            <a:chOff x="3373587" y="4089880"/>
            <a:chExt cx="309245" cy="914400"/>
          </a:xfrm>
        </p:grpSpPr>
        <p:sp>
          <p:nvSpPr>
            <p:cNvPr id="5" name="object 5"/>
            <p:cNvSpPr/>
            <p:nvPr/>
          </p:nvSpPr>
          <p:spPr>
            <a:xfrm>
              <a:off x="3390392" y="4089880"/>
              <a:ext cx="292100" cy="4186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73587" y="4585180"/>
              <a:ext cx="253593" cy="4186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32740" y="219582"/>
            <a:ext cx="8514080" cy="3742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31495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Verdana"/>
                <a:cs typeface="Verdana"/>
              </a:rPr>
              <a:t>Un modo </a:t>
            </a:r>
            <a:r>
              <a:rPr sz="2000" b="1" spc="-5" dirty="0">
                <a:latin typeface="Verdana"/>
                <a:cs typeface="Verdana"/>
              </a:rPr>
              <a:t>conciso (e </a:t>
            </a:r>
            <a:r>
              <a:rPr sz="2000" b="1" dirty="0">
                <a:latin typeface="Verdana"/>
                <a:cs typeface="Verdana"/>
              </a:rPr>
              <a:t>tradizionale) </a:t>
            </a:r>
            <a:r>
              <a:rPr sz="2000" b="1" spc="-5" dirty="0">
                <a:latin typeface="Verdana"/>
                <a:cs typeface="Verdana"/>
              </a:rPr>
              <a:t>per </a:t>
            </a:r>
            <a:r>
              <a:rPr sz="2000" b="1" dirty="0">
                <a:latin typeface="Verdana"/>
                <a:cs typeface="Verdana"/>
              </a:rPr>
              <a:t>la notazione </a:t>
            </a:r>
            <a:r>
              <a:rPr sz="2000" b="1" spc="-5" dirty="0">
                <a:latin typeface="Verdana"/>
                <a:cs typeface="Verdana"/>
              </a:rPr>
              <a:t>delle  regressioni: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Porre gli 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tra parentesi </a:t>
            </a:r>
            <a:r>
              <a:rPr sz="2000" dirty="0">
                <a:latin typeface="Verdana"/>
                <a:cs typeface="Verdana"/>
              </a:rPr>
              <a:t>sotto i </a:t>
            </a:r>
            <a:r>
              <a:rPr sz="2000" spc="-5" dirty="0">
                <a:latin typeface="Verdana"/>
                <a:cs typeface="Verdana"/>
              </a:rPr>
              <a:t>coefficienti </a:t>
            </a:r>
            <a:r>
              <a:rPr sz="2000" dirty="0">
                <a:latin typeface="Verdana"/>
                <a:cs typeface="Verdana"/>
              </a:rPr>
              <a:t>stimati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ai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quali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pertinenti.</a:t>
            </a:r>
            <a:endParaRPr sz="2000">
              <a:latin typeface="Verdana"/>
              <a:cs typeface="Verdana"/>
            </a:endParaRPr>
          </a:p>
          <a:p>
            <a:pPr marL="1842135" marR="1221105" indent="-1576705">
              <a:lnSpc>
                <a:spcPct val="118300"/>
              </a:lnSpc>
              <a:spcBef>
                <a:spcPts val="975"/>
              </a:spcBef>
              <a:tabLst>
                <a:tab pos="1486535" algn="l"/>
                <a:tab pos="2829560" algn="l"/>
              </a:tabLst>
            </a:pPr>
            <a:r>
              <a:rPr sz="3150" i="1" spc="30" baseline="9259" dirty="0">
                <a:latin typeface="Times New Roman"/>
                <a:cs typeface="Times New Roman"/>
              </a:rPr>
              <a:t>TestScore	</a:t>
            </a:r>
            <a:r>
              <a:rPr sz="2000" dirty="0">
                <a:latin typeface="Verdana"/>
                <a:cs typeface="Verdana"/>
              </a:rPr>
              <a:t>= 698,9 – 2,28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10" dirty="0">
                <a:latin typeface="Verdana"/>
                <a:cs typeface="Verdana"/>
              </a:rPr>
              <a:t>R</a:t>
            </a:r>
            <a:r>
              <a:rPr sz="1950" spc="15" baseline="25641" dirty="0">
                <a:latin typeface="Verdana"/>
                <a:cs typeface="Verdana"/>
              </a:rPr>
              <a:t>2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0,05, </a:t>
            </a:r>
            <a:r>
              <a:rPr sz="2000" i="1" dirty="0">
                <a:latin typeface="Verdana"/>
                <a:cs typeface="Verdana"/>
              </a:rPr>
              <a:t>SER </a:t>
            </a:r>
            <a:r>
              <a:rPr sz="2000" dirty="0">
                <a:latin typeface="Verdana"/>
                <a:cs typeface="Verdana"/>
              </a:rPr>
              <a:t>= 18,6  </a:t>
            </a:r>
            <a:r>
              <a:rPr sz="2000" spc="-5" dirty="0">
                <a:latin typeface="Verdana"/>
                <a:cs typeface="Verdana"/>
              </a:rPr>
              <a:t>(10,4)	(0,52)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5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Questa espressione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fornisce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molte</a:t>
            </a:r>
            <a:r>
              <a:rPr sz="2000" u="sng" spc="-9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informazioni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retta di regressione </a:t>
            </a:r>
            <a:r>
              <a:rPr sz="2000" dirty="0">
                <a:latin typeface="Verdana"/>
                <a:cs typeface="Verdana"/>
              </a:rPr>
              <a:t>stimata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endParaRPr sz="2000">
              <a:latin typeface="Verdana"/>
              <a:cs typeface="Verdana"/>
            </a:endParaRPr>
          </a:p>
          <a:p>
            <a:pPr marL="1771650">
              <a:lnSpc>
                <a:spcPct val="100000"/>
              </a:lnSpc>
              <a:spcBef>
                <a:spcPts val="1620"/>
              </a:spcBef>
              <a:tabLst>
                <a:tab pos="2997200" algn="l"/>
              </a:tabLst>
            </a:pPr>
            <a:r>
              <a:rPr sz="3150" i="1" spc="22" baseline="11904" dirty="0">
                <a:latin typeface="Times New Roman"/>
                <a:cs typeface="Times New Roman"/>
              </a:rPr>
              <a:t>TestScore	</a:t>
            </a:r>
            <a:r>
              <a:rPr sz="2000" dirty="0">
                <a:latin typeface="Verdana"/>
                <a:cs typeface="Verdana"/>
              </a:rPr>
              <a:t>= 698,9 –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2,28</a:t>
            </a:r>
            <a:r>
              <a:rPr sz="2000" dirty="0">
                <a:latin typeface="kiloji - P"/>
                <a:cs typeface="kiloji - P"/>
              </a:rPr>
              <a:t>×</a:t>
            </a:r>
            <a:r>
              <a:rPr sz="2000" i="1" dirty="0">
                <a:latin typeface="Verdana"/>
                <a:cs typeface="Verdana"/>
              </a:rPr>
              <a:t>STR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145161"/>
            <a:ext cx="8140700" cy="5524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38747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Verdana"/>
                <a:cs typeface="Verdana"/>
              </a:rPr>
              <a:t>La regressione </a:t>
            </a:r>
            <a:r>
              <a:rPr sz="2800" b="1" spc="-5" dirty="0">
                <a:latin typeface="Verdana"/>
                <a:cs typeface="Verdana"/>
              </a:rPr>
              <a:t>lineare </a:t>
            </a:r>
            <a:r>
              <a:rPr sz="2800" b="1" spc="-10" dirty="0">
                <a:latin typeface="Verdana"/>
                <a:cs typeface="Verdana"/>
              </a:rPr>
              <a:t>consente  </a:t>
            </a:r>
            <a:r>
              <a:rPr sz="2800" b="1" spc="-5" dirty="0">
                <a:latin typeface="Verdana"/>
                <a:cs typeface="Verdana"/>
              </a:rPr>
              <a:t>di </a:t>
            </a:r>
            <a:r>
              <a:rPr sz="2800" b="1" spc="-10" dirty="0">
                <a:latin typeface="Verdana"/>
                <a:cs typeface="Verdana"/>
              </a:rPr>
              <a:t>stimare </a:t>
            </a:r>
            <a:r>
              <a:rPr sz="2800" b="1" spc="-5" dirty="0">
                <a:latin typeface="Verdana"/>
                <a:cs typeface="Verdana"/>
              </a:rPr>
              <a:t>la </a:t>
            </a:r>
            <a:r>
              <a:rPr sz="2800" b="1" spc="-10" dirty="0">
                <a:latin typeface="Verdana"/>
                <a:cs typeface="Verdana"/>
              </a:rPr>
              <a:t>pendenza </a:t>
            </a:r>
            <a:r>
              <a:rPr sz="2800" b="1" spc="-5" dirty="0">
                <a:latin typeface="Verdana"/>
                <a:cs typeface="Verdana"/>
              </a:rPr>
              <a:t>della </a:t>
            </a:r>
            <a:r>
              <a:rPr sz="2800" b="1" spc="-10" dirty="0">
                <a:latin typeface="Verdana"/>
                <a:cs typeface="Verdana"/>
              </a:rPr>
              <a:t>retta  </a:t>
            </a:r>
            <a:r>
              <a:rPr sz="2800" b="1" spc="-5" dirty="0">
                <a:latin typeface="Verdana"/>
                <a:cs typeface="Verdana"/>
              </a:rPr>
              <a:t>di</a:t>
            </a:r>
            <a:r>
              <a:rPr sz="2800" b="1" spc="10" dirty="0">
                <a:latin typeface="Verdana"/>
                <a:cs typeface="Verdana"/>
              </a:rPr>
              <a:t> </a:t>
            </a:r>
            <a:r>
              <a:rPr sz="2800" b="1" spc="-10" dirty="0">
                <a:latin typeface="Verdana"/>
                <a:cs typeface="Verdana"/>
              </a:rPr>
              <a:t>regressione.</a:t>
            </a:r>
            <a:endParaRPr sz="2800">
              <a:latin typeface="Verdana"/>
              <a:cs typeface="Verdana"/>
            </a:endParaRPr>
          </a:p>
          <a:p>
            <a:pPr marL="355600" marR="591820" indent="-342900">
              <a:lnSpc>
                <a:spcPct val="100000"/>
              </a:lnSpc>
              <a:spcBef>
                <a:spcPts val="1630"/>
              </a:spcBef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La </a:t>
            </a:r>
            <a:r>
              <a:rPr sz="2800" spc="-10" dirty="0">
                <a:latin typeface="Verdana"/>
                <a:cs typeface="Verdana"/>
              </a:rPr>
              <a:t>pendenza della </a:t>
            </a:r>
            <a:r>
              <a:rPr sz="2800" spc="-5" dirty="0">
                <a:latin typeface="Verdana"/>
                <a:cs typeface="Verdana"/>
              </a:rPr>
              <a:t>retta di regressione è  </a:t>
            </a:r>
            <a:r>
              <a:rPr sz="2800" spc="-15" dirty="0">
                <a:latin typeface="Verdana"/>
                <a:cs typeface="Verdana"/>
              </a:rPr>
              <a:t>l’effetto </a:t>
            </a:r>
            <a:r>
              <a:rPr sz="2800" spc="-5" dirty="0">
                <a:latin typeface="Verdana"/>
                <a:cs typeface="Verdana"/>
              </a:rPr>
              <a:t>atteso su </a:t>
            </a:r>
            <a:r>
              <a:rPr sz="2800" i="1" spc="-5" dirty="0">
                <a:latin typeface="Verdana"/>
                <a:cs typeface="Verdana"/>
              </a:rPr>
              <a:t>Y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>
                <a:latin typeface="Verdana"/>
                <a:cs typeface="Verdana"/>
              </a:rPr>
              <a:t>una </a:t>
            </a:r>
            <a:r>
              <a:rPr sz="2800" spc="-5" dirty="0">
                <a:latin typeface="Verdana"/>
                <a:cs typeface="Verdana"/>
              </a:rPr>
              <a:t>variazione  </a:t>
            </a:r>
            <a:r>
              <a:rPr sz="2800" spc="-15" dirty="0">
                <a:latin typeface="Verdana"/>
                <a:cs typeface="Verdana"/>
              </a:rPr>
              <a:t>unitaria </a:t>
            </a:r>
            <a:r>
              <a:rPr sz="2800" spc="-10" dirty="0">
                <a:latin typeface="Verdana"/>
                <a:cs typeface="Verdana"/>
              </a:rPr>
              <a:t>in</a:t>
            </a:r>
            <a:r>
              <a:rPr sz="2800" spc="100" dirty="0">
                <a:latin typeface="Verdana"/>
                <a:cs typeface="Verdana"/>
              </a:rPr>
              <a:t> </a:t>
            </a:r>
            <a:r>
              <a:rPr sz="2800" i="1" dirty="0">
                <a:latin typeface="Verdana"/>
                <a:cs typeface="Verdana"/>
              </a:rPr>
              <a:t>X</a:t>
            </a:r>
            <a:r>
              <a:rPr sz="2800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Verdana"/>
              <a:buChar char="•"/>
            </a:pPr>
            <a:endParaRPr sz="385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800" dirty="0">
                <a:latin typeface="Verdana"/>
                <a:cs typeface="Verdana"/>
              </a:rPr>
              <a:t>Il </a:t>
            </a:r>
            <a:r>
              <a:rPr sz="2800" spc="-10" dirty="0">
                <a:latin typeface="Verdana"/>
                <a:cs typeface="Verdana"/>
              </a:rPr>
              <a:t>nostro </a:t>
            </a:r>
            <a:r>
              <a:rPr sz="2800" spc="-5" dirty="0">
                <a:latin typeface="Verdana"/>
                <a:cs typeface="Verdana"/>
              </a:rPr>
              <a:t>scopo </a:t>
            </a:r>
            <a:r>
              <a:rPr sz="2800" spc="-10" dirty="0">
                <a:latin typeface="Verdana"/>
                <a:cs typeface="Verdana"/>
              </a:rPr>
              <a:t>ultimo </a:t>
            </a:r>
            <a:r>
              <a:rPr sz="2800" spc="-5" dirty="0">
                <a:latin typeface="Verdana"/>
                <a:cs typeface="Verdana"/>
              </a:rPr>
              <a:t>è </a:t>
            </a:r>
            <a:r>
              <a:rPr sz="2800" spc="-10" dirty="0">
                <a:latin typeface="Verdana"/>
                <a:cs typeface="Verdana"/>
              </a:rPr>
              <a:t>quello </a:t>
            </a:r>
            <a:r>
              <a:rPr sz="2800" spc="-5" dirty="0">
                <a:latin typeface="Verdana"/>
                <a:cs typeface="Verdana"/>
              </a:rPr>
              <a:t>di stimare  </a:t>
            </a:r>
            <a:r>
              <a:rPr sz="2800" spc="-15" dirty="0">
                <a:latin typeface="Verdana"/>
                <a:cs typeface="Verdana"/>
              </a:rPr>
              <a:t>l’effetto </a:t>
            </a:r>
            <a:r>
              <a:rPr sz="2800" spc="-10" dirty="0">
                <a:latin typeface="Verdana"/>
                <a:cs typeface="Verdana"/>
              </a:rPr>
              <a:t>causale </a:t>
            </a:r>
            <a:r>
              <a:rPr sz="2800" spc="-5" dirty="0">
                <a:latin typeface="Verdana"/>
                <a:cs typeface="Verdana"/>
              </a:rPr>
              <a:t>su </a:t>
            </a:r>
            <a:r>
              <a:rPr sz="2800" i="1" spc="-5" dirty="0">
                <a:latin typeface="Verdana"/>
                <a:cs typeface="Verdana"/>
              </a:rPr>
              <a:t>Y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>
                <a:latin typeface="Verdana"/>
                <a:cs typeface="Verdana"/>
              </a:rPr>
              <a:t>una </a:t>
            </a:r>
            <a:r>
              <a:rPr sz="2800" spc="-15" dirty="0">
                <a:latin typeface="Verdana"/>
                <a:cs typeface="Verdana"/>
              </a:rPr>
              <a:t>variazione  unitaria </a:t>
            </a:r>
            <a:r>
              <a:rPr sz="2800" spc="-10" dirty="0">
                <a:latin typeface="Verdana"/>
                <a:cs typeface="Verdana"/>
              </a:rPr>
              <a:t>in </a:t>
            </a:r>
            <a:r>
              <a:rPr sz="2800" i="1" spc="-5" dirty="0">
                <a:latin typeface="Verdana"/>
                <a:cs typeface="Verdana"/>
              </a:rPr>
              <a:t>X </a:t>
            </a:r>
            <a:r>
              <a:rPr sz="2800" spc="-5" dirty="0">
                <a:latin typeface="Verdana"/>
                <a:cs typeface="Verdana"/>
              </a:rPr>
              <a:t>– ma </a:t>
            </a:r>
            <a:r>
              <a:rPr sz="2800" spc="-10" dirty="0">
                <a:latin typeface="Verdana"/>
                <a:cs typeface="Verdana"/>
              </a:rPr>
              <a:t>per </a:t>
            </a:r>
            <a:r>
              <a:rPr sz="2800" spc="-5" dirty="0">
                <a:latin typeface="Verdana"/>
                <a:cs typeface="Verdana"/>
              </a:rPr>
              <a:t>ora ci </a:t>
            </a:r>
            <a:r>
              <a:rPr sz="2800" spc="-10" dirty="0">
                <a:latin typeface="Verdana"/>
                <a:cs typeface="Verdana"/>
              </a:rPr>
              <a:t>limitiamo </a:t>
            </a:r>
            <a:r>
              <a:rPr sz="2800" spc="-5" dirty="0">
                <a:latin typeface="Verdana"/>
                <a:cs typeface="Verdana"/>
              </a:rPr>
              <a:t>a  </a:t>
            </a:r>
            <a:r>
              <a:rPr sz="2800" spc="-10" dirty="0">
                <a:latin typeface="Verdana"/>
                <a:cs typeface="Verdana"/>
              </a:rPr>
              <a:t>considerare il problema </a:t>
            </a:r>
            <a:r>
              <a:rPr sz="2800" spc="-5" dirty="0">
                <a:latin typeface="Verdana"/>
                <a:cs typeface="Verdana"/>
              </a:rPr>
              <a:t>dell’adattamento </a:t>
            </a:r>
            <a:r>
              <a:rPr sz="2800" spc="-10" dirty="0">
                <a:latin typeface="Verdana"/>
                <a:cs typeface="Verdana"/>
              </a:rPr>
              <a:t>di  una </a:t>
            </a:r>
            <a:r>
              <a:rPr sz="2800" spc="-5" dirty="0">
                <a:latin typeface="Verdana"/>
                <a:cs typeface="Verdana"/>
              </a:rPr>
              <a:t>retta ai </a:t>
            </a:r>
            <a:r>
              <a:rPr sz="2800" spc="-10" dirty="0">
                <a:latin typeface="Verdana"/>
                <a:cs typeface="Verdana"/>
              </a:rPr>
              <a:t>dati </a:t>
            </a:r>
            <a:r>
              <a:rPr sz="2800" spc="-5" dirty="0">
                <a:latin typeface="Verdana"/>
                <a:cs typeface="Verdana"/>
              </a:rPr>
              <a:t>su </a:t>
            </a:r>
            <a:r>
              <a:rPr sz="2800" spc="-10" dirty="0">
                <a:latin typeface="Verdana"/>
                <a:cs typeface="Verdana"/>
              </a:rPr>
              <a:t>due </a:t>
            </a:r>
            <a:r>
              <a:rPr sz="2800" spc="-5" dirty="0">
                <a:latin typeface="Verdana"/>
                <a:cs typeface="Verdana"/>
              </a:rPr>
              <a:t>variabili </a:t>
            </a:r>
            <a:r>
              <a:rPr sz="2800" i="1" spc="-5" dirty="0">
                <a:latin typeface="Verdana"/>
                <a:cs typeface="Verdana"/>
              </a:rPr>
              <a:t>Y </a:t>
            </a:r>
            <a:r>
              <a:rPr sz="2800" spc="-5" dirty="0">
                <a:latin typeface="Verdana"/>
                <a:cs typeface="Verdana"/>
              </a:rPr>
              <a:t>e</a:t>
            </a:r>
            <a:r>
              <a:rPr sz="2800" spc="170" dirty="0">
                <a:latin typeface="Verdana"/>
                <a:cs typeface="Verdana"/>
              </a:rPr>
              <a:t> </a:t>
            </a:r>
            <a:r>
              <a:rPr sz="2800" i="1" spc="-5" dirty="0">
                <a:latin typeface="Verdana"/>
                <a:cs typeface="Verdana"/>
              </a:rPr>
              <a:t>X</a:t>
            </a:r>
            <a:r>
              <a:rPr sz="2800" spc="-5" dirty="0">
                <a:latin typeface="Verdana"/>
                <a:cs typeface="Verdana"/>
              </a:rPr>
              <a:t>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33982" y="3651451"/>
            <a:ext cx="6298565" cy="0"/>
          </a:xfrm>
          <a:custGeom>
            <a:avLst/>
            <a:gdLst/>
            <a:ahLst/>
            <a:cxnLst/>
            <a:rect l="l" t="t" r="r" b="b"/>
            <a:pathLst>
              <a:path w="6298565">
                <a:moveTo>
                  <a:pt x="0" y="0"/>
                </a:moveTo>
                <a:lnTo>
                  <a:pt x="6297948" y="0"/>
                </a:lnTo>
              </a:path>
            </a:pathLst>
          </a:custGeom>
          <a:ln w="14977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9825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755390" algn="l"/>
              </a:tabLst>
            </a:pPr>
            <a:r>
              <a:rPr spc="-10" dirty="0"/>
              <a:t>Regressione</a:t>
            </a:r>
            <a:r>
              <a:rPr spc="70" dirty="0"/>
              <a:t> </a:t>
            </a:r>
            <a:r>
              <a:rPr spc="-10" dirty="0"/>
              <a:t>OLS:	</a:t>
            </a:r>
            <a:r>
              <a:rPr spc="-5" dirty="0"/>
              <a:t>lettura output</a:t>
            </a:r>
            <a:r>
              <a:rPr spc="15" dirty="0"/>
              <a:t> </a:t>
            </a:r>
            <a:r>
              <a:rPr spc="-5" dirty="0"/>
              <a:t>STATA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4490" y="1198251"/>
          <a:ext cx="7663809" cy="23130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8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2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1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9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91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960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457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45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11335">
                <a:tc>
                  <a:txBody>
                    <a:bodyPr/>
                    <a:lstStyle/>
                    <a:p>
                      <a:pPr marL="31750">
                        <a:lnSpc>
                          <a:spcPts val="1340"/>
                        </a:lnSpc>
                      </a:pPr>
                      <a:r>
                        <a:rPr sz="1300" dirty="0">
                          <a:latin typeface="Courier New"/>
                          <a:cs typeface="Courier New"/>
                        </a:rPr>
                        <a:t>•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regress</a:t>
                      </a:r>
                      <a:r>
                        <a:rPr sz="1300" b="1" spc="-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testscr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4615" marR="3175">
                        <a:lnSpc>
                          <a:spcPts val="1340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str,</a:t>
                      </a:r>
                      <a:r>
                        <a:rPr sz="1300" b="1" spc="-4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robust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093">
                <a:tc>
                  <a:txBody>
                    <a:bodyPr/>
                    <a:lstStyle/>
                    <a:p>
                      <a:pPr marL="31750">
                        <a:lnSpc>
                          <a:spcPts val="1535"/>
                        </a:lnSpc>
                      </a:pPr>
                      <a:r>
                        <a:rPr sz="1300" dirty="0">
                          <a:latin typeface="Courier New"/>
                          <a:cs typeface="Courier New"/>
                        </a:rPr>
                        <a:t>•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583">
                <a:tc>
                  <a:txBody>
                    <a:bodyPr/>
                    <a:lstStyle/>
                    <a:p>
                      <a:pPr marL="31750">
                        <a:lnSpc>
                          <a:spcPts val="1535"/>
                        </a:lnSpc>
                      </a:pPr>
                      <a:r>
                        <a:rPr sz="1300" dirty="0">
                          <a:latin typeface="Courier New"/>
                          <a:cs typeface="Courier New"/>
                        </a:rPr>
                        <a:t>•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Regression</a:t>
                      </a:r>
                      <a:r>
                        <a:rPr sz="1300" b="1" spc="-11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with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94615" marR="3175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robust</a:t>
                      </a:r>
                      <a:r>
                        <a:rPr sz="1300" b="1" spc="-6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standard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errors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85825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Number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6990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of</a:t>
                      </a:r>
                      <a:r>
                        <a:rPr sz="1300" b="1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obs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5405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420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364">
                <a:tc>
                  <a:txBody>
                    <a:bodyPr/>
                    <a:lstStyle/>
                    <a:p>
                      <a:pPr marL="31750">
                        <a:lnSpc>
                          <a:spcPts val="1535"/>
                        </a:lnSpc>
                      </a:pPr>
                      <a:r>
                        <a:rPr sz="1300" dirty="0">
                          <a:latin typeface="Courier New"/>
                          <a:cs typeface="Courier New"/>
                        </a:rPr>
                        <a:t>•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86460">
                        <a:lnSpc>
                          <a:spcPts val="1535"/>
                        </a:lnSpc>
                        <a:tabLst>
                          <a:tab pos="1280795" algn="l"/>
                        </a:tabLst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F(	1,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418)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35">
                <a:tc>
                  <a:txBody>
                    <a:bodyPr/>
                    <a:lstStyle/>
                    <a:p>
                      <a:pPr marL="31750">
                        <a:lnSpc>
                          <a:spcPts val="1535"/>
                        </a:lnSpc>
                      </a:pPr>
                      <a:r>
                        <a:rPr sz="1300" dirty="0">
                          <a:latin typeface="Courier New"/>
                          <a:cs typeface="Courier New"/>
                        </a:rPr>
                        <a:t>•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3175"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886460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Prob</a:t>
                      </a:r>
                      <a:r>
                        <a:rPr sz="1300" b="1" spc="-8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&gt;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F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 gridSpan="8">
                  <a:txBody>
                    <a:bodyPr/>
                    <a:lstStyle/>
                    <a:p>
                      <a:pPr marL="5300980" indent="-5269865">
                        <a:lnSpc>
                          <a:spcPct val="100000"/>
                        </a:lnSpc>
                        <a:spcBef>
                          <a:spcPts val="170"/>
                        </a:spcBef>
                        <a:buFont typeface="Courier New"/>
                        <a:buChar char="•"/>
                        <a:tabLst>
                          <a:tab pos="5300980" algn="l"/>
                          <a:tab pos="5301615" algn="l"/>
                        </a:tabLst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R-squared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b="1" dirty="0">
                          <a:solidFill>
                            <a:srgbClr val="008000"/>
                          </a:solidFill>
                          <a:latin typeface="Courier New"/>
                          <a:cs typeface="Courier New"/>
                        </a:rPr>
                        <a:t>0.0512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335">
                <a:tc gridSpan="8">
                  <a:txBody>
                    <a:bodyPr/>
                    <a:lstStyle/>
                    <a:p>
                      <a:pPr marL="5300980" indent="-5269865">
                        <a:lnSpc>
                          <a:spcPts val="1535"/>
                        </a:lnSpc>
                        <a:buClr>
                          <a:srgbClr val="660066"/>
                        </a:buClr>
                        <a:buFont typeface="Courier New"/>
                        <a:buChar char="•"/>
                        <a:tabLst>
                          <a:tab pos="5300980" algn="l"/>
                          <a:tab pos="5301615" algn="l"/>
                        </a:tabLst>
                      </a:pPr>
                      <a:r>
                        <a:rPr sz="1300" b="1" spc="-5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Root</a:t>
                      </a:r>
                      <a:r>
                        <a:rPr sz="1300" b="1" spc="-40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MSE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535"/>
                        </a:lnSpc>
                      </a:pPr>
                      <a:r>
                        <a:rPr sz="1300" b="1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4769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1</a:t>
                      </a:r>
                      <a:r>
                        <a:rPr sz="1300" b="1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5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solidFill>
                            <a:srgbClr val="563435"/>
                          </a:solidFill>
                          <a:latin typeface="Courier New"/>
                          <a:cs typeface="Courier New"/>
                        </a:rPr>
                        <a:t>81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311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dirty="0">
                          <a:latin typeface="Courier New"/>
                          <a:cs typeface="Courier New"/>
                        </a:rPr>
                        <a:t>•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tc gridSpan="9">
                  <a:txBody>
                    <a:bodyPr/>
                    <a:lstStyle/>
                    <a:p>
                      <a:pPr marL="123825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7353300" algn="l"/>
                        </a:tabLst>
                      </a:pPr>
                      <a:r>
                        <a:rPr sz="13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	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215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1266">
                <a:tc gridSpan="2">
                  <a:txBody>
                    <a:bodyPr/>
                    <a:lstStyle/>
                    <a:p>
                      <a:pPr marL="1167130" marR="3175" indent="-1136015">
                        <a:lnSpc>
                          <a:spcPct val="100000"/>
                        </a:lnSpc>
                        <a:spcBef>
                          <a:spcPts val="170"/>
                        </a:spcBef>
                        <a:buFont typeface="Courier New"/>
                        <a:buChar char="•"/>
                        <a:tabLst>
                          <a:tab pos="1167130" algn="l"/>
                          <a:tab pos="1167765" algn="l"/>
                        </a:tabLst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3840" marR="317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Robust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2159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1335">
                <a:tc gridSpan="2">
                  <a:txBody>
                    <a:bodyPr/>
                    <a:lstStyle/>
                    <a:p>
                      <a:pPr marL="379095" marR="3175" indent="-347980">
                        <a:lnSpc>
                          <a:spcPts val="1535"/>
                        </a:lnSpc>
                        <a:buFont typeface="Courier New"/>
                        <a:buChar char="•"/>
                        <a:tabLst>
                          <a:tab pos="379095" algn="l"/>
                          <a:tab pos="379730" algn="l"/>
                        </a:tabLst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testscr</a:t>
                      </a:r>
                      <a:r>
                        <a:rPr sz="1300" b="1" spc="-5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Coef.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1300" b="1" spc="-10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Err.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8645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t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6215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P&gt;|t|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marL="391795">
                        <a:lnSpc>
                          <a:spcPts val="1535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[</a:t>
                      </a:r>
                      <a:r>
                        <a:rPr sz="13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95% </a:t>
                      </a:r>
                      <a:r>
                        <a:rPr sz="13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Conf.</a:t>
                      </a:r>
                      <a:r>
                        <a:rPr sz="1300" b="1" spc="-12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Interval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]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64490" y="3797306"/>
          <a:ext cx="7599044" cy="4227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4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2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62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99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80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1209">
                <a:tc>
                  <a:txBody>
                    <a:bodyPr/>
                    <a:lstStyle/>
                    <a:p>
                      <a:pPr marL="772160" indent="-741045">
                        <a:lnSpc>
                          <a:spcPts val="1340"/>
                        </a:lnSpc>
                        <a:buFont typeface="Courier New"/>
                        <a:buChar char="•"/>
                        <a:tabLst>
                          <a:tab pos="772160" algn="l"/>
                          <a:tab pos="772795" algn="l"/>
                        </a:tabLst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str</a:t>
                      </a:r>
                      <a:r>
                        <a:rPr sz="1300" b="1" spc="-60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7160" algn="r">
                        <a:lnSpc>
                          <a:spcPts val="1340"/>
                        </a:lnSpc>
                      </a:pPr>
                      <a:r>
                        <a:rPr sz="1300" b="1" dirty="0"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2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7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</a:t>
                      </a:r>
                      <a:r>
                        <a:rPr sz="1300" b="1" spc="-10" dirty="0"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8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340"/>
                        </a:lnSpc>
                      </a:pP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.5194892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1340"/>
                        </a:lnSpc>
                      </a:pPr>
                      <a:r>
                        <a:rPr sz="1300" b="1" spc="-10" dirty="0">
                          <a:solidFill>
                            <a:srgbClr val="660066"/>
                          </a:solidFill>
                          <a:latin typeface="Courier New"/>
                          <a:cs typeface="Courier New"/>
                        </a:rPr>
                        <a:t>-4.38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340"/>
                        </a:lnSpc>
                      </a:pPr>
                      <a:r>
                        <a:rPr sz="1300" b="1" spc="-5" dirty="0">
                          <a:solidFill>
                            <a:srgbClr val="660066"/>
                          </a:solidFill>
                          <a:latin typeface="Courier New"/>
                          <a:cs typeface="Courier New"/>
                        </a:rPr>
                        <a:t>0.000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7795" algn="r">
                        <a:lnSpc>
                          <a:spcPts val="1340"/>
                        </a:lnSpc>
                      </a:pPr>
                      <a:r>
                        <a:rPr sz="13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-</a:t>
                      </a:r>
                      <a:r>
                        <a:rPr sz="13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3</a:t>
                      </a:r>
                      <a:r>
                        <a:rPr sz="13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0</a:t>
                      </a:r>
                      <a:r>
                        <a:rPr sz="1300" b="1" spc="-10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9</a:t>
                      </a:r>
                      <a:r>
                        <a:rPr sz="1300" b="1" spc="-5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45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340"/>
                        </a:lnSpc>
                      </a:pPr>
                      <a:r>
                        <a:rPr sz="1300" b="1" dirty="0">
                          <a:solidFill>
                            <a:srgbClr val="0000FF"/>
                          </a:solidFill>
                          <a:latin typeface="Courier New"/>
                          <a:cs typeface="Courier New"/>
                        </a:rPr>
                        <a:t>-1.258671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554">
                <a:tc>
                  <a:txBody>
                    <a:bodyPr/>
                    <a:lstStyle/>
                    <a:p>
                      <a:pPr marL="575945" indent="-544830">
                        <a:lnSpc>
                          <a:spcPts val="1535"/>
                        </a:lnSpc>
                        <a:buFont typeface="Courier New"/>
                        <a:buChar char="•"/>
                        <a:tabLst>
                          <a:tab pos="575945" algn="l"/>
                          <a:tab pos="576580" algn="l"/>
                        </a:tabLst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_cons</a:t>
                      </a:r>
                      <a:r>
                        <a:rPr sz="1300" b="1" spc="-7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|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7795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698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933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535"/>
                        </a:lnSpc>
                      </a:pPr>
                      <a:r>
                        <a:rPr sz="1300" b="1" spc="-5" dirty="0">
                          <a:solidFill>
                            <a:srgbClr val="FF0000"/>
                          </a:solidFill>
                          <a:latin typeface="Courier New"/>
                          <a:cs typeface="Courier New"/>
                        </a:rPr>
                        <a:t>10.36436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8895" algn="ctr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67.44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535"/>
                        </a:lnSpc>
                      </a:pPr>
                      <a:r>
                        <a:rPr sz="1300" b="1" spc="-10" dirty="0">
                          <a:latin typeface="Courier New"/>
                          <a:cs typeface="Courier New"/>
                        </a:rPr>
                        <a:t>0.000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7795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678.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5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602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1535"/>
                        </a:lnSpc>
                      </a:pPr>
                      <a:r>
                        <a:rPr sz="1300" b="1" spc="-5" dirty="0">
                          <a:latin typeface="Courier New"/>
                          <a:cs typeface="Courier New"/>
                        </a:rPr>
                        <a:t>719</a:t>
                      </a:r>
                      <a:r>
                        <a:rPr sz="1300" b="1" dirty="0">
                          <a:latin typeface="Courier New"/>
                          <a:cs typeface="Courier New"/>
                        </a:rPr>
                        <a:t>.</a:t>
                      </a:r>
                      <a:r>
                        <a:rPr sz="1300" b="1" spc="-5" dirty="0">
                          <a:latin typeface="Courier New"/>
                          <a:cs typeface="Courier New"/>
                        </a:rPr>
                        <a:t>3057</a:t>
                      </a:r>
                      <a:endParaRPr sz="13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307340" y="3520821"/>
            <a:ext cx="7742555" cy="2723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6245" indent="-347980">
              <a:lnSpc>
                <a:spcPct val="100000"/>
              </a:lnSpc>
              <a:spcBef>
                <a:spcPts val="95"/>
              </a:spcBef>
              <a:buFont typeface="Courier New"/>
              <a:buChar char="•"/>
              <a:tabLst>
                <a:tab pos="436245" algn="l"/>
                <a:tab pos="436880" algn="l"/>
                <a:tab pos="1228725" algn="l"/>
                <a:tab pos="7715250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b="1" spc="-15" dirty="0">
                <a:latin typeface="Courier New"/>
                <a:cs typeface="Courier New"/>
              </a:rPr>
              <a:t>+</a:t>
            </a:r>
            <a:r>
              <a:rPr sz="1300" b="1" dirty="0">
                <a:latin typeface="Courier New"/>
                <a:cs typeface="Courier New"/>
              </a:rPr>
              <a:t> 	</a:t>
            </a:r>
            <a:endParaRPr sz="13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buFont typeface="Courier New"/>
              <a:buChar char="•"/>
            </a:pPr>
            <a:endParaRPr sz="15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buFont typeface="Courier New"/>
              <a:buChar char="•"/>
            </a:pPr>
            <a:endParaRPr sz="150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ourier New"/>
              <a:buChar char="•"/>
            </a:pPr>
            <a:endParaRPr sz="1650">
              <a:latin typeface="Courier New"/>
              <a:cs typeface="Courier New"/>
            </a:endParaRPr>
          </a:p>
          <a:p>
            <a:pPr marL="436245" indent="-347980">
              <a:lnSpc>
                <a:spcPct val="100000"/>
              </a:lnSpc>
              <a:buFont typeface="Courier New"/>
              <a:buChar char="•"/>
              <a:tabLst>
                <a:tab pos="436245" algn="l"/>
                <a:tab pos="436880" algn="l"/>
                <a:tab pos="7665084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13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790"/>
              </a:spcBef>
            </a:pPr>
            <a:r>
              <a:rPr sz="1800" dirty="0">
                <a:latin typeface="Verdana"/>
                <a:cs typeface="Verdana"/>
              </a:rPr>
              <a:t>quindi:</a:t>
            </a:r>
            <a:endParaRPr sz="1800">
              <a:latin typeface="Verdana"/>
              <a:cs typeface="Verdana"/>
            </a:endParaRPr>
          </a:p>
          <a:p>
            <a:pPr marL="138430">
              <a:lnSpc>
                <a:spcPct val="100000"/>
              </a:lnSpc>
              <a:spcBef>
                <a:spcPts val="1320"/>
              </a:spcBef>
            </a:pPr>
            <a:r>
              <a:rPr sz="3150" i="1" spc="22" baseline="7936" dirty="0">
                <a:latin typeface="Times New Roman"/>
                <a:cs typeface="Times New Roman"/>
              </a:rPr>
              <a:t>TestScore 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spc="-5" dirty="0">
                <a:latin typeface="Verdana"/>
                <a:cs typeface="Verdana"/>
              </a:rPr>
              <a:t>698,9 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spc="-5" dirty="0">
                <a:latin typeface="Verdana"/>
                <a:cs typeface="Verdana"/>
              </a:rPr>
              <a:t>2,28</a:t>
            </a:r>
            <a:r>
              <a:rPr sz="1800" spc="-5" dirty="0">
                <a:latin typeface="kiloji - P"/>
                <a:cs typeface="kiloji - P"/>
              </a:rPr>
              <a:t>×</a:t>
            </a:r>
            <a:r>
              <a:rPr sz="1800" i="1" spc="-5" dirty="0">
                <a:latin typeface="Verdana"/>
                <a:cs typeface="Verdana"/>
              </a:rPr>
              <a:t>STR</a:t>
            </a:r>
            <a:r>
              <a:rPr sz="1800" spc="-5" dirty="0">
                <a:latin typeface="Verdana"/>
                <a:cs typeface="Verdana"/>
              </a:rPr>
              <a:t>, </a:t>
            </a:r>
            <a:r>
              <a:rPr sz="1800" dirty="0">
                <a:latin typeface="Verdana"/>
                <a:cs typeface="Verdana"/>
              </a:rPr>
              <a:t>, </a:t>
            </a:r>
            <a:r>
              <a:rPr sz="1800" i="1" spc="-5" dirty="0">
                <a:latin typeface="Verdana"/>
                <a:cs typeface="Verdana"/>
              </a:rPr>
              <a:t>R</a:t>
            </a:r>
            <a:r>
              <a:rPr sz="1800" spc="-7" baseline="25462" dirty="0">
                <a:latin typeface="Verdana"/>
                <a:cs typeface="Verdana"/>
              </a:rPr>
              <a:t>2 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b="1" dirty="0">
                <a:solidFill>
                  <a:srgbClr val="008000"/>
                </a:solidFill>
                <a:latin typeface="Verdana"/>
                <a:cs typeface="Verdana"/>
              </a:rPr>
              <a:t>0,05</a:t>
            </a:r>
            <a:r>
              <a:rPr sz="1800" dirty="0">
                <a:latin typeface="Verdana"/>
                <a:cs typeface="Verdana"/>
              </a:rPr>
              <a:t>, </a:t>
            </a:r>
            <a:r>
              <a:rPr sz="1800" i="1" dirty="0">
                <a:solidFill>
                  <a:srgbClr val="563435"/>
                </a:solidFill>
                <a:latin typeface="Verdana"/>
                <a:cs typeface="Verdana"/>
              </a:rPr>
              <a:t>SER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b="1" spc="-5" dirty="0">
                <a:solidFill>
                  <a:srgbClr val="563435"/>
                </a:solidFill>
                <a:latin typeface="Verdana"/>
                <a:cs typeface="Verdana"/>
              </a:rPr>
              <a:t>18,6</a:t>
            </a:r>
            <a:endParaRPr sz="1800">
              <a:latin typeface="Verdana"/>
              <a:cs typeface="Verdana"/>
            </a:endParaRPr>
          </a:p>
          <a:p>
            <a:pPr marL="1626870">
              <a:lnSpc>
                <a:spcPct val="100000"/>
              </a:lnSpc>
              <a:spcBef>
                <a:spcPts val="325"/>
              </a:spcBef>
            </a:pPr>
            <a:r>
              <a:rPr sz="1800" spc="-5" dirty="0">
                <a:latin typeface="Verdana"/>
                <a:cs typeface="Verdana"/>
              </a:rPr>
              <a:t>(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10,4</a:t>
            </a:r>
            <a:r>
              <a:rPr sz="1800" spc="-5" dirty="0">
                <a:latin typeface="Verdana"/>
                <a:cs typeface="Verdana"/>
              </a:rPr>
              <a:t>)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</a:t>
            </a:r>
            <a:r>
              <a:rPr sz="1800" spc="-5" dirty="0">
                <a:solidFill>
                  <a:srgbClr val="FF0000"/>
                </a:solidFill>
                <a:latin typeface="Verdana"/>
                <a:cs typeface="Verdana"/>
              </a:rPr>
              <a:t>0,52</a:t>
            </a:r>
            <a:r>
              <a:rPr sz="1800" spc="-5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  <a:p>
            <a:pPr marL="88900" marR="930910">
              <a:lnSpc>
                <a:spcPts val="2560"/>
              </a:lnSpc>
              <a:spcBef>
                <a:spcPts val="125"/>
              </a:spcBef>
              <a:tabLst>
                <a:tab pos="2673985" algn="l"/>
              </a:tabLst>
            </a:pPr>
            <a:r>
              <a:rPr sz="1800" i="1" dirty="0">
                <a:latin typeface="Verdana"/>
                <a:cs typeface="Verdana"/>
              </a:rPr>
              <a:t>t </a:t>
            </a:r>
            <a:r>
              <a:rPr sz="1800" spc="-10" dirty="0">
                <a:latin typeface="Verdana"/>
                <a:cs typeface="Verdana"/>
              </a:rPr>
              <a:t>(</a:t>
            </a:r>
            <a:r>
              <a:rPr sz="1800" i="1" spc="-10" dirty="0">
                <a:latin typeface="Arial"/>
                <a:cs typeface="Arial"/>
              </a:rPr>
              <a:t>β</a:t>
            </a:r>
            <a:r>
              <a:rPr sz="1800" spc="-15" baseline="-20833" dirty="0">
                <a:latin typeface="Verdana"/>
                <a:cs typeface="Verdana"/>
              </a:rPr>
              <a:t>1  </a:t>
            </a:r>
            <a:r>
              <a:rPr sz="1800" dirty="0">
                <a:latin typeface="Verdana"/>
                <a:cs typeface="Verdana"/>
              </a:rPr>
              <a:t>= 0)</a:t>
            </a:r>
            <a:r>
              <a:rPr sz="1800" spc="-1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5" dirty="0"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660066"/>
                </a:solidFill>
                <a:latin typeface="Verdana"/>
                <a:cs typeface="Verdana"/>
              </a:rPr>
              <a:t>–4,38</a:t>
            </a:r>
            <a:r>
              <a:rPr sz="1800" dirty="0">
                <a:latin typeface="Verdana"/>
                <a:cs typeface="Verdana"/>
              </a:rPr>
              <a:t>,	</a:t>
            </a:r>
            <a:r>
              <a:rPr sz="1800" spc="-5" dirty="0">
                <a:latin typeface="Verdana"/>
                <a:cs typeface="Verdana"/>
              </a:rPr>
              <a:t>valore-</a:t>
            </a:r>
            <a:r>
              <a:rPr sz="1800" i="1" spc="-5" dirty="0">
                <a:latin typeface="Verdana"/>
                <a:cs typeface="Verdana"/>
              </a:rPr>
              <a:t>p 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b="1" dirty="0">
                <a:solidFill>
                  <a:srgbClr val="660066"/>
                </a:solidFill>
                <a:latin typeface="Verdana"/>
                <a:cs typeface="Verdana"/>
              </a:rPr>
              <a:t>0,000 </a:t>
            </a:r>
            <a:r>
              <a:rPr sz="1800" spc="-5" dirty="0">
                <a:latin typeface="Verdana"/>
                <a:cs typeface="Verdana"/>
              </a:rPr>
              <a:t>(bilaterale)  </a:t>
            </a:r>
            <a:r>
              <a:rPr sz="1800" dirty="0">
                <a:latin typeface="Verdana"/>
                <a:cs typeface="Verdana"/>
              </a:rPr>
              <a:t>L'intervallo conf. bilaterale al </a:t>
            </a:r>
            <a:r>
              <a:rPr sz="1800" spc="-5" dirty="0">
                <a:latin typeface="Verdana"/>
                <a:cs typeface="Verdana"/>
              </a:rPr>
              <a:t>95% per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è </a:t>
            </a:r>
            <a:r>
              <a:rPr sz="1800" spc="-5" dirty="0">
                <a:solidFill>
                  <a:srgbClr val="0000FF"/>
                </a:solidFill>
                <a:latin typeface="Verdana"/>
                <a:cs typeface="Verdana"/>
              </a:rPr>
              <a:t>(–3,30,</a:t>
            </a:r>
            <a:r>
              <a:rPr sz="1800" spc="-175" dirty="0">
                <a:solidFill>
                  <a:srgbClr val="0000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0000FF"/>
                </a:solidFill>
                <a:latin typeface="Verdana"/>
                <a:cs typeface="Verdana"/>
              </a:rPr>
              <a:t>–1,26)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934" y="596265"/>
            <a:ext cx="86448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u="heavy" spc="-10" dirty="0">
                <a:uFill>
                  <a:solidFill>
                    <a:srgbClr val="000000"/>
                  </a:solidFill>
                </a:uFill>
              </a:rPr>
              <a:t>Riepilogo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</a:rPr>
              <a:t>di inferenza statistica </a:t>
            </a:r>
            <a:r>
              <a:rPr sz="2400" u="heavy" dirty="0">
                <a:uFill>
                  <a:solidFill>
                    <a:srgbClr val="000000"/>
                  </a:solidFill>
                </a:uFill>
              </a:rPr>
              <a:t>in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</a:rPr>
              <a:t>merito </a:t>
            </a:r>
            <a:r>
              <a:rPr sz="2400" u="heavy" dirty="0">
                <a:uFill>
                  <a:solidFill>
                    <a:srgbClr val="000000"/>
                  </a:solidFill>
                </a:uFill>
              </a:rPr>
              <a:t>a </a:t>
            </a:r>
            <a:r>
              <a:rPr sz="2400" i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β</a:t>
            </a:r>
            <a:r>
              <a:rPr sz="2400" u="heavy" spc="-15" baseline="-20833" dirty="0">
                <a:uFill>
                  <a:solidFill>
                    <a:srgbClr val="000000"/>
                  </a:solidFill>
                </a:uFill>
              </a:rPr>
              <a:t>0</a:t>
            </a:r>
            <a:r>
              <a:rPr sz="1600" u="heavy" spc="-1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u="heavy" dirty="0">
                <a:uFill>
                  <a:solidFill>
                    <a:srgbClr val="000000"/>
                  </a:solidFill>
                </a:uFill>
              </a:rPr>
              <a:t>e</a:t>
            </a:r>
            <a:r>
              <a:rPr sz="2400" u="heavy" spc="-125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2400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β</a:t>
            </a:r>
            <a:r>
              <a:rPr sz="2400" u="heavy" spc="-7" baseline="-20833" dirty="0">
                <a:uFill>
                  <a:solidFill>
                    <a:srgbClr val="000000"/>
                  </a:solidFill>
                </a:uFill>
              </a:rPr>
              <a:t>1</a:t>
            </a:r>
            <a:endParaRPr sz="2400" baseline="-20833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7340" y="1582038"/>
            <a:ext cx="8558530" cy="387286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495"/>
              </a:spcBef>
            </a:pPr>
            <a:r>
              <a:rPr sz="1800" b="1" spc="-5" dirty="0">
                <a:latin typeface="Verdana"/>
                <a:cs typeface="Verdana"/>
              </a:rPr>
              <a:t>Stima</a:t>
            </a:r>
            <a:r>
              <a:rPr sz="1800" spc="-5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436245" indent="-347980">
              <a:lnSpc>
                <a:spcPct val="100000"/>
              </a:lnSpc>
              <a:spcBef>
                <a:spcPts val="395"/>
              </a:spcBef>
              <a:buChar char="•"/>
              <a:tabLst>
                <a:tab pos="436245" algn="l"/>
                <a:tab pos="436880" algn="l"/>
                <a:tab pos="2789555" algn="l"/>
              </a:tabLst>
            </a:pPr>
            <a:r>
              <a:rPr sz="1800" dirty="0">
                <a:latin typeface="Verdana"/>
                <a:cs typeface="Verdana"/>
              </a:rPr>
              <a:t>Gli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stimatori</a:t>
            </a:r>
            <a:r>
              <a:rPr sz="1800" spc="-5" dirty="0">
                <a:latin typeface="Verdana"/>
                <a:cs typeface="Verdana"/>
              </a:rPr>
              <a:t> OLS	</a:t>
            </a:r>
            <a:r>
              <a:rPr sz="1800" dirty="0">
                <a:latin typeface="Verdana"/>
                <a:cs typeface="Verdana"/>
              </a:rPr>
              <a:t>e</a:t>
            </a:r>
            <a:endParaRPr sz="1800">
              <a:latin typeface="Verdana"/>
              <a:cs typeface="Verdana"/>
            </a:endParaRPr>
          </a:p>
          <a:p>
            <a:pPr marL="436245" marR="946785" indent="-347980">
              <a:lnSpc>
                <a:spcPct val="100000"/>
              </a:lnSpc>
              <a:spcBef>
                <a:spcPts val="409"/>
              </a:spcBef>
              <a:buFont typeface="Verdana"/>
              <a:buChar char="•"/>
              <a:tabLst>
                <a:tab pos="841375" algn="l"/>
                <a:tab pos="842644" algn="l"/>
                <a:tab pos="1382395" algn="l"/>
              </a:tabLst>
            </a:pPr>
            <a:r>
              <a:rPr dirty="0"/>
              <a:t>	</a:t>
            </a:r>
            <a:r>
              <a:rPr sz="1800" dirty="0">
                <a:latin typeface="Verdana"/>
                <a:cs typeface="Verdana"/>
              </a:rPr>
              <a:t>e	hanno </a:t>
            </a:r>
            <a:r>
              <a:rPr sz="1800" spc="-5" dirty="0">
                <a:latin typeface="Verdana"/>
                <a:cs typeface="Verdana"/>
              </a:rPr>
              <a:t>approssimativamente </a:t>
            </a:r>
            <a:r>
              <a:rPr sz="1800" dirty="0">
                <a:latin typeface="Verdana"/>
                <a:cs typeface="Verdana"/>
              </a:rPr>
              <a:t>distribuzioni campionarie  normali in </a:t>
            </a:r>
            <a:r>
              <a:rPr sz="1800" spc="-5" dirty="0">
                <a:latin typeface="Verdana"/>
                <a:cs typeface="Verdana"/>
              </a:rPr>
              <a:t>grandi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campioni</a:t>
            </a:r>
            <a:endParaRPr sz="1800">
              <a:latin typeface="Verdana"/>
              <a:cs typeface="Verdana"/>
            </a:endParaRPr>
          </a:p>
          <a:p>
            <a:pPr marL="88900">
              <a:lnSpc>
                <a:spcPct val="100000"/>
              </a:lnSpc>
              <a:spcBef>
                <a:spcPts val="395"/>
              </a:spcBef>
            </a:pPr>
            <a:r>
              <a:rPr sz="1800" b="1" spc="-5" dirty="0">
                <a:latin typeface="Verdana"/>
                <a:cs typeface="Verdana"/>
              </a:rPr>
              <a:t>Verifica</a:t>
            </a:r>
            <a:r>
              <a:rPr sz="1800" spc="-5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436245" indent="-347980">
              <a:lnSpc>
                <a:spcPct val="100000"/>
              </a:lnSpc>
              <a:spcBef>
                <a:spcPts val="375"/>
              </a:spcBef>
              <a:buFont typeface="Verdana"/>
              <a:buChar char="•"/>
              <a:tabLst>
                <a:tab pos="436245" algn="l"/>
                <a:tab pos="436880" algn="l"/>
              </a:tabLst>
            </a:pPr>
            <a:r>
              <a:rPr sz="1800" i="1" dirty="0">
                <a:latin typeface="Verdana"/>
                <a:cs typeface="Verdana"/>
              </a:rPr>
              <a:t>H</a:t>
            </a:r>
            <a:r>
              <a:rPr sz="1800" baseline="-20833" dirty="0">
                <a:latin typeface="Verdana"/>
                <a:cs typeface="Verdana"/>
              </a:rPr>
              <a:t>0</a:t>
            </a:r>
            <a:r>
              <a:rPr sz="1800" dirty="0">
                <a:latin typeface="Verdana"/>
                <a:cs typeface="Verdana"/>
              </a:rPr>
              <a:t>: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i="1" spc="-10" dirty="0">
                <a:latin typeface="Arial"/>
                <a:cs typeface="Arial"/>
              </a:rPr>
              <a:t>β</a:t>
            </a:r>
            <a:r>
              <a:rPr sz="1800" spc="-15" baseline="-20833" dirty="0">
                <a:latin typeface="Verdana"/>
                <a:cs typeface="Verdana"/>
              </a:rPr>
              <a:t>1,0 </a:t>
            </a:r>
            <a:r>
              <a:rPr sz="1800" dirty="0">
                <a:latin typeface="Verdana"/>
                <a:cs typeface="Verdana"/>
              </a:rPr>
              <a:t>v.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≠ </a:t>
            </a:r>
            <a:r>
              <a:rPr sz="1800" i="1" spc="-10" dirty="0">
                <a:latin typeface="Arial"/>
                <a:cs typeface="Arial"/>
              </a:rPr>
              <a:t>β</a:t>
            </a:r>
            <a:r>
              <a:rPr sz="1800" spc="-15" baseline="-20833" dirty="0">
                <a:latin typeface="Verdana"/>
                <a:cs typeface="Verdana"/>
              </a:rPr>
              <a:t>1,0 </a:t>
            </a:r>
            <a:r>
              <a:rPr sz="1800" spc="-10" dirty="0">
                <a:latin typeface="Verdana"/>
                <a:cs typeface="Verdana"/>
              </a:rPr>
              <a:t>(</a:t>
            </a:r>
            <a:r>
              <a:rPr sz="1800" i="1" spc="-10" dirty="0">
                <a:latin typeface="Arial"/>
                <a:cs typeface="Arial"/>
              </a:rPr>
              <a:t>β</a:t>
            </a:r>
            <a:r>
              <a:rPr sz="1800" spc="-15" baseline="-20833" dirty="0">
                <a:latin typeface="Verdana"/>
                <a:cs typeface="Verdana"/>
              </a:rPr>
              <a:t>1,0 </a:t>
            </a:r>
            <a:r>
              <a:rPr sz="1800" dirty="0">
                <a:latin typeface="Verdana"/>
                <a:cs typeface="Verdana"/>
              </a:rPr>
              <a:t>è </a:t>
            </a:r>
            <a:r>
              <a:rPr sz="1800" spc="5" dirty="0">
                <a:latin typeface="Verdana"/>
                <a:cs typeface="Verdana"/>
              </a:rPr>
              <a:t>il </a:t>
            </a:r>
            <a:r>
              <a:rPr sz="1800" dirty="0">
                <a:latin typeface="Verdana"/>
                <a:cs typeface="Verdana"/>
              </a:rPr>
              <a:t>valore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sotto</a:t>
            </a:r>
            <a:r>
              <a:rPr sz="1800" spc="13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H</a:t>
            </a:r>
            <a:r>
              <a:rPr sz="1800" baseline="-20833" dirty="0">
                <a:latin typeface="Verdana"/>
                <a:cs typeface="Verdana"/>
              </a:rPr>
              <a:t>0</a:t>
            </a:r>
            <a:r>
              <a:rPr sz="1800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  <a:p>
            <a:pPr marL="436245" indent="-347980">
              <a:lnSpc>
                <a:spcPct val="100000"/>
              </a:lnSpc>
              <a:spcBef>
                <a:spcPts val="395"/>
              </a:spcBef>
              <a:buFont typeface="Verdana"/>
              <a:buChar char="•"/>
              <a:tabLst>
                <a:tab pos="436245" algn="l"/>
                <a:tab pos="436880" algn="l"/>
                <a:tab pos="1303655" algn="l"/>
                <a:tab pos="2840990" algn="l"/>
              </a:tabLst>
            </a:pPr>
            <a:r>
              <a:rPr sz="1800" i="1" dirty="0">
                <a:latin typeface="Verdana"/>
                <a:cs typeface="Verdana"/>
              </a:rPr>
              <a:t>t </a:t>
            </a:r>
            <a:r>
              <a:rPr sz="1800" dirty="0">
                <a:latin typeface="Verdana"/>
                <a:cs typeface="Verdana"/>
              </a:rPr>
              <a:t>=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(	–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i="1" spc="-5" dirty="0">
                <a:latin typeface="Arial"/>
                <a:cs typeface="Arial"/>
              </a:rPr>
              <a:t>β</a:t>
            </a:r>
            <a:r>
              <a:rPr sz="1800" spc="-7" baseline="-20833" dirty="0">
                <a:latin typeface="Verdana"/>
                <a:cs typeface="Verdana"/>
              </a:rPr>
              <a:t>1,0</a:t>
            </a:r>
            <a:r>
              <a:rPr sz="1800" spc="-5" dirty="0">
                <a:latin typeface="Verdana"/>
                <a:cs typeface="Verdana"/>
              </a:rPr>
              <a:t>)/</a:t>
            </a:r>
            <a:r>
              <a:rPr sz="1800" i="1" spc="-5" dirty="0">
                <a:latin typeface="Verdana"/>
                <a:cs typeface="Verdana"/>
              </a:rPr>
              <a:t>SE</a:t>
            </a:r>
            <a:r>
              <a:rPr sz="1800" spc="-5" dirty="0">
                <a:latin typeface="Verdana"/>
                <a:cs typeface="Verdana"/>
              </a:rPr>
              <a:t>(	</a:t>
            </a:r>
            <a:r>
              <a:rPr sz="1800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  <a:p>
            <a:pPr marL="436245" indent="-347980">
              <a:lnSpc>
                <a:spcPct val="100000"/>
              </a:lnSpc>
              <a:spcBef>
                <a:spcPts val="430"/>
              </a:spcBef>
              <a:buChar char="•"/>
              <a:tabLst>
                <a:tab pos="436245" algn="l"/>
                <a:tab pos="436880" algn="l"/>
              </a:tabLst>
            </a:pPr>
            <a:r>
              <a:rPr sz="1800" spc="-5" dirty="0">
                <a:latin typeface="Verdana"/>
                <a:cs typeface="Verdana"/>
              </a:rPr>
              <a:t>valore-</a:t>
            </a:r>
            <a:r>
              <a:rPr sz="1800" i="1" spc="-5" dirty="0">
                <a:latin typeface="Verdana"/>
                <a:cs typeface="Verdana"/>
              </a:rPr>
              <a:t>p </a:t>
            </a:r>
            <a:r>
              <a:rPr sz="1800" dirty="0">
                <a:latin typeface="Verdana"/>
                <a:cs typeface="Verdana"/>
              </a:rPr>
              <a:t>= </a:t>
            </a:r>
            <a:r>
              <a:rPr sz="1800" spc="-5" dirty="0">
                <a:latin typeface="Verdana"/>
                <a:cs typeface="Verdana"/>
              </a:rPr>
              <a:t>area </a:t>
            </a:r>
            <a:r>
              <a:rPr sz="1800" dirty="0">
                <a:latin typeface="Verdana"/>
                <a:cs typeface="Verdana"/>
              </a:rPr>
              <a:t>sotto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dirty="0">
                <a:latin typeface="Verdana"/>
                <a:cs typeface="Verdana"/>
              </a:rPr>
              <a:t>normale </a:t>
            </a:r>
            <a:r>
              <a:rPr sz="1800" spc="-5" dirty="0">
                <a:latin typeface="Verdana"/>
                <a:cs typeface="Verdana"/>
              </a:rPr>
              <a:t>standard </a:t>
            </a:r>
            <a:r>
              <a:rPr sz="1800" dirty="0">
                <a:latin typeface="Verdana"/>
                <a:cs typeface="Verdana"/>
              </a:rPr>
              <a:t>al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dirty="0">
                <a:latin typeface="Verdana"/>
                <a:cs typeface="Verdana"/>
              </a:rPr>
              <a:t>fuori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i="1" spc="-5" dirty="0">
                <a:latin typeface="Verdana"/>
                <a:cs typeface="Verdana"/>
              </a:rPr>
              <a:t>t</a:t>
            </a:r>
            <a:r>
              <a:rPr sz="1800" i="1" spc="-7" baseline="25462" dirty="0">
                <a:latin typeface="Verdana"/>
                <a:cs typeface="Verdana"/>
              </a:rPr>
              <a:t>act </a:t>
            </a:r>
            <a:r>
              <a:rPr sz="1800" spc="-5" dirty="0">
                <a:latin typeface="Verdana"/>
                <a:cs typeface="Verdana"/>
              </a:rPr>
              <a:t>(</a:t>
            </a:r>
            <a:r>
              <a:rPr sz="1800" i="1" spc="-5" dirty="0">
                <a:latin typeface="Verdana"/>
                <a:cs typeface="Verdana"/>
              </a:rPr>
              <a:t>n</a:t>
            </a:r>
            <a:r>
              <a:rPr sz="1800" i="1" spc="-17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grande)</a:t>
            </a:r>
            <a:endParaRPr sz="1800">
              <a:latin typeface="Verdana"/>
              <a:cs typeface="Verdana"/>
            </a:endParaRPr>
          </a:p>
          <a:p>
            <a:pPr marL="88900">
              <a:lnSpc>
                <a:spcPct val="100000"/>
              </a:lnSpc>
              <a:spcBef>
                <a:spcPts val="400"/>
              </a:spcBef>
            </a:pPr>
            <a:r>
              <a:rPr sz="1800" b="1" spc="-5" dirty="0">
                <a:latin typeface="Verdana"/>
                <a:cs typeface="Verdana"/>
              </a:rPr>
              <a:t>Intervalli </a:t>
            </a:r>
            <a:r>
              <a:rPr sz="1800" b="1" dirty="0">
                <a:latin typeface="Verdana"/>
                <a:cs typeface="Verdana"/>
              </a:rPr>
              <a:t>di</a:t>
            </a:r>
            <a:r>
              <a:rPr sz="1800" b="1" spc="20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confidenza</a:t>
            </a:r>
            <a:r>
              <a:rPr sz="1800" spc="-5" dirty="0">
                <a:latin typeface="Verdana"/>
                <a:cs typeface="Verdana"/>
              </a:rPr>
              <a:t>:</a:t>
            </a:r>
            <a:endParaRPr sz="1800">
              <a:latin typeface="Verdana"/>
              <a:cs typeface="Verdana"/>
            </a:endParaRPr>
          </a:p>
          <a:p>
            <a:pPr marL="436245" indent="-347980">
              <a:lnSpc>
                <a:spcPct val="100000"/>
              </a:lnSpc>
              <a:spcBef>
                <a:spcPts val="385"/>
              </a:spcBef>
              <a:buChar char="•"/>
              <a:tabLst>
                <a:tab pos="436245" algn="l"/>
                <a:tab pos="436880" algn="l"/>
                <a:tab pos="5575935" algn="l"/>
                <a:tab pos="7361555" algn="l"/>
              </a:tabLst>
            </a:pPr>
            <a:r>
              <a:rPr sz="1800" dirty="0">
                <a:latin typeface="Verdana"/>
                <a:cs typeface="Verdana"/>
              </a:rPr>
              <a:t>l'intervallo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dirty="0">
                <a:latin typeface="Verdana"/>
                <a:cs typeface="Verdana"/>
              </a:rPr>
              <a:t>confidenza al </a:t>
            </a:r>
            <a:r>
              <a:rPr sz="1800" spc="-5" dirty="0">
                <a:latin typeface="Verdana"/>
                <a:cs typeface="Verdana"/>
              </a:rPr>
              <a:t>95% per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</a:t>
            </a:r>
            <a:r>
              <a:rPr sz="1800" spc="434" baseline="-20833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è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{	</a:t>
            </a:r>
            <a:r>
              <a:rPr sz="1800" dirty="0">
                <a:latin typeface="kiloji - P"/>
                <a:cs typeface="kiloji - P"/>
              </a:rPr>
              <a:t>±</a:t>
            </a:r>
            <a:r>
              <a:rPr sz="1800" spc="-254" dirty="0">
                <a:latin typeface="kiloji - P"/>
                <a:cs typeface="kiloji - P"/>
              </a:rPr>
              <a:t> </a:t>
            </a:r>
            <a:r>
              <a:rPr sz="1800" spc="-5" dirty="0">
                <a:latin typeface="Verdana"/>
                <a:cs typeface="Verdana"/>
              </a:rPr>
              <a:t>1,96</a:t>
            </a:r>
            <a:r>
              <a:rPr sz="1800" spc="-5" dirty="0">
                <a:latin typeface="kiloji - P"/>
                <a:cs typeface="kiloji - P"/>
              </a:rPr>
              <a:t>×</a:t>
            </a:r>
            <a:r>
              <a:rPr sz="1800" i="1" spc="-5" dirty="0">
                <a:latin typeface="Verdana"/>
                <a:cs typeface="Verdana"/>
              </a:rPr>
              <a:t>SE</a:t>
            </a:r>
            <a:r>
              <a:rPr sz="1800" spc="-5" dirty="0">
                <a:latin typeface="Verdana"/>
                <a:cs typeface="Verdana"/>
              </a:rPr>
              <a:t>(	)}</a:t>
            </a:r>
            <a:endParaRPr sz="1800">
              <a:latin typeface="Verdana"/>
              <a:cs typeface="Verdana"/>
            </a:endParaRPr>
          </a:p>
          <a:p>
            <a:pPr marL="436245" indent="-347980">
              <a:lnSpc>
                <a:spcPct val="100000"/>
              </a:lnSpc>
              <a:spcBef>
                <a:spcPts val="395"/>
              </a:spcBef>
              <a:buChar char="•"/>
              <a:tabLst>
                <a:tab pos="436245" algn="l"/>
                <a:tab pos="436880" algn="l"/>
              </a:tabLst>
            </a:pPr>
            <a:r>
              <a:rPr sz="1800" spc="-5" dirty="0">
                <a:latin typeface="Verdana"/>
                <a:cs typeface="Verdana"/>
              </a:rPr>
              <a:t>Questo </a:t>
            </a:r>
            <a:r>
              <a:rPr sz="1800" dirty="0">
                <a:latin typeface="Verdana"/>
                <a:cs typeface="Verdana"/>
              </a:rPr>
              <a:t>è l'insieme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che non è rifiutato al livello </a:t>
            </a:r>
            <a:r>
              <a:rPr sz="1800" spc="-5" dirty="0">
                <a:latin typeface="Verdana"/>
                <a:cs typeface="Verdana"/>
              </a:rPr>
              <a:t>del</a:t>
            </a:r>
            <a:r>
              <a:rPr sz="1800" spc="-1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5%</a:t>
            </a:r>
            <a:endParaRPr sz="1800">
              <a:latin typeface="Verdana"/>
              <a:cs typeface="Verdana"/>
            </a:endParaRPr>
          </a:p>
          <a:p>
            <a:pPr marL="436245" indent="-347980">
              <a:lnSpc>
                <a:spcPct val="100000"/>
              </a:lnSpc>
              <a:spcBef>
                <a:spcPts val="395"/>
              </a:spcBef>
              <a:buChar char="•"/>
              <a:tabLst>
                <a:tab pos="436245" algn="l"/>
                <a:tab pos="436880" algn="l"/>
              </a:tabLst>
            </a:pPr>
            <a:r>
              <a:rPr sz="1800" spc="-5" dirty="0">
                <a:latin typeface="Verdana"/>
                <a:cs typeface="Verdana"/>
              </a:rPr>
              <a:t>L'IC </a:t>
            </a:r>
            <a:r>
              <a:rPr sz="1800" dirty="0">
                <a:latin typeface="Verdana"/>
                <a:cs typeface="Verdana"/>
              </a:rPr>
              <a:t>al </a:t>
            </a:r>
            <a:r>
              <a:rPr sz="1800" spc="-5" dirty="0">
                <a:latin typeface="Verdana"/>
                <a:cs typeface="Verdana"/>
              </a:rPr>
              <a:t>95% </a:t>
            </a:r>
            <a:r>
              <a:rPr sz="1800" dirty="0">
                <a:latin typeface="Verdana"/>
                <a:cs typeface="Verdana"/>
              </a:rPr>
              <a:t>contiene </a:t>
            </a:r>
            <a:r>
              <a:rPr sz="1800" spc="5" dirty="0">
                <a:latin typeface="Verdana"/>
                <a:cs typeface="Verdana"/>
              </a:rPr>
              <a:t>il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reale nel </a:t>
            </a:r>
            <a:r>
              <a:rPr sz="1800" spc="-5" dirty="0">
                <a:latin typeface="Verdana"/>
                <a:cs typeface="Verdana"/>
              </a:rPr>
              <a:t>95% di tutti </a:t>
            </a:r>
            <a:r>
              <a:rPr sz="1800" dirty="0">
                <a:latin typeface="Verdana"/>
                <a:cs typeface="Verdana"/>
              </a:rPr>
              <a:t>i</a:t>
            </a:r>
            <a:r>
              <a:rPr sz="1800" spc="1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campioni.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2000" y="1905000"/>
            <a:ext cx="6844665" cy="2912745"/>
            <a:chOff x="762000" y="1905000"/>
            <a:chExt cx="6844665" cy="2912745"/>
          </a:xfrm>
        </p:grpSpPr>
        <p:sp>
          <p:nvSpPr>
            <p:cNvPr id="5" name="object 5"/>
            <p:cNvSpPr/>
            <p:nvPr/>
          </p:nvSpPr>
          <p:spPr>
            <a:xfrm>
              <a:off x="2700527" y="1905000"/>
              <a:ext cx="288036" cy="3931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311651" y="1930907"/>
              <a:ext cx="257555" cy="381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362455" y="2247900"/>
              <a:ext cx="257556" cy="381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2000" y="2221991"/>
              <a:ext cx="288036" cy="3947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295400" y="3517391"/>
              <a:ext cx="257556" cy="380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19400" y="3531107"/>
              <a:ext cx="257556" cy="381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52515" y="4436364"/>
              <a:ext cx="256032" cy="3810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401214" y="4456958"/>
              <a:ext cx="204825" cy="33981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La regressione quando </a:t>
            </a:r>
            <a:r>
              <a:rPr i="1" spc="-5" dirty="0">
                <a:latin typeface="Verdana"/>
                <a:cs typeface="Verdana"/>
              </a:rPr>
              <a:t>X </a:t>
            </a:r>
            <a:r>
              <a:rPr spc="-5" dirty="0"/>
              <a:t>è una variabile  binaria (Paragrafo</a:t>
            </a:r>
            <a:r>
              <a:rPr spc="45" dirty="0"/>
              <a:t> </a:t>
            </a:r>
            <a:r>
              <a:rPr spc="5" dirty="0"/>
              <a:t>5.3)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567409"/>
            <a:ext cx="8181975" cy="401447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600"/>
              </a:spcBef>
            </a:pP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volte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regressore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binario: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ct val="100000"/>
              </a:lnSpc>
              <a:spcBef>
                <a:spcPts val="505"/>
              </a:spcBef>
              <a:buFont typeface="Verdana"/>
              <a:buChar char="•"/>
              <a:tabLst>
                <a:tab pos="410845" algn="l"/>
                <a:tab pos="411480" algn="l"/>
              </a:tabLst>
            </a:pP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= 1 se classe </a:t>
            </a:r>
            <a:r>
              <a:rPr sz="2000" spc="-5" dirty="0">
                <a:latin typeface="Verdana"/>
                <a:cs typeface="Verdana"/>
              </a:rPr>
              <a:t>piccola, </a:t>
            </a:r>
            <a:r>
              <a:rPr sz="2000" dirty="0">
                <a:latin typeface="Verdana"/>
                <a:cs typeface="Verdana"/>
              </a:rPr>
              <a:t>= 0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altrimenti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ct val="100000"/>
              </a:lnSpc>
              <a:spcBef>
                <a:spcPts val="505"/>
              </a:spcBef>
              <a:buFont typeface="Verdana"/>
              <a:buChar char="•"/>
              <a:tabLst>
                <a:tab pos="410845" algn="l"/>
                <a:tab pos="411480" algn="l"/>
              </a:tabLst>
            </a:pP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= 1 se </a:t>
            </a:r>
            <a:r>
              <a:rPr sz="2000" spc="-5" dirty="0">
                <a:latin typeface="Verdana"/>
                <a:cs typeface="Verdana"/>
              </a:rPr>
              <a:t>femmina, </a:t>
            </a:r>
            <a:r>
              <a:rPr sz="2000" dirty="0">
                <a:latin typeface="Verdana"/>
                <a:cs typeface="Verdana"/>
              </a:rPr>
              <a:t>= 0 se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maschio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ct val="100000"/>
              </a:lnSpc>
              <a:spcBef>
                <a:spcPts val="490"/>
              </a:spcBef>
              <a:buFont typeface="Verdana"/>
              <a:buChar char="•"/>
              <a:tabLst>
                <a:tab pos="410845" algn="l"/>
                <a:tab pos="411480" algn="l"/>
              </a:tabLst>
            </a:pPr>
            <a:r>
              <a:rPr sz="2000" i="1" dirty="0">
                <a:latin typeface="Verdana"/>
                <a:cs typeface="Verdana"/>
              </a:rPr>
              <a:t>X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1 se </a:t>
            </a:r>
            <a:r>
              <a:rPr sz="2000" spc="-5" dirty="0">
                <a:latin typeface="Verdana"/>
                <a:cs typeface="Verdana"/>
              </a:rPr>
              <a:t>trattato (farmaco sperimentale),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0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altrimenti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8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regressori binari </a:t>
            </a:r>
            <a:r>
              <a:rPr sz="2000" dirty="0">
                <a:latin typeface="Verdana"/>
                <a:cs typeface="Verdana"/>
              </a:rPr>
              <a:t>sono a </a:t>
            </a:r>
            <a:r>
              <a:rPr sz="2000" spc="-5" dirty="0">
                <a:latin typeface="Verdana"/>
                <a:cs typeface="Verdana"/>
              </a:rPr>
              <a:t>volte chiamati variabili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"dummy".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50">
              <a:latin typeface="Verdana"/>
              <a:cs typeface="Verdana"/>
            </a:endParaRPr>
          </a:p>
          <a:p>
            <a:pPr marL="410845" marR="55880" indent="-347980">
              <a:lnSpc>
                <a:spcPct val="101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Fin </a:t>
            </a:r>
            <a:r>
              <a:rPr sz="2000" spc="-5" dirty="0">
                <a:latin typeface="Verdana"/>
                <a:cs typeface="Verdana"/>
              </a:rPr>
              <a:t>qui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è stato </a:t>
            </a:r>
            <a:r>
              <a:rPr sz="2000" spc="-5" dirty="0">
                <a:latin typeface="Verdana"/>
                <a:cs typeface="Verdana"/>
              </a:rPr>
              <a:t>chiamato </a:t>
            </a:r>
            <a:r>
              <a:rPr sz="2000" dirty="0">
                <a:latin typeface="Verdana"/>
                <a:cs typeface="Verdana"/>
              </a:rPr>
              <a:t>"pendenza" ma ciò non ha senso se  </a:t>
            </a:r>
            <a:r>
              <a:rPr sz="2000" spc="-5" dirty="0">
                <a:latin typeface="Verdana"/>
                <a:cs typeface="Verdana"/>
              </a:rPr>
              <a:t>la variabile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binaria.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Come interpretiamo la regressione </a:t>
            </a:r>
            <a:r>
              <a:rPr sz="2000" dirty="0">
                <a:latin typeface="Verdana"/>
                <a:cs typeface="Verdana"/>
              </a:rPr>
              <a:t>con un </a:t>
            </a:r>
            <a:r>
              <a:rPr sz="2000" spc="-5" dirty="0">
                <a:latin typeface="Verdana"/>
                <a:cs typeface="Verdana"/>
              </a:rPr>
              <a:t>regressore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binario?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840" y="236601"/>
            <a:ext cx="7602220" cy="11169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 marR="66167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Interpretazione delle regressioni con un  regressore binario</a:t>
            </a:r>
            <a:endParaRPr sz="2400"/>
          </a:p>
          <a:p>
            <a:pPr marL="25400">
              <a:lnSpc>
                <a:spcPts val="2830"/>
              </a:lnSpc>
            </a:pPr>
            <a:r>
              <a:rPr sz="2400" b="0" i="1" spc="-5" dirty="0">
                <a:latin typeface="Verdana"/>
                <a:cs typeface="Verdana"/>
              </a:rPr>
              <a:t>Y</a:t>
            </a:r>
            <a:r>
              <a:rPr sz="2400" b="0" i="1" spc="-7" baseline="-20833" dirty="0">
                <a:latin typeface="Verdana"/>
                <a:cs typeface="Verdana"/>
              </a:rPr>
              <a:t>i </a:t>
            </a:r>
            <a:r>
              <a:rPr sz="2400" b="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Arial"/>
                <a:cs typeface="Arial"/>
              </a:rPr>
              <a:t>β</a:t>
            </a:r>
            <a:r>
              <a:rPr sz="2400" b="0" spc="-7" baseline="-20833" dirty="0">
                <a:latin typeface="Verdana"/>
                <a:cs typeface="Verdana"/>
              </a:rPr>
              <a:t>0 </a:t>
            </a:r>
            <a:r>
              <a:rPr sz="2400" b="0" dirty="0">
                <a:latin typeface="Verdana"/>
                <a:cs typeface="Verdana"/>
              </a:rPr>
              <a:t>+ </a:t>
            </a:r>
            <a:r>
              <a:rPr sz="2400" i="1" spc="-5" dirty="0">
                <a:latin typeface="Arial"/>
                <a:cs typeface="Arial"/>
              </a:rPr>
              <a:t>β</a:t>
            </a:r>
            <a:r>
              <a:rPr sz="2400" b="0" spc="-7" baseline="-20833" dirty="0">
                <a:latin typeface="Verdana"/>
                <a:cs typeface="Verdana"/>
              </a:rPr>
              <a:t>1</a:t>
            </a:r>
            <a:r>
              <a:rPr sz="2400" b="0" i="1" spc="-5" dirty="0">
                <a:latin typeface="Verdana"/>
                <a:cs typeface="Verdana"/>
              </a:rPr>
              <a:t>X</a:t>
            </a:r>
            <a:r>
              <a:rPr sz="2400" b="0" i="1" spc="-7" baseline="-20833" dirty="0">
                <a:latin typeface="Verdana"/>
                <a:cs typeface="Verdana"/>
              </a:rPr>
              <a:t>i </a:t>
            </a:r>
            <a:r>
              <a:rPr sz="2400" b="0" dirty="0">
                <a:latin typeface="Verdana"/>
                <a:cs typeface="Verdana"/>
              </a:rPr>
              <a:t>+ </a:t>
            </a:r>
            <a:r>
              <a:rPr sz="2400" b="0" i="1" dirty="0">
                <a:latin typeface="Verdana"/>
                <a:cs typeface="Verdana"/>
              </a:rPr>
              <a:t>u</a:t>
            </a:r>
            <a:r>
              <a:rPr sz="2400" b="0" i="1" baseline="-20833" dirty="0">
                <a:latin typeface="Verdana"/>
                <a:cs typeface="Verdana"/>
              </a:rPr>
              <a:t>i</a:t>
            </a:r>
            <a:r>
              <a:rPr sz="2400" b="0" dirty="0">
                <a:latin typeface="Verdana"/>
                <a:cs typeface="Verdana"/>
              </a:rPr>
              <a:t>, </a:t>
            </a:r>
            <a:r>
              <a:rPr sz="2400" b="0" spc="-5" dirty="0">
                <a:latin typeface="Verdana"/>
                <a:cs typeface="Verdana"/>
              </a:rPr>
              <a:t>dove </a:t>
            </a:r>
            <a:r>
              <a:rPr sz="2400" b="0" i="1" dirty="0">
                <a:latin typeface="Verdana"/>
                <a:cs typeface="Verdana"/>
              </a:rPr>
              <a:t>X </a:t>
            </a:r>
            <a:r>
              <a:rPr sz="2400" b="0" dirty="0">
                <a:latin typeface="Verdana"/>
                <a:cs typeface="Verdana"/>
              </a:rPr>
              <a:t>è </a:t>
            </a:r>
            <a:r>
              <a:rPr sz="2400" b="0" spc="-5" dirty="0">
                <a:latin typeface="Verdana"/>
                <a:cs typeface="Verdana"/>
              </a:rPr>
              <a:t>binaria (</a:t>
            </a:r>
            <a:r>
              <a:rPr sz="2400" b="0" i="1" spc="-5" dirty="0">
                <a:latin typeface="Verdana"/>
                <a:cs typeface="Verdana"/>
              </a:rPr>
              <a:t>X</a:t>
            </a:r>
            <a:r>
              <a:rPr sz="2400" b="0" i="1" spc="-7" baseline="-20833" dirty="0">
                <a:latin typeface="Verdana"/>
                <a:cs typeface="Verdana"/>
              </a:rPr>
              <a:t>i </a:t>
            </a:r>
            <a:r>
              <a:rPr sz="2400" b="0" dirty="0">
                <a:latin typeface="Verdana"/>
                <a:cs typeface="Verdana"/>
              </a:rPr>
              <a:t>= 0</a:t>
            </a:r>
            <a:r>
              <a:rPr sz="2400" b="0" spc="350" dirty="0">
                <a:latin typeface="Verdana"/>
                <a:cs typeface="Verdana"/>
              </a:rPr>
              <a:t> </a:t>
            </a:r>
            <a:r>
              <a:rPr sz="2400" b="0" dirty="0">
                <a:latin typeface="Verdana"/>
                <a:cs typeface="Verdana"/>
              </a:rPr>
              <a:t>o 1):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040" y="1564360"/>
            <a:ext cx="5305425" cy="4081779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600"/>
              </a:spcBef>
            </a:pP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0,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66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spc="-5" dirty="0">
                <a:latin typeface="Verdana"/>
                <a:cs typeface="Verdana"/>
              </a:rPr>
              <a:t>la media 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265" dirty="0">
                <a:latin typeface="Verdana"/>
                <a:cs typeface="Verdana"/>
              </a:rPr>
              <a:t>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</a:t>
            </a:r>
            <a:endParaRPr sz="1950" baseline="-21367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49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spc="-5" dirty="0">
                <a:latin typeface="Verdana"/>
                <a:cs typeface="Verdana"/>
              </a:rPr>
              <a:t>cioè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=0) =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Verdana"/>
              <a:buChar char="•"/>
            </a:pPr>
            <a:endParaRPr sz="280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1,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19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490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spc="-5" dirty="0">
                <a:latin typeface="Verdana"/>
                <a:cs typeface="Verdana"/>
              </a:rPr>
              <a:t>la media 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490" dirty="0">
                <a:latin typeface="Verdana"/>
                <a:cs typeface="Verdana"/>
              </a:rPr>
              <a:t>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endParaRPr sz="1950" baseline="-21367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cioè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=1)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spc="5" dirty="0">
                <a:latin typeface="Verdana"/>
                <a:cs typeface="Verdana"/>
              </a:rPr>
              <a:t>+</a:t>
            </a:r>
            <a:r>
              <a:rPr sz="2000" spc="-290" dirty="0">
                <a:latin typeface="Verdana"/>
                <a:cs typeface="Verdana"/>
              </a:rPr>
              <a:t>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  <a:spcBef>
                <a:spcPts val="5"/>
              </a:spcBef>
            </a:pPr>
            <a:r>
              <a:rPr sz="2000" i="1" dirty="0">
                <a:latin typeface="Verdana"/>
                <a:cs typeface="Verdana"/>
              </a:rPr>
              <a:t>quindi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1626870" algn="ctr">
              <a:lnSpc>
                <a:spcPct val="100000"/>
              </a:lnSpc>
              <a:spcBef>
                <a:spcPts val="465"/>
              </a:spcBef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=1) –</a:t>
            </a:r>
            <a:r>
              <a:rPr sz="2000" spc="-28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(</a:t>
            </a:r>
            <a:r>
              <a:rPr sz="2000" i="1" spc="-5" dirty="0">
                <a:latin typeface="Verdana"/>
                <a:cs typeface="Verdana"/>
              </a:rPr>
              <a:t>Y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|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=0)</a:t>
            </a:r>
            <a:endParaRPr sz="2000">
              <a:latin typeface="Verdana"/>
              <a:cs typeface="Verdana"/>
            </a:endParaRPr>
          </a:p>
          <a:p>
            <a:pPr marL="1634489" algn="ctr">
              <a:lnSpc>
                <a:spcPct val="100000"/>
              </a:lnSpc>
              <a:spcBef>
                <a:spcPts val="530"/>
              </a:spcBef>
            </a:pP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differenza tra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medie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" y="419480"/>
            <a:ext cx="81241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  <a:tabLst>
                <a:tab pos="1967864" algn="l"/>
              </a:tabLst>
            </a:pPr>
            <a:r>
              <a:rPr sz="2400" spc="-10" dirty="0"/>
              <a:t>Riepilogo:	</a:t>
            </a:r>
            <a:r>
              <a:rPr sz="2400" spc="-5" dirty="0"/>
              <a:t>regressione quando </a:t>
            </a:r>
            <a:r>
              <a:rPr sz="2400" dirty="0"/>
              <a:t>la </a:t>
            </a:r>
            <a:r>
              <a:rPr sz="2400" spc="-5" dirty="0"/>
              <a:t>variabile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/>
              <a:t>è  </a:t>
            </a:r>
            <a:r>
              <a:rPr sz="2400" spc="-5" dirty="0"/>
              <a:t>binaria</a:t>
            </a:r>
            <a:r>
              <a:rPr sz="2400" dirty="0"/>
              <a:t> </a:t>
            </a:r>
            <a:r>
              <a:rPr sz="2400" spc="-5" dirty="0"/>
              <a:t>(0/1)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0040" y="1627758"/>
            <a:ext cx="8336915" cy="4196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05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68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50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buFont typeface="Trebuchet MS"/>
              <a:buChar char="•"/>
              <a:tabLst>
                <a:tab pos="423545" algn="l"/>
                <a:tab pos="424180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media 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quando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2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505"/>
              </a:spcBef>
              <a:buFont typeface="Trebuchet MS"/>
              <a:buChar char="•"/>
              <a:tabLst>
                <a:tab pos="423545" algn="l"/>
                <a:tab pos="424180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spc="5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media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4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</a:t>
            </a:r>
            <a:endParaRPr sz="2000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505"/>
              </a:spcBef>
              <a:buFont typeface="Trebuchet MS"/>
              <a:buChar char="•"/>
              <a:tabLst>
                <a:tab pos="423545" algn="l"/>
                <a:tab pos="424180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differenza tra medie,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=1 </a:t>
            </a:r>
            <a:r>
              <a:rPr sz="2000" spc="-5" dirty="0">
                <a:latin typeface="Verdana"/>
                <a:cs typeface="Verdana"/>
              </a:rPr>
              <a:t>meno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2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530"/>
              </a:spcBef>
              <a:buChar char="•"/>
              <a:tabLst>
                <a:tab pos="423545" algn="l"/>
                <a:tab pos="424180" algn="l"/>
                <a:tab pos="1316990" algn="l"/>
              </a:tabLst>
            </a:pPr>
            <a:r>
              <a:rPr sz="2000" dirty="0">
                <a:latin typeface="Verdana"/>
                <a:cs typeface="Verdana"/>
              </a:rPr>
              <a:t>SE(	) </a:t>
            </a:r>
            <a:r>
              <a:rPr sz="2000" spc="5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l'interpretazione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consueta</a:t>
            </a:r>
            <a:endParaRPr sz="2000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490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statistica-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intervalli </a:t>
            </a:r>
            <a:r>
              <a:rPr sz="2000" dirty="0">
                <a:latin typeface="Verdana"/>
                <a:cs typeface="Verdana"/>
              </a:rPr>
              <a:t>di confidenza costruiti </a:t>
            </a:r>
            <a:r>
              <a:rPr sz="2000" spc="-5" dirty="0">
                <a:latin typeface="Verdana"/>
                <a:cs typeface="Verdana"/>
              </a:rPr>
              <a:t>come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consueto</a:t>
            </a:r>
            <a:endParaRPr sz="2000">
              <a:latin typeface="Verdana"/>
              <a:cs typeface="Verdana"/>
            </a:endParaRPr>
          </a:p>
          <a:p>
            <a:pPr marL="423545" marR="501015" indent="-347980">
              <a:lnSpc>
                <a:spcPct val="100000"/>
              </a:lnSpc>
              <a:spcBef>
                <a:spcPts val="509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spc="-5" dirty="0">
                <a:latin typeface="Verdana"/>
                <a:cs typeface="Verdana"/>
              </a:rPr>
              <a:t>Questo </a:t>
            </a:r>
            <a:r>
              <a:rPr sz="2000" dirty="0">
                <a:latin typeface="Verdana"/>
                <a:cs typeface="Verdana"/>
              </a:rPr>
              <a:t>è un </a:t>
            </a:r>
            <a:r>
              <a:rPr sz="2000" spc="-5" dirty="0">
                <a:latin typeface="Verdana"/>
                <a:cs typeface="Verdana"/>
              </a:rPr>
              <a:t>altro </a:t>
            </a:r>
            <a:r>
              <a:rPr sz="2000" dirty="0">
                <a:latin typeface="Verdana"/>
                <a:cs typeface="Verdana"/>
              </a:rPr>
              <a:t>modo </a:t>
            </a:r>
            <a:r>
              <a:rPr sz="2000" spc="-5" dirty="0">
                <a:latin typeface="Verdana"/>
                <a:cs typeface="Verdana"/>
              </a:rPr>
              <a:t>(facile) per eseguire l'analisi </a:t>
            </a:r>
            <a:r>
              <a:rPr sz="2000" spc="-10" dirty="0">
                <a:latin typeface="Verdana"/>
                <a:cs typeface="Verdana"/>
              </a:rPr>
              <a:t>della  </a:t>
            </a:r>
            <a:r>
              <a:rPr sz="2000" spc="-5" dirty="0">
                <a:latin typeface="Verdana"/>
                <a:cs typeface="Verdana"/>
              </a:rPr>
              <a:t>differenza tra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medie</a:t>
            </a:r>
            <a:endParaRPr sz="2000">
              <a:latin typeface="Verdana"/>
              <a:cs typeface="Verdana"/>
            </a:endParaRPr>
          </a:p>
          <a:p>
            <a:pPr marL="423545" marR="55880" indent="-347980">
              <a:lnSpc>
                <a:spcPct val="100000"/>
              </a:lnSpc>
              <a:spcBef>
                <a:spcPts val="500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formulazione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particolarmente </a:t>
            </a:r>
            <a:r>
              <a:rPr sz="2000" dirty="0">
                <a:latin typeface="Verdana"/>
                <a:cs typeface="Verdana"/>
              </a:rPr>
              <a:t>utile  </a:t>
            </a:r>
            <a:r>
              <a:rPr sz="2000" spc="-5" dirty="0">
                <a:latin typeface="Verdana"/>
                <a:cs typeface="Verdana"/>
              </a:rPr>
              <a:t>quando abbiamo regressori </a:t>
            </a:r>
            <a:r>
              <a:rPr sz="2000" dirty="0">
                <a:latin typeface="Verdana"/>
                <a:cs typeface="Verdana"/>
              </a:rPr>
              <a:t>supplementari (</a:t>
            </a:r>
            <a:r>
              <a:rPr sz="2000" i="1" dirty="0">
                <a:latin typeface="Verdana"/>
                <a:cs typeface="Verdana"/>
              </a:rPr>
              <a:t>e </a:t>
            </a:r>
            <a:r>
              <a:rPr sz="2000" i="1" spc="-5" dirty="0">
                <a:latin typeface="Verdana"/>
                <a:cs typeface="Verdana"/>
              </a:rPr>
              <a:t>li avremo molto  presto</a:t>
            </a:r>
            <a:r>
              <a:rPr sz="2000" spc="-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4627" y="3421379"/>
            <a:ext cx="309372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236601"/>
            <a:ext cx="8195945" cy="5094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Eteroschedasticità </a:t>
            </a:r>
            <a:r>
              <a:rPr sz="2400" b="1" dirty="0">
                <a:latin typeface="Verdana"/>
                <a:cs typeface="Verdana"/>
              </a:rPr>
              <a:t>e</a:t>
            </a:r>
            <a:r>
              <a:rPr sz="2400" b="1" spc="-5" dirty="0">
                <a:latin typeface="Verdana"/>
                <a:cs typeface="Verdana"/>
              </a:rPr>
              <a:t> omoschedasticità,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ed </a:t>
            </a:r>
            <a:r>
              <a:rPr sz="2400" b="1" spc="-10" dirty="0">
                <a:latin typeface="Verdana"/>
                <a:cs typeface="Verdana"/>
              </a:rPr>
              <a:t>errori </a:t>
            </a:r>
            <a:r>
              <a:rPr sz="2400" b="1" spc="-5" dirty="0">
                <a:latin typeface="Verdana"/>
                <a:cs typeface="Verdana"/>
              </a:rPr>
              <a:t>standard per l’omoschedasticità</a:t>
            </a:r>
            <a:r>
              <a:rPr sz="2400" b="1" spc="1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pura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Verdana"/>
                <a:cs typeface="Verdana"/>
              </a:rPr>
              <a:t>(Paragrafo</a:t>
            </a:r>
            <a:r>
              <a:rPr sz="2400" b="1" spc="-4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5.4)</a:t>
            </a:r>
            <a:endParaRPr sz="2400">
              <a:latin typeface="Verdana"/>
              <a:cs typeface="Verdana"/>
            </a:endParaRPr>
          </a:p>
          <a:p>
            <a:pPr marL="524510" indent="-512445">
              <a:lnSpc>
                <a:spcPct val="100000"/>
              </a:lnSpc>
              <a:spcBef>
                <a:spcPts val="2350"/>
              </a:spcBef>
              <a:buAutoNum type="arabicPeriod"/>
              <a:tabLst>
                <a:tab pos="524510" algn="l"/>
                <a:tab pos="525145" algn="l"/>
              </a:tabLst>
            </a:pPr>
            <a:r>
              <a:rPr sz="2400" dirty="0">
                <a:latin typeface="Verdana"/>
                <a:cs typeface="Verdana"/>
              </a:rPr>
              <a:t>Di che </a:t>
            </a:r>
            <a:r>
              <a:rPr sz="2400" spc="-5" dirty="0">
                <a:latin typeface="Verdana"/>
                <a:cs typeface="Verdana"/>
              </a:rPr>
              <a:t>cosa </a:t>
            </a:r>
            <a:r>
              <a:rPr sz="2400" dirty="0">
                <a:latin typeface="Verdana"/>
                <a:cs typeface="Verdana"/>
              </a:rPr>
              <a:t>si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tratta...?</a:t>
            </a:r>
            <a:endParaRPr sz="2400">
              <a:latin typeface="Verdana"/>
              <a:cs typeface="Verdana"/>
            </a:endParaRPr>
          </a:p>
          <a:p>
            <a:pPr marL="524510" indent="-51244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24510" algn="l"/>
                <a:tab pos="525145" algn="l"/>
              </a:tabLst>
            </a:pPr>
            <a:r>
              <a:rPr sz="2400" spc="-5" dirty="0">
                <a:latin typeface="Verdana"/>
                <a:cs typeface="Verdana"/>
              </a:rPr>
              <a:t>Conseguenze dell'omoschedasticità</a:t>
            </a:r>
            <a:endParaRPr sz="2400">
              <a:latin typeface="Verdana"/>
              <a:cs typeface="Verdana"/>
            </a:endParaRPr>
          </a:p>
          <a:p>
            <a:pPr marL="524510" indent="-512445">
              <a:lnSpc>
                <a:spcPct val="100000"/>
              </a:lnSpc>
              <a:spcBef>
                <a:spcPts val="600"/>
              </a:spcBef>
              <a:buAutoNum type="arabicPeriod"/>
              <a:tabLst>
                <a:tab pos="524510" algn="l"/>
                <a:tab pos="525145" algn="l"/>
              </a:tabLst>
            </a:pPr>
            <a:r>
              <a:rPr sz="2400" spc="-5" dirty="0">
                <a:latin typeface="Verdana"/>
                <a:cs typeface="Verdana"/>
              </a:rPr>
              <a:t>Implicazioni per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calcolo degli errori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standard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Verdana"/>
                <a:cs typeface="Verdana"/>
              </a:rPr>
              <a:t>Che </a:t>
            </a:r>
            <a:r>
              <a:rPr sz="2400" b="1" spc="-5" dirty="0">
                <a:latin typeface="Verdana"/>
                <a:cs typeface="Verdana"/>
              </a:rPr>
              <a:t>cosa </a:t>
            </a:r>
            <a:r>
              <a:rPr sz="2400" b="1" spc="-10" dirty="0">
                <a:latin typeface="Verdana"/>
                <a:cs typeface="Verdana"/>
              </a:rPr>
              <a:t>significano </a:t>
            </a:r>
            <a:r>
              <a:rPr sz="2400" b="1" spc="-5" dirty="0">
                <a:latin typeface="Verdana"/>
                <a:cs typeface="Verdana"/>
              </a:rPr>
              <a:t>questi due</a:t>
            </a:r>
            <a:r>
              <a:rPr sz="2400" b="1" spc="6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termini?</a:t>
            </a:r>
            <a:endParaRPr sz="240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spcBef>
                <a:spcPts val="600"/>
              </a:spcBef>
            </a:pPr>
            <a:r>
              <a:rPr sz="2400" dirty="0">
                <a:latin typeface="Verdana"/>
                <a:cs typeface="Verdana"/>
              </a:rPr>
              <a:t>Se </a:t>
            </a:r>
            <a:r>
              <a:rPr sz="2400" spc="-5" dirty="0">
                <a:latin typeface="Verdana"/>
                <a:cs typeface="Verdana"/>
              </a:rPr>
              <a:t>var(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spc="-5" dirty="0">
                <a:latin typeface="Verdana"/>
                <a:cs typeface="Verdana"/>
              </a:rPr>
              <a:t>|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=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è costante – </a:t>
            </a:r>
            <a:r>
              <a:rPr sz="2400" spc="-5" dirty="0">
                <a:latin typeface="Verdana"/>
                <a:cs typeface="Verdana"/>
              </a:rPr>
              <a:t>ossia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spc="-10" dirty="0">
                <a:latin typeface="Verdana"/>
                <a:cs typeface="Verdana"/>
              </a:rPr>
              <a:t>la varianza </a:t>
            </a:r>
            <a:r>
              <a:rPr sz="2400" spc="-5" dirty="0">
                <a:latin typeface="Verdana"/>
                <a:cs typeface="Verdana"/>
              </a:rPr>
              <a:t>della  distribuzione di </a:t>
            </a:r>
            <a:r>
              <a:rPr sz="2400" i="1" dirty="0">
                <a:latin typeface="Verdana"/>
                <a:cs typeface="Verdana"/>
              </a:rPr>
              <a:t>u </a:t>
            </a:r>
            <a:r>
              <a:rPr sz="2400" spc="-5" dirty="0">
                <a:latin typeface="Verdana"/>
                <a:cs typeface="Verdana"/>
              </a:rPr>
              <a:t>condizionata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dipende da 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10" dirty="0">
                <a:latin typeface="Verdana"/>
                <a:cs typeface="Verdana"/>
              </a:rPr>
              <a:t>allora </a:t>
            </a:r>
            <a:r>
              <a:rPr sz="2400" i="1" dirty="0">
                <a:latin typeface="Verdana"/>
                <a:cs typeface="Verdana"/>
              </a:rPr>
              <a:t>u </a:t>
            </a:r>
            <a:r>
              <a:rPr sz="2400" dirty="0">
                <a:latin typeface="Verdana"/>
                <a:cs typeface="Verdana"/>
              </a:rPr>
              <a:t>è detto </a:t>
            </a:r>
            <a:r>
              <a:rPr sz="2400" b="1" i="1" spc="-5" dirty="0">
                <a:latin typeface="Verdana"/>
                <a:cs typeface="Verdana"/>
              </a:rPr>
              <a:t>omoschedastico</a:t>
            </a:r>
            <a:r>
              <a:rPr sz="2400" spc="-5" dirty="0">
                <a:latin typeface="Verdana"/>
                <a:cs typeface="Verdana"/>
              </a:rPr>
              <a:t>.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caso  contrario, </a:t>
            </a:r>
            <a:r>
              <a:rPr sz="2400" i="1" dirty="0">
                <a:latin typeface="Verdana"/>
                <a:cs typeface="Verdana"/>
              </a:rPr>
              <a:t>u </a:t>
            </a:r>
            <a:r>
              <a:rPr sz="2400" dirty="0">
                <a:latin typeface="Verdana"/>
                <a:cs typeface="Verdana"/>
              </a:rPr>
              <a:t>è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eteroschedastico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478916"/>
            <a:ext cx="7013575" cy="12541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7795" marR="5080">
              <a:lnSpc>
                <a:spcPct val="100000"/>
              </a:lnSpc>
              <a:spcBef>
                <a:spcPts val="105"/>
              </a:spcBef>
            </a:pPr>
            <a:r>
              <a:rPr sz="2000" b="1" i="1" dirty="0">
                <a:latin typeface="Verdana"/>
                <a:cs typeface="Verdana"/>
              </a:rPr>
              <a:t>Esempio</a:t>
            </a:r>
            <a:r>
              <a:rPr sz="2000" b="1" dirty="0">
                <a:latin typeface="Verdana"/>
                <a:cs typeface="Verdana"/>
              </a:rPr>
              <a:t>: </a:t>
            </a:r>
            <a:r>
              <a:rPr sz="2000" b="1" spc="-5" dirty="0">
                <a:latin typeface="Verdana"/>
                <a:cs typeface="Verdana"/>
              </a:rPr>
              <a:t>etero/omoschedasticità nel caso di un  regressore binario (ossia confronto </a:t>
            </a:r>
            <a:r>
              <a:rPr sz="2000" b="1" dirty="0">
                <a:latin typeface="Verdana"/>
                <a:cs typeface="Verdana"/>
              </a:rPr>
              <a:t>tra</a:t>
            </a:r>
            <a:r>
              <a:rPr sz="2000" b="1" spc="1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medie)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buChar char="•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Errore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varianze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ineguali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41167" y="2089530"/>
            <a:ext cx="78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Verdana"/>
                <a:cs typeface="Verdana"/>
              </a:rPr>
              <a:t>SE</a:t>
            </a:r>
            <a:r>
              <a:rPr sz="2400" i="1" spc="-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8267" y="2682062"/>
            <a:ext cx="666369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0045" indent="-347980">
              <a:lnSpc>
                <a:spcPct val="100000"/>
              </a:lnSpc>
              <a:spcBef>
                <a:spcPts val="105"/>
              </a:spcBef>
              <a:buChar char="•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Errore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quando </a:t>
            </a: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varianze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uguali</a:t>
            </a:r>
            <a:r>
              <a:rPr sz="2000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1167" y="3369945"/>
            <a:ext cx="7842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Verdana"/>
                <a:cs typeface="Verdana"/>
              </a:rPr>
              <a:t>SE</a:t>
            </a:r>
            <a:r>
              <a:rPr sz="2400" i="1" spc="-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6363" y="4868417"/>
            <a:ext cx="1543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Verdana"/>
                <a:cs typeface="Verdana"/>
              </a:rPr>
              <a:t>2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867" y="4857750"/>
            <a:ext cx="6268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4845050" algn="l"/>
              </a:tabLst>
            </a:pPr>
            <a:r>
              <a:rPr sz="2400" i="1" spc="-5" dirty="0">
                <a:latin typeface="Verdana"/>
                <a:cs typeface="Verdana"/>
              </a:rPr>
              <a:t>s</a:t>
            </a:r>
            <a:r>
              <a:rPr sz="2400" i="1" spc="-7" baseline="-20833" dirty="0">
                <a:latin typeface="Verdana"/>
                <a:cs typeface="Verdana"/>
              </a:rPr>
              <a:t>p 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"stimatore aggregato</a:t>
            </a:r>
            <a:r>
              <a:rPr sz="2400" spc="-1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di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i="1" spc="-75" dirty="0">
                <a:latin typeface="Arial"/>
                <a:cs typeface="Arial"/>
              </a:rPr>
              <a:t>σ	</a:t>
            </a:r>
            <a:r>
              <a:rPr sz="2400" dirty="0">
                <a:latin typeface="Verdana"/>
                <a:cs typeface="Verdana"/>
              </a:rPr>
              <a:t>"</a:t>
            </a:r>
            <a:r>
              <a:rPr sz="2400" spc="-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quando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90968" y="4857750"/>
            <a:ext cx="274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267" y="5229860"/>
            <a:ext cx="6516370" cy="909319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60045" indent="-347980">
              <a:lnSpc>
                <a:spcPct val="100000"/>
              </a:lnSpc>
              <a:spcBef>
                <a:spcPts val="700"/>
              </a:spcBef>
              <a:buClr>
                <a:srgbClr val="FF0000"/>
              </a:buClr>
              <a:buChar char="•"/>
              <a:tabLst>
                <a:tab pos="360045" algn="l"/>
                <a:tab pos="360680" algn="l"/>
              </a:tabLst>
            </a:pPr>
            <a:r>
              <a:rPr sz="2400" spc="-5" dirty="0">
                <a:latin typeface="Verdana"/>
                <a:cs typeface="Verdana"/>
              </a:rPr>
              <a:t>Varianze </a:t>
            </a:r>
            <a:r>
              <a:rPr sz="2400" b="1" spc="-5" dirty="0">
                <a:latin typeface="Verdana"/>
                <a:cs typeface="Verdana"/>
              </a:rPr>
              <a:t>uguali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omo</a:t>
            </a:r>
            <a:r>
              <a:rPr sz="2400" spc="-5" dirty="0">
                <a:latin typeface="Verdana"/>
                <a:cs typeface="Verdana"/>
              </a:rPr>
              <a:t>schedasticità</a:t>
            </a:r>
            <a:endParaRPr sz="24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Char char="•"/>
              <a:tabLst>
                <a:tab pos="360045" algn="l"/>
                <a:tab pos="360680" algn="l"/>
              </a:tabLst>
            </a:pPr>
            <a:r>
              <a:rPr sz="2400" spc="-5" dirty="0">
                <a:latin typeface="Verdana"/>
                <a:cs typeface="Verdana"/>
              </a:rPr>
              <a:t>Varianze </a:t>
            </a:r>
            <a:r>
              <a:rPr sz="2400" b="1" spc="-5" dirty="0">
                <a:latin typeface="Verdana"/>
                <a:cs typeface="Verdana"/>
              </a:rPr>
              <a:t>ineguali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Verdana"/>
                <a:cs typeface="Verdana"/>
              </a:rPr>
              <a:t>etero</a:t>
            </a:r>
            <a:r>
              <a:rPr sz="2400" spc="-5" dirty="0">
                <a:latin typeface="Verdana"/>
                <a:cs typeface="Verdana"/>
              </a:rPr>
              <a:t>schedasticità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66242" y="2027302"/>
            <a:ext cx="855344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25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250" i="1" u="heavy" spc="-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5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</a:t>
            </a:r>
            <a:r>
              <a:rPr sz="1250" i="1" spc="320" dirty="0">
                <a:latin typeface="Times New Roman"/>
                <a:cs typeface="Times New Roman"/>
              </a:rPr>
              <a:t> </a:t>
            </a:r>
            <a:r>
              <a:rPr sz="3300" spc="-15" baseline="-21464" dirty="0">
                <a:latin typeface="Symbol"/>
                <a:cs typeface="Symbol"/>
              </a:rPr>
              <a:t></a:t>
            </a:r>
            <a:r>
              <a:rPr sz="2200" u="heavy" spc="3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5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</a:t>
            </a:r>
            <a:r>
              <a:rPr sz="1250" i="1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5821" y="1809175"/>
            <a:ext cx="831215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581660" algn="l"/>
              </a:tabLst>
            </a:pPr>
            <a:r>
              <a:rPr sz="3300" i="1" spc="52" baseline="-25252" dirty="0">
                <a:latin typeface="Times New Roman"/>
                <a:cs typeface="Times New Roman"/>
              </a:rPr>
              <a:t>s</a:t>
            </a:r>
            <a:r>
              <a:rPr sz="1250" spc="35" dirty="0">
                <a:latin typeface="Times New Roman"/>
                <a:cs typeface="Times New Roman"/>
              </a:rPr>
              <a:t>2	</a:t>
            </a:r>
            <a:r>
              <a:rPr sz="3300" i="1" spc="52" baseline="-25252" dirty="0">
                <a:latin typeface="Times New Roman"/>
                <a:cs typeface="Times New Roman"/>
              </a:rPr>
              <a:t>s</a:t>
            </a:r>
            <a:r>
              <a:rPr sz="1250" spc="35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70259" y="2348858"/>
            <a:ext cx="814069" cy="36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586740" algn="l"/>
              </a:tabLst>
            </a:pPr>
            <a:r>
              <a:rPr sz="2200" i="1" spc="-35" dirty="0">
                <a:latin typeface="Times New Roman"/>
                <a:cs typeface="Times New Roman"/>
              </a:rPr>
              <a:t>n</a:t>
            </a:r>
            <a:r>
              <a:rPr sz="1875" i="1" spc="-52" baseline="-33333" dirty="0">
                <a:latin typeface="Times New Roman"/>
                <a:cs typeface="Times New Roman"/>
              </a:rPr>
              <a:t>s	</a:t>
            </a:r>
            <a:r>
              <a:rPr sz="2200" i="1" spc="-35" dirty="0">
                <a:latin typeface="Times New Roman"/>
                <a:cs typeface="Times New Roman"/>
              </a:rPr>
              <a:t>n</a:t>
            </a:r>
            <a:r>
              <a:rPr sz="1875" i="1" spc="-52" baseline="-33333" dirty="0">
                <a:latin typeface="Times New Roman"/>
                <a:cs typeface="Times New Roman"/>
              </a:rPr>
              <a:t>l</a:t>
            </a:r>
            <a:endParaRPr sz="1875" baseline="-33333">
              <a:latin typeface="Times New Roman"/>
              <a:cs typeface="Times New Roman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3708806" y="1894348"/>
            <a:ext cx="1003300" cy="861060"/>
            <a:chOff x="3708806" y="1894348"/>
            <a:chExt cx="1003300" cy="861060"/>
          </a:xfrm>
        </p:grpSpPr>
        <p:sp>
          <p:nvSpPr>
            <p:cNvPr id="14" name="object 14"/>
            <p:cNvSpPr/>
            <p:nvPr/>
          </p:nvSpPr>
          <p:spPr>
            <a:xfrm>
              <a:off x="3709758" y="1895300"/>
              <a:ext cx="1001394" cy="784225"/>
            </a:xfrm>
            <a:custGeom>
              <a:avLst/>
              <a:gdLst/>
              <a:ahLst/>
              <a:cxnLst/>
              <a:rect l="l" t="t" r="r" b="b"/>
              <a:pathLst>
                <a:path w="1001395" h="784225">
                  <a:moveTo>
                    <a:pt x="0" y="576604"/>
                  </a:moveTo>
                  <a:lnTo>
                    <a:pt x="38395" y="516380"/>
                  </a:lnTo>
                </a:path>
                <a:path w="1001395" h="784225">
                  <a:moveTo>
                    <a:pt x="38395" y="516380"/>
                  </a:moveTo>
                  <a:lnTo>
                    <a:pt x="98731" y="783733"/>
                  </a:lnTo>
                </a:path>
                <a:path w="1001395" h="784225">
                  <a:moveTo>
                    <a:pt x="98731" y="783733"/>
                  </a:moveTo>
                  <a:lnTo>
                    <a:pt x="167423" y="0"/>
                  </a:lnTo>
                </a:path>
                <a:path w="1001395" h="784225">
                  <a:moveTo>
                    <a:pt x="167423" y="0"/>
                  </a:moveTo>
                  <a:lnTo>
                    <a:pt x="1000875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709497" y="1895033"/>
              <a:ext cx="1001394" cy="860425"/>
            </a:xfrm>
            <a:custGeom>
              <a:avLst/>
              <a:gdLst/>
              <a:ahLst/>
              <a:cxnLst/>
              <a:rect l="l" t="t" r="r" b="b"/>
              <a:pathLst>
                <a:path w="1001395" h="860425">
                  <a:moveTo>
                    <a:pt x="1000880" y="0"/>
                  </a:moveTo>
                  <a:lnTo>
                    <a:pt x="167417" y="0"/>
                  </a:lnTo>
                  <a:lnTo>
                    <a:pt x="98726" y="783474"/>
                  </a:lnTo>
                  <a:lnTo>
                    <a:pt x="38134" y="516380"/>
                  </a:lnTo>
                  <a:lnTo>
                    <a:pt x="0" y="576614"/>
                  </a:lnTo>
                  <a:lnTo>
                    <a:pt x="7835" y="581328"/>
                  </a:lnTo>
                  <a:lnTo>
                    <a:pt x="22724" y="556444"/>
                  </a:lnTo>
                  <a:lnTo>
                    <a:pt x="91941" y="860201"/>
                  </a:lnTo>
                  <a:lnTo>
                    <a:pt x="105521" y="860201"/>
                  </a:lnTo>
                  <a:lnTo>
                    <a:pt x="179696" y="13618"/>
                  </a:lnTo>
                  <a:lnTo>
                    <a:pt x="1000880" y="13618"/>
                  </a:lnTo>
                  <a:lnTo>
                    <a:pt x="100088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3704962" y="3400080"/>
            <a:ext cx="147320" cy="398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50" i="1" dirty="0">
                <a:latin typeface="Times New Roman"/>
                <a:cs typeface="Times New Roman"/>
              </a:rPr>
              <a:t>s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40025" y="3633973"/>
            <a:ext cx="116205" cy="2413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400" i="1" spc="10" dirty="0">
                <a:latin typeface="Times New Roman"/>
                <a:cs typeface="Times New Roman"/>
              </a:rPr>
              <a:t>p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208655" y="3638792"/>
            <a:ext cx="275590" cy="0"/>
          </a:xfrm>
          <a:custGeom>
            <a:avLst/>
            <a:gdLst/>
            <a:ahLst/>
            <a:cxnLst/>
            <a:rect l="l" t="t" r="r" b="b"/>
            <a:pathLst>
              <a:path w="275589">
                <a:moveTo>
                  <a:pt x="0" y="0"/>
                </a:moveTo>
                <a:lnTo>
                  <a:pt x="275050" y="0"/>
                </a:lnTo>
              </a:path>
            </a:pathLst>
          </a:custGeom>
          <a:ln w="152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34020" y="3198674"/>
            <a:ext cx="817880" cy="398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22935" algn="l"/>
              </a:tabLst>
            </a:pPr>
            <a:r>
              <a:rPr sz="2450" dirty="0">
                <a:latin typeface="Times New Roman"/>
                <a:cs typeface="Times New Roman"/>
              </a:rPr>
              <a:t>1</a:t>
            </a:r>
            <a:r>
              <a:rPr sz="2450" spc="385" dirty="0">
                <a:latin typeface="Times New Roman"/>
                <a:cs typeface="Times New Roman"/>
              </a:rPr>
              <a:t> </a:t>
            </a:r>
            <a:r>
              <a:rPr sz="3675" baseline="-36281" dirty="0">
                <a:latin typeface="Symbol"/>
                <a:cs typeface="Symbol"/>
              </a:rPr>
              <a:t></a:t>
            </a:r>
            <a:r>
              <a:rPr sz="3675" baseline="-36281" dirty="0">
                <a:latin typeface="Times New Roman"/>
                <a:cs typeface="Times New Roman"/>
              </a:rPr>
              <a:t>	</a:t>
            </a:r>
            <a:r>
              <a:rPr sz="2450" dirty="0">
                <a:latin typeface="Times New Roman"/>
                <a:cs typeface="Times New Roman"/>
              </a:rPr>
              <a:t>1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89106" y="3635208"/>
            <a:ext cx="862330" cy="3981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28650" algn="l"/>
              </a:tabLst>
            </a:pPr>
            <a:r>
              <a:rPr sz="2450" i="1" spc="-40" dirty="0">
                <a:latin typeface="Times New Roman"/>
                <a:cs typeface="Times New Roman"/>
              </a:rPr>
              <a:t>n</a:t>
            </a:r>
            <a:r>
              <a:rPr sz="2100" i="1" spc="-60" baseline="-31746" dirty="0">
                <a:latin typeface="Times New Roman"/>
                <a:cs typeface="Times New Roman"/>
              </a:rPr>
              <a:t>s	</a:t>
            </a:r>
            <a:r>
              <a:rPr sz="2450" i="1" spc="-40" dirty="0">
                <a:latin typeface="Times New Roman"/>
                <a:cs typeface="Times New Roman"/>
              </a:rPr>
              <a:t>n</a:t>
            </a:r>
            <a:r>
              <a:rPr sz="2100" i="1" spc="-60" baseline="-31746" dirty="0">
                <a:latin typeface="Times New Roman"/>
                <a:cs typeface="Times New Roman"/>
              </a:rPr>
              <a:t>l</a:t>
            </a:r>
            <a:endParaRPr sz="2100" baseline="-31746">
              <a:latin typeface="Times New Roman"/>
              <a:cs typeface="Times New Roman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3992182" y="3175494"/>
            <a:ext cx="1102360" cy="911225"/>
            <a:chOff x="3992182" y="3175494"/>
            <a:chExt cx="1102360" cy="911225"/>
          </a:xfrm>
        </p:grpSpPr>
        <p:sp>
          <p:nvSpPr>
            <p:cNvPr id="22" name="object 22"/>
            <p:cNvSpPr/>
            <p:nvPr/>
          </p:nvSpPr>
          <p:spPr>
            <a:xfrm>
              <a:off x="4799635" y="3638792"/>
              <a:ext cx="264160" cy="0"/>
            </a:xfrm>
            <a:custGeom>
              <a:avLst/>
              <a:gdLst/>
              <a:ahLst/>
              <a:cxnLst/>
              <a:rect l="l" t="t" r="r" b="b"/>
              <a:pathLst>
                <a:path w="264160">
                  <a:moveTo>
                    <a:pt x="0" y="0"/>
                  </a:moveTo>
                  <a:lnTo>
                    <a:pt x="264053" y="0"/>
                  </a:lnTo>
                </a:path>
              </a:pathLst>
            </a:custGeom>
            <a:ln w="152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993009" y="3176323"/>
              <a:ext cx="1101725" cy="829310"/>
            </a:xfrm>
            <a:custGeom>
              <a:avLst/>
              <a:gdLst/>
              <a:ahLst/>
              <a:cxnLst/>
              <a:rect l="l" t="t" r="r" b="b"/>
              <a:pathLst>
                <a:path w="1101725" h="829310">
                  <a:moveTo>
                    <a:pt x="0" y="610285"/>
                  </a:moveTo>
                  <a:lnTo>
                    <a:pt x="42321" y="546604"/>
                  </a:lnTo>
                </a:path>
                <a:path w="1101725" h="829310">
                  <a:moveTo>
                    <a:pt x="42321" y="546604"/>
                  </a:moveTo>
                  <a:lnTo>
                    <a:pt x="109267" y="828983"/>
                  </a:lnTo>
                </a:path>
                <a:path w="1101725" h="829310">
                  <a:moveTo>
                    <a:pt x="109267" y="828983"/>
                  </a:moveTo>
                  <a:lnTo>
                    <a:pt x="185494" y="0"/>
                  </a:lnTo>
                </a:path>
                <a:path w="1101725" h="829310">
                  <a:moveTo>
                    <a:pt x="185494" y="0"/>
                  </a:moveTo>
                  <a:lnTo>
                    <a:pt x="1101339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92725" y="3175747"/>
              <a:ext cx="1101725" cy="910590"/>
            </a:xfrm>
            <a:custGeom>
              <a:avLst/>
              <a:gdLst/>
              <a:ahLst/>
              <a:cxnLst/>
              <a:rect l="l" t="t" r="r" b="b"/>
              <a:pathLst>
                <a:path w="1101725" h="910589">
                  <a:moveTo>
                    <a:pt x="1101387" y="0"/>
                  </a:moveTo>
                  <a:lnTo>
                    <a:pt x="185494" y="0"/>
                  </a:lnTo>
                  <a:lnTo>
                    <a:pt x="109267" y="829272"/>
                  </a:lnTo>
                  <a:lnTo>
                    <a:pt x="42310" y="546604"/>
                  </a:lnTo>
                  <a:lnTo>
                    <a:pt x="0" y="610567"/>
                  </a:lnTo>
                  <a:lnTo>
                    <a:pt x="8405" y="616049"/>
                  </a:lnTo>
                  <a:lnTo>
                    <a:pt x="25215" y="589254"/>
                  </a:lnTo>
                  <a:lnTo>
                    <a:pt x="101726" y="910527"/>
                  </a:lnTo>
                  <a:lnTo>
                    <a:pt x="117092" y="910527"/>
                  </a:lnTo>
                  <a:lnTo>
                    <a:pt x="199120" y="15279"/>
                  </a:lnTo>
                  <a:lnTo>
                    <a:pt x="1101387" y="15279"/>
                  </a:lnTo>
                  <a:lnTo>
                    <a:pt x="110138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58267" y="4193285"/>
            <a:ext cx="68935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28115" algn="l"/>
                <a:tab pos="4601845" algn="l"/>
              </a:tabLst>
            </a:pPr>
            <a:r>
              <a:rPr sz="2400" spc="-5" dirty="0">
                <a:latin typeface="Verdana"/>
                <a:cs typeface="Verdana"/>
              </a:rPr>
              <a:t>Dove	</a:t>
            </a:r>
            <a:r>
              <a:rPr sz="1500" i="1" spc="-5" dirty="0">
                <a:latin typeface="Times New Roman"/>
                <a:cs typeface="Times New Roman"/>
              </a:rPr>
              <a:t>p</a:t>
            </a:r>
            <a:r>
              <a:rPr sz="1500" i="1" spc="-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Verdana"/>
                <a:cs typeface="Verdana"/>
              </a:rPr>
              <a:t>=	(SW, </a:t>
            </a:r>
            <a:r>
              <a:rPr sz="2400" spc="-5" dirty="0">
                <a:latin typeface="Verdana"/>
                <a:cs typeface="Verdana"/>
              </a:rPr>
              <a:t>Sez.</a:t>
            </a:r>
            <a:r>
              <a:rPr sz="2400" spc="-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3.6)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35" name="object 3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1504671" y="3902109"/>
            <a:ext cx="310515" cy="4248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3900" i="1" spc="52" baseline="-25641" dirty="0">
                <a:latin typeface="Times New Roman"/>
                <a:cs typeface="Times New Roman"/>
              </a:rPr>
              <a:t>s</a:t>
            </a:r>
            <a:r>
              <a:rPr sz="1500" spc="3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16839" y="4333709"/>
            <a:ext cx="2310765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57810" algn="l"/>
                <a:tab pos="906780" algn="l"/>
                <a:tab pos="1525270" algn="l"/>
                <a:tab pos="2164080" algn="l"/>
              </a:tabLst>
            </a:pPr>
            <a:r>
              <a:rPr sz="125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s	s	l	l</a:t>
            </a:r>
            <a:r>
              <a:rPr sz="1250" i="1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96951" y="4123955"/>
            <a:ext cx="2319655" cy="3594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419734" algn="l"/>
              </a:tabLst>
            </a:pPr>
            <a:r>
              <a:rPr sz="2150" spc="80" dirty="0">
                <a:latin typeface="Times New Roman"/>
                <a:cs typeface="Times New Roman"/>
              </a:rPr>
              <a:t>(</a:t>
            </a:r>
            <a:r>
              <a:rPr sz="2150" i="1" spc="80" dirty="0">
                <a:latin typeface="Times New Roman"/>
                <a:cs typeface="Times New Roman"/>
              </a:rPr>
              <a:t>n	</a:t>
            </a:r>
            <a:r>
              <a:rPr sz="2150" spc="25" dirty="0">
                <a:latin typeface="Symbol"/>
                <a:cs typeface="Symbol"/>
              </a:rPr>
              <a:t>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1)</a:t>
            </a:r>
            <a:r>
              <a:rPr sz="2150" i="1" dirty="0">
                <a:latin typeface="Times New Roman"/>
                <a:cs typeface="Times New Roman"/>
              </a:rPr>
              <a:t>s</a:t>
            </a:r>
            <a:r>
              <a:rPr sz="1875" baseline="44444" dirty="0">
                <a:latin typeface="Times New Roman"/>
                <a:cs typeface="Times New Roman"/>
              </a:rPr>
              <a:t>2 </a:t>
            </a:r>
            <a:r>
              <a:rPr sz="2150" spc="25" dirty="0">
                <a:latin typeface="Symbol"/>
                <a:cs typeface="Symbol"/>
              </a:rPr>
              <a:t>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spc="80" dirty="0">
                <a:latin typeface="Times New Roman"/>
                <a:cs typeface="Times New Roman"/>
              </a:rPr>
              <a:t>(</a:t>
            </a:r>
            <a:r>
              <a:rPr sz="2150" i="1" spc="80" dirty="0">
                <a:latin typeface="Times New Roman"/>
                <a:cs typeface="Times New Roman"/>
              </a:rPr>
              <a:t>n </a:t>
            </a:r>
            <a:r>
              <a:rPr sz="2150" spc="25" dirty="0">
                <a:latin typeface="Symbol"/>
                <a:cs typeface="Symbol"/>
              </a:rPr>
              <a:t></a:t>
            </a:r>
            <a:r>
              <a:rPr sz="2150" spc="-459" dirty="0">
                <a:latin typeface="Times New Roman"/>
                <a:cs typeface="Times New Roman"/>
              </a:rPr>
              <a:t> </a:t>
            </a:r>
            <a:r>
              <a:rPr sz="2150" dirty="0">
                <a:latin typeface="Times New Roman"/>
                <a:cs typeface="Times New Roman"/>
              </a:rPr>
              <a:t>1)</a:t>
            </a:r>
            <a:r>
              <a:rPr sz="2150" i="1" dirty="0">
                <a:latin typeface="Times New Roman"/>
                <a:cs typeface="Times New Roman"/>
              </a:rPr>
              <a:t>s</a:t>
            </a:r>
            <a:r>
              <a:rPr sz="1875" baseline="44444" dirty="0">
                <a:latin typeface="Times New Roman"/>
                <a:cs typeface="Times New Roman"/>
              </a:rPr>
              <a:t>2</a:t>
            </a:r>
            <a:endParaRPr sz="1875" baseline="44444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45542" y="4747578"/>
            <a:ext cx="558800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500380" algn="l"/>
              </a:tabLst>
            </a:pPr>
            <a:r>
              <a:rPr sz="1250" i="1" spc="5" dirty="0">
                <a:latin typeface="Times New Roman"/>
                <a:cs typeface="Times New Roman"/>
              </a:rPr>
              <a:t>s	l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914813" y="4537568"/>
            <a:ext cx="1126490" cy="3594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85750" algn="l"/>
              </a:tabLst>
            </a:pPr>
            <a:r>
              <a:rPr sz="2150" i="1" spc="20" dirty="0">
                <a:latin typeface="Times New Roman"/>
                <a:cs typeface="Times New Roman"/>
              </a:rPr>
              <a:t>n	</a:t>
            </a:r>
            <a:r>
              <a:rPr sz="2150" spc="25" dirty="0">
                <a:latin typeface="Symbol"/>
                <a:cs typeface="Symbol"/>
              </a:rPr>
              <a:t></a:t>
            </a:r>
            <a:r>
              <a:rPr sz="2150" spc="25" dirty="0">
                <a:latin typeface="Times New Roman"/>
                <a:cs typeface="Times New Roman"/>
              </a:rPr>
              <a:t> </a:t>
            </a:r>
            <a:r>
              <a:rPr sz="2150" i="1" spc="20" dirty="0">
                <a:latin typeface="Times New Roman"/>
                <a:cs typeface="Times New Roman"/>
              </a:rPr>
              <a:t>n </a:t>
            </a:r>
            <a:r>
              <a:rPr sz="2150" spc="25" dirty="0">
                <a:latin typeface="Symbol"/>
                <a:cs typeface="Symbol"/>
              </a:rPr>
              <a:t></a:t>
            </a:r>
            <a:r>
              <a:rPr sz="2150" spc="-409" dirty="0">
                <a:latin typeface="Times New Roman"/>
                <a:cs typeface="Times New Roman"/>
              </a:rPr>
              <a:t> </a:t>
            </a:r>
            <a:r>
              <a:rPr sz="2150" spc="20" dirty="0">
                <a:latin typeface="Times New Roman"/>
                <a:cs typeface="Times New Roman"/>
              </a:rPr>
              <a:t>2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44361" y="4793246"/>
            <a:ext cx="220345" cy="4406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700" i="1" spc="-100" dirty="0">
                <a:latin typeface="Symbol"/>
                <a:cs typeface="Symbol"/>
              </a:rPr>
              <a:t></a:t>
            </a:r>
            <a:endParaRPr sz="27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98427" y="5058288"/>
            <a:ext cx="9842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10" dirty="0">
                <a:latin typeface="Times New Roman"/>
                <a:cs typeface="Times New Roman"/>
              </a:rPr>
              <a:t>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852714" y="4645433"/>
            <a:ext cx="918844" cy="66675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53340">
              <a:lnSpc>
                <a:spcPts val="3235"/>
              </a:lnSpc>
              <a:spcBef>
                <a:spcPts val="120"/>
              </a:spcBef>
              <a:tabLst>
                <a:tab pos="523240" algn="l"/>
              </a:tabLst>
            </a:pPr>
            <a:r>
              <a:rPr sz="1500" spc="-15" dirty="0">
                <a:latin typeface="Times New Roman"/>
                <a:cs typeface="Times New Roman"/>
              </a:rPr>
              <a:t>2	</a:t>
            </a:r>
            <a:r>
              <a:rPr sz="4050" i="1" spc="-142" baseline="-23662" dirty="0">
                <a:latin typeface="Symbol"/>
                <a:cs typeface="Symbol"/>
              </a:rPr>
              <a:t></a:t>
            </a:r>
            <a:r>
              <a:rPr sz="4050" i="1" spc="-442" baseline="-23662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2</a:t>
            </a:r>
            <a:endParaRPr sz="1500">
              <a:latin typeface="Times New Roman"/>
              <a:cs typeface="Times New Roman"/>
            </a:endParaRPr>
          </a:p>
          <a:p>
            <a:pPr marL="38100">
              <a:lnSpc>
                <a:spcPts val="1795"/>
              </a:lnSpc>
            </a:pPr>
            <a:r>
              <a:rPr sz="1500" i="1" spc="-10" dirty="0">
                <a:latin typeface="Times New Roman"/>
                <a:cs typeface="Times New Roman"/>
              </a:rPr>
              <a:t>l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93D53CEE-7A1A-481C-9C26-E14B259BF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600200"/>
            <a:ext cx="6456224" cy="3334801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0C5578FE-1A60-4933-B5A8-524DE1926BE2}"/>
              </a:ext>
            </a:extLst>
          </p:cNvPr>
          <p:cNvSpPr txBox="1">
            <a:spLocks/>
          </p:cNvSpPr>
          <p:nvPr/>
        </p:nvSpPr>
        <p:spPr>
          <a:xfrm>
            <a:off x="383540" y="571880"/>
            <a:ext cx="761746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95"/>
              </a:spcBef>
            </a:pPr>
            <a:r>
              <a:rPr lang="it-IT" sz="3200" b="1" i="1" kern="0" spc="-10" dirty="0">
                <a:solidFill>
                  <a:sysClr val="windowText" lastClr="000000"/>
                </a:solidFill>
              </a:rPr>
              <a:t>Omoschedasticità </a:t>
            </a:r>
            <a:r>
              <a:rPr lang="it-IT" sz="3200" b="1" i="1" kern="0" spc="-10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lang="it-IT" sz="3200" b="1" i="1" kern="0" spc="-5" dirty="0">
                <a:solidFill>
                  <a:sysClr val="windowText" lastClr="000000"/>
                </a:solidFill>
                <a:latin typeface="Verdana"/>
                <a:cs typeface="Verdana"/>
              </a:rPr>
              <a:t>in</a:t>
            </a:r>
            <a:r>
              <a:rPr lang="it-IT" sz="3200" b="1" i="1" kern="0" spc="55" dirty="0">
                <a:solidFill>
                  <a:sysClr val="windowText" lastClr="000000"/>
                </a:solidFill>
                <a:latin typeface="Verdana"/>
                <a:cs typeface="Verdana"/>
              </a:rPr>
              <a:t> </a:t>
            </a:r>
            <a:r>
              <a:rPr lang="it-IT" sz="3200" b="1" i="1" kern="0" spc="-5" dirty="0">
                <a:solidFill>
                  <a:sysClr val="windowText" lastClr="000000"/>
                </a:solidFill>
                <a:latin typeface="Verdana"/>
                <a:cs typeface="Verdana"/>
              </a:rPr>
              <a:t>un'immagine:</a:t>
            </a: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DA4D65EA-DFF2-4291-8302-FDB55FEBF21A}"/>
              </a:ext>
            </a:extLst>
          </p:cNvPr>
          <p:cNvSpPr txBox="1"/>
          <p:nvPr/>
        </p:nvSpPr>
        <p:spPr>
          <a:xfrm>
            <a:off x="383540" y="5441696"/>
            <a:ext cx="853567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045" indent="-347980">
              <a:lnSpc>
                <a:spcPct val="100000"/>
              </a:lnSpc>
              <a:spcBef>
                <a:spcPts val="100"/>
              </a:spcBef>
              <a:buFont typeface="Verdana"/>
              <a:buChar char="•"/>
              <a:tabLst>
                <a:tab pos="360045" algn="l"/>
                <a:tab pos="360680" algn="l"/>
              </a:tabLst>
            </a:pP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= 0 (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soddisfa </a:t>
            </a:r>
            <a:r>
              <a:rPr sz="2000" spc="-5" dirty="0">
                <a:latin typeface="Verdana"/>
                <a:cs typeface="Verdana"/>
              </a:rPr>
              <a:t>l'assunzione dei minimi quadrati </a:t>
            </a:r>
            <a:r>
              <a:rPr sz="2000" dirty="0">
                <a:latin typeface="Verdana"/>
                <a:cs typeface="Verdana"/>
              </a:rPr>
              <a:t>n.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29771E09-B584-46D0-B21D-D86E913AE622}"/>
              </a:ext>
            </a:extLst>
          </p:cNvPr>
          <p:cNvSpPr txBox="1"/>
          <p:nvPr/>
        </p:nvSpPr>
        <p:spPr>
          <a:xfrm>
            <a:off x="731012" y="5809136"/>
            <a:ext cx="4417060" cy="3352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varianza di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b="1" i="1" spc="-5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dipende da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 dirty="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8170542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4874" y="1311370"/>
            <a:ext cx="7722955" cy="39700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61746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i="1" spc="-10" dirty="0"/>
              <a:t>Eteroschedasticità</a:t>
            </a:r>
            <a:r>
              <a:rPr i="1" spc="-10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in</a:t>
            </a:r>
            <a:r>
              <a:rPr i="1" spc="5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un'immagine: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3540" y="5809136"/>
            <a:ext cx="164465" cy="3352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000" dirty="0">
                <a:latin typeface="Verdana"/>
                <a:cs typeface="Verdana"/>
              </a:rPr>
              <a:t>•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31012" y="5809136"/>
            <a:ext cx="5898388" cy="322524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varianza di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lang="it-IT" sz="2000" b="1" i="1" spc="-5" dirty="0">
                <a:latin typeface="Verdana"/>
                <a:cs typeface="Verdana"/>
              </a:rPr>
              <a:t>dipende</a:t>
            </a:r>
            <a:r>
              <a:rPr sz="2000" b="1" i="1" spc="-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dipende da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 dirty="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42706" y="6356662"/>
            <a:ext cx="49085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5</a:t>
            </a:r>
            <a:r>
              <a:rPr sz="1400" b="1" spc="-5" dirty="0">
                <a:latin typeface="Verdana"/>
                <a:cs typeface="Verdana"/>
              </a:rPr>
              <a:t>-24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8452" y="1852901"/>
            <a:ext cx="5933198" cy="35263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575" marR="5080">
              <a:lnSpc>
                <a:spcPct val="100000"/>
              </a:lnSpc>
              <a:spcBef>
                <a:spcPts val="100"/>
              </a:spcBef>
              <a:tabLst>
                <a:tab pos="6870065" algn="l"/>
              </a:tabLst>
            </a:pPr>
            <a:r>
              <a:rPr sz="2000" b="0" dirty="0">
                <a:latin typeface="Verdana"/>
                <a:cs typeface="Verdana"/>
              </a:rPr>
              <a:t>Un</a:t>
            </a:r>
            <a:r>
              <a:rPr sz="2000" b="0" spc="-20" dirty="0">
                <a:latin typeface="Verdana"/>
                <a:cs typeface="Verdana"/>
              </a:rPr>
              <a:t> </a:t>
            </a:r>
            <a:r>
              <a:rPr sz="2000" b="0" spc="-10" dirty="0">
                <a:latin typeface="Verdana"/>
                <a:cs typeface="Verdana"/>
              </a:rPr>
              <a:t>e</a:t>
            </a:r>
            <a:r>
              <a:rPr sz="2000" b="0" dirty="0">
                <a:latin typeface="Verdana"/>
                <a:cs typeface="Verdana"/>
              </a:rPr>
              <a:t>s</a:t>
            </a:r>
            <a:r>
              <a:rPr sz="2000" b="0" spc="-10" dirty="0">
                <a:latin typeface="Verdana"/>
                <a:cs typeface="Verdana"/>
              </a:rPr>
              <a:t>e</a:t>
            </a:r>
            <a:r>
              <a:rPr sz="2000" b="0" dirty="0">
                <a:latin typeface="Verdana"/>
                <a:cs typeface="Verdana"/>
              </a:rPr>
              <a:t>m</a:t>
            </a:r>
            <a:r>
              <a:rPr sz="2000" b="0" spc="-10" dirty="0">
                <a:latin typeface="Verdana"/>
                <a:cs typeface="Verdana"/>
              </a:rPr>
              <a:t>p</a:t>
            </a:r>
            <a:r>
              <a:rPr sz="2000" b="0" spc="-5" dirty="0">
                <a:latin typeface="Verdana"/>
                <a:cs typeface="Verdana"/>
              </a:rPr>
              <a:t>i</a:t>
            </a:r>
            <a:r>
              <a:rPr sz="2000" b="0" dirty="0">
                <a:latin typeface="Verdana"/>
                <a:cs typeface="Verdana"/>
              </a:rPr>
              <a:t>o</a:t>
            </a:r>
            <a:r>
              <a:rPr sz="2000" b="0" spc="-5" dirty="0">
                <a:latin typeface="Verdana"/>
                <a:cs typeface="Verdana"/>
              </a:rPr>
              <a:t> </a:t>
            </a:r>
            <a:r>
              <a:rPr sz="2000" b="0" dirty="0">
                <a:latin typeface="Verdana"/>
                <a:cs typeface="Verdana"/>
              </a:rPr>
              <a:t>con</a:t>
            </a:r>
            <a:r>
              <a:rPr sz="2000" b="0" spc="-20" dirty="0">
                <a:latin typeface="Verdana"/>
                <a:cs typeface="Verdana"/>
              </a:rPr>
              <a:t> </a:t>
            </a:r>
            <a:r>
              <a:rPr sz="2000" b="0" spc="-5" dirty="0">
                <a:latin typeface="Verdana"/>
                <a:cs typeface="Verdana"/>
              </a:rPr>
              <a:t>dat</a:t>
            </a:r>
            <a:r>
              <a:rPr sz="2000" b="0" dirty="0">
                <a:latin typeface="Verdana"/>
                <a:cs typeface="Verdana"/>
              </a:rPr>
              <a:t>i</a:t>
            </a:r>
            <a:r>
              <a:rPr sz="2000" b="0" spc="-10" dirty="0">
                <a:latin typeface="Verdana"/>
                <a:cs typeface="Verdana"/>
              </a:rPr>
              <a:t> </a:t>
            </a:r>
            <a:r>
              <a:rPr sz="2000" b="0" dirty="0">
                <a:latin typeface="Verdana"/>
                <a:cs typeface="Verdana"/>
              </a:rPr>
              <a:t>r</a:t>
            </a:r>
            <a:r>
              <a:rPr sz="2000" b="0" spc="-10" dirty="0">
                <a:latin typeface="Verdana"/>
                <a:cs typeface="Verdana"/>
              </a:rPr>
              <a:t>e</a:t>
            </a:r>
            <a:r>
              <a:rPr sz="2000" b="0" dirty="0">
                <a:latin typeface="Verdana"/>
                <a:cs typeface="Verdana"/>
              </a:rPr>
              <a:t>a</a:t>
            </a:r>
            <a:r>
              <a:rPr sz="2000" b="0" spc="-10" dirty="0">
                <a:latin typeface="Verdana"/>
                <a:cs typeface="Verdana"/>
              </a:rPr>
              <a:t>l</a:t>
            </a:r>
            <a:r>
              <a:rPr sz="2000" b="0" dirty="0">
                <a:latin typeface="Verdana"/>
                <a:cs typeface="Verdana"/>
              </a:rPr>
              <a:t>i</a:t>
            </a:r>
            <a:r>
              <a:rPr sz="2000" b="0" spc="-10" dirty="0">
                <a:latin typeface="Verdana"/>
                <a:cs typeface="Verdana"/>
              </a:rPr>
              <a:t> </a:t>
            </a:r>
            <a:r>
              <a:rPr sz="2000" b="0" spc="-5" dirty="0">
                <a:latin typeface="Verdana"/>
                <a:cs typeface="Verdana"/>
              </a:rPr>
              <a:t>d</a:t>
            </a:r>
            <a:r>
              <a:rPr sz="2000" b="0" spc="-10" dirty="0">
                <a:latin typeface="Verdana"/>
                <a:cs typeface="Verdana"/>
              </a:rPr>
              <a:t>a</a:t>
            </a:r>
            <a:r>
              <a:rPr sz="2000" b="0" spc="-5" dirty="0">
                <a:latin typeface="Verdana"/>
                <a:cs typeface="Verdana"/>
              </a:rPr>
              <a:t>l</a:t>
            </a:r>
            <a:r>
              <a:rPr sz="2000" b="0" spc="-15" dirty="0">
                <a:latin typeface="Verdana"/>
                <a:cs typeface="Verdana"/>
              </a:rPr>
              <a:t>l</a:t>
            </a:r>
            <a:r>
              <a:rPr sz="2000" b="0" dirty="0">
                <a:latin typeface="Verdana"/>
                <a:cs typeface="Verdana"/>
              </a:rPr>
              <a:t>'ec</a:t>
            </a:r>
            <a:r>
              <a:rPr sz="2000" b="0" spc="-10" dirty="0">
                <a:latin typeface="Verdana"/>
                <a:cs typeface="Verdana"/>
              </a:rPr>
              <a:t>o</a:t>
            </a:r>
            <a:r>
              <a:rPr sz="2000" b="0" dirty="0">
                <a:latin typeface="Verdana"/>
                <a:cs typeface="Verdana"/>
              </a:rPr>
              <a:t>no</a:t>
            </a:r>
            <a:r>
              <a:rPr sz="2000" b="0" spc="-10" dirty="0">
                <a:latin typeface="Verdana"/>
                <a:cs typeface="Verdana"/>
              </a:rPr>
              <a:t>m</a:t>
            </a:r>
            <a:r>
              <a:rPr sz="2000" b="0" spc="-5" dirty="0">
                <a:latin typeface="Verdana"/>
                <a:cs typeface="Verdana"/>
              </a:rPr>
              <a:t>ic</a:t>
            </a:r>
            <a:r>
              <a:rPr sz="2000" b="0" dirty="0">
                <a:latin typeface="Verdana"/>
                <a:cs typeface="Verdana"/>
              </a:rPr>
              <a:t>a</a:t>
            </a:r>
            <a:r>
              <a:rPr sz="2000" b="0" spc="-5" dirty="0">
                <a:latin typeface="Verdana"/>
                <a:cs typeface="Verdana"/>
              </a:rPr>
              <a:t> d</a:t>
            </a:r>
            <a:r>
              <a:rPr sz="2000" b="0" spc="-10" dirty="0">
                <a:latin typeface="Verdana"/>
                <a:cs typeface="Verdana"/>
              </a:rPr>
              <a:t>e</a:t>
            </a:r>
            <a:r>
              <a:rPr sz="2000" b="0" dirty="0">
                <a:latin typeface="Verdana"/>
                <a:cs typeface="Verdana"/>
              </a:rPr>
              <a:t>l</a:t>
            </a:r>
            <a:r>
              <a:rPr sz="2000" b="0" spc="-10" dirty="0">
                <a:latin typeface="Verdana"/>
                <a:cs typeface="Verdana"/>
              </a:rPr>
              <a:t> </a:t>
            </a:r>
            <a:r>
              <a:rPr sz="2000" b="0" spc="-15" dirty="0">
                <a:latin typeface="Verdana"/>
                <a:cs typeface="Verdana"/>
              </a:rPr>
              <a:t>l</a:t>
            </a:r>
            <a:r>
              <a:rPr sz="2000" b="0" dirty="0">
                <a:latin typeface="Verdana"/>
                <a:cs typeface="Verdana"/>
              </a:rPr>
              <a:t>av</a:t>
            </a:r>
            <a:r>
              <a:rPr sz="2000" b="0" spc="-10" dirty="0">
                <a:latin typeface="Verdana"/>
                <a:cs typeface="Verdana"/>
              </a:rPr>
              <a:t>o</a:t>
            </a:r>
            <a:r>
              <a:rPr sz="2000" b="0" dirty="0">
                <a:latin typeface="Verdana"/>
                <a:cs typeface="Verdana"/>
              </a:rPr>
              <a:t>r</a:t>
            </a:r>
            <a:r>
              <a:rPr sz="2000" b="0" spc="-10" dirty="0">
                <a:latin typeface="Verdana"/>
                <a:cs typeface="Verdana"/>
              </a:rPr>
              <a:t>o</a:t>
            </a:r>
            <a:r>
              <a:rPr sz="2000" b="0" dirty="0">
                <a:latin typeface="Verdana"/>
                <a:cs typeface="Verdana"/>
              </a:rPr>
              <a:t>:	r</a:t>
            </a:r>
            <a:r>
              <a:rPr sz="2000" b="0" spc="-10" dirty="0">
                <a:latin typeface="Verdana"/>
                <a:cs typeface="Verdana"/>
              </a:rPr>
              <a:t>e</a:t>
            </a:r>
            <a:r>
              <a:rPr sz="2000" b="0" spc="-5" dirty="0">
                <a:latin typeface="Verdana"/>
                <a:cs typeface="Verdana"/>
              </a:rPr>
              <a:t>tr</a:t>
            </a:r>
            <a:r>
              <a:rPr sz="2000" b="0" spc="-10" dirty="0">
                <a:latin typeface="Verdana"/>
                <a:cs typeface="Verdana"/>
              </a:rPr>
              <a:t>i</a:t>
            </a:r>
            <a:r>
              <a:rPr sz="2000" b="0" spc="-5" dirty="0">
                <a:latin typeface="Verdana"/>
                <a:cs typeface="Verdana"/>
              </a:rPr>
              <a:t>bu</a:t>
            </a:r>
            <a:r>
              <a:rPr sz="2000" b="0" dirty="0">
                <a:latin typeface="Verdana"/>
                <a:cs typeface="Verdana"/>
              </a:rPr>
              <a:t>z</a:t>
            </a:r>
            <a:r>
              <a:rPr sz="2000" b="0" spc="-5" dirty="0">
                <a:latin typeface="Verdana"/>
                <a:cs typeface="Verdana"/>
              </a:rPr>
              <a:t>i</a:t>
            </a:r>
            <a:r>
              <a:rPr sz="2000" b="0" spc="-15" dirty="0">
                <a:latin typeface="Verdana"/>
                <a:cs typeface="Verdana"/>
              </a:rPr>
              <a:t>o</a:t>
            </a:r>
            <a:r>
              <a:rPr sz="2000" b="0" dirty="0">
                <a:latin typeface="Verdana"/>
                <a:cs typeface="Verdana"/>
              </a:rPr>
              <a:t>ne  </a:t>
            </a:r>
            <a:r>
              <a:rPr sz="2000" b="0" spc="-5" dirty="0">
                <a:latin typeface="Verdana"/>
                <a:cs typeface="Verdana"/>
              </a:rPr>
              <a:t>oraria media rispetto agli </a:t>
            </a:r>
            <a:r>
              <a:rPr sz="2000" b="0" dirty="0">
                <a:latin typeface="Verdana"/>
                <a:cs typeface="Verdana"/>
              </a:rPr>
              <a:t>anni </a:t>
            </a:r>
            <a:r>
              <a:rPr sz="2000" b="0" spc="-5" dirty="0">
                <a:latin typeface="Verdana"/>
                <a:cs typeface="Verdana"/>
              </a:rPr>
              <a:t>di istruzione (fonte dati: </a:t>
            </a:r>
            <a:r>
              <a:rPr sz="2000" b="0" dirty="0">
                <a:latin typeface="Verdana"/>
                <a:cs typeface="Verdana"/>
              </a:rPr>
              <a:t>Current  </a:t>
            </a:r>
            <a:r>
              <a:rPr sz="2000" b="0" spc="-5" dirty="0">
                <a:latin typeface="Verdana"/>
                <a:cs typeface="Verdana"/>
              </a:rPr>
              <a:t>Population</a:t>
            </a:r>
            <a:r>
              <a:rPr sz="2000" b="0" spc="-30" dirty="0">
                <a:latin typeface="Verdana"/>
                <a:cs typeface="Verdana"/>
              </a:rPr>
              <a:t> </a:t>
            </a:r>
            <a:r>
              <a:rPr sz="2000" b="0" dirty="0">
                <a:latin typeface="Verdana"/>
                <a:cs typeface="Verdana"/>
              </a:rPr>
              <a:t>Survey):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2706" y="6356662"/>
            <a:ext cx="49085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5</a:t>
            </a:r>
            <a:r>
              <a:rPr sz="1400" b="1" spc="-5" dirty="0">
                <a:latin typeface="Verdana"/>
                <a:cs typeface="Verdana"/>
              </a:rPr>
              <a:t>-25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991995" y="5898896"/>
            <a:ext cx="50126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spc="-5" dirty="0">
                <a:latin typeface="Verdana"/>
                <a:cs typeface="Verdana"/>
              </a:rPr>
              <a:t>Eteroschedasticità </a:t>
            </a:r>
            <a:r>
              <a:rPr sz="2000" i="1" dirty="0">
                <a:latin typeface="Verdana"/>
                <a:cs typeface="Verdana"/>
              </a:rPr>
              <a:t>o</a:t>
            </a:r>
            <a:r>
              <a:rPr sz="2000" i="1" spc="-8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omoschedasticità?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50850"/>
            <a:ext cx="8377555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Il </a:t>
            </a:r>
            <a:r>
              <a:rPr sz="2400" spc="-5" dirty="0"/>
              <a:t>problema </a:t>
            </a:r>
            <a:r>
              <a:rPr sz="2400" spc="-10" dirty="0"/>
              <a:t>dell’inferenza </a:t>
            </a:r>
            <a:r>
              <a:rPr sz="2400" spc="-5" dirty="0"/>
              <a:t>statistica per </a:t>
            </a:r>
            <a:r>
              <a:rPr sz="2400" dirty="0"/>
              <a:t>la  </a:t>
            </a:r>
            <a:r>
              <a:rPr sz="2400" spc="-5" dirty="0"/>
              <a:t>regressione lineare è, </a:t>
            </a:r>
            <a:r>
              <a:rPr sz="2400" dirty="0"/>
              <a:t>a </a:t>
            </a:r>
            <a:r>
              <a:rPr sz="2400" spc="-5" dirty="0"/>
              <a:t>livello generale, identico  </a:t>
            </a:r>
            <a:r>
              <a:rPr sz="2400" dirty="0"/>
              <a:t>a </a:t>
            </a:r>
            <a:r>
              <a:rPr sz="2400" spc="-10" dirty="0"/>
              <a:t>quello </a:t>
            </a:r>
            <a:r>
              <a:rPr sz="2400" spc="-5" dirty="0"/>
              <a:t>della stima </a:t>
            </a:r>
            <a:r>
              <a:rPr sz="2400" spc="-10" dirty="0"/>
              <a:t>della </a:t>
            </a:r>
            <a:r>
              <a:rPr sz="2400" spc="-5" dirty="0"/>
              <a:t>media </a:t>
            </a:r>
            <a:r>
              <a:rPr sz="2400" dirty="0"/>
              <a:t>o </a:t>
            </a:r>
            <a:r>
              <a:rPr sz="2400" spc="-5" dirty="0"/>
              <a:t>delle  </a:t>
            </a:r>
            <a:r>
              <a:rPr sz="2400" spc="-10" dirty="0"/>
              <a:t>differenze </a:t>
            </a:r>
            <a:r>
              <a:rPr sz="2400" dirty="0"/>
              <a:t>tra </a:t>
            </a:r>
            <a:r>
              <a:rPr sz="2400" spc="-5" dirty="0"/>
              <a:t>medie. </a:t>
            </a:r>
            <a:r>
              <a:rPr sz="2400" spc="-10" dirty="0"/>
              <a:t>L’inferenza </a:t>
            </a:r>
            <a:r>
              <a:rPr sz="2400" spc="-5" dirty="0"/>
              <a:t>statistica, </a:t>
            </a:r>
            <a:r>
              <a:rPr sz="2400" dirty="0"/>
              <a:t>o  </a:t>
            </a:r>
            <a:r>
              <a:rPr sz="2400" spc="-5" dirty="0"/>
              <a:t>econometrica, </a:t>
            </a:r>
            <a:r>
              <a:rPr sz="2400" spc="-10" dirty="0"/>
              <a:t>sulla </a:t>
            </a:r>
            <a:r>
              <a:rPr sz="2400" spc="-5" dirty="0"/>
              <a:t>pendenza</a:t>
            </a:r>
            <a:r>
              <a:rPr sz="2400" spc="55" dirty="0"/>
              <a:t> </a:t>
            </a:r>
            <a:r>
              <a:rPr sz="2400" spc="-5" dirty="0"/>
              <a:t>comporta:</a:t>
            </a:r>
            <a:endParaRPr sz="24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2381951"/>
            <a:ext cx="7948295" cy="4046854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6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Stima:</a:t>
            </a: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Come tracciare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retta </a:t>
            </a:r>
            <a:r>
              <a:rPr sz="2000" dirty="0">
                <a:latin typeface="Verdana"/>
                <a:cs typeface="Verdana"/>
              </a:rPr>
              <a:t>attraverso i </a:t>
            </a:r>
            <a:r>
              <a:rPr sz="2000" spc="-5" dirty="0">
                <a:latin typeface="Verdana"/>
                <a:cs typeface="Verdana"/>
              </a:rPr>
              <a:t>dati per stimare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</a:t>
            </a:r>
            <a:endParaRPr sz="2000" dirty="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pendenza </a:t>
            </a:r>
            <a:r>
              <a:rPr sz="2000" spc="-10" dirty="0">
                <a:latin typeface="Verdana"/>
                <a:cs typeface="Verdana"/>
              </a:rPr>
              <a:t>della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regressione?</a:t>
            </a:r>
            <a:endParaRPr sz="2000" dirty="0">
              <a:latin typeface="Verdana"/>
              <a:cs typeface="Verdana"/>
            </a:endParaRPr>
          </a:p>
          <a:p>
            <a:pPr marL="1155700" lvl="2" indent="-229235">
              <a:lnSpc>
                <a:spcPct val="100000"/>
              </a:lnSpc>
              <a:spcBef>
                <a:spcPts val="445"/>
              </a:spcBef>
              <a:buChar char="•"/>
              <a:tabLst>
                <a:tab pos="1156335" algn="l"/>
              </a:tabLst>
            </a:pPr>
            <a:r>
              <a:rPr sz="1800" spc="-5" dirty="0">
                <a:latin typeface="Verdana"/>
                <a:cs typeface="Verdana"/>
              </a:rPr>
              <a:t>Risposta: </a:t>
            </a:r>
            <a:r>
              <a:rPr sz="1800" dirty="0">
                <a:latin typeface="Verdana"/>
                <a:cs typeface="Verdana"/>
              </a:rPr>
              <a:t>minimi </a:t>
            </a:r>
            <a:r>
              <a:rPr sz="1800" spc="-5" dirty="0">
                <a:latin typeface="Verdana"/>
                <a:cs typeface="Verdana"/>
              </a:rPr>
              <a:t>quadrati </a:t>
            </a:r>
            <a:r>
              <a:rPr sz="1800" dirty="0">
                <a:latin typeface="Verdana"/>
                <a:cs typeface="Verdana"/>
              </a:rPr>
              <a:t>ordinari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(OLS).</a:t>
            </a:r>
            <a:endParaRPr sz="1800" dirty="0">
              <a:latin typeface="Verdana"/>
              <a:cs typeface="Verdana"/>
            </a:endParaRPr>
          </a:p>
          <a:p>
            <a:pPr marL="756285" marR="513715" lvl="1" indent="-287020">
              <a:lnSpc>
                <a:spcPct val="100000"/>
              </a:lnSpc>
              <a:spcBef>
                <a:spcPts val="47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Quali </a:t>
            </a:r>
            <a:r>
              <a:rPr sz="2000" dirty="0">
                <a:latin typeface="Verdana"/>
                <a:cs typeface="Verdana"/>
              </a:rPr>
              <a:t>sono vantaggi e svantaggi </a:t>
            </a:r>
            <a:r>
              <a:rPr sz="2000" spc="-5" dirty="0">
                <a:latin typeface="Verdana"/>
                <a:cs typeface="Verdana"/>
              </a:rPr>
              <a:t>dei minimi quadrati  ordinari?</a:t>
            </a:r>
            <a:endParaRPr sz="20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Verifica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ipotesi:</a:t>
            </a:r>
            <a:endParaRPr sz="2400" dirty="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75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Come verificare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la pendenza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zero?</a:t>
            </a: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Intervalli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confidenza:</a:t>
            </a:r>
            <a:endParaRPr sz="2400" dirty="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70"/>
              </a:spcBef>
              <a:buChar char="–"/>
              <a:tabLst>
                <a:tab pos="756920" algn="l"/>
              </a:tabLst>
            </a:pPr>
            <a:r>
              <a:rPr sz="2000" spc="-5" dirty="0">
                <a:latin typeface="Verdana"/>
                <a:cs typeface="Verdana"/>
              </a:rPr>
              <a:t>Come </a:t>
            </a:r>
            <a:r>
              <a:rPr sz="2000" dirty="0">
                <a:latin typeface="Verdana"/>
                <a:cs typeface="Verdana"/>
              </a:rPr>
              <a:t>costruire un </a:t>
            </a:r>
            <a:r>
              <a:rPr sz="2000" spc="-5" dirty="0">
                <a:latin typeface="Verdana"/>
                <a:cs typeface="Verdana"/>
              </a:rPr>
              <a:t>intervallo di </a:t>
            </a:r>
            <a:r>
              <a:rPr sz="2000" dirty="0">
                <a:latin typeface="Verdana"/>
                <a:cs typeface="Verdana"/>
              </a:rPr>
              <a:t>confidenza </a:t>
            </a:r>
            <a:r>
              <a:rPr sz="2000" spc="-5" dirty="0">
                <a:latin typeface="Verdana"/>
                <a:cs typeface="Verdana"/>
              </a:rPr>
              <a:t>per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</a:t>
            </a:r>
            <a:endParaRPr sz="2000" dirty="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pendenza?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19522" y="1528948"/>
            <a:ext cx="7446298" cy="37810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7580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Dati dimensione</a:t>
            </a:r>
            <a:r>
              <a:rPr spc="45" dirty="0"/>
              <a:t> </a:t>
            </a:r>
            <a:r>
              <a:rPr spc="-10" dirty="0"/>
              <a:t>classe: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40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489075" y="5900420"/>
            <a:ext cx="60172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Eteroschedasticità </a:t>
            </a:r>
            <a:r>
              <a:rPr sz="2400" i="1" dirty="0">
                <a:latin typeface="Verdana"/>
                <a:cs typeface="Verdana"/>
              </a:rPr>
              <a:t>o</a:t>
            </a:r>
            <a:r>
              <a:rPr sz="2400" i="1" spc="7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omoschedasticità?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3432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Finora abbiamo assunto (senza dirlo)</a:t>
            </a:r>
            <a:r>
              <a:rPr spc="114" dirty="0"/>
              <a:t> </a:t>
            </a:r>
            <a:r>
              <a:rPr spc="-10" dirty="0"/>
              <a:t>che</a:t>
            </a:r>
          </a:p>
          <a:p>
            <a:pPr marL="12700">
              <a:lnSpc>
                <a:spcPct val="100000"/>
              </a:lnSpc>
            </a:pPr>
            <a:r>
              <a:rPr i="1" spc="-5" dirty="0">
                <a:latin typeface="Verdana"/>
                <a:cs typeface="Verdana"/>
              </a:rPr>
              <a:t>u </a:t>
            </a:r>
            <a:r>
              <a:rPr spc="-10" dirty="0"/>
              <a:t>poteva essere</a:t>
            </a:r>
            <a:r>
              <a:rPr spc="50" dirty="0"/>
              <a:t> </a:t>
            </a:r>
            <a:r>
              <a:rPr spc="-5" dirty="0"/>
              <a:t>eteroschedastico.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41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556131"/>
            <a:ext cx="7773670" cy="3637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159385">
              <a:lnSpc>
                <a:spcPct val="1208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Ricordiamo le tre </a:t>
            </a:r>
            <a:r>
              <a:rPr sz="2400" i="1" dirty="0">
                <a:latin typeface="Verdana"/>
                <a:cs typeface="Verdana"/>
              </a:rPr>
              <a:t>assunzioni </a:t>
            </a:r>
            <a:r>
              <a:rPr sz="2400" i="1" spc="-5" dirty="0">
                <a:latin typeface="Verdana"/>
                <a:cs typeface="Verdana"/>
              </a:rPr>
              <a:t>dei minimi quadrati:  1. E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spc="-5" dirty="0">
                <a:latin typeface="Verdana"/>
                <a:cs typeface="Verdana"/>
              </a:rPr>
              <a:t>|</a:t>
            </a:r>
            <a:r>
              <a:rPr sz="2400" i="1" spc="-5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46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</a:t>
            </a:r>
            <a:endParaRPr sz="2400">
              <a:latin typeface="Verdana"/>
              <a:cs typeface="Verdana"/>
            </a:endParaRPr>
          </a:p>
          <a:p>
            <a:pPr marL="508000" indent="-45720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508000" algn="l"/>
              </a:tabLst>
            </a:pP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i="1" spc="-5" dirty="0">
                <a:latin typeface="Verdana"/>
                <a:cs typeface="Verdana"/>
              </a:rPr>
              <a:t>,Y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), </a:t>
            </a:r>
            <a:r>
              <a:rPr sz="2400" i="1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=1,…,</a:t>
            </a:r>
            <a:r>
              <a:rPr sz="2400" i="1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spc="-5" dirty="0">
                <a:latin typeface="Verdana"/>
                <a:cs typeface="Verdana"/>
              </a:rPr>
              <a:t>sono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i.i.d.</a:t>
            </a:r>
            <a:endParaRPr sz="2400">
              <a:latin typeface="Verdana"/>
              <a:cs typeface="Verdana"/>
            </a:endParaRPr>
          </a:p>
          <a:p>
            <a:pPr marL="508000" indent="-457200">
              <a:lnSpc>
                <a:spcPct val="100000"/>
              </a:lnSpc>
              <a:spcBef>
                <a:spcPts val="600"/>
              </a:spcBef>
              <a:buAutoNum type="arabicPeriod" startAt="2"/>
              <a:tabLst>
                <a:tab pos="508000" algn="l"/>
              </a:tabLst>
            </a:pPr>
            <a:r>
              <a:rPr sz="2400" spc="-5" dirty="0">
                <a:latin typeface="Verdana"/>
                <a:cs typeface="Verdana"/>
              </a:rPr>
              <a:t>Gli </a:t>
            </a:r>
            <a:r>
              <a:rPr sz="2400" dirty="0">
                <a:latin typeface="Verdana"/>
                <a:cs typeface="Verdana"/>
              </a:rPr>
              <a:t>outlier sono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rari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50">
              <a:latin typeface="Verdana"/>
              <a:cs typeface="Verdana"/>
            </a:endParaRPr>
          </a:p>
          <a:p>
            <a:pPr marL="50800" marR="1778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Eteroschedasticità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omoschedasticità concernono  var(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spc="-5" dirty="0">
                <a:latin typeface="Verdana"/>
                <a:cs typeface="Verdana"/>
              </a:rPr>
              <a:t>|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=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). Poiché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abbiamo assunto  esplicitamente gli errori omoschedastici, abbiamo  ammesso </a:t>
            </a:r>
            <a:r>
              <a:rPr sz="2400" spc="-10" dirty="0">
                <a:latin typeface="Verdana"/>
                <a:cs typeface="Verdana"/>
              </a:rPr>
              <a:t>implicitamente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l'eteroschedasticità.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5663" rIns="0" bIns="0" rtlCol="0">
            <a:spAutoFit/>
          </a:bodyPr>
          <a:lstStyle/>
          <a:p>
            <a:pPr marL="28575" marR="508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Verdana"/>
                <a:cs typeface="Verdana"/>
              </a:rPr>
              <a:t>Che </a:t>
            </a:r>
            <a:r>
              <a:rPr sz="2400" i="1" spc="-5" dirty="0">
                <a:latin typeface="Verdana"/>
                <a:cs typeface="Verdana"/>
              </a:rPr>
              <a:t>cosa succede se gli errori sono in effetti  </a:t>
            </a:r>
            <a:r>
              <a:rPr sz="2400" i="1" dirty="0">
                <a:latin typeface="Verdana"/>
                <a:cs typeface="Verdana"/>
              </a:rPr>
              <a:t>omoschedastici</a:t>
            </a:r>
            <a:r>
              <a:rPr sz="2400" dirty="0"/>
              <a:t>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5739" y="5055174"/>
            <a:ext cx="8086725" cy="1282700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 marR="5080">
              <a:lnSpc>
                <a:spcPct val="152000"/>
              </a:lnSpc>
              <a:spcBef>
                <a:spcPts val="145"/>
              </a:spcBef>
              <a:tabLst>
                <a:tab pos="1528445" algn="l"/>
                <a:tab pos="5533390" algn="l"/>
                <a:tab pos="6428105" algn="l"/>
              </a:tabLst>
            </a:pPr>
            <a:r>
              <a:rPr sz="1800" i="1" spc="-5" dirty="0">
                <a:latin typeface="Verdana"/>
                <a:cs typeface="Verdana"/>
              </a:rPr>
              <a:t>Nota</a:t>
            </a:r>
            <a:r>
              <a:rPr sz="1800" spc="-5" dirty="0">
                <a:latin typeface="Verdana"/>
                <a:cs typeface="Verdana"/>
              </a:rPr>
              <a:t>:</a:t>
            </a:r>
            <a:r>
              <a:rPr sz="1800" dirty="0">
                <a:latin typeface="Verdana"/>
                <a:cs typeface="Verdana"/>
              </a:rPr>
              <a:t> var(	) è </a:t>
            </a:r>
            <a:r>
              <a:rPr sz="1800" spc="-5" dirty="0">
                <a:latin typeface="Verdana"/>
                <a:cs typeface="Verdana"/>
              </a:rPr>
              <a:t>inversamente proporzionale</a:t>
            </a:r>
            <a:r>
              <a:rPr sz="1800" spc="8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var(</a:t>
            </a:r>
            <a:r>
              <a:rPr sz="1800" i="1" spc="-5" dirty="0">
                <a:latin typeface="Verdana"/>
                <a:cs typeface="Verdana"/>
              </a:rPr>
              <a:t>X</a:t>
            </a:r>
            <a:r>
              <a:rPr sz="1800" spc="-5" dirty="0">
                <a:latin typeface="Verdana"/>
                <a:cs typeface="Verdana"/>
              </a:rPr>
              <a:t>):	maggiore  dispersione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i="1" dirty="0">
                <a:latin typeface="Verdana"/>
                <a:cs typeface="Verdana"/>
              </a:rPr>
              <a:t>X </a:t>
            </a:r>
            <a:r>
              <a:rPr sz="1800" dirty="0">
                <a:latin typeface="Verdana"/>
                <a:cs typeface="Verdana"/>
              </a:rPr>
              <a:t>significa </a:t>
            </a:r>
            <a:r>
              <a:rPr sz="1800" spc="-5" dirty="0">
                <a:latin typeface="Verdana"/>
                <a:cs typeface="Verdana"/>
              </a:rPr>
              <a:t>più</a:t>
            </a:r>
            <a:r>
              <a:rPr sz="1800" spc="9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informazioni</a:t>
            </a:r>
            <a:r>
              <a:rPr sz="1800" spc="-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su	</a:t>
            </a:r>
            <a:r>
              <a:rPr sz="1800" dirty="0">
                <a:latin typeface="Verdana"/>
                <a:cs typeface="Verdana"/>
              </a:rPr>
              <a:t>– </a:t>
            </a:r>
            <a:r>
              <a:rPr sz="1800" spc="-5" dirty="0">
                <a:latin typeface="Verdana"/>
                <a:cs typeface="Verdana"/>
              </a:rPr>
              <a:t>abbiamo discusso </a:t>
            </a:r>
            <a:r>
              <a:rPr sz="1800" spc="-10" dirty="0">
                <a:latin typeface="Verdana"/>
                <a:cs typeface="Verdana"/>
              </a:rPr>
              <a:t>di  </a:t>
            </a:r>
            <a:r>
              <a:rPr sz="1800" spc="-5" dirty="0">
                <a:latin typeface="Verdana"/>
                <a:cs typeface="Verdana"/>
              </a:rPr>
              <a:t>questo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precedenza, </a:t>
            </a:r>
            <a:r>
              <a:rPr sz="1800" dirty="0">
                <a:latin typeface="Verdana"/>
                <a:cs typeface="Verdana"/>
              </a:rPr>
              <a:t>ma risulta </a:t>
            </a:r>
            <a:r>
              <a:rPr sz="1800" spc="-5" dirty="0">
                <a:latin typeface="Verdana"/>
                <a:cs typeface="Verdana"/>
              </a:rPr>
              <a:t>più </a:t>
            </a:r>
            <a:r>
              <a:rPr sz="1800" dirty="0">
                <a:latin typeface="Verdana"/>
                <a:cs typeface="Verdana"/>
              </a:rPr>
              <a:t>chiaro </a:t>
            </a:r>
            <a:r>
              <a:rPr sz="1800" spc="-5" dirty="0">
                <a:latin typeface="Verdana"/>
                <a:cs typeface="Verdana"/>
              </a:rPr>
              <a:t>da questa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formula.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33272" y="3587877"/>
            <a:ext cx="61887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099820" algn="l"/>
                <a:tab pos="1813560" algn="l"/>
                <a:tab pos="2625090" algn="l"/>
                <a:tab pos="3162300" algn="l"/>
                <a:tab pos="3518535" algn="l"/>
              </a:tabLst>
            </a:pPr>
            <a:r>
              <a:rPr sz="2000" spc="-5" dirty="0">
                <a:latin typeface="Verdana"/>
                <a:cs typeface="Verdana"/>
              </a:rPr>
              <a:t>var(	</a:t>
            </a:r>
            <a:r>
              <a:rPr sz="2000" dirty="0">
                <a:latin typeface="Verdana"/>
                <a:cs typeface="Verdana"/>
              </a:rPr>
              <a:t>)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	</a:t>
            </a:r>
            <a:r>
              <a:rPr sz="3000" u="heavy" baseline="2500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</a:t>
            </a:r>
            <a:r>
              <a:rPr sz="1950" i="1" u="heavy" spc="7" baseline="384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	</a:t>
            </a:r>
            <a:r>
              <a:rPr sz="1950" i="1" u="heavy" spc="15" baseline="384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x	</a:t>
            </a:r>
            <a:r>
              <a:rPr sz="1950" i="1" u="heavy" spc="7" baseline="384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950" i="1" spc="7" baseline="38461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Verdana"/>
                <a:cs typeface="Verdana"/>
              </a:rPr>
              <a:t>(formula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generale)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467" y="1630807"/>
            <a:ext cx="8477250" cy="2085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0845" marR="30480" indent="-347980">
              <a:lnSpc>
                <a:spcPct val="100000"/>
              </a:lnSpc>
              <a:spcBef>
                <a:spcPts val="105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può dimostrare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l’OLS </a:t>
            </a:r>
            <a:r>
              <a:rPr sz="2000" dirty="0">
                <a:latin typeface="Verdana"/>
                <a:cs typeface="Verdana"/>
              </a:rPr>
              <a:t>ha </a:t>
            </a:r>
            <a:r>
              <a:rPr sz="2000" spc="-5" dirty="0">
                <a:latin typeface="Verdana"/>
                <a:cs typeface="Verdana"/>
              </a:rPr>
              <a:t>la varianza </a:t>
            </a:r>
            <a:r>
              <a:rPr sz="2000" dirty="0">
                <a:latin typeface="Verdana"/>
                <a:cs typeface="Verdana"/>
              </a:rPr>
              <a:t>minore </a:t>
            </a:r>
            <a:r>
              <a:rPr sz="2000" spc="-5" dirty="0">
                <a:latin typeface="Verdana"/>
                <a:cs typeface="Verdana"/>
              </a:rPr>
              <a:t>tra gli  stimatori lineari in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… un risultato </a:t>
            </a:r>
            <a:r>
              <a:rPr sz="2000" spc="-5" dirty="0">
                <a:latin typeface="Verdana"/>
                <a:cs typeface="Verdana"/>
              </a:rPr>
              <a:t>chiamato teorema di Gauss-  </a:t>
            </a:r>
            <a:r>
              <a:rPr sz="2000" dirty="0">
                <a:latin typeface="Verdana"/>
                <a:cs typeface="Verdana"/>
              </a:rPr>
              <a:t>Markov, sul </a:t>
            </a:r>
            <a:r>
              <a:rPr sz="2000" spc="-5" dirty="0">
                <a:latin typeface="Verdana"/>
                <a:cs typeface="Verdana"/>
              </a:rPr>
              <a:t>quale ritorneremo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breve.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ct val="100000"/>
              </a:lnSpc>
              <a:spcBef>
                <a:spcPts val="500"/>
              </a:spcBef>
              <a:buChar char="•"/>
              <a:tabLst>
                <a:tab pos="410845" algn="l"/>
                <a:tab pos="411480" algn="l"/>
                <a:tab pos="4524375" algn="l"/>
              </a:tabLst>
            </a:pPr>
            <a:r>
              <a:rPr sz="2000" dirty="0">
                <a:latin typeface="Verdana"/>
                <a:cs typeface="Verdana"/>
              </a:rPr>
              <a:t>La formula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la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varianza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di	e </a:t>
            </a:r>
            <a:r>
              <a:rPr sz="2000" spc="-5" dirty="0">
                <a:latin typeface="Verdana"/>
                <a:cs typeface="Verdana"/>
              </a:rPr>
              <a:t>per l'errore </a:t>
            </a:r>
            <a:r>
              <a:rPr sz="2000" dirty="0">
                <a:latin typeface="Verdana"/>
                <a:cs typeface="Verdana"/>
              </a:rPr>
              <a:t>standard OLS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si</a:t>
            </a:r>
            <a:endParaRPr sz="2000">
              <a:latin typeface="Verdana"/>
              <a:cs typeface="Verdana"/>
            </a:endParaRPr>
          </a:p>
          <a:p>
            <a:pPr marL="410845">
              <a:lnSpc>
                <a:spcPct val="100000"/>
              </a:lnSpc>
              <a:spcBef>
                <a:spcPts val="5"/>
              </a:spcBef>
              <a:tabLst>
                <a:tab pos="1976120" algn="l"/>
              </a:tabLst>
            </a:pPr>
            <a:r>
              <a:rPr sz="2000" spc="-5" dirty="0">
                <a:latin typeface="Verdana"/>
                <a:cs typeface="Verdana"/>
              </a:rPr>
              <a:t>semplifica:	</a:t>
            </a:r>
            <a:r>
              <a:rPr sz="2000" dirty="0">
                <a:latin typeface="Verdana"/>
                <a:cs typeface="Verdana"/>
              </a:rPr>
              <a:t>se var(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= ,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allora</a:t>
            </a:r>
            <a:endParaRPr sz="2000">
              <a:latin typeface="Verdana"/>
              <a:cs typeface="Verdana"/>
            </a:endParaRPr>
          </a:p>
          <a:p>
            <a:pPr marL="2656840">
              <a:lnSpc>
                <a:spcPct val="100000"/>
              </a:lnSpc>
              <a:spcBef>
                <a:spcPts val="830"/>
              </a:spcBef>
              <a:tabLst>
                <a:tab pos="3581400" algn="l"/>
                <a:tab pos="4106545" algn="l"/>
              </a:tabLst>
            </a:pPr>
            <a:r>
              <a:rPr sz="2250" spc="-10" dirty="0">
                <a:latin typeface="Times New Roman"/>
                <a:cs typeface="Times New Roman"/>
              </a:rPr>
              <a:t>var[(</a:t>
            </a:r>
            <a:r>
              <a:rPr sz="2250" spc="-240" dirty="0">
                <a:latin typeface="Times New Roman"/>
                <a:cs typeface="Times New Roman"/>
              </a:rPr>
              <a:t> </a:t>
            </a:r>
            <a:r>
              <a:rPr sz="2250" i="1" spc="20" dirty="0">
                <a:latin typeface="Times New Roman"/>
                <a:cs typeface="Times New Roman"/>
              </a:rPr>
              <a:t>X	</a:t>
            </a:r>
            <a:r>
              <a:rPr sz="2250" spc="15" dirty="0">
                <a:latin typeface="Symbol"/>
                <a:cs typeface="Symbol"/>
              </a:rPr>
              <a:t></a:t>
            </a:r>
            <a:r>
              <a:rPr sz="2250" spc="-50" dirty="0">
                <a:latin typeface="Times New Roman"/>
                <a:cs typeface="Times New Roman"/>
              </a:rPr>
              <a:t> </a:t>
            </a:r>
            <a:r>
              <a:rPr sz="2400" i="1" spc="-70" dirty="0">
                <a:latin typeface="Symbol"/>
                <a:cs typeface="Symbol"/>
              </a:rPr>
              <a:t></a:t>
            </a:r>
            <a:r>
              <a:rPr sz="2400" spc="-70" dirty="0">
                <a:latin typeface="Times New Roman"/>
                <a:cs typeface="Times New Roman"/>
              </a:rPr>
              <a:t>	</a:t>
            </a:r>
            <a:r>
              <a:rPr sz="2250" spc="10" dirty="0">
                <a:latin typeface="Times New Roman"/>
                <a:cs typeface="Times New Roman"/>
              </a:rPr>
              <a:t>)</a:t>
            </a:r>
            <a:r>
              <a:rPr sz="2250" i="1" spc="10" dirty="0">
                <a:latin typeface="Times New Roman"/>
                <a:cs typeface="Times New Roman"/>
              </a:rPr>
              <a:t>u</a:t>
            </a:r>
            <a:r>
              <a:rPr sz="2250" i="1" spc="50" dirty="0">
                <a:latin typeface="Times New Roman"/>
                <a:cs typeface="Times New Roman"/>
              </a:rPr>
              <a:t> </a:t>
            </a:r>
            <a:r>
              <a:rPr sz="2250" spc="10" dirty="0">
                <a:latin typeface="Times New Roman"/>
                <a:cs typeface="Times New Roman"/>
              </a:rPr>
              <a:t>]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7787" y="4008755"/>
            <a:ext cx="128270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i="1" spc="15" dirty="0">
                <a:latin typeface="Times New Roman"/>
                <a:cs typeface="Times New Roman"/>
              </a:rPr>
              <a:t>X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9172" y="3774223"/>
            <a:ext cx="89217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50" i="1" spc="-20" dirty="0">
                <a:latin typeface="Times New Roman"/>
                <a:cs typeface="Times New Roman"/>
              </a:rPr>
              <a:t>n</a:t>
            </a:r>
            <a:r>
              <a:rPr sz="2250" spc="-20" dirty="0">
                <a:latin typeface="Times New Roman"/>
                <a:cs typeface="Times New Roman"/>
              </a:rPr>
              <a:t>(</a:t>
            </a:r>
            <a:r>
              <a:rPr sz="2400" i="1" spc="-20" dirty="0">
                <a:latin typeface="Symbol"/>
                <a:cs typeface="Symbol"/>
              </a:rPr>
              <a:t></a:t>
            </a:r>
            <a:r>
              <a:rPr sz="2400" i="1" spc="-20" dirty="0">
                <a:latin typeface="Times New Roman"/>
                <a:cs typeface="Times New Roman"/>
              </a:rPr>
              <a:t> </a:t>
            </a:r>
            <a:r>
              <a:rPr sz="1950" spc="15" baseline="42735" dirty="0">
                <a:latin typeface="Times New Roman"/>
                <a:cs typeface="Times New Roman"/>
              </a:rPr>
              <a:t>2</a:t>
            </a:r>
            <a:r>
              <a:rPr sz="1950" spc="37" baseline="42735" dirty="0">
                <a:latin typeface="Times New Roman"/>
                <a:cs typeface="Times New Roman"/>
              </a:rPr>
              <a:t> </a:t>
            </a:r>
            <a:r>
              <a:rPr sz="2250" spc="40" dirty="0">
                <a:latin typeface="Times New Roman"/>
                <a:cs typeface="Times New Roman"/>
              </a:rPr>
              <a:t>)</a:t>
            </a:r>
            <a:r>
              <a:rPr sz="1950" spc="60" baseline="42735" dirty="0">
                <a:latin typeface="Times New Roman"/>
                <a:cs typeface="Times New Roman"/>
              </a:rPr>
              <a:t>2</a:t>
            </a:r>
            <a:endParaRPr sz="1950" baseline="42735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78379" y="4412741"/>
            <a:ext cx="63379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610870" algn="l"/>
                <a:tab pos="907415" algn="l"/>
                <a:tab pos="1135380" algn="l"/>
              </a:tabLst>
            </a:pPr>
            <a:r>
              <a:rPr sz="2000" dirty="0">
                <a:latin typeface="Verdana"/>
                <a:cs typeface="Verdana"/>
              </a:rPr>
              <a:t>=	</a:t>
            </a:r>
            <a:r>
              <a:rPr sz="3000" u="heavy" baseline="2500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	</a:t>
            </a:r>
            <a:r>
              <a:rPr sz="1950" i="1" u="heavy" spc="15" baseline="3846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u	</a:t>
            </a:r>
            <a:r>
              <a:rPr sz="2000" spc="-5" dirty="0">
                <a:latin typeface="Verdana"/>
                <a:cs typeface="Verdana"/>
              </a:rPr>
              <a:t>(semplificazione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omoschedastico)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46979" y="4021649"/>
            <a:ext cx="3784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i="1" spc="-104" baseline="-23148" dirty="0">
                <a:latin typeface="Symbol"/>
                <a:cs typeface="Symbol"/>
              </a:rPr>
              <a:t></a:t>
            </a:r>
            <a:r>
              <a:rPr sz="3600" i="1" spc="-480" baseline="-23148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44458" y="4835640"/>
            <a:ext cx="128270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i="1" spc="10" dirty="0">
                <a:latin typeface="Times New Roman"/>
                <a:cs typeface="Times New Roman"/>
              </a:rPr>
              <a:t>X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69094" y="4601359"/>
            <a:ext cx="5067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250" i="1" spc="-95" dirty="0">
                <a:latin typeface="Times New Roman"/>
                <a:cs typeface="Times New Roman"/>
              </a:rPr>
              <a:t>n</a:t>
            </a:r>
            <a:r>
              <a:rPr sz="2400" i="1" spc="-95" dirty="0">
                <a:latin typeface="Symbol"/>
                <a:cs typeface="Symbol"/>
              </a:rPr>
              <a:t></a:t>
            </a:r>
            <a:r>
              <a:rPr sz="2400" i="1" spc="-315" dirty="0">
                <a:latin typeface="Times New Roman"/>
                <a:cs typeface="Times New Roman"/>
              </a:rPr>
              <a:t> </a:t>
            </a:r>
            <a:r>
              <a:rPr sz="1950" spc="15" baseline="44871" dirty="0">
                <a:latin typeface="Times New Roman"/>
                <a:cs typeface="Times New Roman"/>
              </a:rPr>
              <a:t>2</a:t>
            </a:r>
            <a:endParaRPr sz="1950" baseline="44871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36420" y="5085588"/>
            <a:ext cx="4239895" cy="876935"/>
            <a:chOff x="1836420" y="5085588"/>
            <a:chExt cx="4239895" cy="876935"/>
          </a:xfrm>
        </p:grpSpPr>
        <p:sp>
          <p:nvSpPr>
            <p:cNvPr id="13" name="object 13"/>
            <p:cNvSpPr/>
            <p:nvPr/>
          </p:nvSpPr>
          <p:spPr>
            <a:xfrm>
              <a:off x="1836420" y="5085588"/>
              <a:ext cx="316992" cy="4693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821253" y="5542334"/>
              <a:ext cx="254812" cy="42000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/>
          <p:nvPr/>
        </p:nvSpPr>
        <p:spPr>
          <a:xfrm>
            <a:off x="4355591" y="2520695"/>
            <a:ext cx="318515" cy="4709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42</a:t>
            </a:fld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641350"/>
            <a:ext cx="8682990" cy="1565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045" marR="436880" indent="-347980">
              <a:lnSpc>
                <a:spcPct val="100000"/>
              </a:lnSpc>
              <a:spcBef>
                <a:spcPts val="100"/>
              </a:spcBef>
              <a:buChar char="•"/>
              <a:tabLst>
                <a:tab pos="360045" algn="l"/>
                <a:tab pos="360680" algn="l"/>
                <a:tab pos="3455670" algn="l"/>
              </a:tabLst>
            </a:pPr>
            <a:r>
              <a:rPr sz="2400" spc="-5" dirty="0">
                <a:latin typeface="Verdana"/>
                <a:cs typeface="Verdana"/>
              </a:rPr>
              <a:t>Insieme </a:t>
            </a:r>
            <a:r>
              <a:rPr sz="2400" dirty="0">
                <a:latin typeface="Verdana"/>
                <a:cs typeface="Verdana"/>
              </a:rPr>
              <a:t>a questa </a:t>
            </a:r>
            <a:r>
              <a:rPr sz="2400" spc="-5" dirty="0">
                <a:latin typeface="Verdana"/>
                <a:cs typeface="Verdana"/>
              </a:rPr>
              <a:t>formula </a:t>
            </a:r>
            <a:r>
              <a:rPr sz="2400" dirty="0">
                <a:latin typeface="Verdana"/>
                <a:cs typeface="Verdana"/>
              </a:rPr>
              <a:t>di </a:t>
            </a:r>
            <a:r>
              <a:rPr sz="2400" spc="-5" dirty="0">
                <a:latin typeface="Verdana"/>
                <a:cs typeface="Verdana"/>
              </a:rPr>
              <a:t>omoschedasticità </a:t>
            </a:r>
            <a:r>
              <a:rPr sz="2400" dirty="0">
                <a:latin typeface="Verdana"/>
                <a:cs typeface="Verdana"/>
              </a:rPr>
              <a:t>pura  </a:t>
            </a:r>
            <a:r>
              <a:rPr sz="2400" spc="-5" dirty="0">
                <a:latin typeface="Verdana"/>
                <a:cs typeface="Verdana"/>
              </a:rPr>
              <a:t>per </a:t>
            </a:r>
            <a:r>
              <a:rPr sz="2400" spc="-10" dirty="0">
                <a:latin typeface="Verdana"/>
                <a:cs typeface="Verdana"/>
              </a:rPr>
              <a:t>la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varianza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di	, </a:t>
            </a:r>
            <a:r>
              <a:rPr sz="2400" spc="-5" dirty="0">
                <a:latin typeface="Verdana"/>
                <a:cs typeface="Verdana"/>
              </a:rPr>
              <a:t>abbiamo errori </a:t>
            </a:r>
            <a:r>
              <a:rPr sz="2400" dirty="0">
                <a:latin typeface="Verdana"/>
                <a:cs typeface="Verdana"/>
              </a:rPr>
              <a:t>standard di  </a:t>
            </a:r>
            <a:r>
              <a:rPr sz="2400" spc="-5" dirty="0">
                <a:latin typeface="Verdana"/>
                <a:cs typeface="Verdana"/>
              </a:rPr>
              <a:t>omoschedasticità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pura:</a:t>
            </a:r>
            <a:endParaRPr sz="2400">
              <a:latin typeface="Verdana"/>
              <a:cs typeface="Verdana"/>
            </a:endParaRPr>
          </a:p>
          <a:p>
            <a:pPr marL="360045">
              <a:lnSpc>
                <a:spcPct val="100000"/>
              </a:lnSpc>
              <a:spcBef>
                <a:spcPts val="600"/>
              </a:spcBef>
            </a:pPr>
            <a:r>
              <a:rPr sz="2400" b="1" i="1" spc="-10" dirty="0">
                <a:latin typeface="Verdana"/>
                <a:cs typeface="Verdana"/>
              </a:rPr>
              <a:t>Formula </a:t>
            </a:r>
            <a:r>
              <a:rPr sz="2400" b="1" i="1" spc="-5" dirty="0">
                <a:latin typeface="Verdana"/>
                <a:cs typeface="Verdana"/>
              </a:rPr>
              <a:t>errore standard omoschedasticità</a:t>
            </a:r>
            <a:r>
              <a:rPr sz="2400" b="1" i="1" spc="55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pura: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29360" y="2698826"/>
            <a:ext cx="14916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81710" algn="l"/>
              </a:tabLst>
            </a:pPr>
            <a:r>
              <a:rPr sz="2400" i="1" spc="-5" dirty="0">
                <a:latin typeface="Verdana"/>
                <a:cs typeface="Verdana"/>
              </a:rPr>
              <a:t>SE</a:t>
            </a:r>
            <a:r>
              <a:rPr sz="2400" spc="-5" dirty="0">
                <a:latin typeface="Verdana"/>
                <a:cs typeface="Verdana"/>
              </a:rPr>
              <a:t>(	</a:t>
            </a:r>
            <a:r>
              <a:rPr sz="2400" dirty="0">
                <a:latin typeface="Verdana"/>
                <a:cs typeface="Verdana"/>
              </a:rPr>
              <a:t>)</a:t>
            </a:r>
            <a:r>
              <a:rPr sz="2400" spc="-8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3320" y="2698826"/>
            <a:ext cx="13652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5739" y="3964000"/>
            <a:ext cx="7590790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Alcune persone (per </a:t>
            </a:r>
            <a:r>
              <a:rPr sz="2400" dirty="0">
                <a:latin typeface="Verdana"/>
                <a:cs typeface="Verdana"/>
              </a:rPr>
              <a:t>esempio i </a:t>
            </a:r>
            <a:r>
              <a:rPr sz="2400" spc="-5" dirty="0">
                <a:latin typeface="Verdana"/>
                <a:cs typeface="Verdana"/>
              </a:rPr>
              <a:t>programmatori di  </a:t>
            </a:r>
            <a:r>
              <a:rPr sz="2400" spc="-10" dirty="0">
                <a:latin typeface="Verdana"/>
                <a:cs typeface="Verdana"/>
              </a:rPr>
              <a:t>Excel) </a:t>
            </a:r>
            <a:r>
              <a:rPr sz="2400" spc="-5" dirty="0">
                <a:latin typeface="Verdana"/>
                <a:cs typeface="Verdana"/>
              </a:rPr>
              <a:t>trovano più semplice la formula  dell'omoschedasticità </a:t>
            </a:r>
            <a:r>
              <a:rPr sz="2400" dirty="0">
                <a:latin typeface="Verdana"/>
                <a:cs typeface="Verdana"/>
              </a:rPr>
              <a:t>pura – ma </a:t>
            </a:r>
            <a:r>
              <a:rPr sz="2400" spc="-5" dirty="0">
                <a:latin typeface="Verdana"/>
                <a:cs typeface="Verdana"/>
              </a:rPr>
              <a:t>ciò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sbagliato </a:t>
            </a:r>
            <a:r>
              <a:rPr sz="2400" dirty="0">
                <a:latin typeface="Verdana"/>
                <a:cs typeface="Verdana"/>
              </a:rPr>
              <a:t>a  meno che </a:t>
            </a:r>
            <a:r>
              <a:rPr sz="2400" spc="-5" dirty="0">
                <a:latin typeface="Verdana"/>
                <a:cs typeface="Verdana"/>
              </a:rPr>
              <a:t>gli errori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siano realmente  omoschedastici.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908048" y="2341594"/>
            <a:ext cx="2852420" cy="1188720"/>
            <a:chOff x="1908048" y="2341594"/>
            <a:chExt cx="2852420" cy="1188720"/>
          </a:xfrm>
        </p:grpSpPr>
        <p:sp>
          <p:nvSpPr>
            <p:cNvPr id="7" name="object 7"/>
            <p:cNvSpPr/>
            <p:nvPr/>
          </p:nvSpPr>
          <p:spPr>
            <a:xfrm>
              <a:off x="1908048" y="2667000"/>
              <a:ext cx="316992" cy="4693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84178" y="2949073"/>
              <a:ext cx="1454150" cy="164465"/>
            </a:xfrm>
            <a:custGeom>
              <a:avLst/>
              <a:gdLst/>
              <a:ahLst/>
              <a:cxnLst/>
              <a:rect l="l" t="t" r="r" b="b"/>
              <a:pathLst>
                <a:path w="1454150" h="164464">
                  <a:moveTo>
                    <a:pt x="0" y="0"/>
                  </a:moveTo>
                  <a:lnTo>
                    <a:pt x="135375" y="0"/>
                  </a:lnTo>
                </a:path>
                <a:path w="1454150" h="164464">
                  <a:moveTo>
                    <a:pt x="1342956" y="164385"/>
                  </a:moveTo>
                  <a:lnTo>
                    <a:pt x="1453543" y="164385"/>
                  </a:lnTo>
                </a:path>
              </a:pathLst>
            </a:custGeom>
            <a:ln w="1081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941095" y="2350756"/>
              <a:ext cx="1819275" cy="1179195"/>
            </a:xfrm>
            <a:custGeom>
              <a:avLst/>
              <a:gdLst/>
              <a:ahLst/>
              <a:cxnLst/>
              <a:rect l="l" t="t" r="r" b="b"/>
              <a:pathLst>
                <a:path w="1819275" h="1179195">
                  <a:moveTo>
                    <a:pt x="0" y="789306"/>
                  </a:moveTo>
                  <a:lnTo>
                    <a:pt x="20618" y="732152"/>
                  </a:lnTo>
                </a:path>
                <a:path w="1819275" h="1179195">
                  <a:moveTo>
                    <a:pt x="20618" y="731940"/>
                  </a:moveTo>
                  <a:lnTo>
                    <a:pt x="74773" y="1178549"/>
                  </a:lnTo>
                </a:path>
                <a:path w="1819275" h="1179195">
                  <a:moveTo>
                    <a:pt x="74773" y="1178757"/>
                  </a:moveTo>
                  <a:lnTo>
                    <a:pt x="134337" y="169"/>
                  </a:lnTo>
                </a:path>
                <a:path w="1819275" h="1179195">
                  <a:moveTo>
                    <a:pt x="134337" y="0"/>
                  </a:moveTo>
                  <a:lnTo>
                    <a:pt x="1818821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934014" y="2341594"/>
              <a:ext cx="1822450" cy="1184275"/>
            </a:xfrm>
            <a:custGeom>
              <a:avLst/>
              <a:gdLst/>
              <a:ahLst/>
              <a:cxnLst/>
              <a:rect l="l" t="t" r="r" b="b"/>
              <a:pathLst>
                <a:path w="1822450" h="1184275">
                  <a:moveTo>
                    <a:pt x="1822160" y="0"/>
                  </a:moveTo>
                  <a:lnTo>
                    <a:pt x="132665" y="0"/>
                  </a:lnTo>
                  <a:lnTo>
                    <a:pt x="78103" y="1078814"/>
                  </a:lnTo>
                  <a:lnTo>
                    <a:pt x="30199" y="710766"/>
                  </a:lnTo>
                  <a:lnTo>
                    <a:pt x="0" y="793480"/>
                  </a:lnTo>
                  <a:lnTo>
                    <a:pt x="6873" y="795974"/>
                  </a:lnTo>
                  <a:lnTo>
                    <a:pt x="17703" y="763762"/>
                  </a:lnTo>
                  <a:lnTo>
                    <a:pt x="72897" y="1184179"/>
                  </a:lnTo>
                  <a:lnTo>
                    <a:pt x="83726" y="1184179"/>
                  </a:lnTo>
                  <a:lnTo>
                    <a:pt x="142669" y="11028"/>
                  </a:lnTo>
                  <a:lnTo>
                    <a:pt x="1822160" y="11028"/>
                  </a:lnTo>
                  <a:lnTo>
                    <a:pt x="182216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437317" y="2628871"/>
            <a:ext cx="61594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i="1" dirty="0"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98884" y="2781201"/>
            <a:ext cx="77914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720725" algn="l"/>
              </a:tabLst>
            </a:pPr>
            <a:r>
              <a:rPr sz="1000" i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i="1" u="sng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97048" y="3213462"/>
            <a:ext cx="61594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i="1" dirty="0"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02350" y="2478874"/>
            <a:ext cx="26670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i="1" spc="-145" dirty="0">
                <a:latin typeface="Times New Roman"/>
                <a:cs typeface="Times New Roman"/>
              </a:rPr>
              <a:t>u</a:t>
            </a:r>
            <a:r>
              <a:rPr sz="2550" spc="-217" baseline="3267" dirty="0">
                <a:latin typeface="Times New Roman"/>
                <a:cs typeface="Times New Roman"/>
              </a:rPr>
              <a:t>ˆ</a:t>
            </a:r>
            <a:r>
              <a:rPr sz="1500" spc="-217" baseline="44444" dirty="0">
                <a:latin typeface="Times New Roman"/>
                <a:cs typeface="Times New Roman"/>
              </a:rPr>
              <a:t>2</a:t>
            </a:r>
            <a:endParaRPr sz="1500" baseline="4444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83770" y="2586252"/>
            <a:ext cx="138430" cy="647065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700" spc="20" dirty="0">
                <a:latin typeface="Times New Roman"/>
                <a:cs typeface="Times New Roman"/>
              </a:rPr>
              <a:t>1</a:t>
            </a:r>
            <a:endParaRPr sz="17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700" i="1" spc="20" dirty="0">
                <a:latin typeface="Times New Roman"/>
                <a:cs typeface="Times New Roman"/>
              </a:rPr>
              <a:t>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30538" y="3232227"/>
            <a:ext cx="1365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i="1" spc="20" dirty="0">
                <a:latin typeface="Times New Roman"/>
                <a:cs typeface="Times New Roman"/>
              </a:rPr>
              <a:t>n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52427" y="2781201"/>
            <a:ext cx="59880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85470" algn="l"/>
              </a:tabLst>
            </a:pPr>
            <a:r>
              <a:rPr sz="1000" u="sng" spc="-25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sz="1000" u="sng" spc="-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20901" y="3365798"/>
            <a:ext cx="197485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i="1" spc="70" dirty="0">
                <a:latin typeface="Times New Roman"/>
                <a:cs typeface="Times New Roman"/>
              </a:rPr>
              <a:t>i</a:t>
            </a:r>
            <a:r>
              <a:rPr sz="1000" spc="-60" dirty="0">
                <a:latin typeface="Symbol"/>
                <a:cs typeface="Symbol"/>
              </a:rPr>
              <a:t></a:t>
            </a:r>
            <a:r>
              <a:rPr sz="1000" spc="5" dirty="0"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07571" y="2647628"/>
            <a:ext cx="44958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i="1" spc="20" dirty="0">
                <a:latin typeface="Times New Roman"/>
                <a:cs typeface="Times New Roman"/>
              </a:rPr>
              <a:t>n </a:t>
            </a:r>
            <a:r>
              <a:rPr sz="1700" spc="20" dirty="0">
                <a:latin typeface="Symbol"/>
                <a:cs typeface="Symbol"/>
              </a:rPr>
              <a:t></a:t>
            </a:r>
            <a:r>
              <a:rPr sz="1700" spc="-320" dirty="0">
                <a:latin typeface="Times New Roman"/>
                <a:cs typeface="Times New Roman"/>
              </a:rPr>
              <a:t> </a:t>
            </a:r>
            <a:r>
              <a:rPr sz="1700" spc="20" dirty="0">
                <a:latin typeface="Times New Roman"/>
                <a:cs typeface="Times New Roman"/>
              </a:rPr>
              <a:t>2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40591" y="2771072"/>
            <a:ext cx="1473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20" dirty="0">
                <a:latin typeface="Symbol"/>
                <a:cs typeface="Symbol"/>
              </a:rPr>
              <a:t>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19168" y="3063473"/>
            <a:ext cx="92710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spc="10" dirty="0">
                <a:latin typeface="Times New Roman"/>
                <a:cs typeface="Times New Roman"/>
              </a:rPr>
              <a:t>( </a:t>
            </a:r>
            <a:r>
              <a:rPr sz="1700" i="1" spc="25" dirty="0">
                <a:latin typeface="Times New Roman"/>
                <a:cs typeface="Times New Roman"/>
              </a:rPr>
              <a:t>X</a:t>
            </a:r>
            <a:r>
              <a:rPr sz="1700" i="1" spc="45" dirty="0">
                <a:latin typeface="Times New Roman"/>
                <a:cs typeface="Times New Roman"/>
              </a:rPr>
              <a:t> </a:t>
            </a:r>
            <a:r>
              <a:rPr sz="1700" spc="20" dirty="0">
                <a:latin typeface="Symbol"/>
                <a:cs typeface="Symbol"/>
              </a:rPr>
              <a:t></a:t>
            </a:r>
            <a:r>
              <a:rPr sz="1700" spc="20" dirty="0">
                <a:latin typeface="Times New Roman"/>
                <a:cs typeface="Times New Roman"/>
              </a:rPr>
              <a:t> </a:t>
            </a:r>
            <a:r>
              <a:rPr sz="1700" i="1" spc="25" dirty="0">
                <a:latin typeface="Times New Roman"/>
                <a:cs typeface="Times New Roman"/>
              </a:rPr>
              <a:t>X </a:t>
            </a:r>
            <a:r>
              <a:rPr sz="1700" spc="35" dirty="0">
                <a:latin typeface="Times New Roman"/>
                <a:cs typeface="Times New Roman"/>
              </a:rPr>
              <a:t>)</a:t>
            </a:r>
            <a:r>
              <a:rPr sz="1500" spc="52" baseline="44444" dirty="0">
                <a:latin typeface="Times New Roman"/>
                <a:cs typeface="Times New Roman"/>
              </a:rPr>
              <a:t>2</a:t>
            </a:r>
            <a:endParaRPr sz="1500" baseline="44444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68220" y="2232640"/>
            <a:ext cx="778510" cy="422909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R="104139" algn="r">
              <a:lnSpc>
                <a:spcPts val="150"/>
              </a:lnSpc>
            </a:pPr>
            <a:r>
              <a:rPr sz="1000" i="1" spc="5" dirty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ts val="2070"/>
              </a:lnSpc>
              <a:tabLst>
                <a:tab pos="482600" algn="l"/>
              </a:tabLst>
            </a:pPr>
            <a:r>
              <a:rPr sz="1700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sz="1700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7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r>
              <a:rPr sz="3900" spc="-1770" baseline="-30982" dirty="0">
                <a:latin typeface="Symbol"/>
                <a:cs typeface="Symbol"/>
              </a:rPr>
              <a:t></a:t>
            </a:r>
            <a:endParaRPr sz="3900" baseline="-30982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03266" y="2817477"/>
            <a:ext cx="457200" cy="422909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Times New Roman"/>
              <a:cs typeface="Times New Roman"/>
            </a:endParaRPr>
          </a:p>
          <a:p>
            <a:pPr marL="280035">
              <a:lnSpc>
                <a:spcPts val="150"/>
              </a:lnSpc>
            </a:pPr>
            <a:r>
              <a:rPr sz="1000" i="1" spc="5" dirty="0">
                <a:latin typeface="Times New Roman"/>
                <a:cs typeface="Times New Roman"/>
              </a:rPr>
              <a:t>n</a:t>
            </a:r>
            <a:endParaRPr sz="1000">
              <a:latin typeface="Times New Roman"/>
              <a:cs typeface="Times New Roman"/>
            </a:endParaRPr>
          </a:p>
          <a:p>
            <a:pPr marL="38100">
              <a:lnSpc>
                <a:spcPts val="2070"/>
              </a:lnSpc>
            </a:pPr>
            <a:r>
              <a:rPr sz="17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1700" spc="-90" dirty="0">
                <a:latin typeface="Times New Roman"/>
                <a:cs typeface="Times New Roman"/>
              </a:rPr>
              <a:t> </a:t>
            </a:r>
            <a:r>
              <a:rPr sz="3900" spc="-1770" baseline="-30982" dirty="0">
                <a:latin typeface="Symbol"/>
                <a:cs typeface="Symbol"/>
              </a:rPr>
              <a:t></a:t>
            </a:r>
            <a:endParaRPr sz="3900" baseline="-30982">
              <a:latin typeface="Symbol"/>
              <a:cs typeface="Symbo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90900" y="981455"/>
            <a:ext cx="316991" cy="469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43</a:t>
            </a:fld>
            <a:endParaRPr dirty="0"/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75525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3060065" algn="l"/>
              </a:tabLst>
            </a:pPr>
            <a:r>
              <a:rPr i="1" spc="-5" dirty="0">
                <a:latin typeface="Verdana"/>
                <a:cs typeface="Verdana"/>
              </a:rPr>
              <a:t>Abbiamo ora </a:t>
            </a:r>
            <a:r>
              <a:rPr i="1" spc="-10" dirty="0">
                <a:latin typeface="Verdana"/>
                <a:cs typeface="Verdana"/>
              </a:rPr>
              <a:t>due formule per gli errori  standard</a:t>
            </a:r>
            <a:r>
              <a:rPr i="1" spc="40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per	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012430" cy="32029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0045" marR="474980" indent="-347980">
              <a:lnSpc>
                <a:spcPct val="100000"/>
              </a:lnSpc>
              <a:spcBef>
                <a:spcPts val="105"/>
              </a:spcBef>
              <a:buFont typeface="Verdana"/>
              <a:buChar char="•"/>
              <a:tabLst>
                <a:tab pos="360045" algn="l"/>
                <a:tab pos="360680" algn="l"/>
              </a:tabLst>
            </a:pPr>
            <a:r>
              <a:rPr sz="2000" b="1" i="1" spc="-5" dirty="0">
                <a:latin typeface="Verdana"/>
                <a:cs typeface="Verdana"/>
              </a:rPr>
              <a:t>Errori </a:t>
            </a:r>
            <a:r>
              <a:rPr sz="2000" b="1" i="1" dirty="0">
                <a:latin typeface="Verdana"/>
                <a:cs typeface="Verdana"/>
              </a:rPr>
              <a:t>standard </a:t>
            </a:r>
            <a:r>
              <a:rPr sz="2000" b="1" i="1" spc="-5" dirty="0">
                <a:latin typeface="Verdana"/>
                <a:cs typeface="Verdana"/>
              </a:rPr>
              <a:t>per l’omoschedasticità pura </a:t>
            </a:r>
            <a:r>
              <a:rPr sz="2000" dirty="0">
                <a:latin typeface="Verdana"/>
                <a:cs typeface="Verdana"/>
              </a:rPr>
              <a:t>– sono  </a:t>
            </a:r>
            <a:r>
              <a:rPr sz="2000" spc="-5" dirty="0">
                <a:latin typeface="Verdana"/>
                <a:cs typeface="Verdana"/>
              </a:rPr>
              <a:t>validi solo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errori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omoschedastici.</a:t>
            </a:r>
            <a:endParaRPr sz="2000">
              <a:latin typeface="Verdana"/>
              <a:cs typeface="Verdana"/>
            </a:endParaRPr>
          </a:p>
          <a:p>
            <a:pPr marL="360045" marR="318770" indent="-347980">
              <a:lnSpc>
                <a:spcPct val="100000"/>
              </a:lnSpc>
              <a:spcBef>
                <a:spcPts val="500"/>
              </a:spcBef>
              <a:buChar char="•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Gli errori </a:t>
            </a:r>
            <a:r>
              <a:rPr sz="2000" dirty="0">
                <a:latin typeface="Verdana"/>
                <a:cs typeface="Verdana"/>
              </a:rPr>
              <a:t>standard consueti – </a:t>
            </a:r>
            <a:r>
              <a:rPr sz="2000" spc="-5" dirty="0">
                <a:latin typeface="Verdana"/>
                <a:cs typeface="Verdana"/>
              </a:rPr>
              <a:t>per differenziare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due, </a:t>
            </a:r>
            <a:r>
              <a:rPr sz="2000" dirty="0">
                <a:latin typeface="Verdana"/>
                <a:cs typeface="Verdana"/>
              </a:rPr>
              <a:t>è  convenzione </a:t>
            </a:r>
            <a:r>
              <a:rPr sz="2000" spc="-5" dirty="0">
                <a:latin typeface="Verdana"/>
                <a:cs typeface="Verdana"/>
              </a:rPr>
              <a:t>chiamarli </a:t>
            </a:r>
            <a:r>
              <a:rPr sz="2000" b="1" i="1" spc="-5" dirty="0">
                <a:latin typeface="Verdana"/>
                <a:cs typeface="Verdana"/>
              </a:rPr>
              <a:t>errori standard robusti  </a:t>
            </a:r>
            <a:r>
              <a:rPr sz="2000" b="1" i="1" dirty="0">
                <a:latin typeface="Verdana"/>
                <a:cs typeface="Verdana"/>
              </a:rPr>
              <a:t>all'eteroschedasticità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poiché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validi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prescindere  dall'eteroschedasticità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meno degli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errori.</a:t>
            </a:r>
            <a:endParaRPr sz="200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360045" algn="l"/>
                <a:tab pos="360680" algn="l"/>
                <a:tab pos="770255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principale </a:t>
            </a:r>
            <a:r>
              <a:rPr sz="2000" dirty="0">
                <a:latin typeface="Verdana"/>
                <a:cs typeface="Verdana"/>
              </a:rPr>
              <a:t>vantaggio </a:t>
            </a:r>
            <a:r>
              <a:rPr sz="2000" spc="-5" dirty="0">
                <a:latin typeface="Verdana"/>
                <a:cs typeface="Verdana"/>
              </a:rPr>
              <a:t>degli 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per  l'</a:t>
            </a:r>
            <a:r>
              <a:rPr sz="2000" spc="-20" dirty="0">
                <a:latin typeface="Verdana"/>
                <a:cs typeface="Verdana"/>
              </a:rPr>
              <a:t>o</a:t>
            </a:r>
            <a:r>
              <a:rPr sz="2000" spc="5" dirty="0">
                <a:latin typeface="Verdana"/>
                <a:cs typeface="Verdana"/>
              </a:rPr>
              <a:t>m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sch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spc="-5" dirty="0">
                <a:latin typeface="Verdana"/>
                <a:cs typeface="Verdana"/>
              </a:rPr>
              <a:t>d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dirty="0">
                <a:latin typeface="Verdana"/>
                <a:cs typeface="Verdana"/>
              </a:rPr>
              <a:t>sti</a:t>
            </a:r>
            <a:r>
              <a:rPr sz="2000" spc="-10" dirty="0">
                <a:latin typeface="Verdana"/>
                <a:cs typeface="Verdana"/>
              </a:rPr>
              <a:t>c</a:t>
            </a:r>
            <a:r>
              <a:rPr sz="2000" spc="-5" dirty="0">
                <a:latin typeface="Verdana"/>
                <a:cs typeface="Verdana"/>
              </a:rPr>
              <a:t>it</a:t>
            </a:r>
            <a:r>
              <a:rPr sz="2000" dirty="0">
                <a:latin typeface="Verdana"/>
                <a:cs typeface="Verdana"/>
              </a:rPr>
              <a:t>à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pur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che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fo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spc="5" dirty="0">
                <a:latin typeface="Verdana"/>
                <a:cs typeface="Verdana"/>
              </a:rPr>
              <a:t>mu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ù se</a:t>
            </a:r>
            <a:r>
              <a:rPr sz="2000" spc="-10" dirty="0">
                <a:latin typeface="Verdana"/>
                <a:cs typeface="Verdana"/>
              </a:rPr>
              <a:t>m</a:t>
            </a:r>
            <a:r>
              <a:rPr sz="2000" spc="-5" dirty="0">
                <a:latin typeface="Verdana"/>
                <a:cs typeface="Verdana"/>
              </a:rPr>
              <a:t>p</a:t>
            </a:r>
            <a:r>
              <a:rPr sz="2000" spc="-10" dirty="0">
                <a:latin typeface="Verdana"/>
                <a:cs typeface="Verdana"/>
              </a:rPr>
              <a:t>l</a:t>
            </a:r>
            <a:r>
              <a:rPr sz="2000" spc="-5" dirty="0">
                <a:latin typeface="Verdana"/>
                <a:cs typeface="Verdana"/>
              </a:rPr>
              <a:t>i</a:t>
            </a:r>
            <a:r>
              <a:rPr sz="2000" spc="-15" dirty="0">
                <a:latin typeface="Verdana"/>
                <a:cs typeface="Verdana"/>
              </a:rPr>
              <a:t>c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.	Lo  svantaggio, </a:t>
            </a:r>
            <a:r>
              <a:rPr sz="2000" spc="-5" dirty="0">
                <a:latin typeface="Verdana"/>
                <a:cs typeface="Verdana"/>
              </a:rPr>
              <a:t>però, </a:t>
            </a:r>
            <a:r>
              <a:rPr sz="2000" dirty="0">
                <a:latin typeface="Verdana"/>
                <a:cs typeface="Verdana"/>
              </a:rPr>
              <a:t>è che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formula è </a:t>
            </a:r>
            <a:r>
              <a:rPr sz="2000" spc="-5" dirty="0">
                <a:latin typeface="Verdana"/>
                <a:cs typeface="Verdana"/>
              </a:rPr>
              <a:t>corretta solo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 errori sono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omoschedastici.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38855" y="745236"/>
            <a:ext cx="380999" cy="5623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44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6297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Implicazioni</a:t>
            </a:r>
            <a:r>
              <a:rPr i="1" spc="30" dirty="0">
                <a:latin typeface="Verdana"/>
                <a:cs typeface="Verdana"/>
              </a:rPr>
              <a:t> </a:t>
            </a:r>
            <a:r>
              <a:rPr i="1" spc="-10" dirty="0">
                <a:latin typeface="Verdana"/>
                <a:cs typeface="Verdana"/>
              </a:rPr>
              <a:t>pratiche…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393430" cy="4422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0045" marR="146050" indent="-347980">
              <a:lnSpc>
                <a:spcPct val="100000"/>
              </a:lnSpc>
              <a:spcBef>
                <a:spcPts val="105"/>
              </a:spcBef>
              <a:buChar char="•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La formula </a:t>
            </a:r>
            <a:r>
              <a:rPr sz="2000" spc="-5" dirty="0">
                <a:latin typeface="Verdana"/>
                <a:cs typeface="Verdana"/>
              </a:rPr>
              <a:t>dell'omoschedasticità pura per l'errore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di 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formula </a:t>
            </a:r>
            <a:r>
              <a:rPr sz="2000" spc="-5" dirty="0">
                <a:latin typeface="Verdana"/>
                <a:cs typeface="Verdana"/>
              </a:rPr>
              <a:t>“robusta all’eteroschedasticità"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diverse </a:t>
            </a:r>
            <a:r>
              <a:rPr sz="2000" dirty="0">
                <a:latin typeface="Verdana"/>
                <a:cs typeface="Verdana"/>
              </a:rPr>
              <a:t>–  </a:t>
            </a:r>
            <a:r>
              <a:rPr sz="2000" spc="-5" dirty="0">
                <a:latin typeface="Verdana"/>
                <a:cs typeface="Verdana"/>
              </a:rPr>
              <a:t>quindi, in generale, </a:t>
            </a:r>
            <a:r>
              <a:rPr sz="2000" i="1" dirty="0">
                <a:latin typeface="Verdana"/>
                <a:cs typeface="Verdana"/>
              </a:rPr>
              <a:t>si ottengono </a:t>
            </a:r>
            <a:r>
              <a:rPr sz="2000" i="1" spc="-5" dirty="0">
                <a:latin typeface="Verdana"/>
                <a:cs typeface="Verdana"/>
              </a:rPr>
              <a:t>errori </a:t>
            </a:r>
            <a:r>
              <a:rPr sz="2000" i="1" dirty="0">
                <a:latin typeface="Verdana"/>
                <a:cs typeface="Verdana"/>
              </a:rPr>
              <a:t>standard </a:t>
            </a:r>
            <a:r>
              <a:rPr sz="2000" i="1" spc="-5" dirty="0">
                <a:latin typeface="Verdana"/>
                <a:cs typeface="Verdana"/>
              </a:rPr>
              <a:t>diversi  </a:t>
            </a:r>
            <a:r>
              <a:rPr sz="2000" i="1" dirty="0">
                <a:latin typeface="Verdana"/>
                <a:cs typeface="Verdana"/>
              </a:rPr>
              <a:t>utilizzando formule</a:t>
            </a:r>
            <a:r>
              <a:rPr sz="2000" i="1" spc="-9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differenti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360045" algn="l"/>
                <a:tab pos="360680" algn="l"/>
              </a:tabLst>
            </a:pPr>
            <a:r>
              <a:rPr sz="2000" spc="-5" dirty="0">
                <a:latin typeface="Verdana"/>
                <a:cs typeface="Verdana"/>
              </a:rPr>
              <a:t>Gli 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per l'omoschedasticità pura </a:t>
            </a:r>
            <a:r>
              <a:rPr sz="2000" dirty="0">
                <a:latin typeface="Verdana"/>
                <a:cs typeface="Verdana"/>
              </a:rPr>
              <a:t>sono  </a:t>
            </a:r>
            <a:r>
              <a:rPr sz="2000" spc="-5" dirty="0">
                <a:latin typeface="Verdana"/>
                <a:cs typeface="Verdana"/>
              </a:rPr>
              <a:t>l'impostazione predefinita </a:t>
            </a:r>
            <a:r>
              <a:rPr sz="2000" dirty="0">
                <a:latin typeface="Verdana"/>
                <a:cs typeface="Verdana"/>
              </a:rPr>
              <a:t>nei software </a:t>
            </a:r>
            <a:r>
              <a:rPr sz="2000" spc="-5" dirty="0">
                <a:latin typeface="Verdana"/>
                <a:cs typeface="Verdana"/>
              </a:rPr>
              <a:t>di regressione </a:t>
            </a:r>
            <a:r>
              <a:rPr sz="2000" dirty="0">
                <a:latin typeface="Verdana"/>
                <a:cs typeface="Verdana"/>
              </a:rPr>
              <a:t>– a </a:t>
            </a:r>
            <a:r>
              <a:rPr sz="2000" spc="-5" dirty="0">
                <a:latin typeface="Verdana"/>
                <a:cs typeface="Verdana"/>
              </a:rPr>
              <a:t>volte  l'unica impostazione (per esempio </a:t>
            </a:r>
            <a:r>
              <a:rPr sz="2000" spc="-1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Excel). Per </a:t>
            </a:r>
            <a:r>
              <a:rPr sz="2000" dirty="0">
                <a:latin typeface="Verdana"/>
                <a:cs typeface="Verdana"/>
              </a:rPr>
              <a:t>ottenere </a:t>
            </a:r>
            <a:r>
              <a:rPr sz="2000" spc="-5" dirty="0">
                <a:latin typeface="Verdana"/>
                <a:cs typeface="Verdana"/>
              </a:rPr>
              <a:t>gli  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"robusti all'eteroschedasticità" generali occorre  modificare l’impostazione di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default.</a:t>
            </a:r>
            <a:endParaRPr sz="2000">
              <a:latin typeface="Verdana"/>
              <a:cs typeface="Verdana"/>
            </a:endParaRPr>
          </a:p>
          <a:p>
            <a:pPr marL="360045" marR="231140" indent="-347980">
              <a:lnSpc>
                <a:spcPct val="100000"/>
              </a:lnSpc>
              <a:spcBef>
                <a:spcPts val="505"/>
              </a:spcBef>
              <a:buFont typeface="Verdana"/>
              <a:buChar char="•"/>
              <a:tabLst>
                <a:tab pos="360045" algn="l"/>
                <a:tab pos="360680" algn="l"/>
              </a:tabLst>
            </a:pP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Se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non si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modifica l’impostazione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di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default e vi è  eteroschedasticità,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gli errori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standard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(e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la statistica-</a:t>
            </a:r>
            <a:r>
              <a:rPr sz="2000" b="1" i="1" dirty="0">
                <a:solidFill>
                  <a:srgbClr val="FF0000"/>
                </a:solidFill>
                <a:latin typeface="Verdana"/>
                <a:cs typeface="Verdana"/>
              </a:rPr>
              <a:t>t 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gli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intervalli di confidenza)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saranno errati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– 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generalmente, gli </a:t>
            </a:r>
            <a:r>
              <a:rPr sz="2000" b="1" i="1" dirty="0">
                <a:solidFill>
                  <a:srgbClr val="FF0000"/>
                </a:solidFill>
                <a:latin typeface="Verdana"/>
                <a:cs typeface="Verdana"/>
              </a:rPr>
              <a:t>SE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per l'omoschedasticità pura sono  </a:t>
            </a:r>
            <a:r>
              <a:rPr sz="2000" b="1" dirty="0">
                <a:solidFill>
                  <a:srgbClr val="FF0000"/>
                </a:solidFill>
                <a:latin typeface="Verdana"/>
                <a:cs typeface="Verdana"/>
              </a:rPr>
              <a:t>troppo</a:t>
            </a:r>
            <a:r>
              <a:rPr sz="2000" b="1" spc="-15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sz="2000" b="1" spc="-5" dirty="0">
                <a:solidFill>
                  <a:srgbClr val="FF0000"/>
                </a:solidFill>
                <a:latin typeface="Verdana"/>
                <a:cs typeface="Verdana"/>
              </a:rPr>
              <a:t>piccoli.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669731" y="1592374"/>
            <a:ext cx="256032" cy="4240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45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96240" y="3436842"/>
            <a:ext cx="8343900" cy="1677035"/>
          </a:xfrm>
          <a:custGeom>
            <a:avLst/>
            <a:gdLst/>
            <a:ahLst/>
            <a:cxnLst/>
            <a:rect l="l" t="t" r="r" b="b"/>
            <a:pathLst>
              <a:path w="8343900" h="1677035">
                <a:moveTo>
                  <a:pt x="0" y="0"/>
                </a:moveTo>
                <a:lnTo>
                  <a:pt x="8343900" y="0"/>
                </a:lnTo>
              </a:path>
              <a:path w="8343900" h="1677035">
                <a:moveTo>
                  <a:pt x="0" y="1676780"/>
                </a:moveTo>
                <a:lnTo>
                  <a:pt x="8343900" y="1676780"/>
                </a:lnTo>
              </a:path>
            </a:pathLst>
          </a:custGeom>
          <a:ln w="1733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575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Errori standard robusti  </a:t>
            </a:r>
            <a:r>
              <a:rPr spc="-5" dirty="0"/>
              <a:t>all'eteroschedasticità in</a:t>
            </a:r>
            <a:r>
              <a:rPr spc="25" dirty="0"/>
              <a:t> </a:t>
            </a:r>
            <a:r>
              <a:rPr spc="-10" dirty="0"/>
              <a:t>STATA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558089"/>
            <a:ext cx="4368800" cy="58737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500" b="1" spc="-5" dirty="0">
                <a:latin typeface="Courier New"/>
                <a:cs typeface="Courier New"/>
              </a:rPr>
              <a:t>regress testscr str,</a:t>
            </a:r>
            <a:r>
              <a:rPr sz="1500" b="1" spc="-15" dirty="0">
                <a:latin typeface="Courier New"/>
                <a:cs typeface="Courier New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Courier New"/>
                <a:cs typeface="Courier New"/>
              </a:rPr>
              <a:t>robust</a:t>
            </a:r>
            <a:endParaRPr sz="1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14"/>
              </a:spcBef>
            </a:pPr>
            <a:r>
              <a:rPr sz="1500" b="1" spc="-5" dirty="0">
                <a:solidFill>
                  <a:srgbClr val="FF0000"/>
                </a:solidFill>
                <a:latin typeface="Courier New"/>
                <a:cs typeface="Courier New"/>
              </a:rPr>
              <a:t>Regression with robust standard</a:t>
            </a:r>
            <a:r>
              <a:rPr sz="1500" b="1" spc="-80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sz="1500" b="1" spc="-5" dirty="0">
                <a:solidFill>
                  <a:srgbClr val="FF0000"/>
                </a:solidFill>
                <a:latin typeface="Courier New"/>
                <a:cs typeface="Courier New"/>
              </a:rPr>
              <a:t>errors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6428" y="1891410"/>
            <a:ext cx="17399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Courier New"/>
                <a:cs typeface="Courier New"/>
              </a:rPr>
              <a:t>Number of obs</a:t>
            </a:r>
            <a:r>
              <a:rPr sz="1500" b="1" spc="-90" dirty="0">
                <a:latin typeface="Courier New"/>
                <a:cs typeface="Courier New"/>
              </a:rPr>
              <a:t> </a:t>
            </a:r>
            <a:r>
              <a:rPr sz="1500" b="1" dirty="0">
                <a:latin typeface="Courier New"/>
                <a:cs typeface="Courier New"/>
              </a:rPr>
              <a:t>=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242206" y="1891410"/>
            <a:ext cx="3683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Courier New"/>
                <a:cs typeface="Courier New"/>
              </a:rPr>
              <a:t>420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8194" y="2170303"/>
            <a:ext cx="173990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9265" algn="l"/>
                <a:tab pos="1040765" algn="l"/>
              </a:tabLst>
            </a:pPr>
            <a:r>
              <a:rPr sz="1500" b="1" spc="-5" dirty="0">
                <a:latin typeface="Courier New"/>
                <a:cs typeface="Courier New"/>
              </a:rPr>
              <a:t>F(	1,	418)</a:t>
            </a:r>
            <a:r>
              <a:rPr sz="1500" b="1" spc="-90" dirty="0">
                <a:latin typeface="Courier New"/>
                <a:cs typeface="Courier New"/>
              </a:rPr>
              <a:t> </a:t>
            </a:r>
            <a:r>
              <a:rPr sz="1500" b="1" dirty="0">
                <a:latin typeface="Courier New"/>
                <a:cs typeface="Courier New"/>
              </a:rPr>
              <a:t>=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98194" y="2397766"/>
            <a:ext cx="1168400" cy="86550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0">
              <a:lnSpc>
                <a:spcPct val="100000"/>
              </a:lnSpc>
              <a:spcBef>
                <a:spcPts val="505"/>
              </a:spcBef>
            </a:pPr>
            <a:r>
              <a:rPr sz="1500" b="1" spc="-5" dirty="0">
                <a:latin typeface="Courier New"/>
                <a:cs typeface="Courier New"/>
              </a:rPr>
              <a:t>Prob </a:t>
            </a:r>
            <a:r>
              <a:rPr sz="1500" b="1" dirty="0">
                <a:latin typeface="Courier New"/>
                <a:cs typeface="Courier New"/>
              </a:rPr>
              <a:t>&gt;</a:t>
            </a:r>
            <a:r>
              <a:rPr sz="1500" b="1" spc="-70" dirty="0">
                <a:latin typeface="Courier New"/>
                <a:cs typeface="Courier New"/>
              </a:rPr>
              <a:t> </a:t>
            </a:r>
            <a:r>
              <a:rPr sz="1500" b="1" dirty="0">
                <a:latin typeface="Courier New"/>
                <a:cs typeface="Courier New"/>
              </a:rPr>
              <a:t>F</a:t>
            </a:r>
            <a:endParaRPr sz="1500">
              <a:latin typeface="Courier New"/>
              <a:cs typeface="Courier New"/>
            </a:endParaRPr>
          </a:p>
          <a:p>
            <a:pPr marL="127000">
              <a:lnSpc>
                <a:spcPct val="100000"/>
              </a:lnSpc>
              <a:spcBef>
                <a:spcPts val="405"/>
              </a:spcBef>
            </a:pPr>
            <a:r>
              <a:rPr sz="1500" b="1" spc="-5" dirty="0">
                <a:latin typeface="Courier New"/>
                <a:cs typeface="Courier New"/>
              </a:rPr>
              <a:t>R-squared</a:t>
            </a:r>
            <a:endParaRPr sz="1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1500" b="1" spc="-5" dirty="0">
                <a:latin typeface="Courier New"/>
                <a:cs typeface="Courier New"/>
              </a:rPr>
              <a:t>Root</a:t>
            </a:r>
            <a:r>
              <a:rPr sz="1500" b="1" spc="-40" dirty="0">
                <a:latin typeface="Courier New"/>
                <a:cs typeface="Courier New"/>
              </a:rPr>
              <a:t> </a:t>
            </a:r>
            <a:r>
              <a:rPr sz="1500" b="1" spc="-5" dirty="0">
                <a:latin typeface="Courier New"/>
                <a:cs typeface="Courier New"/>
              </a:rPr>
              <a:t>MSE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98263" y="2120011"/>
            <a:ext cx="1168400" cy="1143000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469265">
              <a:lnSpc>
                <a:spcPct val="100000"/>
              </a:lnSpc>
              <a:spcBef>
                <a:spcPts val="495"/>
              </a:spcBef>
            </a:pPr>
            <a:r>
              <a:rPr sz="1500" b="1" spc="-5" dirty="0">
                <a:latin typeface="Courier New"/>
                <a:cs typeface="Courier New"/>
              </a:rPr>
              <a:t>19.26</a:t>
            </a:r>
            <a:endParaRPr sz="1500">
              <a:latin typeface="Courier New"/>
              <a:cs typeface="Courier New"/>
            </a:endParaRPr>
          </a:p>
          <a:p>
            <a:pPr marL="127000">
              <a:lnSpc>
                <a:spcPct val="100000"/>
              </a:lnSpc>
              <a:spcBef>
                <a:spcPts val="395"/>
              </a:spcBef>
              <a:tabLst>
                <a:tab pos="469265" algn="l"/>
              </a:tabLst>
            </a:pPr>
            <a:r>
              <a:rPr sz="1500" b="1" dirty="0">
                <a:latin typeface="Courier New"/>
                <a:cs typeface="Courier New"/>
              </a:rPr>
              <a:t>=	</a:t>
            </a:r>
            <a:r>
              <a:rPr sz="1500" b="1" spc="-5" dirty="0">
                <a:latin typeface="Courier New"/>
                <a:cs typeface="Courier New"/>
              </a:rPr>
              <a:t>0.0000</a:t>
            </a:r>
            <a:endParaRPr sz="1500">
              <a:latin typeface="Courier New"/>
              <a:cs typeface="Courier New"/>
            </a:endParaRPr>
          </a:p>
          <a:p>
            <a:pPr marL="126364">
              <a:lnSpc>
                <a:spcPct val="100000"/>
              </a:lnSpc>
              <a:spcBef>
                <a:spcPts val="409"/>
              </a:spcBef>
              <a:tabLst>
                <a:tab pos="469265" algn="l"/>
              </a:tabLst>
            </a:pPr>
            <a:r>
              <a:rPr sz="1500" b="1" dirty="0">
                <a:latin typeface="Courier New"/>
                <a:cs typeface="Courier New"/>
              </a:rPr>
              <a:t>=	</a:t>
            </a:r>
            <a:r>
              <a:rPr sz="1500" b="1" spc="-5" dirty="0">
                <a:latin typeface="Courier New"/>
                <a:cs typeface="Courier New"/>
              </a:rPr>
              <a:t>0.0512</a:t>
            </a:r>
            <a:endParaRPr sz="15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395"/>
              </a:spcBef>
              <a:tabLst>
                <a:tab pos="354965" algn="l"/>
              </a:tabLst>
            </a:pPr>
            <a:r>
              <a:rPr sz="1500" b="1" dirty="0">
                <a:latin typeface="Courier New"/>
                <a:cs typeface="Courier New"/>
              </a:rPr>
              <a:t>=	</a:t>
            </a:r>
            <a:r>
              <a:rPr sz="1500" b="1" spc="-5" dirty="0">
                <a:latin typeface="Courier New"/>
                <a:cs typeface="Courier New"/>
              </a:rPr>
              <a:t>18.581</a:t>
            </a:r>
            <a:endParaRPr sz="15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96240" y="4275423"/>
            <a:ext cx="8343900" cy="0"/>
          </a:xfrm>
          <a:custGeom>
            <a:avLst/>
            <a:gdLst/>
            <a:ahLst/>
            <a:cxnLst/>
            <a:rect l="l" t="t" r="r" b="b"/>
            <a:pathLst>
              <a:path w="8343900">
                <a:moveTo>
                  <a:pt x="0" y="0"/>
                </a:moveTo>
                <a:lnTo>
                  <a:pt x="8343900" y="0"/>
                </a:lnTo>
              </a:path>
            </a:pathLst>
          </a:custGeom>
          <a:ln w="1733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364490" y="3612670"/>
          <a:ext cx="8409938" cy="13332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50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21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59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19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946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R="17780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testscr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Courier New"/>
                          <a:cs typeface="Courier New"/>
                        </a:rPr>
                        <a:t>|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R="163830" algn="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Coef.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286385">
                        <a:lnSpc>
                          <a:spcPts val="155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Robust</a:t>
                      </a:r>
                      <a:endParaRPr sz="1500">
                        <a:latin typeface="Courier New"/>
                        <a:cs typeface="Courier New"/>
                      </a:endParaRPr>
                    </a:p>
                    <a:p>
                      <a:pPr marL="17081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Std.</a:t>
                      </a:r>
                      <a:r>
                        <a:rPr sz="1500" b="1" spc="-4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500" b="1" spc="-5" dirty="0">
                          <a:latin typeface="Courier New"/>
                          <a:cs typeface="Courier New"/>
                        </a:rPr>
                        <a:t>Err.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14350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Courier New"/>
                          <a:cs typeface="Courier New"/>
                        </a:rPr>
                        <a:t>t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R="50800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P&gt;|t|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34163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[95%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Conf.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marR="26034" algn="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Interval]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R="17780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qqqqstr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500" b="1" dirty="0">
                          <a:latin typeface="Courier New"/>
                          <a:cs typeface="Courier New"/>
                        </a:rPr>
                        <a:t>|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R="163195" algn="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-2.279808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17145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.5194892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R="163195" algn="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-4.39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R="48895" algn="ct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0.000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228600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-3.300945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-1.258671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508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346">
                <a:tc>
                  <a:txBody>
                    <a:bodyPr/>
                    <a:lstStyle/>
                    <a:p>
                      <a:pPr marR="17780" algn="ctr">
                        <a:lnSpc>
                          <a:spcPts val="1795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qq_cons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0">
                        <a:lnSpc>
                          <a:spcPts val="1795"/>
                        </a:lnSpc>
                      </a:pPr>
                      <a:r>
                        <a:rPr sz="1500" b="1" dirty="0">
                          <a:latin typeface="Courier New"/>
                          <a:cs typeface="Courier New"/>
                        </a:rPr>
                        <a:t>|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r">
                        <a:lnSpc>
                          <a:spcPts val="1795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698.933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0815">
                        <a:lnSpc>
                          <a:spcPts val="1795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10.36436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3830" algn="r">
                        <a:lnSpc>
                          <a:spcPts val="1795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67.44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800" algn="ctr">
                        <a:lnSpc>
                          <a:spcPts val="1795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0.000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340995">
                        <a:lnSpc>
                          <a:spcPts val="1795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678.5602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6034" algn="r">
                        <a:lnSpc>
                          <a:spcPts val="1795"/>
                        </a:lnSpc>
                      </a:pPr>
                      <a:r>
                        <a:rPr sz="1500" b="1" spc="-5" dirty="0">
                          <a:latin typeface="Courier New"/>
                          <a:cs typeface="Courier New"/>
                        </a:rPr>
                        <a:t>719.3057</a:t>
                      </a:r>
                      <a:endParaRPr sz="15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46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83540" y="5504179"/>
            <a:ext cx="7454265" cy="704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045" marR="343535" indent="-347980">
              <a:lnSpc>
                <a:spcPct val="100000"/>
              </a:lnSpc>
              <a:spcBef>
                <a:spcPts val="100"/>
              </a:spcBef>
              <a:buChar char="•"/>
              <a:tabLst>
                <a:tab pos="360045" algn="l"/>
                <a:tab pos="360680" algn="l"/>
              </a:tabLst>
            </a:pPr>
            <a:r>
              <a:rPr sz="1400" dirty="0">
                <a:latin typeface="Verdana"/>
                <a:cs typeface="Verdana"/>
              </a:rPr>
              <a:t>Se si utilizza l'opzione </a:t>
            </a:r>
            <a:r>
              <a:rPr sz="1400" b="1" dirty="0">
                <a:latin typeface="Verdana"/>
                <a:cs typeface="Verdana"/>
              </a:rPr>
              <a:t>“</a:t>
            </a:r>
            <a:r>
              <a:rPr sz="1400" b="1" dirty="0">
                <a:solidFill>
                  <a:srgbClr val="FF0000"/>
                </a:solidFill>
                <a:latin typeface="Verdana"/>
                <a:cs typeface="Verdana"/>
              </a:rPr>
              <a:t>, </a:t>
            </a:r>
            <a:r>
              <a:rPr sz="1400" b="1" spc="-5" dirty="0">
                <a:solidFill>
                  <a:srgbClr val="FF0000"/>
                </a:solidFill>
                <a:latin typeface="Verdana"/>
                <a:cs typeface="Verdana"/>
              </a:rPr>
              <a:t>robust</a:t>
            </a:r>
            <a:r>
              <a:rPr sz="1400" b="1" spc="-5" dirty="0">
                <a:latin typeface="Verdana"/>
                <a:cs typeface="Verdana"/>
              </a:rPr>
              <a:t>"</a:t>
            </a:r>
            <a:r>
              <a:rPr sz="1400" spc="-5" dirty="0">
                <a:latin typeface="Verdana"/>
                <a:cs typeface="Verdana"/>
              </a:rPr>
              <a:t>, </a:t>
            </a:r>
            <a:r>
              <a:rPr sz="1400" dirty="0">
                <a:latin typeface="Verdana"/>
                <a:cs typeface="Verdana"/>
              </a:rPr>
              <a:t>STATA calcola gli errori standard</a:t>
            </a:r>
            <a:r>
              <a:rPr sz="1400" spc="-15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robusti  </a:t>
            </a:r>
            <a:r>
              <a:rPr sz="1400" spc="-5" dirty="0">
                <a:latin typeface="Verdana"/>
                <a:cs typeface="Verdana"/>
              </a:rPr>
              <a:t>all'eteroschedasticità</a:t>
            </a:r>
            <a:endParaRPr sz="14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300"/>
              </a:spcBef>
              <a:buChar char="•"/>
              <a:tabLst>
                <a:tab pos="360045" algn="l"/>
                <a:tab pos="360680" algn="l"/>
              </a:tabLst>
            </a:pPr>
            <a:r>
              <a:rPr sz="1400" dirty="0">
                <a:latin typeface="Verdana"/>
                <a:cs typeface="Verdana"/>
              </a:rPr>
              <a:t>In caso contrario, STATA calcola gli errori standard per </a:t>
            </a:r>
            <a:r>
              <a:rPr sz="1400" spc="-5" dirty="0">
                <a:latin typeface="Verdana"/>
                <a:cs typeface="Verdana"/>
              </a:rPr>
              <a:t>l'omoschedasticità</a:t>
            </a:r>
            <a:r>
              <a:rPr sz="1400" spc="-14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pura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39687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Il punto</a:t>
            </a:r>
            <a:r>
              <a:rPr i="1" spc="-3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essenziale</a:t>
            </a:r>
            <a:r>
              <a:rPr spc="-5"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7920990" cy="410400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0045" marR="137795" indent="-347980">
              <a:lnSpc>
                <a:spcPct val="100000"/>
              </a:lnSpc>
              <a:spcBef>
                <a:spcPts val="105"/>
              </a:spcBef>
              <a:buChar char="•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errori sono omoschedastici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eteroschedastici </a:t>
            </a:r>
            <a:r>
              <a:rPr sz="2000" dirty="0">
                <a:latin typeface="Verdana"/>
                <a:cs typeface="Verdana"/>
              </a:rPr>
              <a:t>e si  utilizzano </a:t>
            </a:r>
            <a:r>
              <a:rPr sz="2000" spc="-5" dirty="0">
                <a:latin typeface="Verdana"/>
                <a:cs typeface="Verdana"/>
              </a:rPr>
              <a:t>errori </a:t>
            </a:r>
            <a:r>
              <a:rPr sz="2000" dirty="0">
                <a:latin typeface="Verdana"/>
                <a:cs typeface="Verdana"/>
              </a:rPr>
              <a:t>standard </a:t>
            </a:r>
            <a:r>
              <a:rPr sz="2000" spc="-5" dirty="0">
                <a:latin typeface="Verdana"/>
                <a:cs typeface="Verdana"/>
              </a:rPr>
              <a:t>robusti all’eteroschedasticità, </a:t>
            </a:r>
            <a:r>
              <a:rPr sz="2000" dirty="0">
                <a:latin typeface="Verdana"/>
                <a:cs typeface="Verdana"/>
              </a:rPr>
              <a:t>va  </a:t>
            </a:r>
            <a:r>
              <a:rPr sz="2000" spc="-5" dirty="0">
                <a:latin typeface="Verdana"/>
                <a:cs typeface="Verdana"/>
              </a:rPr>
              <a:t>bene</a:t>
            </a:r>
            <a:endParaRPr sz="2000">
              <a:latin typeface="Verdana"/>
              <a:cs typeface="Verdana"/>
            </a:endParaRPr>
          </a:p>
          <a:p>
            <a:pPr marL="360045" marR="5080" indent="-347980">
              <a:lnSpc>
                <a:spcPct val="100000"/>
              </a:lnSpc>
              <a:spcBef>
                <a:spcPts val="1100"/>
              </a:spcBef>
              <a:buChar char="•"/>
              <a:tabLst>
                <a:tab pos="360045" algn="l"/>
                <a:tab pos="360680" algn="l"/>
                <a:tab pos="3560445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errori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eteroschedastici </a:t>
            </a:r>
            <a:r>
              <a:rPr sz="2000" dirty="0">
                <a:latin typeface="Verdana"/>
                <a:cs typeface="Verdana"/>
              </a:rPr>
              <a:t>e si </a:t>
            </a:r>
            <a:r>
              <a:rPr sz="2000" spc="-5" dirty="0">
                <a:latin typeface="Verdana"/>
                <a:cs typeface="Verdana"/>
              </a:rPr>
              <a:t>utilizza </a:t>
            </a:r>
            <a:r>
              <a:rPr sz="2000" dirty="0">
                <a:latin typeface="Verdana"/>
                <a:cs typeface="Verdana"/>
              </a:rPr>
              <a:t>la formula  </a:t>
            </a:r>
            <a:r>
              <a:rPr sz="2000" spc="-5" dirty="0">
                <a:latin typeface="Verdana"/>
                <a:cs typeface="Verdana"/>
              </a:rPr>
              <a:t>dell'omoschedasticità pura per gli errori </a:t>
            </a:r>
            <a:r>
              <a:rPr sz="2000" dirty="0">
                <a:latin typeface="Verdana"/>
                <a:cs typeface="Verdana"/>
              </a:rPr>
              <a:t>standard, </a:t>
            </a:r>
            <a:r>
              <a:rPr sz="2000" spc="-5" dirty="0">
                <a:latin typeface="Verdana"/>
                <a:cs typeface="Verdana"/>
              </a:rPr>
              <a:t>gli errori  </a:t>
            </a:r>
            <a:r>
              <a:rPr sz="2000" dirty="0">
                <a:latin typeface="Verdana"/>
                <a:cs typeface="Verdana"/>
              </a:rPr>
              <a:t>standard saranno </a:t>
            </a:r>
            <a:r>
              <a:rPr sz="2000" spc="-5" dirty="0">
                <a:latin typeface="Verdana"/>
                <a:cs typeface="Verdana"/>
              </a:rPr>
              <a:t>errati (lo stimatore dell'omoschedasticità  pura </a:t>
            </a:r>
            <a:r>
              <a:rPr sz="2000" spc="-10" dirty="0">
                <a:latin typeface="Verdana"/>
                <a:cs typeface="Verdana"/>
              </a:rPr>
              <a:t>della</a:t>
            </a:r>
            <a:r>
              <a:rPr sz="2000" spc="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varianza di	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incoerente in presenza di  eteroschedasticità).</a:t>
            </a:r>
            <a:endParaRPr sz="2000">
              <a:latin typeface="Verdana"/>
              <a:cs typeface="Verdana"/>
            </a:endParaRPr>
          </a:p>
          <a:p>
            <a:pPr marL="360045" marR="335280" indent="-347980">
              <a:lnSpc>
                <a:spcPct val="100000"/>
              </a:lnSpc>
              <a:spcBef>
                <a:spcPts val="1110"/>
              </a:spcBef>
              <a:buChar char="•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Le </a:t>
            </a:r>
            <a:r>
              <a:rPr sz="2000" spc="-5" dirty="0">
                <a:latin typeface="Verdana"/>
                <a:cs typeface="Verdana"/>
              </a:rPr>
              <a:t>due </a:t>
            </a:r>
            <a:r>
              <a:rPr sz="2000" dirty="0">
                <a:latin typeface="Verdana"/>
                <a:cs typeface="Verdana"/>
              </a:rPr>
              <a:t>formule coincidono </a:t>
            </a:r>
            <a:r>
              <a:rPr sz="2000" spc="-5" dirty="0">
                <a:latin typeface="Verdana"/>
                <a:cs typeface="Verdana"/>
              </a:rPr>
              <a:t>(quando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grande) </a:t>
            </a:r>
            <a:r>
              <a:rPr sz="2000" dirty="0">
                <a:latin typeface="Verdana"/>
                <a:cs typeface="Verdana"/>
              </a:rPr>
              <a:t>nel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caso  </a:t>
            </a:r>
            <a:r>
              <a:rPr sz="2000" spc="-5" dirty="0">
                <a:latin typeface="Verdana"/>
                <a:cs typeface="Verdana"/>
              </a:rPr>
              <a:t>speciale di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omoschedasticità</a:t>
            </a:r>
            <a:endParaRPr sz="2000">
              <a:latin typeface="Verdana"/>
              <a:cs typeface="Verdana"/>
            </a:endParaRPr>
          </a:p>
          <a:p>
            <a:pPr marL="360045" indent="-347980">
              <a:lnSpc>
                <a:spcPct val="100000"/>
              </a:lnSpc>
              <a:spcBef>
                <a:spcPts val="1090"/>
              </a:spcBef>
              <a:buChar char="•"/>
              <a:tabLst>
                <a:tab pos="360045" algn="l"/>
                <a:tab pos="360680" algn="l"/>
              </a:tabLst>
            </a:pPr>
            <a:r>
              <a:rPr sz="2000" dirty="0">
                <a:latin typeface="Verdana"/>
                <a:cs typeface="Verdana"/>
              </a:rPr>
              <a:t>Quindi si </a:t>
            </a:r>
            <a:r>
              <a:rPr sz="2000" spc="-5" dirty="0">
                <a:latin typeface="Verdana"/>
                <a:cs typeface="Verdana"/>
              </a:rPr>
              <a:t>dovrebbero </a:t>
            </a:r>
            <a:r>
              <a:rPr sz="2000" dirty="0">
                <a:latin typeface="Verdana"/>
                <a:cs typeface="Verdana"/>
              </a:rPr>
              <a:t>sempre </a:t>
            </a:r>
            <a:r>
              <a:rPr sz="2000" spc="-5" dirty="0">
                <a:latin typeface="Verdana"/>
                <a:cs typeface="Verdana"/>
              </a:rPr>
              <a:t>utilizzare errori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standard</a:t>
            </a:r>
            <a:endParaRPr sz="2000">
              <a:latin typeface="Verdana"/>
              <a:cs typeface="Verdana"/>
            </a:endParaRPr>
          </a:p>
          <a:p>
            <a:pPr marL="360045">
              <a:lnSpc>
                <a:spcPct val="100000"/>
              </a:lnSpc>
              <a:spcBef>
                <a:spcPts val="5"/>
              </a:spcBef>
            </a:pPr>
            <a:r>
              <a:rPr sz="2000" spc="-5" dirty="0">
                <a:latin typeface="Verdana"/>
                <a:cs typeface="Verdana"/>
              </a:rPr>
              <a:t>robusti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all'eteroschedasticità.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564635" y="3535679"/>
            <a:ext cx="316991" cy="469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47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19480"/>
            <a:ext cx="8156575" cy="5704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Fondamenti teorici dei minimi quadrati </a:t>
            </a:r>
            <a:r>
              <a:rPr sz="2400" b="1" spc="-10" dirty="0">
                <a:latin typeface="Verdana"/>
                <a:cs typeface="Verdana"/>
              </a:rPr>
              <a:t>ordinari  </a:t>
            </a:r>
            <a:r>
              <a:rPr sz="2400" b="1" spc="-5" dirty="0">
                <a:latin typeface="Verdana"/>
                <a:cs typeface="Verdana"/>
              </a:rPr>
              <a:t>(Paragrafo</a:t>
            </a:r>
            <a:r>
              <a:rPr sz="2400" b="1" spc="-4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5.5)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100">
              <a:latin typeface="Verdana"/>
              <a:cs typeface="Verdana"/>
            </a:endParaRPr>
          </a:p>
          <a:p>
            <a:pPr marL="21590" marR="219710" indent="-9525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Abbiamo già appreso </a:t>
            </a:r>
            <a:r>
              <a:rPr sz="2400" dirty="0">
                <a:latin typeface="Verdana"/>
                <a:cs typeface="Verdana"/>
              </a:rPr>
              <a:t>molto sugli </a:t>
            </a:r>
            <a:r>
              <a:rPr sz="2400" spc="-5" dirty="0">
                <a:latin typeface="Verdana"/>
                <a:cs typeface="Verdana"/>
              </a:rPr>
              <a:t>stimatori dei  </a:t>
            </a:r>
            <a:r>
              <a:rPr sz="2400" dirty="0">
                <a:latin typeface="Verdana"/>
                <a:cs typeface="Verdana"/>
              </a:rPr>
              <a:t>minimi quadrati </a:t>
            </a:r>
            <a:r>
              <a:rPr sz="2400" spc="-5" dirty="0">
                <a:latin typeface="Verdana"/>
                <a:cs typeface="Verdana"/>
              </a:rPr>
              <a:t>ordinari: lo stimatore OLS </a:t>
            </a:r>
            <a:r>
              <a:rPr sz="2400" dirty="0">
                <a:latin typeface="Verdana"/>
                <a:cs typeface="Verdana"/>
              </a:rPr>
              <a:t>è non  </a:t>
            </a:r>
            <a:r>
              <a:rPr sz="2400" spc="-5" dirty="0">
                <a:latin typeface="Verdana"/>
                <a:cs typeface="Verdana"/>
              </a:rPr>
              <a:t>distorto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consistente; abbiamo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formula per gli  errori </a:t>
            </a:r>
            <a:r>
              <a:rPr sz="2400" dirty="0">
                <a:latin typeface="Verdana"/>
                <a:cs typeface="Verdana"/>
              </a:rPr>
              <a:t>standard </a:t>
            </a:r>
            <a:r>
              <a:rPr sz="2400" spc="-5" dirty="0">
                <a:latin typeface="Verdana"/>
                <a:cs typeface="Verdana"/>
              </a:rPr>
              <a:t>robusti all'eteroschedasticità </a:t>
            </a:r>
            <a:r>
              <a:rPr sz="2400" dirty="0">
                <a:latin typeface="Verdana"/>
                <a:cs typeface="Verdana"/>
              </a:rPr>
              <a:t>e  </a:t>
            </a:r>
            <a:r>
              <a:rPr sz="2400" spc="-5" dirty="0">
                <a:latin typeface="Verdana"/>
                <a:cs typeface="Verdana"/>
              </a:rPr>
              <a:t>possiamo costruire </a:t>
            </a:r>
            <a:r>
              <a:rPr sz="2400" spc="-10" dirty="0">
                <a:latin typeface="Verdana"/>
                <a:cs typeface="Verdana"/>
              </a:rPr>
              <a:t>intervalli </a:t>
            </a:r>
            <a:r>
              <a:rPr sz="2400" spc="-5" dirty="0">
                <a:latin typeface="Verdana"/>
                <a:cs typeface="Verdana"/>
              </a:rPr>
              <a:t>di confidenza </a:t>
            </a:r>
            <a:r>
              <a:rPr sz="2400" dirty="0">
                <a:latin typeface="Verdana"/>
                <a:cs typeface="Verdana"/>
              </a:rPr>
              <a:t>e  </a:t>
            </a:r>
            <a:r>
              <a:rPr sz="2400" spc="-5" dirty="0">
                <a:latin typeface="Verdana"/>
                <a:cs typeface="Verdana"/>
              </a:rPr>
              <a:t>statistiche di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test.</a:t>
            </a:r>
            <a:endParaRPr sz="2400">
              <a:latin typeface="Verdana"/>
              <a:cs typeface="Verdana"/>
            </a:endParaRPr>
          </a:p>
          <a:p>
            <a:pPr marL="21590" marR="161925" indent="-9525">
              <a:lnSpc>
                <a:spcPct val="100000"/>
              </a:lnSpc>
              <a:spcBef>
                <a:spcPts val="605"/>
              </a:spcBef>
            </a:pP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buona ragione per utilizzare </a:t>
            </a:r>
            <a:r>
              <a:rPr sz="2400" dirty="0">
                <a:latin typeface="Verdana"/>
                <a:cs typeface="Verdana"/>
              </a:rPr>
              <a:t>i minimi </a:t>
            </a:r>
            <a:r>
              <a:rPr sz="2400" spc="-5" dirty="0">
                <a:latin typeface="Verdana"/>
                <a:cs typeface="Verdana"/>
              </a:rPr>
              <a:t>quadrati  ordinari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anche </a:t>
            </a:r>
            <a:r>
              <a:rPr sz="2400" spc="-15" dirty="0">
                <a:latin typeface="Verdana"/>
                <a:cs typeface="Verdana"/>
              </a:rPr>
              <a:t>l’impiego </a:t>
            </a:r>
            <a:r>
              <a:rPr sz="2400" spc="-5" dirty="0">
                <a:latin typeface="Verdana"/>
                <a:cs typeface="Verdana"/>
              </a:rPr>
              <a:t>universale, percià gli altri  saranno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grado di capire ciò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fate.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effetti,  </a:t>
            </a:r>
            <a:r>
              <a:rPr sz="2400" spc="-10" dirty="0">
                <a:latin typeface="Verdana"/>
                <a:cs typeface="Verdana"/>
              </a:rPr>
              <a:t>l’OLS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linguaggio dell'analisi di regressione,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se  </a:t>
            </a:r>
            <a:r>
              <a:rPr sz="2400" spc="-10" dirty="0">
                <a:latin typeface="Verdana"/>
                <a:cs typeface="Verdana"/>
              </a:rPr>
              <a:t>utilizzate </a:t>
            </a:r>
            <a:r>
              <a:rPr sz="2400" dirty="0">
                <a:latin typeface="Verdana"/>
                <a:cs typeface="Verdana"/>
              </a:rPr>
              <a:t>uno </a:t>
            </a:r>
            <a:r>
              <a:rPr sz="2400" spc="-5" dirty="0">
                <a:latin typeface="Verdana"/>
                <a:cs typeface="Verdana"/>
              </a:rPr>
              <a:t>stimatore diverso, parlerete </a:t>
            </a:r>
            <a:r>
              <a:rPr sz="2400" dirty="0">
                <a:latin typeface="Verdana"/>
                <a:cs typeface="Verdana"/>
              </a:rPr>
              <a:t>un  </a:t>
            </a:r>
            <a:r>
              <a:rPr sz="2400" spc="-5" dirty="0">
                <a:latin typeface="Verdana"/>
                <a:cs typeface="Verdana"/>
              </a:rPr>
              <a:t>linguaggio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differente.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48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038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Eppure potreste </a:t>
            </a:r>
            <a:r>
              <a:rPr spc="-5" dirty="0"/>
              <a:t>ancora</a:t>
            </a:r>
            <a:r>
              <a:rPr spc="90" dirty="0"/>
              <a:t> </a:t>
            </a:r>
            <a:r>
              <a:rPr spc="-10" dirty="0"/>
              <a:t>chiedervi…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49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72450" cy="3698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045" marR="5080" indent="-347980">
              <a:lnSpc>
                <a:spcPct val="100000"/>
              </a:lnSpc>
              <a:spcBef>
                <a:spcPts val="100"/>
              </a:spcBef>
              <a:buChar char="•"/>
              <a:tabLst>
                <a:tab pos="360045" algn="l"/>
                <a:tab pos="360680" algn="l"/>
              </a:tabLst>
            </a:pPr>
            <a:r>
              <a:rPr sz="2400" spc="-5" dirty="0">
                <a:latin typeface="Verdana"/>
                <a:cs typeface="Verdana"/>
              </a:rPr>
              <a:t>Tutto </a:t>
            </a:r>
            <a:r>
              <a:rPr sz="2400" dirty="0">
                <a:latin typeface="Verdana"/>
                <a:cs typeface="Verdana"/>
              </a:rPr>
              <a:t>quanto </a:t>
            </a:r>
            <a:r>
              <a:rPr sz="2400" spc="-5" dirty="0">
                <a:latin typeface="Verdana"/>
                <a:cs typeface="Verdana"/>
              </a:rPr>
              <a:t>detto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davvero </a:t>
            </a:r>
            <a:r>
              <a:rPr sz="2400" dirty="0">
                <a:latin typeface="Verdana"/>
                <a:cs typeface="Verdana"/>
              </a:rPr>
              <a:t>una buona </a:t>
            </a:r>
            <a:r>
              <a:rPr sz="2400" spc="-5" dirty="0">
                <a:latin typeface="Verdana"/>
                <a:cs typeface="Verdana"/>
              </a:rPr>
              <a:t>ragione  per </a:t>
            </a:r>
            <a:r>
              <a:rPr sz="2400" spc="-10" dirty="0">
                <a:latin typeface="Verdana"/>
                <a:cs typeface="Verdana"/>
              </a:rPr>
              <a:t>utilizzare </a:t>
            </a:r>
            <a:r>
              <a:rPr sz="2400" spc="-5" dirty="0">
                <a:latin typeface="Verdana"/>
                <a:cs typeface="Verdana"/>
              </a:rPr>
              <a:t>OLS? Non esistono altri </a:t>
            </a:r>
            <a:r>
              <a:rPr sz="2400" dirty="0">
                <a:latin typeface="Verdana"/>
                <a:cs typeface="Verdana"/>
              </a:rPr>
              <a:t>stimatori che  </a:t>
            </a:r>
            <a:r>
              <a:rPr sz="2400" spc="-5" dirty="0">
                <a:latin typeface="Verdana"/>
                <a:cs typeface="Verdana"/>
              </a:rPr>
              <a:t>potrebbero essere migliori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particolare </a:t>
            </a:r>
            <a:r>
              <a:rPr sz="2400" dirty="0">
                <a:latin typeface="Verdana"/>
                <a:cs typeface="Verdana"/>
              </a:rPr>
              <a:t>che  </a:t>
            </a:r>
            <a:r>
              <a:rPr sz="2400" spc="-5" dirty="0">
                <a:latin typeface="Verdana"/>
                <a:cs typeface="Verdana"/>
              </a:rPr>
              <a:t>potrebbero avere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varianza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inferiore?</a:t>
            </a:r>
            <a:endParaRPr sz="2400">
              <a:latin typeface="Verdana"/>
              <a:cs typeface="Verdana"/>
            </a:endParaRPr>
          </a:p>
          <a:p>
            <a:pPr marL="360045" marR="458470" indent="-347980">
              <a:lnSpc>
                <a:spcPct val="100000"/>
              </a:lnSpc>
              <a:spcBef>
                <a:spcPts val="600"/>
              </a:spcBef>
              <a:buChar char="•"/>
              <a:tabLst>
                <a:tab pos="360045" algn="l"/>
                <a:tab pos="360680" algn="l"/>
              </a:tabLst>
            </a:pPr>
            <a:r>
              <a:rPr sz="2400" spc="-5" dirty="0">
                <a:latin typeface="Verdana"/>
                <a:cs typeface="Verdana"/>
              </a:rPr>
              <a:t>Inoltre, </a:t>
            </a:r>
            <a:r>
              <a:rPr sz="2400" dirty="0">
                <a:latin typeface="Verdana"/>
                <a:cs typeface="Verdana"/>
              </a:rPr>
              <a:t>che ne è stato </a:t>
            </a:r>
            <a:r>
              <a:rPr sz="2400" spc="-5" dirty="0">
                <a:latin typeface="Verdana"/>
                <a:cs typeface="Verdana"/>
              </a:rPr>
              <a:t>della </a:t>
            </a:r>
            <a:r>
              <a:rPr sz="2400" dirty="0">
                <a:latin typeface="Verdana"/>
                <a:cs typeface="Verdana"/>
              </a:rPr>
              <a:t>nostra </a:t>
            </a:r>
            <a:r>
              <a:rPr sz="2400" spc="-5" dirty="0">
                <a:latin typeface="Verdana"/>
                <a:cs typeface="Verdana"/>
              </a:rPr>
              <a:t>vecchia cara  </a:t>
            </a:r>
            <a:r>
              <a:rPr sz="2400" dirty="0">
                <a:latin typeface="Verdana"/>
                <a:cs typeface="Verdana"/>
              </a:rPr>
              <a:t>amica,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distribuzione </a:t>
            </a:r>
            <a:r>
              <a:rPr sz="2400" i="1" dirty="0">
                <a:latin typeface="Verdana"/>
                <a:cs typeface="Verdana"/>
              </a:rPr>
              <a:t>t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Student?</a:t>
            </a:r>
            <a:endParaRPr sz="2400">
              <a:latin typeface="Verdana"/>
              <a:cs typeface="Verdana"/>
            </a:endParaRPr>
          </a:p>
          <a:p>
            <a:pPr marL="21590" marR="135890" indent="-9525">
              <a:lnSpc>
                <a:spcPct val="100000"/>
              </a:lnSpc>
              <a:spcBef>
                <a:spcPts val="2405"/>
              </a:spcBef>
            </a:pPr>
            <a:r>
              <a:rPr sz="2400" spc="-5" dirty="0">
                <a:latin typeface="Verdana"/>
                <a:cs typeface="Verdana"/>
              </a:rPr>
              <a:t>Ora </a:t>
            </a:r>
            <a:r>
              <a:rPr sz="2400" dirty="0">
                <a:latin typeface="Verdana"/>
                <a:cs typeface="Verdana"/>
              </a:rPr>
              <a:t>risponderemo a </a:t>
            </a:r>
            <a:r>
              <a:rPr sz="2400" spc="-5" dirty="0">
                <a:latin typeface="Verdana"/>
                <a:cs typeface="Verdana"/>
              </a:rPr>
              <a:t>queste </a:t>
            </a:r>
            <a:r>
              <a:rPr sz="2400" dirty="0">
                <a:latin typeface="Verdana"/>
                <a:cs typeface="Verdana"/>
              </a:rPr>
              <a:t>domande – ma </a:t>
            </a:r>
            <a:r>
              <a:rPr sz="2400" spc="-5" dirty="0">
                <a:latin typeface="Verdana"/>
                <a:cs typeface="Verdana"/>
              </a:rPr>
              <a:t>per farlo  abbiamo bisogno di assunzioni più forti delle tre  </a:t>
            </a:r>
            <a:r>
              <a:rPr sz="2400" spc="-10" dirty="0">
                <a:latin typeface="Verdana"/>
                <a:cs typeface="Verdana"/>
              </a:rPr>
              <a:t>relative </a:t>
            </a:r>
            <a:r>
              <a:rPr sz="2400" dirty="0">
                <a:latin typeface="Verdana"/>
                <a:cs typeface="Verdana"/>
              </a:rPr>
              <a:t>ai minimi quadrati che </a:t>
            </a:r>
            <a:r>
              <a:rPr sz="2400" spc="-5" dirty="0">
                <a:latin typeface="Verdana"/>
                <a:cs typeface="Verdana"/>
              </a:rPr>
              <a:t>abbiamo già</a:t>
            </a:r>
            <a:r>
              <a:rPr sz="2400" spc="1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visto.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34467"/>
            <a:ext cx="8376919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Il modello di </a:t>
            </a:r>
            <a:r>
              <a:rPr spc="-10" dirty="0"/>
              <a:t>regressione </a:t>
            </a:r>
            <a:r>
              <a:rPr spc="-5" dirty="0" err="1"/>
              <a:t>lineare</a:t>
            </a:r>
            <a:r>
              <a:rPr spc="-5" dirty="0"/>
              <a:t>  </a:t>
            </a:r>
            <a:br>
              <a:rPr lang="it-IT" spc="-5" dirty="0"/>
            </a:br>
            <a:r>
              <a:rPr lang="it-IT" spc="-5" dirty="0"/>
              <a:t>Esempio tasso studenti/</a:t>
            </a:r>
            <a:r>
              <a:rPr lang="it-IT" spc="-5" dirty="0" err="1"/>
              <a:t>insegnanti:STR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444879"/>
            <a:ext cx="7809865" cy="50253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Verdana"/>
                <a:cs typeface="Verdana"/>
              </a:rPr>
              <a:t>La </a:t>
            </a:r>
            <a:r>
              <a:rPr sz="2800" b="1" i="1" spc="-10" dirty="0">
                <a:latin typeface="Verdana"/>
                <a:cs typeface="Verdana"/>
              </a:rPr>
              <a:t>retta </a:t>
            </a:r>
            <a:r>
              <a:rPr sz="2800" b="1" i="1" spc="-5" dirty="0">
                <a:latin typeface="Verdana"/>
                <a:cs typeface="Verdana"/>
              </a:rPr>
              <a:t>di</a:t>
            </a:r>
            <a:r>
              <a:rPr sz="2800" b="1" i="1" spc="50" dirty="0">
                <a:latin typeface="Verdana"/>
                <a:cs typeface="Verdana"/>
              </a:rPr>
              <a:t> </a:t>
            </a:r>
            <a:r>
              <a:rPr sz="2800" b="1" i="1" spc="-5" dirty="0">
                <a:latin typeface="Verdana"/>
                <a:cs typeface="Verdana"/>
              </a:rPr>
              <a:t>regressione</a:t>
            </a:r>
            <a:r>
              <a:rPr sz="2800" b="1" spc="-5" dirty="0">
                <a:latin typeface="Verdana"/>
                <a:cs typeface="Verdana"/>
              </a:rPr>
              <a:t>:</a:t>
            </a:r>
            <a:endParaRPr sz="28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  <a:spcBef>
                <a:spcPts val="2320"/>
              </a:spcBef>
            </a:pPr>
            <a:r>
              <a:rPr sz="2400" i="1" spc="-10" dirty="0">
                <a:latin typeface="Verdana"/>
                <a:cs typeface="Verdana"/>
              </a:rPr>
              <a:t>TestScore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-24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5" dirty="0">
                <a:latin typeface="Verdana"/>
                <a:cs typeface="Verdana"/>
              </a:rPr>
              <a:t>STR</a:t>
            </a:r>
            <a:endParaRPr sz="2400">
              <a:latin typeface="Verdana"/>
              <a:cs typeface="Verdana"/>
            </a:endParaRPr>
          </a:p>
          <a:p>
            <a:pPr marL="393700">
              <a:lnSpc>
                <a:spcPts val="2875"/>
              </a:lnSpc>
              <a:spcBef>
                <a:spcPts val="1850"/>
              </a:spcBef>
            </a:pP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pendenza </a:t>
            </a:r>
            <a:r>
              <a:rPr sz="2400" spc="-10" dirty="0">
                <a:latin typeface="Verdana"/>
                <a:cs typeface="Verdana"/>
              </a:rPr>
              <a:t>della </a:t>
            </a:r>
            <a:r>
              <a:rPr sz="2400" spc="-5" dirty="0">
                <a:latin typeface="Verdana"/>
                <a:cs typeface="Verdana"/>
              </a:rPr>
              <a:t>retta di</a:t>
            </a:r>
            <a:r>
              <a:rPr sz="2400" spc="-2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regressione</a:t>
            </a:r>
            <a:endParaRPr sz="2400">
              <a:latin typeface="Verdana"/>
              <a:cs typeface="Verdana"/>
            </a:endParaRPr>
          </a:p>
          <a:p>
            <a:pPr marL="393700">
              <a:lnSpc>
                <a:spcPts val="2875"/>
              </a:lnSpc>
            </a:pPr>
            <a:r>
              <a:rPr sz="3600" baseline="-33564" dirty="0">
                <a:latin typeface="Verdana"/>
                <a:cs typeface="Verdana"/>
              </a:rPr>
              <a:t>= </a:t>
            </a:r>
            <a:r>
              <a:rPr sz="2400" spc="-25" dirty="0">
                <a:latin typeface="Symbol"/>
                <a:cs typeface="Symbol"/>
              </a:rPr>
              <a:t></a:t>
            </a:r>
            <a:r>
              <a:rPr sz="2400" spc="-25" dirty="0">
                <a:latin typeface="Times New Roman"/>
                <a:cs typeface="Times New Roman"/>
              </a:rPr>
              <a:t>Test</a:t>
            </a:r>
            <a:r>
              <a:rPr sz="2400" spc="1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score</a:t>
            </a:r>
            <a:endParaRPr sz="2400">
              <a:latin typeface="Times New Roman"/>
              <a:cs typeface="Times New Roman"/>
            </a:endParaRPr>
          </a:p>
          <a:p>
            <a:pPr marL="1129665">
              <a:lnSpc>
                <a:spcPts val="2630"/>
              </a:lnSpc>
              <a:spcBef>
                <a:spcPts val="509"/>
              </a:spcBef>
            </a:pPr>
            <a:r>
              <a:rPr sz="2400" spc="-15" dirty="0">
                <a:latin typeface="Symbol"/>
                <a:cs typeface="Symbol"/>
              </a:rPr>
              <a:t></a:t>
            </a:r>
            <a:r>
              <a:rPr sz="2400" i="1" spc="-15" dirty="0">
                <a:latin typeface="Times New Roman"/>
                <a:cs typeface="Times New Roman"/>
              </a:rPr>
              <a:t>STR</a:t>
            </a:r>
            <a:endParaRPr sz="2400">
              <a:latin typeface="Times New Roman"/>
              <a:cs typeface="Times New Roman"/>
            </a:endParaRPr>
          </a:p>
          <a:p>
            <a:pPr marL="393700">
              <a:lnSpc>
                <a:spcPts val="2630"/>
              </a:lnSpc>
            </a:pP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variazione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punteggio </a:t>
            </a:r>
            <a:r>
              <a:rPr sz="2400" dirty="0">
                <a:latin typeface="Verdana"/>
                <a:cs typeface="Verdana"/>
              </a:rPr>
              <a:t>nei </a:t>
            </a:r>
            <a:r>
              <a:rPr sz="2400" spc="-5" dirty="0">
                <a:latin typeface="Verdana"/>
                <a:cs typeface="Verdana"/>
              </a:rPr>
              <a:t>test per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una</a:t>
            </a:r>
            <a:endParaRPr sz="24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  <a:spcBef>
                <a:spcPts val="870"/>
              </a:spcBef>
            </a:pPr>
            <a:r>
              <a:rPr sz="2400" spc="-5" dirty="0">
                <a:latin typeface="Verdana"/>
                <a:cs typeface="Verdana"/>
              </a:rPr>
              <a:t>variazione </a:t>
            </a:r>
            <a:r>
              <a:rPr sz="2400" spc="-10" dirty="0">
                <a:latin typeface="Verdana"/>
                <a:cs typeface="Verdana"/>
              </a:rPr>
              <a:t>unitaria in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STR</a:t>
            </a:r>
            <a:endParaRPr sz="24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1020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400" i="1" spc="-5" dirty="0">
                <a:latin typeface="Verdana"/>
                <a:cs typeface="Verdana"/>
              </a:rPr>
              <a:t>Perché β</a:t>
            </a:r>
            <a:r>
              <a:rPr sz="2400" spc="-7" baseline="-20833" dirty="0">
                <a:latin typeface="Verdana"/>
                <a:cs typeface="Verdana"/>
              </a:rPr>
              <a:t>0 </a:t>
            </a:r>
            <a:r>
              <a:rPr sz="2400" i="1" dirty="0">
                <a:latin typeface="Verdana"/>
                <a:cs typeface="Verdana"/>
              </a:rPr>
              <a:t>e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i="1" spc="-5" dirty="0">
                <a:latin typeface="Verdana"/>
                <a:cs typeface="Verdana"/>
              </a:rPr>
              <a:t>sono parametri </a:t>
            </a:r>
            <a:r>
              <a:rPr sz="2400" i="1" dirty="0">
                <a:latin typeface="Verdana"/>
                <a:cs typeface="Verdana"/>
              </a:rPr>
              <a:t>di</a:t>
            </a:r>
            <a:r>
              <a:rPr sz="2400" i="1" spc="-53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“popolazione”</a:t>
            </a:r>
            <a:r>
              <a:rPr sz="2400" dirty="0"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Vorremmo conoscere il </a:t>
            </a:r>
            <a:r>
              <a:rPr sz="2400" spc="-10" dirty="0">
                <a:latin typeface="Verdana"/>
                <a:cs typeface="Verdana"/>
              </a:rPr>
              <a:t>valore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393700" marR="367665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Non conosciamo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spc="-10" dirty="0">
                <a:latin typeface="Verdana"/>
                <a:cs typeface="Verdana"/>
              </a:rPr>
              <a:t>perciò </a:t>
            </a:r>
            <a:r>
              <a:rPr sz="2400" spc="-5" dirty="0">
                <a:latin typeface="Verdana"/>
                <a:cs typeface="Verdana"/>
              </a:rPr>
              <a:t>dobbiamo stimarlo  </a:t>
            </a:r>
            <a:r>
              <a:rPr sz="2400" spc="-10" dirty="0">
                <a:latin typeface="Verdana"/>
                <a:cs typeface="Verdana"/>
              </a:rPr>
              <a:t>utilizzando 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dati.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96187" y="3564293"/>
            <a:ext cx="1436370" cy="0"/>
          </a:xfrm>
          <a:custGeom>
            <a:avLst/>
            <a:gdLst/>
            <a:ahLst/>
            <a:cxnLst/>
            <a:rect l="l" t="t" r="r" b="b"/>
            <a:pathLst>
              <a:path w="1436370">
                <a:moveTo>
                  <a:pt x="0" y="0"/>
                </a:moveTo>
                <a:lnTo>
                  <a:pt x="1436036" y="0"/>
                </a:lnTo>
              </a:path>
            </a:pathLst>
          </a:custGeom>
          <a:ln w="149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1800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Le </a:t>
            </a:r>
            <a:r>
              <a:rPr spc="-5" dirty="0"/>
              <a:t>assunzioni </a:t>
            </a:r>
            <a:r>
              <a:rPr spc="-10" dirty="0"/>
              <a:t>dei </a:t>
            </a:r>
            <a:r>
              <a:rPr spc="-5" dirty="0"/>
              <a:t>minimi </a:t>
            </a:r>
            <a:r>
              <a:rPr spc="-10" dirty="0"/>
              <a:t>quadrati</a:t>
            </a:r>
            <a:r>
              <a:rPr spc="175" dirty="0"/>
              <a:t> </a:t>
            </a:r>
            <a:r>
              <a:rPr spc="-10" dirty="0"/>
              <a:t>estese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630807"/>
            <a:ext cx="8054340" cy="4523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5445" marR="252095" indent="-34798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Consistono nelle tre </a:t>
            </a:r>
            <a:r>
              <a:rPr sz="2000" dirty="0">
                <a:latin typeface="Verdana"/>
                <a:cs typeface="Verdana"/>
              </a:rPr>
              <a:t>assunzioni </a:t>
            </a:r>
            <a:r>
              <a:rPr sz="2000" spc="-5" dirty="0">
                <a:latin typeface="Verdana"/>
                <a:cs typeface="Verdana"/>
              </a:rPr>
              <a:t>dei minimi quadrati, più altre  due:</a:t>
            </a:r>
            <a:endParaRPr sz="2000">
              <a:latin typeface="Verdana"/>
              <a:cs typeface="Verdana"/>
            </a:endParaRPr>
          </a:p>
          <a:p>
            <a:pPr marL="440055">
              <a:lnSpc>
                <a:spcPct val="100000"/>
              </a:lnSpc>
              <a:spcBef>
                <a:spcPts val="409"/>
              </a:spcBef>
              <a:tabLst>
                <a:tab pos="897255" algn="l"/>
              </a:tabLst>
            </a:pPr>
            <a:r>
              <a:rPr sz="1600" i="1" dirty="0">
                <a:latin typeface="Verdana"/>
                <a:cs typeface="Verdana"/>
              </a:rPr>
              <a:t>1.	</a:t>
            </a:r>
            <a:r>
              <a:rPr sz="1600" i="1" spc="-10" dirty="0">
                <a:latin typeface="Verdana"/>
                <a:cs typeface="Verdana"/>
              </a:rPr>
              <a:t>E</a:t>
            </a:r>
            <a:r>
              <a:rPr sz="1600" spc="-10" dirty="0">
                <a:latin typeface="Verdana"/>
                <a:cs typeface="Verdana"/>
              </a:rPr>
              <a:t>(</a:t>
            </a:r>
            <a:r>
              <a:rPr sz="1600" i="1" spc="-10" dirty="0">
                <a:latin typeface="Verdana"/>
                <a:cs typeface="Verdana"/>
              </a:rPr>
              <a:t>u</a:t>
            </a:r>
            <a:r>
              <a:rPr sz="1600" spc="-10" dirty="0">
                <a:latin typeface="Verdana"/>
                <a:cs typeface="Verdana"/>
              </a:rPr>
              <a:t>|</a:t>
            </a:r>
            <a:r>
              <a:rPr sz="1600" i="1" spc="-10" dirty="0">
                <a:latin typeface="Verdana"/>
                <a:cs typeface="Verdana"/>
              </a:rPr>
              <a:t>X </a:t>
            </a:r>
            <a:r>
              <a:rPr sz="1600" spc="-5" dirty="0">
                <a:latin typeface="Verdana"/>
                <a:cs typeface="Verdana"/>
              </a:rPr>
              <a:t>= </a:t>
            </a:r>
            <a:r>
              <a:rPr sz="1600" i="1" spc="-5" dirty="0">
                <a:latin typeface="Verdana"/>
                <a:cs typeface="Verdana"/>
              </a:rPr>
              <a:t>x</a:t>
            </a:r>
            <a:r>
              <a:rPr sz="1600" spc="-5" dirty="0">
                <a:latin typeface="Verdana"/>
                <a:cs typeface="Verdana"/>
              </a:rPr>
              <a:t>) =</a:t>
            </a:r>
            <a:r>
              <a:rPr sz="1600" spc="35" dirty="0">
                <a:latin typeface="Verdana"/>
                <a:cs typeface="Verdana"/>
              </a:rPr>
              <a:t> </a:t>
            </a:r>
            <a:r>
              <a:rPr sz="1600" dirty="0">
                <a:latin typeface="Verdana"/>
                <a:cs typeface="Verdana"/>
              </a:rPr>
              <a:t>0.</a:t>
            </a:r>
            <a:endParaRPr sz="1600">
              <a:latin typeface="Verdana"/>
              <a:cs typeface="Verdana"/>
            </a:endParaRPr>
          </a:p>
          <a:p>
            <a:pPr marL="897890" indent="-458470">
              <a:lnSpc>
                <a:spcPct val="100000"/>
              </a:lnSpc>
              <a:spcBef>
                <a:spcPts val="395"/>
              </a:spcBef>
              <a:buAutoNum type="arabicPeriod" startAt="2"/>
              <a:tabLst>
                <a:tab pos="897255" algn="l"/>
                <a:tab pos="898525" algn="l"/>
              </a:tabLst>
            </a:pPr>
            <a:r>
              <a:rPr sz="1600" spc="-10" dirty="0">
                <a:latin typeface="Verdana"/>
                <a:cs typeface="Verdana"/>
              </a:rPr>
              <a:t>(</a:t>
            </a:r>
            <a:r>
              <a:rPr sz="1600" i="1" spc="-10" dirty="0">
                <a:latin typeface="Verdana"/>
                <a:cs typeface="Verdana"/>
              </a:rPr>
              <a:t>X</a:t>
            </a:r>
            <a:r>
              <a:rPr sz="1575" i="1" spc="-15" baseline="-21164" dirty="0">
                <a:latin typeface="Verdana"/>
                <a:cs typeface="Verdana"/>
              </a:rPr>
              <a:t>i</a:t>
            </a:r>
            <a:r>
              <a:rPr sz="1600" i="1" spc="-10" dirty="0">
                <a:latin typeface="Verdana"/>
                <a:cs typeface="Verdana"/>
              </a:rPr>
              <a:t>,Y</a:t>
            </a:r>
            <a:r>
              <a:rPr sz="1575" i="1" spc="-15" baseline="-21164" dirty="0">
                <a:latin typeface="Verdana"/>
                <a:cs typeface="Verdana"/>
              </a:rPr>
              <a:t>i</a:t>
            </a:r>
            <a:r>
              <a:rPr sz="1600" spc="-10" dirty="0">
                <a:latin typeface="Verdana"/>
                <a:cs typeface="Verdana"/>
              </a:rPr>
              <a:t>), </a:t>
            </a:r>
            <a:r>
              <a:rPr sz="1600" i="1" spc="-5" dirty="0">
                <a:latin typeface="Verdana"/>
                <a:cs typeface="Verdana"/>
              </a:rPr>
              <a:t>i </a:t>
            </a:r>
            <a:r>
              <a:rPr sz="1600" spc="-5" dirty="0">
                <a:latin typeface="Verdana"/>
                <a:cs typeface="Verdana"/>
              </a:rPr>
              <a:t>=1,…,</a:t>
            </a:r>
            <a:r>
              <a:rPr sz="1600" i="1" spc="-5" dirty="0">
                <a:latin typeface="Verdana"/>
                <a:cs typeface="Verdana"/>
              </a:rPr>
              <a:t>n</a:t>
            </a:r>
            <a:r>
              <a:rPr sz="1600" spc="-5" dirty="0">
                <a:latin typeface="Verdana"/>
                <a:cs typeface="Verdana"/>
              </a:rPr>
              <a:t>, sono</a:t>
            </a:r>
            <a:r>
              <a:rPr sz="1600" spc="100" dirty="0">
                <a:latin typeface="Verdana"/>
                <a:cs typeface="Verdana"/>
              </a:rPr>
              <a:t> </a:t>
            </a:r>
            <a:r>
              <a:rPr sz="1600" spc="-10" dirty="0">
                <a:latin typeface="Verdana"/>
                <a:cs typeface="Verdana"/>
              </a:rPr>
              <a:t>i.i.d.</a:t>
            </a:r>
            <a:endParaRPr sz="1600">
              <a:latin typeface="Verdana"/>
              <a:cs typeface="Verdana"/>
            </a:endParaRPr>
          </a:p>
          <a:p>
            <a:pPr marL="897890" indent="-458470">
              <a:lnSpc>
                <a:spcPct val="100000"/>
              </a:lnSpc>
              <a:spcBef>
                <a:spcPts val="400"/>
              </a:spcBef>
              <a:buAutoNum type="arabicPeriod" startAt="2"/>
              <a:tabLst>
                <a:tab pos="897255" algn="l"/>
                <a:tab pos="898525" algn="l"/>
              </a:tabLst>
            </a:pPr>
            <a:r>
              <a:rPr sz="1600" spc="-10" dirty="0">
                <a:latin typeface="Verdana"/>
                <a:cs typeface="Verdana"/>
              </a:rPr>
              <a:t>Gli outlier </a:t>
            </a:r>
            <a:r>
              <a:rPr sz="1600" spc="-5" dirty="0">
                <a:latin typeface="Verdana"/>
                <a:cs typeface="Verdana"/>
              </a:rPr>
              <a:t>sono rari (</a:t>
            </a:r>
            <a:r>
              <a:rPr sz="1600" i="1" spc="-5" dirty="0">
                <a:latin typeface="Verdana"/>
                <a:cs typeface="Verdana"/>
              </a:rPr>
              <a:t>E</a:t>
            </a:r>
            <a:r>
              <a:rPr sz="1600" spc="-5" dirty="0">
                <a:latin typeface="Verdana"/>
                <a:cs typeface="Verdana"/>
              </a:rPr>
              <a:t>(</a:t>
            </a:r>
            <a:r>
              <a:rPr sz="1600" i="1" spc="-5" dirty="0">
                <a:latin typeface="Verdana"/>
                <a:cs typeface="Verdana"/>
              </a:rPr>
              <a:t>Y</a:t>
            </a:r>
            <a:r>
              <a:rPr sz="1575" spc="-7" baseline="26455" dirty="0">
                <a:latin typeface="Verdana"/>
                <a:cs typeface="Verdana"/>
              </a:rPr>
              <a:t>4</a:t>
            </a:r>
            <a:r>
              <a:rPr sz="1600" spc="-5" dirty="0">
                <a:latin typeface="Verdana"/>
                <a:cs typeface="Verdana"/>
              </a:rPr>
              <a:t>) &lt; ∞, </a:t>
            </a:r>
            <a:r>
              <a:rPr sz="1600" i="1" spc="-5" dirty="0">
                <a:latin typeface="Verdana"/>
                <a:cs typeface="Verdana"/>
              </a:rPr>
              <a:t>E</a:t>
            </a:r>
            <a:r>
              <a:rPr sz="1600" spc="-5" dirty="0">
                <a:latin typeface="Verdana"/>
                <a:cs typeface="Verdana"/>
              </a:rPr>
              <a:t>(</a:t>
            </a:r>
            <a:r>
              <a:rPr sz="1600" i="1" spc="-5" dirty="0">
                <a:latin typeface="Verdana"/>
                <a:cs typeface="Verdana"/>
              </a:rPr>
              <a:t>X</a:t>
            </a:r>
            <a:r>
              <a:rPr sz="1575" spc="-7" baseline="26455" dirty="0">
                <a:latin typeface="Verdana"/>
                <a:cs typeface="Verdana"/>
              </a:rPr>
              <a:t>4</a:t>
            </a:r>
            <a:r>
              <a:rPr sz="1600" spc="-5" dirty="0">
                <a:latin typeface="Verdana"/>
                <a:cs typeface="Verdana"/>
              </a:rPr>
              <a:t>) &lt;</a:t>
            </a:r>
            <a:r>
              <a:rPr sz="1600" spc="120" dirty="0">
                <a:latin typeface="Verdana"/>
                <a:cs typeface="Verdana"/>
              </a:rPr>
              <a:t> </a:t>
            </a:r>
            <a:r>
              <a:rPr sz="1600" spc="-5" dirty="0">
                <a:latin typeface="Verdana"/>
                <a:cs typeface="Verdana"/>
              </a:rPr>
              <a:t>∞).</a:t>
            </a:r>
            <a:endParaRPr sz="1600">
              <a:latin typeface="Verdana"/>
              <a:cs typeface="Verdana"/>
            </a:endParaRPr>
          </a:p>
          <a:p>
            <a:pPr marL="897890" indent="-458470">
              <a:lnSpc>
                <a:spcPct val="100000"/>
              </a:lnSpc>
              <a:spcBef>
                <a:spcPts val="405"/>
              </a:spcBef>
              <a:buAutoNum type="arabicPeriod" startAt="2"/>
              <a:tabLst>
                <a:tab pos="897255" algn="l"/>
                <a:tab pos="898525" algn="l"/>
              </a:tabLst>
            </a:pPr>
            <a:r>
              <a:rPr sz="1600" i="1" spc="-5" dirty="0">
                <a:latin typeface="Verdana"/>
                <a:cs typeface="Verdana"/>
              </a:rPr>
              <a:t>u </a:t>
            </a:r>
            <a:r>
              <a:rPr sz="1600" spc="-5" dirty="0">
                <a:latin typeface="Verdana"/>
                <a:cs typeface="Verdana"/>
              </a:rPr>
              <a:t>è omoschedastico</a:t>
            </a:r>
            <a:endParaRPr sz="1600">
              <a:latin typeface="Verdana"/>
              <a:cs typeface="Verdana"/>
            </a:endParaRPr>
          </a:p>
          <a:p>
            <a:pPr marL="897890" indent="-458470">
              <a:lnSpc>
                <a:spcPct val="100000"/>
              </a:lnSpc>
              <a:spcBef>
                <a:spcPts val="375"/>
              </a:spcBef>
              <a:buAutoNum type="arabicPeriod" startAt="2"/>
              <a:tabLst>
                <a:tab pos="897255" algn="l"/>
                <a:tab pos="898525" algn="l"/>
              </a:tabLst>
            </a:pPr>
            <a:r>
              <a:rPr sz="1600" i="1" spc="-5" dirty="0">
                <a:latin typeface="Verdana"/>
                <a:cs typeface="Verdana"/>
              </a:rPr>
              <a:t>u </a:t>
            </a:r>
            <a:r>
              <a:rPr sz="1600" spc="-5" dirty="0">
                <a:latin typeface="Verdana"/>
                <a:cs typeface="Verdana"/>
              </a:rPr>
              <a:t>ha distribuzione</a:t>
            </a:r>
            <a:r>
              <a:rPr sz="1600" spc="40" dirty="0">
                <a:latin typeface="Verdana"/>
                <a:cs typeface="Verdana"/>
              </a:rPr>
              <a:t> </a:t>
            </a:r>
            <a:r>
              <a:rPr sz="1600" i="1" spc="-15" dirty="0">
                <a:latin typeface="Verdana"/>
                <a:cs typeface="Verdana"/>
              </a:rPr>
              <a:t>N</a:t>
            </a:r>
            <a:r>
              <a:rPr sz="1600" spc="-15" dirty="0">
                <a:latin typeface="Verdana"/>
                <a:cs typeface="Verdana"/>
              </a:rPr>
              <a:t>(0,</a:t>
            </a:r>
            <a:r>
              <a:rPr sz="1600" i="1" spc="-15" dirty="0">
                <a:latin typeface="Arial"/>
                <a:cs typeface="Arial"/>
              </a:rPr>
              <a:t>σ</a:t>
            </a:r>
            <a:r>
              <a:rPr sz="1575" spc="-22" baseline="26455" dirty="0">
                <a:latin typeface="Verdana"/>
                <a:cs typeface="Verdana"/>
              </a:rPr>
              <a:t>2</a:t>
            </a:r>
            <a:r>
              <a:rPr sz="1600" spc="-15" dirty="0">
                <a:latin typeface="Verdana"/>
                <a:cs typeface="Verdana"/>
              </a:rPr>
              <a:t>)</a:t>
            </a:r>
            <a:endParaRPr sz="1600">
              <a:latin typeface="Verdana"/>
              <a:cs typeface="Verdana"/>
            </a:endParaRPr>
          </a:p>
          <a:p>
            <a:pPr marL="385445" marR="17780" indent="-347980">
              <a:lnSpc>
                <a:spcPct val="100000"/>
              </a:lnSpc>
              <a:spcBef>
                <a:spcPts val="1720"/>
              </a:spcBef>
              <a:buChar char="•"/>
              <a:tabLst>
                <a:tab pos="385445" algn="l"/>
                <a:tab pos="386080" algn="l"/>
                <a:tab pos="5126355" algn="l"/>
              </a:tabLst>
            </a:pPr>
            <a:r>
              <a:rPr sz="2000" dirty="0">
                <a:latin typeface="Verdana"/>
                <a:cs typeface="Verdana"/>
              </a:rPr>
              <a:t>Le assunzioni 4 e 5 sono </a:t>
            </a:r>
            <a:r>
              <a:rPr sz="2000" spc="-5" dirty="0">
                <a:latin typeface="Verdana"/>
                <a:cs typeface="Verdana"/>
              </a:rPr>
              <a:t>più restrittive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perciò </a:t>
            </a:r>
            <a:r>
              <a:rPr sz="2000" dirty="0">
                <a:latin typeface="Verdana"/>
                <a:cs typeface="Verdana"/>
              </a:rPr>
              <a:t>si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applicano  </a:t>
            </a:r>
            <a:r>
              <a:rPr sz="2000" dirty="0">
                <a:latin typeface="Verdana"/>
                <a:cs typeface="Verdana"/>
              </a:rPr>
              <a:t>a un numero </a:t>
            </a:r>
            <a:r>
              <a:rPr sz="2000" spc="-5" dirty="0">
                <a:latin typeface="Verdana"/>
                <a:cs typeface="Verdana"/>
              </a:rPr>
              <a:t>inferiori di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casi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pratici.	Tuttavia, </a:t>
            </a:r>
            <a:r>
              <a:rPr sz="2000" dirty="0">
                <a:latin typeface="Verdana"/>
                <a:cs typeface="Verdana"/>
              </a:rPr>
              <a:t>facendo  </a:t>
            </a:r>
            <a:r>
              <a:rPr sz="2000" spc="-5" dirty="0">
                <a:latin typeface="Verdana"/>
                <a:cs typeface="Verdana"/>
              </a:rPr>
              <a:t>queste </a:t>
            </a:r>
            <a:r>
              <a:rPr sz="2000" dirty="0">
                <a:latin typeface="Verdana"/>
                <a:cs typeface="Verdana"/>
              </a:rPr>
              <a:t>assunzioni, </a:t>
            </a:r>
            <a:r>
              <a:rPr sz="2000" spc="-5" dirty="0">
                <a:latin typeface="Verdana"/>
                <a:cs typeface="Verdana"/>
              </a:rPr>
              <a:t>determinati calcoli matematici </a:t>
            </a:r>
            <a:r>
              <a:rPr sz="2000" dirty="0">
                <a:latin typeface="Verdana"/>
                <a:cs typeface="Verdana"/>
              </a:rPr>
              <a:t>si  </a:t>
            </a:r>
            <a:r>
              <a:rPr sz="2000" spc="-5" dirty="0">
                <a:latin typeface="Verdana"/>
                <a:cs typeface="Verdana"/>
              </a:rPr>
              <a:t>semplificano </a:t>
            </a:r>
            <a:r>
              <a:rPr sz="2000" dirty="0">
                <a:latin typeface="Verdana"/>
                <a:cs typeface="Verdana"/>
              </a:rPr>
              <a:t>e si possono </a:t>
            </a:r>
            <a:r>
              <a:rPr sz="2000" spc="-5" dirty="0">
                <a:latin typeface="Verdana"/>
                <a:cs typeface="Verdana"/>
              </a:rPr>
              <a:t>dimostrare </a:t>
            </a:r>
            <a:r>
              <a:rPr sz="2000" dirty="0">
                <a:latin typeface="Verdana"/>
                <a:cs typeface="Verdana"/>
              </a:rPr>
              <a:t>risultati </a:t>
            </a:r>
            <a:r>
              <a:rPr sz="2000" spc="-5" dirty="0">
                <a:latin typeface="Verdana"/>
                <a:cs typeface="Verdana"/>
              </a:rPr>
              <a:t>più robusti </a:t>
            </a:r>
            <a:r>
              <a:rPr sz="2000" dirty="0">
                <a:latin typeface="Verdana"/>
                <a:cs typeface="Verdana"/>
              </a:rPr>
              <a:t>–  che </a:t>
            </a:r>
            <a:r>
              <a:rPr sz="2000" spc="-5" dirty="0">
                <a:latin typeface="Verdana"/>
                <a:cs typeface="Verdana"/>
              </a:rPr>
              <a:t>valgono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tali </a:t>
            </a:r>
            <a:r>
              <a:rPr sz="2000" dirty="0">
                <a:latin typeface="Verdana"/>
                <a:cs typeface="Verdana"/>
              </a:rPr>
              <a:t>assunzioni aggiuntive sono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vere.</a:t>
            </a:r>
            <a:endParaRPr sz="2000">
              <a:latin typeface="Verdana"/>
              <a:cs typeface="Verdana"/>
            </a:endParaRPr>
          </a:p>
          <a:p>
            <a:pPr marL="385445" marR="141605" indent="-347980">
              <a:lnSpc>
                <a:spcPct val="100000"/>
              </a:lnSpc>
              <a:spcBef>
                <a:spcPts val="500"/>
              </a:spcBef>
              <a:buChar char="•"/>
              <a:tabLst>
                <a:tab pos="385445" algn="l"/>
                <a:tab pos="386080" algn="l"/>
              </a:tabLst>
            </a:pPr>
            <a:r>
              <a:rPr sz="2000" spc="-5" dirty="0">
                <a:latin typeface="Verdana"/>
                <a:cs typeface="Verdana"/>
              </a:rPr>
              <a:t>Iniziamo con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discussione </a:t>
            </a:r>
            <a:r>
              <a:rPr sz="2000" dirty="0">
                <a:latin typeface="Verdana"/>
                <a:cs typeface="Verdana"/>
              </a:rPr>
              <a:t>sull'efficienza </a:t>
            </a:r>
            <a:r>
              <a:rPr sz="2000" spc="-10" dirty="0">
                <a:latin typeface="Verdana"/>
                <a:cs typeface="Verdana"/>
              </a:rPr>
              <a:t>dello </a:t>
            </a:r>
            <a:r>
              <a:rPr sz="2000" spc="-5" dirty="0">
                <a:latin typeface="Verdana"/>
                <a:cs typeface="Verdana"/>
              </a:rPr>
              <a:t>stimatore  OLS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78573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Efficienza dello stimatore </a:t>
            </a:r>
            <a:r>
              <a:rPr i="1" spc="-10" dirty="0">
                <a:latin typeface="Verdana"/>
                <a:cs typeface="Verdana"/>
              </a:rPr>
              <a:t>OLS, parte </a:t>
            </a:r>
            <a:r>
              <a:rPr i="1" spc="-5" dirty="0">
                <a:latin typeface="Verdana"/>
                <a:cs typeface="Verdana"/>
              </a:rPr>
              <a:t>I:  il teorema di</a:t>
            </a:r>
            <a:r>
              <a:rPr i="1" spc="4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Gauss-Markov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1884" y="1632330"/>
            <a:ext cx="8034655" cy="3180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30480" indent="-9525">
              <a:lnSpc>
                <a:spcPct val="100000"/>
              </a:lnSpc>
              <a:spcBef>
                <a:spcPts val="100"/>
              </a:spcBef>
              <a:tabLst>
                <a:tab pos="7129780" algn="l"/>
              </a:tabLst>
            </a:pPr>
            <a:r>
              <a:rPr sz="2400" spc="-5" dirty="0">
                <a:latin typeface="Verdana"/>
                <a:cs typeface="Verdana"/>
              </a:rPr>
              <a:t>Nelle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assunzioni dei </a:t>
            </a: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minimi quadrati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ordinari estese 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1-4</a:t>
            </a:r>
            <a:r>
              <a:rPr sz="2400" spc="-5" dirty="0">
                <a:latin typeface="Verdana"/>
                <a:cs typeface="Verdana"/>
              </a:rPr>
              <a:t> (le tre </a:t>
            </a:r>
            <a:r>
              <a:rPr sz="2400" dirty="0">
                <a:latin typeface="Verdana"/>
                <a:cs typeface="Verdana"/>
              </a:rPr>
              <a:t>di </a:t>
            </a:r>
            <a:r>
              <a:rPr sz="2400" spc="-5" dirty="0">
                <a:latin typeface="Verdana"/>
                <a:cs typeface="Verdana"/>
              </a:rPr>
              <a:t>base,</a:t>
            </a:r>
            <a:r>
              <a:rPr sz="2400" spc="8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più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l'omoschedasticità),	</a:t>
            </a:r>
            <a:r>
              <a:rPr sz="2400" dirty="0">
                <a:latin typeface="Verdana"/>
                <a:cs typeface="Verdana"/>
              </a:rPr>
              <a:t>ha </a:t>
            </a:r>
            <a:r>
              <a:rPr sz="2400" spc="-15" dirty="0">
                <a:latin typeface="Verdana"/>
                <a:cs typeface="Verdana"/>
              </a:rPr>
              <a:t>la  </a:t>
            </a:r>
            <a:r>
              <a:rPr sz="2400" spc="-5" dirty="0">
                <a:latin typeface="Verdana"/>
                <a:cs typeface="Verdana"/>
              </a:rPr>
              <a:t>varianza </a:t>
            </a:r>
            <a:r>
              <a:rPr sz="2400" dirty="0">
                <a:latin typeface="Verdana"/>
                <a:cs typeface="Verdana"/>
              </a:rPr>
              <a:t>minima </a:t>
            </a:r>
            <a:r>
              <a:rPr sz="2400" spc="-5" dirty="0">
                <a:latin typeface="Verdana"/>
                <a:cs typeface="Verdana"/>
              </a:rPr>
              <a:t>tra </a:t>
            </a:r>
            <a:r>
              <a:rPr sz="2400" i="1" spc="-5" dirty="0">
                <a:latin typeface="Verdana"/>
                <a:cs typeface="Verdana"/>
              </a:rPr>
              <a:t>tutti </a:t>
            </a:r>
            <a:r>
              <a:rPr sz="2400" i="1" dirty="0">
                <a:latin typeface="Verdana"/>
                <a:cs typeface="Verdana"/>
              </a:rPr>
              <a:t>gli </a:t>
            </a:r>
            <a:r>
              <a:rPr sz="2400" i="1" spc="-5" dirty="0">
                <a:latin typeface="Verdana"/>
                <a:cs typeface="Verdana"/>
              </a:rPr>
              <a:t>stimatori lineari  </a:t>
            </a:r>
            <a:r>
              <a:rPr sz="2400" spc="-5" dirty="0">
                <a:latin typeface="Verdana"/>
                <a:cs typeface="Verdana"/>
              </a:rPr>
              <a:t>(stimatori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sono funzioni lineari di </a:t>
            </a:r>
            <a:r>
              <a:rPr sz="2400" i="1" dirty="0">
                <a:latin typeface="Verdana"/>
                <a:cs typeface="Verdana"/>
              </a:rPr>
              <a:t>Y</a:t>
            </a:r>
            <a:r>
              <a:rPr sz="2400" baseline="-20833" dirty="0">
                <a:latin typeface="Verdana"/>
                <a:cs typeface="Verdana"/>
              </a:rPr>
              <a:t>1</a:t>
            </a:r>
            <a:r>
              <a:rPr sz="2400" dirty="0">
                <a:latin typeface="Verdana"/>
                <a:cs typeface="Verdana"/>
              </a:rPr>
              <a:t>,…,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).</a:t>
            </a:r>
            <a:endParaRPr sz="24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Questo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b="1" i="1" dirty="0">
                <a:latin typeface="Verdana"/>
                <a:cs typeface="Verdana"/>
              </a:rPr>
              <a:t>teorema </a:t>
            </a:r>
            <a:r>
              <a:rPr sz="2400" b="1" i="1" spc="-5" dirty="0">
                <a:latin typeface="Verdana"/>
                <a:cs typeface="Verdana"/>
              </a:rPr>
              <a:t>di</a:t>
            </a:r>
            <a:r>
              <a:rPr sz="2400" b="1" i="1" spc="35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Gauss-Markov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350">
              <a:latin typeface="Verdana"/>
              <a:cs typeface="Verdana"/>
            </a:endParaRPr>
          </a:p>
          <a:p>
            <a:pPr marL="53975">
              <a:lnSpc>
                <a:spcPct val="100000"/>
              </a:lnSpc>
            </a:pP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Commenti</a:t>
            </a:r>
            <a:endParaRPr sz="2400">
              <a:latin typeface="Verdana"/>
              <a:cs typeface="Verdana"/>
            </a:endParaRPr>
          </a:p>
          <a:p>
            <a:pPr marL="401320" indent="-347980">
              <a:lnSpc>
                <a:spcPct val="100000"/>
              </a:lnSpc>
              <a:spcBef>
                <a:spcPts val="600"/>
              </a:spcBef>
              <a:buChar char="•"/>
              <a:tabLst>
                <a:tab pos="401320" algn="l"/>
                <a:tab pos="401955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teorema di GM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dimostrato nell’Appendice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5.2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62216" y="1988820"/>
            <a:ext cx="318516" cy="469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51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571880"/>
            <a:ext cx="78295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5" dirty="0">
                <a:latin typeface="Verdana"/>
                <a:cs typeface="Verdana"/>
              </a:rPr>
              <a:t>Il teorema di Gauss-Markov</a:t>
            </a:r>
            <a:r>
              <a:rPr sz="2800" b="1" i="1" spc="45" dirty="0">
                <a:latin typeface="Verdana"/>
                <a:cs typeface="Verdana"/>
              </a:rPr>
              <a:t> </a:t>
            </a:r>
            <a:r>
              <a:rPr sz="2800" b="1" i="1" spc="-5" dirty="0">
                <a:latin typeface="Verdana"/>
                <a:cs typeface="Verdana"/>
              </a:rPr>
              <a:t>(continua)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53794" y="2967609"/>
            <a:ext cx="103631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–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1</a:t>
            </a:r>
            <a:r>
              <a:rPr sz="2400" spc="322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63153" y="2967609"/>
            <a:ext cx="274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43657" y="4431029"/>
            <a:ext cx="812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Verdana"/>
                <a:cs typeface="Verdana"/>
              </a:rPr>
              <a:t>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47952" y="4254245"/>
            <a:ext cx="1534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71270" algn="l"/>
              </a:tabLst>
            </a:pPr>
            <a:r>
              <a:rPr sz="2400" spc="-5" dirty="0">
                <a:latin typeface="Verdana"/>
                <a:cs typeface="Verdana"/>
              </a:rPr>
              <a:t>dov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w	</a:t>
            </a:r>
            <a:r>
              <a:rPr sz="2400" dirty="0">
                <a:latin typeface="Verdana"/>
                <a:cs typeface="Verdana"/>
              </a:rPr>
              <a:t>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7790" y="4254245"/>
            <a:ext cx="13652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5440" y="5229301"/>
            <a:ext cx="77863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8145" marR="43180" indent="-347980">
              <a:lnSpc>
                <a:spcPct val="100000"/>
              </a:lnSpc>
              <a:spcBef>
                <a:spcPts val="100"/>
              </a:spcBef>
              <a:buChar char="•"/>
              <a:tabLst>
                <a:tab pos="398145" algn="l"/>
                <a:tab pos="398780" algn="l"/>
                <a:tab pos="1461135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teorema di </a:t>
            </a:r>
            <a:r>
              <a:rPr sz="2400" dirty="0">
                <a:latin typeface="Verdana"/>
                <a:cs typeface="Verdana"/>
              </a:rPr>
              <a:t>G-M </a:t>
            </a:r>
            <a:r>
              <a:rPr sz="2400" spc="-5" dirty="0">
                <a:latin typeface="Verdana"/>
                <a:cs typeface="Verdana"/>
              </a:rPr>
              <a:t>dice </a:t>
            </a:r>
            <a:r>
              <a:rPr sz="2400" dirty="0">
                <a:latin typeface="Verdana"/>
                <a:cs typeface="Verdana"/>
              </a:rPr>
              <a:t>che, </a:t>
            </a:r>
            <a:r>
              <a:rPr sz="2400" spc="-5" dirty="0">
                <a:latin typeface="Verdana"/>
                <a:cs typeface="Verdana"/>
              </a:rPr>
              <a:t>fra tutte </a:t>
            </a:r>
            <a:r>
              <a:rPr sz="2400" spc="-1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scelte  possibili di {</a:t>
            </a:r>
            <a:r>
              <a:rPr sz="2400" i="1" spc="-5" dirty="0">
                <a:latin typeface="Verdana"/>
                <a:cs typeface="Verdana"/>
              </a:rPr>
              <a:t>w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},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pesi OLS portano alla </a:t>
            </a:r>
            <a:r>
              <a:rPr sz="2400" dirty="0">
                <a:latin typeface="Verdana"/>
                <a:cs typeface="Verdana"/>
              </a:rPr>
              <a:t>minima  </a:t>
            </a:r>
            <a:r>
              <a:rPr sz="2400" spc="-5" dirty="0">
                <a:latin typeface="Verdana"/>
                <a:cs typeface="Verdana"/>
              </a:rPr>
              <a:t>var(	</a:t>
            </a:r>
            <a:r>
              <a:rPr sz="2400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762000" y="1600200"/>
            <a:ext cx="3143250" cy="4819015"/>
            <a:chOff x="762000" y="1600200"/>
            <a:chExt cx="3143250" cy="4819015"/>
          </a:xfrm>
        </p:grpSpPr>
        <p:sp>
          <p:nvSpPr>
            <p:cNvPr id="10" name="object 10"/>
            <p:cNvSpPr/>
            <p:nvPr/>
          </p:nvSpPr>
          <p:spPr>
            <a:xfrm>
              <a:off x="762000" y="1600200"/>
              <a:ext cx="316992" cy="46939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396959" y="2989552"/>
              <a:ext cx="253593" cy="4186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403604" y="5949696"/>
              <a:ext cx="316991" cy="4693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779234" y="2717190"/>
              <a:ext cx="119380" cy="0"/>
            </a:xfrm>
            <a:custGeom>
              <a:avLst/>
              <a:gdLst/>
              <a:ahLst/>
              <a:cxnLst/>
              <a:rect l="l" t="t" r="r" b="b"/>
              <a:pathLst>
                <a:path w="119379">
                  <a:moveTo>
                    <a:pt x="0" y="0"/>
                  </a:moveTo>
                  <a:lnTo>
                    <a:pt x="118797" y="0"/>
                  </a:lnTo>
                </a:path>
              </a:pathLst>
            </a:custGeom>
            <a:ln w="1279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58140" y="1632330"/>
            <a:ext cx="8096250" cy="1064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920" marR="43180" indent="-33845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807720" algn="l"/>
                <a:tab pos="808355" algn="l"/>
              </a:tabLst>
            </a:pPr>
            <a:r>
              <a:rPr dirty="0"/>
              <a:t>	</a:t>
            </a:r>
            <a:r>
              <a:rPr sz="2400" dirty="0">
                <a:latin typeface="Verdana"/>
                <a:cs typeface="Verdana"/>
              </a:rPr>
              <a:t>è uno </a:t>
            </a:r>
            <a:r>
              <a:rPr sz="2400" spc="-5" dirty="0">
                <a:latin typeface="Verdana"/>
                <a:cs typeface="Verdana"/>
              </a:rPr>
              <a:t>stimatore lineare, cioè </a:t>
            </a:r>
            <a:r>
              <a:rPr sz="2400" dirty="0">
                <a:latin typeface="Verdana"/>
                <a:cs typeface="Verdana"/>
              </a:rPr>
              <a:t>può </a:t>
            </a:r>
            <a:r>
              <a:rPr sz="2400" spc="-5" dirty="0">
                <a:latin typeface="Verdana"/>
                <a:cs typeface="Verdana"/>
              </a:rPr>
              <a:t>essere </a:t>
            </a:r>
            <a:r>
              <a:rPr sz="2400" spc="-15" dirty="0">
                <a:latin typeface="Verdana"/>
                <a:cs typeface="Verdana"/>
              </a:rPr>
              <a:t>scritto  </a:t>
            </a:r>
            <a:r>
              <a:rPr sz="2400" spc="-5" dirty="0">
                <a:latin typeface="Verdana"/>
                <a:cs typeface="Verdana"/>
              </a:rPr>
              <a:t>come funzione lineare di </a:t>
            </a:r>
            <a:r>
              <a:rPr sz="2400" i="1" dirty="0">
                <a:latin typeface="Verdana"/>
                <a:cs typeface="Verdana"/>
              </a:rPr>
              <a:t>Y</a:t>
            </a:r>
            <a:r>
              <a:rPr sz="2400" baseline="-20833" dirty="0">
                <a:latin typeface="Verdana"/>
                <a:cs typeface="Verdana"/>
              </a:rPr>
              <a:t>1</a:t>
            </a:r>
            <a:r>
              <a:rPr sz="2400" dirty="0">
                <a:latin typeface="Verdana"/>
                <a:cs typeface="Verdana"/>
              </a:rPr>
              <a:t>,…,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n</a:t>
            </a:r>
            <a:r>
              <a:rPr sz="2400" spc="-5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2545715">
              <a:lnSpc>
                <a:spcPct val="100000"/>
              </a:lnSpc>
              <a:spcBef>
                <a:spcPts val="1035"/>
              </a:spcBef>
            </a:pPr>
            <a:r>
              <a:rPr sz="1150" i="1" spc="10" dirty="0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23204" y="3438181"/>
            <a:ext cx="118745" cy="0"/>
          </a:xfrm>
          <a:custGeom>
            <a:avLst/>
            <a:gdLst/>
            <a:ahLst/>
            <a:cxnLst/>
            <a:rect l="l" t="t" r="r" b="b"/>
            <a:pathLst>
              <a:path w="118745">
                <a:moveTo>
                  <a:pt x="0" y="0"/>
                </a:moveTo>
                <a:lnTo>
                  <a:pt x="118699" y="0"/>
                </a:lnTo>
              </a:path>
            </a:pathLst>
          </a:custGeom>
          <a:ln w="127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057367" y="3373129"/>
            <a:ext cx="100330" cy="204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10" dirty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75402" y="3736755"/>
            <a:ext cx="229235" cy="204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i="1" spc="65" dirty="0">
                <a:latin typeface="Times New Roman"/>
                <a:cs typeface="Times New Roman"/>
              </a:rPr>
              <a:t>i</a:t>
            </a:r>
            <a:r>
              <a:rPr sz="1150" spc="-5" dirty="0">
                <a:latin typeface="Symbol"/>
                <a:cs typeface="Symbol"/>
              </a:rPr>
              <a:t></a:t>
            </a:r>
            <a:r>
              <a:rPr sz="1150" spc="10" dirty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55869" y="2472715"/>
            <a:ext cx="1504315" cy="944880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590"/>
              </a:spcBef>
            </a:pPr>
            <a:r>
              <a:rPr sz="4500" spc="165" baseline="-7407" dirty="0">
                <a:latin typeface="Symbol"/>
                <a:cs typeface="Symbol"/>
              </a:rPr>
              <a:t></a:t>
            </a:r>
            <a:r>
              <a:rPr sz="2000" spc="110" dirty="0">
                <a:latin typeface="Times New Roman"/>
                <a:cs typeface="Times New Roman"/>
              </a:rPr>
              <a:t>( </a:t>
            </a:r>
            <a:r>
              <a:rPr sz="2000" i="1" spc="90" dirty="0">
                <a:latin typeface="Times New Roman"/>
                <a:cs typeface="Times New Roman"/>
              </a:rPr>
              <a:t>X</a:t>
            </a:r>
            <a:r>
              <a:rPr sz="1725" i="1" spc="135" baseline="-33816" dirty="0">
                <a:latin typeface="Times New Roman"/>
                <a:cs typeface="Times New Roman"/>
              </a:rPr>
              <a:t>i </a:t>
            </a:r>
            <a:r>
              <a:rPr sz="2000" spc="10" dirty="0">
                <a:latin typeface="Symbol"/>
                <a:cs typeface="Symbol"/>
              </a:rPr>
              <a:t>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i="1" spc="10" dirty="0">
                <a:latin typeface="Times New Roman"/>
                <a:cs typeface="Times New Roman"/>
              </a:rPr>
              <a:t>X</a:t>
            </a:r>
            <a:r>
              <a:rPr sz="2000" i="1" spc="-275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)</a:t>
            </a:r>
            <a:r>
              <a:rPr sz="2000" i="1" spc="-5" dirty="0">
                <a:latin typeface="Times New Roman"/>
                <a:cs typeface="Times New Roman"/>
              </a:rPr>
              <a:t>u</a:t>
            </a:r>
            <a:r>
              <a:rPr sz="1725" i="1" spc="-7" baseline="-33816" dirty="0">
                <a:latin typeface="Times New Roman"/>
                <a:cs typeface="Times New Roman"/>
              </a:rPr>
              <a:t>i</a:t>
            </a:r>
            <a:endParaRPr sz="1725" baseline="-33816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09"/>
              </a:spcBef>
              <a:tabLst>
                <a:tab pos="1465580" algn="l"/>
              </a:tabLst>
            </a:pPr>
            <a:r>
              <a:rPr sz="1150" i="1" u="heavy" spc="1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50" i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150" u="heavy" spc="2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sz="1150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1150">
              <a:latin typeface="Times New Roman"/>
              <a:cs typeface="Times New Roman"/>
            </a:endParaRPr>
          </a:p>
          <a:p>
            <a:pPr marL="191770">
              <a:lnSpc>
                <a:spcPct val="100000"/>
              </a:lnSpc>
              <a:spcBef>
                <a:spcPts val="170"/>
              </a:spcBef>
            </a:pPr>
            <a:r>
              <a:rPr sz="1150" i="1" spc="10" dirty="0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807040" y="3251985"/>
            <a:ext cx="1294765" cy="4883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4500" spc="165" baseline="-7407" dirty="0">
                <a:latin typeface="Symbol"/>
                <a:cs typeface="Symbol"/>
              </a:rPr>
              <a:t></a:t>
            </a:r>
            <a:r>
              <a:rPr sz="2000" spc="110" dirty="0">
                <a:latin typeface="Times New Roman"/>
                <a:cs typeface="Times New Roman"/>
              </a:rPr>
              <a:t>( </a:t>
            </a:r>
            <a:r>
              <a:rPr sz="2000" i="1" spc="90" dirty="0">
                <a:latin typeface="Times New Roman"/>
                <a:cs typeface="Times New Roman"/>
              </a:rPr>
              <a:t>X</a:t>
            </a:r>
            <a:r>
              <a:rPr sz="1725" i="1" spc="135" baseline="-33816" dirty="0">
                <a:latin typeface="Times New Roman"/>
                <a:cs typeface="Times New Roman"/>
              </a:rPr>
              <a:t>i </a:t>
            </a:r>
            <a:r>
              <a:rPr sz="2000" spc="10" dirty="0">
                <a:latin typeface="Symbol"/>
                <a:cs typeface="Symbol"/>
              </a:rPr>
              <a:t>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i="1" spc="10" dirty="0">
                <a:latin typeface="Times New Roman"/>
                <a:cs typeface="Times New Roman"/>
              </a:rPr>
              <a:t>X</a:t>
            </a:r>
            <a:r>
              <a:rPr sz="2000" i="1" spc="-265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92621" y="3205174"/>
            <a:ext cx="178435" cy="3905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i="1" dirty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786984" y="3209011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>
                <a:moveTo>
                  <a:pt x="0" y="0"/>
                </a:moveTo>
                <a:lnTo>
                  <a:pt x="175185" y="0"/>
                </a:lnTo>
              </a:path>
            </a:pathLst>
          </a:custGeom>
          <a:ln w="1485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369235" y="2973709"/>
            <a:ext cx="781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7225" algn="l"/>
              </a:tabLst>
            </a:pPr>
            <a:r>
              <a:rPr sz="2400" i="1" spc="335" dirty="0">
                <a:latin typeface="Times New Roman"/>
                <a:cs typeface="Times New Roman"/>
              </a:rPr>
              <a:t>w</a:t>
            </a:r>
            <a:r>
              <a:rPr sz="2400" i="1" dirty="0">
                <a:latin typeface="Times New Roman"/>
                <a:cs typeface="Times New Roman"/>
              </a:rPr>
              <a:t>u	</a:t>
            </a:r>
            <a:r>
              <a:rPr sz="3600" baseline="1157" dirty="0">
                <a:latin typeface="Verdana"/>
                <a:cs typeface="Verdana"/>
              </a:rPr>
              <a:t>,</a:t>
            </a:r>
            <a:endParaRPr sz="3600" baseline="1157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555134" y="3203983"/>
            <a:ext cx="28321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20979" algn="l"/>
              </a:tabLst>
            </a:pPr>
            <a:r>
              <a:rPr sz="1350" i="1" spc="10" dirty="0">
                <a:latin typeface="Times New Roman"/>
                <a:cs typeface="Times New Roman"/>
              </a:rPr>
              <a:t>i	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48768" y="3395866"/>
            <a:ext cx="266065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50" i="1" spc="75" dirty="0">
                <a:latin typeface="Times New Roman"/>
                <a:cs typeface="Times New Roman"/>
              </a:rPr>
              <a:t>i</a:t>
            </a:r>
            <a:r>
              <a:rPr sz="1350" spc="-5" dirty="0">
                <a:latin typeface="Symbol"/>
                <a:cs typeface="Symbol"/>
              </a:rPr>
              <a:t></a:t>
            </a:r>
            <a:r>
              <a:rPr sz="1350" spc="20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763835" y="2625414"/>
            <a:ext cx="600075" cy="572770"/>
          </a:xfrm>
          <a:prstGeom prst="rect">
            <a:avLst/>
          </a:prstGeom>
        </p:spPr>
        <p:txBody>
          <a:bodyPr vert="horz" wrap="square" lIns="0" tIns="168275" rIns="0" bIns="0" rtlCol="0">
            <a:spAutoFit/>
          </a:bodyPr>
          <a:lstStyle/>
          <a:p>
            <a:pPr marL="367665">
              <a:lnSpc>
                <a:spcPts val="215"/>
              </a:lnSpc>
              <a:spcBef>
                <a:spcPts val="1325"/>
              </a:spcBef>
            </a:pPr>
            <a:r>
              <a:rPr sz="1350" i="1" spc="20" dirty="0">
                <a:latin typeface="Times New Roman"/>
                <a:cs typeface="Times New Roman"/>
              </a:rPr>
              <a:t>n</a:t>
            </a:r>
            <a:endParaRPr sz="1350">
              <a:latin typeface="Times New Roman"/>
              <a:cs typeface="Times New Roman"/>
            </a:endParaRPr>
          </a:p>
          <a:p>
            <a:pPr marL="38100">
              <a:lnSpc>
                <a:spcPts val="2855"/>
              </a:lnSpc>
            </a:pPr>
            <a:r>
              <a:rPr sz="2400" dirty="0">
                <a:latin typeface="Times New Roman"/>
                <a:cs typeface="Times New Roman"/>
              </a:rPr>
              <a:t>1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5325" spc="-2377" baseline="-32081" dirty="0">
                <a:latin typeface="Symbol"/>
                <a:cs typeface="Symbol"/>
              </a:rPr>
              <a:t></a:t>
            </a:r>
            <a:endParaRPr sz="5325" baseline="-32081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76932" y="4270607"/>
            <a:ext cx="6731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i="1" spc="5" dirty="0">
                <a:latin typeface="Times New Roman"/>
                <a:cs typeface="Times New Roman"/>
              </a:rPr>
              <a:t>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070320" y="4133208"/>
            <a:ext cx="120014" cy="0"/>
          </a:xfrm>
          <a:custGeom>
            <a:avLst/>
            <a:gdLst/>
            <a:ahLst/>
            <a:cxnLst/>
            <a:rect l="l" t="t" r="r" b="b"/>
            <a:pathLst>
              <a:path w="120014">
                <a:moveTo>
                  <a:pt x="0" y="0"/>
                </a:moveTo>
                <a:lnTo>
                  <a:pt x="119588" y="0"/>
                </a:lnTo>
              </a:path>
            </a:pathLst>
          </a:custGeom>
          <a:ln w="127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374715" y="4075021"/>
            <a:ext cx="950594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1165" algn="l"/>
              </a:tabLst>
            </a:pPr>
            <a:r>
              <a:rPr sz="2050" spc="-5" dirty="0">
                <a:latin typeface="Times New Roman"/>
                <a:cs typeface="Times New Roman"/>
              </a:rPr>
              <a:t>(</a:t>
            </a:r>
            <a:r>
              <a:rPr sz="2050" spc="-229" dirty="0">
                <a:latin typeface="Times New Roman"/>
                <a:cs typeface="Times New Roman"/>
              </a:rPr>
              <a:t> </a:t>
            </a:r>
            <a:r>
              <a:rPr sz="2050" i="1" spc="-5" dirty="0">
                <a:latin typeface="Times New Roman"/>
                <a:cs typeface="Times New Roman"/>
              </a:rPr>
              <a:t>X	</a:t>
            </a:r>
            <a:r>
              <a:rPr sz="2050" spc="-5" dirty="0">
                <a:latin typeface="Symbol"/>
                <a:cs typeface="Symbol"/>
              </a:rPr>
              <a:t></a:t>
            </a:r>
            <a:r>
              <a:rPr sz="2050" spc="-5" dirty="0">
                <a:latin typeface="Times New Roman"/>
                <a:cs typeface="Times New Roman"/>
              </a:rPr>
              <a:t> </a:t>
            </a:r>
            <a:r>
              <a:rPr sz="2050" i="1" spc="-5" dirty="0">
                <a:latin typeface="Times New Roman"/>
                <a:cs typeface="Times New Roman"/>
              </a:rPr>
              <a:t>X</a:t>
            </a:r>
            <a:r>
              <a:rPr sz="2050" i="1" spc="-17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Times New Roman"/>
                <a:cs typeface="Times New Roman"/>
              </a:rPr>
              <a:t>)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093520" y="4423690"/>
            <a:ext cx="158115" cy="74549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sz="2050" spc="-5" dirty="0">
                <a:latin typeface="Times New Roman"/>
                <a:cs typeface="Times New Roman"/>
              </a:rPr>
              <a:t>1</a:t>
            </a:r>
            <a:endParaRPr sz="205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375"/>
              </a:spcBef>
            </a:pPr>
            <a:r>
              <a:rPr sz="2050" i="1" spc="-5" dirty="0">
                <a:latin typeface="Times New Roman"/>
                <a:cs typeface="Times New Roman"/>
              </a:rPr>
              <a:t>n</a:t>
            </a:r>
            <a:endParaRPr sz="2050">
              <a:latin typeface="Times New Roman"/>
              <a:cs typeface="Times New Roman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088308" y="4689802"/>
            <a:ext cx="1306830" cy="153670"/>
            <a:chOff x="3088308" y="4689802"/>
            <a:chExt cx="1306830" cy="153670"/>
          </a:xfrm>
        </p:grpSpPr>
        <p:sp>
          <p:nvSpPr>
            <p:cNvPr id="31" name="object 31"/>
            <p:cNvSpPr/>
            <p:nvPr/>
          </p:nvSpPr>
          <p:spPr>
            <a:xfrm>
              <a:off x="3091483" y="4840001"/>
              <a:ext cx="153670" cy="0"/>
            </a:xfrm>
            <a:custGeom>
              <a:avLst/>
              <a:gdLst/>
              <a:ahLst/>
              <a:cxnLst/>
              <a:rect l="l" t="t" r="r" b="b"/>
              <a:pathLst>
                <a:path w="153669">
                  <a:moveTo>
                    <a:pt x="0" y="0"/>
                  </a:moveTo>
                  <a:lnTo>
                    <a:pt x="153402" y="0"/>
                  </a:lnTo>
                </a:path>
              </a:pathLst>
            </a:custGeom>
            <a:ln w="62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68944" y="4696469"/>
              <a:ext cx="119380" cy="0"/>
            </a:xfrm>
            <a:custGeom>
              <a:avLst/>
              <a:gdLst/>
              <a:ahLst/>
              <a:cxnLst/>
              <a:rect l="l" t="t" r="r" b="b"/>
              <a:pathLst>
                <a:path w="119379">
                  <a:moveTo>
                    <a:pt x="0" y="0"/>
                  </a:moveTo>
                  <a:lnTo>
                    <a:pt x="119292" y="0"/>
                  </a:lnTo>
                </a:path>
              </a:pathLst>
            </a:custGeom>
            <a:ln w="1277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3875505" y="4833899"/>
            <a:ext cx="6731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i="1" spc="5" dirty="0">
                <a:latin typeface="Times New Roman"/>
                <a:cs typeface="Times New Roman"/>
              </a:rPr>
              <a:t>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573288" y="4638313"/>
            <a:ext cx="951230" cy="3365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31165" algn="l"/>
              </a:tabLst>
            </a:pPr>
            <a:r>
              <a:rPr sz="2050" spc="-5" dirty="0">
                <a:latin typeface="Times New Roman"/>
                <a:cs typeface="Times New Roman"/>
              </a:rPr>
              <a:t>(</a:t>
            </a:r>
            <a:r>
              <a:rPr sz="2050" spc="-229" dirty="0">
                <a:latin typeface="Times New Roman"/>
                <a:cs typeface="Times New Roman"/>
              </a:rPr>
              <a:t> </a:t>
            </a:r>
            <a:r>
              <a:rPr sz="2050" i="1" spc="-5" dirty="0">
                <a:latin typeface="Times New Roman"/>
                <a:cs typeface="Times New Roman"/>
              </a:rPr>
              <a:t>X	</a:t>
            </a:r>
            <a:r>
              <a:rPr sz="2050" spc="-5" dirty="0">
                <a:latin typeface="Symbol"/>
                <a:cs typeface="Symbol"/>
              </a:rPr>
              <a:t></a:t>
            </a:r>
            <a:r>
              <a:rPr sz="2050" spc="-5" dirty="0">
                <a:latin typeface="Times New Roman"/>
                <a:cs typeface="Times New Roman"/>
              </a:rPr>
              <a:t> </a:t>
            </a:r>
            <a:r>
              <a:rPr sz="2050" i="1" spc="-5" dirty="0">
                <a:latin typeface="Times New Roman"/>
                <a:cs typeface="Times New Roman"/>
              </a:rPr>
              <a:t>X</a:t>
            </a:r>
            <a:r>
              <a:rPr sz="2050" i="1" spc="-17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Times New Roman"/>
                <a:cs typeface="Times New Roman"/>
              </a:rPr>
              <a:t>)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04794" y="4630779"/>
            <a:ext cx="10096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spc="15" dirty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315286" y="4997463"/>
            <a:ext cx="231140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i="1" spc="60" dirty="0">
                <a:latin typeface="Times New Roman"/>
                <a:cs typeface="Times New Roman"/>
              </a:rPr>
              <a:t>i</a:t>
            </a:r>
            <a:r>
              <a:rPr sz="1150" spc="-5" dirty="0">
                <a:latin typeface="Symbol"/>
                <a:cs typeface="Symbol"/>
              </a:rPr>
              <a:t></a:t>
            </a:r>
            <a:r>
              <a:rPr sz="1150" spc="15" dirty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75435" y="4469630"/>
            <a:ext cx="100965" cy="205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150" i="1" spc="15" dirty="0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272049" y="4560230"/>
            <a:ext cx="303530" cy="492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3050" spc="10" dirty="0">
                <a:latin typeface="Symbol"/>
                <a:cs typeface="Symbol"/>
              </a:rPr>
              <a:t></a:t>
            </a:r>
            <a:endParaRPr sz="3050">
              <a:latin typeface="Symbol"/>
              <a:cs typeface="Symbo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3072882" y="4465845"/>
            <a:ext cx="1553845" cy="0"/>
          </a:xfrm>
          <a:custGeom>
            <a:avLst/>
            <a:gdLst/>
            <a:ahLst/>
            <a:cxnLst/>
            <a:rect l="l" t="t" r="r" b="b"/>
            <a:pathLst>
              <a:path w="1553845">
                <a:moveTo>
                  <a:pt x="0" y="0"/>
                </a:moveTo>
                <a:lnTo>
                  <a:pt x="1553543" y="0"/>
                </a:lnTo>
              </a:path>
            </a:pathLst>
          </a:custGeom>
          <a:ln w="1277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52</a:t>
            </a:fld>
            <a:endParaRPr dirty="0"/>
          </a:p>
        </p:txBody>
      </p:sp>
      <p:sp>
        <p:nvSpPr>
          <p:cNvPr id="41" name="object 4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97940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Efficienza dello stimatore </a:t>
            </a:r>
            <a:r>
              <a:rPr i="1" spc="-10" dirty="0">
                <a:latin typeface="Verdana"/>
                <a:cs typeface="Verdana"/>
              </a:rPr>
              <a:t>OLS, parte</a:t>
            </a:r>
            <a:r>
              <a:rPr i="1" spc="12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II: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630807"/>
            <a:ext cx="8150859" cy="43586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8145" marR="166370" indent="-347980">
              <a:lnSpc>
                <a:spcPct val="100000"/>
              </a:lnSpc>
              <a:spcBef>
                <a:spcPts val="105"/>
              </a:spcBef>
              <a:buChar char="•"/>
              <a:tabLst>
                <a:tab pos="398145" algn="l"/>
                <a:tab pos="398780" algn="l"/>
                <a:tab pos="697230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tutte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e cinque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assunzioni </a:t>
            </a:r>
            <a:r>
              <a:rPr sz="2000" spc="-5" dirty="0">
                <a:latin typeface="Verdana"/>
                <a:cs typeface="Verdana"/>
              </a:rPr>
              <a:t>dei minimi quadrati </a:t>
            </a:r>
            <a:r>
              <a:rPr sz="2000" dirty="0">
                <a:latin typeface="Verdana"/>
                <a:cs typeface="Verdana"/>
              </a:rPr>
              <a:t>estese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  </a:t>
            </a:r>
            <a:r>
              <a:rPr sz="2000" spc="-5" dirty="0">
                <a:latin typeface="Verdana"/>
                <a:cs typeface="Verdana"/>
              </a:rPr>
              <a:t>compresa la distribuzione normale degli</a:t>
            </a:r>
            <a:r>
              <a:rPr sz="2000" spc="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errori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	ha </a:t>
            </a:r>
            <a:r>
              <a:rPr sz="2000" spc="-5" dirty="0">
                <a:latin typeface="Verdana"/>
                <a:cs typeface="Verdana"/>
              </a:rPr>
              <a:t>la  varianza più piccola di </a:t>
            </a:r>
            <a:r>
              <a:rPr sz="2000" i="1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tutti</a:t>
            </a:r>
            <a:r>
              <a:rPr sz="2000" i="1" spc="-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gli estimatori </a:t>
            </a:r>
            <a:r>
              <a:rPr sz="2000" dirty="0">
                <a:latin typeface="Verdana"/>
                <a:cs typeface="Verdana"/>
              </a:rPr>
              <a:t>consistenti  </a:t>
            </a:r>
            <a:r>
              <a:rPr sz="2000" spc="-5" dirty="0">
                <a:latin typeface="Verdana"/>
                <a:cs typeface="Verdana"/>
              </a:rPr>
              <a:t>(funzioni lineari </a:t>
            </a:r>
            <a:r>
              <a:rPr sz="2000" i="1" dirty="0">
                <a:latin typeface="Verdana"/>
                <a:cs typeface="Verdana"/>
              </a:rPr>
              <a:t>o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lineari 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n</a:t>
            </a:r>
            <a:r>
              <a:rPr sz="2000" spc="5" dirty="0">
                <a:latin typeface="Verdana"/>
                <a:cs typeface="Verdana"/>
              </a:rPr>
              <a:t>),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i="1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-&gt;∞.</a:t>
            </a:r>
            <a:endParaRPr sz="2000">
              <a:latin typeface="Verdana"/>
              <a:cs typeface="Verdana"/>
            </a:endParaRPr>
          </a:p>
          <a:p>
            <a:pPr marL="398145" marR="55880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398145" algn="l"/>
                <a:tab pos="398780" algn="l"/>
              </a:tabLst>
            </a:pPr>
            <a:r>
              <a:rPr sz="2000" spc="-5" dirty="0">
                <a:latin typeface="Verdana"/>
                <a:cs typeface="Verdana"/>
              </a:rPr>
              <a:t>Questo </a:t>
            </a:r>
            <a:r>
              <a:rPr sz="2000" dirty="0">
                <a:latin typeface="Verdana"/>
                <a:cs typeface="Verdana"/>
              </a:rPr>
              <a:t>è un risultato assai </a:t>
            </a:r>
            <a:r>
              <a:rPr sz="2000" spc="-5" dirty="0">
                <a:latin typeface="Verdana"/>
                <a:cs typeface="Verdana"/>
              </a:rPr>
              <a:t>sorprendente </a:t>
            </a:r>
            <a:r>
              <a:rPr sz="2000" dirty="0">
                <a:latin typeface="Verdana"/>
                <a:cs typeface="Verdana"/>
              </a:rPr>
              <a:t>– afferma che, se  </a:t>
            </a:r>
            <a:r>
              <a:rPr sz="2000" spc="-5" dirty="0">
                <a:latin typeface="Verdana"/>
                <a:cs typeface="Verdana"/>
              </a:rPr>
              <a:t>(in </a:t>
            </a:r>
            <a:r>
              <a:rPr sz="2000" dirty="0">
                <a:latin typeface="Verdana"/>
                <a:cs typeface="Verdana"/>
              </a:rPr>
              <a:t>aggiunta </a:t>
            </a:r>
            <a:r>
              <a:rPr sz="2000" spc="-5" dirty="0">
                <a:latin typeface="Verdana"/>
                <a:cs typeface="Verdana"/>
              </a:rPr>
              <a:t>alle </a:t>
            </a:r>
            <a:r>
              <a:rPr sz="2000" dirty="0">
                <a:latin typeface="Verdana"/>
                <a:cs typeface="Verdana"/>
              </a:rPr>
              <a:t>assunzioni </a:t>
            </a:r>
            <a:r>
              <a:rPr sz="2000" spc="-5" dirty="0">
                <a:latin typeface="Verdana"/>
                <a:cs typeface="Verdana"/>
              </a:rPr>
              <a:t>dei minimi quadrati 1-3) gli  errori sono omoschedastici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normalmente distribuiti, OLS </a:t>
            </a:r>
            <a:r>
              <a:rPr sz="2000" dirty="0">
                <a:latin typeface="Verdana"/>
                <a:cs typeface="Verdana"/>
              </a:rPr>
              <a:t>è  la </a:t>
            </a:r>
            <a:r>
              <a:rPr sz="2000" spc="-5" dirty="0">
                <a:latin typeface="Verdana"/>
                <a:cs typeface="Verdana"/>
              </a:rPr>
              <a:t>scelta migliore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qualsiasi altro </a:t>
            </a:r>
            <a:r>
              <a:rPr sz="2000" dirty="0">
                <a:latin typeface="Verdana"/>
                <a:cs typeface="Verdana"/>
              </a:rPr>
              <a:t>stimatore </a:t>
            </a:r>
            <a:r>
              <a:rPr sz="2000" spc="-5" dirty="0">
                <a:latin typeface="Verdana"/>
                <a:cs typeface="Verdana"/>
              </a:rPr>
              <a:t>consistente. </a:t>
            </a:r>
            <a:r>
              <a:rPr sz="2000" dirty="0">
                <a:latin typeface="Verdana"/>
                <a:cs typeface="Verdana"/>
              </a:rPr>
              <a:t>E  </a:t>
            </a:r>
            <a:r>
              <a:rPr sz="2000" spc="-5" dirty="0">
                <a:latin typeface="Verdana"/>
                <a:cs typeface="Verdana"/>
              </a:rPr>
              <a:t>poiché </a:t>
            </a:r>
            <a:r>
              <a:rPr sz="2000" dirty="0">
                <a:latin typeface="Verdana"/>
                <a:cs typeface="Verdana"/>
              </a:rPr>
              <a:t>uno </a:t>
            </a:r>
            <a:r>
              <a:rPr sz="2000" spc="-5" dirty="0">
                <a:latin typeface="Verdana"/>
                <a:cs typeface="Verdana"/>
              </a:rPr>
              <a:t>stimatore </a:t>
            </a:r>
            <a:r>
              <a:rPr sz="2000" dirty="0">
                <a:latin typeface="Verdana"/>
                <a:cs typeface="Verdana"/>
              </a:rPr>
              <a:t>che non sia consistente è una </a:t>
            </a:r>
            <a:r>
              <a:rPr sz="2000" spc="-5" dirty="0">
                <a:latin typeface="Verdana"/>
                <a:cs typeface="Verdana"/>
              </a:rPr>
              <a:t>scelta  </a:t>
            </a:r>
            <a:r>
              <a:rPr sz="2000" dirty="0">
                <a:latin typeface="Verdana"/>
                <a:cs typeface="Verdana"/>
              </a:rPr>
              <a:t>scadente, ciò afferma che </a:t>
            </a:r>
            <a:r>
              <a:rPr sz="2000" spc="-5" dirty="0">
                <a:latin typeface="Verdana"/>
                <a:cs typeface="Verdana"/>
              </a:rPr>
              <a:t>l’OLS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davvero la miglior scelta  </a:t>
            </a:r>
            <a:r>
              <a:rPr sz="2000" dirty="0">
                <a:latin typeface="Verdana"/>
                <a:cs typeface="Verdana"/>
              </a:rPr>
              <a:t>che si </a:t>
            </a:r>
            <a:r>
              <a:rPr sz="2000" spc="-5" dirty="0">
                <a:latin typeface="Verdana"/>
                <a:cs typeface="Verdana"/>
              </a:rPr>
              <a:t>possa </a:t>
            </a:r>
            <a:r>
              <a:rPr sz="2000" dirty="0">
                <a:latin typeface="Verdana"/>
                <a:cs typeface="Verdana"/>
              </a:rPr>
              <a:t>fare – se </a:t>
            </a:r>
            <a:r>
              <a:rPr sz="2000" spc="-5" dirty="0">
                <a:latin typeface="Verdana"/>
                <a:cs typeface="Verdana"/>
              </a:rPr>
              <a:t>valgono tutte </a:t>
            </a:r>
            <a:r>
              <a:rPr sz="2000" dirty="0">
                <a:latin typeface="Verdana"/>
                <a:cs typeface="Verdana"/>
              </a:rPr>
              <a:t>e cinque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assunzioni  </a:t>
            </a:r>
            <a:r>
              <a:rPr sz="2000" spc="-5" dirty="0">
                <a:latin typeface="Verdana"/>
                <a:cs typeface="Verdana"/>
              </a:rPr>
              <a:t>dei minimi quadrati estese. (La dimostrazione di questo  </a:t>
            </a:r>
            <a:r>
              <a:rPr sz="2000" dirty="0">
                <a:latin typeface="Verdana"/>
                <a:cs typeface="Verdana"/>
              </a:rPr>
              <a:t>risultato va </a:t>
            </a:r>
            <a:r>
              <a:rPr sz="2000" spc="-5" dirty="0">
                <a:latin typeface="Verdana"/>
                <a:cs typeface="Verdana"/>
              </a:rPr>
              <a:t>oltre l'ambito di questo </a:t>
            </a:r>
            <a:r>
              <a:rPr sz="2000" dirty="0">
                <a:latin typeface="Verdana"/>
                <a:cs typeface="Verdana"/>
              </a:rPr>
              <a:t>corso e non è fornita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nel  </a:t>
            </a:r>
            <a:r>
              <a:rPr sz="2000" spc="-5" dirty="0">
                <a:latin typeface="Verdana"/>
                <a:cs typeface="Verdana"/>
              </a:rPr>
              <a:t>testo </a:t>
            </a:r>
            <a:r>
              <a:rPr sz="2000" dirty="0">
                <a:latin typeface="Verdana"/>
                <a:cs typeface="Verdana"/>
              </a:rPr>
              <a:t>– viene </a:t>
            </a:r>
            <a:r>
              <a:rPr sz="2000" spc="-5" dirty="0">
                <a:latin typeface="Verdana"/>
                <a:cs typeface="Verdana"/>
              </a:rPr>
              <a:t>svolta generalmente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corsi post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laurea).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18959" y="1845564"/>
            <a:ext cx="316992" cy="469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4070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10" dirty="0">
                <a:latin typeface="Verdana"/>
                <a:cs typeface="Verdana"/>
              </a:rPr>
              <a:t>Alcuni </a:t>
            </a:r>
            <a:r>
              <a:rPr i="1" spc="-5" dirty="0">
                <a:latin typeface="Verdana"/>
                <a:cs typeface="Verdana"/>
              </a:rPr>
              <a:t>aspetti </a:t>
            </a:r>
            <a:r>
              <a:rPr i="1" spc="-10" dirty="0">
                <a:latin typeface="Verdana"/>
                <a:cs typeface="Verdana"/>
              </a:rPr>
              <a:t>critici </a:t>
            </a:r>
            <a:r>
              <a:rPr i="1" spc="-5" dirty="0">
                <a:latin typeface="Verdana"/>
                <a:cs typeface="Verdana"/>
              </a:rPr>
              <a:t>di</a:t>
            </a:r>
            <a:r>
              <a:rPr i="1" spc="120" dirty="0">
                <a:latin typeface="Verdana"/>
                <a:cs typeface="Verdana"/>
              </a:rPr>
              <a:t> </a:t>
            </a:r>
            <a:r>
              <a:rPr i="1" spc="-10" dirty="0">
                <a:latin typeface="Verdana"/>
                <a:cs typeface="Verdana"/>
              </a:rPr>
              <a:t>OLS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54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204834" cy="3691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I risultati </a:t>
            </a:r>
            <a:r>
              <a:rPr sz="2000" spc="-5" dirty="0">
                <a:latin typeface="Verdana"/>
                <a:cs typeface="Verdana"/>
              </a:rPr>
              <a:t>precedenti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impressionanti, tuttavia tali </a:t>
            </a:r>
            <a:r>
              <a:rPr sz="2000" dirty="0">
                <a:latin typeface="Verdana"/>
                <a:cs typeface="Verdana"/>
              </a:rPr>
              <a:t>risultati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–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lo stimatore OLS </a:t>
            </a:r>
            <a:r>
              <a:rPr sz="2000" dirty="0">
                <a:latin typeface="Verdana"/>
                <a:cs typeface="Verdana"/>
              </a:rPr>
              <a:t>– hanno </a:t>
            </a:r>
            <a:r>
              <a:rPr sz="2000" spc="-5" dirty="0">
                <a:latin typeface="Verdana"/>
                <a:cs typeface="Verdana"/>
              </a:rPr>
              <a:t>limitazioni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importanti.</a:t>
            </a:r>
            <a:endParaRPr sz="2000">
              <a:latin typeface="Verdana"/>
              <a:cs typeface="Verdana"/>
            </a:endParaRPr>
          </a:p>
          <a:p>
            <a:pPr marL="524510" indent="-512445">
              <a:lnSpc>
                <a:spcPct val="100000"/>
              </a:lnSpc>
              <a:spcBef>
                <a:spcPts val="1100"/>
              </a:spcBef>
              <a:buAutoNum type="arabicPeriod"/>
              <a:tabLst>
                <a:tab pos="524510" algn="l"/>
                <a:tab pos="525145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teorema di </a:t>
            </a:r>
            <a:r>
              <a:rPr sz="2000" dirty="0">
                <a:latin typeface="Verdana"/>
                <a:cs typeface="Verdana"/>
              </a:rPr>
              <a:t>GM non è </a:t>
            </a:r>
            <a:r>
              <a:rPr sz="2000" spc="-5" dirty="0">
                <a:latin typeface="Verdana"/>
                <a:cs typeface="Verdana"/>
              </a:rPr>
              <a:t>poi </a:t>
            </a:r>
            <a:r>
              <a:rPr sz="2000" dirty="0">
                <a:latin typeface="Verdana"/>
                <a:cs typeface="Verdana"/>
              </a:rPr>
              <a:t>così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avvincente:</a:t>
            </a:r>
            <a:endParaRPr sz="2000">
              <a:latin typeface="Verdana"/>
              <a:cs typeface="Verdana"/>
            </a:endParaRPr>
          </a:p>
          <a:p>
            <a:pPr marL="753110" lvl="1" indent="-283845">
              <a:lnSpc>
                <a:spcPct val="100000"/>
              </a:lnSpc>
              <a:spcBef>
                <a:spcPts val="1005"/>
              </a:spcBef>
              <a:buChar char="–"/>
              <a:tabLst>
                <a:tab pos="753110" algn="l"/>
                <a:tab pos="753745" algn="l"/>
              </a:tabLst>
            </a:pPr>
            <a:r>
              <a:rPr sz="1800" dirty="0">
                <a:latin typeface="Verdana"/>
                <a:cs typeface="Verdana"/>
              </a:rPr>
              <a:t>La condizione </a:t>
            </a:r>
            <a:r>
              <a:rPr sz="1800" spc="-5" dirty="0">
                <a:latin typeface="Verdana"/>
                <a:cs typeface="Verdana"/>
              </a:rPr>
              <a:t>di omoschedasticità spesso </a:t>
            </a:r>
            <a:r>
              <a:rPr sz="1800" dirty="0">
                <a:latin typeface="Verdana"/>
                <a:cs typeface="Verdana"/>
              </a:rPr>
              <a:t>non </a:t>
            </a:r>
            <a:r>
              <a:rPr sz="1800" spc="-5" dirty="0">
                <a:latin typeface="Verdana"/>
                <a:cs typeface="Verdana"/>
              </a:rPr>
              <a:t>regge</a:t>
            </a:r>
            <a:endParaRPr sz="1800">
              <a:latin typeface="Verdana"/>
              <a:cs typeface="Verdana"/>
            </a:endParaRPr>
          </a:p>
          <a:p>
            <a:pPr marL="753110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(l'omoschedasticità </a:t>
            </a:r>
            <a:r>
              <a:rPr sz="1800" dirty="0">
                <a:latin typeface="Verdana"/>
                <a:cs typeface="Verdana"/>
              </a:rPr>
              <a:t>è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speciale)</a:t>
            </a:r>
            <a:endParaRPr sz="1800">
              <a:latin typeface="Verdana"/>
              <a:cs typeface="Verdana"/>
            </a:endParaRPr>
          </a:p>
          <a:p>
            <a:pPr marL="753110" marR="467995" lvl="1" indent="-283845">
              <a:lnSpc>
                <a:spcPct val="100000"/>
              </a:lnSpc>
              <a:spcBef>
                <a:spcPts val="400"/>
              </a:spcBef>
              <a:buChar char="–"/>
              <a:tabLst>
                <a:tab pos="753110" algn="l"/>
                <a:tab pos="753745" algn="l"/>
              </a:tabLst>
            </a:pPr>
            <a:r>
              <a:rPr sz="1800" dirty="0">
                <a:latin typeface="Verdana"/>
                <a:cs typeface="Verdana"/>
              </a:rPr>
              <a:t>Il risultato vale solo </a:t>
            </a:r>
            <a:r>
              <a:rPr sz="1800" spc="-5" dirty="0">
                <a:latin typeface="Verdana"/>
                <a:cs typeface="Verdana"/>
              </a:rPr>
              <a:t>per gli </a:t>
            </a:r>
            <a:r>
              <a:rPr sz="1800" dirty="0">
                <a:latin typeface="Verdana"/>
                <a:cs typeface="Verdana"/>
              </a:rPr>
              <a:t>stimatori lineari – solo un piccolo  sottoinsieme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dirty="0">
                <a:latin typeface="Verdana"/>
                <a:cs typeface="Verdana"/>
              </a:rPr>
              <a:t>stimatori </a:t>
            </a:r>
            <a:r>
              <a:rPr sz="1800" spc="-5" dirty="0">
                <a:latin typeface="Verdana"/>
                <a:cs typeface="Verdana"/>
              </a:rPr>
              <a:t>(ulteriori </a:t>
            </a:r>
            <a:r>
              <a:rPr sz="1800" dirty="0">
                <a:latin typeface="Verdana"/>
                <a:cs typeface="Verdana"/>
              </a:rPr>
              <a:t>informazioni a</a:t>
            </a:r>
            <a:r>
              <a:rPr sz="1800" spc="-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breve)</a:t>
            </a:r>
            <a:endParaRPr sz="180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Verdana"/>
              <a:buChar char="–"/>
            </a:pPr>
            <a:endParaRPr sz="2700">
              <a:latin typeface="Verdana"/>
              <a:cs typeface="Verdana"/>
            </a:endParaRPr>
          </a:p>
          <a:p>
            <a:pPr marL="469900" marR="10033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risultato di ottimalità più </a:t>
            </a:r>
            <a:r>
              <a:rPr sz="2000" dirty="0">
                <a:latin typeface="Verdana"/>
                <a:cs typeface="Verdana"/>
              </a:rPr>
              <a:t>robusto </a:t>
            </a:r>
            <a:r>
              <a:rPr sz="2000" spc="-5" dirty="0">
                <a:latin typeface="Verdana"/>
                <a:cs typeface="Verdana"/>
              </a:rPr>
              <a:t>("parte II" precedente)  richiede errori </a:t>
            </a:r>
            <a:r>
              <a:rPr sz="2000" dirty="0">
                <a:latin typeface="Verdana"/>
                <a:cs typeface="Verdana"/>
              </a:rPr>
              <a:t>normali omoschedastici – cosa non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plausibile  nelle applicazioni (si </a:t>
            </a:r>
            <a:r>
              <a:rPr sz="2000" dirty="0">
                <a:latin typeface="Verdana"/>
                <a:cs typeface="Verdana"/>
              </a:rPr>
              <a:t>pensi ai </a:t>
            </a:r>
            <a:r>
              <a:rPr sz="2000" spc="-5" dirty="0">
                <a:latin typeface="Verdana"/>
                <a:cs typeface="Verdana"/>
              </a:rPr>
              <a:t>dati delle retribuzioni</a:t>
            </a:r>
            <a:r>
              <a:rPr sz="2000" spc="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orarie!)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8648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Limitazioni di </a:t>
            </a:r>
            <a:r>
              <a:rPr i="1" spc="-10" dirty="0">
                <a:latin typeface="Verdana"/>
                <a:cs typeface="Verdana"/>
              </a:rPr>
              <a:t>OLS</a:t>
            </a:r>
            <a:r>
              <a:rPr i="1" spc="2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4510" marR="5080" indent="-512445">
              <a:lnSpc>
                <a:spcPct val="100000"/>
              </a:lnSpc>
              <a:spcBef>
                <a:spcPts val="105"/>
              </a:spcBef>
              <a:tabLst>
                <a:tab pos="524510" algn="l"/>
                <a:tab pos="6487160" algn="l"/>
              </a:tabLst>
            </a:pPr>
            <a:r>
              <a:rPr spc="-5" dirty="0"/>
              <a:t>3.	</a:t>
            </a:r>
            <a:r>
              <a:rPr dirty="0"/>
              <a:t>L’OLS è </a:t>
            </a:r>
            <a:r>
              <a:rPr spc="-5" dirty="0"/>
              <a:t>più sensibile agli outlier rispetto </a:t>
            </a:r>
            <a:r>
              <a:rPr dirty="0"/>
              <a:t>ad </a:t>
            </a:r>
            <a:r>
              <a:rPr spc="-5" dirty="0"/>
              <a:t>altri stimatori.  Nel </a:t>
            </a:r>
            <a:r>
              <a:rPr dirty="0"/>
              <a:t>caso </a:t>
            </a:r>
            <a:r>
              <a:rPr spc="-5" dirty="0"/>
              <a:t>di </a:t>
            </a:r>
            <a:r>
              <a:rPr dirty="0"/>
              <a:t>stima </a:t>
            </a:r>
            <a:r>
              <a:rPr spc="-10" dirty="0"/>
              <a:t>della </a:t>
            </a:r>
            <a:r>
              <a:rPr spc="-5" dirty="0"/>
              <a:t>media della popolazione, </a:t>
            </a:r>
            <a:r>
              <a:rPr dirty="0"/>
              <a:t>se  sussistono </a:t>
            </a:r>
            <a:r>
              <a:rPr spc="-5" dirty="0"/>
              <a:t>outlier, la mediana </a:t>
            </a:r>
            <a:r>
              <a:rPr dirty="0"/>
              <a:t>è </a:t>
            </a:r>
            <a:r>
              <a:rPr spc="-5" dirty="0"/>
              <a:t>preferibile alla media  poiché la prima </a:t>
            </a:r>
            <a:r>
              <a:rPr dirty="0"/>
              <a:t>è </a:t>
            </a:r>
            <a:r>
              <a:rPr spc="-5" dirty="0"/>
              <a:t>meno sensibile agli outlier </a:t>
            </a:r>
            <a:r>
              <a:rPr dirty="0"/>
              <a:t>– ha </a:t>
            </a:r>
            <a:r>
              <a:rPr spc="-5" dirty="0"/>
              <a:t>varianza  </a:t>
            </a:r>
            <a:r>
              <a:rPr dirty="0"/>
              <a:t>minore </a:t>
            </a:r>
            <a:r>
              <a:rPr spc="-5" dirty="0"/>
              <a:t>rispetto all’OLS in presenza</a:t>
            </a:r>
            <a:r>
              <a:rPr spc="40" dirty="0"/>
              <a:t> </a:t>
            </a:r>
            <a:r>
              <a:rPr spc="-5" dirty="0"/>
              <a:t>di</a:t>
            </a:r>
            <a:r>
              <a:rPr spc="5" dirty="0"/>
              <a:t> </a:t>
            </a:r>
            <a:r>
              <a:rPr spc="-5" dirty="0"/>
              <a:t>outlier.	</a:t>
            </a:r>
            <a:r>
              <a:rPr dirty="0"/>
              <a:t>In </a:t>
            </a:r>
            <a:r>
              <a:rPr spc="-5" dirty="0"/>
              <a:t>modo  analogo, nella regressione l’OLS può essere più sensibile  agli outlier e, </a:t>
            </a:r>
            <a:r>
              <a:rPr dirty="0"/>
              <a:t>se vi sono </a:t>
            </a:r>
            <a:r>
              <a:rPr spc="-5" dirty="0"/>
              <a:t>outlier, altri stimatori possono  essere più efficienti </a:t>
            </a:r>
            <a:r>
              <a:rPr dirty="0"/>
              <a:t>(hanno </a:t>
            </a:r>
            <a:r>
              <a:rPr spc="-5" dirty="0"/>
              <a:t>varianza minore). Uno di essi </a:t>
            </a:r>
            <a:r>
              <a:rPr dirty="0"/>
              <a:t>è  </a:t>
            </a:r>
            <a:r>
              <a:rPr spc="-10" dirty="0"/>
              <a:t>lo </a:t>
            </a:r>
            <a:r>
              <a:rPr spc="-5" dirty="0"/>
              <a:t>stimatore </a:t>
            </a:r>
            <a:r>
              <a:rPr spc="-10" dirty="0"/>
              <a:t>delle </a:t>
            </a:r>
            <a:r>
              <a:rPr spc="-5" dirty="0"/>
              <a:t>minime deviazioni assolute</a:t>
            </a:r>
            <a:r>
              <a:rPr spc="35" dirty="0"/>
              <a:t> </a:t>
            </a:r>
            <a:r>
              <a:rPr dirty="0"/>
              <a:t>(MDA):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5327396"/>
            <a:ext cx="776287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Verdana"/>
                <a:cs typeface="Verdana"/>
              </a:rPr>
              <a:t>In </a:t>
            </a:r>
            <a:r>
              <a:rPr sz="2000" i="1" spc="-5" dirty="0">
                <a:latin typeface="Verdana"/>
                <a:cs typeface="Verdana"/>
              </a:rPr>
              <a:t>praticamente tutte le </a:t>
            </a:r>
            <a:r>
              <a:rPr sz="2000" i="1" dirty="0">
                <a:latin typeface="Verdana"/>
                <a:cs typeface="Verdana"/>
              </a:rPr>
              <a:t>analisi </a:t>
            </a:r>
            <a:r>
              <a:rPr sz="2000" i="1" spc="-5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regressione </a:t>
            </a:r>
            <a:r>
              <a:rPr sz="2000" i="1" spc="-5" dirty="0">
                <a:latin typeface="Verdana"/>
                <a:cs typeface="Verdana"/>
              </a:rPr>
              <a:t>reali </a:t>
            </a:r>
            <a:r>
              <a:rPr sz="2000" i="1" dirty="0">
                <a:latin typeface="Verdana"/>
                <a:cs typeface="Verdana"/>
              </a:rPr>
              <a:t>si</a:t>
            </a:r>
            <a:r>
              <a:rPr sz="2000" i="1" spc="-1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utilizza</a:t>
            </a:r>
            <a:endParaRPr sz="2000">
              <a:latin typeface="Verdana"/>
              <a:cs typeface="Verdana"/>
            </a:endParaRPr>
          </a:p>
          <a:p>
            <a:pPr marL="21590">
              <a:lnSpc>
                <a:spcPct val="100000"/>
              </a:lnSpc>
            </a:pPr>
            <a:r>
              <a:rPr sz="2000" i="1" spc="-5" dirty="0">
                <a:latin typeface="Verdana"/>
                <a:cs typeface="Verdana"/>
              </a:rPr>
              <a:t>l’OLS </a:t>
            </a:r>
            <a:r>
              <a:rPr sz="2000" i="1" dirty="0">
                <a:latin typeface="Verdana"/>
                <a:cs typeface="Verdana"/>
              </a:rPr>
              <a:t>– </a:t>
            </a:r>
            <a:r>
              <a:rPr sz="2000" i="1" spc="-5" dirty="0">
                <a:latin typeface="Verdana"/>
                <a:cs typeface="Verdana"/>
              </a:rPr>
              <a:t>ed </a:t>
            </a:r>
            <a:r>
              <a:rPr sz="2000" i="1" dirty="0">
                <a:latin typeface="Verdana"/>
                <a:cs typeface="Verdana"/>
              </a:rPr>
              <a:t>è </a:t>
            </a:r>
            <a:r>
              <a:rPr sz="2000" i="1" spc="-5" dirty="0">
                <a:latin typeface="Verdana"/>
                <a:cs typeface="Verdana"/>
              </a:rPr>
              <a:t>quello </a:t>
            </a:r>
            <a:r>
              <a:rPr sz="2000" i="1" dirty="0">
                <a:latin typeface="Verdana"/>
                <a:cs typeface="Verdana"/>
              </a:rPr>
              <a:t>che </a:t>
            </a:r>
            <a:r>
              <a:rPr sz="2000" i="1" spc="-5" dirty="0">
                <a:latin typeface="Verdana"/>
                <a:cs typeface="Verdana"/>
              </a:rPr>
              <a:t>faremo </a:t>
            </a:r>
            <a:r>
              <a:rPr sz="2000" i="1" dirty="0">
                <a:latin typeface="Verdana"/>
                <a:cs typeface="Verdana"/>
              </a:rPr>
              <a:t>anche in </a:t>
            </a:r>
            <a:r>
              <a:rPr sz="2000" i="1" spc="-5" dirty="0">
                <a:latin typeface="Verdana"/>
                <a:cs typeface="Verdana"/>
              </a:rPr>
              <a:t>questo</a:t>
            </a:r>
            <a:r>
              <a:rPr sz="2000" i="1" spc="-14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corso.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8013" y="4568261"/>
            <a:ext cx="497205" cy="391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400" spc="-20" dirty="0">
                <a:latin typeface="Times New Roman"/>
                <a:cs typeface="Times New Roman"/>
              </a:rPr>
              <a:t>mi</a:t>
            </a:r>
            <a:r>
              <a:rPr sz="2400" spc="10" dirty="0">
                <a:latin typeface="Times New Roman"/>
                <a:cs typeface="Times New Roman"/>
              </a:rPr>
              <a:t>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61997" y="4798989"/>
            <a:ext cx="327660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i="1" spc="16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,</a:t>
            </a:r>
            <a:r>
              <a:rPr sz="1400" i="1" spc="10" dirty="0">
                <a:latin typeface="Times New Roman"/>
                <a:cs typeface="Times New Roman"/>
              </a:rPr>
              <a:t>b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2065" y="4910520"/>
            <a:ext cx="295275" cy="179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17170" algn="l"/>
              </a:tabLst>
            </a:pPr>
            <a:r>
              <a:rPr sz="1000" spc="5" dirty="0">
                <a:latin typeface="Times New Roman"/>
                <a:cs typeface="Times New Roman"/>
              </a:rPr>
              <a:t>0	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65352" y="4568261"/>
            <a:ext cx="179133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2345"/>
              </a:lnSpc>
              <a:spcBef>
                <a:spcPts val="105"/>
              </a:spcBef>
              <a:tabLst>
                <a:tab pos="907415" algn="l"/>
              </a:tabLst>
            </a:pPr>
            <a:r>
              <a:rPr sz="2400" i="1" spc="10" dirty="0">
                <a:latin typeface="Times New Roman"/>
                <a:cs typeface="Times New Roman"/>
              </a:rPr>
              <a:t>Y</a:t>
            </a:r>
            <a:r>
              <a:rPr sz="2400" i="1" spc="254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Symbol"/>
                <a:cs typeface="Symbol"/>
              </a:rPr>
              <a:t></a:t>
            </a:r>
            <a:r>
              <a:rPr sz="2400" spc="-180" dirty="0">
                <a:latin typeface="Times New Roman"/>
                <a:cs typeface="Times New Roman"/>
              </a:rPr>
              <a:t> </a:t>
            </a:r>
            <a:r>
              <a:rPr sz="2400" spc="50" dirty="0">
                <a:latin typeface="Times New Roman"/>
                <a:cs typeface="Times New Roman"/>
              </a:rPr>
              <a:t>(</a:t>
            </a:r>
            <a:r>
              <a:rPr sz="2400" i="1" spc="50" dirty="0">
                <a:latin typeface="Times New Roman"/>
                <a:cs typeface="Times New Roman"/>
              </a:rPr>
              <a:t>b	</a:t>
            </a:r>
            <a:r>
              <a:rPr sz="2400" spc="10" dirty="0">
                <a:latin typeface="Symbol"/>
                <a:cs typeface="Symbol"/>
              </a:rPr>
              <a:t>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i="1" spc="10" dirty="0">
                <a:latin typeface="Times New Roman"/>
                <a:cs typeface="Times New Roman"/>
              </a:rPr>
              <a:t>b </a:t>
            </a:r>
            <a:r>
              <a:rPr sz="2400" i="1" spc="15" dirty="0">
                <a:latin typeface="Times New Roman"/>
                <a:cs typeface="Times New Roman"/>
              </a:rPr>
              <a:t>X</a:t>
            </a:r>
            <a:r>
              <a:rPr sz="2400" i="1" spc="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6985" algn="ctr">
              <a:lnSpc>
                <a:spcPts val="1145"/>
              </a:lnSpc>
              <a:tabLst>
                <a:tab pos="598170" algn="l"/>
                <a:tab pos="1108075" algn="l"/>
                <a:tab pos="1435735" algn="l"/>
              </a:tabLst>
            </a:pPr>
            <a:r>
              <a:rPr sz="1400" i="1" dirty="0">
                <a:latin typeface="Times New Roman"/>
                <a:cs typeface="Times New Roman"/>
              </a:rPr>
              <a:t>i	</a:t>
            </a:r>
            <a:r>
              <a:rPr sz="1400" dirty="0">
                <a:latin typeface="Times New Roman"/>
                <a:cs typeface="Times New Roman"/>
              </a:rPr>
              <a:t>0	1	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55384" y="4594925"/>
            <a:ext cx="1812289" cy="417830"/>
          </a:xfrm>
          <a:custGeom>
            <a:avLst/>
            <a:gdLst/>
            <a:ahLst/>
            <a:cxnLst/>
            <a:rect l="l" t="t" r="r" b="b"/>
            <a:pathLst>
              <a:path w="1812289" h="417829">
                <a:moveTo>
                  <a:pt x="0" y="0"/>
                </a:moveTo>
                <a:lnTo>
                  <a:pt x="0" y="417357"/>
                </a:lnTo>
              </a:path>
              <a:path w="1812289" h="417829">
                <a:moveTo>
                  <a:pt x="1812290" y="0"/>
                </a:moveTo>
                <a:lnTo>
                  <a:pt x="1812290" y="417357"/>
                </a:lnTo>
              </a:path>
            </a:pathLst>
          </a:custGeom>
          <a:ln w="15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919318" y="4991690"/>
            <a:ext cx="27114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spc="75" dirty="0">
                <a:latin typeface="Times New Roman"/>
                <a:cs typeface="Times New Roman"/>
              </a:rPr>
              <a:t>i</a:t>
            </a:r>
            <a:r>
              <a:rPr sz="1400" spc="-15" dirty="0">
                <a:latin typeface="Symbol"/>
                <a:cs typeface="Symbol"/>
              </a:rPr>
              <a:t></a:t>
            </a:r>
            <a:r>
              <a:rPr sz="140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55</a:t>
            </a:fld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3991868" y="4369651"/>
            <a:ext cx="114935" cy="2381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70323" y="4476452"/>
            <a:ext cx="35496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25" dirty="0">
                <a:latin typeface="Symbol"/>
                <a:cs typeface="Symbol"/>
              </a:rPr>
              <a:t></a:t>
            </a:r>
            <a:endParaRPr sz="36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0040" y="478916"/>
            <a:ext cx="8086725" cy="5391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6200" marR="4318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Verdana"/>
                <a:cs typeface="Verdana"/>
              </a:rPr>
              <a:t>Inferenza se </a:t>
            </a:r>
            <a:r>
              <a:rPr sz="2000" b="1" i="1" dirty="0">
                <a:latin typeface="Verdana"/>
                <a:cs typeface="Verdana"/>
              </a:rPr>
              <a:t>u </a:t>
            </a:r>
            <a:r>
              <a:rPr sz="2000" b="1" dirty="0">
                <a:latin typeface="Verdana"/>
                <a:cs typeface="Verdana"/>
              </a:rPr>
              <a:t>è omoschedastico e normalmente  </a:t>
            </a:r>
            <a:r>
              <a:rPr sz="2000" b="1" spc="-5" dirty="0">
                <a:latin typeface="Verdana"/>
                <a:cs typeface="Verdana"/>
              </a:rPr>
              <a:t>distribuito: </a:t>
            </a:r>
            <a:r>
              <a:rPr sz="2000" b="1" dirty="0">
                <a:latin typeface="Verdana"/>
                <a:cs typeface="Verdana"/>
              </a:rPr>
              <a:t>la </a:t>
            </a:r>
            <a:r>
              <a:rPr sz="2000" b="1" spc="-5" dirty="0">
                <a:latin typeface="Verdana"/>
                <a:cs typeface="Verdana"/>
              </a:rPr>
              <a:t>distribuzione </a:t>
            </a:r>
            <a:r>
              <a:rPr sz="2000" b="1" i="1" dirty="0">
                <a:latin typeface="Verdana"/>
                <a:cs typeface="Verdana"/>
              </a:rPr>
              <a:t>t </a:t>
            </a:r>
            <a:r>
              <a:rPr sz="2000" b="1" spc="-5" dirty="0">
                <a:latin typeface="Verdana"/>
                <a:cs typeface="Verdana"/>
              </a:rPr>
              <a:t>di Student </a:t>
            </a:r>
            <a:r>
              <a:rPr sz="2000" b="1" dirty="0">
                <a:latin typeface="Verdana"/>
                <a:cs typeface="Verdana"/>
              </a:rPr>
              <a:t>(Paragrafo</a:t>
            </a:r>
            <a:r>
              <a:rPr sz="2000" b="1" spc="2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5.6)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0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Ricordiamo le </a:t>
            </a:r>
            <a:r>
              <a:rPr sz="2000" dirty="0">
                <a:latin typeface="Verdana"/>
                <a:cs typeface="Verdana"/>
              </a:rPr>
              <a:t>cinque assunzioni </a:t>
            </a:r>
            <a:r>
              <a:rPr sz="2000" spc="-5" dirty="0">
                <a:latin typeface="Verdana"/>
                <a:cs typeface="Verdana"/>
              </a:rPr>
              <a:t>dei minimi quadrati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estese:</a:t>
            </a:r>
            <a:endParaRPr sz="200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  <a:spcBef>
                <a:spcPts val="505"/>
              </a:spcBef>
              <a:tabLst>
                <a:tab pos="532765" algn="l"/>
              </a:tabLst>
            </a:pPr>
            <a:r>
              <a:rPr sz="2000" i="1" spc="-5" dirty="0">
                <a:latin typeface="Verdana"/>
                <a:cs typeface="Verdana"/>
              </a:rPr>
              <a:t>1.	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=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0.</a:t>
            </a:r>
            <a:endParaRPr sz="2000">
              <a:latin typeface="Verdana"/>
              <a:cs typeface="Verdana"/>
            </a:endParaRPr>
          </a:p>
          <a:p>
            <a:pPr marL="533400" indent="-457200">
              <a:lnSpc>
                <a:spcPct val="100000"/>
              </a:lnSpc>
              <a:spcBef>
                <a:spcPts val="500"/>
              </a:spcBef>
              <a:buAutoNum type="arabicPeriod" startAt="2"/>
              <a:tabLst>
                <a:tab pos="532765" algn="l"/>
                <a:tab pos="533400" algn="l"/>
              </a:tabLst>
            </a:pP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i="1" dirty="0">
                <a:latin typeface="Verdana"/>
                <a:cs typeface="Verdana"/>
              </a:rPr>
              <a:t>,Y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=1,…,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, sono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i.i.d.</a:t>
            </a:r>
            <a:endParaRPr sz="2000">
              <a:latin typeface="Verdana"/>
              <a:cs typeface="Verdana"/>
            </a:endParaRPr>
          </a:p>
          <a:p>
            <a:pPr marL="533400" indent="-457200">
              <a:lnSpc>
                <a:spcPct val="100000"/>
              </a:lnSpc>
              <a:spcBef>
                <a:spcPts val="495"/>
              </a:spcBef>
              <a:buAutoNum type="arabicPeriod" startAt="2"/>
              <a:tabLst>
                <a:tab pos="532765" algn="l"/>
                <a:tab pos="533400" algn="l"/>
              </a:tabLst>
            </a:pP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outlier sono rari (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baseline="25641" dirty="0">
                <a:latin typeface="Verdana"/>
                <a:cs typeface="Verdana"/>
              </a:rPr>
              <a:t>4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spc="5" dirty="0">
                <a:latin typeface="Verdana"/>
                <a:cs typeface="Verdana"/>
              </a:rPr>
              <a:t>&lt; </a:t>
            </a:r>
            <a:r>
              <a:rPr sz="2000" dirty="0">
                <a:latin typeface="Verdana"/>
                <a:cs typeface="Verdana"/>
              </a:rPr>
              <a:t>∞, </a:t>
            </a:r>
            <a:r>
              <a:rPr sz="2000" i="1" spc="5" dirty="0">
                <a:latin typeface="Verdana"/>
                <a:cs typeface="Verdana"/>
              </a:rPr>
              <a:t>E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25641" dirty="0">
                <a:latin typeface="Verdana"/>
                <a:cs typeface="Verdana"/>
              </a:rPr>
              <a:t>4</a:t>
            </a:r>
            <a:r>
              <a:rPr sz="2000" spc="5" dirty="0">
                <a:latin typeface="Verdana"/>
                <a:cs typeface="Verdana"/>
              </a:rPr>
              <a:t>) &lt;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∞).</a:t>
            </a:r>
            <a:endParaRPr sz="2000">
              <a:latin typeface="Verdana"/>
              <a:cs typeface="Verdana"/>
            </a:endParaRPr>
          </a:p>
          <a:p>
            <a:pPr marL="533400" indent="-457200">
              <a:lnSpc>
                <a:spcPct val="100000"/>
              </a:lnSpc>
              <a:spcBef>
                <a:spcPts val="505"/>
              </a:spcBef>
              <a:buAutoNum type="arabicPeriod" startAt="2"/>
              <a:tabLst>
                <a:tab pos="532765" algn="l"/>
                <a:tab pos="533400" algn="l"/>
              </a:tabLst>
            </a:pP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omoschedastico</a:t>
            </a:r>
            <a:endParaRPr sz="2000">
              <a:latin typeface="Verdana"/>
              <a:cs typeface="Verdana"/>
            </a:endParaRPr>
          </a:p>
          <a:p>
            <a:pPr marL="533400" indent="-457200">
              <a:lnSpc>
                <a:spcPct val="100000"/>
              </a:lnSpc>
              <a:spcBef>
                <a:spcPts val="495"/>
              </a:spcBef>
              <a:buAutoNum type="arabicPeriod" startAt="2"/>
              <a:tabLst>
                <a:tab pos="532765" algn="l"/>
                <a:tab pos="533400" algn="l"/>
              </a:tabLst>
            </a:pPr>
            <a:r>
              <a:rPr sz="2000" i="1" dirty="0">
                <a:latin typeface="Verdana"/>
                <a:cs typeface="Verdana"/>
              </a:rPr>
              <a:t>u</a:t>
            </a:r>
            <a:r>
              <a:rPr sz="2000" i="1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ha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spc="-5" dirty="0">
                <a:latin typeface="Verdana"/>
                <a:cs typeface="Verdana"/>
              </a:rPr>
              <a:t>ibuzi</a:t>
            </a:r>
            <a:r>
              <a:rPr sz="2000" spc="-15" dirty="0">
                <a:latin typeface="Verdana"/>
                <a:cs typeface="Verdana"/>
              </a:rPr>
              <a:t>o</a:t>
            </a:r>
            <a:r>
              <a:rPr sz="2000" dirty="0">
                <a:latin typeface="Verdana"/>
                <a:cs typeface="Verdana"/>
              </a:rPr>
              <a:t>ne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(0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spc="-75" dirty="0">
                <a:latin typeface="Arial"/>
                <a:cs typeface="Arial"/>
              </a:rPr>
              <a:t>σ</a:t>
            </a:r>
            <a:r>
              <a:rPr sz="1950" spc="37" baseline="25641" dirty="0">
                <a:latin typeface="Verdana"/>
                <a:cs typeface="Verdana"/>
              </a:rPr>
              <a:t>2</a:t>
            </a:r>
            <a:r>
              <a:rPr sz="2800" spc="-5" dirty="0">
                <a:latin typeface="Verdana"/>
                <a:cs typeface="Verdana"/>
              </a:rPr>
              <a:t>)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85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tutte le </a:t>
            </a:r>
            <a:r>
              <a:rPr sz="2000" dirty="0">
                <a:latin typeface="Verdana"/>
                <a:cs typeface="Verdana"/>
              </a:rPr>
              <a:t>cinque assunzioni </a:t>
            </a:r>
            <a:r>
              <a:rPr sz="2000" spc="-5" dirty="0">
                <a:latin typeface="Verdana"/>
                <a:cs typeface="Verdana"/>
              </a:rPr>
              <a:t>valgono,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allora:</a:t>
            </a:r>
            <a:endParaRPr sz="2000">
              <a:latin typeface="Verdana"/>
              <a:cs typeface="Verdana"/>
            </a:endParaRPr>
          </a:p>
          <a:p>
            <a:pPr marL="780415" indent="-704850">
              <a:lnSpc>
                <a:spcPct val="100000"/>
              </a:lnSpc>
              <a:spcBef>
                <a:spcPts val="1105"/>
              </a:spcBef>
              <a:buChar char="•"/>
              <a:tabLst>
                <a:tab pos="780415" algn="l"/>
                <a:tab pos="781050" algn="l"/>
                <a:tab pos="1374775" algn="l"/>
              </a:tabLst>
            </a:pPr>
            <a:r>
              <a:rPr sz="2000" dirty="0">
                <a:latin typeface="Verdana"/>
                <a:cs typeface="Verdana"/>
              </a:rPr>
              <a:t>e	sono </a:t>
            </a:r>
            <a:r>
              <a:rPr sz="2000" spc="-5" dirty="0">
                <a:latin typeface="Verdana"/>
                <a:cs typeface="Verdana"/>
              </a:rPr>
              <a:t>normalmente distribuiti </a:t>
            </a:r>
            <a:r>
              <a:rPr sz="2000" i="1" spc="-5" dirty="0">
                <a:latin typeface="Verdana"/>
                <a:cs typeface="Verdana"/>
              </a:rPr>
              <a:t>per tutti </a:t>
            </a:r>
            <a:r>
              <a:rPr sz="2000" i="1" dirty="0">
                <a:latin typeface="Verdana"/>
                <a:cs typeface="Verdana"/>
              </a:rPr>
              <a:t>gli n</a:t>
            </a:r>
            <a:r>
              <a:rPr sz="2000" i="1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(!)</a:t>
            </a:r>
            <a:endParaRPr sz="2000">
              <a:latin typeface="Verdana"/>
              <a:cs typeface="Verdana"/>
            </a:endParaRPr>
          </a:p>
          <a:p>
            <a:pPr marL="423545" indent="-347980">
              <a:lnSpc>
                <a:spcPct val="100000"/>
              </a:lnSpc>
              <a:spcBef>
                <a:spcPts val="11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la statistica-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ha una </a:t>
            </a:r>
            <a:r>
              <a:rPr sz="2000" spc="-5" dirty="0">
                <a:latin typeface="Verdana"/>
                <a:cs typeface="Verdana"/>
              </a:rPr>
              <a:t>distribuzione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di Student con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–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2</a:t>
            </a:r>
            <a:endParaRPr sz="2000">
              <a:latin typeface="Verdana"/>
              <a:cs typeface="Verdana"/>
            </a:endParaRPr>
          </a:p>
          <a:p>
            <a:pPr marL="42354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gradi di libertà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questo vale esattamente </a:t>
            </a:r>
            <a:r>
              <a:rPr sz="2000" i="1" spc="-5" dirty="0">
                <a:latin typeface="Verdana"/>
                <a:cs typeface="Verdana"/>
              </a:rPr>
              <a:t>per tutti </a:t>
            </a:r>
            <a:r>
              <a:rPr sz="2000" i="1" dirty="0">
                <a:latin typeface="Verdana"/>
                <a:cs typeface="Verdana"/>
              </a:rPr>
              <a:t>gli n</a:t>
            </a:r>
            <a:r>
              <a:rPr sz="2000" i="1" spc="-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(!)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685373" y="4749829"/>
            <a:ext cx="912494" cy="394335"/>
            <a:chOff x="685373" y="4749829"/>
            <a:chExt cx="912494" cy="394335"/>
          </a:xfrm>
        </p:grpSpPr>
        <p:sp>
          <p:nvSpPr>
            <p:cNvPr id="4" name="object 4"/>
            <p:cNvSpPr/>
            <p:nvPr/>
          </p:nvSpPr>
          <p:spPr>
            <a:xfrm>
              <a:off x="685373" y="4749829"/>
              <a:ext cx="267553" cy="394149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357287" y="4749829"/>
              <a:ext cx="240460" cy="39414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56</a:t>
            </a:fld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60117" y="1627758"/>
            <a:ext cx="87439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spc="232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18917" y="2990469"/>
            <a:ext cx="2336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3109" y="3138296"/>
            <a:ext cx="7239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i="1" spc="5" dirty="0">
                <a:latin typeface="Verdana"/>
                <a:cs typeface="Verdana"/>
              </a:rPr>
              <a:t>i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71558" y="2990469"/>
            <a:ext cx="14598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38250" algn="l"/>
              </a:tabLst>
            </a:pPr>
            <a:r>
              <a:rPr sz="2000" dirty="0">
                <a:latin typeface="Verdana"/>
                <a:cs typeface="Verdana"/>
              </a:rPr>
              <a:t>,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dov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w	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77919" y="2990469"/>
            <a:ext cx="4038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u="heavy" spc="32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spc="-18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3892372"/>
            <a:ext cx="751585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Qual è la </a:t>
            </a:r>
            <a:r>
              <a:rPr sz="2000" spc="-5" dirty="0">
                <a:latin typeface="Verdana"/>
                <a:cs typeface="Verdana"/>
              </a:rPr>
              <a:t>distribuzione </a:t>
            </a:r>
            <a:r>
              <a:rPr sz="2000" dirty="0">
                <a:latin typeface="Verdana"/>
                <a:cs typeface="Verdana"/>
              </a:rPr>
              <a:t>di una </a:t>
            </a:r>
            <a:r>
              <a:rPr sz="2000" spc="-5" dirty="0">
                <a:latin typeface="Verdana"/>
                <a:cs typeface="Verdana"/>
              </a:rPr>
              <a:t>media ponderata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normali?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467101" y="5230825"/>
            <a:ext cx="133350" cy="2292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00" spc="20" dirty="0">
                <a:latin typeface="Verdana"/>
                <a:cs typeface="Verdana"/>
              </a:rPr>
              <a:t>1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2385" y="5082997"/>
            <a:ext cx="8255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603885" algn="l"/>
              </a:tabLst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-20" dirty="0">
                <a:latin typeface="Arial"/>
                <a:cs typeface="Arial"/>
              </a:rPr>
              <a:t>β	</a:t>
            </a:r>
            <a:r>
              <a:rPr sz="2000" spc="5" dirty="0">
                <a:latin typeface="Verdana"/>
                <a:cs typeface="Verdana"/>
              </a:rPr>
              <a:t>~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87236" y="5082997"/>
            <a:ext cx="41910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(*)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8140" y="5684011"/>
            <a:ext cx="737489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" marR="30480" indent="-9525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Sostituendo </a:t>
            </a: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in (*)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produce la </a:t>
            </a:r>
            <a:r>
              <a:rPr sz="2000" dirty="0">
                <a:latin typeface="Verdana"/>
                <a:cs typeface="Verdana"/>
              </a:rPr>
              <a:t>formula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varianza  dell'omoschedasticità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pura.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701759" y="1423768"/>
            <a:ext cx="2311400" cy="621030"/>
            <a:chOff x="1701759" y="1423768"/>
            <a:chExt cx="2311400" cy="621030"/>
          </a:xfrm>
        </p:grpSpPr>
        <p:sp>
          <p:nvSpPr>
            <p:cNvPr id="13" name="object 13"/>
            <p:cNvSpPr/>
            <p:nvPr/>
          </p:nvSpPr>
          <p:spPr>
            <a:xfrm>
              <a:off x="1701759" y="1625572"/>
              <a:ext cx="253593" cy="4186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92286" y="1430118"/>
              <a:ext cx="114300" cy="0"/>
            </a:xfrm>
            <a:custGeom>
              <a:avLst/>
              <a:gdLst/>
              <a:ahLst/>
              <a:cxnLst/>
              <a:rect l="l" t="t" r="r" b="b"/>
              <a:pathLst>
                <a:path w="114300">
                  <a:moveTo>
                    <a:pt x="0" y="0"/>
                  </a:moveTo>
                  <a:lnTo>
                    <a:pt x="114170" y="0"/>
                  </a:lnTo>
                </a:path>
              </a:pathLst>
            </a:custGeom>
            <a:ln w="1230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83540" y="358521"/>
            <a:ext cx="8419465" cy="1052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latin typeface="Verdana"/>
                <a:cs typeface="Verdana"/>
              </a:rPr>
              <a:t>Normalità della distribuzione </a:t>
            </a:r>
            <a:r>
              <a:rPr sz="2800" b="1" spc="-10" dirty="0">
                <a:latin typeface="Verdana"/>
                <a:cs typeface="Verdana"/>
              </a:rPr>
              <a:t>campionaria  sotto </a:t>
            </a:r>
            <a:r>
              <a:rPr sz="2800" b="1" spc="-5" dirty="0">
                <a:latin typeface="Verdana"/>
                <a:cs typeface="Verdana"/>
              </a:rPr>
              <a:t>le assunzioni</a:t>
            </a:r>
            <a:r>
              <a:rPr sz="2800" b="1" spc="95" dirty="0">
                <a:latin typeface="Verdana"/>
                <a:cs typeface="Verdana"/>
              </a:rPr>
              <a:t> </a:t>
            </a:r>
            <a:r>
              <a:rPr sz="2800" b="1" dirty="0">
                <a:latin typeface="Verdana"/>
                <a:cs typeface="Verdana"/>
              </a:rPr>
              <a:t>1–5:</a:t>
            </a:r>
            <a:endParaRPr sz="2800">
              <a:latin typeface="Verdana"/>
              <a:cs typeface="Verdana"/>
            </a:endParaRPr>
          </a:p>
          <a:p>
            <a:pPr marL="2667635">
              <a:lnSpc>
                <a:spcPct val="100000"/>
              </a:lnSpc>
              <a:spcBef>
                <a:spcPts val="45"/>
              </a:spcBef>
            </a:pPr>
            <a:r>
              <a:rPr sz="1100" i="1" spc="10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58327" y="2254097"/>
            <a:ext cx="65405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5" dirty="0">
                <a:latin typeface="Times New Roman"/>
                <a:cs typeface="Times New Roman"/>
              </a:rPr>
              <a:t>i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934543" y="2123378"/>
            <a:ext cx="114300" cy="0"/>
          </a:xfrm>
          <a:custGeom>
            <a:avLst/>
            <a:gdLst/>
            <a:ahLst/>
            <a:cxnLst/>
            <a:rect l="l" t="t" r="r" b="b"/>
            <a:pathLst>
              <a:path w="114300">
                <a:moveTo>
                  <a:pt x="0" y="0"/>
                </a:moveTo>
                <a:lnTo>
                  <a:pt x="114075" y="0"/>
                </a:lnTo>
              </a:path>
            </a:pathLst>
          </a:custGeom>
          <a:ln w="1230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023167" y="2409980"/>
            <a:ext cx="220979" cy="1974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i="1" spc="60" dirty="0">
                <a:latin typeface="Times New Roman"/>
                <a:cs typeface="Times New Roman"/>
              </a:rPr>
              <a:t>i</a:t>
            </a:r>
            <a:r>
              <a:rPr sz="1100" spc="-5" dirty="0">
                <a:latin typeface="Symbol"/>
                <a:cs typeface="Symbol"/>
              </a:rPr>
              <a:t></a:t>
            </a:r>
            <a:r>
              <a:rPr sz="1100" spc="10" dirty="0">
                <a:latin typeface="Times New Roman"/>
                <a:cs typeface="Times New Roman"/>
              </a:rPr>
              <a:t>1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07301" y="1194557"/>
            <a:ext cx="1449070" cy="909319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560"/>
              </a:spcBef>
            </a:pPr>
            <a:r>
              <a:rPr sz="4350" spc="142" baseline="-7662" dirty="0">
                <a:latin typeface="Symbol"/>
                <a:cs typeface="Symbol"/>
              </a:rPr>
              <a:t></a:t>
            </a:r>
            <a:r>
              <a:rPr sz="1950" spc="95" dirty="0">
                <a:latin typeface="Times New Roman"/>
                <a:cs typeface="Times New Roman"/>
              </a:rPr>
              <a:t>( </a:t>
            </a:r>
            <a:r>
              <a:rPr sz="1950" i="1" spc="80" dirty="0">
                <a:latin typeface="Times New Roman"/>
                <a:cs typeface="Times New Roman"/>
              </a:rPr>
              <a:t>X</a:t>
            </a:r>
            <a:r>
              <a:rPr sz="1650" i="1" spc="120" baseline="-32828" dirty="0">
                <a:latin typeface="Times New Roman"/>
                <a:cs typeface="Times New Roman"/>
              </a:rPr>
              <a:t>i </a:t>
            </a:r>
            <a:r>
              <a:rPr sz="1950" spc="-5" dirty="0">
                <a:latin typeface="Symbol"/>
                <a:cs typeface="Symbol"/>
              </a:rPr>
              <a:t>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i="1" spc="-5" dirty="0">
                <a:latin typeface="Times New Roman"/>
                <a:cs typeface="Times New Roman"/>
              </a:rPr>
              <a:t>X</a:t>
            </a:r>
            <a:r>
              <a:rPr sz="1950" i="1" spc="-270" dirty="0">
                <a:latin typeface="Times New Roman"/>
                <a:cs typeface="Times New Roman"/>
              </a:rPr>
              <a:t> </a:t>
            </a:r>
            <a:r>
              <a:rPr sz="1950" spc="-10" dirty="0">
                <a:latin typeface="Times New Roman"/>
                <a:cs typeface="Times New Roman"/>
              </a:rPr>
              <a:t>)</a:t>
            </a:r>
            <a:r>
              <a:rPr sz="1950" i="1" spc="-10" dirty="0">
                <a:latin typeface="Times New Roman"/>
                <a:cs typeface="Times New Roman"/>
              </a:rPr>
              <a:t>u</a:t>
            </a:r>
            <a:r>
              <a:rPr sz="1650" i="1" spc="-15" baseline="-32828" dirty="0">
                <a:latin typeface="Times New Roman"/>
                <a:cs typeface="Times New Roman"/>
              </a:rPr>
              <a:t>i</a:t>
            </a:r>
            <a:endParaRPr sz="1650" baseline="-32828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200"/>
              </a:spcBef>
              <a:tabLst>
                <a:tab pos="1410335" algn="l"/>
              </a:tabLst>
            </a:pPr>
            <a:r>
              <a:rPr sz="1100" i="1" u="sng" spc="10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100" i="1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</a:t>
            </a:r>
            <a:r>
              <a:rPr sz="1100" u="sng" spc="20" dirty="0">
                <a:uFill>
                  <a:solidFill>
                    <a:srgbClr val="000000"/>
                  </a:solidFill>
                </a:uFill>
                <a:latin typeface="Symbol"/>
                <a:cs typeface="Symbol"/>
              </a:rPr>
              <a:t></a:t>
            </a:r>
            <a:r>
              <a:rPr sz="1100" u="sng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	</a:t>
            </a:r>
            <a:endParaRPr sz="1100">
              <a:latin typeface="Times New Roman"/>
              <a:cs typeface="Times New Roman"/>
            </a:endParaRPr>
          </a:p>
          <a:p>
            <a:pPr marL="186055">
              <a:lnSpc>
                <a:spcPct val="100000"/>
              </a:lnSpc>
              <a:spcBef>
                <a:spcPts val="175"/>
              </a:spcBef>
            </a:pPr>
            <a:r>
              <a:rPr sz="1100" i="1" spc="10" dirty="0">
                <a:latin typeface="Times New Roman"/>
                <a:cs typeface="Times New Roman"/>
              </a:rPr>
              <a:t>n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56478" y="1943854"/>
            <a:ext cx="1325245" cy="47053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  <a:tabLst>
                <a:tab pos="725805" algn="l"/>
              </a:tabLst>
            </a:pPr>
            <a:r>
              <a:rPr sz="4350" spc="142" baseline="-7662" dirty="0">
                <a:latin typeface="Symbol"/>
                <a:cs typeface="Symbol"/>
              </a:rPr>
              <a:t></a:t>
            </a:r>
            <a:r>
              <a:rPr sz="1950" spc="95" dirty="0">
                <a:latin typeface="Times New Roman"/>
                <a:cs typeface="Times New Roman"/>
              </a:rPr>
              <a:t>(</a:t>
            </a:r>
            <a:r>
              <a:rPr sz="1950" spc="-210" dirty="0">
                <a:latin typeface="Times New Roman"/>
                <a:cs typeface="Times New Roman"/>
              </a:rPr>
              <a:t> </a:t>
            </a:r>
            <a:r>
              <a:rPr sz="1950" i="1" spc="-5" dirty="0">
                <a:latin typeface="Times New Roman"/>
                <a:cs typeface="Times New Roman"/>
              </a:rPr>
              <a:t>X	</a:t>
            </a:r>
            <a:r>
              <a:rPr sz="1950" spc="-5" dirty="0">
                <a:latin typeface="Symbol"/>
                <a:cs typeface="Symbol"/>
              </a:rPr>
              <a:t></a:t>
            </a:r>
            <a:r>
              <a:rPr sz="1950" spc="-5" dirty="0">
                <a:latin typeface="Times New Roman"/>
                <a:cs typeface="Times New Roman"/>
              </a:rPr>
              <a:t> </a:t>
            </a:r>
            <a:r>
              <a:rPr sz="1950" i="1" spc="-5" dirty="0">
                <a:latin typeface="Times New Roman"/>
                <a:cs typeface="Times New Roman"/>
              </a:rPr>
              <a:t>X</a:t>
            </a:r>
            <a:r>
              <a:rPr sz="1950" i="1" spc="-150" dirty="0">
                <a:latin typeface="Times New Roman"/>
                <a:cs typeface="Times New Roman"/>
              </a:rPr>
              <a:t> </a:t>
            </a:r>
            <a:r>
              <a:rPr sz="1950" spc="30" dirty="0">
                <a:latin typeface="Times New Roman"/>
                <a:cs typeface="Times New Roman"/>
              </a:rPr>
              <a:t>)</a:t>
            </a:r>
            <a:r>
              <a:rPr sz="1650" spc="44" baseline="42929" dirty="0">
                <a:latin typeface="Times New Roman"/>
                <a:cs typeface="Times New Roman"/>
              </a:rPr>
              <a:t>2</a:t>
            </a:r>
            <a:endParaRPr sz="1650" baseline="4292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1727" y="2679579"/>
            <a:ext cx="185420" cy="901700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5"/>
              </a:spcBef>
            </a:pPr>
            <a:r>
              <a:rPr sz="2450" spc="5" dirty="0">
                <a:latin typeface="Times New Roman"/>
                <a:cs typeface="Times New Roman"/>
              </a:rPr>
              <a:t>1</a:t>
            </a:r>
            <a:endParaRPr sz="245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509"/>
              </a:spcBef>
            </a:pPr>
            <a:r>
              <a:rPr sz="2450" i="1" spc="5" dirty="0">
                <a:latin typeface="Times New Roman"/>
                <a:cs typeface="Times New Roman"/>
              </a:rPr>
              <a:t>n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49129" y="3185703"/>
            <a:ext cx="179705" cy="0"/>
          </a:xfrm>
          <a:custGeom>
            <a:avLst/>
            <a:gdLst/>
            <a:ahLst/>
            <a:cxnLst/>
            <a:rect l="l" t="t" r="r" b="b"/>
            <a:pathLst>
              <a:path w="179705">
                <a:moveTo>
                  <a:pt x="0" y="0"/>
                </a:moveTo>
                <a:lnTo>
                  <a:pt x="179243" y="0"/>
                </a:lnTo>
              </a:path>
            </a:pathLst>
          </a:custGeom>
          <a:ln w="1521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445161" y="2946043"/>
            <a:ext cx="434340" cy="398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50" i="1" spc="5" dirty="0">
                <a:latin typeface="Times New Roman"/>
                <a:cs typeface="Times New Roman"/>
              </a:rPr>
              <a:t>w</a:t>
            </a:r>
            <a:r>
              <a:rPr sz="2450" i="1" spc="-350" dirty="0">
                <a:latin typeface="Times New Roman"/>
                <a:cs typeface="Times New Roman"/>
              </a:rPr>
              <a:t> </a:t>
            </a:r>
            <a:r>
              <a:rPr sz="2450" i="1" spc="5" dirty="0">
                <a:latin typeface="Times New Roman"/>
                <a:cs typeface="Times New Roman"/>
              </a:rPr>
              <a:t>u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35367" y="3180857"/>
            <a:ext cx="289560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25425" algn="l"/>
              </a:tabLst>
            </a:pPr>
            <a:r>
              <a:rPr sz="1400" i="1" spc="5" dirty="0">
                <a:latin typeface="Times New Roman"/>
                <a:cs typeface="Times New Roman"/>
              </a:rPr>
              <a:t>i	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117271" y="3377274"/>
            <a:ext cx="271780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70" dirty="0">
                <a:latin typeface="Times New Roman"/>
                <a:cs typeface="Times New Roman"/>
              </a:rPr>
              <a:t>i</a:t>
            </a:r>
            <a:r>
              <a:rPr sz="1400" spc="-15" dirty="0">
                <a:latin typeface="Symbol"/>
                <a:cs typeface="Symbol"/>
              </a:rPr>
              <a:t></a:t>
            </a:r>
            <a:r>
              <a:rPr sz="1400" spc="10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189138" y="2743535"/>
            <a:ext cx="116205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10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065600" y="2852220"/>
            <a:ext cx="360045" cy="5854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650" spc="30" dirty="0">
                <a:latin typeface="Symbol"/>
                <a:cs typeface="Symbol"/>
              </a:rPr>
              <a:t></a:t>
            </a:r>
            <a:endParaRPr sz="3650">
              <a:latin typeface="Symbol"/>
              <a:cs typeface="Symbo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866834" y="2782597"/>
            <a:ext cx="135255" cy="0"/>
          </a:xfrm>
          <a:custGeom>
            <a:avLst/>
            <a:gdLst/>
            <a:ahLst/>
            <a:cxnLst/>
            <a:rect l="l" t="t" r="r" b="b"/>
            <a:pathLst>
              <a:path w="135254">
                <a:moveTo>
                  <a:pt x="0" y="0"/>
                </a:moveTo>
                <a:lnTo>
                  <a:pt x="134738" y="0"/>
                </a:lnTo>
              </a:path>
            </a:pathLst>
          </a:custGeom>
          <a:ln w="143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059314" y="2718709"/>
            <a:ext cx="111887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300" dirty="0">
                <a:latin typeface="Times New Roman"/>
                <a:cs typeface="Times New Roman"/>
              </a:rPr>
              <a:t>( </a:t>
            </a:r>
            <a:r>
              <a:rPr sz="2300" i="1" spc="95" dirty="0">
                <a:latin typeface="Times New Roman"/>
                <a:cs typeface="Times New Roman"/>
              </a:rPr>
              <a:t>X</a:t>
            </a:r>
            <a:r>
              <a:rPr sz="1950" i="1" spc="142" baseline="-32051" dirty="0">
                <a:latin typeface="Times New Roman"/>
                <a:cs typeface="Times New Roman"/>
              </a:rPr>
              <a:t>i </a:t>
            </a:r>
            <a:r>
              <a:rPr sz="2300" dirty="0">
                <a:latin typeface="Symbol"/>
                <a:cs typeface="Symbol"/>
              </a:rPr>
              <a:t>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i="1" dirty="0">
                <a:latin typeface="Times New Roman"/>
                <a:cs typeface="Times New Roman"/>
              </a:rPr>
              <a:t>X</a:t>
            </a:r>
            <a:r>
              <a:rPr sz="2300" i="1" spc="-200" dirty="0">
                <a:latin typeface="Times New Roman"/>
                <a:cs typeface="Times New Roman"/>
              </a:rPr>
              <a:t> </a:t>
            </a:r>
            <a:r>
              <a:rPr sz="2300" dirty="0">
                <a:latin typeface="Times New Roman"/>
                <a:cs typeface="Times New Roman"/>
              </a:rPr>
              <a:t>)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767895" y="3166105"/>
            <a:ext cx="17208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3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48947" y="3572708"/>
            <a:ext cx="7302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i="1" spc="5" dirty="0">
                <a:latin typeface="Times New Roman"/>
                <a:cs typeface="Times New Roman"/>
              </a:rPr>
              <a:t>i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5745489" y="3634128"/>
            <a:ext cx="554355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3450" i="1" baseline="12077" dirty="0">
                <a:latin typeface="Times New Roman"/>
                <a:cs typeface="Times New Roman"/>
              </a:rPr>
              <a:t>n</a:t>
            </a:r>
            <a:r>
              <a:rPr sz="3450" i="1" spc="217" baseline="12077" dirty="0">
                <a:latin typeface="Times New Roman"/>
                <a:cs typeface="Times New Roman"/>
              </a:rPr>
              <a:t> </a:t>
            </a:r>
            <a:r>
              <a:rPr sz="1300" i="1" spc="30" dirty="0">
                <a:latin typeface="Times New Roman"/>
                <a:cs typeface="Times New Roman"/>
              </a:rPr>
              <a:t>i</a:t>
            </a:r>
            <a:r>
              <a:rPr sz="1300" spc="30" dirty="0">
                <a:latin typeface="Symbol"/>
                <a:cs typeface="Symbol"/>
              </a:rPr>
              <a:t></a:t>
            </a:r>
            <a:r>
              <a:rPr sz="1300" spc="30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085525" y="3162780"/>
            <a:ext cx="110489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i="1" spc="15" dirty="0">
                <a:latin typeface="Times New Roman"/>
                <a:cs typeface="Times New Roman"/>
              </a:rPr>
              <a:t>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930941" y="3206909"/>
            <a:ext cx="1575435" cy="5505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861694" algn="l"/>
              </a:tabLst>
            </a:pPr>
            <a:r>
              <a:rPr sz="5175" spc="150" baseline="-7246" dirty="0">
                <a:latin typeface="Symbol"/>
                <a:cs typeface="Symbol"/>
              </a:rPr>
              <a:t></a:t>
            </a:r>
            <a:r>
              <a:rPr sz="2300" spc="100" dirty="0">
                <a:latin typeface="Times New Roman"/>
                <a:cs typeface="Times New Roman"/>
              </a:rPr>
              <a:t>(</a:t>
            </a:r>
            <a:r>
              <a:rPr sz="2300" spc="-254" dirty="0">
                <a:latin typeface="Times New Roman"/>
                <a:cs typeface="Times New Roman"/>
              </a:rPr>
              <a:t> </a:t>
            </a:r>
            <a:r>
              <a:rPr sz="2300" i="1" dirty="0">
                <a:latin typeface="Times New Roman"/>
                <a:cs typeface="Times New Roman"/>
              </a:rPr>
              <a:t>X	</a:t>
            </a:r>
            <a:r>
              <a:rPr sz="2300" dirty="0">
                <a:latin typeface="Symbol"/>
                <a:cs typeface="Symbol"/>
              </a:rPr>
              <a:t></a:t>
            </a:r>
            <a:r>
              <a:rPr sz="2300" dirty="0">
                <a:latin typeface="Times New Roman"/>
                <a:cs typeface="Times New Roman"/>
              </a:rPr>
              <a:t> </a:t>
            </a:r>
            <a:r>
              <a:rPr sz="2300" i="1" dirty="0">
                <a:latin typeface="Times New Roman"/>
                <a:cs typeface="Times New Roman"/>
              </a:rPr>
              <a:t>X</a:t>
            </a:r>
            <a:r>
              <a:rPr sz="2300" i="1" spc="-170" dirty="0">
                <a:latin typeface="Times New Roman"/>
                <a:cs typeface="Times New Roman"/>
              </a:rPr>
              <a:t> </a:t>
            </a:r>
            <a:r>
              <a:rPr sz="2300" spc="35" dirty="0">
                <a:latin typeface="Times New Roman"/>
                <a:cs typeface="Times New Roman"/>
              </a:rPr>
              <a:t>)</a:t>
            </a:r>
            <a:r>
              <a:rPr sz="1950" spc="52" baseline="44871" dirty="0">
                <a:latin typeface="Times New Roman"/>
                <a:cs typeface="Times New Roman"/>
              </a:rPr>
              <a:t>2</a:t>
            </a:r>
            <a:endParaRPr sz="1950" baseline="44871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1701759" y="3149626"/>
            <a:ext cx="5799455" cy="2324100"/>
            <a:chOff x="1701759" y="3149626"/>
            <a:chExt cx="5799455" cy="2324100"/>
          </a:xfrm>
        </p:grpSpPr>
        <p:sp>
          <p:nvSpPr>
            <p:cNvPr id="36" name="object 36"/>
            <p:cNvSpPr/>
            <p:nvPr/>
          </p:nvSpPr>
          <p:spPr>
            <a:xfrm>
              <a:off x="5743034" y="3156929"/>
              <a:ext cx="1750695" cy="0"/>
            </a:xfrm>
            <a:custGeom>
              <a:avLst/>
              <a:gdLst/>
              <a:ahLst/>
              <a:cxnLst/>
              <a:rect l="l" t="t" r="r" b="b"/>
              <a:pathLst>
                <a:path w="1750695">
                  <a:moveTo>
                    <a:pt x="0" y="0"/>
                  </a:moveTo>
                  <a:lnTo>
                    <a:pt x="1750354" y="0"/>
                  </a:lnTo>
                </a:path>
              </a:pathLst>
            </a:custGeom>
            <a:ln w="1438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701759" y="5054572"/>
              <a:ext cx="253593" cy="41864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2993156" y="5033677"/>
            <a:ext cx="64770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17195" algn="l"/>
              </a:tabLst>
            </a:pPr>
            <a:r>
              <a:rPr sz="2250" i="1" spc="30" dirty="0">
                <a:latin typeface="Times New Roman"/>
                <a:cs typeface="Times New Roman"/>
              </a:rPr>
              <a:t>N	</a:t>
            </a:r>
            <a:r>
              <a:rPr sz="2250" spc="5" dirty="0">
                <a:latin typeface="Times New Roman"/>
                <a:cs typeface="Times New Roman"/>
              </a:rPr>
              <a:t>0</a:t>
            </a:r>
            <a:r>
              <a:rPr sz="2250" spc="10" dirty="0">
                <a:latin typeface="Times New Roman"/>
                <a:cs typeface="Times New Roman"/>
              </a:rPr>
              <a:t>,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821405" y="5263563"/>
            <a:ext cx="110489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5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664637" y="5257533"/>
            <a:ext cx="291465" cy="0"/>
          </a:xfrm>
          <a:custGeom>
            <a:avLst/>
            <a:gdLst/>
            <a:ahLst/>
            <a:cxnLst/>
            <a:rect l="l" t="t" r="r" b="b"/>
            <a:pathLst>
              <a:path w="291464">
                <a:moveTo>
                  <a:pt x="0" y="0"/>
                </a:moveTo>
                <a:lnTo>
                  <a:pt x="291252" y="0"/>
                </a:lnTo>
              </a:path>
            </a:pathLst>
          </a:custGeom>
          <a:ln w="140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4672026" y="5252213"/>
            <a:ext cx="73025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i="1" spc="5" dirty="0">
                <a:latin typeface="Times New Roman"/>
                <a:cs typeface="Times New Roman"/>
              </a:rPr>
              <a:t>i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57</a:t>
            </a:fld>
            <a:endParaRPr dirty="0"/>
          </a:p>
        </p:txBody>
      </p:sp>
      <p:sp>
        <p:nvSpPr>
          <p:cNvPr id="57" name="object 5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4187849" y="5435419"/>
            <a:ext cx="255904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i="1" spc="65" dirty="0">
                <a:latin typeface="Times New Roman"/>
                <a:cs typeface="Times New Roman"/>
              </a:rPr>
              <a:t>i</a:t>
            </a:r>
            <a:r>
              <a:rPr sz="1300" spc="-10" dirty="0">
                <a:latin typeface="Symbol"/>
                <a:cs typeface="Symbol"/>
              </a:rPr>
              <a:t></a:t>
            </a:r>
            <a:r>
              <a:rPr sz="1300" spc="15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255173" y="4844736"/>
            <a:ext cx="110489" cy="22732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i="1" spc="15" dirty="0">
                <a:latin typeface="Times New Roman"/>
                <a:cs typeface="Times New Roman"/>
              </a:rPr>
              <a:t>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39664" y="4946217"/>
            <a:ext cx="338455" cy="5473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400" spc="35" dirty="0">
                <a:latin typeface="Symbol"/>
                <a:cs typeface="Symbol"/>
              </a:rPr>
              <a:t></a:t>
            </a:r>
            <a:endParaRPr sz="34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669375" y="5276336"/>
            <a:ext cx="45529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30200" algn="l"/>
              </a:tabLst>
            </a:pPr>
            <a:r>
              <a:rPr sz="3375" i="1" spc="37" baseline="1234" dirty="0">
                <a:latin typeface="Times New Roman"/>
                <a:cs typeface="Times New Roman"/>
              </a:rPr>
              <a:t>n	</a:t>
            </a:r>
            <a:r>
              <a:rPr sz="2250" spc="15" dirty="0">
                <a:latin typeface="Symbol"/>
                <a:cs typeface="Symbol"/>
              </a:rPr>
              <a:t>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87045" y="5153920"/>
            <a:ext cx="12509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-869" dirty="0">
                <a:latin typeface="Symbol"/>
                <a:cs typeface="Symbol"/>
              </a:rPr>
              <a:t>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690119" y="4815351"/>
            <a:ext cx="129540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0"/>
              </a:spcBef>
              <a:tabLst>
                <a:tab pos="1010285" algn="l"/>
              </a:tabLst>
            </a:pPr>
            <a:r>
              <a:rPr sz="3375" spc="37" baseline="-6172" dirty="0">
                <a:latin typeface="Times New Roman"/>
                <a:cs typeface="Times New Roman"/>
              </a:rPr>
              <a:t>1</a:t>
            </a:r>
            <a:r>
              <a:rPr sz="3375" spc="480" baseline="-6172" dirty="0">
                <a:latin typeface="Times New Roman"/>
                <a:cs typeface="Times New Roman"/>
              </a:rPr>
              <a:t> </a:t>
            </a:r>
            <a:r>
              <a:rPr sz="2250" spc="15" dirty="0">
                <a:latin typeface="Symbol"/>
                <a:cs typeface="Symbol"/>
              </a:rPr>
              <a:t></a:t>
            </a:r>
            <a:r>
              <a:rPr sz="2250" spc="15" dirty="0">
                <a:latin typeface="Times New Roman"/>
                <a:cs typeface="Times New Roman"/>
              </a:rPr>
              <a:t>	</a:t>
            </a:r>
            <a:r>
              <a:rPr sz="1950" spc="22" baseline="-29914" dirty="0">
                <a:latin typeface="Times New Roman"/>
                <a:cs typeface="Times New Roman"/>
              </a:rPr>
              <a:t>2</a:t>
            </a:r>
            <a:r>
              <a:rPr sz="1950" spc="-112" baseline="-29914" dirty="0">
                <a:latin typeface="Times New Roman"/>
                <a:cs typeface="Times New Roman"/>
              </a:rPr>
              <a:t> </a:t>
            </a:r>
            <a:r>
              <a:rPr sz="2250" spc="15" dirty="0">
                <a:latin typeface="Symbol"/>
                <a:cs typeface="Symbol"/>
              </a:rPr>
              <a:t>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809790" y="5276336"/>
            <a:ext cx="13779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15" dirty="0">
                <a:latin typeface="Symbol"/>
                <a:cs typeface="Symbol"/>
              </a:rPr>
              <a:t>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09790" y="5153920"/>
            <a:ext cx="12509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-869" dirty="0">
                <a:latin typeface="Symbol"/>
                <a:cs typeface="Symbol"/>
              </a:rPr>
              <a:t>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94312" y="5017734"/>
            <a:ext cx="68199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2125" algn="l"/>
              </a:tabLst>
            </a:pPr>
            <a:r>
              <a:rPr sz="2250" i="1" spc="30" dirty="0">
                <a:latin typeface="Times New Roman"/>
                <a:cs typeface="Times New Roman"/>
              </a:rPr>
              <a:t>w	</a:t>
            </a:r>
            <a:r>
              <a:rPr sz="2400" i="1" spc="-60" dirty="0">
                <a:latin typeface="Symbol"/>
                <a:cs typeface="Symbol"/>
              </a:rPr>
              <a:t></a:t>
            </a:r>
            <a:endParaRPr sz="24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83540" y="4488941"/>
            <a:ext cx="3297554" cy="676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Sotto le </a:t>
            </a:r>
            <a:r>
              <a:rPr sz="2000" dirty="0">
                <a:latin typeface="Verdana"/>
                <a:cs typeface="Verdana"/>
              </a:rPr>
              <a:t>assunzioni 1 –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5:</a:t>
            </a:r>
            <a:endParaRPr sz="2000">
              <a:latin typeface="Verdana"/>
              <a:cs typeface="Verdana"/>
            </a:endParaRPr>
          </a:p>
          <a:p>
            <a:pPr marR="299720" algn="r">
              <a:lnSpc>
                <a:spcPct val="100000"/>
              </a:lnSpc>
              <a:spcBef>
                <a:spcPts val="20"/>
              </a:spcBef>
            </a:pPr>
            <a:r>
              <a:rPr sz="2250" spc="15" dirty="0">
                <a:latin typeface="Symbol"/>
                <a:cs typeface="Symbol"/>
              </a:rPr>
              <a:t>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248716" y="5131230"/>
            <a:ext cx="12509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spc="-869" dirty="0">
                <a:latin typeface="Symbol"/>
                <a:cs typeface="Symbol"/>
              </a:rPr>
              <a:t>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193148" y="4792386"/>
            <a:ext cx="259079" cy="4597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33985">
              <a:lnSpc>
                <a:spcPts val="2260"/>
              </a:lnSpc>
              <a:spcBef>
                <a:spcPts val="130"/>
              </a:spcBef>
            </a:pPr>
            <a:r>
              <a:rPr sz="2250" spc="15" dirty="0">
                <a:latin typeface="Symbol"/>
                <a:cs typeface="Symbol"/>
              </a:rPr>
              <a:t></a:t>
            </a:r>
            <a:endParaRPr sz="2250">
              <a:latin typeface="Symbol"/>
              <a:cs typeface="Symbol"/>
            </a:endParaRPr>
          </a:p>
          <a:p>
            <a:pPr marL="12700">
              <a:lnSpc>
                <a:spcPts val="1120"/>
              </a:lnSpc>
            </a:pPr>
            <a:r>
              <a:rPr sz="1300" spc="15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248716" y="5299302"/>
            <a:ext cx="2203450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078355" algn="l"/>
              </a:tabLst>
            </a:pPr>
            <a:r>
              <a:rPr sz="2250" spc="15" dirty="0">
                <a:latin typeface="Symbol"/>
                <a:cs typeface="Symbol"/>
              </a:rPr>
              <a:t></a:t>
            </a:r>
            <a:r>
              <a:rPr sz="2250" spc="15" dirty="0">
                <a:latin typeface="Times New Roman"/>
                <a:cs typeface="Times New Roman"/>
              </a:rPr>
              <a:t>	</a:t>
            </a:r>
            <a:r>
              <a:rPr sz="2250" spc="15" dirty="0">
                <a:latin typeface="Symbol"/>
                <a:cs typeface="Symbol"/>
              </a:rPr>
              <a:t>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176011" y="5131230"/>
            <a:ext cx="263525" cy="3733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i="1" spc="15" dirty="0">
                <a:latin typeface="Times New Roman"/>
                <a:cs typeface="Times New Roman"/>
              </a:rPr>
              <a:t>u</a:t>
            </a:r>
            <a:r>
              <a:rPr sz="1300" i="1" spc="65" dirty="0">
                <a:latin typeface="Times New Roman"/>
                <a:cs typeface="Times New Roman"/>
              </a:rPr>
              <a:t> </a:t>
            </a:r>
            <a:r>
              <a:rPr sz="2250" spc="-869" dirty="0">
                <a:latin typeface="Symbol"/>
                <a:cs typeface="Symbol"/>
              </a:rPr>
              <a:t></a:t>
            </a:r>
            <a:endParaRPr sz="22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740" y="326516"/>
            <a:ext cx="8110855" cy="2982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Verdana"/>
                <a:cs typeface="Verdana"/>
              </a:rPr>
              <a:t>Inoltre, </a:t>
            </a:r>
            <a:r>
              <a:rPr sz="2000" b="1" spc="-5" dirty="0">
                <a:latin typeface="Verdana"/>
                <a:cs typeface="Verdana"/>
              </a:rPr>
              <a:t>sotto </a:t>
            </a:r>
            <a:r>
              <a:rPr sz="2000" b="1" dirty="0">
                <a:latin typeface="Verdana"/>
                <a:cs typeface="Verdana"/>
              </a:rPr>
              <a:t>le assunzioni 1 – 5,</a:t>
            </a:r>
            <a:r>
              <a:rPr sz="2000" b="1" spc="-1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nell'ipotesi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b="1" spc="-5" dirty="0">
                <a:latin typeface="Verdana"/>
                <a:cs typeface="Verdana"/>
              </a:rPr>
              <a:t>nulla </a:t>
            </a:r>
            <a:r>
              <a:rPr sz="2000" b="1" dirty="0">
                <a:latin typeface="Verdana"/>
                <a:cs typeface="Verdana"/>
              </a:rPr>
              <a:t>la </a:t>
            </a:r>
            <a:r>
              <a:rPr sz="2000" b="1" spc="-5" dirty="0">
                <a:latin typeface="Verdana"/>
                <a:cs typeface="Verdana"/>
              </a:rPr>
              <a:t>statistica </a:t>
            </a:r>
            <a:r>
              <a:rPr sz="2000" b="1" i="1" dirty="0">
                <a:latin typeface="Verdana"/>
                <a:cs typeface="Verdana"/>
              </a:rPr>
              <a:t>t </a:t>
            </a:r>
            <a:r>
              <a:rPr sz="2000" b="1" dirty="0">
                <a:latin typeface="Verdana"/>
                <a:cs typeface="Verdana"/>
              </a:rPr>
              <a:t>ha </a:t>
            </a:r>
            <a:r>
              <a:rPr sz="2000" b="1" spc="-5" dirty="0">
                <a:latin typeface="Verdana"/>
                <a:cs typeface="Verdana"/>
              </a:rPr>
              <a:t>una distribuzione </a:t>
            </a:r>
            <a:r>
              <a:rPr sz="2000" b="1" i="1" dirty="0">
                <a:latin typeface="Verdana"/>
                <a:cs typeface="Verdana"/>
              </a:rPr>
              <a:t>t </a:t>
            </a:r>
            <a:r>
              <a:rPr sz="2000" b="1" spc="-5" dirty="0">
                <a:latin typeface="Verdana"/>
                <a:cs typeface="Verdana"/>
              </a:rPr>
              <a:t>di Student</a:t>
            </a:r>
            <a:r>
              <a:rPr sz="2000" b="1" spc="6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con</a:t>
            </a:r>
            <a:endParaRPr sz="20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b="1" i="1" dirty="0">
                <a:latin typeface="Verdana"/>
                <a:cs typeface="Verdana"/>
              </a:rPr>
              <a:t>n – 2 </a:t>
            </a:r>
            <a:r>
              <a:rPr sz="2000" b="1" spc="-5" dirty="0">
                <a:latin typeface="Verdana"/>
                <a:cs typeface="Verdana"/>
              </a:rPr>
              <a:t>gradi </a:t>
            </a:r>
            <a:r>
              <a:rPr sz="2000" b="1" dirty="0">
                <a:latin typeface="Verdana"/>
                <a:cs typeface="Verdana"/>
              </a:rPr>
              <a:t>di</a:t>
            </a:r>
            <a:r>
              <a:rPr sz="2000" b="1" spc="-5" dirty="0">
                <a:latin typeface="Verdana"/>
                <a:cs typeface="Verdana"/>
              </a:rPr>
              <a:t> </a:t>
            </a:r>
            <a:r>
              <a:rPr sz="2000" b="1" dirty="0">
                <a:latin typeface="Verdana"/>
                <a:cs typeface="Verdana"/>
              </a:rPr>
              <a:t>libertà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00">
              <a:latin typeface="Verdana"/>
              <a:cs typeface="Verdana"/>
            </a:endParaRPr>
          </a:p>
          <a:p>
            <a:pPr marL="410845" indent="-347980">
              <a:lnSpc>
                <a:spcPct val="100000"/>
              </a:lnSpc>
              <a:buChar char="•"/>
              <a:tabLst>
                <a:tab pos="410845" algn="l"/>
                <a:tab pos="411480" algn="l"/>
              </a:tabLst>
            </a:pPr>
            <a:r>
              <a:rPr sz="2000" spc="-5" dirty="0">
                <a:latin typeface="Verdana"/>
                <a:cs typeface="Verdana"/>
              </a:rPr>
              <a:t>Perché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– 2? </a:t>
            </a:r>
            <a:r>
              <a:rPr sz="2000" spc="-5" dirty="0">
                <a:latin typeface="Verdana"/>
                <a:cs typeface="Verdana"/>
              </a:rPr>
              <a:t>Perché abbiamo </a:t>
            </a:r>
            <a:r>
              <a:rPr sz="2000" dirty="0">
                <a:latin typeface="Verdana"/>
                <a:cs typeface="Verdana"/>
              </a:rPr>
              <a:t>stimato 2 </a:t>
            </a:r>
            <a:r>
              <a:rPr sz="2000" spc="-5" dirty="0">
                <a:latin typeface="Verdana"/>
                <a:cs typeface="Verdana"/>
              </a:rPr>
              <a:t>parametri</a:t>
            </a:r>
            <a:r>
              <a:rPr sz="2000" i="1" spc="-5" dirty="0">
                <a:latin typeface="Verdana"/>
                <a:cs typeface="Verdana"/>
              </a:rPr>
              <a:t>,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30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Trebuchet MS"/>
                <a:cs typeface="Trebuchet MS"/>
              </a:rPr>
              <a:t>1</a:t>
            </a:r>
            <a:endParaRPr sz="1950" baseline="-21367">
              <a:latin typeface="Trebuchet MS"/>
              <a:cs typeface="Trebuchet MS"/>
            </a:endParaRPr>
          </a:p>
          <a:p>
            <a:pPr marL="410845" marR="107950" indent="-347980">
              <a:lnSpc>
                <a:spcPct val="100000"/>
              </a:lnSpc>
              <a:spcBef>
                <a:spcPts val="530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i="1" dirty="0">
                <a:latin typeface="Verdana"/>
                <a:cs typeface="Verdana"/>
              </a:rPr>
              <a:t>n &lt; 30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valori critici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possono essere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po' più grandi  dei valori critici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(0,1)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ct val="100000"/>
              </a:lnSpc>
              <a:spcBef>
                <a:spcPts val="500"/>
              </a:spcBef>
              <a:buChar char="•"/>
              <a:tabLst>
                <a:tab pos="410845" algn="l"/>
                <a:tab pos="411480" algn="l"/>
                <a:tab pos="7110095" algn="l"/>
              </a:tabLst>
            </a:pPr>
            <a:r>
              <a:rPr sz="2000" dirty="0">
                <a:latin typeface="Verdana"/>
                <a:cs typeface="Verdana"/>
              </a:rPr>
              <a:t>Per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i="1" spc="5" dirty="0">
                <a:latin typeface="Verdana"/>
                <a:cs typeface="Verdana"/>
              </a:rPr>
              <a:t>&gt; </a:t>
            </a:r>
            <a:r>
              <a:rPr sz="2000" dirty="0">
                <a:latin typeface="Verdana"/>
                <a:cs typeface="Verdana"/>
              </a:rPr>
              <a:t>50 o </a:t>
            </a:r>
            <a:r>
              <a:rPr sz="2000" spc="-5" dirty="0">
                <a:latin typeface="Verdana"/>
                <a:cs typeface="Verdana"/>
              </a:rPr>
              <a:t>simile, </a:t>
            </a: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differenza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nelle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distribuzioni	</a:t>
            </a:r>
            <a:r>
              <a:rPr sz="2000" i="1" spc="15" dirty="0">
                <a:latin typeface="Verdana"/>
                <a:cs typeface="Verdana"/>
              </a:rPr>
              <a:t>t</a:t>
            </a:r>
            <a:r>
              <a:rPr sz="1950" i="1" spc="22" baseline="-21367" dirty="0">
                <a:latin typeface="Verdana"/>
                <a:cs typeface="Verdana"/>
              </a:rPr>
              <a:t>n</a:t>
            </a:r>
            <a:r>
              <a:rPr sz="1950" spc="22" baseline="-21367" dirty="0">
                <a:latin typeface="Verdana"/>
                <a:cs typeface="Verdana"/>
              </a:rPr>
              <a:t>–2</a:t>
            </a:r>
            <a:r>
              <a:rPr sz="1950" spc="330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410845">
              <a:lnSpc>
                <a:spcPct val="100000"/>
              </a:lnSpc>
              <a:spcBef>
                <a:spcPts val="5"/>
              </a:spcBef>
            </a:pPr>
            <a:r>
              <a:rPr sz="2000" i="1" spc="-5" dirty="0"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(0,1)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trascurabile. Ricordiamo </a:t>
            </a:r>
            <a:r>
              <a:rPr sz="2000" spc="-10" dirty="0">
                <a:latin typeface="Verdana"/>
                <a:cs typeface="Verdana"/>
              </a:rPr>
              <a:t>la tabella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Student: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90600" y="3717035"/>
          <a:ext cx="7461250" cy="2219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32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284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1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spc="-15" dirty="0">
                          <a:latin typeface="Verdana"/>
                          <a:cs typeface="Verdana"/>
                        </a:rPr>
                        <a:t>gradi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di</a:t>
                      </a:r>
                      <a:r>
                        <a:rPr sz="1800" spc="2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spc="-5" dirty="0">
                          <a:latin typeface="Verdana"/>
                          <a:cs typeface="Verdana"/>
                        </a:rPr>
                        <a:t>libertà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800" i="1" dirty="0">
                          <a:latin typeface="Verdana"/>
                          <a:cs typeface="Verdana"/>
                        </a:rPr>
                        <a:t>valore </a:t>
                      </a:r>
                      <a:r>
                        <a:rPr sz="1800" i="1" spc="-5" dirty="0">
                          <a:latin typeface="Verdana"/>
                          <a:cs typeface="Verdana"/>
                        </a:rPr>
                        <a:t>critico distribuzione-t </a:t>
                      </a:r>
                      <a:r>
                        <a:rPr sz="1800" i="1" dirty="0">
                          <a:latin typeface="Verdana"/>
                          <a:cs typeface="Verdana"/>
                        </a:rPr>
                        <a:t>al</a:t>
                      </a:r>
                      <a:r>
                        <a:rPr sz="1800" i="1" spc="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800" i="1" dirty="0">
                          <a:latin typeface="Verdana"/>
                          <a:cs typeface="Verdana"/>
                        </a:rPr>
                        <a:t>5%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19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952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10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2,23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20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2,09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30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2,04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spc="-5" dirty="0">
                          <a:latin typeface="Verdana"/>
                          <a:cs typeface="Verdana"/>
                        </a:rPr>
                        <a:t>60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2,00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0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3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798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∞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sz="1800" dirty="0">
                          <a:latin typeface="Verdana"/>
                          <a:cs typeface="Verdana"/>
                        </a:rPr>
                        <a:t>1,96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4571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9525">
                      <a:solidFill>
                        <a:srgbClr val="FFFFFF"/>
                      </a:solidFill>
                      <a:prstDash val="solid"/>
                    </a:lnB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4030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Implicazioni</a:t>
            </a:r>
            <a:r>
              <a:rPr i="1" spc="15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pratiche: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5-</a:t>
            </a:r>
            <a:fld id="{81D60167-4931-47E6-BA6A-407CBD079E47}" type="slidenum">
              <a:rPr dirty="0"/>
              <a:t>59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040" y="1630807"/>
            <a:ext cx="8306434" cy="45745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23545" marR="112395" indent="-347980">
              <a:lnSpc>
                <a:spcPct val="100000"/>
              </a:lnSpc>
              <a:spcBef>
                <a:spcPts val="105"/>
              </a:spcBef>
              <a:buChar char="•"/>
              <a:tabLst>
                <a:tab pos="423545" algn="l"/>
                <a:tab pos="42418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n &lt; </a:t>
            </a:r>
            <a:r>
              <a:rPr sz="2000" i="1" spc="-5" dirty="0">
                <a:latin typeface="Verdana"/>
                <a:cs typeface="Verdana"/>
              </a:rPr>
              <a:t>50 </a:t>
            </a:r>
            <a:r>
              <a:rPr sz="2000" b="1" i="1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credete davvero </a:t>
            </a:r>
            <a:r>
              <a:rPr sz="2000" dirty="0">
                <a:latin typeface="Verdana"/>
                <a:cs typeface="Verdana"/>
              </a:rPr>
              <a:t>che, </a:t>
            </a:r>
            <a:r>
              <a:rPr sz="2000" spc="-5" dirty="0">
                <a:latin typeface="Verdana"/>
                <a:cs typeface="Verdana"/>
              </a:rPr>
              <a:t>per la </a:t>
            </a:r>
            <a:r>
              <a:rPr sz="2000" dirty="0">
                <a:latin typeface="Verdana"/>
                <a:cs typeface="Verdana"/>
              </a:rPr>
              <a:t>vostra </a:t>
            </a:r>
            <a:r>
              <a:rPr sz="2000" spc="-5" dirty="0">
                <a:latin typeface="Verdana"/>
                <a:cs typeface="Verdana"/>
              </a:rPr>
              <a:t>applicazione</a:t>
            </a:r>
            <a:r>
              <a:rPr sz="2000" i="1" spc="-5" dirty="0">
                <a:latin typeface="Verdana"/>
                <a:cs typeface="Verdana"/>
              </a:rPr>
              <a:t>, 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sia </a:t>
            </a:r>
            <a:r>
              <a:rPr sz="2000" spc="-5" dirty="0">
                <a:latin typeface="Verdana"/>
                <a:cs typeface="Verdana"/>
              </a:rPr>
              <a:t>omoschedastico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normalmente distribuito, </a:t>
            </a:r>
            <a:r>
              <a:rPr sz="2000" dirty="0">
                <a:latin typeface="Verdana"/>
                <a:cs typeface="Verdana"/>
              </a:rPr>
              <a:t>utilizzate  </a:t>
            </a:r>
            <a:r>
              <a:rPr sz="2000" i="1" spc="15" dirty="0">
                <a:latin typeface="Verdana"/>
                <a:cs typeface="Verdana"/>
              </a:rPr>
              <a:t>t</a:t>
            </a:r>
            <a:r>
              <a:rPr sz="1950" i="1" spc="22" baseline="-21367" dirty="0">
                <a:latin typeface="Verdana"/>
                <a:cs typeface="Verdana"/>
              </a:rPr>
              <a:t>n–2 </a:t>
            </a:r>
            <a:r>
              <a:rPr sz="2000" spc="-5" dirty="0">
                <a:latin typeface="Verdana"/>
                <a:cs typeface="Verdana"/>
              </a:rPr>
              <a:t>invece dei </a:t>
            </a:r>
            <a:r>
              <a:rPr sz="2000" dirty="0">
                <a:latin typeface="Verdana"/>
                <a:cs typeface="Verdana"/>
              </a:rPr>
              <a:t>valor </a:t>
            </a:r>
            <a:r>
              <a:rPr sz="2000" spc="-5" dirty="0">
                <a:latin typeface="Verdana"/>
                <a:cs typeface="Verdana"/>
              </a:rPr>
              <a:t>critici </a:t>
            </a:r>
            <a:r>
              <a:rPr sz="2000" i="1" spc="-5" dirty="0">
                <a:latin typeface="Verdana"/>
                <a:cs typeface="Verdana"/>
              </a:rPr>
              <a:t>N</a:t>
            </a:r>
            <a:r>
              <a:rPr sz="2000" spc="-5" dirty="0">
                <a:latin typeface="Verdana"/>
                <a:cs typeface="Verdana"/>
              </a:rPr>
              <a:t>(0,1) per le verifiche di ipotesi </a:t>
            </a:r>
            <a:r>
              <a:rPr sz="2000" dirty="0">
                <a:latin typeface="Verdana"/>
                <a:cs typeface="Verdana"/>
              </a:rPr>
              <a:t>e  </a:t>
            </a:r>
            <a:r>
              <a:rPr sz="2000" spc="-5" dirty="0">
                <a:latin typeface="Verdana"/>
                <a:cs typeface="Verdana"/>
              </a:rPr>
              <a:t>gli intervalli di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confidenza.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Verdana"/>
              <a:buChar char="•"/>
            </a:pPr>
            <a:endParaRPr sz="1850">
              <a:latin typeface="Verdana"/>
              <a:cs typeface="Verdana"/>
            </a:endParaRPr>
          </a:p>
          <a:p>
            <a:pPr marL="423545" marR="43180" indent="-347980">
              <a:lnSpc>
                <a:spcPct val="100000"/>
              </a:lnSpc>
              <a:buChar char="•"/>
              <a:tabLst>
                <a:tab pos="423545" algn="l"/>
                <a:tab pos="424180" algn="l"/>
              </a:tabLst>
            </a:pPr>
            <a:r>
              <a:rPr sz="2000" spc="-5" dirty="0">
                <a:latin typeface="Verdana"/>
                <a:cs typeface="Verdana"/>
              </a:rPr>
              <a:t>Nella maggior parte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applicazioni econometriche, </a:t>
            </a:r>
            <a:r>
              <a:rPr sz="2000" dirty="0">
                <a:latin typeface="Verdana"/>
                <a:cs typeface="Verdana"/>
              </a:rPr>
              <a:t>non vi  è alcun </a:t>
            </a:r>
            <a:r>
              <a:rPr sz="2000" spc="-5" dirty="0">
                <a:latin typeface="Verdana"/>
                <a:cs typeface="Verdana"/>
              </a:rPr>
              <a:t>motivo di ritenere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sia </a:t>
            </a:r>
            <a:r>
              <a:rPr sz="2000" spc="-5" dirty="0">
                <a:latin typeface="Verdana"/>
                <a:cs typeface="Verdana"/>
              </a:rPr>
              <a:t>omoschedastico </a:t>
            </a:r>
            <a:r>
              <a:rPr sz="2000" dirty="0">
                <a:latin typeface="Verdana"/>
                <a:cs typeface="Verdana"/>
              </a:rPr>
              <a:t>e  </a:t>
            </a:r>
            <a:r>
              <a:rPr sz="2000" spc="-5" dirty="0">
                <a:latin typeface="Verdana"/>
                <a:cs typeface="Verdana"/>
              </a:rPr>
              <a:t>normale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solitamente </a:t>
            </a:r>
            <a:r>
              <a:rPr sz="2000" dirty="0">
                <a:latin typeface="Verdana"/>
                <a:cs typeface="Verdana"/>
              </a:rPr>
              <a:t>vi sono ottime </a:t>
            </a:r>
            <a:r>
              <a:rPr sz="2000" spc="-5" dirty="0">
                <a:latin typeface="Verdana"/>
                <a:cs typeface="Verdana"/>
              </a:rPr>
              <a:t>ragioni per credere </a:t>
            </a:r>
            <a:r>
              <a:rPr sz="2000" dirty="0">
                <a:latin typeface="Verdana"/>
                <a:cs typeface="Verdana"/>
              </a:rPr>
              <a:t>che  né </a:t>
            </a:r>
            <a:r>
              <a:rPr sz="2000" spc="-5" dirty="0">
                <a:latin typeface="Verdana"/>
                <a:cs typeface="Verdana"/>
              </a:rPr>
              <a:t>l'una </a:t>
            </a:r>
            <a:r>
              <a:rPr sz="2000" dirty="0">
                <a:latin typeface="Verdana"/>
                <a:cs typeface="Verdana"/>
              </a:rPr>
              <a:t>né </a:t>
            </a:r>
            <a:r>
              <a:rPr sz="2000" spc="-10" dirty="0">
                <a:latin typeface="Verdana"/>
                <a:cs typeface="Verdana"/>
              </a:rPr>
              <a:t>l'altra </a:t>
            </a:r>
            <a:r>
              <a:rPr sz="2000" dirty="0">
                <a:latin typeface="Verdana"/>
                <a:cs typeface="Verdana"/>
              </a:rPr>
              <a:t>assunzione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valga.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Font typeface="Verdana"/>
              <a:buChar char="•"/>
            </a:pPr>
            <a:endParaRPr sz="1850">
              <a:latin typeface="Verdana"/>
              <a:cs typeface="Verdana"/>
            </a:endParaRPr>
          </a:p>
          <a:p>
            <a:pPr marL="423545" marR="140335" indent="-347980">
              <a:lnSpc>
                <a:spcPct val="100000"/>
              </a:lnSpc>
              <a:buChar char="•"/>
              <a:tabLst>
                <a:tab pos="423545" algn="l"/>
                <a:tab pos="424180" algn="l"/>
              </a:tabLst>
            </a:pPr>
            <a:r>
              <a:rPr sz="2000" spc="-5" dirty="0">
                <a:latin typeface="Verdana"/>
                <a:cs typeface="Verdana"/>
              </a:rPr>
              <a:t>Fortunatamente, nelle applicazioni moderne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&gt; 50, così  </a:t>
            </a:r>
            <a:r>
              <a:rPr sz="2000" spc="-5" dirty="0">
                <a:latin typeface="Verdana"/>
                <a:cs typeface="Verdana"/>
              </a:rPr>
              <a:t>possiamo </a:t>
            </a:r>
            <a:r>
              <a:rPr sz="2000" dirty="0">
                <a:latin typeface="Verdana"/>
                <a:cs typeface="Verdana"/>
              </a:rPr>
              <a:t>affidarci </a:t>
            </a:r>
            <a:r>
              <a:rPr sz="2000" spc="-5" dirty="0">
                <a:latin typeface="Verdana"/>
                <a:cs typeface="Verdana"/>
              </a:rPr>
              <a:t>ai </a:t>
            </a:r>
            <a:r>
              <a:rPr sz="2000" dirty="0">
                <a:latin typeface="Verdana"/>
                <a:cs typeface="Verdana"/>
              </a:rPr>
              <a:t>risultati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spc="-5" dirty="0">
                <a:latin typeface="Verdana"/>
                <a:cs typeface="Verdana"/>
              </a:rPr>
              <a:t>grande presentati </a:t>
            </a:r>
            <a:r>
              <a:rPr sz="2000" spc="-1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precedenza, basati </a:t>
            </a:r>
            <a:r>
              <a:rPr sz="2000" dirty="0">
                <a:latin typeface="Verdana"/>
                <a:cs typeface="Verdana"/>
              </a:rPr>
              <a:t>sul </a:t>
            </a:r>
            <a:r>
              <a:rPr sz="2000" spc="-5" dirty="0">
                <a:latin typeface="Verdana"/>
                <a:cs typeface="Verdana"/>
              </a:rPr>
              <a:t>teorema limite centrale, per eseguire  verifiche di ipotesi </a:t>
            </a:r>
            <a:r>
              <a:rPr sz="2000" dirty="0">
                <a:latin typeface="Verdana"/>
                <a:cs typeface="Verdana"/>
              </a:rPr>
              <a:t>e costruire </a:t>
            </a:r>
            <a:r>
              <a:rPr sz="2000" spc="-5" dirty="0">
                <a:latin typeface="Verdana"/>
                <a:cs typeface="Verdana"/>
              </a:rPr>
              <a:t>intervalli di </a:t>
            </a:r>
            <a:r>
              <a:rPr sz="2000" dirty="0">
                <a:latin typeface="Verdana"/>
                <a:cs typeface="Verdana"/>
              </a:rPr>
              <a:t>confidenza usando  </a:t>
            </a:r>
            <a:r>
              <a:rPr sz="2000" spc="-5" dirty="0">
                <a:latin typeface="Verdana"/>
                <a:cs typeface="Verdana"/>
              </a:rPr>
              <a:t>l'approssimazione normale per 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i="1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grande.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5341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Il modello di </a:t>
            </a:r>
            <a:r>
              <a:rPr spc="-10" dirty="0"/>
              <a:t>regressione</a:t>
            </a:r>
            <a:r>
              <a:rPr spc="95" dirty="0"/>
              <a:t> </a:t>
            </a:r>
            <a:r>
              <a:rPr spc="-5" dirty="0"/>
              <a:t>lineare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630807"/>
            <a:ext cx="8265159" cy="42456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algn="ctr">
              <a:lnSpc>
                <a:spcPct val="100000"/>
              </a:lnSpc>
              <a:spcBef>
                <a:spcPts val="105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Verdana"/>
                <a:cs typeface="Verdana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1,…,</a:t>
            </a:r>
            <a:r>
              <a:rPr sz="2000" spc="5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n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2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Abbiamo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spc="-5" dirty="0">
                <a:latin typeface="Verdana"/>
                <a:cs typeface="Verdana"/>
              </a:rPr>
              <a:t>osservazioni, (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), </a:t>
            </a:r>
            <a:r>
              <a:rPr sz="2000" i="1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1,..,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n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la </a:t>
            </a:r>
            <a:r>
              <a:rPr sz="2000" b="1" i="1" dirty="0">
                <a:latin typeface="Verdana"/>
                <a:cs typeface="Verdana"/>
              </a:rPr>
              <a:t>variabile indipendente </a:t>
            </a:r>
            <a:r>
              <a:rPr sz="2000" dirty="0">
                <a:latin typeface="Verdana"/>
                <a:cs typeface="Verdana"/>
              </a:rPr>
              <a:t>o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regressore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b="1" i="1" dirty="0">
                <a:latin typeface="Verdana"/>
                <a:cs typeface="Verdana"/>
              </a:rPr>
              <a:t>variabile</a:t>
            </a:r>
            <a:r>
              <a:rPr sz="2000" b="1" i="1" spc="-25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dipendente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254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intercetta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1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260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pendenza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484"/>
              </a:spcBef>
              <a:buFont typeface="Verdana"/>
              <a:buChar char="•"/>
              <a:tabLst>
                <a:tab pos="393065" algn="l"/>
                <a:tab pos="393700" algn="l"/>
              </a:tabLst>
            </a:pP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b="1" i="1" spc="-5" dirty="0">
                <a:latin typeface="Verdana"/>
                <a:cs typeface="Verdana"/>
              </a:rPr>
              <a:t>errore </a:t>
            </a:r>
            <a:r>
              <a:rPr sz="2000" i="1" spc="-5" dirty="0">
                <a:latin typeface="Verdana"/>
                <a:cs typeface="Verdana"/>
              </a:rPr>
              <a:t>di</a:t>
            </a:r>
            <a:r>
              <a:rPr sz="2000" i="1" spc="-23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regressione</a:t>
            </a:r>
            <a:endParaRPr sz="2000">
              <a:latin typeface="Verdana"/>
              <a:cs typeface="Verdana"/>
            </a:endParaRPr>
          </a:p>
          <a:p>
            <a:pPr marL="393700" marR="558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L’errore di regressione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costituito da </a:t>
            </a:r>
            <a:r>
              <a:rPr sz="2000" dirty="0">
                <a:latin typeface="Verdana"/>
                <a:cs typeface="Verdana"/>
              </a:rPr>
              <a:t>fattori </a:t>
            </a:r>
            <a:r>
              <a:rPr sz="2000" spc="-5" dirty="0">
                <a:latin typeface="Verdana"/>
                <a:cs typeface="Verdana"/>
              </a:rPr>
              <a:t>omessi. </a:t>
            </a:r>
            <a:r>
              <a:rPr sz="200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generale questi </a:t>
            </a:r>
            <a:r>
              <a:rPr sz="2000" dirty="0">
                <a:latin typeface="Verdana"/>
                <a:cs typeface="Verdana"/>
              </a:rPr>
              <a:t>fattori </a:t>
            </a:r>
            <a:r>
              <a:rPr sz="2000" spc="-5" dirty="0">
                <a:latin typeface="Verdana"/>
                <a:cs typeface="Verdana"/>
              </a:rPr>
              <a:t>omessi sono altri </a:t>
            </a:r>
            <a:r>
              <a:rPr sz="2000" dirty="0">
                <a:latin typeface="Verdana"/>
                <a:cs typeface="Verdana"/>
              </a:rPr>
              <a:t>fattori, </a:t>
            </a:r>
            <a:r>
              <a:rPr sz="2000" spc="-5" dirty="0">
                <a:latin typeface="Verdana"/>
                <a:cs typeface="Verdana"/>
              </a:rPr>
              <a:t>diversi dalla  variabile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influenzano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. </a:t>
            </a:r>
            <a:r>
              <a:rPr sz="2000" spc="-5" dirty="0">
                <a:latin typeface="Verdana"/>
                <a:cs typeface="Verdana"/>
              </a:rPr>
              <a:t>L’errore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regressione include  </a:t>
            </a:r>
            <a:r>
              <a:rPr sz="2000" dirty="0">
                <a:latin typeface="Verdana"/>
                <a:cs typeface="Verdana"/>
              </a:rPr>
              <a:t>anche </a:t>
            </a:r>
            <a:r>
              <a:rPr sz="2000" spc="-5" dirty="0">
                <a:latin typeface="Verdana"/>
                <a:cs typeface="Verdana"/>
              </a:rPr>
              <a:t>l’errore nella </a:t>
            </a:r>
            <a:r>
              <a:rPr sz="2000" dirty="0">
                <a:latin typeface="Verdana"/>
                <a:cs typeface="Verdana"/>
              </a:rPr>
              <a:t>misura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9248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Riepilogo e valutazione (Paragrafo</a:t>
            </a:r>
            <a:r>
              <a:rPr spc="114" dirty="0"/>
              <a:t> </a:t>
            </a:r>
            <a:r>
              <a:rPr spc="-5" dirty="0"/>
              <a:t>5.7)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1012" y="5847236"/>
            <a:ext cx="5368290" cy="33528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000" dirty="0">
                <a:latin typeface="Verdana"/>
                <a:cs typeface="Verdana"/>
              </a:rPr>
              <a:t>nostra </a:t>
            </a:r>
            <a:r>
              <a:rPr sz="2000" spc="-5" dirty="0">
                <a:latin typeface="Verdana"/>
                <a:cs typeface="Verdana"/>
              </a:rPr>
              <a:t>analisi </a:t>
            </a:r>
            <a:r>
              <a:rPr sz="2000" dirty="0">
                <a:latin typeface="Verdana"/>
                <a:cs typeface="Verdana"/>
              </a:rPr>
              <a:t>e ciò ha </a:t>
            </a:r>
            <a:r>
              <a:rPr sz="2000" spc="-5" dirty="0">
                <a:latin typeface="Verdana"/>
                <a:cs typeface="Verdana"/>
              </a:rPr>
              <a:t>distorto </a:t>
            </a:r>
            <a:r>
              <a:rPr sz="2000" dirty="0">
                <a:latin typeface="Verdana"/>
                <a:cs typeface="Verdana"/>
              </a:rPr>
              <a:t>i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risultati...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42706" y="6356662"/>
            <a:ext cx="49085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5</a:t>
            </a:r>
            <a:r>
              <a:rPr sz="1400" b="1" spc="-5" dirty="0">
                <a:latin typeface="Verdana"/>
                <a:cs typeface="Verdana"/>
              </a:rPr>
              <a:t>-46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567409"/>
            <a:ext cx="8324850" cy="430720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10845" indent="-347980">
              <a:lnSpc>
                <a:spcPct val="100000"/>
              </a:lnSpc>
              <a:spcBef>
                <a:spcPts val="600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problema</a:t>
            </a:r>
            <a:r>
              <a:rPr sz="2000" spc="-10" dirty="0">
                <a:latin typeface="Verdana"/>
                <a:cs typeface="Verdana"/>
              </a:rPr>
              <a:t> iniziale:</a:t>
            </a:r>
            <a:endParaRPr sz="2000">
              <a:latin typeface="Verdana"/>
              <a:cs typeface="Verdana"/>
            </a:endParaRPr>
          </a:p>
          <a:p>
            <a:pPr marL="410845" marR="68580">
              <a:lnSpc>
                <a:spcPct val="100000"/>
              </a:lnSpc>
              <a:spcBef>
                <a:spcPts val="505"/>
              </a:spcBef>
            </a:pPr>
            <a:r>
              <a:rPr sz="2000" dirty="0">
                <a:latin typeface="Verdana"/>
                <a:cs typeface="Verdana"/>
              </a:rPr>
              <a:t>Si supponga che vengano assunti nuovi </a:t>
            </a:r>
            <a:r>
              <a:rPr sz="2000" spc="-5" dirty="0">
                <a:latin typeface="Verdana"/>
                <a:cs typeface="Verdana"/>
              </a:rPr>
              <a:t>insegnanti </a:t>
            </a:r>
            <a:r>
              <a:rPr sz="2000" dirty="0">
                <a:latin typeface="Verdana"/>
                <a:cs typeface="Verdana"/>
              </a:rPr>
              <a:t>cosicché</a:t>
            </a:r>
            <a:r>
              <a:rPr sz="2000" spc="-20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il  rapporto studenti/insegnanti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riduca </a:t>
            </a:r>
            <a:r>
              <a:rPr sz="2000" dirty="0">
                <a:latin typeface="Verdana"/>
                <a:cs typeface="Verdana"/>
              </a:rPr>
              <a:t>a uno studente </a:t>
            </a:r>
            <a:r>
              <a:rPr sz="2000" spc="-5" dirty="0">
                <a:latin typeface="Verdana"/>
                <a:cs typeface="Verdana"/>
              </a:rPr>
              <a:t>per  classe. </a:t>
            </a:r>
            <a:r>
              <a:rPr sz="2000" dirty="0">
                <a:latin typeface="Verdana"/>
                <a:cs typeface="Verdana"/>
              </a:rPr>
              <a:t>Qual è </a:t>
            </a:r>
            <a:r>
              <a:rPr sz="2000" spc="-5" dirty="0">
                <a:latin typeface="Verdana"/>
                <a:cs typeface="Verdana"/>
              </a:rPr>
              <a:t>l'effetto dell'intervento </a:t>
            </a:r>
            <a:r>
              <a:rPr sz="2000" dirty="0">
                <a:latin typeface="Verdana"/>
                <a:cs typeface="Verdana"/>
              </a:rPr>
              <a:t>di questa </a:t>
            </a:r>
            <a:r>
              <a:rPr sz="2000" spc="-5" dirty="0">
                <a:latin typeface="Verdana"/>
                <a:cs typeface="Verdana"/>
              </a:rPr>
              <a:t>politica  ("trattamento") </a:t>
            </a:r>
            <a:r>
              <a:rPr sz="2000" dirty="0">
                <a:latin typeface="Verdana"/>
                <a:cs typeface="Verdana"/>
              </a:rPr>
              <a:t>sui </a:t>
            </a:r>
            <a:r>
              <a:rPr sz="2000" spc="-5" dirty="0">
                <a:latin typeface="Verdana"/>
                <a:cs typeface="Verdana"/>
              </a:rPr>
              <a:t>punteggi </a:t>
            </a:r>
            <a:r>
              <a:rPr sz="2000" dirty="0">
                <a:latin typeface="Verdana"/>
                <a:cs typeface="Verdana"/>
              </a:rPr>
              <a:t>nei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test?</a:t>
            </a:r>
            <a:endParaRPr sz="2000">
              <a:latin typeface="Verdana"/>
              <a:cs typeface="Verdana"/>
            </a:endParaRPr>
          </a:p>
          <a:p>
            <a:pPr marL="410845" marR="1067435" indent="-347980">
              <a:lnSpc>
                <a:spcPct val="100000"/>
              </a:lnSpc>
              <a:spcBef>
                <a:spcPts val="505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dirty="0">
                <a:latin typeface="Verdana"/>
                <a:cs typeface="Verdana"/>
              </a:rPr>
              <a:t>La nostra </a:t>
            </a:r>
            <a:r>
              <a:rPr sz="2000" spc="-5" dirty="0">
                <a:latin typeface="Verdana"/>
                <a:cs typeface="Verdana"/>
              </a:rPr>
              <a:t>analisi di regressione </a:t>
            </a:r>
            <a:r>
              <a:rPr sz="2000" dirty="0">
                <a:latin typeface="Verdana"/>
                <a:cs typeface="Verdana"/>
              </a:rPr>
              <a:t>utilizzando i </a:t>
            </a:r>
            <a:r>
              <a:rPr sz="2000" spc="-5" dirty="0">
                <a:latin typeface="Verdana"/>
                <a:cs typeface="Verdana"/>
              </a:rPr>
              <a:t>dati </a:t>
            </a:r>
            <a:r>
              <a:rPr sz="2000" spc="-10" dirty="0">
                <a:latin typeface="Verdana"/>
                <a:cs typeface="Verdana"/>
              </a:rPr>
              <a:t>della  </a:t>
            </a:r>
            <a:r>
              <a:rPr sz="2000" spc="-5" dirty="0">
                <a:latin typeface="Verdana"/>
                <a:cs typeface="Verdana"/>
              </a:rPr>
              <a:t>California </a:t>
            </a:r>
            <a:r>
              <a:rPr sz="2000" dirty="0">
                <a:latin typeface="Verdana"/>
                <a:cs typeface="Verdana"/>
              </a:rPr>
              <a:t>risponde </a:t>
            </a:r>
            <a:r>
              <a:rPr sz="2000" spc="-5" dirty="0">
                <a:latin typeface="Verdana"/>
                <a:cs typeface="Verdana"/>
              </a:rPr>
              <a:t>in modo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convincente?</a:t>
            </a:r>
            <a:endParaRPr sz="2000">
              <a:latin typeface="Verdana"/>
              <a:cs typeface="Verdana"/>
            </a:endParaRPr>
          </a:p>
          <a:p>
            <a:pPr marL="410845" marR="107950">
              <a:lnSpc>
                <a:spcPct val="100000"/>
              </a:lnSpc>
              <a:spcBef>
                <a:spcPts val="495"/>
              </a:spcBef>
            </a:pPr>
            <a:r>
              <a:rPr sz="2000" i="1" spc="-5" dirty="0">
                <a:latin typeface="Verdana"/>
                <a:cs typeface="Verdana"/>
              </a:rPr>
              <a:t>Non proprio </a:t>
            </a:r>
            <a:r>
              <a:rPr sz="2000" dirty="0">
                <a:latin typeface="Verdana"/>
                <a:cs typeface="Verdana"/>
              </a:rPr>
              <a:t>– i </a:t>
            </a:r>
            <a:r>
              <a:rPr sz="2000" spc="-5" dirty="0">
                <a:latin typeface="Verdana"/>
                <a:cs typeface="Verdana"/>
              </a:rPr>
              <a:t>distretti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basso tendono a essere  </a:t>
            </a:r>
            <a:r>
              <a:rPr sz="2000" spc="-5" dirty="0">
                <a:latin typeface="Verdana"/>
                <a:cs typeface="Verdana"/>
              </a:rPr>
              <a:t>quelli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molte altre risorse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famiglie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reddito più elevato,  </a:t>
            </a:r>
            <a:r>
              <a:rPr sz="2000" dirty="0">
                <a:latin typeface="Verdana"/>
                <a:cs typeface="Verdana"/>
              </a:rPr>
              <a:t>che offrono ai figli </a:t>
            </a:r>
            <a:r>
              <a:rPr sz="2000" spc="-5" dirty="0">
                <a:latin typeface="Verdana"/>
                <a:cs typeface="Verdana"/>
              </a:rPr>
              <a:t>maggiori </a:t>
            </a:r>
            <a:r>
              <a:rPr sz="2000" dirty="0">
                <a:latin typeface="Verdana"/>
                <a:cs typeface="Verdana"/>
              </a:rPr>
              <a:t>opportunità </a:t>
            </a:r>
            <a:r>
              <a:rPr sz="2000" spc="-5" dirty="0">
                <a:latin typeface="Verdana"/>
                <a:cs typeface="Verdana"/>
              </a:rPr>
              <a:t>di apprendimento </a:t>
            </a:r>
            <a:r>
              <a:rPr sz="2000" dirty="0">
                <a:latin typeface="Verdana"/>
                <a:cs typeface="Verdana"/>
              </a:rPr>
              <a:t>al 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fuori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dirty="0">
                <a:latin typeface="Verdana"/>
                <a:cs typeface="Verdana"/>
              </a:rPr>
              <a:t>scuola… ciò suggerisce che </a:t>
            </a:r>
            <a:r>
              <a:rPr sz="2000" spc="-5" dirty="0">
                <a:latin typeface="Verdana"/>
                <a:cs typeface="Verdana"/>
              </a:rPr>
              <a:t>corr(</a:t>
            </a:r>
            <a:r>
              <a:rPr sz="2000" i="1" spc="-5" dirty="0">
                <a:latin typeface="Verdana"/>
                <a:cs typeface="Verdana"/>
              </a:rPr>
              <a:t>u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i="1" spc="-5" dirty="0">
                <a:latin typeface="Verdana"/>
                <a:cs typeface="Verdana"/>
              </a:rPr>
              <a:t>, STR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i="1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&gt; 0,  </a:t>
            </a:r>
            <a:r>
              <a:rPr sz="2000" spc="-5" dirty="0">
                <a:latin typeface="Verdana"/>
                <a:cs typeface="Verdana"/>
              </a:rPr>
              <a:t>quindi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E(u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i="1" spc="-5" dirty="0">
                <a:latin typeface="Verdana"/>
                <a:cs typeface="Verdana"/>
              </a:rPr>
              <a:t>|X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i="1" spc="-5" dirty="0">
                <a:latin typeface="Verdana"/>
                <a:cs typeface="Verdana"/>
              </a:rPr>
              <a:t>)≠0.</a:t>
            </a:r>
            <a:endParaRPr sz="2000">
              <a:latin typeface="Verdana"/>
              <a:cs typeface="Verdana"/>
            </a:endParaRPr>
          </a:p>
          <a:p>
            <a:pPr marL="410845" indent="-347980">
              <a:lnSpc>
                <a:spcPct val="100000"/>
              </a:lnSpc>
              <a:spcBef>
                <a:spcPts val="509"/>
              </a:spcBef>
              <a:buChar char="•"/>
              <a:tabLst>
                <a:tab pos="410845" algn="l"/>
                <a:tab pos="411480" algn="l"/>
              </a:tabLst>
            </a:pPr>
            <a:r>
              <a:rPr sz="2000" spc="-5" dirty="0">
                <a:latin typeface="Verdana"/>
                <a:cs typeface="Verdana"/>
              </a:rPr>
              <a:t>Sembra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abbiamo omesso </a:t>
            </a:r>
            <a:r>
              <a:rPr sz="2000" dirty="0">
                <a:latin typeface="Verdana"/>
                <a:cs typeface="Verdana"/>
              </a:rPr>
              <a:t>alcuni fattori o </a:t>
            </a:r>
            <a:r>
              <a:rPr sz="2000" spc="-5" dirty="0">
                <a:latin typeface="Verdana"/>
                <a:cs typeface="Verdana"/>
              </a:rPr>
              <a:t>variabili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dalla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02360"/>
            <a:ext cx="15963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Verdana"/>
                <a:cs typeface="Verdana"/>
              </a:rPr>
              <a:t>Struttura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505570" y="6356662"/>
            <a:ext cx="389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6-</a:t>
            </a:r>
            <a:fld id="{81D60167-4931-47E6-BA6A-407CBD079E47}" type="slidenum">
              <a:rPr sz="1400" b="1" spc="-5" dirty="0">
                <a:latin typeface="Verdana"/>
                <a:cs typeface="Verdana"/>
              </a:rPr>
              <a:t>61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1632330"/>
            <a:ext cx="611251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Verdana"/>
                <a:cs typeface="Verdana"/>
              </a:rPr>
              <a:t>1. Distorsione da variabili</a:t>
            </a:r>
            <a:r>
              <a:rPr sz="2800" b="0" spc="335" dirty="0">
                <a:latin typeface="Verdana"/>
                <a:cs typeface="Verdana"/>
              </a:rPr>
              <a:t> </a:t>
            </a:r>
            <a:r>
              <a:rPr sz="2800" b="0" spc="-5" dirty="0">
                <a:latin typeface="Verdana"/>
                <a:cs typeface="Verdana"/>
              </a:rPr>
              <a:t>omesse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2058819"/>
            <a:ext cx="7974965" cy="25006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770"/>
              </a:spcBef>
              <a:buAutoNum type="arabicPeriod" startAt="2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Causalità </a:t>
            </a:r>
            <a:r>
              <a:rPr sz="2800" spc="-5" dirty="0">
                <a:latin typeface="Verdana"/>
                <a:cs typeface="Verdana"/>
              </a:rPr>
              <a:t>e </a:t>
            </a:r>
            <a:r>
              <a:rPr sz="2800" spc="-10" dirty="0">
                <a:latin typeface="Verdana"/>
                <a:cs typeface="Verdana"/>
              </a:rPr>
              <a:t>analisi </a:t>
            </a:r>
            <a:r>
              <a:rPr sz="2800" spc="-5" dirty="0">
                <a:latin typeface="Verdana"/>
                <a:cs typeface="Verdana"/>
              </a:rPr>
              <a:t>di</a:t>
            </a:r>
            <a:r>
              <a:rPr sz="2800" spc="8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regressione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 startAt="2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Regressione multipla </a:t>
            </a:r>
            <a:r>
              <a:rPr sz="2800" spc="-5" dirty="0">
                <a:latin typeface="Verdana"/>
                <a:cs typeface="Verdana"/>
              </a:rPr>
              <a:t>e</a:t>
            </a:r>
            <a:r>
              <a:rPr sz="2800" spc="105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OLS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 startAt="2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Misure </a:t>
            </a:r>
            <a:r>
              <a:rPr sz="2800" spc="-5" dirty="0">
                <a:latin typeface="Verdana"/>
                <a:cs typeface="Verdana"/>
              </a:rPr>
              <a:t>di</a:t>
            </a:r>
            <a:r>
              <a:rPr sz="2800" spc="5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adattamento</a:t>
            </a:r>
            <a:endParaRPr sz="280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spcBef>
                <a:spcPts val="670"/>
              </a:spcBef>
              <a:buAutoNum type="arabicPeriod" startAt="2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Distribuzione </a:t>
            </a:r>
            <a:r>
              <a:rPr sz="2800" spc="-5" dirty="0">
                <a:latin typeface="Verdana"/>
                <a:cs typeface="Verdana"/>
              </a:rPr>
              <a:t>campionaria </a:t>
            </a:r>
            <a:r>
              <a:rPr sz="2800" spc="-10" dirty="0">
                <a:latin typeface="Verdana"/>
                <a:cs typeface="Verdana"/>
              </a:rPr>
              <a:t>dello </a:t>
            </a:r>
            <a:r>
              <a:rPr sz="2800" spc="-5" dirty="0">
                <a:latin typeface="Verdana"/>
                <a:cs typeface="Verdana"/>
              </a:rPr>
              <a:t>stimatore  </a:t>
            </a:r>
            <a:r>
              <a:rPr sz="2800" spc="-10" dirty="0">
                <a:latin typeface="Verdana"/>
                <a:cs typeface="Verdana"/>
              </a:rPr>
              <a:t>OLS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419480"/>
            <a:ext cx="761746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La </a:t>
            </a:r>
            <a:r>
              <a:rPr spc="-10" dirty="0"/>
              <a:t>distorsione </a:t>
            </a:r>
            <a:r>
              <a:rPr spc="-5" dirty="0"/>
              <a:t>da </a:t>
            </a:r>
            <a:r>
              <a:rPr spc="-5" dirty="0" err="1"/>
              <a:t>variabili</a:t>
            </a:r>
            <a:r>
              <a:rPr spc="-5" dirty="0"/>
              <a:t> </a:t>
            </a:r>
            <a:r>
              <a:rPr spc="-5" dirty="0" err="1"/>
              <a:t>omesse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505570" y="6356662"/>
            <a:ext cx="389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6-</a:t>
            </a:r>
            <a:fld id="{81D60167-4931-47E6-BA6A-407CBD079E47}" type="slidenum">
              <a:rPr sz="1400" b="1" spc="-5" dirty="0">
                <a:latin typeface="Verdana"/>
                <a:cs typeface="Verdana"/>
              </a:rPr>
              <a:t>62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952105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145" marR="5080" indent="-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Verdana"/>
                <a:cs typeface="Verdana"/>
              </a:rPr>
              <a:t>L’errore </a:t>
            </a:r>
            <a:r>
              <a:rPr sz="2800" i="1" spc="-5" dirty="0">
                <a:latin typeface="Verdana"/>
                <a:cs typeface="Verdana"/>
              </a:rPr>
              <a:t>u </a:t>
            </a:r>
            <a:r>
              <a:rPr sz="2800" spc="-5" dirty="0">
                <a:latin typeface="Verdana"/>
                <a:cs typeface="Verdana"/>
              </a:rPr>
              <a:t>si verifica a </a:t>
            </a:r>
            <a:r>
              <a:rPr sz="2800" spc="-10" dirty="0">
                <a:latin typeface="Verdana"/>
                <a:cs typeface="Verdana"/>
              </a:rPr>
              <a:t>causa </a:t>
            </a:r>
            <a:r>
              <a:rPr sz="2800" spc="-5" dirty="0">
                <a:latin typeface="Verdana"/>
                <a:cs typeface="Verdana"/>
              </a:rPr>
              <a:t>di fattori, o  variabili, </a:t>
            </a:r>
            <a:r>
              <a:rPr sz="2800" spc="-10" dirty="0">
                <a:latin typeface="Verdana"/>
                <a:cs typeface="Verdana"/>
              </a:rPr>
              <a:t>che influenzano </a:t>
            </a:r>
            <a:r>
              <a:rPr sz="2800" i="1" spc="-5" dirty="0">
                <a:latin typeface="Verdana"/>
                <a:cs typeface="Verdana"/>
              </a:rPr>
              <a:t>Y </a:t>
            </a:r>
            <a:r>
              <a:rPr sz="2800" spc="-5" dirty="0">
                <a:latin typeface="Verdana"/>
                <a:cs typeface="Verdana"/>
              </a:rPr>
              <a:t>ma </a:t>
            </a:r>
            <a:r>
              <a:rPr sz="2800" spc="-10" dirty="0">
                <a:latin typeface="Verdana"/>
                <a:cs typeface="Verdana"/>
              </a:rPr>
              <a:t>non sono  inclusi nella funzione </a:t>
            </a:r>
            <a:r>
              <a:rPr sz="2800" spc="-5" dirty="0">
                <a:latin typeface="Verdana"/>
                <a:cs typeface="Verdana"/>
              </a:rPr>
              <a:t>di </a:t>
            </a:r>
            <a:r>
              <a:rPr sz="2800" spc="-10" dirty="0">
                <a:latin typeface="Verdana"/>
                <a:cs typeface="Verdana"/>
              </a:rPr>
              <a:t>regressione. </a:t>
            </a:r>
            <a:r>
              <a:rPr sz="2800" spc="-5" dirty="0">
                <a:latin typeface="Verdana"/>
                <a:cs typeface="Verdana"/>
              </a:rPr>
              <a:t>Ci </a:t>
            </a:r>
            <a:r>
              <a:rPr sz="2800" spc="-10" dirty="0">
                <a:latin typeface="Verdana"/>
                <a:cs typeface="Verdana"/>
              </a:rPr>
              <a:t>sono  </a:t>
            </a:r>
            <a:r>
              <a:rPr sz="2800" spc="-5" dirty="0">
                <a:latin typeface="Verdana"/>
                <a:cs typeface="Verdana"/>
              </a:rPr>
              <a:t>sempre variabili</a:t>
            </a:r>
            <a:r>
              <a:rPr sz="2800" spc="6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omesse.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850">
              <a:latin typeface="Verdana"/>
              <a:cs typeface="Verdana"/>
            </a:endParaRPr>
          </a:p>
          <a:p>
            <a:pPr marL="17145" marR="354330" indent="-5080">
              <a:lnSpc>
                <a:spcPct val="100000"/>
              </a:lnSpc>
            </a:pPr>
            <a:r>
              <a:rPr sz="2800" spc="-10" dirty="0">
                <a:latin typeface="Verdana"/>
                <a:cs typeface="Verdana"/>
              </a:rPr>
              <a:t>Talvolta l’omissione </a:t>
            </a:r>
            <a:r>
              <a:rPr sz="2800" spc="-5" dirty="0">
                <a:latin typeface="Verdana"/>
                <a:cs typeface="Verdana"/>
              </a:rPr>
              <a:t>di queste </a:t>
            </a:r>
            <a:r>
              <a:rPr sz="2800" spc="-10" dirty="0">
                <a:latin typeface="Verdana"/>
                <a:cs typeface="Verdana"/>
              </a:rPr>
              <a:t>variabili può  portare </a:t>
            </a:r>
            <a:r>
              <a:rPr sz="2800" spc="-5" dirty="0">
                <a:latin typeface="Verdana"/>
                <a:cs typeface="Verdana"/>
              </a:rPr>
              <a:t>a </a:t>
            </a:r>
            <a:r>
              <a:rPr sz="2800" spc="-10" dirty="0">
                <a:latin typeface="Verdana"/>
                <a:cs typeface="Verdana"/>
              </a:rPr>
              <a:t>una distorsione dello </a:t>
            </a:r>
            <a:r>
              <a:rPr sz="2800" spc="-5" dirty="0">
                <a:latin typeface="Verdana"/>
                <a:cs typeface="Verdana"/>
              </a:rPr>
              <a:t>stimatore  </a:t>
            </a:r>
            <a:r>
              <a:rPr sz="2800" spc="-10" dirty="0">
                <a:latin typeface="Verdana"/>
                <a:cs typeface="Verdana"/>
              </a:rPr>
              <a:t>OLS.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334" y="602360"/>
            <a:ext cx="8220075" cy="5700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Verdana"/>
                <a:cs typeface="Verdana"/>
              </a:rPr>
              <a:t>La </a:t>
            </a:r>
            <a:r>
              <a:rPr sz="2400" b="1" i="1" spc="-10" dirty="0">
                <a:latin typeface="Verdana"/>
                <a:cs typeface="Verdana"/>
              </a:rPr>
              <a:t>distorsione </a:t>
            </a:r>
            <a:r>
              <a:rPr sz="2400" b="1" i="1" spc="-5" dirty="0">
                <a:latin typeface="Verdana"/>
                <a:cs typeface="Verdana"/>
              </a:rPr>
              <a:t>da variabili </a:t>
            </a:r>
            <a:r>
              <a:rPr sz="2400" b="1" i="1" dirty="0">
                <a:latin typeface="Verdana"/>
                <a:cs typeface="Verdana"/>
              </a:rPr>
              <a:t>omesse</a:t>
            </a:r>
            <a:r>
              <a:rPr sz="2400" b="1" i="1" spc="50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(continua)</a:t>
            </a:r>
            <a:endParaRPr sz="2400">
              <a:latin typeface="Verdana"/>
              <a:cs typeface="Verdana"/>
            </a:endParaRPr>
          </a:p>
          <a:p>
            <a:pPr marL="213995" marR="241935" indent="-5080">
              <a:lnSpc>
                <a:spcPct val="100000"/>
              </a:lnSpc>
              <a:spcBef>
                <a:spcPts val="2050"/>
              </a:spcBef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distorsione dello stimatore OLS </a:t>
            </a:r>
            <a:r>
              <a:rPr sz="2400" dirty="0">
                <a:latin typeface="Verdana"/>
                <a:cs typeface="Verdana"/>
              </a:rPr>
              <a:t>che si </a:t>
            </a:r>
            <a:r>
              <a:rPr sz="2400" spc="-10" dirty="0">
                <a:latin typeface="Verdana"/>
                <a:cs typeface="Verdana"/>
              </a:rPr>
              <a:t>verifica </a:t>
            </a:r>
            <a:r>
              <a:rPr sz="2400" dirty="0">
                <a:latin typeface="Verdana"/>
                <a:cs typeface="Verdana"/>
              </a:rPr>
              <a:t>a  seguito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fattore,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spc="-5" dirty="0">
                <a:latin typeface="Verdana"/>
                <a:cs typeface="Verdana"/>
              </a:rPr>
              <a:t>variabile, omesso </a:t>
            </a:r>
            <a:r>
              <a:rPr sz="2400" dirty="0">
                <a:latin typeface="Verdana"/>
                <a:cs typeface="Verdana"/>
              </a:rPr>
              <a:t>è detta  </a:t>
            </a:r>
            <a:r>
              <a:rPr sz="2400" b="1" spc="-10" dirty="0">
                <a:latin typeface="Verdana"/>
                <a:cs typeface="Verdana"/>
              </a:rPr>
              <a:t>distorsione </a:t>
            </a:r>
            <a:r>
              <a:rPr sz="2400" b="1" spc="-5" dirty="0">
                <a:latin typeface="Verdana"/>
                <a:cs typeface="Verdana"/>
              </a:rPr>
              <a:t>da variabile </a:t>
            </a:r>
            <a:r>
              <a:rPr sz="2400" b="1" dirty="0">
                <a:latin typeface="Verdana"/>
                <a:cs typeface="Verdana"/>
              </a:rPr>
              <a:t>omessa</a:t>
            </a:r>
            <a:r>
              <a:rPr sz="2400" dirty="0">
                <a:latin typeface="Verdana"/>
                <a:cs typeface="Verdana"/>
              </a:rPr>
              <a:t>. </a:t>
            </a:r>
            <a:r>
              <a:rPr sz="2400" spc="-10" dirty="0">
                <a:latin typeface="Verdana"/>
                <a:cs typeface="Verdana"/>
              </a:rPr>
              <a:t>Affinché </a:t>
            </a:r>
            <a:r>
              <a:rPr sz="2400" dirty="0">
                <a:latin typeface="Verdana"/>
                <a:cs typeface="Verdana"/>
              </a:rPr>
              <a:t>si  </a:t>
            </a:r>
            <a:r>
              <a:rPr sz="2400" spc="-10" dirty="0">
                <a:latin typeface="Verdana"/>
                <a:cs typeface="Verdana"/>
              </a:rPr>
              <a:t>verifichi </a:t>
            </a:r>
            <a:r>
              <a:rPr sz="2400" spc="-5" dirty="0">
                <a:latin typeface="Verdana"/>
                <a:cs typeface="Verdana"/>
              </a:rPr>
              <a:t>tale distorsione, la variabile omessa </a:t>
            </a:r>
            <a:r>
              <a:rPr sz="2400" spc="5" dirty="0">
                <a:latin typeface="Verdana"/>
                <a:cs typeface="Verdana"/>
              </a:rPr>
              <a:t>“</a:t>
            </a:r>
            <a:r>
              <a:rPr sz="2400" i="1" spc="5" dirty="0">
                <a:latin typeface="Verdana"/>
                <a:cs typeface="Verdana"/>
              </a:rPr>
              <a:t>Z</a:t>
            </a:r>
            <a:r>
              <a:rPr sz="2400" spc="5" dirty="0">
                <a:latin typeface="Verdana"/>
                <a:cs typeface="Verdana"/>
              </a:rPr>
              <a:t>”  </a:t>
            </a:r>
            <a:r>
              <a:rPr sz="2400" spc="-5" dirty="0">
                <a:latin typeface="Verdana"/>
                <a:cs typeface="Verdana"/>
              </a:rPr>
              <a:t>deve soddisfare </a:t>
            </a:r>
            <a:r>
              <a:rPr sz="2400" dirty="0">
                <a:latin typeface="Verdana"/>
                <a:cs typeface="Verdana"/>
              </a:rPr>
              <a:t>due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condizioni:</a:t>
            </a:r>
            <a:endParaRPr sz="2400">
              <a:latin typeface="Verdana"/>
              <a:cs typeface="Verdana"/>
            </a:endParaRPr>
          </a:p>
          <a:p>
            <a:pPr marL="552450" marR="700405" indent="-342900">
              <a:lnSpc>
                <a:spcPct val="100000"/>
              </a:lnSpc>
              <a:spcBef>
                <a:spcPts val="580"/>
              </a:spcBef>
            </a:pPr>
            <a:r>
              <a:rPr sz="2400" u="heavy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Le due condizioni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per </a:t>
            </a:r>
            <a:r>
              <a:rPr sz="2400" u="heavy" spc="-1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la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distorsione da variabile </a:t>
            </a:r>
            <a:r>
              <a:rPr sz="2400" spc="-5" dirty="0">
                <a:latin typeface="Verdana"/>
                <a:cs typeface="Verdana"/>
              </a:rPr>
              <a:t> </a:t>
            </a:r>
            <a:r>
              <a:rPr sz="2400" u="heavy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omessa</a:t>
            </a:r>
            <a:endParaRPr sz="2400">
              <a:latin typeface="Verdana"/>
              <a:cs typeface="Verdana"/>
            </a:endParaRPr>
          </a:p>
          <a:p>
            <a:pPr marL="725170" indent="-516255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725170" algn="l"/>
                <a:tab pos="725805" algn="l"/>
              </a:tabLst>
            </a:pPr>
            <a:r>
              <a:rPr sz="2400" i="1" dirty="0">
                <a:latin typeface="Verdana"/>
                <a:cs typeface="Verdana"/>
              </a:rPr>
              <a:t>Z </a:t>
            </a:r>
            <a:r>
              <a:rPr sz="2400" dirty="0">
                <a:latin typeface="Verdana"/>
                <a:cs typeface="Verdana"/>
              </a:rPr>
              <a:t>è un </a:t>
            </a:r>
            <a:r>
              <a:rPr sz="2400" spc="-5" dirty="0">
                <a:latin typeface="Verdana"/>
                <a:cs typeface="Verdana"/>
              </a:rPr>
              <a:t>determinante di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spc="-5" dirty="0">
                <a:latin typeface="Verdana"/>
                <a:cs typeface="Verdana"/>
              </a:rPr>
              <a:t>(cioè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parte di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dirty="0">
                <a:latin typeface="Verdana"/>
                <a:cs typeface="Verdana"/>
              </a:rPr>
              <a:t>);</a:t>
            </a:r>
            <a:r>
              <a:rPr sz="2400" spc="6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e</a:t>
            </a:r>
            <a:endParaRPr sz="2400">
              <a:latin typeface="Verdana"/>
              <a:cs typeface="Verdana"/>
            </a:endParaRPr>
          </a:p>
          <a:p>
            <a:pPr marL="725170" indent="-516255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725170" algn="l"/>
                <a:tab pos="725805" algn="l"/>
              </a:tabLst>
            </a:pPr>
            <a:r>
              <a:rPr sz="2400" i="1" dirty="0">
                <a:latin typeface="Verdana"/>
                <a:cs typeface="Verdana"/>
              </a:rPr>
              <a:t>Z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correlata </a:t>
            </a:r>
            <a:r>
              <a:rPr sz="2400" spc="-5" dirty="0">
                <a:latin typeface="Verdana"/>
                <a:cs typeface="Verdana"/>
              </a:rPr>
              <a:t>con il regressore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  <a:p>
            <a:pPr marL="72517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cioè </a:t>
            </a:r>
            <a:r>
              <a:rPr sz="2400" spc="-5" dirty="0">
                <a:latin typeface="Verdana"/>
                <a:cs typeface="Verdana"/>
              </a:rPr>
              <a:t>corr(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≠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0)</a:t>
            </a:r>
            <a:endParaRPr sz="2400">
              <a:latin typeface="Verdana"/>
              <a:cs typeface="Verdana"/>
            </a:endParaRPr>
          </a:p>
          <a:p>
            <a:pPr marL="213995" marR="223520" indent="-5080">
              <a:lnSpc>
                <a:spcPct val="100000"/>
              </a:lnSpc>
              <a:spcBef>
                <a:spcPts val="575"/>
              </a:spcBef>
            </a:pPr>
            <a:r>
              <a:rPr sz="2400" b="1" i="1" spc="-5" dirty="0">
                <a:latin typeface="Verdana"/>
                <a:cs typeface="Verdana"/>
              </a:rPr>
              <a:t>Entrambe </a:t>
            </a:r>
            <a:r>
              <a:rPr sz="2400" i="1" spc="-5" dirty="0">
                <a:latin typeface="Verdana"/>
                <a:cs typeface="Verdana"/>
              </a:rPr>
              <a:t>le condizioni devono verificarsi affinché  l’omissione di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i="1" spc="-5" dirty="0">
                <a:latin typeface="Verdana"/>
                <a:cs typeface="Verdana"/>
              </a:rPr>
              <a:t>porti </a:t>
            </a:r>
            <a:r>
              <a:rPr sz="2400" i="1" dirty="0">
                <a:latin typeface="Verdana"/>
                <a:cs typeface="Verdana"/>
              </a:rPr>
              <a:t>a </a:t>
            </a:r>
            <a:r>
              <a:rPr sz="2400" i="1" spc="-5" dirty="0">
                <a:latin typeface="Verdana"/>
                <a:cs typeface="Verdana"/>
              </a:rPr>
              <a:t>distorsione da variabile  omessa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05570" y="6356662"/>
            <a:ext cx="389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6-</a:t>
            </a:r>
            <a:fld id="{81D60167-4931-47E6-BA6A-407CBD079E47}" type="slidenum">
              <a:rPr sz="1400" b="1" spc="-5" dirty="0">
                <a:latin typeface="Verdana"/>
                <a:cs typeface="Verdana"/>
              </a:rPr>
              <a:t>63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602360"/>
            <a:ext cx="7780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i="1" spc="-5" dirty="0">
                <a:latin typeface="Verdana"/>
                <a:cs typeface="Verdana"/>
              </a:rPr>
              <a:t>La distorsione da variabili </a:t>
            </a:r>
            <a:r>
              <a:rPr i="1" dirty="0">
                <a:latin typeface="Verdana"/>
                <a:cs typeface="Verdana"/>
              </a:rPr>
              <a:t>omesse</a:t>
            </a:r>
            <a:r>
              <a:rPr i="1" spc="50" dirty="0">
                <a:latin typeface="Verdana"/>
                <a:cs typeface="Verdana"/>
              </a:rPr>
              <a:t> </a:t>
            </a:r>
            <a:r>
              <a:rPr i="1" spc="-5" dirty="0">
                <a:latin typeface="Verdana"/>
                <a:cs typeface="Verdana"/>
              </a:rPr>
              <a:t>(continua)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59179"/>
            <a:ext cx="8005445" cy="43414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spc="-5" dirty="0">
                <a:latin typeface="Verdana"/>
                <a:cs typeface="Verdana"/>
              </a:rPr>
              <a:t>Nell’esempio dei </a:t>
            </a:r>
            <a:r>
              <a:rPr sz="2400" dirty="0">
                <a:latin typeface="Verdana"/>
                <a:cs typeface="Verdana"/>
              </a:rPr>
              <a:t>punteggi nei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test:</a:t>
            </a:r>
            <a:endParaRPr sz="240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spcBef>
                <a:spcPts val="57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livello di conoscenza della lingua </a:t>
            </a:r>
            <a:r>
              <a:rPr sz="2400" spc="-10" dirty="0">
                <a:latin typeface="Verdana"/>
                <a:cs typeface="Verdana"/>
              </a:rPr>
              <a:t>inglese </a:t>
            </a:r>
            <a:r>
              <a:rPr sz="2400" spc="-5" dirty="0">
                <a:latin typeface="Verdana"/>
                <a:cs typeface="Verdana"/>
              </a:rPr>
              <a:t>(se </a:t>
            </a:r>
            <a:r>
              <a:rPr sz="2400" spc="-10" dirty="0">
                <a:latin typeface="Verdana"/>
                <a:cs typeface="Verdana"/>
              </a:rPr>
              <a:t>lo  </a:t>
            </a:r>
            <a:r>
              <a:rPr sz="2400" dirty="0">
                <a:latin typeface="Verdana"/>
                <a:cs typeface="Verdana"/>
              </a:rPr>
              <a:t>studente è di </a:t>
            </a:r>
            <a:r>
              <a:rPr sz="2400" spc="-5" dirty="0">
                <a:latin typeface="Verdana"/>
                <a:cs typeface="Verdana"/>
              </a:rPr>
              <a:t>madrelingua </a:t>
            </a:r>
            <a:r>
              <a:rPr sz="2400" dirty="0">
                <a:latin typeface="Verdana"/>
                <a:cs typeface="Verdana"/>
              </a:rPr>
              <a:t>o meno)  </a:t>
            </a:r>
            <a:r>
              <a:rPr sz="2400" spc="-5" dirty="0">
                <a:latin typeface="Verdana"/>
                <a:cs typeface="Verdana"/>
              </a:rPr>
              <a:t>verosimilmente </a:t>
            </a:r>
            <a:r>
              <a:rPr sz="2400" spc="-10" dirty="0">
                <a:latin typeface="Verdana"/>
                <a:cs typeface="Verdana"/>
              </a:rPr>
              <a:t>influisce </a:t>
            </a:r>
            <a:r>
              <a:rPr sz="2400" dirty="0">
                <a:latin typeface="Verdana"/>
                <a:cs typeface="Verdana"/>
              </a:rPr>
              <a:t>sui punteggi nei </a:t>
            </a:r>
            <a:r>
              <a:rPr sz="2400" spc="-5" dirty="0">
                <a:latin typeface="Verdana"/>
                <a:cs typeface="Verdana"/>
              </a:rPr>
              <a:t>test  standardizzati: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dirty="0">
                <a:latin typeface="Verdana"/>
                <a:cs typeface="Verdana"/>
              </a:rPr>
              <a:t>è un </a:t>
            </a:r>
            <a:r>
              <a:rPr sz="2400" spc="-5" dirty="0">
                <a:latin typeface="Verdana"/>
                <a:cs typeface="Verdana"/>
              </a:rPr>
              <a:t>determinante di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527685" marR="126364" indent="-515620">
              <a:lnSpc>
                <a:spcPct val="100000"/>
              </a:lnSpc>
              <a:spcBef>
                <a:spcPts val="5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comunità di </a:t>
            </a:r>
            <a:r>
              <a:rPr sz="2400" spc="-10" dirty="0">
                <a:latin typeface="Verdana"/>
                <a:cs typeface="Verdana"/>
              </a:rPr>
              <a:t>immigrati </a:t>
            </a:r>
            <a:r>
              <a:rPr sz="2400" spc="-5" dirty="0">
                <a:latin typeface="Verdana"/>
                <a:cs typeface="Verdana"/>
              </a:rPr>
              <a:t>tendono </a:t>
            </a:r>
            <a:r>
              <a:rPr sz="2400" dirty="0">
                <a:latin typeface="Verdana"/>
                <a:cs typeface="Verdana"/>
              </a:rPr>
              <a:t>a una minore  </a:t>
            </a:r>
            <a:r>
              <a:rPr sz="2400" spc="-5" dirty="0">
                <a:latin typeface="Verdana"/>
                <a:cs typeface="Verdana"/>
              </a:rPr>
              <a:t>affluenza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quindi </a:t>
            </a:r>
            <a:r>
              <a:rPr sz="2400" dirty="0">
                <a:latin typeface="Verdana"/>
                <a:cs typeface="Verdana"/>
              </a:rPr>
              <a:t>hanno </a:t>
            </a:r>
            <a:r>
              <a:rPr sz="2400" spc="-5" dirty="0">
                <a:latin typeface="Verdana"/>
                <a:cs typeface="Verdana"/>
              </a:rPr>
              <a:t>budget scolastici  </a:t>
            </a:r>
            <a:r>
              <a:rPr sz="2400" spc="-10" dirty="0">
                <a:latin typeface="Verdana"/>
                <a:cs typeface="Verdana"/>
              </a:rPr>
              <a:t>inferiori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i="1" dirty="0">
                <a:latin typeface="Verdana"/>
                <a:cs typeface="Verdana"/>
              </a:rPr>
              <a:t>STR </a:t>
            </a:r>
            <a:r>
              <a:rPr sz="2400" spc="-5" dirty="0">
                <a:latin typeface="Verdana"/>
                <a:cs typeface="Verdana"/>
              </a:rPr>
              <a:t>maggiori: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correlata con</a:t>
            </a:r>
            <a:r>
              <a:rPr sz="2400" spc="17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  <a:tabLst>
                <a:tab pos="3068955" algn="l"/>
              </a:tabLst>
            </a:pPr>
            <a:r>
              <a:rPr sz="2400" dirty="0">
                <a:latin typeface="Verdana"/>
                <a:cs typeface="Verdana"/>
              </a:rPr>
              <a:t>Di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conseguenza,	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distorto.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quale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direzione?</a:t>
            </a:r>
            <a:endParaRPr sz="24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75"/>
              </a:spcBef>
              <a:buFont typeface="Verdana"/>
              <a:buChar char="–"/>
              <a:tabLst>
                <a:tab pos="756920" algn="l"/>
              </a:tabLst>
            </a:pPr>
            <a:r>
              <a:rPr sz="2000" i="1" dirty="0">
                <a:latin typeface="Verdana"/>
                <a:cs typeface="Verdana"/>
              </a:rPr>
              <a:t>Che cosa suggerisce il buon</a:t>
            </a:r>
            <a:r>
              <a:rPr sz="2000" i="1" spc="-15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senso?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il buon </a:t>
            </a:r>
            <a:r>
              <a:rPr sz="2000" dirty="0">
                <a:latin typeface="Verdana"/>
                <a:cs typeface="Verdana"/>
              </a:rPr>
              <a:t>senso vi fa </a:t>
            </a:r>
            <a:r>
              <a:rPr sz="2000" spc="-5" dirty="0">
                <a:latin typeface="Verdana"/>
                <a:cs typeface="Verdana"/>
              </a:rPr>
              <a:t>difetto, </a:t>
            </a:r>
            <a:r>
              <a:rPr sz="2000" dirty="0">
                <a:latin typeface="Verdana"/>
                <a:cs typeface="Verdana"/>
              </a:rPr>
              <a:t>c’è una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formula…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29711" y="4759452"/>
            <a:ext cx="318515" cy="469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05570" y="6356662"/>
            <a:ext cx="389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6-</a:t>
            </a:r>
            <a:fld id="{81D60167-4931-47E6-BA6A-407CBD079E47}" type="slidenum">
              <a:rPr sz="1400" b="1" spc="-5" dirty="0">
                <a:latin typeface="Verdana"/>
                <a:cs typeface="Verdana"/>
              </a:rPr>
              <a:t>64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02360"/>
            <a:ext cx="7780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Verdana"/>
                <a:cs typeface="Verdana"/>
              </a:rPr>
              <a:t>La distorsione da variabili </a:t>
            </a:r>
            <a:r>
              <a:rPr sz="2400" b="1" i="1" dirty="0">
                <a:latin typeface="Verdana"/>
                <a:cs typeface="Verdana"/>
              </a:rPr>
              <a:t>omesse</a:t>
            </a:r>
            <a:r>
              <a:rPr sz="2400" b="1" i="1" spc="50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(continua)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69810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tabLst>
                <a:tab pos="7442834" algn="l"/>
              </a:tabLst>
            </a:pPr>
            <a:r>
              <a:rPr sz="2400" dirty="0">
                <a:latin typeface="Verdana"/>
                <a:cs typeface="Verdana"/>
              </a:rPr>
              <a:t>Fo</a:t>
            </a:r>
            <a:r>
              <a:rPr sz="2400" spc="-10" dirty="0">
                <a:latin typeface="Verdana"/>
                <a:cs typeface="Verdana"/>
              </a:rPr>
              <a:t>r</a:t>
            </a:r>
            <a:r>
              <a:rPr sz="2400" dirty="0">
                <a:latin typeface="Verdana"/>
                <a:cs typeface="Verdana"/>
              </a:rPr>
              <a:t>m</a:t>
            </a:r>
            <a:r>
              <a:rPr sz="2400" spc="5" dirty="0">
                <a:latin typeface="Verdana"/>
                <a:cs typeface="Verdana"/>
              </a:rPr>
              <a:t>u</a:t>
            </a:r>
            <a:r>
              <a:rPr sz="2400" spc="-10" dirty="0">
                <a:latin typeface="Verdana"/>
                <a:cs typeface="Verdana"/>
              </a:rPr>
              <a:t>l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</a:t>
            </a:r>
            <a:r>
              <a:rPr sz="2400" dirty="0">
                <a:latin typeface="Verdana"/>
                <a:cs typeface="Verdana"/>
              </a:rPr>
              <a:t>r </a:t>
            </a:r>
            <a:r>
              <a:rPr sz="2400" spc="-15" dirty="0">
                <a:latin typeface="Verdana"/>
                <a:cs typeface="Verdana"/>
              </a:rPr>
              <a:t>l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distorsio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</a:t>
            </a:r>
            <a:r>
              <a:rPr sz="2400" dirty="0">
                <a:latin typeface="Verdana"/>
                <a:cs typeface="Verdana"/>
              </a:rPr>
              <a:t>a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v</a:t>
            </a:r>
            <a:r>
              <a:rPr sz="2400" spc="-10" dirty="0">
                <a:latin typeface="Verdana"/>
                <a:cs typeface="Verdana"/>
              </a:rPr>
              <a:t>a</a:t>
            </a:r>
            <a:r>
              <a:rPr sz="2400" dirty="0">
                <a:latin typeface="Verdana"/>
                <a:cs typeface="Verdana"/>
              </a:rPr>
              <a:t>r</a:t>
            </a:r>
            <a:r>
              <a:rPr sz="2400" spc="-10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abi</a:t>
            </a:r>
            <a:r>
              <a:rPr sz="2400" spc="-10" dirty="0">
                <a:latin typeface="Verdana"/>
                <a:cs typeface="Verdana"/>
              </a:rPr>
              <a:t>l</a:t>
            </a:r>
            <a:r>
              <a:rPr sz="2400" dirty="0">
                <a:latin typeface="Verdana"/>
                <a:cs typeface="Verdana"/>
              </a:rPr>
              <a:t>i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omes</a:t>
            </a:r>
            <a:r>
              <a:rPr sz="2400" spc="-10" dirty="0">
                <a:latin typeface="Verdana"/>
                <a:cs typeface="Verdana"/>
              </a:rPr>
              <a:t>s</a:t>
            </a:r>
            <a:r>
              <a:rPr sz="2400" dirty="0">
                <a:latin typeface="Verdana"/>
                <a:cs typeface="Verdana"/>
              </a:rPr>
              <a:t>e:	</a:t>
            </a:r>
            <a:r>
              <a:rPr sz="2400" spc="-5" dirty="0">
                <a:latin typeface="Verdana"/>
                <a:cs typeface="Verdana"/>
              </a:rPr>
              <a:t>si  ricordi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l’equazione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9182" y="2812160"/>
            <a:ext cx="31178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829560" algn="l"/>
              </a:tabLst>
            </a:pPr>
            <a:r>
              <a:rPr sz="2400" dirty="0">
                <a:latin typeface="Verdana"/>
                <a:cs typeface="Verdana"/>
              </a:rPr>
              <a:t>–</a:t>
            </a:r>
            <a:r>
              <a:rPr sz="2400" spc="5" dirty="0">
                <a:latin typeface="Verdana"/>
                <a:cs typeface="Verdana"/>
              </a:rPr>
              <a:t>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1</a:t>
            </a:r>
            <a:r>
              <a:rPr sz="2400" spc="442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	=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40" y="3842080"/>
            <a:ext cx="23723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Dove </a:t>
            </a:r>
            <a:r>
              <a:rPr sz="2400" i="1" spc="-5" dirty="0">
                <a:latin typeface="Verdana"/>
                <a:cs typeface="Verdana"/>
              </a:rPr>
              <a:t>v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i="1" spc="-37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–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5440" y="4214621"/>
            <a:ext cx="6814820" cy="1854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assunzione dei </a:t>
            </a:r>
            <a:r>
              <a:rPr sz="2400" spc="-10" dirty="0">
                <a:latin typeface="Verdana"/>
                <a:cs typeface="Verdana"/>
              </a:rPr>
              <a:t>minimi</a:t>
            </a:r>
            <a:r>
              <a:rPr sz="2400" spc="7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quadrati,</a:t>
            </a:r>
            <a:endParaRPr sz="2400">
              <a:latin typeface="Verdana"/>
              <a:cs typeface="Verdana"/>
            </a:endParaRPr>
          </a:p>
          <a:p>
            <a:pPr marL="1829435">
              <a:lnSpc>
                <a:spcPct val="100000"/>
              </a:lnSpc>
              <a:spcBef>
                <a:spcPts val="1725"/>
              </a:spcBef>
            </a:pPr>
            <a:r>
              <a:rPr sz="2400" i="1" spc="-5" dirty="0">
                <a:latin typeface="Verdana"/>
                <a:cs typeface="Verdana"/>
              </a:rPr>
              <a:t>E</a:t>
            </a:r>
            <a:r>
              <a:rPr sz="2400" spc="-5" dirty="0">
                <a:latin typeface="Verdana"/>
                <a:cs typeface="Verdana"/>
              </a:rPr>
              <a:t>[(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i="1" spc="10" dirty="0">
                <a:latin typeface="Arial"/>
                <a:cs typeface="Arial"/>
              </a:rPr>
              <a:t>μ</a:t>
            </a:r>
            <a:r>
              <a:rPr sz="2400" i="1" spc="15" baseline="-20833" dirty="0">
                <a:latin typeface="Verdana"/>
                <a:cs typeface="Verdana"/>
              </a:rPr>
              <a:t>X</a:t>
            </a:r>
            <a:r>
              <a:rPr sz="2400" spc="10" dirty="0">
                <a:latin typeface="Verdana"/>
                <a:cs typeface="Verdana"/>
              </a:rPr>
              <a:t>)</a:t>
            </a:r>
            <a:r>
              <a:rPr sz="2400" i="1" spc="10" dirty="0">
                <a:latin typeface="Verdana"/>
                <a:cs typeface="Verdana"/>
              </a:rPr>
              <a:t>u</a:t>
            </a:r>
            <a:r>
              <a:rPr sz="2400" i="1" spc="15" baseline="-20833" dirty="0">
                <a:latin typeface="Verdana"/>
                <a:cs typeface="Verdana"/>
              </a:rPr>
              <a:t>i</a:t>
            </a:r>
            <a:r>
              <a:rPr sz="2400" spc="10" dirty="0">
                <a:latin typeface="Verdana"/>
                <a:cs typeface="Verdana"/>
              </a:rPr>
              <a:t>]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cov(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29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3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tabLst>
                <a:tab pos="5495290" algn="l"/>
              </a:tabLst>
            </a:pPr>
            <a:r>
              <a:rPr sz="2400" dirty="0">
                <a:latin typeface="Verdana"/>
                <a:cs typeface="Verdana"/>
              </a:rPr>
              <a:t>Ma se </a:t>
            </a:r>
            <a:r>
              <a:rPr sz="2400" i="1" spc="-5" dirty="0">
                <a:latin typeface="Verdana"/>
                <a:cs typeface="Verdana"/>
              </a:rPr>
              <a:t>E</a:t>
            </a:r>
            <a:r>
              <a:rPr sz="2400" spc="-5" dirty="0">
                <a:latin typeface="Verdana"/>
                <a:cs typeface="Verdana"/>
              </a:rPr>
              <a:t>[(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 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i="1" spc="10" dirty="0">
                <a:latin typeface="Arial"/>
                <a:cs typeface="Arial"/>
              </a:rPr>
              <a:t>μ</a:t>
            </a:r>
            <a:r>
              <a:rPr sz="2400" i="1" spc="15" baseline="-20833" dirty="0">
                <a:latin typeface="Verdana"/>
                <a:cs typeface="Verdana"/>
              </a:rPr>
              <a:t>X</a:t>
            </a:r>
            <a:r>
              <a:rPr sz="2400" spc="10" dirty="0">
                <a:latin typeface="Verdana"/>
                <a:cs typeface="Verdana"/>
              </a:rPr>
              <a:t>)</a:t>
            </a:r>
            <a:r>
              <a:rPr sz="2400" i="1" spc="10" dirty="0">
                <a:latin typeface="Verdana"/>
                <a:cs typeface="Verdana"/>
              </a:rPr>
              <a:t>u</a:t>
            </a:r>
            <a:r>
              <a:rPr sz="2400" i="1" spc="15" baseline="-20833" dirty="0">
                <a:latin typeface="Verdana"/>
                <a:cs typeface="Verdana"/>
              </a:rPr>
              <a:t>i</a:t>
            </a:r>
            <a:r>
              <a:rPr sz="2400" spc="10" dirty="0">
                <a:latin typeface="Verdana"/>
                <a:cs typeface="Verdana"/>
              </a:rPr>
              <a:t>]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2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cov(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=	</a:t>
            </a:r>
            <a:r>
              <a:rPr sz="2400" i="1" spc="-35" dirty="0">
                <a:latin typeface="Arial"/>
                <a:cs typeface="Arial"/>
              </a:rPr>
              <a:t>σ</a:t>
            </a:r>
            <a:r>
              <a:rPr sz="2400" i="1" spc="-52" baseline="-20833" dirty="0">
                <a:latin typeface="Verdana"/>
                <a:cs typeface="Verdana"/>
              </a:rPr>
              <a:t>Xu </a:t>
            </a:r>
            <a:r>
              <a:rPr sz="2400" dirty="0">
                <a:latin typeface="Verdana"/>
                <a:cs typeface="Verdana"/>
              </a:rPr>
              <a:t>≠</a:t>
            </a:r>
            <a:r>
              <a:rPr sz="2400" spc="-2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0?</a:t>
            </a:r>
            <a:endParaRPr sz="24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37370" y="2473525"/>
            <a:ext cx="2956560" cy="1240790"/>
            <a:chOff x="937370" y="2473525"/>
            <a:chExt cx="2956560" cy="1240790"/>
          </a:xfrm>
        </p:grpSpPr>
        <p:sp>
          <p:nvSpPr>
            <p:cNvPr id="8" name="object 8"/>
            <p:cNvSpPr/>
            <p:nvPr/>
          </p:nvSpPr>
          <p:spPr>
            <a:xfrm>
              <a:off x="937370" y="2807207"/>
              <a:ext cx="294021" cy="4417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447553" y="2473525"/>
              <a:ext cx="1446247" cy="12404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68652" y="2496651"/>
            <a:ext cx="140970" cy="337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i="1" spc="-5" dirty="0">
                <a:latin typeface="Times New Roman"/>
                <a:cs typeface="Times New Roman"/>
              </a:rPr>
              <a:t>v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05387" y="2692739"/>
            <a:ext cx="67310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i="1" spc="5" dirty="0">
                <a:latin typeface="Times New Roman"/>
                <a:cs typeface="Times New Roman"/>
              </a:rPr>
              <a:t>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0326" y="2747413"/>
            <a:ext cx="501015" cy="337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075" i="1" spc="-7" baseline="12195" dirty="0">
                <a:latin typeface="Times New Roman"/>
                <a:cs typeface="Times New Roman"/>
              </a:rPr>
              <a:t>n</a:t>
            </a:r>
            <a:r>
              <a:rPr sz="3075" i="1" spc="187" baseline="12195" dirty="0">
                <a:latin typeface="Times New Roman"/>
                <a:cs typeface="Times New Roman"/>
              </a:rPr>
              <a:t> </a:t>
            </a:r>
            <a:r>
              <a:rPr sz="1150" i="1" spc="25" dirty="0">
                <a:latin typeface="Times New Roman"/>
                <a:cs typeface="Times New Roman"/>
              </a:rPr>
              <a:t>i</a:t>
            </a:r>
            <a:r>
              <a:rPr sz="1150" spc="25" dirty="0">
                <a:latin typeface="Symbol"/>
                <a:cs typeface="Symbol"/>
              </a:rPr>
              <a:t></a:t>
            </a:r>
            <a:r>
              <a:rPr sz="1150" spc="25" dirty="0">
                <a:latin typeface="Times New Roman"/>
                <a:cs typeface="Times New Roman"/>
              </a:rPr>
              <a:t>1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57663" y="2200895"/>
            <a:ext cx="520065" cy="492759"/>
          </a:xfrm>
          <a:prstGeom prst="rect">
            <a:avLst/>
          </a:prstGeom>
        </p:spPr>
        <p:txBody>
          <a:bodyPr vert="horz" wrap="square" lIns="0" tIns="143510" rIns="0" bIns="0" rtlCol="0">
            <a:spAutoFit/>
          </a:bodyPr>
          <a:lstStyle/>
          <a:p>
            <a:pPr marL="320040">
              <a:lnSpc>
                <a:spcPts val="180"/>
              </a:lnSpc>
              <a:spcBef>
                <a:spcPts val="1130"/>
              </a:spcBef>
            </a:pPr>
            <a:r>
              <a:rPr sz="1150" i="1" spc="15" dirty="0">
                <a:latin typeface="Times New Roman"/>
                <a:cs typeface="Times New Roman"/>
              </a:rPr>
              <a:t>n</a:t>
            </a:r>
            <a:endParaRPr sz="1150">
              <a:latin typeface="Times New Roman"/>
              <a:cs typeface="Times New Roman"/>
            </a:endParaRPr>
          </a:p>
          <a:p>
            <a:pPr marL="38100">
              <a:lnSpc>
                <a:spcPts val="2460"/>
              </a:lnSpc>
            </a:pPr>
            <a:r>
              <a:rPr sz="205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2050" spc="-150" dirty="0">
                <a:latin typeface="Times New Roman"/>
                <a:cs typeface="Times New Roman"/>
              </a:rPr>
              <a:t> </a:t>
            </a:r>
            <a:r>
              <a:rPr sz="4575" spc="-2047" baseline="-30965" dirty="0">
                <a:latin typeface="Symbol"/>
                <a:cs typeface="Symbol"/>
              </a:rPr>
              <a:t></a:t>
            </a:r>
            <a:endParaRPr sz="4575" baseline="-30965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16887" y="3426071"/>
            <a:ext cx="155575" cy="337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50" i="1" spc="-5" dirty="0">
                <a:latin typeface="Times New Roman"/>
                <a:cs typeface="Times New Roman"/>
              </a:rPr>
              <a:t>n</a:t>
            </a:r>
            <a:endParaRPr sz="20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749461" y="3433529"/>
            <a:ext cx="478790" cy="0"/>
          </a:xfrm>
          <a:custGeom>
            <a:avLst/>
            <a:gdLst/>
            <a:ahLst/>
            <a:cxnLst/>
            <a:rect l="l" t="t" r="r" b="b"/>
            <a:pathLst>
              <a:path w="478789">
                <a:moveTo>
                  <a:pt x="0" y="0"/>
                </a:moveTo>
                <a:lnTo>
                  <a:pt x="478558" y="0"/>
                </a:lnTo>
              </a:path>
            </a:pathLst>
          </a:custGeom>
          <a:ln w="63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589118" y="3065385"/>
            <a:ext cx="769620" cy="337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075" spc="-7" baseline="2710" dirty="0">
                <a:latin typeface="Symbol"/>
                <a:cs typeface="Symbol"/>
              </a:rPr>
              <a:t></a:t>
            </a:r>
            <a:r>
              <a:rPr sz="3075" spc="-60" baseline="2710" dirty="0">
                <a:latin typeface="Times New Roman"/>
                <a:cs typeface="Times New Roman"/>
              </a:rPr>
              <a:t> </a:t>
            </a:r>
            <a:r>
              <a:rPr sz="2050" i="1" spc="-5" dirty="0">
                <a:latin typeface="Times New Roman"/>
                <a:cs typeface="Times New Roman"/>
              </a:rPr>
              <a:t>n</a:t>
            </a:r>
            <a:r>
              <a:rPr sz="2050" i="1" spc="-195" dirty="0">
                <a:latin typeface="Times New Roman"/>
                <a:cs typeface="Times New Roman"/>
              </a:rPr>
              <a:t> </a:t>
            </a:r>
            <a:r>
              <a:rPr sz="2050" spc="-5" dirty="0">
                <a:latin typeface="Symbol"/>
                <a:cs typeface="Symbol"/>
              </a:rPr>
              <a:t></a:t>
            </a:r>
            <a:r>
              <a:rPr sz="2050" spc="-290" dirty="0">
                <a:latin typeface="Times New Roman"/>
                <a:cs typeface="Times New Roman"/>
              </a:rPr>
              <a:t> </a:t>
            </a:r>
            <a:r>
              <a:rPr sz="2050" spc="5" dirty="0">
                <a:latin typeface="Times New Roman"/>
                <a:cs typeface="Times New Roman"/>
              </a:rPr>
              <a:t>1</a:t>
            </a:r>
            <a:r>
              <a:rPr sz="3075" spc="7" baseline="2710" dirty="0">
                <a:latin typeface="Symbol"/>
                <a:cs typeface="Symbol"/>
              </a:rPr>
              <a:t></a:t>
            </a:r>
            <a:endParaRPr sz="3075" baseline="271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551018" y="3325104"/>
            <a:ext cx="845819" cy="337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  <a:tabLst>
                <a:tab pos="695325" algn="l"/>
              </a:tabLst>
            </a:pPr>
            <a:r>
              <a:rPr sz="2050" spc="-400" dirty="0">
                <a:latin typeface="Symbol"/>
                <a:cs typeface="Symbol"/>
              </a:rPr>
              <a:t></a:t>
            </a:r>
            <a:r>
              <a:rPr sz="3075" spc="-600" baseline="-23035" dirty="0">
                <a:latin typeface="Symbol"/>
                <a:cs typeface="Symbol"/>
              </a:rPr>
              <a:t></a:t>
            </a:r>
            <a:r>
              <a:rPr sz="3075" spc="-600" baseline="-23035" dirty="0">
                <a:latin typeface="Times New Roman"/>
                <a:cs typeface="Times New Roman"/>
              </a:rPr>
              <a:t>	</a:t>
            </a:r>
            <a:r>
              <a:rPr sz="2050" spc="-400" dirty="0">
                <a:latin typeface="Symbol"/>
                <a:cs typeface="Symbol"/>
              </a:rPr>
              <a:t></a:t>
            </a:r>
            <a:r>
              <a:rPr sz="3075" spc="-600" baseline="-23035" dirty="0">
                <a:latin typeface="Symbol"/>
                <a:cs typeface="Symbol"/>
              </a:rPr>
              <a:t></a:t>
            </a:r>
            <a:endParaRPr sz="3075" baseline="-23035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02108" y="3427468"/>
            <a:ext cx="117475" cy="2063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i="1" spc="20" dirty="0">
                <a:latin typeface="Times New Roman"/>
                <a:cs typeface="Times New Roman"/>
              </a:rPr>
              <a:t>X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66649" y="3114897"/>
            <a:ext cx="260985" cy="3371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075" i="1" spc="52" baseline="-24390" dirty="0">
                <a:latin typeface="Times New Roman"/>
                <a:cs typeface="Times New Roman"/>
              </a:rPr>
              <a:t>s</a:t>
            </a:r>
            <a:r>
              <a:rPr sz="1150" spc="35" dirty="0">
                <a:latin typeface="Times New Roman"/>
                <a:cs typeface="Times New Roman"/>
              </a:rPr>
              <a:t>2</a:t>
            </a:r>
            <a:endParaRPr sz="1150">
              <a:latin typeface="Times New Roman"/>
              <a:cs typeface="Times New Roman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060699" y="3045785"/>
            <a:ext cx="2600960" cy="887094"/>
            <a:chOff x="3060699" y="3045785"/>
            <a:chExt cx="2600960" cy="887094"/>
          </a:xfrm>
        </p:grpSpPr>
        <p:sp>
          <p:nvSpPr>
            <p:cNvPr id="21" name="object 21"/>
            <p:cNvSpPr/>
            <p:nvPr/>
          </p:nvSpPr>
          <p:spPr>
            <a:xfrm>
              <a:off x="4596970" y="3052214"/>
              <a:ext cx="1064895" cy="0"/>
            </a:xfrm>
            <a:custGeom>
              <a:avLst/>
              <a:gdLst/>
              <a:ahLst/>
              <a:cxnLst/>
              <a:rect l="l" t="t" r="r" b="b"/>
              <a:pathLst>
                <a:path w="1064895">
                  <a:moveTo>
                    <a:pt x="0" y="0"/>
                  </a:moveTo>
                  <a:lnTo>
                    <a:pt x="1064534" y="0"/>
                  </a:lnTo>
                </a:path>
              </a:pathLst>
            </a:custGeom>
            <a:ln w="1285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060699" y="3924422"/>
              <a:ext cx="150495" cy="0"/>
            </a:xfrm>
            <a:custGeom>
              <a:avLst/>
              <a:gdLst/>
              <a:ahLst/>
              <a:cxnLst/>
              <a:rect l="l" t="t" r="r" b="b"/>
              <a:pathLst>
                <a:path w="150494">
                  <a:moveTo>
                    <a:pt x="0" y="0"/>
                  </a:moveTo>
                  <a:lnTo>
                    <a:pt x="150291" y="0"/>
                  </a:lnTo>
                </a:path>
              </a:pathLst>
            </a:custGeom>
            <a:ln w="157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969160" y="3812813"/>
            <a:ext cx="5073650" cy="4267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3900" i="1" spc="60" baseline="-6410" dirty="0">
                <a:latin typeface="Times New Roman"/>
                <a:cs typeface="Times New Roman"/>
              </a:rPr>
              <a:t>X</a:t>
            </a:r>
            <a:r>
              <a:rPr sz="2400" spc="40" dirty="0">
                <a:latin typeface="Verdana"/>
                <a:cs typeface="Verdana"/>
              </a:rPr>
              <a:t>)</a:t>
            </a:r>
            <a:r>
              <a:rPr sz="2400" i="1" spc="40" dirty="0">
                <a:latin typeface="Verdana"/>
                <a:cs typeface="Verdana"/>
              </a:rPr>
              <a:t>u</a:t>
            </a:r>
            <a:r>
              <a:rPr sz="2400" i="1" spc="60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≈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i="1" spc="10" dirty="0">
                <a:latin typeface="Arial"/>
                <a:cs typeface="Arial"/>
              </a:rPr>
              <a:t>μ</a:t>
            </a:r>
            <a:r>
              <a:rPr sz="2400" i="1" spc="15" baseline="-20833" dirty="0">
                <a:latin typeface="Verdana"/>
                <a:cs typeface="Verdana"/>
              </a:rPr>
              <a:t>X</a:t>
            </a:r>
            <a:r>
              <a:rPr sz="2400" spc="10" dirty="0">
                <a:latin typeface="Verdana"/>
                <a:cs typeface="Verdana"/>
              </a:rPr>
              <a:t>)</a:t>
            </a:r>
            <a:r>
              <a:rPr sz="2400" i="1" spc="10" dirty="0">
                <a:latin typeface="Verdana"/>
                <a:cs typeface="Verdana"/>
              </a:rPr>
              <a:t>u</a:t>
            </a:r>
            <a:r>
              <a:rPr sz="2400" i="1" spc="15" baseline="-20833" dirty="0">
                <a:latin typeface="Verdana"/>
                <a:cs typeface="Verdana"/>
              </a:rPr>
              <a:t>i</a:t>
            </a:r>
            <a:r>
              <a:rPr sz="2400" spc="10" dirty="0">
                <a:latin typeface="Verdana"/>
                <a:cs typeface="Verdana"/>
              </a:rPr>
              <a:t>. </a:t>
            </a:r>
            <a:r>
              <a:rPr sz="2400" spc="-5" dirty="0">
                <a:latin typeface="Verdana"/>
                <a:cs typeface="Verdana"/>
              </a:rPr>
              <a:t>Sotto la</a:t>
            </a:r>
            <a:r>
              <a:rPr sz="2400" spc="-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prima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505570" y="6356662"/>
            <a:ext cx="389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6-</a:t>
            </a:r>
            <a:fld id="{81D60167-4931-47E6-BA6A-407CBD079E47}" type="slidenum">
              <a:rPr sz="1400" b="1" spc="-5" dirty="0">
                <a:latin typeface="Verdana"/>
                <a:cs typeface="Verdana"/>
              </a:rPr>
              <a:t>65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02360"/>
            <a:ext cx="7780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Verdana"/>
                <a:cs typeface="Verdana"/>
              </a:rPr>
              <a:t>La distorsione da variabili </a:t>
            </a:r>
            <a:r>
              <a:rPr sz="2400" b="1" i="1" dirty="0">
                <a:latin typeface="Verdana"/>
                <a:cs typeface="Verdana"/>
              </a:rPr>
              <a:t>omesse</a:t>
            </a:r>
            <a:r>
              <a:rPr sz="2400" b="1" i="1" spc="50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(continua)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335786"/>
            <a:ext cx="808799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Sotto le </a:t>
            </a:r>
            <a:r>
              <a:rPr sz="2000" dirty="0">
                <a:latin typeface="Verdana"/>
                <a:cs typeface="Verdana"/>
              </a:rPr>
              <a:t>assunzioni </a:t>
            </a:r>
            <a:r>
              <a:rPr sz="2000" spc="-5" dirty="0">
                <a:latin typeface="Verdana"/>
                <a:cs typeface="Verdana"/>
              </a:rPr>
              <a:t>dei minimi quadrati </a:t>
            </a:r>
            <a:r>
              <a:rPr sz="2000" dirty="0">
                <a:latin typeface="Verdana"/>
                <a:cs typeface="Verdana"/>
              </a:rPr>
              <a:t>#2 e #3 (cioè anche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se  </a:t>
            </a:r>
            <a:r>
              <a:rPr sz="2000" spc="-5" dirty="0">
                <a:latin typeface="Verdana"/>
                <a:cs typeface="Verdana"/>
              </a:rPr>
              <a:t>la prima </a:t>
            </a:r>
            <a:r>
              <a:rPr sz="2000" dirty="0">
                <a:latin typeface="Verdana"/>
                <a:cs typeface="Verdana"/>
              </a:rPr>
              <a:t>assunzione </a:t>
            </a:r>
            <a:r>
              <a:rPr sz="2000" spc="-5" dirty="0">
                <a:latin typeface="Verdana"/>
                <a:cs typeface="Verdana"/>
              </a:rPr>
              <a:t>dei minimi quadrati </a:t>
            </a:r>
            <a:r>
              <a:rPr sz="2000" dirty="0">
                <a:latin typeface="Verdana"/>
                <a:cs typeface="Verdana"/>
              </a:rPr>
              <a:t>non è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vera),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70152" y="2613151"/>
            <a:ext cx="874394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–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spc="232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69554" y="4979034"/>
            <a:ext cx="1181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140" y="5707481"/>
            <a:ext cx="7417434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924175" algn="l"/>
              </a:tabLst>
            </a:pPr>
            <a:r>
              <a:rPr sz="2000" spc="-5" dirty="0">
                <a:latin typeface="Verdana"/>
                <a:cs typeface="Verdana"/>
              </a:rPr>
              <a:t>dove </a:t>
            </a:r>
            <a:r>
              <a:rPr sz="2000" i="1" spc="5" dirty="0">
                <a:latin typeface="Arial"/>
                <a:cs typeface="Arial"/>
              </a:rPr>
              <a:t>ρ</a:t>
            </a:r>
            <a:r>
              <a:rPr sz="1950" i="1" spc="7" baseline="-21367" dirty="0">
                <a:latin typeface="Verdana"/>
                <a:cs typeface="Verdana"/>
              </a:rPr>
              <a:t>Xu</a:t>
            </a:r>
            <a:r>
              <a:rPr sz="1950" i="1" spc="367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= corr(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).	Se </a:t>
            </a:r>
            <a:r>
              <a:rPr sz="2000" spc="-5" dirty="0">
                <a:latin typeface="Verdana"/>
                <a:cs typeface="Verdana"/>
              </a:rPr>
              <a:t>vale la prima assunzione,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allora</a:t>
            </a:r>
            <a:endParaRPr sz="20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5"/>
              </a:spcBef>
            </a:pPr>
            <a:r>
              <a:rPr sz="2000" i="1" spc="5" dirty="0">
                <a:latin typeface="Arial"/>
                <a:cs typeface="Arial"/>
              </a:rPr>
              <a:t>ρ</a:t>
            </a:r>
            <a:r>
              <a:rPr sz="1950" i="1" spc="7" baseline="-21367" dirty="0">
                <a:latin typeface="Verdana"/>
                <a:cs typeface="Verdana"/>
              </a:rPr>
              <a:t>Xu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0, </a:t>
            </a:r>
            <a:r>
              <a:rPr sz="2000" spc="5" dirty="0">
                <a:latin typeface="Verdana"/>
                <a:cs typeface="Verdana"/>
              </a:rPr>
              <a:t>ma </a:t>
            </a:r>
            <a:r>
              <a:rPr sz="2000" dirty="0">
                <a:latin typeface="Verdana"/>
                <a:cs typeface="Verdana"/>
              </a:rPr>
              <a:t>se non vale</a:t>
            </a:r>
            <a:r>
              <a:rPr sz="2000" spc="-3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abbiamo….</a:t>
            </a:r>
            <a:endParaRPr sz="2000">
              <a:latin typeface="Verdana"/>
              <a:cs typeface="Verdana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12291" y="2166542"/>
            <a:ext cx="2891155" cy="869315"/>
            <a:chOff x="812291" y="2166542"/>
            <a:chExt cx="2891155" cy="869315"/>
          </a:xfrm>
        </p:grpSpPr>
        <p:sp>
          <p:nvSpPr>
            <p:cNvPr id="8" name="object 8"/>
            <p:cNvSpPr/>
            <p:nvPr/>
          </p:nvSpPr>
          <p:spPr>
            <a:xfrm>
              <a:off x="812291" y="2564891"/>
              <a:ext cx="318515" cy="47091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48915" y="2174480"/>
              <a:ext cx="146685" cy="0"/>
            </a:xfrm>
            <a:custGeom>
              <a:avLst/>
              <a:gdLst/>
              <a:ahLst/>
              <a:cxnLst/>
              <a:rect l="l" t="t" r="r" b="b"/>
              <a:pathLst>
                <a:path w="146685">
                  <a:moveTo>
                    <a:pt x="0" y="0"/>
                  </a:moveTo>
                  <a:lnTo>
                    <a:pt x="146060" y="0"/>
                  </a:lnTo>
                </a:path>
              </a:pathLst>
            </a:custGeom>
            <a:ln w="157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3071221" y="2345077"/>
            <a:ext cx="76200" cy="2451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i="1" spc="10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02033" y="2106522"/>
            <a:ext cx="1312545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24510" algn="l"/>
              </a:tabLst>
            </a:pPr>
            <a:r>
              <a:rPr sz="2450" spc="10" dirty="0">
                <a:latin typeface="Times New Roman"/>
                <a:cs typeface="Times New Roman"/>
              </a:rPr>
              <a:t>(</a:t>
            </a:r>
            <a:r>
              <a:rPr sz="2450" spc="-260" dirty="0">
                <a:latin typeface="Times New Roman"/>
                <a:cs typeface="Times New Roman"/>
              </a:rPr>
              <a:t> </a:t>
            </a:r>
            <a:r>
              <a:rPr sz="2450" i="1" spc="20" dirty="0">
                <a:latin typeface="Times New Roman"/>
                <a:cs typeface="Times New Roman"/>
              </a:rPr>
              <a:t>X	</a:t>
            </a:r>
            <a:r>
              <a:rPr sz="2450" spc="15" dirty="0">
                <a:latin typeface="Symbol"/>
                <a:cs typeface="Symbol"/>
              </a:rPr>
              <a:t></a:t>
            </a:r>
            <a:r>
              <a:rPr sz="2450" spc="15" dirty="0">
                <a:latin typeface="Times New Roman"/>
                <a:cs typeface="Times New Roman"/>
              </a:rPr>
              <a:t> </a:t>
            </a:r>
            <a:r>
              <a:rPr sz="2450" i="1" spc="20" dirty="0">
                <a:latin typeface="Times New Roman"/>
                <a:cs typeface="Times New Roman"/>
              </a:rPr>
              <a:t>X</a:t>
            </a:r>
            <a:r>
              <a:rPr sz="2450" i="1" spc="-175" dirty="0">
                <a:latin typeface="Times New Roman"/>
                <a:cs typeface="Times New Roman"/>
              </a:rPr>
              <a:t> </a:t>
            </a:r>
            <a:r>
              <a:rPr sz="2450" spc="10" dirty="0">
                <a:latin typeface="Times New Roman"/>
                <a:cs typeface="Times New Roman"/>
              </a:rPr>
              <a:t>)</a:t>
            </a:r>
            <a:r>
              <a:rPr sz="2450" i="1" spc="10" dirty="0">
                <a:latin typeface="Times New Roman"/>
                <a:cs typeface="Times New Roman"/>
              </a:rPr>
              <a:t>u</a:t>
            </a:r>
            <a:endParaRPr sz="24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10760" y="2345077"/>
            <a:ext cx="76200" cy="2451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i="1" spc="10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93788" y="2411653"/>
            <a:ext cx="594360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675" i="1" spc="22" baseline="12471" dirty="0">
                <a:latin typeface="Times New Roman"/>
                <a:cs typeface="Times New Roman"/>
              </a:rPr>
              <a:t>n</a:t>
            </a:r>
            <a:r>
              <a:rPr sz="3675" i="1" spc="270" baseline="12471" dirty="0">
                <a:latin typeface="Times New Roman"/>
                <a:cs typeface="Times New Roman"/>
              </a:rPr>
              <a:t> </a:t>
            </a:r>
            <a:r>
              <a:rPr sz="1400" i="1" spc="35" dirty="0">
                <a:latin typeface="Times New Roman"/>
                <a:cs typeface="Times New Roman"/>
              </a:rPr>
              <a:t>i</a:t>
            </a:r>
            <a:r>
              <a:rPr sz="1400" spc="35" dirty="0">
                <a:latin typeface="Symbol"/>
                <a:cs typeface="Symbol"/>
              </a:rPr>
              <a:t></a:t>
            </a:r>
            <a:r>
              <a:rPr sz="1400" spc="3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090524" y="1746800"/>
            <a:ext cx="619760" cy="593725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382270">
              <a:lnSpc>
                <a:spcPts val="225"/>
              </a:lnSpc>
              <a:spcBef>
                <a:spcPts val="1355"/>
              </a:spcBef>
            </a:pPr>
            <a:r>
              <a:rPr sz="1400" i="1" spc="15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ts val="2985"/>
              </a:lnSpc>
            </a:pPr>
            <a:r>
              <a:rPr sz="2450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2450" spc="-160" dirty="0">
                <a:latin typeface="Times New Roman"/>
                <a:cs typeface="Times New Roman"/>
              </a:rPr>
              <a:t> </a:t>
            </a:r>
            <a:r>
              <a:rPr sz="5550" spc="-2475" baseline="-31531" dirty="0">
                <a:latin typeface="Symbol"/>
                <a:cs typeface="Symbol"/>
              </a:rPr>
              <a:t></a:t>
            </a:r>
            <a:endParaRPr sz="5550" baseline="-31531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37390" y="3230889"/>
            <a:ext cx="76200" cy="2451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400" i="1" spc="10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15097" y="3060329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>
                <a:moveTo>
                  <a:pt x="0" y="0"/>
                </a:moveTo>
                <a:lnTo>
                  <a:pt x="146060" y="0"/>
                </a:lnTo>
              </a:path>
            </a:pathLst>
          </a:custGeom>
          <a:ln w="15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42815" y="2992298"/>
            <a:ext cx="1306195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549910" algn="l"/>
              </a:tabLst>
            </a:pPr>
            <a:r>
              <a:rPr sz="2450" spc="10" dirty="0">
                <a:latin typeface="Times New Roman"/>
                <a:cs typeface="Times New Roman"/>
              </a:rPr>
              <a:t>(</a:t>
            </a:r>
            <a:r>
              <a:rPr sz="2450" spc="-260" dirty="0">
                <a:latin typeface="Times New Roman"/>
                <a:cs typeface="Times New Roman"/>
              </a:rPr>
              <a:t> </a:t>
            </a:r>
            <a:r>
              <a:rPr sz="2450" i="1" spc="20" dirty="0">
                <a:latin typeface="Times New Roman"/>
                <a:cs typeface="Times New Roman"/>
              </a:rPr>
              <a:t>X	</a:t>
            </a:r>
            <a:r>
              <a:rPr sz="2450" spc="15" dirty="0">
                <a:latin typeface="Symbol"/>
                <a:cs typeface="Symbol"/>
              </a:rPr>
              <a:t></a:t>
            </a:r>
            <a:r>
              <a:rPr sz="2450" spc="15" dirty="0">
                <a:latin typeface="Times New Roman"/>
                <a:cs typeface="Times New Roman"/>
              </a:rPr>
              <a:t> </a:t>
            </a:r>
            <a:r>
              <a:rPr sz="2450" i="1" spc="20" dirty="0">
                <a:latin typeface="Times New Roman"/>
                <a:cs typeface="Times New Roman"/>
              </a:rPr>
              <a:t>X</a:t>
            </a:r>
            <a:r>
              <a:rPr sz="2450" i="1" spc="-165" dirty="0">
                <a:latin typeface="Times New Roman"/>
                <a:cs typeface="Times New Roman"/>
              </a:rPr>
              <a:t> </a:t>
            </a:r>
            <a:r>
              <a:rPr sz="2450" spc="45" dirty="0">
                <a:latin typeface="Times New Roman"/>
                <a:cs typeface="Times New Roman"/>
              </a:rPr>
              <a:t>)</a:t>
            </a:r>
            <a:r>
              <a:rPr sz="2100" spc="67" baseline="43650" dirty="0">
                <a:latin typeface="Times New Roman"/>
                <a:cs typeface="Times New Roman"/>
              </a:rPr>
              <a:t>2</a:t>
            </a:r>
            <a:endParaRPr sz="2100" baseline="43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59966" y="3297166"/>
            <a:ext cx="594360" cy="4044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675" i="1" spc="22" baseline="12471" dirty="0">
                <a:latin typeface="Times New Roman"/>
                <a:cs typeface="Times New Roman"/>
              </a:rPr>
              <a:t>n</a:t>
            </a:r>
            <a:r>
              <a:rPr sz="3675" i="1" spc="270" baseline="12471" dirty="0">
                <a:latin typeface="Times New Roman"/>
                <a:cs typeface="Times New Roman"/>
              </a:rPr>
              <a:t> </a:t>
            </a:r>
            <a:r>
              <a:rPr sz="1400" i="1" spc="35" dirty="0">
                <a:latin typeface="Times New Roman"/>
                <a:cs typeface="Times New Roman"/>
              </a:rPr>
              <a:t>i</a:t>
            </a:r>
            <a:r>
              <a:rPr sz="1400" spc="35" dirty="0">
                <a:latin typeface="Symbol"/>
                <a:cs typeface="Symbol"/>
              </a:rPr>
              <a:t></a:t>
            </a:r>
            <a:r>
              <a:rPr sz="1400" spc="3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56706" y="2632600"/>
            <a:ext cx="619760" cy="593725"/>
          </a:xfrm>
          <a:prstGeom prst="rect">
            <a:avLst/>
          </a:prstGeom>
        </p:spPr>
        <p:txBody>
          <a:bodyPr vert="horz" wrap="square" lIns="0" tIns="172085" rIns="0" bIns="0" rtlCol="0">
            <a:spAutoFit/>
          </a:bodyPr>
          <a:lstStyle/>
          <a:p>
            <a:pPr marL="382270">
              <a:lnSpc>
                <a:spcPts val="225"/>
              </a:lnSpc>
              <a:spcBef>
                <a:spcPts val="1355"/>
              </a:spcBef>
            </a:pPr>
            <a:r>
              <a:rPr sz="1400" i="1" spc="15" dirty="0"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ts val="2985"/>
              </a:lnSpc>
            </a:pPr>
            <a:r>
              <a:rPr sz="2450" u="sng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</a:t>
            </a:r>
            <a:r>
              <a:rPr sz="2450" spc="-160" dirty="0">
                <a:latin typeface="Times New Roman"/>
                <a:cs typeface="Times New Roman"/>
              </a:rPr>
              <a:t> </a:t>
            </a:r>
            <a:r>
              <a:rPr sz="5550" spc="-2475" baseline="-31531" dirty="0">
                <a:latin typeface="Symbol"/>
                <a:cs typeface="Symbol"/>
              </a:rPr>
              <a:t></a:t>
            </a:r>
            <a:endParaRPr sz="5550" baseline="-31531">
              <a:latin typeface="Symbol"/>
              <a:cs typeface="Symbo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079732" y="2771569"/>
            <a:ext cx="2101215" cy="2401570"/>
            <a:chOff x="2079732" y="2771569"/>
            <a:chExt cx="2101215" cy="2401570"/>
          </a:xfrm>
        </p:grpSpPr>
        <p:sp>
          <p:nvSpPr>
            <p:cNvPr id="21" name="object 21"/>
            <p:cNvSpPr/>
            <p:nvPr/>
          </p:nvSpPr>
          <p:spPr>
            <a:xfrm>
              <a:off x="2087670" y="2779506"/>
              <a:ext cx="2031364" cy="0"/>
            </a:xfrm>
            <a:custGeom>
              <a:avLst/>
              <a:gdLst/>
              <a:ahLst/>
              <a:cxnLst/>
              <a:rect l="l" t="t" r="r" b="b"/>
              <a:pathLst>
                <a:path w="2031364">
                  <a:moveTo>
                    <a:pt x="0" y="0"/>
                  </a:moveTo>
                  <a:lnTo>
                    <a:pt x="2030820" y="0"/>
                  </a:lnTo>
                </a:path>
              </a:pathLst>
            </a:custGeom>
            <a:ln w="157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537455" y="5165901"/>
              <a:ext cx="1636395" cy="0"/>
            </a:xfrm>
            <a:custGeom>
              <a:avLst/>
              <a:gdLst/>
              <a:ahLst/>
              <a:cxnLst/>
              <a:rect l="l" t="t" r="r" b="b"/>
              <a:pathLst>
                <a:path w="1636395">
                  <a:moveTo>
                    <a:pt x="0" y="0"/>
                  </a:moveTo>
                  <a:lnTo>
                    <a:pt x="380615" y="0"/>
                  </a:lnTo>
                </a:path>
                <a:path w="1636395">
                  <a:moveTo>
                    <a:pt x="967975" y="0"/>
                  </a:moveTo>
                  <a:lnTo>
                    <a:pt x="1636150" y="0"/>
                  </a:lnTo>
                </a:path>
              </a:pathLst>
            </a:custGeom>
            <a:ln w="1389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2125292" y="3809434"/>
            <a:ext cx="317500" cy="5822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735" algn="ctr">
              <a:lnSpc>
                <a:spcPts val="1580"/>
              </a:lnSpc>
              <a:spcBef>
                <a:spcPts val="120"/>
              </a:spcBef>
            </a:pPr>
            <a:r>
              <a:rPr sz="1350" i="1" spc="-5" dirty="0">
                <a:latin typeface="Times New Roman"/>
                <a:cs typeface="Times New Roman"/>
              </a:rPr>
              <a:t>p</a:t>
            </a: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ts val="2780"/>
              </a:lnSpc>
            </a:pPr>
            <a:r>
              <a:rPr sz="2350" spc="-25" dirty="0">
                <a:latin typeface="Symbol"/>
                <a:cs typeface="Symbol"/>
              </a:rPr>
              <a:t>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573758" y="3782977"/>
            <a:ext cx="191770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i="1" spc="45" dirty="0">
                <a:latin typeface="Symbol"/>
                <a:cs typeface="Symbol"/>
              </a:rPr>
              <a:t>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574276" y="4007455"/>
            <a:ext cx="456565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225425" algn="l"/>
              </a:tabLst>
            </a:pPr>
            <a:r>
              <a:rPr sz="1250" i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Xu</a:t>
            </a:r>
            <a:r>
              <a:rPr sz="125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17541" y="4439115"/>
            <a:ext cx="123189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50" i="1" dirty="0">
                <a:latin typeface="Times New Roman"/>
                <a:cs typeface="Times New Roman"/>
              </a:rPr>
              <a:t>X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78378" y="4089583"/>
            <a:ext cx="366395" cy="3771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3450" i="1" spc="60" baseline="-24154" dirty="0">
                <a:latin typeface="Symbol"/>
                <a:cs typeface="Symbol"/>
              </a:rPr>
              <a:t></a:t>
            </a:r>
            <a:r>
              <a:rPr sz="3450" i="1" spc="-419" baseline="-24154" dirty="0">
                <a:latin typeface="Times New Roman"/>
                <a:cs typeface="Times New Roman"/>
              </a:rPr>
              <a:t> </a:t>
            </a:r>
            <a:r>
              <a:rPr sz="1250" dirty="0">
                <a:latin typeface="Times New Roman"/>
                <a:cs typeface="Times New Roman"/>
              </a:rPr>
              <a:t>2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43554" y="5378293"/>
            <a:ext cx="1403350" cy="2254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980440" algn="l"/>
                <a:tab pos="1306195" algn="l"/>
              </a:tabLst>
            </a:pPr>
            <a:r>
              <a:rPr sz="1300" i="1" spc="15" dirty="0">
                <a:latin typeface="Times New Roman"/>
                <a:cs typeface="Times New Roman"/>
              </a:rPr>
              <a:t>X	X	</a:t>
            </a:r>
            <a:r>
              <a:rPr sz="1300" i="1" spc="10" dirty="0">
                <a:latin typeface="Times New Roman"/>
                <a:cs typeface="Times New Roman"/>
              </a:rPr>
              <a:t>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46985" y="4699191"/>
            <a:ext cx="2012314" cy="50101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8419" algn="ctr">
              <a:lnSpc>
                <a:spcPts val="1914"/>
              </a:lnSpc>
              <a:spcBef>
                <a:spcPts val="135"/>
              </a:spcBef>
              <a:tabLst>
                <a:tab pos="626110" algn="l"/>
                <a:tab pos="1026160" algn="l"/>
                <a:tab pos="1303020" algn="l"/>
              </a:tabLst>
            </a:pPr>
            <a:r>
              <a:rPr sz="2250" spc="10" dirty="0">
                <a:latin typeface="Symbol"/>
                <a:cs typeface="Symbol"/>
              </a:rPr>
              <a:t></a:t>
            </a:r>
            <a:r>
              <a:rPr sz="2250" spc="85" dirty="0">
                <a:latin typeface="Times New Roman"/>
                <a:cs typeface="Times New Roman"/>
              </a:rPr>
              <a:t> </a:t>
            </a:r>
            <a:r>
              <a:rPr sz="3525" i="1" spc="142" baseline="-3546" dirty="0">
                <a:latin typeface="Symbol"/>
                <a:cs typeface="Symbol"/>
              </a:rPr>
              <a:t></a:t>
            </a:r>
            <a:r>
              <a:rPr sz="3525" spc="142" baseline="-3546" dirty="0">
                <a:latin typeface="Times New Roman"/>
                <a:cs typeface="Times New Roman"/>
              </a:rPr>
              <a:t>	</a:t>
            </a:r>
            <a:r>
              <a:rPr sz="2250" spc="10" dirty="0">
                <a:latin typeface="Symbol"/>
                <a:cs typeface="Symbol"/>
              </a:rPr>
              <a:t></a:t>
            </a:r>
            <a:r>
              <a:rPr sz="2250" spc="10" dirty="0">
                <a:latin typeface="Times New Roman"/>
                <a:cs typeface="Times New Roman"/>
              </a:rPr>
              <a:t>	</a:t>
            </a:r>
            <a:r>
              <a:rPr sz="2250" spc="10" dirty="0">
                <a:latin typeface="Symbol"/>
                <a:cs typeface="Symbol"/>
              </a:rPr>
              <a:t></a:t>
            </a:r>
            <a:r>
              <a:rPr sz="2250" spc="10" dirty="0">
                <a:latin typeface="Times New Roman"/>
                <a:cs typeface="Times New Roman"/>
              </a:rPr>
              <a:t>	</a:t>
            </a:r>
            <a:r>
              <a:rPr sz="3525" i="1" spc="142" baseline="-3546" dirty="0">
                <a:latin typeface="Symbol"/>
                <a:cs typeface="Symbol"/>
              </a:rPr>
              <a:t></a:t>
            </a:r>
            <a:endParaRPr sz="3525" baseline="-3546">
              <a:latin typeface="Symbol"/>
              <a:cs typeface="Symbol"/>
            </a:endParaRPr>
          </a:p>
          <a:p>
            <a:pPr algn="ctr">
              <a:lnSpc>
                <a:spcPts val="1795"/>
              </a:lnSpc>
              <a:tabLst>
                <a:tab pos="679450" algn="l"/>
                <a:tab pos="1045844" algn="l"/>
                <a:tab pos="1751330" algn="l"/>
              </a:tabLst>
            </a:pPr>
            <a:r>
              <a:rPr sz="3000" baseline="-25000" dirty="0">
                <a:latin typeface="Verdana"/>
                <a:cs typeface="Verdana"/>
              </a:rPr>
              <a:t>=	</a:t>
            </a:r>
            <a:r>
              <a:rPr sz="1300" i="1" spc="10" dirty="0">
                <a:latin typeface="Times New Roman"/>
                <a:cs typeface="Times New Roman"/>
              </a:rPr>
              <a:t>u	</a:t>
            </a:r>
            <a:r>
              <a:rPr sz="3375" spc="22" baseline="-22222" dirty="0">
                <a:latin typeface="Symbol"/>
                <a:cs typeface="Symbol"/>
              </a:rPr>
              <a:t></a:t>
            </a:r>
            <a:r>
              <a:rPr sz="3375" spc="22" baseline="-22222" dirty="0">
                <a:latin typeface="Times New Roman"/>
                <a:cs typeface="Times New Roman"/>
              </a:rPr>
              <a:t>	</a:t>
            </a:r>
            <a:r>
              <a:rPr sz="1300" i="1" dirty="0">
                <a:latin typeface="Times New Roman"/>
                <a:cs typeface="Times New Roman"/>
              </a:rPr>
              <a:t>Xu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334314" y="5034562"/>
            <a:ext cx="2011680" cy="3892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605790" algn="l"/>
                <a:tab pos="1005840" algn="l"/>
                <a:tab pos="1516380" algn="l"/>
                <a:tab pos="1861185" algn="l"/>
              </a:tabLst>
            </a:pPr>
            <a:r>
              <a:rPr sz="2250" spc="-430" dirty="0">
                <a:latin typeface="Symbol"/>
                <a:cs typeface="Symbol"/>
              </a:rPr>
              <a:t></a:t>
            </a:r>
            <a:r>
              <a:rPr sz="3375" spc="-644" baseline="-28395" dirty="0">
                <a:latin typeface="Symbol"/>
                <a:cs typeface="Symbol"/>
              </a:rPr>
              <a:t></a:t>
            </a:r>
            <a:r>
              <a:rPr sz="3375" spc="-644" baseline="-28395" dirty="0">
                <a:latin typeface="Times New Roman"/>
                <a:cs typeface="Times New Roman"/>
              </a:rPr>
              <a:t>  </a:t>
            </a:r>
            <a:r>
              <a:rPr sz="3375" spc="-622" baseline="-28395" dirty="0">
                <a:latin typeface="Times New Roman"/>
                <a:cs typeface="Times New Roman"/>
              </a:rPr>
              <a:t> </a:t>
            </a:r>
            <a:r>
              <a:rPr sz="3525" i="1" spc="142" baseline="-21276" dirty="0">
                <a:latin typeface="Symbol"/>
                <a:cs typeface="Symbol"/>
              </a:rPr>
              <a:t></a:t>
            </a:r>
            <a:r>
              <a:rPr sz="3525" spc="142" baseline="-21276" dirty="0">
                <a:latin typeface="Times New Roman"/>
                <a:cs typeface="Times New Roman"/>
              </a:rPr>
              <a:t>	</a:t>
            </a:r>
            <a:r>
              <a:rPr sz="2250" spc="-430" dirty="0">
                <a:latin typeface="Symbol"/>
                <a:cs typeface="Symbol"/>
              </a:rPr>
              <a:t></a:t>
            </a:r>
            <a:r>
              <a:rPr sz="3375" spc="-644" baseline="-28395" dirty="0">
                <a:latin typeface="Symbol"/>
                <a:cs typeface="Symbol"/>
              </a:rPr>
              <a:t></a:t>
            </a:r>
            <a:r>
              <a:rPr sz="3375" spc="-644" baseline="-28395" dirty="0">
                <a:latin typeface="Times New Roman"/>
                <a:cs typeface="Times New Roman"/>
              </a:rPr>
              <a:t>	</a:t>
            </a:r>
            <a:r>
              <a:rPr sz="2250" spc="-430" dirty="0">
                <a:latin typeface="Symbol"/>
                <a:cs typeface="Symbol"/>
              </a:rPr>
              <a:t></a:t>
            </a:r>
            <a:r>
              <a:rPr sz="3375" spc="-644" baseline="-28395" dirty="0">
                <a:latin typeface="Symbol"/>
                <a:cs typeface="Symbol"/>
              </a:rPr>
              <a:t></a:t>
            </a:r>
            <a:r>
              <a:rPr sz="3375" spc="-644" baseline="-28395" dirty="0">
                <a:latin typeface="Times New Roman"/>
                <a:cs typeface="Times New Roman"/>
              </a:rPr>
              <a:t>  </a:t>
            </a:r>
            <a:r>
              <a:rPr sz="3375" spc="-615" baseline="-28395" dirty="0">
                <a:latin typeface="Times New Roman"/>
                <a:cs typeface="Times New Roman"/>
              </a:rPr>
              <a:t> </a:t>
            </a:r>
            <a:r>
              <a:rPr sz="3525" i="1" spc="142" baseline="-21276" dirty="0">
                <a:latin typeface="Symbol"/>
                <a:cs typeface="Symbol"/>
              </a:rPr>
              <a:t></a:t>
            </a:r>
            <a:r>
              <a:rPr sz="3525" spc="142" baseline="-21276" dirty="0">
                <a:latin typeface="Times New Roman"/>
                <a:cs typeface="Times New Roman"/>
              </a:rPr>
              <a:t>	</a:t>
            </a:r>
            <a:r>
              <a:rPr sz="3525" i="1" spc="142" baseline="-21276" dirty="0">
                <a:latin typeface="Symbol"/>
                <a:cs typeface="Symbol"/>
              </a:rPr>
              <a:t></a:t>
            </a:r>
            <a:r>
              <a:rPr sz="3525" spc="142" baseline="-21276" dirty="0">
                <a:latin typeface="Times New Roman"/>
                <a:cs typeface="Times New Roman"/>
              </a:rPr>
              <a:t>	</a:t>
            </a:r>
            <a:r>
              <a:rPr sz="2250" spc="-430" dirty="0">
                <a:latin typeface="Symbol"/>
                <a:cs typeface="Symbol"/>
              </a:rPr>
              <a:t></a:t>
            </a:r>
            <a:r>
              <a:rPr sz="3375" spc="-644" baseline="-28395" dirty="0">
                <a:latin typeface="Symbol"/>
                <a:cs typeface="Symbol"/>
              </a:rPr>
              <a:t></a:t>
            </a:r>
            <a:endParaRPr sz="3375" baseline="-28395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140993" y="5384142"/>
            <a:ext cx="116839" cy="204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i="1" spc="15" dirty="0">
                <a:latin typeface="Times New Roman"/>
                <a:cs typeface="Times New Roman"/>
              </a:rPr>
              <a:t>X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957667" y="5195504"/>
            <a:ext cx="340995" cy="0"/>
          </a:xfrm>
          <a:custGeom>
            <a:avLst/>
            <a:gdLst/>
            <a:ahLst/>
            <a:cxnLst/>
            <a:rect l="l" t="t" r="r" b="b"/>
            <a:pathLst>
              <a:path w="340995">
                <a:moveTo>
                  <a:pt x="0" y="0"/>
                </a:moveTo>
                <a:lnTo>
                  <a:pt x="340897" y="0"/>
                </a:lnTo>
              </a:path>
            </a:pathLst>
          </a:custGeom>
          <a:ln w="1260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771823" y="5076842"/>
            <a:ext cx="684530" cy="3505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546735" algn="l"/>
              </a:tabLst>
            </a:pPr>
            <a:r>
              <a:rPr sz="2000" spc="-380" dirty="0">
                <a:latin typeface="Symbol"/>
                <a:cs typeface="Symbol"/>
              </a:rPr>
              <a:t></a:t>
            </a:r>
            <a:r>
              <a:rPr sz="3000" spc="-569" baseline="-29166" dirty="0">
                <a:latin typeface="Symbol"/>
                <a:cs typeface="Symbol"/>
              </a:rPr>
              <a:t></a:t>
            </a:r>
            <a:r>
              <a:rPr sz="3000" spc="-569" baseline="-29166" dirty="0">
                <a:latin typeface="Times New Roman"/>
                <a:cs typeface="Times New Roman"/>
              </a:rPr>
              <a:t>  </a:t>
            </a:r>
            <a:r>
              <a:rPr sz="3000" spc="-547" baseline="-29166" dirty="0">
                <a:latin typeface="Times New Roman"/>
                <a:cs typeface="Times New Roman"/>
              </a:rPr>
              <a:t> </a:t>
            </a:r>
            <a:r>
              <a:rPr sz="3150" i="1" spc="120" baseline="-21164" dirty="0">
                <a:latin typeface="Symbol"/>
                <a:cs typeface="Symbol"/>
              </a:rPr>
              <a:t></a:t>
            </a:r>
            <a:r>
              <a:rPr sz="3150" spc="120" baseline="-21164" dirty="0">
                <a:latin typeface="Times New Roman"/>
                <a:cs typeface="Times New Roman"/>
              </a:rPr>
              <a:t>	</a:t>
            </a:r>
            <a:r>
              <a:rPr sz="2000" spc="-380" dirty="0">
                <a:latin typeface="Symbol"/>
                <a:cs typeface="Symbol"/>
              </a:rPr>
              <a:t></a:t>
            </a:r>
            <a:r>
              <a:rPr sz="3000" spc="-569" baseline="-29166" dirty="0">
                <a:latin typeface="Symbol"/>
                <a:cs typeface="Symbol"/>
              </a:rPr>
              <a:t></a:t>
            </a:r>
            <a:endParaRPr sz="3000" baseline="-29166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505570" y="6356662"/>
            <a:ext cx="389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6-</a:t>
            </a:r>
            <a:fld id="{81D60167-4931-47E6-BA6A-407CBD079E47}" type="slidenum">
              <a:rPr sz="1400" b="1" spc="-5" dirty="0">
                <a:latin typeface="Verdana"/>
                <a:cs typeface="Verdana"/>
              </a:rPr>
              <a:t>66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157793" y="4760602"/>
            <a:ext cx="1502410" cy="4699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ts val="1830"/>
              </a:lnSpc>
              <a:spcBef>
                <a:spcPts val="110"/>
              </a:spcBef>
              <a:tabLst>
                <a:tab pos="651510" algn="l"/>
                <a:tab pos="1160780" algn="l"/>
              </a:tabLst>
            </a:pPr>
            <a:r>
              <a:rPr sz="3375" spc="15" baseline="8641" dirty="0">
                <a:latin typeface="Symbol"/>
                <a:cs typeface="Symbol"/>
              </a:rPr>
              <a:t></a:t>
            </a:r>
            <a:r>
              <a:rPr sz="3375" spc="15" baseline="8641" dirty="0">
                <a:latin typeface="Times New Roman"/>
                <a:cs typeface="Times New Roman"/>
              </a:rPr>
              <a:t>	</a:t>
            </a:r>
            <a:r>
              <a:rPr sz="2000" spc="10" dirty="0">
                <a:latin typeface="Symbol"/>
                <a:cs typeface="Symbol"/>
              </a:rPr>
              <a:t>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3150" i="1" spc="120" baseline="-3968" dirty="0">
                <a:latin typeface="Symbol"/>
                <a:cs typeface="Symbol"/>
              </a:rPr>
              <a:t></a:t>
            </a:r>
            <a:r>
              <a:rPr sz="3150" spc="120" baseline="-3968" dirty="0">
                <a:latin typeface="Times New Roman"/>
                <a:cs typeface="Times New Roman"/>
              </a:rPr>
              <a:t>	</a:t>
            </a:r>
            <a:r>
              <a:rPr sz="2000" spc="10" dirty="0">
                <a:latin typeface="Symbol"/>
                <a:cs typeface="Symbol"/>
              </a:rPr>
              <a:t></a:t>
            </a:r>
            <a:endParaRPr sz="2000">
              <a:latin typeface="Symbol"/>
              <a:cs typeface="Symbol"/>
            </a:endParaRPr>
          </a:p>
          <a:p>
            <a:pPr marL="269875">
              <a:lnSpc>
                <a:spcPts val="1650"/>
              </a:lnSpc>
              <a:tabLst>
                <a:tab pos="1003300" algn="l"/>
                <a:tab pos="1322070" algn="l"/>
              </a:tabLst>
            </a:pPr>
            <a:r>
              <a:rPr sz="3000" baseline="-18055" dirty="0">
                <a:latin typeface="Verdana"/>
                <a:cs typeface="Verdana"/>
              </a:rPr>
              <a:t>=	</a:t>
            </a:r>
            <a:r>
              <a:rPr sz="1150" i="1" spc="10" dirty="0">
                <a:latin typeface="Times New Roman"/>
                <a:cs typeface="Times New Roman"/>
              </a:rPr>
              <a:t>u	</a:t>
            </a:r>
            <a:r>
              <a:rPr sz="3150" i="1" spc="-60" baseline="-21164" dirty="0">
                <a:latin typeface="Symbol"/>
                <a:cs typeface="Symbol"/>
              </a:rPr>
              <a:t></a:t>
            </a:r>
            <a:endParaRPr sz="3150" baseline="-21164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626762" y="5189311"/>
            <a:ext cx="189865" cy="204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i="1" spc="-5" dirty="0">
                <a:latin typeface="Times New Roman"/>
                <a:cs typeface="Times New Roman"/>
              </a:rPr>
              <a:t>X</a:t>
            </a:r>
            <a:r>
              <a:rPr sz="1150" i="1" spc="10" dirty="0">
                <a:latin typeface="Times New Roman"/>
                <a:cs typeface="Times New Roman"/>
              </a:rPr>
              <a:t>u</a:t>
            </a:r>
            <a:endParaRPr sz="1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2514600" y="1143000"/>
              <a:ext cx="2971800" cy="990600"/>
            </a:xfrm>
            <a:custGeom>
              <a:avLst/>
              <a:gdLst/>
              <a:ahLst/>
              <a:cxnLst/>
              <a:rect l="l" t="t" r="r" b="b"/>
              <a:pathLst>
                <a:path w="2971800" h="990600">
                  <a:moveTo>
                    <a:pt x="2971800" y="0"/>
                  </a:moveTo>
                  <a:lnTo>
                    <a:pt x="0" y="0"/>
                  </a:lnTo>
                  <a:lnTo>
                    <a:pt x="0" y="990600"/>
                  </a:lnTo>
                  <a:lnTo>
                    <a:pt x="2971800" y="990600"/>
                  </a:lnTo>
                  <a:lnTo>
                    <a:pt x="2971800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14600" y="1143000"/>
              <a:ext cx="2971800" cy="990600"/>
            </a:xfrm>
            <a:custGeom>
              <a:avLst/>
              <a:gdLst/>
              <a:ahLst/>
              <a:cxnLst/>
              <a:rect l="l" t="t" r="r" b="b"/>
              <a:pathLst>
                <a:path w="2971800" h="990600">
                  <a:moveTo>
                    <a:pt x="0" y="990600"/>
                  </a:moveTo>
                  <a:lnTo>
                    <a:pt x="2971800" y="990600"/>
                  </a:lnTo>
                  <a:lnTo>
                    <a:pt x="2971800" y="0"/>
                  </a:lnTo>
                  <a:lnTo>
                    <a:pt x="0" y="0"/>
                  </a:lnTo>
                  <a:lnTo>
                    <a:pt x="0" y="990600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83540" y="602360"/>
            <a:ext cx="79248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Formula </a:t>
            </a:r>
            <a:r>
              <a:rPr spc="-5" dirty="0"/>
              <a:t>della </a:t>
            </a:r>
            <a:r>
              <a:rPr spc="-10" dirty="0"/>
              <a:t>distorsione </a:t>
            </a:r>
            <a:r>
              <a:rPr spc="-5" dirty="0"/>
              <a:t>da variabili</a:t>
            </a:r>
            <a:r>
              <a:rPr spc="135" dirty="0"/>
              <a:t> </a:t>
            </a:r>
            <a:r>
              <a:rPr dirty="0"/>
              <a:t>omesse: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5440" y="2180433"/>
            <a:ext cx="7896859" cy="398843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Se una </a:t>
            </a:r>
            <a:r>
              <a:rPr sz="2000" spc="-5" dirty="0">
                <a:latin typeface="Verdana"/>
                <a:cs typeface="Verdana"/>
              </a:rPr>
              <a:t>variabile omessa </a:t>
            </a:r>
            <a:r>
              <a:rPr sz="2000" i="1" dirty="0">
                <a:latin typeface="Verdana"/>
                <a:cs typeface="Verdana"/>
              </a:rPr>
              <a:t>Z </a:t>
            </a:r>
            <a:r>
              <a:rPr sz="2000" dirty="0">
                <a:latin typeface="Verdana"/>
                <a:cs typeface="Verdana"/>
              </a:rPr>
              <a:t>è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contemporaneamente</a:t>
            </a:r>
            <a:r>
              <a:rPr sz="2000" spc="-5" dirty="0">
                <a:latin typeface="Verdana"/>
                <a:cs typeface="Verdana"/>
              </a:rPr>
              <a:t>:</a:t>
            </a:r>
            <a:endParaRPr sz="2000">
              <a:latin typeface="Verdana"/>
              <a:cs typeface="Verdana"/>
            </a:endParaRPr>
          </a:p>
          <a:p>
            <a:pPr marL="5080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07365" algn="l"/>
                <a:tab pos="508000" algn="l"/>
              </a:tabLst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determinante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(cioè se è contenuta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);</a:t>
            </a:r>
            <a:r>
              <a:rPr sz="2000" spc="-17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508000" indent="-4572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507365" algn="l"/>
                <a:tab pos="508000" algn="l"/>
              </a:tabLst>
            </a:pPr>
            <a:r>
              <a:rPr sz="2000" spc="-5" dirty="0">
                <a:latin typeface="Verdana"/>
                <a:cs typeface="Verdana"/>
              </a:rPr>
              <a:t>correlata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  <a:p>
            <a:pPr marL="748665" marR="983615" indent="-5080">
              <a:lnSpc>
                <a:spcPct val="101000"/>
              </a:lnSpc>
              <a:spcBef>
                <a:spcPts val="434"/>
              </a:spcBef>
              <a:tabLst>
                <a:tab pos="5448300" algn="l"/>
              </a:tabLst>
            </a:pPr>
            <a:r>
              <a:rPr sz="2000" spc="-5" dirty="0">
                <a:latin typeface="Verdana"/>
                <a:cs typeface="Verdana"/>
              </a:rPr>
              <a:t>allora </a:t>
            </a:r>
            <a:r>
              <a:rPr sz="2000" i="1" spc="5" dirty="0">
                <a:latin typeface="Arial"/>
                <a:cs typeface="Arial"/>
              </a:rPr>
              <a:t>ρ</a:t>
            </a:r>
            <a:r>
              <a:rPr sz="1950" i="1" spc="7" baseline="-21367" dirty="0">
                <a:latin typeface="Verdana"/>
                <a:cs typeface="Verdana"/>
              </a:rPr>
              <a:t>Xu  </a:t>
            </a:r>
            <a:r>
              <a:rPr sz="2000" dirty="0">
                <a:latin typeface="Verdana"/>
                <a:cs typeface="Verdana"/>
              </a:rPr>
              <a:t>≠ 0 e </a:t>
            </a:r>
            <a:r>
              <a:rPr sz="2000" spc="-5" dirty="0">
                <a:latin typeface="Verdana"/>
                <a:cs typeface="Verdana"/>
              </a:rPr>
              <a:t>lo</a:t>
            </a:r>
            <a:r>
              <a:rPr sz="2000" spc="-1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stimatore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OLS	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distorto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  </a:t>
            </a:r>
            <a:r>
              <a:rPr sz="2000" spc="-5" dirty="0">
                <a:latin typeface="Verdana"/>
                <a:cs typeface="Verdana"/>
              </a:rPr>
              <a:t>inconsistente.</a:t>
            </a:r>
            <a:endParaRPr sz="2000">
              <a:latin typeface="Verdana"/>
              <a:cs typeface="Verdana"/>
            </a:endParaRPr>
          </a:p>
          <a:p>
            <a:pPr marL="393700" marR="685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Per </a:t>
            </a:r>
            <a:r>
              <a:rPr sz="2000" spc="-5" dirty="0">
                <a:latin typeface="Verdana"/>
                <a:cs typeface="Verdana"/>
              </a:rPr>
              <a:t>esempio,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distretti scolastici </a:t>
            </a:r>
            <a:r>
              <a:rPr sz="2000" dirty="0">
                <a:latin typeface="Verdana"/>
                <a:cs typeface="Verdana"/>
              </a:rPr>
              <a:t>con pochi studenti non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  madrelingua (1) </a:t>
            </a:r>
            <a:r>
              <a:rPr sz="2000" dirty="0">
                <a:latin typeface="Verdana"/>
                <a:cs typeface="Verdana"/>
              </a:rPr>
              <a:t>ottengono </a:t>
            </a:r>
            <a:r>
              <a:rPr sz="2000" spc="-5" dirty="0">
                <a:latin typeface="Verdana"/>
                <a:cs typeface="Verdana"/>
              </a:rPr>
              <a:t>punteggi migliori </a:t>
            </a:r>
            <a:r>
              <a:rPr sz="2000" dirty="0">
                <a:latin typeface="Verdana"/>
                <a:cs typeface="Verdana"/>
              </a:rPr>
              <a:t>nei </a:t>
            </a:r>
            <a:r>
              <a:rPr sz="2000" spc="-5" dirty="0">
                <a:latin typeface="Verdana"/>
                <a:cs typeface="Verdana"/>
              </a:rPr>
              <a:t>test  standardizzati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(2) </a:t>
            </a:r>
            <a:r>
              <a:rPr sz="2000" dirty="0">
                <a:latin typeface="Verdana"/>
                <a:cs typeface="Verdana"/>
              </a:rPr>
              <a:t>hanno classi </a:t>
            </a:r>
            <a:r>
              <a:rPr sz="2000" spc="-5" dirty="0">
                <a:latin typeface="Verdana"/>
                <a:cs typeface="Verdana"/>
              </a:rPr>
              <a:t>più piccole (budget più  elevati), perciò ignorando l’effetto di </a:t>
            </a:r>
            <a:r>
              <a:rPr sz="2000" dirty="0">
                <a:latin typeface="Verdana"/>
                <a:cs typeface="Verdana"/>
              </a:rPr>
              <a:t>avere </a:t>
            </a:r>
            <a:r>
              <a:rPr sz="2000" spc="-5" dirty="0">
                <a:latin typeface="Verdana"/>
                <a:cs typeface="Verdana"/>
              </a:rPr>
              <a:t>molti </a:t>
            </a:r>
            <a:r>
              <a:rPr sz="2000" dirty="0">
                <a:latin typeface="Verdana"/>
                <a:cs typeface="Verdana"/>
              </a:rPr>
              <a:t>studenti  non di </a:t>
            </a:r>
            <a:r>
              <a:rPr sz="2000" spc="-5" dirty="0">
                <a:latin typeface="Verdana"/>
                <a:cs typeface="Verdana"/>
              </a:rPr>
              <a:t>madrelingua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arriverebbe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sovrastimare l’effetto 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dimensione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classi. </a:t>
            </a:r>
            <a:r>
              <a:rPr sz="2000" i="1" dirty="0">
                <a:latin typeface="Verdana"/>
                <a:cs typeface="Verdana"/>
              </a:rPr>
              <a:t>Si </a:t>
            </a:r>
            <a:r>
              <a:rPr sz="2000" i="1" spc="-5" dirty="0">
                <a:latin typeface="Verdana"/>
                <a:cs typeface="Verdana"/>
              </a:rPr>
              <a:t>verifica questo </a:t>
            </a:r>
            <a:r>
              <a:rPr sz="2000" i="1" dirty="0">
                <a:latin typeface="Verdana"/>
                <a:cs typeface="Verdana"/>
              </a:rPr>
              <a:t>nei </a:t>
            </a:r>
            <a:r>
              <a:rPr sz="2000" i="1" spc="-5" dirty="0">
                <a:latin typeface="Verdana"/>
                <a:cs typeface="Verdana"/>
              </a:rPr>
              <a:t>dati  riferiti </a:t>
            </a:r>
            <a:r>
              <a:rPr sz="2000" i="1" dirty="0">
                <a:latin typeface="Verdana"/>
                <a:cs typeface="Verdana"/>
              </a:rPr>
              <a:t>alla</a:t>
            </a:r>
            <a:r>
              <a:rPr sz="2000" i="1" spc="-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California</a:t>
            </a:r>
            <a:r>
              <a:rPr sz="2000" dirty="0">
                <a:latin typeface="Verdana"/>
                <a:cs typeface="Verdana"/>
              </a:rPr>
              <a:t>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387450" y="3212592"/>
            <a:ext cx="294021" cy="4432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262286" y="1219778"/>
            <a:ext cx="10604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500" i="1" spc="-20" dirty="0">
                <a:latin typeface="Times New Roman"/>
                <a:cs typeface="Times New Roman"/>
              </a:rPr>
              <a:t>p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9955" y="1434520"/>
            <a:ext cx="92710" cy="215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50" i="1" dirty="0">
                <a:latin typeface="Times New Roman"/>
                <a:cs typeface="Times New Roman"/>
              </a:rPr>
              <a:t>u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82384" y="1640078"/>
            <a:ext cx="363855" cy="0"/>
          </a:xfrm>
          <a:custGeom>
            <a:avLst/>
            <a:gdLst/>
            <a:ahLst/>
            <a:cxnLst/>
            <a:rect l="l" t="t" r="r" b="b"/>
            <a:pathLst>
              <a:path w="363854">
                <a:moveTo>
                  <a:pt x="0" y="0"/>
                </a:moveTo>
                <a:lnTo>
                  <a:pt x="363725" y="0"/>
                </a:lnTo>
              </a:path>
            </a:pathLst>
          </a:custGeom>
          <a:ln w="13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103582" y="1447753"/>
            <a:ext cx="1382395" cy="4203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  <a:tabLst>
                <a:tab pos="493395" algn="l"/>
              </a:tabLst>
            </a:pPr>
            <a:r>
              <a:rPr sz="3900" spc="-104" baseline="2136" dirty="0">
                <a:latin typeface="Symbol"/>
                <a:cs typeface="Symbol"/>
              </a:rPr>
              <a:t></a:t>
            </a:r>
            <a:r>
              <a:rPr sz="3900" spc="-104" baseline="2136" dirty="0">
                <a:latin typeface="Times New Roman"/>
                <a:cs typeface="Times New Roman"/>
              </a:rPr>
              <a:t>	</a:t>
            </a:r>
            <a:r>
              <a:rPr sz="2500" i="1" spc="-30" dirty="0">
                <a:latin typeface="Symbol"/>
                <a:cs typeface="Symbol"/>
              </a:rPr>
              <a:t></a:t>
            </a:r>
            <a:r>
              <a:rPr sz="2400" spc="-44" baseline="-20833" dirty="0">
                <a:latin typeface="Times New Roman"/>
                <a:cs typeface="Times New Roman"/>
              </a:rPr>
              <a:t>1 </a:t>
            </a:r>
            <a:r>
              <a:rPr sz="2400" spc="-245" dirty="0">
                <a:latin typeface="Times New Roman"/>
                <a:cs typeface="Times New Roman"/>
              </a:rPr>
              <a:t>+</a:t>
            </a:r>
            <a:r>
              <a:rPr sz="3225" spc="-367" baseline="-5167" dirty="0">
                <a:latin typeface="Symbol"/>
                <a:cs typeface="Symbol"/>
              </a:rPr>
              <a:t></a:t>
            </a:r>
            <a:r>
              <a:rPr sz="3225" spc="-367" baseline="-33591" dirty="0">
                <a:latin typeface="Symbol"/>
                <a:cs typeface="Symbol"/>
              </a:rPr>
              <a:t></a:t>
            </a:r>
            <a:r>
              <a:rPr sz="3225" spc="-547" baseline="-33591" dirty="0">
                <a:latin typeface="Times New Roman"/>
                <a:cs typeface="Times New Roman"/>
              </a:rPr>
              <a:t> </a:t>
            </a:r>
            <a:r>
              <a:rPr sz="3375" i="1" spc="120" baseline="-25925" dirty="0">
                <a:latin typeface="Symbol"/>
                <a:cs typeface="Symbol"/>
              </a:rPr>
              <a:t></a:t>
            </a:r>
            <a:endParaRPr sz="3375" baseline="-25925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24747" y="1194710"/>
            <a:ext cx="661670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  <a:tabLst>
                <a:tab pos="542290" algn="l"/>
              </a:tabLst>
            </a:pPr>
            <a:r>
              <a:rPr sz="2150" spc="5" dirty="0">
                <a:latin typeface="Symbol"/>
                <a:cs typeface="Symbol"/>
              </a:rPr>
              <a:t></a:t>
            </a:r>
            <a:r>
              <a:rPr sz="2150" spc="85" dirty="0">
                <a:latin typeface="Times New Roman"/>
                <a:cs typeface="Times New Roman"/>
              </a:rPr>
              <a:t> </a:t>
            </a:r>
            <a:r>
              <a:rPr sz="3375" i="1" spc="120" baseline="-3703" dirty="0">
                <a:latin typeface="Symbol"/>
                <a:cs typeface="Symbol"/>
              </a:rPr>
              <a:t></a:t>
            </a:r>
            <a:r>
              <a:rPr sz="3375" baseline="-3703" dirty="0">
                <a:latin typeface="Times New Roman"/>
                <a:cs typeface="Times New Roman"/>
              </a:rPr>
              <a:t>	</a:t>
            </a:r>
            <a:r>
              <a:rPr sz="2150" spc="5" dirty="0">
                <a:latin typeface="Symbol"/>
                <a:cs typeface="Symbol"/>
              </a:rPr>
              <a:t>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6137" y="1668860"/>
            <a:ext cx="345440" cy="354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5"/>
              </a:spcBef>
            </a:pPr>
            <a:r>
              <a:rPr sz="1875" i="1" spc="7" baseline="-20000" dirty="0">
                <a:latin typeface="Times New Roman"/>
                <a:cs typeface="Times New Roman"/>
              </a:rPr>
              <a:t>X</a:t>
            </a:r>
            <a:r>
              <a:rPr sz="1875" i="1" spc="352" baseline="-20000" dirty="0">
                <a:latin typeface="Times New Roman"/>
                <a:cs typeface="Times New Roman"/>
              </a:rPr>
              <a:t> </a:t>
            </a:r>
            <a:r>
              <a:rPr sz="2150" spc="5" dirty="0">
                <a:latin typeface="Symbol"/>
                <a:cs typeface="Symbol"/>
              </a:rPr>
              <a:t></a:t>
            </a:r>
            <a:endParaRPr sz="21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42130" y="1514415"/>
            <a:ext cx="581660" cy="3721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20"/>
              </a:spcBef>
            </a:pPr>
            <a:r>
              <a:rPr sz="2150" spc="5" dirty="0">
                <a:latin typeface="Symbol"/>
                <a:cs typeface="Symbol"/>
              </a:rPr>
              <a:t></a:t>
            </a:r>
            <a:r>
              <a:rPr sz="2150" spc="-70" dirty="0">
                <a:latin typeface="Times New Roman"/>
                <a:cs typeface="Times New Roman"/>
              </a:rPr>
              <a:t> </a:t>
            </a:r>
            <a:r>
              <a:rPr sz="3375" i="1" spc="37" baseline="19753" dirty="0">
                <a:latin typeface="Symbol"/>
                <a:cs typeface="Symbol"/>
              </a:rPr>
              <a:t></a:t>
            </a:r>
            <a:r>
              <a:rPr sz="1875" i="1" spc="37" baseline="4444" dirty="0">
                <a:latin typeface="Times New Roman"/>
                <a:cs typeface="Times New Roman"/>
              </a:rPr>
              <a:t>Xu</a:t>
            </a:r>
            <a:endParaRPr sz="1875" baseline="4444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743200" y="1447800"/>
            <a:ext cx="304800" cy="469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505570" y="6356662"/>
            <a:ext cx="389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6-</a:t>
            </a:r>
            <a:fld id="{81D60167-4931-47E6-BA6A-407CBD079E47}" type="slidenum">
              <a:rPr sz="1400" b="1" spc="-5" dirty="0">
                <a:latin typeface="Verdana"/>
                <a:cs typeface="Verdana"/>
              </a:rPr>
              <a:t>67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3820159"/>
            <a:ext cx="8056880" cy="2586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66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distretti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meno </a:t>
            </a:r>
            <a:r>
              <a:rPr sz="2000" dirty="0">
                <a:latin typeface="Verdana"/>
                <a:cs typeface="Verdana"/>
              </a:rPr>
              <a:t>studenti non </a:t>
            </a:r>
            <a:r>
              <a:rPr sz="2000" spc="-5" dirty="0">
                <a:latin typeface="Verdana"/>
                <a:cs typeface="Verdana"/>
              </a:rPr>
              <a:t>di madrelingua </a:t>
            </a:r>
            <a:r>
              <a:rPr sz="2000" dirty="0">
                <a:latin typeface="Verdana"/>
                <a:cs typeface="Verdana"/>
              </a:rPr>
              <a:t>ottengono  </a:t>
            </a:r>
            <a:r>
              <a:rPr sz="2000" spc="-5" dirty="0">
                <a:latin typeface="Verdana"/>
                <a:cs typeface="Verdana"/>
              </a:rPr>
              <a:t>migliori punteggi </a:t>
            </a:r>
            <a:r>
              <a:rPr sz="2000" dirty="0">
                <a:latin typeface="Verdana"/>
                <a:cs typeface="Verdana"/>
              </a:rPr>
              <a:t>nei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testi.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distrettti </a:t>
            </a:r>
            <a:r>
              <a:rPr sz="2000" dirty="0">
                <a:latin typeface="Verdana"/>
                <a:cs typeface="Verdana"/>
              </a:rPr>
              <a:t>con una minore </a:t>
            </a:r>
            <a:r>
              <a:rPr sz="2000" spc="-5" dirty="0">
                <a:latin typeface="Verdana"/>
                <a:cs typeface="Verdana"/>
              </a:rPr>
              <a:t>percentuale di </a:t>
            </a:r>
            <a:r>
              <a:rPr sz="2000" dirty="0">
                <a:latin typeface="Verdana"/>
                <a:cs typeface="Verdana"/>
              </a:rPr>
              <a:t>studenti non</a:t>
            </a:r>
            <a:r>
              <a:rPr sz="2000" spc="-1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madrelingua </a:t>
            </a:r>
            <a:r>
              <a:rPr sz="2000" dirty="0">
                <a:latin typeface="Verdana"/>
                <a:cs typeface="Verdana"/>
              </a:rPr>
              <a:t>hanno </a:t>
            </a:r>
            <a:r>
              <a:rPr sz="2000" spc="-5" dirty="0">
                <a:latin typeface="Verdana"/>
                <a:cs typeface="Verdana"/>
              </a:rPr>
              <a:t>classi più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piccole.</a:t>
            </a:r>
            <a:endParaRPr sz="20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Tra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distretti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percentuali di </a:t>
            </a:r>
            <a:r>
              <a:rPr sz="2000" dirty="0">
                <a:latin typeface="Verdana"/>
                <a:cs typeface="Verdana"/>
              </a:rPr>
              <a:t>studenti non </a:t>
            </a:r>
            <a:r>
              <a:rPr sz="2000" spc="-5" dirty="0">
                <a:latin typeface="Verdana"/>
                <a:cs typeface="Verdana"/>
              </a:rPr>
              <a:t>di madrelingua  comparabili, l’effetto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dimensione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dirty="0">
                <a:latin typeface="Verdana"/>
                <a:cs typeface="Verdana"/>
              </a:rPr>
              <a:t>classi è </a:t>
            </a:r>
            <a:r>
              <a:rPr sz="2000" spc="-5" dirty="0">
                <a:latin typeface="Verdana"/>
                <a:cs typeface="Verdana"/>
              </a:rPr>
              <a:t>piccolo  </a:t>
            </a:r>
            <a:r>
              <a:rPr sz="2000" dirty="0">
                <a:latin typeface="Verdana"/>
                <a:cs typeface="Verdana"/>
              </a:rPr>
              <a:t>(si </a:t>
            </a:r>
            <a:r>
              <a:rPr sz="2000" spc="-5" dirty="0">
                <a:latin typeface="Verdana"/>
                <a:cs typeface="Verdana"/>
              </a:rPr>
              <a:t>ricordi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complessivamente la “differenza di punteggio  </a:t>
            </a:r>
            <a:r>
              <a:rPr sz="2000" dirty="0">
                <a:latin typeface="Verdana"/>
                <a:cs typeface="Verdana"/>
              </a:rPr>
              <a:t>nei test”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7.4).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2062" y="623828"/>
            <a:ext cx="8659290" cy="28873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505570" y="6356662"/>
            <a:ext cx="3644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6-</a:t>
            </a:r>
            <a:r>
              <a:rPr sz="1400" b="1" dirty="0">
                <a:latin typeface="Verdana"/>
                <a:cs typeface="Verdana"/>
              </a:rPr>
              <a:t>9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02360"/>
            <a:ext cx="56762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Causalità </a:t>
            </a:r>
            <a:r>
              <a:rPr sz="2400" b="1" dirty="0">
                <a:latin typeface="Verdana"/>
                <a:cs typeface="Verdana"/>
              </a:rPr>
              <a:t>e analisi </a:t>
            </a:r>
            <a:r>
              <a:rPr sz="2400" b="1" spc="-5" dirty="0">
                <a:latin typeface="Verdana"/>
                <a:cs typeface="Verdana"/>
              </a:rPr>
              <a:t>di</a:t>
            </a:r>
            <a:r>
              <a:rPr sz="2400" b="1" spc="-4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regressione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69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138795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L’esempio dei </a:t>
            </a:r>
            <a:r>
              <a:rPr sz="2400" dirty="0">
                <a:latin typeface="Verdana"/>
                <a:cs typeface="Verdana"/>
              </a:rPr>
              <a:t>punteggi nei </a:t>
            </a:r>
            <a:r>
              <a:rPr sz="2400" spc="-5" dirty="0">
                <a:latin typeface="Verdana"/>
                <a:cs typeface="Verdana"/>
              </a:rPr>
              <a:t>test/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spc="-5" dirty="0">
                <a:latin typeface="Verdana"/>
                <a:cs typeface="Verdana"/>
              </a:rPr>
              <a:t>/percentuale  di </a:t>
            </a:r>
            <a:r>
              <a:rPr sz="2400" dirty="0">
                <a:latin typeface="Verdana"/>
                <a:cs typeface="Verdana"/>
              </a:rPr>
              <a:t>studenti non </a:t>
            </a:r>
            <a:r>
              <a:rPr sz="2400" spc="-5" dirty="0">
                <a:latin typeface="Verdana"/>
                <a:cs typeface="Verdana"/>
              </a:rPr>
              <a:t>di madrelingua </a:t>
            </a:r>
            <a:r>
              <a:rPr sz="2400" dirty="0">
                <a:latin typeface="Verdana"/>
                <a:cs typeface="Verdana"/>
              </a:rPr>
              <a:t>mostra che, se </a:t>
            </a:r>
            <a:r>
              <a:rPr sz="2400" spc="5" dirty="0">
                <a:latin typeface="Verdana"/>
                <a:cs typeface="Verdana"/>
              </a:rPr>
              <a:t>una  </a:t>
            </a:r>
            <a:r>
              <a:rPr sz="2400" spc="-5" dirty="0">
                <a:latin typeface="Verdana"/>
                <a:cs typeface="Verdana"/>
              </a:rPr>
              <a:t>variabile omessa soddisfa le </a:t>
            </a:r>
            <a:r>
              <a:rPr sz="2400" dirty="0">
                <a:latin typeface="Verdana"/>
                <a:cs typeface="Verdana"/>
              </a:rPr>
              <a:t>due </a:t>
            </a:r>
            <a:r>
              <a:rPr sz="2400" spc="-5" dirty="0">
                <a:latin typeface="Verdana"/>
                <a:cs typeface="Verdana"/>
              </a:rPr>
              <a:t>condizioni della  </a:t>
            </a:r>
            <a:r>
              <a:rPr sz="2400" spc="-10" dirty="0">
                <a:latin typeface="Verdana"/>
                <a:cs typeface="Verdana"/>
              </a:rPr>
              <a:t>distorsione </a:t>
            </a:r>
            <a:r>
              <a:rPr sz="2400" spc="-5" dirty="0">
                <a:latin typeface="Verdana"/>
                <a:cs typeface="Verdana"/>
              </a:rPr>
              <a:t>da variabili omesse, </a:t>
            </a:r>
            <a:r>
              <a:rPr sz="2400" spc="-10" dirty="0">
                <a:latin typeface="Verdana"/>
                <a:cs typeface="Verdana"/>
              </a:rPr>
              <a:t>allora </a:t>
            </a:r>
            <a:r>
              <a:rPr sz="2400" spc="-5" dirty="0">
                <a:latin typeface="Verdana"/>
                <a:cs typeface="Verdana"/>
              </a:rPr>
              <a:t>lo stimatore  OLS nella regressione </a:t>
            </a:r>
            <a:r>
              <a:rPr sz="2400" dirty="0">
                <a:latin typeface="Verdana"/>
                <a:cs typeface="Verdana"/>
              </a:rPr>
              <a:t>che omtte </a:t>
            </a:r>
            <a:r>
              <a:rPr sz="2400" spc="-5" dirty="0">
                <a:latin typeface="Verdana"/>
                <a:cs typeface="Verdana"/>
              </a:rPr>
              <a:t>tale variabile </a:t>
            </a:r>
            <a:r>
              <a:rPr sz="2400" dirty="0">
                <a:latin typeface="Verdana"/>
                <a:cs typeface="Verdana"/>
              </a:rPr>
              <a:t>è  </a:t>
            </a:r>
            <a:r>
              <a:rPr sz="2400" spc="-5" dirty="0">
                <a:latin typeface="Verdana"/>
                <a:cs typeface="Verdana"/>
              </a:rPr>
              <a:t>distorto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inconsistente. </a:t>
            </a:r>
            <a:r>
              <a:rPr sz="2400" spc="-10" dirty="0">
                <a:latin typeface="Verdana"/>
                <a:cs typeface="Verdana"/>
              </a:rPr>
              <a:t>Perciò, </a:t>
            </a:r>
            <a:r>
              <a:rPr sz="2400" dirty="0">
                <a:latin typeface="Verdana"/>
                <a:cs typeface="Verdana"/>
              </a:rPr>
              <a:t>anche </a:t>
            </a:r>
            <a:r>
              <a:rPr sz="2400" spc="-5" dirty="0">
                <a:latin typeface="Verdana"/>
                <a:cs typeface="Verdana"/>
              </a:rPr>
              <a:t>se </a:t>
            </a:r>
            <a:r>
              <a:rPr sz="2400" i="1" dirty="0">
                <a:latin typeface="Verdana"/>
                <a:cs typeface="Verdana"/>
              </a:rPr>
              <a:t>n</a:t>
            </a:r>
            <a:r>
              <a:rPr sz="2400" i="1" spc="14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è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440" y="3826840"/>
            <a:ext cx="12052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grande,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56657" y="4003624"/>
            <a:ext cx="1549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Verdana"/>
                <a:cs typeface="Verdana"/>
              </a:rPr>
              <a:t>1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36344" y="3826840"/>
            <a:ext cx="31864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sarà vicino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i="1" dirty="0">
                <a:latin typeface="Verdana"/>
                <a:cs typeface="Verdana"/>
              </a:rPr>
              <a:t>β</a:t>
            </a:r>
            <a:r>
              <a:rPr sz="2400" i="1" spc="19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5440" y="4705350"/>
            <a:ext cx="81680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431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Ciò fa sorgere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domanda più profonda: come  definiamo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? </a:t>
            </a:r>
            <a:r>
              <a:rPr sz="2400" spc="-10" dirty="0">
                <a:latin typeface="Verdana"/>
                <a:cs typeface="Verdana"/>
              </a:rPr>
              <a:t>Ovvero,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cosa vogliamo stimare,  precisamente, </a:t>
            </a:r>
            <a:r>
              <a:rPr sz="2400" dirty="0">
                <a:latin typeface="Verdana"/>
                <a:cs typeface="Verdana"/>
              </a:rPr>
              <a:t>quando </a:t>
            </a:r>
            <a:r>
              <a:rPr sz="2400" spc="-5" dirty="0">
                <a:latin typeface="Verdana"/>
                <a:cs typeface="Verdana"/>
              </a:rPr>
              <a:t>eseguiamo </a:t>
            </a:r>
            <a:r>
              <a:rPr sz="2400" spc="5" dirty="0">
                <a:latin typeface="Verdana"/>
                <a:cs typeface="Verdana"/>
              </a:rPr>
              <a:t>una  </a:t>
            </a:r>
            <a:r>
              <a:rPr sz="2400" spc="-5" dirty="0">
                <a:latin typeface="Verdana"/>
                <a:cs typeface="Verdana"/>
              </a:rPr>
              <a:t>regressione?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51676" y="4038978"/>
            <a:ext cx="120014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0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5919" y="3705706"/>
            <a:ext cx="13462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latin typeface="Times New Roman"/>
                <a:cs typeface="Times New Roman"/>
              </a:rPr>
              <a:t>ˆ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2042" y="3796830"/>
            <a:ext cx="192405" cy="4425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700" i="1" spc="-985" dirty="0">
                <a:latin typeface="Symbol"/>
                <a:cs typeface="Symbol"/>
              </a:rPr>
              <a:t></a:t>
            </a:r>
            <a:endParaRPr sz="27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Verdana"/>
                <a:cs typeface="Verdana"/>
              </a:rPr>
              <a:t>Il </a:t>
            </a:r>
            <a:r>
              <a:rPr sz="2000" i="1" spc="-5" dirty="0">
                <a:latin typeface="Verdana"/>
                <a:cs typeface="Verdana"/>
              </a:rPr>
              <a:t>modello di regressione </a:t>
            </a:r>
            <a:r>
              <a:rPr sz="2000" i="1" dirty="0">
                <a:latin typeface="Verdana"/>
                <a:cs typeface="Verdana"/>
              </a:rPr>
              <a:t>in </a:t>
            </a:r>
            <a:r>
              <a:rPr sz="2000" i="1" spc="-5" dirty="0">
                <a:latin typeface="Verdana"/>
                <a:cs typeface="Verdana"/>
              </a:rPr>
              <a:t>un’immagine: </a:t>
            </a:r>
            <a:r>
              <a:rPr sz="2000" b="0" i="1" spc="-5" dirty="0">
                <a:latin typeface="Verdana"/>
                <a:cs typeface="Verdana"/>
              </a:rPr>
              <a:t>Osservazioni </a:t>
            </a:r>
            <a:r>
              <a:rPr sz="2000" b="0" i="1" dirty="0">
                <a:latin typeface="Verdana"/>
                <a:cs typeface="Verdana"/>
              </a:rPr>
              <a:t>su Y  e X </a:t>
            </a:r>
            <a:r>
              <a:rPr sz="2000" b="0" i="1" spc="-5" dirty="0">
                <a:latin typeface="Verdana"/>
                <a:cs typeface="Verdana"/>
              </a:rPr>
              <a:t>(n </a:t>
            </a:r>
            <a:r>
              <a:rPr sz="2000" b="0" i="1" dirty="0">
                <a:latin typeface="Verdana"/>
                <a:cs typeface="Verdana"/>
              </a:rPr>
              <a:t>= 7); </a:t>
            </a:r>
            <a:r>
              <a:rPr sz="2000" b="0" i="1" spc="-5" dirty="0">
                <a:latin typeface="Verdana"/>
                <a:cs typeface="Verdana"/>
              </a:rPr>
              <a:t>la retta di </a:t>
            </a:r>
            <a:r>
              <a:rPr sz="2000" b="0" i="1" dirty="0">
                <a:latin typeface="Verdana"/>
                <a:cs typeface="Verdana"/>
              </a:rPr>
              <a:t>regressione; </a:t>
            </a:r>
            <a:r>
              <a:rPr sz="2000" b="0" i="1" spc="-5" dirty="0">
                <a:latin typeface="Verdana"/>
                <a:cs typeface="Verdana"/>
              </a:rPr>
              <a:t>l’errore di </a:t>
            </a:r>
            <a:r>
              <a:rPr sz="2000" b="0" spc="-5" dirty="0">
                <a:latin typeface="Verdana"/>
                <a:cs typeface="Verdana"/>
              </a:rPr>
              <a:t>regressione (il  “termine</a:t>
            </a:r>
            <a:r>
              <a:rPr sz="2000" b="0" spc="-45" dirty="0">
                <a:latin typeface="Verdana"/>
                <a:cs typeface="Verdana"/>
              </a:rPr>
              <a:t> </a:t>
            </a:r>
            <a:r>
              <a:rPr sz="2000" b="0" spc="-5" dirty="0">
                <a:latin typeface="Verdana"/>
                <a:cs typeface="Verdana"/>
              </a:rPr>
              <a:t>d’errore”):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7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Che </a:t>
            </a:r>
            <a:r>
              <a:rPr spc="-5" dirty="0"/>
              <a:t>cosa vogliamo stimare, precisamente,  quando eseguiamo una</a:t>
            </a:r>
            <a:r>
              <a:rPr spc="25" dirty="0"/>
              <a:t> </a:t>
            </a:r>
            <a:r>
              <a:rPr spc="-5" dirty="0"/>
              <a:t>regressione?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70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764145" cy="3573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 marR="342265" indent="-508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Verdana"/>
                <a:cs typeface="Verdana"/>
              </a:rPr>
              <a:t>Esistono </a:t>
            </a:r>
            <a:r>
              <a:rPr sz="2400" spc="-5" dirty="0">
                <a:latin typeface="Verdana"/>
                <a:cs typeface="Verdana"/>
              </a:rPr>
              <a:t>(almeno) tre possibili risposte </a:t>
            </a:r>
            <a:r>
              <a:rPr sz="2400" dirty="0">
                <a:latin typeface="Verdana"/>
                <a:cs typeface="Verdana"/>
              </a:rPr>
              <a:t>a questa  </a:t>
            </a:r>
            <a:r>
              <a:rPr sz="2400" spc="-5" dirty="0">
                <a:latin typeface="Verdana"/>
                <a:cs typeface="Verdana"/>
              </a:rPr>
              <a:t>domanda:</a:t>
            </a:r>
            <a:endParaRPr sz="2400">
              <a:latin typeface="Verdana"/>
              <a:cs typeface="Verdana"/>
            </a:endParaRPr>
          </a:p>
          <a:p>
            <a:pPr marL="527685" marR="5080" indent="-515620">
              <a:lnSpc>
                <a:spcPct val="100000"/>
              </a:lnSpc>
              <a:spcBef>
                <a:spcPts val="1775"/>
              </a:spcBef>
              <a:tabLst>
                <a:tab pos="527685" algn="l"/>
              </a:tabLst>
            </a:pPr>
            <a:r>
              <a:rPr sz="2400" spc="-5" dirty="0">
                <a:latin typeface="Verdana"/>
                <a:cs typeface="Verdana"/>
              </a:rPr>
              <a:t>1.	Vogliamo stimare la pendenza di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retta  attraverso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diagramma </a:t>
            </a:r>
            <a:r>
              <a:rPr sz="2400" dirty="0">
                <a:latin typeface="Verdana"/>
                <a:cs typeface="Verdana"/>
              </a:rPr>
              <a:t>a </a:t>
            </a:r>
            <a:r>
              <a:rPr sz="2400" spc="-5" dirty="0">
                <a:latin typeface="Verdana"/>
                <a:cs typeface="Verdana"/>
              </a:rPr>
              <a:t>nuvola come  semplice riepilogo dei dati </a:t>
            </a:r>
            <a:r>
              <a:rPr sz="2400" dirty="0">
                <a:latin typeface="Verdana"/>
                <a:cs typeface="Verdana"/>
              </a:rPr>
              <a:t>a cui non </a:t>
            </a:r>
            <a:r>
              <a:rPr sz="2400" spc="-5" dirty="0">
                <a:latin typeface="Verdana"/>
                <a:cs typeface="Verdana"/>
              </a:rPr>
              <a:t>associamo 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significato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sostanziale.</a:t>
            </a:r>
            <a:endParaRPr sz="2400">
              <a:latin typeface="Verdana"/>
              <a:cs typeface="Verdana"/>
            </a:endParaRPr>
          </a:p>
          <a:p>
            <a:pPr marL="756285" marR="746125" indent="1270">
              <a:lnSpc>
                <a:spcPct val="100000"/>
              </a:lnSpc>
              <a:spcBef>
                <a:spcPts val="1675"/>
              </a:spcBef>
            </a:pPr>
            <a:r>
              <a:rPr sz="2000" i="1" spc="-5" dirty="0">
                <a:latin typeface="Verdana"/>
                <a:cs typeface="Verdana"/>
              </a:rPr>
              <a:t>Questo può essere </a:t>
            </a:r>
            <a:r>
              <a:rPr sz="2000" i="1" dirty="0">
                <a:latin typeface="Verdana"/>
                <a:cs typeface="Verdana"/>
              </a:rPr>
              <a:t>utile </a:t>
            </a:r>
            <a:r>
              <a:rPr sz="2000" i="1" spc="-5" dirty="0">
                <a:latin typeface="Verdana"/>
                <a:cs typeface="Verdana"/>
              </a:rPr>
              <a:t>talvolta, </a:t>
            </a:r>
            <a:r>
              <a:rPr sz="2000" i="1" dirty="0">
                <a:latin typeface="Verdana"/>
                <a:cs typeface="Verdana"/>
              </a:rPr>
              <a:t>ma non è molto  </a:t>
            </a:r>
            <a:r>
              <a:rPr sz="2000" i="1" spc="-5" dirty="0">
                <a:latin typeface="Verdana"/>
                <a:cs typeface="Verdana"/>
              </a:rPr>
              <a:t>interessante </a:t>
            </a:r>
            <a:r>
              <a:rPr sz="2000" i="1" dirty="0">
                <a:latin typeface="Verdana"/>
                <a:cs typeface="Verdana"/>
              </a:rPr>
              <a:t>a </a:t>
            </a:r>
            <a:r>
              <a:rPr sz="2000" i="1" spc="-5" dirty="0">
                <a:latin typeface="Verdana"/>
                <a:cs typeface="Verdana"/>
              </a:rPr>
              <a:t>livello intellettuale </a:t>
            </a:r>
            <a:r>
              <a:rPr sz="2000" i="1" dirty="0">
                <a:latin typeface="Verdana"/>
                <a:cs typeface="Verdana"/>
              </a:rPr>
              <a:t>e non</a:t>
            </a:r>
            <a:r>
              <a:rPr sz="2000" i="1" spc="-13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rientra</a:t>
            </a:r>
            <a:endParaRPr sz="2000">
              <a:latin typeface="Verdana"/>
              <a:cs typeface="Verdana"/>
            </a:endParaRPr>
          </a:p>
          <a:p>
            <a:pPr marL="756285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nell’obiettivo </a:t>
            </a:r>
            <a:r>
              <a:rPr sz="2000" i="1" spc="-5" dirty="0">
                <a:latin typeface="Verdana"/>
                <a:cs typeface="Verdana"/>
              </a:rPr>
              <a:t>di questo</a:t>
            </a:r>
            <a:r>
              <a:rPr sz="2000" i="1" spc="-7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corso.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88950"/>
            <a:ext cx="8151495" cy="3464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73660" indent="-457200" algn="just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2. Vogliamo effettuare previsioni del </a:t>
            </a:r>
            <a:r>
              <a:rPr sz="2400" spc="-10" dirty="0">
                <a:latin typeface="Verdana"/>
                <a:cs typeface="Verdana"/>
              </a:rPr>
              <a:t>valore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spc="-5" dirty="0">
                <a:latin typeface="Verdana"/>
                <a:cs typeface="Verdana"/>
              </a:rPr>
              <a:t>per 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unità </a:t>
            </a:r>
            <a:r>
              <a:rPr sz="2400" dirty="0">
                <a:latin typeface="Verdana"/>
                <a:cs typeface="Verdana"/>
              </a:rPr>
              <a:t>che non </a:t>
            </a:r>
            <a:r>
              <a:rPr sz="2400" spc="-5" dirty="0">
                <a:latin typeface="Verdana"/>
                <a:cs typeface="Verdana"/>
              </a:rPr>
              <a:t>appartiene </a:t>
            </a:r>
            <a:r>
              <a:rPr sz="2400" spc="-10" dirty="0">
                <a:latin typeface="Verdana"/>
                <a:cs typeface="Verdana"/>
              </a:rPr>
              <a:t>all’insieme </a:t>
            </a:r>
            <a:r>
              <a:rPr sz="2400" spc="-5" dirty="0">
                <a:latin typeface="Verdana"/>
                <a:cs typeface="Verdana"/>
              </a:rPr>
              <a:t>dei dati,  per </a:t>
            </a:r>
            <a:r>
              <a:rPr sz="2400" dirty="0">
                <a:latin typeface="Verdana"/>
                <a:cs typeface="Verdana"/>
              </a:rPr>
              <a:t>cui </a:t>
            </a:r>
            <a:r>
              <a:rPr sz="2400" spc="-5" dirty="0">
                <a:latin typeface="Verdana"/>
                <a:cs typeface="Verdana"/>
              </a:rPr>
              <a:t>conosciamo </a:t>
            </a:r>
            <a:r>
              <a:rPr sz="2400" spc="-10" dirty="0">
                <a:latin typeface="Verdana"/>
                <a:cs typeface="Verdana"/>
              </a:rPr>
              <a:t>il valore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355600" marR="5080" indent="-5080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Verdana"/>
                <a:cs typeface="Verdana"/>
              </a:rPr>
              <a:t>Realizzare previsioni </a:t>
            </a:r>
            <a:r>
              <a:rPr sz="2400" i="1" dirty="0">
                <a:latin typeface="Verdana"/>
                <a:cs typeface="Verdana"/>
              </a:rPr>
              <a:t>è </a:t>
            </a:r>
            <a:r>
              <a:rPr sz="2400" i="1" spc="-5" dirty="0">
                <a:latin typeface="Verdana"/>
                <a:cs typeface="Verdana"/>
              </a:rPr>
              <a:t>importante per </a:t>
            </a:r>
            <a:r>
              <a:rPr sz="2400" i="1" dirty="0">
                <a:latin typeface="Verdana"/>
                <a:cs typeface="Verdana"/>
              </a:rPr>
              <a:t>gli  </a:t>
            </a:r>
            <a:r>
              <a:rPr sz="2400" i="1" spc="-5" dirty="0">
                <a:latin typeface="Verdana"/>
                <a:cs typeface="Verdana"/>
              </a:rPr>
              <a:t>economisti, ed </a:t>
            </a:r>
            <a:r>
              <a:rPr sz="2400" i="1" dirty="0">
                <a:latin typeface="Verdana"/>
                <a:cs typeface="Verdana"/>
              </a:rPr>
              <a:t>è </a:t>
            </a:r>
            <a:r>
              <a:rPr sz="2400" i="1" spc="-5" dirty="0">
                <a:latin typeface="Verdana"/>
                <a:cs typeface="Verdana"/>
              </a:rPr>
              <a:t>possibile </a:t>
            </a:r>
            <a:r>
              <a:rPr sz="2400" i="1" dirty="0">
                <a:latin typeface="Verdana"/>
                <a:cs typeface="Verdana"/>
              </a:rPr>
              <a:t>ottenere </a:t>
            </a:r>
            <a:r>
              <a:rPr sz="2400" i="1" spc="-5" dirty="0">
                <a:latin typeface="Verdana"/>
                <a:cs typeface="Verdana"/>
              </a:rPr>
              <a:t>previsioni  eccellenti utilizzando </a:t>
            </a:r>
            <a:r>
              <a:rPr sz="2400" i="1" dirty="0">
                <a:latin typeface="Verdana"/>
                <a:cs typeface="Verdana"/>
              </a:rPr>
              <a:t>i </a:t>
            </a:r>
            <a:r>
              <a:rPr sz="2400" i="1" spc="-5" dirty="0">
                <a:latin typeface="Verdana"/>
                <a:cs typeface="Verdana"/>
              </a:rPr>
              <a:t>metodi di regressione </a:t>
            </a:r>
            <a:r>
              <a:rPr sz="2400" i="1" dirty="0">
                <a:latin typeface="Verdana"/>
                <a:cs typeface="Verdana"/>
              </a:rPr>
              <a:t>senza  </a:t>
            </a:r>
            <a:r>
              <a:rPr sz="2400" i="1" spc="-5" dirty="0">
                <a:latin typeface="Verdana"/>
                <a:cs typeface="Verdana"/>
              </a:rPr>
              <a:t>la necessità di conoscere </a:t>
            </a:r>
            <a:r>
              <a:rPr sz="2400" i="1" dirty="0">
                <a:latin typeface="Verdana"/>
                <a:cs typeface="Verdana"/>
              </a:rPr>
              <a:t>gli </a:t>
            </a:r>
            <a:r>
              <a:rPr sz="2400" i="1" spc="-5" dirty="0">
                <a:latin typeface="Verdana"/>
                <a:cs typeface="Verdana"/>
              </a:rPr>
              <a:t>effetti</a:t>
            </a:r>
            <a:r>
              <a:rPr sz="2400" i="1" spc="11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causali.</a:t>
            </a:r>
            <a:endParaRPr sz="24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Torneremo </a:t>
            </a:r>
            <a:r>
              <a:rPr sz="2400" i="1" dirty="0">
                <a:latin typeface="Verdana"/>
                <a:cs typeface="Verdana"/>
              </a:rPr>
              <a:t>a questo </a:t>
            </a:r>
            <a:r>
              <a:rPr sz="2400" i="1" spc="-5" dirty="0">
                <a:latin typeface="Verdana"/>
                <a:cs typeface="Verdana"/>
              </a:rPr>
              <a:t>tema più </a:t>
            </a:r>
            <a:r>
              <a:rPr sz="2400" i="1" dirty="0">
                <a:latin typeface="Verdana"/>
                <a:cs typeface="Verdana"/>
              </a:rPr>
              <a:t>avanti nel</a:t>
            </a:r>
            <a:r>
              <a:rPr sz="2400" i="1" spc="4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corso.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71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88950"/>
            <a:ext cx="8067040" cy="536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62610" indent="-4572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3. Vogliamo stimare </a:t>
            </a:r>
            <a:r>
              <a:rPr sz="2400" spc="-10" dirty="0">
                <a:latin typeface="Verdana"/>
                <a:cs typeface="Verdana"/>
              </a:rPr>
              <a:t>l’effetto </a:t>
            </a:r>
            <a:r>
              <a:rPr sz="2400" spc="-5" dirty="0">
                <a:latin typeface="Verdana"/>
                <a:cs typeface="Verdana"/>
              </a:rPr>
              <a:t>causale su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spc="5" dirty="0">
                <a:latin typeface="Verdana"/>
                <a:cs typeface="Verdana"/>
              </a:rPr>
              <a:t>una  </a:t>
            </a:r>
            <a:r>
              <a:rPr sz="2400" spc="-5" dirty="0">
                <a:latin typeface="Verdana"/>
                <a:cs typeface="Verdana"/>
              </a:rPr>
              <a:t>variazione </a:t>
            </a:r>
            <a:r>
              <a:rPr sz="2400" spc="-10" dirty="0">
                <a:latin typeface="Verdana"/>
                <a:cs typeface="Verdana"/>
              </a:rPr>
              <a:t>in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00">
              <a:latin typeface="Verdana"/>
              <a:cs typeface="Verdana"/>
            </a:endParaRPr>
          </a:p>
          <a:p>
            <a:pPr marL="355600" marR="6985" indent="-5080">
              <a:lnSpc>
                <a:spcPct val="100000"/>
              </a:lnSpc>
              <a:spcBef>
                <a:spcPts val="5"/>
              </a:spcBef>
            </a:pPr>
            <a:r>
              <a:rPr sz="2400" i="1" spc="-5" dirty="0">
                <a:latin typeface="Verdana"/>
                <a:cs typeface="Verdana"/>
              </a:rPr>
              <a:t>Ecco perché </a:t>
            </a:r>
            <a:r>
              <a:rPr sz="2400" i="1" dirty="0">
                <a:latin typeface="Verdana"/>
                <a:cs typeface="Verdana"/>
              </a:rPr>
              <a:t>siamo </a:t>
            </a:r>
            <a:r>
              <a:rPr sz="2400" i="1" spc="-5" dirty="0">
                <a:latin typeface="Verdana"/>
                <a:cs typeface="Verdana"/>
              </a:rPr>
              <a:t>interessati all’effetto della  </a:t>
            </a:r>
            <a:r>
              <a:rPr sz="2400" i="1" dirty="0">
                <a:latin typeface="Verdana"/>
                <a:cs typeface="Verdana"/>
              </a:rPr>
              <a:t>dimensione </a:t>
            </a:r>
            <a:r>
              <a:rPr sz="2400" i="1" spc="-5" dirty="0">
                <a:latin typeface="Verdana"/>
                <a:cs typeface="Verdana"/>
              </a:rPr>
              <a:t>delle classi. </a:t>
            </a:r>
            <a:r>
              <a:rPr sz="2400" i="1" dirty="0">
                <a:latin typeface="Verdana"/>
                <a:cs typeface="Verdana"/>
              </a:rPr>
              <a:t>Si supponga che il  </a:t>
            </a:r>
            <a:r>
              <a:rPr sz="2400" i="1" spc="-5" dirty="0">
                <a:latin typeface="Verdana"/>
                <a:cs typeface="Verdana"/>
              </a:rPr>
              <a:t>consiglio scolastico decida </a:t>
            </a:r>
            <a:r>
              <a:rPr sz="2400" i="1" dirty="0">
                <a:latin typeface="Verdana"/>
                <a:cs typeface="Verdana"/>
              </a:rPr>
              <a:t>una </a:t>
            </a:r>
            <a:r>
              <a:rPr sz="2400" i="1" spc="-5" dirty="0">
                <a:latin typeface="Verdana"/>
                <a:cs typeface="Verdana"/>
              </a:rPr>
              <a:t>riduzione di </a:t>
            </a:r>
            <a:r>
              <a:rPr sz="2400" i="1" dirty="0">
                <a:latin typeface="Verdana"/>
                <a:cs typeface="Verdana"/>
              </a:rPr>
              <a:t>2  studenti </a:t>
            </a:r>
            <a:r>
              <a:rPr sz="2400" i="1" spc="-5" dirty="0">
                <a:latin typeface="Verdana"/>
                <a:cs typeface="Verdana"/>
              </a:rPr>
              <a:t>per classe. Quale sarebbe </a:t>
            </a:r>
            <a:r>
              <a:rPr sz="2400" i="1" spc="-10" dirty="0">
                <a:latin typeface="Verdana"/>
                <a:cs typeface="Verdana"/>
              </a:rPr>
              <a:t>l’effetto </a:t>
            </a:r>
            <a:r>
              <a:rPr sz="2400" i="1" dirty="0">
                <a:latin typeface="Verdana"/>
                <a:cs typeface="Verdana"/>
              </a:rPr>
              <a:t>sui  </a:t>
            </a:r>
            <a:r>
              <a:rPr sz="2400" i="1" spc="-5" dirty="0">
                <a:latin typeface="Verdana"/>
                <a:cs typeface="Verdana"/>
              </a:rPr>
              <a:t>punteggi </a:t>
            </a:r>
            <a:r>
              <a:rPr sz="2400" i="1" dirty="0">
                <a:latin typeface="Verdana"/>
                <a:cs typeface="Verdana"/>
              </a:rPr>
              <a:t>nei </a:t>
            </a:r>
            <a:r>
              <a:rPr sz="2400" i="1" spc="-5" dirty="0">
                <a:latin typeface="Verdana"/>
                <a:cs typeface="Verdana"/>
              </a:rPr>
              <a:t>test? </a:t>
            </a:r>
            <a:r>
              <a:rPr sz="2400" i="1" dirty="0">
                <a:latin typeface="Verdana"/>
                <a:cs typeface="Verdana"/>
              </a:rPr>
              <a:t>Questa è una </a:t>
            </a:r>
            <a:r>
              <a:rPr sz="2400" i="1" spc="-5" dirty="0">
                <a:latin typeface="Verdana"/>
                <a:cs typeface="Verdana"/>
              </a:rPr>
              <a:t>domanda </a:t>
            </a:r>
            <a:r>
              <a:rPr sz="2400" i="1" dirty="0">
                <a:latin typeface="Verdana"/>
                <a:cs typeface="Verdana"/>
              </a:rPr>
              <a:t>causale  (qual è </a:t>
            </a:r>
            <a:r>
              <a:rPr sz="2400" i="1" spc="-10" dirty="0">
                <a:latin typeface="Verdana"/>
                <a:cs typeface="Verdana"/>
              </a:rPr>
              <a:t>l’effetto </a:t>
            </a:r>
            <a:r>
              <a:rPr sz="2400" i="1" dirty="0">
                <a:latin typeface="Verdana"/>
                <a:cs typeface="Verdana"/>
              </a:rPr>
              <a:t>causale sui </a:t>
            </a:r>
            <a:r>
              <a:rPr sz="2400" i="1" spc="-5" dirty="0">
                <a:latin typeface="Verdana"/>
                <a:cs typeface="Verdana"/>
              </a:rPr>
              <a:t>punteggi </a:t>
            </a:r>
            <a:r>
              <a:rPr sz="2400" i="1" dirty="0">
                <a:latin typeface="Verdana"/>
                <a:cs typeface="Verdana"/>
              </a:rPr>
              <a:t>nei </a:t>
            </a:r>
            <a:r>
              <a:rPr sz="2400" i="1" spc="-5" dirty="0">
                <a:latin typeface="Verdana"/>
                <a:cs typeface="Verdana"/>
              </a:rPr>
              <a:t>test di  </a:t>
            </a:r>
            <a:r>
              <a:rPr sz="2400" i="1" dirty="0">
                <a:latin typeface="Verdana"/>
                <a:cs typeface="Verdana"/>
              </a:rPr>
              <a:t>STR?) </a:t>
            </a:r>
            <a:r>
              <a:rPr sz="2400" i="1" spc="-5" dirty="0">
                <a:latin typeface="Verdana"/>
                <a:cs typeface="Verdana"/>
              </a:rPr>
              <a:t>perciò dobbiamo stimare questo effetto  causale.</a:t>
            </a:r>
            <a:endParaRPr sz="2400">
              <a:latin typeface="Verdana"/>
              <a:cs typeface="Verdana"/>
            </a:endParaRPr>
          </a:p>
          <a:p>
            <a:pPr marL="355600" marR="5080" indent="-5080">
              <a:lnSpc>
                <a:spcPct val="100000"/>
              </a:lnSpc>
              <a:spcBef>
                <a:spcPts val="580"/>
              </a:spcBef>
            </a:pPr>
            <a:r>
              <a:rPr sz="2400" i="1" dirty="0">
                <a:latin typeface="Verdana"/>
                <a:cs typeface="Verdana"/>
              </a:rPr>
              <a:t>A </a:t>
            </a:r>
            <a:r>
              <a:rPr sz="2400" i="1" spc="-5" dirty="0">
                <a:latin typeface="Verdana"/>
                <a:cs typeface="Verdana"/>
              </a:rPr>
              <a:t>parte la discussione dell’attività di previsione, lo  scopo di questo corso </a:t>
            </a:r>
            <a:r>
              <a:rPr sz="2400" i="1" dirty="0">
                <a:latin typeface="Verdana"/>
                <a:cs typeface="Verdana"/>
              </a:rPr>
              <a:t>è </a:t>
            </a:r>
            <a:r>
              <a:rPr sz="2400" i="1" spc="-5" dirty="0">
                <a:latin typeface="Verdana"/>
                <a:cs typeface="Verdana"/>
              </a:rPr>
              <a:t>la </a:t>
            </a:r>
            <a:r>
              <a:rPr sz="2400" i="1" dirty="0">
                <a:latin typeface="Verdana"/>
                <a:cs typeface="Verdana"/>
              </a:rPr>
              <a:t>stima </a:t>
            </a:r>
            <a:r>
              <a:rPr sz="2400" i="1" spc="-5" dirty="0">
                <a:latin typeface="Verdana"/>
                <a:cs typeface="Verdana"/>
              </a:rPr>
              <a:t>di effetti causali  </a:t>
            </a:r>
            <a:r>
              <a:rPr sz="2400" i="1" dirty="0">
                <a:latin typeface="Verdana"/>
                <a:cs typeface="Verdana"/>
              </a:rPr>
              <a:t>mediante </a:t>
            </a:r>
            <a:r>
              <a:rPr sz="2400" i="1" spc="-5" dirty="0">
                <a:latin typeface="Verdana"/>
                <a:cs typeface="Verdana"/>
              </a:rPr>
              <a:t>metodi di</a:t>
            </a:r>
            <a:r>
              <a:rPr sz="2400" i="1" spc="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regressione.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72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602360"/>
            <a:ext cx="7843520" cy="4810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Verdana"/>
                <a:cs typeface="Verdana"/>
              </a:rPr>
              <a:t>Che </a:t>
            </a:r>
            <a:r>
              <a:rPr sz="2400" b="1" spc="-5" dirty="0">
                <a:latin typeface="Verdana"/>
                <a:cs typeface="Verdana"/>
              </a:rPr>
              <a:t>cos’è, precisamente, un effetto</a:t>
            </a:r>
            <a:r>
              <a:rPr sz="2400" b="1" spc="4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causale?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</a:pPr>
            <a:endParaRPr sz="43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800" spc="-5" dirty="0">
                <a:latin typeface="Verdana"/>
                <a:cs typeface="Verdana"/>
              </a:rPr>
              <a:t>La “causalità” è un </a:t>
            </a:r>
            <a:r>
              <a:rPr sz="2800" spc="-10" dirty="0">
                <a:latin typeface="Verdana"/>
                <a:cs typeface="Verdana"/>
              </a:rPr>
              <a:t>concetto</a:t>
            </a:r>
            <a:r>
              <a:rPr sz="2800" spc="114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complesso!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Verdana"/>
              <a:buChar char="•"/>
            </a:pPr>
            <a:endParaRPr sz="3850">
              <a:latin typeface="Verdana"/>
              <a:cs typeface="Verdana"/>
            </a:endParaRPr>
          </a:p>
          <a:p>
            <a:pPr marL="355600" marR="360680" indent="-342900">
              <a:lnSpc>
                <a:spcPct val="100000"/>
              </a:lnSpc>
              <a:buChar char="•"/>
              <a:tabLst>
                <a:tab pos="355600" algn="l"/>
              </a:tabLst>
            </a:pPr>
            <a:r>
              <a:rPr sz="2800" dirty="0">
                <a:latin typeface="Verdana"/>
                <a:cs typeface="Verdana"/>
              </a:rPr>
              <a:t>In </a:t>
            </a:r>
            <a:r>
              <a:rPr sz="2800" spc="-5" dirty="0">
                <a:latin typeface="Verdana"/>
                <a:cs typeface="Verdana"/>
              </a:rPr>
              <a:t>questo </a:t>
            </a:r>
            <a:r>
              <a:rPr sz="2800" spc="-10" dirty="0">
                <a:latin typeface="Verdana"/>
                <a:cs typeface="Verdana"/>
              </a:rPr>
              <a:t>corso </a:t>
            </a:r>
            <a:r>
              <a:rPr sz="2800" spc="-5" dirty="0">
                <a:latin typeface="Verdana"/>
                <a:cs typeface="Verdana"/>
              </a:rPr>
              <a:t>adottiamo </a:t>
            </a:r>
            <a:r>
              <a:rPr sz="2800" spc="-10" dirty="0">
                <a:latin typeface="Verdana"/>
                <a:cs typeface="Verdana"/>
              </a:rPr>
              <a:t>un </a:t>
            </a:r>
            <a:r>
              <a:rPr sz="2800" spc="-5" dirty="0">
                <a:latin typeface="Verdana"/>
                <a:cs typeface="Verdana"/>
              </a:rPr>
              <a:t>approccio  </a:t>
            </a:r>
            <a:r>
              <a:rPr sz="2800" spc="-10" dirty="0">
                <a:latin typeface="Verdana"/>
                <a:cs typeface="Verdana"/>
              </a:rPr>
              <a:t>pratico </a:t>
            </a:r>
            <a:r>
              <a:rPr sz="2800" spc="-5" dirty="0">
                <a:latin typeface="Verdana"/>
                <a:cs typeface="Verdana"/>
              </a:rPr>
              <a:t>alla </a:t>
            </a:r>
            <a:r>
              <a:rPr sz="2800" spc="-15" dirty="0">
                <a:latin typeface="Verdana"/>
                <a:cs typeface="Verdana"/>
              </a:rPr>
              <a:t>definizione </a:t>
            </a:r>
            <a:r>
              <a:rPr sz="2800" spc="-5" dirty="0">
                <a:latin typeface="Verdana"/>
                <a:cs typeface="Verdana"/>
              </a:rPr>
              <a:t>di</a:t>
            </a:r>
            <a:r>
              <a:rPr sz="2800" spc="145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causalità:</a:t>
            </a:r>
            <a:endParaRPr sz="2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850">
              <a:latin typeface="Verdana"/>
              <a:cs typeface="Verdana"/>
            </a:endParaRPr>
          </a:p>
          <a:p>
            <a:pPr marL="355600" marR="5080" indent="-5080">
              <a:lnSpc>
                <a:spcPct val="100000"/>
              </a:lnSpc>
            </a:pPr>
            <a:r>
              <a:rPr sz="2800" b="1" spc="-10" dirty="0">
                <a:latin typeface="Verdana"/>
                <a:cs typeface="Verdana"/>
              </a:rPr>
              <a:t>Un effetto causale </a:t>
            </a:r>
            <a:r>
              <a:rPr sz="2800" b="1" spc="-5" dirty="0">
                <a:latin typeface="Verdana"/>
                <a:cs typeface="Verdana"/>
              </a:rPr>
              <a:t>è definito </a:t>
            </a:r>
            <a:r>
              <a:rPr sz="2800" b="1" spc="-10" dirty="0">
                <a:latin typeface="Verdana"/>
                <a:cs typeface="Verdana"/>
              </a:rPr>
              <a:t>come un  effetto misurato </a:t>
            </a:r>
            <a:r>
              <a:rPr sz="2800" b="1" spc="-5" dirty="0">
                <a:latin typeface="Verdana"/>
                <a:cs typeface="Verdana"/>
              </a:rPr>
              <a:t>in </a:t>
            </a:r>
            <a:r>
              <a:rPr sz="2800" b="1" spc="-10" dirty="0">
                <a:latin typeface="Verdana"/>
                <a:cs typeface="Verdana"/>
              </a:rPr>
              <a:t>un esperimento  controllato casualizzato</a:t>
            </a:r>
            <a:r>
              <a:rPr sz="2800" b="1" spc="140" dirty="0">
                <a:latin typeface="Verdana"/>
                <a:cs typeface="Verdana"/>
              </a:rPr>
              <a:t> </a:t>
            </a:r>
            <a:r>
              <a:rPr sz="2800" b="1" spc="-5" dirty="0">
                <a:latin typeface="Verdana"/>
                <a:cs typeface="Verdana"/>
              </a:rPr>
              <a:t>ideale.</a:t>
            </a:r>
            <a:endParaRPr sz="28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73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485901"/>
            <a:ext cx="8164830" cy="5965825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5"/>
              </a:spcBef>
            </a:pPr>
            <a:r>
              <a:rPr sz="2400" b="1" spc="-5" dirty="0">
                <a:latin typeface="Verdana"/>
                <a:cs typeface="Verdana"/>
              </a:rPr>
              <a:t>Esperimento controllato causalizzato</a:t>
            </a:r>
            <a:r>
              <a:rPr sz="2400" b="1" spc="5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ideale</a:t>
            </a:r>
            <a:endParaRPr sz="2400">
              <a:latin typeface="Verdana"/>
              <a:cs typeface="Verdana"/>
            </a:endParaRPr>
          </a:p>
          <a:p>
            <a:pPr marL="355600" marR="172720" indent="-342900">
              <a:lnSpc>
                <a:spcPct val="100000"/>
              </a:lnSpc>
              <a:spcBef>
                <a:spcPts val="92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latin typeface="Verdana"/>
                <a:cs typeface="Verdana"/>
              </a:rPr>
              <a:t>Ideale</a:t>
            </a:r>
            <a:r>
              <a:rPr sz="2400" spc="-5" dirty="0">
                <a:latin typeface="Verdana"/>
                <a:cs typeface="Verdana"/>
              </a:rPr>
              <a:t>: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soggetti </a:t>
            </a:r>
            <a:r>
              <a:rPr sz="2400" dirty="0">
                <a:latin typeface="Verdana"/>
                <a:cs typeface="Verdana"/>
              </a:rPr>
              <a:t>seguono </a:t>
            </a:r>
            <a:r>
              <a:rPr sz="2400" spc="-5" dirty="0">
                <a:latin typeface="Verdana"/>
                <a:cs typeface="Verdana"/>
              </a:rPr>
              <a:t>tutti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protocollo di  trattamento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perfetta compliance, </a:t>
            </a:r>
            <a:r>
              <a:rPr sz="2400" dirty="0">
                <a:latin typeface="Verdana"/>
                <a:cs typeface="Verdana"/>
              </a:rPr>
              <a:t>nessun </a:t>
            </a:r>
            <a:r>
              <a:rPr sz="2400" spc="-5" dirty="0">
                <a:latin typeface="Verdana"/>
                <a:cs typeface="Verdana"/>
              </a:rPr>
              <a:t>errore  </a:t>
            </a:r>
            <a:r>
              <a:rPr sz="2400" dirty="0">
                <a:latin typeface="Verdana"/>
                <a:cs typeface="Verdana"/>
              </a:rPr>
              <a:t>nei </a:t>
            </a:r>
            <a:r>
              <a:rPr sz="2400" spc="-5" dirty="0">
                <a:latin typeface="Verdana"/>
                <a:cs typeface="Verdana"/>
              </a:rPr>
              <a:t>report,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ecc.!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75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latin typeface="Verdana"/>
                <a:cs typeface="Verdana"/>
              </a:rPr>
              <a:t>Casualizzato</a:t>
            </a:r>
            <a:r>
              <a:rPr sz="2400" spc="-5" dirty="0">
                <a:latin typeface="Verdana"/>
                <a:cs typeface="Verdana"/>
              </a:rPr>
              <a:t>: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soggetti della </a:t>
            </a:r>
            <a:r>
              <a:rPr sz="2400" spc="-10" dirty="0">
                <a:latin typeface="Verdana"/>
                <a:cs typeface="Verdana"/>
              </a:rPr>
              <a:t>popolazione </a:t>
            </a:r>
            <a:r>
              <a:rPr sz="2400" spc="-5" dirty="0">
                <a:latin typeface="Verdana"/>
                <a:cs typeface="Verdana"/>
              </a:rPr>
              <a:t>di  </a:t>
            </a:r>
            <a:r>
              <a:rPr sz="2400" spc="-10" dirty="0">
                <a:latin typeface="Verdana"/>
                <a:cs typeface="Verdana"/>
              </a:rPr>
              <a:t>interesse </a:t>
            </a:r>
            <a:r>
              <a:rPr sz="2400" spc="-5" dirty="0">
                <a:latin typeface="Verdana"/>
                <a:cs typeface="Verdana"/>
              </a:rPr>
              <a:t>sono assegnati casualmente </a:t>
            </a:r>
            <a:r>
              <a:rPr sz="2400" dirty="0">
                <a:latin typeface="Verdana"/>
                <a:cs typeface="Verdana"/>
              </a:rPr>
              <a:t>a un </a:t>
            </a:r>
            <a:r>
              <a:rPr sz="2400" spc="-5" dirty="0">
                <a:latin typeface="Verdana"/>
                <a:cs typeface="Verdana"/>
              </a:rPr>
              <a:t>gruppo  di trattamento </a:t>
            </a:r>
            <a:r>
              <a:rPr sz="2400" dirty="0">
                <a:latin typeface="Verdana"/>
                <a:cs typeface="Verdana"/>
              </a:rPr>
              <a:t>o </a:t>
            </a:r>
            <a:r>
              <a:rPr sz="2400" spc="-5" dirty="0">
                <a:latin typeface="Verdana"/>
                <a:cs typeface="Verdana"/>
              </a:rPr>
              <a:t>di controllo (così </a:t>
            </a:r>
            <a:r>
              <a:rPr sz="2400" dirty="0">
                <a:latin typeface="Verdana"/>
                <a:cs typeface="Verdana"/>
              </a:rPr>
              <a:t>non ci </a:t>
            </a:r>
            <a:r>
              <a:rPr sz="2400" spc="-5" dirty="0">
                <a:latin typeface="Verdana"/>
                <a:cs typeface="Verdana"/>
              </a:rPr>
              <a:t>sono  fattori di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confusione)</a:t>
            </a:r>
            <a:endParaRPr sz="2400">
              <a:latin typeface="Verdana"/>
              <a:cs typeface="Verdana"/>
            </a:endParaRPr>
          </a:p>
          <a:p>
            <a:pPr marL="355600" marR="1210310" indent="-342900">
              <a:lnSpc>
                <a:spcPct val="100000"/>
              </a:lnSpc>
              <a:spcBef>
                <a:spcPts val="58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latin typeface="Verdana"/>
                <a:cs typeface="Verdana"/>
              </a:rPr>
              <a:t>Controllato</a:t>
            </a:r>
            <a:r>
              <a:rPr sz="2400" spc="-5" dirty="0">
                <a:latin typeface="Verdana"/>
                <a:cs typeface="Verdana"/>
              </a:rPr>
              <a:t>: la disponibilità di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gruppo di  controllo permette di misurare l’effetto  differenziale del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trattamento</a:t>
            </a:r>
            <a:endParaRPr sz="2400">
              <a:latin typeface="Verdana"/>
              <a:cs typeface="Verdana"/>
            </a:endParaRPr>
          </a:p>
          <a:p>
            <a:pPr marL="355600" marR="111760" indent="-342900">
              <a:lnSpc>
                <a:spcPct val="100000"/>
              </a:lnSpc>
              <a:spcBef>
                <a:spcPts val="58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400" i="1" spc="-5" dirty="0">
                <a:latin typeface="Verdana"/>
                <a:cs typeface="Verdana"/>
              </a:rPr>
              <a:t>Esperimento</a:t>
            </a:r>
            <a:r>
              <a:rPr sz="2400" spc="-5" dirty="0">
                <a:latin typeface="Verdana"/>
                <a:cs typeface="Verdana"/>
              </a:rPr>
              <a:t>: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trattamento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assegnato  nell’esperimento: </a:t>
            </a:r>
            <a:r>
              <a:rPr sz="2400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soggetti </a:t>
            </a:r>
            <a:r>
              <a:rPr sz="2400" dirty="0">
                <a:latin typeface="Verdana"/>
                <a:cs typeface="Verdana"/>
              </a:rPr>
              <a:t>non hanno </a:t>
            </a:r>
            <a:r>
              <a:rPr sz="2400" spc="-5" dirty="0">
                <a:latin typeface="Verdana"/>
                <a:cs typeface="Verdana"/>
              </a:rPr>
              <a:t>scelta,  perciò </a:t>
            </a:r>
            <a:r>
              <a:rPr sz="2400" dirty="0">
                <a:latin typeface="Verdana"/>
                <a:cs typeface="Verdana"/>
              </a:rPr>
              <a:t>non vi è </a:t>
            </a:r>
            <a:r>
              <a:rPr sz="2400" spc="-5" dirty="0">
                <a:latin typeface="Verdana"/>
                <a:cs typeface="Verdana"/>
              </a:rPr>
              <a:t>“causalità </a:t>
            </a:r>
            <a:r>
              <a:rPr sz="2400" spc="-10" dirty="0">
                <a:latin typeface="Verdana"/>
                <a:cs typeface="Verdana"/>
              </a:rPr>
              <a:t>inversa” in </a:t>
            </a:r>
            <a:r>
              <a:rPr sz="2400" dirty="0">
                <a:latin typeface="Verdana"/>
                <a:cs typeface="Verdana"/>
              </a:rPr>
              <a:t>cui i </a:t>
            </a:r>
            <a:r>
              <a:rPr sz="2400" spc="-5" dirty="0">
                <a:latin typeface="Verdana"/>
                <a:cs typeface="Verdana"/>
              </a:rPr>
              <a:t>soggetti  </a:t>
            </a:r>
            <a:r>
              <a:rPr sz="2400" spc="-10" dirty="0">
                <a:latin typeface="Verdana"/>
                <a:cs typeface="Verdana"/>
              </a:rPr>
              <a:t>scelgono il </a:t>
            </a:r>
            <a:r>
              <a:rPr sz="2400" spc="-5" dirty="0">
                <a:latin typeface="Verdana"/>
                <a:cs typeface="Verdana"/>
              </a:rPr>
              <a:t>trattamento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ritengono</a:t>
            </a:r>
            <a:r>
              <a:rPr sz="2400" spc="15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migliore.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6-</a:t>
            </a:r>
            <a:fld id="{81D60167-4931-47E6-BA6A-407CBD079E47}" type="slidenum">
              <a:rPr dirty="0"/>
              <a:t>74</a:t>
            </a:fld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03579" y="2127504"/>
            <a:ext cx="211520" cy="3197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6846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Lo </a:t>
            </a:r>
            <a:r>
              <a:rPr spc="-5" dirty="0"/>
              <a:t>stimatore </a:t>
            </a:r>
            <a:r>
              <a:rPr spc="-10" dirty="0"/>
              <a:t>OLS </a:t>
            </a:r>
            <a:r>
              <a:rPr spc="-5" dirty="0"/>
              <a:t>(Paragrafo</a:t>
            </a:r>
            <a:r>
              <a:rPr spc="30" dirty="0"/>
              <a:t> </a:t>
            </a:r>
            <a:r>
              <a:rPr spc="-5" dirty="0"/>
              <a:t>4.2)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8140" y="1632330"/>
            <a:ext cx="64211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Come possiamo stimare β</a:t>
            </a:r>
            <a:r>
              <a:rPr sz="2400" spc="-7" baseline="-20833" dirty="0">
                <a:latin typeface="Verdana"/>
                <a:cs typeface="Verdana"/>
              </a:rPr>
              <a:t>0 </a:t>
            </a:r>
            <a:r>
              <a:rPr sz="2400" i="1" dirty="0">
                <a:latin typeface="Verdana"/>
                <a:cs typeface="Verdana"/>
              </a:rPr>
              <a:t>e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spc="-7" baseline="-20833" dirty="0">
                <a:latin typeface="Verdana"/>
                <a:cs typeface="Verdana"/>
              </a:rPr>
              <a:t>1 </a:t>
            </a:r>
            <a:r>
              <a:rPr sz="2400" i="1" spc="-5" dirty="0">
                <a:latin typeface="Verdana"/>
                <a:cs typeface="Verdana"/>
              </a:rPr>
              <a:t>dai</a:t>
            </a:r>
            <a:r>
              <a:rPr sz="2400" i="1" spc="-53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data?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140" y="3388232"/>
            <a:ext cx="783399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Per analogia, </a:t>
            </a:r>
            <a:r>
              <a:rPr sz="2400" b="1" spc="-5" dirty="0">
                <a:latin typeface="Verdana"/>
                <a:cs typeface="Verdana"/>
              </a:rPr>
              <a:t>ci </a:t>
            </a:r>
            <a:r>
              <a:rPr sz="2400" b="1" spc="-10" dirty="0">
                <a:latin typeface="Verdana"/>
                <a:cs typeface="Verdana"/>
              </a:rPr>
              <a:t>concentreremo sullo </a:t>
            </a:r>
            <a:r>
              <a:rPr sz="2400" b="1" spc="-5" dirty="0">
                <a:latin typeface="Verdana"/>
                <a:cs typeface="Verdana"/>
              </a:rPr>
              <a:t>stimatore  dei minimi quadrati (OLS, “</a:t>
            </a:r>
            <a:r>
              <a:rPr sz="2400" b="1" i="1" spc="-5" dirty="0">
                <a:latin typeface="Verdana"/>
                <a:cs typeface="Verdana"/>
              </a:rPr>
              <a:t>ordinary </a:t>
            </a:r>
            <a:r>
              <a:rPr sz="2400" b="1" i="1" dirty="0">
                <a:latin typeface="Verdana"/>
                <a:cs typeface="Verdana"/>
              </a:rPr>
              <a:t>least  </a:t>
            </a:r>
            <a:r>
              <a:rPr sz="2400" b="1" i="1" spc="-5" dirty="0">
                <a:latin typeface="Verdana"/>
                <a:cs typeface="Verdana"/>
              </a:rPr>
              <a:t>squares</a:t>
            </a:r>
            <a:r>
              <a:rPr sz="2400" b="1" spc="-5" dirty="0">
                <a:latin typeface="Verdana"/>
                <a:cs typeface="Verdana"/>
              </a:rPr>
              <a:t>”) dei parametri ignoti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b="1" spc="-7" baseline="-20833" dirty="0">
                <a:latin typeface="Verdana"/>
                <a:cs typeface="Verdana"/>
              </a:rPr>
              <a:t>0 </a:t>
            </a:r>
            <a:r>
              <a:rPr sz="2400" b="1" dirty="0">
                <a:latin typeface="Verdana"/>
                <a:cs typeface="Verdana"/>
              </a:rPr>
              <a:t>e </a:t>
            </a:r>
            <a:r>
              <a:rPr sz="2400" i="1" spc="-5" dirty="0">
                <a:latin typeface="Verdana"/>
                <a:cs typeface="Verdana"/>
              </a:rPr>
              <a:t>β</a:t>
            </a:r>
            <a:r>
              <a:rPr sz="2400" b="1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. Lo  stimatore OLS </a:t>
            </a:r>
            <a:r>
              <a:rPr sz="2400" dirty="0">
                <a:latin typeface="Verdana"/>
                <a:cs typeface="Verdana"/>
              </a:rPr>
              <a:t>è dato</a:t>
            </a:r>
            <a:r>
              <a:rPr sz="2400" spc="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9949" y="2606864"/>
            <a:ext cx="466725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spc="-30" dirty="0">
                <a:latin typeface="Times New Roman"/>
                <a:cs typeface="Times New Roman"/>
              </a:rPr>
              <a:t>m</a:t>
            </a:r>
            <a:r>
              <a:rPr sz="2250" spc="-25" dirty="0">
                <a:latin typeface="Times New Roman"/>
                <a:cs typeface="Times New Roman"/>
              </a:rPr>
              <a:t>i</a:t>
            </a:r>
            <a:r>
              <a:rPr sz="2250" spc="15" dirty="0">
                <a:latin typeface="Times New Roman"/>
                <a:cs typeface="Times New Roman"/>
              </a:rPr>
              <a:t>n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34165" y="2822494"/>
            <a:ext cx="14668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15" dirty="0">
                <a:latin typeface="Times New Roman"/>
                <a:cs typeface="Times New Roman"/>
              </a:rPr>
              <a:t>m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72940" y="2822494"/>
            <a:ext cx="7239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5" dirty="0">
                <a:latin typeface="Times New Roman"/>
                <a:cs typeface="Times New Roman"/>
              </a:rPr>
              <a:t>i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41872" y="2606864"/>
            <a:ext cx="906780" cy="368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250" dirty="0">
                <a:latin typeface="Times New Roman"/>
                <a:cs typeface="Times New Roman"/>
              </a:rPr>
              <a:t>(</a:t>
            </a:r>
            <a:r>
              <a:rPr sz="2250" i="1" dirty="0">
                <a:latin typeface="Times New Roman"/>
                <a:cs typeface="Times New Roman"/>
              </a:rPr>
              <a:t>Y </a:t>
            </a:r>
            <a:r>
              <a:rPr sz="2250" spc="15" dirty="0">
                <a:latin typeface="Symbol"/>
                <a:cs typeface="Symbol"/>
              </a:rPr>
              <a:t></a:t>
            </a:r>
            <a:r>
              <a:rPr sz="2250" spc="85" dirty="0">
                <a:latin typeface="Times New Roman"/>
                <a:cs typeface="Times New Roman"/>
              </a:rPr>
              <a:t> </a:t>
            </a:r>
            <a:r>
              <a:rPr sz="2250" i="1" dirty="0">
                <a:latin typeface="Times New Roman"/>
                <a:cs typeface="Times New Roman"/>
              </a:rPr>
              <a:t>m</a:t>
            </a:r>
            <a:r>
              <a:rPr sz="2250" dirty="0">
                <a:latin typeface="Times New Roman"/>
                <a:cs typeface="Times New Roman"/>
              </a:rPr>
              <a:t>)</a:t>
            </a:r>
            <a:endParaRPr sz="22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28047" y="2598629"/>
            <a:ext cx="10985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10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58863" y="3002863"/>
            <a:ext cx="25209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i="1" spc="60" dirty="0">
                <a:latin typeface="Times New Roman"/>
                <a:cs typeface="Times New Roman"/>
              </a:rPr>
              <a:t>i</a:t>
            </a:r>
            <a:r>
              <a:rPr sz="1300" spc="-25" dirty="0">
                <a:latin typeface="Symbol"/>
                <a:cs typeface="Symbol"/>
              </a:rPr>
              <a:t></a:t>
            </a:r>
            <a:r>
              <a:rPr sz="1300" spc="10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440" y="2071242"/>
            <a:ext cx="79260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2820"/>
              </a:lnSpc>
              <a:spcBef>
                <a:spcPts val="100"/>
              </a:spcBef>
              <a:tabLst>
                <a:tab pos="6219825" algn="l"/>
              </a:tabLst>
            </a:pP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ricordi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10" dirty="0">
                <a:latin typeface="Verdana"/>
                <a:cs typeface="Verdana"/>
              </a:rPr>
              <a:t>lo </a:t>
            </a:r>
            <a:r>
              <a:rPr sz="2400" spc="-5" dirty="0">
                <a:latin typeface="Verdana"/>
                <a:cs typeface="Verdana"/>
              </a:rPr>
              <a:t>stimatore OLS</a:t>
            </a:r>
            <a:r>
              <a:rPr sz="2400" spc="20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μ</a:t>
            </a:r>
            <a:r>
              <a:rPr sz="2400" i="1" spc="-7" baseline="-20833" dirty="0">
                <a:latin typeface="Verdana"/>
                <a:cs typeface="Verdana"/>
              </a:rPr>
              <a:t>Y</a:t>
            </a:r>
            <a:r>
              <a:rPr sz="2400" spc="-5" dirty="0">
                <a:latin typeface="Verdana"/>
                <a:cs typeface="Verdana"/>
              </a:rPr>
              <a:t>:,	</a:t>
            </a:r>
            <a:r>
              <a:rPr sz="2400" dirty="0">
                <a:latin typeface="Verdana"/>
                <a:cs typeface="Verdana"/>
              </a:rPr>
              <a:t>, è </a:t>
            </a:r>
            <a:r>
              <a:rPr sz="2400" spc="-5" dirty="0">
                <a:latin typeface="Verdana"/>
                <a:cs typeface="Verdana"/>
              </a:rPr>
              <a:t>dato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da</a:t>
            </a:r>
            <a:endParaRPr sz="2400">
              <a:latin typeface="Verdana"/>
              <a:cs typeface="Verdana"/>
            </a:endParaRPr>
          </a:p>
          <a:p>
            <a:pPr marR="450215" algn="ctr">
              <a:lnSpc>
                <a:spcPts val="1500"/>
              </a:lnSpc>
            </a:pPr>
            <a:r>
              <a:rPr sz="1300" i="1" spc="10" dirty="0">
                <a:latin typeface="Times New Roman"/>
                <a:cs typeface="Times New Roman"/>
              </a:rPr>
              <a:t>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11249" y="2520706"/>
            <a:ext cx="335915" cy="53975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350" spc="50" dirty="0">
                <a:latin typeface="Symbol"/>
                <a:cs typeface="Symbol"/>
              </a:rPr>
              <a:t></a:t>
            </a:r>
            <a:endParaRPr sz="3350">
              <a:latin typeface="Symbol"/>
              <a:cs typeface="Symbo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13896" y="5247287"/>
            <a:ext cx="3279614" cy="6916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60332" y="2546306"/>
            <a:ext cx="1218565" cy="0"/>
          </a:xfrm>
          <a:custGeom>
            <a:avLst/>
            <a:gdLst/>
            <a:ahLst/>
            <a:cxnLst/>
            <a:rect l="l" t="t" r="r" b="b"/>
            <a:pathLst>
              <a:path w="1218564">
                <a:moveTo>
                  <a:pt x="0" y="0"/>
                </a:moveTo>
                <a:lnTo>
                  <a:pt x="1218272" y="0"/>
                </a:lnTo>
              </a:path>
            </a:pathLst>
          </a:custGeom>
          <a:ln w="127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1991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Meccanismo </a:t>
            </a:r>
            <a:r>
              <a:rPr spc="-10" dirty="0"/>
              <a:t>dei </a:t>
            </a:r>
            <a:r>
              <a:rPr spc="-5" dirty="0"/>
              <a:t>minimi </a:t>
            </a:r>
            <a:r>
              <a:rPr spc="-10" dirty="0"/>
              <a:t>quadrati</a:t>
            </a:r>
            <a:r>
              <a:rPr spc="110" dirty="0"/>
              <a:t> </a:t>
            </a:r>
            <a:r>
              <a:rPr spc="-5" dirty="0"/>
              <a:t>ordinari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58140" y="1630807"/>
            <a:ext cx="63144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20802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retta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regressione:	</a:t>
            </a:r>
            <a:r>
              <a:rPr sz="2000" i="1" spc="-5" dirty="0">
                <a:latin typeface="Verdana"/>
                <a:cs typeface="Verdana"/>
              </a:rPr>
              <a:t>TestScore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10" dirty="0">
                <a:latin typeface="Verdana"/>
                <a:cs typeface="Verdana"/>
              </a:rPr>
              <a:t>β</a:t>
            </a:r>
            <a:r>
              <a:rPr sz="1950" spc="15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35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STR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60902" y="2362326"/>
            <a:ext cx="18351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i="1" dirty="0">
                <a:latin typeface="Verdana"/>
                <a:cs typeface="Verdana"/>
              </a:rPr>
              <a:t>β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19398" y="2510154"/>
            <a:ext cx="1333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Verdana"/>
                <a:cs typeface="Verdana"/>
              </a:rPr>
              <a:t>1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34090" y="2362326"/>
            <a:ext cx="60071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=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??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89071" y="2177751"/>
            <a:ext cx="161671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  <a:tabLst>
                <a:tab pos="387350" algn="l"/>
              </a:tabLst>
            </a:pPr>
            <a:r>
              <a:rPr sz="3000" baseline="-40277" dirty="0">
                <a:latin typeface="Verdana"/>
                <a:cs typeface="Verdana"/>
              </a:rPr>
              <a:t>=	</a:t>
            </a:r>
            <a:r>
              <a:rPr sz="2000" spc="10" dirty="0">
                <a:latin typeface="Symbol"/>
                <a:cs typeface="Symbol"/>
              </a:rPr>
              <a:t></a:t>
            </a:r>
            <a:r>
              <a:rPr sz="2000" spc="10" dirty="0">
                <a:latin typeface="Times New Roman"/>
                <a:cs typeface="Times New Roman"/>
              </a:rPr>
              <a:t>TestScore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162430" y="2541195"/>
            <a:ext cx="614680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10" dirty="0">
                <a:latin typeface="Symbol"/>
                <a:cs typeface="Symbol"/>
              </a:rPr>
              <a:t></a:t>
            </a:r>
            <a:r>
              <a:rPr sz="2000" i="1" spc="15" dirty="0">
                <a:latin typeface="Times New Roman"/>
                <a:cs typeface="Times New Roman"/>
              </a:rPr>
              <a:t>S</a:t>
            </a:r>
            <a:r>
              <a:rPr sz="2000" i="1" spc="25" dirty="0">
                <a:latin typeface="Times New Roman"/>
                <a:cs typeface="Times New Roman"/>
              </a:rPr>
              <a:t>T</a:t>
            </a:r>
            <a:r>
              <a:rPr sz="2000" i="1" spc="15" dirty="0">
                <a:latin typeface="Times New Roman"/>
                <a:cs typeface="Times New Roman"/>
              </a:rPr>
              <a:t>R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6989" y="3061595"/>
            <a:ext cx="6554848" cy="33232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4-</a:t>
            </a: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</TotalTime>
  <Words>5588</Words>
  <Application>Microsoft Office PowerPoint</Application>
  <PresentationFormat>Presentazione su schermo (4:3)</PresentationFormat>
  <Paragraphs>965</Paragraphs>
  <Slides>74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74</vt:i4>
      </vt:variant>
    </vt:vector>
  </HeadingPairs>
  <TitlesOfParts>
    <vt:vector size="85" baseType="lpstr">
      <vt:lpstr>AoyagiKouzanFontT</vt:lpstr>
      <vt:lpstr>Arial</vt:lpstr>
      <vt:lpstr>Calibri</vt:lpstr>
      <vt:lpstr>Courier New</vt:lpstr>
      <vt:lpstr>kiloji - P</vt:lpstr>
      <vt:lpstr>Noto Sans CJK JP Medium</vt:lpstr>
      <vt:lpstr>Symbol</vt:lpstr>
      <vt:lpstr>Times New Roman</vt:lpstr>
      <vt:lpstr>Trebuchet MS</vt:lpstr>
      <vt:lpstr>Verdana</vt:lpstr>
      <vt:lpstr>Office Theme</vt:lpstr>
      <vt:lpstr>Lezione 1 Online</vt:lpstr>
      <vt:lpstr>Presentazione standard di PowerPoint</vt:lpstr>
      <vt:lpstr>Presentazione standard di PowerPoint</vt:lpstr>
      <vt:lpstr>Il problema dell’inferenza statistica per la  regressione lineare è, a livello generale, identico  a quello della stima della media o delle  differenze tra medie. L’inferenza statistica, o  econometrica, sulla pendenza comporta:</vt:lpstr>
      <vt:lpstr>Il modello di regressione lineare   Esempio tasso studenti/insegnanti:STR</vt:lpstr>
      <vt:lpstr>Il modello di regressione lineare</vt:lpstr>
      <vt:lpstr>Il modello di regressione in un’immagine: Osservazioni su Y  e X (n = 7); la retta di regressione; l’errore di regressione (il  “termine d’errore”):</vt:lpstr>
      <vt:lpstr>Lo stimatore OLS (Paragrafo 4.2)</vt:lpstr>
      <vt:lpstr>Meccanismo dei minimi quadrati ordinari</vt:lpstr>
      <vt:lpstr>min [Y  (b  b X )]2</vt:lpstr>
      <vt:lpstr>Presentazione standard di PowerPoint</vt:lpstr>
      <vt:lpstr>Applicazione ai dati dei punteggi nei test della  California Punteggio nei test – Dimensioni delle  classi</vt:lpstr>
      <vt:lpstr>Interpretazione delle stime di pendenza e  intercetta</vt:lpstr>
      <vt:lpstr>Valori predetti e residui</vt:lpstr>
      <vt:lpstr>Regressione OLS: output di STATA</vt:lpstr>
      <vt:lpstr>Misure di bontà dell’adattamento</vt:lpstr>
      <vt:lpstr>Esempio di R2 e SER</vt:lpstr>
      <vt:lpstr>Le assunzioni dei minimi quadrati</vt:lpstr>
      <vt:lpstr>Le assunzioni dei minimi quadrati</vt:lpstr>
      <vt:lpstr>Assunzione dei minimi quadrati n. 1: E(u|X = x) = 0.</vt:lpstr>
      <vt:lpstr>Assunzione dei minimi quadrati n. 1  (continua)</vt:lpstr>
      <vt:lpstr>Assunzione dei minimi quadrati n. 2:  (Xi,Yi), i = 1,…,n sono i.i.d.</vt:lpstr>
      <vt:lpstr>Presentazione standard di PowerPoint</vt:lpstr>
      <vt:lpstr>Lo stimatore OLS può essere sensibile a  un outlier:</vt:lpstr>
      <vt:lpstr>Distribuzione campionaria degli stimatori OLS</vt:lpstr>
      <vt:lpstr>Quadro di riferimento probabilistico per  la regressione lineare</vt:lpstr>
      <vt:lpstr>Intervalli di confidenza per β1</vt:lpstr>
      <vt:lpstr>Retta di regressione stimata: TestScore = 698,9 – 2,28×STR</vt:lpstr>
      <vt:lpstr>Presentazione standard di PowerPoint</vt:lpstr>
      <vt:lpstr>Regressione OLS: lettura output STATA</vt:lpstr>
      <vt:lpstr>Riepilogo di inferenza statistica in merito a β0 e β1</vt:lpstr>
      <vt:lpstr>La regressione quando X è una variabile  binaria (Paragrafo 5.3)</vt:lpstr>
      <vt:lpstr>Interpretazione delle regressioni con un  regressore binario Yi = β0 + β1Xi + ui, dove X è binaria (Xi = 0 o 1):</vt:lpstr>
      <vt:lpstr>Riepilogo: regressione quando la variabile Xi è  binaria (0/1)</vt:lpstr>
      <vt:lpstr>Presentazione standard di PowerPoint</vt:lpstr>
      <vt:lpstr>Presentazione standard di PowerPoint</vt:lpstr>
      <vt:lpstr>Presentazione standard di PowerPoint</vt:lpstr>
      <vt:lpstr>Eteroschedasticità in un'immagine:</vt:lpstr>
      <vt:lpstr>Un esempio con dati reali dall'economica del lavoro: retribuzione  oraria media rispetto agli anni di istruzione (fonte dati: Current  Population Survey):</vt:lpstr>
      <vt:lpstr>Dati dimensione classe:</vt:lpstr>
      <vt:lpstr>Finora abbiamo assunto (senza dirlo) che u poteva essere eteroschedastico.</vt:lpstr>
      <vt:lpstr>Che cosa succede se gli errori sono in effetti  omoschedastici?</vt:lpstr>
      <vt:lpstr>Presentazione standard di PowerPoint</vt:lpstr>
      <vt:lpstr>Abbiamo ora due formule per gli errori  standard per .</vt:lpstr>
      <vt:lpstr>Implicazioni pratiche…</vt:lpstr>
      <vt:lpstr>Errori standard robusti  all'eteroschedasticità in STATA</vt:lpstr>
      <vt:lpstr>Il punto essenziale:</vt:lpstr>
      <vt:lpstr>Presentazione standard di PowerPoint</vt:lpstr>
      <vt:lpstr>Eppure potreste ancora chiedervi…</vt:lpstr>
      <vt:lpstr>Le assunzioni dei minimi quadrati estese</vt:lpstr>
      <vt:lpstr>Efficienza dello stimatore OLS, parte I:  il teorema di Gauss-Markov</vt:lpstr>
      <vt:lpstr>Presentazione standard di PowerPoint</vt:lpstr>
      <vt:lpstr>Efficienza dello stimatore OLS, parte II:</vt:lpstr>
      <vt:lpstr>Alcuni aspetti critici di OLS</vt:lpstr>
      <vt:lpstr>Limitazioni di OLS (continua)</vt:lpstr>
      <vt:lpstr>Presentazione standard di PowerPoint</vt:lpstr>
      <vt:lpstr>Presentazione standard di PowerPoint</vt:lpstr>
      <vt:lpstr>Presentazione standard di PowerPoint</vt:lpstr>
      <vt:lpstr>Implicazioni pratiche:</vt:lpstr>
      <vt:lpstr>Riepilogo e valutazione (Paragrafo 5.7)</vt:lpstr>
      <vt:lpstr>1. Distorsione da variabili omesse</vt:lpstr>
      <vt:lpstr>La distorsione da variabili omesse</vt:lpstr>
      <vt:lpstr>Presentazione standard di PowerPoint</vt:lpstr>
      <vt:lpstr>La distorsione da variabili omesse (continua)</vt:lpstr>
      <vt:lpstr>Presentazione standard di PowerPoint</vt:lpstr>
      <vt:lpstr>Presentazione standard di PowerPoint</vt:lpstr>
      <vt:lpstr>Formula della distorsione da variabili omesse:</vt:lpstr>
      <vt:lpstr>Presentazione standard di PowerPoint</vt:lpstr>
      <vt:lpstr>Presentazione standard di PowerPoint</vt:lpstr>
      <vt:lpstr>Che cosa vogliamo stimare, precisamente,  quando eseguiamo una regressione?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ASUS</cp:lastModifiedBy>
  <cp:revision>6</cp:revision>
  <dcterms:created xsi:type="dcterms:W3CDTF">2020-03-17T11:40:56Z</dcterms:created>
  <dcterms:modified xsi:type="dcterms:W3CDTF">2020-03-18T09:54:42Z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2020-03-17T00:00:00Z</vt:filetime>
  </property>
</Properties>
</file>