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1" r:id="rId17"/>
    <p:sldId id="296" r:id="rId18"/>
    <p:sldId id="297" r:id="rId19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991600" y="0"/>
                </a:lnTo>
                <a:lnTo>
                  <a:pt x="0" y="0"/>
                </a:lnTo>
                <a:lnTo>
                  <a:pt x="0" y="228600"/>
                </a:lnTo>
                <a:lnTo>
                  <a:pt x="8991600" y="228600"/>
                </a:lnTo>
                <a:lnTo>
                  <a:pt x="8991600" y="6172200"/>
                </a:lnTo>
                <a:lnTo>
                  <a:pt x="8229600" y="6172200"/>
                </a:lnTo>
                <a:lnTo>
                  <a:pt x="8229600" y="6858000"/>
                </a:lnTo>
                <a:lnTo>
                  <a:pt x="9144000" y="6858000"/>
                </a:lnTo>
                <a:lnTo>
                  <a:pt x="9144000" y="6705600"/>
                </a:lnTo>
                <a:lnTo>
                  <a:pt x="9144000" y="6172200"/>
                </a:lnTo>
                <a:lnTo>
                  <a:pt x="9144000" y="228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A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299085"/>
            <a:ext cx="8376919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490" y="1424810"/>
            <a:ext cx="6557645" cy="1490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2015" y="6492097"/>
            <a:ext cx="2559685" cy="149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04021" y="6356662"/>
            <a:ext cx="642620" cy="242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0402C9-CECE-406E-B114-4328561E9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533400"/>
            <a:ext cx="6322059" cy="196572"/>
          </a:xfrm>
        </p:spPr>
        <p:txBody>
          <a:bodyPr/>
          <a:lstStyle/>
          <a:p>
            <a:r>
              <a:rPr lang="it-IT" dirty="0"/>
              <a:t>Effetti casuali dinamici</a:t>
            </a:r>
          </a:p>
        </p:txBody>
      </p:sp>
    </p:spTree>
    <p:extLst>
      <p:ext uri="{BB962C8B-B14F-4D97-AF65-F5344CB8AC3E}">
        <p14:creationId xmlns:p14="http://schemas.microsoft.com/office/powerpoint/2010/main" val="3032232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5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Gli effetti causali </a:t>
            </a:r>
            <a:r>
              <a:rPr spc="-5" dirty="0"/>
              <a:t>dinamici e </a:t>
            </a:r>
            <a:r>
              <a:rPr dirty="0"/>
              <a:t>il </a:t>
            </a:r>
            <a:r>
              <a:rPr spc="-5" dirty="0"/>
              <a:t>modello a  </a:t>
            </a:r>
            <a:r>
              <a:rPr spc="-10" dirty="0"/>
              <a:t>ritardi</a:t>
            </a:r>
            <a:r>
              <a:rPr spc="10" dirty="0"/>
              <a:t> </a:t>
            </a:r>
            <a:r>
              <a:rPr spc="-10" dirty="0"/>
              <a:t>distribuiti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94640" y="1570456"/>
            <a:ext cx="8521065" cy="403796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R="3830320" algn="ctr">
              <a:lnSpc>
                <a:spcPct val="100000"/>
              </a:lnSpc>
              <a:spcBef>
                <a:spcPts val="580"/>
              </a:spcBef>
            </a:pPr>
            <a:r>
              <a:rPr sz="2000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Il </a:t>
            </a:r>
            <a:r>
              <a:rPr sz="2000" b="1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modello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 </a:t>
            </a:r>
            <a:r>
              <a:rPr sz="2000" b="1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ritardi distribuiti</a:t>
            </a:r>
            <a:r>
              <a:rPr sz="2000" b="1" u="sng" spc="2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è:</a:t>
            </a:r>
            <a:endParaRPr sz="2000">
              <a:latin typeface="Verdana"/>
              <a:cs typeface="Verdana"/>
            </a:endParaRPr>
          </a:p>
          <a:p>
            <a:pPr marL="125730" algn="ctr">
              <a:lnSpc>
                <a:spcPct val="100000"/>
              </a:lnSpc>
              <a:spcBef>
                <a:spcPts val="480"/>
              </a:spcBef>
            </a:pP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1</a:t>
            </a:r>
            <a:r>
              <a:rPr sz="2000" i="1" spc="10" dirty="0">
                <a:latin typeface="Verdana"/>
                <a:cs typeface="Verdana"/>
              </a:rPr>
              <a:t>X</a:t>
            </a:r>
            <a:r>
              <a:rPr sz="1950" i="1" spc="15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+ … +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i="1" spc="15" baseline="-21367" dirty="0">
                <a:latin typeface="Verdana"/>
                <a:cs typeface="Verdana"/>
              </a:rPr>
              <a:t>r</a:t>
            </a:r>
            <a:r>
              <a:rPr sz="2000" i="1" spc="10" dirty="0">
                <a:latin typeface="Verdana"/>
                <a:cs typeface="Verdana"/>
              </a:rPr>
              <a:t>X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–</a:t>
            </a:r>
            <a:r>
              <a:rPr sz="1950" i="1" spc="15" baseline="-21367" dirty="0">
                <a:latin typeface="Verdana"/>
                <a:cs typeface="Verdana"/>
              </a:rPr>
              <a:t>r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15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endParaRPr sz="1950" baseline="-21367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444500" indent="-342900">
              <a:lnSpc>
                <a:spcPct val="100000"/>
              </a:lnSpc>
              <a:buFont typeface="Verdana"/>
              <a:buChar char="•"/>
              <a:tabLst>
                <a:tab pos="443865" algn="l"/>
                <a:tab pos="444500" algn="l"/>
              </a:tabLst>
            </a:pP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1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b="1" i="1" spc="-5" dirty="0">
                <a:latin typeface="Verdana"/>
                <a:cs typeface="Verdana"/>
              </a:rPr>
              <a:t>effetto </a:t>
            </a:r>
            <a:r>
              <a:rPr sz="2000" b="1" i="1" dirty="0">
                <a:latin typeface="Verdana"/>
                <a:cs typeface="Verdana"/>
              </a:rPr>
              <a:t>d’impatto </a:t>
            </a:r>
            <a:r>
              <a:rPr sz="2000" b="1" i="1" spc="-5" dirty="0">
                <a:latin typeface="Verdana"/>
                <a:cs typeface="Verdana"/>
              </a:rPr>
              <a:t>della </a:t>
            </a:r>
            <a:r>
              <a:rPr sz="2000" b="1" i="1" dirty="0">
                <a:latin typeface="Verdana"/>
                <a:cs typeface="Verdana"/>
              </a:rPr>
              <a:t>variazione in X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effetto</a:t>
            </a:r>
            <a:r>
              <a:rPr sz="2000" spc="-31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della</a:t>
            </a:r>
            <a:endParaRPr sz="2000">
              <a:latin typeface="Verdana"/>
              <a:cs typeface="Verdana"/>
            </a:endParaRPr>
          </a:p>
          <a:p>
            <a:pPr marL="4445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Verdana"/>
                <a:cs typeface="Verdana"/>
              </a:rPr>
              <a:t>variazione in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spc="-5" dirty="0">
                <a:latin typeface="Verdana"/>
                <a:cs typeface="Verdana"/>
              </a:rPr>
              <a:t>tenendo </a:t>
            </a:r>
            <a:r>
              <a:rPr sz="2000" dirty="0">
                <a:latin typeface="Verdana"/>
                <a:cs typeface="Verdana"/>
              </a:rPr>
              <a:t>costante </a:t>
            </a:r>
            <a:r>
              <a:rPr sz="2000" spc="-5" dirty="0">
                <a:latin typeface="Verdana"/>
                <a:cs typeface="Verdana"/>
              </a:rPr>
              <a:t>l’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1950" i="1" spc="-7" baseline="-21367" dirty="0">
                <a:latin typeface="Verdana"/>
                <a:cs typeface="Verdana"/>
              </a:rPr>
              <a:t>t</a:t>
            </a:r>
            <a:r>
              <a:rPr sz="1950" i="1" spc="-89" baseline="-21367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precedente</a:t>
            </a:r>
            <a:endParaRPr sz="2000">
              <a:latin typeface="Verdana"/>
              <a:cs typeface="Verdana"/>
            </a:endParaRPr>
          </a:p>
          <a:p>
            <a:pPr marL="444500" marR="690880" indent="-342900">
              <a:lnSpc>
                <a:spcPct val="100000"/>
              </a:lnSpc>
              <a:spcBef>
                <a:spcPts val="480"/>
              </a:spcBef>
              <a:buFont typeface="Verdana"/>
              <a:buChar char="•"/>
              <a:tabLst>
                <a:tab pos="443865" algn="l"/>
                <a:tab pos="444500" algn="l"/>
              </a:tabLst>
            </a:pP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b="1" i="1" spc="-5" dirty="0">
                <a:latin typeface="Verdana"/>
                <a:cs typeface="Verdana"/>
              </a:rPr>
              <a:t>moltiplicatore dinamico periodo </a:t>
            </a:r>
            <a:r>
              <a:rPr sz="2000" b="1" i="1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= effetto </a:t>
            </a:r>
            <a:r>
              <a:rPr sz="2000" spc="-5" dirty="0">
                <a:latin typeface="Verdana"/>
                <a:cs typeface="Verdana"/>
              </a:rPr>
              <a:t>della  variazione in </a:t>
            </a:r>
            <a:r>
              <a:rPr sz="2000" i="1" spc="10" dirty="0">
                <a:latin typeface="Verdana"/>
                <a:cs typeface="Verdana"/>
              </a:rPr>
              <a:t>X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–1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spc="-5" dirty="0">
                <a:latin typeface="Verdana"/>
                <a:cs typeface="Verdana"/>
              </a:rPr>
              <a:t>tenendo </a:t>
            </a:r>
            <a:r>
              <a:rPr sz="2000" dirty="0">
                <a:latin typeface="Verdana"/>
                <a:cs typeface="Verdana"/>
              </a:rPr>
              <a:t>costante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spc="10" dirty="0">
                <a:latin typeface="Verdana"/>
                <a:cs typeface="Verdana"/>
              </a:rPr>
              <a:t>X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–2</a:t>
            </a:r>
            <a:r>
              <a:rPr sz="2000" spc="10" dirty="0">
                <a:latin typeface="Verdana"/>
                <a:cs typeface="Verdana"/>
              </a:rPr>
              <a:t>,</a:t>
            </a:r>
            <a:r>
              <a:rPr sz="2000" spc="-330" dirty="0">
                <a:latin typeface="Verdana"/>
                <a:cs typeface="Verdana"/>
              </a:rPr>
              <a:t> </a:t>
            </a:r>
            <a:r>
              <a:rPr sz="2000" i="1" spc="10" dirty="0">
                <a:latin typeface="Verdana"/>
                <a:cs typeface="Verdana"/>
              </a:rPr>
              <a:t>X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–3</a:t>
            </a:r>
            <a:r>
              <a:rPr sz="2000" spc="10" dirty="0">
                <a:latin typeface="Verdana"/>
                <a:cs typeface="Verdana"/>
              </a:rPr>
              <a:t>,…</a:t>
            </a:r>
            <a:endParaRPr sz="2000">
              <a:latin typeface="Verdana"/>
              <a:cs typeface="Verdana"/>
            </a:endParaRPr>
          </a:p>
          <a:p>
            <a:pPr marL="444500" marR="223520" indent="-342900">
              <a:lnSpc>
                <a:spcPct val="100000"/>
              </a:lnSpc>
              <a:spcBef>
                <a:spcPts val="480"/>
              </a:spcBef>
              <a:buFont typeface="Verdana"/>
              <a:buChar char="•"/>
              <a:tabLst>
                <a:tab pos="443865" algn="l"/>
                <a:tab pos="444500" algn="l"/>
              </a:tabLst>
            </a:pP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3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b="1" i="1" spc="-5" dirty="0">
                <a:latin typeface="Verdana"/>
                <a:cs typeface="Verdana"/>
              </a:rPr>
              <a:t>moltiplicatore dinamico periodo </a:t>
            </a:r>
            <a:r>
              <a:rPr sz="2000" b="1" i="1" dirty="0">
                <a:latin typeface="Verdana"/>
                <a:cs typeface="Verdana"/>
              </a:rPr>
              <a:t>2 </a:t>
            </a:r>
            <a:r>
              <a:rPr sz="2000" spc="-5" dirty="0">
                <a:latin typeface="Verdana"/>
                <a:cs typeface="Verdana"/>
              </a:rPr>
              <a:t>(ecc.) </a:t>
            </a:r>
            <a:r>
              <a:rPr sz="2000" dirty="0">
                <a:latin typeface="Verdana"/>
                <a:cs typeface="Verdana"/>
              </a:rPr>
              <a:t>= effetto 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variazione in </a:t>
            </a:r>
            <a:r>
              <a:rPr sz="2000" i="1" spc="10" dirty="0">
                <a:latin typeface="Verdana"/>
                <a:cs typeface="Verdana"/>
              </a:rPr>
              <a:t>X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–2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spc="-5" dirty="0">
                <a:latin typeface="Verdana"/>
                <a:cs typeface="Verdana"/>
              </a:rPr>
              <a:t>tenendo </a:t>
            </a:r>
            <a:r>
              <a:rPr sz="2000" dirty="0">
                <a:latin typeface="Verdana"/>
                <a:cs typeface="Verdana"/>
              </a:rPr>
              <a:t>costante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spc="10" dirty="0">
                <a:latin typeface="Verdana"/>
                <a:cs typeface="Verdana"/>
              </a:rPr>
              <a:t>X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–1</a:t>
            </a:r>
            <a:r>
              <a:rPr sz="2000" spc="10" dirty="0">
                <a:latin typeface="Verdana"/>
                <a:cs typeface="Verdana"/>
              </a:rPr>
              <a:t>,</a:t>
            </a:r>
            <a:r>
              <a:rPr sz="2000" spc="-285" dirty="0">
                <a:latin typeface="Verdana"/>
                <a:cs typeface="Verdana"/>
              </a:rPr>
              <a:t> </a:t>
            </a:r>
            <a:r>
              <a:rPr sz="2000" i="1" spc="10" dirty="0">
                <a:latin typeface="Verdana"/>
                <a:cs typeface="Verdana"/>
              </a:rPr>
              <a:t>X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–3</a:t>
            </a:r>
            <a:r>
              <a:rPr sz="2000" spc="10" dirty="0">
                <a:latin typeface="Verdana"/>
                <a:cs typeface="Verdana"/>
              </a:rPr>
              <a:t>,…</a:t>
            </a:r>
            <a:endParaRPr sz="2000">
              <a:latin typeface="Verdana"/>
              <a:cs typeface="Verdana"/>
            </a:endParaRPr>
          </a:p>
          <a:p>
            <a:pPr marL="444500" indent="-342900">
              <a:lnSpc>
                <a:spcPct val="100000"/>
              </a:lnSpc>
              <a:spcBef>
                <a:spcPts val="480"/>
              </a:spcBef>
              <a:buFont typeface="Verdana"/>
              <a:buChar char="•"/>
              <a:tabLst>
                <a:tab pos="443865" algn="l"/>
                <a:tab pos="444500" algn="l"/>
              </a:tabLst>
            </a:pPr>
            <a:r>
              <a:rPr sz="2000" b="1" i="1" dirty="0">
                <a:latin typeface="Verdana"/>
                <a:cs typeface="Verdana"/>
              </a:rPr>
              <a:t>Moltiplicatori dinamici</a:t>
            </a:r>
            <a:r>
              <a:rPr sz="2000" b="1" i="1" spc="5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cumulati</a:t>
            </a:r>
            <a:endParaRPr sz="2000">
              <a:latin typeface="Verdana"/>
              <a:cs typeface="Verdana"/>
            </a:endParaRPr>
          </a:p>
          <a:p>
            <a:pPr marL="558800">
              <a:lnSpc>
                <a:spcPct val="100000"/>
              </a:lnSpc>
              <a:spcBef>
                <a:spcPts val="390"/>
              </a:spcBef>
              <a:tabLst>
                <a:tab pos="845185" algn="l"/>
              </a:tabLst>
            </a:pPr>
            <a:r>
              <a:rPr sz="1600" spc="-5" dirty="0">
                <a:latin typeface="Verdana"/>
                <a:cs typeface="Verdana"/>
              </a:rPr>
              <a:t>–	</a:t>
            </a:r>
            <a:r>
              <a:rPr sz="1600" dirty="0">
                <a:latin typeface="Verdana"/>
                <a:cs typeface="Verdana"/>
              </a:rPr>
              <a:t>Il </a:t>
            </a:r>
            <a:r>
              <a:rPr sz="1600" spc="-5" dirty="0">
                <a:latin typeface="Verdana"/>
                <a:cs typeface="Verdana"/>
              </a:rPr>
              <a:t>moltiplicatore </a:t>
            </a:r>
            <a:r>
              <a:rPr sz="1600" spc="-10" dirty="0">
                <a:latin typeface="Verdana"/>
                <a:cs typeface="Verdana"/>
              </a:rPr>
              <a:t>dinamico cumulato del </a:t>
            </a:r>
            <a:r>
              <a:rPr sz="1600" spc="-5" dirty="0">
                <a:latin typeface="Verdana"/>
                <a:cs typeface="Verdana"/>
              </a:rPr>
              <a:t>secondo </a:t>
            </a:r>
            <a:r>
              <a:rPr sz="1600" spc="-10" dirty="0">
                <a:latin typeface="Verdana"/>
                <a:cs typeface="Verdana"/>
              </a:rPr>
              <a:t>periodo </a:t>
            </a:r>
            <a:r>
              <a:rPr sz="1600" spc="-5" dirty="0">
                <a:latin typeface="Verdana"/>
                <a:cs typeface="Verdana"/>
              </a:rPr>
              <a:t>è </a:t>
            </a:r>
            <a:r>
              <a:rPr sz="1600" i="1" spc="-5" dirty="0">
                <a:latin typeface="Verdana"/>
                <a:cs typeface="Verdana"/>
              </a:rPr>
              <a:t>β</a:t>
            </a:r>
            <a:r>
              <a:rPr sz="1575" spc="-7" baseline="-21164" dirty="0">
                <a:latin typeface="Verdana"/>
                <a:cs typeface="Verdana"/>
              </a:rPr>
              <a:t>1 </a:t>
            </a:r>
            <a:r>
              <a:rPr sz="1600" spc="-5" dirty="0">
                <a:latin typeface="Verdana"/>
                <a:cs typeface="Verdana"/>
              </a:rPr>
              <a:t>+ </a:t>
            </a:r>
            <a:r>
              <a:rPr sz="1600" i="1" spc="-5" dirty="0">
                <a:latin typeface="Verdana"/>
                <a:cs typeface="Verdana"/>
              </a:rPr>
              <a:t>β</a:t>
            </a:r>
            <a:r>
              <a:rPr sz="1575" spc="-7" baseline="-21164" dirty="0">
                <a:latin typeface="Verdana"/>
                <a:cs typeface="Verdana"/>
              </a:rPr>
              <a:t>2 </a:t>
            </a:r>
            <a:r>
              <a:rPr sz="1600" spc="-5" dirty="0">
                <a:latin typeface="Verdana"/>
                <a:cs typeface="Verdana"/>
              </a:rPr>
              <a:t>+ </a:t>
            </a:r>
            <a:r>
              <a:rPr sz="1600" i="1" spc="-5" dirty="0">
                <a:latin typeface="Verdana"/>
                <a:cs typeface="Verdana"/>
              </a:rPr>
              <a:t>β</a:t>
            </a:r>
            <a:r>
              <a:rPr sz="1575" spc="-7" baseline="-21164" dirty="0">
                <a:latin typeface="Verdana"/>
                <a:cs typeface="Verdana"/>
              </a:rPr>
              <a:t>3</a:t>
            </a:r>
            <a:r>
              <a:rPr sz="1575" spc="232" baseline="-21164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=</a:t>
            </a:r>
            <a:endParaRPr sz="1600">
              <a:latin typeface="Verdana"/>
              <a:cs typeface="Verdana"/>
            </a:endParaRPr>
          </a:p>
          <a:p>
            <a:pPr marL="845185">
              <a:lnSpc>
                <a:spcPct val="100000"/>
              </a:lnSpc>
              <a:tabLst>
                <a:tab pos="2692400" algn="l"/>
              </a:tabLst>
            </a:pPr>
            <a:r>
              <a:rPr sz="1600" spc="-5" dirty="0">
                <a:latin typeface="Verdana"/>
                <a:cs typeface="Verdana"/>
              </a:rPr>
              <a:t>effetto</a:t>
            </a:r>
            <a:r>
              <a:rPr sz="1600" spc="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d’impatto	</a:t>
            </a:r>
            <a:r>
              <a:rPr sz="1600" spc="-5" dirty="0">
                <a:latin typeface="Verdana"/>
                <a:cs typeface="Verdana"/>
              </a:rPr>
              <a:t>+ effetto </a:t>
            </a:r>
            <a:r>
              <a:rPr sz="1600" spc="-10" dirty="0">
                <a:latin typeface="Verdana"/>
                <a:cs typeface="Verdana"/>
              </a:rPr>
              <a:t>periodo </a:t>
            </a:r>
            <a:r>
              <a:rPr sz="1600" spc="-5" dirty="0">
                <a:latin typeface="Verdana"/>
                <a:cs typeface="Verdana"/>
              </a:rPr>
              <a:t>1 + effetto </a:t>
            </a:r>
            <a:r>
              <a:rPr sz="1600" spc="-10" dirty="0">
                <a:latin typeface="Verdana"/>
                <a:cs typeface="Verdana"/>
              </a:rPr>
              <a:t>periodo</a:t>
            </a:r>
            <a:r>
              <a:rPr sz="1600" spc="8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2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75933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L’esogeneità </a:t>
            </a:r>
            <a:r>
              <a:rPr spc="-5" dirty="0"/>
              <a:t>nella </a:t>
            </a:r>
            <a:r>
              <a:rPr spc="-10" dirty="0"/>
              <a:t>regressione </a:t>
            </a:r>
            <a:r>
              <a:rPr spc="-5" dirty="0"/>
              <a:t>a</a:t>
            </a:r>
            <a:r>
              <a:rPr spc="170" dirty="0"/>
              <a:t> </a:t>
            </a:r>
            <a:r>
              <a:rPr spc="-10" dirty="0"/>
              <a:t>serie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temporali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32740" y="1570456"/>
            <a:ext cx="8058784" cy="3267561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580"/>
              </a:spcBef>
            </a:pPr>
            <a:r>
              <a:rPr sz="2000" b="1" spc="-5" dirty="0">
                <a:latin typeface="Verdana"/>
                <a:cs typeface="Verdana"/>
              </a:rPr>
              <a:t>Esogeneità </a:t>
            </a:r>
            <a:r>
              <a:rPr sz="2000" spc="-5" dirty="0">
                <a:latin typeface="Verdana"/>
                <a:cs typeface="Verdana"/>
              </a:rPr>
              <a:t>(</a:t>
            </a:r>
            <a:r>
              <a:rPr sz="2000" i="1" spc="-5" dirty="0">
                <a:latin typeface="Verdana"/>
                <a:cs typeface="Verdana"/>
              </a:rPr>
              <a:t>passato </a:t>
            </a:r>
            <a:r>
              <a:rPr sz="2000" i="1" dirty="0">
                <a:latin typeface="Verdana"/>
                <a:cs typeface="Verdana"/>
              </a:rPr>
              <a:t>e</a:t>
            </a:r>
            <a:r>
              <a:rPr sz="2000" i="1" spc="-4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presente</a:t>
            </a:r>
            <a:r>
              <a:rPr sz="2000" spc="-5" dirty="0">
                <a:latin typeface="Verdana"/>
                <a:cs typeface="Verdana"/>
              </a:rPr>
              <a:t>)</a:t>
            </a:r>
            <a:endParaRPr sz="2000" dirty="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  <a:spcBef>
                <a:spcPts val="480"/>
              </a:spcBef>
            </a:pP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b="1" i="1" dirty="0">
                <a:latin typeface="Verdana"/>
                <a:cs typeface="Verdana"/>
              </a:rPr>
              <a:t>esogena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spc="10" dirty="0">
                <a:latin typeface="Verdana"/>
                <a:cs typeface="Verdana"/>
              </a:rPr>
              <a:t>X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–1</a:t>
            </a:r>
            <a:r>
              <a:rPr sz="2000" spc="10" dirty="0">
                <a:latin typeface="Verdana"/>
                <a:cs typeface="Verdana"/>
              </a:rPr>
              <a:t>, </a:t>
            </a:r>
            <a:r>
              <a:rPr sz="2000" i="1" spc="10" dirty="0">
                <a:latin typeface="Verdana"/>
                <a:cs typeface="Verdana"/>
              </a:rPr>
              <a:t>X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–2</a:t>
            </a:r>
            <a:r>
              <a:rPr sz="2000" spc="10" dirty="0">
                <a:latin typeface="Verdana"/>
                <a:cs typeface="Verdana"/>
              </a:rPr>
              <a:t>,…)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 dirty="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000" b="1" spc="-5" dirty="0">
                <a:latin typeface="Verdana"/>
                <a:cs typeface="Verdana"/>
              </a:rPr>
              <a:t>Esogeneità stretta </a:t>
            </a:r>
            <a:r>
              <a:rPr sz="2000" spc="-5" dirty="0">
                <a:latin typeface="Verdana"/>
                <a:cs typeface="Verdana"/>
              </a:rPr>
              <a:t>(</a:t>
            </a:r>
            <a:r>
              <a:rPr sz="2000" i="1" spc="-5" dirty="0">
                <a:latin typeface="Verdana"/>
                <a:cs typeface="Verdana"/>
              </a:rPr>
              <a:t>passato, presente, </a:t>
            </a:r>
            <a:r>
              <a:rPr sz="2000" i="1" dirty="0">
                <a:latin typeface="Verdana"/>
                <a:cs typeface="Verdana"/>
              </a:rPr>
              <a:t>e</a:t>
            </a:r>
            <a:r>
              <a:rPr sz="2000" i="1" spc="-7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futuro</a:t>
            </a:r>
            <a:r>
              <a:rPr sz="2000" dirty="0">
                <a:latin typeface="Verdana"/>
                <a:cs typeface="Verdana"/>
              </a:rPr>
              <a:t>)</a:t>
            </a:r>
          </a:p>
          <a:p>
            <a:pPr marL="63500">
              <a:lnSpc>
                <a:spcPct val="100000"/>
              </a:lnSpc>
              <a:spcBef>
                <a:spcPts val="484"/>
              </a:spcBef>
              <a:tabLst>
                <a:tab pos="655955" algn="l"/>
              </a:tabLst>
            </a:pP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è	</a:t>
            </a:r>
            <a:r>
              <a:rPr sz="2000" b="1" i="1" spc="-5" dirty="0">
                <a:latin typeface="Verdana"/>
                <a:cs typeface="Verdana"/>
              </a:rPr>
              <a:t>strettamente esogena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|…, </a:t>
            </a:r>
            <a:r>
              <a:rPr sz="2000" i="1" spc="10" dirty="0">
                <a:latin typeface="Verdana"/>
                <a:cs typeface="Verdana"/>
              </a:rPr>
              <a:t>X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+1</a:t>
            </a:r>
            <a:r>
              <a:rPr sz="2000" spc="10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spc="10" dirty="0">
                <a:latin typeface="Verdana"/>
                <a:cs typeface="Verdana"/>
              </a:rPr>
              <a:t>X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–1</a:t>
            </a:r>
            <a:r>
              <a:rPr sz="2000" spc="10" dirty="0">
                <a:latin typeface="Verdana"/>
                <a:cs typeface="Verdana"/>
              </a:rPr>
              <a:t>, </a:t>
            </a:r>
            <a:r>
              <a:rPr sz="2000" dirty="0">
                <a:latin typeface="Verdana"/>
                <a:cs typeface="Verdana"/>
              </a:rPr>
              <a:t>…) =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 dirty="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buChar char="•"/>
              <a:tabLst>
                <a:tab pos="405765" algn="l"/>
                <a:tab pos="406400" algn="l"/>
              </a:tabLst>
            </a:pPr>
            <a:r>
              <a:rPr sz="2000" spc="-5" dirty="0">
                <a:latin typeface="Verdana"/>
                <a:cs typeface="Verdana"/>
              </a:rPr>
              <a:t>L’esogeneità stretta </a:t>
            </a:r>
            <a:r>
              <a:rPr sz="2000" spc="-10" dirty="0" err="1">
                <a:latin typeface="Verdana"/>
                <a:cs typeface="Verdana"/>
              </a:rPr>
              <a:t>implica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 err="1">
                <a:latin typeface="Verdana"/>
                <a:cs typeface="Verdana"/>
              </a:rPr>
              <a:t>l’esogeneità</a:t>
            </a:r>
            <a:r>
              <a:rPr lang="it-IT" sz="2000" spc="-5" dirty="0">
                <a:latin typeface="Verdana"/>
                <a:cs typeface="Verdana"/>
              </a:rPr>
              <a:t> ma non il contrario</a:t>
            </a:r>
            <a:endParaRPr sz="2000" dirty="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esogena, allora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possibile </a:t>
            </a:r>
            <a:r>
              <a:rPr sz="2000" dirty="0">
                <a:latin typeface="Verdana"/>
                <a:cs typeface="Verdana"/>
              </a:rPr>
              <a:t>usare </a:t>
            </a:r>
            <a:r>
              <a:rPr sz="2000" spc="-5" dirty="0">
                <a:latin typeface="Verdana"/>
                <a:cs typeface="Verdana"/>
              </a:rPr>
              <a:t>gli OLS per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stimare</a:t>
            </a:r>
            <a:endParaRPr sz="2000" dirty="0">
              <a:latin typeface="Verdana"/>
              <a:cs typeface="Verdana"/>
            </a:endParaRPr>
          </a:p>
          <a:p>
            <a:pPr marL="4064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l’effetto </a:t>
            </a:r>
            <a:r>
              <a:rPr sz="2000" dirty="0">
                <a:latin typeface="Verdana"/>
                <a:cs typeface="Verdana"/>
              </a:rPr>
              <a:t>causale su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di una </a:t>
            </a:r>
            <a:r>
              <a:rPr sz="2000" spc="-5" dirty="0">
                <a:latin typeface="Verdana"/>
                <a:cs typeface="Verdana"/>
              </a:rPr>
              <a:t>variazione in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….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299085"/>
            <a:ext cx="8376919" cy="980524"/>
          </a:xfrm>
          <a:prstGeom prst="rect">
            <a:avLst/>
          </a:prstGeom>
        </p:spPr>
        <p:txBody>
          <a:bodyPr vert="horz" wrap="square" lIns="0" tIns="117601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Stima degli </a:t>
            </a:r>
            <a:r>
              <a:rPr spc="-10" dirty="0"/>
              <a:t>effetti causali </a:t>
            </a:r>
            <a:r>
              <a:rPr spc="-5" dirty="0"/>
              <a:t>dinamici </a:t>
            </a:r>
            <a:r>
              <a:rPr spc="-10" dirty="0"/>
              <a:t>con  regressori </a:t>
            </a:r>
            <a:r>
              <a:rPr spc="-10" dirty="0" err="1"/>
              <a:t>esogeni</a:t>
            </a:r>
            <a:r>
              <a:rPr spc="-10" dirty="0"/>
              <a:t> 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45440" y="1559179"/>
            <a:ext cx="8023225" cy="42691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75"/>
              </a:spcBef>
            </a:pPr>
            <a:r>
              <a:rPr sz="2400" b="1" dirty="0">
                <a:latin typeface="Verdana"/>
                <a:cs typeface="Verdana"/>
              </a:rPr>
              <a:t>Modello a </a:t>
            </a:r>
            <a:r>
              <a:rPr sz="2400" b="1" spc="-5" dirty="0">
                <a:latin typeface="Verdana"/>
                <a:cs typeface="Verdana"/>
              </a:rPr>
              <a:t>ritardi</a:t>
            </a:r>
            <a:r>
              <a:rPr sz="2400" b="1" spc="15" dirty="0">
                <a:latin typeface="Verdana"/>
                <a:cs typeface="Verdana"/>
              </a:rPr>
              <a:t> </a:t>
            </a:r>
            <a:r>
              <a:rPr sz="2400" b="1" spc="-10" dirty="0">
                <a:latin typeface="Verdana"/>
                <a:cs typeface="Verdana"/>
              </a:rPr>
              <a:t>distribuiti:</a:t>
            </a:r>
            <a:endParaRPr sz="2400" dirty="0">
              <a:latin typeface="Verdana"/>
              <a:cs typeface="Verdana"/>
            </a:endParaRPr>
          </a:p>
          <a:p>
            <a:pPr marL="282575" algn="ctr">
              <a:lnSpc>
                <a:spcPct val="100000"/>
              </a:lnSpc>
              <a:spcBef>
                <a:spcPts val="575"/>
              </a:spcBef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t </a:t>
            </a:r>
            <a:r>
              <a:rPr sz="2400" dirty="0">
                <a:latin typeface="Verdana"/>
                <a:cs typeface="Verdana"/>
              </a:rPr>
              <a:t>+ … +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i="1" spc="-7" baseline="-20833" dirty="0">
                <a:latin typeface="Verdana"/>
                <a:cs typeface="Verdana"/>
              </a:rPr>
              <a:t>r</a:t>
            </a:r>
            <a:r>
              <a:rPr sz="2400" spc="-7" baseline="-20833" dirty="0">
                <a:latin typeface="Verdana"/>
                <a:cs typeface="Verdana"/>
              </a:rPr>
              <a:t>+1</a:t>
            </a:r>
            <a:r>
              <a:rPr sz="2400" spc="-5" dirty="0">
                <a:latin typeface="Verdana"/>
                <a:cs typeface="Verdana"/>
              </a:rPr>
              <a:t>X</a:t>
            </a:r>
            <a:r>
              <a:rPr sz="2400" spc="-7" baseline="-20833" dirty="0">
                <a:latin typeface="Verdana"/>
                <a:cs typeface="Verdana"/>
              </a:rPr>
              <a:t>t–</a:t>
            </a:r>
            <a:r>
              <a:rPr sz="2400" i="1" spc="-7" baseline="-20833" dirty="0">
                <a:latin typeface="Verdana"/>
                <a:cs typeface="Verdana"/>
              </a:rPr>
              <a:t>r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30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t</a:t>
            </a:r>
            <a:endParaRPr sz="2400" baseline="-20833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300" dirty="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</a:pPr>
            <a:r>
              <a:rPr sz="2400" b="1" spc="-5" dirty="0">
                <a:latin typeface="Verdana"/>
                <a:cs typeface="Verdana"/>
              </a:rPr>
              <a:t>Assunzioni del modello </a:t>
            </a:r>
            <a:r>
              <a:rPr sz="2400" b="1" dirty="0">
                <a:latin typeface="Verdana"/>
                <a:cs typeface="Verdana"/>
              </a:rPr>
              <a:t>a </a:t>
            </a:r>
            <a:r>
              <a:rPr sz="2400" b="1" spc="-5" dirty="0">
                <a:latin typeface="Verdana"/>
                <a:cs typeface="Verdana"/>
              </a:rPr>
              <a:t>ritardi</a:t>
            </a:r>
            <a:r>
              <a:rPr sz="2400" b="1" spc="80" dirty="0">
                <a:latin typeface="Verdana"/>
                <a:cs typeface="Verdana"/>
              </a:rPr>
              <a:t> </a:t>
            </a:r>
            <a:r>
              <a:rPr sz="2400" b="1" spc="-10" dirty="0">
                <a:latin typeface="Verdana"/>
                <a:cs typeface="Verdana"/>
              </a:rPr>
              <a:t>distribuiti</a:t>
            </a:r>
            <a:endParaRPr sz="2400" dirty="0">
              <a:latin typeface="Verdana"/>
              <a:cs typeface="Verdana"/>
            </a:endParaRPr>
          </a:p>
          <a:p>
            <a:pPr marL="463550" indent="-413384">
              <a:lnSpc>
                <a:spcPct val="100000"/>
              </a:lnSpc>
              <a:spcBef>
                <a:spcPts val="575"/>
              </a:spcBef>
              <a:buFont typeface="Verdana"/>
              <a:buAutoNum type="arabicPeriod"/>
              <a:tabLst>
                <a:tab pos="464184" algn="l"/>
              </a:tabLst>
            </a:pPr>
            <a:r>
              <a:rPr sz="2400" i="1" spc="-5" dirty="0">
                <a:latin typeface="Verdana"/>
                <a:cs typeface="Verdana"/>
              </a:rPr>
              <a:t>E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u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|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–1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–2</a:t>
            </a:r>
            <a:r>
              <a:rPr sz="2400" spc="-5" dirty="0">
                <a:latin typeface="Verdana"/>
                <a:cs typeface="Verdana"/>
              </a:rPr>
              <a:t>,…) </a:t>
            </a:r>
            <a:r>
              <a:rPr sz="2400" dirty="0">
                <a:latin typeface="Verdana"/>
                <a:cs typeface="Verdana"/>
              </a:rPr>
              <a:t>= 0 (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è esogena)</a:t>
            </a:r>
          </a:p>
          <a:p>
            <a:pPr marL="512445" indent="-46228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13080" algn="l"/>
              </a:tabLst>
            </a:pPr>
            <a:r>
              <a:rPr sz="2400" spc="-5" dirty="0">
                <a:latin typeface="Verdana"/>
                <a:cs typeface="Verdana"/>
              </a:rPr>
              <a:t>(a) </a:t>
            </a:r>
            <a:r>
              <a:rPr sz="2400" i="1" dirty="0">
                <a:latin typeface="Verdana"/>
                <a:cs typeface="Verdana"/>
              </a:rPr>
              <a:t>Y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hanno </a:t>
            </a:r>
            <a:r>
              <a:rPr sz="2400" spc="-5" dirty="0">
                <a:latin typeface="Verdana"/>
                <a:cs typeface="Verdana"/>
              </a:rPr>
              <a:t>distribuzioni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stabili;</a:t>
            </a:r>
            <a:endParaRPr sz="2400" dirty="0">
              <a:latin typeface="Verdana"/>
              <a:cs typeface="Verdana"/>
            </a:endParaRPr>
          </a:p>
          <a:p>
            <a:pPr marL="512445" marR="4318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Verdana"/>
                <a:cs typeface="Verdana"/>
              </a:rPr>
              <a:t>(b)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–</a:t>
            </a:r>
            <a:r>
              <a:rPr sz="2400" i="1" spc="-7" baseline="-20833" dirty="0">
                <a:latin typeface="Verdana"/>
                <a:cs typeface="Verdana"/>
              </a:rPr>
              <a:t>j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–</a:t>
            </a:r>
            <a:r>
              <a:rPr sz="2400" i="1" spc="-7" baseline="-20833" dirty="0">
                <a:latin typeface="Verdana"/>
                <a:cs typeface="Verdana"/>
              </a:rPr>
              <a:t>j</a:t>
            </a:r>
            <a:r>
              <a:rPr sz="2400" spc="-5" dirty="0">
                <a:latin typeface="Verdana"/>
                <a:cs typeface="Verdana"/>
              </a:rPr>
              <a:t>) diventano </a:t>
            </a:r>
            <a:r>
              <a:rPr sz="2400" spc="-10" dirty="0">
                <a:latin typeface="Verdana"/>
                <a:cs typeface="Verdana"/>
              </a:rPr>
              <a:t>indipendenti </a:t>
            </a:r>
            <a:r>
              <a:rPr sz="2400" dirty="0">
                <a:latin typeface="Verdana"/>
                <a:cs typeface="Verdana"/>
              </a:rPr>
              <a:t>al  crescere di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j</a:t>
            </a:r>
            <a:endParaRPr sz="2400" dirty="0">
              <a:latin typeface="Verdana"/>
              <a:cs typeface="Verdana"/>
            </a:endParaRPr>
          </a:p>
          <a:p>
            <a:pPr marL="463550" indent="-413384">
              <a:lnSpc>
                <a:spcPct val="100000"/>
              </a:lnSpc>
              <a:spcBef>
                <a:spcPts val="575"/>
              </a:spcBef>
              <a:buFont typeface="Verdana"/>
              <a:buAutoNum type="arabicPeriod" startAt="3"/>
              <a:tabLst>
                <a:tab pos="464184" algn="l"/>
              </a:tabLst>
            </a:pPr>
            <a:r>
              <a:rPr sz="2400" i="1" dirty="0">
                <a:latin typeface="Verdana"/>
                <a:cs typeface="Verdana"/>
              </a:rPr>
              <a:t>Y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spc="-5" dirty="0">
                <a:latin typeface="Verdana"/>
                <a:cs typeface="Verdana"/>
              </a:rPr>
              <a:t>presentano </a:t>
            </a:r>
            <a:r>
              <a:rPr sz="2400" dirty="0">
                <a:latin typeface="Verdana"/>
                <a:cs typeface="Verdana"/>
              </a:rPr>
              <a:t>otto momenti </a:t>
            </a:r>
            <a:r>
              <a:rPr sz="2400" spc="-5" dirty="0">
                <a:latin typeface="Verdana"/>
                <a:cs typeface="Verdana"/>
              </a:rPr>
              <a:t>finiti </a:t>
            </a:r>
            <a:r>
              <a:rPr sz="2400" dirty="0">
                <a:latin typeface="Verdana"/>
                <a:cs typeface="Verdana"/>
              </a:rPr>
              <a:t>non</a:t>
            </a:r>
            <a:r>
              <a:rPr sz="2400" spc="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nulli</a:t>
            </a:r>
            <a:endParaRPr sz="2400" dirty="0">
              <a:latin typeface="Verdana"/>
              <a:cs typeface="Verdana"/>
            </a:endParaRPr>
          </a:p>
          <a:p>
            <a:pPr marL="463550" indent="-413384">
              <a:lnSpc>
                <a:spcPct val="100000"/>
              </a:lnSpc>
              <a:spcBef>
                <a:spcPts val="580"/>
              </a:spcBef>
              <a:buAutoNum type="arabicPeriod" startAt="3"/>
              <a:tabLst>
                <a:tab pos="464184" algn="l"/>
              </a:tabLst>
            </a:pPr>
            <a:r>
              <a:rPr sz="2400" spc="-5" dirty="0">
                <a:latin typeface="Verdana"/>
                <a:cs typeface="Verdana"/>
              </a:rPr>
              <a:t>Non </a:t>
            </a:r>
            <a:r>
              <a:rPr sz="2400" dirty="0">
                <a:latin typeface="Verdana"/>
                <a:cs typeface="Verdana"/>
              </a:rPr>
              <a:t>vi è </a:t>
            </a:r>
            <a:r>
              <a:rPr sz="2400" spc="-5" dirty="0">
                <a:latin typeface="Verdana"/>
                <a:cs typeface="Verdana"/>
              </a:rPr>
              <a:t>collinearità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perfetta.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81013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Verdana"/>
                <a:cs typeface="Verdana"/>
              </a:rPr>
              <a:t>Il modello a ritardi distribuiti</a:t>
            </a:r>
            <a:r>
              <a:rPr i="1" spc="75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32740" y="1570456"/>
            <a:ext cx="8173720" cy="441579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064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Le assunzioni 1 e 4 sono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familiari</a:t>
            </a:r>
            <a:endParaRPr sz="2000">
              <a:latin typeface="Verdana"/>
              <a:cs typeface="Verdana"/>
            </a:endParaRPr>
          </a:p>
          <a:p>
            <a:pPr marL="406400" marR="74041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L’assunzione 3 è </a:t>
            </a:r>
            <a:r>
              <a:rPr sz="2000" spc="-5" dirty="0">
                <a:latin typeface="Verdana"/>
                <a:cs typeface="Verdana"/>
              </a:rPr>
              <a:t>familiare, </a:t>
            </a:r>
            <a:r>
              <a:rPr sz="2000" dirty="0">
                <a:latin typeface="Verdana"/>
                <a:cs typeface="Verdana"/>
              </a:rPr>
              <a:t>tranne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8 </a:t>
            </a:r>
            <a:r>
              <a:rPr sz="2000" spc="-5" dirty="0">
                <a:latin typeface="Verdana"/>
                <a:cs typeface="Verdana"/>
              </a:rPr>
              <a:t>(non quattro)  momenti </a:t>
            </a:r>
            <a:r>
              <a:rPr sz="2000" dirty="0">
                <a:latin typeface="Verdana"/>
                <a:cs typeface="Verdana"/>
              </a:rPr>
              <a:t>finiti – ciò ha a che fare con </a:t>
            </a:r>
            <a:r>
              <a:rPr sz="2000" spc="-5" dirty="0">
                <a:latin typeface="Verdana"/>
                <a:cs typeface="Verdana"/>
              </a:rPr>
              <a:t>gli stimatori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HAC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  <a:tab pos="6324600" algn="l"/>
              </a:tabLst>
            </a:pPr>
            <a:r>
              <a:rPr sz="2000" spc="-5" dirty="0">
                <a:latin typeface="Verdana"/>
                <a:cs typeface="Verdana"/>
              </a:rPr>
              <a:t>L’assunzione </a:t>
            </a:r>
            <a:r>
              <a:rPr sz="2000" dirty="0">
                <a:latin typeface="Verdana"/>
                <a:cs typeface="Verdana"/>
              </a:rPr>
              <a:t>2 è </a:t>
            </a:r>
            <a:r>
              <a:rPr sz="2000" spc="-5" dirty="0">
                <a:latin typeface="Verdana"/>
                <a:cs typeface="Verdana"/>
              </a:rPr>
              <a:t>diversa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prima</a:t>
            </a:r>
            <a:r>
              <a:rPr sz="2000" spc="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poneva</a:t>
            </a:r>
            <a:r>
              <a:rPr sz="2000" dirty="0">
                <a:latin typeface="Verdana"/>
                <a:cs typeface="Verdana"/>
              </a:rPr>
              <a:t> che	(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erano</a:t>
            </a:r>
            <a:endParaRPr sz="2000">
              <a:latin typeface="Verdana"/>
              <a:cs typeface="Verdana"/>
            </a:endParaRPr>
          </a:p>
          <a:p>
            <a:pPr marL="406400" marR="887094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i.i.d. </a:t>
            </a:r>
            <a:r>
              <a:rPr sz="2000" dirty="0">
                <a:latin typeface="Verdana"/>
                <a:cs typeface="Verdana"/>
              </a:rPr>
              <a:t>– con i </a:t>
            </a:r>
            <a:r>
              <a:rPr sz="2000" spc="-5" dirty="0">
                <a:latin typeface="Verdana"/>
                <a:cs typeface="Verdana"/>
              </a:rPr>
              <a:t>dati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serie temporali le </a:t>
            </a:r>
            <a:r>
              <a:rPr sz="2000" dirty="0">
                <a:latin typeface="Verdana"/>
                <a:cs typeface="Verdana"/>
              </a:rPr>
              <a:t>cose si fanno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più  complesse.</a:t>
            </a:r>
            <a:endParaRPr sz="2000">
              <a:latin typeface="Verdana"/>
              <a:cs typeface="Verdana"/>
            </a:endParaRPr>
          </a:p>
          <a:p>
            <a:pPr marL="584200" indent="-433070">
              <a:lnSpc>
                <a:spcPct val="100000"/>
              </a:lnSpc>
              <a:spcBef>
                <a:spcPts val="480"/>
              </a:spcBef>
              <a:buAutoNum type="arabicPeriod" startAt="2"/>
              <a:tabLst>
                <a:tab pos="584200" algn="l"/>
                <a:tab pos="584835" algn="l"/>
              </a:tabLst>
            </a:pPr>
            <a:r>
              <a:rPr sz="2000" spc="-5" dirty="0">
                <a:latin typeface="Verdana"/>
                <a:cs typeface="Verdana"/>
              </a:rPr>
              <a:t>(a)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hanno </a:t>
            </a:r>
            <a:r>
              <a:rPr sz="2000" spc="-5" dirty="0">
                <a:latin typeface="Verdana"/>
                <a:cs typeface="Verdana"/>
              </a:rPr>
              <a:t>distribuzioni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stabili;</a:t>
            </a:r>
            <a:endParaRPr sz="2000">
              <a:latin typeface="Verdana"/>
              <a:cs typeface="Verdana"/>
            </a:endParaRPr>
          </a:p>
          <a:p>
            <a:pPr marL="808990" lvl="1" indent="-28892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08355" algn="l"/>
                <a:tab pos="809625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sì,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coefficienti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cambiano all’interno del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campione</a:t>
            </a:r>
            <a:endParaRPr sz="2000">
              <a:latin typeface="Verdana"/>
              <a:cs typeface="Verdana"/>
            </a:endParaRPr>
          </a:p>
          <a:p>
            <a:pPr marL="80899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Verdana"/>
                <a:cs typeface="Verdana"/>
              </a:rPr>
              <a:t>(validità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interna);</a:t>
            </a:r>
            <a:endParaRPr sz="2000">
              <a:latin typeface="Verdana"/>
              <a:cs typeface="Verdana"/>
            </a:endParaRPr>
          </a:p>
          <a:p>
            <a:pPr marL="808990" marR="744855" lvl="1" indent="-28892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08355" algn="l"/>
                <a:tab pos="809625" algn="l"/>
              </a:tabLst>
            </a:pPr>
            <a:r>
              <a:rPr sz="2000" dirty="0">
                <a:latin typeface="Verdana"/>
                <a:cs typeface="Verdana"/>
              </a:rPr>
              <a:t>e i </a:t>
            </a:r>
            <a:r>
              <a:rPr sz="2000" spc="-5" dirty="0">
                <a:latin typeface="Verdana"/>
                <a:cs typeface="Verdana"/>
              </a:rPr>
              <a:t>risultati </a:t>
            </a:r>
            <a:r>
              <a:rPr sz="2000" dirty="0">
                <a:latin typeface="Verdana"/>
                <a:cs typeface="Verdana"/>
              </a:rPr>
              <a:t>possono </a:t>
            </a:r>
            <a:r>
              <a:rPr sz="2000" spc="-5" dirty="0">
                <a:latin typeface="Verdana"/>
                <a:cs typeface="Verdana"/>
              </a:rPr>
              <a:t>essere estrapolati </a:t>
            </a:r>
            <a:r>
              <a:rPr sz="2000" dirty="0">
                <a:latin typeface="Verdana"/>
                <a:cs typeface="Verdana"/>
              </a:rPr>
              <a:t>al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fuori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del  campione (validità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esterna).</a:t>
            </a:r>
            <a:endParaRPr sz="2000">
              <a:latin typeface="Verdana"/>
              <a:cs typeface="Verdana"/>
            </a:endParaRPr>
          </a:p>
          <a:p>
            <a:pPr marL="808990" marR="295910" lvl="1" indent="-28892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08355" algn="l"/>
                <a:tab pos="809625" algn="l"/>
              </a:tabLst>
            </a:pPr>
            <a:r>
              <a:rPr sz="2000" spc="-5" dirty="0">
                <a:latin typeface="Verdana"/>
                <a:cs typeface="Verdana"/>
              </a:rPr>
              <a:t>Questa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controparte a </a:t>
            </a:r>
            <a:r>
              <a:rPr sz="2000" spc="-5" dirty="0">
                <a:latin typeface="Verdana"/>
                <a:cs typeface="Verdana"/>
              </a:rPr>
              <a:t>serie temporali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parte </a:t>
            </a:r>
            <a:r>
              <a:rPr sz="2000" dirty="0">
                <a:latin typeface="Verdana"/>
                <a:cs typeface="Verdana"/>
              </a:rPr>
              <a:t>“a  </a:t>
            </a:r>
            <a:r>
              <a:rPr sz="2000" spc="-5" dirty="0">
                <a:latin typeface="Verdana"/>
                <a:cs typeface="Verdana"/>
              </a:rPr>
              <a:t>distribuzione identica” di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i.i.d.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8428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Verdana"/>
                <a:cs typeface="Verdana"/>
              </a:rPr>
              <a:t>Il modello a ritardi distribuiti,</a:t>
            </a:r>
            <a:r>
              <a:rPr i="1" spc="105" dirty="0">
                <a:latin typeface="Verdana"/>
                <a:cs typeface="Verdana"/>
              </a:rPr>
              <a:t> </a:t>
            </a:r>
            <a:r>
              <a:rPr i="1" spc="-10" dirty="0">
                <a:latin typeface="Verdana"/>
                <a:cs typeface="Verdana"/>
              </a:rPr>
              <a:t>continua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58140" y="1632330"/>
            <a:ext cx="8292465" cy="398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8490" marR="314325" indent="-581025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618490" algn="l"/>
                <a:tab pos="619125" algn="l"/>
              </a:tabLst>
            </a:pPr>
            <a:r>
              <a:rPr sz="2400" spc="-5" dirty="0">
                <a:latin typeface="Verdana"/>
                <a:cs typeface="Verdana"/>
              </a:rPr>
              <a:t>(b) (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,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–</a:t>
            </a:r>
            <a:r>
              <a:rPr sz="2400" i="1" spc="-7" baseline="-20833" dirty="0">
                <a:latin typeface="Verdana"/>
                <a:cs typeface="Verdana"/>
              </a:rPr>
              <a:t>j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–</a:t>
            </a:r>
            <a:r>
              <a:rPr sz="2400" i="1" spc="-7" baseline="-20833" dirty="0">
                <a:latin typeface="Verdana"/>
                <a:cs typeface="Verdana"/>
              </a:rPr>
              <a:t>j</a:t>
            </a:r>
            <a:r>
              <a:rPr sz="2400" spc="-5" dirty="0">
                <a:latin typeface="Verdana"/>
                <a:cs typeface="Verdana"/>
              </a:rPr>
              <a:t>) diventano </a:t>
            </a:r>
            <a:r>
              <a:rPr sz="2400" spc="-10" dirty="0">
                <a:latin typeface="Verdana"/>
                <a:cs typeface="Verdana"/>
              </a:rPr>
              <a:t>indipendenti </a:t>
            </a:r>
            <a:r>
              <a:rPr sz="2400" dirty="0">
                <a:latin typeface="Verdana"/>
                <a:cs typeface="Verdana"/>
              </a:rPr>
              <a:t>al  </a:t>
            </a:r>
            <a:r>
              <a:rPr sz="2400" spc="-5" dirty="0">
                <a:latin typeface="Verdana"/>
                <a:cs typeface="Verdana"/>
              </a:rPr>
              <a:t>crescere </a:t>
            </a:r>
            <a:r>
              <a:rPr sz="2400" dirty="0">
                <a:latin typeface="Verdana"/>
                <a:cs typeface="Verdana"/>
              </a:rPr>
              <a:t>di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j</a:t>
            </a:r>
            <a:endParaRPr sz="2400" dirty="0">
              <a:latin typeface="Verdana"/>
              <a:cs typeface="Verdana"/>
            </a:endParaRPr>
          </a:p>
          <a:p>
            <a:pPr marL="781685" lvl="1" indent="-287020">
              <a:lnSpc>
                <a:spcPct val="100000"/>
              </a:lnSpc>
              <a:spcBef>
                <a:spcPts val="470"/>
              </a:spcBef>
              <a:buChar char="–"/>
              <a:tabLst>
                <a:tab pos="782320" algn="l"/>
              </a:tabLst>
            </a:pPr>
            <a:r>
              <a:rPr sz="2000" dirty="0">
                <a:latin typeface="Verdana"/>
                <a:cs typeface="Verdana"/>
              </a:rPr>
              <a:t>Intuitivamente, significa che si hanno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esperimenti</a:t>
            </a:r>
            <a:endParaRPr sz="2000" dirty="0">
              <a:latin typeface="Verdana"/>
              <a:cs typeface="Verdana"/>
            </a:endParaRPr>
          </a:p>
          <a:p>
            <a:pPr marL="78168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separati per periodi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tempo molto </a:t>
            </a:r>
            <a:r>
              <a:rPr sz="2000" dirty="0">
                <a:latin typeface="Verdana"/>
                <a:cs typeface="Verdana"/>
              </a:rPr>
              <a:t>distanti fra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loro.</a:t>
            </a:r>
            <a:endParaRPr sz="2000" dirty="0">
              <a:latin typeface="Verdana"/>
              <a:cs typeface="Verdana"/>
            </a:endParaRPr>
          </a:p>
          <a:p>
            <a:pPr marL="781685" marR="55880" lvl="1" indent="-287020">
              <a:lnSpc>
                <a:spcPct val="100000"/>
              </a:lnSpc>
              <a:spcBef>
                <a:spcPts val="484"/>
              </a:spcBef>
              <a:buChar char="–"/>
              <a:tabLst>
                <a:tab pos="782320" algn="l"/>
                <a:tab pos="7275830" algn="l"/>
              </a:tabLst>
            </a:pPr>
            <a:r>
              <a:rPr sz="2000" spc="-5" dirty="0">
                <a:latin typeface="Verdana"/>
                <a:cs typeface="Verdana"/>
              </a:rPr>
              <a:t>Nei dati sezionali, </a:t>
            </a:r>
            <a:r>
              <a:rPr sz="2000" dirty="0">
                <a:latin typeface="Verdana"/>
                <a:cs typeface="Verdana"/>
              </a:rPr>
              <a:t>avevamo supposto che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fossero  </a:t>
            </a:r>
            <a:r>
              <a:rPr sz="2000" spc="-5" dirty="0">
                <a:latin typeface="Verdana"/>
                <a:cs typeface="Verdana"/>
              </a:rPr>
              <a:t>i.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.d.,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cons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spc="-5" dirty="0">
                <a:latin typeface="Verdana"/>
                <a:cs typeface="Verdana"/>
              </a:rPr>
              <a:t>guen</a:t>
            </a:r>
            <a:r>
              <a:rPr sz="2000" spc="-10" dirty="0">
                <a:latin typeface="Verdana"/>
                <a:cs typeface="Verdana"/>
              </a:rPr>
              <a:t>z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</a:t>
            </a:r>
            <a:r>
              <a:rPr sz="2000" dirty="0">
                <a:latin typeface="Verdana"/>
                <a:cs typeface="Verdana"/>
              </a:rPr>
              <a:t>i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una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p</a:t>
            </a:r>
            <a:r>
              <a:rPr sz="2000" spc="-5" dirty="0">
                <a:latin typeface="Verdana"/>
                <a:cs typeface="Verdana"/>
              </a:rPr>
              <a:t>l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ce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ca</a:t>
            </a:r>
            <a:r>
              <a:rPr sz="2000" spc="-10" dirty="0">
                <a:latin typeface="Verdana"/>
                <a:cs typeface="Verdana"/>
              </a:rPr>
              <a:t>m</a:t>
            </a:r>
            <a:r>
              <a:rPr sz="2000" spc="-5" dirty="0">
                <a:latin typeface="Verdana"/>
                <a:cs typeface="Verdana"/>
              </a:rPr>
              <a:t>pi</a:t>
            </a:r>
            <a:r>
              <a:rPr sz="2000" spc="-15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natura	casua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e</a:t>
            </a:r>
          </a:p>
          <a:p>
            <a:pPr marL="78168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– ciò </a:t>
            </a:r>
            <a:r>
              <a:rPr sz="2000" spc="-5" dirty="0">
                <a:latin typeface="Verdana"/>
                <a:cs typeface="Verdana"/>
              </a:rPr>
              <a:t>portava </a:t>
            </a:r>
            <a:r>
              <a:rPr sz="2000" dirty="0">
                <a:latin typeface="Verdana"/>
                <a:cs typeface="Verdana"/>
              </a:rPr>
              <a:t>al </a:t>
            </a:r>
            <a:r>
              <a:rPr sz="2000" spc="-5" dirty="0">
                <a:latin typeface="Verdana"/>
                <a:cs typeface="Verdana"/>
              </a:rPr>
              <a:t>teorema limite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centrale.</a:t>
            </a:r>
            <a:endParaRPr sz="2000" dirty="0">
              <a:latin typeface="Verdana"/>
              <a:cs typeface="Verdana"/>
            </a:endParaRPr>
          </a:p>
          <a:p>
            <a:pPr marL="781685" marR="43180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82320" algn="l"/>
              </a:tabLst>
            </a:pP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versione del TLC vale per le variabili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serie temporali 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diventano indipendenti </a:t>
            </a:r>
            <a:r>
              <a:rPr sz="2000" dirty="0">
                <a:latin typeface="Verdana"/>
                <a:cs typeface="Verdana"/>
              </a:rPr>
              <a:t>al </a:t>
            </a:r>
            <a:r>
              <a:rPr sz="2000" spc="-5" dirty="0">
                <a:latin typeface="Verdana"/>
                <a:cs typeface="Verdana"/>
              </a:rPr>
              <a:t>crescere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loro  separazione temporale </a:t>
            </a:r>
            <a:r>
              <a:rPr sz="2000" dirty="0">
                <a:latin typeface="Verdana"/>
                <a:cs typeface="Verdana"/>
              </a:rPr>
              <a:t>– L’assunzione 2(b) è </a:t>
            </a:r>
            <a:r>
              <a:rPr sz="2000" spc="-5" dirty="0">
                <a:latin typeface="Verdana"/>
                <a:cs typeface="Verdana"/>
              </a:rPr>
              <a:t>la  controparte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serie temporali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parte </a:t>
            </a:r>
            <a:r>
              <a:rPr sz="2000" dirty="0">
                <a:latin typeface="Verdana"/>
                <a:cs typeface="Verdana"/>
              </a:rPr>
              <a:t>“a </a:t>
            </a:r>
            <a:r>
              <a:rPr sz="2000" spc="-5" dirty="0">
                <a:latin typeface="Verdana"/>
                <a:cs typeface="Verdana"/>
              </a:rPr>
              <a:t>distribuzione  indipendente” </a:t>
            </a:r>
            <a:r>
              <a:rPr sz="2000" dirty="0">
                <a:latin typeface="Verdana"/>
                <a:cs typeface="Verdana"/>
              </a:rPr>
              <a:t>di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i.i.d.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5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 </a:t>
            </a:r>
            <a:r>
              <a:rPr spc="-10" dirty="0"/>
              <a:t>base </a:t>
            </a:r>
            <a:r>
              <a:rPr spc="-5" dirty="0"/>
              <a:t>ai presupposti </a:t>
            </a:r>
            <a:r>
              <a:rPr spc="-10" dirty="0"/>
              <a:t>del </a:t>
            </a:r>
            <a:r>
              <a:rPr spc="-5" dirty="0"/>
              <a:t>modello a  </a:t>
            </a:r>
            <a:r>
              <a:rPr spc="-10" dirty="0"/>
              <a:t>ritardi</a:t>
            </a:r>
            <a:r>
              <a:rPr spc="10" dirty="0"/>
              <a:t> </a:t>
            </a:r>
            <a:r>
              <a:rPr spc="-10" dirty="0"/>
              <a:t>distribuiti: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630807"/>
            <a:ext cx="8300720" cy="43941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1800" marR="94932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spc="-5" dirty="0">
                <a:latin typeface="Verdana"/>
                <a:cs typeface="Verdana"/>
              </a:rPr>
              <a:t>OLS produce stimatori </a:t>
            </a:r>
            <a:r>
              <a:rPr sz="2000" b="1" spc="-5" dirty="0">
                <a:latin typeface="Verdana"/>
                <a:cs typeface="Verdana"/>
              </a:rPr>
              <a:t>consistenti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1</a:t>
            </a:r>
            <a:r>
              <a:rPr sz="2000" spc="10" dirty="0">
                <a:latin typeface="Verdana"/>
                <a:cs typeface="Verdana"/>
              </a:rPr>
              <a:t>, </a:t>
            </a:r>
            <a:r>
              <a:rPr sz="2000" i="1" spc="5" dirty="0">
                <a:latin typeface="Verdana"/>
                <a:cs typeface="Verdana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2000" spc="5" dirty="0">
                <a:latin typeface="Verdana"/>
                <a:cs typeface="Verdana"/>
              </a:rPr>
              <a:t>,…,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i="1" spc="15" baseline="-21367" dirty="0">
                <a:latin typeface="Verdana"/>
                <a:cs typeface="Verdana"/>
              </a:rPr>
              <a:t>r </a:t>
            </a:r>
            <a:r>
              <a:rPr sz="2000" spc="-5" dirty="0">
                <a:latin typeface="Verdana"/>
                <a:cs typeface="Verdana"/>
              </a:rPr>
              <a:t>(dei  moltiplicatori</a:t>
            </a:r>
            <a:r>
              <a:rPr sz="2000" spc="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dinamici)</a:t>
            </a:r>
            <a:endParaRPr sz="2000" dirty="0">
              <a:latin typeface="Verdana"/>
              <a:cs typeface="Verdana"/>
            </a:endParaRPr>
          </a:p>
          <a:p>
            <a:pPr marL="43180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431165" algn="l"/>
                <a:tab pos="431800" algn="l"/>
                <a:tab pos="7359650" algn="l"/>
              </a:tabLst>
            </a:pPr>
            <a:r>
              <a:rPr sz="200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campioni grandi, la distribuzione campionaria</a:t>
            </a:r>
            <a:r>
              <a:rPr sz="2000" spc="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,	</a:t>
            </a:r>
            <a:r>
              <a:rPr sz="2000" spc="-5" dirty="0">
                <a:latin typeface="Verdana"/>
                <a:cs typeface="Verdana"/>
              </a:rPr>
              <a:t>ecc.,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è</a:t>
            </a:r>
          </a:p>
          <a:p>
            <a:pPr marL="4318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normale</a:t>
            </a:r>
            <a:endParaRPr sz="2000" dirty="0">
              <a:latin typeface="Verdana"/>
              <a:cs typeface="Verdana"/>
            </a:endParaRPr>
          </a:p>
          <a:p>
            <a:pPr marL="431800" marR="263525" indent="-342900">
              <a:lnSpc>
                <a:spcPct val="100000"/>
              </a:lnSpc>
              <a:spcBef>
                <a:spcPts val="484"/>
              </a:spcBef>
              <a:buFont typeface="Verdana"/>
              <a:buChar char="•"/>
              <a:tabLst>
                <a:tab pos="431165" algn="l"/>
                <a:tab pos="431800" algn="l"/>
              </a:tabLst>
            </a:pPr>
            <a:r>
              <a:rPr sz="2000" b="1" i="1" dirty="0">
                <a:latin typeface="Verdana"/>
                <a:cs typeface="Verdana"/>
              </a:rPr>
              <a:t>MA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formula </a:t>
            </a:r>
            <a:r>
              <a:rPr sz="2000" spc="-5" dirty="0">
                <a:latin typeface="Verdana"/>
                <a:cs typeface="Verdana"/>
              </a:rPr>
              <a:t>per la varianza di questa distribuzione  campionaria </a:t>
            </a:r>
            <a:r>
              <a:rPr sz="2000" dirty="0">
                <a:latin typeface="Verdana"/>
                <a:cs typeface="Verdana"/>
              </a:rPr>
              <a:t>non è </a:t>
            </a:r>
            <a:r>
              <a:rPr sz="2000" spc="-5" dirty="0">
                <a:latin typeface="Verdana"/>
                <a:cs typeface="Verdana"/>
              </a:rPr>
              <a:t>la solita dei dati sezionali (i.i.d.), perché 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non è </a:t>
            </a:r>
            <a:r>
              <a:rPr sz="2000" spc="-5" dirty="0">
                <a:latin typeface="Verdana"/>
                <a:cs typeface="Verdana"/>
              </a:rPr>
              <a:t>i.i.d.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i="1" spc="10" dirty="0">
                <a:latin typeface="Verdana"/>
                <a:cs typeface="Verdana"/>
              </a:rPr>
              <a:t>u</a:t>
            </a:r>
            <a:r>
              <a:rPr sz="1950" i="1" spc="15" baseline="-21367" dirty="0">
                <a:latin typeface="Verdana"/>
                <a:cs typeface="Verdana"/>
              </a:rPr>
              <a:t>t </a:t>
            </a:r>
            <a:r>
              <a:rPr sz="2000" spc="-5" dirty="0">
                <a:latin typeface="Verdana"/>
                <a:cs typeface="Verdana"/>
              </a:rPr>
              <a:t>può essere serialmente</a:t>
            </a:r>
            <a:r>
              <a:rPr sz="2000" spc="4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correlato!</a:t>
            </a:r>
            <a:endParaRPr sz="2000" dirty="0">
              <a:latin typeface="Verdana"/>
              <a:cs typeface="Verdana"/>
            </a:endParaRPr>
          </a:p>
          <a:p>
            <a:pPr marL="4318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dirty="0">
                <a:latin typeface="Verdana"/>
                <a:cs typeface="Verdana"/>
              </a:rPr>
              <a:t>Ciò significa che i </a:t>
            </a:r>
            <a:r>
              <a:rPr sz="2000" spc="-5" dirty="0">
                <a:latin typeface="Verdana"/>
                <a:cs typeface="Verdana"/>
              </a:rPr>
              <a:t>normali errori </a:t>
            </a:r>
            <a:r>
              <a:rPr sz="2000" dirty="0">
                <a:latin typeface="Verdana"/>
                <a:cs typeface="Verdana"/>
              </a:rPr>
              <a:t>standard di </a:t>
            </a:r>
            <a:r>
              <a:rPr sz="2000" spc="-5" dirty="0">
                <a:latin typeface="Verdana"/>
                <a:cs typeface="Verdana"/>
              </a:rPr>
              <a:t>OLS </a:t>
            </a:r>
            <a:r>
              <a:rPr sz="2000" dirty="0" err="1">
                <a:latin typeface="Verdana"/>
                <a:cs typeface="Verdana"/>
              </a:rPr>
              <a:t>sono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sbagliati!</a:t>
            </a:r>
            <a:endParaRPr sz="2000" dirty="0">
              <a:latin typeface="Verdana"/>
              <a:cs typeface="Verdana"/>
            </a:endParaRPr>
          </a:p>
          <a:p>
            <a:pPr marL="4318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spc="-5" dirty="0">
                <a:latin typeface="Verdana"/>
                <a:cs typeface="Verdana"/>
              </a:rPr>
              <a:t>Occorre utilizzare, invece, errori </a:t>
            </a:r>
            <a:r>
              <a:rPr sz="2000" dirty="0">
                <a:latin typeface="Verdana"/>
                <a:cs typeface="Verdana"/>
              </a:rPr>
              <a:t>standard che siano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robusti</a:t>
            </a:r>
          </a:p>
          <a:p>
            <a:pPr marL="4318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sia </a:t>
            </a:r>
            <a:r>
              <a:rPr sz="2000" spc="-5" dirty="0">
                <a:latin typeface="Verdana"/>
                <a:cs typeface="Verdana"/>
              </a:rPr>
              <a:t>all’autocorrelazione </a:t>
            </a:r>
            <a:r>
              <a:rPr sz="2000" dirty="0">
                <a:latin typeface="Verdana"/>
                <a:cs typeface="Verdana"/>
              </a:rPr>
              <a:t>sia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 err="1">
                <a:latin typeface="Verdana"/>
                <a:cs typeface="Verdana"/>
              </a:rPr>
              <a:t>all’eteroschedasticità</a:t>
            </a:r>
            <a:r>
              <a:rPr sz="2000" spc="-5" dirty="0">
                <a:latin typeface="Verdana"/>
                <a:cs typeface="Verdana"/>
              </a:rPr>
              <a:t>…</a:t>
            </a:r>
            <a:r>
              <a:rPr lang="it-IT" sz="2000" spc="-5" dirty="0">
                <a:latin typeface="Verdana"/>
                <a:cs typeface="Verdana"/>
              </a:rPr>
              <a:t>errori HAC</a:t>
            </a:r>
          </a:p>
          <a:p>
            <a:pPr marL="431800">
              <a:lnSpc>
                <a:spcPct val="100000"/>
              </a:lnSpc>
            </a:pPr>
            <a:r>
              <a:rPr lang="en-US" sz="2000" spc="-5" dirty="0">
                <a:latin typeface="Verdana"/>
                <a:cs typeface="Verdana"/>
              </a:rPr>
              <a:t>HAC (</a:t>
            </a:r>
            <a:r>
              <a:rPr lang="en-US" sz="2000" b="1" spc="-5" dirty="0">
                <a:solidFill>
                  <a:srgbClr val="FF0000"/>
                </a:solidFill>
                <a:latin typeface="Verdana"/>
                <a:cs typeface="Verdana"/>
              </a:rPr>
              <a:t>H</a:t>
            </a:r>
            <a:r>
              <a:rPr lang="en-US" sz="2000" spc="-5" dirty="0">
                <a:latin typeface="Verdana"/>
                <a:cs typeface="Verdana"/>
              </a:rPr>
              <a:t>eteroskedasticity- </a:t>
            </a:r>
            <a:r>
              <a:rPr lang="en-US" sz="2000" dirty="0">
                <a:latin typeface="Verdana"/>
                <a:cs typeface="Verdana"/>
              </a:rPr>
              <a:t>and  </a:t>
            </a:r>
            <a:r>
              <a:rPr lang="en-US" sz="2000" b="1" spc="-5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lang="en-US" sz="2000" spc="-5" dirty="0">
                <a:latin typeface="Verdana"/>
                <a:cs typeface="Verdana"/>
              </a:rPr>
              <a:t>utocorrelation-</a:t>
            </a:r>
            <a:r>
              <a:rPr lang="en-US" sz="2000" b="1" spc="-5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lang="en-US" sz="2000" spc="-5" dirty="0">
                <a:latin typeface="Verdana"/>
                <a:cs typeface="Verdana"/>
              </a:rPr>
              <a:t>onsistent	</a:t>
            </a:r>
            <a:r>
              <a:rPr lang="en-US" sz="2000" dirty="0">
                <a:latin typeface="Verdana"/>
                <a:cs typeface="Verdana"/>
              </a:rPr>
              <a:t>-</a:t>
            </a:r>
            <a:r>
              <a:rPr lang="en-US" sz="2000" spc="5" dirty="0">
                <a:latin typeface="Verdana"/>
                <a:cs typeface="Verdana"/>
              </a:rPr>
              <a:t> </a:t>
            </a:r>
            <a:r>
              <a:rPr lang="en-US" sz="2000" b="1" spc="-5" dirty="0">
                <a:solidFill>
                  <a:srgbClr val="FF0000"/>
                </a:solidFill>
                <a:latin typeface="Verdana"/>
                <a:cs typeface="Verdana"/>
              </a:rPr>
              <a:t>HAC</a:t>
            </a:r>
            <a:r>
              <a:rPr lang="en-US" sz="2000" spc="-5" dirty="0">
                <a:latin typeface="Verdana"/>
                <a:cs typeface="Verdana"/>
              </a:rPr>
              <a:t>)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64323" y="2205227"/>
            <a:ext cx="316992" cy="469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299085"/>
            <a:ext cx="8376919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Stima degli </a:t>
            </a:r>
            <a:r>
              <a:rPr spc="-10" dirty="0"/>
              <a:t>effetti causali </a:t>
            </a:r>
            <a:r>
              <a:rPr spc="-5" dirty="0"/>
              <a:t>dinamici </a:t>
            </a:r>
            <a:r>
              <a:rPr spc="-10" dirty="0"/>
              <a:t>con  regressori </a:t>
            </a:r>
            <a:r>
              <a:rPr spc="-5" dirty="0"/>
              <a:t>strettamente </a:t>
            </a:r>
            <a:r>
              <a:rPr spc="-10" dirty="0" err="1"/>
              <a:t>esogeni</a:t>
            </a:r>
            <a:r>
              <a:rPr spc="-10" dirty="0"/>
              <a:t> 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32740" y="1722856"/>
            <a:ext cx="8314690" cy="2705869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06400" indent="-342900">
              <a:lnSpc>
                <a:spcPct val="100000"/>
              </a:lnSpc>
              <a:spcBef>
                <a:spcPts val="580"/>
              </a:spcBef>
              <a:buFont typeface="Verdana"/>
              <a:buChar char="•"/>
              <a:tabLst>
                <a:tab pos="405765" algn="l"/>
                <a:tab pos="406400" algn="l"/>
              </a:tabLst>
            </a:pP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strettamente esogena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spc="5" dirty="0">
                <a:latin typeface="Verdana"/>
                <a:cs typeface="Verdana"/>
              </a:rPr>
              <a:t>E</a:t>
            </a:r>
            <a:r>
              <a:rPr sz="2000" spc="5" dirty="0">
                <a:latin typeface="Verdana"/>
                <a:cs typeface="Verdana"/>
              </a:rPr>
              <a:t>(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2000" spc="5" dirty="0">
                <a:latin typeface="Verdana"/>
                <a:cs typeface="Verdana"/>
              </a:rPr>
              <a:t>|…,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1950" spc="7" baseline="-21367" dirty="0">
                <a:latin typeface="Verdana"/>
                <a:cs typeface="Verdana"/>
              </a:rPr>
              <a:t>+1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spc="10" dirty="0">
                <a:latin typeface="Verdana"/>
                <a:cs typeface="Verdana"/>
              </a:rPr>
              <a:t>X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–1</a:t>
            </a:r>
            <a:r>
              <a:rPr sz="2000" spc="10" dirty="0">
                <a:latin typeface="Verdana"/>
                <a:cs typeface="Verdana"/>
              </a:rPr>
              <a:t>, </a:t>
            </a:r>
            <a:r>
              <a:rPr sz="2000" dirty="0">
                <a:latin typeface="Verdana"/>
                <a:cs typeface="Verdana"/>
              </a:rPr>
              <a:t>…) =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</a:p>
          <a:p>
            <a:pPr marL="406400" marR="13779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strettamente esogena, </a:t>
            </a:r>
            <a:r>
              <a:rPr sz="2000" dirty="0">
                <a:latin typeface="Verdana"/>
                <a:cs typeface="Verdana"/>
              </a:rPr>
              <a:t>vi sono </a:t>
            </a:r>
            <a:r>
              <a:rPr sz="2000" spc="-5" dirty="0">
                <a:latin typeface="Verdana"/>
                <a:cs typeface="Verdana"/>
              </a:rPr>
              <a:t>modi più efficienti per  stimare gli </a:t>
            </a:r>
            <a:r>
              <a:rPr sz="2000" dirty="0">
                <a:latin typeface="Verdana"/>
                <a:cs typeface="Verdana"/>
              </a:rPr>
              <a:t>effetti causali </a:t>
            </a:r>
            <a:r>
              <a:rPr sz="2000" spc="-5" dirty="0">
                <a:latin typeface="Verdana"/>
                <a:cs typeface="Verdana"/>
              </a:rPr>
              <a:t>dinamici </a:t>
            </a:r>
            <a:r>
              <a:rPr sz="2000" dirty="0">
                <a:latin typeface="Verdana"/>
                <a:cs typeface="Verdana"/>
              </a:rPr>
              <a:t>che non una </a:t>
            </a: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a  </a:t>
            </a:r>
            <a:r>
              <a:rPr sz="2000" spc="-5" dirty="0">
                <a:latin typeface="Verdana"/>
                <a:cs typeface="Verdana"/>
              </a:rPr>
              <a:t>ritardi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distribuiti:</a:t>
            </a:r>
            <a:endParaRPr sz="2000" dirty="0">
              <a:latin typeface="Verdana"/>
              <a:cs typeface="Verdana"/>
            </a:endParaRPr>
          </a:p>
          <a:p>
            <a:pPr marL="807085" lvl="1" indent="-287020">
              <a:lnSpc>
                <a:spcPct val="100000"/>
              </a:lnSpc>
              <a:spcBef>
                <a:spcPts val="440"/>
              </a:spcBef>
              <a:buChar char="–"/>
              <a:tabLst>
                <a:tab pos="807085" algn="l"/>
                <a:tab pos="807720" algn="l"/>
              </a:tabLst>
            </a:pPr>
            <a:r>
              <a:rPr sz="1800" dirty="0">
                <a:latin typeface="Verdana"/>
                <a:cs typeface="Verdana"/>
              </a:rPr>
              <a:t>Stima </a:t>
            </a:r>
            <a:r>
              <a:rPr sz="1800" spc="-5" dirty="0">
                <a:latin typeface="Verdana"/>
                <a:cs typeface="Verdana"/>
              </a:rPr>
              <a:t>dei </a:t>
            </a:r>
            <a:r>
              <a:rPr sz="1800" dirty="0">
                <a:latin typeface="Verdana"/>
                <a:cs typeface="Verdana"/>
              </a:rPr>
              <a:t>minimi </a:t>
            </a:r>
            <a:r>
              <a:rPr sz="1800" spc="-5" dirty="0">
                <a:latin typeface="Verdana"/>
                <a:cs typeface="Verdana"/>
              </a:rPr>
              <a:t>quadrati generalizzati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(GLS)</a:t>
            </a:r>
            <a:endParaRPr sz="1800" dirty="0">
              <a:latin typeface="Verdana"/>
              <a:cs typeface="Verdana"/>
            </a:endParaRPr>
          </a:p>
          <a:p>
            <a:pPr marL="807085" lvl="1" indent="-287020">
              <a:lnSpc>
                <a:spcPct val="100000"/>
              </a:lnSpc>
              <a:spcBef>
                <a:spcPts val="430"/>
              </a:spcBef>
              <a:buChar char="–"/>
              <a:tabLst>
                <a:tab pos="807085" algn="l"/>
                <a:tab pos="807720" algn="l"/>
              </a:tabLst>
            </a:pPr>
            <a:r>
              <a:rPr sz="1800" dirty="0">
                <a:latin typeface="Verdana"/>
                <a:cs typeface="Verdana"/>
              </a:rPr>
              <a:t>Stima </a:t>
            </a:r>
            <a:r>
              <a:rPr sz="1800" spc="-5" dirty="0">
                <a:latin typeface="Verdana"/>
                <a:cs typeface="Verdana"/>
              </a:rPr>
              <a:t>autoregressiva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ritardi distribuiti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(ADL)</a:t>
            </a:r>
            <a:endParaRPr sz="1800" dirty="0">
              <a:latin typeface="Verdana"/>
              <a:cs typeface="Verdana"/>
            </a:endParaRPr>
          </a:p>
          <a:p>
            <a:pPr marL="406400" marR="6858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Ma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condizione </a:t>
            </a:r>
            <a:r>
              <a:rPr sz="2000" spc="-5" dirty="0">
                <a:latin typeface="Verdana"/>
                <a:cs typeface="Verdana"/>
              </a:rPr>
              <a:t>di stretta esogeneità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molto </a:t>
            </a:r>
            <a:r>
              <a:rPr sz="2000" dirty="0">
                <a:latin typeface="Verdana"/>
                <a:cs typeface="Verdana"/>
              </a:rPr>
              <a:t>forte,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cui  </a:t>
            </a:r>
            <a:r>
              <a:rPr sz="2000" spc="-5" dirty="0">
                <a:latin typeface="Verdana"/>
                <a:cs typeface="Verdana"/>
              </a:rPr>
              <a:t>questa condizione nella pratica diventa </a:t>
            </a:r>
            <a:r>
              <a:rPr sz="2000" spc="-5" dirty="0" err="1">
                <a:latin typeface="Verdana"/>
                <a:cs typeface="Verdana"/>
              </a:rPr>
              <a:t>raramente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spc="-5" dirty="0" err="1">
                <a:latin typeface="Verdana"/>
                <a:cs typeface="Verdana"/>
              </a:rPr>
              <a:t>plausibil</a:t>
            </a:r>
            <a:r>
              <a:rPr lang="it-IT" sz="2000" spc="-5" dirty="0">
                <a:latin typeface="Verdana"/>
                <a:cs typeface="Verdana"/>
              </a:rPr>
              <a:t>e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71880"/>
            <a:ext cx="8064500" cy="467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Verdana"/>
                <a:cs typeface="Verdana"/>
              </a:rPr>
              <a:t>L’esogeneità</a:t>
            </a:r>
            <a:r>
              <a:rPr sz="2800" b="1" spc="6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(continua)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100">
              <a:latin typeface="Verdana"/>
              <a:cs typeface="Verdana"/>
            </a:endParaRPr>
          </a:p>
          <a:p>
            <a:pPr marL="355600" marR="1292860" indent="-342900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È </a:t>
            </a:r>
            <a:r>
              <a:rPr sz="2800" spc="-10" dirty="0">
                <a:latin typeface="Verdana"/>
                <a:cs typeface="Verdana"/>
              </a:rPr>
              <a:t>necessario valutare l’esogeneità </a:t>
            </a:r>
            <a:r>
              <a:rPr sz="2800" spc="-5" dirty="0">
                <a:latin typeface="Verdana"/>
                <a:cs typeface="Verdana"/>
              </a:rPr>
              <a:t>e  </a:t>
            </a:r>
            <a:r>
              <a:rPr sz="2800" spc="-10" dirty="0">
                <a:latin typeface="Verdana"/>
                <a:cs typeface="Verdana"/>
              </a:rPr>
              <a:t>l’esogeneità </a:t>
            </a:r>
            <a:r>
              <a:rPr sz="2800" spc="-5" dirty="0">
                <a:latin typeface="Verdana"/>
                <a:cs typeface="Verdana"/>
              </a:rPr>
              <a:t>stretta </a:t>
            </a:r>
            <a:r>
              <a:rPr sz="2800" spc="-10" dirty="0">
                <a:latin typeface="Verdana"/>
                <a:cs typeface="Verdana"/>
              </a:rPr>
              <a:t>caso per</a:t>
            </a:r>
            <a:r>
              <a:rPr sz="2800" spc="7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caso</a:t>
            </a:r>
            <a:endParaRPr sz="28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Spesso </a:t>
            </a:r>
            <a:r>
              <a:rPr sz="2800" spc="-10" dirty="0">
                <a:latin typeface="Verdana"/>
                <a:cs typeface="Verdana"/>
              </a:rPr>
              <a:t>l’esogeneità non </a:t>
            </a:r>
            <a:r>
              <a:rPr sz="2800" spc="-5" dirty="0">
                <a:latin typeface="Verdana"/>
                <a:cs typeface="Verdana"/>
              </a:rPr>
              <a:t>è </a:t>
            </a:r>
            <a:r>
              <a:rPr sz="2800" spc="-10" dirty="0">
                <a:latin typeface="Verdana"/>
                <a:cs typeface="Verdana"/>
              </a:rPr>
              <a:t>plausibile </a:t>
            </a:r>
            <a:r>
              <a:rPr sz="2800" spc="-5" dirty="0">
                <a:latin typeface="Verdana"/>
                <a:cs typeface="Verdana"/>
              </a:rPr>
              <a:t>nei  </a:t>
            </a:r>
            <a:r>
              <a:rPr sz="2800" spc="-10" dirty="0">
                <a:latin typeface="Verdana"/>
                <a:cs typeface="Verdana"/>
              </a:rPr>
              <a:t>dati </a:t>
            </a:r>
            <a:r>
              <a:rPr sz="2800" spc="-5" dirty="0">
                <a:latin typeface="Verdana"/>
                <a:cs typeface="Verdana"/>
              </a:rPr>
              <a:t>relativi </a:t>
            </a:r>
            <a:r>
              <a:rPr sz="2800" spc="-10" dirty="0">
                <a:latin typeface="Verdana"/>
                <a:cs typeface="Verdana"/>
              </a:rPr>
              <a:t>serie temporali per la presenza  della causalità</a:t>
            </a:r>
            <a:r>
              <a:rPr sz="2800" spc="8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simultanea</a:t>
            </a:r>
            <a:endParaRPr sz="2800">
              <a:latin typeface="Verdana"/>
              <a:cs typeface="Verdana"/>
            </a:endParaRPr>
          </a:p>
          <a:p>
            <a:pPr marL="355600" marR="4699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L’esogeneità stretta è raramente </a:t>
            </a:r>
            <a:r>
              <a:rPr sz="2800" spc="-10" dirty="0">
                <a:latin typeface="Verdana"/>
                <a:cs typeface="Verdana"/>
              </a:rPr>
              <a:t>plausibile  </a:t>
            </a:r>
            <a:r>
              <a:rPr sz="2800" spc="-5" dirty="0">
                <a:latin typeface="Verdana"/>
                <a:cs typeface="Verdana"/>
              </a:rPr>
              <a:t>nei </a:t>
            </a:r>
            <a:r>
              <a:rPr sz="2800" spc="-10" dirty="0">
                <a:latin typeface="Verdana"/>
                <a:cs typeface="Verdana"/>
              </a:rPr>
              <a:t>dati </a:t>
            </a:r>
            <a:r>
              <a:rPr sz="2800" spc="-5" dirty="0">
                <a:latin typeface="Verdana"/>
                <a:cs typeface="Verdana"/>
              </a:rPr>
              <a:t>relativi a </a:t>
            </a:r>
            <a:r>
              <a:rPr sz="2800" spc="-10" dirty="0">
                <a:latin typeface="Verdana"/>
                <a:cs typeface="Verdana"/>
              </a:rPr>
              <a:t>serie temporali </a:t>
            </a:r>
            <a:r>
              <a:rPr sz="2800" spc="-5" dirty="0">
                <a:latin typeface="Verdana"/>
                <a:cs typeface="Verdana"/>
              </a:rPr>
              <a:t>a </a:t>
            </a:r>
            <a:r>
              <a:rPr sz="2800" spc="-10" dirty="0">
                <a:latin typeface="Verdana"/>
                <a:cs typeface="Verdana"/>
              </a:rPr>
              <a:t>causa  del </a:t>
            </a:r>
            <a:r>
              <a:rPr sz="2800" spc="-5" dirty="0">
                <a:latin typeface="Verdana"/>
                <a:cs typeface="Verdana"/>
              </a:rPr>
              <a:t>feedback.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299085"/>
            <a:ext cx="8376919" cy="933973"/>
          </a:xfrm>
          <a:prstGeom prst="rect">
            <a:avLst/>
          </a:prstGeom>
        </p:spPr>
        <p:txBody>
          <a:bodyPr vert="horz" wrap="square" lIns="0" tIns="715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Stima degli </a:t>
            </a:r>
            <a:r>
              <a:rPr spc="-10" dirty="0"/>
              <a:t>effetti causali dinamici:  </a:t>
            </a:r>
            <a:r>
              <a:rPr spc="-10" dirty="0" err="1"/>
              <a:t>Riepilogo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119745" cy="4269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Gli effetti causali dinamici sono misurabili </a:t>
            </a:r>
            <a:r>
              <a:rPr sz="2400" spc="-10" dirty="0">
                <a:latin typeface="Verdana"/>
                <a:cs typeface="Verdana"/>
              </a:rPr>
              <a:t>in teoria  </a:t>
            </a:r>
            <a:r>
              <a:rPr sz="2400" dirty="0">
                <a:latin typeface="Verdana"/>
                <a:cs typeface="Verdana"/>
              </a:rPr>
              <a:t>mediante </a:t>
            </a:r>
            <a:r>
              <a:rPr sz="2400" spc="5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esperimento casualizzato controllato  con rilevamenti ripetuti </a:t>
            </a:r>
            <a:r>
              <a:rPr sz="2400" dirty="0">
                <a:latin typeface="Verdana"/>
                <a:cs typeface="Verdana"/>
              </a:rPr>
              <a:t>nel</a:t>
            </a:r>
            <a:r>
              <a:rPr sz="2400" spc="1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tempo.</a:t>
            </a:r>
            <a:endParaRPr sz="2400">
              <a:latin typeface="Verdana"/>
              <a:cs typeface="Verdana"/>
            </a:endParaRPr>
          </a:p>
          <a:p>
            <a:pPr marL="355600" marR="1587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Quando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è esogena, è </a:t>
            </a:r>
            <a:r>
              <a:rPr sz="2400" spc="-5" dirty="0">
                <a:latin typeface="Verdana"/>
                <a:cs typeface="Verdana"/>
              </a:rPr>
              <a:t>possibile stimare gli effetti  causali dinamici con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regressione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15" dirty="0">
                <a:latin typeface="Verdana"/>
                <a:cs typeface="Verdana"/>
              </a:rPr>
              <a:t>ritardi  </a:t>
            </a:r>
            <a:r>
              <a:rPr sz="2400" spc="-5" dirty="0">
                <a:latin typeface="Verdana"/>
                <a:cs typeface="Verdana"/>
              </a:rPr>
              <a:t>distribuiti</a:t>
            </a:r>
            <a:endParaRPr sz="2400">
              <a:latin typeface="Verdana"/>
              <a:cs typeface="Verdana"/>
            </a:endParaRPr>
          </a:p>
          <a:p>
            <a:pPr marL="355600" marR="7366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Se </a:t>
            </a:r>
            <a:r>
              <a:rPr sz="2400" i="1" dirty="0">
                <a:latin typeface="Verdana"/>
                <a:cs typeface="Verdana"/>
              </a:rPr>
              <a:t>u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10" dirty="0">
                <a:latin typeface="Verdana"/>
                <a:cs typeface="Verdana"/>
              </a:rPr>
              <a:t>serialmente </a:t>
            </a:r>
            <a:r>
              <a:rPr sz="2400" spc="-5" dirty="0">
                <a:latin typeface="Verdana"/>
                <a:cs typeface="Verdana"/>
              </a:rPr>
              <a:t>correlato, gli errori </a:t>
            </a:r>
            <a:r>
              <a:rPr sz="2400" dirty="0">
                <a:latin typeface="Verdana"/>
                <a:cs typeface="Verdana"/>
              </a:rPr>
              <a:t>standard  </a:t>
            </a:r>
            <a:r>
              <a:rPr sz="2400" spc="-5" dirty="0">
                <a:latin typeface="Verdana"/>
                <a:cs typeface="Verdana"/>
              </a:rPr>
              <a:t>OLS convenzionali sono sbagliati; </a:t>
            </a:r>
            <a:r>
              <a:rPr sz="2400" dirty="0">
                <a:latin typeface="Verdana"/>
                <a:cs typeface="Verdana"/>
              </a:rPr>
              <a:t>si </a:t>
            </a:r>
            <a:r>
              <a:rPr sz="2400" spc="-5" dirty="0">
                <a:latin typeface="Verdana"/>
                <a:cs typeface="Verdana"/>
              </a:rPr>
              <a:t>devono </a:t>
            </a:r>
            <a:r>
              <a:rPr sz="2400" dirty="0">
                <a:latin typeface="Verdana"/>
                <a:cs typeface="Verdana"/>
              </a:rPr>
              <a:t>usare  </a:t>
            </a:r>
            <a:r>
              <a:rPr sz="2400" spc="-5" dirty="0">
                <a:latin typeface="Verdana"/>
                <a:cs typeface="Verdana"/>
              </a:rPr>
              <a:t>errori </a:t>
            </a:r>
            <a:r>
              <a:rPr sz="2400" dirty="0">
                <a:latin typeface="Verdana"/>
                <a:cs typeface="Verdana"/>
              </a:rPr>
              <a:t>standard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HAC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Per decidere </a:t>
            </a:r>
            <a:r>
              <a:rPr sz="2400" dirty="0">
                <a:latin typeface="Verdana"/>
                <a:cs typeface="Verdana"/>
              </a:rPr>
              <a:t>se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esogena, </a:t>
            </a:r>
            <a:r>
              <a:rPr sz="2400" dirty="0">
                <a:latin typeface="Verdana"/>
                <a:cs typeface="Verdana"/>
              </a:rPr>
              <a:t>si </a:t>
            </a:r>
            <a:r>
              <a:rPr sz="2400" spc="-5" dirty="0">
                <a:latin typeface="Verdana"/>
                <a:cs typeface="Verdana"/>
              </a:rPr>
              <a:t>deve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riflettere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Verdana"/>
                <a:cs typeface="Verdana"/>
              </a:rPr>
              <a:t>bene </a:t>
            </a:r>
            <a:r>
              <a:rPr sz="2400" dirty="0">
                <a:latin typeface="Verdana"/>
                <a:cs typeface="Verdana"/>
              </a:rPr>
              <a:t>sulle </a:t>
            </a:r>
            <a:r>
              <a:rPr sz="2400" spc="-10" dirty="0">
                <a:latin typeface="Verdana"/>
                <a:cs typeface="Verdana"/>
              </a:rPr>
              <a:t>particolarità </a:t>
            </a:r>
            <a:r>
              <a:rPr sz="2400" spc="-5" dirty="0">
                <a:latin typeface="Verdana"/>
                <a:cs typeface="Verdana"/>
              </a:rPr>
              <a:t>del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problema!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205358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Sommario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403045"/>
            <a:ext cx="8046084" cy="2879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900" algn="l"/>
              </a:tabLst>
            </a:pPr>
            <a:r>
              <a:rPr sz="2400" spc="-5" dirty="0">
                <a:latin typeface="Verdana"/>
                <a:cs typeface="Verdana"/>
              </a:rPr>
              <a:t>Gli effetti </a:t>
            </a:r>
            <a:r>
              <a:rPr sz="2400" dirty="0">
                <a:latin typeface="Verdana"/>
                <a:cs typeface="Verdana"/>
              </a:rPr>
              <a:t>causali </a:t>
            </a:r>
            <a:r>
              <a:rPr sz="2400" spc="-5" dirty="0">
                <a:latin typeface="Verdana"/>
                <a:cs typeface="Verdana"/>
              </a:rPr>
              <a:t>dinamici </a:t>
            </a:r>
            <a:r>
              <a:rPr sz="2400" dirty="0">
                <a:latin typeface="Verdana"/>
                <a:cs typeface="Verdana"/>
              </a:rPr>
              <a:t>e i </a:t>
            </a:r>
            <a:r>
              <a:rPr sz="2400" spc="-5" dirty="0">
                <a:latin typeface="Verdana"/>
                <a:cs typeface="Verdana"/>
              </a:rPr>
              <a:t>dati </a:t>
            </a:r>
            <a:r>
              <a:rPr sz="2400" dirty="0">
                <a:latin typeface="Verdana"/>
                <a:cs typeface="Verdana"/>
              </a:rPr>
              <a:t>sul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succo</a:t>
            </a:r>
            <a:endParaRPr sz="24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Verdana"/>
                <a:cs typeface="Verdana"/>
              </a:rPr>
              <a:t>d’arancia</a:t>
            </a:r>
            <a:endParaRPr sz="2400">
              <a:latin typeface="Verdana"/>
              <a:cs typeface="Verdana"/>
            </a:endParaRPr>
          </a:p>
          <a:p>
            <a:pPr marL="469900" marR="5080" indent="-457200">
              <a:lnSpc>
                <a:spcPct val="100000"/>
              </a:lnSpc>
              <a:spcBef>
                <a:spcPts val="575"/>
              </a:spcBef>
              <a:buAutoNum type="arabicPeriod" startAt="2"/>
              <a:tabLst>
                <a:tab pos="469900" algn="l"/>
              </a:tabLst>
            </a:pPr>
            <a:r>
              <a:rPr sz="2400" spc="-5" dirty="0">
                <a:latin typeface="Verdana"/>
                <a:cs typeface="Verdana"/>
              </a:rPr>
              <a:t>Stima degli effetti </a:t>
            </a:r>
            <a:r>
              <a:rPr sz="2400" dirty="0">
                <a:latin typeface="Verdana"/>
                <a:cs typeface="Verdana"/>
              </a:rPr>
              <a:t>causali </a:t>
            </a:r>
            <a:r>
              <a:rPr sz="2400" spc="-5" dirty="0">
                <a:latin typeface="Verdana"/>
                <a:cs typeface="Verdana"/>
              </a:rPr>
              <a:t>dinamici </a:t>
            </a:r>
            <a:r>
              <a:rPr sz="2400" dirty="0">
                <a:latin typeface="Verdana"/>
                <a:cs typeface="Verdana"/>
              </a:rPr>
              <a:t>con regressori  esogeni: </a:t>
            </a:r>
            <a:r>
              <a:rPr sz="2400" spc="-5" dirty="0">
                <a:latin typeface="Verdana"/>
                <a:cs typeface="Verdana"/>
              </a:rPr>
              <a:t>il </a:t>
            </a:r>
            <a:r>
              <a:rPr sz="2400" dirty="0">
                <a:latin typeface="Verdana"/>
                <a:cs typeface="Verdana"/>
              </a:rPr>
              <a:t>modello a </a:t>
            </a:r>
            <a:r>
              <a:rPr sz="2400" spc="-5" dirty="0">
                <a:latin typeface="Verdana"/>
                <a:cs typeface="Verdana"/>
              </a:rPr>
              <a:t>ritardi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distribuiti</a:t>
            </a:r>
            <a:endParaRPr sz="24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580"/>
              </a:spcBef>
              <a:buAutoNum type="arabicPeriod" startAt="2"/>
              <a:tabLst>
                <a:tab pos="469900" algn="l"/>
              </a:tabLst>
            </a:pPr>
            <a:r>
              <a:rPr sz="2400" spc="-5" dirty="0">
                <a:latin typeface="Verdana"/>
                <a:cs typeface="Verdana"/>
              </a:rPr>
              <a:t>Gli errori </a:t>
            </a:r>
            <a:r>
              <a:rPr sz="2400" dirty="0">
                <a:latin typeface="Verdana"/>
                <a:cs typeface="Verdana"/>
              </a:rPr>
              <a:t>standard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HAC</a:t>
            </a:r>
            <a:endParaRPr sz="24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AutoNum type="arabicPeriod" startAt="2"/>
              <a:tabLst>
                <a:tab pos="469900" algn="l"/>
              </a:tabLst>
            </a:pPr>
            <a:r>
              <a:rPr sz="2400" spc="-5" dirty="0">
                <a:latin typeface="Verdana"/>
                <a:cs typeface="Verdana"/>
              </a:rPr>
              <a:t>Applicazione </a:t>
            </a:r>
            <a:r>
              <a:rPr sz="2400" dirty="0">
                <a:latin typeface="Verdana"/>
                <a:cs typeface="Verdana"/>
              </a:rPr>
              <a:t>ai </a:t>
            </a:r>
            <a:r>
              <a:rPr sz="2400" spc="-5" dirty="0">
                <a:latin typeface="Verdana"/>
                <a:cs typeface="Verdana"/>
              </a:rPr>
              <a:t>prezzi del </a:t>
            </a:r>
            <a:r>
              <a:rPr sz="2400" dirty="0">
                <a:latin typeface="Verdana"/>
                <a:cs typeface="Verdana"/>
              </a:rPr>
              <a:t>succo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d’arancia</a:t>
            </a:r>
            <a:endParaRPr sz="24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AutoNum type="arabicPeriod" startAt="2"/>
              <a:tabLst>
                <a:tab pos="469900" algn="l"/>
              </a:tabLst>
            </a:pPr>
            <a:r>
              <a:rPr sz="2400" dirty="0">
                <a:latin typeface="Verdana"/>
                <a:cs typeface="Verdana"/>
              </a:rPr>
              <a:t>Altro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sull’esogeneità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299085"/>
            <a:ext cx="8376919" cy="1036437"/>
          </a:xfrm>
          <a:prstGeom prst="rect">
            <a:avLst/>
          </a:prstGeom>
        </p:spPr>
        <p:txBody>
          <a:bodyPr vert="horz" wrap="square" lIns="0" tIns="172973" rIns="0" bIns="0" rtlCol="0">
            <a:spAutoFit/>
          </a:bodyPr>
          <a:lstStyle/>
          <a:p>
            <a:pPr marL="31115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Gli effetti causali </a:t>
            </a:r>
            <a:r>
              <a:rPr spc="-5" dirty="0"/>
              <a:t>dinamici e i </a:t>
            </a:r>
            <a:r>
              <a:rPr spc="-10" dirty="0"/>
              <a:t>dati sul  </a:t>
            </a:r>
            <a:r>
              <a:rPr spc="-5" dirty="0" err="1"/>
              <a:t>succo</a:t>
            </a:r>
            <a:r>
              <a:rPr spc="-5" dirty="0"/>
              <a:t> </a:t>
            </a:r>
            <a:r>
              <a:rPr spc="-10" dirty="0" err="1"/>
              <a:t>d’arancia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8193405" cy="429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6065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Un effetto </a:t>
            </a:r>
            <a:r>
              <a:rPr sz="2000" b="1" i="1" dirty="0">
                <a:latin typeface="Verdana"/>
                <a:cs typeface="Verdana"/>
              </a:rPr>
              <a:t>causale </a:t>
            </a:r>
            <a:r>
              <a:rPr sz="2000" b="1" i="1" spc="-5" dirty="0">
                <a:latin typeface="Verdana"/>
                <a:cs typeface="Verdana"/>
              </a:rPr>
              <a:t>dinamico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l’effetto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variazione  in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nel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tempo.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Per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esempio:</a:t>
            </a:r>
            <a:endParaRPr sz="2000">
              <a:latin typeface="Verdana"/>
              <a:cs typeface="Verdana"/>
            </a:endParaRPr>
          </a:p>
          <a:p>
            <a:pPr marL="355600" marR="45974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L’effetto prodotto dall’aumento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spc="-5" dirty="0">
                <a:latin typeface="Verdana"/>
                <a:cs typeface="Verdana"/>
              </a:rPr>
              <a:t>tasse </a:t>
            </a:r>
            <a:r>
              <a:rPr sz="2000" dirty="0">
                <a:latin typeface="Verdana"/>
                <a:cs typeface="Verdana"/>
              </a:rPr>
              <a:t>sul </a:t>
            </a:r>
            <a:r>
              <a:rPr sz="2000" spc="-5" dirty="0">
                <a:latin typeface="Verdana"/>
                <a:cs typeface="Verdana"/>
              </a:rPr>
              <a:t>tabacco </a:t>
            </a:r>
            <a:r>
              <a:rPr sz="2000" dirty="0">
                <a:latin typeface="Verdana"/>
                <a:cs typeface="Verdana"/>
              </a:rPr>
              <a:t>sul  consumo </a:t>
            </a:r>
            <a:r>
              <a:rPr sz="2000" spc="-5" dirty="0">
                <a:latin typeface="Verdana"/>
                <a:cs typeface="Verdana"/>
              </a:rPr>
              <a:t>di sigarette per l’anno in </a:t>
            </a:r>
            <a:r>
              <a:rPr sz="2000" dirty="0">
                <a:latin typeface="Verdana"/>
                <a:cs typeface="Verdana"/>
              </a:rPr>
              <a:t>corso, </a:t>
            </a:r>
            <a:r>
              <a:rPr sz="2000" spc="-5" dirty="0">
                <a:latin typeface="Verdana"/>
                <a:cs typeface="Verdana"/>
              </a:rPr>
              <a:t>per il prossimo  </a:t>
            </a:r>
            <a:r>
              <a:rPr sz="2000" dirty="0">
                <a:latin typeface="Verdana"/>
                <a:cs typeface="Verdana"/>
              </a:rPr>
              <a:t>anno,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prossimi </a:t>
            </a:r>
            <a:r>
              <a:rPr sz="2000" dirty="0">
                <a:latin typeface="Verdana"/>
                <a:cs typeface="Verdana"/>
              </a:rPr>
              <a:t>5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anni.</a:t>
            </a:r>
            <a:endParaRPr sz="2000">
              <a:latin typeface="Verdana"/>
              <a:cs typeface="Verdan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L’effetto prodotto sull’inflazione da una </a:t>
            </a:r>
            <a:r>
              <a:rPr sz="2000" spc="-5" dirty="0">
                <a:latin typeface="Verdana"/>
                <a:cs typeface="Verdana"/>
              </a:rPr>
              <a:t>modifica </a:t>
            </a:r>
            <a:r>
              <a:rPr sz="2000" dirty="0">
                <a:latin typeface="Verdana"/>
                <a:cs typeface="Verdana"/>
              </a:rPr>
              <a:t>sul </a:t>
            </a:r>
            <a:r>
              <a:rPr sz="2000" spc="-5" dirty="0">
                <a:latin typeface="Verdana"/>
                <a:cs typeface="Verdana"/>
              </a:rPr>
              <a:t>tasso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dei  Fed </a:t>
            </a:r>
            <a:r>
              <a:rPr sz="2000" dirty="0">
                <a:latin typeface="Verdana"/>
                <a:cs typeface="Verdana"/>
              </a:rPr>
              <a:t>Funds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spc="-10" dirty="0">
                <a:latin typeface="Verdana"/>
                <a:cs typeface="Verdana"/>
              </a:rPr>
              <a:t>il </a:t>
            </a:r>
            <a:r>
              <a:rPr sz="2000" dirty="0">
                <a:latin typeface="Verdana"/>
                <a:cs typeface="Verdana"/>
              </a:rPr>
              <a:t>mese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corso,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prossimi </a:t>
            </a:r>
            <a:r>
              <a:rPr sz="2000" dirty="0">
                <a:latin typeface="Verdana"/>
                <a:cs typeface="Verdana"/>
              </a:rPr>
              <a:t>6 mesi, e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spc="-10" dirty="0">
                <a:latin typeface="Verdana"/>
                <a:cs typeface="Verdana"/>
              </a:rPr>
              <a:t>il  </a:t>
            </a:r>
            <a:r>
              <a:rPr sz="2000" spc="-5" dirty="0">
                <a:latin typeface="Verdana"/>
                <a:cs typeface="Verdana"/>
              </a:rPr>
              <a:t>prossimo </a:t>
            </a:r>
            <a:r>
              <a:rPr sz="2000" dirty="0">
                <a:latin typeface="Verdana"/>
                <a:cs typeface="Verdana"/>
              </a:rPr>
              <a:t>anno.</a:t>
            </a:r>
            <a:endParaRPr sz="2000">
              <a:latin typeface="Verdana"/>
              <a:cs typeface="Verdana"/>
            </a:endParaRPr>
          </a:p>
          <a:p>
            <a:pPr marL="355600" marR="3556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L’effetto prodotto da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gelata verificatasi in Florida </a:t>
            </a:r>
            <a:r>
              <a:rPr sz="2000" dirty="0">
                <a:latin typeface="Verdana"/>
                <a:cs typeface="Verdana"/>
              </a:rPr>
              <a:t>sul  </a:t>
            </a:r>
            <a:r>
              <a:rPr sz="2000" spc="-5" dirty="0">
                <a:latin typeface="Verdana"/>
                <a:cs typeface="Verdana"/>
              </a:rPr>
              <a:t>prezzo del </a:t>
            </a:r>
            <a:r>
              <a:rPr sz="2000" dirty="0">
                <a:latin typeface="Verdana"/>
                <a:cs typeface="Verdana"/>
              </a:rPr>
              <a:t>concentrato di succo </a:t>
            </a:r>
            <a:r>
              <a:rPr sz="2000" spc="-5" dirty="0">
                <a:latin typeface="Verdana"/>
                <a:cs typeface="Verdana"/>
              </a:rPr>
              <a:t>d’arancia </a:t>
            </a:r>
            <a:r>
              <a:rPr sz="2000" dirty="0">
                <a:latin typeface="Verdana"/>
                <a:cs typeface="Verdana"/>
              </a:rPr>
              <a:t>a 1 </a:t>
            </a:r>
            <a:r>
              <a:rPr sz="2000" spc="-5" dirty="0">
                <a:latin typeface="Verdana"/>
                <a:cs typeface="Verdana"/>
              </a:rPr>
              <a:t>mese, </a:t>
            </a:r>
            <a:r>
              <a:rPr sz="2000" dirty="0">
                <a:latin typeface="Verdana"/>
                <a:cs typeface="Verdana"/>
              </a:rPr>
              <a:t>a 2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mesi  </a:t>
            </a:r>
            <a:r>
              <a:rPr sz="2000" dirty="0">
                <a:latin typeface="Verdana"/>
                <a:cs typeface="Verdana"/>
              </a:rPr>
              <a:t>a 3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mesi…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50304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 </a:t>
            </a:r>
            <a:r>
              <a:rPr spc="-10" dirty="0"/>
              <a:t>dati sul succo</a:t>
            </a:r>
            <a:r>
              <a:rPr spc="70" dirty="0"/>
              <a:t> </a:t>
            </a:r>
            <a:r>
              <a:rPr spc="-10" dirty="0"/>
              <a:t>d’arancia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58140" y="1559179"/>
            <a:ext cx="8192770" cy="39147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81000" indent="-34290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381000" algn="l"/>
              </a:tabLst>
            </a:pPr>
            <a:r>
              <a:rPr sz="2400" dirty="0">
                <a:latin typeface="Verdana"/>
                <a:cs typeface="Verdana"/>
              </a:rPr>
              <a:t>Dati </a:t>
            </a:r>
            <a:r>
              <a:rPr sz="2400" spc="-5" dirty="0">
                <a:latin typeface="Verdana"/>
                <a:cs typeface="Verdana"/>
              </a:rPr>
              <a:t>mensili, da </a:t>
            </a:r>
            <a:r>
              <a:rPr sz="2400" dirty="0">
                <a:latin typeface="Verdana"/>
                <a:cs typeface="Verdana"/>
              </a:rPr>
              <a:t>gen. 1950 a </a:t>
            </a:r>
            <a:r>
              <a:rPr sz="2400" spc="-10" dirty="0">
                <a:latin typeface="Verdana"/>
                <a:cs typeface="Verdana"/>
              </a:rPr>
              <a:t>dic. </a:t>
            </a:r>
            <a:r>
              <a:rPr sz="2400" dirty="0">
                <a:latin typeface="Verdana"/>
                <a:cs typeface="Verdana"/>
              </a:rPr>
              <a:t>2000 (</a:t>
            </a:r>
            <a:r>
              <a:rPr sz="2400" i="1" dirty="0">
                <a:latin typeface="Verdana"/>
                <a:cs typeface="Verdana"/>
              </a:rPr>
              <a:t>T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612)</a:t>
            </a:r>
            <a:endParaRPr sz="2400">
              <a:latin typeface="Verdana"/>
              <a:cs typeface="Verdana"/>
            </a:endParaRPr>
          </a:p>
          <a:p>
            <a:pPr marL="381000" marR="1221740" indent="-342900" algn="just">
              <a:lnSpc>
                <a:spcPct val="100000"/>
              </a:lnSpc>
              <a:spcBef>
                <a:spcPts val="575"/>
              </a:spcBef>
              <a:buFont typeface="Verdana"/>
              <a:buChar char="•"/>
              <a:tabLst>
                <a:tab pos="381000" algn="l"/>
              </a:tabLst>
            </a:pPr>
            <a:r>
              <a:rPr sz="2400" i="1" spc="-5" dirty="0">
                <a:latin typeface="Verdana"/>
                <a:cs typeface="Verdana"/>
              </a:rPr>
              <a:t>Prezzo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spc="-5" dirty="0">
                <a:latin typeface="Verdana"/>
                <a:cs typeface="Verdana"/>
              </a:rPr>
              <a:t>prezzo del </a:t>
            </a:r>
            <a:r>
              <a:rPr sz="2400" dirty="0">
                <a:latin typeface="Verdana"/>
                <a:cs typeface="Verdana"/>
              </a:rPr>
              <a:t>succo </a:t>
            </a:r>
            <a:r>
              <a:rPr sz="2400" spc="-5" dirty="0">
                <a:latin typeface="Verdana"/>
                <a:cs typeface="Verdana"/>
              </a:rPr>
              <a:t>congelato (una  sottocomponente dell’indice dei prezzi </a:t>
            </a:r>
            <a:r>
              <a:rPr sz="2400" spc="-10" dirty="0">
                <a:latin typeface="Verdana"/>
                <a:cs typeface="Verdana"/>
              </a:rPr>
              <a:t>alla  </a:t>
            </a:r>
            <a:r>
              <a:rPr sz="2400" spc="-5" dirty="0">
                <a:latin typeface="Verdana"/>
                <a:cs typeface="Verdana"/>
              </a:rPr>
              <a:t>produzione; </a:t>
            </a:r>
            <a:r>
              <a:rPr sz="2400" dirty="0">
                <a:latin typeface="Verdana"/>
                <a:cs typeface="Verdana"/>
              </a:rPr>
              <a:t>US </a:t>
            </a:r>
            <a:r>
              <a:rPr sz="2400" spc="-5" dirty="0">
                <a:latin typeface="Verdana"/>
                <a:cs typeface="Verdana"/>
              </a:rPr>
              <a:t>Bureau </a:t>
            </a:r>
            <a:r>
              <a:rPr sz="2400" dirty="0">
                <a:latin typeface="Verdana"/>
                <a:cs typeface="Verdana"/>
              </a:rPr>
              <a:t>of </a:t>
            </a:r>
            <a:r>
              <a:rPr sz="2400" spc="-5" dirty="0">
                <a:latin typeface="Verdana"/>
                <a:cs typeface="Verdana"/>
              </a:rPr>
              <a:t>Labor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Statistics)</a:t>
            </a:r>
            <a:endParaRPr sz="2400">
              <a:latin typeface="Verdana"/>
              <a:cs typeface="Verdana"/>
            </a:endParaRPr>
          </a:p>
          <a:p>
            <a:pPr marL="381000" marR="30480" indent="-342900">
              <a:lnSpc>
                <a:spcPct val="100000"/>
              </a:lnSpc>
              <a:spcBef>
                <a:spcPts val="580"/>
              </a:spcBef>
              <a:buFont typeface="Verdana"/>
              <a:buChar char="•"/>
              <a:tabLst>
                <a:tab pos="380365" algn="l"/>
                <a:tab pos="381000" algn="l"/>
              </a:tabLst>
            </a:pPr>
            <a:r>
              <a:rPr sz="2400" i="1" spc="-5" dirty="0">
                <a:latin typeface="Verdana"/>
                <a:cs typeface="Verdana"/>
              </a:rPr>
              <a:t>%ChgP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spc="-5" dirty="0">
                <a:latin typeface="Verdana"/>
                <a:cs typeface="Verdana"/>
              </a:rPr>
              <a:t>variazione percentuale del prezzo </a:t>
            </a:r>
            <a:r>
              <a:rPr sz="2400" dirty="0">
                <a:latin typeface="Verdana"/>
                <a:cs typeface="Verdana"/>
              </a:rPr>
              <a:t>a un  </a:t>
            </a:r>
            <a:r>
              <a:rPr sz="2400" spc="-5" dirty="0">
                <a:latin typeface="Verdana"/>
                <a:cs typeface="Verdana"/>
              </a:rPr>
              <a:t>tasso </a:t>
            </a:r>
            <a:r>
              <a:rPr sz="2400" dirty="0">
                <a:latin typeface="Verdana"/>
                <a:cs typeface="Verdana"/>
              </a:rPr>
              <a:t>annuale, </a:t>
            </a: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dirty="0">
                <a:latin typeface="Verdana"/>
                <a:cs typeface="Verdana"/>
              </a:rPr>
              <a:t>cui </a:t>
            </a:r>
            <a:r>
              <a:rPr sz="2400" i="1" spc="-5" dirty="0">
                <a:latin typeface="Verdana"/>
                <a:cs typeface="Verdana"/>
              </a:rPr>
              <a:t>%ChgP</a:t>
            </a:r>
            <a:r>
              <a:rPr sz="2400" i="1" spc="-7" baseline="-20833" dirty="0">
                <a:latin typeface="Verdana"/>
                <a:cs typeface="Verdana"/>
              </a:rPr>
              <a:t>t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-2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1200Δln(</a:t>
            </a:r>
            <a:r>
              <a:rPr sz="2400" i="1" spc="-5" dirty="0">
                <a:latin typeface="Verdana"/>
                <a:cs typeface="Verdana"/>
              </a:rPr>
              <a:t>Prezzo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381000" marR="1487170" indent="-342900">
              <a:lnSpc>
                <a:spcPct val="100000"/>
              </a:lnSpc>
              <a:spcBef>
                <a:spcPts val="580"/>
              </a:spcBef>
              <a:buFont typeface="Verdana"/>
              <a:buChar char="•"/>
              <a:tabLst>
                <a:tab pos="380365" algn="l"/>
                <a:tab pos="381000" algn="l"/>
              </a:tabLst>
            </a:pPr>
            <a:r>
              <a:rPr sz="2400" i="1" dirty="0">
                <a:latin typeface="Verdana"/>
                <a:cs typeface="Verdana"/>
              </a:rPr>
              <a:t>FDD </a:t>
            </a:r>
            <a:r>
              <a:rPr sz="2400" dirty="0">
                <a:latin typeface="Verdana"/>
                <a:cs typeface="Verdana"/>
              </a:rPr>
              <a:t>= numero </a:t>
            </a:r>
            <a:r>
              <a:rPr sz="2400" spc="-5" dirty="0">
                <a:latin typeface="Verdana"/>
                <a:cs typeface="Verdana"/>
              </a:rPr>
              <a:t>di giorni di gelo per </a:t>
            </a:r>
            <a:r>
              <a:rPr sz="2400" dirty="0">
                <a:latin typeface="Verdana"/>
                <a:cs typeface="Verdana"/>
              </a:rPr>
              <a:t>mese  </a:t>
            </a:r>
            <a:r>
              <a:rPr sz="2400" spc="-5" dirty="0">
                <a:latin typeface="Verdana"/>
                <a:cs typeface="Verdana"/>
              </a:rPr>
              <a:t>registrato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Orlando,</a:t>
            </a:r>
            <a:r>
              <a:rPr sz="2400" spc="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Florida</a:t>
            </a:r>
            <a:endParaRPr sz="2400">
              <a:latin typeface="Verdana"/>
              <a:cs typeface="Verdana"/>
            </a:endParaRPr>
          </a:p>
          <a:p>
            <a:pPr marL="495300">
              <a:lnSpc>
                <a:spcPct val="100000"/>
              </a:lnSpc>
              <a:spcBef>
                <a:spcPts val="470"/>
              </a:spcBef>
            </a:pP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Esempio: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novembre </a:t>
            </a:r>
            <a:r>
              <a:rPr sz="2000" dirty="0">
                <a:latin typeface="Verdana"/>
                <a:cs typeface="Verdana"/>
              </a:rPr>
              <a:t>ha 2 </a:t>
            </a:r>
            <a:r>
              <a:rPr sz="2000" spc="-5" dirty="0">
                <a:latin typeface="Verdana"/>
                <a:cs typeface="Verdana"/>
              </a:rPr>
              <a:t>giorni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minime </a:t>
            </a:r>
            <a:r>
              <a:rPr sz="2000" dirty="0">
                <a:latin typeface="Verdana"/>
                <a:cs typeface="Verdana"/>
              </a:rPr>
              <a:t>&lt;</a:t>
            </a:r>
            <a:r>
              <a:rPr sz="2000" spc="-4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32</a:t>
            </a:r>
            <a:r>
              <a:rPr sz="1950" spc="-7" baseline="25641" dirty="0">
                <a:latin typeface="Verdana"/>
                <a:cs typeface="Verdana"/>
              </a:rPr>
              <a:t>o</a:t>
            </a:r>
            <a:r>
              <a:rPr sz="2000" spc="-5" dirty="0">
                <a:latin typeface="Verdana"/>
                <a:cs typeface="Verdana"/>
              </a:rPr>
              <a:t>F,</a:t>
            </a:r>
            <a:endParaRPr sz="2000">
              <a:latin typeface="Verdana"/>
              <a:cs typeface="Verdana"/>
            </a:endParaRPr>
          </a:p>
          <a:p>
            <a:pPr marL="78168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uno a 30</a:t>
            </a:r>
            <a:r>
              <a:rPr sz="1950" baseline="25641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F e a 25</a:t>
            </a:r>
            <a:r>
              <a:rPr sz="1950" baseline="25641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F, </a:t>
            </a:r>
            <a:r>
              <a:rPr sz="2000" spc="-5" dirty="0">
                <a:latin typeface="Verdana"/>
                <a:cs typeface="Verdana"/>
              </a:rPr>
              <a:t>allora </a:t>
            </a:r>
            <a:r>
              <a:rPr sz="2000" i="1" spc="5" dirty="0">
                <a:latin typeface="Verdana"/>
                <a:cs typeface="Verdana"/>
              </a:rPr>
              <a:t>FDD</a:t>
            </a:r>
            <a:r>
              <a:rPr sz="1950" i="1" spc="7" baseline="-21367" dirty="0">
                <a:latin typeface="Verdana"/>
                <a:cs typeface="Verdana"/>
              </a:rPr>
              <a:t>Nov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2 </a:t>
            </a:r>
            <a:r>
              <a:rPr sz="2000" spc="5" dirty="0">
                <a:latin typeface="Verdana"/>
                <a:cs typeface="Verdana"/>
              </a:rPr>
              <a:t>+ </a:t>
            </a:r>
            <a:r>
              <a:rPr sz="2000" dirty="0">
                <a:latin typeface="Verdana"/>
                <a:cs typeface="Verdana"/>
              </a:rPr>
              <a:t>7 </a:t>
            </a:r>
            <a:r>
              <a:rPr sz="2000" spc="5" dirty="0">
                <a:latin typeface="Verdana"/>
                <a:cs typeface="Verdana"/>
              </a:rPr>
              <a:t>=</a:t>
            </a:r>
            <a:r>
              <a:rPr sz="2000" spc="-3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9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0892" y="384722"/>
            <a:ext cx="7277560" cy="60976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014" y="381000"/>
            <a:ext cx="8015859" cy="64406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Verdana"/>
                <a:cs typeface="Verdana"/>
              </a:rPr>
              <a:t>Regressione </a:t>
            </a:r>
            <a:r>
              <a:rPr sz="2800" b="1" spc="-5" dirty="0">
                <a:latin typeface="Verdana"/>
                <a:cs typeface="Verdana"/>
              </a:rPr>
              <a:t>iniziale </a:t>
            </a:r>
            <a:r>
              <a:rPr sz="2800" b="1" spc="-10" dirty="0">
                <a:latin typeface="Verdana"/>
                <a:cs typeface="Verdana"/>
              </a:rPr>
              <a:t>succo</a:t>
            </a:r>
            <a:r>
              <a:rPr sz="2800" b="1" spc="125" dirty="0">
                <a:latin typeface="Verdana"/>
                <a:cs typeface="Verdana"/>
              </a:rPr>
              <a:t> </a:t>
            </a:r>
            <a:r>
              <a:rPr sz="2800" b="1" spc="-10" dirty="0">
                <a:latin typeface="Verdana"/>
                <a:cs typeface="Verdana"/>
              </a:rPr>
              <a:t>d’arancia</a:t>
            </a:r>
            <a:endParaRPr sz="2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100" dirty="0">
              <a:latin typeface="Verdana"/>
              <a:cs typeface="Verdana"/>
            </a:endParaRPr>
          </a:p>
          <a:p>
            <a:pPr marL="1390650">
              <a:lnSpc>
                <a:spcPct val="100000"/>
              </a:lnSpc>
            </a:pPr>
            <a:r>
              <a:rPr sz="3825" spc="-22" baseline="2178" dirty="0">
                <a:latin typeface="Times New Roman"/>
                <a:cs typeface="Times New Roman"/>
              </a:rPr>
              <a:t>%</a:t>
            </a:r>
            <a:r>
              <a:rPr sz="3825" i="1" spc="-22" baseline="2178" dirty="0">
                <a:latin typeface="Times New Roman"/>
                <a:cs typeface="Times New Roman"/>
              </a:rPr>
              <a:t>ChgP</a:t>
            </a:r>
            <a:r>
              <a:rPr sz="2250" i="1" spc="-22" baseline="-22222" dirty="0">
                <a:latin typeface="Times New Roman"/>
                <a:cs typeface="Times New Roman"/>
              </a:rPr>
              <a:t>t</a:t>
            </a:r>
            <a:r>
              <a:rPr sz="2800" spc="-15" dirty="0">
                <a:latin typeface="Verdana"/>
                <a:cs typeface="Verdana"/>
              </a:rPr>
              <a:t>= </a:t>
            </a:r>
            <a:r>
              <a:rPr sz="2800" spc="-5" dirty="0">
                <a:latin typeface="Verdana"/>
                <a:cs typeface="Verdana"/>
              </a:rPr>
              <a:t>-0,40 +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0,47</a:t>
            </a:r>
            <a:r>
              <a:rPr sz="2800" i="1" spc="-5" dirty="0">
                <a:latin typeface="Verdana"/>
                <a:cs typeface="Verdana"/>
              </a:rPr>
              <a:t>FDD</a:t>
            </a:r>
            <a:r>
              <a:rPr sz="2775" i="1" spc="-7" baseline="-21021" dirty="0">
                <a:latin typeface="Verdana"/>
                <a:cs typeface="Verdana"/>
              </a:rPr>
              <a:t>t</a:t>
            </a:r>
            <a:endParaRPr sz="2775" baseline="-21021" dirty="0">
              <a:latin typeface="Verdana"/>
              <a:cs typeface="Verdana"/>
            </a:endParaRPr>
          </a:p>
          <a:p>
            <a:pPr marL="2874010">
              <a:lnSpc>
                <a:spcPct val="100000"/>
              </a:lnSpc>
              <a:spcBef>
                <a:spcPts val="675"/>
              </a:spcBef>
              <a:tabLst>
                <a:tab pos="4576445" algn="l"/>
              </a:tabLst>
            </a:pPr>
            <a:r>
              <a:rPr sz="2800" spc="-10" dirty="0">
                <a:latin typeface="Verdana"/>
                <a:cs typeface="Verdana"/>
              </a:rPr>
              <a:t>(0,22)	(0,13)</a:t>
            </a:r>
            <a:endParaRPr sz="2800" dirty="0">
              <a:latin typeface="Verdana"/>
              <a:cs typeface="Verdana"/>
            </a:endParaRPr>
          </a:p>
          <a:p>
            <a:pPr marL="406400" marR="1581785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406400" algn="l"/>
              </a:tabLst>
            </a:pPr>
            <a:r>
              <a:rPr sz="2800" spc="-10" dirty="0">
                <a:latin typeface="Verdana"/>
                <a:cs typeface="Verdana"/>
              </a:rPr>
              <a:t>Relazione positiva </a:t>
            </a:r>
            <a:r>
              <a:rPr sz="2800" spc="-5" dirty="0">
                <a:latin typeface="Verdana"/>
                <a:cs typeface="Verdana"/>
              </a:rPr>
              <a:t>statisticamente  significativa</a:t>
            </a:r>
            <a:endParaRPr sz="2800" dirty="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625"/>
              </a:spcBef>
              <a:buChar char="•"/>
              <a:tabLst>
                <a:tab pos="406400" algn="l"/>
              </a:tabLst>
            </a:pPr>
            <a:r>
              <a:rPr sz="2800" spc="-10" dirty="0">
                <a:latin typeface="Verdana"/>
                <a:cs typeface="Verdana"/>
              </a:rPr>
              <a:t>Più giorni </a:t>
            </a:r>
            <a:r>
              <a:rPr sz="2800" spc="-5" dirty="0">
                <a:latin typeface="Verdana"/>
                <a:cs typeface="Verdana"/>
              </a:rPr>
              <a:t>di </a:t>
            </a:r>
            <a:r>
              <a:rPr sz="2800" spc="-10" dirty="0" err="1">
                <a:latin typeface="Verdana"/>
                <a:cs typeface="Verdana"/>
              </a:rPr>
              <a:t>gelo</a:t>
            </a:r>
            <a:r>
              <a:rPr lang="it-IT" sz="2800" spc="-10" dirty="0">
                <a:latin typeface="Verdana"/>
                <a:cs typeface="Verdana"/>
              </a:rPr>
              <a:t> implicano un</a:t>
            </a:r>
            <a:r>
              <a:rPr sz="2800" spc="3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Verdana"/>
                <a:cs typeface="Verdana"/>
              </a:rPr>
              <a:t>aumento di </a:t>
            </a:r>
            <a:r>
              <a:rPr sz="2800" spc="-10" dirty="0">
                <a:latin typeface="Verdana"/>
                <a:cs typeface="Verdana"/>
              </a:rPr>
              <a:t>prezzo</a:t>
            </a:r>
            <a:endParaRPr sz="2800" dirty="0">
              <a:latin typeface="Verdana"/>
              <a:cs typeface="Verdana"/>
            </a:endParaRPr>
          </a:p>
          <a:p>
            <a:pPr marL="406400" marR="55880" indent="-342900">
              <a:lnSpc>
                <a:spcPct val="100000"/>
              </a:lnSpc>
              <a:spcBef>
                <a:spcPts val="725"/>
              </a:spcBef>
              <a:buChar char="•"/>
              <a:tabLst>
                <a:tab pos="406400" algn="l"/>
              </a:tabLst>
            </a:pPr>
            <a:r>
              <a:rPr sz="2800" spc="-10" dirty="0">
                <a:latin typeface="Verdana"/>
                <a:cs typeface="Verdana"/>
              </a:rPr>
              <a:t>Gli errori standard sono consistenti </a:t>
            </a:r>
            <a:r>
              <a:rPr sz="2800" spc="-15" dirty="0">
                <a:latin typeface="Verdana"/>
                <a:cs typeface="Verdana"/>
              </a:rPr>
              <a:t>in  </a:t>
            </a:r>
            <a:r>
              <a:rPr sz="2800" spc="-10" dirty="0">
                <a:latin typeface="Verdana"/>
                <a:cs typeface="Verdana"/>
              </a:rPr>
              <a:t>presenza </a:t>
            </a:r>
            <a:r>
              <a:rPr sz="2800" spc="-5" dirty="0">
                <a:latin typeface="Verdana"/>
                <a:cs typeface="Verdana"/>
              </a:rPr>
              <a:t>di eteroschedasticità e  autocorrelazione </a:t>
            </a:r>
            <a:r>
              <a:rPr sz="2800" i="1" spc="-5" dirty="0">
                <a:latin typeface="Verdana"/>
                <a:cs typeface="Verdana"/>
              </a:rPr>
              <a:t>– </a:t>
            </a:r>
            <a:r>
              <a:rPr sz="2800" i="1" spc="-10" dirty="0">
                <a:latin typeface="Verdana"/>
                <a:cs typeface="Verdana"/>
              </a:rPr>
              <a:t>ulteriori informazioni in  </a:t>
            </a:r>
            <a:r>
              <a:rPr sz="2800" i="1" spc="-5" dirty="0">
                <a:latin typeface="Verdana"/>
                <a:cs typeface="Verdana"/>
              </a:rPr>
              <a:t>seguito</a:t>
            </a:r>
            <a:endParaRPr sz="2800" dirty="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406400" algn="l"/>
              </a:tabLst>
            </a:pPr>
            <a:r>
              <a:rPr sz="2800" spc="-5" dirty="0">
                <a:latin typeface="Verdana"/>
                <a:cs typeface="Verdana"/>
              </a:rPr>
              <a:t>Ma </a:t>
            </a:r>
            <a:r>
              <a:rPr sz="2800" spc="-10" dirty="0">
                <a:latin typeface="Verdana"/>
                <a:cs typeface="Verdana"/>
              </a:rPr>
              <a:t>qual </a:t>
            </a:r>
            <a:r>
              <a:rPr sz="2800" spc="-5" dirty="0">
                <a:latin typeface="Verdana"/>
                <a:cs typeface="Verdana"/>
              </a:rPr>
              <a:t>è </a:t>
            </a:r>
            <a:r>
              <a:rPr sz="2800" spc="-15" dirty="0">
                <a:latin typeface="Verdana"/>
                <a:cs typeface="Verdana"/>
              </a:rPr>
              <a:t>l’effetto </a:t>
            </a:r>
            <a:r>
              <a:rPr sz="2800" spc="-5" dirty="0">
                <a:latin typeface="Verdana"/>
                <a:cs typeface="Verdana"/>
              </a:rPr>
              <a:t>di </a:t>
            </a:r>
            <a:r>
              <a:rPr sz="2800" i="1" spc="-5" dirty="0">
                <a:latin typeface="Verdana"/>
                <a:cs typeface="Verdana"/>
              </a:rPr>
              <a:t>FDD </a:t>
            </a:r>
            <a:r>
              <a:rPr sz="2800" spc="-5" dirty="0">
                <a:latin typeface="Verdana"/>
                <a:cs typeface="Verdana"/>
              </a:rPr>
              <a:t>nel</a:t>
            </a:r>
            <a:r>
              <a:rPr sz="2800" spc="20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tempo?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45789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Effetti causali</a:t>
            </a:r>
            <a:r>
              <a:rPr spc="45" dirty="0"/>
              <a:t> </a:t>
            </a:r>
            <a:r>
              <a:rPr spc="-5" dirty="0"/>
              <a:t>dinamici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7788909" cy="4038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Verdana"/>
                <a:cs typeface="Verdana"/>
              </a:rPr>
              <a:t>Esempio</a:t>
            </a:r>
            <a:r>
              <a:rPr sz="2000" dirty="0">
                <a:latin typeface="Verdana"/>
                <a:cs typeface="Verdana"/>
              </a:rPr>
              <a:t>: </a:t>
            </a:r>
            <a:r>
              <a:rPr sz="2000" spc="-5" dirty="0">
                <a:latin typeface="Verdana"/>
                <a:cs typeface="Verdana"/>
              </a:rPr>
              <a:t>Qual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l’effetto del fertilizzante sulla resa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dei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pomodori?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ideale esperimento controllato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casualizzato</a:t>
            </a:r>
            <a:endParaRPr sz="2000">
              <a:latin typeface="Verdana"/>
              <a:cs typeface="Verdana"/>
            </a:endParaRPr>
          </a:p>
          <a:p>
            <a:pPr marL="355600" marR="3492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Fertilizzare </a:t>
            </a:r>
            <a:r>
              <a:rPr sz="2000" dirty="0">
                <a:latin typeface="Verdana"/>
                <a:cs typeface="Verdana"/>
              </a:rPr>
              <a:t>alcuni </a:t>
            </a:r>
            <a:r>
              <a:rPr sz="2000" spc="-5" dirty="0">
                <a:latin typeface="Verdana"/>
                <a:cs typeface="Verdana"/>
              </a:rPr>
              <a:t>appezzamenti,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altri (assegnamento  casuale)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Misurare </a:t>
            </a:r>
            <a:r>
              <a:rPr sz="2000" spc="-5" dirty="0">
                <a:latin typeface="Verdana"/>
                <a:cs typeface="Verdana"/>
              </a:rPr>
              <a:t>la resa </a:t>
            </a:r>
            <a:r>
              <a:rPr sz="2000" i="1" dirty="0">
                <a:latin typeface="Verdana"/>
                <a:cs typeface="Verdana"/>
              </a:rPr>
              <a:t>nel </a:t>
            </a:r>
            <a:r>
              <a:rPr sz="2000" i="1" spc="-5" dirty="0">
                <a:latin typeface="Verdana"/>
                <a:cs typeface="Verdana"/>
              </a:rPr>
              <a:t>tempo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i="1" dirty="0">
                <a:latin typeface="Verdana"/>
                <a:cs typeface="Verdana"/>
              </a:rPr>
              <a:t>su </a:t>
            </a:r>
            <a:r>
              <a:rPr sz="2000" i="1" spc="-5" dirty="0">
                <a:latin typeface="Verdana"/>
                <a:cs typeface="Verdana"/>
              </a:rPr>
              <a:t>più raccolti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per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valutare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l’effetto </a:t>
            </a:r>
            <a:r>
              <a:rPr sz="2000" dirty="0">
                <a:latin typeface="Verdana"/>
                <a:cs typeface="Verdana"/>
              </a:rPr>
              <a:t>causale </a:t>
            </a:r>
            <a:r>
              <a:rPr sz="2000" spc="-5" dirty="0">
                <a:latin typeface="Verdana"/>
                <a:cs typeface="Verdana"/>
              </a:rPr>
              <a:t>del fertilizzante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su: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45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Verdana"/>
                <a:cs typeface="Verdana"/>
              </a:rPr>
              <a:t>Resa </a:t>
            </a:r>
            <a:r>
              <a:rPr sz="1800" dirty="0">
                <a:latin typeface="Verdana"/>
                <a:cs typeface="Verdana"/>
              </a:rPr>
              <a:t>nel </a:t>
            </a:r>
            <a:r>
              <a:rPr sz="1800" spc="-5" dirty="0">
                <a:latin typeface="Verdana"/>
                <a:cs typeface="Verdana"/>
              </a:rPr>
              <a:t>primo </a:t>
            </a:r>
            <a:r>
              <a:rPr sz="1800" dirty="0">
                <a:latin typeface="Verdana"/>
                <a:cs typeface="Verdana"/>
              </a:rPr>
              <a:t>anno </a:t>
            </a:r>
            <a:r>
              <a:rPr sz="1800" spc="-5" dirty="0">
                <a:latin typeface="Verdana"/>
                <a:cs typeface="Verdana"/>
              </a:rPr>
              <a:t>di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sperimentazione</a:t>
            </a:r>
            <a:endParaRPr sz="18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30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Verdana"/>
                <a:cs typeface="Verdana"/>
              </a:rPr>
              <a:t>Resa </a:t>
            </a:r>
            <a:r>
              <a:rPr sz="1800" dirty="0">
                <a:latin typeface="Verdana"/>
                <a:cs typeface="Verdana"/>
              </a:rPr>
              <a:t>nel </a:t>
            </a:r>
            <a:r>
              <a:rPr sz="1800" spc="-5" dirty="0">
                <a:latin typeface="Verdana"/>
                <a:cs typeface="Verdana"/>
              </a:rPr>
              <a:t>secondo </a:t>
            </a:r>
            <a:r>
              <a:rPr sz="1800" dirty="0">
                <a:latin typeface="Verdana"/>
                <a:cs typeface="Verdana"/>
              </a:rPr>
              <a:t>anno,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ecc.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Il risultato </a:t>
            </a:r>
            <a:r>
              <a:rPr sz="2000" spc="-5" dirty="0">
                <a:latin typeface="Verdana"/>
                <a:cs typeface="Verdana"/>
              </a:rPr>
              <a:t>(in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esperimento esteso) </a:t>
            </a:r>
            <a:r>
              <a:rPr sz="2000" dirty="0">
                <a:latin typeface="Verdana"/>
                <a:cs typeface="Verdana"/>
              </a:rPr>
              <a:t>restituisce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l’effetto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causale </a:t>
            </a:r>
            <a:r>
              <a:rPr sz="2000" spc="-5" dirty="0">
                <a:latin typeface="Verdana"/>
                <a:cs typeface="Verdana"/>
              </a:rPr>
              <a:t>del </a:t>
            </a:r>
            <a:r>
              <a:rPr sz="2000" spc="-10" dirty="0">
                <a:latin typeface="Verdana"/>
                <a:cs typeface="Verdana"/>
              </a:rPr>
              <a:t>fertilizzante </a:t>
            </a:r>
            <a:r>
              <a:rPr sz="2000" spc="-5" dirty="0">
                <a:latin typeface="Verdana"/>
                <a:cs typeface="Verdana"/>
              </a:rPr>
              <a:t>sulla resa </a:t>
            </a:r>
            <a:r>
              <a:rPr sz="2000" i="1" dirty="0">
                <a:latin typeface="Verdana"/>
                <a:cs typeface="Verdana"/>
              </a:rPr>
              <a:t>k </a:t>
            </a:r>
            <a:r>
              <a:rPr sz="2000" dirty="0">
                <a:latin typeface="Verdana"/>
                <a:cs typeface="Verdana"/>
              </a:rPr>
              <a:t>anni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dopo.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8281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spc="-10" dirty="0">
                <a:latin typeface="Verdana"/>
                <a:cs typeface="Verdana"/>
              </a:rPr>
              <a:t>Effetti causali </a:t>
            </a:r>
            <a:r>
              <a:rPr i="1" spc="-5" dirty="0">
                <a:latin typeface="Verdana"/>
                <a:cs typeface="Verdana"/>
              </a:rPr>
              <a:t>dinamici</a:t>
            </a:r>
            <a:r>
              <a:rPr i="1" spc="120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7973695" cy="4342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applicazioni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serie temporali, </a:t>
            </a:r>
            <a:r>
              <a:rPr sz="2400" dirty="0">
                <a:latin typeface="Verdana"/>
                <a:cs typeface="Verdana"/>
              </a:rPr>
              <a:t>non è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possibile</a:t>
            </a:r>
            <a:endParaRPr sz="2400" dirty="0">
              <a:latin typeface="Verdana"/>
              <a:cs typeface="Verdana"/>
            </a:endParaRPr>
          </a:p>
          <a:p>
            <a:pPr marL="17145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condurre l’esperimento casualizzato</a:t>
            </a:r>
            <a:r>
              <a:rPr sz="2400" spc="9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ideale: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Verdana"/>
                <a:cs typeface="Verdana"/>
              </a:rPr>
              <a:t>Esiste </a:t>
            </a:r>
            <a:r>
              <a:rPr sz="2400" dirty="0">
                <a:latin typeface="Verdana"/>
                <a:cs typeface="Verdana"/>
              </a:rPr>
              <a:t>un solo </a:t>
            </a:r>
            <a:r>
              <a:rPr sz="2400" spc="-5" dirty="0">
                <a:latin typeface="Verdana"/>
                <a:cs typeface="Verdana"/>
              </a:rPr>
              <a:t>mercato del </a:t>
            </a:r>
            <a:r>
              <a:rPr sz="2400" dirty="0">
                <a:latin typeface="Verdana"/>
                <a:cs typeface="Verdana"/>
              </a:rPr>
              <a:t>succo </a:t>
            </a:r>
            <a:r>
              <a:rPr sz="2400" spc="-5" dirty="0">
                <a:latin typeface="Verdana"/>
                <a:cs typeface="Verdana"/>
              </a:rPr>
              <a:t>d’arancia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USA….</a:t>
            </a:r>
          </a:p>
          <a:p>
            <a:pPr marL="355600" marR="160655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Non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possibile assegnare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maniera </a:t>
            </a:r>
            <a:r>
              <a:rPr sz="2400" dirty="0">
                <a:latin typeface="Verdana"/>
                <a:cs typeface="Verdana"/>
              </a:rPr>
              <a:t>casuale </a:t>
            </a:r>
            <a:r>
              <a:rPr sz="2400" spc="-5" dirty="0">
                <a:latin typeface="Verdana"/>
                <a:cs typeface="Verdana"/>
              </a:rPr>
              <a:t>gli  </a:t>
            </a:r>
            <a:r>
              <a:rPr sz="2400" dirty="0">
                <a:latin typeface="Verdana"/>
                <a:cs typeface="Verdana"/>
              </a:rPr>
              <a:t>FDD a </a:t>
            </a:r>
            <a:r>
              <a:rPr sz="2400" spc="-5" dirty="0">
                <a:latin typeface="Verdana"/>
                <a:cs typeface="Verdana"/>
              </a:rPr>
              <a:t>repliche diverse del </a:t>
            </a:r>
            <a:r>
              <a:rPr sz="2400" dirty="0">
                <a:latin typeface="Verdana"/>
                <a:cs typeface="Verdana"/>
              </a:rPr>
              <a:t>mercato </a:t>
            </a:r>
            <a:r>
              <a:rPr sz="2400" spc="-5" dirty="0">
                <a:latin typeface="Verdana"/>
                <a:cs typeface="Verdana"/>
              </a:rPr>
              <a:t>del </a:t>
            </a:r>
            <a:r>
              <a:rPr sz="2400" dirty="0">
                <a:latin typeface="Verdana"/>
                <a:cs typeface="Verdana"/>
              </a:rPr>
              <a:t>succo  </a:t>
            </a:r>
            <a:r>
              <a:rPr sz="2400" spc="-5" dirty="0" err="1">
                <a:latin typeface="Verdana"/>
                <a:cs typeface="Verdana"/>
              </a:rPr>
              <a:t>d’arancia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USA</a:t>
            </a:r>
          </a:p>
          <a:p>
            <a:pPr marL="355600" marR="431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Non </a:t>
            </a:r>
            <a:r>
              <a:rPr sz="2400" dirty="0">
                <a:latin typeface="Verdana"/>
                <a:cs typeface="Verdana"/>
              </a:rPr>
              <a:t>si può </a:t>
            </a:r>
            <a:r>
              <a:rPr sz="2400" spc="-5" dirty="0">
                <a:latin typeface="Verdana"/>
                <a:cs typeface="Verdana"/>
              </a:rPr>
              <a:t>misurare il risultato </a:t>
            </a:r>
            <a:r>
              <a:rPr sz="2400" dirty="0">
                <a:latin typeface="Verdana"/>
                <a:cs typeface="Verdana"/>
              </a:rPr>
              <a:t>medio </a:t>
            </a:r>
            <a:r>
              <a:rPr sz="2400" spc="-5" dirty="0">
                <a:latin typeface="Verdana"/>
                <a:cs typeface="Verdana"/>
              </a:rPr>
              <a:t>(tra </a:t>
            </a:r>
            <a:r>
              <a:rPr sz="2400" dirty="0">
                <a:latin typeface="Verdana"/>
                <a:cs typeface="Verdana"/>
              </a:rPr>
              <a:t>i  </a:t>
            </a:r>
            <a:r>
              <a:rPr sz="2400" spc="-5" dirty="0">
                <a:latin typeface="Verdana"/>
                <a:cs typeface="Verdana"/>
              </a:rPr>
              <a:t>“soggetti”)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tempi diversi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5" dirty="0">
                <a:latin typeface="Verdana"/>
                <a:cs typeface="Verdana"/>
              </a:rPr>
              <a:t>esiste solo </a:t>
            </a:r>
            <a:r>
              <a:rPr sz="2400" dirty="0">
                <a:latin typeface="Verdana"/>
                <a:cs typeface="Verdana"/>
              </a:rPr>
              <a:t>un unico  “soggetto”!</a:t>
            </a: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Quindi </a:t>
            </a:r>
            <a:r>
              <a:rPr sz="2400" dirty="0">
                <a:latin typeface="Verdana"/>
                <a:cs typeface="Verdana"/>
              </a:rPr>
              <a:t>non si </a:t>
            </a:r>
            <a:r>
              <a:rPr sz="2400" spc="-5" dirty="0">
                <a:latin typeface="Verdana"/>
                <a:cs typeface="Verdana"/>
              </a:rPr>
              <a:t>può stimare l’effetto causale</a:t>
            </a:r>
            <a:r>
              <a:rPr sz="2400" spc="1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per</a:t>
            </a:r>
            <a:endParaRPr sz="2400" dirty="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tempi diversi con lo </a:t>
            </a:r>
            <a:r>
              <a:rPr sz="2400" dirty="0">
                <a:latin typeface="Verdana"/>
                <a:cs typeface="Verdana"/>
              </a:rPr>
              <a:t>stimatore </a:t>
            </a:r>
            <a:r>
              <a:rPr sz="2400" spc="-5" dirty="0">
                <a:latin typeface="Verdana"/>
                <a:cs typeface="Verdana"/>
              </a:rPr>
              <a:t>delle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differenze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8249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spc="-10" dirty="0">
                <a:latin typeface="Verdana"/>
                <a:cs typeface="Verdana"/>
              </a:rPr>
              <a:t>Effetti causali </a:t>
            </a:r>
            <a:r>
              <a:rPr i="1" spc="-5" dirty="0">
                <a:latin typeface="Verdana"/>
                <a:cs typeface="Verdana"/>
              </a:rPr>
              <a:t>dinamici</a:t>
            </a:r>
            <a:r>
              <a:rPr i="1" spc="105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15-</a:t>
            </a: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1454886"/>
            <a:ext cx="8324850" cy="465963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esperimento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alternativo:</a:t>
            </a:r>
            <a:endParaRPr sz="2000">
              <a:latin typeface="Verdana"/>
              <a:cs typeface="Verdana"/>
            </a:endParaRPr>
          </a:p>
          <a:p>
            <a:pPr marL="4318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spc="-5" dirty="0">
                <a:latin typeface="Verdana"/>
                <a:cs typeface="Verdana"/>
              </a:rPr>
              <a:t>Somministrare in maniera </a:t>
            </a:r>
            <a:r>
              <a:rPr sz="2000" dirty="0">
                <a:latin typeface="Verdana"/>
                <a:cs typeface="Verdana"/>
              </a:rPr>
              <a:t>casuale </a:t>
            </a:r>
            <a:r>
              <a:rPr sz="2000" spc="-5" dirty="0">
                <a:latin typeface="Verdana"/>
                <a:cs typeface="Verdana"/>
              </a:rPr>
              <a:t>diversi trattamenti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allo</a:t>
            </a:r>
            <a:endParaRPr sz="2000">
              <a:latin typeface="Verdana"/>
              <a:cs typeface="Verdana"/>
            </a:endParaRPr>
          </a:p>
          <a:p>
            <a:pPr marL="431800">
              <a:lnSpc>
                <a:spcPct val="100000"/>
              </a:lnSpc>
            </a:pPr>
            <a:r>
              <a:rPr sz="2000" i="1" dirty="0">
                <a:latin typeface="Verdana"/>
                <a:cs typeface="Verdana"/>
              </a:rPr>
              <a:t>stesso </a:t>
            </a:r>
            <a:r>
              <a:rPr sz="2000" i="1" spc="-5" dirty="0">
                <a:latin typeface="Verdana"/>
                <a:cs typeface="Verdana"/>
              </a:rPr>
              <a:t>soggetto 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FDD</a:t>
            </a:r>
            <a:r>
              <a:rPr sz="1950" i="1" baseline="-21367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) </a:t>
            </a:r>
            <a:r>
              <a:rPr sz="2000" i="1" dirty="0">
                <a:latin typeface="Verdana"/>
                <a:cs typeface="Verdana"/>
              </a:rPr>
              <a:t>in </a:t>
            </a:r>
            <a:r>
              <a:rPr sz="2000" i="1" spc="-5" dirty="0">
                <a:latin typeface="Verdana"/>
                <a:cs typeface="Verdana"/>
              </a:rPr>
              <a:t>tempi</a:t>
            </a:r>
            <a:r>
              <a:rPr sz="2000" i="1" spc="-10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diversi</a:t>
            </a:r>
            <a:endParaRPr sz="2000">
              <a:latin typeface="Verdana"/>
              <a:cs typeface="Verdana"/>
            </a:endParaRPr>
          </a:p>
          <a:p>
            <a:pPr marL="4318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dirty="0">
                <a:latin typeface="Verdana"/>
                <a:cs typeface="Verdana"/>
              </a:rPr>
              <a:t>Misurare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varianza </a:t>
            </a:r>
            <a:r>
              <a:rPr sz="2000" spc="-5" dirty="0">
                <a:latin typeface="Verdana"/>
                <a:cs typeface="Verdana"/>
              </a:rPr>
              <a:t>del risultato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(%</a:t>
            </a:r>
            <a:r>
              <a:rPr sz="2000" i="1" dirty="0">
                <a:latin typeface="Verdana"/>
                <a:cs typeface="Verdana"/>
              </a:rPr>
              <a:t>ChgP</a:t>
            </a:r>
            <a:r>
              <a:rPr sz="1950" i="1" baseline="-21367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 marL="431800" marR="240029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dirty="0">
                <a:latin typeface="Verdana"/>
                <a:cs typeface="Verdana"/>
              </a:rPr>
              <a:t>La “popolazione” </a:t>
            </a:r>
            <a:r>
              <a:rPr sz="2000" spc="-5" dirty="0">
                <a:latin typeface="Verdana"/>
                <a:cs typeface="Verdana"/>
              </a:rPr>
              <a:t>dei soggetti </a:t>
            </a:r>
            <a:r>
              <a:rPr sz="2000" dirty="0">
                <a:latin typeface="Verdana"/>
                <a:cs typeface="Verdana"/>
              </a:rPr>
              <a:t>è formata </a:t>
            </a:r>
            <a:r>
              <a:rPr sz="2000" spc="-5" dirty="0">
                <a:latin typeface="Verdana"/>
                <a:cs typeface="Verdana"/>
              </a:rPr>
              <a:t>dal medesimo  soggetto (mercato del </a:t>
            </a:r>
            <a:r>
              <a:rPr sz="2000" dirty="0">
                <a:latin typeface="Verdana"/>
                <a:cs typeface="Verdana"/>
              </a:rPr>
              <a:t>succo) ma </a:t>
            </a:r>
            <a:r>
              <a:rPr sz="2000" spc="-5" dirty="0">
                <a:latin typeface="Verdana"/>
                <a:cs typeface="Verdana"/>
              </a:rPr>
              <a:t>in date diverse </a:t>
            </a:r>
            <a:r>
              <a:rPr sz="2000" dirty="0">
                <a:latin typeface="Verdana"/>
                <a:cs typeface="Verdana"/>
              </a:rPr>
              <a:t>– a </a:t>
            </a:r>
            <a:r>
              <a:rPr sz="2000" spc="-5" dirty="0">
                <a:latin typeface="Verdana"/>
                <a:cs typeface="Verdana"/>
              </a:rPr>
              <a:t>volte </a:t>
            </a:r>
            <a:r>
              <a:rPr sz="2000" spc="-10" dirty="0">
                <a:latin typeface="Verdana"/>
                <a:cs typeface="Verdana"/>
              </a:rPr>
              <a:t>il  </a:t>
            </a:r>
            <a:r>
              <a:rPr sz="2000" spc="-5" dirty="0">
                <a:latin typeface="Verdana"/>
                <a:cs typeface="Verdana"/>
              </a:rPr>
              <a:t>soggetto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il </a:t>
            </a:r>
            <a:r>
              <a:rPr sz="2000" dirty="0">
                <a:latin typeface="Verdana"/>
                <a:cs typeface="Verdana"/>
              </a:rPr>
              <a:t>gruppo di </a:t>
            </a:r>
            <a:r>
              <a:rPr sz="2000" spc="-5" dirty="0">
                <a:latin typeface="Verdana"/>
                <a:cs typeface="Verdana"/>
              </a:rPr>
              <a:t>trattamento,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volte il </a:t>
            </a:r>
            <a:r>
              <a:rPr sz="2000" dirty="0">
                <a:latin typeface="Verdana"/>
                <a:cs typeface="Verdana"/>
              </a:rPr>
              <a:t>gruppo </a:t>
            </a:r>
            <a:r>
              <a:rPr sz="2000" spc="-5" dirty="0">
                <a:latin typeface="Verdana"/>
                <a:cs typeface="Verdana"/>
              </a:rPr>
              <a:t>di  controllo!</a:t>
            </a:r>
            <a:endParaRPr sz="2000">
              <a:latin typeface="Verdana"/>
              <a:cs typeface="Verdana"/>
            </a:endParaRPr>
          </a:p>
          <a:p>
            <a:pPr marL="431800" marR="9398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dirty="0">
                <a:latin typeface="Verdana"/>
                <a:cs typeface="Verdana"/>
              </a:rPr>
              <a:t>Se i </a:t>
            </a:r>
            <a:r>
              <a:rPr sz="2000" spc="-5" dirty="0">
                <a:latin typeface="Verdana"/>
                <a:cs typeface="Verdana"/>
              </a:rPr>
              <a:t>“soggetti” (il soggetto in tempi diversi) appartengono  alla </a:t>
            </a:r>
            <a:r>
              <a:rPr sz="2000" dirty="0">
                <a:latin typeface="Verdana"/>
                <a:cs typeface="Verdana"/>
              </a:rPr>
              <a:t>stessa </a:t>
            </a:r>
            <a:r>
              <a:rPr sz="2000" spc="-5" dirty="0">
                <a:latin typeface="Verdana"/>
                <a:cs typeface="Verdana"/>
              </a:rPr>
              <a:t>distribuzione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i="1" spc="-5" dirty="0">
                <a:latin typeface="Verdana"/>
                <a:cs typeface="Verdana"/>
              </a:rPr>
              <a:t>cioè, </a:t>
            </a:r>
            <a:r>
              <a:rPr sz="2000" i="1" dirty="0">
                <a:latin typeface="Verdana"/>
                <a:cs typeface="Verdana"/>
              </a:rPr>
              <a:t>se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2000" i="1" spc="5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t </a:t>
            </a:r>
            <a:r>
              <a:rPr sz="2000" i="1" dirty="0">
                <a:latin typeface="Verdana"/>
                <a:cs typeface="Verdana"/>
              </a:rPr>
              <a:t>sono </a:t>
            </a:r>
            <a:r>
              <a:rPr sz="2000" b="1" i="1" spc="-5" dirty="0">
                <a:latin typeface="Verdana"/>
                <a:cs typeface="Verdana"/>
              </a:rPr>
              <a:t>stabili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allora  l’effetto </a:t>
            </a:r>
            <a:r>
              <a:rPr sz="2000" dirty="0">
                <a:latin typeface="Verdana"/>
                <a:cs typeface="Verdana"/>
              </a:rPr>
              <a:t>causale </a:t>
            </a:r>
            <a:r>
              <a:rPr sz="2000" spc="-5" dirty="0">
                <a:latin typeface="Verdana"/>
                <a:cs typeface="Verdana"/>
              </a:rPr>
              <a:t>dinamico </a:t>
            </a:r>
            <a:r>
              <a:rPr sz="2000" dirty="0">
                <a:latin typeface="Verdana"/>
                <a:cs typeface="Verdana"/>
              </a:rPr>
              <a:t>può essere </a:t>
            </a:r>
            <a:r>
              <a:rPr sz="2000" spc="-5" dirty="0">
                <a:latin typeface="Verdana"/>
                <a:cs typeface="Verdana"/>
              </a:rPr>
              <a:t>dedotto dalla  regressione OLS di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sui </a:t>
            </a:r>
            <a:r>
              <a:rPr sz="2000" spc="-5" dirty="0">
                <a:latin typeface="Verdana"/>
                <a:cs typeface="Verdana"/>
              </a:rPr>
              <a:t>valori ritardati di</a:t>
            </a:r>
            <a:r>
              <a:rPr sz="2000" spc="-29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431800" marR="1143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spc="-5" dirty="0">
                <a:latin typeface="Verdana"/>
                <a:cs typeface="Verdana"/>
              </a:rPr>
              <a:t>Questo stimatore (regressione di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e sui </a:t>
            </a:r>
            <a:r>
              <a:rPr sz="2000" spc="-5" dirty="0">
                <a:latin typeface="Verdana"/>
                <a:cs typeface="Verdana"/>
              </a:rPr>
              <a:t>ritardi di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) è  </a:t>
            </a:r>
            <a:r>
              <a:rPr sz="2000" spc="-5" dirty="0">
                <a:latin typeface="Verdana"/>
                <a:cs typeface="Verdana"/>
              </a:rPr>
              <a:t>chiamato stimatore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b="1" i="1" spc="-5" dirty="0">
                <a:latin typeface="Verdana"/>
                <a:cs typeface="Verdana"/>
              </a:rPr>
              <a:t>ritardi</a:t>
            </a:r>
            <a:r>
              <a:rPr sz="2000" b="1" i="1" spc="-25" dirty="0">
                <a:latin typeface="Verdana"/>
                <a:cs typeface="Verdana"/>
              </a:rPr>
              <a:t> </a:t>
            </a:r>
            <a:r>
              <a:rPr sz="2000" b="1" i="1" spc="-5" dirty="0">
                <a:latin typeface="Verdana"/>
                <a:cs typeface="Verdana"/>
              </a:rPr>
              <a:t>distribuiti</a:t>
            </a:r>
            <a:r>
              <a:rPr sz="2000" spc="-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1570</Words>
  <Application>Microsoft Office PowerPoint</Application>
  <PresentationFormat>Presentazione su schermo (4:3)</PresentationFormat>
  <Paragraphs>150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Verdana</vt:lpstr>
      <vt:lpstr>Office Theme</vt:lpstr>
      <vt:lpstr>Effetti casuali dinamici</vt:lpstr>
      <vt:lpstr>Sommario</vt:lpstr>
      <vt:lpstr>Gli effetti causali dinamici e i dati sul  succo d’arancia</vt:lpstr>
      <vt:lpstr>I dati sul succo d’arancia</vt:lpstr>
      <vt:lpstr>Presentazione standard di PowerPoint</vt:lpstr>
      <vt:lpstr>Presentazione standard di PowerPoint</vt:lpstr>
      <vt:lpstr>Effetti causali dinamici</vt:lpstr>
      <vt:lpstr>Effetti causali dinamici (continua)</vt:lpstr>
      <vt:lpstr>Effetti causali dinamici (continua)</vt:lpstr>
      <vt:lpstr>Gli effetti causali dinamici e il modello a  ritardi distribuiti</vt:lpstr>
      <vt:lpstr>L’esogeneità nella regressione a serie temporali</vt:lpstr>
      <vt:lpstr>Stima degli effetti causali dinamici con  regressori esogeni </vt:lpstr>
      <vt:lpstr>Il modello a ritardi distribuiti (continua)</vt:lpstr>
      <vt:lpstr>Il modello a ritardi distribuiti, continua</vt:lpstr>
      <vt:lpstr>In base ai presupposti del modello a  ritardi distribuiti:</vt:lpstr>
      <vt:lpstr>Stima degli effetti causali dinamici con  regressori strettamente esogeni </vt:lpstr>
      <vt:lpstr>Presentazione standard di PowerPoint</vt:lpstr>
      <vt:lpstr>Stima degli effetti causali dinamici:  Riepilogo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Econometrics</dc:title>
  <dc:subject>Multinational Business Finance</dc:subject>
  <dc:creator>Stephanie Lindsey</dc:creator>
  <cp:lastModifiedBy>ASUS</cp:lastModifiedBy>
  <cp:revision>6</cp:revision>
  <dcterms:created xsi:type="dcterms:W3CDTF">2020-03-24T05:52:15Z</dcterms:created>
  <dcterms:modified xsi:type="dcterms:W3CDTF">2020-05-06T07:07:17Z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2020-03-24T00:00:00Z</vt:filetime>
  </property>
</Properties>
</file>