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84" r:id="rId21"/>
    <p:sldId id="285" r:id="rId22"/>
    <p:sldId id="286" r:id="rId23"/>
    <p:sldId id="288" r:id="rId24"/>
    <p:sldId id="289" r:id="rId25"/>
    <p:sldId id="291" r:id="rId26"/>
    <p:sldId id="295" r:id="rId27"/>
    <p:sldId id="300" r:id="rId28"/>
    <p:sldId id="302" r:id="rId29"/>
    <p:sldId id="303" r:id="rId30"/>
    <p:sldId id="304" r:id="rId31"/>
    <p:sldId id="309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7" r:id="rId45"/>
    <p:sldId id="330" r:id="rId46"/>
    <p:sldId id="336" r:id="rId47"/>
    <p:sldId id="338" r:id="rId48"/>
    <p:sldId id="337" r:id="rId49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3540" y="145161"/>
            <a:ext cx="8376919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584" y="326516"/>
            <a:ext cx="8418830" cy="941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2740" y="1570456"/>
            <a:ext cx="8255000" cy="462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04021" y="6356662"/>
            <a:ext cx="642620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stlouisfed.org/fred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56F10-C923-4B0A-BA4E-C6AB5C74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457200" y="2068258"/>
            <a:ext cx="8324214" cy="430887"/>
          </a:xfrm>
        </p:spPr>
        <p:txBody>
          <a:bodyPr/>
          <a:lstStyle/>
          <a:p>
            <a:r>
              <a:rPr lang="it-IT" dirty="0"/>
              <a:t>Introduzione alle serie storiche</a:t>
            </a:r>
          </a:p>
        </p:txBody>
      </p:sp>
    </p:spTree>
    <p:extLst>
      <p:ext uri="{BB962C8B-B14F-4D97-AF65-F5344CB8AC3E}">
        <p14:creationId xmlns:p14="http://schemas.microsoft.com/office/powerpoint/2010/main" val="210818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1473" y="1611865"/>
            <a:ext cx="5813760" cy="4411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10" dirty="0"/>
              <a:t>Una serie </a:t>
            </a:r>
            <a:r>
              <a:rPr u="none" spc="-5" dirty="0"/>
              <a:t>temporale di </a:t>
            </a:r>
            <a:r>
              <a:rPr u="none" spc="-10" dirty="0"/>
              <a:t>dati finanziari  </a:t>
            </a:r>
            <a:r>
              <a:rPr u="none" spc="-5" dirty="0"/>
              <a:t>giornalieri</a:t>
            </a:r>
            <a:r>
              <a:rPr u="none" spc="25" dirty="0"/>
              <a:t> </a:t>
            </a:r>
            <a:r>
              <a:rPr u="none" spc="-10" dirty="0"/>
              <a:t>USA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3539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10" dirty="0"/>
              <a:t>Alcuni </a:t>
            </a:r>
            <a:r>
              <a:rPr u="none" spc="-5" dirty="0"/>
              <a:t>impieghi delle </a:t>
            </a:r>
            <a:r>
              <a:rPr u="none" spc="-10" dirty="0"/>
              <a:t>serie</a:t>
            </a:r>
            <a:r>
              <a:rPr u="none" spc="125" dirty="0"/>
              <a:t> </a:t>
            </a:r>
            <a:r>
              <a:rPr u="none" spc="-5" dirty="0"/>
              <a:t>temporali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70456"/>
            <a:ext cx="8092440" cy="391541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Previsione (Capitolo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14)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Stima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effetti causali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dinamici</a:t>
            </a:r>
            <a:r>
              <a:rPr sz="2000" spc="-5" dirty="0">
                <a:latin typeface="Verdana"/>
                <a:cs typeface="Verdana"/>
              </a:rPr>
              <a:t> (Capitolo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15)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39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Verdana"/>
                <a:cs typeface="Verdana"/>
              </a:rPr>
              <a:t>Se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Fed aumenta </a:t>
            </a:r>
            <a:r>
              <a:rPr sz="1800" dirty="0">
                <a:latin typeface="Verdana"/>
                <a:cs typeface="Verdana"/>
              </a:rPr>
              <a:t>il </a:t>
            </a:r>
            <a:r>
              <a:rPr sz="1800" spc="-5" dirty="0">
                <a:latin typeface="Verdana"/>
                <a:cs typeface="Verdana"/>
              </a:rPr>
              <a:t>Federal Funds rate, quale sarà l’effetto</a:t>
            </a:r>
            <a:r>
              <a:rPr sz="1800" spc="1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sui</a:t>
            </a:r>
            <a:endParaRPr sz="18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tassi di </a:t>
            </a:r>
            <a:r>
              <a:rPr sz="1800" dirty="0">
                <a:latin typeface="Verdana"/>
                <a:cs typeface="Verdana"/>
              </a:rPr>
              <a:t>inflazione e </a:t>
            </a:r>
            <a:r>
              <a:rPr sz="1800" spc="-5" dirty="0">
                <a:latin typeface="Verdana"/>
                <a:cs typeface="Verdana"/>
              </a:rPr>
              <a:t>disoccupazione </a:t>
            </a:r>
            <a:r>
              <a:rPr sz="1800" dirty="0">
                <a:latin typeface="Verdana"/>
                <a:cs typeface="Verdana"/>
              </a:rPr>
              <a:t>fra 3 mesi? E fra 12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mesi?</a:t>
            </a:r>
            <a:endParaRPr sz="18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3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Verdana"/>
                <a:cs typeface="Verdana"/>
              </a:rPr>
              <a:t>Qual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-5" dirty="0">
                <a:latin typeface="Verdana"/>
                <a:cs typeface="Verdana"/>
              </a:rPr>
              <a:t>l’effetto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nel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tempo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sul consumo </a:t>
            </a:r>
            <a:r>
              <a:rPr sz="1800" spc="-5" dirty="0">
                <a:latin typeface="Verdana"/>
                <a:cs typeface="Verdana"/>
              </a:rPr>
              <a:t>di sigarette di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un</a:t>
            </a:r>
            <a:endParaRPr sz="18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aumento dell’imposta </a:t>
            </a:r>
            <a:r>
              <a:rPr sz="1800" dirty="0">
                <a:latin typeface="Verdana"/>
                <a:cs typeface="Verdana"/>
              </a:rPr>
              <a:t>sulle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sigarette?</a:t>
            </a:r>
            <a:endParaRPr sz="1800">
              <a:latin typeface="Verdana"/>
              <a:cs typeface="Verdana"/>
            </a:endParaRPr>
          </a:p>
          <a:p>
            <a:pPr marL="355600" marR="13716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Modellazione di </a:t>
            </a:r>
            <a:r>
              <a:rPr sz="2000" dirty="0">
                <a:latin typeface="Verdana"/>
                <a:cs typeface="Verdana"/>
              </a:rPr>
              <a:t>rischi, usata nei </a:t>
            </a:r>
            <a:r>
              <a:rPr sz="2000" spc="-5" dirty="0">
                <a:latin typeface="Verdana"/>
                <a:cs typeface="Verdana"/>
              </a:rPr>
              <a:t>mercati </a:t>
            </a:r>
            <a:r>
              <a:rPr sz="2000" dirty="0">
                <a:latin typeface="Verdana"/>
                <a:cs typeface="Verdana"/>
              </a:rPr>
              <a:t>finanziari </a:t>
            </a:r>
            <a:r>
              <a:rPr sz="2000" spc="-5" dirty="0">
                <a:latin typeface="Verdana"/>
                <a:cs typeface="Verdana"/>
              </a:rPr>
              <a:t>(un  aspetto, modellazione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varianze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“volatility clustering”, </a:t>
            </a:r>
            <a:r>
              <a:rPr sz="2000" dirty="0">
                <a:latin typeface="Verdana"/>
                <a:cs typeface="Verdana"/>
              </a:rPr>
              <a:t>è  </a:t>
            </a:r>
            <a:r>
              <a:rPr sz="2000" spc="-5" dirty="0">
                <a:latin typeface="Verdana"/>
                <a:cs typeface="Verdana"/>
              </a:rPr>
              <a:t>discusso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5" dirty="0">
                <a:latin typeface="Verdana"/>
                <a:cs typeface="Verdana"/>
              </a:rPr>
              <a:t>Capitolo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16)</a:t>
            </a:r>
            <a:endParaRPr sz="2000">
              <a:latin typeface="Verdana"/>
              <a:cs typeface="Verdana"/>
            </a:endParaRPr>
          </a:p>
          <a:p>
            <a:pPr marL="355600" marR="508634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Tra le applicazioni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di là dell’economia </a:t>
            </a:r>
            <a:r>
              <a:rPr sz="2000" dirty="0">
                <a:latin typeface="Verdana"/>
                <a:cs typeface="Verdana"/>
              </a:rPr>
              <a:t>vi sono </a:t>
            </a:r>
            <a:r>
              <a:rPr sz="2000" spc="-5" dirty="0">
                <a:latin typeface="Verdana"/>
                <a:cs typeface="Verdana"/>
              </a:rPr>
              <a:t>la  modellazione ambientale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climatica, ingegneristica  (dinamiche di sistema), informatica (dinamica di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rete),…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10" dirty="0"/>
              <a:t>Le serie </a:t>
            </a:r>
            <a:r>
              <a:rPr u="none" spc="-5" dirty="0"/>
              <a:t>temporali </a:t>
            </a:r>
            <a:r>
              <a:rPr u="none" spc="-10" dirty="0"/>
              <a:t>sollevano nuove  </a:t>
            </a:r>
            <a:r>
              <a:rPr u="none" spc="-5" dirty="0"/>
              <a:t>problematiche</a:t>
            </a:r>
            <a:r>
              <a:rPr u="none" spc="45" dirty="0"/>
              <a:t> </a:t>
            </a:r>
            <a:r>
              <a:rPr u="none" spc="-5" dirty="0"/>
              <a:t>tecniche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59179"/>
            <a:ext cx="8180705" cy="44157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Ritardi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temporali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Correlazione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tempo (</a:t>
            </a:r>
            <a:r>
              <a:rPr sz="2400" i="1" spc="-5" dirty="0">
                <a:latin typeface="Verdana"/>
                <a:cs typeface="Verdana"/>
              </a:rPr>
              <a:t>correlazione seriale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autocorrelazione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già </a:t>
            </a:r>
            <a:r>
              <a:rPr sz="2400" spc="-15" dirty="0">
                <a:latin typeface="Verdana"/>
                <a:cs typeface="Verdana"/>
              </a:rPr>
              <a:t>incontrata </a:t>
            </a: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panel)</a:t>
            </a:r>
            <a:endParaRPr sz="2400">
              <a:latin typeface="Verdana"/>
              <a:cs typeface="Verdana"/>
            </a:endParaRPr>
          </a:p>
          <a:p>
            <a:pPr marL="355600" marR="4445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Calcolo </a:t>
            </a:r>
            <a:r>
              <a:rPr sz="2400" spc="-5" dirty="0">
                <a:latin typeface="Verdana"/>
                <a:cs typeface="Verdana"/>
              </a:rPr>
              <a:t>di errori </a:t>
            </a:r>
            <a:r>
              <a:rPr sz="2400" dirty="0">
                <a:latin typeface="Verdana"/>
                <a:cs typeface="Verdana"/>
              </a:rPr>
              <a:t>standard quando </a:t>
            </a:r>
            <a:r>
              <a:rPr sz="2400" spc="-5" dirty="0">
                <a:latin typeface="Verdana"/>
                <a:cs typeface="Verdana"/>
              </a:rPr>
              <a:t>gli errori sono  </a:t>
            </a:r>
            <a:r>
              <a:rPr sz="2400" spc="-10" dirty="0">
                <a:latin typeface="Verdana"/>
                <a:cs typeface="Verdana"/>
              </a:rPr>
              <a:t>serialmente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correlati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Verdana"/>
                <a:cs typeface="Verdana"/>
              </a:rPr>
              <a:t>Un </a:t>
            </a:r>
            <a:r>
              <a:rPr sz="2400" b="1" spc="-5" dirty="0">
                <a:latin typeface="Verdana"/>
                <a:cs typeface="Verdana"/>
              </a:rPr>
              <a:t>buon modo </a:t>
            </a:r>
            <a:r>
              <a:rPr sz="2400" b="1" dirty="0">
                <a:latin typeface="Verdana"/>
                <a:cs typeface="Verdana"/>
              </a:rPr>
              <a:t>per </a:t>
            </a:r>
            <a:r>
              <a:rPr sz="2400" b="1" spc="-5" dirty="0">
                <a:latin typeface="Verdana"/>
                <a:cs typeface="Verdana"/>
              </a:rPr>
              <a:t>apprendere riguardo </a:t>
            </a:r>
            <a:r>
              <a:rPr sz="2400" b="1" dirty="0">
                <a:latin typeface="Verdana"/>
                <a:cs typeface="Verdana"/>
              </a:rPr>
              <a:t>le </a:t>
            </a:r>
            <a:r>
              <a:rPr sz="2400" b="1" spc="-5" dirty="0">
                <a:latin typeface="Verdana"/>
                <a:cs typeface="Verdana"/>
              </a:rPr>
              <a:t>serie  temporali </a:t>
            </a:r>
            <a:r>
              <a:rPr sz="2400" b="1" dirty="0">
                <a:latin typeface="Verdana"/>
                <a:cs typeface="Verdana"/>
              </a:rPr>
              <a:t>è </a:t>
            </a:r>
            <a:r>
              <a:rPr sz="2400" b="1" spc="-10" dirty="0">
                <a:latin typeface="Verdana"/>
                <a:cs typeface="Verdana"/>
              </a:rPr>
              <a:t>quello </a:t>
            </a:r>
            <a:r>
              <a:rPr sz="2400" b="1" spc="-5" dirty="0">
                <a:latin typeface="Verdana"/>
                <a:cs typeface="Verdana"/>
              </a:rPr>
              <a:t>di fare ricerche! </a:t>
            </a:r>
            <a:r>
              <a:rPr sz="2400" dirty="0">
                <a:latin typeface="Verdana"/>
                <a:cs typeface="Verdana"/>
              </a:rPr>
              <a:t>Un’ottima  </a:t>
            </a:r>
            <a:r>
              <a:rPr sz="2400" spc="-5" dirty="0">
                <a:latin typeface="Verdana"/>
                <a:cs typeface="Verdana"/>
              </a:rPr>
              <a:t>fonte di serie temporali </a:t>
            </a:r>
            <a:r>
              <a:rPr sz="2400" dirty="0">
                <a:latin typeface="Verdana"/>
                <a:cs typeface="Verdana"/>
              </a:rPr>
              <a:t>macro USA, e alcune  </a:t>
            </a:r>
            <a:r>
              <a:rPr sz="2400" spc="-5" dirty="0">
                <a:latin typeface="Verdana"/>
                <a:cs typeface="Verdana"/>
              </a:rPr>
              <a:t>internazionali,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il </a:t>
            </a:r>
            <a:r>
              <a:rPr sz="2400" u="heavy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Verdana"/>
                <a:cs typeface="Verdana"/>
                <a:hlinkClick r:id="rId2"/>
              </a:rPr>
              <a:t>FRED database</a:t>
            </a:r>
            <a:r>
              <a:rPr sz="2400" spc="-5" dirty="0">
                <a:solidFill>
                  <a:srgbClr val="009999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2400" spc="-5" dirty="0">
                <a:latin typeface="Verdana"/>
                <a:cs typeface="Verdana"/>
              </a:rPr>
              <a:t>della Federal  Reserve </a:t>
            </a:r>
            <a:r>
              <a:rPr sz="2400" dirty="0">
                <a:latin typeface="Verdana"/>
                <a:cs typeface="Verdana"/>
              </a:rPr>
              <a:t>Bank of St.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Louis’s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1537" y="2936376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2" y="0"/>
                </a:lnTo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2. </a:t>
            </a:r>
            <a:r>
              <a:rPr u="none" spc="-10" dirty="0"/>
              <a:t>Uso </a:t>
            </a:r>
            <a:r>
              <a:rPr u="none" spc="-5" dirty="0"/>
              <a:t>di modelli di </a:t>
            </a:r>
            <a:r>
              <a:rPr u="none" spc="-10" dirty="0"/>
              <a:t>regressione per </a:t>
            </a:r>
            <a:r>
              <a:rPr u="none" spc="-5" dirty="0"/>
              <a:t>la  </a:t>
            </a:r>
            <a:r>
              <a:rPr u="none" spc="-10" dirty="0"/>
              <a:t>previsione </a:t>
            </a:r>
            <a:r>
              <a:rPr u="none" spc="-5" dirty="0"/>
              <a:t>(Paragrafo</a:t>
            </a:r>
            <a:r>
              <a:rPr u="none" spc="65" dirty="0"/>
              <a:t> </a:t>
            </a:r>
            <a:r>
              <a:rPr u="none" spc="-5" dirty="0"/>
              <a:t>14.1)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62583" y="1267585"/>
            <a:ext cx="8546415" cy="5388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115633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81000" algn="l"/>
              </a:tabLst>
            </a:pPr>
            <a:r>
              <a:rPr sz="2800" spc="-5" dirty="0">
                <a:latin typeface="Verdana"/>
                <a:cs typeface="Verdana"/>
              </a:rPr>
              <a:t>Previsione e </a:t>
            </a:r>
            <a:r>
              <a:rPr sz="2800" spc="-10" dirty="0">
                <a:latin typeface="Verdana"/>
                <a:cs typeface="Verdana"/>
              </a:rPr>
              <a:t>stima </a:t>
            </a:r>
            <a:r>
              <a:rPr sz="2800" spc="-5" dirty="0">
                <a:latin typeface="Verdana"/>
                <a:cs typeface="Verdana"/>
              </a:rPr>
              <a:t>di effetti causali sono  obiettivi </a:t>
            </a:r>
            <a:r>
              <a:rPr sz="2800" spc="-10" dirty="0">
                <a:latin typeface="Verdana"/>
                <a:cs typeface="Verdana"/>
              </a:rPr>
              <a:t>piuttosto</a:t>
            </a:r>
            <a:r>
              <a:rPr sz="2800" spc="8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diversi.</a:t>
            </a:r>
            <a:endParaRPr sz="28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81000" algn="l"/>
              </a:tabLst>
            </a:pPr>
            <a:r>
              <a:rPr sz="2800" spc="-5" dirty="0">
                <a:latin typeface="Verdana"/>
                <a:cs typeface="Verdana"/>
              </a:rPr>
              <a:t>Per </a:t>
            </a:r>
            <a:r>
              <a:rPr sz="2800" spc="-10" dirty="0">
                <a:latin typeface="Verdana"/>
                <a:cs typeface="Verdana"/>
              </a:rPr>
              <a:t>la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previsione,</a:t>
            </a:r>
            <a:endParaRPr sz="2800" dirty="0">
              <a:latin typeface="Verdana"/>
              <a:cs typeface="Verdana"/>
            </a:endParaRPr>
          </a:p>
          <a:p>
            <a:pPr marL="849630" lvl="1" indent="-354965">
              <a:lnSpc>
                <a:spcPct val="100000"/>
              </a:lnSpc>
              <a:spcBef>
                <a:spcPts val="434"/>
              </a:spcBef>
              <a:buSzPct val="92307"/>
              <a:buFont typeface="Verdana"/>
              <a:buChar char="–"/>
              <a:tabLst>
                <a:tab pos="850265" algn="l"/>
              </a:tabLst>
            </a:pPr>
            <a:r>
              <a:rPr sz="2600" i="1" spc="75" dirty="0">
                <a:latin typeface="Times New Roman"/>
                <a:cs typeface="Times New Roman"/>
              </a:rPr>
              <a:t>R</a:t>
            </a:r>
            <a:r>
              <a:rPr sz="2250" spc="112" baseline="42592" dirty="0">
                <a:latin typeface="Times New Roman"/>
                <a:cs typeface="Times New Roman"/>
              </a:rPr>
              <a:t>2 </a:t>
            </a:r>
            <a:r>
              <a:rPr sz="3600" spc="-7" baseline="1157" dirty="0">
                <a:latin typeface="Verdana"/>
                <a:cs typeface="Verdana"/>
              </a:rPr>
              <a:t>conta</a:t>
            </a:r>
            <a:r>
              <a:rPr sz="3600" spc="-112" baseline="1157" dirty="0">
                <a:latin typeface="Verdana"/>
                <a:cs typeface="Verdana"/>
              </a:rPr>
              <a:t> </a:t>
            </a:r>
            <a:r>
              <a:rPr sz="3600" spc="-7" baseline="1157" dirty="0">
                <a:latin typeface="Verdana"/>
                <a:cs typeface="Verdana"/>
              </a:rPr>
              <a:t>(molto!)</a:t>
            </a:r>
            <a:endParaRPr sz="3600" baseline="1157" dirty="0">
              <a:latin typeface="Verdana"/>
              <a:cs typeface="Verdana"/>
            </a:endParaRPr>
          </a:p>
          <a:p>
            <a:pPr marL="7816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8232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distorsione da </a:t>
            </a:r>
            <a:r>
              <a:rPr sz="2400" spc="-10" dirty="0">
                <a:latin typeface="Verdana"/>
                <a:cs typeface="Verdana"/>
              </a:rPr>
              <a:t>variabili </a:t>
            </a:r>
            <a:r>
              <a:rPr sz="2400" spc="-5" dirty="0">
                <a:latin typeface="Verdana"/>
                <a:cs typeface="Verdana"/>
              </a:rPr>
              <a:t>omesse </a:t>
            </a:r>
            <a:r>
              <a:rPr sz="2400" dirty="0">
                <a:latin typeface="Verdana"/>
                <a:cs typeface="Verdana"/>
              </a:rPr>
              <a:t>non è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</a:t>
            </a:r>
          </a:p>
          <a:p>
            <a:pPr marL="781685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problema!</a:t>
            </a:r>
            <a:endParaRPr sz="2400" dirty="0">
              <a:latin typeface="Verdana"/>
              <a:cs typeface="Verdana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82320" algn="l"/>
              </a:tabLst>
            </a:pPr>
            <a:r>
              <a:rPr sz="2400" spc="-5" dirty="0">
                <a:latin typeface="Verdana"/>
                <a:cs typeface="Verdana"/>
              </a:rPr>
              <a:t>Non </a:t>
            </a:r>
            <a:r>
              <a:rPr sz="2400" dirty="0">
                <a:latin typeface="Verdana"/>
                <a:cs typeface="Verdana"/>
              </a:rPr>
              <a:t>ci </a:t>
            </a:r>
            <a:r>
              <a:rPr sz="2400" spc="-5" dirty="0">
                <a:latin typeface="Verdana"/>
                <a:cs typeface="Verdana"/>
              </a:rPr>
              <a:t>preoccuperemo di </a:t>
            </a:r>
            <a:r>
              <a:rPr sz="2400" spc="-10" dirty="0">
                <a:latin typeface="Verdana"/>
                <a:cs typeface="Verdana"/>
              </a:rPr>
              <a:t>interpretare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coefficienti  </a:t>
            </a:r>
            <a:r>
              <a:rPr sz="2400" dirty="0">
                <a:latin typeface="Verdana"/>
                <a:cs typeface="Verdana"/>
              </a:rPr>
              <a:t>nei </a:t>
            </a:r>
            <a:r>
              <a:rPr sz="2400" spc="-5" dirty="0">
                <a:latin typeface="Verdana"/>
                <a:cs typeface="Verdana"/>
              </a:rPr>
              <a:t>modelli di previsione </a:t>
            </a:r>
            <a:r>
              <a:rPr sz="2400" dirty="0">
                <a:latin typeface="Verdana"/>
                <a:cs typeface="Verdana"/>
              </a:rPr>
              <a:t>– non </a:t>
            </a:r>
            <a:r>
              <a:rPr sz="2400" spc="-5" dirty="0">
                <a:latin typeface="Verdana"/>
                <a:cs typeface="Verdana"/>
              </a:rPr>
              <a:t>serve stimare effetti  causali </a:t>
            </a:r>
            <a:r>
              <a:rPr sz="2400" dirty="0">
                <a:latin typeface="Verdana"/>
                <a:cs typeface="Verdana"/>
              </a:rPr>
              <a:t>se si </a:t>
            </a:r>
            <a:r>
              <a:rPr sz="2400" spc="-5" dirty="0">
                <a:latin typeface="Verdana"/>
                <a:cs typeface="Verdana"/>
              </a:rPr>
              <a:t>vogliono </a:t>
            </a:r>
            <a:r>
              <a:rPr sz="2400" spc="-15" dirty="0">
                <a:latin typeface="Verdana"/>
                <a:cs typeface="Verdana"/>
              </a:rPr>
              <a:t>soltanto </a:t>
            </a:r>
            <a:r>
              <a:rPr sz="2400" spc="-5" dirty="0">
                <a:latin typeface="Verdana"/>
                <a:cs typeface="Verdana"/>
              </a:rPr>
              <a:t>fare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previsioni!</a:t>
            </a:r>
            <a:endParaRPr sz="2400" dirty="0">
              <a:latin typeface="Verdana"/>
              <a:cs typeface="Verdana"/>
            </a:endParaRPr>
          </a:p>
          <a:p>
            <a:pPr marL="781685" marR="90487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8232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validità esterna </a:t>
            </a:r>
            <a:r>
              <a:rPr sz="2400" dirty="0">
                <a:latin typeface="Verdana"/>
                <a:cs typeface="Verdana"/>
              </a:rPr>
              <a:t>è fondamentale: </a:t>
            </a:r>
            <a:r>
              <a:rPr sz="2400" spc="-5" dirty="0">
                <a:latin typeface="Verdana"/>
                <a:cs typeface="Verdana"/>
              </a:rPr>
              <a:t>il modello  </a:t>
            </a:r>
            <a:r>
              <a:rPr sz="2400" dirty="0">
                <a:latin typeface="Verdana"/>
                <a:cs typeface="Verdana"/>
              </a:rPr>
              <a:t>stimato usando </a:t>
            </a:r>
            <a:r>
              <a:rPr sz="2400" spc="-5" dirty="0">
                <a:latin typeface="Verdana"/>
                <a:cs typeface="Verdana"/>
              </a:rPr>
              <a:t>dati storici deve valere </a:t>
            </a:r>
            <a:r>
              <a:rPr sz="2400" dirty="0">
                <a:latin typeface="Verdana"/>
                <a:cs typeface="Verdana"/>
              </a:rPr>
              <a:t>nel  </a:t>
            </a:r>
            <a:r>
              <a:rPr sz="2400" spc="-5" dirty="0">
                <a:latin typeface="Verdana"/>
                <a:cs typeface="Verdana"/>
              </a:rPr>
              <a:t>(prossimo)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futuro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58521"/>
            <a:ext cx="8324850" cy="33874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Verdana"/>
                <a:cs typeface="Verdana"/>
              </a:rPr>
              <a:t>3. Introduzione alle </a:t>
            </a:r>
            <a:r>
              <a:rPr sz="2800" b="1" spc="-10" dirty="0">
                <a:latin typeface="Verdana"/>
                <a:cs typeface="Verdana"/>
              </a:rPr>
              <a:t>serie </a:t>
            </a:r>
            <a:r>
              <a:rPr sz="2800" b="1" spc="-5" dirty="0">
                <a:latin typeface="Verdana"/>
                <a:cs typeface="Verdana"/>
              </a:rPr>
              <a:t>temporali e alla  </a:t>
            </a:r>
            <a:r>
              <a:rPr sz="2800" b="1" spc="-10" dirty="0" err="1">
                <a:latin typeface="Verdana"/>
                <a:cs typeface="Verdana"/>
              </a:rPr>
              <a:t>correlazione</a:t>
            </a:r>
            <a:r>
              <a:rPr sz="2800" b="1" spc="-10" dirty="0">
                <a:latin typeface="Verdana"/>
                <a:cs typeface="Verdana"/>
              </a:rPr>
              <a:t> </a:t>
            </a:r>
            <a:r>
              <a:rPr sz="2800" b="1" spc="-10" dirty="0" err="1">
                <a:latin typeface="Verdana"/>
                <a:cs typeface="Verdana"/>
              </a:rPr>
              <a:t>seriale</a:t>
            </a:r>
            <a:endParaRPr sz="2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Verdana"/>
                <a:cs typeface="Verdana"/>
              </a:rPr>
              <a:t>Basi </a:t>
            </a:r>
            <a:r>
              <a:rPr sz="2800" spc="-10" dirty="0">
                <a:latin typeface="Verdana"/>
                <a:cs typeface="Verdana"/>
              </a:rPr>
              <a:t>per le serie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temporali:</a:t>
            </a:r>
            <a:endParaRPr sz="2800" dirty="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lphaU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Notazione</a:t>
            </a:r>
            <a:endParaRPr sz="2800" dirty="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lphaU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Ritardi, </a:t>
            </a:r>
            <a:r>
              <a:rPr sz="2800" spc="-5" dirty="0">
                <a:latin typeface="Verdana"/>
                <a:cs typeface="Verdana"/>
              </a:rPr>
              <a:t>differenze </a:t>
            </a:r>
            <a:r>
              <a:rPr sz="2800" spc="-15" dirty="0">
                <a:latin typeface="Verdana"/>
                <a:cs typeface="Verdana"/>
              </a:rPr>
              <a:t>prime, </a:t>
            </a:r>
            <a:r>
              <a:rPr sz="2800" spc="-10" dirty="0">
                <a:latin typeface="Verdana"/>
                <a:cs typeface="Verdana"/>
              </a:rPr>
              <a:t>tassi </a:t>
            </a:r>
            <a:r>
              <a:rPr sz="2800" spc="-5" dirty="0">
                <a:latin typeface="Verdana"/>
                <a:cs typeface="Verdana"/>
              </a:rPr>
              <a:t>di</a:t>
            </a:r>
            <a:r>
              <a:rPr sz="2800" spc="1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crescita</a:t>
            </a:r>
            <a:endParaRPr sz="2800" dirty="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lphaU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Autocorrelazione </a:t>
            </a:r>
            <a:r>
              <a:rPr sz="2800" spc="-5" dirty="0">
                <a:latin typeface="Verdana"/>
                <a:cs typeface="Verdana"/>
              </a:rPr>
              <a:t>(correlazione</a:t>
            </a:r>
            <a:r>
              <a:rPr sz="2800" spc="10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seriale)</a:t>
            </a:r>
            <a:endParaRPr sz="2800" dirty="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lphaU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Stazionarietà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571880"/>
            <a:ext cx="8153400" cy="5097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698500" algn="l"/>
              </a:tabLst>
            </a:pPr>
            <a:r>
              <a:rPr sz="2800" b="1" spc="-5" dirty="0">
                <a:latin typeface="Verdana"/>
                <a:cs typeface="Verdana"/>
              </a:rPr>
              <a:t>A.	Notazione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buFont typeface="Verdana"/>
              <a:buChar char="•"/>
              <a:tabLst>
                <a:tab pos="393700" algn="l"/>
              </a:tabLst>
            </a:pPr>
            <a:r>
              <a:rPr sz="2800" i="1" dirty="0">
                <a:latin typeface="Verdana"/>
                <a:cs typeface="Verdana"/>
              </a:rPr>
              <a:t>Y</a:t>
            </a:r>
            <a:r>
              <a:rPr sz="2775" i="1" baseline="-21021" dirty="0">
                <a:latin typeface="Verdana"/>
                <a:cs typeface="Verdana"/>
              </a:rPr>
              <a:t>t </a:t>
            </a:r>
            <a:r>
              <a:rPr sz="2800" spc="-5" dirty="0">
                <a:latin typeface="Verdana"/>
                <a:cs typeface="Verdana"/>
              </a:rPr>
              <a:t>= valore di </a:t>
            </a:r>
            <a:r>
              <a:rPr sz="2800" i="1" spc="-5" dirty="0">
                <a:latin typeface="Verdana"/>
                <a:cs typeface="Verdana"/>
              </a:rPr>
              <a:t>Y </a:t>
            </a:r>
            <a:r>
              <a:rPr sz="2800" spc="-5" dirty="0">
                <a:latin typeface="Verdana"/>
                <a:cs typeface="Verdana"/>
              </a:rPr>
              <a:t>nel </a:t>
            </a:r>
            <a:r>
              <a:rPr sz="2800" spc="-10" dirty="0">
                <a:latin typeface="Verdana"/>
                <a:cs typeface="Verdana"/>
              </a:rPr>
              <a:t>periodo</a:t>
            </a:r>
            <a:r>
              <a:rPr sz="2800" spc="-229" dirty="0">
                <a:latin typeface="Verdana"/>
                <a:cs typeface="Verdana"/>
              </a:rPr>
              <a:t> </a:t>
            </a:r>
            <a:r>
              <a:rPr sz="2800" i="1" spc="-5" dirty="0">
                <a:latin typeface="Verdana"/>
                <a:cs typeface="Verdana"/>
              </a:rPr>
              <a:t>t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  <a:p>
            <a:pPr marL="393700" marR="467359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93700" algn="l"/>
                <a:tab pos="2310130" algn="l"/>
              </a:tabLst>
            </a:pPr>
            <a:r>
              <a:rPr sz="2800" spc="-5" dirty="0">
                <a:latin typeface="Verdana"/>
                <a:cs typeface="Verdana"/>
              </a:rPr>
              <a:t>Data</a:t>
            </a:r>
            <a:r>
              <a:rPr sz="2800" spc="1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set:	</a:t>
            </a:r>
            <a:r>
              <a:rPr sz="2800" dirty="0">
                <a:latin typeface="Verdana"/>
                <a:cs typeface="Verdana"/>
              </a:rPr>
              <a:t>{</a:t>
            </a:r>
            <a:r>
              <a:rPr sz="2800" i="1" dirty="0">
                <a:latin typeface="Verdana"/>
                <a:cs typeface="Verdana"/>
              </a:rPr>
              <a:t>Y</a:t>
            </a:r>
            <a:r>
              <a:rPr sz="2775" baseline="-21021" dirty="0">
                <a:latin typeface="Verdana"/>
                <a:cs typeface="Verdana"/>
              </a:rPr>
              <a:t>1</a:t>
            </a:r>
            <a:r>
              <a:rPr sz="2800" dirty="0">
                <a:latin typeface="Verdana"/>
                <a:cs typeface="Verdana"/>
              </a:rPr>
              <a:t>,…,</a:t>
            </a:r>
            <a:r>
              <a:rPr sz="2800" i="1" dirty="0">
                <a:latin typeface="Verdana"/>
                <a:cs typeface="Verdana"/>
              </a:rPr>
              <a:t>Y</a:t>
            </a:r>
            <a:r>
              <a:rPr sz="2775" i="1" baseline="-21021" dirty="0">
                <a:latin typeface="Verdana"/>
                <a:cs typeface="Verdana"/>
              </a:rPr>
              <a:t>T</a:t>
            </a:r>
            <a:r>
              <a:rPr sz="2800" dirty="0">
                <a:latin typeface="Verdana"/>
                <a:cs typeface="Verdana"/>
              </a:rPr>
              <a:t>} </a:t>
            </a:r>
            <a:r>
              <a:rPr sz="2800" spc="-5" dirty="0">
                <a:latin typeface="Verdana"/>
                <a:cs typeface="Verdana"/>
              </a:rPr>
              <a:t>sono </a:t>
            </a:r>
            <a:r>
              <a:rPr sz="2800" i="1" spc="-5" dirty="0">
                <a:latin typeface="Verdana"/>
                <a:cs typeface="Verdana"/>
              </a:rPr>
              <a:t>T </a:t>
            </a:r>
            <a:r>
              <a:rPr sz="2800" spc="-5" dirty="0">
                <a:latin typeface="Verdana"/>
                <a:cs typeface="Verdana"/>
              </a:rPr>
              <a:t>osservazioni  </a:t>
            </a:r>
            <a:r>
              <a:rPr sz="2800" spc="-10" dirty="0">
                <a:latin typeface="Verdana"/>
                <a:cs typeface="Verdana"/>
              </a:rPr>
              <a:t>sulla variabile serie temporale</a:t>
            </a:r>
            <a:r>
              <a:rPr sz="2800" spc="180" dirty="0">
                <a:latin typeface="Verdana"/>
                <a:cs typeface="Verdana"/>
              </a:rPr>
              <a:t> </a:t>
            </a:r>
            <a:r>
              <a:rPr sz="2800" i="1" spc="-5" dirty="0">
                <a:latin typeface="Verdana"/>
                <a:cs typeface="Verdana"/>
              </a:rPr>
              <a:t>Y</a:t>
            </a:r>
            <a:endParaRPr sz="2800">
              <a:latin typeface="Verdana"/>
              <a:cs typeface="Verdana"/>
            </a:endParaRPr>
          </a:p>
          <a:p>
            <a:pPr marL="393700" marR="431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93700" algn="l"/>
              </a:tabLst>
            </a:pPr>
            <a:r>
              <a:rPr sz="2800" spc="-15" dirty="0">
                <a:latin typeface="Verdana"/>
                <a:cs typeface="Verdana"/>
              </a:rPr>
              <a:t>Consideriamo soltanto </a:t>
            </a:r>
            <a:r>
              <a:rPr sz="2800" spc="-10" dirty="0">
                <a:latin typeface="Verdana"/>
                <a:cs typeface="Verdana"/>
              </a:rPr>
              <a:t>osservazioni  consecutive, </a:t>
            </a:r>
            <a:r>
              <a:rPr sz="2800" spc="-5" dirty="0">
                <a:latin typeface="Verdana"/>
                <a:cs typeface="Verdana"/>
              </a:rPr>
              <a:t>a </a:t>
            </a:r>
            <a:r>
              <a:rPr sz="2800" spc="-10" dirty="0">
                <a:latin typeface="Verdana"/>
                <a:cs typeface="Verdana"/>
              </a:rPr>
              <a:t>intervalli uniformi (per  </a:t>
            </a:r>
            <a:r>
              <a:rPr sz="2800" spc="-5" dirty="0">
                <a:latin typeface="Verdana"/>
                <a:cs typeface="Verdana"/>
              </a:rPr>
              <a:t>esempio </a:t>
            </a:r>
            <a:r>
              <a:rPr sz="2800" spc="-10" dirty="0">
                <a:latin typeface="Verdana"/>
                <a:cs typeface="Verdana"/>
              </a:rPr>
              <a:t>mensili, </a:t>
            </a:r>
            <a:r>
              <a:rPr sz="2800" spc="-5" dirty="0">
                <a:latin typeface="Verdana"/>
                <a:cs typeface="Verdana"/>
              </a:rPr>
              <a:t>dal 1960 al 1999, </a:t>
            </a:r>
            <a:r>
              <a:rPr sz="2800" spc="-10" dirty="0">
                <a:latin typeface="Verdana"/>
                <a:cs typeface="Verdana"/>
              </a:rPr>
              <a:t>senza  saltare </a:t>
            </a:r>
            <a:r>
              <a:rPr sz="2800" spc="-5" dirty="0">
                <a:latin typeface="Verdana"/>
                <a:cs typeface="Verdana"/>
              </a:rPr>
              <a:t>mesi; </a:t>
            </a:r>
            <a:r>
              <a:rPr sz="2800" spc="-10" dirty="0">
                <a:latin typeface="Verdana"/>
                <a:cs typeface="Verdana"/>
              </a:rPr>
              <a:t>dati </a:t>
            </a:r>
            <a:r>
              <a:rPr sz="2800" spc="-5" dirty="0">
                <a:latin typeface="Verdana"/>
                <a:cs typeface="Verdana"/>
              </a:rPr>
              <a:t>mancanti e </a:t>
            </a:r>
            <a:r>
              <a:rPr sz="2800" spc="-10" dirty="0">
                <a:latin typeface="Verdana"/>
                <a:cs typeface="Verdana"/>
              </a:rPr>
              <a:t>intervalli non  uniformi introducono </a:t>
            </a:r>
            <a:r>
              <a:rPr sz="2800" spc="-5" dirty="0">
                <a:latin typeface="Verdana"/>
                <a:cs typeface="Verdana"/>
              </a:rPr>
              <a:t>complicazioni  </a:t>
            </a:r>
            <a:r>
              <a:rPr sz="2800" spc="-10" dirty="0">
                <a:latin typeface="Verdana"/>
                <a:cs typeface="Verdana"/>
              </a:rPr>
              <a:t>tecniche)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307" y="2104644"/>
            <a:ext cx="8785860" cy="2564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B. </a:t>
            </a:r>
            <a:r>
              <a:rPr u="none" spc="-10" dirty="0"/>
              <a:t>Ritardi, differenze </a:t>
            </a:r>
            <a:r>
              <a:rPr u="none" spc="-5" dirty="0"/>
              <a:t>prime e tassi </a:t>
            </a:r>
            <a:r>
              <a:rPr u="none" spc="-10" dirty="0"/>
              <a:t>di  crescita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495680"/>
            <a:ext cx="8101965" cy="2197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i="1" spc="-10" dirty="0">
                <a:latin typeface="Verdana"/>
                <a:cs typeface="Verdana"/>
              </a:rPr>
              <a:t>Esempio</a:t>
            </a:r>
            <a:r>
              <a:rPr sz="1900" b="1" spc="-10" dirty="0">
                <a:latin typeface="Verdana"/>
                <a:cs typeface="Verdana"/>
              </a:rPr>
              <a:t>: </a:t>
            </a:r>
            <a:r>
              <a:rPr sz="1900" b="1" spc="-5" dirty="0">
                <a:latin typeface="Verdana"/>
                <a:cs typeface="Verdana"/>
              </a:rPr>
              <a:t>tasso trimestrale di inflazione annualizzato</a:t>
            </a:r>
            <a:r>
              <a:rPr sz="1900" b="1" spc="130" dirty="0">
                <a:latin typeface="Verdana"/>
                <a:cs typeface="Verdana"/>
              </a:rPr>
              <a:t> </a:t>
            </a:r>
            <a:r>
              <a:rPr sz="1900" b="1" spc="-10" dirty="0">
                <a:latin typeface="Verdana"/>
                <a:cs typeface="Verdana"/>
              </a:rPr>
              <a:t>(USA)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900" b="1" i="1" spc="-5" dirty="0">
                <a:latin typeface="Verdana"/>
                <a:cs typeface="Verdana"/>
              </a:rPr>
              <a:t>CPI = </a:t>
            </a:r>
            <a:r>
              <a:rPr sz="1900" b="1" i="1" spc="-10" dirty="0">
                <a:latin typeface="Verdana"/>
                <a:cs typeface="Verdana"/>
              </a:rPr>
              <a:t>Consumer </a:t>
            </a:r>
            <a:r>
              <a:rPr sz="1900" b="1" i="1" spc="-5" dirty="0">
                <a:latin typeface="Verdana"/>
                <a:cs typeface="Verdana"/>
              </a:rPr>
              <a:t>Price Index (Bureau of </a:t>
            </a:r>
            <a:r>
              <a:rPr sz="1900" b="1" i="1" spc="-10" dirty="0">
                <a:latin typeface="Verdana"/>
                <a:cs typeface="Verdana"/>
              </a:rPr>
              <a:t>Labor</a:t>
            </a:r>
            <a:r>
              <a:rPr sz="1900" b="1" i="1" spc="120" dirty="0">
                <a:latin typeface="Verdana"/>
                <a:cs typeface="Verdana"/>
              </a:rPr>
              <a:t> </a:t>
            </a:r>
            <a:r>
              <a:rPr sz="1900" b="1" i="1" spc="-10" dirty="0">
                <a:latin typeface="Verdana"/>
                <a:cs typeface="Verdana"/>
              </a:rPr>
              <a:t>Statistics)</a:t>
            </a:r>
            <a:endParaRPr sz="19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300">
              <a:latin typeface="Verdana"/>
              <a:cs typeface="Verdana"/>
            </a:endParaRPr>
          </a:p>
          <a:p>
            <a:pPr marL="739775" indent="-343535">
              <a:lnSpc>
                <a:spcPct val="100000"/>
              </a:lnSpc>
              <a:spcBef>
                <a:spcPts val="1590"/>
              </a:spcBef>
              <a:buChar char="•"/>
              <a:tabLst>
                <a:tab pos="739775" algn="l"/>
                <a:tab pos="740410" algn="l"/>
              </a:tabLst>
            </a:pPr>
            <a:r>
              <a:rPr sz="2000" dirty="0">
                <a:latin typeface="Verdana"/>
                <a:cs typeface="Verdana"/>
              </a:rPr>
              <a:t>CPI nel </a:t>
            </a:r>
            <a:r>
              <a:rPr sz="2000" spc="-5" dirty="0">
                <a:latin typeface="Verdana"/>
                <a:cs typeface="Verdana"/>
              </a:rPr>
              <a:t>primo trimestre del </a:t>
            </a:r>
            <a:r>
              <a:rPr sz="2000" dirty="0">
                <a:latin typeface="Verdana"/>
                <a:cs typeface="Verdana"/>
              </a:rPr>
              <a:t>2004 </a:t>
            </a:r>
            <a:r>
              <a:rPr sz="2000" spc="-5" dirty="0">
                <a:latin typeface="Verdana"/>
                <a:cs typeface="Verdana"/>
              </a:rPr>
              <a:t>(2004:I)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186,57</a:t>
            </a:r>
            <a:endParaRPr sz="2000">
              <a:latin typeface="Verdana"/>
              <a:cs typeface="Verdana"/>
            </a:endParaRPr>
          </a:p>
          <a:p>
            <a:pPr marL="739775" indent="-343535">
              <a:lnSpc>
                <a:spcPct val="100000"/>
              </a:lnSpc>
              <a:spcBef>
                <a:spcPts val="480"/>
              </a:spcBef>
              <a:buChar char="•"/>
              <a:tabLst>
                <a:tab pos="739775" algn="l"/>
                <a:tab pos="740410" algn="l"/>
              </a:tabLst>
            </a:pPr>
            <a:r>
              <a:rPr sz="2000" dirty="0">
                <a:latin typeface="Verdana"/>
                <a:cs typeface="Verdana"/>
              </a:rPr>
              <a:t>CPI nel secondo </a:t>
            </a:r>
            <a:r>
              <a:rPr sz="2000" spc="-5" dirty="0">
                <a:latin typeface="Verdana"/>
                <a:cs typeface="Verdana"/>
              </a:rPr>
              <a:t>trimestre del </a:t>
            </a:r>
            <a:r>
              <a:rPr sz="2000" dirty="0">
                <a:latin typeface="Verdana"/>
                <a:cs typeface="Verdana"/>
              </a:rPr>
              <a:t>2004 </a:t>
            </a:r>
            <a:r>
              <a:rPr sz="2000" spc="-5" dirty="0">
                <a:latin typeface="Verdana"/>
                <a:cs typeface="Verdana"/>
              </a:rPr>
              <a:t>(2004:II)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188,60</a:t>
            </a:r>
            <a:endParaRPr sz="2000">
              <a:latin typeface="Verdana"/>
              <a:cs typeface="Verdana"/>
            </a:endParaRPr>
          </a:p>
          <a:p>
            <a:pPr marL="739775" indent="-343535">
              <a:lnSpc>
                <a:spcPct val="100000"/>
              </a:lnSpc>
              <a:spcBef>
                <a:spcPts val="480"/>
              </a:spcBef>
              <a:buChar char="•"/>
              <a:tabLst>
                <a:tab pos="739775" algn="l"/>
                <a:tab pos="740410" algn="l"/>
              </a:tabLst>
            </a:pPr>
            <a:r>
              <a:rPr sz="2000" spc="-5" dirty="0">
                <a:latin typeface="Verdana"/>
                <a:cs typeface="Verdana"/>
              </a:rPr>
              <a:t>Variazione percentuale in </a:t>
            </a:r>
            <a:r>
              <a:rPr sz="2000" dirty="0">
                <a:latin typeface="Verdana"/>
                <a:cs typeface="Verdana"/>
              </a:rPr>
              <a:t>CPI, </a:t>
            </a:r>
            <a:r>
              <a:rPr sz="2000" spc="-5" dirty="0">
                <a:latin typeface="Verdana"/>
                <a:cs typeface="Verdana"/>
              </a:rPr>
              <a:t>dal </a:t>
            </a:r>
            <a:r>
              <a:rPr sz="2000" dirty="0">
                <a:latin typeface="Verdana"/>
                <a:cs typeface="Verdana"/>
              </a:rPr>
              <a:t>2004:I al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2004:II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0991" y="3825316"/>
            <a:ext cx="780034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99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Verdana"/>
                <a:cs typeface="Verdana"/>
              </a:rPr>
              <a:t>Variazione </a:t>
            </a:r>
            <a:r>
              <a:rPr sz="2000" spc="-5" dirty="0">
                <a:latin typeface="Verdana"/>
                <a:cs typeface="Verdana"/>
              </a:rPr>
              <a:t>percentuale in CPI, dal 2004:I al 2004:II,  </a:t>
            </a:r>
            <a:r>
              <a:rPr sz="2000" i="1" dirty="0">
                <a:latin typeface="Verdana"/>
                <a:cs typeface="Verdana"/>
              </a:rPr>
              <a:t>annualizzato </a:t>
            </a:r>
            <a:r>
              <a:rPr sz="2000" dirty="0">
                <a:latin typeface="Verdana"/>
                <a:cs typeface="Verdana"/>
              </a:rPr>
              <a:t>= 4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1,088 =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4,359</a:t>
            </a:r>
            <a:r>
              <a:rPr sz="2000" dirty="0">
                <a:latin typeface="Verdana"/>
                <a:cs typeface="Verdana"/>
              </a:rPr>
              <a:t>% ≈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4,4</a:t>
            </a:r>
            <a:r>
              <a:rPr sz="2000" dirty="0">
                <a:latin typeface="Verdana"/>
                <a:cs typeface="Verdana"/>
              </a:rPr>
              <a:t>%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(percentuale  per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anno)</a:t>
            </a:r>
            <a:endParaRPr sz="20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484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Verdana"/>
                <a:cs typeface="Verdana"/>
              </a:rPr>
              <a:t>Come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tassi di interesse,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tassi di inflazione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(per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convenzione)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annualizzati.</a:t>
            </a:r>
            <a:endParaRPr sz="2000">
              <a:latin typeface="Verdana"/>
              <a:cs typeface="Verdana"/>
            </a:endParaRPr>
          </a:p>
          <a:p>
            <a:pPr marL="355600" marR="97790" indent="-343535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l’approssimazione logaritmica alle variazioni  percentuali </a:t>
            </a:r>
            <a:r>
              <a:rPr sz="2000" dirty="0">
                <a:latin typeface="Verdana"/>
                <a:cs typeface="Verdana"/>
              </a:rPr>
              <a:t>si ha </a:t>
            </a:r>
            <a:r>
              <a:rPr sz="2000" spc="-5" dirty="0">
                <a:latin typeface="Verdana"/>
                <a:cs typeface="Verdana"/>
              </a:rPr>
              <a:t>4</a:t>
            </a:r>
            <a:r>
              <a:rPr sz="2000" spc="-5" dirty="0">
                <a:latin typeface="AoyagiKouzanFontT"/>
                <a:cs typeface="AoyagiKouzanFontT"/>
              </a:rPr>
              <a:t>×</a:t>
            </a:r>
            <a:r>
              <a:rPr sz="2000" spc="-5" dirty="0">
                <a:latin typeface="Verdana"/>
                <a:cs typeface="Verdana"/>
              </a:rPr>
              <a:t>100</a:t>
            </a:r>
            <a:r>
              <a:rPr sz="2000" spc="-5" dirty="0">
                <a:latin typeface="AoyagiKouzanFontT"/>
                <a:cs typeface="AoyagiKouzanFontT"/>
              </a:rPr>
              <a:t>× </a:t>
            </a:r>
            <a:r>
              <a:rPr sz="2000" spc="-5" dirty="0">
                <a:latin typeface="Verdana"/>
                <a:cs typeface="Verdana"/>
              </a:rPr>
              <a:t>[log(188,60)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log(186,57)]</a:t>
            </a:r>
            <a:r>
              <a:rPr sz="2000" spc="-2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4,329</a:t>
            </a:r>
            <a:r>
              <a:rPr sz="2000" dirty="0">
                <a:latin typeface="Verdana"/>
                <a:cs typeface="Verdana"/>
              </a:rPr>
              <a:t>%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22590" y="3299712"/>
            <a:ext cx="1561465" cy="0"/>
          </a:xfrm>
          <a:custGeom>
            <a:avLst/>
            <a:gdLst/>
            <a:ahLst/>
            <a:cxnLst/>
            <a:rect l="l" t="t" r="r" b="b"/>
            <a:pathLst>
              <a:path w="1561464">
                <a:moveTo>
                  <a:pt x="0" y="0"/>
                </a:moveTo>
                <a:lnTo>
                  <a:pt x="1560882" y="0"/>
                </a:lnTo>
              </a:path>
            </a:pathLst>
          </a:custGeom>
          <a:ln w="118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5591" y="2946114"/>
            <a:ext cx="31616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93065" algn="l"/>
                <a:tab pos="2914650" algn="l"/>
              </a:tabLst>
            </a:pPr>
            <a:r>
              <a:rPr sz="3000" baseline="-31944" dirty="0">
                <a:latin typeface="Verdana"/>
                <a:cs typeface="Verdana"/>
              </a:rPr>
              <a:t>=	</a:t>
            </a:r>
            <a:r>
              <a:rPr sz="2850" baseline="-33625" dirty="0">
                <a:latin typeface="Times New Roman"/>
                <a:cs typeface="Times New Roman"/>
              </a:rPr>
              <a:t>100</a:t>
            </a:r>
            <a:r>
              <a:rPr sz="2850" spc="-405" baseline="-33625" dirty="0">
                <a:latin typeface="Times New Roman"/>
                <a:cs typeface="Times New Roman"/>
              </a:rPr>
              <a:t> </a:t>
            </a:r>
            <a:r>
              <a:rPr sz="2850" spc="172" baseline="-33625" dirty="0">
                <a:latin typeface="Symbol"/>
                <a:cs typeface="Symbol"/>
              </a:rPr>
              <a:t></a:t>
            </a:r>
            <a:r>
              <a:rPr sz="1900" spc="114" dirty="0">
                <a:latin typeface="Symbol"/>
                <a:cs typeface="Symbol"/>
              </a:rPr>
              <a:t></a:t>
            </a:r>
            <a:r>
              <a:rPr sz="1900" spc="-260" dirty="0">
                <a:latin typeface="Times New Roman"/>
                <a:cs typeface="Times New Roman"/>
              </a:rPr>
              <a:t> </a:t>
            </a:r>
            <a:r>
              <a:rPr sz="2850" spc="-15" baseline="1461" dirty="0">
                <a:latin typeface="Times New Roman"/>
                <a:cs typeface="Times New Roman"/>
              </a:rPr>
              <a:t>188,</a:t>
            </a:r>
            <a:r>
              <a:rPr sz="2850" spc="-434" baseline="1461" dirty="0">
                <a:latin typeface="Times New Roman"/>
                <a:cs typeface="Times New Roman"/>
              </a:rPr>
              <a:t> </a:t>
            </a:r>
            <a:r>
              <a:rPr sz="2850" baseline="1461" dirty="0">
                <a:latin typeface="Times New Roman"/>
                <a:cs typeface="Times New Roman"/>
              </a:rPr>
              <a:t>60</a:t>
            </a:r>
            <a:r>
              <a:rPr sz="2850" spc="-209" baseline="1461" dirty="0">
                <a:latin typeface="Times New Roman"/>
                <a:cs typeface="Times New Roman"/>
              </a:rPr>
              <a:t> </a:t>
            </a:r>
            <a:r>
              <a:rPr sz="2850" spc="60" baseline="1461" dirty="0">
                <a:latin typeface="Symbol"/>
                <a:cs typeface="Symbol"/>
              </a:rPr>
              <a:t></a:t>
            </a:r>
            <a:r>
              <a:rPr sz="2850" spc="60" baseline="1461" dirty="0">
                <a:latin typeface="Times New Roman"/>
                <a:cs typeface="Times New Roman"/>
              </a:rPr>
              <a:t>186,57</a:t>
            </a:r>
            <a:r>
              <a:rPr sz="2850" spc="-135" baseline="1461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Symbol"/>
                <a:cs typeface="Symbol"/>
              </a:rPr>
              <a:t>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3000" baseline="-31944" dirty="0">
                <a:latin typeface="Verdana"/>
                <a:cs typeface="Verdana"/>
              </a:rPr>
              <a:t>=</a:t>
            </a:r>
            <a:endParaRPr sz="3000" baseline="-31944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9270" y="3183936"/>
            <a:ext cx="184594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9264" algn="l"/>
              </a:tabLst>
            </a:pPr>
            <a:r>
              <a:rPr sz="1900" dirty="0">
                <a:latin typeface="Symbol"/>
                <a:cs typeface="Symbol"/>
              </a:rPr>
              <a:t>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dirty="0">
                <a:latin typeface="Symbol"/>
                <a:cs typeface="Symbol"/>
              </a:rPr>
              <a:t>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9270" y="3336021"/>
            <a:ext cx="184594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39264" algn="l"/>
              </a:tabLst>
            </a:pPr>
            <a:r>
              <a:rPr sz="1900" dirty="0">
                <a:latin typeface="Symbol"/>
                <a:cs typeface="Symbol"/>
              </a:rPr>
              <a:t>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dirty="0">
                <a:latin typeface="Symbol"/>
                <a:cs typeface="Symbol"/>
              </a:rPr>
              <a:t>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36548" y="3273840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>
                <a:moveTo>
                  <a:pt x="0" y="0"/>
                </a:moveTo>
                <a:lnTo>
                  <a:pt x="670798" y="0"/>
                </a:lnTo>
              </a:path>
            </a:pathLst>
          </a:custGeom>
          <a:ln w="11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23568" y="3094101"/>
            <a:ext cx="21704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618490" algn="l"/>
              </a:tabLst>
            </a:pPr>
            <a:r>
              <a:rPr sz="2775" spc="-15" baseline="42042" dirty="0">
                <a:latin typeface="Times New Roman"/>
                <a:cs typeface="Times New Roman"/>
              </a:rPr>
              <a:t>2,</a:t>
            </a:r>
            <a:r>
              <a:rPr sz="2775" spc="-427" baseline="42042" dirty="0">
                <a:latin typeface="Times New Roman"/>
                <a:cs typeface="Times New Roman"/>
              </a:rPr>
              <a:t> </a:t>
            </a:r>
            <a:r>
              <a:rPr sz="2775" baseline="42042" dirty="0">
                <a:latin typeface="Times New Roman"/>
                <a:cs typeface="Times New Roman"/>
              </a:rPr>
              <a:t>03	</a:t>
            </a:r>
            <a:r>
              <a:rPr sz="2775" baseline="40540" dirty="0">
                <a:latin typeface="Symbol"/>
                <a:cs typeface="Symbol"/>
              </a:rPr>
              <a:t></a:t>
            </a:r>
            <a:r>
              <a:rPr sz="2775" baseline="405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1,088%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28944" y="3083857"/>
            <a:ext cx="708660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850" spc="5" dirty="0">
                <a:latin typeface="Times New Roman"/>
                <a:cs typeface="Times New Roman"/>
              </a:rPr>
              <a:t>100</a:t>
            </a:r>
            <a:r>
              <a:rPr sz="1850" spc="-28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Symbol"/>
                <a:cs typeface="Symbol"/>
              </a:rPr>
              <a:t></a:t>
            </a:r>
            <a:r>
              <a:rPr sz="1850" spc="-260" dirty="0">
                <a:latin typeface="Times New Roman"/>
                <a:cs typeface="Times New Roman"/>
              </a:rPr>
              <a:t> </a:t>
            </a:r>
            <a:r>
              <a:rPr sz="2775" baseline="34534" dirty="0">
                <a:latin typeface="Symbol"/>
                <a:cs typeface="Symbol"/>
              </a:rPr>
              <a:t></a:t>
            </a:r>
            <a:endParaRPr sz="2775" baseline="34534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70455" y="3268187"/>
            <a:ext cx="1000760" cy="309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775" baseline="25525" dirty="0">
                <a:latin typeface="Symbol"/>
                <a:cs typeface="Symbol"/>
              </a:rPr>
              <a:t></a:t>
            </a:r>
            <a:r>
              <a:rPr sz="2775" spc="-419" baseline="25525" dirty="0">
                <a:latin typeface="Times New Roman"/>
                <a:cs typeface="Times New Roman"/>
              </a:rPr>
              <a:t> </a:t>
            </a:r>
            <a:r>
              <a:rPr sz="1850" spc="25" dirty="0">
                <a:latin typeface="Times New Roman"/>
                <a:cs typeface="Times New Roman"/>
              </a:rPr>
              <a:t>186,57</a:t>
            </a:r>
            <a:r>
              <a:rPr sz="1850" spc="-120" dirty="0">
                <a:latin typeface="Times New Roman"/>
                <a:cs typeface="Times New Roman"/>
              </a:rPr>
              <a:t> </a:t>
            </a:r>
            <a:r>
              <a:rPr sz="2775" baseline="25525" dirty="0">
                <a:latin typeface="Symbol"/>
                <a:cs typeface="Symbol"/>
              </a:rPr>
              <a:t></a:t>
            </a:r>
            <a:endParaRPr sz="2775" baseline="25525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6662" y="3304816"/>
            <a:ext cx="330898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71725" algn="l"/>
                <a:tab pos="3205480" algn="l"/>
              </a:tabLst>
            </a:pPr>
            <a:r>
              <a:rPr sz="2850" baseline="2923" dirty="0">
                <a:latin typeface="Times New Roman"/>
                <a:cs typeface="Times New Roman"/>
              </a:rPr>
              <a:t>18</a:t>
            </a:r>
            <a:r>
              <a:rPr sz="2850" spc="-30" baseline="2923" dirty="0">
                <a:latin typeface="Times New Roman"/>
                <a:cs typeface="Times New Roman"/>
              </a:rPr>
              <a:t>6</a:t>
            </a:r>
            <a:r>
              <a:rPr sz="2850" spc="225" baseline="2923" dirty="0">
                <a:latin typeface="Times New Roman"/>
                <a:cs typeface="Times New Roman"/>
              </a:rPr>
              <a:t>,</a:t>
            </a:r>
            <a:r>
              <a:rPr sz="2850" baseline="2923" dirty="0">
                <a:latin typeface="Times New Roman"/>
                <a:cs typeface="Times New Roman"/>
              </a:rPr>
              <a:t>57	</a:t>
            </a:r>
            <a:r>
              <a:rPr sz="1850" dirty="0">
                <a:latin typeface="Symbol"/>
                <a:cs typeface="Symbol"/>
              </a:rPr>
              <a:t>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dirty="0">
                <a:latin typeface="Symbol"/>
                <a:cs typeface="Symbol"/>
              </a:rPr>
              <a:t></a:t>
            </a:r>
            <a:endParaRPr sz="18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153" y="1781491"/>
            <a:ext cx="8766123" cy="3744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5628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080895" algn="l"/>
              </a:tabLst>
            </a:pPr>
            <a:r>
              <a:rPr i="1" u="none" spc="-5" dirty="0">
                <a:latin typeface="Verdana"/>
                <a:cs typeface="Verdana"/>
              </a:rPr>
              <a:t>Esempio</a:t>
            </a:r>
            <a:r>
              <a:rPr u="none" spc="-5" dirty="0"/>
              <a:t>:	Inflazione CPI USA – primo  </a:t>
            </a:r>
            <a:r>
              <a:rPr u="none" spc="-10" dirty="0"/>
              <a:t>ritardo </a:t>
            </a:r>
            <a:r>
              <a:rPr u="none" spc="-5" dirty="0"/>
              <a:t>e</a:t>
            </a:r>
            <a:r>
              <a:rPr u="none" spc="25" dirty="0"/>
              <a:t> </a:t>
            </a:r>
            <a:r>
              <a:rPr u="none" spc="-5" dirty="0"/>
              <a:t>variazione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4611" y="1915667"/>
            <a:ext cx="8561832" cy="3014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20535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10" dirty="0"/>
              <a:t>Sommario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329499"/>
            <a:ext cx="8463280" cy="478282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588645" indent="-57658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Verdana"/>
                <a:cs typeface="Verdana"/>
              </a:rPr>
              <a:t>Serie temporali: quali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peculiarità?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Verdana"/>
                <a:cs typeface="Verdana"/>
              </a:rPr>
              <a:t>Uso di modelli di regressione per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previsioni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10" dirty="0">
                <a:latin typeface="Verdana"/>
                <a:cs typeface="Verdana"/>
              </a:rPr>
              <a:t>Ritardi, </a:t>
            </a:r>
            <a:r>
              <a:rPr sz="2400" spc="-5" dirty="0">
                <a:latin typeface="Verdana"/>
                <a:cs typeface="Verdana"/>
              </a:rPr>
              <a:t>differenze, autocorrelazione 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stazionarietà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Verdana"/>
                <a:cs typeface="Verdana"/>
              </a:rPr>
              <a:t>autoregressionei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modello </a:t>
            </a:r>
            <a:r>
              <a:rPr sz="2400" dirty="0">
                <a:latin typeface="Verdana"/>
                <a:cs typeface="Verdana"/>
              </a:rPr>
              <a:t>ADL </a:t>
            </a:r>
            <a:r>
              <a:rPr sz="2400" spc="-5" dirty="0">
                <a:latin typeface="Verdana"/>
                <a:cs typeface="Verdana"/>
              </a:rPr>
              <a:t>(autoregressivo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misto)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Verdana"/>
                <a:cs typeface="Verdana"/>
              </a:rPr>
              <a:t>Incertezza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intervalli </a:t>
            </a:r>
            <a:r>
              <a:rPr sz="2400" spc="-5" dirty="0">
                <a:latin typeface="Verdana"/>
                <a:cs typeface="Verdana"/>
              </a:rPr>
              <a:t>delle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previsioni</a:t>
            </a:r>
            <a:endParaRPr sz="2400">
              <a:latin typeface="Verdana"/>
              <a:cs typeface="Verdana"/>
            </a:endParaRPr>
          </a:p>
          <a:p>
            <a:pPr marL="588645" marR="1345565" indent="-57658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Verdana"/>
                <a:cs typeface="Verdana"/>
              </a:rPr>
              <a:t>Scelta della lunghezza dei ritardi: </a:t>
            </a:r>
            <a:r>
              <a:rPr sz="2400" spc="-10" dirty="0">
                <a:latin typeface="Verdana"/>
                <a:cs typeface="Verdana"/>
              </a:rPr>
              <a:t>criteri </a:t>
            </a:r>
            <a:r>
              <a:rPr sz="2400" spc="-5" dirty="0">
                <a:latin typeface="Verdana"/>
                <a:cs typeface="Verdana"/>
              </a:rPr>
              <a:t>di  informazione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Verdana"/>
                <a:cs typeface="Verdana"/>
              </a:rPr>
              <a:t>Non stazionarietà </a:t>
            </a:r>
            <a:r>
              <a:rPr sz="2400" spc="-10" dirty="0">
                <a:latin typeface="Verdana"/>
                <a:cs typeface="Verdana"/>
              </a:rPr>
              <a:t>I: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tendenze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88645" algn="l"/>
                <a:tab pos="589280" algn="l"/>
              </a:tabLst>
            </a:pPr>
            <a:r>
              <a:rPr sz="2400" spc="-5" dirty="0">
                <a:latin typeface="Verdana"/>
                <a:cs typeface="Verdana"/>
              </a:rPr>
              <a:t>Non stazionarietà </a:t>
            </a:r>
            <a:r>
              <a:rPr sz="2400" spc="-10" dirty="0">
                <a:latin typeface="Verdana"/>
                <a:cs typeface="Verdana"/>
              </a:rPr>
              <a:t>II: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rotture</a:t>
            </a:r>
            <a:endParaRPr sz="2400">
              <a:latin typeface="Verdana"/>
              <a:cs typeface="Verdana"/>
            </a:endParaRPr>
          </a:p>
          <a:p>
            <a:pPr marL="588645" indent="-57658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89280" algn="l"/>
              </a:tabLst>
            </a:pPr>
            <a:r>
              <a:rPr sz="2400" spc="-10" dirty="0">
                <a:latin typeface="Verdana"/>
                <a:cs typeface="Verdana"/>
              </a:rPr>
              <a:t>Riepilogo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6748" y="2430605"/>
            <a:ext cx="8604354" cy="2448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31807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D.</a:t>
            </a:r>
            <a:r>
              <a:rPr u="none" spc="-35" dirty="0"/>
              <a:t> </a:t>
            </a:r>
            <a:r>
              <a:rPr u="none" spc="-10" dirty="0"/>
              <a:t>stazionarietà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249426"/>
            <a:ext cx="817880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stazionarietà indica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storia è </a:t>
            </a:r>
            <a:r>
              <a:rPr sz="2000" spc="-5" dirty="0">
                <a:latin typeface="Verdana"/>
                <a:cs typeface="Verdana"/>
              </a:rPr>
              <a:t>rilevante.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tratta di </a:t>
            </a:r>
            <a:r>
              <a:rPr sz="2000" dirty="0">
                <a:latin typeface="Verdana"/>
                <a:cs typeface="Verdana"/>
              </a:rPr>
              <a:t>un  </a:t>
            </a:r>
            <a:r>
              <a:rPr sz="2000" spc="-5" dirty="0">
                <a:latin typeface="Verdana"/>
                <a:cs typeface="Verdana"/>
              </a:rPr>
              <a:t>requisito </a:t>
            </a:r>
            <a:r>
              <a:rPr sz="2000" dirty="0">
                <a:latin typeface="Verdana"/>
                <a:cs typeface="Verdana"/>
              </a:rPr>
              <a:t>chiave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validità </a:t>
            </a:r>
            <a:r>
              <a:rPr sz="2000" dirty="0">
                <a:latin typeface="Verdana"/>
                <a:cs typeface="Verdana"/>
              </a:rPr>
              <a:t>esterna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serie  temporali.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" y="5517896"/>
            <a:ext cx="75965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Per ora assumiamo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sia stazionaria </a:t>
            </a:r>
            <a:r>
              <a:rPr sz="2000" spc="-5" dirty="0">
                <a:latin typeface="Verdana"/>
                <a:cs typeface="Verdana"/>
              </a:rPr>
              <a:t>(ci torneremo più  </a:t>
            </a:r>
            <a:r>
              <a:rPr sz="2000" dirty="0">
                <a:latin typeface="Verdana"/>
                <a:cs typeface="Verdana"/>
              </a:rPr>
              <a:t>avanti).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015" y="457198"/>
            <a:ext cx="380898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u="none" spc="-5" dirty="0"/>
              <a:t>4.	</a:t>
            </a:r>
            <a:r>
              <a:rPr u="none" spc="-5" dirty="0" err="1"/>
              <a:t>autore</a:t>
            </a:r>
            <a:r>
              <a:rPr u="none" dirty="0" err="1"/>
              <a:t>g</a:t>
            </a:r>
            <a:r>
              <a:rPr u="none" spc="-10" dirty="0" err="1"/>
              <a:t>ressioni</a:t>
            </a:r>
            <a:endParaRPr u="none"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862" y="1193225"/>
            <a:ext cx="8197583" cy="4480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9433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Un punto </a:t>
            </a:r>
            <a:r>
              <a:rPr sz="2400" spc="-5" dirty="0">
                <a:latin typeface="Verdana"/>
                <a:cs typeface="Verdana"/>
              </a:rPr>
              <a:t>di partenza naturale per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modello di  previsione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quello di </a:t>
            </a:r>
            <a:r>
              <a:rPr sz="2400" dirty="0">
                <a:latin typeface="Verdana"/>
                <a:cs typeface="Verdana"/>
              </a:rPr>
              <a:t>usare </a:t>
            </a:r>
            <a:r>
              <a:rPr sz="2400" spc="-5" dirty="0">
                <a:latin typeface="Verdana"/>
                <a:cs typeface="Verdana"/>
              </a:rPr>
              <a:t>valori passati di </a:t>
            </a:r>
            <a:r>
              <a:rPr sz="2400" i="1" dirty="0">
                <a:latin typeface="Verdana"/>
                <a:cs typeface="Verdana"/>
              </a:rPr>
              <a:t>Y  </a:t>
            </a:r>
            <a:r>
              <a:rPr sz="2400" spc="-5" dirty="0">
                <a:latin typeface="Verdana"/>
                <a:cs typeface="Verdana"/>
              </a:rPr>
              <a:t>(cioè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–2</a:t>
            </a:r>
            <a:r>
              <a:rPr sz="2400" spc="-5" dirty="0">
                <a:latin typeface="Verdana"/>
                <a:cs typeface="Verdana"/>
              </a:rPr>
              <a:t>,…) per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previsione di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 marL="381000" marR="4445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Un’</a:t>
            </a:r>
            <a:r>
              <a:rPr sz="2400" b="1" i="1" spc="-5" dirty="0">
                <a:latin typeface="Verdana"/>
                <a:cs typeface="Verdana"/>
              </a:rPr>
              <a:t>autoregressione </a:t>
            </a:r>
            <a:r>
              <a:rPr sz="2400" dirty="0">
                <a:latin typeface="Verdana"/>
                <a:cs typeface="Verdana"/>
              </a:rPr>
              <a:t>è un </a:t>
            </a:r>
            <a:r>
              <a:rPr sz="2400" spc="-5" dirty="0">
                <a:latin typeface="Verdana"/>
                <a:cs typeface="Verdana"/>
              </a:rPr>
              <a:t>modello di regressione 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cui si </a:t>
            </a:r>
            <a:r>
              <a:rPr sz="2400" spc="-5" dirty="0">
                <a:latin typeface="Verdana"/>
                <a:cs typeface="Verdana"/>
              </a:rPr>
              <a:t>esegue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regressione di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spc="-5" dirty="0">
                <a:latin typeface="Verdana"/>
                <a:cs typeface="Verdana"/>
              </a:rPr>
              <a:t>rispetto </a:t>
            </a:r>
            <a:r>
              <a:rPr sz="2400" dirty="0">
                <a:latin typeface="Verdana"/>
                <a:cs typeface="Verdana"/>
              </a:rPr>
              <a:t>ai suoi  </a:t>
            </a:r>
            <a:r>
              <a:rPr sz="2400" spc="-10" dirty="0">
                <a:latin typeface="Verdana"/>
                <a:cs typeface="Verdana"/>
              </a:rPr>
              <a:t>valori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passati.</a:t>
            </a:r>
            <a:endParaRPr sz="24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numero </a:t>
            </a:r>
            <a:r>
              <a:rPr sz="2400" spc="-5" dirty="0">
                <a:latin typeface="Verdana"/>
                <a:cs typeface="Verdana"/>
              </a:rPr>
              <a:t>di ritardi </a:t>
            </a:r>
            <a:r>
              <a:rPr sz="2400" dirty="0">
                <a:latin typeface="Verdana"/>
                <a:cs typeface="Verdana"/>
              </a:rPr>
              <a:t>usati </a:t>
            </a:r>
            <a:r>
              <a:rPr sz="2400" spc="-5" dirty="0">
                <a:latin typeface="Verdana"/>
                <a:cs typeface="Verdana"/>
              </a:rPr>
              <a:t>come regressori </a:t>
            </a:r>
            <a:r>
              <a:rPr sz="2400" dirty="0">
                <a:latin typeface="Verdana"/>
                <a:cs typeface="Verdana"/>
              </a:rPr>
              <a:t>è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detto</a:t>
            </a:r>
            <a:endParaRPr sz="2400" dirty="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  <a:spcBef>
                <a:spcPts val="5"/>
              </a:spcBef>
            </a:pPr>
            <a:r>
              <a:rPr sz="2400" b="1" i="1" spc="-5" dirty="0">
                <a:latin typeface="Verdana"/>
                <a:cs typeface="Verdana"/>
              </a:rPr>
              <a:t>ordine</a:t>
            </a:r>
            <a:r>
              <a:rPr sz="2400" b="1" i="1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dell’autoregressione.</a:t>
            </a:r>
            <a:endParaRPr sz="2400" dirty="0">
              <a:latin typeface="Verdana"/>
              <a:cs typeface="Verdana"/>
            </a:endParaRPr>
          </a:p>
          <a:p>
            <a:pPr marL="781685" lvl="1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In una </a:t>
            </a:r>
            <a:r>
              <a:rPr sz="2000" b="1" i="1" spc="-5" dirty="0">
                <a:latin typeface="Verdana"/>
                <a:cs typeface="Verdana"/>
              </a:rPr>
              <a:t>autoregressione del </a:t>
            </a:r>
            <a:r>
              <a:rPr sz="2000" b="1" i="1" dirty="0">
                <a:latin typeface="Verdana"/>
                <a:cs typeface="Verdana"/>
              </a:rPr>
              <a:t>primo ordine</a:t>
            </a:r>
            <a:r>
              <a:rPr sz="2000" dirty="0">
                <a:latin typeface="Verdana"/>
                <a:cs typeface="Verdana"/>
              </a:rPr>
              <a:t>, si </a:t>
            </a:r>
            <a:r>
              <a:rPr sz="2000" spc="-5" dirty="0">
                <a:latin typeface="Verdana"/>
                <a:cs typeface="Verdana"/>
              </a:rPr>
              <a:t>esegue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 dirty="0">
              <a:latin typeface="Verdana"/>
              <a:cs typeface="Verdana"/>
            </a:endParaRPr>
          </a:p>
          <a:p>
            <a:pPr marL="7816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rispetto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295" dirty="0">
                <a:latin typeface="Verdana"/>
                <a:cs typeface="Verdana"/>
              </a:rPr>
              <a:t> 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t</a:t>
            </a:r>
            <a:r>
              <a:rPr sz="1950" spc="22" baseline="-21367" dirty="0">
                <a:latin typeface="Verdana"/>
                <a:cs typeface="Verdana"/>
              </a:rPr>
              <a:t>–1</a:t>
            </a:r>
            <a:endParaRPr sz="1950" baseline="-21367" dirty="0">
              <a:latin typeface="Verdana"/>
              <a:cs typeface="Verdana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In una </a:t>
            </a:r>
            <a:r>
              <a:rPr sz="2000" b="1" i="1" spc="-5" dirty="0">
                <a:latin typeface="Verdana"/>
                <a:cs typeface="Verdana"/>
              </a:rPr>
              <a:t>autoregressione del </a:t>
            </a:r>
            <a:r>
              <a:rPr sz="2000" b="1" i="1" dirty="0">
                <a:latin typeface="Verdana"/>
                <a:cs typeface="Verdana"/>
              </a:rPr>
              <a:t>p-esimo </a:t>
            </a:r>
            <a:r>
              <a:rPr sz="2000" b="1" i="1" spc="-5" dirty="0">
                <a:latin typeface="Verdana"/>
                <a:cs typeface="Verdana"/>
              </a:rPr>
              <a:t>ordine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esegue  la regressione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rispetto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27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–1</a:t>
            </a:r>
            <a:r>
              <a:rPr sz="2000" spc="5" dirty="0">
                <a:latin typeface="Verdana"/>
                <a:cs typeface="Verdana"/>
              </a:rPr>
              <a:t>,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–2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–</a:t>
            </a:r>
            <a:r>
              <a:rPr sz="1950" i="1" spc="7" baseline="-21367" dirty="0">
                <a:latin typeface="Verdana"/>
                <a:cs typeface="Verdana"/>
              </a:rPr>
              <a:t>p</a:t>
            </a:r>
            <a:r>
              <a:rPr sz="2000" spc="5" dirty="0"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Il modello autoregressivo </a:t>
            </a:r>
            <a:r>
              <a:rPr u="none" spc="-10" dirty="0"/>
              <a:t>del </a:t>
            </a:r>
            <a:r>
              <a:rPr u="none" spc="-5" dirty="0"/>
              <a:t>primo  ordine</a:t>
            </a:r>
            <a:r>
              <a:rPr u="none" spc="25" dirty="0"/>
              <a:t> </a:t>
            </a:r>
            <a:r>
              <a:rPr u="none" spc="-5" dirty="0"/>
              <a:t>(AR(1))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479245"/>
            <a:ext cx="7972425" cy="456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modello di popolazione </a:t>
            </a:r>
            <a:r>
              <a:rPr sz="2400" dirty="0">
                <a:latin typeface="Verdana"/>
                <a:cs typeface="Verdana"/>
              </a:rPr>
              <a:t>AR(1)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è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00">
              <a:latin typeface="Verdana"/>
              <a:cs typeface="Verdana"/>
            </a:endParaRPr>
          </a:p>
          <a:p>
            <a:pPr marL="334010" algn="ctr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84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t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i="1" dirty="0">
                <a:latin typeface="Verdana"/>
                <a:cs typeface="Verdana"/>
              </a:rPr>
              <a:t>non </a:t>
            </a:r>
            <a:r>
              <a:rPr sz="2400" dirty="0">
                <a:latin typeface="Verdana"/>
                <a:cs typeface="Verdana"/>
              </a:rPr>
              <a:t>hanno </a:t>
            </a:r>
            <a:r>
              <a:rPr sz="2400" spc="-10" dirty="0">
                <a:latin typeface="Verdana"/>
                <a:cs typeface="Verdana"/>
              </a:rPr>
              <a:t>interpretazioni</a:t>
            </a:r>
            <a:r>
              <a:rPr sz="2400" spc="-4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causali</a:t>
            </a:r>
            <a:endParaRPr sz="24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se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= 0,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 </a:t>
            </a:r>
            <a:r>
              <a:rPr sz="2400" dirty="0">
                <a:latin typeface="Verdana"/>
                <a:cs typeface="Verdana"/>
              </a:rPr>
              <a:t>non è </a:t>
            </a:r>
            <a:r>
              <a:rPr sz="2400" spc="-5" dirty="0">
                <a:latin typeface="Verdana"/>
                <a:cs typeface="Verdana"/>
              </a:rPr>
              <a:t>utile per prevedere</a:t>
            </a:r>
            <a:r>
              <a:rPr sz="2400" spc="-48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endParaRPr sz="2400" baseline="-20833">
              <a:latin typeface="Verdana"/>
              <a:cs typeface="Verdana"/>
            </a:endParaRPr>
          </a:p>
          <a:p>
            <a:pPr marL="393700" marR="85153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modello </a:t>
            </a:r>
            <a:r>
              <a:rPr sz="2400" dirty="0">
                <a:latin typeface="Verdana"/>
                <a:cs typeface="Verdana"/>
              </a:rPr>
              <a:t>AR(1) può </a:t>
            </a:r>
            <a:r>
              <a:rPr sz="2400" spc="-5" dirty="0">
                <a:latin typeface="Verdana"/>
                <a:cs typeface="Verdana"/>
              </a:rPr>
              <a:t>essere </a:t>
            </a:r>
            <a:r>
              <a:rPr sz="2400" dirty="0">
                <a:latin typeface="Verdana"/>
                <a:cs typeface="Verdana"/>
              </a:rPr>
              <a:t>stimato </a:t>
            </a:r>
            <a:r>
              <a:rPr sz="2400" spc="-5" dirty="0">
                <a:latin typeface="Verdana"/>
                <a:cs typeface="Verdana"/>
              </a:rPr>
              <a:t>da </a:t>
            </a:r>
            <a:r>
              <a:rPr sz="2400" dirty="0">
                <a:latin typeface="Verdana"/>
                <a:cs typeface="Verdana"/>
              </a:rPr>
              <a:t>una  </a:t>
            </a:r>
            <a:r>
              <a:rPr sz="2400" spc="-5" dirty="0">
                <a:latin typeface="Verdana"/>
                <a:cs typeface="Verdana"/>
              </a:rPr>
              <a:t>regressione di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spc="-5" dirty="0">
                <a:latin typeface="Verdana"/>
                <a:cs typeface="Verdana"/>
              </a:rPr>
              <a:t>rispetto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 </a:t>
            </a:r>
            <a:r>
              <a:rPr sz="2400" spc="-5" dirty="0">
                <a:latin typeface="Verdana"/>
                <a:cs typeface="Verdana"/>
              </a:rPr>
              <a:t>(come </a:t>
            </a:r>
            <a:r>
              <a:rPr sz="2400" spc="-15" dirty="0">
                <a:latin typeface="Verdana"/>
                <a:cs typeface="Verdana"/>
              </a:rPr>
              <a:t>la  </a:t>
            </a:r>
            <a:r>
              <a:rPr sz="2400" spc="-5" dirty="0">
                <a:latin typeface="Verdana"/>
                <a:cs typeface="Verdana"/>
              </a:rPr>
              <a:t>eseguireste, </a:t>
            </a:r>
            <a:r>
              <a:rPr sz="2400" spc="-10" dirty="0">
                <a:latin typeface="Verdana"/>
                <a:cs typeface="Verdana"/>
              </a:rPr>
              <a:t>in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pratica??)</a:t>
            </a:r>
            <a:endParaRPr sz="24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verifica di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= 0 v.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≠ 0 </a:t>
            </a:r>
            <a:r>
              <a:rPr sz="2400" spc="-5" dirty="0">
                <a:latin typeface="Verdana"/>
                <a:cs typeface="Verdana"/>
              </a:rPr>
              <a:t>fornisce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-4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test</a:t>
            </a:r>
            <a:endParaRPr sz="24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dell’ipotesi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sia utile per prevedere</a:t>
            </a:r>
            <a:r>
              <a:rPr sz="2400" spc="-1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endParaRPr sz="2400" baseline="-20833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043" y="571880"/>
            <a:ext cx="7263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Previsioni: terminologia e</a:t>
            </a:r>
            <a:r>
              <a:rPr u="none" spc="95" dirty="0"/>
              <a:t> </a:t>
            </a:r>
            <a:r>
              <a:rPr u="none" spc="-5" dirty="0"/>
              <a:t>notazione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70840" y="1250950"/>
            <a:ext cx="7879080" cy="232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036955" indent="-34290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67665" algn="l"/>
                <a:tab pos="368300" algn="l"/>
              </a:tabLst>
            </a:pPr>
            <a:r>
              <a:rPr sz="2400" i="1" dirty="0">
                <a:latin typeface="Verdana"/>
                <a:cs typeface="Verdana"/>
              </a:rPr>
              <a:t>I </a:t>
            </a:r>
            <a:r>
              <a:rPr sz="2400" i="1" spc="-5" dirty="0">
                <a:latin typeface="Verdana"/>
                <a:cs typeface="Verdana"/>
              </a:rPr>
              <a:t>valori predetti </a:t>
            </a:r>
            <a:r>
              <a:rPr sz="2400" spc="-5" dirty="0">
                <a:latin typeface="Verdana"/>
                <a:cs typeface="Verdana"/>
              </a:rPr>
              <a:t>sono “dentro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campione”  (definizione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consueta)</a:t>
            </a:r>
            <a:endParaRPr sz="2400">
              <a:latin typeface="Verdana"/>
              <a:cs typeface="Verdana"/>
            </a:endParaRPr>
          </a:p>
          <a:p>
            <a:pPr marL="36830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367665" algn="l"/>
                <a:tab pos="368300" algn="l"/>
              </a:tabLst>
            </a:pPr>
            <a:r>
              <a:rPr sz="2400" i="1" dirty="0">
                <a:latin typeface="Verdana"/>
                <a:cs typeface="Verdana"/>
              </a:rPr>
              <a:t>Le </a:t>
            </a:r>
            <a:r>
              <a:rPr sz="2400" i="1" spc="-5" dirty="0">
                <a:latin typeface="Verdana"/>
                <a:cs typeface="Verdana"/>
              </a:rPr>
              <a:t>previsioni </a:t>
            </a:r>
            <a:r>
              <a:rPr sz="2400" dirty="0">
                <a:latin typeface="Verdana"/>
                <a:cs typeface="Verdana"/>
              </a:rPr>
              <a:t>sono </a:t>
            </a:r>
            <a:r>
              <a:rPr sz="2400" spc="-5" dirty="0">
                <a:latin typeface="Verdana"/>
                <a:cs typeface="Verdana"/>
              </a:rPr>
              <a:t>“fuori campione” </a:t>
            </a:r>
            <a:r>
              <a:rPr sz="2400" dirty="0">
                <a:latin typeface="Verdana"/>
                <a:cs typeface="Verdana"/>
              </a:rPr>
              <a:t>– nel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futuro</a:t>
            </a:r>
            <a:endParaRPr sz="2400">
              <a:latin typeface="Verdana"/>
              <a:cs typeface="Verdana"/>
            </a:endParaRPr>
          </a:p>
          <a:p>
            <a:pPr marL="368300" indent="-342900">
              <a:lnSpc>
                <a:spcPct val="100000"/>
              </a:lnSpc>
              <a:spcBef>
                <a:spcPts val="575"/>
              </a:spcBef>
              <a:buFont typeface="Verdana"/>
              <a:buChar char="•"/>
              <a:tabLst>
                <a:tab pos="367665" algn="l"/>
                <a:tab pos="368300" algn="l"/>
              </a:tabLst>
            </a:pPr>
            <a:r>
              <a:rPr sz="2400" i="1" spc="-5" dirty="0">
                <a:latin typeface="Verdana"/>
                <a:cs typeface="Verdana"/>
              </a:rPr>
              <a:t>Notazione</a:t>
            </a:r>
            <a:r>
              <a:rPr sz="2400" b="1" spc="-5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768985" marR="17780" indent="-287020">
              <a:lnSpc>
                <a:spcPct val="100000"/>
              </a:lnSpc>
              <a:spcBef>
                <a:spcPts val="595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10" dirty="0">
                <a:latin typeface="Verdana"/>
                <a:cs typeface="Verdana"/>
              </a:rPr>
              <a:t>Y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+1|</a:t>
            </a:r>
            <a:r>
              <a:rPr sz="1950" i="1" spc="15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previsione di 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T+</a:t>
            </a:r>
            <a:r>
              <a:rPr sz="1950" spc="22" baseline="-21367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basata su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,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–1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dirty="0">
                <a:latin typeface="Verdana"/>
                <a:cs typeface="Verdana"/>
              </a:rPr>
              <a:t>usando i  </a:t>
            </a:r>
            <a:r>
              <a:rPr sz="2000" spc="-5" dirty="0">
                <a:latin typeface="Verdana"/>
                <a:cs typeface="Verdana"/>
              </a:rPr>
              <a:t>coefficienti di popolazione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(ignoti)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40" y="3941357"/>
            <a:ext cx="7921625" cy="114490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37185">
              <a:lnSpc>
                <a:spcPct val="100000"/>
              </a:lnSpc>
              <a:spcBef>
                <a:spcPts val="585"/>
              </a:spcBef>
            </a:pPr>
            <a:r>
              <a:rPr sz="2000" spc="-5" dirty="0">
                <a:latin typeface="Verdana"/>
                <a:cs typeface="Verdana"/>
              </a:rPr>
              <a:t>coefficienti stimati, </a:t>
            </a:r>
            <a:r>
              <a:rPr sz="2000" dirty="0">
                <a:latin typeface="Verdana"/>
                <a:cs typeface="Verdana"/>
              </a:rPr>
              <a:t>che sono stimati con 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periodo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37185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337820" algn="l"/>
              </a:tabLst>
            </a:pP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un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AR(1):</a:t>
            </a:r>
            <a:endParaRPr sz="2000">
              <a:latin typeface="Verdana"/>
              <a:cs typeface="Verdana"/>
            </a:endParaRPr>
          </a:p>
          <a:p>
            <a:pPr marL="736600" lvl="1" indent="-229235">
              <a:lnSpc>
                <a:spcPct val="100000"/>
              </a:lnSpc>
              <a:spcBef>
                <a:spcPts val="885"/>
              </a:spcBef>
              <a:buFont typeface="Verdana"/>
              <a:buChar char="•"/>
              <a:tabLst>
                <a:tab pos="737235" algn="l"/>
              </a:tabLst>
            </a:pPr>
            <a:r>
              <a:rPr sz="2700" i="1" spc="-7" baseline="13888" dirty="0">
                <a:latin typeface="Verdana"/>
                <a:cs typeface="Verdana"/>
              </a:rPr>
              <a:t>Y</a:t>
            </a:r>
            <a:r>
              <a:rPr sz="1200" i="1" spc="-5" dirty="0">
                <a:latin typeface="Verdana"/>
                <a:cs typeface="Verdana"/>
              </a:rPr>
              <a:t>T+</a:t>
            </a:r>
            <a:r>
              <a:rPr sz="1200" spc="-5" dirty="0">
                <a:latin typeface="Verdana"/>
                <a:cs typeface="Verdana"/>
              </a:rPr>
              <a:t>1|</a:t>
            </a:r>
            <a:r>
              <a:rPr sz="1200" i="1" spc="-5" dirty="0">
                <a:latin typeface="Verdana"/>
                <a:cs typeface="Verdana"/>
              </a:rPr>
              <a:t>T </a:t>
            </a:r>
            <a:r>
              <a:rPr sz="2700" baseline="13888" dirty="0">
                <a:latin typeface="Verdana"/>
                <a:cs typeface="Verdana"/>
              </a:rPr>
              <a:t>= </a:t>
            </a:r>
            <a:r>
              <a:rPr sz="2700" i="1" spc="-7" baseline="13888" dirty="0">
                <a:latin typeface="Verdana"/>
                <a:cs typeface="Verdana"/>
              </a:rPr>
              <a:t>β</a:t>
            </a:r>
            <a:r>
              <a:rPr sz="1200" spc="-5" dirty="0">
                <a:latin typeface="Verdana"/>
                <a:cs typeface="Verdana"/>
              </a:rPr>
              <a:t>0 </a:t>
            </a:r>
            <a:r>
              <a:rPr sz="2700" baseline="13888" dirty="0">
                <a:latin typeface="Verdana"/>
                <a:cs typeface="Verdana"/>
              </a:rPr>
              <a:t>+</a:t>
            </a:r>
            <a:r>
              <a:rPr sz="2700" spc="-577" baseline="13888" dirty="0">
                <a:latin typeface="Verdana"/>
                <a:cs typeface="Verdana"/>
              </a:rPr>
              <a:t> </a:t>
            </a:r>
            <a:r>
              <a:rPr sz="2700" i="1" spc="-7" baseline="13888" dirty="0">
                <a:latin typeface="Verdana"/>
                <a:cs typeface="Verdana"/>
              </a:rPr>
              <a:t>β</a:t>
            </a:r>
            <a:r>
              <a:rPr sz="1200" spc="-5" dirty="0">
                <a:latin typeface="Verdana"/>
                <a:cs typeface="Verdana"/>
              </a:rPr>
              <a:t>1</a:t>
            </a:r>
            <a:r>
              <a:rPr sz="2700" i="1" spc="-7" baseline="13888" dirty="0">
                <a:latin typeface="Verdana"/>
                <a:cs typeface="Verdana"/>
              </a:rPr>
              <a:t>Y</a:t>
            </a:r>
            <a:r>
              <a:rPr sz="1200" i="1" spc="-5" dirty="0">
                <a:latin typeface="Verdana"/>
                <a:cs typeface="Verdana"/>
              </a:rPr>
              <a:t>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0003" y="5375605"/>
            <a:ext cx="12001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Verdana"/>
                <a:cs typeface="Verdana"/>
              </a:rPr>
              <a:t>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9795" y="5243017"/>
            <a:ext cx="9772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Verdana"/>
                <a:cs typeface="Verdana"/>
              </a:rPr>
              <a:t>Y </a:t>
            </a:r>
            <a:r>
              <a:rPr sz="1800" dirty="0">
                <a:latin typeface="Verdana"/>
                <a:cs typeface="Verdana"/>
              </a:rPr>
              <a:t>,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dove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4603" y="5243017"/>
            <a:ext cx="1619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6657" y="5243017"/>
            <a:ext cx="24288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sono </a:t>
            </a:r>
            <a:r>
              <a:rPr sz="1800" dirty="0">
                <a:latin typeface="Verdana"/>
                <a:cs typeface="Verdana"/>
              </a:rPr>
              <a:t>stimati con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dati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6794" y="5562091"/>
            <a:ext cx="147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al </a:t>
            </a:r>
            <a:r>
              <a:rPr sz="1800" spc="-5" dirty="0">
                <a:latin typeface="Verdana"/>
                <a:cs typeface="Verdana"/>
              </a:rPr>
              <a:t>periodo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T</a:t>
            </a:r>
            <a:r>
              <a:rPr sz="1800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5960" y="5374392"/>
            <a:ext cx="438784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50" i="1" spc="10" dirty="0">
                <a:latin typeface="Times New Roman"/>
                <a:cs typeface="Times New Roman"/>
              </a:rPr>
              <a:t>T</a:t>
            </a:r>
            <a:r>
              <a:rPr sz="1350" i="1" spc="-165" dirty="0">
                <a:latin typeface="Times New Roman"/>
                <a:cs typeface="Times New Roman"/>
              </a:rPr>
              <a:t> </a:t>
            </a:r>
            <a:r>
              <a:rPr sz="1350" spc="-50" dirty="0">
                <a:latin typeface="Symbol"/>
                <a:cs typeface="Symbol"/>
              </a:rPr>
              <a:t></a:t>
            </a:r>
            <a:r>
              <a:rPr sz="1350" spc="-50" dirty="0">
                <a:latin typeface="Times New Roman"/>
                <a:cs typeface="Times New Roman"/>
              </a:rPr>
              <a:t>1|</a:t>
            </a:r>
            <a:r>
              <a:rPr sz="1350" i="1" spc="-50" dirty="0"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26057" y="5430963"/>
            <a:ext cx="69786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1505" algn="l"/>
              </a:tabLst>
            </a:pPr>
            <a:r>
              <a:rPr sz="1725" baseline="2415" dirty="0">
                <a:latin typeface="Times New Roman"/>
                <a:cs typeface="Times New Roman"/>
              </a:rPr>
              <a:t>0	</a:t>
            </a:r>
            <a:r>
              <a:rPr sz="1150" spc="-5" dirty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0094" y="5168393"/>
            <a:ext cx="2044064" cy="3898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46379" indent="-196215">
              <a:lnSpc>
                <a:spcPct val="100000"/>
              </a:lnSpc>
              <a:spcBef>
                <a:spcPts val="140"/>
              </a:spcBef>
              <a:buSzPct val="76595"/>
              <a:buFont typeface="Verdana"/>
              <a:buChar char="•"/>
              <a:tabLst>
                <a:tab pos="247015" algn="l"/>
                <a:tab pos="926465" algn="l"/>
                <a:tab pos="1599565" algn="l"/>
              </a:tabLst>
            </a:pPr>
            <a:r>
              <a:rPr sz="2350" i="1" spc="-315" dirty="0">
                <a:latin typeface="Times New Roman"/>
                <a:cs typeface="Times New Roman"/>
              </a:rPr>
              <a:t>Y</a:t>
            </a:r>
            <a:r>
              <a:rPr sz="3525" spc="-472" baseline="15366" dirty="0">
                <a:latin typeface="Times New Roman"/>
                <a:cs typeface="Times New Roman"/>
              </a:rPr>
              <a:t>ˆ	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325" dirty="0">
                <a:latin typeface="Verdana"/>
                <a:cs typeface="Verdana"/>
              </a:rPr>
              <a:t> </a:t>
            </a:r>
            <a:r>
              <a:rPr sz="3150" i="1" spc="-585" baseline="-7936" dirty="0">
                <a:latin typeface="Symbol"/>
                <a:cs typeface="Symbol"/>
              </a:rPr>
              <a:t></a:t>
            </a:r>
            <a:r>
              <a:rPr sz="3000" spc="-585" baseline="11111" dirty="0">
                <a:latin typeface="Times New Roman"/>
                <a:cs typeface="Times New Roman"/>
              </a:rPr>
              <a:t>ˆ	</a:t>
            </a:r>
            <a:r>
              <a:rPr sz="1800" dirty="0">
                <a:latin typeface="Verdana"/>
                <a:cs typeface="Verdana"/>
              </a:rPr>
              <a:t>+</a:t>
            </a:r>
            <a:r>
              <a:rPr sz="1800" spc="-210" dirty="0">
                <a:latin typeface="Verdana"/>
                <a:cs typeface="Verdana"/>
              </a:rPr>
              <a:t> </a:t>
            </a:r>
            <a:r>
              <a:rPr sz="3150" i="1" spc="-569" baseline="-7936" dirty="0">
                <a:latin typeface="Symbol"/>
                <a:cs typeface="Symbol"/>
              </a:rPr>
              <a:t></a:t>
            </a:r>
            <a:r>
              <a:rPr sz="2925" spc="-569" baseline="9971" dirty="0">
                <a:latin typeface="Times New Roman"/>
                <a:cs typeface="Times New Roman"/>
              </a:rPr>
              <a:t>ˆ</a:t>
            </a:r>
            <a:endParaRPr sz="2925" baseline="9971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8385" y="5418587"/>
            <a:ext cx="9906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26013" y="5231901"/>
            <a:ext cx="152400" cy="347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i="1" spc="-775" dirty="0">
                <a:latin typeface="Symbol"/>
                <a:cs typeface="Symbol"/>
              </a:rPr>
              <a:t>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37889" y="5424683"/>
            <a:ext cx="9842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5" dirty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74565" y="5168155"/>
            <a:ext cx="6915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725" algn="l"/>
              </a:tabLst>
            </a:pPr>
            <a:r>
              <a:rPr sz="3000" spc="-7" baseline="1388" dirty="0">
                <a:latin typeface="Times New Roman"/>
                <a:cs typeface="Times New Roman"/>
              </a:rPr>
              <a:t>ˆ	</a:t>
            </a:r>
            <a:r>
              <a:rPr sz="2000" spc="-10" dirty="0">
                <a:latin typeface="Times New Roman"/>
                <a:cs typeface="Times New Roman"/>
              </a:rPr>
              <a:t>ˆ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06806" y="5238193"/>
            <a:ext cx="15113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i="1" spc="-770" dirty="0">
                <a:latin typeface="Symbol"/>
                <a:cs typeface="Symbol"/>
              </a:rPr>
              <a:t>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2640" y="3647452"/>
            <a:ext cx="7407275" cy="395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1049020" algn="l"/>
              </a:tabLst>
            </a:pPr>
            <a:r>
              <a:rPr sz="3000" baseline="1388" dirty="0">
                <a:latin typeface="Verdana"/>
                <a:cs typeface="Verdana"/>
              </a:rPr>
              <a:t>–</a:t>
            </a:r>
            <a:r>
              <a:rPr sz="3000" spc="427" baseline="1388" dirty="0">
                <a:latin typeface="Verdana"/>
                <a:cs typeface="Verdana"/>
              </a:rPr>
              <a:t> </a:t>
            </a:r>
            <a:r>
              <a:rPr sz="2400" i="1" spc="-325" dirty="0">
                <a:latin typeface="Times New Roman"/>
                <a:cs typeface="Times New Roman"/>
              </a:rPr>
              <a:t>Y</a:t>
            </a:r>
            <a:r>
              <a:rPr sz="3600" spc="-487" baseline="15046" dirty="0">
                <a:latin typeface="Times New Roman"/>
                <a:cs typeface="Times New Roman"/>
              </a:rPr>
              <a:t>ˆ	</a:t>
            </a:r>
            <a:r>
              <a:rPr sz="3000" baseline="1388" dirty="0">
                <a:latin typeface="Verdana"/>
                <a:cs typeface="Verdana"/>
              </a:rPr>
              <a:t>= </a:t>
            </a:r>
            <a:r>
              <a:rPr sz="3000" spc="-7" baseline="1388" dirty="0">
                <a:latin typeface="Verdana"/>
                <a:cs typeface="Verdana"/>
              </a:rPr>
              <a:t>previsione di </a:t>
            </a:r>
            <a:r>
              <a:rPr sz="3000" i="1" spc="22" baseline="1388" dirty="0">
                <a:latin typeface="Verdana"/>
                <a:cs typeface="Verdana"/>
              </a:rPr>
              <a:t>Y</a:t>
            </a:r>
            <a:r>
              <a:rPr sz="1950" i="1" spc="22" baseline="-19230" dirty="0">
                <a:latin typeface="Verdana"/>
                <a:cs typeface="Verdana"/>
              </a:rPr>
              <a:t>T+</a:t>
            </a:r>
            <a:r>
              <a:rPr sz="1950" spc="22" baseline="-19230" dirty="0">
                <a:latin typeface="Verdana"/>
                <a:cs typeface="Verdana"/>
              </a:rPr>
              <a:t>1 </a:t>
            </a:r>
            <a:r>
              <a:rPr sz="3000" spc="-7" baseline="1388" dirty="0">
                <a:latin typeface="Verdana"/>
                <a:cs typeface="Verdana"/>
              </a:rPr>
              <a:t>basata su </a:t>
            </a:r>
            <a:r>
              <a:rPr sz="3000" i="1" spc="7" baseline="1388" dirty="0">
                <a:latin typeface="Verdana"/>
                <a:cs typeface="Verdana"/>
              </a:rPr>
              <a:t>Y</a:t>
            </a:r>
            <a:r>
              <a:rPr sz="1950" i="1" spc="7" baseline="-19230" dirty="0">
                <a:latin typeface="Verdana"/>
                <a:cs typeface="Verdana"/>
              </a:rPr>
              <a:t>T</a:t>
            </a:r>
            <a:r>
              <a:rPr sz="3000" spc="7" baseline="1388" dirty="0">
                <a:latin typeface="Verdana"/>
                <a:cs typeface="Verdana"/>
              </a:rPr>
              <a:t>,</a:t>
            </a:r>
            <a:r>
              <a:rPr sz="3000" i="1" spc="7" baseline="1388" dirty="0">
                <a:latin typeface="Verdana"/>
                <a:cs typeface="Verdana"/>
              </a:rPr>
              <a:t>Y</a:t>
            </a:r>
            <a:r>
              <a:rPr sz="1950" i="1" spc="7" baseline="-19230" dirty="0">
                <a:latin typeface="Verdana"/>
                <a:cs typeface="Verdana"/>
              </a:rPr>
              <a:t>T</a:t>
            </a:r>
            <a:r>
              <a:rPr sz="1950" spc="7" baseline="-19230" dirty="0">
                <a:latin typeface="Verdana"/>
                <a:cs typeface="Verdana"/>
              </a:rPr>
              <a:t>–1</a:t>
            </a:r>
            <a:r>
              <a:rPr sz="3000" spc="7" baseline="1388" dirty="0">
                <a:latin typeface="Verdana"/>
                <a:cs typeface="Verdana"/>
              </a:rPr>
              <a:t>,…, </a:t>
            </a:r>
            <a:r>
              <a:rPr sz="3000" baseline="1388" dirty="0">
                <a:latin typeface="Verdana"/>
                <a:cs typeface="Verdana"/>
              </a:rPr>
              <a:t>usando</a:t>
            </a:r>
            <a:r>
              <a:rPr sz="3000" spc="-509" baseline="1388" dirty="0">
                <a:latin typeface="Verdana"/>
                <a:cs typeface="Verdana"/>
              </a:rPr>
              <a:t> </a:t>
            </a:r>
            <a:r>
              <a:rPr sz="3000" baseline="1388" dirty="0">
                <a:latin typeface="Verdana"/>
                <a:cs typeface="Verdana"/>
              </a:rPr>
              <a:t>i</a:t>
            </a:r>
            <a:endParaRPr sz="3000" baseline="1388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3060" y="3857161"/>
            <a:ext cx="44704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Times New Roman"/>
                <a:cs typeface="Times New Roman"/>
              </a:rPr>
              <a:t>T</a:t>
            </a:r>
            <a:r>
              <a:rPr sz="1400" i="1" spc="-16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Symbol"/>
                <a:cs typeface="Symbol"/>
              </a:rPr>
              <a:t></a:t>
            </a:r>
            <a:r>
              <a:rPr sz="1400" spc="-65" dirty="0">
                <a:latin typeface="Times New Roman"/>
                <a:cs typeface="Times New Roman"/>
              </a:rPr>
              <a:t>1|</a:t>
            </a:r>
            <a:r>
              <a:rPr sz="1400" i="1" spc="-65" dirty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38550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10" dirty="0"/>
              <a:t>Errori </a:t>
            </a:r>
            <a:r>
              <a:rPr u="none" spc="-5" dirty="0"/>
              <a:t>di</a:t>
            </a:r>
            <a:r>
              <a:rPr u="none" spc="-25" dirty="0"/>
              <a:t> </a:t>
            </a:r>
            <a:r>
              <a:rPr u="none" spc="-10" dirty="0"/>
              <a:t>previsione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6645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L’errore di previsione </a:t>
            </a:r>
            <a:r>
              <a:rPr sz="2400" dirty="0">
                <a:latin typeface="Verdana"/>
                <a:cs typeface="Verdana"/>
              </a:rPr>
              <a:t>futura a un </a:t>
            </a:r>
            <a:r>
              <a:rPr sz="2400" spc="-5" dirty="0">
                <a:latin typeface="Verdana"/>
                <a:cs typeface="Verdana"/>
              </a:rPr>
              <a:t>periodo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è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140" y="3388232"/>
            <a:ext cx="8006080" cy="2367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distinzione tra errore di previsione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residuo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la  </a:t>
            </a:r>
            <a:r>
              <a:rPr sz="2400" spc="-5" dirty="0">
                <a:latin typeface="Verdana"/>
                <a:cs typeface="Verdana"/>
              </a:rPr>
              <a:t>stessa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esiste tra previsione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valore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predetto: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un </a:t>
            </a:r>
            <a:r>
              <a:rPr sz="2400" i="1" spc="-5" dirty="0">
                <a:latin typeface="Verdana"/>
                <a:cs typeface="Verdana"/>
              </a:rPr>
              <a:t>residuo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“dentro il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campione”</a:t>
            </a:r>
            <a:endParaRPr sz="2400">
              <a:latin typeface="Verdana"/>
              <a:cs typeface="Verdana"/>
            </a:endParaRPr>
          </a:p>
          <a:p>
            <a:pPr marL="381000" marR="59118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un </a:t>
            </a:r>
            <a:r>
              <a:rPr sz="2400" i="1" spc="-5" dirty="0">
                <a:latin typeface="Verdana"/>
                <a:cs typeface="Verdana"/>
              </a:rPr>
              <a:t>errore di previsione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“fuori </a:t>
            </a:r>
            <a:r>
              <a:rPr sz="2400" dirty="0">
                <a:latin typeface="Verdana"/>
                <a:cs typeface="Verdana"/>
              </a:rPr>
              <a:t>campione” – </a:t>
            </a:r>
            <a:r>
              <a:rPr sz="2400" spc="-20" dirty="0">
                <a:latin typeface="Verdana"/>
                <a:cs typeface="Verdana"/>
              </a:rPr>
              <a:t>il  </a:t>
            </a:r>
            <a:r>
              <a:rPr sz="2400" spc="-10" dirty="0">
                <a:latin typeface="Verdana"/>
                <a:cs typeface="Verdana"/>
              </a:rPr>
              <a:t>valore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+1 </a:t>
            </a:r>
            <a:r>
              <a:rPr sz="2400" dirty="0">
                <a:latin typeface="Verdana"/>
                <a:cs typeface="Verdana"/>
              </a:rPr>
              <a:t>non è usato </a:t>
            </a:r>
            <a:r>
              <a:rPr sz="2400" spc="-5" dirty="0">
                <a:latin typeface="Verdana"/>
                <a:cs typeface="Verdana"/>
              </a:rPr>
              <a:t>nella </a:t>
            </a:r>
            <a:r>
              <a:rPr sz="2400" dirty="0">
                <a:latin typeface="Verdana"/>
                <a:cs typeface="Verdana"/>
              </a:rPr>
              <a:t>stima </a:t>
            </a:r>
            <a:r>
              <a:rPr sz="2400" spc="-5" dirty="0">
                <a:latin typeface="Verdana"/>
                <a:cs typeface="Verdana"/>
              </a:rPr>
              <a:t>dei  coefficienti di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regressione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" y="2486867"/>
            <a:ext cx="4293870" cy="419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400" spc="-5" dirty="0">
                <a:latin typeface="Verdana"/>
                <a:cs typeface="Verdana"/>
              </a:rPr>
              <a:t>errore previsione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+1</a:t>
            </a:r>
            <a:r>
              <a:rPr sz="2400" spc="457" baseline="-20833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–</a:t>
            </a:r>
            <a:r>
              <a:rPr sz="3825" i="1" spc="-254" baseline="-7625" dirty="0">
                <a:latin typeface="Times New Roman"/>
                <a:cs typeface="Times New Roman"/>
              </a:rPr>
              <a:t>Y</a:t>
            </a:r>
            <a:r>
              <a:rPr sz="3825" spc="-254" baseline="6535" dirty="0">
                <a:latin typeface="Times New Roman"/>
                <a:cs typeface="Times New Roman"/>
              </a:rPr>
              <a:t>ˆ</a:t>
            </a:r>
            <a:endParaRPr sz="3825" baseline="653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2780" y="2756469"/>
            <a:ext cx="473709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10" dirty="0">
                <a:latin typeface="Times New Roman"/>
                <a:cs typeface="Times New Roman"/>
              </a:rPr>
              <a:t>T</a:t>
            </a:r>
            <a:r>
              <a:rPr sz="1500" i="1" spc="-170" dirty="0">
                <a:latin typeface="Times New Roman"/>
                <a:cs typeface="Times New Roman"/>
              </a:rPr>
              <a:t> </a:t>
            </a:r>
            <a:r>
              <a:rPr sz="1500" spc="-75" dirty="0">
                <a:latin typeface="Symbol"/>
                <a:cs typeface="Symbol"/>
              </a:rPr>
              <a:t></a:t>
            </a:r>
            <a:r>
              <a:rPr sz="1500" spc="-75" dirty="0">
                <a:latin typeface="Times New Roman"/>
                <a:cs typeface="Times New Roman"/>
              </a:rPr>
              <a:t>1|</a:t>
            </a:r>
            <a:r>
              <a:rPr sz="1500" i="1" spc="-75" dirty="0">
                <a:latin typeface="Times New Roman"/>
                <a:cs typeface="Times New Roman"/>
              </a:rPr>
              <a:t>T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Il modello AR(p): </a:t>
            </a:r>
            <a:r>
              <a:rPr u="none" spc="-10" dirty="0"/>
              <a:t>uso </a:t>
            </a:r>
            <a:r>
              <a:rPr u="none" spc="-5" dirty="0"/>
              <a:t>di ritardi multipli  per la</a:t>
            </a:r>
            <a:r>
              <a:rPr u="none" spc="15" dirty="0"/>
              <a:t> </a:t>
            </a:r>
            <a:r>
              <a:rPr u="none" spc="-10" dirty="0"/>
              <a:t>previsione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615045" cy="423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modello autoregressivo del </a:t>
            </a:r>
            <a:r>
              <a:rPr sz="2000" i="1" spc="10" dirty="0">
                <a:latin typeface="Verdana"/>
                <a:cs typeface="Verdana"/>
              </a:rPr>
              <a:t>p</a:t>
            </a:r>
            <a:r>
              <a:rPr sz="1950" spc="15" baseline="25641" dirty="0">
                <a:latin typeface="Verdana"/>
                <a:cs typeface="Verdana"/>
              </a:rPr>
              <a:t>-esimo </a:t>
            </a:r>
            <a:r>
              <a:rPr sz="2000" spc="-5" dirty="0">
                <a:latin typeface="Verdana"/>
                <a:cs typeface="Verdana"/>
              </a:rPr>
              <a:t>ordine (AR(</a:t>
            </a:r>
            <a:r>
              <a:rPr sz="2000" i="1" spc="-5" dirty="0">
                <a:latin typeface="Verdana"/>
                <a:cs typeface="Verdana"/>
              </a:rPr>
              <a:t>p</a:t>
            </a:r>
            <a:r>
              <a:rPr sz="2000" spc="-5" dirty="0">
                <a:latin typeface="Verdana"/>
                <a:cs typeface="Verdana"/>
              </a:rPr>
              <a:t>))</a:t>
            </a:r>
            <a:r>
              <a:rPr sz="2000" spc="-2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30480" algn="ctr">
              <a:lnSpc>
                <a:spcPct val="100000"/>
              </a:lnSpc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Verdana"/>
                <a:cs typeface="Verdana"/>
              </a:rPr>
              <a:t>β</a:t>
            </a:r>
            <a:r>
              <a:rPr sz="1950" spc="22" baseline="-21367" dirty="0">
                <a:latin typeface="Verdana"/>
                <a:cs typeface="Verdana"/>
              </a:rPr>
              <a:t>1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t</a:t>
            </a:r>
            <a:r>
              <a:rPr sz="1950" spc="22" baseline="-21367" dirty="0">
                <a:latin typeface="Verdana"/>
                <a:cs typeface="Verdana"/>
              </a:rPr>
              <a:t>–1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Verdana"/>
                <a:cs typeface="Verdana"/>
              </a:rPr>
              <a:t>β</a:t>
            </a:r>
            <a:r>
              <a:rPr sz="1950" spc="22" baseline="-21367" dirty="0">
                <a:latin typeface="Verdana"/>
                <a:cs typeface="Verdana"/>
              </a:rPr>
              <a:t>2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t</a:t>
            </a:r>
            <a:r>
              <a:rPr sz="1950" spc="22" baseline="-21367" dirty="0">
                <a:latin typeface="Verdana"/>
                <a:cs typeface="Verdana"/>
              </a:rPr>
              <a:t>–2 </a:t>
            </a:r>
            <a:r>
              <a:rPr sz="2000" dirty="0">
                <a:latin typeface="Verdana"/>
                <a:cs typeface="Verdana"/>
              </a:rPr>
              <a:t>+ … +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i="1" spc="15" baseline="-21367" dirty="0">
                <a:latin typeface="Verdana"/>
                <a:cs typeface="Verdana"/>
              </a:rPr>
              <a:t>p</a:t>
            </a:r>
            <a:r>
              <a:rPr sz="2000" i="1" spc="10" dirty="0">
                <a:latin typeface="Verdana"/>
                <a:cs typeface="Verdana"/>
              </a:rPr>
              <a:t>Y</a:t>
            </a:r>
            <a:r>
              <a:rPr sz="1950" i="1" spc="15" baseline="-21367" dirty="0">
                <a:latin typeface="Verdana"/>
                <a:cs typeface="Verdana"/>
              </a:rPr>
              <a:t>t–p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42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modello AR(</a:t>
            </a:r>
            <a:r>
              <a:rPr sz="2000" i="1" spc="-5" dirty="0">
                <a:latin typeface="Verdana"/>
                <a:cs typeface="Verdana"/>
              </a:rPr>
              <a:t>p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usa </a:t>
            </a:r>
            <a:r>
              <a:rPr sz="2000" i="1" dirty="0">
                <a:latin typeface="Verdana"/>
                <a:cs typeface="Verdana"/>
              </a:rPr>
              <a:t>p </a:t>
            </a:r>
            <a:r>
              <a:rPr sz="2000" spc="-5" dirty="0">
                <a:latin typeface="Verdana"/>
                <a:cs typeface="Verdana"/>
              </a:rPr>
              <a:t>ritardi 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come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regressori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modello </a:t>
            </a:r>
            <a:r>
              <a:rPr sz="2000" dirty="0">
                <a:latin typeface="Verdana"/>
                <a:cs typeface="Verdana"/>
              </a:rPr>
              <a:t>AR(1) è un caso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particolare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coefficienti </a:t>
            </a:r>
            <a:r>
              <a:rPr sz="2000" dirty="0">
                <a:latin typeface="Verdana"/>
                <a:cs typeface="Verdana"/>
              </a:rPr>
              <a:t>non hanno </a:t>
            </a:r>
            <a:r>
              <a:rPr sz="2000" spc="-5" dirty="0">
                <a:latin typeface="Verdana"/>
                <a:cs typeface="Verdana"/>
              </a:rPr>
              <a:t>un’interpretazione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causale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Per verificare l’ipotesi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spc="10" dirty="0">
                <a:latin typeface="Verdana"/>
                <a:cs typeface="Verdana"/>
              </a:rPr>
              <a:t>Y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–2</a:t>
            </a:r>
            <a:r>
              <a:rPr sz="2000" spc="10" dirty="0">
                <a:latin typeface="Verdana"/>
                <a:cs typeface="Verdana"/>
              </a:rPr>
              <a:t>,…,</a:t>
            </a:r>
            <a:r>
              <a:rPr sz="2000" i="1" spc="10" dirty="0">
                <a:latin typeface="Verdana"/>
                <a:cs typeface="Verdana"/>
              </a:rPr>
              <a:t>Y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</a:t>
            </a:r>
            <a:r>
              <a:rPr sz="1950" i="1" spc="15" baseline="-21367" dirty="0">
                <a:latin typeface="Verdana"/>
                <a:cs typeface="Verdana"/>
              </a:rPr>
              <a:t>p </a:t>
            </a:r>
            <a:r>
              <a:rPr sz="2000" dirty="0">
                <a:latin typeface="Verdana"/>
                <a:cs typeface="Verdana"/>
              </a:rPr>
              <a:t>non siano utili a</a:t>
            </a:r>
            <a:r>
              <a:rPr sz="2000" spc="-3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prevedere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oltre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i="1" spc="10" dirty="0">
                <a:latin typeface="Verdana"/>
                <a:cs typeface="Verdana"/>
              </a:rPr>
              <a:t>Y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–1</a:t>
            </a:r>
            <a:r>
              <a:rPr sz="2000" spc="10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si usa un </a:t>
            </a:r>
            <a:r>
              <a:rPr sz="2000" spc="-5" dirty="0">
                <a:latin typeface="Verdana"/>
                <a:cs typeface="Verdana"/>
              </a:rPr>
              <a:t>test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F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Si usano </a:t>
            </a:r>
            <a:r>
              <a:rPr sz="2000" spc="-5" dirty="0">
                <a:latin typeface="Verdana"/>
                <a:cs typeface="Verdana"/>
              </a:rPr>
              <a:t>test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per determinare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p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Oppure, meglio,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determina </a:t>
            </a:r>
            <a:r>
              <a:rPr sz="2000" i="1" dirty="0">
                <a:latin typeface="Verdana"/>
                <a:cs typeface="Verdana"/>
              </a:rPr>
              <a:t>p </a:t>
            </a:r>
            <a:r>
              <a:rPr sz="2000" dirty="0">
                <a:latin typeface="Verdana"/>
                <a:cs typeface="Verdana"/>
              </a:rPr>
              <a:t>usando un </a:t>
            </a:r>
            <a:r>
              <a:rPr sz="2000" spc="-5" dirty="0">
                <a:latin typeface="Verdana"/>
                <a:cs typeface="Verdana"/>
              </a:rPr>
              <a:t>“criterio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informazione” 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ne </a:t>
            </a:r>
            <a:r>
              <a:rPr sz="2000" i="1" spc="-5" dirty="0">
                <a:latin typeface="Verdana"/>
                <a:cs typeface="Verdana"/>
              </a:rPr>
              <a:t>parleremo più</a:t>
            </a:r>
            <a:r>
              <a:rPr sz="2000" i="1" spc="-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avanti…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28040"/>
            <a:ext cx="73323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Verdana"/>
                <a:cs typeface="Verdana"/>
              </a:rPr>
              <a:t>5. </a:t>
            </a:r>
            <a:r>
              <a:rPr sz="2000" b="1" spc="-5" dirty="0">
                <a:latin typeface="Verdana"/>
                <a:cs typeface="Verdana"/>
              </a:rPr>
              <a:t>Regressioni </a:t>
            </a:r>
            <a:r>
              <a:rPr sz="2000" b="1" dirty="0">
                <a:latin typeface="Verdana"/>
                <a:cs typeface="Verdana"/>
              </a:rPr>
              <a:t>temporali </a:t>
            </a:r>
            <a:r>
              <a:rPr sz="2000" b="1" spc="-5" dirty="0">
                <a:latin typeface="Verdana"/>
                <a:cs typeface="Verdana"/>
              </a:rPr>
              <a:t>con </a:t>
            </a:r>
            <a:r>
              <a:rPr sz="2000" b="1" dirty="0">
                <a:latin typeface="Verdana"/>
                <a:cs typeface="Verdana"/>
              </a:rPr>
              <a:t>predittori aggiuntivi</a:t>
            </a:r>
            <a:r>
              <a:rPr sz="2000" b="1" spc="-3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632536"/>
            <a:ext cx="4276090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none" spc="-5" dirty="0"/>
              <a:t>modello </a:t>
            </a:r>
            <a:r>
              <a:rPr sz="2000" u="none" dirty="0"/>
              <a:t>autoregressivo</a:t>
            </a:r>
            <a:r>
              <a:rPr sz="2000" u="none" spc="-40" dirty="0"/>
              <a:t> </a:t>
            </a:r>
            <a:r>
              <a:rPr sz="2000" u="none" spc="-5" dirty="0"/>
              <a:t>misto</a:t>
            </a:r>
            <a:endParaRPr sz="200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u="none" dirty="0"/>
              <a:t>(Paragrafo</a:t>
            </a:r>
            <a:r>
              <a:rPr sz="2000" u="none" spc="-25" dirty="0"/>
              <a:t> </a:t>
            </a:r>
            <a:r>
              <a:rPr sz="2000" u="none" spc="-5" dirty="0"/>
              <a:t>14.4)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228600" y="1676400"/>
            <a:ext cx="8717280" cy="40600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304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Finora abbiamo considerato modelli di previsione </a:t>
            </a:r>
            <a:r>
              <a:rPr sz="2400" dirty="0">
                <a:latin typeface="Verdana"/>
                <a:cs typeface="Verdana"/>
              </a:rPr>
              <a:t>che  usano </a:t>
            </a:r>
            <a:r>
              <a:rPr sz="2400" spc="-5" dirty="0">
                <a:latin typeface="Verdana"/>
                <a:cs typeface="Verdana"/>
              </a:rPr>
              <a:t>solo </a:t>
            </a:r>
            <a:r>
              <a:rPr sz="2400" spc="-10" dirty="0" err="1">
                <a:latin typeface="Verdana"/>
                <a:cs typeface="Verdana"/>
              </a:rPr>
              <a:t>valori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pas</a:t>
            </a:r>
            <a:r>
              <a:rPr lang="it-IT" sz="2400" spc="-5" dirty="0">
                <a:latin typeface="Verdana"/>
                <a:cs typeface="Verdana"/>
              </a:rPr>
              <a:t>s</a:t>
            </a:r>
            <a:r>
              <a:rPr sz="2400" spc="-5" dirty="0" err="1">
                <a:latin typeface="Verdana"/>
                <a:cs typeface="Verdana"/>
              </a:rPr>
              <a:t>ati</a:t>
            </a:r>
            <a:r>
              <a:rPr sz="2400" spc="-5" dirty="0">
                <a:latin typeface="Verdana"/>
                <a:cs typeface="Verdana"/>
              </a:rPr>
              <a:t> di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Y</a:t>
            </a:r>
            <a:endParaRPr sz="2400" dirty="0">
              <a:latin typeface="Verdana"/>
              <a:cs typeface="Verdana"/>
            </a:endParaRPr>
          </a:p>
          <a:p>
            <a:pPr marL="406400" marR="28765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Ha </a:t>
            </a:r>
            <a:r>
              <a:rPr sz="2400" dirty="0">
                <a:latin typeface="Verdana"/>
                <a:cs typeface="Verdana"/>
              </a:rPr>
              <a:t>senso </a:t>
            </a:r>
            <a:r>
              <a:rPr sz="2400" spc="-5" dirty="0">
                <a:latin typeface="Verdana"/>
                <a:cs typeface="Verdana"/>
              </a:rPr>
              <a:t>aggiungere altre variabili </a:t>
            </a:r>
            <a:r>
              <a:rPr sz="2400" spc="5" dirty="0">
                <a:latin typeface="Verdana"/>
                <a:cs typeface="Verdana"/>
              </a:rPr>
              <a:t>(</a:t>
            </a:r>
            <a:r>
              <a:rPr sz="2400" i="1" spc="5" dirty="0">
                <a:latin typeface="Verdana"/>
                <a:cs typeface="Verdana"/>
              </a:rPr>
              <a:t>X</a:t>
            </a:r>
            <a:r>
              <a:rPr sz="2400" spc="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che  </a:t>
            </a:r>
            <a:r>
              <a:rPr sz="2400" spc="-5" dirty="0">
                <a:latin typeface="Verdana"/>
                <a:cs typeface="Verdana"/>
              </a:rPr>
              <a:t>potrebbero essere predittori utili di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spc="-5" dirty="0">
                <a:latin typeface="Verdana"/>
                <a:cs typeface="Verdana"/>
              </a:rPr>
              <a:t>, oltre </a:t>
            </a:r>
            <a:r>
              <a:rPr sz="2400" dirty="0">
                <a:latin typeface="Verdana"/>
                <a:cs typeface="Verdana"/>
              </a:rPr>
              <a:t>ai </a:t>
            </a:r>
            <a:r>
              <a:rPr sz="2400" spc="-5" dirty="0">
                <a:latin typeface="Verdana"/>
                <a:cs typeface="Verdana"/>
              </a:rPr>
              <a:t>valori  predittivi dei </a:t>
            </a:r>
            <a:r>
              <a:rPr sz="2400" spc="-10" dirty="0">
                <a:latin typeface="Verdana"/>
                <a:cs typeface="Verdana"/>
              </a:rPr>
              <a:t>valori </a:t>
            </a:r>
            <a:r>
              <a:rPr sz="2400" spc="-5" dirty="0">
                <a:latin typeface="Verdana"/>
                <a:cs typeface="Verdana"/>
              </a:rPr>
              <a:t>ritardati di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spc="-5" dirty="0"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Verdana"/>
              <a:buChar char="•"/>
            </a:pPr>
            <a:endParaRPr sz="3300" dirty="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i="1" spc="419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0</a:t>
            </a:r>
            <a:r>
              <a:rPr sz="2400" spc="419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</a:t>
            </a:r>
            <a:r>
              <a:rPr sz="2400" spc="405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…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i="1" spc="-7" baseline="-20833" dirty="0">
                <a:latin typeface="Verdana"/>
                <a:cs typeface="Verdana"/>
              </a:rPr>
              <a:t>p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</a:t>
            </a:r>
            <a:r>
              <a:rPr sz="2400" i="1" spc="-7" baseline="-20833" dirty="0">
                <a:latin typeface="Verdana"/>
                <a:cs typeface="Verdana"/>
              </a:rPr>
              <a:t>p</a:t>
            </a:r>
            <a:r>
              <a:rPr sz="2400" i="1" spc="434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Verdana"/>
                <a:cs typeface="Verdana"/>
              </a:rPr>
              <a:t>δ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–1</a:t>
            </a:r>
            <a:r>
              <a:rPr sz="2400" spc="405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…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δ</a:t>
            </a:r>
            <a:r>
              <a:rPr sz="2400" i="1" spc="-7" baseline="-20833" dirty="0">
                <a:latin typeface="Verdana"/>
                <a:cs typeface="Verdana"/>
              </a:rPr>
              <a:t>r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–</a:t>
            </a:r>
            <a:r>
              <a:rPr sz="2400" i="1" spc="-7" baseline="-20833" dirty="0">
                <a:latin typeface="Verdana"/>
                <a:cs typeface="Verdana"/>
              </a:rPr>
              <a:t>r</a:t>
            </a:r>
            <a:r>
              <a:rPr sz="2400" i="1" spc="434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t</a:t>
            </a:r>
            <a:endParaRPr sz="2400" baseline="-20833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 dirty="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Questo </a:t>
            </a:r>
            <a:r>
              <a:rPr sz="2400" dirty="0">
                <a:latin typeface="Verdana"/>
                <a:cs typeface="Verdana"/>
              </a:rPr>
              <a:t>è un </a:t>
            </a:r>
            <a:r>
              <a:rPr sz="2400" b="1" i="1" spc="-5" dirty="0">
                <a:latin typeface="Verdana"/>
                <a:cs typeface="Verdana"/>
              </a:rPr>
              <a:t>modello autoregressivo </a:t>
            </a:r>
            <a:r>
              <a:rPr sz="2400" b="1" i="1" dirty="0">
                <a:latin typeface="Verdana"/>
                <a:cs typeface="Verdana"/>
              </a:rPr>
              <a:t>misto </a:t>
            </a:r>
            <a:r>
              <a:rPr sz="2400" spc="-5" dirty="0">
                <a:latin typeface="Verdana"/>
                <a:cs typeface="Verdana"/>
              </a:rPr>
              <a:t>con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p</a:t>
            </a:r>
            <a:endParaRPr sz="2400" dirty="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ritardi di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dirty="0">
                <a:latin typeface="Verdana"/>
                <a:cs typeface="Verdana"/>
              </a:rPr>
              <a:t>r </a:t>
            </a:r>
            <a:r>
              <a:rPr sz="2400" spc="-5" dirty="0">
                <a:latin typeface="Verdana"/>
                <a:cs typeface="Verdana"/>
              </a:rPr>
              <a:t>ritardi di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…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ADL</a:t>
            </a:r>
            <a:r>
              <a:rPr sz="2400" b="1" spc="-5" dirty="0">
                <a:latin typeface="Verdana"/>
                <a:cs typeface="Verdana"/>
              </a:rPr>
              <a:t>(</a:t>
            </a:r>
            <a:r>
              <a:rPr sz="2400" b="1" i="1" spc="-5" dirty="0">
                <a:latin typeface="Verdana"/>
                <a:cs typeface="Verdana"/>
              </a:rPr>
              <a:t>p,r</a:t>
            </a:r>
            <a:r>
              <a:rPr sz="2400" b="1" spc="-5" dirty="0">
                <a:latin typeface="Verdana"/>
                <a:cs typeface="Verdana"/>
              </a:rPr>
              <a:t>).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100"/>
              </a:spcBef>
            </a:pPr>
            <a:r>
              <a:rPr sz="2000" u="none" dirty="0"/>
              <a:t>Il </a:t>
            </a:r>
            <a:r>
              <a:rPr sz="2000" u="none" spc="-5" dirty="0"/>
              <a:t>test dell’ipotesi congiunta che nessuna delle </a:t>
            </a:r>
            <a:r>
              <a:rPr sz="2000" u="none" dirty="0"/>
              <a:t>X </a:t>
            </a:r>
            <a:r>
              <a:rPr sz="2000" u="none" spc="-5" dirty="0"/>
              <a:t>sia un  </a:t>
            </a:r>
            <a:r>
              <a:rPr sz="2000" u="none" dirty="0"/>
              <a:t>predittore </a:t>
            </a:r>
            <a:r>
              <a:rPr sz="2000" u="none" spc="-5" dirty="0"/>
              <a:t>utile, </a:t>
            </a:r>
            <a:r>
              <a:rPr sz="2000" u="none" dirty="0"/>
              <a:t>oltre ai valori </a:t>
            </a:r>
            <a:r>
              <a:rPr sz="2000" u="none" spc="-5" dirty="0"/>
              <a:t>pasasti di </a:t>
            </a:r>
            <a:r>
              <a:rPr sz="2000" i="1" u="none" spc="-5" dirty="0">
                <a:latin typeface="Verdana"/>
                <a:cs typeface="Verdana"/>
              </a:rPr>
              <a:t>Y</a:t>
            </a:r>
            <a:r>
              <a:rPr sz="2000" u="none" spc="-5" dirty="0"/>
              <a:t>, si chiama </a:t>
            </a:r>
            <a:r>
              <a:rPr sz="2000" i="1" u="none" dirty="0">
                <a:latin typeface="Verdana"/>
                <a:cs typeface="Verdana"/>
              </a:rPr>
              <a:t>test  di causalità di</a:t>
            </a:r>
            <a:r>
              <a:rPr sz="2000" i="1" u="none" spc="-15" dirty="0">
                <a:latin typeface="Verdana"/>
                <a:cs typeface="Verdana"/>
              </a:rPr>
              <a:t> </a:t>
            </a:r>
            <a:r>
              <a:rPr sz="2000" i="1" u="none" spc="-5" dirty="0">
                <a:latin typeface="Verdana"/>
                <a:cs typeface="Verdana"/>
              </a:rPr>
              <a:t>Granger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5671820"/>
            <a:ext cx="789050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Verdana"/>
                <a:cs typeface="Verdana"/>
              </a:rPr>
              <a:t>“Causalità” è un termine sfortunato in </a:t>
            </a:r>
            <a:r>
              <a:rPr sz="1600" i="1" spc="-10" dirty="0">
                <a:latin typeface="Verdana"/>
                <a:cs typeface="Verdana"/>
              </a:rPr>
              <a:t>questo </a:t>
            </a:r>
            <a:r>
              <a:rPr sz="1600" i="1" spc="-5" dirty="0">
                <a:latin typeface="Verdana"/>
                <a:cs typeface="Verdana"/>
              </a:rPr>
              <a:t>caso: la causalità di </a:t>
            </a:r>
            <a:r>
              <a:rPr sz="1600" i="1" spc="-10" dirty="0">
                <a:latin typeface="Verdana"/>
                <a:cs typeface="Verdana"/>
              </a:rPr>
              <a:t>Granger</a:t>
            </a:r>
            <a:r>
              <a:rPr sz="1600" i="1" spc="240" dirty="0">
                <a:latin typeface="Verdana"/>
                <a:cs typeface="Verdana"/>
              </a:rPr>
              <a:t> </a:t>
            </a:r>
            <a:r>
              <a:rPr sz="1600" i="1" spc="-5" dirty="0">
                <a:latin typeface="Verdana"/>
                <a:cs typeface="Verdana"/>
              </a:rPr>
              <a:t>si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i="1" spc="-5" dirty="0">
                <a:latin typeface="Verdana"/>
                <a:cs typeface="Verdana"/>
              </a:rPr>
              <a:t>riferisce </a:t>
            </a:r>
            <a:r>
              <a:rPr sz="1600" i="1" spc="-10" dirty="0">
                <a:latin typeface="Verdana"/>
                <a:cs typeface="Verdana"/>
              </a:rPr>
              <a:t>semplicemente </a:t>
            </a:r>
            <a:r>
              <a:rPr sz="1600" i="1" spc="-5" dirty="0">
                <a:latin typeface="Verdana"/>
                <a:cs typeface="Verdana"/>
              </a:rPr>
              <a:t>al contenuto predittivo</a:t>
            </a:r>
            <a:r>
              <a:rPr sz="1600" i="1" spc="114" dirty="0">
                <a:latin typeface="Verdana"/>
                <a:cs typeface="Verdana"/>
              </a:rPr>
              <a:t> </a:t>
            </a:r>
            <a:r>
              <a:rPr sz="1600" i="1" spc="-5" dirty="0">
                <a:latin typeface="Verdana"/>
                <a:cs typeface="Verdana"/>
              </a:rPr>
              <a:t>(marginale).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7813" y="2389011"/>
            <a:ext cx="8622187" cy="1968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3870829" y="5636539"/>
              <a:ext cx="2181860" cy="474345"/>
            </a:xfrm>
            <a:custGeom>
              <a:avLst/>
              <a:gdLst/>
              <a:ahLst/>
              <a:cxnLst/>
              <a:rect l="l" t="t" r="r" b="b"/>
              <a:pathLst>
                <a:path w="2181860" h="474345">
                  <a:moveTo>
                    <a:pt x="0" y="318744"/>
                  </a:moveTo>
                  <a:lnTo>
                    <a:pt x="28969" y="294396"/>
                  </a:lnTo>
                </a:path>
                <a:path w="2181860" h="474345">
                  <a:moveTo>
                    <a:pt x="29245" y="294117"/>
                  </a:moveTo>
                  <a:lnTo>
                    <a:pt x="100979" y="473874"/>
                  </a:lnTo>
                </a:path>
                <a:path w="2181860" h="474345">
                  <a:moveTo>
                    <a:pt x="100979" y="473874"/>
                  </a:moveTo>
                  <a:lnTo>
                    <a:pt x="179332" y="279"/>
                  </a:lnTo>
                </a:path>
                <a:path w="2181860" h="474345">
                  <a:moveTo>
                    <a:pt x="179332" y="0"/>
                  </a:moveTo>
                  <a:lnTo>
                    <a:pt x="21813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63103" y="5624499"/>
              <a:ext cx="2185035" cy="481330"/>
            </a:xfrm>
            <a:custGeom>
              <a:avLst/>
              <a:gdLst/>
              <a:ahLst/>
              <a:cxnLst/>
              <a:rect l="l" t="t" r="r" b="b"/>
              <a:pathLst>
                <a:path w="2185035" h="481329">
                  <a:moveTo>
                    <a:pt x="2184631" y="0"/>
                  </a:moveTo>
                  <a:lnTo>
                    <a:pt x="176296" y="0"/>
                  </a:lnTo>
                  <a:lnTo>
                    <a:pt x="103735" y="438034"/>
                  </a:lnTo>
                  <a:lnTo>
                    <a:pt x="40282" y="288923"/>
                  </a:lnTo>
                  <a:lnTo>
                    <a:pt x="0" y="322306"/>
                  </a:lnTo>
                  <a:lnTo>
                    <a:pt x="6070" y="329689"/>
                  </a:lnTo>
                  <a:lnTo>
                    <a:pt x="24280" y="313550"/>
                  </a:lnTo>
                  <a:lnTo>
                    <a:pt x="96838" y="480989"/>
                  </a:lnTo>
                  <a:lnTo>
                    <a:pt x="111184" y="480989"/>
                  </a:lnTo>
                  <a:lnTo>
                    <a:pt x="188162" y="14508"/>
                  </a:lnTo>
                  <a:lnTo>
                    <a:pt x="2184631" y="14508"/>
                  </a:lnTo>
                  <a:lnTo>
                    <a:pt x="21846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9248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10" dirty="0"/>
              <a:t>L’errore </a:t>
            </a:r>
            <a:r>
              <a:rPr u="none" spc="-5" dirty="0"/>
              <a:t>di </a:t>
            </a:r>
            <a:r>
              <a:rPr u="none" spc="-10" dirty="0"/>
              <a:t>previsione quadratico</a:t>
            </a:r>
            <a:r>
              <a:rPr u="none" spc="175" dirty="0"/>
              <a:t> </a:t>
            </a:r>
            <a:r>
              <a:rPr u="none" spc="-10" dirty="0"/>
              <a:t>medio</a:t>
            </a:r>
          </a:p>
          <a:p>
            <a:pPr marL="12700">
              <a:lnSpc>
                <a:spcPct val="100000"/>
              </a:lnSpc>
            </a:pPr>
            <a:r>
              <a:rPr u="none" spc="-5" dirty="0"/>
              <a:t>(</a:t>
            </a:r>
            <a:r>
              <a:rPr i="1" u="none" spc="-5" dirty="0">
                <a:latin typeface="Verdana"/>
                <a:cs typeface="Verdana"/>
              </a:rPr>
              <a:t>MSFE)è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3540" y="1630807"/>
            <a:ext cx="4597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E(</a:t>
            </a:r>
            <a:r>
              <a:rPr sz="2000" i="1" dirty="0"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1766" y="1630807"/>
            <a:ext cx="19951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10" dirty="0">
                <a:latin typeface="Verdana"/>
                <a:cs typeface="Verdana"/>
              </a:rPr>
              <a:t>)</a:t>
            </a:r>
            <a:r>
              <a:rPr sz="1950" spc="15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E</a:t>
            </a:r>
            <a:r>
              <a:rPr sz="2000" spc="10" dirty="0">
                <a:latin typeface="Verdana"/>
                <a:cs typeface="Verdana"/>
              </a:rPr>
              <a:t>(</a:t>
            </a:r>
            <a:r>
              <a:rPr sz="2000" i="1" spc="10" dirty="0">
                <a:latin typeface="Verdana"/>
                <a:cs typeface="Verdana"/>
              </a:rPr>
              <a:t>u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+1</a:t>
            </a:r>
            <a:r>
              <a:rPr sz="2000" spc="10" dirty="0">
                <a:latin typeface="Verdana"/>
                <a:cs typeface="Verdana"/>
              </a:rPr>
              <a:t>)</a:t>
            </a:r>
            <a:r>
              <a:rPr sz="1950" spc="15" baseline="25641" dirty="0">
                <a:latin typeface="Verdana"/>
                <a:cs typeface="Verdana"/>
              </a:rPr>
              <a:t>2</a:t>
            </a:r>
            <a:r>
              <a:rPr sz="1950" spc="-120" baseline="25641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8310" y="2449195"/>
            <a:ext cx="51117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93065" algn="l"/>
              </a:tabLst>
            </a:pPr>
            <a:r>
              <a:rPr sz="1300" spc="20" dirty="0">
                <a:latin typeface="Verdana"/>
                <a:cs typeface="Verdana"/>
              </a:rPr>
              <a:t>1	</a:t>
            </a:r>
            <a:r>
              <a:rPr sz="1300" i="1" spc="15" dirty="0">
                <a:latin typeface="Verdana"/>
                <a:cs typeface="Verdana"/>
              </a:rPr>
              <a:t>T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1403" y="2301367"/>
            <a:ext cx="14166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2505" algn="l"/>
              </a:tabLst>
            </a:pPr>
            <a:r>
              <a:rPr sz="2000" dirty="0">
                <a:latin typeface="Verdana"/>
                <a:cs typeface="Verdana"/>
              </a:rPr>
              <a:t>–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β</a:t>
            </a:r>
            <a:r>
              <a:rPr sz="2000" i="1" spc="1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2000" i="1" dirty="0">
                <a:latin typeface="Verdana"/>
                <a:cs typeface="Verdana"/>
              </a:rPr>
              <a:t>Y	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98033" y="2449195"/>
            <a:ext cx="52768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0209" algn="l"/>
              </a:tabLst>
            </a:pPr>
            <a:r>
              <a:rPr sz="1300" spc="20" dirty="0">
                <a:latin typeface="Verdana"/>
                <a:cs typeface="Verdana"/>
              </a:rPr>
              <a:t>2	</a:t>
            </a:r>
            <a:r>
              <a:rPr sz="1300" i="1" spc="15" dirty="0">
                <a:latin typeface="Verdana"/>
                <a:cs typeface="Verdana"/>
              </a:rPr>
              <a:t>T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9601" y="2301367"/>
            <a:ext cx="10509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i="1" dirty="0">
                <a:latin typeface="Verdana"/>
                <a:cs typeface="Verdana"/>
              </a:rPr>
              <a:t>β 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i="1" spc="1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]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15253" y="2310510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2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5440" y="2972790"/>
            <a:ext cx="8226425" cy="24034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MSFE = </a:t>
            </a:r>
            <a:r>
              <a:rPr sz="2000" spc="5" dirty="0">
                <a:latin typeface="Verdana"/>
                <a:cs typeface="Verdana"/>
              </a:rPr>
              <a:t>var(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+1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-5" dirty="0">
                <a:latin typeface="Verdana"/>
                <a:cs typeface="Verdana"/>
              </a:rPr>
              <a:t>incertezza dovuta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errore di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stima</a:t>
            </a:r>
            <a:endParaRPr sz="2000">
              <a:latin typeface="Verdana"/>
              <a:cs typeface="Verdana"/>
            </a:endParaRPr>
          </a:p>
          <a:p>
            <a:pPr marL="393700" marR="10096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la dimensione del campione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grande, la parte dovuta  all’errore di </a:t>
            </a:r>
            <a:r>
              <a:rPr sz="2000" dirty="0">
                <a:latin typeface="Verdana"/>
                <a:cs typeface="Verdana"/>
              </a:rPr>
              <a:t>stima è </a:t>
            </a:r>
            <a:r>
              <a:rPr sz="2000" spc="-5" dirty="0">
                <a:latin typeface="Verdana"/>
                <a:cs typeface="Verdana"/>
              </a:rPr>
              <a:t>(molto) più piccola di </a:t>
            </a:r>
            <a:r>
              <a:rPr sz="2000" spc="5" dirty="0">
                <a:latin typeface="Verdana"/>
                <a:cs typeface="Verdana"/>
              </a:rPr>
              <a:t>var(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+1</a:t>
            </a:r>
            <a:r>
              <a:rPr sz="2000" spc="5" dirty="0">
                <a:latin typeface="Verdana"/>
                <a:cs typeface="Verdana"/>
              </a:rPr>
              <a:t>),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5" dirty="0">
                <a:latin typeface="Verdana"/>
                <a:cs typeface="Verdana"/>
              </a:rPr>
              <a:t>qual  </a:t>
            </a:r>
            <a:r>
              <a:rPr sz="2000" dirty="0">
                <a:latin typeface="Verdana"/>
                <a:cs typeface="Verdana"/>
              </a:rPr>
              <a:t>caso</a:t>
            </a:r>
            <a:endParaRPr sz="2000">
              <a:latin typeface="Verdana"/>
              <a:cs typeface="Verdana"/>
            </a:endParaRPr>
          </a:p>
          <a:p>
            <a:pPr marL="78740" algn="ctr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Verdana"/>
                <a:cs typeface="Verdana"/>
              </a:rPr>
              <a:t>MSFE ≈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var(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+1</a:t>
            </a:r>
            <a:r>
              <a:rPr sz="2000" spc="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b="1" i="1" dirty="0">
                <a:latin typeface="Verdana"/>
                <a:cs typeface="Verdana"/>
              </a:rPr>
              <a:t>radice quadrata </a:t>
            </a:r>
            <a:r>
              <a:rPr sz="2000" b="1" i="1" spc="-5" dirty="0">
                <a:latin typeface="Verdana"/>
                <a:cs typeface="Verdana"/>
              </a:rPr>
              <a:t>dell’errore di previsione</a:t>
            </a:r>
            <a:r>
              <a:rPr sz="2000" b="1" i="1" spc="-2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quadratico</a:t>
            </a:r>
            <a:endParaRPr sz="20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</a:pPr>
            <a:r>
              <a:rPr sz="2000" b="1" i="1" spc="-5" dirty="0">
                <a:latin typeface="Verdana"/>
                <a:cs typeface="Verdana"/>
              </a:rPr>
              <a:t>medio </a:t>
            </a:r>
            <a:r>
              <a:rPr sz="2000" b="1" i="1" dirty="0">
                <a:latin typeface="Verdana"/>
                <a:cs typeface="Verdana"/>
              </a:rPr>
              <a:t>(RMSFE)</a:t>
            </a:r>
            <a:r>
              <a:rPr sz="2000" b="1" i="1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5201" y="5716016"/>
            <a:ext cx="1191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RMSFE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0172" y="1531696"/>
            <a:ext cx="487680" cy="419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340360" algn="l"/>
              </a:tabLst>
            </a:pPr>
            <a:r>
              <a:rPr sz="3000" baseline="-5555" dirty="0">
                <a:latin typeface="Verdana"/>
                <a:cs typeface="Verdana"/>
              </a:rPr>
              <a:t>–	</a:t>
            </a:r>
            <a:r>
              <a:rPr sz="2550" spc="5" dirty="0">
                <a:latin typeface="Times New Roman"/>
                <a:cs typeface="Times New Roman"/>
              </a:rPr>
              <a:t>ˆ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880" y="1619711"/>
            <a:ext cx="841375" cy="419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59765" algn="l"/>
              </a:tabLst>
            </a:pPr>
            <a:r>
              <a:rPr sz="1300" i="1" spc="20" dirty="0">
                <a:latin typeface="Verdana"/>
                <a:cs typeface="Verdana"/>
              </a:rPr>
              <a:t>T</a:t>
            </a:r>
            <a:r>
              <a:rPr sz="1300" spc="20" dirty="0">
                <a:latin typeface="Verdana"/>
                <a:cs typeface="Verdana"/>
              </a:rPr>
              <a:t>+1	</a:t>
            </a:r>
            <a:r>
              <a:rPr sz="2550" i="1" spc="-690" dirty="0">
                <a:latin typeface="Times New Roman"/>
                <a:cs typeface="Times New Roman"/>
              </a:rPr>
              <a:t>Y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19080" y="1842069"/>
            <a:ext cx="473709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10" dirty="0">
                <a:latin typeface="Times New Roman"/>
                <a:cs typeface="Times New Roman"/>
              </a:rPr>
              <a:t>T</a:t>
            </a:r>
            <a:r>
              <a:rPr sz="1500" i="1" spc="-170" dirty="0">
                <a:latin typeface="Times New Roman"/>
                <a:cs typeface="Times New Roman"/>
              </a:rPr>
              <a:t> </a:t>
            </a:r>
            <a:r>
              <a:rPr sz="1500" spc="-75" dirty="0">
                <a:latin typeface="Symbol"/>
                <a:cs typeface="Symbol"/>
              </a:rPr>
              <a:t></a:t>
            </a:r>
            <a:r>
              <a:rPr sz="1500" spc="-75" dirty="0">
                <a:latin typeface="Times New Roman"/>
                <a:cs typeface="Times New Roman"/>
              </a:rPr>
              <a:t>1|</a:t>
            </a:r>
            <a:r>
              <a:rPr sz="1500" i="1" spc="-75" dirty="0">
                <a:latin typeface="Times New Roman"/>
                <a:cs typeface="Times New Roman"/>
              </a:rPr>
              <a:t>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05700" y="2496690"/>
            <a:ext cx="120014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1040" y="2208307"/>
            <a:ext cx="2458720" cy="4425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155" dirty="0">
                <a:latin typeface="Verdana"/>
                <a:cs typeface="Verdana"/>
              </a:rPr>
              <a:t>E</a:t>
            </a:r>
            <a:r>
              <a:rPr sz="2000" spc="-155" dirty="0">
                <a:latin typeface="Verdana"/>
                <a:cs typeface="Verdana"/>
              </a:rPr>
              <a:t>[(</a:t>
            </a:r>
            <a:r>
              <a:rPr sz="4050" i="1" spc="-232" baseline="-4115" dirty="0">
                <a:latin typeface="Symbol"/>
                <a:cs typeface="Symbol"/>
              </a:rPr>
              <a:t></a:t>
            </a:r>
            <a:r>
              <a:rPr sz="3900" spc="-232" baseline="13888" dirty="0">
                <a:latin typeface="Times New Roman"/>
                <a:cs typeface="Times New Roman"/>
              </a:rPr>
              <a:t>ˆ</a:t>
            </a:r>
            <a:r>
              <a:rPr sz="2250" spc="-232" baseline="-33333" dirty="0">
                <a:latin typeface="Times New Roman"/>
                <a:cs typeface="Times New Roman"/>
              </a:rPr>
              <a:t>0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</a:t>
            </a:r>
            <a:r>
              <a:rPr sz="2000" spc="10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+ (</a:t>
            </a:r>
            <a:r>
              <a:rPr sz="2000" spc="-615" dirty="0">
                <a:latin typeface="Verdana"/>
                <a:cs typeface="Verdana"/>
              </a:rPr>
              <a:t> </a:t>
            </a:r>
            <a:r>
              <a:rPr sz="4050" i="1" spc="-750" baseline="-7201" dirty="0">
                <a:latin typeface="Symbol"/>
                <a:cs typeface="Symbol"/>
              </a:rPr>
              <a:t></a:t>
            </a:r>
            <a:r>
              <a:rPr sz="3900" spc="-750" baseline="10683" dirty="0">
                <a:latin typeface="Times New Roman"/>
                <a:cs typeface="Times New Roman"/>
              </a:rPr>
              <a:t>ˆ</a:t>
            </a:r>
            <a:endParaRPr sz="3900" baseline="1068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10700" y="2511930"/>
            <a:ext cx="120014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04943" y="2178657"/>
            <a:ext cx="13462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Times New Roman"/>
                <a:cs typeface="Times New Roman"/>
              </a:rPr>
              <a:t>ˆ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41066" y="2269782"/>
            <a:ext cx="192405" cy="4425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00" i="1" spc="-985" dirty="0">
                <a:latin typeface="Symbol"/>
                <a:cs typeface="Symbol"/>
              </a:rPr>
              <a:t>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03768" y="5666950"/>
            <a:ext cx="2108200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ts val="2180"/>
              </a:lnSpc>
              <a:spcBef>
                <a:spcPts val="100"/>
              </a:spcBef>
              <a:tabLst>
                <a:tab pos="931544" algn="l"/>
                <a:tab pos="1721485" algn="l"/>
              </a:tabLst>
            </a:pPr>
            <a:r>
              <a:rPr sz="2300" i="1" spc="-20" dirty="0">
                <a:latin typeface="Times New Roman"/>
                <a:cs typeface="Times New Roman"/>
              </a:rPr>
              <a:t>E</a:t>
            </a:r>
            <a:r>
              <a:rPr sz="2300" spc="-20" dirty="0">
                <a:latin typeface="Times New Roman"/>
                <a:cs typeface="Times New Roman"/>
              </a:rPr>
              <a:t>[(</a:t>
            </a:r>
            <a:r>
              <a:rPr sz="2300" i="1" spc="-20" dirty="0">
                <a:latin typeface="Times New Roman"/>
                <a:cs typeface="Times New Roman"/>
              </a:rPr>
              <a:t>Y	</a:t>
            </a:r>
            <a:r>
              <a:rPr sz="2300" spc="10" dirty="0">
                <a:latin typeface="Symbol"/>
                <a:cs typeface="Symbol"/>
              </a:rPr>
              <a:t></a:t>
            </a:r>
            <a:r>
              <a:rPr sz="2300" spc="-275" dirty="0">
                <a:latin typeface="Times New Roman"/>
                <a:cs typeface="Times New Roman"/>
              </a:rPr>
              <a:t> </a:t>
            </a:r>
            <a:r>
              <a:rPr sz="2300" i="1" spc="-315" dirty="0">
                <a:latin typeface="Times New Roman"/>
                <a:cs typeface="Times New Roman"/>
              </a:rPr>
              <a:t>Y</a:t>
            </a:r>
            <a:r>
              <a:rPr sz="3450" spc="-472" baseline="14492" dirty="0">
                <a:latin typeface="Times New Roman"/>
                <a:cs typeface="Times New Roman"/>
              </a:rPr>
              <a:t>ˆ	</a:t>
            </a:r>
            <a:r>
              <a:rPr sz="2300" spc="55" dirty="0">
                <a:latin typeface="Times New Roman"/>
                <a:cs typeface="Times New Roman"/>
              </a:rPr>
              <a:t>)</a:t>
            </a:r>
            <a:r>
              <a:rPr sz="1950" spc="82" baseline="44871" dirty="0">
                <a:latin typeface="Times New Roman"/>
                <a:cs typeface="Times New Roman"/>
              </a:rPr>
              <a:t>2</a:t>
            </a:r>
            <a:r>
              <a:rPr sz="1950" spc="-179" baseline="44871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]</a:t>
            </a:r>
            <a:endParaRPr sz="2300">
              <a:latin typeface="Times New Roman"/>
              <a:cs typeface="Times New Roman"/>
            </a:endParaRPr>
          </a:p>
          <a:p>
            <a:pPr marL="563245">
              <a:lnSpc>
                <a:spcPts val="980"/>
              </a:lnSpc>
              <a:tabLst>
                <a:tab pos="1269365" algn="l"/>
              </a:tabLst>
            </a:pPr>
            <a:r>
              <a:rPr sz="1300" i="1" spc="25" dirty="0">
                <a:latin typeface="Times New Roman"/>
                <a:cs typeface="Times New Roman"/>
              </a:rPr>
              <a:t>T</a:t>
            </a:r>
            <a:r>
              <a:rPr sz="1300" i="1" spc="-10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Symbol"/>
                <a:cs typeface="Symbol"/>
              </a:rPr>
              <a:t></a:t>
            </a:r>
            <a:r>
              <a:rPr sz="1300" dirty="0">
                <a:latin typeface="Times New Roman"/>
                <a:cs typeface="Times New Roman"/>
              </a:rPr>
              <a:t>1	</a:t>
            </a:r>
            <a:r>
              <a:rPr sz="1300" i="1" spc="25" dirty="0">
                <a:latin typeface="Times New Roman"/>
                <a:cs typeface="Times New Roman"/>
              </a:rPr>
              <a:t>T</a:t>
            </a:r>
            <a:r>
              <a:rPr sz="1300" i="1" spc="-11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Symbol"/>
                <a:cs typeface="Symbol"/>
              </a:rPr>
              <a:t></a:t>
            </a:r>
            <a:r>
              <a:rPr sz="1300" spc="-50" dirty="0">
                <a:latin typeface="Times New Roman"/>
                <a:cs typeface="Times New Roman"/>
              </a:rPr>
              <a:t>1|</a:t>
            </a:r>
            <a:r>
              <a:rPr sz="1300" i="1" spc="-50" dirty="0">
                <a:latin typeface="Times New Roman"/>
                <a:cs typeface="Times New Roman"/>
              </a:rPr>
              <a:t>T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4060483" y="1576453"/>
              <a:ext cx="2449195" cy="532765"/>
            </a:xfrm>
            <a:custGeom>
              <a:avLst/>
              <a:gdLst/>
              <a:ahLst/>
              <a:cxnLst/>
              <a:rect l="l" t="t" r="r" b="b"/>
              <a:pathLst>
                <a:path w="2449195" h="532764">
                  <a:moveTo>
                    <a:pt x="0" y="358012"/>
                  </a:moveTo>
                  <a:lnTo>
                    <a:pt x="32525" y="330665"/>
                  </a:lnTo>
                </a:path>
                <a:path w="2449195" h="532764">
                  <a:moveTo>
                    <a:pt x="32835" y="330351"/>
                  </a:moveTo>
                  <a:lnTo>
                    <a:pt x="113375" y="532254"/>
                  </a:lnTo>
                </a:path>
                <a:path w="2449195" h="532764">
                  <a:moveTo>
                    <a:pt x="113375" y="532254"/>
                  </a:moveTo>
                  <a:lnTo>
                    <a:pt x="201347" y="313"/>
                  </a:lnTo>
                </a:path>
                <a:path w="2449195" h="532764">
                  <a:moveTo>
                    <a:pt x="201347" y="0"/>
                  </a:moveTo>
                  <a:lnTo>
                    <a:pt x="244908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51808" y="1562930"/>
              <a:ext cx="2453005" cy="540385"/>
            </a:xfrm>
            <a:custGeom>
              <a:avLst/>
              <a:gdLst/>
              <a:ahLst/>
              <a:cxnLst/>
              <a:rect l="l" t="t" r="r" b="b"/>
              <a:pathLst>
                <a:path w="2453004" h="540385">
                  <a:moveTo>
                    <a:pt x="2452824" y="0"/>
                  </a:moveTo>
                  <a:lnTo>
                    <a:pt x="197939" y="0"/>
                  </a:lnTo>
                  <a:lnTo>
                    <a:pt x="116470" y="491999"/>
                  </a:lnTo>
                  <a:lnTo>
                    <a:pt x="45227" y="324518"/>
                  </a:lnTo>
                  <a:lnTo>
                    <a:pt x="0" y="362014"/>
                  </a:lnTo>
                  <a:lnTo>
                    <a:pt x="6815" y="370306"/>
                  </a:lnTo>
                  <a:lnTo>
                    <a:pt x="27260" y="352179"/>
                  </a:lnTo>
                  <a:lnTo>
                    <a:pt x="108727" y="540246"/>
                  </a:lnTo>
                  <a:lnTo>
                    <a:pt x="124833" y="540246"/>
                  </a:lnTo>
                  <a:lnTo>
                    <a:pt x="211262" y="16295"/>
                  </a:lnTo>
                  <a:lnTo>
                    <a:pt x="2452824" y="16295"/>
                  </a:lnTo>
                  <a:lnTo>
                    <a:pt x="24528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5717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10" dirty="0"/>
              <a:t>La </a:t>
            </a:r>
            <a:r>
              <a:rPr u="none" spc="-5" dirty="0"/>
              <a:t>radice </a:t>
            </a:r>
            <a:r>
              <a:rPr u="none" spc="-10" dirty="0"/>
              <a:t>quadrata </a:t>
            </a:r>
            <a:r>
              <a:rPr u="none" spc="-5" dirty="0"/>
              <a:t>dell’errore</a:t>
            </a:r>
            <a:r>
              <a:rPr u="none" spc="100" dirty="0"/>
              <a:t> </a:t>
            </a:r>
            <a:r>
              <a:rPr u="none" spc="-10" dirty="0"/>
              <a:t>di</a:t>
            </a:r>
          </a:p>
          <a:p>
            <a:pPr marL="12700">
              <a:lnSpc>
                <a:spcPct val="100000"/>
              </a:lnSpc>
            </a:pPr>
            <a:r>
              <a:rPr u="none" spc="-10" dirty="0"/>
              <a:t>previsione quadratico medio</a:t>
            </a:r>
            <a:r>
              <a:rPr u="none" spc="165" dirty="0"/>
              <a:t> </a:t>
            </a:r>
            <a:r>
              <a:rPr u="none" spc="-10" dirty="0"/>
              <a:t>(RMSFE)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43301" y="1632330"/>
            <a:ext cx="1426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RMSFE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" y="2510154"/>
            <a:ext cx="8115934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80327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L’RMSFE è una </a:t>
            </a:r>
            <a:r>
              <a:rPr sz="2400" spc="-5" dirty="0">
                <a:latin typeface="Verdana"/>
                <a:cs typeface="Verdana"/>
              </a:rPr>
              <a:t>misura della </a:t>
            </a:r>
            <a:r>
              <a:rPr sz="2400" spc="-10" dirty="0">
                <a:latin typeface="Verdana"/>
                <a:cs typeface="Verdana"/>
              </a:rPr>
              <a:t>dispersione </a:t>
            </a:r>
            <a:r>
              <a:rPr sz="2400" spc="-5" dirty="0">
                <a:latin typeface="Verdana"/>
                <a:cs typeface="Verdana"/>
              </a:rPr>
              <a:t>della  distribuzione dell’errore di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previsione.</a:t>
            </a:r>
            <a:endParaRPr sz="2400">
              <a:latin typeface="Verdana"/>
              <a:cs typeface="Verdana"/>
            </a:endParaRPr>
          </a:p>
          <a:p>
            <a:pPr marL="381000" marR="304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L’RMSFE è </a:t>
            </a:r>
            <a:r>
              <a:rPr sz="2400" spc="-10" dirty="0">
                <a:latin typeface="Verdana"/>
                <a:cs typeface="Verdana"/>
              </a:rPr>
              <a:t>simile </a:t>
            </a:r>
            <a:r>
              <a:rPr sz="2400" spc="-5" dirty="0">
                <a:latin typeface="Verdana"/>
                <a:cs typeface="Verdana"/>
              </a:rPr>
              <a:t>alla deviazione </a:t>
            </a:r>
            <a:r>
              <a:rPr sz="2400" dirty="0">
                <a:latin typeface="Verdana"/>
                <a:cs typeface="Verdana"/>
              </a:rPr>
              <a:t>standard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,  </a:t>
            </a:r>
            <a:r>
              <a:rPr sz="2400" dirty="0">
                <a:latin typeface="Verdana"/>
                <a:cs typeface="Verdana"/>
              </a:rPr>
              <a:t>ma </a:t>
            </a:r>
            <a:r>
              <a:rPr sz="2400" spc="-5" dirty="0">
                <a:latin typeface="Verdana"/>
                <a:cs typeface="Verdana"/>
              </a:rPr>
              <a:t>si </a:t>
            </a:r>
            <a:r>
              <a:rPr sz="2400" spc="-10" dirty="0">
                <a:latin typeface="Verdana"/>
                <a:cs typeface="Verdana"/>
              </a:rPr>
              <a:t>focalizza </a:t>
            </a:r>
            <a:r>
              <a:rPr sz="2400" spc="-5" dirty="0">
                <a:latin typeface="Verdana"/>
                <a:cs typeface="Verdana"/>
              </a:rPr>
              <a:t>esplicitamente sull’errore di  previsione </a:t>
            </a:r>
            <a:r>
              <a:rPr sz="2400" dirty="0">
                <a:latin typeface="Verdana"/>
                <a:cs typeface="Verdana"/>
              </a:rPr>
              <a:t>usando </a:t>
            </a:r>
            <a:r>
              <a:rPr sz="2400" spc="-5" dirty="0">
                <a:latin typeface="Verdana"/>
                <a:cs typeface="Verdana"/>
              </a:rPr>
              <a:t>coefficienti </a:t>
            </a:r>
            <a:r>
              <a:rPr sz="2400" dirty="0">
                <a:latin typeface="Verdana"/>
                <a:cs typeface="Verdana"/>
              </a:rPr>
              <a:t>stimati, non usando  </a:t>
            </a:r>
            <a:r>
              <a:rPr sz="2400" spc="-5" dirty="0">
                <a:latin typeface="Verdana"/>
                <a:cs typeface="Verdana"/>
              </a:rPr>
              <a:t>la retta di regressione della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popolazione.</a:t>
            </a:r>
            <a:endParaRPr sz="2400">
              <a:latin typeface="Verdana"/>
              <a:cs typeface="Verdana"/>
            </a:endParaRPr>
          </a:p>
          <a:p>
            <a:pPr marL="381000" marR="3352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L’RMSFE è una </a:t>
            </a:r>
            <a:r>
              <a:rPr sz="2400" spc="-5" dirty="0">
                <a:latin typeface="Verdana"/>
                <a:cs typeface="Verdana"/>
              </a:rPr>
              <a:t>misura dell’ampiezza di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10" dirty="0">
                <a:latin typeface="Verdana"/>
                <a:cs typeface="Verdana"/>
              </a:rPr>
              <a:t>tipico  </a:t>
            </a:r>
            <a:r>
              <a:rPr sz="2400" dirty="0">
                <a:latin typeface="Verdana"/>
                <a:cs typeface="Verdana"/>
              </a:rPr>
              <a:t>“sbaglio”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previsione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7537" y="1612175"/>
            <a:ext cx="2351405" cy="4775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3500">
              <a:lnSpc>
                <a:spcPts val="2390"/>
              </a:lnSpc>
              <a:spcBef>
                <a:spcPts val="135"/>
              </a:spcBef>
              <a:tabLst>
                <a:tab pos="1038225" algn="l"/>
                <a:tab pos="1925320" algn="l"/>
              </a:tabLst>
            </a:pPr>
            <a:r>
              <a:rPr sz="2550" i="1" spc="-5" dirty="0">
                <a:latin typeface="Times New Roman"/>
                <a:cs typeface="Times New Roman"/>
              </a:rPr>
              <a:t>E</a:t>
            </a:r>
            <a:r>
              <a:rPr sz="2550" spc="-5" dirty="0">
                <a:latin typeface="Times New Roman"/>
                <a:cs typeface="Times New Roman"/>
              </a:rPr>
              <a:t>[(</a:t>
            </a:r>
            <a:r>
              <a:rPr sz="2550" i="1" spc="-5" dirty="0">
                <a:latin typeface="Times New Roman"/>
                <a:cs typeface="Times New Roman"/>
              </a:rPr>
              <a:t>Y	</a:t>
            </a:r>
            <a:r>
              <a:rPr sz="2550" spc="30" dirty="0">
                <a:latin typeface="Symbol"/>
                <a:cs typeface="Symbol"/>
              </a:rPr>
              <a:t></a:t>
            </a:r>
            <a:r>
              <a:rPr sz="2550" spc="-300" dirty="0">
                <a:latin typeface="Times New Roman"/>
                <a:cs typeface="Times New Roman"/>
              </a:rPr>
              <a:t> </a:t>
            </a:r>
            <a:r>
              <a:rPr sz="2550" i="1" spc="-335" dirty="0">
                <a:latin typeface="Times New Roman"/>
                <a:cs typeface="Times New Roman"/>
              </a:rPr>
              <a:t>Y</a:t>
            </a:r>
            <a:r>
              <a:rPr sz="3825" spc="-502" baseline="15250" dirty="0">
                <a:latin typeface="Times New Roman"/>
                <a:cs typeface="Times New Roman"/>
              </a:rPr>
              <a:t>ˆ	</a:t>
            </a:r>
            <a:r>
              <a:rPr sz="2550" spc="55" dirty="0">
                <a:latin typeface="Times New Roman"/>
                <a:cs typeface="Times New Roman"/>
              </a:rPr>
              <a:t>)</a:t>
            </a:r>
            <a:r>
              <a:rPr sz="2250" spc="82" baseline="42592" dirty="0">
                <a:latin typeface="Times New Roman"/>
                <a:cs typeface="Times New Roman"/>
              </a:rPr>
              <a:t>2</a:t>
            </a:r>
            <a:r>
              <a:rPr sz="2250" spc="-225" baseline="42592" dirty="0">
                <a:latin typeface="Times New Roman"/>
                <a:cs typeface="Times New Roman"/>
              </a:rPr>
              <a:t> </a:t>
            </a:r>
            <a:r>
              <a:rPr sz="2550" spc="15" dirty="0">
                <a:latin typeface="Times New Roman"/>
                <a:cs typeface="Times New Roman"/>
              </a:rPr>
              <a:t>]</a:t>
            </a:r>
            <a:endParaRPr sz="2550">
              <a:latin typeface="Times New Roman"/>
              <a:cs typeface="Times New Roman"/>
            </a:endParaRPr>
          </a:p>
          <a:p>
            <a:pPr marL="624205">
              <a:lnSpc>
                <a:spcPts val="1130"/>
              </a:lnSpc>
              <a:tabLst>
                <a:tab pos="1417320" algn="l"/>
              </a:tabLst>
            </a:pP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13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Symbol"/>
                <a:cs typeface="Symbol"/>
              </a:rPr>
              <a:t></a:t>
            </a:r>
            <a:r>
              <a:rPr sz="1500" spc="-20" dirty="0">
                <a:latin typeface="Times New Roman"/>
                <a:cs typeface="Times New Roman"/>
              </a:rPr>
              <a:t>1	</a:t>
            </a: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-130" dirty="0">
                <a:latin typeface="Times New Roman"/>
                <a:cs typeface="Times New Roman"/>
              </a:rPr>
              <a:t> </a:t>
            </a:r>
            <a:r>
              <a:rPr sz="1500" spc="-70" dirty="0">
                <a:latin typeface="Symbol"/>
                <a:cs typeface="Symbol"/>
              </a:rPr>
              <a:t></a:t>
            </a:r>
            <a:r>
              <a:rPr sz="1500" spc="-70" dirty="0">
                <a:latin typeface="Times New Roman"/>
                <a:cs typeface="Times New Roman"/>
              </a:rPr>
              <a:t>1|</a:t>
            </a:r>
            <a:r>
              <a:rPr sz="1500" i="1" spc="-70" dirty="0">
                <a:latin typeface="Times New Roman"/>
                <a:cs typeface="Times New Roman"/>
              </a:rPr>
              <a:t>T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317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1. Serie temporali: quali</a:t>
            </a:r>
            <a:r>
              <a:rPr u="none" spc="30" dirty="0"/>
              <a:t> </a:t>
            </a:r>
            <a:r>
              <a:rPr u="none" spc="-5" dirty="0"/>
              <a:t>peculiarità?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939405" cy="353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155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Verdana"/>
                <a:cs typeface="Verdana"/>
              </a:rPr>
              <a:t>Le serie </a:t>
            </a:r>
            <a:r>
              <a:rPr sz="2400" b="1" i="1" dirty="0">
                <a:latin typeface="Verdana"/>
                <a:cs typeface="Verdana"/>
              </a:rPr>
              <a:t>temporali </a:t>
            </a:r>
            <a:r>
              <a:rPr sz="2400" spc="-5" dirty="0">
                <a:latin typeface="Verdana"/>
                <a:cs typeface="Verdana"/>
              </a:rPr>
              <a:t>sono costituite da dati </a:t>
            </a:r>
            <a:r>
              <a:rPr sz="2400" spc="-10" dirty="0">
                <a:latin typeface="Verdana"/>
                <a:cs typeface="Verdana"/>
              </a:rPr>
              <a:t>raccolti  </a:t>
            </a:r>
            <a:r>
              <a:rPr sz="2400" spc="-5" dirty="0">
                <a:latin typeface="Verdana"/>
                <a:cs typeface="Verdana"/>
              </a:rPr>
              <a:t>sulla stessa </a:t>
            </a:r>
            <a:r>
              <a:rPr sz="2400" dirty="0">
                <a:latin typeface="Verdana"/>
                <a:cs typeface="Verdana"/>
              </a:rPr>
              <a:t>unità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più periodi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temporali</a:t>
            </a:r>
            <a:endParaRPr sz="2400">
              <a:latin typeface="Verdana"/>
              <a:cs typeface="Verdana"/>
            </a:endParaRPr>
          </a:p>
          <a:p>
            <a:pPr marL="355600" marR="1905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Consumi aggregati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PIL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paese (per  esempio, </a:t>
            </a:r>
            <a:r>
              <a:rPr sz="2400" dirty="0">
                <a:latin typeface="Verdana"/>
                <a:cs typeface="Verdana"/>
              </a:rPr>
              <a:t>20 anni </a:t>
            </a:r>
            <a:r>
              <a:rPr sz="2400" spc="-5" dirty="0">
                <a:latin typeface="Verdana"/>
                <a:cs typeface="Verdana"/>
              </a:rPr>
              <a:t>di osservazioni trimestrali </a:t>
            </a:r>
            <a:r>
              <a:rPr sz="2400" dirty="0">
                <a:latin typeface="Verdana"/>
                <a:cs typeface="Verdana"/>
              </a:rPr>
              <a:t>= 80  </a:t>
            </a:r>
            <a:r>
              <a:rPr sz="2400" spc="-5" dirty="0">
                <a:latin typeface="Verdana"/>
                <a:cs typeface="Verdana"/>
              </a:rPr>
              <a:t>osservazioni)</a:t>
            </a:r>
            <a:endParaRPr sz="2400">
              <a:latin typeface="Verdana"/>
              <a:cs typeface="Verdana"/>
            </a:endParaRPr>
          </a:p>
          <a:p>
            <a:pPr marL="355600" marR="101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Tassi di cambio </a:t>
            </a:r>
            <a:r>
              <a:rPr sz="2400" dirty="0">
                <a:latin typeface="Verdana"/>
                <a:cs typeface="Verdana"/>
              </a:rPr>
              <a:t>yen/$, </a:t>
            </a:r>
            <a:r>
              <a:rPr sz="2400" spc="-5" dirty="0">
                <a:latin typeface="Verdana"/>
                <a:cs typeface="Verdana"/>
              </a:rPr>
              <a:t>sterlina/$ </a:t>
            </a:r>
            <a:r>
              <a:rPr sz="2400" dirty="0">
                <a:latin typeface="Verdana"/>
                <a:cs typeface="Verdana"/>
              </a:rPr>
              <a:t>ed </a:t>
            </a:r>
            <a:r>
              <a:rPr sz="2400" spc="-5" dirty="0">
                <a:latin typeface="Verdana"/>
                <a:cs typeface="Verdana"/>
              </a:rPr>
              <a:t>euro/$ (dati  giornalieri per </a:t>
            </a:r>
            <a:r>
              <a:rPr sz="2400" dirty="0">
                <a:latin typeface="Verdana"/>
                <a:cs typeface="Verdana"/>
              </a:rPr>
              <a:t>1 anno = </a:t>
            </a:r>
            <a:r>
              <a:rPr sz="2400" spc="-5" dirty="0">
                <a:latin typeface="Verdana"/>
                <a:cs typeface="Verdana"/>
              </a:rPr>
              <a:t>365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osservazioni)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Consumo di sigarette pro </a:t>
            </a:r>
            <a:r>
              <a:rPr sz="2400" dirty="0">
                <a:latin typeface="Verdana"/>
                <a:cs typeface="Verdana"/>
              </a:rPr>
              <a:t>capite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California, per  </a:t>
            </a:r>
            <a:r>
              <a:rPr sz="2400" dirty="0">
                <a:latin typeface="Verdana"/>
                <a:cs typeface="Verdana"/>
              </a:rPr>
              <a:t>anno </a:t>
            </a:r>
            <a:r>
              <a:rPr sz="2400" spc="-5" dirty="0">
                <a:latin typeface="Verdana"/>
                <a:cs typeface="Verdana"/>
              </a:rPr>
              <a:t>(dati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annuali)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924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Tre </a:t>
            </a:r>
            <a:r>
              <a:rPr u="none" spc="-10" dirty="0"/>
              <a:t>modi per stimare</a:t>
            </a:r>
            <a:r>
              <a:rPr u="none" spc="60" dirty="0"/>
              <a:t> </a:t>
            </a:r>
            <a:r>
              <a:rPr u="none" spc="-5" dirty="0"/>
              <a:t>l’RMSFE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630807"/>
            <a:ext cx="802195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5785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65785" algn="l"/>
                <a:tab pos="566420" algn="l"/>
              </a:tabLst>
            </a:pPr>
            <a:r>
              <a:rPr sz="2000" dirty="0">
                <a:latin typeface="Verdana"/>
                <a:cs typeface="Verdana"/>
              </a:rPr>
              <a:t>Usare </a:t>
            </a:r>
            <a:r>
              <a:rPr sz="2000" spc="-5" dirty="0">
                <a:latin typeface="Verdana"/>
                <a:cs typeface="Verdana"/>
              </a:rPr>
              <a:t>l’approssimazione RMSFE </a:t>
            </a:r>
            <a:r>
              <a:rPr sz="2000" dirty="0">
                <a:latin typeface="Verdana"/>
                <a:cs typeface="Verdana"/>
              </a:rPr>
              <a:t>≈ </a:t>
            </a:r>
            <a:r>
              <a:rPr sz="2000" i="1" dirty="0">
                <a:latin typeface="Verdana"/>
                <a:cs typeface="Verdana"/>
              </a:rPr>
              <a:t>σ</a:t>
            </a:r>
            <a:r>
              <a:rPr sz="1950" i="1" baseline="-21367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, così </a:t>
            </a:r>
            <a:r>
              <a:rPr sz="2000" spc="-5" dirty="0">
                <a:latin typeface="Verdana"/>
                <a:cs typeface="Verdana"/>
              </a:rPr>
              <a:t>da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stimare</a:t>
            </a:r>
            <a:endParaRPr sz="2000">
              <a:latin typeface="Verdana"/>
              <a:cs typeface="Verdana"/>
            </a:endParaRPr>
          </a:p>
          <a:p>
            <a:pPr marL="565785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l’RMSFE </a:t>
            </a:r>
            <a:r>
              <a:rPr sz="2000" spc="-5" dirty="0">
                <a:latin typeface="Verdana"/>
                <a:cs typeface="Verdana"/>
              </a:rPr>
              <a:t>mediante il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SER.</a:t>
            </a:r>
            <a:endParaRPr sz="2000">
              <a:latin typeface="Verdana"/>
              <a:cs typeface="Verdana"/>
            </a:endParaRPr>
          </a:p>
          <a:p>
            <a:pPr marL="565785" indent="-515620">
              <a:lnSpc>
                <a:spcPct val="100000"/>
              </a:lnSpc>
              <a:spcBef>
                <a:spcPts val="475"/>
              </a:spcBef>
              <a:buAutoNum type="arabicPeriod" startAt="2"/>
              <a:tabLst>
                <a:tab pos="565785" algn="l"/>
                <a:tab pos="566420" algn="l"/>
              </a:tabLst>
            </a:pPr>
            <a:r>
              <a:rPr sz="2000" dirty="0">
                <a:latin typeface="Verdana"/>
                <a:cs typeface="Verdana"/>
              </a:rPr>
              <a:t>Usare </a:t>
            </a:r>
            <a:r>
              <a:rPr sz="2000" spc="-5" dirty="0">
                <a:latin typeface="Verdana"/>
                <a:cs typeface="Verdana"/>
              </a:rPr>
              <a:t>un’effettiva cronologia di previsione per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3703701"/>
            <a:ext cx="8230234" cy="191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Solitamente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pratico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richiede la disponibilità di</a:t>
            </a:r>
            <a:r>
              <a:rPr sz="2000" dirty="0">
                <a:latin typeface="Verdana"/>
                <a:cs typeface="Verdana"/>
              </a:rPr>
              <a:t> una</a:t>
            </a:r>
            <a:endParaRPr sz="2000">
              <a:latin typeface="Verdana"/>
              <a:cs typeface="Verdana"/>
            </a:endParaRPr>
          </a:p>
          <a:p>
            <a:pPr marL="5276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registrazione storica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previsioni </a:t>
            </a:r>
            <a:r>
              <a:rPr sz="2000" dirty="0">
                <a:latin typeface="Verdana"/>
                <a:cs typeface="Verdana"/>
              </a:rPr>
              <a:t>effettive </a:t>
            </a:r>
            <a:r>
              <a:rPr sz="2000" spc="-5" dirty="0">
                <a:latin typeface="Verdana"/>
                <a:cs typeface="Verdana"/>
              </a:rPr>
              <a:t>dal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modello</a:t>
            </a:r>
            <a:endParaRPr sz="20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spcBef>
                <a:spcPts val="484"/>
              </a:spcBef>
              <a:tabLst>
                <a:tab pos="527685" algn="l"/>
              </a:tabLst>
            </a:pPr>
            <a:r>
              <a:rPr sz="2000" dirty="0">
                <a:latin typeface="Verdana"/>
                <a:cs typeface="Verdana"/>
              </a:rPr>
              <a:t>3.	Usare una </a:t>
            </a:r>
            <a:r>
              <a:rPr sz="2000" spc="-5" dirty="0">
                <a:latin typeface="Verdana"/>
                <a:cs typeface="Verdana"/>
              </a:rPr>
              <a:t>cronologia di previsione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simulata</a:t>
            </a:r>
            <a:r>
              <a:rPr sz="2000" spc="-5" dirty="0">
                <a:latin typeface="Verdana"/>
                <a:cs typeface="Verdana"/>
              </a:rPr>
              <a:t>, cioè </a:t>
            </a:r>
            <a:r>
              <a:rPr sz="2000" dirty="0">
                <a:latin typeface="Verdana"/>
                <a:cs typeface="Verdana"/>
              </a:rPr>
              <a:t>che simuli  </a:t>
            </a:r>
            <a:r>
              <a:rPr sz="2000" spc="-5" dirty="0">
                <a:latin typeface="Verdana"/>
                <a:cs typeface="Verdana"/>
              </a:rPr>
              <a:t>le previsioni </a:t>
            </a:r>
            <a:r>
              <a:rPr sz="2000" dirty="0">
                <a:latin typeface="Verdana"/>
                <a:cs typeface="Verdana"/>
              </a:rPr>
              <a:t>che si </a:t>
            </a:r>
            <a:r>
              <a:rPr sz="2000" spc="-5" dirty="0">
                <a:latin typeface="Verdana"/>
                <a:cs typeface="Verdana"/>
              </a:rPr>
              <a:t>sarebbero </a:t>
            </a:r>
            <a:r>
              <a:rPr sz="2000" dirty="0">
                <a:latin typeface="Verdana"/>
                <a:cs typeface="Verdana"/>
              </a:rPr>
              <a:t>fatte usando </a:t>
            </a:r>
            <a:r>
              <a:rPr sz="2000" spc="-5" dirty="0">
                <a:latin typeface="Verdana"/>
                <a:cs typeface="Verdana"/>
              </a:rPr>
              <a:t>il modello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tempo reale... quindi </a:t>
            </a:r>
            <a:r>
              <a:rPr sz="2000" dirty="0">
                <a:latin typeface="Verdana"/>
                <a:cs typeface="Verdana"/>
              </a:rPr>
              <a:t>usare </a:t>
            </a:r>
            <a:r>
              <a:rPr sz="2000" spc="-5" dirty="0">
                <a:latin typeface="Verdana"/>
                <a:cs typeface="Verdana"/>
              </a:rPr>
              <a:t>il metodo </a:t>
            </a:r>
            <a:r>
              <a:rPr sz="2000" dirty="0">
                <a:latin typeface="Verdana"/>
                <a:cs typeface="Verdana"/>
              </a:rPr>
              <a:t>2, con </a:t>
            </a:r>
            <a:r>
              <a:rPr sz="2000" spc="-5" dirty="0">
                <a:latin typeface="Verdana"/>
                <a:cs typeface="Verdana"/>
              </a:rPr>
              <a:t>queste </a:t>
            </a:r>
            <a:r>
              <a:rPr sz="2000" b="1" i="1" spc="-5" dirty="0">
                <a:latin typeface="Verdana"/>
                <a:cs typeface="Verdana"/>
              </a:rPr>
              <a:t>pseudo  previsioni fuori</a:t>
            </a:r>
            <a:r>
              <a:rPr sz="2000" b="1" i="1" spc="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campione</a:t>
            </a:r>
            <a:r>
              <a:rPr sz="2000" dirty="0">
                <a:latin typeface="Verdana"/>
                <a:cs typeface="Verdana"/>
              </a:rPr>
              <a:t>…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5886" y="2912072"/>
            <a:ext cx="108585" cy="222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27595" y="3329660"/>
            <a:ext cx="108585" cy="222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3556" y="2513524"/>
            <a:ext cx="4264025" cy="89916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30"/>
              </a:spcBef>
              <a:tabLst>
                <a:tab pos="3667760" algn="l"/>
                <a:tab pos="4225290" algn="l"/>
              </a:tabLst>
            </a:pPr>
            <a:r>
              <a:rPr sz="2000" spc="-5" dirty="0">
                <a:latin typeface="Verdana"/>
                <a:cs typeface="Verdana"/>
              </a:rPr>
              <a:t>quindi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stimare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mediante</a:t>
            </a:r>
            <a:r>
              <a:rPr sz="3000" u="heavy" spc="-7" baseline="-34722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</a:t>
            </a:r>
            <a:r>
              <a:rPr sz="3300" u="heavy" spc="37" baseline="-315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3300" baseline="-31565">
              <a:latin typeface="Times New Roman"/>
              <a:cs typeface="Times New Roman"/>
            </a:endParaRPr>
          </a:p>
          <a:p>
            <a:pPr marL="675005" algn="ctr">
              <a:lnSpc>
                <a:spcPct val="100000"/>
              </a:lnSpc>
              <a:spcBef>
                <a:spcPts val="590"/>
              </a:spcBef>
            </a:pPr>
            <a:r>
              <a:rPr sz="2600" i="1" spc="-10" dirty="0">
                <a:latin typeface="Times New Roman"/>
                <a:cs typeface="Times New Roman"/>
              </a:rPr>
              <a:t>MSFE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76519" y="2844961"/>
            <a:ext cx="12128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15" dirty="0">
                <a:latin typeface="Times New Roman"/>
                <a:cs typeface="Times New Roman"/>
              </a:rPr>
              <a:t>ˆ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61826" y="2920320"/>
            <a:ext cx="12128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15" dirty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01496" y="2737132"/>
            <a:ext cx="312420" cy="222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i="1" dirty="0">
                <a:latin typeface="Times New Roman"/>
                <a:cs typeface="Times New Roman"/>
              </a:rPr>
              <a:t>T</a:t>
            </a:r>
            <a:r>
              <a:rPr sz="1300" i="1" spc="-170" dirty="0">
                <a:latin typeface="Times New Roman"/>
                <a:cs typeface="Times New Roman"/>
              </a:rPr>
              <a:t> </a:t>
            </a:r>
            <a:r>
              <a:rPr sz="1300" spc="-30" dirty="0">
                <a:latin typeface="Symbol"/>
                <a:cs typeface="Symbol"/>
              </a:rPr>
              <a:t></a:t>
            </a:r>
            <a:r>
              <a:rPr sz="1300" spc="-30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5465" y="3113092"/>
            <a:ext cx="941705" cy="222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40080" algn="l"/>
              </a:tabLst>
            </a:pPr>
            <a:r>
              <a:rPr sz="1300" i="1" dirty="0">
                <a:latin typeface="Times New Roman"/>
                <a:cs typeface="Times New Roman"/>
              </a:rPr>
              <a:t>t</a:t>
            </a:r>
            <a:r>
              <a:rPr sz="1300" i="1" spc="-20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Symbol"/>
                <a:cs typeface="Symbol"/>
              </a:rPr>
              <a:t></a:t>
            </a:r>
            <a:r>
              <a:rPr sz="1300" spc="-25" dirty="0">
                <a:latin typeface="Times New Roman"/>
                <a:cs typeface="Times New Roman"/>
              </a:rPr>
              <a:t>1	</a:t>
            </a:r>
            <a:r>
              <a:rPr sz="1300" i="1" dirty="0">
                <a:latin typeface="Times New Roman"/>
                <a:cs typeface="Times New Roman"/>
              </a:rPr>
              <a:t>t</a:t>
            </a:r>
            <a:r>
              <a:rPr sz="1300" i="1" spc="-25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</a:t>
            </a:r>
            <a:r>
              <a:rPr sz="1300" spc="-55" dirty="0">
                <a:latin typeface="Times New Roman"/>
                <a:cs typeface="Times New Roman"/>
              </a:rPr>
              <a:t>1|</a:t>
            </a:r>
            <a:r>
              <a:rPr sz="1300" i="1" spc="-55" dirty="0">
                <a:latin typeface="Times New Roman"/>
                <a:cs typeface="Times New Roman"/>
              </a:rPr>
              <a:t>t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02729" y="3314380"/>
            <a:ext cx="514984" cy="222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300" i="1" dirty="0">
                <a:latin typeface="Times New Roman"/>
                <a:cs typeface="Times New Roman"/>
              </a:rPr>
              <a:t>t</a:t>
            </a:r>
            <a:r>
              <a:rPr sz="1300" i="1" spc="-22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Symbol"/>
                <a:cs typeface="Symbol"/>
              </a:rPr>
              <a:t></a:t>
            </a:r>
            <a:r>
              <a:rPr sz="1300" i="1" spc="-5" dirty="0">
                <a:latin typeface="Times New Roman"/>
                <a:cs typeface="Times New Roman"/>
              </a:rPr>
              <a:t>t</a:t>
            </a:r>
            <a:r>
              <a:rPr sz="1350" spc="-7" baseline="-21604" dirty="0">
                <a:latin typeface="Times New Roman"/>
                <a:cs typeface="Times New Roman"/>
              </a:rPr>
              <a:t>1</a:t>
            </a:r>
            <a:r>
              <a:rPr sz="1350" spc="-172" baseline="-21604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Symbol"/>
                <a:cs typeface="Symbol"/>
              </a:rPr>
              <a:t></a:t>
            </a:r>
            <a:r>
              <a:rPr sz="1300" spc="-35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4733" y="2920320"/>
            <a:ext cx="88455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31495" algn="l"/>
              </a:tabLst>
            </a:pPr>
            <a:r>
              <a:rPr sz="2200" spc="-25" dirty="0">
                <a:latin typeface="Times New Roman"/>
                <a:cs typeface="Times New Roman"/>
              </a:rPr>
              <a:t>(</a:t>
            </a:r>
            <a:r>
              <a:rPr sz="2200" i="1" spc="-25" dirty="0">
                <a:latin typeface="Times New Roman"/>
                <a:cs typeface="Times New Roman"/>
              </a:rPr>
              <a:t>Y	</a:t>
            </a:r>
            <a:r>
              <a:rPr sz="2200" spc="30" dirty="0">
                <a:latin typeface="Symbol"/>
                <a:cs typeface="Symbol"/>
              </a:rPr>
              <a:t></a:t>
            </a:r>
            <a:r>
              <a:rPr sz="2200" spc="-330" dirty="0">
                <a:latin typeface="Times New Roman"/>
                <a:cs typeface="Times New Roman"/>
              </a:rPr>
              <a:t> </a:t>
            </a:r>
            <a:r>
              <a:rPr sz="2200" i="1" spc="-155" dirty="0">
                <a:latin typeface="Times New Roman"/>
                <a:cs typeface="Times New Roman"/>
              </a:rPr>
              <a:t>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3506" y="3136882"/>
            <a:ext cx="101346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73100" algn="l"/>
              </a:tabLst>
            </a:pPr>
            <a:r>
              <a:rPr sz="2200" i="1" spc="30" dirty="0">
                <a:latin typeface="Times New Roman"/>
                <a:cs typeface="Times New Roman"/>
              </a:rPr>
              <a:t>T</a:t>
            </a:r>
            <a:r>
              <a:rPr sz="2200" i="1" spc="13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Symbol"/>
                <a:cs typeface="Symbol"/>
              </a:rPr>
              <a:t></a:t>
            </a:r>
            <a:r>
              <a:rPr sz="2200" spc="-200" dirty="0">
                <a:latin typeface="Times New Roman"/>
                <a:cs typeface="Times New Roman"/>
              </a:rPr>
              <a:t> </a:t>
            </a:r>
            <a:r>
              <a:rPr sz="2200" i="1" spc="15" dirty="0">
                <a:latin typeface="Times New Roman"/>
                <a:cs typeface="Times New Roman"/>
              </a:rPr>
              <a:t>t	</a:t>
            </a:r>
            <a:r>
              <a:rPr sz="2200" spc="30" dirty="0">
                <a:latin typeface="Symbol"/>
                <a:cs typeface="Symbol"/>
              </a:rPr>
              <a:t></a:t>
            </a:r>
            <a:r>
              <a:rPr sz="2200" spc="-40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87700" y="2842670"/>
            <a:ext cx="332105" cy="535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50" spc="20" dirty="0">
                <a:latin typeface="Symbol"/>
                <a:cs typeface="Symbol"/>
              </a:rPr>
              <a:t></a:t>
            </a:r>
            <a:endParaRPr sz="33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19480"/>
            <a:ext cx="8216265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  <a:tabLst>
                <a:tab pos="567690" algn="l"/>
              </a:tabLst>
            </a:pPr>
            <a:r>
              <a:rPr sz="2400" b="1" dirty="0">
                <a:latin typeface="Verdana"/>
                <a:cs typeface="Verdana"/>
              </a:rPr>
              <a:t>7.	</a:t>
            </a:r>
            <a:r>
              <a:rPr sz="2400" b="1" spc="-5" dirty="0">
                <a:latin typeface="Verdana"/>
                <a:cs typeface="Verdana"/>
              </a:rPr>
              <a:t>Scelta della lunghezza dei ritardi</a:t>
            </a:r>
            <a:r>
              <a:rPr sz="2400" b="1" spc="5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usando</a:t>
            </a:r>
            <a:endParaRPr sz="2400" dirty="0">
              <a:latin typeface="Verdana"/>
              <a:cs typeface="Verdana"/>
            </a:endParaRPr>
          </a:p>
          <a:p>
            <a:pPr marL="3175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criteri </a:t>
            </a:r>
            <a:r>
              <a:rPr sz="2400" b="1" spc="-10" dirty="0" err="1">
                <a:latin typeface="Verdana"/>
                <a:cs typeface="Verdana"/>
              </a:rPr>
              <a:t>d’informazione</a:t>
            </a:r>
            <a:r>
              <a:rPr sz="2400" b="1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Come scegliere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numero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spc="-10" dirty="0">
                <a:latin typeface="Verdana"/>
                <a:cs typeface="Verdana"/>
              </a:rPr>
              <a:t>intervalli </a:t>
            </a:r>
            <a:r>
              <a:rPr sz="2400" i="1" dirty="0">
                <a:latin typeface="Verdana"/>
                <a:cs typeface="Verdana"/>
              </a:rPr>
              <a:t>p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2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AR(</a:t>
            </a:r>
            <a:r>
              <a:rPr sz="2400" i="1" dirty="0">
                <a:latin typeface="Verdana"/>
                <a:cs typeface="Verdana"/>
              </a:rPr>
              <a:t>p</a:t>
            </a:r>
            <a:r>
              <a:rPr sz="2400" dirty="0">
                <a:latin typeface="Verdana"/>
                <a:cs typeface="Verdana"/>
              </a:rPr>
              <a:t>)?</a:t>
            </a:r>
          </a:p>
          <a:p>
            <a:pPr marL="355600" marR="9652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distorsione da variabili omesse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irrilevante </a:t>
            </a:r>
            <a:r>
              <a:rPr sz="2400" spc="-5" dirty="0">
                <a:latin typeface="Verdana"/>
                <a:cs typeface="Verdana"/>
              </a:rPr>
              <a:t>per  la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previsione!</a:t>
            </a:r>
            <a:endParaRPr sz="2400" dirty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altro </a:t>
            </a:r>
            <a:r>
              <a:rPr sz="2400" dirty="0">
                <a:latin typeface="Verdana"/>
                <a:cs typeface="Verdana"/>
              </a:rPr>
              <a:t>modo – </a:t>
            </a:r>
            <a:r>
              <a:rPr sz="2400" spc="-5" dirty="0">
                <a:latin typeface="Verdana"/>
                <a:cs typeface="Verdana"/>
              </a:rPr>
              <a:t>migliore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per determinare </a:t>
            </a:r>
            <a:r>
              <a:rPr sz="2400" spc="-10" dirty="0">
                <a:latin typeface="Verdana"/>
                <a:cs typeface="Verdana"/>
              </a:rPr>
              <a:t>la  </a:t>
            </a:r>
            <a:r>
              <a:rPr sz="2400" spc="-5" dirty="0">
                <a:latin typeface="Verdana"/>
                <a:cs typeface="Verdana"/>
              </a:rPr>
              <a:t>lunghezza dei ritardi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quello di </a:t>
            </a:r>
            <a:r>
              <a:rPr sz="2400" dirty="0">
                <a:latin typeface="Verdana"/>
                <a:cs typeface="Verdana"/>
              </a:rPr>
              <a:t>usare un </a:t>
            </a:r>
            <a:r>
              <a:rPr sz="2400" i="1" spc="-5" dirty="0">
                <a:latin typeface="Verdana"/>
                <a:cs typeface="Verdana"/>
              </a:rPr>
              <a:t>criterio di  informazione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I </a:t>
            </a:r>
            <a:r>
              <a:rPr sz="2400" spc="-10" dirty="0">
                <a:latin typeface="Verdana"/>
                <a:cs typeface="Verdana"/>
              </a:rPr>
              <a:t>criteri </a:t>
            </a:r>
            <a:r>
              <a:rPr sz="2400" spc="-5" dirty="0">
                <a:latin typeface="Verdana"/>
                <a:cs typeface="Verdana"/>
              </a:rPr>
              <a:t>di informazione bilanciano</a:t>
            </a:r>
            <a:r>
              <a:rPr sz="2400" spc="1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distorsione</a:t>
            </a:r>
            <a:endParaRPr sz="24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(troppo pochi </a:t>
            </a:r>
            <a:r>
              <a:rPr sz="2400" spc="-10" dirty="0">
                <a:latin typeface="Verdana"/>
                <a:cs typeface="Verdana"/>
              </a:rPr>
              <a:t>ritardi)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varianza (troppi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ritardi)</a:t>
            </a:r>
            <a:endParaRPr sz="2400" dirty="0">
              <a:latin typeface="Verdana"/>
              <a:cs typeface="Verdana"/>
            </a:endParaRPr>
          </a:p>
          <a:p>
            <a:pPr marL="355600" marR="12573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Due </a:t>
            </a:r>
            <a:r>
              <a:rPr sz="2400" i="1" spc="-5" dirty="0">
                <a:latin typeface="Verdana"/>
                <a:cs typeface="Verdana"/>
              </a:rPr>
              <a:t>criteri informativi </a:t>
            </a:r>
            <a:r>
              <a:rPr sz="2400" spc="-5" dirty="0">
                <a:latin typeface="Verdana"/>
                <a:cs typeface="Verdana"/>
              </a:rPr>
              <a:t>sono quello 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di Bayes </a:t>
            </a:r>
            <a:r>
              <a:rPr sz="2400" spc="-10" dirty="0">
                <a:solidFill>
                  <a:srgbClr val="FF0000"/>
                </a:solidFill>
                <a:latin typeface="Verdana"/>
                <a:cs typeface="Verdana"/>
              </a:rPr>
              <a:t>(BIC</a:t>
            </a:r>
            <a:r>
              <a:rPr lang="it-IT" sz="2400" spc="-10" dirty="0">
                <a:solidFill>
                  <a:srgbClr val="FF0000"/>
                </a:solidFill>
                <a:latin typeface="Verdana"/>
                <a:cs typeface="Verdana"/>
              </a:rPr>
              <a:t>)</a:t>
            </a:r>
            <a:r>
              <a:rPr sz="24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quello di Akaike (AIC)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0909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757420" algn="l"/>
              </a:tabLst>
            </a:pPr>
            <a:r>
              <a:rPr u="none" spc="-5" dirty="0"/>
              <a:t>8. Non</a:t>
            </a:r>
            <a:r>
              <a:rPr u="none" spc="55" dirty="0"/>
              <a:t> </a:t>
            </a:r>
            <a:r>
              <a:rPr u="none" spc="-10" dirty="0"/>
              <a:t>stazionarietà</a:t>
            </a:r>
            <a:r>
              <a:rPr u="none" spc="70" dirty="0"/>
              <a:t> </a:t>
            </a:r>
            <a:r>
              <a:rPr u="none" spc="-5" dirty="0"/>
              <a:t>I:	</a:t>
            </a:r>
            <a:r>
              <a:rPr u="none" spc="-5" dirty="0" err="1"/>
              <a:t>i</a:t>
            </a:r>
            <a:r>
              <a:rPr u="none" spc="-85" dirty="0"/>
              <a:t> </a:t>
            </a:r>
            <a:r>
              <a:rPr u="none" spc="-5" dirty="0"/>
              <a:t>trend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447800"/>
            <a:ext cx="8177530" cy="4506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58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Finora abbiamo assunto </a:t>
            </a:r>
            <a:r>
              <a:rPr sz="2400" dirty="0">
                <a:latin typeface="Verdana"/>
                <a:cs typeface="Verdana"/>
              </a:rPr>
              <a:t>che i </a:t>
            </a:r>
            <a:r>
              <a:rPr sz="2400" spc="-5" dirty="0">
                <a:latin typeface="Verdana"/>
                <a:cs typeface="Verdana"/>
              </a:rPr>
              <a:t>dati fossero stazionari,  cioè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la distribuzione di (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s</a:t>
            </a:r>
            <a:r>
              <a:rPr sz="2400" spc="-7" baseline="-20833" dirty="0">
                <a:latin typeface="Verdana"/>
                <a:cs typeface="Verdana"/>
              </a:rPr>
              <a:t>+1</a:t>
            </a:r>
            <a:r>
              <a:rPr sz="2400" spc="-5" dirty="0">
                <a:latin typeface="Verdana"/>
                <a:cs typeface="Verdana"/>
              </a:rPr>
              <a:t>,…,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s</a:t>
            </a:r>
            <a:r>
              <a:rPr sz="2400" spc="-7" baseline="-20833" dirty="0">
                <a:latin typeface="Verdana"/>
                <a:cs typeface="Verdana"/>
              </a:rPr>
              <a:t>+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non  </a:t>
            </a:r>
            <a:r>
              <a:rPr sz="2400" spc="-5" dirty="0">
                <a:latin typeface="Verdana"/>
                <a:cs typeface="Verdana"/>
              </a:rPr>
              <a:t>dipendesse da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 dirty="0">
              <a:latin typeface="Verdana"/>
              <a:cs typeface="Verdana"/>
            </a:endParaRPr>
          </a:p>
          <a:p>
            <a:pPr marL="63500" marR="947419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Se non c’è </a:t>
            </a:r>
            <a:r>
              <a:rPr sz="2400" spc="-5" dirty="0">
                <a:latin typeface="Verdana"/>
                <a:cs typeface="Verdana"/>
              </a:rPr>
              <a:t>stazionarietà, le serie </a:t>
            </a: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dicono </a:t>
            </a:r>
            <a:r>
              <a:rPr sz="2400" b="1" i="1" spc="-5" dirty="0">
                <a:latin typeface="Verdana"/>
                <a:cs typeface="Verdana"/>
              </a:rPr>
              <a:t>non  stazionarie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00" dirty="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Due </a:t>
            </a:r>
            <a:r>
              <a:rPr sz="2400" spc="-15" dirty="0">
                <a:latin typeface="Verdana"/>
                <a:cs typeface="Verdana"/>
              </a:rPr>
              <a:t>importanti </a:t>
            </a:r>
            <a:r>
              <a:rPr sz="2400" spc="-5" dirty="0">
                <a:latin typeface="Verdana"/>
                <a:cs typeface="Verdana"/>
              </a:rPr>
              <a:t>tipi di </a:t>
            </a:r>
            <a:r>
              <a:rPr sz="2400" dirty="0">
                <a:latin typeface="Verdana"/>
                <a:cs typeface="Verdana"/>
              </a:rPr>
              <a:t>non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stazionarietà:</a:t>
            </a:r>
            <a:endParaRPr sz="2400" dirty="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Trend </a:t>
            </a:r>
            <a:endParaRPr lang="it-IT" sz="2400" spc="-5" dirty="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 err="1">
                <a:latin typeface="Verdana"/>
                <a:cs typeface="Verdana"/>
              </a:rPr>
              <a:t>Rotture</a:t>
            </a:r>
            <a:r>
              <a:rPr sz="2400" spc="-5" dirty="0">
                <a:latin typeface="Verdana"/>
                <a:cs typeface="Verdana"/>
              </a:rPr>
              <a:t> strutturali (instabilità del modello)  (Paragrafo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14.7)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58521"/>
            <a:ext cx="8253730" cy="462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Verdana"/>
                <a:cs typeface="Verdana"/>
              </a:rPr>
              <a:t>Sommario della </a:t>
            </a:r>
            <a:r>
              <a:rPr sz="2800" b="1" spc="-10" dirty="0">
                <a:latin typeface="Verdana"/>
                <a:cs typeface="Verdana"/>
              </a:rPr>
              <a:t>discussione dei </a:t>
            </a:r>
            <a:r>
              <a:rPr sz="2800" b="1" spc="-5" dirty="0">
                <a:latin typeface="Verdana"/>
                <a:cs typeface="Verdana"/>
              </a:rPr>
              <a:t>trend </a:t>
            </a:r>
            <a:r>
              <a:rPr sz="2800" b="1" spc="-10" dirty="0">
                <a:latin typeface="Verdana"/>
                <a:cs typeface="Verdana"/>
              </a:rPr>
              <a:t>nei  </a:t>
            </a:r>
            <a:r>
              <a:rPr sz="2800" b="1" spc="-5" dirty="0">
                <a:latin typeface="Verdana"/>
                <a:cs typeface="Verdana"/>
              </a:rPr>
              <a:t>dati</a:t>
            </a:r>
            <a:r>
              <a:rPr sz="2800" b="1" spc="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temporali: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lphaU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Che </a:t>
            </a:r>
            <a:r>
              <a:rPr sz="2800" spc="-5" dirty="0">
                <a:latin typeface="Verdana"/>
                <a:cs typeface="Verdana"/>
              </a:rPr>
              <a:t>cos’è un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trend?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lphaU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Trend deterministici </a:t>
            </a:r>
            <a:r>
              <a:rPr sz="2800" spc="-5" dirty="0">
                <a:latin typeface="Verdana"/>
                <a:cs typeface="Verdana"/>
              </a:rPr>
              <a:t>e stocastici</a:t>
            </a:r>
            <a:r>
              <a:rPr sz="2800" spc="114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(casuali)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lphaU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Quali </a:t>
            </a:r>
            <a:r>
              <a:rPr sz="2800" spc="-10" dirty="0">
                <a:latin typeface="Verdana"/>
                <a:cs typeface="Verdana"/>
              </a:rPr>
              <a:t>problemi </a:t>
            </a:r>
            <a:r>
              <a:rPr sz="2800" spc="-5" dirty="0">
                <a:latin typeface="Verdana"/>
                <a:cs typeface="Verdana"/>
              </a:rPr>
              <a:t>sono causati dai</a:t>
            </a:r>
            <a:r>
              <a:rPr sz="2800" spc="12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trend?</a:t>
            </a:r>
            <a:endParaRPr sz="2800">
              <a:latin typeface="Verdana"/>
              <a:cs typeface="Verdana"/>
            </a:endParaRPr>
          </a:p>
          <a:p>
            <a:pPr marL="527685" marR="1899285" indent="-515620">
              <a:lnSpc>
                <a:spcPct val="100000"/>
              </a:lnSpc>
              <a:spcBef>
                <a:spcPts val="675"/>
              </a:spcBef>
              <a:buAutoNum type="alphaU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Come </a:t>
            </a:r>
            <a:r>
              <a:rPr sz="2800" spc="-5" dirty="0">
                <a:latin typeface="Verdana"/>
                <a:cs typeface="Verdana"/>
              </a:rPr>
              <a:t>si </a:t>
            </a:r>
            <a:r>
              <a:rPr sz="2800" spc="-15" dirty="0">
                <a:latin typeface="Verdana"/>
                <a:cs typeface="Verdana"/>
              </a:rPr>
              <a:t>rilevano </a:t>
            </a:r>
            <a:r>
              <a:rPr sz="2800" spc="-10" dirty="0">
                <a:latin typeface="Verdana"/>
                <a:cs typeface="Verdana"/>
              </a:rPr>
              <a:t>trend </a:t>
            </a:r>
            <a:r>
              <a:rPr sz="2800" spc="-5" dirty="0">
                <a:latin typeface="Verdana"/>
                <a:cs typeface="Verdana"/>
              </a:rPr>
              <a:t>stocastici  </a:t>
            </a:r>
            <a:r>
              <a:rPr sz="2800" spc="-10" dirty="0">
                <a:latin typeface="Verdana"/>
                <a:cs typeface="Verdana"/>
              </a:rPr>
              <a:t>(test statistici)?</a:t>
            </a:r>
            <a:endParaRPr sz="2800">
              <a:latin typeface="Verdana"/>
              <a:cs typeface="Verdana"/>
            </a:endParaRPr>
          </a:p>
          <a:p>
            <a:pPr marL="527685" marR="162560" indent="-515620">
              <a:lnSpc>
                <a:spcPct val="100000"/>
              </a:lnSpc>
              <a:spcBef>
                <a:spcPts val="675"/>
              </a:spcBef>
              <a:buAutoNum type="alphaU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Come </a:t>
            </a:r>
            <a:r>
              <a:rPr sz="2800" spc="-5" dirty="0">
                <a:latin typeface="Verdana"/>
                <a:cs typeface="Verdana"/>
              </a:rPr>
              <a:t>si </a:t>
            </a:r>
            <a:r>
              <a:rPr sz="2800" spc="-10" dirty="0">
                <a:latin typeface="Verdana"/>
                <a:cs typeface="Verdana"/>
              </a:rPr>
              <a:t>risolvono/mitigano problemi posti  dai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trend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2314" y="2234245"/>
            <a:ext cx="4951959" cy="34678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016" y="457200"/>
            <a:ext cx="46097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0400" algn="l"/>
              </a:tabLst>
            </a:pPr>
            <a:r>
              <a:rPr u="none" spc="-5" dirty="0"/>
              <a:t>A.	Che </a:t>
            </a:r>
            <a:r>
              <a:rPr u="none" spc="-10" dirty="0"/>
              <a:t>cos’è un</a:t>
            </a:r>
            <a:r>
              <a:rPr u="none" spc="10" dirty="0"/>
              <a:t> </a:t>
            </a:r>
            <a:r>
              <a:rPr u="none" spc="-5" dirty="0"/>
              <a:t>trend?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2015" y="1066800"/>
            <a:ext cx="7518021" cy="1000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trend </a:t>
            </a:r>
            <a:r>
              <a:rPr sz="2000" dirty="0">
                <a:latin typeface="Verdana"/>
                <a:cs typeface="Verdana"/>
              </a:rPr>
              <a:t>è un </a:t>
            </a:r>
            <a:r>
              <a:rPr sz="2000" spc="-5" dirty="0">
                <a:latin typeface="Verdana"/>
                <a:cs typeface="Verdana"/>
              </a:rPr>
              <a:t>movimento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tendenza persistente, di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lungo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termine,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dati. Non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semplicemente </a:t>
            </a:r>
            <a:r>
              <a:rPr sz="2000" dirty="0">
                <a:latin typeface="Verdana"/>
                <a:cs typeface="Verdana"/>
              </a:rPr>
              <a:t>una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retta!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spc="-5" dirty="0">
                <a:latin typeface="Verdana"/>
                <a:cs typeface="Verdana"/>
              </a:rPr>
              <a:t>Quale di queste serie </a:t>
            </a:r>
            <a:r>
              <a:rPr sz="2000" i="1" dirty="0">
                <a:latin typeface="Verdana"/>
                <a:cs typeface="Verdana"/>
              </a:rPr>
              <a:t>ha un</a:t>
            </a:r>
            <a:r>
              <a:rPr sz="2000" i="1" spc="-10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trend?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2845" y="974067"/>
            <a:ext cx="6050810" cy="4203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8525" y="1264830"/>
            <a:ext cx="5913589" cy="4497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985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u="none" spc="-5" dirty="0">
                <a:latin typeface="Verdana"/>
                <a:cs typeface="Verdana"/>
              </a:rPr>
              <a:t>Che </a:t>
            </a:r>
            <a:r>
              <a:rPr i="1" u="none" spc="-10" dirty="0">
                <a:latin typeface="Verdana"/>
                <a:cs typeface="Verdana"/>
              </a:rPr>
              <a:t>cos’è un </a:t>
            </a:r>
            <a:r>
              <a:rPr i="1" u="none" spc="-5" dirty="0">
                <a:latin typeface="Verdana"/>
                <a:cs typeface="Verdana"/>
              </a:rPr>
              <a:t>trend</a:t>
            </a:r>
            <a:r>
              <a:rPr i="1" u="none" spc="60" dirty="0">
                <a:latin typeface="Verdana"/>
                <a:cs typeface="Verdana"/>
              </a:rPr>
              <a:t> </a:t>
            </a:r>
            <a:r>
              <a:rPr i="1" u="none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015" y="1371600"/>
            <a:ext cx="8193025" cy="443176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tre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serie:</a:t>
            </a:r>
            <a:endParaRPr sz="2000" dirty="0">
              <a:latin typeface="Verdana"/>
              <a:cs typeface="Verdana"/>
            </a:endParaRPr>
          </a:p>
          <a:p>
            <a:pPr marL="355600" marR="16827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Log </a:t>
            </a:r>
            <a:r>
              <a:rPr sz="2000" spc="-5" dirty="0">
                <a:latin typeface="Verdana"/>
                <a:cs typeface="Verdana"/>
              </a:rPr>
              <a:t>del PIL giapponese </a:t>
            </a: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chiaramente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trend di lungo  termine </a:t>
            </a:r>
            <a:r>
              <a:rPr sz="2000" dirty="0">
                <a:latin typeface="Verdana"/>
                <a:cs typeface="Verdana"/>
              </a:rPr>
              <a:t>– non una </a:t>
            </a:r>
            <a:r>
              <a:rPr sz="2000" spc="-5" dirty="0">
                <a:latin typeface="Verdana"/>
                <a:cs typeface="Verdana"/>
              </a:rPr>
              <a:t>retta, </a:t>
            </a:r>
            <a:r>
              <a:rPr sz="2000" dirty="0">
                <a:latin typeface="Verdana"/>
                <a:cs typeface="Verdana"/>
              </a:rPr>
              <a:t>ma un </a:t>
            </a:r>
            <a:r>
              <a:rPr sz="2000" spc="-5" dirty="0">
                <a:latin typeface="Verdana"/>
                <a:cs typeface="Verdana"/>
              </a:rPr>
              <a:t>trend lentamente  decrescente </a:t>
            </a:r>
            <a:r>
              <a:rPr sz="2000" dirty="0">
                <a:latin typeface="Verdana"/>
                <a:cs typeface="Verdana"/>
              </a:rPr>
              <a:t>– con </a:t>
            </a:r>
            <a:r>
              <a:rPr sz="2000" spc="-5" dirty="0">
                <a:latin typeface="Verdana"/>
                <a:cs typeface="Verdana"/>
              </a:rPr>
              <a:t>crescita rapida </a:t>
            </a:r>
            <a:r>
              <a:rPr sz="2000" dirty="0">
                <a:latin typeface="Verdana"/>
                <a:cs typeface="Verdana"/>
              </a:rPr>
              <a:t>durante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anni ’60 e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‘70,  </a:t>
            </a:r>
            <a:r>
              <a:rPr sz="2000" spc="-5" dirty="0">
                <a:latin typeface="Verdana"/>
                <a:cs typeface="Verdana"/>
              </a:rPr>
              <a:t>più lenta durante gli </a:t>
            </a:r>
            <a:r>
              <a:rPr sz="2000" dirty="0">
                <a:latin typeface="Verdana"/>
                <a:cs typeface="Verdana"/>
              </a:rPr>
              <a:t>anni ’80, stagnante </a:t>
            </a:r>
            <a:r>
              <a:rPr sz="2000" spc="-5" dirty="0">
                <a:latin typeface="Verdana"/>
                <a:cs typeface="Verdana"/>
              </a:rPr>
              <a:t>durante gli </a:t>
            </a:r>
            <a:r>
              <a:rPr sz="2000" dirty="0">
                <a:latin typeface="Verdana"/>
                <a:cs typeface="Verdana"/>
              </a:rPr>
              <a:t>anni  ‘90/2000.</a:t>
            </a: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L’inflazione </a:t>
            </a:r>
            <a:r>
              <a:rPr sz="2000" dirty="0">
                <a:latin typeface="Verdana"/>
                <a:cs typeface="Verdana"/>
              </a:rPr>
              <a:t>ha un andamento </a:t>
            </a:r>
            <a:r>
              <a:rPr sz="2000" spc="-5" dirty="0">
                <a:latin typeface="Verdana"/>
                <a:cs typeface="Verdana"/>
              </a:rPr>
              <a:t>altalenante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10" dirty="0">
                <a:latin typeface="Verdana"/>
                <a:cs typeface="Verdana"/>
              </a:rPr>
              <a:t>lungo </a:t>
            </a:r>
            <a:r>
              <a:rPr sz="2000" spc="-5" dirty="0">
                <a:latin typeface="Verdana"/>
                <a:cs typeface="Verdana"/>
              </a:rPr>
              <a:t>termine,  periodi in </a:t>
            </a:r>
            <a:r>
              <a:rPr sz="2000" dirty="0">
                <a:latin typeface="Verdana"/>
                <a:cs typeface="Verdana"/>
              </a:rPr>
              <a:t>cui è </a:t>
            </a:r>
            <a:r>
              <a:rPr sz="2000" spc="-5" dirty="0">
                <a:latin typeface="Verdana"/>
                <a:cs typeface="Verdana"/>
              </a:rPr>
              <a:t>persistentemente elevata per molti </a:t>
            </a:r>
            <a:r>
              <a:rPr sz="2000" dirty="0">
                <a:latin typeface="Verdana"/>
                <a:cs typeface="Verdana"/>
              </a:rPr>
              <a:t>anni </a:t>
            </a:r>
            <a:r>
              <a:rPr sz="2000" spc="-5" dirty="0">
                <a:latin typeface="Verdana"/>
                <a:cs typeface="Verdana"/>
              </a:rPr>
              <a:t>(anni  ’70/primi </a:t>
            </a:r>
            <a:r>
              <a:rPr sz="2000" dirty="0">
                <a:latin typeface="Verdana"/>
                <a:cs typeface="Verdana"/>
              </a:rPr>
              <a:t>’80) e </a:t>
            </a:r>
            <a:r>
              <a:rPr sz="2000" spc="-5" dirty="0">
                <a:latin typeface="Verdana"/>
                <a:cs typeface="Verdana"/>
              </a:rPr>
              <a:t>periodi in </a:t>
            </a:r>
            <a:r>
              <a:rPr sz="2000" dirty="0">
                <a:latin typeface="Verdana"/>
                <a:cs typeface="Verdana"/>
              </a:rPr>
              <a:t>cui è </a:t>
            </a:r>
            <a:r>
              <a:rPr sz="2000" spc="-5" dirty="0">
                <a:latin typeface="Verdana"/>
                <a:cs typeface="Verdana"/>
              </a:rPr>
              <a:t>persistentemente bassa.  </a:t>
            </a:r>
            <a:r>
              <a:rPr sz="2000" dirty="0">
                <a:latin typeface="Verdana"/>
                <a:cs typeface="Verdana"/>
              </a:rPr>
              <a:t>Forse ha un </a:t>
            </a:r>
            <a:r>
              <a:rPr sz="2000" spc="-5" dirty="0">
                <a:latin typeface="Verdana"/>
                <a:cs typeface="Verdana"/>
              </a:rPr>
              <a:t>trend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difficile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dirlo.</a:t>
            </a:r>
            <a:endParaRPr sz="2000" dirty="0">
              <a:latin typeface="Verdana"/>
              <a:cs typeface="Verdana"/>
            </a:endParaRPr>
          </a:p>
          <a:p>
            <a:pPr marL="355600" marR="193675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variazioni giornaliere del NYSE </a:t>
            </a:r>
            <a:r>
              <a:rPr sz="2000" dirty="0">
                <a:latin typeface="Verdana"/>
                <a:cs typeface="Verdana"/>
              </a:rPr>
              <a:t>non hanno un </a:t>
            </a:r>
            <a:r>
              <a:rPr sz="2000" spc="-5" dirty="0">
                <a:latin typeface="Verdana"/>
                <a:cs typeface="Verdana"/>
              </a:rPr>
              <a:t>trend  </a:t>
            </a:r>
            <a:r>
              <a:rPr sz="2000" dirty="0">
                <a:latin typeface="Verdana"/>
                <a:cs typeface="Verdana"/>
              </a:rPr>
              <a:t>evidente. Ci sono </a:t>
            </a:r>
            <a:r>
              <a:rPr sz="2000" spc="-5" dirty="0">
                <a:latin typeface="Verdana"/>
                <a:cs typeface="Verdana"/>
              </a:rPr>
              <a:t>periodi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volatilità persistentemente alta,  </a:t>
            </a:r>
            <a:r>
              <a:rPr sz="2000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non è un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trend.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077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6590" algn="l"/>
              </a:tabLst>
            </a:pPr>
            <a:r>
              <a:rPr u="none" spc="-5" dirty="0"/>
              <a:t>B.	Trend deterministici e</a:t>
            </a:r>
            <a:r>
              <a:rPr u="none" spc="35" dirty="0"/>
              <a:t> </a:t>
            </a:r>
            <a:r>
              <a:rPr u="none" spc="-10" dirty="0"/>
              <a:t>stocastici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570456"/>
            <a:ext cx="8245475" cy="38671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trend </a:t>
            </a:r>
            <a:r>
              <a:rPr sz="2000" dirty="0">
                <a:latin typeface="Verdana"/>
                <a:cs typeface="Verdana"/>
              </a:rPr>
              <a:t>è un </a:t>
            </a:r>
            <a:r>
              <a:rPr sz="2000" spc="-5" dirty="0">
                <a:latin typeface="Verdana"/>
                <a:cs typeface="Verdana"/>
              </a:rPr>
              <a:t>movimento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tendenza di lungo termine </a:t>
            </a:r>
            <a:r>
              <a:rPr sz="2000" dirty="0">
                <a:latin typeface="Verdana"/>
                <a:cs typeface="Verdana"/>
              </a:rPr>
              <a:t>nei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dati.</a:t>
            </a:r>
            <a:endParaRPr sz="2000">
              <a:latin typeface="Verdana"/>
              <a:cs typeface="Verdana"/>
            </a:endParaRPr>
          </a:p>
          <a:p>
            <a:pPr marL="431800" marR="41592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b="1" dirty="0">
                <a:latin typeface="Verdana"/>
                <a:cs typeface="Verdana"/>
              </a:rPr>
              <a:t>trend deterministico </a:t>
            </a:r>
            <a:r>
              <a:rPr sz="2000" dirty="0">
                <a:latin typeface="Verdana"/>
                <a:cs typeface="Verdana"/>
              </a:rPr>
              <a:t>è una funzione non casuale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del  tempo (per es. </a:t>
            </a:r>
            <a:r>
              <a:rPr sz="2000" i="1" spc="10" dirty="0">
                <a:latin typeface="Verdana"/>
                <a:cs typeface="Verdana"/>
              </a:rPr>
              <a:t>y</a:t>
            </a:r>
            <a:r>
              <a:rPr sz="1950" i="1" spc="15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o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41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t</a:t>
            </a:r>
            <a:r>
              <a:rPr sz="1950" spc="7" baseline="25641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).</a:t>
            </a:r>
            <a:endParaRPr sz="200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b="1" dirty="0">
                <a:latin typeface="Verdana"/>
                <a:cs typeface="Verdana"/>
              </a:rPr>
              <a:t>trend stocastico </a:t>
            </a:r>
            <a:r>
              <a:rPr sz="2000" dirty="0">
                <a:latin typeface="Verdana"/>
                <a:cs typeface="Verdana"/>
              </a:rPr>
              <a:t>è casuale e varia nel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tempo</a:t>
            </a:r>
            <a:endParaRPr sz="200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importante esempio di trend </a:t>
            </a:r>
            <a:r>
              <a:rPr sz="2000" dirty="0">
                <a:latin typeface="Verdana"/>
                <a:cs typeface="Verdana"/>
              </a:rPr>
              <a:t>stocastico è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una</a:t>
            </a:r>
            <a:endParaRPr sz="2000">
              <a:latin typeface="Verdana"/>
              <a:cs typeface="Verdana"/>
            </a:endParaRPr>
          </a:p>
          <a:p>
            <a:pPr marL="431800">
              <a:lnSpc>
                <a:spcPct val="100000"/>
              </a:lnSpc>
            </a:pPr>
            <a:r>
              <a:rPr sz="2000" b="1" dirty="0">
                <a:latin typeface="Verdana"/>
                <a:cs typeface="Verdana"/>
              </a:rPr>
              <a:t>passeggiata</a:t>
            </a:r>
            <a:r>
              <a:rPr sz="2000" b="1" spc="-3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aleatoria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131445" algn="ctr">
              <a:lnSpc>
                <a:spcPct val="100000"/>
              </a:lnSpc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t</a:t>
            </a:r>
            <a:r>
              <a:rPr sz="1950" spc="22" baseline="-21367" dirty="0">
                <a:latin typeface="Verdana"/>
                <a:cs typeface="Verdana"/>
              </a:rPr>
              <a:t>–1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dove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serialmente</a:t>
            </a:r>
            <a:r>
              <a:rPr sz="2000" spc="37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incorrelato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4318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segue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passeggiata aleatoria, allora il valore di</a:t>
            </a:r>
            <a:r>
              <a:rPr sz="2000" spc="-28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  <a:p>
            <a:pPr marL="4318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domani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il valore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oggi più </a:t>
            </a:r>
            <a:r>
              <a:rPr sz="2000" dirty="0">
                <a:latin typeface="Verdana"/>
                <a:cs typeface="Verdana"/>
              </a:rPr>
              <a:t>un disturbo</a:t>
            </a:r>
            <a:r>
              <a:rPr sz="2000" spc="-10" dirty="0">
                <a:latin typeface="Verdana"/>
                <a:cs typeface="Verdana"/>
              </a:rPr>
              <a:t> impredicibile.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716317" y="1100386"/>
              <a:ext cx="3467014" cy="22934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39905" y="1117188"/>
              <a:ext cx="3361859" cy="22674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4417" y="3554062"/>
              <a:ext cx="3467014" cy="23223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89639" y="3576874"/>
              <a:ext cx="3331305" cy="230721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288416"/>
            <a:ext cx="79203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none" dirty="0"/>
              <a:t>Quattro passeggiate aleatorie </a:t>
            </a:r>
            <a:r>
              <a:rPr sz="2000" u="none" spc="-5" dirty="0"/>
              <a:t>generate</a:t>
            </a:r>
            <a:r>
              <a:rPr sz="2000" u="none" spc="-65" dirty="0"/>
              <a:t> </a:t>
            </a:r>
            <a:r>
              <a:rPr sz="2000" u="none" dirty="0"/>
              <a:t>artificialmente,</a:t>
            </a:r>
            <a:endParaRPr sz="2000"/>
          </a:p>
          <a:p>
            <a:pPr marL="12700">
              <a:lnSpc>
                <a:spcPct val="100000"/>
              </a:lnSpc>
            </a:pPr>
            <a:r>
              <a:rPr sz="2000" i="1" u="none" dirty="0">
                <a:latin typeface="Verdana"/>
                <a:cs typeface="Verdana"/>
              </a:rPr>
              <a:t>T </a:t>
            </a:r>
            <a:r>
              <a:rPr sz="2000" u="none" dirty="0"/>
              <a:t>=</a:t>
            </a:r>
            <a:r>
              <a:rPr sz="2000" u="none" spc="-5" dirty="0"/>
              <a:t> </a:t>
            </a:r>
            <a:r>
              <a:rPr sz="2000" u="none" dirty="0"/>
              <a:t>200: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59740" y="6052820"/>
            <a:ext cx="671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Verdana"/>
                <a:cs typeface="Verdana"/>
              </a:rPr>
              <a:t>Come produrreste </a:t>
            </a:r>
            <a:r>
              <a:rPr sz="1800" i="1" dirty="0">
                <a:latin typeface="Verdana"/>
                <a:cs typeface="Verdana"/>
              </a:rPr>
              <a:t>una </a:t>
            </a:r>
            <a:r>
              <a:rPr sz="1800" i="1" spc="-5" dirty="0">
                <a:latin typeface="Verdana"/>
                <a:cs typeface="Verdana"/>
              </a:rPr>
              <a:t>passaggiata aleatoria </a:t>
            </a:r>
            <a:r>
              <a:rPr sz="1800" i="1" dirty="0">
                <a:latin typeface="Verdana"/>
                <a:cs typeface="Verdana"/>
              </a:rPr>
              <a:t>al</a:t>
            </a:r>
            <a:r>
              <a:rPr sz="1800" i="1" spc="4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computer?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39" y="235711"/>
            <a:ext cx="8514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5" dirty="0"/>
              <a:t>Alcune serie temporali per dati macro </a:t>
            </a:r>
            <a:r>
              <a:rPr sz="2400" u="none" dirty="0"/>
              <a:t>e</a:t>
            </a:r>
            <a:r>
              <a:rPr sz="2400" u="none" spc="35" dirty="0"/>
              <a:t> </a:t>
            </a:r>
            <a:r>
              <a:rPr sz="2400" u="none" spc="-5" dirty="0"/>
              <a:t>finanziari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324611" y="743712"/>
            <a:ext cx="7835900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Trend deterministici e </a:t>
            </a:r>
            <a:r>
              <a:rPr u="none" spc="-10" dirty="0"/>
              <a:t>stocastici  (continua)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053705" cy="284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101854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Due </a:t>
            </a:r>
            <a:r>
              <a:rPr sz="2400" spc="-5" dirty="0">
                <a:latin typeface="Verdana"/>
                <a:cs typeface="Verdana"/>
              </a:rPr>
              <a:t>caratteristiche chiave di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passeggiata  aleatoria:</a:t>
            </a:r>
            <a:endParaRPr sz="2400">
              <a:latin typeface="Verdana"/>
              <a:cs typeface="Verdana"/>
            </a:endParaRPr>
          </a:p>
          <a:p>
            <a:pPr marL="505459" indent="-467995">
              <a:lnSpc>
                <a:spcPct val="100000"/>
              </a:lnSpc>
              <a:spcBef>
                <a:spcPts val="575"/>
              </a:spcBef>
              <a:buFont typeface="Verdana"/>
              <a:buAutoNum type="romanLcParenBoth"/>
              <a:tabLst>
                <a:tab pos="506095" algn="l"/>
              </a:tabLst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+</a:t>
            </a:r>
            <a:r>
              <a:rPr sz="2400" i="1" spc="-7" baseline="-20833" dirty="0">
                <a:latin typeface="Verdana"/>
                <a:cs typeface="Verdana"/>
              </a:rPr>
              <a:t>h</a:t>
            </a:r>
            <a:r>
              <a:rPr sz="2400" spc="-7" baseline="-20833" dirty="0">
                <a:latin typeface="Verdana"/>
                <a:cs typeface="Verdana"/>
              </a:rPr>
              <a:t>|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2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endParaRPr sz="2400" baseline="-20833">
              <a:latin typeface="Verdana"/>
              <a:cs typeface="Verdana"/>
            </a:endParaRPr>
          </a:p>
          <a:p>
            <a:pPr marL="781685" marR="30480" lvl="1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miglior previsione del </a:t>
            </a:r>
            <a:r>
              <a:rPr sz="2000" dirty="0">
                <a:latin typeface="Verdana"/>
                <a:cs typeface="Verdana"/>
              </a:rPr>
              <a:t>valore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5" dirty="0">
                <a:latin typeface="Verdana"/>
                <a:cs typeface="Verdana"/>
              </a:rPr>
              <a:t>futuro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il valore  di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i="1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oggi</a:t>
            </a:r>
            <a:endParaRPr sz="2000">
              <a:latin typeface="Verdana"/>
              <a:cs typeface="Verdana"/>
            </a:endParaRPr>
          </a:p>
          <a:p>
            <a:pPr marL="781685" marR="32131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In una </a:t>
            </a:r>
            <a:r>
              <a:rPr sz="2000" spc="-5" dirty="0">
                <a:latin typeface="Verdana"/>
                <a:cs typeface="Verdana"/>
              </a:rPr>
              <a:t>prima approssimazione,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logaritmi dei prezzi  </a:t>
            </a:r>
            <a:r>
              <a:rPr sz="2000" dirty="0">
                <a:latin typeface="Verdana"/>
                <a:cs typeface="Verdana"/>
              </a:rPr>
              <a:t>azionari </a:t>
            </a:r>
            <a:r>
              <a:rPr sz="2000" spc="-5" dirty="0">
                <a:latin typeface="Verdana"/>
                <a:cs typeface="Verdana"/>
              </a:rPr>
              <a:t>seguono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passeggiata aleatoria (più  precisamente,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rendimenti </a:t>
            </a:r>
            <a:r>
              <a:rPr sz="2000" dirty="0">
                <a:latin typeface="Verdana"/>
                <a:cs typeface="Verdana"/>
              </a:rPr>
              <a:t>azionari sono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impredicibili)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140" y="4522470"/>
            <a:ext cx="6327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910965" algn="l"/>
              </a:tabLst>
            </a:pPr>
            <a:r>
              <a:rPr sz="2400" spc="-10" dirty="0">
                <a:latin typeface="Verdana"/>
                <a:cs typeface="Verdana"/>
              </a:rPr>
              <a:t>(ii) </a:t>
            </a:r>
            <a:r>
              <a:rPr sz="2400" dirty="0">
                <a:latin typeface="Verdana"/>
                <a:cs typeface="Verdana"/>
              </a:rPr>
              <a:t>Supponiamo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spc="-7" baseline="-20833" dirty="0">
                <a:latin typeface="Verdana"/>
                <a:cs typeface="Verdana"/>
              </a:rPr>
              <a:t>0</a:t>
            </a:r>
            <a:r>
              <a:rPr sz="2400" spc="540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5" dirty="0">
                <a:latin typeface="Verdana"/>
                <a:cs typeface="Verdana"/>
              </a:rPr>
              <a:t> 0.	</a:t>
            </a:r>
            <a:r>
              <a:rPr sz="2400" spc="-10" dirty="0">
                <a:latin typeface="Verdana"/>
                <a:cs typeface="Verdana"/>
              </a:rPr>
              <a:t>Allora </a:t>
            </a:r>
            <a:r>
              <a:rPr sz="2400" spc="-5" dirty="0">
                <a:latin typeface="Verdana"/>
                <a:cs typeface="Verdana"/>
              </a:rPr>
              <a:t>var(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)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88287" y="4522470"/>
            <a:ext cx="136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339" y="4947665"/>
            <a:ext cx="7588884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4485" marR="30480" indent="-28702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Questa varianza dipende da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(aumenta linearmente </a:t>
            </a:r>
            <a:r>
              <a:rPr sz="2000" dirty="0">
                <a:latin typeface="Verdana"/>
                <a:cs typeface="Verdana"/>
              </a:rPr>
              <a:t>con 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),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non è stazionaria </a:t>
            </a:r>
            <a:r>
              <a:rPr sz="2000" spc="-5" dirty="0">
                <a:latin typeface="Verdana"/>
                <a:cs typeface="Verdana"/>
              </a:rPr>
              <a:t>(si ricordi </a:t>
            </a: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definizione di  stazionarietà).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03785" y="4431706"/>
            <a:ext cx="313690" cy="4406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50" i="1" spc="5" dirty="0">
                <a:latin typeface="Times New Roman"/>
                <a:cs typeface="Times New Roman"/>
              </a:rPr>
              <a:t>t</a:t>
            </a:r>
            <a:r>
              <a:rPr sz="2700" i="1" spc="-85" dirty="0">
                <a:latin typeface="Symbol"/>
                <a:cs typeface="Symbol"/>
              </a:rPr>
              <a:t>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4897" y="4410662"/>
            <a:ext cx="139700" cy="54038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325"/>
              </a:spcBef>
            </a:pPr>
            <a:r>
              <a:rPr sz="1500" spc="-1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500" i="1" spc="-10" dirty="0">
                <a:latin typeface="Times New Roman"/>
                <a:cs typeface="Times New Roman"/>
              </a:rPr>
              <a:t>u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Trend deterministici e </a:t>
            </a:r>
            <a:r>
              <a:rPr u="none" spc="-10" dirty="0"/>
              <a:t>stocastici  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0040" y="1630807"/>
            <a:ext cx="8260080" cy="447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b="1" dirty="0">
                <a:latin typeface="Verdana"/>
                <a:cs typeface="Verdana"/>
              </a:rPr>
              <a:t>passeggiata aleatoria </a:t>
            </a:r>
            <a:r>
              <a:rPr sz="2000" b="1" spc="-5" dirty="0">
                <a:latin typeface="Verdana"/>
                <a:cs typeface="Verdana"/>
              </a:rPr>
              <a:t>con deriva</a:t>
            </a:r>
            <a:r>
              <a:rPr sz="2000" b="1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890269">
              <a:lnSpc>
                <a:spcPct val="100000"/>
              </a:lnSpc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spc="10" dirty="0">
                <a:latin typeface="Verdana"/>
                <a:cs typeface="Verdana"/>
              </a:rPr>
              <a:t>+</a:t>
            </a:r>
            <a:r>
              <a:rPr sz="2000" i="1" spc="10" dirty="0">
                <a:latin typeface="Verdana"/>
                <a:cs typeface="Verdana"/>
              </a:rPr>
              <a:t>Y</a:t>
            </a:r>
            <a:r>
              <a:rPr sz="1950" i="1" spc="15" baseline="-21367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–1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dove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serialmente</a:t>
            </a:r>
            <a:r>
              <a:rPr sz="2000" spc="5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incorrelato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76200" marR="488315">
              <a:lnSpc>
                <a:spcPct val="100000"/>
              </a:lnSpc>
              <a:tabLst>
                <a:tab pos="2369185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“deriva”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</a:t>
            </a:r>
            <a:r>
              <a:rPr sz="2000" spc="10" dirty="0">
                <a:latin typeface="Verdana"/>
                <a:cs typeface="Verdana"/>
              </a:rPr>
              <a:t>:	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≠ 0, </a:t>
            </a:r>
            <a:r>
              <a:rPr sz="2000" spc="-5" dirty="0">
                <a:latin typeface="Verdana"/>
                <a:cs typeface="Verdana"/>
              </a:rPr>
              <a:t>allora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segue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passeggiata  aleatoria attorno </a:t>
            </a:r>
            <a:r>
              <a:rPr sz="2000" dirty="0">
                <a:latin typeface="Verdana"/>
                <a:cs typeface="Verdana"/>
              </a:rPr>
              <a:t>a un </a:t>
            </a:r>
            <a:r>
              <a:rPr sz="2000" spc="-5" dirty="0">
                <a:latin typeface="Verdana"/>
                <a:cs typeface="Verdana"/>
              </a:rPr>
              <a:t>trend lineare. </a:t>
            </a:r>
            <a:r>
              <a:rPr sz="2000" dirty="0">
                <a:latin typeface="Verdana"/>
                <a:cs typeface="Verdana"/>
              </a:rPr>
              <a:t>Potete </a:t>
            </a:r>
            <a:r>
              <a:rPr sz="2000" spc="-5" dirty="0">
                <a:latin typeface="Verdana"/>
                <a:cs typeface="Verdana"/>
              </a:rPr>
              <a:t>vederlo  considerando la previsione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passo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h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>
              <a:latin typeface="Verdana"/>
              <a:cs typeface="Verdana"/>
            </a:endParaRPr>
          </a:p>
          <a:p>
            <a:pPr marL="95250" algn="ctr">
              <a:lnSpc>
                <a:spcPct val="100000"/>
              </a:lnSpc>
            </a:pPr>
            <a:r>
              <a:rPr sz="3000" i="1" spc="15" baseline="13888" dirty="0">
                <a:latin typeface="Verdana"/>
                <a:cs typeface="Verdana"/>
              </a:rPr>
              <a:t>Y</a:t>
            </a:r>
            <a:r>
              <a:rPr sz="1300" i="1" spc="10" dirty="0">
                <a:latin typeface="Verdana"/>
                <a:cs typeface="Verdana"/>
              </a:rPr>
              <a:t>T</a:t>
            </a:r>
            <a:r>
              <a:rPr sz="1300" spc="10" dirty="0">
                <a:latin typeface="Verdana"/>
                <a:cs typeface="Verdana"/>
              </a:rPr>
              <a:t>+</a:t>
            </a:r>
            <a:r>
              <a:rPr sz="1300" i="1" spc="10" dirty="0">
                <a:latin typeface="Verdana"/>
                <a:cs typeface="Verdana"/>
              </a:rPr>
              <a:t>h</a:t>
            </a:r>
            <a:r>
              <a:rPr sz="1300" spc="10" dirty="0">
                <a:latin typeface="Verdana"/>
                <a:cs typeface="Verdana"/>
              </a:rPr>
              <a:t>|</a:t>
            </a:r>
            <a:r>
              <a:rPr sz="1300" i="1" spc="10" dirty="0">
                <a:latin typeface="Verdana"/>
                <a:cs typeface="Verdana"/>
              </a:rPr>
              <a:t>T  </a:t>
            </a:r>
            <a:r>
              <a:rPr sz="3000" baseline="13888" dirty="0">
                <a:latin typeface="Verdana"/>
                <a:cs typeface="Verdana"/>
              </a:rPr>
              <a:t>= </a:t>
            </a:r>
            <a:r>
              <a:rPr sz="3000" i="1" spc="15" baseline="13888" dirty="0">
                <a:latin typeface="Verdana"/>
                <a:cs typeface="Verdana"/>
              </a:rPr>
              <a:t>β</a:t>
            </a:r>
            <a:r>
              <a:rPr sz="1300" spc="10" dirty="0">
                <a:latin typeface="Verdana"/>
                <a:cs typeface="Verdana"/>
              </a:rPr>
              <a:t>0</a:t>
            </a:r>
            <a:r>
              <a:rPr sz="3000" i="1" spc="15" baseline="13888" dirty="0">
                <a:latin typeface="Verdana"/>
                <a:cs typeface="Verdana"/>
              </a:rPr>
              <a:t>h </a:t>
            </a:r>
            <a:r>
              <a:rPr sz="3000" baseline="13888" dirty="0">
                <a:latin typeface="Verdana"/>
                <a:cs typeface="Verdana"/>
              </a:rPr>
              <a:t>+</a:t>
            </a:r>
            <a:r>
              <a:rPr sz="3000" spc="-442" baseline="13888" dirty="0">
                <a:latin typeface="Verdana"/>
                <a:cs typeface="Verdana"/>
              </a:rPr>
              <a:t> </a:t>
            </a:r>
            <a:r>
              <a:rPr sz="3000" i="1" spc="15" baseline="13888" dirty="0">
                <a:latin typeface="Verdana"/>
                <a:cs typeface="Verdana"/>
              </a:rPr>
              <a:t>Y</a:t>
            </a:r>
            <a:r>
              <a:rPr sz="1300" i="1" spc="10" dirty="0">
                <a:latin typeface="Verdana"/>
                <a:cs typeface="Verdana"/>
              </a:rPr>
              <a:t>T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Verdana"/>
              <a:cs typeface="Verdana"/>
            </a:endParaRPr>
          </a:p>
          <a:p>
            <a:pPr marL="76200" marR="1778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modello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passeggiata aleatoria (con </a:t>
            </a:r>
            <a:r>
              <a:rPr sz="2000" dirty="0">
                <a:latin typeface="Verdana"/>
                <a:cs typeface="Verdana"/>
              </a:rPr>
              <a:t>o senza </a:t>
            </a:r>
            <a:r>
              <a:rPr sz="2000" spc="-5" dirty="0">
                <a:latin typeface="Verdana"/>
                <a:cs typeface="Verdana"/>
              </a:rPr>
              <a:t>deriva) </a:t>
            </a:r>
            <a:r>
              <a:rPr sz="2000" dirty="0">
                <a:latin typeface="Verdana"/>
                <a:cs typeface="Verdana"/>
              </a:rPr>
              <a:t>offre  una </a:t>
            </a:r>
            <a:r>
              <a:rPr sz="2000" spc="-5" dirty="0">
                <a:latin typeface="Verdana"/>
                <a:cs typeface="Verdana"/>
              </a:rPr>
              <a:t>buona descrizione di trend </a:t>
            </a:r>
            <a:r>
              <a:rPr sz="2000" dirty="0">
                <a:latin typeface="Verdana"/>
                <a:cs typeface="Verdana"/>
              </a:rPr>
              <a:t>stocastici </a:t>
            </a:r>
            <a:r>
              <a:rPr sz="2000" spc="-5" dirty="0">
                <a:latin typeface="Verdana"/>
                <a:cs typeface="Verdana"/>
              </a:rPr>
              <a:t>in molte serie  temporali economiche.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Trend deterministici e </a:t>
            </a:r>
            <a:r>
              <a:rPr u="none" spc="-10" dirty="0"/>
              <a:t>stocastici  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0040" y="1630807"/>
            <a:ext cx="7921625" cy="37452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Ecco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consiglio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pratico: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 dirty="0">
              <a:latin typeface="Verdana"/>
              <a:cs typeface="Verdana"/>
            </a:endParaRPr>
          </a:p>
          <a:p>
            <a:pPr marL="76200" marR="68580">
              <a:lnSpc>
                <a:spcPct val="100000"/>
              </a:lnSpc>
            </a:pPr>
            <a:r>
              <a:rPr sz="2000" b="1" i="1" dirty="0">
                <a:latin typeface="Verdana"/>
                <a:cs typeface="Verdana"/>
              </a:rPr>
              <a:t>Se </a:t>
            </a:r>
            <a:r>
              <a:rPr sz="2000" b="1" i="1" spc="5" dirty="0">
                <a:latin typeface="Verdana"/>
                <a:cs typeface="Verdana"/>
              </a:rPr>
              <a:t>Y</a:t>
            </a:r>
            <a:r>
              <a:rPr sz="1950" b="1" i="1" spc="7" baseline="-21367" dirty="0">
                <a:latin typeface="Verdana"/>
                <a:cs typeface="Verdana"/>
              </a:rPr>
              <a:t>t </a:t>
            </a:r>
            <a:r>
              <a:rPr sz="2000" b="1" i="1" dirty="0">
                <a:latin typeface="Verdana"/>
                <a:cs typeface="Verdana"/>
              </a:rPr>
              <a:t>ha un trend di passeggiata aleatoria, allora </a:t>
            </a:r>
            <a:r>
              <a:rPr sz="2000" b="1" i="1" spc="5" dirty="0">
                <a:latin typeface="Verdana"/>
                <a:cs typeface="Verdana"/>
              </a:rPr>
              <a:t>ΔY</a:t>
            </a:r>
            <a:r>
              <a:rPr sz="1950" b="1" i="1" spc="7" baseline="-21367" dirty="0">
                <a:latin typeface="Verdana"/>
                <a:cs typeface="Verdana"/>
              </a:rPr>
              <a:t>t </a:t>
            </a:r>
            <a:r>
              <a:rPr sz="2000" b="1" i="1" dirty="0">
                <a:latin typeface="Verdana"/>
                <a:cs typeface="Verdana"/>
              </a:rPr>
              <a:t>è  </a:t>
            </a:r>
            <a:r>
              <a:rPr sz="2000" b="1" i="1" spc="-5" dirty="0">
                <a:latin typeface="Verdana"/>
                <a:cs typeface="Verdana"/>
              </a:rPr>
              <a:t>stazionaria </a:t>
            </a:r>
            <a:r>
              <a:rPr sz="2000" b="1" i="1" dirty="0">
                <a:latin typeface="Verdana"/>
                <a:cs typeface="Verdana"/>
              </a:rPr>
              <a:t>e l’analisi di </a:t>
            </a:r>
            <a:r>
              <a:rPr sz="2000" b="1" i="1" spc="-5" dirty="0">
                <a:latin typeface="Verdana"/>
                <a:cs typeface="Verdana"/>
              </a:rPr>
              <a:t>regressione dovrebbe essere  svolta usando </a:t>
            </a:r>
            <a:r>
              <a:rPr sz="2000" b="1" i="1" spc="5" dirty="0">
                <a:latin typeface="Verdana"/>
                <a:cs typeface="Verdana"/>
              </a:rPr>
              <a:t>ΔY</a:t>
            </a:r>
            <a:r>
              <a:rPr sz="1950" b="1" i="1" spc="7" baseline="-21367" dirty="0">
                <a:latin typeface="Verdana"/>
                <a:cs typeface="Verdana"/>
              </a:rPr>
              <a:t>t </a:t>
            </a:r>
            <a:r>
              <a:rPr sz="2000" b="1" i="1" dirty="0">
                <a:latin typeface="Verdana"/>
                <a:cs typeface="Verdana"/>
              </a:rPr>
              <a:t>anziché</a:t>
            </a:r>
            <a:r>
              <a:rPr sz="2000" b="1" i="1" spc="-229" dirty="0">
                <a:latin typeface="Verdana"/>
                <a:cs typeface="Verdana"/>
              </a:rPr>
              <a:t> </a:t>
            </a:r>
            <a:r>
              <a:rPr sz="2000" b="1" i="1" spc="5" dirty="0">
                <a:latin typeface="Verdana"/>
                <a:cs typeface="Verdana"/>
              </a:rPr>
              <a:t>Y</a:t>
            </a:r>
            <a:r>
              <a:rPr sz="1950" b="1" i="1" spc="7" baseline="-21367" dirty="0">
                <a:latin typeface="Verdana"/>
                <a:cs typeface="Verdana"/>
              </a:rPr>
              <a:t>t</a:t>
            </a:r>
            <a:r>
              <a:rPr sz="2000" b="1" i="1" spc="5" dirty="0"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 dirty="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Fattori che </a:t>
            </a:r>
            <a:r>
              <a:rPr sz="2000" spc="-5" dirty="0">
                <a:latin typeface="Verdana"/>
                <a:cs typeface="Verdana"/>
              </a:rPr>
              <a:t>portano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questo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consiglio:</a:t>
            </a:r>
            <a:endParaRPr sz="2000" dirty="0">
              <a:latin typeface="Verdana"/>
              <a:cs typeface="Verdana"/>
            </a:endParaRPr>
          </a:p>
          <a:p>
            <a:pPr marL="419100" marR="7112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spc="-5" dirty="0">
                <a:latin typeface="Verdana"/>
                <a:cs typeface="Verdana"/>
              </a:rPr>
              <a:t>Relazione tra modello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passeggiata aleatoria </a:t>
            </a:r>
            <a:r>
              <a:rPr sz="2000" dirty="0">
                <a:latin typeface="Verdana"/>
                <a:cs typeface="Verdana"/>
              </a:rPr>
              <a:t>e AR(1),  AR(2), AR(</a:t>
            </a:r>
            <a:r>
              <a:rPr sz="2000" i="1" dirty="0">
                <a:latin typeface="Verdana"/>
                <a:cs typeface="Verdana"/>
              </a:rPr>
              <a:t>p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spc="-5" dirty="0">
                <a:latin typeface="Verdana"/>
                <a:cs typeface="Verdana"/>
              </a:rPr>
              <a:t>(“radice autoregressiva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unitaria”)</a:t>
            </a:r>
            <a:endParaRPr sz="2000" dirty="0">
              <a:latin typeface="Verdana"/>
              <a:cs typeface="Verdana"/>
            </a:endParaRPr>
          </a:p>
          <a:p>
            <a:pPr marL="419100" marR="31623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test di Dickey-Fuller per verificare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ha un </a:t>
            </a:r>
            <a:r>
              <a:rPr sz="2000" spc="-5" dirty="0">
                <a:latin typeface="Verdana"/>
                <a:cs typeface="Verdana"/>
              </a:rPr>
              <a:t>trend di  passeggiata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aleatoria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Trend </a:t>
            </a:r>
            <a:r>
              <a:rPr u="none" spc="-10" dirty="0"/>
              <a:t>stocastici </a:t>
            </a:r>
            <a:r>
              <a:rPr u="none" spc="-5" dirty="0"/>
              <a:t>e radici autoregressive  </a:t>
            </a:r>
            <a:r>
              <a:rPr u="none" spc="-10" dirty="0"/>
              <a:t>unitarie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371600"/>
            <a:ext cx="7912735" cy="47696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  <a:tabLst>
                <a:tab pos="4726305" algn="l"/>
              </a:tabLst>
            </a:pPr>
            <a:r>
              <a:rPr sz="2000" spc="-5" dirty="0">
                <a:latin typeface="Verdana"/>
                <a:cs typeface="Verdana"/>
              </a:rPr>
              <a:t>Passeggiata aleatoria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(con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deriva):	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t</a:t>
            </a:r>
            <a:r>
              <a:rPr sz="1950" spc="22" baseline="-21367" dirty="0">
                <a:latin typeface="Verdana"/>
                <a:cs typeface="Verdana"/>
              </a:rPr>
              <a:t>–1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62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endParaRPr sz="1950" baseline="-21367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 dirty="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  <a:tabLst>
                <a:tab pos="3426460" algn="l"/>
              </a:tabLst>
            </a:pPr>
            <a:r>
              <a:rPr sz="2000" dirty="0">
                <a:latin typeface="Verdana"/>
                <a:cs typeface="Verdana"/>
              </a:rPr>
              <a:t>AR(1):	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Verdana"/>
                <a:cs typeface="Verdana"/>
              </a:rPr>
              <a:t>β</a:t>
            </a:r>
            <a:r>
              <a:rPr sz="1950" spc="22" baseline="-21367" dirty="0">
                <a:latin typeface="Verdana"/>
                <a:cs typeface="Verdana"/>
              </a:rPr>
              <a:t>1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t</a:t>
            </a:r>
            <a:r>
              <a:rPr sz="1950" spc="22" baseline="-21367" dirty="0">
                <a:latin typeface="Verdana"/>
                <a:cs typeface="Verdana"/>
              </a:rPr>
              <a:t>–1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60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endParaRPr sz="1950" baseline="-21367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 dirty="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passeggiata aleatoria </a:t>
            </a:r>
            <a:r>
              <a:rPr sz="2000" dirty="0">
                <a:latin typeface="Verdana"/>
                <a:cs typeface="Verdana"/>
              </a:rPr>
              <a:t>è un AR(1) con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3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1.</a:t>
            </a:r>
            <a:endParaRPr sz="2000" dirty="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Il caso </a:t>
            </a:r>
            <a:r>
              <a:rPr sz="2000" spc="-5" dirty="0">
                <a:latin typeface="Verdana"/>
                <a:cs typeface="Verdana"/>
              </a:rPr>
              <a:t>speciale di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1 è </a:t>
            </a:r>
            <a:r>
              <a:rPr sz="2000" spc="-5" dirty="0">
                <a:latin typeface="Verdana"/>
                <a:cs typeface="Verdana"/>
              </a:rPr>
              <a:t>detto radice</a:t>
            </a:r>
            <a:r>
              <a:rPr sz="2000" spc="-3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unitaria*.</a:t>
            </a:r>
            <a:endParaRPr sz="2000" dirty="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Quando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1, </a:t>
            </a:r>
            <a:r>
              <a:rPr sz="2000" spc="-5" dirty="0">
                <a:latin typeface="Verdana"/>
                <a:cs typeface="Verdana"/>
              </a:rPr>
              <a:t>il modello AR(1)</a:t>
            </a:r>
            <a:r>
              <a:rPr sz="2000" spc="-2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diventa</a:t>
            </a:r>
            <a:endParaRPr sz="2000" dirty="0">
              <a:latin typeface="Verdana"/>
              <a:cs typeface="Verdana"/>
            </a:endParaRPr>
          </a:p>
          <a:p>
            <a:pPr marL="334391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Verdana"/>
                <a:cs typeface="Verdana"/>
              </a:rPr>
              <a:t>Δ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48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endParaRPr sz="1950" baseline="-21367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 dirty="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*Questa </a:t>
            </a:r>
            <a:r>
              <a:rPr sz="2000" spc="-5" dirty="0">
                <a:latin typeface="Verdana"/>
                <a:cs typeface="Verdana"/>
              </a:rPr>
              <a:t>terminologia deriva dal considerare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l’equazione</a:t>
            </a:r>
            <a:endParaRPr sz="2000" dirty="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Verdana"/>
                <a:cs typeface="Verdana"/>
              </a:rPr>
              <a:t>1 –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2000" i="1" spc="10" dirty="0">
                <a:latin typeface="Verdana"/>
                <a:cs typeface="Verdana"/>
              </a:rPr>
              <a:t>z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 – la </a:t>
            </a:r>
            <a:r>
              <a:rPr sz="2000" spc="-5" dirty="0">
                <a:latin typeface="Verdana"/>
                <a:cs typeface="Verdana"/>
              </a:rPr>
              <a:t>“radice” </a:t>
            </a:r>
            <a:r>
              <a:rPr sz="2000" dirty="0">
                <a:latin typeface="Verdana"/>
                <a:cs typeface="Verdana"/>
              </a:rPr>
              <a:t>di questa </a:t>
            </a:r>
            <a:r>
              <a:rPr sz="2000" spc="-5" dirty="0">
                <a:latin typeface="Verdana"/>
                <a:cs typeface="Verdana"/>
              </a:rPr>
              <a:t>equazione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i="1" dirty="0">
                <a:latin typeface="Verdana"/>
                <a:cs typeface="Verdana"/>
              </a:rPr>
              <a:t>z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1/</a:t>
            </a:r>
            <a:r>
              <a:rPr sz="2000" i="1" dirty="0">
                <a:latin typeface="Verdana"/>
                <a:cs typeface="Verdana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 che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</a:p>
          <a:p>
            <a:pPr marL="4191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uguale a uno </a:t>
            </a:r>
            <a:r>
              <a:rPr sz="2000" spc="-5" dirty="0">
                <a:latin typeface="Verdana"/>
                <a:cs typeface="Verdana"/>
              </a:rPr>
              <a:t>(unità)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3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369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3255" algn="l"/>
              </a:tabLst>
            </a:pPr>
            <a:r>
              <a:rPr u="none" spc="-5" dirty="0"/>
              <a:t>C.	Quali problemi </a:t>
            </a:r>
            <a:r>
              <a:rPr u="none" spc="-10" dirty="0"/>
              <a:t>sono causati dai</a:t>
            </a:r>
            <a:r>
              <a:rPr u="none" spc="120" dirty="0"/>
              <a:t> </a:t>
            </a:r>
            <a:r>
              <a:rPr u="none" spc="-5" dirty="0"/>
              <a:t>trend?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68640" cy="434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458470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coefficienti </a:t>
            </a:r>
            <a:r>
              <a:rPr sz="2400" dirty="0">
                <a:latin typeface="Verdana"/>
                <a:cs typeface="Verdana"/>
              </a:rPr>
              <a:t>AR </a:t>
            </a:r>
            <a:r>
              <a:rPr sz="2400" spc="-5" dirty="0">
                <a:latin typeface="Verdana"/>
                <a:cs typeface="Verdana"/>
              </a:rPr>
              <a:t>sono fortemente distorti verso  zero. Questo porta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previsioni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scadenti.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Verdana"/>
              <a:buAutoNum type="arabicPeriod"/>
            </a:pPr>
            <a:endParaRPr sz="3300">
              <a:latin typeface="Verdana"/>
              <a:cs typeface="Verdana"/>
            </a:endParaRPr>
          </a:p>
          <a:p>
            <a:pPr marL="527685" marR="24066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Verdana"/>
                <a:cs typeface="Verdana"/>
              </a:rPr>
              <a:t>Alcune </a:t>
            </a:r>
            <a:r>
              <a:rPr sz="2400" spc="-5" dirty="0">
                <a:latin typeface="Verdana"/>
                <a:cs typeface="Verdana"/>
              </a:rPr>
              <a:t>statistiche </a:t>
            </a:r>
            <a:r>
              <a:rPr sz="2400" i="1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non hanno una </a:t>
            </a:r>
            <a:r>
              <a:rPr sz="2400" spc="-5" dirty="0">
                <a:latin typeface="Verdana"/>
                <a:cs typeface="Verdana"/>
              </a:rPr>
              <a:t>distribuzione  normale </a:t>
            </a:r>
            <a:r>
              <a:rPr sz="2400" dirty="0">
                <a:latin typeface="Verdana"/>
                <a:cs typeface="Verdana"/>
              </a:rPr>
              <a:t>standard, anche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grandi </a:t>
            </a:r>
            <a:r>
              <a:rPr sz="2400" dirty="0">
                <a:latin typeface="Verdana"/>
                <a:cs typeface="Verdana"/>
              </a:rPr>
              <a:t>campioni </a:t>
            </a:r>
            <a:r>
              <a:rPr sz="2400" spc="-5" dirty="0">
                <a:latin typeface="Verdana"/>
                <a:cs typeface="Verdana"/>
              </a:rPr>
              <a:t>(ci  torneremo più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avanti).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Verdana"/>
              <a:buAutoNum type="arabicPeriod"/>
            </a:pPr>
            <a:endParaRPr sz="33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hanno entrambe </a:t>
            </a:r>
            <a:r>
              <a:rPr sz="2400" spc="-5" dirty="0">
                <a:latin typeface="Verdana"/>
                <a:cs typeface="Verdana"/>
              </a:rPr>
              <a:t>trend di passeggiata  aleatoria, </a:t>
            </a:r>
            <a:r>
              <a:rPr sz="2400" spc="-10" dirty="0">
                <a:latin typeface="Verdana"/>
                <a:cs typeface="Verdana"/>
              </a:rPr>
              <a:t>allora </a:t>
            </a:r>
            <a:r>
              <a:rPr sz="2400" spc="-5" dirty="0">
                <a:latin typeface="Verdana"/>
                <a:cs typeface="Verdana"/>
              </a:rPr>
              <a:t>possono apparire correlate </a:t>
            </a:r>
            <a:r>
              <a:rPr sz="2400" dirty="0">
                <a:latin typeface="Verdana"/>
                <a:cs typeface="Verdana"/>
              </a:rPr>
              <a:t>anche  se non </a:t>
            </a:r>
            <a:r>
              <a:rPr sz="2400" spc="-5" dirty="0">
                <a:latin typeface="Verdana"/>
                <a:cs typeface="Verdana"/>
              </a:rPr>
              <a:t>lo sono </a:t>
            </a:r>
            <a:r>
              <a:rPr sz="2400" dirty="0">
                <a:latin typeface="Verdana"/>
                <a:cs typeface="Verdana"/>
              </a:rPr>
              <a:t>– si </a:t>
            </a:r>
            <a:r>
              <a:rPr sz="2400" spc="-5" dirty="0">
                <a:latin typeface="Verdana"/>
                <a:cs typeface="Verdana"/>
              </a:rPr>
              <a:t>possono </a:t>
            </a:r>
            <a:r>
              <a:rPr sz="2400" dirty="0">
                <a:latin typeface="Verdana"/>
                <a:cs typeface="Verdana"/>
              </a:rPr>
              <a:t>ottenere </a:t>
            </a:r>
            <a:r>
              <a:rPr sz="2400" spc="-5" dirty="0">
                <a:latin typeface="Verdana"/>
                <a:cs typeface="Verdana"/>
              </a:rPr>
              <a:t>“regressioni  </a:t>
            </a:r>
            <a:r>
              <a:rPr sz="2400" dirty="0">
                <a:latin typeface="Verdana"/>
                <a:cs typeface="Verdana"/>
              </a:rPr>
              <a:t>spurie”. Di seguito un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esempio…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153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0720" algn="l"/>
              </a:tabLst>
            </a:pPr>
            <a:r>
              <a:rPr u="none" spc="-5" dirty="0"/>
              <a:t>D.	Come si individuano trend</a:t>
            </a:r>
            <a:r>
              <a:rPr u="none" spc="110" dirty="0"/>
              <a:t> </a:t>
            </a:r>
            <a:r>
              <a:rPr u="none" spc="-10" dirty="0"/>
              <a:t>stocastici?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246745" cy="514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8485" marR="16383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78485" algn="l"/>
                <a:tab pos="579120" algn="l"/>
              </a:tabLst>
            </a:pP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traccia il grafico dei dati </a:t>
            </a:r>
            <a:r>
              <a:rPr sz="2000" dirty="0">
                <a:latin typeface="Verdana"/>
                <a:cs typeface="Verdana"/>
              </a:rPr>
              <a:t>– ci </a:t>
            </a:r>
            <a:r>
              <a:rPr sz="2000" spc="-5" dirty="0">
                <a:latin typeface="Verdana"/>
                <a:cs typeface="Verdana"/>
              </a:rPr>
              <a:t>sono movimenti persistenti  di lungo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termine?</a:t>
            </a:r>
            <a:endParaRPr sz="2000" dirty="0">
              <a:latin typeface="Verdana"/>
              <a:cs typeface="Verdana"/>
            </a:endParaRPr>
          </a:p>
          <a:p>
            <a:pPr marL="578485" indent="-515620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578485" algn="l"/>
                <a:tab pos="579120" algn="l"/>
              </a:tabLst>
            </a:pPr>
            <a:r>
              <a:rPr sz="2000" dirty="0">
                <a:latin typeface="Verdana"/>
                <a:cs typeface="Verdana"/>
              </a:rPr>
              <a:t>Si usa un </a:t>
            </a:r>
            <a:r>
              <a:rPr sz="2000" spc="-5" dirty="0">
                <a:latin typeface="Verdana"/>
                <a:cs typeface="Verdana"/>
              </a:rPr>
              <a:t>test di regressione per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passeggiata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aleatoria:</a:t>
            </a:r>
            <a:endParaRPr sz="2000" dirty="0">
              <a:latin typeface="Verdana"/>
              <a:cs typeface="Verdana"/>
            </a:endParaRPr>
          </a:p>
          <a:p>
            <a:pPr marL="5784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il test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Dickey-Fuller per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radice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unitaria.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 dirty="0">
              <a:latin typeface="Verdana"/>
              <a:cs typeface="Verdana"/>
            </a:endParaRPr>
          </a:p>
          <a:p>
            <a:pPr marL="63500" algn="ctr">
              <a:lnSpc>
                <a:spcPct val="100000"/>
              </a:lnSpc>
            </a:pPr>
            <a:r>
              <a:rPr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Il </a:t>
            </a:r>
            <a:r>
              <a:rPr b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test di Dickey-Fuller in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un</a:t>
            </a:r>
            <a:r>
              <a:rPr b="1" u="sng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AR(1)</a:t>
            </a:r>
            <a:endParaRPr lang="it-IT" b="1" u="sng" dirty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63500" algn="ctr">
              <a:lnSpc>
                <a:spcPct val="100000"/>
              </a:lnSpc>
            </a:pPr>
            <a:endParaRPr lang="it-IT" u="sng" dirty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63500" algn="ctr">
              <a:lnSpc>
                <a:spcPct val="100000"/>
              </a:lnSpc>
            </a:pP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H</a:t>
            </a:r>
            <a:r>
              <a:rPr lang="it-IT" baseline="-250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0</a:t>
            </a:r>
            <a:r>
              <a:rPr lang="el-GR" i="1" spc="10" dirty="0">
                <a:latin typeface="Verdana"/>
                <a:cs typeface="Verdana"/>
              </a:rPr>
              <a:t> β</a:t>
            </a:r>
            <a:r>
              <a:rPr lang="el-GR" spc="15" baseline="-21367" dirty="0">
                <a:latin typeface="Verdana"/>
                <a:cs typeface="Verdana"/>
              </a:rPr>
              <a:t>1 </a:t>
            </a:r>
            <a:r>
              <a:rPr lang="el-GR" spc="5" dirty="0">
                <a:latin typeface="Verdana"/>
                <a:cs typeface="Verdana"/>
              </a:rPr>
              <a:t>= </a:t>
            </a:r>
            <a:r>
              <a:rPr lang="el-GR" dirty="0">
                <a:latin typeface="Verdana"/>
                <a:cs typeface="Verdana"/>
              </a:rPr>
              <a:t>1</a:t>
            </a:r>
            <a:r>
              <a:rPr lang="it-IT" dirty="0">
                <a:latin typeface="Verdana"/>
                <a:cs typeface="Verdana"/>
              </a:rPr>
              <a:t> contro H</a:t>
            </a:r>
            <a:r>
              <a:rPr lang="it-IT" baseline="-25000" dirty="0">
                <a:latin typeface="Verdana"/>
                <a:cs typeface="Verdana"/>
              </a:rPr>
              <a:t>1</a:t>
            </a:r>
            <a:r>
              <a:rPr lang="el-GR" i="1" spc="10" dirty="0">
                <a:latin typeface="Verdana"/>
                <a:cs typeface="Verdana"/>
              </a:rPr>
              <a:t> β</a:t>
            </a:r>
            <a:r>
              <a:rPr lang="el-GR" spc="15" baseline="-21367" dirty="0">
                <a:latin typeface="Verdana"/>
                <a:cs typeface="Verdana"/>
              </a:rPr>
              <a:t>1 </a:t>
            </a:r>
            <a:r>
              <a:rPr lang="it-IT" spc="5" dirty="0">
                <a:latin typeface="Verdana"/>
                <a:cs typeface="Verdana"/>
              </a:rPr>
              <a:t>&lt;</a:t>
            </a:r>
            <a:r>
              <a:rPr lang="el-GR" spc="5" dirty="0">
                <a:latin typeface="Verdana"/>
                <a:cs typeface="Verdana"/>
              </a:rPr>
              <a:t> </a:t>
            </a:r>
            <a:r>
              <a:rPr lang="el-GR" dirty="0">
                <a:latin typeface="Verdana"/>
                <a:cs typeface="Verdana"/>
              </a:rPr>
              <a:t>1</a:t>
            </a:r>
            <a:r>
              <a:rPr lang="it-IT" dirty="0">
                <a:latin typeface="Verdana"/>
                <a:cs typeface="Verdana"/>
              </a:rPr>
              <a:t> nella </a:t>
            </a:r>
            <a:r>
              <a:rPr lang="it-IT" dirty="0" err="1">
                <a:latin typeface="Verdana"/>
                <a:cs typeface="Verdana"/>
              </a:rPr>
              <a:t>Y</a:t>
            </a:r>
            <a:r>
              <a:rPr lang="it-IT" baseline="-25000" dirty="0" err="1">
                <a:latin typeface="Verdana"/>
                <a:cs typeface="Verdana"/>
              </a:rPr>
              <a:t>t</a:t>
            </a:r>
            <a:r>
              <a:rPr lang="it-IT" dirty="0">
                <a:latin typeface="Verdana"/>
                <a:cs typeface="Verdana"/>
              </a:rPr>
              <a:t>=</a:t>
            </a:r>
            <a:r>
              <a:rPr lang="el-GR" i="1" spc="10" dirty="0">
                <a:latin typeface="Verdana"/>
                <a:cs typeface="Verdana"/>
              </a:rPr>
              <a:t> β</a:t>
            </a:r>
            <a:r>
              <a:rPr lang="it-IT" i="1" spc="15" baseline="-21367" dirty="0">
                <a:latin typeface="Verdana"/>
                <a:cs typeface="Verdana"/>
              </a:rPr>
              <a:t>0+</a:t>
            </a:r>
            <a:r>
              <a:rPr lang="el-GR" spc="15" baseline="-21367" dirty="0">
                <a:latin typeface="Verdana"/>
                <a:cs typeface="Verdana"/>
              </a:rPr>
              <a:t> </a:t>
            </a:r>
            <a:r>
              <a:rPr lang="el-GR" i="1" spc="10" dirty="0">
                <a:latin typeface="Verdana"/>
                <a:cs typeface="Verdana"/>
              </a:rPr>
              <a:t>β</a:t>
            </a:r>
            <a:r>
              <a:rPr lang="el-GR" spc="15" baseline="-21367" dirty="0">
                <a:latin typeface="Verdana"/>
                <a:cs typeface="Verdana"/>
              </a:rPr>
              <a:t>1</a:t>
            </a:r>
            <a:r>
              <a:rPr lang="it-IT" spc="15" dirty="0">
                <a:latin typeface="Verdana"/>
                <a:cs typeface="Verdana"/>
              </a:rPr>
              <a:t>T</a:t>
            </a:r>
            <a:r>
              <a:rPr lang="it-IT" spc="15" baseline="-25000" dirty="0">
                <a:latin typeface="Verdana"/>
                <a:cs typeface="Verdana"/>
              </a:rPr>
              <a:t>t-1</a:t>
            </a:r>
            <a:r>
              <a:rPr lang="it-IT" spc="15" dirty="0">
                <a:latin typeface="Verdana"/>
                <a:cs typeface="Verdana"/>
              </a:rPr>
              <a:t> +u</a:t>
            </a:r>
            <a:r>
              <a:rPr lang="it-IT" spc="15" baseline="-25000" dirty="0">
                <a:latin typeface="Verdana"/>
                <a:cs typeface="Verdana"/>
              </a:rPr>
              <a:t>t</a:t>
            </a:r>
            <a:endParaRPr lang="it-IT" baseline="-25000" dirty="0">
              <a:latin typeface="Verdana"/>
              <a:cs typeface="Verdana"/>
            </a:endParaRPr>
          </a:p>
          <a:p>
            <a:pPr marL="63500" algn="ctr">
              <a:lnSpc>
                <a:spcPct val="100000"/>
              </a:lnSpc>
            </a:pP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Questo test si effettua facilmente stimando una versione modificata sottraendo a Y</a:t>
            </a:r>
            <a:r>
              <a:rPr lang="it-IT" baseline="-250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t-1 </a:t>
            </a: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 entrambe i membri</a:t>
            </a:r>
          </a:p>
          <a:p>
            <a:pPr marL="63500" algn="ctr">
              <a:lnSpc>
                <a:spcPct val="100000"/>
              </a:lnSpc>
            </a:pP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Sia  </a:t>
            </a: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  <a:sym typeface="Symbol" panose="05050102010706020507" pitchFamily="18" charset="2"/>
              </a:rPr>
              <a:t>=</a:t>
            </a:r>
            <a:r>
              <a:rPr lang="el-GR" i="1" spc="10" dirty="0">
                <a:latin typeface="Verdana"/>
                <a:cs typeface="Verdana"/>
              </a:rPr>
              <a:t> β</a:t>
            </a:r>
            <a:r>
              <a:rPr lang="el-GR" spc="15" baseline="-21367" dirty="0">
                <a:latin typeface="Verdana"/>
                <a:cs typeface="Verdana"/>
              </a:rPr>
              <a:t>1 </a:t>
            </a:r>
            <a:r>
              <a:rPr lang="it-IT" spc="5" dirty="0">
                <a:latin typeface="Verdana"/>
                <a:cs typeface="Verdana"/>
              </a:rPr>
              <a:t>-</a:t>
            </a:r>
            <a:r>
              <a:rPr lang="el-GR" spc="5" dirty="0">
                <a:latin typeface="Verdana"/>
                <a:cs typeface="Verdana"/>
              </a:rPr>
              <a:t> </a:t>
            </a:r>
            <a:r>
              <a:rPr lang="el-GR" dirty="0">
                <a:latin typeface="Verdana"/>
                <a:cs typeface="Verdana"/>
              </a:rPr>
              <a:t>1</a:t>
            </a:r>
            <a:r>
              <a:rPr lang="it-IT" dirty="0">
                <a:latin typeface="Verdana"/>
                <a:cs typeface="Verdana"/>
              </a:rPr>
              <a:t> allora l’ipotesi nulla ed alternativa diventano:</a:t>
            </a:r>
          </a:p>
          <a:p>
            <a:pPr marL="63500" algn="ctr"/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H</a:t>
            </a:r>
            <a:r>
              <a:rPr lang="it-IT" baseline="-250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0</a:t>
            </a:r>
            <a:r>
              <a:rPr lang="el-GR" i="1" spc="10" dirty="0">
                <a:latin typeface="Verdana"/>
                <a:cs typeface="Verdana"/>
              </a:rPr>
              <a:t> </a:t>
            </a: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  <a:sym typeface="Symbol" panose="05050102010706020507" pitchFamily="18" charset="2"/>
              </a:rPr>
              <a:t> </a:t>
            </a:r>
            <a:r>
              <a:rPr lang="el-GR" spc="5" dirty="0">
                <a:latin typeface="Verdana"/>
                <a:cs typeface="Verdana"/>
              </a:rPr>
              <a:t>= </a:t>
            </a:r>
            <a:r>
              <a:rPr lang="it-IT" spc="5" dirty="0">
                <a:latin typeface="Verdana"/>
                <a:cs typeface="Verdana"/>
              </a:rPr>
              <a:t>0</a:t>
            </a:r>
            <a:r>
              <a:rPr lang="it-IT" dirty="0">
                <a:latin typeface="Verdana"/>
                <a:cs typeface="Verdana"/>
              </a:rPr>
              <a:t> contro H</a:t>
            </a:r>
            <a:r>
              <a:rPr lang="it-IT" baseline="-25000" dirty="0">
                <a:latin typeface="Verdana"/>
                <a:cs typeface="Verdana"/>
              </a:rPr>
              <a:t>1</a:t>
            </a:r>
            <a:r>
              <a:rPr lang="el-GR" i="1" spc="10" dirty="0">
                <a:latin typeface="Verdana"/>
                <a:cs typeface="Verdana"/>
              </a:rPr>
              <a:t> </a:t>
            </a: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  <a:sym typeface="Symbol" panose="05050102010706020507" pitchFamily="18" charset="2"/>
              </a:rPr>
              <a:t></a:t>
            </a:r>
            <a:r>
              <a:rPr lang="el-GR" spc="15" baseline="-21367" dirty="0">
                <a:latin typeface="Verdana"/>
                <a:cs typeface="Verdana"/>
              </a:rPr>
              <a:t> </a:t>
            </a:r>
            <a:r>
              <a:rPr lang="it-IT" spc="5" dirty="0">
                <a:latin typeface="Verdana"/>
                <a:cs typeface="Verdana"/>
              </a:rPr>
              <a:t>&lt;</a:t>
            </a:r>
            <a:r>
              <a:rPr lang="el-GR" spc="5" dirty="0">
                <a:latin typeface="Verdana"/>
                <a:cs typeface="Verdana"/>
              </a:rPr>
              <a:t> </a:t>
            </a:r>
            <a:r>
              <a:rPr lang="it-IT" spc="5" dirty="0">
                <a:latin typeface="Verdana"/>
                <a:cs typeface="Verdana"/>
              </a:rPr>
              <a:t>0</a:t>
            </a:r>
            <a:endParaRPr lang="it-IT" dirty="0">
              <a:latin typeface="Verdana"/>
              <a:cs typeface="Verdana"/>
            </a:endParaRPr>
          </a:p>
          <a:p>
            <a:pPr marL="63500" algn="ctr"/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Nella </a:t>
            </a:r>
            <a:r>
              <a:rPr lang="it-IT" dirty="0" err="1">
                <a:latin typeface="Verdana"/>
                <a:cs typeface="Verdana"/>
              </a:rPr>
              <a:t>Y</a:t>
            </a:r>
            <a:r>
              <a:rPr lang="it-IT" baseline="-25000" dirty="0" err="1">
                <a:latin typeface="Verdana"/>
                <a:cs typeface="Verdana"/>
              </a:rPr>
              <a:t>t</a:t>
            </a:r>
            <a:r>
              <a:rPr lang="it-IT" dirty="0">
                <a:latin typeface="Verdana"/>
                <a:cs typeface="Verdana"/>
              </a:rPr>
              <a:t>=</a:t>
            </a:r>
            <a:r>
              <a:rPr lang="el-GR" i="1" spc="10" dirty="0">
                <a:latin typeface="Verdana"/>
                <a:cs typeface="Verdana"/>
              </a:rPr>
              <a:t> β</a:t>
            </a:r>
            <a:r>
              <a:rPr lang="it-IT" i="1" spc="15" baseline="-21367" dirty="0">
                <a:latin typeface="Verdana"/>
                <a:cs typeface="Verdana"/>
              </a:rPr>
              <a:t>0+</a:t>
            </a:r>
            <a:r>
              <a:rPr lang="el-GR" spc="15" baseline="-21367" dirty="0">
                <a:latin typeface="Verdana"/>
                <a:cs typeface="Verdana"/>
              </a:rPr>
              <a:t> </a:t>
            </a:r>
            <a:r>
              <a:rPr lang="it-IT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  <a:sym typeface="Symbol" panose="05050102010706020507" pitchFamily="18" charset="2"/>
              </a:rPr>
              <a:t> </a:t>
            </a:r>
            <a:r>
              <a:rPr lang="it-IT" spc="15" dirty="0">
                <a:latin typeface="Verdana"/>
                <a:cs typeface="Verdana"/>
              </a:rPr>
              <a:t>T</a:t>
            </a:r>
            <a:r>
              <a:rPr lang="it-IT" spc="15" baseline="-25000" dirty="0">
                <a:latin typeface="Verdana"/>
                <a:cs typeface="Verdana"/>
              </a:rPr>
              <a:t>t-1</a:t>
            </a:r>
            <a:r>
              <a:rPr lang="it-IT" spc="15" dirty="0">
                <a:latin typeface="Verdana"/>
                <a:cs typeface="Verdana"/>
              </a:rPr>
              <a:t> +u</a:t>
            </a:r>
            <a:r>
              <a:rPr lang="it-IT" spc="15" baseline="-25000" dirty="0">
                <a:latin typeface="Verdana"/>
                <a:cs typeface="Verdana"/>
              </a:rPr>
              <a:t>t</a:t>
            </a:r>
            <a:endParaRPr lang="it-IT" baseline="-25000" dirty="0">
              <a:latin typeface="Verdana"/>
              <a:cs typeface="Verdana"/>
            </a:endParaRPr>
          </a:p>
          <a:p>
            <a:pPr marL="63500" algn="ctr">
              <a:lnSpc>
                <a:spcPct val="100000"/>
              </a:lnSpc>
            </a:pPr>
            <a:endParaRPr lang="it-IT" dirty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63500" algn="ctr">
              <a:lnSpc>
                <a:spcPct val="100000"/>
              </a:lnSpc>
            </a:pPr>
            <a:endParaRPr sz="3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6987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27380" algn="l"/>
              </a:tabLst>
            </a:pPr>
            <a:r>
              <a:rPr u="none" spc="-5" dirty="0"/>
              <a:t>E.	Come risolvere/mitigare i problemi  </a:t>
            </a:r>
            <a:r>
              <a:rPr u="none" spc="-10" dirty="0"/>
              <a:t>generati </a:t>
            </a:r>
            <a:r>
              <a:rPr u="none" spc="-5" dirty="0"/>
              <a:t>dai</a:t>
            </a:r>
            <a:r>
              <a:rPr u="none" spc="45" dirty="0"/>
              <a:t> </a:t>
            </a:r>
            <a:r>
              <a:rPr u="none" spc="-5" dirty="0"/>
              <a:t>trend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371600"/>
            <a:ext cx="7885430" cy="49680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1176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dirty="0">
                <a:latin typeface="Verdana"/>
                <a:cs typeface="Verdana"/>
              </a:rPr>
              <a:t>ha una </a:t>
            </a:r>
            <a:r>
              <a:rPr sz="2400" spc="-5" dirty="0">
                <a:latin typeface="Verdana"/>
                <a:cs typeface="Verdana"/>
              </a:rPr>
              <a:t>radice </a:t>
            </a:r>
            <a:r>
              <a:rPr sz="2400" spc="-10" dirty="0">
                <a:latin typeface="Verdana"/>
                <a:cs typeface="Verdana"/>
              </a:rPr>
              <a:t>unitaria </a:t>
            </a:r>
            <a:r>
              <a:rPr sz="2400" dirty="0">
                <a:latin typeface="Verdana"/>
                <a:cs typeface="Verdana"/>
              </a:rPr>
              <a:t>(ha un trend </a:t>
            </a:r>
            <a:r>
              <a:rPr sz="2400" spc="-5" dirty="0">
                <a:latin typeface="Verdana"/>
                <a:cs typeface="Verdana"/>
              </a:rPr>
              <a:t>stocastico  di passeggiata aleatoria),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modo </a:t>
            </a:r>
            <a:r>
              <a:rPr sz="2400" spc="-5" dirty="0">
                <a:latin typeface="Verdana"/>
                <a:cs typeface="Verdana"/>
              </a:rPr>
              <a:t>più </a:t>
            </a:r>
            <a:r>
              <a:rPr sz="2400" spc="-10" dirty="0">
                <a:latin typeface="Verdana"/>
                <a:cs typeface="Verdana"/>
              </a:rPr>
              <a:t>facile </a:t>
            </a:r>
            <a:r>
              <a:rPr sz="2400" spc="-5" dirty="0">
                <a:latin typeface="Verdana"/>
                <a:cs typeface="Verdana"/>
              </a:rPr>
              <a:t>per  evitare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problemi posti da ciò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quello di modellare 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differenze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prime.</a:t>
            </a:r>
            <a:endParaRPr sz="2400" dirty="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Nel caso di </a:t>
            </a:r>
            <a:r>
              <a:rPr sz="2400" dirty="0">
                <a:latin typeface="Verdana"/>
                <a:cs typeface="Verdana"/>
              </a:rPr>
              <a:t>AR, questo </a:t>
            </a:r>
            <a:r>
              <a:rPr sz="2400" spc="-10" dirty="0">
                <a:latin typeface="Verdana"/>
                <a:cs typeface="Verdana"/>
              </a:rPr>
              <a:t>significa </a:t>
            </a:r>
            <a:r>
              <a:rPr sz="2400" spc="-5" dirty="0">
                <a:latin typeface="Verdana"/>
                <a:cs typeface="Verdana"/>
              </a:rPr>
              <a:t>specificare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l’AR</a:t>
            </a:r>
            <a:endParaRPr sz="2400" dirty="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usando </a:t>
            </a:r>
            <a:r>
              <a:rPr sz="2400" spc="-5" dirty="0">
                <a:latin typeface="Verdana"/>
                <a:cs typeface="Verdana"/>
              </a:rPr>
              <a:t>differenze prime di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i="1" spc="540" baseline="-20833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(Δ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 dirty="0">
              <a:latin typeface="Verdana"/>
              <a:cs typeface="Verdana"/>
            </a:endParaRPr>
          </a:p>
          <a:p>
            <a:pPr marL="393700" marR="431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Questo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ciò </a:t>
            </a:r>
            <a:r>
              <a:rPr sz="2400" dirty="0">
                <a:latin typeface="Verdana"/>
                <a:cs typeface="Verdana"/>
              </a:rPr>
              <a:t>che abbiamo </a:t>
            </a:r>
            <a:r>
              <a:rPr sz="2400" spc="-5" dirty="0">
                <a:latin typeface="Verdana"/>
                <a:cs typeface="Verdana"/>
              </a:rPr>
              <a:t>fatto nella nostra  trattazione </a:t>
            </a:r>
            <a:r>
              <a:rPr sz="2400" spc="-10" dirty="0">
                <a:latin typeface="Verdana"/>
                <a:cs typeface="Verdana"/>
              </a:rPr>
              <a:t>iniziale </a:t>
            </a:r>
            <a:r>
              <a:rPr sz="2400" spc="-5" dirty="0">
                <a:latin typeface="Verdana"/>
                <a:cs typeface="Verdana"/>
              </a:rPr>
              <a:t>dell’inflazione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motivo era 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l’osservazione del </a:t>
            </a:r>
            <a:r>
              <a:rPr sz="2400" spc="-10" dirty="0">
                <a:latin typeface="Verdana"/>
                <a:cs typeface="Verdana"/>
              </a:rPr>
              <a:t>grafico </a:t>
            </a:r>
            <a:r>
              <a:rPr sz="2400" spc="-5" dirty="0">
                <a:latin typeface="Verdana"/>
                <a:cs typeface="Verdana"/>
              </a:rPr>
              <a:t>dell’inflazione, più </a:t>
            </a:r>
            <a:r>
              <a:rPr sz="2400" dirty="0">
                <a:latin typeface="Verdana"/>
                <a:cs typeface="Verdana"/>
              </a:rPr>
              <a:t>i  </a:t>
            </a:r>
            <a:r>
              <a:rPr sz="2400" spc="-5" dirty="0">
                <a:latin typeface="Verdana"/>
                <a:cs typeface="Verdana"/>
              </a:rPr>
              <a:t>risultati del test </a:t>
            </a:r>
            <a:r>
              <a:rPr sz="2400" dirty="0">
                <a:latin typeface="Verdana"/>
                <a:cs typeface="Verdana"/>
              </a:rPr>
              <a:t>DF, </a:t>
            </a:r>
            <a:r>
              <a:rPr sz="2400" spc="-5" dirty="0">
                <a:latin typeface="Verdana"/>
                <a:cs typeface="Verdana"/>
              </a:rPr>
              <a:t>suggeriscono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l’inflazione  abbia verosimilmente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radice </a:t>
            </a:r>
            <a:r>
              <a:rPr sz="2400" spc="-10" dirty="0">
                <a:latin typeface="Verdana"/>
                <a:cs typeface="Verdana"/>
              </a:rPr>
              <a:t>unitaria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perciò  abbiamo </a:t>
            </a:r>
            <a:r>
              <a:rPr sz="2400" dirty="0">
                <a:latin typeface="Verdana"/>
                <a:cs typeface="Verdana"/>
              </a:rPr>
              <a:t>stimato </a:t>
            </a:r>
            <a:r>
              <a:rPr sz="2400" spc="-5" dirty="0">
                <a:latin typeface="Verdana"/>
                <a:cs typeface="Verdana"/>
              </a:rPr>
              <a:t>gli </a:t>
            </a:r>
            <a:r>
              <a:rPr sz="2400" dirty="0">
                <a:latin typeface="Verdana"/>
                <a:cs typeface="Verdana"/>
              </a:rPr>
              <a:t>AR usando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Δ</a:t>
            </a:r>
            <a:r>
              <a:rPr sz="2400" i="1" spc="-5" dirty="0">
                <a:latin typeface="Verdana"/>
                <a:cs typeface="Verdana"/>
              </a:rPr>
              <a:t>Inf</a:t>
            </a:r>
            <a:r>
              <a:rPr sz="2400" i="1" spc="-7" baseline="-20833" dirty="0">
                <a:latin typeface="Verdana"/>
                <a:cs typeface="Verdana"/>
              </a:rPr>
              <a:t>t</a:t>
            </a:r>
            <a:endParaRPr sz="2400" baseline="-20833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37413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951730" algn="l"/>
              </a:tabLst>
            </a:pPr>
            <a:r>
              <a:rPr u="none" spc="-5" dirty="0"/>
              <a:t>9. Non</a:t>
            </a:r>
            <a:r>
              <a:rPr u="none" spc="25" dirty="0"/>
              <a:t> </a:t>
            </a:r>
            <a:r>
              <a:rPr u="none" spc="-10" dirty="0"/>
              <a:t>staziona</a:t>
            </a:r>
            <a:r>
              <a:rPr u="none" spc="-5" dirty="0"/>
              <a:t>rietà</a:t>
            </a:r>
            <a:r>
              <a:rPr u="none" spc="55" dirty="0"/>
              <a:t> </a:t>
            </a:r>
            <a:r>
              <a:rPr u="none" spc="-5" dirty="0"/>
              <a:t>II:</a:t>
            </a:r>
            <a:r>
              <a:rPr u="none" dirty="0"/>
              <a:t>	</a:t>
            </a:r>
            <a:r>
              <a:rPr u="none" spc="-10" dirty="0" err="1"/>
              <a:t>rotture</a:t>
            </a:r>
            <a:endParaRPr u="none"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005445" cy="41812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Il secondo </a:t>
            </a:r>
            <a:r>
              <a:rPr sz="2000" spc="-5" dirty="0">
                <a:latin typeface="Verdana"/>
                <a:cs typeface="Verdana"/>
              </a:rPr>
              <a:t>tipo di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stazionarietà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consideriamo </a:t>
            </a:r>
            <a:r>
              <a:rPr sz="2000" dirty="0">
                <a:latin typeface="Verdana"/>
                <a:cs typeface="Verdana"/>
              </a:rPr>
              <a:t>è che i  </a:t>
            </a:r>
            <a:r>
              <a:rPr sz="2000" spc="-5" dirty="0">
                <a:latin typeface="Verdana"/>
                <a:cs typeface="Verdana"/>
              </a:rPr>
              <a:t>coefficienti del modello potrebbero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essere </a:t>
            </a:r>
            <a:r>
              <a:rPr sz="2000" dirty="0">
                <a:latin typeface="Verdana"/>
                <a:cs typeface="Verdana"/>
              </a:rPr>
              <a:t>costanti  sull’intero </a:t>
            </a:r>
            <a:r>
              <a:rPr sz="2000" spc="-5" dirty="0">
                <a:latin typeface="Verdana"/>
                <a:cs typeface="Verdana"/>
              </a:rPr>
              <a:t>campione. Chiaramente </a:t>
            </a:r>
            <a:r>
              <a:rPr sz="2000" dirty="0">
                <a:latin typeface="Verdana"/>
                <a:cs typeface="Verdana"/>
              </a:rPr>
              <a:t>è un </a:t>
            </a:r>
            <a:r>
              <a:rPr sz="2000" spc="-5" dirty="0">
                <a:latin typeface="Verdana"/>
                <a:cs typeface="Verdana"/>
              </a:rPr>
              <a:t>problema per la  previsione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il modello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descrive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storici è </a:t>
            </a:r>
            <a:r>
              <a:rPr sz="2000" spc="-5" dirty="0">
                <a:latin typeface="Verdana"/>
                <a:cs typeface="Verdana"/>
              </a:rPr>
              <a:t>diverso dal  modello </a:t>
            </a:r>
            <a:r>
              <a:rPr sz="2000" dirty="0">
                <a:latin typeface="Verdana"/>
                <a:cs typeface="Verdana"/>
              </a:rPr>
              <a:t>attuale – </a:t>
            </a:r>
            <a:r>
              <a:rPr sz="2000" spc="-5" dirty="0">
                <a:latin typeface="Verdana"/>
                <a:cs typeface="Verdana"/>
              </a:rPr>
              <a:t>per le previsioni </a:t>
            </a:r>
            <a:r>
              <a:rPr sz="2000" dirty="0">
                <a:latin typeface="Verdana"/>
                <a:cs typeface="Verdana"/>
              </a:rPr>
              <a:t>si vuole </a:t>
            </a:r>
            <a:r>
              <a:rPr sz="2000" spc="-5" dirty="0">
                <a:latin typeface="Verdana"/>
                <a:cs typeface="Verdana"/>
              </a:rPr>
              <a:t>il modello </a:t>
            </a:r>
            <a:r>
              <a:rPr sz="2000" dirty="0">
                <a:latin typeface="Verdana"/>
                <a:cs typeface="Verdana"/>
              </a:rPr>
              <a:t>attuale  </a:t>
            </a:r>
            <a:r>
              <a:rPr sz="2000" spc="-5" dirty="0">
                <a:latin typeface="Verdana"/>
                <a:cs typeface="Verdana"/>
              </a:rPr>
              <a:t>(questo </a:t>
            </a:r>
            <a:r>
              <a:rPr sz="2000" dirty="0">
                <a:latin typeface="Verdana"/>
                <a:cs typeface="Verdana"/>
              </a:rPr>
              <a:t>è un </a:t>
            </a:r>
            <a:r>
              <a:rPr sz="2000" spc="-5" dirty="0">
                <a:latin typeface="Verdana"/>
                <a:cs typeface="Verdana"/>
              </a:rPr>
              <a:t>problema di validità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esterna</a:t>
            </a:r>
            <a:r>
              <a:rPr sz="2000" spc="-5" dirty="0">
                <a:latin typeface="Verdana"/>
                <a:cs typeface="Verdana"/>
              </a:rPr>
              <a:t>)</a:t>
            </a:r>
            <a:endParaRPr lang="it-IT" sz="2000" spc="-5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it-IT" sz="2000" spc="-5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it-IT" sz="2000" spc="-5" dirty="0">
                <a:latin typeface="Verdana"/>
                <a:cs typeface="Verdana"/>
              </a:rPr>
              <a:t>Per calcolare i break (rotture) è possibile realizzare 2 test:</a:t>
            </a:r>
          </a:p>
          <a:p>
            <a:pPr marL="469900" marR="5080" indent="-457200">
              <a:lnSpc>
                <a:spcPct val="100000"/>
              </a:lnSpc>
              <a:spcBef>
                <a:spcPts val="105"/>
              </a:spcBef>
              <a:buAutoNum type="arabicParenR"/>
            </a:pPr>
            <a:r>
              <a:rPr lang="it-IT" sz="2000" spc="-5" dirty="0">
                <a:latin typeface="Verdana"/>
                <a:cs typeface="Verdana"/>
              </a:rPr>
              <a:t>Quando la data è nota: Test di Chow</a:t>
            </a:r>
          </a:p>
          <a:p>
            <a:pPr marL="469900" marR="5080" indent="-457200">
              <a:lnSpc>
                <a:spcPct val="100000"/>
              </a:lnSpc>
              <a:spcBef>
                <a:spcPts val="105"/>
              </a:spcBef>
              <a:buAutoNum type="arabicParenR"/>
            </a:pPr>
            <a:r>
              <a:rPr lang="it-IT" sz="2000" spc="-5" dirty="0">
                <a:latin typeface="Verdana"/>
                <a:cs typeface="Verdana"/>
              </a:rPr>
              <a:t>Quando la data è ignota: Test di Quandt oppure Statistica sum di </a:t>
            </a:r>
            <a:r>
              <a:rPr lang="it-IT" sz="2000" spc="-5" dirty="0" err="1">
                <a:latin typeface="Verdana"/>
                <a:cs typeface="Verdana"/>
              </a:rPr>
              <a:t>Wald</a:t>
            </a:r>
            <a:r>
              <a:rPr lang="it-IT" sz="2000" spc="-5" dirty="0"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Sommario: </a:t>
            </a:r>
            <a:r>
              <a:rPr spc="-10" dirty="0"/>
              <a:t>come rilevare </a:t>
            </a:r>
            <a:r>
              <a:rPr spc="-5" dirty="0"/>
              <a:t>e affrontare </a:t>
            </a:r>
            <a:r>
              <a:rPr u="none" spc="-5" dirty="0"/>
              <a:t> </a:t>
            </a:r>
            <a:r>
              <a:rPr spc="-5" dirty="0"/>
              <a:t>trend</a:t>
            </a:r>
            <a:r>
              <a:rPr spc="5" dirty="0"/>
              <a:t> </a:t>
            </a:r>
            <a:r>
              <a:rPr spc="-10" dirty="0"/>
              <a:t>stocastici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0040" y="1630807"/>
            <a:ext cx="8517255" cy="435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1185" marR="342265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91185" algn="l"/>
                <a:tab pos="59182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modello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passeggiata aleatoria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quello più </a:t>
            </a:r>
            <a:r>
              <a:rPr sz="2000" dirty="0">
                <a:latin typeface="Verdana"/>
                <a:cs typeface="Verdana"/>
              </a:rPr>
              <a:t>utilizzato  </a:t>
            </a:r>
            <a:r>
              <a:rPr sz="2000" spc="-5" dirty="0">
                <a:latin typeface="Verdana"/>
                <a:cs typeface="Verdana"/>
              </a:rPr>
              <a:t>per trend in dati temporali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economici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Verdana"/>
              <a:buAutoNum type="arabicPeriod"/>
            </a:pPr>
            <a:endParaRPr sz="2750">
              <a:latin typeface="Verdana"/>
              <a:cs typeface="Verdana"/>
            </a:endParaRPr>
          </a:p>
          <a:p>
            <a:pPr marL="591185" marR="106680" indent="-515620">
              <a:lnSpc>
                <a:spcPct val="100000"/>
              </a:lnSpc>
              <a:buAutoNum type="arabicPeriod"/>
              <a:tabLst>
                <a:tab pos="591185" algn="l"/>
                <a:tab pos="591820" algn="l"/>
              </a:tabLst>
            </a:pPr>
            <a:r>
              <a:rPr sz="2000" dirty="0">
                <a:latin typeface="Verdana"/>
                <a:cs typeface="Verdana"/>
              </a:rPr>
              <a:t>Per </a:t>
            </a:r>
            <a:r>
              <a:rPr sz="2000" spc="-5" dirty="0">
                <a:latin typeface="Verdana"/>
                <a:cs typeface="Verdana"/>
              </a:rPr>
              <a:t>determinare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ha un </a:t>
            </a:r>
            <a:r>
              <a:rPr sz="2000" spc="-5" dirty="0">
                <a:latin typeface="Verdana"/>
                <a:cs typeface="Verdana"/>
              </a:rPr>
              <a:t>trend stocastico, prima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traccia  il grafico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. </a:t>
            </a:r>
            <a:r>
              <a:rPr sz="2000" dirty="0">
                <a:latin typeface="Verdana"/>
                <a:cs typeface="Verdana"/>
              </a:rPr>
              <a:t>Se appare </a:t>
            </a:r>
            <a:r>
              <a:rPr sz="2000" spc="-5" dirty="0">
                <a:latin typeface="Verdana"/>
                <a:cs typeface="Verdana"/>
              </a:rPr>
              <a:t>plausibile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trend,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calcola il test  </a:t>
            </a:r>
            <a:r>
              <a:rPr sz="2000" dirty="0">
                <a:latin typeface="Verdana"/>
                <a:cs typeface="Verdana"/>
              </a:rPr>
              <a:t>DF </a:t>
            </a:r>
            <a:r>
              <a:rPr sz="2000" spc="-5" dirty="0">
                <a:latin typeface="Verdana"/>
                <a:cs typeface="Verdana"/>
              </a:rPr>
              <a:t>(decidere quale versione,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sola intercetta </a:t>
            </a:r>
            <a:r>
              <a:rPr sz="2000" dirty="0">
                <a:latin typeface="Verdana"/>
                <a:cs typeface="Verdana"/>
              </a:rPr>
              <a:t>o con  </a:t>
            </a:r>
            <a:r>
              <a:rPr sz="2000" spc="-5" dirty="0">
                <a:latin typeface="Verdana"/>
                <a:cs typeface="Verdana"/>
              </a:rPr>
              <a:t>intercetta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trend)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Verdana"/>
              <a:buAutoNum type="arabicPeriod"/>
            </a:pPr>
            <a:endParaRPr sz="2750">
              <a:latin typeface="Verdana"/>
              <a:cs typeface="Verdana"/>
            </a:endParaRPr>
          </a:p>
          <a:p>
            <a:pPr marL="591185" marR="70421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91185" algn="l"/>
                <a:tab pos="59182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il test </a:t>
            </a:r>
            <a:r>
              <a:rPr sz="2000" dirty="0">
                <a:latin typeface="Verdana"/>
                <a:cs typeface="Verdana"/>
              </a:rPr>
              <a:t>DF non rifiuta, si conclude che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ha una </a:t>
            </a:r>
            <a:r>
              <a:rPr sz="2000" spc="-5" dirty="0">
                <a:latin typeface="Verdana"/>
                <a:cs typeface="Verdana"/>
              </a:rPr>
              <a:t>radice  unitaria (trend </a:t>
            </a:r>
            <a:r>
              <a:rPr sz="2000" dirty="0">
                <a:latin typeface="Verdana"/>
                <a:cs typeface="Verdana"/>
              </a:rPr>
              <a:t>stocastico </a:t>
            </a:r>
            <a:r>
              <a:rPr sz="2000" spc="-5" dirty="0">
                <a:latin typeface="Verdana"/>
                <a:cs typeface="Verdana"/>
              </a:rPr>
              <a:t>di passeggiata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aleatoria)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Verdana"/>
              <a:buAutoNum type="arabicPeriod"/>
            </a:pPr>
            <a:endParaRPr sz="2750">
              <a:latin typeface="Verdana"/>
              <a:cs typeface="Verdana"/>
            </a:endParaRPr>
          </a:p>
          <a:p>
            <a:pPr marL="5911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91185" algn="l"/>
                <a:tab pos="59182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ha una </a:t>
            </a:r>
            <a:r>
              <a:rPr sz="2000" spc="-5" dirty="0">
                <a:latin typeface="Verdana"/>
                <a:cs typeface="Verdana"/>
              </a:rPr>
              <a:t>radice unitaria, </a:t>
            </a:r>
            <a:r>
              <a:rPr sz="2000" dirty="0">
                <a:latin typeface="Verdana"/>
                <a:cs typeface="Verdana"/>
              </a:rPr>
              <a:t>si usa Δ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per analisi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5911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previsione. </a:t>
            </a:r>
            <a:r>
              <a:rPr sz="2000" dirty="0">
                <a:latin typeface="Verdana"/>
                <a:cs typeface="Verdana"/>
              </a:rPr>
              <a:t>Se non c’è </a:t>
            </a:r>
            <a:r>
              <a:rPr sz="2000" spc="-5" dirty="0">
                <a:latin typeface="Verdana"/>
                <a:cs typeface="Verdana"/>
              </a:rPr>
              <a:t>radice unitaria, </a:t>
            </a:r>
            <a:r>
              <a:rPr sz="2000" dirty="0">
                <a:latin typeface="Verdana"/>
                <a:cs typeface="Verdana"/>
              </a:rPr>
              <a:t>si usa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715" y="548640"/>
            <a:ext cx="7706868" cy="559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405384"/>
            <a:ext cx="8029956" cy="5760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495" y="388620"/>
            <a:ext cx="8014716" cy="5708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12" y="364236"/>
            <a:ext cx="8023859" cy="5728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" y="505968"/>
            <a:ext cx="7914132" cy="5660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14-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3536</Words>
  <Application>Microsoft Office PowerPoint</Application>
  <PresentationFormat>Presentazione su schermo (4:3)</PresentationFormat>
  <Paragraphs>401</Paragraphs>
  <Slides>48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48</vt:i4>
      </vt:variant>
    </vt:vector>
  </HeadingPairs>
  <TitlesOfParts>
    <vt:vector size="54" baseType="lpstr">
      <vt:lpstr>AoyagiKouzanFontT</vt:lpstr>
      <vt:lpstr>Calibri</vt:lpstr>
      <vt:lpstr>Symbol</vt:lpstr>
      <vt:lpstr>Times New Roman</vt:lpstr>
      <vt:lpstr>Verdana</vt:lpstr>
      <vt:lpstr>Office Theme</vt:lpstr>
      <vt:lpstr>Introduzione alle serie storiche</vt:lpstr>
      <vt:lpstr>Sommario</vt:lpstr>
      <vt:lpstr>1. Serie temporali: quali peculiarità?</vt:lpstr>
      <vt:lpstr>Alcune serie temporali per dati macro e finanziari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Una serie temporale di dati finanziari  giornalieri USA</vt:lpstr>
      <vt:lpstr>Alcuni impieghi delle serie temporali</vt:lpstr>
      <vt:lpstr>Le serie temporali sollevano nuove  problematiche tecniche</vt:lpstr>
      <vt:lpstr>2. Uso di modelli di regressione per la  previsione (Paragrafo 14.1)</vt:lpstr>
      <vt:lpstr>Presentazione standard di PowerPoint</vt:lpstr>
      <vt:lpstr>Presentazione standard di PowerPoint</vt:lpstr>
      <vt:lpstr>B. Ritardi, differenze prime e tassi di  crescita</vt:lpstr>
      <vt:lpstr>Presentazione standard di PowerPoint</vt:lpstr>
      <vt:lpstr>Esempio: Inflazione CPI USA – primo  ritardo e variazione</vt:lpstr>
      <vt:lpstr>Presentazione standard di PowerPoint</vt:lpstr>
      <vt:lpstr>D. stazionarietà</vt:lpstr>
      <vt:lpstr>4. autoregressioni</vt:lpstr>
      <vt:lpstr>Il modello autoregressivo del primo  ordine (AR(1))</vt:lpstr>
      <vt:lpstr>Previsioni: terminologia e notazione</vt:lpstr>
      <vt:lpstr>Errori di previsione</vt:lpstr>
      <vt:lpstr>Il modello AR(p): uso di ritardi multipli  per la previsione</vt:lpstr>
      <vt:lpstr>modello autoregressivo misto (Paragrafo 14.4)</vt:lpstr>
      <vt:lpstr>Il test dell’ipotesi congiunta che nessuna delle X sia un  predittore utile, oltre ai valori pasasti di Y, si chiama test  di causalità di Granger</vt:lpstr>
      <vt:lpstr>L’errore di previsione quadratico medio (MSFE)è</vt:lpstr>
      <vt:lpstr>La radice quadrata dell’errore di previsione quadratico medio (RMSFE)</vt:lpstr>
      <vt:lpstr>Tre modi per stimare l’RMSFE</vt:lpstr>
      <vt:lpstr>Presentazione standard di PowerPoint</vt:lpstr>
      <vt:lpstr>8. Non stazionarietà I: i trend</vt:lpstr>
      <vt:lpstr>Presentazione standard di PowerPoint</vt:lpstr>
      <vt:lpstr>A. Che cos’è un trend?</vt:lpstr>
      <vt:lpstr>Presentazione standard di PowerPoint</vt:lpstr>
      <vt:lpstr>Presentazione standard di PowerPoint</vt:lpstr>
      <vt:lpstr>Che cos’è un trend (continua)</vt:lpstr>
      <vt:lpstr>B. Trend deterministici e stocastici</vt:lpstr>
      <vt:lpstr>Quattro passeggiate aleatorie generate artificialmente, T = 200:</vt:lpstr>
      <vt:lpstr>Trend deterministici e stocastici  (continua)</vt:lpstr>
      <vt:lpstr>Trend deterministici e stocastici  (continua)</vt:lpstr>
      <vt:lpstr>Trend deterministici e stocastici  (continua)</vt:lpstr>
      <vt:lpstr>Trend stocastici e radici autoregressive  unitarie</vt:lpstr>
      <vt:lpstr>C. Quali problemi sono causati dai trend?</vt:lpstr>
      <vt:lpstr>D. Come si individuano trend stocastici?</vt:lpstr>
      <vt:lpstr>E. Come risolvere/mitigare i problemi  generati dai trend</vt:lpstr>
      <vt:lpstr>9. Non stazionarietà II: rotture</vt:lpstr>
      <vt:lpstr>Sommario: come rilevare e affrontare  trend stocastici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15</cp:revision>
  <dcterms:created xsi:type="dcterms:W3CDTF">2020-03-24T05:51:14Z</dcterms:created>
  <dcterms:modified xsi:type="dcterms:W3CDTF">2020-05-05T13:52:28Z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2020-03-24T00:00:00Z</vt:filetime>
  </property>
</Properties>
</file>