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5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303" r:id="rId27"/>
    <p:sldId id="304" r:id="rId28"/>
    <p:sldId id="305" r:id="rId29"/>
    <p:sldId id="309" r:id="rId30"/>
    <p:sldId id="310" r:id="rId31"/>
    <p:sldId id="311" r:id="rId32"/>
    <p:sldId id="314" r:id="rId33"/>
    <p:sldId id="315" r:id="rId34"/>
    <p:sldId id="316" r:id="rId35"/>
    <p:sldId id="317" r:id="rId36"/>
    <p:sldId id="320" r:id="rId37"/>
    <p:sldId id="321" r:id="rId38"/>
    <p:sldId id="325" r:id="rId39"/>
    <p:sldId id="326" r:id="rId40"/>
    <p:sldId id="343" r:id="rId41"/>
    <p:sldId id="354" r:id="rId42"/>
    <p:sldId id="355" r:id="rId43"/>
    <p:sldId id="356" r:id="rId44"/>
  </p:sldIdLst>
  <p:sldSz cx="9144000" cy="6858000" type="screen4x3"/>
  <p:notesSz cx="9144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0" y="0"/>
                </a:lnTo>
                <a:lnTo>
                  <a:pt x="0" y="6858000"/>
                </a:lnTo>
                <a:lnTo>
                  <a:pt x="9144000" y="68580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3540" y="487425"/>
            <a:ext cx="8376919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9144000" y="0"/>
                </a:moveTo>
                <a:lnTo>
                  <a:pt x="8991600" y="0"/>
                </a:lnTo>
                <a:lnTo>
                  <a:pt x="0" y="0"/>
                </a:lnTo>
                <a:lnTo>
                  <a:pt x="0" y="228600"/>
                </a:lnTo>
                <a:lnTo>
                  <a:pt x="8991600" y="228600"/>
                </a:lnTo>
                <a:lnTo>
                  <a:pt x="8991600" y="6172200"/>
                </a:lnTo>
                <a:lnTo>
                  <a:pt x="8229600" y="6172200"/>
                </a:lnTo>
                <a:lnTo>
                  <a:pt x="8229600" y="6858000"/>
                </a:lnTo>
                <a:lnTo>
                  <a:pt x="9144000" y="6858000"/>
                </a:lnTo>
                <a:lnTo>
                  <a:pt x="9144000" y="6705600"/>
                </a:lnTo>
                <a:lnTo>
                  <a:pt x="9144000" y="6172200"/>
                </a:lnTo>
                <a:lnTo>
                  <a:pt x="9144000" y="228600"/>
                </a:lnTo>
                <a:lnTo>
                  <a:pt x="9144000" y="0"/>
                </a:lnTo>
                <a:close/>
              </a:path>
            </a:pathLst>
          </a:custGeom>
          <a:solidFill>
            <a:srgbClr val="F1A05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7659" y="358521"/>
            <a:ext cx="8488680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3534" y="1331409"/>
            <a:ext cx="8456930" cy="46215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2015" y="6492097"/>
            <a:ext cx="2559685" cy="1498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4/22/2020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04021" y="6356662"/>
            <a:ext cx="642620" cy="242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30CE67C-059D-4D4E-BAA9-4E3112649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7659" y="358521"/>
            <a:ext cx="8488680" cy="430887"/>
          </a:xfrm>
        </p:spPr>
        <p:txBody>
          <a:bodyPr/>
          <a:lstStyle/>
          <a:p>
            <a:r>
              <a:rPr lang="it-IT" dirty="0"/>
              <a:t>Regressioni con variabili strumentali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21768D9-3583-4F7D-B02C-576524577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3534" y="1331409"/>
            <a:ext cx="8456930" cy="369332"/>
          </a:xfrm>
        </p:spPr>
        <p:txBody>
          <a:bodyPr/>
          <a:lstStyle/>
          <a:p>
            <a:r>
              <a:rPr lang="it-IT" dirty="0"/>
              <a:t>Lezione 7</a:t>
            </a:r>
          </a:p>
        </p:txBody>
      </p:sp>
    </p:spTree>
    <p:extLst>
      <p:ext uri="{BB962C8B-B14F-4D97-AF65-F5344CB8AC3E}">
        <p14:creationId xmlns:p14="http://schemas.microsoft.com/office/powerpoint/2010/main" val="36757588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7489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 err="1"/>
              <a:t>Esempio</a:t>
            </a:r>
            <a:r>
              <a:rPr spc="-10" dirty="0"/>
              <a:t> </a:t>
            </a:r>
            <a:r>
              <a:rPr spc="-5" dirty="0"/>
              <a:t>: </a:t>
            </a:r>
            <a:r>
              <a:rPr spc="-10" dirty="0"/>
              <a:t>offerta </a:t>
            </a:r>
            <a:r>
              <a:rPr spc="-5" dirty="0"/>
              <a:t>e domanda di</a:t>
            </a:r>
            <a:r>
              <a:rPr spc="150" dirty="0"/>
              <a:t> </a:t>
            </a:r>
            <a:r>
              <a:rPr spc="-10" dirty="0"/>
              <a:t>burro</a:t>
            </a: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26440" y="4656582"/>
            <a:ext cx="392239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Verdana"/>
                <a:cs typeface="Verdana"/>
              </a:rPr>
              <a:t>da causalità </a:t>
            </a:r>
            <a:r>
              <a:rPr sz="1800" dirty="0">
                <a:latin typeface="Verdana"/>
                <a:cs typeface="Verdana"/>
              </a:rPr>
              <a:t>simultanea</a:t>
            </a:r>
            <a:r>
              <a:rPr sz="1800" spc="-5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(</a:t>
            </a:r>
            <a:r>
              <a:rPr sz="1800" i="1" spc="-5" dirty="0">
                <a:latin typeface="Verdana"/>
                <a:cs typeface="Verdana"/>
              </a:rPr>
              <a:t>perché</a:t>
            </a:r>
            <a:r>
              <a:rPr sz="1800" spc="-5" dirty="0">
                <a:latin typeface="Verdana"/>
                <a:cs typeface="Verdana"/>
              </a:rPr>
              <a:t>?)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0840" y="1632330"/>
            <a:ext cx="7971790" cy="11696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Verdana"/>
                <a:cs typeface="Verdana"/>
              </a:rPr>
              <a:t>La </a:t>
            </a:r>
            <a:r>
              <a:rPr sz="1800" spc="-5" dirty="0">
                <a:latin typeface="Verdana"/>
                <a:cs typeface="Verdana"/>
              </a:rPr>
              <a:t>regressione </a:t>
            </a:r>
            <a:r>
              <a:rPr sz="1800" dirty="0">
                <a:latin typeface="Verdana"/>
                <a:cs typeface="Verdana"/>
              </a:rPr>
              <a:t>IV è </a:t>
            </a:r>
            <a:r>
              <a:rPr sz="1800" spc="-5" dirty="0">
                <a:latin typeface="Verdana"/>
                <a:cs typeface="Verdana"/>
              </a:rPr>
              <a:t>stata </a:t>
            </a:r>
            <a:r>
              <a:rPr sz="1800" dirty="0">
                <a:latin typeface="Verdana"/>
                <a:cs typeface="Verdana"/>
              </a:rPr>
              <a:t>sviluppata in origine </a:t>
            </a:r>
            <a:r>
              <a:rPr sz="1800" spc="-5" dirty="0">
                <a:latin typeface="Verdana"/>
                <a:cs typeface="Verdana"/>
              </a:rPr>
              <a:t>per </a:t>
            </a:r>
            <a:r>
              <a:rPr sz="1800" dirty="0">
                <a:latin typeface="Verdana"/>
                <a:cs typeface="Verdana"/>
              </a:rPr>
              <a:t>stimare</a:t>
            </a:r>
            <a:r>
              <a:rPr sz="1800" spc="-1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l’elasticità</a:t>
            </a:r>
            <a:endParaRPr sz="1800">
              <a:latin typeface="Verdana"/>
              <a:cs typeface="Verdana"/>
            </a:endParaRPr>
          </a:p>
          <a:p>
            <a:pPr marL="25400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della </a:t>
            </a:r>
            <a:r>
              <a:rPr sz="1800" spc="-5" dirty="0">
                <a:latin typeface="Verdana"/>
                <a:cs typeface="Verdana"/>
              </a:rPr>
              <a:t>domanda per beni </a:t>
            </a:r>
            <a:r>
              <a:rPr sz="1800" dirty="0">
                <a:latin typeface="Verdana"/>
                <a:cs typeface="Verdana"/>
              </a:rPr>
              <a:t>agricoli, </a:t>
            </a:r>
            <a:r>
              <a:rPr sz="1800" spc="-5" dirty="0">
                <a:latin typeface="Verdana"/>
                <a:cs typeface="Verdana"/>
              </a:rPr>
              <a:t>per esempio </a:t>
            </a:r>
            <a:r>
              <a:rPr sz="1800" dirty="0">
                <a:latin typeface="Verdana"/>
                <a:cs typeface="Verdana"/>
              </a:rPr>
              <a:t>il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burro:</a:t>
            </a:r>
            <a:endParaRPr sz="1800">
              <a:latin typeface="Verdana"/>
              <a:cs typeface="Verdana"/>
            </a:endParaRPr>
          </a:p>
          <a:p>
            <a:pPr marL="281305" algn="ctr">
              <a:lnSpc>
                <a:spcPts val="2360"/>
              </a:lnSpc>
              <a:spcBef>
                <a:spcPts val="1105"/>
              </a:spcBef>
            </a:pPr>
            <a:r>
              <a:rPr sz="1800" dirty="0">
                <a:latin typeface="Verdana"/>
                <a:cs typeface="Verdana"/>
              </a:rPr>
              <a:t>ln( </a:t>
            </a:r>
            <a:r>
              <a:rPr sz="3450" i="1" spc="22" baseline="-3623" dirty="0">
                <a:latin typeface="Times New Roman"/>
                <a:cs typeface="Times New Roman"/>
              </a:rPr>
              <a:t>Q</a:t>
            </a:r>
            <a:r>
              <a:rPr sz="2025" i="1" spc="22" baseline="37037" dirty="0">
                <a:latin typeface="Times New Roman"/>
                <a:cs typeface="Times New Roman"/>
              </a:rPr>
              <a:t>butter </a:t>
            </a:r>
            <a:r>
              <a:rPr sz="1800" dirty="0">
                <a:latin typeface="Verdana"/>
                <a:cs typeface="Verdana"/>
              </a:rPr>
              <a:t>) = </a:t>
            </a:r>
            <a:r>
              <a:rPr sz="1800" i="1" spc="-15" dirty="0">
                <a:latin typeface="Arial"/>
                <a:cs typeface="Arial"/>
              </a:rPr>
              <a:t>β</a:t>
            </a:r>
            <a:r>
              <a:rPr sz="1800" spc="-22" baseline="-20833" dirty="0">
                <a:latin typeface="Verdana"/>
                <a:cs typeface="Verdana"/>
              </a:rPr>
              <a:t>0 </a:t>
            </a:r>
            <a:r>
              <a:rPr sz="1800" dirty="0">
                <a:latin typeface="Verdana"/>
                <a:cs typeface="Verdana"/>
              </a:rPr>
              <a:t>+ </a:t>
            </a:r>
            <a:r>
              <a:rPr sz="1800" i="1" spc="-5" dirty="0">
                <a:latin typeface="Arial"/>
                <a:cs typeface="Arial"/>
              </a:rPr>
              <a:t>β</a:t>
            </a:r>
            <a:r>
              <a:rPr sz="1800" spc="-7" baseline="-20833" dirty="0">
                <a:latin typeface="Verdana"/>
                <a:cs typeface="Verdana"/>
              </a:rPr>
              <a:t>1</a:t>
            </a:r>
            <a:r>
              <a:rPr sz="1800" spc="-5" dirty="0">
                <a:latin typeface="Verdana"/>
                <a:cs typeface="Verdana"/>
              </a:rPr>
              <a:t>ln( </a:t>
            </a:r>
            <a:r>
              <a:rPr sz="3225" i="1" spc="22" baseline="-7751" dirty="0">
                <a:latin typeface="Times New Roman"/>
                <a:cs typeface="Times New Roman"/>
              </a:rPr>
              <a:t>P</a:t>
            </a:r>
            <a:r>
              <a:rPr sz="1875" i="1" spc="22" baseline="31111" dirty="0">
                <a:latin typeface="Times New Roman"/>
                <a:cs typeface="Times New Roman"/>
              </a:rPr>
              <a:t>butter </a:t>
            </a:r>
            <a:r>
              <a:rPr sz="1800" dirty="0">
                <a:latin typeface="Verdana"/>
                <a:cs typeface="Verdana"/>
              </a:rPr>
              <a:t>) +</a:t>
            </a:r>
            <a:r>
              <a:rPr sz="1800" spc="-75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u</a:t>
            </a:r>
            <a:r>
              <a:rPr sz="1800" i="1" baseline="-20833" dirty="0">
                <a:latin typeface="Verdana"/>
                <a:cs typeface="Verdana"/>
              </a:rPr>
              <a:t>i</a:t>
            </a:r>
            <a:endParaRPr sz="1800" baseline="-20833">
              <a:latin typeface="Verdana"/>
              <a:cs typeface="Verdana"/>
            </a:endParaRPr>
          </a:p>
          <a:p>
            <a:pPr marR="168910" algn="ctr">
              <a:lnSpc>
                <a:spcPts val="1220"/>
              </a:lnSpc>
              <a:tabLst>
                <a:tab pos="2268855" algn="l"/>
              </a:tabLst>
            </a:pPr>
            <a:r>
              <a:rPr sz="2025" i="1" baseline="2057" dirty="0">
                <a:latin typeface="Times New Roman"/>
                <a:cs typeface="Times New Roman"/>
              </a:rPr>
              <a:t>i	</a:t>
            </a:r>
            <a:r>
              <a:rPr sz="1250" i="1" dirty="0">
                <a:latin typeface="Times New Roman"/>
                <a:cs typeface="Times New Roman"/>
              </a:rPr>
              <a:t>i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376" y="4373653"/>
            <a:ext cx="244475" cy="3594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150" i="1" spc="-175" dirty="0">
                <a:latin typeface="Times New Roman"/>
                <a:cs typeface="Times New Roman"/>
              </a:rPr>
              <a:t>P</a:t>
            </a:r>
            <a:r>
              <a:rPr sz="1875" i="1" spc="-262" baseline="-33333" dirty="0">
                <a:latin typeface="Times New Roman"/>
                <a:cs typeface="Times New Roman"/>
              </a:rPr>
              <a:t>i</a:t>
            </a:r>
            <a:endParaRPr sz="1875" baseline="-33333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08042" y="4382261"/>
            <a:ext cx="41027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170940" algn="l"/>
              </a:tabLst>
            </a:pPr>
            <a:r>
              <a:rPr sz="1800" dirty="0">
                <a:latin typeface="Verdana"/>
                <a:cs typeface="Verdana"/>
              </a:rPr>
              <a:t>) su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ln(	</a:t>
            </a:r>
            <a:r>
              <a:rPr sz="1875" i="1" baseline="28888" dirty="0">
                <a:latin typeface="Times New Roman"/>
                <a:cs typeface="Times New Roman"/>
              </a:rPr>
              <a:t>butter </a:t>
            </a:r>
            <a:r>
              <a:rPr sz="1800" dirty="0">
                <a:latin typeface="Verdana"/>
                <a:cs typeface="Verdana"/>
              </a:rPr>
              <a:t>) soffre </a:t>
            </a:r>
            <a:r>
              <a:rPr sz="1800" spc="-5" dirty="0">
                <a:latin typeface="Verdana"/>
                <a:cs typeface="Verdana"/>
              </a:rPr>
              <a:t>di</a:t>
            </a:r>
            <a:r>
              <a:rPr sz="1800" spc="8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distorsione</a:t>
            </a:r>
            <a:endParaRPr sz="1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705959" y="4231652"/>
            <a:ext cx="240029" cy="37846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300" i="1" spc="25" dirty="0">
                <a:latin typeface="Times New Roman"/>
                <a:cs typeface="Times New Roman"/>
              </a:rPr>
              <a:t>Q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10812" y="4453611"/>
            <a:ext cx="73660" cy="2305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i="1" dirty="0">
                <a:latin typeface="Times New Roman"/>
                <a:cs typeface="Times New Roman"/>
              </a:rPr>
              <a:t>i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2740" y="2867025"/>
            <a:ext cx="7928609" cy="181546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406400" marR="68580" indent="-342900">
              <a:lnSpc>
                <a:spcPct val="100600"/>
              </a:lnSpc>
              <a:spcBef>
                <a:spcPts val="85"/>
              </a:spcBef>
              <a:buFont typeface="Arial Black"/>
              <a:buChar char="•"/>
              <a:tabLst>
                <a:tab pos="405765" algn="l"/>
                <a:tab pos="406400" algn="l"/>
              </a:tabLst>
            </a:pPr>
            <a:r>
              <a:rPr sz="1800" i="1" spc="-15" dirty="0">
                <a:latin typeface="Arial"/>
                <a:cs typeface="Arial"/>
              </a:rPr>
              <a:t>β</a:t>
            </a:r>
            <a:r>
              <a:rPr sz="1800" spc="-22" baseline="-20833" dirty="0">
                <a:latin typeface="Verdana"/>
                <a:cs typeface="Verdana"/>
              </a:rPr>
              <a:t>1 </a:t>
            </a:r>
            <a:r>
              <a:rPr sz="1800" dirty="0">
                <a:latin typeface="Verdana"/>
                <a:cs typeface="Verdana"/>
              </a:rPr>
              <a:t>= elasticità </a:t>
            </a:r>
            <a:r>
              <a:rPr sz="1800" spc="-5" dirty="0">
                <a:latin typeface="Verdana"/>
                <a:cs typeface="Verdana"/>
              </a:rPr>
              <a:t>del burro </a:t>
            </a:r>
            <a:r>
              <a:rPr sz="1800" dirty="0">
                <a:latin typeface="Verdana"/>
                <a:cs typeface="Verdana"/>
              </a:rPr>
              <a:t>= variazione </a:t>
            </a:r>
            <a:r>
              <a:rPr sz="1800" spc="-5" dirty="0">
                <a:latin typeface="Verdana"/>
                <a:cs typeface="Verdana"/>
              </a:rPr>
              <a:t>percentuale </a:t>
            </a:r>
            <a:r>
              <a:rPr sz="1800" dirty="0">
                <a:latin typeface="Verdana"/>
                <a:cs typeface="Verdana"/>
              </a:rPr>
              <a:t>in </a:t>
            </a:r>
            <a:r>
              <a:rPr sz="1800" spc="-5" dirty="0">
                <a:latin typeface="Verdana"/>
                <a:cs typeface="Verdana"/>
              </a:rPr>
              <a:t>quantità per  </a:t>
            </a:r>
            <a:r>
              <a:rPr sz="1800" dirty="0">
                <a:latin typeface="Verdana"/>
                <a:cs typeface="Verdana"/>
              </a:rPr>
              <a:t>una variazione </a:t>
            </a:r>
            <a:r>
              <a:rPr sz="1800" spc="-5" dirty="0">
                <a:latin typeface="Verdana"/>
                <a:cs typeface="Verdana"/>
              </a:rPr>
              <a:t>dell’1% </a:t>
            </a:r>
            <a:r>
              <a:rPr sz="1800" dirty="0">
                <a:latin typeface="Verdana"/>
                <a:cs typeface="Verdana"/>
              </a:rPr>
              <a:t>in </a:t>
            </a:r>
            <a:r>
              <a:rPr sz="1800" spc="-5" dirty="0">
                <a:latin typeface="Verdana"/>
                <a:cs typeface="Verdana"/>
              </a:rPr>
              <a:t>prezzo (si </a:t>
            </a:r>
            <a:r>
              <a:rPr sz="1800" dirty="0">
                <a:latin typeface="Verdana"/>
                <a:cs typeface="Verdana"/>
              </a:rPr>
              <a:t>ricordi la </a:t>
            </a:r>
            <a:r>
              <a:rPr sz="1800" spc="-5" dirty="0">
                <a:latin typeface="Verdana"/>
                <a:cs typeface="Verdana"/>
              </a:rPr>
              <a:t>discussione </a:t>
            </a:r>
            <a:r>
              <a:rPr sz="1800" dirty="0">
                <a:latin typeface="Verdana"/>
                <a:cs typeface="Verdana"/>
              </a:rPr>
              <a:t>sulla  specifica </a:t>
            </a:r>
            <a:r>
              <a:rPr sz="1800" spc="-5" dirty="0">
                <a:latin typeface="Verdana"/>
                <a:cs typeface="Verdana"/>
              </a:rPr>
              <a:t>log-log)</a:t>
            </a:r>
            <a:endParaRPr sz="18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1635"/>
              </a:spcBef>
              <a:buChar char="•"/>
              <a:tabLst>
                <a:tab pos="405765" algn="l"/>
                <a:tab pos="406400" algn="l"/>
              </a:tabLst>
            </a:pPr>
            <a:r>
              <a:rPr sz="1800" dirty="0">
                <a:latin typeface="Verdana"/>
                <a:cs typeface="Verdana"/>
              </a:rPr>
              <a:t>Dati: osservazioni su </a:t>
            </a:r>
            <a:r>
              <a:rPr sz="1800" spc="-5" dirty="0">
                <a:latin typeface="Verdana"/>
                <a:cs typeface="Verdana"/>
              </a:rPr>
              <a:t>prezzo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spc="-5" dirty="0">
                <a:latin typeface="Verdana"/>
                <a:cs typeface="Verdana"/>
              </a:rPr>
              <a:t>quantità di burro per diversi</a:t>
            </a:r>
            <a:r>
              <a:rPr sz="1800" spc="4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anni</a:t>
            </a:r>
            <a:endParaRPr sz="1800">
              <a:latin typeface="Verdana"/>
              <a:cs typeface="Verdana"/>
            </a:endParaRPr>
          </a:p>
          <a:p>
            <a:pPr marR="281305" algn="ctr">
              <a:lnSpc>
                <a:spcPts val="1440"/>
              </a:lnSpc>
              <a:spcBef>
                <a:spcPts val="370"/>
              </a:spcBef>
            </a:pPr>
            <a:r>
              <a:rPr sz="1350" i="1" spc="-10" dirty="0">
                <a:latin typeface="Times New Roman"/>
                <a:cs typeface="Times New Roman"/>
              </a:rPr>
              <a:t>butter</a:t>
            </a:r>
            <a:endParaRPr sz="1350">
              <a:latin typeface="Times New Roman"/>
              <a:cs typeface="Times New Roman"/>
            </a:endParaRPr>
          </a:p>
          <a:p>
            <a:pPr marL="406400" indent="-342900">
              <a:lnSpc>
                <a:spcPts val="1980"/>
              </a:lnSpc>
              <a:buChar char="•"/>
              <a:tabLst>
                <a:tab pos="405765" algn="l"/>
                <a:tab pos="406400" algn="l"/>
              </a:tabLst>
            </a:pPr>
            <a:r>
              <a:rPr sz="1800" dirty="0">
                <a:latin typeface="Verdana"/>
                <a:cs typeface="Verdana"/>
              </a:rPr>
              <a:t>La </a:t>
            </a:r>
            <a:r>
              <a:rPr sz="1800" spc="-5" dirty="0">
                <a:latin typeface="Verdana"/>
                <a:cs typeface="Verdana"/>
              </a:rPr>
              <a:t>regressione OLS di</a:t>
            </a:r>
            <a:r>
              <a:rPr sz="1800" spc="2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ln(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75396" y="2074051"/>
            <a:ext cx="4359066" cy="367763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396621"/>
            <a:ext cx="67062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dirty="0">
                <a:latin typeface="Verdana"/>
                <a:cs typeface="Verdana"/>
              </a:rPr>
              <a:t>La </a:t>
            </a:r>
            <a:r>
              <a:rPr sz="2400" b="0" spc="-5" dirty="0">
                <a:latin typeface="Verdana"/>
                <a:cs typeface="Verdana"/>
              </a:rPr>
              <a:t>distorsione da causalità </a:t>
            </a:r>
            <a:r>
              <a:rPr sz="2400" b="0" spc="-10" dirty="0">
                <a:latin typeface="Verdana"/>
                <a:cs typeface="Verdana"/>
              </a:rPr>
              <a:t>simultanea</a:t>
            </a:r>
            <a:r>
              <a:rPr sz="2400" b="0" spc="80" dirty="0">
                <a:latin typeface="Verdana"/>
                <a:cs typeface="Verdana"/>
              </a:rPr>
              <a:t> </a:t>
            </a:r>
            <a:r>
              <a:rPr sz="2400" b="0" spc="-5" dirty="0">
                <a:latin typeface="Verdana"/>
                <a:cs typeface="Verdana"/>
              </a:rPr>
              <a:t>nella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521007" y="762380"/>
            <a:ext cx="229044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) nasce</a:t>
            </a:r>
            <a:r>
              <a:rPr sz="2400" spc="-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perché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3540" y="1128521"/>
            <a:ext cx="82194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prezzo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quantità sono determinati dall’interazione</a:t>
            </a:r>
            <a:r>
              <a:rPr sz="2400" spc="17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domanda </a:t>
            </a:r>
            <a:r>
              <a:rPr sz="2400" i="1" dirty="0">
                <a:latin typeface="Verdana"/>
                <a:cs typeface="Verdana"/>
              </a:rPr>
              <a:t>e</a:t>
            </a:r>
            <a:r>
              <a:rPr sz="2400" i="1" spc="1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offerta: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43400" y="1011055"/>
            <a:ext cx="73660" cy="2317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50" i="1" dirty="0">
                <a:latin typeface="Times New Roman"/>
                <a:cs typeface="Times New Roman"/>
              </a:rPr>
              <a:t>i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140" y="762380"/>
            <a:ext cx="416814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regressione OLS di </a:t>
            </a:r>
            <a:r>
              <a:rPr sz="2400" spc="-10" dirty="0">
                <a:latin typeface="Verdana"/>
                <a:cs typeface="Verdana"/>
              </a:rPr>
              <a:t>ln(</a:t>
            </a:r>
            <a:r>
              <a:rPr sz="2400" spc="-445" dirty="0">
                <a:latin typeface="Verdana"/>
                <a:cs typeface="Verdana"/>
              </a:rPr>
              <a:t> </a:t>
            </a:r>
            <a:r>
              <a:rPr sz="3450" i="1" spc="22" baseline="-3623" dirty="0">
                <a:latin typeface="Times New Roman"/>
                <a:cs typeface="Times New Roman"/>
              </a:rPr>
              <a:t>Q</a:t>
            </a:r>
            <a:r>
              <a:rPr sz="2025" i="1" spc="22" baseline="37037" dirty="0">
                <a:latin typeface="Times New Roman"/>
                <a:cs typeface="Times New Roman"/>
              </a:rPr>
              <a:t>butter</a:t>
            </a:r>
            <a:endParaRPr sz="2025" baseline="37037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27815" y="1025087"/>
            <a:ext cx="73660" cy="23431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350" i="1" dirty="0">
                <a:latin typeface="Times New Roman"/>
                <a:cs typeface="Times New Roman"/>
              </a:rPr>
              <a:t>i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623657" y="658996"/>
            <a:ext cx="18313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3600" baseline="-18518" dirty="0">
                <a:latin typeface="Verdana"/>
                <a:cs typeface="Verdana"/>
              </a:rPr>
              <a:t>) su </a:t>
            </a:r>
            <a:r>
              <a:rPr sz="3600" spc="-15" baseline="-18518" dirty="0">
                <a:latin typeface="Verdana"/>
                <a:cs typeface="Verdana"/>
              </a:rPr>
              <a:t>ln(</a:t>
            </a:r>
            <a:r>
              <a:rPr sz="3600" spc="-1035" baseline="-18518" dirty="0">
                <a:latin typeface="Verdana"/>
                <a:cs typeface="Verdana"/>
              </a:rPr>
              <a:t> </a:t>
            </a:r>
            <a:r>
              <a:rPr sz="3525" i="1" spc="22" baseline="-24822" dirty="0">
                <a:latin typeface="Times New Roman"/>
                <a:cs typeface="Times New Roman"/>
              </a:rPr>
              <a:t>P</a:t>
            </a:r>
            <a:r>
              <a:rPr sz="1350" i="1" spc="15" dirty="0">
                <a:latin typeface="Times New Roman"/>
                <a:cs typeface="Times New Roman"/>
              </a:rPr>
              <a:t>butter</a:t>
            </a:r>
            <a:endParaRPr sz="13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859663" y="1679154"/>
            <a:ext cx="4312856" cy="36249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10895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Questa </a:t>
            </a:r>
            <a:r>
              <a:rPr spc="-5" dirty="0"/>
              <a:t>interazione di </a:t>
            </a:r>
            <a:r>
              <a:rPr spc="-10" dirty="0"/>
              <a:t>domanda </a:t>
            </a:r>
            <a:r>
              <a:rPr spc="-5" dirty="0"/>
              <a:t>e</a:t>
            </a:r>
            <a:r>
              <a:rPr spc="175" dirty="0"/>
              <a:t> </a:t>
            </a:r>
            <a:r>
              <a:rPr spc="-10" dirty="0"/>
              <a:t>offerta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produce </a:t>
            </a:r>
            <a:r>
              <a:rPr spc="-5" dirty="0"/>
              <a:t>dati</a:t>
            </a:r>
            <a:r>
              <a:rPr spc="45" dirty="0"/>
              <a:t> </a:t>
            </a:r>
            <a:r>
              <a:rPr spc="-10" dirty="0"/>
              <a:t>come…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5746496"/>
            <a:ext cx="713549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i="1" dirty="0">
                <a:latin typeface="Verdana"/>
                <a:cs typeface="Verdana"/>
              </a:rPr>
              <a:t>Una regressione con </a:t>
            </a:r>
            <a:r>
              <a:rPr sz="2000" i="1" spc="-5" dirty="0">
                <a:latin typeface="Verdana"/>
                <a:cs typeface="Verdana"/>
              </a:rPr>
              <a:t>questi dati produrrebbe la </a:t>
            </a:r>
            <a:r>
              <a:rPr sz="2000" i="1" dirty="0">
                <a:latin typeface="Verdana"/>
                <a:cs typeface="Verdana"/>
              </a:rPr>
              <a:t>curva</a:t>
            </a:r>
            <a:r>
              <a:rPr sz="2000" i="1" spc="-17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di  domanda?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2655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E se si </a:t>
            </a:r>
            <a:r>
              <a:rPr spc="-10" dirty="0"/>
              <a:t>spostasse solo</a:t>
            </a:r>
            <a:r>
              <a:rPr spc="95" dirty="0"/>
              <a:t> </a:t>
            </a:r>
            <a:r>
              <a:rPr spc="-10" dirty="0"/>
              <a:t>l’offerta?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5136337"/>
            <a:ext cx="799020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42265" indent="-342265">
              <a:lnSpc>
                <a:spcPct val="100000"/>
              </a:lnSpc>
              <a:spcBef>
                <a:spcPts val="105"/>
              </a:spcBef>
              <a:buChar char="•"/>
              <a:tabLst>
                <a:tab pos="3422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TSLS stima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curva di domanda </a:t>
            </a:r>
            <a:r>
              <a:rPr sz="2000" spc="-5" dirty="0">
                <a:latin typeface="Verdana"/>
                <a:cs typeface="Verdana"/>
              </a:rPr>
              <a:t>isolando gli </a:t>
            </a:r>
            <a:r>
              <a:rPr sz="2000" dirty="0">
                <a:latin typeface="Verdana"/>
                <a:cs typeface="Verdana"/>
              </a:rPr>
              <a:t>spostamenti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  <a:p>
            <a:pPr marR="1905" algn="ctr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prezzo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quantità conseguenti </a:t>
            </a:r>
            <a:r>
              <a:rPr sz="2000" dirty="0">
                <a:latin typeface="Verdana"/>
                <a:cs typeface="Verdana"/>
              </a:rPr>
              <a:t>a spostamenti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dell’offerta.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354965" algn="l"/>
                <a:tab pos="355600" algn="l"/>
              </a:tabLst>
            </a:pPr>
            <a:r>
              <a:rPr sz="2000" i="1" dirty="0">
                <a:latin typeface="Verdana"/>
                <a:cs typeface="Verdana"/>
              </a:rPr>
              <a:t>Z </a:t>
            </a:r>
            <a:r>
              <a:rPr sz="2000" dirty="0">
                <a:latin typeface="Verdana"/>
                <a:cs typeface="Verdana"/>
              </a:rPr>
              <a:t>è una </a:t>
            </a:r>
            <a:r>
              <a:rPr sz="2000" spc="-5" dirty="0">
                <a:latin typeface="Verdana"/>
                <a:cs typeface="Verdana"/>
              </a:rPr>
              <a:t>variabile </a:t>
            </a:r>
            <a:r>
              <a:rPr sz="2000" dirty="0">
                <a:latin typeface="Verdana"/>
                <a:cs typeface="Verdana"/>
              </a:rPr>
              <a:t>che sposta </a:t>
            </a:r>
            <a:r>
              <a:rPr sz="2000" spc="-5" dirty="0">
                <a:latin typeface="Verdana"/>
                <a:cs typeface="Verdana"/>
              </a:rPr>
              <a:t>l’offerta </a:t>
            </a:r>
            <a:r>
              <a:rPr sz="2000" dirty="0">
                <a:latin typeface="Verdana"/>
                <a:cs typeface="Verdana"/>
              </a:rPr>
              <a:t>ma non </a:t>
            </a:r>
            <a:r>
              <a:rPr sz="2000" spc="-5" dirty="0">
                <a:latin typeface="Verdana"/>
                <a:cs typeface="Verdana"/>
              </a:rPr>
              <a:t>la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domanda.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02054" y="1242810"/>
            <a:ext cx="4038672" cy="36964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80924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TSLS nell’esempio di </a:t>
            </a:r>
            <a:r>
              <a:rPr spc="-10" dirty="0"/>
              <a:t>domanda </a:t>
            </a:r>
            <a:r>
              <a:rPr spc="-5" dirty="0"/>
              <a:t>e</a:t>
            </a:r>
            <a:r>
              <a:rPr spc="130" dirty="0"/>
              <a:t> </a:t>
            </a:r>
            <a:r>
              <a:rPr spc="-10" dirty="0"/>
              <a:t>offerta:</a:t>
            </a: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14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052573" y="1510665"/>
            <a:ext cx="440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Verdana"/>
                <a:cs typeface="Verdana"/>
              </a:rPr>
              <a:t>l</a:t>
            </a:r>
            <a:r>
              <a:rPr sz="2400" spc="5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(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059452" y="1510665"/>
            <a:ext cx="82676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) +</a:t>
            </a:r>
            <a:r>
              <a:rPr sz="2400" spc="-5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61809" y="1687448"/>
            <a:ext cx="812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latin typeface="Verdana"/>
                <a:cs typeface="Verdana"/>
              </a:rPr>
              <a:t>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95927" y="3449573"/>
            <a:ext cx="812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latin typeface="Verdana"/>
                <a:cs typeface="Verdana"/>
              </a:rPr>
              <a:t>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91032" y="3272790"/>
            <a:ext cx="42125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(1) Rilevante? corr(</a:t>
            </a:r>
            <a:r>
              <a:rPr sz="2400" i="1" spc="-5" dirty="0">
                <a:latin typeface="Verdana"/>
                <a:cs typeface="Verdana"/>
              </a:rPr>
              <a:t>rain</a:t>
            </a:r>
            <a:r>
              <a:rPr sz="2400" i="1" spc="-3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,ln(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44254" y="3272790"/>
            <a:ext cx="11277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Verdana"/>
                <a:cs typeface="Verdana"/>
              </a:rPr>
              <a:t>)) </a:t>
            </a:r>
            <a:r>
              <a:rPr sz="2400" dirty="0">
                <a:latin typeface="Verdana"/>
                <a:cs typeface="Verdana"/>
              </a:rPr>
              <a:t>≠</a:t>
            </a:r>
            <a:r>
              <a:rPr sz="2400" spc="-7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0?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61440" y="3711955"/>
            <a:ext cx="7473315" cy="2732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0065" marR="74930">
              <a:lnSpc>
                <a:spcPct val="100000"/>
              </a:lnSpc>
              <a:spcBef>
                <a:spcPts val="100"/>
              </a:spcBef>
            </a:pPr>
            <a:r>
              <a:rPr sz="2400" i="1" dirty="0">
                <a:latin typeface="Verdana"/>
                <a:cs typeface="Verdana"/>
              </a:rPr>
              <a:t>Plausibilmente</a:t>
            </a:r>
            <a:r>
              <a:rPr sz="2400" dirty="0">
                <a:latin typeface="Verdana"/>
                <a:cs typeface="Verdana"/>
              </a:rPr>
              <a:t>: </a:t>
            </a:r>
            <a:r>
              <a:rPr sz="2400" spc="-5" dirty="0">
                <a:latin typeface="Verdana"/>
                <a:cs typeface="Verdana"/>
              </a:rPr>
              <a:t>pioggia </a:t>
            </a:r>
            <a:r>
              <a:rPr sz="2400" spc="-10" dirty="0">
                <a:latin typeface="Verdana"/>
                <a:cs typeface="Verdana"/>
              </a:rPr>
              <a:t>insufficiente significa  </a:t>
            </a:r>
            <a:r>
              <a:rPr sz="2400" dirty="0">
                <a:latin typeface="Verdana"/>
                <a:cs typeface="Verdana"/>
              </a:rPr>
              <a:t>meno </a:t>
            </a:r>
            <a:r>
              <a:rPr sz="2400" spc="-10" dirty="0">
                <a:latin typeface="Verdana"/>
                <a:cs typeface="Verdana"/>
              </a:rPr>
              <a:t>pascolo quindi </a:t>
            </a:r>
            <a:r>
              <a:rPr sz="2400" dirty="0">
                <a:latin typeface="Verdana"/>
                <a:cs typeface="Verdana"/>
              </a:rPr>
              <a:t>meno </a:t>
            </a:r>
            <a:r>
              <a:rPr sz="2400" spc="-5" dirty="0">
                <a:latin typeface="Verdana"/>
                <a:cs typeface="Verdana"/>
              </a:rPr>
              <a:t>burro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quindi  prezzi più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alti</a:t>
            </a:r>
            <a:endParaRPr sz="2400">
              <a:latin typeface="Verdana"/>
              <a:cs typeface="Verdana"/>
            </a:endParaRPr>
          </a:p>
          <a:p>
            <a:pPr marL="50800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Verdana"/>
                <a:cs typeface="Verdana"/>
              </a:rPr>
              <a:t>(2) Esogeno? corr(</a:t>
            </a:r>
            <a:r>
              <a:rPr sz="2400" i="1" spc="-5" dirty="0">
                <a:latin typeface="Verdana"/>
                <a:cs typeface="Verdana"/>
              </a:rPr>
              <a:t>rain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0?</a:t>
            </a:r>
            <a:endParaRPr sz="2400">
              <a:latin typeface="Verdana"/>
              <a:cs typeface="Verdana"/>
            </a:endParaRPr>
          </a:p>
          <a:p>
            <a:pPr marL="520065" marR="43180">
              <a:lnSpc>
                <a:spcPct val="100000"/>
              </a:lnSpc>
              <a:spcBef>
                <a:spcPts val="580"/>
              </a:spcBef>
            </a:pPr>
            <a:r>
              <a:rPr sz="2400" i="1" dirty="0">
                <a:latin typeface="Verdana"/>
                <a:cs typeface="Verdana"/>
              </a:rPr>
              <a:t>Plausibilmente</a:t>
            </a:r>
            <a:r>
              <a:rPr sz="2400" dirty="0">
                <a:latin typeface="Verdana"/>
                <a:cs typeface="Verdana"/>
              </a:rPr>
              <a:t>: </a:t>
            </a:r>
            <a:r>
              <a:rPr sz="2400" spc="-5" dirty="0">
                <a:latin typeface="Verdana"/>
                <a:cs typeface="Verdana"/>
              </a:rPr>
              <a:t>la pioggia nelle aree </a:t>
            </a:r>
            <a:r>
              <a:rPr sz="2400" dirty="0">
                <a:latin typeface="Verdana"/>
                <a:cs typeface="Verdana"/>
              </a:rPr>
              <a:t>di  </a:t>
            </a:r>
            <a:r>
              <a:rPr sz="2400" spc="-5" dirty="0">
                <a:latin typeface="Verdana"/>
                <a:cs typeface="Verdana"/>
              </a:rPr>
              <a:t>produzione </a:t>
            </a:r>
            <a:r>
              <a:rPr sz="2400" spc="-10" dirty="0">
                <a:latin typeface="Verdana"/>
                <a:cs typeface="Verdana"/>
              </a:rPr>
              <a:t>lattiera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dovrebbe influenzare  la domanda </a:t>
            </a:r>
            <a:r>
              <a:rPr sz="2400" dirty="0">
                <a:latin typeface="Verdana"/>
                <a:cs typeface="Verdana"/>
              </a:rPr>
              <a:t>di</a:t>
            </a:r>
            <a:r>
              <a:rPr sz="2400" spc="-5" dirty="0">
                <a:latin typeface="Verdana"/>
                <a:cs typeface="Verdana"/>
              </a:rPr>
              <a:t> burro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098762" y="3209124"/>
            <a:ext cx="205104" cy="3797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300" i="1" spc="5" dirty="0">
                <a:latin typeface="Times New Roman"/>
                <a:cs typeface="Times New Roman"/>
              </a:rPr>
              <a:t>P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229804" y="3431847"/>
            <a:ext cx="73025" cy="2311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50" i="1" spc="-5" dirty="0">
                <a:latin typeface="Times New Roman"/>
                <a:cs typeface="Times New Roman"/>
              </a:rPr>
              <a:t>i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540" y="2321813"/>
            <a:ext cx="7496175" cy="110998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5"/>
              </a:spcBef>
            </a:pPr>
            <a:r>
              <a:rPr sz="2400" dirty="0">
                <a:latin typeface="Verdana"/>
                <a:cs typeface="Verdana"/>
              </a:rPr>
              <a:t>Sia </a:t>
            </a:r>
            <a:r>
              <a:rPr sz="2400" i="1" dirty="0">
                <a:latin typeface="Verdana"/>
                <a:cs typeface="Verdana"/>
              </a:rPr>
              <a:t>Z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spc="-5" dirty="0">
                <a:latin typeface="Verdana"/>
                <a:cs typeface="Verdana"/>
              </a:rPr>
              <a:t>pioggia nelle aree di produzione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lattiera.</a:t>
            </a:r>
            <a:endParaRPr sz="24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75"/>
              </a:spcBef>
            </a:pPr>
            <a:r>
              <a:rPr sz="2400" i="1" dirty="0">
                <a:latin typeface="Verdana"/>
                <a:cs typeface="Verdana"/>
              </a:rPr>
              <a:t>Z </a:t>
            </a:r>
            <a:r>
              <a:rPr sz="2400" dirty="0">
                <a:latin typeface="Verdana"/>
                <a:cs typeface="Verdana"/>
              </a:rPr>
              <a:t>è uno strumento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valido?</a:t>
            </a:r>
            <a:endParaRPr sz="2400">
              <a:latin typeface="Verdana"/>
              <a:cs typeface="Verdana"/>
            </a:endParaRPr>
          </a:p>
          <a:p>
            <a:pPr marL="4920615">
              <a:lnSpc>
                <a:spcPct val="100000"/>
              </a:lnSpc>
              <a:spcBef>
                <a:spcPts val="5"/>
              </a:spcBef>
            </a:pPr>
            <a:r>
              <a:rPr sz="1350" i="1" spc="-10" dirty="0">
                <a:latin typeface="Times New Roman"/>
                <a:cs typeface="Times New Roman"/>
              </a:rPr>
              <a:t>butter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184570" y="1510665"/>
            <a:ext cx="244538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Verdana"/>
                <a:cs typeface="Verdana"/>
              </a:rPr>
              <a:t>) 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5" dirty="0">
                <a:latin typeface="Arial"/>
                <a:cs typeface="Arial"/>
              </a:rPr>
              <a:t>β</a:t>
            </a:r>
            <a:r>
              <a:rPr sz="2400" spc="-22" baseline="-20833" dirty="0">
                <a:latin typeface="Verdana"/>
                <a:cs typeface="Verdana"/>
              </a:rPr>
              <a:t>1</a:t>
            </a:r>
            <a:r>
              <a:rPr sz="2400" spc="-15" dirty="0">
                <a:latin typeface="Verdana"/>
                <a:cs typeface="Verdana"/>
              </a:rPr>
              <a:t>ln(</a:t>
            </a:r>
            <a:r>
              <a:rPr sz="2400" spc="-385" dirty="0">
                <a:latin typeface="Verdana"/>
                <a:cs typeface="Verdana"/>
              </a:rPr>
              <a:t> </a:t>
            </a:r>
            <a:r>
              <a:rPr sz="3450" i="1" spc="7" baseline="2415" dirty="0">
                <a:latin typeface="Times New Roman"/>
                <a:cs typeface="Times New Roman"/>
              </a:rPr>
              <a:t>P</a:t>
            </a:r>
            <a:endParaRPr sz="3450" baseline="2415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30032" y="1733271"/>
            <a:ext cx="73025" cy="2305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i="1" spc="-5" dirty="0">
                <a:latin typeface="Times New Roman"/>
                <a:cs typeface="Times New Roman"/>
              </a:rPr>
              <a:t>i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591870" y="1502763"/>
            <a:ext cx="431800" cy="23050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i="1" dirty="0">
                <a:latin typeface="Times New Roman"/>
                <a:cs typeface="Times New Roman"/>
              </a:rPr>
              <a:t>bu</a:t>
            </a:r>
            <a:r>
              <a:rPr sz="1350" i="1" spc="-15" dirty="0">
                <a:latin typeface="Times New Roman"/>
                <a:cs typeface="Times New Roman"/>
              </a:rPr>
              <a:t>tte</a:t>
            </a:r>
            <a:r>
              <a:rPr sz="1350" i="1" spc="-5" dirty="0">
                <a:latin typeface="Times New Roman"/>
                <a:cs typeface="Times New Roman"/>
              </a:rPr>
              <a:t>r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536405" y="1493293"/>
            <a:ext cx="227329" cy="35941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150" i="1" spc="30" dirty="0">
                <a:latin typeface="Times New Roman"/>
                <a:cs typeface="Times New Roman"/>
              </a:rPr>
              <a:t>Q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728967" y="1703047"/>
            <a:ext cx="70485" cy="219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50" i="1" spc="5" dirty="0">
                <a:latin typeface="Times New Roman"/>
                <a:cs typeface="Times New Roman"/>
              </a:rPr>
              <a:t>i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52849" y="1485215"/>
            <a:ext cx="407670" cy="21907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250" i="1" spc="5" dirty="0">
                <a:latin typeface="Times New Roman"/>
                <a:cs typeface="Times New Roman"/>
              </a:rPr>
              <a:t>b</a:t>
            </a:r>
            <a:r>
              <a:rPr sz="1250" i="1" spc="10" dirty="0">
                <a:latin typeface="Times New Roman"/>
                <a:cs typeface="Times New Roman"/>
              </a:rPr>
              <a:t>u</a:t>
            </a:r>
            <a:r>
              <a:rPr sz="1250" i="1" spc="-10" dirty="0">
                <a:latin typeface="Times New Roman"/>
                <a:cs typeface="Times New Roman"/>
              </a:rPr>
              <a:t>tte</a:t>
            </a:r>
            <a:r>
              <a:rPr sz="1250" i="1" spc="5" dirty="0">
                <a:latin typeface="Times New Roman"/>
                <a:cs typeface="Times New Roman"/>
              </a:rPr>
              <a:t>r</a:t>
            </a:r>
            <a:endParaRPr sz="12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94956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TSLS nell’esempio di </a:t>
            </a:r>
            <a:r>
              <a:rPr spc="-10" dirty="0"/>
              <a:t>domanda </a:t>
            </a:r>
            <a:r>
              <a:rPr spc="-5" dirty="0"/>
              <a:t>e</a:t>
            </a:r>
            <a:r>
              <a:rPr spc="125" dirty="0"/>
              <a:t> </a:t>
            </a:r>
            <a:r>
              <a:rPr spc="-10" dirty="0"/>
              <a:t>offerta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(continua)</a:t>
            </a: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15</a:t>
            </a:fld>
            <a:endParaRPr dirty="0"/>
          </a:p>
        </p:txBody>
      </p:sp>
      <p:sp>
        <p:nvSpPr>
          <p:cNvPr id="27" name="object 2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997710" y="1626234"/>
            <a:ext cx="4400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5" dirty="0">
                <a:latin typeface="Verdana"/>
                <a:cs typeface="Verdana"/>
              </a:rPr>
              <a:t>l</a:t>
            </a:r>
            <a:r>
              <a:rPr sz="2400" spc="5" dirty="0">
                <a:latin typeface="Verdana"/>
                <a:cs typeface="Verdana"/>
              </a:rPr>
              <a:t>n</a:t>
            </a:r>
            <a:r>
              <a:rPr sz="2400" dirty="0">
                <a:latin typeface="Verdana"/>
                <a:cs typeface="Verdana"/>
              </a:rPr>
              <a:t>(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50919" y="1803018"/>
            <a:ext cx="9213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79145" algn="l"/>
              </a:tabLst>
            </a:pPr>
            <a:r>
              <a:rPr sz="1600" spc="-5" dirty="0">
                <a:latin typeface="Verdana"/>
                <a:cs typeface="Verdana"/>
              </a:rPr>
              <a:t>0	1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276619" y="1626234"/>
            <a:ext cx="366331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24255" algn="l"/>
                <a:tab pos="1682750" algn="l"/>
                <a:tab pos="2847975" algn="l"/>
              </a:tabLst>
            </a:pPr>
            <a:r>
              <a:rPr sz="2400" dirty="0">
                <a:latin typeface="Verdana"/>
                <a:cs typeface="Verdana"/>
              </a:rPr>
              <a:t>) =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i="1" spc="-25" dirty="0">
                <a:latin typeface="Arial"/>
                <a:cs typeface="Arial"/>
              </a:rPr>
              <a:t>β	</a:t>
            </a:r>
            <a:r>
              <a:rPr sz="2400" dirty="0">
                <a:latin typeface="Verdana"/>
                <a:cs typeface="Verdana"/>
              </a:rPr>
              <a:t>+</a:t>
            </a:r>
            <a:r>
              <a:rPr sz="2400" spc="10" dirty="0">
                <a:latin typeface="Verdana"/>
                <a:cs typeface="Verdana"/>
              </a:rPr>
              <a:t> </a:t>
            </a:r>
            <a:r>
              <a:rPr sz="2400" i="1" spc="-25" dirty="0">
                <a:latin typeface="Arial"/>
                <a:cs typeface="Arial"/>
              </a:rPr>
              <a:t>β	</a:t>
            </a:r>
            <a:r>
              <a:rPr sz="2400" spc="-10" dirty="0">
                <a:latin typeface="Verdana"/>
                <a:cs typeface="Verdana"/>
              </a:rPr>
              <a:t>ln(	</a:t>
            </a:r>
            <a:r>
              <a:rPr sz="2400" dirty="0">
                <a:latin typeface="Verdana"/>
                <a:cs typeface="Verdana"/>
              </a:rPr>
              <a:t>) +</a:t>
            </a:r>
            <a:r>
              <a:rPr sz="2400" spc="-4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15150" y="1803018"/>
            <a:ext cx="812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i="1" spc="-5" dirty="0">
                <a:latin typeface="Verdana"/>
                <a:cs typeface="Verdana"/>
              </a:rPr>
              <a:t>i</a:t>
            </a:r>
            <a:endParaRPr sz="16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140" y="2510154"/>
            <a:ext cx="8128634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5" dirty="0">
                <a:latin typeface="Verdana"/>
                <a:cs typeface="Verdana"/>
              </a:rPr>
              <a:t>rain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spc="-5" dirty="0">
                <a:latin typeface="Verdana"/>
                <a:cs typeface="Verdana"/>
              </a:rPr>
              <a:t>pioggia nelle aree </a:t>
            </a:r>
            <a:r>
              <a:rPr sz="2400" dirty="0">
                <a:latin typeface="Verdana"/>
                <a:cs typeface="Verdana"/>
              </a:rPr>
              <a:t>di </a:t>
            </a:r>
            <a:r>
              <a:rPr sz="2400" spc="-5" dirty="0">
                <a:latin typeface="Verdana"/>
                <a:cs typeface="Verdana"/>
              </a:rPr>
              <a:t>produzione</a:t>
            </a:r>
            <a:r>
              <a:rPr sz="2400" spc="-43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lattiera.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26440" y="4271009"/>
            <a:ext cx="470344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all’offerta (o almeno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parte di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essa)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21868" y="5441696"/>
            <a:ext cx="768095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Controparte dell’uso degli </a:t>
            </a:r>
            <a:r>
              <a:rPr sz="2000" dirty="0">
                <a:latin typeface="Verdana"/>
                <a:cs typeface="Verdana"/>
              </a:rPr>
              <a:t>spostamenti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dirty="0">
                <a:latin typeface="Verdana"/>
                <a:cs typeface="Verdana"/>
              </a:rPr>
              <a:t>curva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offerta</a:t>
            </a:r>
            <a:endParaRPr sz="2000">
              <a:latin typeface="Verdana"/>
              <a:cs typeface="Verdana"/>
            </a:endParaRPr>
          </a:p>
          <a:p>
            <a:pPr marL="1714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per tracciare la </a:t>
            </a:r>
            <a:r>
              <a:rPr sz="2000" dirty="0">
                <a:latin typeface="Verdana"/>
                <a:cs typeface="Verdana"/>
              </a:rPr>
              <a:t>curva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domanda.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97099" y="1620661"/>
            <a:ext cx="263525" cy="4197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i="1" spc="30" dirty="0">
                <a:latin typeface="Times New Roman"/>
                <a:cs typeface="Times New Roman"/>
              </a:rPr>
              <a:t>Q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724713" y="1868556"/>
            <a:ext cx="7874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dirty="0">
                <a:latin typeface="Times New Roman"/>
                <a:cs typeface="Times New Roman"/>
              </a:rPr>
              <a:t>i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752942" y="1611114"/>
            <a:ext cx="47752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-5" dirty="0">
                <a:latin typeface="Times New Roman"/>
                <a:cs typeface="Times New Roman"/>
              </a:rPr>
              <a:t>b</a:t>
            </a:r>
            <a:r>
              <a:rPr sz="1500" i="1" dirty="0">
                <a:latin typeface="Times New Roman"/>
                <a:cs typeface="Times New Roman"/>
              </a:rPr>
              <a:t>u</a:t>
            </a:r>
            <a:r>
              <a:rPr sz="1500" i="1" spc="-15" dirty="0">
                <a:latin typeface="Times New Roman"/>
                <a:cs typeface="Times New Roman"/>
              </a:rPr>
              <a:t>tte</a:t>
            </a:r>
            <a:r>
              <a:rPr sz="1500" i="1" dirty="0">
                <a:latin typeface="Times New Roman"/>
                <a:cs typeface="Times New Roman"/>
              </a:rPr>
              <a:t>r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436562" y="1646570"/>
            <a:ext cx="226060" cy="4197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2550" i="1" spc="20" dirty="0">
                <a:latin typeface="Times New Roman"/>
                <a:cs typeface="Times New Roman"/>
              </a:rPr>
              <a:t>P</a:t>
            </a:r>
            <a:endParaRPr sz="25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582734" y="1894464"/>
            <a:ext cx="7874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-5" dirty="0">
                <a:latin typeface="Times New Roman"/>
                <a:cs typeface="Times New Roman"/>
              </a:rPr>
              <a:t>i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51713" y="1637021"/>
            <a:ext cx="478155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dirty="0">
                <a:latin typeface="Times New Roman"/>
                <a:cs typeface="Times New Roman"/>
              </a:rPr>
              <a:t>bu</a:t>
            </a:r>
            <a:r>
              <a:rPr sz="1500" i="1" spc="-15" dirty="0">
                <a:latin typeface="Times New Roman"/>
                <a:cs typeface="Times New Roman"/>
              </a:rPr>
              <a:t>tte</a:t>
            </a:r>
            <a:r>
              <a:rPr sz="1500" i="1" spc="-5" dirty="0">
                <a:latin typeface="Times New Roman"/>
                <a:cs typeface="Times New Roman"/>
              </a:rPr>
              <a:t>r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66810" y="3630300"/>
            <a:ext cx="7874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spc="-5" dirty="0">
                <a:latin typeface="Times New Roman"/>
                <a:cs typeface="Times New Roman"/>
              </a:rPr>
              <a:t>i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58140" y="3364534"/>
            <a:ext cx="6820534" cy="4197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400" spc="-5" dirty="0">
                <a:latin typeface="Verdana"/>
                <a:cs typeface="Verdana"/>
              </a:rPr>
              <a:t>Passo 1: regressione di ln( </a:t>
            </a:r>
            <a:r>
              <a:rPr sz="3825" i="1" spc="22" baseline="-3267" dirty="0">
                <a:latin typeface="Times New Roman"/>
                <a:cs typeface="Times New Roman"/>
              </a:rPr>
              <a:t>P</a:t>
            </a:r>
            <a:r>
              <a:rPr sz="2250" i="1" spc="22" baseline="37037" dirty="0">
                <a:latin typeface="Times New Roman"/>
                <a:cs typeface="Times New Roman"/>
              </a:rPr>
              <a:t>butter </a:t>
            </a:r>
            <a:r>
              <a:rPr sz="2400" dirty="0">
                <a:latin typeface="Verdana"/>
                <a:cs typeface="Verdana"/>
              </a:rPr>
              <a:t>) su </a:t>
            </a:r>
            <a:r>
              <a:rPr sz="2400" i="1" spc="-5" dirty="0">
                <a:latin typeface="Verdana"/>
                <a:cs typeface="Verdana"/>
              </a:rPr>
              <a:t>rain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spc="-46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dà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929550" y="3597833"/>
            <a:ext cx="73660" cy="2298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50" i="1" dirty="0">
                <a:latin typeface="Times New Roman"/>
                <a:cs typeface="Times New Roman"/>
              </a:rPr>
              <a:t>i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439714" y="3266063"/>
            <a:ext cx="1145540" cy="37846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3450" spc="15" baseline="-25362" dirty="0">
                <a:latin typeface="Times New Roman"/>
                <a:cs typeface="Times New Roman"/>
              </a:rPr>
              <a:t>ln(</a:t>
            </a:r>
            <a:r>
              <a:rPr sz="3450" i="1" spc="15" baseline="-25362" dirty="0">
                <a:latin typeface="Times New Roman"/>
                <a:cs typeface="Times New Roman"/>
              </a:rPr>
              <a:t>P</a:t>
            </a:r>
            <a:r>
              <a:rPr sz="1350" i="1" spc="10" dirty="0">
                <a:latin typeface="Times New Roman"/>
                <a:cs typeface="Times New Roman"/>
              </a:rPr>
              <a:t>butter</a:t>
            </a:r>
            <a:r>
              <a:rPr sz="1350" i="1" spc="-70" dirty="0">
                <a:latin typeface="Times New Roman"/>
                <a:cs typeface="Times New Roman"/>
              </a:rPr>
              <a:t> </a:t>
            </a:r>
            <a:r>
              <a:rPr sz="3450" spc="22" baseline="-25362" dirty="0">
                <a:latin typeface="Times New Roman"/>
                <a:cs typeface="Times New Roman"/>
              </a:rPr>
              <a:t>)</a:t>
            </a:r>
            <a:endParaRPr sz="3450" baseline="-25362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202048" y="4131177"/>
            <a:ext cx="70485" cy="215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250" i="1" dirty="0">
                <a:latin typeface="Times New Roman"/>
                <a:cs typeface="Times New Roman"/>
              </a:rPr>
              <a:t>i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43877" y="3947493"/>
            <a:ext cx="7356475" cy="3530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1163955" algn="l"/>
              </a:tabLst>
            </a:pPr>
            <a:r>
              <a:rPr sz="2150" spc="10" dirty="0">
                <a:latin typeface="Times New Roman"/>
                <a:cs typeface="Times New Roman"/>
              </a:rPr>
              <a:t>ln(</a:t>
            </a:r>
            <a:r>
              <a:rPr sz="2150" i="1" spc="10" dirty="0">
                <a:latin typeface="Times New Roman"/>
                <a:cs typeface="Times New Roman"/>
              </a:rPr>
              <a:t>P</a:t>
            </a:r>
            <a:r>
              <a:rPr sz="1875" i="1" spc="15" baseline="44444" dirty="0">
                <a:latin typeface="Times New Roman"/>
                <a:cs typeface="Times New Roman"/>
              </a:rPr>
              <a:t>butter</a:t>
            </a:r>
            <a:r>
              <a:rPr sz="1875" i="1" spc="-30" baseline="44444" dirty="0">
                <a:latin typeface="Times New Roman"/>
                <a:cs typeface="Times New Roman"/>
              </a:rPr>
              <a:t> </a:t>
            </a:r>
            <a:r>
              <a:rPr sz="2150" spc="10" dirty="0">
                <a:latin typeface="Times New Roman"/>
                <a:cs typeface="Times New Roman"/>
              </a:rPr>
              <a:t>)	</a:t>
            </a:r>
            <a:r>
              <a:rPr sz="2000" spc="-5" dirty="0">
                <a:latin typeface="Verdana"/>
                <a:cs typeface="Verdana"/>
              </a:rPr>
              <a:t>isola le variazioni </a:t>
            </a:r>
            <a:r>
              <a:rPr sz="2000" dirty="0">
                <a:latin typeface="Verdana"/>
                <a:cs typeface="Verdana"/>
              </a:rPr>
              <a:t>nel </a:t>
            </a:r>
            <a:r>
              <a:rPr sz="2000" spc="-10" dirty="0">
                <a:latin typeface="Verdana"/>
                <a:cs typeface="Verdana"/>
              </a:rPr>
              <a:t>log </a:t>
            </a:r>
            <a:r>
              <a:rPr sz="2000" spc="-5" dirty="0">
                <a:latin typeface="Verdana"/>
                <a:cs typeface="Verdana"/>
              </a:rPr>
              <a:t>del prezzo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conseguenti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815641" y="5210688"/>
            <a:ext cx="78740" cy="254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500" i="1" dirty="0">
                <a:latin typeface="Times New Roman"/>
                <a:cs typeface="Times New Roman"/>
              </a:rPr>
              <a:t>i</a:t>
            </a:r>
            <a:endParaRPr sz="15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8140" y="4992547"/>
            <a:ext cx="5637530" cy="41973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2400" spc="-5" dirty="0">
                <a:latin typeface="Verdana"/>
                <a:cs typeface="Verdana"/>
              </a:rPr>
              <a:t>Passo 2: regressione di ln( </a:t>
            </a:r>
            <a:r>
              <a:rPr sz="3825" i="1" spc="22" baseline="5446" dirty="0">
                <a:latin typeface="Times New Roman"/>
                <a:cs typeface="Times New Roman"/>
              </a:rPr>
              <a:t>Q</a:t>
            </a:r>
            <a:r>
              <a:rPr sz="2250" i="1" spc="22" baseline="51851" dirty="0">
                <a:latin typeface="Times New Roman"/>
                <a:cs typeface="Times New Roman"/>
              </a:rPr>
              <a:t>butter </a:t>
            </a:r>
            <a:r>
              <a:rPr sz="2400" dirty="0">
                <a:latin typeface="Verdana"/>
                <a:cs typeface="Verdana"/>
              </a:rPr>
              <a:t>)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su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641467" y="5204184"/>
            <a:ext cx="73025" cy="2266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300" i="1" spc="10" dirty="0">
                <a:latin typeface="Times New Roman"/>
                <a:cs typeface="Times New Roman"/>
              </a:rPr>
              <a:t>i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157852" y="4877780"/>
            <a:ext cx="113093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25"/>
              </a:spcBef>
            </a:pPr>
            <a:r>
              <a:rPr sz="3375" spc="30" baseline="-24691" dirty="0">
                <a:latin typeface="Times New Roman"/>
                <a:cs typeface="Times New Roman"/>
              </a:rPr>
              <a:t>ln(</a:t>
            </a:r>
            <a:r>
              <a:rPr sz="3375" i="1" spc="30" baseline="-24691" dirty="0">
                <a:latin typeface="Times New Roman"/>
                <a:cs typeface="Times New Roman"/>
              </a:rPr>
              <a:t>P</a:t>
            </a:r>
            <a:r>
              <a:rPr sz="1300" i="1" spc="20" dirty="0">
                <a:latin typeface="Times New Roman"/>
                <a:cs typeface="Times New Roman"/>
              </a:rPr>
              <a:t>butter</a:t>
            </a:r>
            <a:r>
              <a:rPr sz="1300" i="1" spc="-60" dirty="0">
                <a:latin typeface="Times New Roman"/>
                <a:cs typeface="Times New Roman"/>
              </a:rPr>
              <a:t> </a:t>
            </a:r>
            <a:r>
              <a:rPr sz="3375" spc="30" baseline="-24691" dirty="0">
                <a:latin typeface="Times New Roman"/>
                <a:cs typeface="Times New Roman"/>
              </a:rPr>
              <a:t>)</a:t>
            </a:r>
            <a:endParaRPr sz="3375" baseline="-24691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080">
              <a:lnSpc>
                <a:spcPct val="100000"/>
              </a:lnSpc>
              <a:spcBef>
                <a:spcPts val="95"/>
              </a:spcBef>
            </a:pPr>
            <a:r>
              <a:rPr spc="-10" dirty="0" err="1"/>
              <a:t>Esempio</a:t>
            </a:r>
            <a:r>
              <a:rPr spc="-10" dirty="0"/>
              <a:t> </a:t>
            </a:r>
            <a:r>
              <a:rPr lang="it-IT" spc="-5" dirty="0"/>
              <a:t>2</a:t>
            </a:r>
            <a:r>
              <a:rPr spc="-5" dirty="0"/>
              <a:t>: </a:t>
            </a:r>
            <a:r>
              <a:rPr spc="-10" dirty="0"/>
              <a:t>punteggi nei </a:t>
            </a:r>
            <a:r>
              <a:rPr spc="-5" dirty="0"/>
              <a:t>test e dimensioni  delle</a:t>
            </a:r>
            <a:r>
              <a:rPr spc="25" dirty="0"/>
              <a:t> </a:t>
            </a:r>
            <a:r>
              <a:rPr spc="-10" dirty="0"/>
              <a:t>classi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16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5440" y="1632330"/>
            <a:ext cx="8088630" cy="42601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20764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dirty="0">
                <a:latin typeface="Verdana"/>
                <a:cs typeface="Verdana"/>
              </a:rPr>
              <a:t>Le </a:t>
            </a:r>
            <a:r>
              <a:rPr sz="2400" spc="-5" dirty="0">
                <a:latin typeface="Verdana"/>
                <a:cs typeface="Verdana"/>
              </a:rPr>
              <a:t>regressioni per </a:t>
            </a:r>
            <a:r>
              <a:rPr sz="2400" dirty="0">
                <a:latin typeface="Verdana"/>
                <a:cs typeface="Verdana"/>
              </a:rPr>
              <a:t>punteggi nei </a:t>
            </a:r>
            <a:r>
              <a:rPr sz="2400" spc="-10" dirty="0">
                <a:latin typeface="Verdana"/>
                <a:cs typeface="Verdana"/>
              </a:rPr>
              <a:t>test/dimensioni  </a:t>
            </a:r>
            <a:r>
              <a:rPr sz="2400" spc="-5" dirty="0">
                <a:latin typeface="Verdana"/>
                <a:cs typeface="Verdana"/>
              </a:rPr>
              <a:t>delle classi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California potrebbero avere  distorsione da </a:t>
            </a:r>
            <a:r>
              <a:rPr sz="2400" spc="-10" dirty="0" err="1">
                <a:latin typeface="Verdana"/>
                <a:cs typeface="Verdana"/>
              </a:rPr>
              <a:t>variabili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dirty="0" err="1">
                <a:latin typeface="Verdana"/>
                <a:cs typeface="Verdana"/>
              </a:rPr>
              <a:t>omesse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 dirty="0">
              <a:latin typeface="Verdana"/>
              <a:cs typeface="Verdana"/>
            </a:endParaRPr>
          </a:p>
          <a:p>
            <a:pPr marL="393700" marR="43180" indent="-342900">
              <a:lnSpc>
                <a:spcPct val="100000"/>
              </a:lnSpc>
              <a:spcBef>
                <a:spcPts val="1775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10" dirty="0">
                <a:latin typeface="Verdana"/>
                <a:cs typeface="Verdana"/>
              </a:rPr>
              <a:t>In linea </a:t>
            </a:r>
            <a:r>
              <a:rPr sz="2400" spc="-5" dirty="0">
                <a:latin typeface="Verdana"/>
                <a:cs typeface="Verdana"/>
              </a:rPr>
              <a:t>di principio </a:t>
            </a:r>
            <a:r>
              <a:rPr sz="2400" dirty="0">
                <a:latin typeface="Verdana"/>
                <a:cs typeface="Verdana"/>
              </a:rPr>
              <a:t>questa </a:t>
            </a:r>
            <a:r>
              <a:rPr sz="2400" spc="-5" dirty="0">
                <a:latin typeface="Verdana"/>
                <a:cs typeface="Verdana"/>
              </a:rPr>
              <a:t>distorsione </a:t>
            </a:r>
            <a:r>
              <a:rPr sz="2400" dirty="0">
                <a:latin typeface="Verdana"/>
                <a:cs typeface="Verdana"/>
              </a:rPr>
              <a:t>può </a:t>
            </a:r>
            <a:r>
              <a:rPr sz="2400" spc="-5" dirty="0">
                <a:latin typeface="Verdana"/>
                <a:cs typeface="Verdana"/>
              </a:rPr>
              <a:t>essere  </a:t>
            </a:r>
            <a:r>
              <a:rPr sz="2400" spc="-15" dirty="0">
                <a:latin typeface="Verdana"/>
                <a:cs typeface="Verdana"/>
              </a:rPr>
              <a:t>eliminata </a:t>
            </a:r>
            <a:r>
              <a:rPr sz="2400" spc="-5" dirty="0">
                <a:latin typeface="Verdana"/>
                <a:cs typeface="Verdana"/>
              </a:rPr>
              <a:t>dalla regressione </a:t>
            </a:r>
            <a:r>
              <a:rPr sz="2400" spc="-10" dirty="0">
                <a:latin typeface="Verdana"/>
                <a:cs typeface="Verdana"/>
              </a:rPr>
              <a:t>IV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spc="5" dirty="0">
                <a:latin typeface="Verdana"/>
                <a:cs typeface="Verdana"/>
              </a:rPr>
              <a:t>(TSLS).</a:t>
            </a:r>
            <a:endParaRPr sz="2400" dirty="0">
              <a:latin typeface="Verdana"/>
              <a:cs typeface="Verdana"/>
            </a:endParaRPr>
          </a:p>
          <a:p>
            <a:pPr marL="393700" marR="203200" indent="-342900">
              <a:lnSpc>
                <a:spcPct val="100000"/>
              </a:lnSpc>
              <a:spcBef>
                <a:spcPts val="178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regressione </a:t>
            </a:r>
            <a:r>
              <a:rPr sz="2400" spc="-10" dirty="0">
                <a:latin typeface="Verdana"/>
                <a:cs typeface="Verdana"/>
              </a:rPr>
              <a:t>IV </a:t>
            </a:r>
            <a:r>
              <a:rPr sz="2400" spc="-5" dirty="0">
                <a:latin typeface="Verdana"/>
                <a:cs typeface="Verdana"/>
              </a:rPr>
              <a:t>richiede </a:t>
            </a:r>
            <a:r>
              <a:rPr sz="2400" dirty="0">
                <a:latin typeface="Verdana"/>
                <a:cs typeface="Verdana"/>
              </a:rPr>
              <a:t>uno strumento </a:t>
            </a:r>
            <a:r>
              <a:rPr sz="2400" spc="-10" dirty="0">
                <a:latin typeface="Verdana"/>
                <a:cs typeface="Verdana"/>
              </a:rPr>
              <a:t>valido,  </a:t>
            </a:r>
            <a:r>
              <a:rPr sz="2400" spc="-5" dirty="0">
                <a:latin typeface="Verdana"/>
                <a:cs typeface="Verdana"/>
              </a:rPr>
              <a:t>cioè </a:t>
            </a:r>
            <a:r>
              <a:rPr sz="2400" dirty="0">
                <a:latin typeface="Verdana"/>
                <a:cs typeface="Verdana"/>
              </a:rPr>
              <a:t>che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sia:</a:t>
            </a:r>
            <a:endParaRPr sz="2400" dirty="0">
              <a:latin typeface="Verdana"/>
              <a:cs typeface="Verdana"/>
            </a:endParaRPr>
          </a:p>
          <a:p>
            <a:pPr marL="852169" lvl="1" indent="-464184">
              <a:lnSpc>
                <a:spcPct val="100000"/>
              </a:lnSpc>
              <a:spcBef>
                <a:spcPts val="1775"/>
              </a:spcBef>
              <a:buAutoNum type="arabicPeriod"/>
              <a:tabLst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rilevante: corr(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i="1" spc="-5" dirty="0">
                <a:latin typeface="Verdana"/>
                <a:cs typeface="Verdana"/>
              </a:rPr>
              <a:t>STR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≠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0</a:t>
            </a:r>
          </a:p>
          <a:p>
            <a:pPr marL="852169" lvl="1" indent="-464184">
              <a:lnSpc>
                <a:spcPct val="100000"/>
              </a:lnSpc>
              <a:spcBef>
                <a:spcPts val="1780"/>
              </a:spcBef>
              <a:buAutoNum type="arabicPeriod"/>
              <a:tabLst>
                <a:tab pos="852805" algn="l"/>
              </a:tabLst>
            </a:pPr>
            <a:r>
              <a:rPr sz="2400" spc="-5" dirty="0">
                <a:latin typeface="Verdana"/>
                <a:cs typeface="Verdana"/>
              </a:rPr>
              <a:t>esogeno: corr(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0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080">
              <a:lnSpc>
                <a:spcPct val="100000"/>
              </a:lnSpc>
              <a:spcBef>
                <a:spcPts val="95"/>
              </a:spcBef>
            </a:pPr>
            <a:r>
              <a:rPr spc="-10" dirty="0" err="1"/>
              <a:t>Esempio</a:t>
            </a:r>
            <a:r>
              <a:rPr spc="-10" dirty="0"/>
              <a:t> </a:t>
            </a:r>
            <a:r>
              <a:rPr lang="it-IT" spc="-5" dirty="0"/>
              <a:t>2</a:t>
            </a:r>
            <a:r>
              <a:rPr spc="-5" dirty="0"/>
              <a:t>: </a:t>
            </a:r>
            <a:r>
              <a:rPr spc="-10" dirty="0"/>
              <a:t>punteggi nei </a:t>
            </a:r>
            <a:r>
              <a:rPr spc="-5" dirty="0"/>
              <a:t>test e dimensioni  delle classi</a:t>
            </a:r>
            <a:r>
              <a:rPr spc="50" dirty="0"/>
              <a:t> </a:t>
            </a:r>
            <a:r>
              <a:rPr spc="-10" dirty="0"/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17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20040" y="1570456"/>
            <a:ext cx="7899400" cy="4050029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580"/>
              </a:spcBef>
            </a:pPr>
            <a:r>
              <a:rPr sz="2000" spc="-5" dirty="0">
                <a:latin typeface="Verdana"/>
                <a:cs typeface="Verdana"/>
              </a:rPr>
              <a:t>Ecco </a:t>
            </a:r>
            <a:r>
              <a:rPr sz="2000" dirty="0">
                <a:latin typeface="Verdana"/>
                <a:cs typeface="Verdana"/>
              </a:rPr>
              <a:t>uno strumento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ipotetico:</a:t>
            </a:r>
            <a:endParaRPr sz="2000" dirty="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alcuni </a:t>
            </a:r>
            <a:r>
              <a:rPr sz="2000" spc="-5" dirty="0">
                <a:latin typeface="Verdana"/>
                <a:cs typeface="Verdana"/>
              </a:rPr>
              <a:t>distretti, colpiti </a:t>
            </a:r>
            <a:r>
              <a:rPr sz="2000" dirty="0">
                <a:latin typeface="Verdana"/>
                <a:cs typeface="Verdana"/>
              </a:rPr>
              <a:t>casualmente </a:t>
            </a:r>
            <a:r>
              <a:rPr sz="2000" spc="-5" dirty="0">
                <a:latin typeface="Verdana"/>
                <a:cs typeface="Verdana"/>
              </a:rPr>
              <a:t>da </a:t>
            </a:r>
            <a:r>
              <a:rPr sz="2000" dirty="0">
                <a:latin typeface="Verdana"/>
                <a:cs typeface="Verdana"/>
              </a:rPr>
              <a:t>un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terremoto,</a:t>
            </a:r>
            <a:endParaRPr sz="2000" dirty="0">
              <a:latin typeface="Verdana"/>
              <a:cs typeface="Verdana"/>
            </a:endParaRPr>
          </a:p>
          <a:p>
            <a:pPr marL="4191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“raddoppiano” le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classi:</a:t>
            </a:r>
          </a:p>
          <a:p>
            <a:pPr marL="662940">
              <a:lnSpc>
                <a:spcPct val="100000"/>
              </a:lnSpc>
              <a:spcBef>
                <a:spcPts val="480"/>
              </a:spcBef>
            </a:pP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i="1" dirty="0">
                <a:latin typeface="Verdana"/>
                <a:cs typeface="Verdana"/>
              </a:rPr>
              <a:t>Quake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1 se </a:t>
            </a:r>
            <a:r>
              <a:rPr sz="2000" spc="-5" dirty="0">
                <a:latin typeface="Verdana"/>
                <a:cs typeface="Verdana"/>
              </a:rPr>
              <a:t>colpito </a:t>
            </a:r>
            <a:r>
              <a:rPr sz="2000" dirty="0">
                <a:latin typeface="Verdana"/>
                <a:cs typeface="Verdana"/>
              </a:rPr>
              <a:t>da </a:t>
            </a:r>
            <a:r>
              <a:rPr sz="2000" spc="-5" dirty="0">
                <a:latin typeface="Verdana"/>
                <a:cs typeface="Verdana"/>
              </a:rPr>
              <a:t>terremoto,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0</a:t>
            </a:r>
            <a:r>
              <a:rPr sz="2000" spc="3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altrimenti</a:t>
            </a:r>
            <a:endParaRPr sz="2000" dirty="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418465" algn="l"/>
                <a:tab pos="419100" algn="l"/>
              </a:tabLst>
            </a:pPr>
            <a:r>
              <a:rPr sz="2000" i="1" dirty="0">
                <a:latin typeface="Verdana"/>
                <a:cs typeface="Verdana"/>
              </a:rPr>
              <a:t>Valgono </a:t>
            </a:r>
            <a:r>
              <a:rPr sz="2000" i="1" spc="-5" dirty="0">
                <a:latin typeface="Verdana"/>
                <a:cs typeface="Verdana"/>
              </a:rPr>
              <a:t>le due </a:t>
            </a:r>
            <a:r>
              <a:rPr sz="2000" i="1" dirty="0">
                <a:latin typeface="Verdana"/>
                <a:cs typeface="Verdana"/>
              </a:rPr>
              <a:t>condizioni </a:t>
            </a:r>
            <a:r>
              <a:rPr sz="2000" i="1" spc="-5" dirty="0">
                <a:latin typeface="Verdana"/>
                <a:cs typeface="Verdana"/>
              </a:rPr>
              <a:t>per la </a:t>
            </a:r>
            <a:r>
              <a:rPr sz="2000" i="1" dirty="0">
                <a:latin typeface="Verdana"/>
                <a:cs typeface="Verdana"/>
              </a:rPr>
              <a:t>validità </a:t>
            </a:r>
            <a:r>
              <a:rPr sz="2000" i="1" spc="-5" dirty="0">
                <a:latin typeface="Verdana"/>
                <a:cs typeface="Verdana"/>
              </a:rPr>
              <a:t>dello</a:t>
            </a:r>
            <a:r>
              <a:rPr sz="2000" i="1" spc="-12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strumento</a:t>
            </a:r>
            <a:r>
              <a:rPr sz="2000" dirty="0">
                <a:latin typeface="Verdana"/>
                <a:cs typeface="Verdana"/>
              </a:rPr>
              <a:t>?</a:t>
            </a:r>
          </a:p>
          <a:p>
            <a:pPr marL="419100" marR="8128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terremoto crea </a:t>
            </a:r>
            <a:r>
              <a:rPr sz="2000" dirty="0">
                <a:latin typeface="Verdana"/>
                <a:cs typeface="Verdana"/>
              </a:rPr>
              <a:t>una situazione </a:t>
            </a:r>
            <a:r>
              <a:rPr sz="2000" i="1" dirty="0">
                <a:latin typeface="Verdana"/>
                <a:cs typeface="Verdana"/>
              </a:rPr>
              <a:t>come se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distretti  rientrassero in </a:t>
            </a:r>
            <a:r>
              <a:rPr sz="2000" dirty="0">
                <a:latin typeface="Verdana"/>
                <a:cs typeface="Verdana"/>
              </a:rPr>
              <a:t>un </a:t>
            </a:r>
            <a:r>
              <a:rPr sz="2000" spc="-5" dirty="0">
                <a:latin typeface="Verdana"/>
                <a:cs typeface="Verdana"/>
              </a:rPr>
              <a:t>esperimento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assegnazione casuale.  </a:t>
            </a:r>
            <a:r>
              <a:rPr sz="2000" dirty="0">
                <a:latin typeface="Verdana"/>
                <a:cs typeface="Verdana"/>
              </a:rPr>
              <a:t>Quindi, la </a:t>
            </a:r>
            <a:r>
              <a:rPr sz="2000" spc="-5" dirty="0">
                <a:latin typeface="Verdana"/>
                <a:cs typeface="Verdana"/>
              </a:rPr>
              <a:t>variazione in 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spc="-5" dirty="0">
                <a:latin typeface="Verdana"/>
                <a:cs typeface="Verdana"/>
              </a:rPr>
              <a:t>conseguente </a:t>
            </a:r>
            <a:r>
              <a:rPr sz="2000" dirty="0">
                <a:latin typeface="Verdana"/>
                <a:cs typeface="Verdana"/>
              </a:rPr>
              <a:t>al </a:t>
            </a:r>
            <a:r>
              <a:rPr sz="2000" spc="-5" dirty="0">
                <a:latin typeface="Verdana"/>
                <a:cs typeface="Verdana"/>
              </a:rPr>
              <a:t>terremoto </a:t>
            </a:r>
            <a:r>
              <a:rPr sz="2000" dirty="0">
                <a:latin typeface="Verdana"/>
                <a:cs typeface="Verdana"/>
              </a:rPr>
              <a:t>è  </a:t>
            </a:r>
            <a:r>
              <a:rPr sz="2000" spc="-5" dirty="0">
                <a:latin typeface="Verdana"/>
                <a:cs typeface="Verdana"/>
              </a:rPr>
              <a:t>esogena.</a:t>
            </a:r>
            <a:endParaRPr sz="2000" dirty="0">
              <a:latin typeface="Verdana"/>
              <a:cs typeface="Verdana"/>
            </a:endParaRPr>
          </a:p>
          <a:p>
            <a:pPr marL="419100" marR="122555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primo </a:t>
            </a:r>
            <a:r>
              <a:rPr sz="2000" dirty="0">
                <a:latin typeface="Verdana"/>
                <a:cs typeface="Verdana"/>
              </a:rPr>
              <a:t>stadio </a:t>
            </a:r>
            <a:r>
              <a:rPr sz="2000" spc="-5" dirty="0">
                <a:latin typeface="Verdana"/>
                <a:cs typeface="Verdana"/>
              </a:rPr>
              <a:t>del TSLS prevede la regressione di 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dirty="0">
                <a:latin typeface="Verdana"/>
                <a:cs typeface="Verdana"/>
              </a:rPr>
              <a:t>su  </a:t>
            </a:r>
            <a:r>
              <a:rPr sz="2000" i="1" spc="-5" dirty="0">
                <a:latin typeface="Verdana"/>
                <a:cs typeface="Verdana"/>
              </a:rPr>
              <a:t>Quake</a:t>
            </a:r>
            <a:r>
              <a:rPr sz="2000" spc="-5" dirty="0">
                <a:latin typeface="Verdana"/>
                <a:cs typeface="Verdana"/>
              </a:rPr>
              <a:t>, isolando </a:t>
            </a:r>
            <a:r>
              <a:rPr sz="2000" dirty="0">
                <a:latin typeface="Verdana"/>
                <a:cs typeface="Verdana"/>
              </a:rPr>
              <a:t>così </a:t>
            </a:r>
            <a:r>
              <a:rPr sz="2000" spc="-5" dirty="0">
                <a:latin typeface="Verdana"/>
                <a:cs typeface="Verdana"/>
              </a:rPr>
              <a:t>la parte esogena di </a:t>
            </a:r>
            <a:r>
              <a:rPr sz="2000" i="1" dirty="0">
                <a:latin typeface="Verdana"/>
                <a:cs typeface="Verdana"/>
              </a:rPr>
              <a:t>STR </a:t>
            </a:r>
            <a:r>
              <a:rPr sz="2000" spc="-5" dirty="0">
                <a:latin typeface="Verdana"/>
                <a:cs typeface="Verdana"/>
              </a:rPr>
              <a:t>(la parte  </a:t>
            </a:r>
            <a:r>
              <a:rPr sz="2000" dirty="0">
                <a:latin typeface="Verdana"/>
                <a:cs typeface="Verdana"/>
              </a:rPr>
              <a:t>“come se” fosse </a:t>
            </a:r>
            <a:r>
              <a:rPr sz="2000" spc="-5" dirty="0">
                <a:latin typeface="Verdana"/>
                <a:cs typeface="Verdana"/>
              </a:rPr>
              <a:t>assegnata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casualmente)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39033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Inferenza </a:t>
            </a:r>
            <a:r>
              <a:rPr spc="-10" dirty="0"/>
              <a:t>con</a:t>
            </a:r>
            <a:r>
              <a:rPr spc="10" dirty="0"/>
              <a:t> </a:t>
            </a:r>
            <a:r>
              <a:rPr spc="-5" dirty="0"/>
              <a:t>TSLS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18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095615" cy="386003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2385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grandi campioni, la distribuzione campionaria  dello </a:t>
            </a:r>
            <a:r>
              <a:rPr sz="2400" dirty="0">
                <a:latin typeface="Verdana"/>
                <a:cs typeface="Verdana"/>
              </a:rPr>
              <a:t>stimatore </a:t>
            </a:r>
            <a:r>
              <a:rPr sz="2400" spc="-5" dirty="0">
                <a:latin typeface="Verdana"/>
                <a:cs typeface="Verdana"/>
              </a:rPr>
              <a:t>TSLS </a:t>
            </a:r>
            <a:r>
              <a:rPr sz="2400" dirty="0">
                <a:latin typeface="Verdana"/>
                <a:cs typeface="Verdana"/>
              </a:rPr>
              <a:t>è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normale</a:t>
            </a:r>
            <a:endParaRPr sz="2400" dirty="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L’inferenza </a:t>
            </a:r>
            <a:r>
              <a:rPr sz="2400" spc="-10" dirty="0">
                <a:latin typeface="Verdana"/>
                <a:cs typeface="Verdana"/>
              </a:rPr>
              <a:t>(verifiche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spc="-10" dirty="0">
                <a:latin typeface="Verdana"/>
                <a:cs typeface="Verdana"/>
              </a:rPr>
              <a:t>ipotesi, intervalli</a:t>
            </a:r>
            <a:r>
              <a:rPr sz="2400" spc="19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di</a:t>
            </a:r>
            <a:endParaRPr sz="2400" dirty="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confidenza) procede </a:t>
            </a:r>
            <a:r>
              <a:rPr sz="2400" dirty="0">
                <a:latin typeface="Verdana"/>
                <a:cs typeface="Verdana"/>
              </a:rPr>
              <a:t>nel modo </a:t>
            </a:r>
            <a:r>
              <a:rPr sz="2400" spc="-5" dirty="0">
                <a:latin typeface="Verdana"/>
                <a:cs typeface="Verdana"/>
              </a:rPr>
              <a:t>conseueto,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ovvero</a:t>
            </a:r>
            <a:endParaRPr sz="2400" dirty="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  <a:spcBef>
                <a:spcPts val="15"/>
              </a:spcBef>
            </a:pPr>
            <a:r>
              <a:rPr sz="2400" dirty="0">
                <a:latin typeface="kiloji - P"/>
                <a:cs typeface="kiloji - P"/>
              </a:rPr>
              <a:t>±</a:t>
            </a:r>
            <a:r>
              <a:rPr sz="2400" spc="-355" dirty="0">
                <a:latin typeface="kiloji - P"/>
                <a:cs typeface="kiloji - P"/>
              </a:rPr>
              <a:t> </a:t>
            </a:r>
            <a:r>
              <a:rPr sz="2400" spc="-5" dirty="0">
                <a:latin typeface="Verdana"/>
                <a:cs typeface="Verdana"/>
              </a:rPr>
              <a:t>1,96</a:t>
            </a:r>
            <a:r>
              <a:rPr sz="2400" i="1" spc="-5" dirty="0">
                <a:latin typeface="Verdana"/>
                <a:cs typeface="Verdana"/>
              </a:rPr>
              <a:t>SE</a:t>
            </a:r>
            <a:endParaRPr sz="2400" dirty="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56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concetto alla base della distribuzione </a:t>
            </a:r>
            <a:r>
              <a:rPr sz="2400" dirty="0">
                <a:latin typeface="Verdana"/>
                <a:cs typeface="Verdana"/>
              </a:rPr>
              <a:t>normale </a:t>
            </a:r>
            <a:r>
              <a:rPr sz="2400" spc="-15" dirty="0">
                <a:latin typeface="Verdana"/>
                <a:cs typeface="Verdana"/>
              </a:rPr>
              <a:t>in  </a:t>
            </a:r>
            <a:r>
              <a:rPr sz="2400" spc="-5" dirty="0">
                <a:latin typeface="Verdana"/>
                <a:cs typeface="Verdana"/>
              </a:rPr>
              <a:t>grandi campioni dello stimatore TSLS </a:t>
            </a:r>
            <a:r>
              <a:rPr sz="2400" dirty="0">
                <a:latin typeface="Verdana"/>
                <a:cs typeface="Verdana"/>
              </a:rPr>
              <a:t>è che –  </a:t>
            </a:r>
            <a:r>
              <a:rPr sz="2400" spc="-5" dirty="0">
                <a:latin typeface="Verdana"/>
                <a:cs typeface="Verdana"/>
              </a:rPr>
              <a:t>come </a:t>
            </a:r>
            <a:r>
              <a:rPr sz="2400" dirty="0">
                <a:latin typeface="Verdana"/>
                <a:cs typeface="Verdana"/>
              </a:rPr>
              <a:t>tutti </a:t>
            </a:r>
            <a:r>
              <a:rPr sz="2400" spc="-5" dirty="0">
                <a:latin typeface="Verdana"/>
                <a:cs typeface="Verdana"/>
              </a:rPr>
              <a:t>gli altri </a:t>
            </a:r>
            <a:r>
              <a:rPr sz="2400" dirty="0">
                <a:latin typeface="Verdana"/>
                <a:cs typeface="Verdana"/>
              </a:rPr>
              <a:t>stimatori che </a:t>
            </a:r>
            <a:r>
              <a:rPr sz="2400" spc="-5" dirty="0">
                <a:latin typeface="Verdana"/>
                <a:cs typeface="Verdana"/>
              </a:rPr>
              <a:t>abbiamo  considerato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comporta variabili casuali i.i.d. con  </a:t>
            </a:r>
            <a:r>
              <a:rPr sz="2400" dirty="0">
                <a:latin typeface="Verdana"/>
                <a:cs typeface="Verdana"/>
              </a:rPr>
              <a:t>media </a:t>
            </a:r>
            <a:r>
              <a:rPr sz="2400" spc="-5" dirty="0">
                <a:latin typeface="Verdana"/>
                <a:cs typeface="Verdana"/>
              </a:rPr>
              <a:t>nulla, </a:t>
            </a:r>
            <a:r>
              <a:rPr sz="2400" dirty="0">
                <a:latin typeface="Verdana"/>
                <a:cs typeface="Verdana"/>
              </a:rPr>
              <a:t>a cui </a:t>
            </a:r>
            <a:r>
              <a:rPr sz="2400" spc="-10" dirty="0">
                <a:latin typeface="Verdana"/>
                <a:cs typeface="Verdana"/>
              </a:rPr>
              <a:t>possiamo </a:t>
            </a:r>
            <a:r>
              <a:rPr sz="2400" spc="-5" dirty="0">
                <a:latin typeface="Verdana"/>
                <a:cs typeface="Verdana"/>
              </a:rPr>
              <a:t>applicare il</a:t>
            </a:r>
            <a:r>
              <a:rPr sz="2400" spc="145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TLC.</a:t>
            </a:r>
            <a:endParaRPr sz="24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Riepilogo della </a:t>
            </a:r>
            <a:r>
              <a:rPr spc="-10" dirty="0"/>
              <a:t>regressione </a:t>
            </a:r>
            <a:r>
              <a:rPr spc="-5" dirty="0"/>
              <a:t>IV </a:t>
            </a:r>
            <a:r>
              <a:rPr spc="-10" dirty="0"/>
              <a:t>con</a:t>
            </a:r>
            <a:r>
              <a:rPr spc="145" dirty="0"/>
              <a:t> </a:t>
            </a:r>
            <a:r>
              <a:rPr spc="-10" dirty="0"/>
              <a:t>singola</a:t>
            </a:r>
          </a:p>
          <a:p>
            <a:pPr marL="68580">
              <a:lnSpc>
                <a:spcPct val="100000"/>
              </a:lnSpc>
            </a:pPr>
            <a:r>
              <a:rPr i="1" spc="-5" dirty="0">
                <a:latin typeface="Verdana"/>
                <a:cs typeface="Verdana"/>
              </a:rPr>
              <a:t>X </a:t>
            </a:r>
            <a:r>
              <a:rPr spc="-5" dirty="0"/>
              <a:t>e</a:t>
            </a:r>
            <a:r>
              <a:rPr spc="15" dirty="0"/>
              <a:t> </a:t>
            </a:r>
            <a:r>
              <a:rPr i="1" spc="-5" dirty="0">
                <a:latin typeface="Verdana"/>
                <a:cs typeface="Verdana"/>
              </a:rPr>
              <a:t>Z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19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32740" y="1632330"/>
            <a:ext cx="8283575" cy="46501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6400" marR="105029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dirty="0">
                <a:latin typeface="Verdana"/>
                <a:cs typeface="Verdana"/>
              </a:rPr>
              <a:t>Uno strumento </a:t>
            </a:r>
            <a:r>
              <a:rPr sz="2400" spc="-10" dirty="0">
                <a:latin typeface="Verdana"/>
                <a:cs typeface="Verdana"/>
              </a:rPr>
              <a:t>valido </a:t>
            </a:r>
            <a:r>
              <a:rPr sz="2400" i="1" dirty="0">
                <a:latin typeface="Verdana"/>
                <a:cs typeface="Verdana"/>
              </a:rPr>
              <a:t>Z </a:t>
            </a:r>
            <a:r>
              <a:rPr sz="2400" spc="-5" dirty="0">
                <a:latin typeface="Verdana"/>
                <a:cs typeface="Verdana"/>
              </a:rPr>
              <a:t>deve soddisfare </a:t>
            </a:r>
            <a:r>
              <a:rPr sz="2400" dirty="0">
                <a:latin typeface="Verdana"/>
                <a:cs typeface="Verdana"/>
              </a:rPr>
              <a:t>due  </a:t>
            </a:r>
            <a:r>
              <a:rPr sz="2400" spc="-10" dirty="0">
                <a:latin typeface="Verdana"/>
                <a:cs typeface="Verdana"/>
              </a:rPr>
              <a:t>condizioni:</a:t>
            </a:r>
            <a:endParaRPr sz="2400">
              <a:latin typeface="Verdana"/>
              <a:cs typeface="Verdana"/>
            </a:endParaRPr>
          </a:p>
          <a:p>
            <a:pPr marL="977900" lvl="1" indent="-457834">
              <a:lnSpc>
                <a:spcPct val="100000"/>
              </a:lnSpc>
              <a:spcBef>
                <a:spcPts val="1070"/>
              </a:spcBef>
              <a:buAutoNum type="arabicPeriod"/>
              <a:tabLst>
                <a:tab pos="977900" algn="l"/>
                <a:tab pos="978535" algn="l"/>
              </a:tabLst>
            </a:pPr>
            <a:r>
              <a:rPr sz="2000" i="1" dirty="0">
                <a:latin typeface="Verdana"/>
                <a:cs typeface="Verdana"/>
              </a:rPr>
              <a:t>rilevanza</a:t>
            </a:r>
            <a:r>
              <a:rPr sz="2000" dirty="0">
                <a:latin typeface="Verdana"/>
                <a:cs typeface="Verdana"/>
              </a:rPr>
              <a:t>: </a:t>
            </a:r>
            <a:r>
              <a:rPr sz="2000" spc="-5" dirty="0">
                <a:latin typeface="Verdana"/>
                <a:cs typeface="Verdana"/>
              </a:rPr>
              <a:t>corr(</a:t>
            </a:r>
            <a:r>
              <a:rPr sz="2000" i="1" spc="-5" dirty="0">
                <a:latin typeface="Verdana"/>
                <a:cs typeface="Verdana"/>
              </a:rPr>
              <a:t>Z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,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≠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L="977900" lvl="1" indent="-457834">
              <a:lnSpc>
                <a:spcPct val="100000"/>
              </a:lnSpc>
              <a:spcBef>
                <a:spcPts val="1085"/>
              </a:spcBef>
              <a:buAutoNum type="arabicPeriod"/>
              <a:tabLst>
                <a:tab pos="977900" algn="l"/>
                <a:tab pos="978535" algn="l"/>
              </a:tabLst>
            </a:pPr>
            <a:r>
              <a:rPr sz="2000" i="1" spc="-5" dirty="0">
                <a:latin typeface="Verdana"/>
                <a:cs typeface="Verdana"/>
              </a:rPr>
              <a:t>esogeneità</a:t>
            </a:r>
            <a:r>
              <a:rPr sz="2000" spc="-5" dirty="0">
                <a:latin typeface="Verdana"/>
                <a:cs typeface="Verdana"/>
              </a:rPr>
              <a:t>: corr(</a:t>
            </a:r>
            <a:r>
              <a:rPr sz="2000" i="1" spc="-5" dirty="0">
                <a:latin typeface="Verdana"/>
                <a:cs typeface="Verdana"/>
              </a:rPr>
              <a:t>Z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,</a:t>
            </a:r>
            <a:r>
              <a:rPr sz="2000" i="1" spc="-5" dirty="0">
                <a:latin typeface="Verdana"/>
                <a:cs typeface="Verdana"/>
              </a:rPr>
              <a:t>u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ts val="2830"/>
              </a:lnSpc>
              <a:spcBef>
                <a:spcPts val="1180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5" dirty="0">
                <a:latin typeface="Verdana"/>
                <a:cs typeface="Verdana"/>
              </a:rPr>
              <a:t>TSLS procede eseguendo prima la regressione di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X</a:t>
            </a:r>
            <a:endParaRPr sz="2400">
              <a:latin typeface="Verdana"/>
              <a:cs typeface="Verdana"/>
            </a:endParaRPr>
          </a:p>
          <a:p>
            <a:pPr marL="406400">
              <a:lnSpc>
                <a:spcPts val="2950"/>
              </a:lnSpc>
              <a:tabLst>
                <a:tab pos="3517900" algn="l"/>
              </a:tabLst>
            </a:pPr>
            <a:r>
              <a:rPr sz="2400" dirty="0">
                <a:latin typeface="Verdana"/>
                <a:cs typeface="Verdana"/>
              </a:rPr>
              <a:t>su </a:t>
            </a:r>
            <a:r>
              <a:rPr sz="2400" i="1" dirty="0">
                <a:latin typeface="Verdana"/>
                <a:cs typeface="Verdana"/>
              </a:rPr>
              <a:t>Z </a:t>
            </a:r>
            <a:r>
              <a:rPr sz="2400" spc="-5" dirty="0">
                <a:latin typeface="Verdana"/>
                <a:cs typeface="Verdana"/>
              </a:rPr>
              <a:t>per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ottenere</a:t>
            </a:r>
            <a:r>
              <a:rPr sz="2400" spc="-490" dirty="0">
                <a:latin typeface="Verdana"/>
                <a:cs typeface="Verdana"/>
              </a:rPr>
              <a:t> </a:t>
            </a:r>
            <a:r>
              <a:rPr sz="3750" i="1" spc="-667" baseline="-8888" dirty="0">
                <a:latin typeface="Times New Roman"/>
                <a:cs typeface="Times New Roman"/>
              </a:rPr>
              <a:t>X</a:t>
            </a:r>
            <a:r>
              <a:rPr sz="3750" spc="-667" baseline="5555" dirty="0">
                <a:latin typeface="Times New Roman"/>
                <a:cs typeface="Times New Roman"/>
              </a:rPr>
              <a:t>ˆ	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spc="-5" dirty="0">
                <a:latin typeface="Verdana"/>
                <a:cs typeface="Verdana"/>
              </a:rPr>
              <a:t>poi di </a:t>
            </a:r>
            <a:r>
              <a:rPr sz="2400" i="1" dirty="0">
                <a:latin typeface="Verdana"/>
                <a:cs typeface="Verdana"/>
              </a:rPr>
              <a:t>Y </a:t>
            </a:r>
            <a:r>
              <a:rPr sz="2400" dirty="0">
                <a:latin typeface="Verdana"/>
                <a:cs typeface="Verdana"/>
              </a:rPr>
              <a:t>su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3750" i="1" spc="-667" baseline="-8888" dirty="0">
                <a:latin typeface="Times New Roman"/>
                <a:cs typeface="Times New Roman"/>
              </a:rPr>
              <a:t>X</a:t>
            </a:r>
            <a:r>
              <a:rPr sz="3750" spc="-667" baseline="5555" dirty="0">
                <a:latin typeface="Times New Roman"/>
                <a:cs typeface="Times New Roman"/>
              </a:rPr>
              <a:t>ˆ</a:t>
            </a:r>
            <a:endParaRPr sz="3750" baseline="5555">
              <a:latin typeface="Times New Roman"/>
              <a:cs typeface="Times New Roman"/>
            </a:endParaRPr>
          </a:p>
          <a:p>
            <a:pPr marL="406400" marR="237490" indent="-342900">
              <a:lnSpc>
                <a:spcPct val="100000"/>
              </a:lnSpc>
              <a:spcBef>
                <a:spcPts val="1160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concetto chiave </a:t>
            </a:r>
            <a:r>
              <a:rPr sz="2400" dirty="0">
                <a:latin typeface="Verdana"/>
                <a:cs typeface="Verdana"/>
              </a:rPr>
              <a:t>è che </a:t>
            </a:r>
            <a:r>
              <a:rPr sz="2400" spc="-5" dirty="0">
                <a:latin typeface="Verdana"/>
                <a:cs typeface="Verdana"/>
              </a:rPr>
              <a:t>il primo </a:t>
            </a:r>
            <a:r>
              <a:rPr sz="2400" dirty="0">
                <a:latin typeface="Verdana"/>
                <a:cs typeface="Verdana"/>
              </a:rPr>
              <a:t>stadio </a:t>
            </a:r>
            <a:r>
              <a:rPr sz="2400" spc="-10" dirty="0">
                <a:latin typeface="Verdana"/>
                <a:cs typeface="Verdana"/>
              </a:rPr>
              <a:t>isola la  </a:t>
            </a:r>
            <a:r>
              <a:rPr sz="2400" spc="-5" dirty="0">
                <a:latin typeface="Verdana"/>
                <a:cs typeface="Verdana"/>
              </a:rPr>
              <a:t>parte della variazione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che è </a:t>
            </a:r>
            <a:r>
              <a:rPr sz="2400" spc="-10" dirty="0">
                <a:latin typeface="Verdana"/>
                <a:cs typeface="Verdana"/>
              </a:rPr>
              <a:t>incorrelata </a:t>
            </a:r>
            <a:r>
              <a:rPr sz="2400" spc="-5" dirty="0">
                <a:latin typeface="Verdana"/>
                <a:cs typeface="Verdana"/>
              </a:rPr>
              <a:t>con</a:t>
            </a:r>
            <a:r>
              <a:rPr sz="2400" spc="204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endParaRPr sz="2400">
              <a:latin typeface="Verdana"/>
              <a:cs typeface="Verdana"/>
            </a:endParaRPr>
          </a:p>
          <a:p>
            <a:pPr marL="406400" marR="220345" indent="-342900">
              <a:lnSpc>
                <a:spcPct val="100000"/>
              </a:lnSpc>
              <a:spcBef>
                <a:spcPts val="1175"/>
              </a:spcBef>
              <a:buChar char="•"/>
              <a:tabLst>
                <a:tab pos="405765" algn="l"/>
                <a:tab pos="406400" algn="l"/>
              </a:tabLst>
            </a:pPr>
            <a:r>
              <a:rPr sz="2400" dirty="0">
                <a:latin typeface="Verdana"/>
                <a:cs typeface="Verdana"/>
              </a:rPr>
              <a:t>Se </a:t>
            </a:r>
            <a:r>
              <a:rPr sz="2400" spc="-5" dirty="0">
                <a:latin typeface="Verdana"/>
                <a:cs typeface="Verdana"/>
              </a:rPr>
              <a:t>lo </a:t>
            </a:r>
            <a:r>
              <a:rPr sz="2400" dirty="0">
                <a:latin typeface="Verdana"/>
                <a:cs typeface="Verdana"/>
              </a:rPr>
              <a:t>strumento è </a:t>
            </a:r>
            <a:r>
              <a:rPr sz="2400" spc="-10" dirty="0">
                <a:latin typeface="Verdana"/>
                <a:cs typeface="Verdana"/>
              </a:rPr>
              <a:t>valido, allora </a:t>
            </a:r>
            <a:r>
              <a:rPr sz="2400" spc="-5" dirty="0">
                <a:latin typeface="Verdana"/>
                <a:cs typeface="Verdana"/>
              </a:rPr>
              <a:t>la distribuzione </a:t>
            </a:r>
            <a:r>
              <a:rPr sz="2400" spc="-15" dirty="0">
                <a:latin typeface="Verdana"/>
                <a:cs typeface="Verdana"/>
              </a:rPr>
              <a:t>in  </a:t>
            </a:r>
            <a:r>
              <a:rPr sz="2400" spc="-5" dirty="0">
                <a:latin typeface="Verdana"/>
                <a:cs typeface="Verdana"/>
              </a:rPr>
              <a:t>grandi campioni dello </a:t>
            </a:r>
            <a:r>
              <a:rPr sz="2400" dirty="0">
                <a:latin typeface="Verdana"/>
                <a:cs typeface="Verdana"/>
              </a:rPr>
              <a:t>stimatore </a:t>
            </a:r>
            <a:r>
              <a:rPr sz="2400" spc="-5" dirty="0">
                <a:latin typeface="Verdana"/>
                <a:cs typeface="Verdana"/>
              </a:rPr>
              <a:t>TSLS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normale,  perciò </a:t>
            </a:r>
            <a:r>
              <a:rPr sz="2400" spc="-10" dirty="0">
                <a:latin typeface="Verdana"/>
                <a:cs typeface="Verdana"/>
              </a:rPr>
              <a:t>l’inferenza </a:t>
            </a:r>
            <a:r>
              <a:rPr sz="2400" spc="-5" dirty="0">
                <a:latin typeface="Verdana"/>
                <a:cs typeface="Verdana"/>
              </a:rPr>
              <a:t>procede come di</a:t>
            </a:r>
            <a:r>
              <a:rPr sz="2400" spc="13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consueto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2053589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Sommario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12-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2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7476490" cy="38055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Regressione </a:t>
            </a:r>
            <a:r>
              <a:rPr sz="2800" spc="-5" dirty="0">
                <a:latin typeface="Verdana"/>
                <a:cs typeface="Verdana"/>
              </a:rPr>
              <a:t>IV: </a:t>
            </a:r>
            <a:r>
              <a:rPr sz="2800" spc="-10" dirty="0">
                <a:latin typeface="Verdana"/>
                <a:cs typeface="Verdana"/>
              </a:rPr>
              <a:t>cosa </a:t>
            </a:r>
            <a:r>
              <a:rPr sz="2800" spc="-5" dirty="0">
                <a:latin typeface="Verdana"/>
                <a:cs typeface="Verdana"/>
              </a:rPr>
              <a:t>e </a:t>
            </a:r>
            <a:r>
              <a:rPr sz="2800" spc="-10" dirty="0">
                <a:latin typeface="Verdana"/>
                <a:cs typeface="Verdana"/>
              </a:rPr>
              <a:t>perché; </a:t>
            </a:r>
            <a:r>
              <a:rPr sz="2800" spc="-5" dirty="0">
                <a:latin typeface="Verdana"/>
                <a:cs typeface="Verdana"/>
              </a:rPr>
              <a:t>minimi  </a:t>
            </a:r>
            <a:r>
              <a:rPr sz="2800" spc="-10" dirty="0">
                <a:latin typeface="Verdana"/>
                <a:cs typeface="Verdana"/>
              </a:rPr>
              <a:t>quadrati in due</a:t>
            </a:r>
            <a:r>
              <a:rPr sz="2800" spc="70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stadi</a:t>
            </a:r>
            <a:endParaRPr sz="28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8320" algn="l"/>
              </a:tabLst>
            </a:pPr>
            <a:r>
              <a:rPr sz="2800" dirty="0">
                <a:latin typeface="Verdana"/>
                <a:cs typeface="Verdana"/>
              </a:rPr>
              <a:t>Il </a:t>
            </a:r>
            <a:r>
              <a:rPr sz="2800" spc="-10" dirty="0">
                <a:latin typeface="Verdana"/>
                <a:cs typeface="Verdana"/>
              </a:rPr>
              <a:t>modello generale </a:t>
            </a:r>
            <a:r>
              <a:rPr sz="2800" spc="-5" dirty="0">
                <a:latin typeface="Verdana"/>
                <a:cs typeface="Verdana"/>
              </a:rPr>
              <a:t>di regressione</a:t>
            </a:r>
            <a:r>
              <a:rPr sz="2800" spc="55" dirty="0">
                <a:latin typeface="Verdana"/>
                <a:cs typeface="Verdana"/>
              </a:rPr>
              <a:t> </a:t>
            </a:r>
            <a:r>
              <a:rPr sz="2800" dirty="0">
                <a:latin typeface="Verdana"/>
                <a:cs typeface="Verdana"/>
              </a:rPr>
              <a:t>IV</a:t>
            </a:r>
            <a:endParaRPr sz="28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5"/>
              </a:spcBef>
              <a:buAutoNum type="arabi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Verifica della </a:t>
            </a:r>
            <a:r>
              <a:rPr sz="2800" spc="-5" dirty="0">
                <a:latin typeface="Verdana"/>
                <a:cs typeface="Verdana"/>
              </a:rPr>
              <a:t>validità </a:t>
            </a:r>
            <a:r>
              <a:rPr sz="2800" spc="-10" dirty="0">
                <a:latin typeface="Verdana"/>
                <a:cs typeface="Verdana"/>
              </a:rPr>
              <a:t>degli</a:t>
            </a:r>
            <a:r>
              <a:rPr sz="2800" spc="114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strumenti</a:t>
            </a:r>
            <a:endParaRPr sz="2800">
              <a:latin typeface="Verdana"/>
              <a:cs typeface="Verdana"/>
            </a:endParaRPr>
          </a:p>
          <a:p>
            <a:pPr marL="927100" lvl="1" indent="-457834">
              <a:lnSpc>
                <a:spcPct val="100000"/>
              </a:lnSpc>
              <a:spcBef>
                <a:spcPts val="580"/>
              </a:spcBef>
              <a:buAutoNum type="alphaLcParenR"/>
              <a:tabLst>
                <a:tab pos="927735" algn="l"/>
              </a:tabLst>
            </a:pPr>
            <a:r>
              <a:rPr sz="2400" dirty="0">
                <a:latin typeface="Verdana"/>
                <a:cs typeface="Verdana"/>
              </a:rPr>
              <a:t>Strumenti </a:t>
            </a:r>
            <a:r>
              <a:rPr sz="2400" spc="-5" dirty="0">
                <a:latin typeface="Verdana"/>
                <a:cs typeface="Verdana"/>
              </a:rPr>
              <a:t>deboli </a:t>
            </a:r>
            <a:r>
              <a:rPr sz="2400" dirty="0">
                <a:latin typeface="Verdana"/>
                <a:cs typeface="Verdana"/>
              </a:rPr>
              <a:t>e</a:t>
            </a:r>
            <a:r>
              <a:rPr sz="2400" spc="40" dirty="0">
                <a:latin typeface="Verdana"/>
                <a:cs typeface="Verdana"/>
              </a:rPr>
              <a:t> </a:t>
            </a:r>
            <a:r>
              <a:rPr sz="2400" spc="-10" dirty="0">
                <a:latin typeface="Verdana"/>
                <a:cs typeface="Verdana"/>
              </a:rPr>
              <a:t>forti</a:t>
            </a:r>
            <a:endParaRPr sz="2400">
              <a:latin typeface="Verdana"/>
              <a:cs typeface="Verdana"/>
            </a:endParaRPr>
          </a:p>
          <a:p>
            <a:pPr marL="927100" lvl="1" indent="-457834">
              <a:lnSpc>
                <a:spcPct val="100000"/>
              </a:lnSpc>
              <a:spcBef>
                <a:spcPts val="580"/>
              </a:spcBef>
              <a:buAutoNum type="alphaLcParenR"/>
              <a:tabLst>
                <a:tab pos="927735" algn="l"/>
              </a:tabLst>
            </a:pPr>
            <a:r>
              <a:rPr sz="2400" spc="-5" dirty="0">
                <a:latin typeface="Verdana"/>
                <a:cs typeface="Verdana"/>
              </a:rPr>
              <a:t>Esogeneità degli</a:t>
            </a:r>
            <a:r>
              <a:rPr sz="2400" spc="5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strumenti</a:t>
            </a:r>
            <a:endParaRPr sz="24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8320" algn="l"/>
              </a:tabLst>
            </a:pPr>
            <a:r>
              <a:rPr sz="2800" spc="-10" dirty="0">
                <a:latin typeface="Verdana"/>
                <a:cs typeface="Verdana"/>
              </a:rPr>
              <a:t>Applicazione: domanda </a:t>
            </a:r>
            <a:r>
              <a:rPr sz="2800" spc="-5" dirty="0">
                <a:latin typeface="Verdana"/>
                <a:cs typeface="Verdana"/>
              </a:rPr>
              <a:t>di</a:t>
            </a:r>
            <a:r>
              <a:rPr sz="2800" spc="114" dirty="0">
                <a:latin typeface="Verdana"/>
                <a:cs typeface="Verdana"/>
              </a:rPr>
              <a:t> </a:t>
            </a:r>
            <a:r>
              <a:rPr sz="2800" spc="-5" dirty="0">
                <a:latin typeface="Verdana"/>
                <a:cs typeface="Verdana"/>
              </a:rPr>
              <a:t>sigarette</a:t>
            </a:r>
            <a:endParaRPr sz="2800">
              <a:latin typeface="Verdana"/>
              <a:cs typeface="Verdana"/>
            </a:endParaRPr>
          </a:p>
          <a:p>
            <a:pPr marL="527685" indent="-515620">
              <a:lnSpc>
                <a:spcPct val="100000"/>
              </a:lnSpc>
              <a:spcBef>
                <a:spcPts val="670"/>
              </a:spcBef>
              <a:buAutoNum type="arabicPeriod"/>
              <a:tabLst>
                <a:tab pos="528320" algn="l"/>
              </a:tabLst>
            </a:pPr>
            <a:r>
              <a:rPr sz="2800" spc="-5" dirty="0">
                <a:latin typeface="Verdana"/>
                <a:cs typeface="Verdana"/>
              </a:rPr>
              <a:t>Esempi: </a:t>
            </a:r>
            <a:r>
              <a:rPr sz="2800" spc="-10" dirty="0">
                <a:latin typeface="Verdana"/>
                <a:cs typeface="Verdana"/>
              </a:rPr>
              <a:t>dove trovare gli</a:t>
            </a:r>
            <a:r>
              <a:rPr sz="2800" spc="120" dirty="0">
                <a:latin typeface="Verdana"/>
                <a:cs typeface="Verdana"/>
              </a:rPr>
              <a:t> </a:t>
            </a:r>
            <a:r>
              <a:rPr sz="2800" spc="-10" dirty="0">
                <a:latin typeface="Verdana"/>
                <a:cs typeface="Verdana"/>
              </a:rPr>
              <a:t>strumenti?</a:t>
            </a:r>
            <a:endParaRPr sz="2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659" y="358521"/>
            <a:ext cx="848868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Il modello generale di </a:t>
            </a:r>
            <a:r>
              <a:rPr spc="-10" dirty="0" err="1"/>
              <a:t>regressione</a:t>
            </a:r>
            <a:r>
              <a:rPr spc="-10" dirty="0"/>
              <a:t> </a:t>
            </a:r>
            <a:r>
              <a:rPr spc="-5" dirty="0"/>
              <a:t>IV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20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20040" y="1630807"/>
            <a:ext cx="8219440" cy="46069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19100" marR="8128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Finora </a:t>
            </a:r>
            <a:r>
              <a:rPr sz="2000" spc="-5" dirty="0">
                <a:latin typeface="Verdana"/>
                <a:cs typeface="Verdana"/>
              </a:rPr>
              <a:t>abbiamo considerato la regressione </a:t>
            </a:r>
            <a:r>
              <a:rPr sz="2000" dirty="0">
                <a:latin typeface="Verdana"/>
                <a:cs typeface="Verdana"/>
              </a:rPr>
              <a:t>IV con un </a:t>
            </a:r>
            <a:r>
              <a:rPr sz="2000" spc="-5" dirty="0">
                <a:latin typeface="Verdana"/>
                <a:cs typeface="Verdana"/>
              </a:rPr>
              <a:t>singolo  regressore </a:t>
            </a:r>
            <a:r>
              <a:rPr sz="2000" dirty="0">
                <a:latin typeface="Verdana"/>
                <a:cs typeface="Verdana"/>
              </a:rPr>
              <a:t>endogeno 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 e un </a:t>
            </a:r>
            <a:r>
              <a:rPr sz="2000" spc="-5" dirty="0">
                <a:latin typeface="Verdana"/>
                <a:cs typeface="Verdana"/>
              </a:rPr>
              <a:t>singolo </a:t>
            </a:r>
            <a:r>
              <a:rPr sz="2000" dirty="0">
                <a:latin typeface="Verdana"/>
                <a:cs typeface="Verdana"/>
              </a:rPr>
              <a:t>strumento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2000" dirty="0">
                <a:latin typeface="Verdana"/>
                <a:cs typeface="Verdana"/>
              </a:rPr>
              <a:t>).</a:t>
            </a:r>
            <a:endParaRPr sz="200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1675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Dobbiamo </a:t>
            </a:r>
            <a:r>
              <a:rPr sz="2000" spc="-5" dirty="0">
                <a:latin typeface="Verdana"/>
                <a:cs typeface="Verdana"/>
              </a:rPr>
              <a:t>estenderla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a:</a:t>
            </a:r>
            <a:endParaRPr sz="2000">
              <a:latin typeface="Verdana"/>
              <a:cs typeface="Verdana"/>
            </a:endParaRPr>
          </a:p>
          <a:p>
            <a:pPr marL="819785" lvl="1" indent="-287020">
              <a:lnSpc>
                <a:spcPct val="100000"/>
              </a:lnSpc>
              <a:spcBef>
                <a:spcPts val="1810"/>
              </a:spcBef>
              <a:buChar char="–"/>
              <a:tabLst>
                <a:tab pos="819785" algn="l"/>
                <a:tab pos="820419" algn="l"/>
              </a:tabLst>
            </a:pPr>
            <a:r>
              <a:rPr sz="1800" spc="-5" dirty="0">
                <a:latin typeface="Verdana"/>
                <a:cs typeface="Verdana"/>
              </a:rPr>
              <a:t>più regressori endogeni</a:t>
            </a:r>
            <a:r>
              <a:rPr sz="1800" spc="4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(</a:t>
            </a:r>
            <a:r>
              <a:rPr sz="1800" i="1" dirty="0">
                <a:latin typeface="Verdana"/>
                <a:cs typeface="Verdana"/>
              </a:rPr>
              <a:t>X</a:t>
            </a:r>
            <a:r>
              <a:rPr sz="1800" baseline="-20833" dirty="0">
                <a:latin typeface="Verdana"/>
                <a:cs typeface="Verdana"/>
              </a:rPr>
              <a:t>1</a:t>
            </a:r>
            <a:r>
              <a:rPr sz="1800" dirty="0">
                <a:latin typeface="Verdana"/>
                <a:cs typeface="Verdana"/>
              </a:rPr>
              <a:t>,…,</a:t>
            </a:r>
            <a:r>
              <a:rPr sz="1800" i="1" dirty="0">
                <a:latin typeface="Verdana"/>
                <a:cs typeface="Verdana"/>
              </a:rPr>
              <a:t>X</a:t>
            </a:r>
            <a:r>
              <a:rPr sz="1800" i="1" baseline="-20833" dirty="0">
                <a:latin typeface="Verdana"/>
                <a:cs typeface="Verdana"/>
              </a:rPr>
              <a:t>k</a:t>
            </a:r>
            <a:r>
              <a:rPr sz="1800" dirty="0">
                <a:latin typeface="Verdana"/>
                <a:cs typeface="Verdana"/>
              </a:rPr>
              <a:t>)</a:t>
            </a:r>
            <a:endParaRPr sz="1800">
              <a:latin typeface="Verdana"/>
              <a:cs typeface="Verdana"/>
            </a:endParaRPr>
          </a:p>
          <a:p>
            <a:pPr marL="819785" marR="124460" lvl="1" indent="-287020">
              <a:lnSpc>
                <a:spcPct val="120600"/>
              </a:lnSpc>
              <a:spcBef>
                <a:spcPts val="1620"/>
              </a:spcBef>
              <a:buChar char="–"/>
              <a:tabLst>
                <a:tab pos="819785" algn="l"/>
                <a:tab pos="820419" algn="l"/>
              </a:tabLst>
            </a:pPr>
            <a:r>
              <a:rPr sz="1800" spc="-5" dirty="0">
                <a:latin typeface="Verdana"/>
                <a:cs typeface="Verdana"/>
              </a:rPr>
              <a:t>più </a:t>
            </a:r>
            <a:r>
              <a:rPr sz="1800" dirty="0">
                <a:latin typeface="Verdana"/>
                <a:cs typeface="Verdana"/>
              </a:rPr>
              <a:t>variabili incluse </a:t>
            </a:r>
            <a:r>
              <a:rPr sz="1800" spc="-5" dirty="0">
                <a:latin typeface="Verdana"/>
                <a:cs typeface="Verdana"/>
              </a:rPr>
              <a:t>esogene </a:t>
            </a:r>
            <a:r>
              <a:rPr sz="1800" dirty="0">
                <a:latin typeface="Verdana"/>
                <a:cs typeface="Verdana"/>
              </a:rPr>
              <a:t>(</a:t>
            </a:r>
            <a:r>
              <a:rPr sz="1800" i="1" dirty="0">
                <a:latin typeface="Verdana"/>
                <a:cs typeface="Verdana"/>
              </a:rPr>
              <a:t>W</a:t>
            </a:r>
            <a:r>
              <a:rPr sz="1800" baseline="-20833" dirty="0">
                <a:latin typeface="Verdana"/>
                <a:cs typeface="Verdana"/>
              </a:rPr>
              <a:t>1</a:t>
            </a:r>
            <a:r>
              <a:rPr sz="1800" dirty="0">
                <a:latin typeface="Verdana"/>
                <a:cs typeface="Verdana"/>
              </a:rPr>
              <a:t>,…,</a:t>
            </a:r>
            <a:r>
              <a:rPr sz="1800" i="1" dirty="0">
                <a:latin typeface="Verdana"/>
                <a:cs typeface="Verdana"/>
              </a:rPr>
              <a:t>W</a:t>
            </a:r>
            <a:r>
              <a:rPr sz="1800" i="1" baseline="-20833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) o variabili </a:t>
            </a:r>
            <a:r>
              <a:rPr sz="1800" spc="-5" dirty="0">
                <a:latin typeface="Verdana"/>
                <a:cs typeface="Verdana"/>
              </a:rPr>
              <a:t>di </a:t>
            </a:r>
            <a:r>
              <a:rPr sz="1800" dirty="0">
                <a:latin typeface="Verdana"/>
                <a:cs typeface="Verdana"/>
              </a:rPr>
              <a:t>controllo,  che </a:t>
            </a:r>
            <a:r>
              <a:rPr sz="1800" spc="-5" dirty="0">
                <a:latin typeface="Verdana"/>
                <a:cs typeface="Verdana"/>
              </a:rPr>
              <a:t>devono essere </a:t>
            </a:r>
            <a:r>
              <a:rPr sz="1800" dirty="0">
                <a:latin typeface="Verdana"/>
                <a:cs typeface="Verdana"/>
              </a:rPr>
              <a:t>incluse </a:t>
            </a:r>
            <a:r>
              <a:rPr sz="1800" spc="-5" dirty="0">
                <a:latin typeface="Verdana"/>
                <a:cs typeface="Verdana"/>
              </a:rPr>
              <a:t>per </a:t>
            </a:r>
            <a:r>
              <a:rPr sz="1800" dirty="0">
                <a:latin typeface="Verdana"/>
                <a:cs typeface="Verdana"/>
              </a:rPr>
              <a:t>il </a:t>
            </a:r>
            <a:r>
              <a:rPr sz="1800" spc="-5" dirty="0">
                <a:latin typeface="Verdana"/>
                <a:cs typeface="Verdana"/>
              </a:rPr>
              <a:t>consueto </a:t>
            </a:r>
            <a:r>
              <a:rPr sz="1800" dirty="0">
                <a:latin typeface="Verdana"/>
                <a:cs typeface="Verdana"/>
              </a:rPr>
              <a:t>motivo delle variabili  </a:t>
            </a:r>
            <a:r>
              <a:rPr sz="1800" spc="-5" dirty="0">
                <a:latin typeface="Verdana"/>
                <a:cs typeface="Verdana"/>
              </a:rPr>
              <a:t>omesse</a:t>
            </a:r>
            <a:endParaRPr sz="1800">
              <a:latin typeface="Verdana"/>
              <a:cs typeface="Verdana"/>
            </a:endParaRPr>
          </a:p>
          <a:p>
            <a:pPr marL="819785" marR="113664" lvl="1" indent="-287020">
              <a:lnSpc>
                <a:spcPct val="114799"/>
              </a:lnSpc>
              <a:spcBef>
                <a:spcPts val="1745"/>
              </a:spcBef>
              <a:buChar char="–"/>
              <a:tabLst>
                <a:tab pos="819785" algn="l"/>
                <a:tab pos="820419" algn="l"/>
              </a:tabLst>
            </a:pPr>
            <a:r>
              <a:rPr sz="1800" spc="-5" dirty="0">
                <a:latin typeface="Verdana"/>
                <a:cs typeface="Verdana"/>
              </a:rPr>
              <a:t>più </a:t>
            </a:r>
            <a:r>
              <a:rPr sz="1800" dirty="0">
                <a:latin typeface="Verdana"/>
                <a:cs typeface="Verdana"/>
              </a:rPr>
              <a:t>variebili strumentali (</a:t>
            </a:r>
            <a:r>
              <a:rPr sz="1800" i="1" dirty="0">
                <a:latin typeface="Verdana"/>
                <a:cs typeface="Verdana"/>
              </a:rPr>
              <a:t>Z</a:t>
            </a:r>
            <a:r>
              <a:rPr sz="1800" baseline="-20833" dirty="0">
                <a:latin typeface="Verdana"/>
                <a:cs typeface="Verdana"/>
              </a:rPr>
              <a:t>1</a:t>
            </a:r>
            <a:r>
              <a:rPr sz="1800" dirty="0">
                <a:latin typeface="Verdana"/>
                <a:cs typeface="Verdana"/>
              </a:rPr>
              <a:t>,…,</a:t>
            </a:r>
            <a:r>
              <a:rPr sz="1800" i="1" dirty="0">
                <a:latin typeface="Verdana"/>
                <a:cs typeface="Verdana"/>
              </a:rPr>
              <a:t>Z</a:t>
            </a:r>
            <a:r>
              <a:rPr sz="1800" i="1" baseline="-20833" dirty="0">
                <a:latin typeface="Verdana"/>
                <a:cs typeface="Verdana"/>
              </a:rPr>
              <a:t>m</a:t>
            </a:r>
            <a:r>
              <a:rPr sz="1800" dirty="0">
                <a:latin typeface="Verdana"/>
                <a:cs typeface="Verdana"/>
              </a:rPr>
              <a:t>). Più strumenti (rilevanti)  </a:t>
            </a:r>
            <a:r>
              <a:rPr sz="1800" spc="-5" dirty="0">
                <a:latin typeface="Verdana"/>
                <a:cs typeface="Verdana"/>
              </a:rPr>
              <a:t>possono produrre </a:t>
            </a:r>
            <a:r>
              <a:rPr sz="1800" dirty="0">
                <a:latin typeface="Verdana"/>
                <a:cs typeface="Verdana"/>
              </a:rPr>
              <a:t>una minore varianza </a:t>
            </a:r>
            <a:r>
              <a:rPr sz="1800" spc="-5" dirty="0">
                <a:latin typeface="Verdana"/>
                <a:cs typeface="Verdana"/>
              </a:rPr>
              <a:t>del TSLS: l’</a:t>
            </a:r>
            <a:r>
              <a:rPr sz="1800" i="1" spc="-5" dirty="0">
                <a:latin typeface="Verdana"/>
                <a:cs typeface="Verdana"/>
              </a:rPr>
              <a:t>R</a:t>
            </a:r>
            <a:r>
              <a:rPr sz="1800" spc="-7" baseline="25462" dirty="0">
                <a:latin typeface="Verdana"/>
                <a:cs typeface="Verdana"/>
              </a:rPr>
              <a:t>2 </a:t>
            </a:r>
            <a:r>
              <a:rPr sz="1800" spc="-5" dirty="0">
                <a:latin typeface="Verdana"/>
                <a:cs typeface="Verdana"/>
              </a:rPr>
              <a:t>del </a:t>
            </a:r>
            <a:r>
              <a:rPr sz="1800" dirty="0">
                <a:latin typeface="Verdana"/>
                <a:cs typeface="Verdana"/>
              </a:rPr>
              <a:t>primo  </a:t>
            </a:r>
            <a:r>
              <a:rPr sz="1800" spc="-5" dirty="0">
                <a:latin typeface="Verdana"/>
                <a:cs typeface="Verdana"/>
              </a:rPr>
              <a:t>stadio aumenta, perciò </a:t>
            </a:r>
            <a:r>
              <a:rPr sz="1800" dirty="0">
                <a:latin typeface="Verdana"/>
                <a:cs typeface="Verdana"/>
              </a:rPr>
              <a:t>si ha </a:t>
            </a:r>
            <a:r>
              <a:rPr sz="1800" spc="-5" dirty="0">
                <a:latin typeface="Verdana"/>
                <a:cs typeface="Verdana"/>
              </a:rPr>
              <a:t>maggiore </a:t>
            </a:r>
            <a:r>
              <a:rPr sz="1800" dirty="0">
                <a:latin typeface="Verdana"/>
                <a:cs typeface="Verdana"/>
              </a:rPr>
              <a:t>variazione in</a:t>
            </a:r>
            <a:r>
              <a:rPr sz="1800" spc="85" dirty="0">
                <a:latin typeface="Verdana"/>
                <a:cs typeface="Verdana"/>
              </a:rPr>
              <a:t> </a:t>
            </a:r>
            <a:r>
              <a:rPr sz="3075" i="1" spc="-540" baseline="-4065" dirty="0">
                <a:latin typeface="Times New Roman"/>
                <a:cs typeface="Times New Roman"/>
              </a:rPr>
              <a:t>X</a:t>
            </a:r>
            <a:r>
              <a:rPr sz="3075" spc="-540" baseline="10840" dirty="0">
                <a:latin typeface="Times New Roman"/>
                <a:cs typeface="Times New Roman"/>
              </a:rPr>
              <a:t>ˆ </a:t>
            </a:r>
            <a:r>
              <a:rPr sz="1800" dirty="0">
                <a:latin typeface="Verdana"/>
                <a:cs typeface="Verdana"/>
              </a:rPr>
              <a:t>.</a:t>
            </a:r>
            <a:endParaRPr sz="180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1900"/>
              </a:spcBef>
              <a:buFont typeface="Verdana"/>
              <a:buChar char="•"/>
              <a:tabLst>
                <a:tab pos="418465" algn="l"/>
                <a:tab pos="419100" algn="l"/>
              </a:tabLst>
            </a:pPr>
            <a:r>
              <a:rPr sz="2000" i="1" spc="-5" dirty="0">
                <a:latin typeface="Verdana"/>
                <a:cs typeface="Verdana"/>
              </a:rPr>
              <a:t>Nuovi </a:t>
            </a:r>
            <a:r>
              <a:rPr sz="2000" i="1" dirty="0">
                <a:latin typeface="Verdana"/>
                <a:cs typeface="Verdana"/>
              </a:rPr>
              <a:t>termini</a:t>
            </a:r>
            <a:r>
              <a:rPr sz="2000" dirty="0">
                <a:latin typeface="Verdana"/>
                <a:cs typeface="Verdana"/>
              </a:rPr>
              <a:t>: </a:t>
            </a:r>
            <a:r>
              <a:rPr sz="2000" spc="-5" dirty="0">
                <a:latin typeface="Verdana"/>
                <a:cs typeface="Verdana"/>
              </a:rPr>
              <a:t>identificazione </a:t>
            </a:r>
            <a:r>
              <a:rPr sz="2000" dirty="0">
                <a:latin typeface="Verdana"/>
                <a:cs typeface="Verdana"/>
              </a:rPr>
              <a:t>e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sovraidentificazione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30257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Identificazione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21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8140" y="1632330"/>
            <a:ext cx="8234045" cy="4134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110045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generale </a:t>
            </a:r>
            <a:r>
              <a:rPr sz="2400" dirty="0">
                <a:latin typeface="Verdana"/>
                <a:cs typeface="Verdana"/>
              </a:rPr>
              <a:t>si </a:t>
            </a:r>
            <a:r>
              <a:rPr sz="2400" spc="-5" dirty="0">
                <a:latin typeface="Verdana"/>
                <a:cs typeface="Verdana"/>
              </a:rPr>
              <a:t>dice </a:t>
            </a:r>
            <a:r>
              <a:rPr sz="2400" dirty="0">
                <a:latin typeface="Verdana"/>
                <a:cs typeface="Verdana"/>
              </a:rPr>
              <a:t>che un </a:t>
            </a:r>
            <a:r>
              <a:rPr sz="2400" spc="-5" dirty="0">
                <a:latin typeface="Verdana"/>
                <a:cs typeface="Verdana"/>
              </a:rPr>
              <a:t>parametro </a:t>
            </a:r>
            <a:r>
              <a:rPr sz="2400" dirty="0">
                <a:latin typeface="Verdana"/>
                <a:cs typeface="Verdana"/>
              </a:rPr>
              <a:t>è  </a:t>
            </a:r>
            <a:r>
              <a:rPr sz="2400" b="1" i="1" spc="-5" dirty="0">
                <a:latin typeface="Verdana"/>
                <a:cs typeface="Verdana"/>
              </a:rPr>
              <a:t>identificato </a:t>
            </a:r>
            <a:r>
              <a:rPr sz="2400" dirty="0">
                <a:latin typeface="Verdana"/>
                <a:cs typeface="Verdana"/>
              </a:rPr>
              <a:t>se </a:t>
            </a:r>
            <a:r>
              <a:rPr sz="2400" spc="-5" dirty="0">
                <a:latin typeface="Verdana"/>
                <a:cs typeface="Verdana"/>
              </a:rPr>
              <a:t>diversi valori del </a:t>
            </a:r>
            <a:r>
              <a:rPr sz="2400" dirty="0">
                <a:latin typeface="Verdana"/>
                <a:cs typeface="Verdana"/>
              </a:rPr>
              <a:t>parametro  </a:t>
            </a:r>
            <a:r>
              <a:rPr sz="2400" spc="-5" dirty="0">
                <a:latin typeface="Verdana"/>
                <a:cs typeface="Verdana"/>
              </a:rPr>
              <a:t>producono distribuzioni diverse dei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dati.</a:t>
            </a:r>
            <a:endParaRPr sz="2400">
              <a:latin typeface="Verdana"/>
              <a:cs typeface="Verdana"/>
            </a:endParaRPr>
          </a:p>
          <a:p>
            <a:pPr marL="381000" marR="46990" indent="-342900">
              <a:lnSpc>
                <a:spcPct val="100000"/>
              </a:lnSpc>
              <a:spcBef>
                <a:spcPts val="575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Nella regressione IV, il </a:t>
            </a:r>
            <a:r>
              <a:rPr sz="2400" dirty="0">
                <a:latin typeface="Verdana"/>
                <a:cs typeface="Verdana"/>
              </a:rPr>
              <a:t>fatto che i </a:t>
            </a:r>
            <a:r>
              <a:rPr sz="2400" spc="-5" dirty="0">
                <a:latin typeface="Verdana"/>
                <a:cs typeface="Verdana"/>
              </a:rPr>
              <a:t>coefficienti siano  </a:t>
            </a:r>
            <a:r>
              <a:rPr sz="2400" spc="-10" dirty="0">
                <a:latin typeface="Verdana"/>
                <a:cs typeface="Verdana"/>
              </a:rPr>
              <a:t>identificati </a:t>
            </a:r>
            <a:r>
              <a:rPr sz="2400" spc="-5" dirty="0">
                <a:latin typeface="Verdana"/>
                <a:cs typeface="Verdana"/>
              </a:rPr>
              <a:t>dipende dalla </a:t>
            </a:r>
            <a:r>
              <a:rPr sz="2400" spc="-10" dirty="0">
                <a:latin typeface="Verdana"/>
                <a:cs typeface="Verdana"/>
              </a:rPr>
              <a:t>relazione </a:t>
            </a:r>
            <a:r>
              <a:rPr sz="2400" spc="-5" dirty="0">
                <a:latin typeface="Verdana"/>
                <a:cs typeface="Verdana"/>
              </a:rPr>
              <a:t>tra il </a:t>
            </a:r>
            <a:r>
              <a:rPr sz="2400" dirty="0">
                <a:latin typeface="Verdana"/>
                <a:cs typeface="Verdana"/>
              </a:rPr>
              <a:t>numero </a:t>
            </a:r>
            <a:r>
              <a:rPr sz="2400" spc="-5" dirty="0">
                <a:latin typeface="Verdana"/>
                <a:cs typeface="Verdana"/>
              </a:rPr>
              <a:t>di  </a:t>
            </a:r>
            <a:r>
              <a:rPr sz="2400" dirty="0">
                <a:latin typeface="Verdana"/>
                <a:cs typeface="Verdana"/>
              </a:rPr>
              <a:t>strumenti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m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dirty="0">
                <a:latin typeface="Verdana"/>
                <a:cs typeface="Verdana"/>
              </a:rPr>
              <a:t>numero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dirty="0">
                <a:latin typeface="Verdana"/>
                <a:cs typeface="Verdana"/>
              </a:rPr>
              <a:t>regressori endogeni  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k</a:t>
            </a:r>
            <a:r>
              <a:rPr sz="2400" spc="-5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  <a:p>
            <a:pPr marL="381000" marR="30480" indent="-342900">
              <a:lnSpc>
                <a:spcPts val="2830"/>
              </a:lnSpc>
              <a:spcBef>
                <a:spcPts val="715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Intuitivamente, </a:t>
            </a:r>
            <a:r>
              <a:rPr sz="2400" dirty="0">
                <a:latin typeface="Verdana"/>
                <a:cs typeface="Verdana"/>
              </a:rPr>
              <a:t>se ci </a:t>
            </a:r>
            <a:r>
              <a:rPr sz="2400" spc="-5" dirty="0">
                <a:latin typeface="Verdana"/>
                <a:cs typeface="Verdana"/>
              </a:rPr>
              <a:t>sono </a:t>
            </a:r>
            <a:r>
              <a:rPr sz="2400" dirty="0">
                <a:latin typeface="Verdana"/>
                <a:cs typeface="Verdana"/>
              </a:rPr>
              <a:t>meno strumenti che  </a:t>
            </a:r>
            <a:r>
              <a:rPr sz="2400" spc="-5" dirty="0">
                <a:latin typeface="Verdana"/>
                <a:cs typeface="Verdana"/>
              </a:rPr>
              <a:t>regressori endogeni,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possiamo </a:t>
            </a:r>
            <a:r>
              <a:rPr sz="2400" dirty="0">
                <a:latin typeface="Verdana"/>
                <a:cs typeface="Verdana"/>
              </a:rPr>
              <a:t>stimare</a:t>
            </a:r>
            <a:r>
              <a:rPr sz="2400" spc="95" dirty="0">
                <a:latin typeface="Verdana"/>
                <a:cs typeface="Verdana"/>
              </a:rPr>
              <a:t>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spc="-10" dirty="0">
                <a:latin typeface="Verdana"/>
                <a:cs typeface="Verdana"/>
              </a:rPr>
              <a:t>,…,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i="1" spc="-15" baseline="-20833" dirty="0">
                <a:latin typeface="Verdana"/>
                <a:cs typeface="Verdana"/>
              </a:rPr>
              <a:t>k</a:t>
            </a:r>
            <a:endParaRPr sz="2400" baseline="-20833">
              <a:latin typeface="Verdana"/>
              <a:cs typeface="Verdana"/>
            </a:endParaRPr>
          </a:p>
          <a:p>
            <a:pPr marL="495300">
              <a:lnSpc>
                <a:spcPct val="100000"/>
              </a:lnSpc>
              <a:spcBef>
                <a:spcPts val="434"/>
              </a:spcBef>
            </a:pPr>
            <a:r>
              <a:rPr sz="2000" dirty="0">
                <a:latin typeface="Verdana"/>
                <a:cs typeface="Verdana"/>
              </a:rPr>
              <a:t>– Per </a:t>
            </a:r>
            <a:r>
              <a:rPr sz="2000" spc="-5" dirty="0">
                <a:latin typeface="Verdana"/>
                <a:cs typeface="Verdana"/>
              </a:rPr>
              <a:t>esempio, </a:t>
            </a:r>
            <a:r>
              <a:rPr sz="2000" dirty="0">
                <a:latin typeface="Verdana"/>
                <a:cs typeface="Verdana"/>
              </a:rPr>
              <a:t>supponiamo </a:t>
            </a:r>
            <a:r>
              <a:rPr sz="2000" i="1" dirty="0">
                <a:latin typeface="Verdana"/>
                <a:cs typeface="Verdana"/>
              </a:rPr>
              <a:t>k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1 ma </a:t>
            </a:r>
            <a:r>
              <a:rPr sz="2000" i="1" spc="5" dirty="0">
                <a:latin typeface="Verdana"/>
                <a:cs typeface="Verdana"/>
              </a:rPr>
              <a:t>m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0</a:t>
            </a:r>
            <a:r>
              <a:rPr sz="2000" spc="1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(nessuno</a:t>
            </a:r>
            <a:endParaRPr sz="2000">
              <a:latin typeface="Verdana"/>
              <a:cs typeface="Verdana"/>
            </a:endParaRPr>
          </a:p>
          <a:p>
            <a:pPr marL="781685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Verdana"/>
                <a:cs typeface="Verdana"/>
              </a:rPr>
              <a:t>strumento)!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27240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Identificazione</a:t>
            </a:r>
            <a:r>
              <a:rPr spc="50" dirty="0"/>
              <a:t> </a:t>
            </a:r>
            <a:r>
              <a:rPr spc="-10" dirty="0"/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22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20040" y="1488160"/>
            <a:ext cx="8292465" cy="4650105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200"/>
              </a:spcBef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coefficienti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dirty="0">
                <a:latin typeface="Verdana"/>
                <a:cs typeface="Verdana"/>
              </a:rPr>
              <a:t>,…,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i="1" baseline="-21367" dirty="0">
                <a:latin typeface="Verdana"/>
                <a:cs typeface="Verdana"/>
              </a:rPr>
              <a:t>k </a:t>
            </a:r>
            <a:r>
              <a:rPr sz="2000" dirty="0">
                <a:latin typeface="Verdana"/>
                <a:cs typeface="Verdana"/>
              </a:rPr>
              <a:t>si</a:t>
            </a:r>
            <a:r>
              <a:rPr sz="2000" spc="-2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dicono:</a:t>
            </a:r>
            <a:endParaRPr sz="200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1105"/>
              </a:spcBef>
              <a:buFont typeface="Verdana"/>
              <a:buChar char="•"/>
              <a:tabLst>
                <a:tab pos="418465" algn="l"/>
                <a:tab pos="419100" algn="l"/>
              </a:tabLst>
            </a:pPr>
            <a:r>
              <a:rPr sz="2000" b="1" i="1" dirty="0">
                <a:latin typeface="Verdana"/>
                <a:cs typeface="Verdana"/>
              </a:rPr>
              <a:t>esattamente identificati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m </a:t>
            </a:r>
            <a:r>
              <a:rPr sz="2000" dirty="0">
                <a:latin typeface="Verdana"/>
                <a:cs typeface="Verdana"/>
              </a:rPr>
              <a:t>=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k</a:t>
            </a:r>
            <a:r>
              <a:rPr sz="2000" spc="-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414020">
              <a:lnSpc>
                <a:spcPts val="2390"/>
              </a:lnSpc>
              <a:spcBef>
                <a:spcPts val="1080"/>
              </a:spcBef>
            </a:pPr>
            <a:r>
              <a:rPr sz="2000" spc="-5" dirty="0">
                <a:latin typeface="Verdana"/>
                <a:cs typeface="Verdana"/>
              </a:rPr>
              <a:t>Ci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esattamente gli </a:t>
            </a:r>
            <a:r>
              <a:rPr sz="2000" dirty="0">
                <a:latin typeface="Verdana"/>
                <a:cs typeface="Verdana"/>
              </a:rPr>
              <a:t>strumenti </a:t>
            </a:r>
            <a:r>
              <a:rPr sz="2000" spc="-5" dirty="0">
                <a:latin typeface="Verdana"/>
                <a:cs typeface="Verdana"/>
              </a:rPr>
              <a:t>sufficienti per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stimare</a:t>
            </a:r>
            <a:endParaRPr sz="2000">
              <a:latin typeface="Verdana"/>
              <a:cs typeface="Verdana"/>
            </a:endParaRPr>
          </a:p>
          <a:p>
            <a:pPr marL="419100">
              <a:lnSpc>
                <a:spcPts val="2390"/>
              </a:lnSpc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dirty="0">
                <a:latin typeface="Verdana"/>
                <a:cs typeface="Verdana"/>
              </a:rPr>
              <a:t>,…,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i="1" baseline="-21367" dirty="0">
                <a:latin typeface="Verdana"/>
                <a:cs typeface="Verdana"/>
              </a:rPr>
              <a:t>k</a:t>
            </a:r>
            <a:r>
              <a:rPr sz="2000" i="1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1105"/>
              </a:spcBef>
              <a:buFont typeface="Verdana"/>
              <a:buChar char="•"/>
              <a:tabLst>
                <a:tab pos="418465" algn="l"/>
                <a:tab pos="419100" algn="l"/>
              </a:tabLst>
            </a:pPr>
            <a:r>
              <a:rPr sz="2000" b="1" i="1" dirty="0">
                <a:latin typeface="Verdana"/>
                <a:cs typeface="Verdana"/>
              </a:rPr>
              <a:t>sovraidentificati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m </a:t>
            </a:r>
            <a:r>
              <a:rPr sz="2000" dirty="0">
                <a:latin typeface="Verdana"/>
                <a:cs typeface="Verdana"/>
              </a:rPr>
              <a:t>&gt;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k</a:t>
            </a:r>
            <a:r>
              <a:rPr sz="2000" spc="-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419100" marR="81280" indent="-5080">
              <a:lnSpc>
                <a:spcPct val="100400"/>
              </a:lnSpc>
              <a:spcBef>
                <a:spcPts val="1045"/>
              </a:spcBef>
            </a:pPr>
            <a:r>
              <a:rPr sz="2000" spc="-5" dirty="0">
                <a:latin typeface="Verdana"/>
                <a:cs typeface="Verdana"/>
              </a:rPr>
              <a:t>Ci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più </a:t>
            </a:r>
            <a:r>
              <a:rPr sz="2000" dirty="0">
                <a:latin typeface="Verdana"/>
                <a:cs typeface="Verdana"/>
              </a:rPr>
              <a:t>strumenti </a:t>
            </a:r>
            <a:r>
              <a:rPr sz="2000" spc="-5" dirty="0">
                <a:latin typeface="Verdana"/>
                <a:cs typeface="Verdana"/>
              </a:rPr>
              <a:t>di quelli necessari per stimare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dirty="0">
                <a:latin typeface="Verdana"/>
                <a:cs typeface="Verdana"/>
              </a:rPr>
              <a:t>,…,</a:t>
            </a:r>
            <a:r>
              <a:rPr sz="2000" spc="-20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Arial"/>
                <a:cs typeface="Arial"/>
              </a:rPr>
              <a:t>β</a:t>
            </a:r>
            <a:r>
              <a:rPr sz="1950" i="1" spc="-7" baseline="-21367" dirty="0">
                <a:latin typeface="Verdana"/>
                <a:cs typeface="Verdana"/>
              </a:rPr>
              <a:t>k</a:t>
            </a:r>
            <a:r>
              <a:rPr sz="2000" i="1" spc="-5" dirty="0">
                <a:latin typeface="Verdana"/>
                <a:cs typeface="Verdana"/>
              </a:rPr>
              <a:t>.  </a:t>
            </a:r>
            <a:r>
              <a:rPr sz="2000" dirty="0">
                <a:latin typeface="Verdana"/>
                <a:cs typeface="Verdana"/>
              </a:rPr>
              <a:t>In questo caso si può </a:t>
            </a:r>
            <a:r>
              <a:rPr sz="2000" spc="-5" dirty="0">
                <a:latin typeface="Verdana"/>
                <a:cs typeface="Verdana"/>
              </a:rPr>
              <a:t>verificare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strumenti sono </a:t>
            </a:r>
            <a:r>
              <a:rPr sz="2000" spc="-5" dirty="0">
                <a:latin typeface="Verdana"/>
                <a:cs typeface="Verdana"/>
              </a:rPr>
              <a:t>validi  (test </a:t>
            </a:r>
            <a:r>
              <a:rPr sz="2000" spc="-10" dirty="0">
                <a:latin typeface="Verdana"/>
                <a:cs typeface="Verdana"/>
              </a:rPr>
              <a:t>delle </a:t>
            </a:r>
            <a:r>
              <a:rPr sz="2000" spc="-5" dirty="0">
                <a:latin typeface="Verdana"/>
                <a:cs typeface="Verdana"/>
              </a:rPr>
              <a:t>“restrizioni sovraidentificanti”)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spc="-5" dirty="0">
                <a:latin typeface="Verdana"/>
                <a:cs typeface="Verdana"/>
              </a:rPr>
              <a:t>torneremo </a:t>
            </a:r>
            <a:r>
              <a:rPr sz="2000" dirty="0">
                <a:latin typeface="Verdana"/>
                <a:cs typeface="Verdana"/>
              </a:rPr>
              <a:t>sul  </a:t>
            </a:r>
            <a:r>
              <a:rPr sz="2000" spc="-5" dirty="0">
                <a:latin typeface="Verdana"/>
                <a:cs typeface="Verdana"/>
              </a:rPr>
              <a:t>tema in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seguito</a:t>
            </a:r>
            <a:endParaRPr sz="200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1080"/>
              </a:spcBef>
              <a:buFont typeface="Verdana"/>
              <a:buChar char="•"/>
              <a:tabLst>
                <a:tab pos="418465" algn="l"/>
                <a:tab pos="419100" algn="l"/>
              </a:tabLst>
            </a:pPr>
            <a:r>
              <a:rPr sz="2000" b="1" i="1" dirty="0">
                <a:latin typeface="Verdana"/>
                <a:cs typeface="Verdana"/>
              </a:rPr>
              <a:t>sottoidentificati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m </a:t>
            </a:r>
            <a:r>
              <a:rPr sz="2000" dirty="0">
                <a:latin typeface="Verdana"/>
                <a:cs typeface="Verdana"/>
              </a:rPr>
              <a:t>&lt;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k</a:t>
            </a:r>
            <a:r>
              <a:rPr sz="2000" spc="-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  <a:p>
            <a:pPr marL="419100" marR="878840" indent="-5080">
              <a:lnSpc>
                <a:spcPct val="101000"/>
              </a:lnSpc>
              <a:spcBef>
                <a:spcPts val="1035"/>
              </a:spcBef>
            </a:pPr>
            <a:r>
              <a:rPr sz="2000" spc="-5" dirty="0">
                <a:latin typeface="Verdana"/>
                <a:cs typeface="Verdana"/>
              </a:rPr>
              <a:t>Ci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troppo pochi </a:t>
            </a:r>
            <a:r>
              <a:rPr sz="2000" dirty="0">
                <a:latin typeface="Verdana"/>
                <a:cs typeface="Verdana"/>
              </a:rPr>
              <a:t>strumenti </a:t>
            </a:r>
            <a:r>
              <a:rPr sz="2000" spc="-5" dirty="0">
                <a:latin typeface="Verdana"/>
                <a:cs typeface="Verdana"/>
              </a:rPr>
              <a:t>per stimare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dirty="0">
                <a:latin typeface="Verdana"/>
                <a:cs typeface="Verdana"/>
              </a:rPr>
              <a:t>,…, </a:t>
            </a:r>
            <a:r>
              <a:rPr sz="2000" i="1" spc="-5" dirty="0">
                <a:latin typeface="Arial"/>
                <a:cs typeface="Arial"/>
              </a:rPr>
              <a:t>β</a:t>
            </a:r>
            <a:r>
              <a:rPr sz="1950" i="1" spc="-7" baseline="-21367" dirty="0">
                <a:latin typeface="Verdana"/>
                <a:cs typeface="Verdana"/>
              </a:rPr>
              <a:t>k</a:t>
            </a:r>
            <a:r>
              <a:rPr sz="2000" i="1" spc="-5" dirty="0">
                <a:latin typeface="Verdana"/>
                <a:cs typeface="Verdana"/>
              </a:rPr>
              <a:t>.</a:t>
            </a:r>
            <a:r>
              <a:rPr sz="2000" i="1" spc="-24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In  </a:t>
            </a:r>
            <a:r>
              <a:rPr sz="2000" spc="-5" dirty="0">
                <a:latin typeface="Verdana"/>
                <a:cs typeface="Verdana"/>
              </a:rPr>
              <a:t>questo </a:t>
            </a:r>
            <a:r>
              <a:rPr sz="2000" dirty="0">
                <a:latin typeface="Verdana"/>
                <a:cs typeface="Verdana"/>
              </a:rPr>
              <a:t>caso </a:t>
            </a:r>
            <a:r>
              <a:rPr sz="2000" spc="-5" dirty="0">
                <a:latin typeface="Verdana"/>
                <a:cs typeface="Verdana"/>
              </a:rPr>
              <a:t>occorre procurarsi più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strumenti!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Il modello generale di </a:t>
            </a:r>
            <a:r>
              <a:rPr spc="-10" dirty="0"/>
              <a:t>regressione </a:t>
            </a:r>
            <a:r>
              <a:rPr spc="-5" dirty="0"/>
              <a:t>IV:  riepilogo della</a:t>
            </a:r>
            <a:r>
              <a:rPr spc="45" dirty="0"/>
              <a:t> </a:t>
            </a:r>
            <a:r>
              <a:rPr spc="-5" dirty="0"/>
              <a:t>terminologia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04021" y="6356662"/>
            <a:ext cx="61722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spc="-5" dirty="0">
                <a:latin typeface="Verdana"/>
                <a:cs typeface="Verdana"/>
              </a:rPr>
              <a:t>1</a:t>
            </a:r>
            <a:r>
              <a:rPr sz="1400" b="1" dirty="0">
                <a:latin typeface="Verdana"/>
                <a:cs typeface="Verdana"/>
              </a:rPr>
              <a:t>2</a:t>
            </a:r>
            <a:r>
              <a:rPr sz="1400" b="1" spc="-5" dirty="0">
                <a:latin typeface="Verdana"/>
                <a:cs typeface="Verdana"/>
              </a:rPr>
              <a:t>-41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94640" y="1334587"/>
            <a:ext cx="8346440" cy="4956175"/>
          </a:xfrm>
          <a:prstGeom prst="rect">
            <a:avLst/>
          </a:prstGeom>
        </p:spPr>
        <p:txBody>
          <a:bodyPr vert="horz" wrap="square" lIns="0" tIns="153670" rIns="0" bIns="0" rtlCol="0">
            <a:spAutoFit/>
          </a:bodyPr>
          <a:lstStyle/>
          <a:p>
            <a:pPr marL="101600">
              <a:lnSpc>
                <a:spcPct val="100000"/>
              </a:lnSpc>
              <a:spcBef>
                <a:spcPts val="1210"/>
              </a:spcBef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spc="5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spc="5" dirty="0">
                <a:latin typeface="Verdana"/>
                <a:cs typeface="Verdana"/>
              </a:rPr>
              <a:t>+ … 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i="1" baseline="-21367" dirty="0">
                <a:latin typeface="Verdana"/>
                <a:cs typeface="Verdana"/>
              </a:rPr>
              <a:t>k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ki </a:t>
            </a:r>
            <a:r>
              <a:rPr sz="2000" spc="5" dirty="0">
                <a:latin typeface="Verdana"/>
                <a:cs typeface="Verdana"/>
              </a:rPr>
              <a:t>+ </a:t>
            </a:r>
            <a:r>
              <a:rPr sz="2000" i="1" spc="10" dirty="0">
                <a:latin typeface="Arial"/>
                <a:cs typeface="Arial"/>
              </a:rPr>
              <a:t>β</a:t>
            </a:r>
            <a:r>
              <a:rPr sz="1950" i="1" spc="15" baseline="-21367" dirty="0">
                <a:latin typeface="Verdana"/>
                <a:cs typeface="Verdana"/>
              </a:rPr>
              <a:t>k</a:t>
            </a:r>
            <a:r>
              <a:rPr sz="1950" spc="15" baseline="-21367" dirty="0">
                <a:latin typeface="Verdana"/>
                <a:cs typeface="Verdana"/>
              </a:rPr>
              <a:t>+1</a:t>
            </a:r>
            <a:r>
              <a:rPr sz="2000" i="1" spc="10" dirty="0">
                <a:latin typeface="Verdana"/>
                <a:cs typeface="Verdana"/>
              </a:rPr>
              <a:t>W</a:t>
            </a:r>
            <a:r>
              <a:rPr sz="1950" spc="15" baseline="-21367" dirty="0">
                <a:latin typeface="Verdana"/>
                <a:cs typeface="Verdana"/>
              </a:rPr>
              <a:t>1</a:t>
            </a:r>
            <a:r>
              <a:rPr sz="1950" i="1" spc="15" baseline="-21367" dirty="0">
                <a:latin typeface="Verdana"/>
                <a:cs typeface="Verdana"/>
              </a:rPr>
              <a:t>i </a:t>
            </a:r>
            <a:r>
              <a:rPr sz="2000" spc="5" dirty="0">
                <a:latin typeface="Verdana"/>
                <a:cs typeface="Verdana"/>
              </a:rPr>
              <a:t>+ … 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i="1" spc="7" baseline="-21367" dirty="0">
                <a:latin typeface="Verdana"/>
                <a:cs typeface="Verdana"/>
              </a:rPr>
              <a:t>k+r</a:t>
            </a:r>
            <a:r>
              <a:rPr sz="2000" i="1" spc="5" dirty="0">
                <a:latin typeface="Verdana"/>
                <a:cs typeface="Verdana"/>
              </a:rPr>
              <a:t>W</a:t>
            </a:r>
            <a:r>
              <a:rPr sz="1950" i="1" spc="7" baseline="-21367" dirty="0">
                <a:latin typeface="Verdana"/>
                <a:cs typeface="Verdana"/>
              </a:rPr>
              <a:t>ri </a:t>
            </a:r>
            <a:r>
              <a:rPr sz="2000" spc="5" dirty="0">
                <a:latin typeface="Verdana"/>
                <a:cs typeface="Verdana"/>
              </a:rPr>
              <a:t>+</a:t>
            </a:r>
            <a:r>
              <a:rPr sz="2000" spc="54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  <a:p>
            <a:pPr marL="444500" indent="-342900">
              <a:lnSpc>
                <a:spcPct val="100000"/>
              </a:lnSpc>
              <a:spcBef>
                <a:spcPts val="1105"/>
              </a:spcBef>
              <a:buFont typeface="Verdana"/>
              <a:buChar char="•"/>
              <a:tabLst>
                <a:tab pos="443865" algn="l"/>
                <a:tab pos="444500" algn="l"/>
              </a:tabLst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b="1" i="1" dirty="0">
                <a:latin typeface="Verdana"/>
                <a:cs typeface="Verdana"/>
              </a:rPr>
              <a:t>variabile</a:t>
            </a:r>
            <a:r>
              <a:rPr sz="2000" b="1" i="1" spc="-254" dirty="0">
                <a:latin typeface="Verdana"/>
                <a:cs typeface="Verdana"/>
              </a:rPr>
              <a:t> </a:t>
            </a:r>
            <a:r>
              <a:rPr sz="2000" b="1" i="1" spc="-5" dirty="0">
                <a:latin typeface="Verdana"/>
                <a:cs typeface="Verdana"/>
              </a:rPr>
              <a:t>dipendente</a:t>
            </a:r>
            <a:endParaRPr sz="2000">
              <a:latin typeface="Verdana"/>
              <a:cs typeface="Verdana"/>
            </a:endParaRPr>
          </a:p>
          <a:p>
            <a:pPr marL="444500" indent="-342900">
              <a:lnSpc>
                <a:spcPct val="100000"/>
              </a:lnSpc>
              <a:spcBef>
                <a:spcPts val="1080"/>
              </a:spcBef>
              <a:buFont typeface="Verdana"/>
              <a:buChar char="•"/>
              <a:tabLst>
                <a:tab pos="443865" algn="l"/>
                <a:tab pos="444500" algn="l"/>
              </a:tabLst>
            </a:pP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,…, 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i="1" spc="7" baseline="-21367" dirty="0">
                <a:latin typeface="Verdana"/>
                <a:cs typeface="Verdana"/>
              </a:rPr>
              <a:t>ki </a:t>
            </a:r>
            <a:r>
              <a:rPr sz="2000" dirty="0">
                <a:latin typeface="Verdana"/>
                <a:cs typeface="Verdana"/>
              </a:rPr>
              <a:t>sono i </a:t>
            </a:r>
            <a:r>
              <a:rPr sz="2000" b="1" i="1" dirty="0">
                <a:latin typeface="Verdana"/>
                <a:cs typeface="Verdana"/>
              </a:rPr>
              <a:t>regressori endogeni</a:t>
            </a:r>
            <a:r>
              <a:rPr sz="2000" b="1" i="1" spc="-30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(potenzialmente</a:t>
            </a:r>
            <a:endParaRPr sz="2000">
              <a:latin typeface="Verdana"/>
              <a:cs typeface="Verdana"/>
            </a:endParaRPr>
          </a:p>
          <a:p>
            <a:pPr marL="4445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correlati </a:t>
            </a:r>
            <a:r>
              <a:rPr sz="2000" dirty="0">
                <a:latin typeface="Verdana"/>
                <a:cs typeface="Verdana"/>
              </a:rPr>
              <a:t>con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444500" marR="106680" indent="-342900">
              <a:lnSpc>
                <a:spcPct val="100000"/>
              </a:lnSpc>
              <a:spcBef>
                <a:spcPts val="1080"/>
              </a:spcBef>
              <a:buFont typeface="Verdana"/>
              <a:buChar char="•"/>
              <a:tabLst>
                <a:tab pos="443865" algn="l"/>
                <a:tab pos="444500" algn="l"/>
              </a:tabLst>
            </a:pPr>
            <a:r>
              <a:rPr sz="2000" i="1" spc="5" dirty="0">
                <a:latin typeface="Verdana"/>
                <a:cs typeface="Verdana"/>
              </a:rPr>
              <a:t>W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,…,</a:t>
            </a:r>
            <a:r>
              <a:rPr sz="2000" i="1" spc="5" dirty="0">
                <a:latin typeface="Verdana"/>
                <a:cs typeface="Verdana"/>
              </a:rPr>
              <a:t>W</a:t>
            </a:r>
            <a:r>
              <a:rPr sz="1950" i="1" spc="7" baseline="-21367" dirty="0">
                <a:latin typeface="Verdana"/>
                <a:cs typeface="Verdana"/>
              </a:rPr>
              <a:t>ri </a:t>
            </a:r>
            <a:r>
              <a:rPr sz="2000" dirty="0">
                <a:latin typeface="Verdana"/>
                <a:cs typeface="Verdana"/>
              </a:rPr>
              <a:t>sono i </a:t>
            </a:r>
            <a:r>
              <a:rPr sz="2000" b="1" i="1" spc="-5" dirty="0">
                <a:latin typeface="Verdana"/>
                <a:cs typeface="Verdana"/>
              </a:rPr>
              <a:t>regressori esogeni </a:t>
            </a:r>
            <a:r>
              <a:rPr sz="2000" b="1" i="1" dirty="0">
                <a:latin typeface="Verdana"/>
                <a:cs typeface="Verdana"/>
              </a:rPr>
              <a:t>inclusi </a:t>
            </a:r>
            <a:r>
              <a:rPr sz="2000" spc="-5" dirty="0">
                <a:latin typeface="Verdana"/>
                <a:cs typeface="Verdana"/>
              </a:rPr>
              <a:t>(incorrelati </a:t>
            </a:r>
            <a:r>
              <a:rPr sz="2000" dirty="0">
                <a:latin typeface="Verdana"/>
                <a:cs typeface="Verdana"/>
              </a:rPr>
              <a:t>con 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 o </a:t>
            </a:r>
            <a:r>
              <a:rPr sz="2000" b="1" i="1" dirty="0">
                <a:latin typeface="Verdana"/>
                <a:cs typeface="Verdana"/>
              </a:rPr>
              <a:t>variabili </a:t>
            </a:r>
            <a:r>
              <a:rPr sz="2000" b="1" i="1" spc="-5" dirty="0">
                <a:latin typeface="Verdana"/>
                <a:cs typeface="Verdana"/>
              </a:rPr>
              <a:t>di controllo </a:t>
            </a:r>
            <a:r>
              <a:rPr sz="2000" spc="-5" dirty="0">
                <a:latin typeface="Verdana"/>
                <a:cs typeface="Verdana"/>
              </a:rPr>
              <a:t>(inclusi in modo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sia  </a:t>
            </a:r>
            <a:r>
              <a:rPr sz="2000" spc="-5" dirty="0">
                <a:latin typeface="Verdana"/>
                <a:cs typeface="Verdana"/>
              </a:rPr>
              <a:t>incorrelata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 una </a:t>
            </a:r>
            <a:r>
              <a:rPr sz="2000" spc="-5" dirty="0">
                <a:latin typeface="Verdana"/>
                <a:cs typeface="Verdana"/>
              </a:rPr>
              <a:t>volta inclusi </a:t>
            </a:r>
            <a:r>
              <a:rPr sz="2000" dirty="0">
                <a:latin typeface="Verdana"/>
                <a:cs typeface="Verdana"/>
              </a:rPr>
              <a:t>i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W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444500" indent="-342900">
              <a:lnSpc>
                <a:spcPct val="100000"/>
              </a:lnSpc>
              <a:spcBef>
                <a:spcPts val="1060"/>
              </a:spcBef>
              <a:buFont typeface="Arial Black"/>
              <a:buChar char="•"/>
              <a:tabLst>
                <a:tab pos="443865" algn="l"/>
                <a:tab pos="444500" algn="l"/>
              </a:tabLst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dirty="0">
                <a:latin typeface="Verdana"/>
                <a:cs typeface="Verdana"/>
              </a:rPr>
              <a:t>,…, </a:t>
            </a:r>
            <a:r>
              <a:rPr sz="2000" i="1" spc="10" dirty="0">
                <a:latin typeface="Arial"/>
                <a:cs typeface="Arial"/>
              </a:rPr>
              <a:t>β</a:t>
            </a:r>
            <a:r>
              <a:rPr sz="1950" i="1" spc="15" baseline="-21367" dirty="0">
                <a:latin typeface="Verdana"/>
                <a:cs typeface="Verdana"/>
              </a:rPr>
              <a:t>k+r </a:t>
            </a:r>
            <a:r>
              <a:rPr sz="2000" dirty="0">
                <a:latin typeface="Verdana"/>
                <a:cs typeface="Verdana"/>
              </a:rPr>
              <a:t>sono i </a:t>
            </a:r>
            <a:r>
              <a:rPr sz="2000" spc="-5" dirty="0">
                <a:latin typeface="Verdana"/>
                <a:cs typeface="Verdana"/>
              </a:rPr>
              <a:t>coefficienti di regressione</a:t>
            </a:r>
            <a:r>
              <a:rPr sz="2000" spc="-3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ignoti</a:t>
            </a:r>
            <a:endParaRPr sz="2000">
              <a:latin typeface="Verdana"/>
              <a:cs typeface="Verdana"/>
            </a:endParaRPr>
          </a:p>
          <a:p>
            <a:pPr marL="444500" marR="1099185" indent="-342900">
              <a:lnSpc>
                <a:spcPct val="100000"/>
              </a:lnSpc>
              <a:spcBef>
                <a:spcPts val="1105"/>
              </a:spcBef>
              <a:buFont typeface="Verdana"/>
              <a:buChar char="•"/>
              <a:tabLst>
                <a:tab pos="443865" algn="l"/>
                <a:tab pos="444500" algn="l"/>
              </a:tabLst>
            </a:pPr>
            <a:r>
              <a:rPr sz="2000" i="1" spc="5" dirty="0">
                <a:latin typeface="Verdana"/>
                <a:cs typeface="Verdana"/>
              </a:rPr>
              <a:t>Z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,…,</a:t>
            </a:r>
            <a:r>
              <a:rPr sz="2000" i="1" spc="5" dirty="0">
                <a:latin typeface="Verdana"/>
                <a:cs typeface="Verdana"/>
              </a:rPr>
              <a:t>Z</a:t>
            </a:r>
            <a:r>
              <a:rPr sz="1950" i="1" spc="7" baseline="-21367" dirty="0">
                <a:latin typeface="Verdana"/>
                <a:cs typeface="Verdana"/>
              </a:rPr>
              <a:t>mi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le </a:t>
            </a:r>
            <a:r>
              <a:rPr sz="2000" i="1" dirty="0">
                <a:latin typeface="Verdana"/>
                <a:cs typeface="Verdana"/>
              </a:rPr>
              <a:t>m </a:t>
            </a:r>
            <a:r>
              <a:rPr sz="2000" b="1" i="1" dirty="0">
                <a:latin typeface="Verdana"/>
                <a:cs typeface="Verdana"/>
              </a:rPr>
              <a:t>variabili </a:t>
            </a:r>
            <a:r>
              <a:rPr sz="2000" b="1" i="1" spc="-5" dirty="0">
                <a:latin typeface="Verdana"/>
                <a:cs typeface="Verdana"/>
              </a:rPr>
              <a:t>strumentali 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b="1" i="1" dirty="0">
                <a:latin typeface="Verdana"/>
                <a:cs typeface="Verdana"/>
              </a:rPr>
              <a:t>variabili  </a:t>
            </a:r>
            <a:r>
              <a:rPr sz="2000" b="1" i="1" spc="-5" dirty="0">
                <a:latin typeface="Verdana"/>
                <a:cs typeface="Verdana"/>
              </a:rPr>
              <a:t>esogene</a:t>
            </a:r>
            <a:r>
              <a:rPr sz="2000" b="1" i="1" spc="-30" dirty="0">
                <a:latin typeface="Verdana"/>
                <a:cs typeface="Verdana"/>
              </a:rPr>
              <a:t> </a:t>
            </a:r>
            <a:r>
              <a:rPr sz="2000" b="1" i="1" spc="-5" dirty="0">
                <a:latin typeface="Verdana"/>
                <a:cs typeface="Verdana"/>
              </a:rPr>
              <a:t>escluse</a:t>
            </a:r>
            <a:r>
              <a:rPr sz="2000" spc="-5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444500" marR="761365" indent="-342900">
              <a:lnSpc>
                <a:spcPct val="100000"/>
              </a:lnSpc>
              <a:spcBef>
                <a:spcPts val="1080"/>
              </a:spcBef>
              <a:buChar char="•"/>
              <a:tabLst>
                <a:tab pos="443865" algn="l"/>
                <a:tab pos="444500" algn="l"/>
              </a:tabLst>
            </a:pP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coefficienti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b="1" i="1" dirty="0">
                <a:latin typeface="Verdana"/>
                <a:cs typeface="Verdana"/>
              </a:rPr>
              <a:t>sovraidentificati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m </a:t>
            </a:r>
            <a:r>
              <a:rPr sz="2000" dirty="0">
                <a:latin typeface="Verdana"/>
                <a:cs typeface="Verdana"/>
              </a:rPr>
              <a:t>&gt; </a:t>
            </a:r>
            <a:r>
              <a:rPr sz="2000" i="1" spc="-5" dirty="0">
                <a:latin typeface="Verdana"/>
                <a:cs typeface="Verdana"/>
              </a:rPr>
              <a:t>k</a:t>
            </a:r>
            <a:r>
              <a:rPr sz="2000" spc="-5" dirty="0">
                <a:latin typeface="Verdana"/>
                <a:cs typeface="Verdana"/>
              </a:rPr>
              <a:t>;  </a:t>
            </a:r>
            <a:r>
              <a:rPr sz="2000" b="1" i="1" dirty="0">
                <a:latin typeface="Verdana"/>
                <a:cs typeface="Verdana"/>
              </a:rPr>
              <a:t>esattamente identificati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m </a:t>
            </a:r>
            <a:r>
              <a:rPr sz="2000" dirty="0">
                <a:latin typeface="Verdana"/>
                <a:cs typeface="Verdana"/>
              </a:rPr>
              <a:t>= k;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b="1" i="1" dirty="0">
                <a:latin typeface="Verdana"/>
                <a:cs typeface="Verdana"/>
              </a:rPr>
              <a:t>sottoidentificati 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m </a:t>
            </a:r>
            <a:r>
              <a:rPr sz="2000" dirty="0">
                <a:latin typeface="Verdana"/>
                <a:cs typeface="Verdana"/>
              </a:rPr>
              <a:t>&lt;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k</a:t>
            </a:r>
            <a:r>
              <a:rPr sz="2000" spc="-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83883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TSLS </a:t>
            </a:r>
            <a:r>
              <a:rPr spc="-10" dirty="0"/>
              <a:t>con un singolo regressore</a:t>
            </a:r>
            <a:r>
              <a:rPr spc="165" dirty="0"/>
              <a:t> </a:t>
            </a:r>
            <a:r>
              <a:rPr spc="-10" dirty="0"/>
              <a:t>endogeno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24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96240" y="1322577"/>
            <a:ext cx="8308975" cy="4730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7625" algn="ctr">
              <a:lnSpc>
                <a:spcPct val="100000"/>
              </a:lnSpc>
              <a:spcBef>
                <a:spcPts val="105"/>
              </a:spcBef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i="1" spc="5" dirty="0">
                <a:latin typeface="Verdana"/>
                <a:cs typeface="Verdana"/>
              </a:rPr>
              <a:t>W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… 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+r</a:t>
            </a:r>
            <a:r>
              <a:rPr sz="2000" i="1" spc="5" dirty="0">
                <a:latin typeface="Verdana"/>
                <a:cs typeface="Verdana"/>
              </a:rPr>
              <a:t>W</a:t>
            </a:r>
            <a:r>
              <a:rPr sz="1950" i="1" spc="7" baseline="-21367" dirty="0">
                <a:latin typeface="Verdana"/>
                <a:cs typeface="Verdana"/>
              </a:rPr>
              <a:t>ri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39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2305"/>
              </a:spcBef>
              <a:buFont typeface="Verdana"/>
              <a:buChar char="•"/>
              <a:tabLst>
                <a:tab pos="418465" algn="l"/>
                <a:tab pos="419100" algn="l"/>
              </a:tabLst>
            </a:pPr>
            <a:r>
              <a:rPr sz="2000" i="1" dirty="0">
                <a:latin typeface="Verdana"/>
                <a:cs typeface="Verdana"/>
              </a:rPr>
              <a:t>m </a:t>
            </a:r>
            <a:r>
              <a:rPr sz="2000" dirty="0">
                <a:latin typeface="Verdana"/>
                <a:cs typeface="Verdana"/>
              </a:rPr>
              <a:t>strumenti: </a:t>
            </a:r>
            <a:r>
              <a:rPr sz="2000" i="1" spc="5" dirty="0">
                <a:latin typeface="Verdana"/>
                <a:cs typeface="Verdana"/>
              </a:rPr>
              <a:t>Z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,…,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i="1" spc="10" dirty="0">
                <a:latin typeface="Verdana"/>
                <a:cs typeface="Verdana"/>
              </a:rPr>
              <a:t>Z</a:t>
            </a:r>
            <a:r>
              <a:rPr sz="1950" i="1" spc="15" baseline="-21367" dirty="0">
                <a:latin typeface="Verdana"/>
                <a:cs typeface="Verdana"/>
              </a:rPr>
              <a:t>m</a:t>
            </a:r>
            <a:endParaRPr sz="1950" baseline="-21367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1080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spc="-5" dirty="0">
                <a:latin typeface="Verdana"/>
                <a:cs typeface="Verdana"/>
              </a:rPr>
              <a:t>Primo </a:t>
            </a:r>
            <a:r>
              <a:rPr sz="2000" dirty="0">
                <a:latin typeface="Verdana"/>
                <a:cs typeface="Verdana"/>
              </a:rPr>
              <a:t>stadio</a:t>
            </a:r>
            <a:endParaRPr sz="2000">
              <a:latin typeface="Verdana"/>
              <a:cs typeface="Verdana"/>
            </a:endParaRPr>
          </a:p>
          <a:p>
            <a:pPr marL="819785" lvl="1" indent="-287020">
              <a:lnSpc>
                <a:spcPct val="100000"/>
              </a:lnSpc>
              <a:spcBef>
                <a:spcPts val="1040"/>
              </a:spcBef>
              <a:buChar char="–"/>
              <a:tabLst>
                <a:tab pos="819785" algn="l"/>
                <a:tab pos="820419" algn="l"/>
              </a:tabLst>
            </a:pPr>
            <a:r>
              <a:rPr sz="1800" spc="-5" dirty="0">
                <a:latin typeface="Verdana"/>
                <a:cs typeface="Verdana"/>
              </a:rPr>
              <a:t>Regressione di </a:t>
            </a:r>
            <a:r>
              <a:rPr sz="1800" i="1" dirty="0">
                <a:latin typeface="Verdana"/>
                <a:cs typeface="Verdana"/>
              </a:rPr>
              <a:t>X</a:t>
            </a:r>
            <a:r>
              <a:rPr sz="1800" baseline="-20833" dirty="0">
                <a:latin typeface="Verdana"/>
                <a:cs typeface="Verdana"/>
              </a:rPr>
              <a:t>1 </a:t>
            </a:r>
            <a:r>
              <a:rPr sz="1800" dirty="0">
                <a:latin typeface="Verdana"/>
                <a:cs typeface="Verdana"/>
              </a:rPr>
              <a:t>su </a:t>
            </a:r>
            <a:r>
              <a:rPr sz="1800" i="1" spc="-5" dirty="0">
                <a:latin typeface="Verdana"/>
                <a:cs typeface="Verdana"/>
              </a:rPr>
              <a:t>tutti </a:t>
            </a:r>
            <a:r>
              <a:rPr sz="1800" dirty="0">
                <a:latin typeface="Verdana"/>
                <a:cs typeface="Verdana"/>
              </a:rPr>
              <a:t>i </a:t>
            </a:r>
            <a:r>
              <a:rPr sz="1800" spc="-5" dirty="0">
                <a:latin typeface="Verdana"/>
                <a:cs typeface="Verdana"/>
              </a:rPr>
              <a:t>regressori esogeni: regressione di</a:t>
            </a:r>
            <a:r>
              <a:rPr sz="1800" spc="-60" dirty="0">
                <a:latin typeface="Verdana"/>
                <a:cs typeface="Verdana"/>
              </a:rPr>
              <a:t> </a:t>
            </a:r>
            <a:r>
              <a:rPr sz="1800" i="1" dirty="0">
                <a:latin typeface="Verdana"/>
                <a:cs typeface="Verdana"/>
              </a:rPr>
              <a:t>X</a:t>
            </a:r>
            <a:r>
              <a:rPr sz="1800" baseline="-20833" dirty="0">
                <a:latin typeface="Verdana"/>
                <a:cs typeface="Verdana"/>
              </a:rPr>
              <a:t>1</a:t>
            </a:r>
            <a:endParaRPr sz="1800" baseline="-20833">
              <a:latin typeface="Verdana"/>
              <a:cs typeface="Verdana"/>
            </a:endParaRPr>
          </a:p>
          <a:p>
            <a:pPr marL="819785">
              <a:lnSpc>
                <a:spcPct val="100000"/>
              </a:lnSpc>
            </a:pPr>
            <a:r>
              <a:rPr sz="1800" dirty="0">
                <a:latin typeface="Verdana"/>
                <a:cs typeface="Verdana"/>
              </a:rPr>
              <a:t>su </a:t>
            </a:r>
            <a:r>
              <a:rPr sz="1800" i="1" dirty="0">
                <a:latin typeface="Verdana"/>
                <a:cs typeface="Verdana"/>
              </a:rPr>
              <a:t>W</a:t>
            </a:r>
            <a:r>
              <a:rPr sz="1800" baseline="-20833" dirty="0">
                <a:latin typeface="Verdana"/>
                <a:cs typeface="Verdana"/>
              </a:rPr>
              <a:t>1</a:t>
            </a:r>
            <a:r>
              <a:rPr sz="1800" dirty="0">
                <a:latin typeface="Verdana"/>
                <a:cs typeface="Verdana"/>
              </a:rPr>
              <a:t>,…,</a:t>
            </a:r>
            <a:r>
              <a:rPr sz="1800" i="1" dirty="0">
                <a:latin typeface="Verdana"/>
                <a:cs typeface="Verdana"/>
              </a:rPr>
              <a:t>W</a:t>
            </a:r>
            <a:r>
              <a:rPr sz="1800" i="1" baseline="-20833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, </a:t>
            </a:r>
            <a:r>
              <a:rPr sz="1800" i="1" dirty="0">
                <a:latin typeface="Verdana"/>
                <a:cs typeface="Verdana"/>
              </a:rPr>
              <a:t>Z</a:t>
            </a:r>
            <a:r>
              <a:rPr sz="1800" baseline="-20833" dirty="0">
                <a:latin typeface="Verdana"/>
                <a:cs typeface="Verdana"/>
              </a:rPr>
              <a:t>1</a:t>
            </a:r>
            <a:r>
              <a:rPr sz="1800" dirty="0">
                <a:latin typeface="Verdana"/>
                <a:cs typeface="Verdana"/>
              </a:rPr>
              <a:t>,…, </a:t>
            </a:r>
            <a:r>
              <a:rPr sz="1800" i="1" spc="-5" dirty="0">
                <a:latin typeface="Verdana"/>
                <a:cs typeface="Verdana"/>
              </a:rPr>
              <a:t>Z</a:t>
            </a:r>
            <a:r>
              <a:rPr sz="1800" i="1" spc="-7" baseline="-20833" dirty="0">
                <a:latin typeface="Verdana"/>
                <a:cs typeface="Verdana"/>
              </a:rPr>
              <a:t>m</a:t>
            </a:r>
            <a:r>
              <a:rPr sz="1800" spc="-5" dirty="0">
                <a:latin typeface="Verdana"/>
                <a:cs typeface="Verdana"/>
              </a:rPr>
              <a:t>, </a:t>
            </a:r>
            <a:r>
              <a:rPr sz="1800" dirty="0">
                <a:latin typeface="Verdana"/>
                <a:cs typeface="Verdana"/>
              </a:rPr>
              <a:t>e </a:t>
            </a:r>
            <a:r>
              <a:rPr sz="1800" spc="-5" dirty="0">
                <a:latin typeface="Verdana"/>
                <a:cs typeface="Verdana"/>
              </a:rPr>
              <a:t>un’intercetta, </a:t>
            </a:r>
            <a:r>
              <a:rPr sz="1800" dirty="0">
                <a:latin typeface="Verdana"/>
                <a:cs typeface="Verdana"/>
              </a:rPr>
              <a:t>usando</a:t>
            </a:r>
            <a:r>
              <a:rPr sz="1800" spc="-5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OLS</a:t>
            </a:r>
            <a:endParaRPr sz="1800">
              <a:latin typeface="Verdana"/>
              <a:cs typeface="Verdana"/>
            </a:endParaRPr>
          </a:p>
          <a:p>
            <a:pPr marL="819785" lvl="1" indent="-287020">
              <a:lnSpc>
                <a:spcPct val="100000"/>
              </a:lnSpc>
              <a:spcBef>
                <a:spcPts val="675"/>
              </a:spcBef>
              <a:buChar char="–"/>
              <a:tabLst>
                <a:tab pos="819785" algn="l"/>
                <a:tab pos="820419" algn="l"/>
                <a:tab pos="3895090" algn="l"/>
              </a:tabLst>
            </a:pPr>
            <a:r>
              <a:rPr sz="2700" baseline="1543" dirty="0">
                <a:latin typeface="Verdana"/>
                <a:cs typeface="Verdana"/>
              </a:rPr>
              <a:t>Calcolo </a:t>
            </a:r>
            <a:r>
              <a:rPr sz="2700" spc="-7" baseline="1543" dirty="0">
                <a:latin typeface="Verdana"/>
                <a:cs typeface="Verdana"/>
              </a:rPr>
              <a:t>dei</a:t>
            </a:r>
            <a:r>
              <a:rPr sz="2700" spc="30" baseline="1543" dirty="0">
                <a:latin typeface="Verdana"/>
                <a:cs typeface="Verdana"/>
              </a:rPr>
              <a:t> </a:t>
            </a:r>
            <a:r>
              <a:rPr sz="2700" baseline="1543" dirty="0">
                <a:latin typeface="Verdana"/>
                <a:cs typeface="Verdana"/>
              </a:rPr>
              <a:t>valori</a:t>
            </a:r>
            <a:r>
              <a:rPr sz="2700" spc="-7" baseline="1543" dirty="0">
                <a:latin typeface="Verdana"/>
                <a:cs typeface="Verdana"/>
              </a:rPr>
              <a:t> predetti	</a:t>
            </a:r>
            <a:r>
              <a:rPr sz="2200" i="1" spc="-175" dirty="0">
                <a:latin typeface="Times New Roman"/>
                <a:cs typeface="Times New Roman"/>
              </a:rPr>
              <a:t>X</a:t>
            </a:r>
            <a:r>
              <a:rPr sz="3300" spc="-262" baseline="15151" dirty="0">
                <a:latin typeface="Times New Roman"/>
                <a:cs typeface="Times New Roman"/>
              </a:rPr>
              <a:t>ˆ</a:t>
            </a:r>
            <a:r>
              <a:rPr sz="1875" spc="-262" baseline="-24444" dirty="0">
                <a:latin typeface="Times New Roman"/>
                <a:cs typeface="Times New Roman"/>
              </a:rPr>
              <a:t>1</a:t>
            </a:r>
            <a:r>
              <a:rPr sz="1875" i="1" spc="-262" baseline="-24444" dirty="0">
                <a:latin typeface="Times New Roman"/>
                <a:cs typeface="Times New Roman"/>
              </a:rPr>
              <a:t>i </a:t>
            </a:r>
            <a:r>
              <a:rPr sz="2700" baseline="1543" dirty="0">
                <a:latin typeface="Verdana"/>
                <a:cs typeface="Verdana"/>
              </a:rPr>
              <a:t>, </a:t>
            </a:r>
            <a:r>
              <a:rPr sz="2700" i="1" baseline="1543" dirty="0">
                <a:latin typeface="Verdana"/>
                <a:cs typeface="Verdana"/>
              </a:rPr>
              <a:t>i </a:t>
            </a:r>
            <a:r>
              <a:rPr sz="2700" baseline="1543" dirty="0">
                <a:latin typeface="Verdana"/>
                <a:cs typeface="Verdana"/>
              </a:rPr>
              <a:t>=</a:t>
            </a:r>
            <a:r>
              <a:rPr sz="2700" spc="-30" baseline="1543" dirty="0">
                <a:latin typeface="Verdana"/>
                <a:cs typeface="Verdana"/>
              </a:rPr>
              <a:t> </a:t>
            </a:r>
            <a:r>
              <a:rPr sz="2700" baseline="1543" dirty="0">
                <a:latin typeface="Verdana"/>
                <a:cs typeface="Verdana"/>
              </a:rPr>
              <a:t>1,…,</a:t>
            </a:r>
            <a:r>
              <a:rPr sz="2700" i="1" baseline="1543" dirty="0">
                <a:latin typeface="Verdana"/>
                <a:cs typeface="Verdana"/>
              </a:rPr>
              <a:t>n</a:t>
            </a:r>
            <a:endParaRPr sz="2700" baseline="1543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950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Secondo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stadio</a:t>
            </a:r>
            <a:endParaRPr sz="2000">
              <a:latin typeface="Verdana"/>
              <a:cs typeface="Verdana"/>
            </a:endParaRPr>
          </a:p>
          <a:p>
            <a:pPr marL="819785" lvl="1" indent="-287020">
              <a:lnSpc>
                <a:spcPct val="100000"/>
              </a:lnSpc>
              <a:spcBef>
                <a:spcPts val="695"/>
              </a:spcBef>
              <a:buChar char="–"/>
              <a:tabLst>
                <a:tab pos="819785" algn="l"/>
                <a:tab pos="820419" algn="l"/>
              </a:tabLst>
            </a:pPr>
            <a:r>
              <a:rPr sz="1800" spc="-5" dirty="0">
                <a:latin typeface="Verdana"/>
                <a:cs typeface="Verdana"/>
              </a:rPr>
              <a:t>Regressione di </a:t>
            </a:r>
            <a:r>
              <a:rPr sz="1800" i="1" dirty="0">
                <a:latin typeface="Verdana"/>
                <a:cs typeface="Verdana"/>
              </a:rPr>
              <a:t>Y </a:t>
            </a:r>
            <a:r>
              <a:rPr sz="1800" dirty="0">
                <a:latin typeface="Verdana"/>
                <a:cs typeface="Verdana"/>
              </a:rPr>
              <a:t>su </a:t>
            </a:r>
            <a:r>
              <a:rPr sz="3225" i="1" spc="-247" baseline="-3875" dirty="0">
                <a:latin typeface="Times New Roman"/>
                <a:cs typeface="Times New Roman"/>
              </a:rPr>
              <a:t>X</a:t>
            </a:r>
            <a:r>
              <a:rPr sz="3225" spc="-247" baseline="10335" dirty="0">
                <a:latin typeface="Times New Roman"/>
                <a:cs typeface="Times New Roman"/>
              </a:rPr>
              <a:t>ˆ</a:t>
            </a:r>
            <a:r>
              <a:rPr sz="1875" spc="-247" baseline="-33333" dirty="0">
                <a:latin typeface="Times New Roman"/>
                <a:cs typeface="Times New Roman"/>
              </a:rPr>
              <a:t>1</a:t>
            </a:r>
            <a:r>
              <a:rPr sz="1875" i="1" spc="-247" baseline="-33333" dirty="0">
                <a:latin typeface="Times New Roman"/>
                <a:cs typeface="Times New Roman"/>
              </a:rPr>
              <a:t>i </a:t>
            </a:r>
            <a:r>
              <a:rPr sz="1800" dirty="0">
                <a:latin typeface="Verdana"/>
                <a:cs typeface="Verdana"/>
              </a:rPr>
              <a:t>, </a:t>
            </a:r>
            <a:r>
              <a:rPr sz="1800" i="1" dirty="0">
                <a:latin typeface="Verdana"/>
                <a:cs typeface="Verdana"/>
              </a:rPr>
              <a:t>W</a:t>
            </a:r>
            <a:r>
              <a:rPr sz="1800" baseline="-20833" dirty="0">
                <a:latin typeface="Verdana"/>
                <a:cs typeface="Verdana"/>
              </a:rPr>
              <a:t>1</a:t>
            </a:r>
            <a:r>
              <a:rPr sz="1800" dirty="0">
                <a:latin typeface="Verdana"/>
                <a:cs typeface="Verdana"/>
              </a:rPr>
              <a:t>,…, </a:t>
            </a:r>
            <a:r>
              <a:rPr sz="1800" i="1" dirty="0">
                <a:latin typeface="Verdana"/>
                <a:cs typeface="Verdana"/>
              </a:rPr>
              <a:t>W</a:t>
            </a:r>
            <a:r>
              <a:rPr sz="1800" i="1" baseline="-20833" dirty="0">
                <a:latin typeface="Verdana"/>
                <a:cs typeface="Verdana"/>
              </a:rPr>
              <a:t>r</a:t>
            </a:r>
            <a:r>
              <a:rPr sz="1800" dirty="0">
                <a:latin typeface="Verdana"/>
                <a:cs typeface="Verdana"/>
              </a:rPr>
              <a:t>, e </a:t>
            </a:r>
            <a:r>
              <a:rPr sz="1800" spc="-5" dirty="0">
                <a:latin typeface="Verdana"/>
                <a:cs typeface="Verdana"/>
              </a:rPr>
              <a:t>un’intercetta, </a:t>
            </a:r>
            <a:r>
              <a:rPr sz="1800" dirty="0">
                <a:latin typeface="Verdana"/>
                <a:cs typeface="Verdana"/>
              </a:rPr>
              <a:t>usando</a:t>
            </a:r>
            <a:r>
              <a:rPr sz="1800" spc="-18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OLS</a:t>
            </a:r>
            <a:endParaRPr sz="1800">
              <a:latin typeface="Verdana"/>
              <a:cs typeface="Verdana"/>
            </a:endParaRPr>
          </a:p>
          <a:p>
            <a:pPr marL="819785" marR="331470" lvl="1" indent="-287020">
              <a:lnSpc>
                <a:spcPct val="100000"/>
              </a:lnSpc>
              <a:spcBef>
                <a:spcPts val="960"/>
              </a:spcBef>
              <a:buChar char="–"/>
              <a:tabLst>
                <a:tab pos="819785" algn="l"/>
                <a:tab pos="820419" algn="l"/>
              </a:tabLst>
            </a:pPr>
            <a:r>
              <a:rPr sz="1800" dirty="0">
                <a:latin typeface="Verdana"/>
                <a:cs typeface="Verdana"/>
              </a:rPr>
              <a:t>I coefficienti </a:t>
            </a:r>
            <a:r>
              <a:rPr sz="1800" spc="-5" dirty="0">
                <a:latin typeface="Verdana"/>
                <a:cs typeface="Verdana"/>
              </a:rPr>
              <a:t>di questa regressione del secondo stadio </a:t>
            </a:r>
            <a:r>
              <a:rPr sz="1800" dirty="0">
                <a:latin typeface="Verdana"/>
                <a:cs typeface="Verdana"/>
              </a:rPr>
              <a:t>sono gli  stimatori </a:t>
            </a:r>
            <a:r>
              <a:rPr sz="1800" spc="-5" dirty="0">
                <a:latin typeface="Verdana"/>
                <a:cs typeface="Verdana"/>
              </a:rPr>
              <a:t>TSLS, </a:t>
            </a:r>
            <a:r>
              <a:rPr sz="1800" dirty="0">
                <a:latin typeface="Verdana"/>
                <a:cs typeface="Verdana"/>
              </a:rPr>
              <a:t>ma gli errori </a:t>
            </a:r>
            <a:r>
              <a:rPr sz="1800" spc="-5" dirty="0">
                <a:latin typeface="Verdana"/>
                <a:cs typeface="Verdana"/>
              </a:rPr>
              <a:t>standard </a:t>
            </a:r>
            <a:r>
              <a:rPr sz="1800" dirty="0">
                <a:latin typeface="Verdana"/>
                <a:cs typeface="Verdana"/>
              </a:rPr>
              <a:t>sono</a:t>
            </a:r>
            <a:r>
              <a:rPr sz="1800" spc="-3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sbagliati</a:t>
            </a:r>
            <a:endParaRPr sz="1800">
              <a:latin typeface="Verdana"/>
              <a:cs typeface="Verdana"/>
            </a:endParaRPr>
          </a:p>
          <a:p>
            <a:pPr marL="419100" marR="81280" indent="-342900">
              <a:lnSpc>
                <a:spcPct val="100000"/>
              </a:lnSpc>
              <a:spcBef>
                <a:spcPts val="1075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ottenere </a:t>
            </a:r>
            <a:r>
              <a:rPr sz="2000" spc="-5" dirty="0">
                <a:latin typeface="Verdana"/>
                <a:cs typeface="Verdana"/>
              </a:rPr>
              <a:t>errori </a:t>
            </a:r>
            <a:r>
              <a:rPr sz="2000" dirty="0">
                <a:latin typeface="Verdana"/>
                <a:cs typeface="Verdana"/>
              </a:rPr>
              <a:t>standard corretti, occorre </a:t>
            </a:r>
            <a:r>
              <a:rPr sz="2000" spc="-5" dirty="0">
                <a:latin typeface="Verdana"/>
                <a:cs typeface="Verdana"/>
              </a:rPr>
              <a:t>procedere in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un  singolo </a:t>
            </a:r>
            <a:r>
              <a:rPr sz="2000" spc="-5" dirty="0">
                <a:latin typeface="Verdana"/>
                <a:cs typeface="Verdana"/>
              </a:rPr>
              <a:t>pasasggio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il </a:t>
            </a:r>
            <a:r>
              <a:rPr sz="2000" dirty="0">
                <a:latin typeface="Verdana"/>
                <a:cs typeface="Verdana"/>
              </a:rPr>
              <a:t>software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regressione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297560"/>
            <a:ext cx="733996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/>
              <a:t>Esempio </a:t>
            </a:r>
            <a:r>
              <a:rPr sz="2400" dirty="0"/>
              <a:t>4: ancora la </a:t>
            </a:r>
            <a:r>
              <a:rPr sz="2400" spc="-5" dirty="0"/>
              <a:t>domanda di</a:t>
            </a:r>
            <a:r>
              <a:rPr sz="2400" spc="-55" dirty="0"/>
              <a:t> </a:t>
            </a:r>
            <a:r>
              <a:rPr sz="2400" spc="-5" dirty="0"/>
              <a:t>sigarette</a:t>
            </a:r>
            <a:endParaRPr sz="2400"/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25</a:t>
            </a:fld>
            <a:endParaRPr dirty="0"/>
          </a:p>
        </p:txBody>
      </p:sp>
      <p:sp>
        <p:nvSpPr>
          <p:cNvPr id="22" name="object 22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661796"/>
            <a:ext cx="8359140" cy="636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Si supponga che </a:t>
            </a:r>
            <a:r>
              <a:rPr sz="2000" spc="-5" dirty="0">
                <a:latin typeface="Verdana"/>
                <a:cs typeface="Verdana"/>
              </a:rPr>
              <a:t>il reddito </a:t>
            </a:r>
            <a:r>
              <a:rPr sz="2000" dirty="0">
                <a:latin typeface="Verdana"/>
                <a:cs typeface="Verdana"/>
              </a:rPr>
              <a:t>sia </a:t>
            </a:r>
            <a:r>
              <a:rPr sz="2000" spc="-5" dirty="0">
                <a:latin typeface="Verdana"/>
                <a:cs typeface="Verdana"/>
              </a:rPr>
              <a:t>esogeno (è plausibile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i="1" spc="-5" dirty="0">
                <a:latin typeface="Verdana"/>
                <a:cs typeface="Verdana"/>
              </a:rPr>
              <a:t>perché</a:t>
            </a:r>
            <a:r>
              <a:rPr sz="2000" spc="-5" dirty="0">
                <a:latin typeface="Verdana"/>
                <a:cs typeface="Verdana"/>
              </a:rPr>
              <a:t>?),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voler </a:t>
            </a:r>
            <a:r>
              <a:rPr sz="2000" dirty="0">
                <a:latin typeface="Verdana"/>
                <a:cs typeface="Verdana"/>
              </a:rPr>
              <a:t>anche </a:t>
            </a:r>
            <a:r>
              <a:rPr sz="2000" spc="-5" dirty="0">
                <a:latin typeface="Verdana"/>
                <a:cs typeface="Verdana"/>
              </a:rPr>
              <a:t>stimare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l’elasticità: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96310" y="1775586"/>
            <a:ext cx="13335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latin typeface="Verdana"/>
                <a:cs typeface="Verdana"/>
              </a:rPr>
              <a:t>0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33342" y="1775586"/>
            <a:ext cx="13335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latin typeface="Verdana"/>
                <a:cs typeface="Verdana"/>
              </a:rPr>
              <a:t>1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92907" y="1627758"/>
            <a:ext cx="91694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-20" dirty="0">
                <a:latin typeface="Arial"/>
                <a:cs typeface="Arial"/>
              </a:rPr>
              <a:t>β</a:t>
            </a:r>
            <a:r>
              <a:rPr sz="2000" i="1" spc="204" dirty="0">
                <a:latin typeface="Arial"/>
                <a:cs typeface="Arial"/>
              </a:rPr>
              <a:t> </a:t>
            </a:r>
            <a:r>
              <a:rPr sz="2000" spc="-10" dirty="0">
                <a:latin typeface="Verdana"/>
                <a:cs typeface="Verdana"/>
              </a:rPr>
              <a:t>ln(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68461" y="1775586"/>
            <a:ext cx="7239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i="1" spc="5" dirty="0">
                <a:latin typeface="Verdana"/>
                <a:cs typeface="Verdana"/>
              </a:rPr>
              <a:t>i</a:t>
            </a:r>
            <a:endParaRPr sz="13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19140" y="3688460"/>
            <a:ext cx="202755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) (“una </a:t>
            </a:r>
            <a:r>
              <a:rPr sz="2000" spc="-5" dirty="0">
                <a:latin typeface="Verdana"/>
                <a:cs typeface="Verdana"/>
              </a:rPr>
              <a:t>sola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”)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5440" y="3551529"/>
            <a:ext cx="7812405" cy="2096135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1180"/>
              </a:spcBef>
              <a:buChar char="•"/>
              <a:tabLst>
                <a:tab pos="393065" algn="l"/>
                <a:tab pos="393700" algn="l"/>
                <a:tab pos="3216275" algn="l"/>
              </a:tabLst>
            </a:pPr>
            <a:r>
              <a:rPr sz="2000" spc="-5" dirty="0">
                <a:latin typeface="Verdana"/>
                <a:cs typeface="Verdana"/>
              </a:rPr>
              <a:t>Variabile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endogena:	</a:t>
            </a:r>
            <a:r>
              <a:rPr sz="2000" spc="-5" dirty="0">
                <a:latin typeface="Verdana"/>
                <a:cs typeface="Verdana"/>
              </a:rPr>
              <a:t>ln(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1085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spc="-5" dirty="0">
                <a:latin typeface="Verdana"/>
                <a:cs typeface="Verdana"/>
              </a:rPr>
              <a:t>Variabile esogena inclusa: </a:t>
            </a:r>
            <a:r>
              <a:rPr sz="2000" dirty="0">
                <a:latin typeface="Verdana"/>
                <a:cs typeface="Verdana"/>
              </a:rPr>
              <a:t>ln(</a:t>
            </a:r>
            <a:r>
              <a:rPr sz="2000" i="1" dirty="0">
                <a:latin typeface="Verdana"/>
                <a:cs typeface="Verdana"/>
              </a:rPr>
              <a:t>Income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 (“una </a:t>
            </a:r>
            <a:r>
              <a:rPr sz="2000" spc="-5" dirty="0">
                <a:latin typeface="Verdana"/>
                <a:cs typeface="Verdana"/>
              </a:rPr>
              <a:t>sola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W</a:t>
            </a:r>
            <a:r>
              <a:rPr sz="2000" dirty="0">
                <a:latin typeface="Verdana"/>
                <a:cs typeface="Verdana"/>
              </a:rPr>
              <a:t>”)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108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dirty="0">
                <a:latin typeface="Verdana"/>
                <a:cs typeface="Verdana"/>
              </a:rPr>
              <a:t>Strumenti </a:t>
            </a:r>
            <a:r>
              <a:rPr sz="2000" spc="-5" dirty="0">
                <a:latin typeface="Verdana"/>
                <a:cs typeface="Verdana"/>
              </a:rPr>
              <a:t>(variabili </a:t>
            </a:r>
            <a:r>
              <a:rPr sz="2000" dirty="0">
                <a:latin typeface="Verdana"/>
                <a:cs typeface="Verdana"/>
              </a:rPr>
              <a:t>endogene </a:t>
            </a:r>
            <a:r>
              <a:rPr sz="2000" spc="-5" dirty="0">
                <a:latin typeface="Verdana"/>
                <a:cs typeface="Verdana"/>
              </a:rPr>
              <a:t>escluse): imposta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generale</a:t>
            </a:r>
            <a:endParaRPr sz="2000">
              <a:latin typeface="Verdana"/>
              <a:cs typeface="Verdana"/>
            </a:endParaRPr>
          </a:p>
          <a:p>
            <a:pPr marL="3937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vendite, imposta </a:t>
            </a:r>
            <a:r>
              <a:rPr sz="2000" dirty="0">
                <a:latin typeface="Verdana"/>
                <a:cs typeface="Verdana"/>
              </a:rPr>
              <a:t>specifica </a:t>
            </a:r>
            <a:r>
              <a:rPr sz="2000" spc="-5" dirty="0">
                <a:latin typeface="Verdana"/>
                <a:cs typeface="Verdana"/>
              </a:rPr>
              <a:t>sulle sigarette (“due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2000" dirty="0">
                <a:latin typeface="Verdana"/>
                <a:cs typeface="Verdana"/>
              </a:rPr>
              <a:t>”)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ct val="100000"/>
              </a:lnSpc>
              <a:spcBef>
                <a:spcPts val="1055"/>
              </a:spcBef>
              <a:buFont typeface="Arial Black"/>
              <a:buChar char="•"/>
              <a:tabLst>
                <a:tab pos="393065" algn="l"/>
                <a:tab pos="393700" algn="l"/>
              </a:tabLst>
            </a:pP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i="1" dirty="0">
                <a:latin typeface="Verdana"/>
                <a:cs typeface="Verdana"/>
              </a:rPr>
              <a:t>è sotto, sopra o esattamente</a:t>
            </a:r>
            <a:r>
              <a:rPr sz="2000" i="1" spc="-34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identificata?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184221" y="1625582"/>
            <a:ext cx="837565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spc="20" dirty="0">
                <a:latin typeface="Times New Roman"/>
                <a:cs typeface="Times New Roman"/>
              </a:rPr>
              <a:t>) </a:t>
            </a:r>
            <a:r>
              <a:rPr sz="2000" dirty="0">
                <a:latin typeface="Verdana"/>
                <a:cs typeface="Verdana"/>
              </a:rPr>
              <a:t>) =</a:t>
            </a:r>
            <a:r>
              <a:rPr sz="2000" spc="5" dirty="0">
                <a:latin typeface="Verdana"/>
                <a:cs typeface="Verdana"/>
              </a:rPr>
              <a:t> </a:t>
            </a:r>
            <a:r>
              <a:rPr sz="2000" i="1" spc="-20" dirty="0">
                <a:latin typeface="Arial"/>
                <a:cs typeface="Arial"/>
              </a:rPr>
              <a:t>β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72084" y="1617392"/>
            <a:ext cx="607060" cy="204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i="1" dirty="0">
                <a:latin typeface="Times New Roman"/>
                <a:cs typeface="Times New Roman"/>
              </a:rPr>
              <a:t>cigarettes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47494" y="1799343"/>
            <a:ext cx="67945" cy="2044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150" i="1" spc="10" dirty="0">
                <a:latin typeface="Times New Roman"/>
                <a:cs typeface="Times New Roman"/>
              </a:rPr>
              <a:t>i</a:t>
            </a:r>
            <a:endParaRPr sz="11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1576" y="1625582"/>
            <a:ext cx="920750" cy="3340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2000" dirty="0">
                <a:latin typeface="Verdana"/>
                <a:cs typeface="Verdana"/>
              </a:rPr>
              <a:t>ln(</a:t>
            </a:r>
            <a:r>
              <a:rPr sz="2000" spc="-145" dirty="0">
                <a:latin typeface="Verdana"/>
                <a:cs typeface="Verdana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ln(</a:t>
            </a:r>
            <a:r>
              <a:rPr sz="2000" i="1" dirty="0">
                <a:latin typeface="Times New Roman"/>
                <a:cs typeface="Times New Roman"/>
              </a:rPr>
              <a:t>Q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8140" y="2302352"/>
            <a:ext cx="5951855" cy="154051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75"/>
              </a:spcBef>
            </a:pPr>
            <a:r>
              <a:rPr sz="2000" spc="-5" dirty="0">
                <a:latin typeface="Verdana"/>
                <a:cs typeface="Verdana"/>
              </a:rPr>
              <a:t>Abbiamo due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strumenti:</a:t>
            </a:r>
            <a:endParaRPr sz="2000">
              <a:latin typeface="Verdana"/>
              <a:cs typeface="Verdana"/>
            </a:endParaRPr>
          </a:p>
          <a:p>
            <a:pPr marL="1123315">
              <a:lnSpc>
                <a:spcPct val="100000"/>
              </a:lnSpc>
              <a:spcBef>
                <a:spcPts val="480"/>
              </a:spcBef>
            </a:pPr>
            <a:r>
              <a:rPr sz="2000" i="1" spc="5" dirty="0">
                <a:latin typeface="Verdana"/>
                <a:cs typeface="Verdana"/>
              </a:rPr>
              <a:t>Z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imposta generale </a:t>
            </a:r>
            <a:r>
              <a:rPr sz="2000" dirty="0">
                <a:latin typeface="Verdana"/>
                <a:cs typeface="Verdana"/>
              </a:rPr>
              <a:t>sulle</a:t>
            </a:r>
            <a:r>
              <a:rPr sz="2000" spc="-254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vendite</a:t>
            </a:r>
            <a:endParaRPr sz="2000">
              <a:latin typeface="Verdana"/>
              <a:cs typeface="Verdana"/>
            </a:endParaRPr>
          </a:p>
          <a:p>
            <a:pPr marL="1123315">
              <a:lnSpc>
                <a:spcPct val="100000"/>
              </a:lnSpc>
              <a:spcBef>
                <a:spcPts val="480"/>
              </a:spcBef>
            </a:pPr>
            <a:r>
              <a:rPr sz="2000" i="1" spc="10" dirty="0">
                <a:latin typeface="Verdana"/>
                <a:cs typeface="Verdana"/>
              </a:rPr>
              <a:t>Z</a:t>
            </a:r>
            <a:r>
              <a:rPr sz="1950" spc="15" baseline="-21367" dirty="0">
                <a:latin typeface="Verdana"/>
                <a:cs typeface="Verdana"/>
              </a:rPr>
              <a:t>2</a:t>
            </a:r>
            <a:r>
              <a:rPr sz="1950" i="1" spc="15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spc="-5" dirty="0">
                <a:latin typeface="Verdana"/>
                <a:cs typeface="Verdana"/>
              </a:rPr>
              <a:t>imposta </a:t>
            </a:r>
            <a:r>
              <a:rPr sz="2000" dirty="0">
                <a:latin typeface="Verdana"/>
                <a:cs typeface="Verdana"/>
              </a:rPr>
              <a:t>specifica </a:t>
            </a:r>
            <a:r>
              <a:rPr sz="2000" spc="-5" dirty="0">
                <a:latin typeface="Verdana"/>
                <a:cs typeface="Verdana"/>
              </a:rPr>
              <a:t>sulle</a:t>
            </a:r>
            <a:r>
              <a:rPr sz="2000" spc="-2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sigarette</a:t>
            </a:r>
            <a:endParaRPr sz="2000">
              <a:latin typeface="Verdana"/>
              <a:cs typeface="Verdana"/>
            </a:endParaRPr>
          </a:p>
          <a:p>
            <a:pPr marR="1176655" algn="r">
              <a:lnSpc>
                <a:spcPct val="100000"/>
              </a:lnSpc>
              <a:spcBef>
                <a:spcPts val="1790"/>
              </a:spcBef>
            </a:pPr>
            <a:r>
              <a:rPr sz="1250" i="1" spc="-15" dirty="0">
                <a:latin typeface="Times New Roman"/>
                <a:cs typeface="Times New Roman"/>
              </a:rPr>
              <a:t>c</a:t>
            </a:r>
            <a:r>
              <a:rPr sz="1250" i="1" spc="-5" dirty="0">
                <a:latin typeface="Times New Roman"/>
                <a:cs typeface="Times New Roman"/>
              </a:rPr>
              <a:t>i</a:t>
            </a:r>
            <a:r>
              <a:rPr sz="1250" i="1" spc="-10" dirty="0">
                <a:latin typeface="Times New Roman"/>
                <a:cs typeface="Times New Roman"/>
              </a:rPr>
              <a:t>ga</a:t>
            </a:r>
            <a:r>
              <a:rPr sz="1250" i="1" spc="-5" dirty="0">
                <a:latin typeface="Times New Roman"/>
                <a:cs typeface="Times New Roman"/>
              </a:rPr>
              <a:t>r</a:t>
            </a:r>
            <a:r>
              <a:rPr sz="1250" i="1" spc="-15" dirty="0">
                <a:latin typeface="Times New Roman"/>
                <a:cs typeface="Times New Roman"/>
              </a:rPr>
              <a:t>e</a:t>
            </a:r>
            <a:r>
              <a:rPr sz="1250" i="1" spc="-5" dirty="0">
                <a:latin typeface="Times New Roman"/>
                <a:cs typeface="Times New Roman"/>
              </a:rPr>
              <a:t>tt</a:t>
            </a:r>
            <a:r>
              <a:rPr sz="1250" i="1" spc="-15" dirty="0">
                <a:latin typeface="Times New Roman"/>
                <a:cs typeface="Times New Roman"/>
              </a:rPr>
              <a:t>e</a:t>
            </a:r>
            <a:r>
              <a:rPr sz="1250" i="1" spc="10" dirty="0">
                <a:latin typeface="Times New Roman"/>
                <a:cs typeface="Times New Roman"/>
              </a:rPr>
              <a:t>s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30546" y="3820561"/>
            <a:ext cx="70485" cy="21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i="1" spc="5" dirty="0">
                <a:latin typeface="Times New Roman"/>
                <a:cs typeface="Times New Roman"/>
              </a:rPr>
              <a:t>i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95689" y="3633858"/>
            <a:ext cx="1268095" cy="3556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1161415" algn="l"/>
              </a:tabLst>
            </a:pPr>
            <a:r>
              <a:rPr sz="2150" spc="-30" dirty="0">
                <a:latin typeface="Times New Roman"/>
                <a:cs typeface="Times New Roman"/>
              </a:rPr>
              <a:t>l</a:t>
            </a:r>
            <a:r>
              <a:rPr sz="2150" spc="-5" dirty="0">
                <a:latin typeface="Times New Roman"/>
                <a:cs typeface="Times New Roman"/>
              </a:rPr>
              <a:t>n</a:t>
            </a:r>
            <a:r>
              <a:rPr sz="2150" spc="120" dirty="0">
                <a:latin typeface="Times New Roman"/>
                <a:cs typeface="Times New Roman"/>
              </a:rPr>
              <a:t>(</a:t>
            </a:r>
            <a:r>
              <a:rPr sz="2150" i="1" spc="30" dirty="0">
                <a:latin typeface="Times New Roman"/>
                <a:cs typeface="Times New Roman"/>
              </a:rPr>
              <a:t>P</a:t>
            </a:r>
            <a:r>
              <a:rPr sz="2150" i="1" dirty="0">
                <a:latin typeface="Times New Roman"/>
                <a:cs typeface="Times New Roman"/>
              </a:rPr>
              <a:t>	</a:t>
            </a:r>
            <a:r>
              <a:rPr sz="2150" spc="15" dirty="0">
                <a:latin typeface="Times New Roman"/>
                <a:cs typeface="Times New Roman"/>
              </a:rPr>
              <a:t>)</a:t>
            </a:r>
            <a:endParaRPr sz="21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73399" y="1614558"/>
            <a:ext cx="3058160" cy="3556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r>
              <a:rPr sz="2150" spc="15" dirty="0">
                <a:latin typeface="Times New Roman"/>
                <a:cs typeface="Times New Roman"/>
              </a:rPr>
              <a:t>) </a:t>
            </a:r>
            <a:r>
              <a:rPr sz="3000" baseline="1388" dirty="0">
                <a:latin typeface="Verdana"/>
                <a:cs typeface="Verdana"/>
              </a:rPr>
              <a:t>) + </a:t>
            </a:r>
            <a:r>
              <a:rPr sz="3000" i="1" baseline="1388" dirty="0">
                <a:latin typeface="Arial"/>
                <a:cs typeface="Arial"/>
              </a:rPr>
              <a:t>β</a:t>
            </a:r>
            <a:r>
              <a:rPr sz="1950" baseline="-19230" dirty="0">
                <a:latin typeface="Verdana"/>
                <a:cs typeface="Verdana"/>
              </a:rPr>
              <a:t>2</a:t>
            </a:r>
            <a:r>
              <a:rPr sz="3000" baseline="1388" dirty="0">
                <a:latin typeface="Verdana"/>
                <a:cs typeface="Verdana"/>
              </a:rPr>
              <a:t>ln(</a:t>
            </a:r>
            <a:r>
              <a:rPr sz="3000" i="1" baseline="1388" dirty="0">
                <a:latin typeface="Verdana"/>
                <a:cs typeface="Verdana"/>
              </a:rPr>
              <a:t>Income</a:t>
            </a:r>
            <a:r>
              <a:rPr sz="1950" i="1" baseline="-19230" dirty="0">
                <a:latin typeface="Verdana"/>
                <a:cs typeface="Verdana"/>
              </a:rPr>
              <a:t>i</a:t>
            </a:r>
            <a:r>
              <a:rPr sz="3000" baseline="1388" dirty="0">
                <a:latin typeface="Verdana"/>
                <a:cs typeface="Verdana"/>
              </a:rPr>
              <a:t>) +</a:t>
            </a:r>
            <a:r>
              <a:rPr sz="3000" spc="-442" baseline="1388" dirty="0">
                <a:latin typeface="Verdana"/>
                <a:cs typeface="Verdana"/>
              </a:rPr>
              <a:t> </a:t>
            </a:r>
            <a:r>
              <a:rPr sz="3000" i="1" baseline="1388" dirty="0">
                <a:latin typeface="Verdana"/>
                <a:cs typeface="Verdana"/>
              </a:rPr>
              <a:t>u</a:t>
            </a:r>
            <a:endParaRPr sz="3000" baseline="1388">
              <a:latin typeface="Verdana"/>
              <a:cs typeface="Verdan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44898" y="1606505"/>
            <a:ext cx="647065" cy="21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i="1" spc="-10" dirty="0">
                <a:latin typeface="Times New Roman"/>
                <a:cs typeface="Times New Roman"/>
              </a:rPr>
              <a:t>cigarettes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85463" y="1801261"/>
            <a:ext cx="70485" cy="2165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50" i="1" spc="5" dirty="0">
                <a:latin typeface="Times New Roman"/>
                <a:cs typeface="Times New Roman"/>
              </a:rPr>
              <a:t>i</a:t>
            </a:r>
            <a:endParaRPr sz="125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151122" y="1614558"/>
            <a:ext cx="511809" cy="3556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50" spc="-35" dirty="0">
                <a:latin typeface="Times New Roman"/>
                <a:cs typeface="Times New Roman"/>
              </a:rPr>
              <a:t>l</a:t>
            </a:r>
            <a:r>
              <a:rPr sz="2150" spc="-5" dirty="0">
                <a:latin typeface="Times New Roman"/>
                <a:cs typeface="Times New Roman"/>
              </a:rPr>
              <a:t>n</a:t>
            </a:r>
            <a:r>
              <a:rPr sz="2150" spc="120" dirty="0">
                <a:latin typeface="Times New Roman"/>
                <a:cs typeface="Times New Roman"/>
              </a:rPr>
              <a:t>(</a:t>
            </a:r>
            <a:r>
              <a:rPr sz="2150" i="1" spc="30" dirty="0">
                <a:latin typeface="Times New Roman"/>
                <a:cs typeface="Times New Roman"/>
              </a:rPr>
              <a:t>P</a:t>
            </a:r>
            <a:endParaRPr sz="21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33857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Assunzioni </a:t>
            </a:r>
            <a:r>
              <a:rPr spc="-5" dirty="0"/>
              <a:t>della </a:t>
            </a:r>
            <a:r>
              <a:rPr spc="-10" dirty="0"/>
              <a:t>regressione</a:t>
            </a:r>
            <a:r>
              <a:rPr spc="130" dirty="0"/>
              <a:t> </a:t>
            </a:r>
            <a:r>
              <a:rPr spc="-5" dirty="0"/>
              <a:t>IV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26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281940" y="1296162"/>
            <a:ext cx="7954645" cy="524566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02565">
              <a:lnSpc>
                <a:spcPct val="100000"/>
              </a:lnSpc>
              <a:spcBef>
                <a:spcPts val="105"/>
              </a:spcBef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2000" i="1" spc="5" dirty="0">
                <a:latin typeface="Verdana"/>
                <a:cs typeface="Verdana"/>
              </a:rPr>
              <a:t>X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… 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i="1" baseline="-21367" dirty="0">
                <a:latin typeface="Verdana"/>
                <a:cs typeface="Verdana"/>
              </a:rPr>
              <a:t>k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ki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10" dirty="0">
                <a:latin typeface="Arial"/>
                <a:cs typeface="Arial"/>
              </a:rPr>
              <a:t>β</a:t>
            </a:r>
            <a:r>
              <a:rPr sz="1950" i="1" spc="15" baseline="-21367" dirty="0">
                <a:latin typeface="Verdana"/>
                <a:cs typeface="Verdana"/>
              </a:rPr>
              <a:t>k</a:t>
            </a:r>
            <a:r>
              <a:rPr sz="1950" spc="15" baseline="-21367" dirty="0">
                <a:latin typeface="Verdana"/>
                <a:cs typeface="Verdana"/>
              </a:rPr>
              <a:t>+1</a:t>
            </a:r>
            <a:r>
              <a:rPr sz="2000" i="1" spc="10" dirty="0">
                <a:latin typeface="Verdana"/>
                <a:cs typeface="Verdana"/>
              </a:rPr>
              <a:t>W</a:t>
            </a:r>
            <a:r>
              <a:rPr sz="1950" spc="15" baseline="-21367" dirty="0">
                <a:latin typeface="Verdana"/>
                <a:cs typeface="Verdana"/>
              </a:rPr>
              <a:t>1</a:t>
            </a:r>
            <a:r>
              <a:rPr sz="1950" i="1" spc="15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… 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i="1" spc="7" baseline="-21367" dirty="0">
                <a:latin typeface="Verdana"/>
                <a:cs typeface="Verdana"/>
              </a:rPr>
              <a:t>k+r</a:t>
            </a:r>
            <a:r>
              <a:rPr sz="2000" i="1" spc="5" dirty="0">
                <a:latin typeface="Verdana"/>
                <a:cs typeface="Verdana"/>
              </a:rPr>
              <a:t>W</a:t>
            </a:r>
            <a:r>
              <a:rPr sz="1950" i="1" spc="7" baseline="-21367" dirty="0">
                <a:latin typeface="Verdana"/>
                <a:cs typeface="Verdana"/>
              </a:rPr>
              <a:t>ri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180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 dirty="0">
              <a:latin typeface="Verdana"/>
              <a:cs typeface="Verdana"/>
            </a:endParaRPr>
          </a:p>
          <a:p>
            <a:pPr marL="114300">
              <a:lnSpc>
                <a:spcPct val="100000"/>
              </a:lnSpc>
              <a:spcBef>
                <a:spcPts val="2300"/>
              </a:spcBef>
              <a:tabLst>
                <a:tab pos="570865" algn="l"/>
              </a:tabLst>
            </a:pPr>
            <a:r>
              <a:rPr sz="2000" i="1" dirty="0">
                <a:latin typeface="Verdana"/>
                <a:cs typeface="Verdana"/>
              </a:rPr>
              <a:t>1.	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W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,…,</a:t>
            </a:r>
            <a:r>
              <a:rPr sz="2000" i="1" dirty="0">
                <a:latin typeface="Verdana"/>
                <a:cs typeface="Verdana"/>
              </a:rPr>
              <a:t>W</a:t>
            </a:r>
            <a:r>
              <a:rPr sz="1950" i="1" baseline="-21367" dirty="0">
                <a:latin typeface="Verdana"/>
                <a:cs typeface="Verdana"/>
              </a:rPr>
              <a:t>ri</a:t>
            </a:r>
            <a:r>
              <a:rPr sz="2000" dirty="0">
                <a:latin typeface="Verdana"/>
                <a:cs typeface="Verdana"/>
              </a:rPr>
              <a:t>)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</a:p>
          <a:p>
            <a:pPr marL="807720" indent="-356235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807720" algn="l"/>
                <a:tab pos="808355" algn="l"/>
              </a:tabLst>
            </a:pPr>
            <a:r>
              <a:rPr sz="2000" spc="-5" dirty="0">
                <a:latin typeface="Verdana"/>
                <a:cs typeface="Verdana"/>
              </a:rPr>
              <a:t>l’assunzione </a:t>
            </a:r>
            <a:r>
              <a:rPr sz="2000" dirty="0">
                <a:latin typeface="Verdana"/>
                <a:cs typeface="Verdana"/>
              </a:rPr>
              <a:t>1 </a:t>
            </a:r>
            <a:r>
              <a:rPr sz="2000" spc="-5" dirty="0">
                <a:latin typeface="Verdana"/>
                <a:cs typeface="Verdana"/>
              </a:rPr>
              <a:t>dice </a:t>
            </a:r>
            <a:r>
              <a:rPr sz="2000" dirty="0">
                <a:latin typeface="Verdana"/>
                <a:cs typeface="Verdana"/>
              </a:rPr>
              <a:t>“</a:t>
            </a:r>
            <a:r>
              <a:rPr sz="2000" dirty="0" err="1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 </a:t>
            </a:r>
            <a:r>
              <a:rPr sz="2000" spc="-5" dirty="0" err="1">
                <a:latin typeface="Verdana"/>
                <a:cs typeface="Verdana"/>
              </a:rPr>
              <a:t>regressori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sono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esogeni”</a:t>
            </a:r>
            <a:endParaRPr sz="2000" dirty="0">
              <a:latin typeface="Verdana"/>
              <a:cs typeface="Verdana"/>
            </a:endParaRPr>
          </a:p>
          <a:p>
            <a:pPr marL="571500" indent="-457200">
              <a:lnSpc>
                <a:spcPct val="100000"/>
              </a:lnSpc>
              <a:spcBef>
                <a:spcPts val="1680"/>
              </a:spcBef>
              <a:buAutoNum type="arabicPeriod" startAt="2"/>
              <a:tabLst>
                <a:tab pos="570865" algn="l"/>
                <a:tab pos="571500" algn="l"/>
              </a:tabLst>
            </a:pP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,…,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ki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i="1" dirty="0">
                <a:latin typeface="Verdana"/>
                <a:cs typeface="Verdana"/>
              </a:rPr>
              <a:t>W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,…,</a:t>
            </a:r>
            <a:r>
              <a:rPr sz="2000" i="1" dirty="0">
                <a:latin typeface="Verdana"/>
                <a:cs typeface="Verdana"/>
              </a:rPr>
              <a:t>W</a:t>
            </a:r>
            <a:r>
              <a:rPr sz="1950" i="1" baseline="-21367" dirty="0">
                <a:latin typeface="Verdana"/>
                <a:cs typeface="Verdana"/>
              </a:rPr>
              <a:t>ri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,…,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mi</a:t>
            </a:r>
            <a:r>
              <a:rPr sz="2000" dirty="0">
                <a:latin typeface="Verdana"/>
                <a:cs typeface="Verdana"/>
              </a:rPr>
              <a:t>) sono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i.i.d.</a:t>
            </a:r>
            <a:endParaRPr sz="2000" dirty="0">
              <a:latin typeface="Verdana"/>
              <a:cs typeface="Verdana"/>
            </a:endParaRPr>
          </a:p>
          <a:p>
            <a:pPr marL="812165" lvl="1" indent="-360680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2000" spc="-5" dirty="0">
                <a:latin typeface="Verdana"/>
                <a:cs typeface="Verdana"/>
              </a:rPr>
              <a:t>l’assunzione </a:t>
            </a:r>
            <a:r>
              <a:rPr sz="2000" dirty="0">
                <a:latin typeface="Verdana"/>
                <a:cs typeface="Verdana"/>
              </a:rPr>
              <a:t>2 non è</a:t>
            </a:r>
            <a:r>
              <a:rPr sz="2000" spc="-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nuova</a:t>
            </a:r>
          </a:p>
          <a:p>
            <a:pPr marL="571500" indent="-457200">
              <a:lnSpc>
                <a:spcPct val="100000"/>
              </a:lnSpc>
              <a:spcBef>
                <a:spcPts val="1680"/>
              </a:spcBef>
              <a:buAutoNum type="arabicPeriod" startAt="2"/>
              <a:tabLst>
                <a:tab pos="570865" algn="l"/>
                <a:tab pos="571500" algn="l"/>
              </a:tabLst>
            </a:pP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W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dirty="0">
                <a:latin typeface="Verdana"/>
                <a:cs typeface="Verdana"/>
              </a:rPr>
              <a:t>Z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hanno </a:t>
            </a:r>
            <a:r>
              <a:rPr sz="2000" spc="-5" dirty="0">
                <a:latin typeface="Verdana"/>
                <a:cs typeface="Verdana"/>
              </a:rPr>
              <a:t>momenti quarti </a:t>
            </a:r>
            <a:r>
              <a:rPr sz="2000" dirty="0">
                <a:latin typeface="Verdana"/>
                <a:cs typeface="Verdana"/>
              </a:rPr>
              <a:t>finiti non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nulli</a:t>
            </a:r>
            <a:endParaRPr sz="2000" dirty="0">
              <a:latin typeface="Verdana"/>
              <a:cs typeface="Verdana"/>
            </a:endParaRPr>
          </a:p>
          <a:p>
            <a:pPr marL="812165" lvl="1" indent="-343535">
              <a:lnSpc>
                <a:spcPct val="100000"/>
              </a:lnSpc>
              <a:spcBef>
                <a:spcPts val="480"/>
              </a:spcBef>
              <a:buFont typeface="Arial"/>
              <a:buChar char="•"/>
              <a:tabLst>
                <a:tab pos="812165" algn="l"/>
                <a:tab pos="812800" algn="l"/>
              </a:tabLst>
            </a:pPr>
            <a:r>
              <a:rPr sz="2000" spc="-5" dirty="0">
                <a:latin typeface="Verdana"/>
                <a:cs typeface="Verdana"/>
              </a:rPr>
              <a:t>l’assunzione </a:t>
            </a:r>
            <a:r>
              <a:rPr sz="2000" dirty="0">
                <a:latin typeface="Verdana"/>
                <a:cs typeface="Verdana"/>
              </a:rPr>
              <a:t>3 non è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nuova</a:t>
            </a:r>
          </a:p>
          <a:p>
            <a:pPr marL="571500" indent="-457200">
              <a:lnSpc>
                <a:spcPct val="100000"/>
              </a:lnSpc>
              <a:spcBef>
                <a:spcPts val="1680"/>
              </a:spcBef>
              <a:buAutoNum type="arabicPeriod" startAt="2"/>
              <a:tabLst>
                <a:tab pos="570865" algn="l"/>
                <a:tab pos="571500" algn="l"/>
              </a:tabLst>
            </a:pP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strumenti </a:t>
            </a:r>
            <a:r>
              <a:rPr sz="2000" spc="5" dirty="0">
                <a:latin typeface="Verdana"/>
                <a:cs typeface="Verdana"/>
              </a:rPr>
              <a:t>(</a:t>
            </a:r>
            <a:r>
              <a:rPr sz="2000" i="1" spc="5" dirty="0">
                <a:latin typeface="Verdana"/>
                <a:cs typeface="Verdana"/>
              </a:rPr>
              <a:t>Z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r>
              <a:rPr sz="2000" spc="5" dirty="0">
                <a:latin typeface="Verdana"/>
                <a:cs typeface="Verdana"/>
              </a:rPr>
              <a:t>,…,</a:t>
            </a:r>
            <a:r>
              <a:rPr sz="2000" i="1" spc="5" dirty="0">
                <a:latin typeface="Verdana"/>
                <a:cs typeface="Verdana"/>
              </a:rPr>
              <a:t>Z</a:t>
            </a:r>
            <a:r>
              <a:rPr sz="1950" i="1" spc="7" baseline="-21367" dirty="0">
                <a:latin typeface="Verdana"/>
                <a:cs typeface="Verdana"/>
              </a:rPr>
              <a:t>mi</a:t>
            </a:r>
            <a:r>
              <a:rPr sz="2000" spc="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sono</a:t>
            </a:r>
            <a:r>
              <a:rPr sz="2000" spc="-8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validi.</a:t>
            </a:r>
            <a:endParaRPr sz="2000" dirty="0">
              <a:latin typeface="Verdana"/>
              <a:cs typeface="Verdana"/>
            </a:endParaRPr>
          </a:p>
          <a:p>
            <a:pPr marL="739140" lvl="1" indent="-285750">
              <a:lnSpc>
                <a:spcPct val="100000"/>
              </a:lnSpc>
              <a:spcBef>
                <a:spcPts val="484"/>
              </a:spcBef>
              <a:buFont typeface="Arial"/>
              <a:buChar char="•"/>
              <a:tabLst>
                <a:tab pos="739140" algn="l"/>
                <a:tab pos="739775" algn="l"/>
              </a:tabLst>
            </a:pPr>
            <a:r>
              <a:rPr sz="2000" dirty="0">
                <a:latin typeface="Verdana"/>
                <a:cs typeface="Verdana"/>
              </a:rPr>
              <a:t>Ne </a:t>
            </a:r>
            <a:r>
              <a:rPr sz="2000" spc="-5" dirty="0">
                <a:latin typeface="Verdana"/>
                <a:cs typeface="Verdana"/>
              </a:rPr>
              <a:t>abbiamo</a:t>
            </a:r>
            <a:r>
              <a:rPr sz="2000" spc="-10" dirty="0">
                <a:latin typeface="Verdana"/>
                <a:cs typeface="Verdana"/>
              </a:rPr>
              <a:t> parlato</a:t>
            </a:r>
            <a:endParaRPr sz="2000" dirty="0">
              <a:latin typeface="Verdana"/>
              <a:cs typeface="Verdana"/>
            </a:endParaRPr>
          </a:p>
          <a:p>
            <a:pPr marL="457200" indent="-342900">
              <a:lnSpc>
                <a:spcPct val="100000"/>
              </a:lnSpc>
              <a:spcBef>
                <a:spcPts val="2060"/>
              </a:spcBef>
              <a:buChar char="•"/>
              <a:tabLst>
                <a:tab pos="456565" algn="l"/>
                <a:tab pos="457200" algn="l"/>
              </a:tabLst>
            </a:pPr>
            <a:r>
              <a:rPr sz="2000" spc="-5" dirty="0">
                <a:latin typeface="Verdana"/>
                <a:cs typeface="Verdana"/>
              </a:rPr>
              <a:t>Sotto le </a:t>
            </a:r>
            <a:r>
              <a:rPr sz="2000" dirty="0">
                <a:latin typeface="Verdana"/>
                <a:cs typeface="Verdana"/>
              </a:rPr>
              <a:t>assunzioni 1-4, </a:t>
            </a:r>
            <a:r>
              <a:rPr sz="2000" spc="-5" dirty="0">
                <a:latin typeface="Verdana"/>
                <a:cs typeface="Verdana"/>
              </a:rPr>
              <a:t>il TSLS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sua statistica 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2000" i="1" spc="-1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hanno</a:t>
            </a:r>
          </a:p>
          <a:p>
            <a:pPr marL="4572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distribuzione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normale</a:t>
            </a:r>
            <a:endParaRPr sz="2000" dirty="0">
              <a:latin typeface="Verdana"/>
              <a:cs typeface="Verdana"/>
            </a:endParaRPr>
          </a:p>
          <a:p>
            <a:pPr marL="4572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456565" algn="l"/>
                <a:tab pos="45720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requisito </a:t>
            </a:r>
            <a:r>
              <a:rPr sz="2000" dirty="0">
                <a:latin typeface="Verdana"/>
                <a:cs typeface="Verdana"/>
              </a:rPr>
              <a:t>fondamentale è che </a:t>
            </a: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strumenti siano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validi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7480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W </a:t>
            </a:r>
            <a:r>
              <a:rPr spc="-10" dirty="0"/>
              <a:t>come </a:t>
            </a:r>
            <a:r>
              <a:rPr spc="-5" dirty="0"/>
              <a:t>variabili di</a:t>
            </a:r>
            <a:r>
              <a:rPr spc="70" dirty="0"/>
              <a:t> </a:t>
            </a:r>
            <a:r>
              <a:rPr spc="-10" dirty="0"/>
              <a:t>controllo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27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5440" y="1556130"/>
            <a:ext cx="8136255" cy="4711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177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spc="-5" dirty="0">
                <a:latin typeface="Verdana"/>
                <a:cs typeface="Verdana"/>
              </a:rPr>
              <a:t>molti casi le </a:t>
            </a:r>
            <a:r>
              <a:rPr sz="2400" i="1" dirty="0">
                <a:latin typeface="Verdana"/>
                <a:cs typeface="Verdana"/>
              </a:rPr>
              <a:t>W </a:t>
            </a:r>
            <a:r>
              <a:rPr sz="2400" spc="-5" dirty="0">
                <a:latin typeface="Verdana"/>
                <a:cs typeface="Verdana"/>
              </a:rPr>
              <a:t>sono </a:t>
            </a:r>
            <a:r>
              <a:rPr sz="2400" spc="-10" dirty="0">
                <a:latin typeface="Verdana"/>
                <a:cs typeface="Verdana"/>
              </a:rPr>
              <a:t>incluse </a:t>
            </a:r>
            <a:r>
              <a:rPr sz="2400" spc="-5" dirty="0">
                <a:latin typeface="Verdana"/>
                <a:cs typeface="Verdana"/>
              </a:rPr>
              <a:t>allo scopo di  controllare per fattori omessi, cosicché,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volta  </a:t>
            </a:r>
            <a:r>
              <a:rPr sz="2400" spc="-10" dirty="0">
                <a:latin typeface="Verdana"/>
                <a:cs typeface="Verdana"/>
              </a:rPr>
              <a:t>incluse </a:t>
            </a:r>
            <a:r>
              <a:rPr sz="2400" spc="-5" dirty="0">
                <a:latin typeface="Verdana"/>
                <a:cs typeface="Verdana"/>
              </a:rPr>
              <a:t>le </a:t>
            </a:r>
            <a:r>
              <a:rPr sz="2400" i="1" spc="-5" dirty="0">
                <a:latin typeface="Verdana"/>
                <a:cs typeface="Verdana"/>
              </a:rPr>
              <a:t>W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dirty="0">
                <a:latin typeface="Verdana"/>
                <a:cs typeface="Verdana"/>
              </a:rPr>
              <a:t>Z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incorrelata </a:t>
            </a:r>
            <a:r>
              <a:rPr sz="2400" spc="-5" dirty="0">
                <a:latin typeface="Verdana"/>
                <a:cs typeface="Verdana"/>
              </a:rPr>
              <a:t>con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dirty="0">
                <a:latin typeface="Verdana"/>
                <a:cs typeface="Verdana"/>
              </a:rPr>
              <a:t>.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questo </a:t>
            </a:r>
            <a:r>
              <a:rPr sz="2400" spc="-5" dirty="0">
                <a:latin typeface="Verdana"/>
                <a:cs typeface="Verdana"/>
              </a:rPr>
              <a:t>caso  le </a:t>
            </a:r>
            <a:r>
              <a:rPr sz="2400" i="1" dirty="0">
                <a:latin typeface="Verdana"/>
                <a:cs typeface="Verdana"/>
              </a:rPr>
              <a:t>W </a:t>
            </a:r>
            <a:r>
              <a:rPr sz="2400" dirty="0">
                <a:latin typeface="Verdana"/>
                <a:cs typeface="Verdana"/>
              </a:rPr>
              <a:t>non devono </a:t>
            </a:r>
            <a:r>
              <a:rPr sz="2400" spc="-5" dirty="0">
                <a:latin typeface="Verdana"/>
                <a:cs typeface="Verdana"/>
              </a:rPr>
              <a:t>essere esogene, </a:t>
            </a:r>
            <a:r>
              <a:rPr sz="2400" dirty="0">
                <a:latin typeface="Verdana"/>
                <a:cs typeface="Verdana"/>
              </a:rPr>
              <a:t>ma </a:t>
            </a:r>
            <a:r>
              <a:rPr sz="2400" spc="-5" dirty="0">
                <a:latin typeface="Verdana"/>
                <a:cs typeface="Verdana"/>
              </a:rPr>
              <a:t>devono  essere </a:t>
            </a:r>
            <a:r>
              <a:rPr sz="2400" spc="-10" dirty="0">
                <a:latin typeface="Verdana"/>
                <a:cs typeface="Verdana"/>
              </a:rPr>
              <a:t>variabili </a:t>
            </a:r>
            <a:r>
              <a:rPr sz="2400" spc="-5" dirty="0">
                <a:latin typeface="Verdana"/>
                <a:cs typeface="Verdana"/>
              </a:rPr>
              <a:t>di controllo effettive </a:t>
            </a:r>
            <a:r>
              <a:rPr sz="2400" dirty="0">
                <a:latin typeface="Verdana"/>
                <a:cs typeface="Verdana"/>
              </a:rPr>
              <a:t>nel senso  </a:t>
            </a:r>
            <a:r>
              <a:rPr sz="2400" spc="-5" dirty="0">
                <a:latin typeface="Verdana"/>
                <a:cs typeface="Verdana"/>
              </a:rPr>
              <a:t>discusso </a:t>
            </a:r>
            <a:r>
              <a:rPr sz="2400" dirty="0">
                <a:latin typeface="Verdana"/>
                <a:cs typeface="Verdana"/>
              </a:rPr>
              <a:t>nel </a:t>
            </a:r>
            <a:r>
              <a:rPr sz="2400" spc="-5" dirty="0">
                <a:latin typeface="Verdana"/>
                <a:cs typeface="Verdana"/>
              </a:rPr>
              <a:t>Capitolo </a:t>
            </a:r>
            <a:r>
              <a:rPr sz="2400" dirty="0">
                <a:latin typeface="Verdana"/>
                <a:cs typeface="Verdana"/>
              </a:rPr>
              <a:t>7 – ora </a:t>
            </a:r>
            <a:r>
              <a:rPr sz="2400" spc="-5" dirty="0">
                <a:latin typeface="Verdana"/>
                <a:cs typeface="Verdana"/>
              </a:rPr>
              <a:t>però focalizzandosi  sulla produzione di </a:t>
            </a:r>
            <a:r>
              <a:rPr sz="2400" dirty="0">
                <a:latin typeface="Verdana"/>
                <a:cs typeface="Verdana"/>
              </a:rPr>
              <a:t>uno strumento</a:t>
            </a:r>
            <a:r>
              <a:rPr sz="2400" spc="10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esogeno.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Verdana"/>
              <a:buChar char="•"/>
            </a:pPr>
            <a:endParaRPr sz="3300">
              <a:latin typeface="Verdana"/>
              <a:cs typeface="Verdana"/>
            </a:endParaRPr>
          </a:p>
          <a:p>
            <a:pPr marL="393700" marR="260985" indent="-342900">
              <a:lnSpc>
                <a:spcPct val="100000"/>
              </a:lnSpc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latin typeface="Verdana"/>
                <a:cs typeface="Verdana"/>
              </a:rPr>
              <a:t>Tecnicamente, la condizione perché </a:t>
            </a:r>
            <a:r>
              <a:rPr sz="2400" spc="-10" dirty="0">
                <a:latin typeface="Verdana"/>
                <a:cs typeface="Verdana"/>
              </a:rPr>
              <a:t>le </a:t>
            </a:r>
            <a:r>
              <a:rPr sz="2400" i="1" dirty="0">
                <a:latin typeface="Verdana"/>
                <a:cs typeface="Verdana"/>
              </a:rPr>
              <a:t>W </a:t>
            </a:r>
            <a:r>
              <a:rPr sz="2400" spc="-5" dirty="0">
                <a:latin typeface="Verdana"/>
                <a:cs typeface="Verdana"/>
              </a:rPr>
              <a:t>siano  variabili di controllo effettive </a:t>
            </a:r>
            <a:r>
              <a:rPr sz="2400" dirty="0">
                <a:latin typeface="Verdana"/>
                <a:cs typeface="Verdana"/>
              </a:rPr>
              <a:t>è che </a:t>
            </a:r>
            <a:r>
              <a:rPr sz="2400" spc="-5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media  </a:t>
            </a:r>
            <a:r>
              <a:rPr sz="2400" spc="-5" dirty="0">
                <a:latin typeface="Verdana"/>
                <a:cs typeface="Verdana"/>
              </a:rPr>
              <a:t>condizionata degli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5" dirty="0">
                <a:latin typeface="Verdana"/>
                <a:cs typeface="Verdana"/>
              </a:rPr>
              <a:t>dipenda </a:t>
            </a:r>
            <a:r>
              <a:rPr sz="2400" dirty="0">
                <a:latin typeface="Verdana"/>
                <a:cs typeface="Verdana"/>
              </a:rPr>
              <a:t>da 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, date</a:t>
            </a:r>
            <a:r>
              <a:rPr sz="2400" spc="-16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W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:</a:t>
            </a:r>
            <a:endParaRPr sz="2400">
              <a:latin typeface="Verdana"/>
              <a:cs typeface="Verdana"/>
            </a:endParaRPr>
          </a:p>
          <a:p>
            <a:pPr marL="2461895">
              <a:lnSpc>
                <a:spcPct val="100000"/>
              </a:lnSpc>
              <a:spcBef>
                <a:spcPts val="1180"/>
              </a:spcBef>
            </a:pPr>
            <a:r>
              <a:rPr sz="2400" i="1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(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|</a:t>
            </a:r>
            <a:r>
              <a:rPr sz="2400" i="1" dirty="0">
                <a:latin typeface="Verdana"/>
                <a:cs typeface="Verdana"/>
              </a:rPr>
              <a:t>W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-1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E</a:t>
            </a:r>
            <a:r>
              <a:rPr sz="2400" spc="-5" dirty="0">
                <a:latin typeface="Verdana"/>
                <a:cs typeface="Verdana"/>
              </a:rPr>
              <a:t>(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|</a:t>
            </a:r>
            <a:r>
              <a:rPr sz="2400" i="1" spc="-5" dirty="0">
                <a:latin typeface="Verdana"/>
                <a:cs typeface="Verdana"/>
              </a:rPr>
              <a:t>W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99084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i="1" spc="-5" dirty="0">
                <a:latin typeface="Verdana"/>
                <a:cs typeface="Verdana"/>
              </a:rPr>
              <a:t>W </a:t>
            </a:r>
            <a:r>
              <a:rPr spc="-10" dirty="0"/>
              <a:t>come </a:t>
            </a:r>
            <a:r>
              <a:rPr spc="-5" dirty="0"/>
              <a:t>variabili di </a:t>
            </a:r>
            <a:r>
              <a:rPr spc="-10" dirty="0"/>
              <a:t>controllo</a:t>
            </a:r>
            <a:r>
              <a:rPr spc="155" dirty="0"/>
              <a:t> </a:t>
            </a:r>
            <a:r>
              <a:rPr spc="-10" dirty="0"/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28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8140" y="1479245"/>
            <a:ext cx="8214359" cy="3936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304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Quindi un’alternativa alla prima assunzione della  regressione </a:t>
            </a:r>
            <a:r>
              <a:rPr sz="2400" spc="-10" dirty="0">
                <a:latin typeface="Verdana"/>
                <a:cs typeface="Verdana"/>
              </a:rPr>
              <a:t>IV </a:t>
            </a:r>
            <a:r>
              <a:rPr sz="2400" dirty="0">
                <a:latin typeface="Verdana"/>
                <a:cs typeface="Verdana"/>
              </a:rPr>
              <a:t>è che </a:t>
            </a:r>
            <a:r>
              <a:rPr sz="2400" spc="-10" dirty="0">
                <a:latin typeface="Verdana"/>
                <a:cs typeface="Verdana"/>
              </a:rPr>
              <a:t>valga l’indipendenza in </a:t>
            </a:r>
            <a:r>
              <a:rPr sz="2400" dirty="0">
                <a:latin typeface="Verdana"/>
                <a:cs typeface="Verdana"/>
              </a:rPr>
              <a:t>media  </a:t>
            </a:r>
            <a:r>
              <a:rPr sz="2400" spc="-5" dirty="0">
                <a:latin typeface="Verdana"/>
                <a:cs typeface="Verdana"/>
              </a:rPr>
              <a:t>condizionata:</a:t>
            </a:r>
            <a:endParaRPr sz="2400" dirty="0">
              <a:latin typeface="Verdana"/>
              <a:cs typeface="Verdana"/>
            </a:endParaRPr>
          </a:p>
          <a:p>
            <a:pPr marL="1866900">
              <a:lnSpc>
                <a:spcPct val="100000"/>
              </a:lnSpc>
              <a:spcBef>
                <a:spcPts val="580"/>
              </a:spcBef>
            </a:pPr>
            <a:r>
              <a:rPr sz="2400" i="1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(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|</a:t>
            </a:r>
            <a:r>
              <a:rPr sz="2400" i="1" dirty="0">
                <a:latin typeface="Verdana"/>
                <a:cs typeface="Verdana"/>
              </a:rPr>
              <a:t>W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, </a:t>
            </a:r>
            <a:r>
              <a:rPr sz="2400" i="1" dirty="0">
                <a:latin typeface="Verdana"/>
                <a:cs typeface="Verdana"/>
              </a:rPr>
              <a:t>Z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) =</a:t>
            </a:r>
            <a:r>
              <a:rPr sz="2400" spc="-2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E</a:t>
            </a:r>
            <a:r>
              <a:rPr sz="2400" dirty="0">
                <a:latin typeface="Verdana"/>
                <a:cs typeface="Verdana"/>
              </a:rPr>
              <a:t>(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|</a:t>
            </a:r>
            <a:r>
              <a:rPr sz="2400" i="1" dirty="0">
                <a:latin typeface="Verdana"/>
                <a:cs typeface="Verdana"/>
              </a:rPr>
              <a:t>W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)</a:t>
            </a:r>
          </a:p>
          <a:p>
            <a:pPr marL="381000" marR="1162050">
              <a:lnSpc>
                <a:spcPct val="100000"/>
              </a:lnSpc>
              <a:spcBef>
                <a:spcPts val="580"/>
              </a:spcBef>
            </a:pPr>
            <a:r>
              <a:rPr sz="2400" spc="-5" dirty="0">
                <a:latin typeface="Verdana"/>
                <a:cs typeface="Verdana"/>
              </a:rPr>
              <a:t>Questa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versione </a:t>
            </a:r>
            <a:r>
              <a:rPr sz="2400" spc="-10" dirty="0">
                <a:latin typeface="Verdana"/>
                <a:cs typeface="Verdana"/>
              </a:rPr>
              <a:t>IV </a:t>
            </a:r>
            <a:r>
              <a:rPr sz="2400" spc="-5" dirty="0">
                <a:latin typeface="Verdana"/>
                <a:cs typeface="Verdana"/>
              </a:rPr>
              <a:t>dell’assunzione  dell’indipendenza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media </a:t>
            </a:r>
            <a:r>
              <a:rPr sz="2400" spc="-5" dirty="0">
                <a:latin typeface="Verdana"/>
                <a:cs typeface="Verdana"/>
              </a:rPr>
              <a:t>condizionata del  Capitolo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7.</a:t>
            </a:r>
          </a:p>
          <a:p>
            <a:pPr marL="381000" marR="151765" indent="-342900">
              <a:lnSpc>
                <a:spcPct val="100000"/>
              </a:lnSpc>
              <a:spcBef>
                <a:spcPts val="575"/>
              </a:spcBef>
              <a:buFont typeface="Verdana"/>
              <a:buChar char="•"/>
              <a:tabLst>
                <a:tab pos="380365" algn="l"/>
                <a:tab pos="381000" algn="l"/>
              </a:tabLst>
            </a:pPr>
            <a:r>
              <a:rPr sz="2400" i="1" spc="-5" dirty="0">
                <a:latin typeface="Verdana"/>
                <a:cs typeface="Verdana"/>
              </a:rPr>
              <a:t>Ecco il </a:t>
            </a:r>
            <a:r>
              <a:rPr sz="2400" i="1" dirty="0">
                <a:latin typeface="Verdana"/>
                <a:cs typeface="Verdana"/>
              </a:rPr>
              <a:t>punto chiave</a:t>
            </a:r>
            <a:r>
              <a:rPr sz="2400" dirty="0">
                <a:latin typeface="Verdana"/>
                <a:cs typeface="Verdana"/>
              </a:rPr>
              <a:t>: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molte </a:t>
            </a:r>
            <a:r>
              <a:rPr sz="2400" spc="-5" dirty="0">
                <a:latin typeface="Verdana"/>
                <a:cs typeface="Verdana"/>
              </a:rPr>
              <a:t>applicazioni occorre  </a:t>
            </a:r>
            <a:r>
              <a:rPr sz="2400" spc="-10" dirty="0">
                <a:latin typeface="Verdana"/>
                <a:cs typeface="Verdana"/>
              </a:rPr>
              <a:t>includere </a:t>
            </a:r>
            <a:r>
              <a:rPr sz="2400" spc="-5" dirty="0">
                <a:latin typeface="Verdana"/>
                <a:cs typeface="Verdana"/>
              </a:rPr>
              <a:t>variabili di controllo </a:t>
            </a:r>
            <a:r>
              <a:rPr sz="2400" dirty="0">
                <a:latin typeface="Verdana"/>
                <a:cs typeface="Verdana"/>
              </a:rPr>
              <a:t>(</a:t>
            </a:r>
            <a:r>
              <a:rPr sz="2400" i="1" dirty="0">
                <a:latin typeface="Verdana"/>
                <a:cs typeface="Verdana"/>
              </a:rPr>
              <a:t>W</a:t>
            </a:r>
            <a:r>
              <a:rPr sz="2400" dirty="0">
                <a:latin typeface="Verdana"/>
                <a:cs typeface="Verdana"/>
              </a:rPr>
              <a:t>) </a:t>
            </a:r>
            <a:r>
              <a:rPr sz="2400" spc="-5" dirty="0">
                <a:latin typeface="Verdana"/>
                <a:cs typeface="Verdana"/>
              </a:rPr>
              <a:t>affinché </a:t>
            </a:r>
            <a:r>
              <a:rPr sz="2400" i="1" dirty="0">
                <a:latin typeface="Verdana"/>
                <a:cs typeface="Verdana"/>
              </a:rPr>
              <a:t>Z </a:t>
            </a:r>
            <a:r>
              <a:rPr sz="2400" spc="-5" dirty="0">
                <a:latin typeface="Verdana"/>
                <a:cs typeface="Verdana"/>
              </a:rPr>
              <a:t>sia  verosimilmente esogena </a:t>
            </a:r>
            <a:r>
              <a:rPr sz="2400" spc="-10" dirty="0">
                <a:latin typeface="Verdana"/>
                <a:cs typeface="Verdana"/>
              </a:rPr>
              <a:t>(incorrelata </a:t>
            </a:r>
            <a:r>
              <a:rPr sz="2400" spc="-5" dirty="0">
                <a:latin typeface="Verdana"/>
                <a:cs typeface="Verdana"/>
              </a:rPr>
              <a:t>con</a:t>
            </a:r>
            <a:r>
              <a:rPr sz="2400" spc="165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dirty="0">
                <a:latin typeface="Verdana"/>
                <a:cs typeface="Verdana"/>
              </a:rPr>
              <a:t>).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7659" y="358521"/>
            <a:ext cx="8488680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Verifica della validità </a:t>
            </a:r>
            <a:r>
              <a:rPr spc="-5" dirty="0" err="1"/>
              <a:t>degli</a:t>
            </a:r>
            <a:r>
              <a:rPr spc="-5" dirty="0"/>
              <a:t> </a:t>
            </a:r>
            <a:r>
              <a:rPr spc="-10" dirty="0" err="1"/>
              <a:t>strumenti</a:t>
            </a:r>
            <a:endParaRPr spc="-5" dirty="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29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040" y="1494256"/>
            <a:ext cx="8289290" cy="433959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1180"/>
              </a:spcBef>
            </a:pPr>
            <a:r>
              <a:rPr sz="2000" spc="-5" dirty="0">
                <a:latin typeface="Verdana"/>
                <a:cs typeface="Verdana"/>
              </a:rPr>
              <a:t>Ricordiamo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due requisiti per </a:t>
            </a:r>
            <a:r>
              <a:rPr sz="2000" dirty="0">
                <a:latin typeface="Verdana"/>
                <a:cs typeface="Verdana"/>
              </a:rPr>
              <a:t>strumenti</a:t>
            </a:r>
            <a:r>
              <a:rPr sz="2000" spc="-4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validi:</a:t>
            </a:r>
            <a:endParaRPr sz="2000">
              <a:latin typeface="Verdana"/>
              <a:cs typeface="Verdana"/>
            </a:endParaRPr>
          </a:p>
          <a:p>
            <a:pPr marL="583565" indent="-508000">
              <a:lnSpc>
                <a:spcPct val="100000"/>
              </a:lnSpc>
              <a:spcBef>
                <a:spcPts val="1080"/>
              </a:spcBef>
              <a:buAutoNum type="arabicPeriod"/>
              <a:tabLst>
                <a:tab pos="583565" algn="l"/>
                <a:tab pos="584200" algn="l"/>
              </a:tabLst>
            </a:pPr>
            <a:r>
              <a:rPr sz="2000" i="1" dirty="0">
                <a:latin typeface="Verdana"/>
                <a:cs typeface="Verdana"/>
              </a:rPr>
              <a:t>Rilevanza </a:t>
            </a:r>
            <a:r>
              <a:rPr sz="2000" spc="-5" dirty="0">
                <a:latin typeface="Verdana"/>
                <a:cs typeface="Verdana"/>
              </a:rPr>
              <a:t>(caso speciale di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sola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X)</a:t>
            </a:r>
            <a:endParaRPr sz="2000">
              <a:latin typeface="Verdana"/>
              <a:cs typeface="Verdana"/>
            </a:endParaRPr>
          </a:p>
          <a:p>
            <a:pPr marL="58356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Almeno </a:t>
            </a:r>
            <a:r>
              <a:rPr sz="2000" spc="5" dirty="0">
                <a:latin typeface="Verdana"/>
                <a:cs typeface="Verdana"/>
              </a:rPr>
              <a:t>uno </a:t>
            </a:r>
            <a:r>
              <a:rPr sz="2000" dirty="0">
                <a:latin typeface="Verdana"/>
                <a:cs typeface="Verdana"/>
              </a:rPr>
              <a:t>strumento </a:t>
            </a:r>
            <a:r>
              <a:rPr sz="2000" spc="-5" dirty="0">
                <a:latin typeface="Verdana"/>
                <a:cs typeface="Verdana"/>
              </a:rPr>
              <a:t>deve </a:t>
            </a:r>
            <a:r>
              <a:rPr sz="2000" dirty="0">
                <a:latin typeface="Verdana"/>
                <a:cs typeface="Verdana"/>
              </a:rPr>
              <a:t>entrare </a:t>
            </a:r>
            <a:r>
              <a:rPr sz="2000" spc="-5" dirty="0">
                <a:latin typeface="Verdana"/>
                <a:cs typeface="Verdana"/>
              </a:rPr>
              <a:t>nella controparte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</a:t>
            </a:r>
            <a:endParaRPr sz="2000">
              <a:latin typeface="Verdana"/>
              <a:cs typeface="Verdana"/>
            </a:endParaRPr>
          </a:p>
          <a:p>
            <a:pPr marL="58356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popolazione della regressione del primo</a:t>
            </a:r>
            <a:r>
              <a:rPr sz="2000" dirty="0">
                <a:latin typeface="Verdana"/>
                <a:cs typeface="Verdana"/>
              </a:rPr>
              <a:t> stadio.</a:t>
            </a:r>
            <a:endParaRPr sz="2000">
              <a:latin typeface="Verdana"/>
              <a:cs typeface="Verdana"/>
            </a:endParaRPr>
          </a:p>
          <a:p>
            <a:pPr marL="583565" indent="-508000">
              <a:lnSpc>
                <a:spcPct val="100000"/>
              </a:lnSpc>
              <a:spcBef>
                <a:spcPts val="1080"/>
              </a:spcBef>
              <a:buAutoNum type="arabicPeriod" startAt="2"/>
              <a:tabLst>
                <a:tab pos="583565" algn="l"/>
                <a:tab pos="584200" algn="l"/>
              </a:tabLst>
            </a:pPr>
            <a:r>
              <a:rPr sz="2000" i="1" dirty="0">
                <a:latin typeface="Verdana"/>
                <a:cs typeface="Verdana"/>
              </a:rPr>
              <a:t>Esogeneità</a:t>
            </a:r>
            <a:endParaRPr sz="2000">
              <a:latin typeface="Verdana"/>
              <a:cs typeface="Verdana"/>
            </a:endParaRPr>
          </a:p>
          <a:p>
            <a:pPr marL="482600">
              <a:lnSpc>
                <a:spcPct val="100000"/>
              </a:lnSpc>
              <a:spcBef>
                <a:spcPts val="1080"/>
              </a:spcBef>
            </a:pPr>
            <a:r>
              <a:rPr sz="2000" b="1" i="1" dirty="0">
                <a:latin typeface="Verdana"/>
                <a:cs typeface="Verdana"/>
              </a:rPr>
              <a:t>Tutti </a:t>
            </a: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strumenti </a:t>
            </a:r>
            <a:r>
              <a:rPr sz="2000" spc="-5" dirty="0">
                <a:latin typeface="Verdana"/>
                <a:cs typeface="Verdana"/>
              </a:rPr>
              <a:t>devono essere incorrelati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il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termine</a:t>
            </a:r>
            <a:endParaRPr sz="2000">
              <a:latin typeface="Verdana"/>
              <a:cs typeface="Verdana"/>
            </a:endParaRPr>
          </a:p>
          <a:p>
            <a:pPr marL="487680">
              <a:lnSpc>
                <a:spcPct val="100000"/>
              </a:lnSpc>
              <a:tabLst>
                <a:tab pos="1788795" algn="l"/>
              </a:tabLst>
            </a:pPr>
            <a:r>
              <a:rPr sz="2000" spc="-5" dirty="0">
                <a:latin typeface="Verdana"/>
                <a:cs typeface="Verdana"/>
              </a:rPr>
              <a:t>d’errore:	</a:t>
            </a:r>
            <a:r>
              <a:rPr sz="2000" dirty="0">
                <a:latin typeface="Verdana"/>
                <a:cs typeface="Verdana"/>
              </a:rPr>
              <a:t>corr(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 </a:t>
            </a:r>
            <a:r>
              <a:rPr sz="2000" spc="5" dirty="0">
                <a:latin typeface="Verdana"/>
                <a:cs typeface="Verdana"/>
              </a:rPr>
              <a:t>= </a:t>
            </a:r>
            <a:r>
              <a:rPr sz="2000" dirty="0">
                <a:latin typeface="Verdana"/>
                <a:cs typeface="Verdana"/>
              </a:rPr>
              <a:t>0,…, corr(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mi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750">
              <a:latin typeface="Verdana"/>
              <a:cs typeface="Verdana"/>
            </a:endParaRPr>
          </a:p>
          <a:p>
            <a:pPr marL="487680" marR="17780" indent="-5080">
              <a:lnSpc>
                <a:spcPct val="100000"/>
              </a:lnSpc>
            </a:pPr>
            <a:r>
              <a:rPr sz="2000" i="1" dirty="0">
                <a:latin typeface="Verdana"/>
                <a:cs typeface="Verdana"/>
              </a:rPr>
              <a:t>Che cosa accade se </a:t>
            </a:r>
            <a:r>
              <a:rPr sz="2000" i="1" spc="5" dirty="0">
                <a:latin typeface="Verdana"/>
                <a:cs typeface="Verdana"/>
              </a:rPr>
              <a:t>uno </a:t>
            </a:r>
            <a:r>
              <a:rPr sz="2000" i="1" spc="-5" dirty="0">
                <a:latin typeface="Verdana"/>
                <a:cs typeface="Verdana"/>
              </a:rPr>
              <a:t>di </a:t>
            </a:r>
            <a:r>
              <a:rPr sz="2000" i="1" dirty="0">
                <a:latin typeface="Verdana"/>
                <a:cs typeface="Verdana"/>
              </a:rPr>
              <a:t>questi </a:t>
            </a:r>
            <a:r>
              <a:rPr sz="2000" i="1" spc="-5" dirty="0">
                <a:latin typeface="Verdana"/>
                <a:cs typeface="Verdana"/>
              </a:rPr>
              <a:t>requisiti </a:t>
            </a:r>
            <a:r>
              <a:rPr sz="2000" i="1" dirty="0">
                <a:latin typeface="Verdana"/>
                <a:cs typeface="Verdana"/>
              </a:rPr>
              <a:t>non è</a:t>
            </a:r>
            <a:r>
              <a:rPr sz="2000" i="1" spc="-13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soddisfatto?  Come si </a:t>
            </a:r>
            <a:r>
              <a:rPr sz="2000" i="1" spc="-5" dirty="0">
                <a:latin typeface="Verdana"/>
                <a:cs typeface="Verdana"/>
              </a:rPr>
              <a:t>può verificare? </a:t>
            </a:r>
            <a:r>
              <a:rPr sz="2000" i="1" dirty="0">
                <a:latin typeface="Verdana"/>
                <a:cs typeface="Verdana"/>
              </a:rPr>
              <a:t>Che cosa occorre</a:t>
            </a:r>
            <a:r>
              <a:rPr sz="2000" i="1" spc="-12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fare?</a:t>
            </a:r>
            <a:endParaRPr sz="2000">
              <a:latin typeface="Verdana"/>
              <a:cs typeface="Verdana"/>
            </a:endParaRPr>
          </a:p>
          <a:p>
            <a:pPr marL="482600">
              <a:lnSpc>
                <a:spcPct val="100000"/>
              </a:lnSpc>
              <a:spcBef>
                <a:spcPts val="1080"/>
              </a:spcBef>
            </a:pPr>
            <a:r>
              <a:rPr sz="2000" i="1" dirty="0">
                <a:latin typeface="Verdana"/>
                <a:cs typeface="Verdana"/>
              </a:rPr>
              <a:t>Se si hanno </a:t>
            </a:r>
            <a:r>
              <a:rPr sz="2000" i="1" spc="-5" dirty="0">
                <a:latin typeface="Verdana"/>
                <a:cs typeface="Verdana"/>
              </a:rPr>
              <a:t>più </a:t>
            </a:r>
            <a:r>
              <a:rPr sz="2000" i="1" dirty="0">
                <a:latin typeface="Verdana"/>
                <a:cs typeface="Verdana"/>
              </a:rPr>
              <a:t>strumenti, quale si </a:t>
            </a:r>
            <a:r>
              <a:rPr sz="2000" i="1" spc="-5" dirty="0">
                <a:latin typeface="Verdana"/>
                <a:cs typeface="Verdana"/>
              </a:rPr>
              <a:t>deve</a:t>
            </a:r>
            <a:r>
              <a:rPr sz="2000" i="1" spc="-12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usare?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490982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Regressione </a:t>
            </a:r>
            <a:r>
              <a:rPr spc="-5" dirty="0"/>
              <a:t>IV:</a:t>
            </a:r>
            <a:r>
              <a:rPr spc="30" dirty="0"/>
              <a:t> </a:t>
            </a:r>
            <a:r>
              <a:rPr spc="-10" dirty="0"/>
              <a:t>perché?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12-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3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570456"/>
            <a:ext cx="8114665" cy="411099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spc="-5" dirty="0">
                <a:latin typeface="Verdana"/>
                <a:cs typeface="Verdana"/>
              </a:rPr>
              <a:t>Tre importanti </a:t>
            </a:r>
            <a:r>
              <a:rPr sz="2000" dirty="0">
                <a:latin typeface="Verdana"/>
                <a:cs typeface="Verdana"/>
              </a:rPr>
              <a:t>minacce </a:t>
            </a:r>
            <a:r>
              <a:rPr sz="2000" spc="-5" dirty="0">
                <a:latin typeface="Verdana"/>
                <a:cs typeface="Verdana"/>
              </a:rPr>
              <a:t>alla validità interna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sono:</a:t>
            </a:r>
            <a:endParaRPr sz="2000">
              <a:latin typeface="Verdana"/>
              <a:cs typeface="Verdana"/>
            </a:endParaRPr>
          </a:p>
          <a:p>
            <a:pPr marL="355600" marR="32194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Distorsione </a:t>
            </a:r>
            <a:r>
              <a:rPr sz="2000" spc="-5" dirty="0">
                <a:latin typeface="Verdana"/>
                <a:cs typeface="Verdana"/>
              </a:rPr>
              <a:t>da variabili omesse per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variabile correlata 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ma </a:t>
            </a:r>
            <a:r>
              <a:rPr sz="2000" spc="-5" dirty="0">
                <a:latin typeface="Verdana"/>
                <a:cs typeface="Verdana"/>
              </a:rPr>
              <a:t>inosservata (perciò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può essere inclusa nella  regressione)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per </a:t>
            </a:r>
            <a:r>
              <a:rPr sz="2000" dirty="0">
                <a:latin typeface="Verdana"/>
                <a:cs typeface="Verdana"/>
              </a:rPr>
              <a:t>cui vi sono </a:t>
            </a:r>
            <a:r>
              <a:rPr sz="2000" spc="-5" dirty="0">
                <a:latin typeface="Verdana"/>
                <a:cs typeface="Verdana"/>
              </a:rPr>
              <a:t>variabili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spc="-5" dirty="0">
                <a:latin typeface="Verdana"/>
                <a:cs typeface="Verdana"/>
              </a:rPr>
              <a:t>controllo  inadeguate;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  <a:tab pos="6588125" algn="l"/>
              </a:tabLst>
            </a:pPr>
            <a:r>
              <a:rPr sz="2000" dirty="0">
                <a:latin typeface="Verdana"/>
                <a:cs typeface="Verdana"/>
              </a:rPr>
              <a:t>Distorsione </a:t>
            </a:r>
            <a:r>
              <a:rPr sz="2000" spc="-5" dirty="0">
                <a:latin typeface="Verdana"/>
                <a:cs typeface="Verdana"/>
              </a:rPr>
              <a:t>da causalità </a:t>
            </a:r>
            <a:r>
              <a:rPr sz="2000" dirty="0">
                <a:latin typeface="Verdana"/>
                <a:cs typeface="Verdana"/>
              </a:rPr>
              <a:t>simultanea </a:t>
            </a:r>
            <a:r>
              <a:rPr sz="2000" spc="-5" dirty="0">
                <a:latin typeface="Verdana"/>
                <a:cs typeface="Verdana"/>
              </a:rPr>
              <a:t>(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i="1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causa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,	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causa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);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Distorsione </a:t>
            </a:r>
            <a:r>
              <a:rPr sz="2000" spc="-5" dirty="0">
                <a:latin typeface="Verdana"/>
                <a:cs typeface="Verdana"/>
              </a:rPr>
              <a:t>da errori nelle variabili (</a:t>
            </a:r>
            <a:r>
              <a:rPr sz="2000" i="1" spc="-5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misurata con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errore)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Verdana"/>
                <a:cs typeface="Verdana"/>
              </a:rPr>
              <a:t>Tutti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tre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problemi comportano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 </a:t>
            </a:r>
            <a:r>
              <a:rPr sz="2000" spc="5" dirty="0">
                <a:latin typeface="Verdana"/>
                <a:cs typeface="Verdana"/>
              </a:rPr>
              <a:t>≠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0.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Verdana"/>
              <a:cs typeface="Verdana"/>
            </a:endParaRPr>
          </a:p>
          <a:p>
            <a:pPr marL="355600" marR="585470" indent="-342900">
              <a:lnSpc>
                <a:spcPct val="100000"/>
              </a:lnSpc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variabili </a:t>
            </a:r>
            <a:r>
              <a:rPr sz="2000" dirty="0">
                <a:latin typeface="Verdana"/>
                <a:cs typeface="Verdana"/>
              </a:rPr>
              <a:t>strumentali </a:t>
            </a:r>
            <a:r>
              <a:rPr sz="2000" spc="-5" dirty="0">
                <a:latin typeface="Verdana"/>
                <a:cs typeface="Verdana"/>
              </a:rPr>
              <a:t>può eliminare la  distorsione quando </a:t>
            </a:r>
            <a:r>
              <a:rPr sz="2000" i="1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|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) ≠ 0 – usando una </a:t>
            </a:r>
            <a:r>
              <a:rPr sz="2000" i="1" spc="-5" dirty="0">
                <a:latin typeface="Verdana"/>
                <a:cs typeface="Verdana"/>
              </a:rPr>
              <a:t>variabile  </a:t>
            </a:r>
            <a:r>
              <a:rPr sz="2000" i="1" dirty="0">
                <a:latin typeface="Verdana"/>
                <a:cs typeface="Verdana"/>
              </a:rPr>
              <a:t>strumentale </a:t>
            </a:r>
            <a:r>
              <a:rPr sz="2000" spc="-5" dirty="0">
                <a:latin typeface="Verdana"/>
                <a:cs typeface="Verdana"/>
              </a:rPr>
              <a:t>(IV),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Z</a:t>
            </a:r>
            <a:r>
              <a:rPr sz="2000" spc="-5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832294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Verifica dell’assunzione 1: </a:t>
            </a:r>
            <a:r>
              <a:rPr spc="-10" dirty="0"/>
              <a:t>rilevanza</a:t>
            </a:r>
            <a:r>
              <a:rPr spc="155" dirty="0"/>
              <a:t> </a:t>
            </a:r>
            <a:r>
              <a:rPr spc="-5" dirty="0"/>
              <a:t>dello</a:t>
            </a:r>
          </a:p>
          <a:p>
            <a:pPr marL="12700">
              <a:lnSpc>
                <a:spcPct val="100000"/>
              </a:lnSpc>
            </a:pPr>
            <a:r>
              <a:rPr spc="-10" dirty="0"/>
              <a:t>strumento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30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040" y="1573504"/>
            <a:ext cx="8163559" cy="4229735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marL="76200">
              <a:lnSpc>
                <a:spcPct val="100000"/>
              </a:lnSpc>
              <a:spcBef>
                <a:spcPts val="555"/>
              </a:spcBef>
            </a:pPr>
            <a:r>
              <a:rPr sz="2000" spc="-5" dirty="0">
                <a:latin typeface="Verdana"/>
                <a:cs typeface="Verdana"/>
              </a:rPr>
              <a:t>Ci concentreremo </a:t>
            </a:r>
            <a:r>
              <a:rPr sz="2000" dirty="0">
                <a:latin typeface="Verdana"/>
                <a:cs typeface="Verdana"/>
              </a:rPr>
              <a:t>su un </a:t>
            </a:r>
            <a:r>
              <a:rPr sz="2000" spc="-5" dirty="0">
                <a:latin typeface="Verdana"/>
                <a:cs typeface="Verdana"/>
              </a:rPr>
              <a:t>singolo regressore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incluso:</a:t>
            </a:r>
            <a:endParaRPr sz="2000">
              <a:latin typeface="Verdana"/>
              <a:cs typeface="Verdana"/>
            </a:endParaRPr>
          </a:p>
          <a:p>
            <a:pPr marL="193675" algn="ctr">
              <a:lnSpc>
                <a:spcPct val="100000"/>
              </a:lnSpc>
              <a:spcBef>
                <a:spcPts val="455"/>
              </a:spcBef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2</a:t>
            </a:r>
            <a:r>
              <a:rPr sz="2000" i="1" spc="5" dirty="0">
                <a:latin typeface="Verdana"/>
                <a:cs typeface="Verdana"/>
              </a:rPr>
              <a:t>W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… + </a:t>
            </a:r>
            <a:r>
              <a:rPr sz="2000" i="1" spc="5" dirty="0">
                <a:latin typeface="Arial"/>
                <a:cs typeface="Arial"/>
              </a:rPr>
              <a:t>β</a:t>
            </a:r>
            <a:r>
              <a:rPr sz="1950" spc="7" baseline="-21367" dirty="0">
                <a:latin typeface="Verdana"/>
                <a:cs typeface="Verdana"/>
              </a:rPr>
              <a:t>1</a:t>
            </a:r>
            <a:r>
              <a:rPr sz="1950" i="1" spc="7" baseline="-21367" dirty="0">
                <a:latin typeface="Verdana"/>
                <a:cs typeface="Verdana"/>
              </a:rPr>
              <a:t>+r</a:t>
            </a:r>
            <a:r>
              <a:rPr sz="2000" i="1" spc="5" dirty="0">
                <a:latin typeface="Verdana"/>
                <a:cs typeface="Verdana"/>
              </a:rPr>
              <a:t>W</a:t>
            </a:r>
            <a:r>
              <a:rPr sz="1950" i="1" spc="7" baseline="-21367" dirty="0">
                <a:latin typeface="Verdana"/>
                <a:cs typeface="Verdana"/>
              </a:rPr>
              <a:t>ri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40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750">
              <a:latin typeface="Verdana"/>
              <a:cs typeface="Verdana"/>
            </a:endParaRPr>
          </a:p>
          <a:p>
            <a:pPr marL="762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Regressione del </a:t>
            </a:r>
            <a:r>
              <a:rPr sz="2000" spc="-10" dirty="0">
                <a:latin typeface="Verdana"/>
                <a:cs typeface="Verdana"/>
              </a:rPr>
              <a:t>primo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stadio:</a:t>
            </a:r>
            <a:endParaRPr sz="2000">
              <a:latin typeface="Verdana"/>
              <a:cs typeface="Verdana"/>
            </a:endParaRPr>
          </a:p>
          <a:p>
            <a:pPr marL="742315">
              <a:lnSpc>
                <a:spcPct val="100000"/>
              </a:lnSpc>
              <a:spcBef>
                <a:spcPts val="459"/>
              </a:spcBef>
            </a:pP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-65" dirty="0">
                <a:latin typeface="Arial"/>
                <a:cs typeface="Arial"/>
              </a:rPr>
              <a:t>π</a:t>
            </a:r>
            <a:r>
              <a:rPr sz="1950" spc="-97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-20" dirty="0">
                <a:latin typeface="Arial"/>
                <a:cs typeface="Arial"/>
              </a:rPr>
              <a:t>π</a:t>
            </a:r>
            <a:r>
              <a:rPr sz="1950" spc="-30" baseline="-21367" dirty="0">
                <a:latin typeface="Verdana"/>
                <a:cs typeface="Verdana"/>
              </a:rPr>
              <a:t>1</a:t>
            </a:r>
            <a:r>
              <a:rPr sz="2000" i="1" spc="-20" dirty="0">
                <a:latin typeface="Verdana"/>
                <a:cs typeface="Verdana"/>
              </a:rPr>
              <a:t>Z</a:t>
            </a:r>
            <a:r>
              <a:rPr sz="1950" spc="-30" baseline="-21367" dirty="0">
                <a:latin typeface="Verdana"/>
                <a:cs typeface="Verdana"/>
              </a:rPr>
              <a:t>1</a:t>
            </a:r>
            <a:r>
              <a:rPr sz="1950" i="1" spc="-30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+…+ </a:t>
            </a:r>
            <a:r>
              <a:rPr sz="2000" i="1" spc="-20" dirty="0">
                <a:latin typeface="Arial"/>
                <a:cs typeface="Arial"/>
              </a:rPr>
              <a:t>π</a:t>
            </a:r>
            <a:r>
              <a:rPr sz="1950" i="1" spc="-30" baseline="-21367" dirty="0">
                <a:latin typeface="Verdana"/>
                <a:cs typeface="Verdana"/>
              </a:rPr>
              <a:t>m</a:t>
            </a:r>
            <a:r>
              <a:rPr sz="2000" i="1" spc="-20" dirty="0">
                <a:latin typeface="Verdana"/>
                <a:cs typeface="Verdana"/>
              </a:rPr>
              <a:t>Z</a:t>
            </a:r>
            <a:r>
              <a:rPr sz="1950" i="1" spc="-30" baseline="-21367" dirty="0">
                <a:latin typeface="Verdana"/>
                <a:cs typeface="Verdana"/>
              </a:rPr>
              <a:t>mi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-5" dirty="0">
                <a:latin typeface="Arial"/>
                <a:cs typeface="Arial"/>
              </a:rPr>
              <a:t>π</a:t>
            </a:r>
            <a:r>
              <a:rPr sz="1950" i="1" spc="-7" baseline="-21367" dirty="0">
                <a:latin typeface="Verdana"/>
                <a:cs typeface="Verdana"/>
              </a:rPr>
              <a:t>m</a:t>
            </a:r>
            <a:r>
              <a:rPr sz="1950" spc="-7" baseline="-21367" dirty="0">
                <a:latin typeface="Verdana"/>
                <a:cs typeface="Verdana"/>
              </a:rPr>
              <a:t>+1</a:t>
            </a:r>
            <a:r>
              <a:rPr sz="2000" i="1" spc="-5" dirty="0">
                <a:latin typeface="Verdana"/>
                <a:cs typeface="Verdana"/>
              </a:rPr>
              <a:t>W</a:t>
            </a:r>
            <a:r>
              <a:rPr sz="1950" spc="-7" baseline="-21367" dirty="0">
                <a:latin typeface="Verdana"/>
                <a:cs typeface="Verdana"/>
              </a:rPr>
              <a:t>1</a:t>
            </a:r>
            <a:r>
              <a:rPr sz="1950" i="1" spc="-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+…+ </a:t>
            </a:r>
            <a:r>
              <a:rPr sz="2000" i="1" spc="-10" dirty="0">
                <a:latin typeface="Arial"/>
                <a:cs typeface="Arial"/>
              </a:rPr>
              <a:t>π</a:t>
            </a:r>
            <a:r>
              <a:rPr sz="1950" i="1" spc="-15" baseline="-21367" dirty="0">
                <a:latin typeface="Verdana"/>
                <a:cs typeface="Verdana"/>
              </a:rPr>
              <a:t>m</a:t>
            </a:r>
            <a:r>
              <a:rPr sz="1950" spc="-15" baseline="-21367" dirty="0">
                <a:latin typeface="Verdana"/>
                <a:cs typeface="Verdana"/>
              </a:rPr>
              <a:t>+</a:t>
            </a:r>
            <a:r>
              <a:rPr sz="1950" i="1" spc="-15" baseline="-21367" dirty="0">
                <a:latin typeface="Verdana"/>
                <a:cs typeface="Verdana"/>
              </a:rPr>
              <a:t>k</a:t>
            </a:r>
            <a:r>
              <a:rPr sz="2000" i="1" spc="-10" dirty="0">
                <a:latin typeface="Verdana"/>
                <a:cs typeface="Verdana"/>
              </a:rPr>
              <a:t>W</a:t>
            </a:r>
            <a:r>
              <a:rPr sz="1950" i="1" spc="-15" baseline="-21367" dirty="0">
                <a:latin typeface="Verdana"/>
                <a:cs typeface="Verdana"/>
              </a:rPr>
              <a:t>ki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204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buChar char="•"/>
              <a:tabLst>
                <a:tab pos="418465" algn="l"/>
                <a:tab pos="419100" algn="l"/>
              </a:tabLst>
            </a:pP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strumenti sono </a:t>
            </a:r>
            <a:r>
              <a:rPr sz="2000" spc="-5" dirty="0">
                <a:latin typeface="Verdana"/>
                <a:cs typeface="Verdana"/>
              </a:rPr>
              <a:t>rilevanti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almeno </a:t>
            </a:r>
            <a:r>
              <a:rPr sz="2000" dirty="0">
                <a:latin typeface="Verdana"/>
                <a:cs typeface="Verdana"/>
              </a:rPr>
              <a:t>uno </a:t>
            </a:r>
            <a:r>
              <a:rPr sz="2000" spc="-5" dirty="0">
                <a:latin typeface="Verdana"/>
                <a:cs typeface="Verdana"/>
              </a:rPr>
              <a:t>dei </a:t>
            </a:r>
            <a:r>
              <a:rPr sz="2000" i="1" spc="-25" dirty="0">
                <a:latin typeface="Arial"/>
                <a:cs typeface="Arial"/>
              </a:rPr>
              <a:t>π</a:t>
            </a:r>
            <a:r>
              <a:rPr sz="1950" spc="-37" baseline="-21367" dirty="0">
                <a:latin typeface="Verdana"/>
                <a:cs typeface="Verdana"/>
              </a:rPr>
              <a:t>1</a:t>
            </a:r>
            <a:r>
              <a:rPr sz="2000" spc="-25" dirty="0">
                <a:latin typeface="Verdana"/>
                <a:cs typeface="Verdana"/>
              </a:rPr>
              <a:t>,…, </a:t>
            </a:r>
            <a:r>
              <a:rPr sz="2000" i="1" spc="-55" dirty="0">
                <a:latin typeface="Arial"/>
                <a:cs typeface="Arial"/>
              </a:rPr>
              <a:t>π</a:t>
            </a:r>
            <a:r>
              <a:rPr sz="1950" i="1" spc="-82" baseline="-21367" dirty="0">
                <a:latin typeface="Verdana"/>
                <a:cs typeface="Verdana"/>
              </a:rPr>
              <a:t>m</a:t>
            </a:r>
            <a:r>
              <a:rPr sz="1950" i="1" spc="30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  <a:endParaRPr sz="2000">
              <a:latin typeface="Verdana"/>
              <a:cs typeface="Verdana"/>
            </a:endParaRPr>
          </a:p>
          <a:p>
            <a:pPr marL="419100">
              <a:lnSpc>
                <a:spcPct val="100000"/>
              </a:lnSpc>
              <a:spcBef>
                <a:spcPts val="30"/>
              </a:spcBef>
            </a:pPr>
            <a:r>
              <a:rPr sz="2000" spc="-5" dirty="0">
                <a:latin typeface="Verdana"/>
                <a:cs typeface="Verdana"/>
              </a:rPr>
              <a:t>diverso da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zero.</a:t>
            </a:r>
            <a:endParaRPr sz="2000">
              <a:latin typeface="Verdana"/>
              <a:cs typeface="Verdana"/>
            </a:endParaRPr>
          </a:p>
          <a:p>
            <a:pPr marL="419100" marR="81280" indent="-342900">
              <a:lnSpc>
                <a:spcPct val="101000"/>
              </a:lnSpc>
              <a:spcBef>
                <a:spcPts val="430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strumenti si </a:t>
            </a:r>
            <a:r>
              <a:rPr sz="2000" spc="-5" dirty="0">
                <a:latin typeface="Verdana"/>
                <a:cs typeface="Verdana"/>
              </a:rPr>
              <a:t>dicono </a:t>
            </a:r>
            <a:r>
              <a:rPr sz="2000" b="1" i="1" spc="-5" dirty="0">
                <a:latin typeface="Verdana"/>
                <a:cs typeface="Verdana"/>
              </a:rPr>
              <a:t>deboli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tutti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i="1" spc="-25" dirty="0">
                <a:latin typeface="Arial"/>
                <a:cs typeface="Arial"/>
              </a:rPr>
              <a:t>π</a:t>
            </a:r>
            <a:r>
              <a:rPr sz="1950" spc="-37" baseline="-21367" dirty="0">
                <a:latin typeface="Verdana"/>
                <a:cs typeface="Verdana"/>
              </a:rPr>
              <a:t>1</a:t>
            </a:r>
            <a:r>
              <a:rPr sz="2000" spc="-25" dirty="0">
                <a:latin typeface="Verdana"/>
                <a:cs typeface="Verdana"/>
              </a:rPr>
              <a:t>,…, </a:t>
            </a:r>
            <a:r>
              <a:rPr sz="2000" i="1" spc="-60" dirty="0">
                <a:latin typeface="Arial"/>
                <a:cs typeface="Arial"/>
              </a:rPr>
              <a:t>π</a:t>
            </a:r>
            <a:r>
              <a:rPr sz="1950" i="1" spc="-89" baseline="-21367" dirty="0">
                <a:latin typeface="Verdana"/>
                <a:cs typeface="Verdana"/>
              </a:rPr>
              <a:t>m </a:t>
            </a:r>
            <a:r>
              <a:rPr sz="2000" dirty="0">
                <a:latin typeface="Verdana"/>
                <a:cs typeface="Verdana"/>
              </a:rPr>
              <a:t>sono uguali  o vicini a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zero.</a:t>
            </a:r>
            <a:endParaRPr sz="200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480"/>
              </a:spcBef>
              <a:buFont typeface="Verdana"/>
              <a:buChar char="•"/>
              <a:tabLst>
                <a:tab pos="418465" algn="l"/>
                <a:tab pos="419100" algn="l"/>
              </a:tabLst>
            </a:pPr>
            <a:r>
              <a:rPr sz="2000" b="1" i="1" spc="-5" dirty="0">
                <a:latin typeface="Verdana"/>
                <a:cs typeface="Verdana"/>
              </a:rPr>
              <a:t>Gli strumenti deboli </a:t>
            </a:r>
            <a:r>
              <a:rPr sz="2000" spc="-5" dirty="0">
                <a:latin typeface="Verdana"/>
                <a:cs typeface="Verdana"/>
              </a:rPr>
              <a:t>dicono molto poco </a:t>
            </a:r>
            <a:r>
              <a:rPr sz="2000" dirty="0">
                <a:latin typeface="Verdana"/>
                <a:cs typeface="Verdana"/>
              </a:rPr>
              <a:t>sulla variazione</a:t>
            </a:r>
            <a:r>
              <a:rPr sz="2000" spc="35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in</a:t>
            </a:r>
            <a:endParaRPr sz="2000">
              <a:latin typeface="Verdana"/>
              <a:cs typeface="Verdana"/>
            </a:endParaRPr>
          </a:p>
          <a:p>
            <a:pPr marL="419100">
              <a:lnSpc>
                <a:spcPct val="100000"/>
              </a:lnSpc>
              <a:spcBef>
                <a:spcPts val="5"/>
              </a:spcBef>
            </a:pP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, oltre </a:t>
            </a:r>
            <a:r>
              <a:rPr sz="2000" dirty="0">
                <a:latin typeface="Verdana"/>
                <a:cs typeface="Verdana"/>
              </a:rPr>
              <a:t>a ciò che </a:t>
            </a:r>
            <a:r>
              <a:rPr sz="2000" spc="-5" dirty="0">
                <a:latin typeface="Verdana"/>
                <a:cs typeface="Verdana"/>
              </a:rPr>
              <a:t>dicono le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W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634" y="343915"/>
            <a:ext cx="8141334" cy="32277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4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Quali sono </a:t>
            </a:r>
            <a:r>
              <a:rPr sz="2400" b="1" dirty="0">
                <a:latin typeface="Verdana"/>
                <a:cs typeface="Verdana"/>
              </a:rPr>
              <a:t>le </a:t>
            </a:r>
            <a:r>
              <a:rPr sz="2400" b="1" spc="-5" dirty="0">
                <a:latin typeface="Verdana"/>
                <a:cs typeface="Verdana"/>
              </a:rPr>
              <a:t>conseguenze di strumenti</a:t>
            </a:r>
            <a:r>
              <a:rPr sz="2400" b="1" spc="30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deboli?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850">
              <a:latin typeface="Verdana"/>
              <a:cs typeface="Verdana"/>
            </a:endParaRPr>
          </a:p>
          <a:p>
            <a:pPr marL="222250" marR="111125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strumenti sono </a:t>
            </a:r>
            <a:r>
              <a:rPr sz="2000" spc="-10" dirty="0">
                <a:latin typeface="Verdana"/>
                <a:cs typeface="Verdana"/>
              </a:rPr>
              <a:t>deboli, </a:t>
            </a:r>
            <a:r>
              <a:rPr sz="2000" spc="-5" dirty="0">
                <a:latin typeface="Verdana"/>
                <a:cs typeface="Verdana"/>
              </a:rPr>
              <a:t>la distribuzione campionaria del  TSLS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della </a:t>
            </a:r>
            <a:r>
              <a:rPr sz="2000" dirty="0">
                <a:latin typeface="Verdana"/>
                <a:cs typeface="Verdana"/>
              </a:rPr>
              <a:t>sua statistica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non è </a:t>
            </a:r>
            <a:r>
              <a:rPr sz="2000" spc="-5" dirty="0">
                <a:latin typeface="Verdana"/>
                <a:cs typeface="Verdana"/>
              </a:rPr>
              <a:t>normale, </a:t>
            </a:r>
            <a:r>
              <a:rPr sz="2000" dirty="0">
                <a:latin typeface="Verdana"/>
                <a:cs typeface="Verdana"/>
              </a:rPr>
              <a:t>anche con </a:t>
            </a:r>
            <a:r>
              <a:rPr sz="2000" i="1" dirty="0">
                <a:latin typeface="Verdana"/>
                <a:cs typeface="Verdana"/>
              </a:rPr>
              <a:t>n  </a:t>
            </a:r>
            <a:r>
              <a:rPr sz="2000" spc="-5" dirty="0">
                <a:latin typeface="Verdana"/>
                <a:cs typeface="Verdana"/>
              </a:rPr>
              <a:t>grande.</a:t>
            </a:r>
            <a:endParaRPr sz="2000">
              <a:latin typeface="Verdana"/>
              <a:cs typeface="Verdana"/>
            </a:endParaRPr>
          </a:p>
          <a:p>
            <a:pPr marL="222250">
              <a:lnSpc>
                <a:spcPct val="100000"/>
              </a:lnSpc>
              <a:spcBef>
                <a:spcPts val="1685"/>
              </a:spcBef>
            </a:pPr>
            <a:r>
              <a:rPr sz="2000" spc="-5" dirty="0">
                <a:latin typeface="Verdana"/>
                <a:cs typeface="Verdana"/>
              </a:rPr>
              <a:t>Consideriamo </a:t>
            </a:r>
            <a:r>
              <a:rPr sz="2000" spc="-10" dirty="0">
                <a:latin typeface="Verdana"/>
                <a:cs typeface="Verdana"/>
              </a:rPr>
              <a:t>il </a:t>
            </a:r>
            <a:r>
              <a:rPr sz="2000" dirty="0">
                <a:latin typeface="Verdana"/>
                <a:cs typeface="Verdana"/>
              </a:rPr>
              <a:t>caso </a:t>
            </a:r>
            <a:r>
              <a:rPr sz="2000" spc="-5" dirty="0">
                <a:latin typeface="Verdana"/>
                <a:cs typeface="Verdana"/>
              </a:rPr>
              <a:t>più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semplice:</a:t>
            </a:r>
            <a:endParaRPr sz="2000">
              <a:latin typeface="Verdana"/>
              <a:cs typeface="Verdana"/>
            </a:endParaRPr>
          </a:p>
          <a:p>
            <a:pPr marL="3159760" marR="2644775" indent="19685">
              <a:lnSpc>
                <a:spcPct val="145000"/>
              </a:lnSpc>
              <a:spcBef>
                <a:spcPts val="575"/>
              </a:spcBef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 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-65" dirty="0">
                <a:latin typeface="Arial"/>
                <a:cs typeface="Arial"/>
              </a:rPr>
              <a:t>π</a:t>
            </a:r>
            <a:r>
              <a:rPr sz="1950" spc="-97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-30" dirty="0">
                <a:latin typeface="Arial"/>
                <a:cs typeface="Arial"/>
              </a:rPr>
              <a:t>π</a:t>
            </a:r>
            <a:r>
              <a:rPr sz="1950" spc="-44" baseline="-21367" dirty="0">
                <a:latin typeface="Verdana"/>
                <a:cs typeface="Verdana"/>
              </a:rPr>
              <a:t>1</a:t>
            </a:r>
            <a:r>
              <a:rPr sz="2000" i="1" spc="-30" dirty="0">
                <a:latin typeface="Verdana"/>
                <a:cs typeface="Verdana"/>
              </a:rPr>
              <a:t>Z</a:t>
            </a:r>
            <a:r>
              <a:rPr sz="1950" i="1" spc="-44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</a:t>
            </a:r>
            <a:endParaRPr sz="1950" baseline="-21367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3913708"/>
            <a:ext cx="257746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Lo stimatore IV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23842" y="3913708"/>
            <a:ext cx="234315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5" dirty="0">
                <a:latin typeface="Verdana"/>
                <a:cs typeface="Verdana"/>
              </a:rPr>
              <a:t>=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568865" y="5331967"/>
            <a:ext cx="60198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spc="-5" dirty="0">
                <a:latin typeface="Verdana"/>
                <a:cs typeface="Verdana"/>
              </a:rPr>
              <a:t>(e</a:t>
            </a:r>
            <a:r>
              <a:rPr sz="2000" spc="-9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la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5331967"/>
            <a:ext cx="6320790" cy="94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In </a:t>
            </a:r>
            <a:r>
              <a:rPr sz="2000" spc="-5" dirty="0">
                <a:latin typeface="Verdana"/>
                <a:cs typeface="Verdana"/>
              </a:rPr>
              <a:t>questo </a:t>
            </a:r>
            <a:r>
              <a:rPr sz="2000" dirty="0">
                <a:latin typeface="Verdana"/>
                <a:cs typeface="Verdana"/>
              </a:rPr>
              <a:t>caso, </a:t>
            </a:r>
            <a:r>
              <a:rPr sz="2000" spc="-5" dirty="0">
                <a:latin typeface="Verdana"/>
                <a:cs typeface="Verdana"/>
              </a:rPr>
              <a:t>la distribuzione campionaria di  </a:t>
            </a:r>
            <a:r>
              <a:rPr sz="2000" dirty="0">
                <a:latin typeface="Verdana"/>
                <a:cs typeface="Verdana"/>
              </a:rPr>
              <a:t>sua statistica </a:t>
            </a:r>
            <a:r>
              <a:rPr sz="2000" i="1" dirty="0">
                <a:latin typeface="Verdana"/>
                <a:cs typeface="Verdana"/>
              </a:rPr>
              <a:t>t</a:t>
            </a:r>
            <a:r>
              <a:rPr sz="2000" dirty="0">
                <a:latin typeface="Verdana"/>
                <a:cs typeface="Verdana"/>
              </a:rPr>
              <a:t>) non è </a:t>
            </a:r>
            <a:r>
              <a:rPr sz="2000" spc="-5" dirty="0">
                <a:latin typeface="Verdana"/>
                <a:cs typeface="Verdana"/>
              </a:rPr>
              <a:t>ben approssimata  dall’approssimazione normale per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spc="-5" dirty="0">
                <a:latin typeface="Verdana"/>
                <a:cs typeface="Verdana"/>
              </a:rPr>
              <a:t>grande…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88980" y="4054117"/>
            <a:ext cx="114300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spc="-5" dirty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91758" y="3746077"/>
            <a:ext cx="12763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Times New Roman"/>
                <a:cs typeface="Times New Roman"/>
              </a:rPr>
              <a:t>ˆ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315554" y="3837619"/>
            <a:ext cx="401320" cy="2374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400" i="1" dirty="0">
                <a:latin typeface="Times New Roman"/>
                <a:cs typeface="Times New Roman"/>
              </a:rPr>
              <a:t>T</a:t>
            </a:r>
            <a:r>
              <a:rPr sz="1400" i="1" spc="-5" dirty="0">
                <a:latin typeface="Times New Roman"/>
                <a:cs typeface="Times New Roman"/>
              </a:rPr>
              <a:t>S</a:t>
            </a:r>
            <a:r>
              <a:rPr sz="1400" i="1" dirty="0">
                <a:latin typeface="Times New Roman"/>
                <a:cs typeface="Times New Roman"/>
              </a:rPr>
              <a:t>L</a:t>
            </a:r>
            <a:r>
              <a:rPr sz="1400" i="1" spc="-5" dirty="0">
                <a:latin typeface="Times New Roman"/>
                <a:cs typeface="Times New Roman"/>
              </a:rPr>
              <a:t>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32969" y="3829832"/>
            <a:ext cx="180975" cy="41148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500" i="1" spc="-910" dirty="0">
                <a:latin typeface="Symbol"/>
                <a:cs typeface="Symbol"/>
              </a:rPr>
              <a:t></a:t>
            </a:r>
            <a:endParaRPr sz="25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18043" y="3708984"/>
            <a:ext cx="370840" cy="3898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3600" i="1" spc="-67" baseline="18518" dirty="0">
                <a:latin typeface="Times New Roman"/>
                <a:cs typeface="Times New Roman"/>
              </a:rPr>
              <a:t>s</a:t>
            </a:r>
            <a:r>
              <a:rPr sz="1350" i="1" spc="-45" dirty="0">
                <a:latin typeface="Times New Roman"/>
                <a:cs typeface="Times New Roman"/>
              </a:rPr>
              <a:t>YZ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25362" y="4059643"/>
            <a:ext cx="143510" cy="3898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2400" i="1" spc="-10" dirty="0">
                <a:latin typeface="Times New Roman"/>
                <a:cs typeface="Times New Roman"/>
              </a:rPr>
              <a:t>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53346" y="4288905"/>
            <a:ext cx="228600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50" i="1" dirty="0">
                <a:latin typeface="Times New Roman"/>
                <a:cs typeface="Times New Roman"/>
              </a:rPr>
              <a:t>X</a:t>
            </a:r>
            <a:r>
              <a:rPr sz="1350" i="1" spc="10" dirty="0">
                <a:latin typeface="Times New Roman"/>
                <a:cs typeface="Times New Roman"/>
              </a:rPr>
              <a:t>Z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4226196" y="4063376"/>
            <a:ext cx="398145" cy="0"/>
          </a:xfrm>
          <a:custGeom>
            <a:avLst/>
            <a:gdLst/>
            <a:ahLst/>
            <a:cxnLst/>
            <a:rect l="l" t="t" r="r" b="b"/>
            <a:pathLst>
              <a:path w="398145">
                <a:moveTo>
                  <a:pt x="0" y="0"/>
                </a:moveTo>
                <a:lnTo>
                  <a:pt x="397792" y="0"/>
                </a:lnTo>
              </a:path>
            </a:pathLst>
          </a:custGeom>
          <a:ln w="1505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060880" y="5415741"/>
            <a:ext cx="114300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50" spc="20" dirty="0">
                <a:latin typeface="Times New Roman"/>
                <a:cs typeface="Times New Roman"/>
              </a:rPr>
              <a:t>1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31</a:t>
            </a:fld>
            <a:endParaRPr dirty="0"/>
          </a:p>
        </p:txBody>
      </p:sp>
      <p:sp>
        <p:nvSpPr>
          <p:cNvPr id="20" name="object 20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358140" y="4508753"/>
            <a:ext cx="7636509" cy="990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marR="431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  <a:tab pos="4815205" algn="l"/>
              </a:tabLst>
            </a:pPr>
            <a:r>
              <a:rPr sz="2000" dirty="0">
                <a:latin typeface="Verdana"/>
                <a:cs typeface="Verdana"/>
              </a:rPr>
              <a:t>Se cov(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2000" dirty="0">
                <a:latin typeface="Verdana"/>
                <a:cs typeface="Verdana"/>
              </a:rPr>
              <a:t>) è </a:t>
            </a:r>
            <a:r>
              <a:rPr sz="2000" spc="-5" dirty="0">
                <a:latin typeface="Verdana"/>
                <a:cs typeface="Verdana"/>
              </a:rPr>
              <a:t>zero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spc="-5" dirty="0">
                <a:latin typeface="Verdana"/>
                <a:cs typeface="Verdana"/>
              </a:rPr>
              <a:t>minore, allora </a:t>
            </a:r>
            <a:r>
              <a:rPr sz="2000" i="1" spc="10" dirty="0">
                <a:latin typeface="Verdana"/>
                <a:cs typeface="Verdana"/>
              </a:rPr>
              <a:t>s</a:t>
            </a:r>
            <a:r>
              <a:rPr sz="1950" i="1" spc="15" baseline="-21367" dirty="0">
                <a:latin typeface="Verdana"/>
                <a:cs typeface="Verdana"/>
              </a:rPr>
              <a:t>XZ </a:t>
            </a:r>
            <a:r>
              <a:rPr sz="2000" spc="-5" dirty="0">
                <a:latin typeface="Verdana"/>
                <a:cs typeface="Verdana"/>
              </a:rPr>
              <a:t>sarà piccolo: </a:t>
            </a:r>
            <a:r>
              <a:rPr sz="2000" dirty="0">
                <a:latin typeface="Verdana"/>
                <a:cs typeface="Verdana"/>
              </a:rPr>
              <a:t>con  strumenti </a:t>
            </a:r>
            <a:r>
              <a:rPr sz="2000" spc="-10" dirty="0">
                <a:latin typeface="Verdana"/>
                <a:cs typeface="Verdana"/>
              </a:rPr>
              <a:t>deboli,</a:t>
            </a:r>
            <a:r>
              <a:rPr sz="2000" spc="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il</a:t>
            </a:r>
            <a:r>
              <a:rPr sz="2000" spc="1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denominatore	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quasi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zero.</a:t>
            </a:r>
            <a:endParaRPr sz="2000">
              <a:latin typeface="Verdana"/>
              <a:cs typeface="Verdana"/>
            </a:endParaRPr>
          </a:p>
          <a:p>
            <a:pPr marR="908050" algn="r">
              <a:lnSpc>
                <a:spcPts val="2795"/>
              </a:lnSpc>
            </a:pPr>
            <a:r>
              <a:rPr sz="2400" dirty="0">
                <a:latin typeface="Times New Roman"/>
                <a:cs typeface="Times New Roman"/>
              </a:rPr>
              <a:t>ˆ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087454" y="5199978"/>
            <a:ext cx="401320" cy="23685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350" i="1" spc="30" dirty="0">
                <a:latin typeface="Times New Roman"/>
                <a:cs typeface="Times New Roman"/>
              </a:rPr>
              <a:t>T</a:t>
            </a:r>
            <a:r>
              <a:rPr sz="1350" i="1" spc="20" dirty="0">
                <a:latin typeface="Times New Roman"/>
                <a:cs typeface="Times New Roman"/>
              </a:rPr>
              <a:t>S</a:t>
            </a:r>
            <a:r>
              <a:rPr sz="1350" i="1" spc="30" dirty="0">
                <a:latin typeface="Times New Roman"/>
                <a:cs typeface="Times New Roman"/>
              </a:rPr>
              <a:t>L</a:t>
            </a:r>
            <a:r>
              <a:rPr sz="1350" i="1" spc="20" dirty="0">
                <a:latin typeface="Times New Roman"/>
                <a:cs typeface="Times New Roman"/>
              </a:rPr>
              <a:t>S</a:t>
            </a:r>
            <a:endParaRPr sz="13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904869" y="5192107"/>
            <a:ext cx="180975" cy="4108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500" i="1" spc="-910" dirty="0">
                <a:latin typeface="Symbol"/>
                <a:cs typeface="Symbol"/>
              </a:rPr>
              <a:t></a:t>
            </a:r>
            <a:endParaRPr sz="25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Misurazione delal </a:t>
            </a:r>
            <a:r>
              <a:rPr spc="-10" dirty="0"/>
              <a:t>forza </a:t>
            </a:r>
            <a:r>
              <a:rPr spc="-5" dirty="0"/>
              <a:t>degli </a:t>
            </a:r>
            <a:r>
              <a:rPr spc="-10" dirty="0"/>
              <a:t>strumenti </a:t>
            </a:r>
            <a:r>
              <a:rPr spc="-5" dirty="0"/>
              <a:t>in  </a:t>
            </a:r>
            <a:r>
              <a:rPr spc="-10" dirty="0"/>
              <a:t>pratica: </a:t>
            </a:r>
            <a:r>
              <a:rPr spc="-5" dirty="0"/>
              <a:t>la statistica </a:t>
            </a:r>
            <a:r>
              <a:rPr i="1" spc="-5" dirty="0">
                <a:latin typeface="Verdana"/>
                <a:cs typeface="Verdana"/>
              </a:rPr>
              <a:t>F </a:t>
            </a:r>
            <a:r>
              <a:rPr spc="-5" dirty="0"/>
              <a:t>del primo</a:t>
            </a:r>
            <a:r>
              <a:rPr spc="155" dirty="0"/>
              <a:t> </a:t>
            </a:r>
            <a:r>
              <a:rPr spc="-10" dirty="0"/>
              <a:t>stadio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32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58140" y="1632330"/>
            <a:ext cx="8131809" cy="4220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regressione del </a:t>
            </a:r>
            <a:r>
              <a:rPr sz="2400" dirty="0">
                <a:latin typeface="Verdana"/>
                <a:cs typeface="Verdana"/>
              </a:rPr>
              <a:t>primo stadio </a:t>
            </a:r>
            <a:r>
              <a:rPr sz="2400" spc="-5" dirty="0">
                <a:latin typeface="Verdana"/>
                <a:cs typeface="Verdana"/>
              </a:rPr>
              <a:t>(una sola</a:t>
            </a:r>
            <a:r>
              <a:rPr sz="2400" spc="100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spc="-5" dirty="0">
                <a:latin typeface="Verdana"/>
                <a:cs typeface="Verdana"/>
              </a:rPr>
              <a:t>):</a:t>
            </a:r>
            <a:endParaRPr sz="240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1775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Regressione di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dirty="0">
                <a:latin typeface="Verdana"/>
                <a:cs typeface="Verdana"/>
              </a:rPr>
              <a:t>su</a:t>
            </a:r>
            <a:r>
              <a:rPr sz="2400" spc="75" dirty="0">
                <a:latin typeface="Verdana"/>
                <a:cs typeface="Verdana"/>
              </a:rPr>
              <a:t> 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,..,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m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i="1" spc="-5" dirty="0">
                <a:latin typeface="Verdana"/>
                <a:cs typeface="Verdana"/>
              </a:rPr>
              <a:t>W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,…,</a:t>
            </a:r>
            <a:r>
              <a:rPr sz="2400" i="1" spc="-5" dirty="0">
                <a:latin typeface="Verdana"/>
                <a:cs typeface="Verdana"/>
              </a:rPr>
              <a:t>W</a:t>
            </a:r>
            <a:r>
              <a:rPr sz="2400" i="1" spc="-7" baseline="-20833" dirty="0">
                <a:latin typeface="Verdana"/>
                <a:cs typeface="Verdana"/>
              </a:rPr>
              <a:t>k</a:t>
            </a:r>
            <a:r>
              <a:rPr sz="2400" spc="-5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381000" marR="1176020" indent="-342900">
              <a:lnSpc>
                <a:spcPct val="101699"/>
              </a:lnSpc>
              <a:spcBef>
                <a:spcPts val="168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Strumenti </a:t>
            </a:r>
            <a:r>
              <a:rPr sz="2400" spc="-5" dirty="0">
                <a:latin typeface="Verdana"/>
                <a:cs typeface="Verdana"/>
              </a:rPr>
              <a:t>totalmente </a:t>
            </a:r>
            <a:r>
              <a:rPr sz="2400" spc="-10" dirty="0">
                <a:latin typeface="Verdana"/>
                <a:cs typeface="Verdana"/>
              </a:rPr>
              <a:t>irrilevanti </a:t>
            </a:r>
            <a:r>
              <a:rPr sz="2400" spc="-5" dirty="0">
                <a:latin typeface="Wingdings"/>
                <a:cs typeface="Wingdings"/>
              </a:rPr>
              <a:t>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i="1" spc="-5" dirty="0">
                <a:latin typeface="Verdana"/>
                <a:cs typeface="Verdana"/>
              </a:rPr>
              <a:t>tutti </a:t>
            </a:r>
            <a:r>
              <a:rPr sz="2400" dirty="0">
                <a:latin typeface="Verdana"/>
                <a:cs typeface="Verdana"/>
              </a:rPr>
              <a:t>i  </a:t>
            </a:r>
            <a:r>
              <a:rPr sz="2400" spc="-5" dirty="0">
                <a:latin typeface="Verdana"/>
                <a:cs typeface="Verdana"/>
              </a:rPr>
              <a:t>coefficienti di 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,…,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m </a:t>
            </a:r>
            <a:r>
              <a:rPr sz="2400" spc="-5" dirty="0">
                <a:latin typeface="Verdana"/>
                <a:cs typeface="Verdana"/>
              </a:rPr>
              <a:t>sono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zero.</a:t>
            </a:r>
            <a:endParaRPr sz="2400">
              <a:latin typeface="Verdana"/>
              <a:cs typeface="Verdana"/>
            </a:endParaRPr>
          </a:p>
          <a:p>
            <a:pPr marL="381000" marR="30480" indent="-342900">
              <a:lnSpc>
                <a:spcPct val="100000"/>
              </a:lnSpc>
              <a:spcBef>
                <a:spcPts val="1775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b="1" i="1" spc="-5" dirty="0">
                <a:latin typeface="Verdana"/>
                <a:cs typeface="Verdana"/>
              </a:rPr>
              <a:t>statistica </a:t>
            </a:r>
            <a:r>
              <a:rPr sz="2400" b="1" i="1" dirty="0">
                <a:latin typeface="Verdana"/>
                <a:cs typeface="Verdana"/>
              </a:rPr>
              <a:t>F </a:t>
            </a:r>
            <a:r>
              <a:rPr sz="2400" b="1" i="1" spc="-5" dirty="0">
                <a:latin typeface="Verdana"/>
                <a:cs typeface="Verdana"/>
              </a:rPr>
              <a:t>del primo </a:t>
            </a:r>
            <a:r>
              <a:rPr sz="2400" b="1" i="1" dirty="0">
                <a:latin typeface="Verdana"/>
                <a:cs typeface="Verdana"/>
              </a:rPr>
              <a:t>stadio </a:t>
            </a:r>
            <a:r>
              <a:rPr sz="2400" spc="-5" dirty="0">
                <a:latin typeface="Verdana"/>
                <a:cs typeface="Verdana"/>
              </a:rPr>
              <a:t>verifica </a:t>
            </a:r>
            <a:r>
              <a:rPr sz="2400" spc="-10" dirty="0">
                <a:latin typeface="Verdana"/>
                <a:cs typeface="Verdana"/>
              </a:rPr>
              <a:t>l’ipotesi 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spc="-5" dirty="0">
                <a:latin typeface="Verdana"/>
                <a:cs typeface="Verdana"/>
              </a:rPr>
              <a:t>,…,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m </a:t>
            </a:r>
            <a:r>
              <a:rPr sz="2400" dirty="0">
                <a:latin typeface="Verdana"/>
                <a:cs typeface="Verdana"/>
              </a:rPr>
              <a:t>non entrino </a:t>
            </a:r>
            <a:r>
              <a:rPr sz="2400" spc="-5" dirty="0">
                <a:latin typeface="Verdana"/>
                <a:cs typeface="Verdana"/>
              </a:rPr>
              <a:t>nella regressione del  primo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stadio.</a:t>
            </a:r>
            <a:endParaRPr sz="2400">
              <a:latin typeface="Verdana"/>
              <a:cs typeface="Verdana"/>
            </a:endParaRPr>
          </a:p>
          <a:p>
            <a:pPr marL="381000" indent="-342900">
              <a:lnSpc>
                <a:spcPct val="100000"/>
              </a:lnSpc>
              <a:spcBef>
                <a:spcPts val="178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Strumenti </a:t>
            </a:r>
            <a:r>
              <a:rPr sz="2400" spc="-5" dirty="0">
                <a:latin typeface="Verdana"/>
                <a:cs typeface="Verdana"/>
              </a:rPr>
              <a:t>deboli </a:t>
            </a:r>
            <a:r>
              <a:rPr sz="2400" spc="-10" dirty="0">
                <a:latin typeface="Verdana"/>
                <a:cs typeface="Verdana"/>
              </a:rPr>
              <a:t>implicano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10" dirty="0">
                <a:latin typeface="Verdana"/>
                <a:cs typeface="Verdana"/>
              </a:rPr>
              <a:t>valore </a:t>
            </a:r>
            <a:r>
              <a:rPr sz="2400" spc="-5" dirty="0">
                <a:latin typeface="Verdana"/>
                <a:cs typeface="Verdana"/>
              </a:rPr>
              <a:t>basso</a:t>
            </a:r>
            <a:r>
              <a:rPr sz="2400" spc="15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della</a:t>
            </a:r>
            <a:endParaRPr sz="2400">
              <a:latin typeface="Verdana"/>
              <a:cs typeface="Verdana"/>
            </a:endParaRPr>
          </a:p>
          <a:p>
            <a:pPr marL="381000">
              <a:lnSpc>
                <a:spcPct val="100000"/>
              </a:lnSpc>
              <a:spcBef>
                <a:spcPts val="5"/>
              </a:spcBef>
            </a:pPr>
            <a:r>
              <a:rPr sz="2400" spc="-5" dirty="0">
                <a:latin typeface="Verdana"/>
                <a:cs typeface="Verdana"/>
              </a:rPr>
              <a:t>statistica </a:t>
            </a:r>
            <a:r>
              <a:rPr sz="2400" i="1" dirty="0">
                <a:latin typeface="Verdana"/>
                <a:cs typeface="Verdana"/>
              </a:rPr>
              <a:t>F </a:t>
            </a:r>
            <a:r>
              <a:rPr sz="2400" spc="-5" dirty="0">
                <a:latin typeface="Verdana"/>
                <a:cs typeface="Verdana"/>
              </a:rPr>
              <a:t>del primo</a:t>
            </a:r>
            <a:r>
              <a:rPr sz="2400" spc="6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stadio.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Verifica di </a:t>
            </a:r>
            <a:r>
              <a:rPr spc="-10" dirty="0"/>
              <a:t>strumenti </a:t>
            </a:r>
            <a:r>
              <a:rPr spc="-5" dirty="0"/>
              <a:t>deboli </a:t>
            </a:r>
            <a:r>
              <a:rPr spc="-10" dirty="0"/>
              <a:t>con una  singola</a:t>
            </a:r>
            <a:r>
              <a:rPr spc="45" dirty="0"/>
              <a:t> </a:t>
            </a:r>
            <a:r>
              <a:rPr i="1" spc="-5" dirty="0">
                <a:latin typeface="Verdana"/>
                <a:cs typeface="Verdana"/>
              </a:rPr>
              <a:t>X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33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023859" cy="3403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Si </a:t>
            </a:r>
            <a:r>
              <a:rPr sz="2400" spc="-5" dirty="0">
                <a:latin typeface="Verdana"/>
                <a:cs typeface="Verdana"/>
              </a:rPr>
              <a:t>calcola la statistica </a:t>
            </a:r>
            <a:r>
              <a:rPr sz="2400" i="1" dirty="0">
                <a:latin typeface="Verdana"/>
                <a:cs typeface="Verdana"/>
              </a:rPr>
              <a:t>F </a:t>
            </a:r>
            <a:r>
              <a:rPr sz="2400" spc="-5" dirty="0">
                <a:latin typeface="Verdana"/>
                <a:cs typeface="Verdana"/>
              </a:rPr>
              <a:t>del primo</a:t>
            </a:r>
            <a:r>
              <a:rPr sz="2400" spc="11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stadio.</a:t>
            </a:r>
            <a:endParaRPr sz="2400">
              <a:latin typeface="Verdana"/>
              <a:cs typeface="Verdana"/>
            </a:endParaRPr>
          </a:p>
          <a:p>
            <a:pPr marL="355600" marR="176530" indent="-5080">
              <a:lnSpc>
                <a:spcPct val="100000"/>
              </a:lnSpc>
              <a:spcBef>
                <a:spcPts val="1775"/>
              </a:spcBef>
            </a:pPr>
            <a:r>
              <a:rPr sz="2400" b="1" i="1" spc="-5" dirty="0">
                <a:latin typeface="Verdana"/>
                <a:cs typeface="Verdana"/>
              </a:rPr>
              <a:t>Regola empirica: se </a:t>
            </a:r>
            <a:r>
              <a:rPr sz="2400" b="1" i="1" dirty="0">
                <a:latin typeface="Verdana"/>
                <a:cs typeface="Verdana"/>
              </a:rPr>
              <a:t>la </a:t>
            </a:r>
            <a:r>
              <a:rPr sz="2400" b="1" i="1" spc="-5" dirty="0">
                <a:latin typeface="Verdana"/>
                <a:cs typeface="Verdana"/>
              </a:rPr>
              <a:t>statistica </a:t>
            </a:r>
            <a:r>
              <a:rPr sz="2400" b="1" i="1" dirty="0">
                <a:latin typeface="Verdana"/>
                <a:cs typeface="Verdana"/>
              </a:rPr>
              <a:t>F </a:t>
            </a:r>
            <a:r>
              <a:rPr sz="2400" b="1" i="1" spc="-5" dirty="0">
                <a:latin typeface="Verdana"/>
                <a:cs typeface="Verdana"/>
              </a:rPr>
              <a:t>del primo  stadio </a:t>
            </a:r>
            <a:r>
              <a:rPr sz="2400" b="1" i="1" dirty="0">
                <a:latin typeface="Verdana"/>
                <a:cs typeface="Verdana"/>
              </a:rPr>
              <a:t>è </a:t>
            </a:r>
            <a:r>
              <a:rPr sz="2400" b="1" i="1" spc="-5" dirty="0">
                <a:latin typeface="Verdana"/>
                <a:cs typeface="Verdana"/>
              </a:rPr>
              <a:t>minore di </a:t>
            </a:r>
            <a:r>
              <a:rPr sz="2400" b="1" i="1" dirty="0">
                <a:latin typeface="Verdana"/>
                <a:cs typeface="Verdana"/>
              </a:rPr>
              <a:t>10, </a:t>
            </a:r>
            <a:r>
              <a:rPr sz="2400" b="1" i="1" spc="-5" dirty="0">
                <a:latin typeface="Verdana"/>
                <a:cs typeface="Verdana"/>
              </a:rPr>
              <a:t>allora l’insieme di  strumenti </a:t>
            </a:r>
            <a:r>
              <a:rPr sz="2400" b="1" i="1" dirty="0">
                <a:latin typeface="Verdana"/>
                <a:cs typeface="Verdana"/>
              </a:rPr>
              <a:t>è</a:t>
            </a:r>
            <a:r>
              <a:rPr sz="2400" b="1" i="1" spc="10" dirty="0">
                <a:latin typeface="Verdana"/>
                <a:cs typeface="Verdana"/>
              </a:rPr>
              <a:t> </a:t>
            </a:r>
            <a:r>
              <a:rPr sz="2400" b="1" i="1" spc="-5" dirty="0">
                <a:latin typeface="Verdana"/>
                <a:cs typeface="Verdana"/>
              </a:rPr>
              <a:t>debole.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7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questo </a:t>
            </a:r>
            <a:r>
              <a:rPr sz="2400" spc="-5" dirty="0">
                <a:latin typeface="Verdana"/>
                <a:cs typeface="Verdana"/>
              </a:rPr>
              <a:t>caso, lo </a:t>
            </a:r>
            <a:r>
              <a:rPr sz="2400" dirty="0">
                <a:latin typeface="Verdana"/>
                <a:cs typeface="Verdana"/>
              </a:rPr>
              <a:t>stimatore </a:t>
            </a:r>
            <a:r>
              <a:rPr sz="2400" spc="-5" dirty="0">
                <a:latin typeface="Verdana"/>
                <a:cs typeface="Verdana"/>
              </a:rPr>
              <a:t>TSLS sarà </a:t>
            </a:r>
            <a:r>
              <a:rPr sz="2400" spc="-10" dirty="0">
                <a:latin typeface="Verdana"/>
                <a:cs typeface="Verdana"/>
              </a:rPr>
              <a:t>distorto, </a:t>
            </a:r>
            <a:r>
              <a:rPr sz="2400" dirty="0">
                <a:latin typeface="Verdana"/>
                <a:cs typeface="Verdana"/>
              </a:rPr>
              <a:t>e  </a:t>
            </a:r>
            <a:r>
              <a:rPr sz="2400" spc="-5" dirty="0">
                <a:latin typeface="Verdana"/>
                <a:cs typeface="Verdana"/>
              </a:rPr>
              <a:t>le inferenze statistiche (errori standard, verifiche  di </a:t>
            </a:r>
            <a:r>
              <a:rPr sz="2400" spc="-10" dirty="0">
                <a:latin typeface="Verdana"/>
                <a:cs typeface="Verdana"/>
              </a:rPr>
              <a:t>ipotesi, intervalli </a:t>
            </a:r>
            <a:r>
              <a:rPr sz="2400" spc="-5" dirty="0">
                <a:latin typeface="Verdana"/>
                <a:cs typeface="Verdana"/>
              </a:rPr>
              <a:t>di confidenza) possono essere  fuorvianti.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Verifica di </a:t>
            </a:r>
            <a:r>
              <a:rPr spc="-10" dirty="0"/>
              <a:t>strumenti </a:t>
            </a:r>
            <a:r>
              <a:rPr spc="-5" dirty="0"/>
              <a:t>deboli </a:t>
            </a:r>
            <a:r>
              <a:rPr spc="-10" dirty="0"/>
              <a:t>con una  singola </a:t>
            </a:r>
            <a:r>
              <a:rPr i="1" spc="-5" dirty="0">
                <a:latin typeface="Verdana"/>
                <a:cs typeface="Verdana"/>
              </a:rPr>
              <a:t>X</a:t>
            </a:r>
            <a:r>
              <a:rPr i="1" spc="55" dirty="0">
                <a:latin typeface="Verdana"/>
                <a:cs typeface="Verdana"/>
              </a:rPr>
              <a:t> </a:t>
            </a:r>
            <a:r>
              <a:rPr spc="-10" dirty="0"/>
              <a:t>(continua)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34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83540" y="1632330"/>
            <a:ext cx="8216265" cy="4714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2034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Perché confrontare la statistica </a:t>
            </a:r>
            <a:r>
              <a:rPr sz="2400" i="1" dirty="0">
                <a:latin typeface="Verdana"/>
                <a:cs typeface="Verdana"/>
              </a:rPr>
              <a:t>F </a:t>
            </a:r>
            <a:r>
              <a:rPr sz="2400" spc="-5" dirty="0">
                <a:latin typeface="Verdana"/>
                <a:cs typeface="Verdana"/>
              </a:rPr>
              <a:t>del primo </a:t>
            </a:r>
            <a:r>
              <a:rPr sz="2400" dirty="0">
                <a:latin typeface="Verdana"/>
                <a:cs typeface="Verdana"/>
              </a:rPr>
              <a:t>stadio  </a:t>
            </a:r>
            <a:r>
              <a:rPr sz="2400" spc="-5" dirty="0">
                <a:latin typeface="Verdana"/>
                <a:cs typeface="Verdana"/>
              </a:rPr>
              <a:t>con</a:t>
            </a:r>
            <a:r>
              <a:rPr sz="2400" spc="1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10?</a:t>
            </a:r>
            <a:endParaRPr sz="2400">
              <a:latin typeface="Verdana"/>
              <a:cs typeface="Verdana"/>
            </a:endParaRPr>
          </a:p>
          <a:p>
            <a:pPr marL="355600" marR="5080" indent="-342900">
              <a:lnSpc>
                <a:spcPct val="100000"/>
              </a:lnSpc>
              <a:spcBef>
                <a:spcPts val="1175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Verdana"/>
                <a:cs typeface="Verdana"/>
              </a:rPr>
              <a:t>Non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sufficiente respingere </a:t>
            </a:r>
            <a:r>
              <a:rPr sz="2400" spc="-10" dirty="0">
                <a:latin typeface="Verdana"/>
                <a:cs typeface="Verdana"/>
              </a:rPr>
              <a:t>l’ipotesi </a:t>
            </a:r>
            <a:r>
              <a:rPr sz="2400" spc="-5" dirty="0">
                <a:latin typeface="Verdana"/>
                <a:cs typeface="Verdana"/>
              </a:rPr>
              <a:t>nulla </a:t>
            </a:r>
            <a:r>
              <a:rPr sz="2400" dirty="0">
                <a:latin typeface="Verdana"/>
                <a:cs typeface="Verdana"/>
              </a:rPr>
              <a:t>che i  </a:t>
            </a:r>
            <a:r>
              <a:rPr sz="2400" spc="-5" dirty="0">
                <a:latin typeface="Verdana"/>
                <a:cs typeface="Verdana"/>
              </a:rPr>
              <a:t>coefficienti delle </a:t>
            </a:r>
            <a:r>
              <a:rPr sz="2400" i="1" dirty="0">
                <a:latin typeface="Verdana"/>
                <a:cs typeface="Verdana"/>
              </a:rPr>
              <a:t>Z </a:t>
            </a:r>
            <a:r>
              <a:rPr sz="2400" spc="-5" dirty="0">
                <a:latin typeface="Verdana"/>
                <a:cs typeface="Verdana"/>
              </a:rPr>
              <a:t>siano zero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serve </a:t>
            </a:r>
            <a:r>
              <a:rPr sz="2400" dirty="0">
                <a:latin typeface="Verdana"/>
                <a:cs typeface="Verdana"/>
              </a:rPr>
              <a:t>un contenuto  </a:t>
            </a:r>
            <a:r>
              <a:rPr sz="2400" spc="-5" dirty="0">
                <a:latin typeface="Verdana"/>
                <a:cs typeface="Verdana"/>
              </a:rPr>
              <a:t>predittivo sostanziale per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buona  approssimazione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normale.</a:t>
            </a:r>
            <a:endParaRPr sz="2400">
              <a:latin typeface="Verdana"/>
              <a:cs typeface="Verdana"/>
            </a:endParaRPr>
          </a:p>
          <a:p>
            <a:pPr marL="355600" marR="109220" indent="-342900">
              <a:lnSpc>
                <a:spcPct val="100000"/>
              </a:lnSpc>
              <a:spcBef>
                <a:spcPts val="118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Verdana"/>
                <a:cs typeface="Verdana"/>
              </a:rPr>
              <a:t>Il </a:t>
            </a:r>
            <a:r>
              <a:rPr sz="2400" spc="-5" dirty="0">
                <a:latin typeface="Verdana"/>
                <a:cs typeface="Verdana"/>
              </a:rPr>
              <a:t>confronto della statistica </a:t>
            </a:r>
            <a:r>
              <a:rPr sz="2400" i="1" dirty="0">
                <a:latin typeface="Verdana"/>
                <a:cs typeface="Verdana"/>
              </a:rPr>
              <a:t>F </a:t>
            </a:r>
            <a:r>
              <a:rPr sz="2400" spc="-5" dirty="0">
                <a:latin typeface="Verdana"/>
                <a:cs typeface="Verdana"/>
              </a:rPr>
              <a:t>del primo </a:t>
            </a:r>
            <a:r>
              <a:rPr sz="2400" dirty="0">
                <a:latin typeface="Verdana"/>
                <a:cs typeface="Verdana"/>
              </a:rPr>
              <a:t>stadio </a:t>
            </a:r>
            <a:r>
              <a:rPr sz="2400" spc="-5" dirty="0">
                <a:latin typeface="Verdana"/>
                <a:cs typeface="Verdana"/>
              </a:rPr>
              <a:t>con  </a:t>
            </a:r>
            <a:r>
              <a:rPr sz="2400" dirty="0">
                <a:latin typeface="Verdana"/>
                <a:cs typeface="Verdana"/>
              </a:rPr>
              <a:t>10 </a:t>
            </a:r>
            <a:r>
              <a:rPr sz="2400" spc="-10" dirty="0">
                <a:latin typeface="Verdana"/>
                <a:cs typeface="Verdana"/>
              </a:rPr>
              <a:t>verifica </a:t>
            </a:r>
            <a:r>
              <a:rPr sz="2400" dirty="0">
                <a:latin typeface="Verdana"/>
                <a:cs typeface="Verdana"/>
              </a:rPr>
              <a:t>se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distorsione del TSLS, </a:t>
            </a:r>
            <a:r>
              <a:rPr sz="2400" spc="-10" dirty="0">
                <a:latin typeface="Verdana"/>
                <a:cs typeface="Verdana"/>
              </a:rPr>
              <a:t>rispetto  all’OLS,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minore </a:t>
            </a:r>
            <a:r>
              <a:rPr sz="2400" spc="-5" dirty="0">
                <a:latin typeface="Verdana"/>
                <a:cs typeface="Verdana"/>
              </a:rPr>
              <a:t>del </a:t>
            </a:r>
            <a:r>
              <a:rPr sz="2400" dirty="0">
                <a:latin typeface="Verdana"/>
                <a:cs typeface="Verdana"/>
              </a:rPr>
              <a:t>10%. Se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i="1" dirty="0">
                <a:latin typeface="Verdana"/>
                <a:cs typeface="Verdana"/>
              </a:rPr>
              <a:t>F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minore di </a:t>
            </a:r>
            <a:r>
              <a:rPr sz="2400" dirty="0">
                <a:latin typeface="Verdana"/>
                <a:cs typeface="Verdana"/>
              </a:rPr>
              <a:t>10,  </a:t>
            </a:r>
            <a:r>
              <a:rPr sz="2400" spc="-5" dirty="0">
                <a:latin typeface="Verdana"/>
                <a:cs typeface="Verdana"/>
              </a:rPr>
              <a:t>la </a:t>
            </a:r>
            <a:r>
              <a:rPr sz="2400" spc="-10" dirty="0">
                <a:latin typeface="Verdana"/>
                <a:cs typeface="Verdana"/>
              </a:rPr>
              <a:t>distorsione relativa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superiore </a:t>
            </a:r>
            <a:r>
              <a:rPr sz="2400" dirty="0">
                <a:latin typeface="Verdana"/>
                <a:cs typeface="Verdana"/>
              </a:rPr>
              <a:t>al 10%, </a:t>
            </a:r>
            <a:r>
              <a:rPr sz="2400" spc="-5" dirty="0">
                <a:latin typeface="Verdana"/>
                <a:cs typeface="Verdana"/>
              </a:rPr>
              <a:t>cioè </a:t>
            </a:r>
            <a:r>
              <a:rPr sz="2400" spc="-10" dirty="0">
                <a:latin typeface="Verdana"/>
                <a:cs typeface="Verdana"/>
              </a:rPr>
              <a:t>il  </a:t>
            </a:r>
            <a:r>
              <a:rPr sz="2400" spc="-5" dirty="0">
                <a:latin typeface="Verdana"/>
                <a:cs typeface="Verdana"/>
              </a:rPr>
              <a:t>TSLS </a:t>
            </a:r>
            <a:r>
              <a:rPr sz="2400" dirty="0">
                <a:latin typeface="Verdana"/>
                <a:cs typeface="Verdana"/>
              </a:rPr>
              <a:t>può </a:t>
            </a:r>
            <a:r>
              <a:rPr sz="2400" spc="-5" dirty="0">
                <a:latin typeface="Verdana"/>
                <a:cs typeface="Verdana"/>
              </a:rPr>
              <a:t>avere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distorsione sostanziale (si  </a:t>
            </a:r>
            <a:r>
              <a:rPr sz="2400" dirty="0">
                <a:latin typeface="Verdana"/>
                <a:cs typeface="Verdana"/>
              </a:rPr>
              <a:t>veda </a:t>
            </a:r>
            <a:r>
              <a:rPr sz="2400" spc="-5" dirty="0">
                <a:latin typeface="Verdana"/>
                <a:cs typeface="Verdana"/>
              </a:rPr>
              <a:t>l’Appendice</a:t>
            </a:r>
            <a:r>
              <a:rPr sz="2400" spc="2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12.5).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182484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Che </a:t>
            </a:r>
            <a:r>
              <a:rPr spc="-10" dirty="0"/>
              <a:t>cosa fare </a:t>
            </a:r>
            <a:r>
              <a:rPr spc="-5" dirty="0"/>
              <a:t>se si </a:t>
            </a:r>
            <a:r>
              <a:rPr spc="-10" dirty="0"/>
              <a:t>hanno strumenti  deboli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35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45440" y="1494256"/>
            <a:ext cx="8214995" cy="1831271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393700" indent="-342900">
              <a:lnSpc>
                <a:spcPct val="100000"/>
              </a:lnSpc>
              <a:spcBef>
                <a:spcPts val="118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spc="-5" dirty="0">
                <a:latin typeface="Verdana"/>
                <a:cs typeface="Verdana"/>
              </a:rPr>
              <a:t>Procurarsi </a:t>
            </a:r>
            <a:r>
              <a:rPr sz="2000" dirty="0">
                <a:latin typeface="Verdana"/>
                <a:cs typeface="Verdana"/>
              </a:rPr>
              <a:t>strumenti </a:t>
            </a:r>
            <a:r>
              <a:rPr sz="2000" spc="-5" dirty="0">
                <a:latin typeface="Verdana"/>
                <a:cs typeface="Verdana"/>
              </a:rPr>
              <a:t>migliori (più facile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dirsi </a:t>
            </a:r>
            <a:r>
              <a:rPr sz="2000" dirty="0">
                <a:latin typeface="Verdana"/>
                <a:cs typeface="Verdana"/>
              </a:rPr>
              <a:t>che a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farsi!)</a:t>
            </a:r>
          </a:p>
          <a:p>
            <a:pPr marL="393700" marR="55880" indent="-342900">
              <a:lnSpc>
                <a:spcPct val="100000"/>
              </a:lnSpc>
              <a:spcBef>
                <a:spcPts val="108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dirty="0">
                <a:latin typeface="Verdana"/>
                <a:cs typeface="Verdana"/>
              </a:rPr>
              <a:t>Se si hanno </a:t>
            </a:r>
            <a:r>
              <a:rPr sz="2000" spc="-5" dirty="0">
                <a:latin typeface="Verdana"/>
                <a:cs typeface="Verdana"/>
              </a:rPr>
              <a:t>molti </a:t>
            </a:r>
            <a:r>
              <a:rPr sz="2000" dirty="0">
                <a:latin typeface="Verdana"/>
                <a:cs typeface="Verdana"/>
              </a:rPr>
              <a:t>strumenti, alcuni sono </a:t>
            </a:r>
            <a:r>
              <a:rPr sz="2000" spc="-5" dirty="0">
                <a:latin typeface="Verdana"/>
                <a:cs typeface="Verdana"/>
              </a:rPr>
              <a:t>probabilmente più  deboli di altri </a:t>
            </a:r>
            <a:r>
              <a:rPr sz="2000" dirty="0">
                <a:latin typeface="Verdana"/>
                <a:cs typeface="Verdana"/>
              </a:rPr>
              <a:t>ed è una </a:t>
            </a:r>
            <a:r>
              <a:rPr sz="2000" spc="-5" dirty="0">
                <a:latin typeface="Verdana"/>
                <a:cs typeface="Verdana"/>
              </a:rPr>
              <a:t>buona </a:t>
            </a:r>
            <a:r>
              <a:rPr sz="2000" spc="-10" dirty="0">
                <a:latin typeface="Verdana"/>
                <a:cs typeface="Verdana"/>
              </a:rPr>
              <a:t>idea </a:t>
            </a:r>
            <a:r>
              <a:rPr sz="2000" spc="-5" dirty="0">
                <a:latin typeface="Verdana"/>
                <a:cs typeface="Verdana"/>
              </a:rPr>
              <a:t>scartare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più deboli  (scartando </a:t>
            </a:r>
            <a:r>
              <a:rPr sz="2000" dirty="0">
                <a:latin typeface="Verdana"/>
                <a:cs typeface="Verdana"/>
              </a:rPr>
              <a:t>uno strumento </a:t>
            </a:r>
            <a:r>
              <a:rPr sz="2000" spc="-5" dirty="0">
                <a:latin typeface="Verdana"/>
                <a:cs typeface="Verdana"/>
              </a:rPr>
              <a:t>irrilevante </a:t>
            </a:r>
            <a:r>
              <a:rPr sz="2000" dirty="0">
                <a:latin typeface="Verdana"/>
                <a:cs typeface="Verdana"/>
              </a:rPr>
              <a:t>si aumenta la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statistica  </a:t>
            </a:r>
            <a:r>
              <a:rPr sz="2000" i="1" dirty="0">
                <a:latin typeface="Verdana"/>
                <a:cs typeface="Verdana"/>
              </a:rPr>
              <a:t>F </a:t>
            </a:r>
            <a:r>
              <a:rPr sz="2000" spc="-5" dirty="0">
                <a:latin typeface="Verdana"/>
                <a:cs typeface="Verdana"/>
              </a:rPr>
              <a:t>del primo </a:t>
            </a:r>
            <a:r>
              <a:rPr sz="2000" dirty="0" err="1">
                <a:latin typeface="Verdana"/>
                <a:cs typeface="Verdana"/>
              </a:rPr>
              <a:t>stadio</a:t>
            </a:r>
            <a:r>
              <a:rPr sz="2000" dirty="0">
                <a:latin typeface="Verdana"/>
                <a:cs typeface="Verdana"/>
              </a:rPr>
              <a:t>)</a:t>
            </a:r>
            <a:endParaRPr lang="it-IT"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542290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Stima </a:t>
            </a:r>
            <a:r>
              <a:rPr spc="-10" dirty="0"/>
              <a:t>con strumenti</a:t>
            </a:r>
            <a:r>
              <a:rPr spc="30" dirty="0"/>
              <a:t> </a:t>
            </a:r>
            <a:r>
              <a:rPr spc="-5" dirty="0"/>
              <a:t>deboli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36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20040" y="1630807"/>
            <a:ext cx="8308340" cy="413004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76200" marR="107950">
              <a:lnSpc>
                <a:spcPct val="99500"/>
              </a:lnSpc>
              <a:spcBef>
                <a:spcPts val="114"/>
              </a:spcBef>
            </a:pPr>
            <a:r>
              <a:rPr sz="2000" spc="-5" dirty="0">
                <a:latin typeface="Verdana"/>
                <a:cs typeface="Verdana"/>
              </a:rPr>
              <a:t>Non </a:t>
            </a:r>
            <a:r>
              <a:rPr sz="2000" dirty="0">
                <a:latin typeface="Verdana"/>
                <a:cs typeface="Verdana"/>
              </a:rPr>
              <a:t>ci sono </a:t>
            </a:r>
            <a:r>
              <a:rPr sz="2000" spc="-5" dirty="0">
                <a:latin typeface="Verdana"/>
                <a:cs typeface="Verdana"/>
              </a:rPr>
              <a:t>stimatori </a:t>
            </a:r>
            <a:r>
              <a:rPr sz="2000" dirty="0">
                <a:latin typeface="Verdana"/>
                <a:cs typeface="Verdana"/>
              </a:rPr>
              <a:t>non </a:t>
            </a:r>
            <a:r>
              <a:rPr sz="2000" spc="-5" dirty="0">
                <a:latin typeface="Verdana"/>
                <a:cs typeface="Verdana"/>
              </a:rPr>
              <a:t>distorti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strumenti sono </a:t>
            </a:r>
            <a:r>
              <a:rPr sz="2000" spc="-5" dirty="0">
                <a:latin typeface="Verdana"/>
                <a:cs typeface="Verdana"/>
              </a:rPr>
              <a:t>deboli </a:t>
            </a:r>
            <a:r>
              <a:rPr sz="2000" dirty="0">
                <a:latin typeface="Verdana"/>
                <a:cs typeface="Verdana"/>
              </a:rPr>
              <a:t>o  </a:t>
            </a:r>
            <a:r>
              <a:rPr sz="2000" spc="-5" dirty="0">
                <a:latin typeface="Verdana"/>
                <a:cs typeface="Verdana"/>
              </a:rPr>
              <a:t>irrilevanti. Tuttavia, </a:t>
            </a:r>
            <a:r>
              <a:rPr sz="2000" dirty="0">
                <a:latin typeface="Verdana"/>
                <a:cs typeface="Verdana"/>
              </a:rPr>
              <a:t>alcuni </a:t>
            </a:r>
            <a:r>
              <a:rPr sz="2000" spc="-5" dirty="0">
                <a:latin typeface="Verdana"/>
                <a:cs typeface="Verdana"/>
              </a:rPr>
              <a:t>stimatori </a:t>
            </a:r>
            <a:r>
              <a:rPr sz="2000" dirty="0">
                <a:latin typeface="Verdana"/>
                <a:cs typeface="Verdana"/>
              </a:rPr>
              <a:t>hanno una </a:t>
            </a:r>
            <a:r>
              <a:rPr sz="2000" spc="-5" dirty="0">
                <a:latin typeface="Verdana"/>
                <a:cs typeface="Verdana"/>
              </a:rPr>
              <a:t>distribuzione  più </a:t>
            </a:r>
            <a:r>
              <a:rPr sz="2000" dirty="0">
                <a:latin typeface="Verdana"/>
                <a:cs typeface="Verdana"/>
              </a:rPr>
              <a:t>centrata su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spc="-5" dirty="0">
                <a:latin typeface="Verdana"/>
                <a:cs typeface="Verdana"/>
              </a:rPr>
              <a:t>del</a:t>
            </a:r>
            <a:r>
              <a:rPr sz="2000" spc="-28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TSLS.</a:t>
            </a:r>
          </a:p>
          <a:p>
            <a:pPr marL="419100" indent="-342900">
              <a:lnSpc>
                <a:spcPct val="100000"/>
              </a:lnSpc>
              <a:spcBef>
                <a:spcPts val="1105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Uno di </a:t>
            </a:r>
            <a:r>
              <a:rPr sz="2000" spc="-5" dirty="0">
                <a:latin typeface="Verdana"/>
                <a:cs typeface="Verdana"/>
              </a:rPr>
              <a:t>questi </a:t>
            </a:r>
            <a:r>
              <a:rPr sz="2000" dirty="0">
                <a:latin typeface="Verdana"/>
                <a:cs typeface="Verdana"/>
              </a:rPr>
              <a:t>stimatori è </a:t>
            </a:r>
            <a:r>
              <a:rPr sz="2000" spc="-5" dirty="0">
                <a:latin typeface="Verdana"/>
                <a:cs typeface="Verdana"/>
              </a:rPr>
              <a:t>quello di massima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verosimiglianza</a:t>
            </a:r>
            <a:endParaRPr sz="2000" dirty="0">
              <a:latin typeface="Verdana"/>
              <a:cs typeface="Verdana"/>
            </a:endParaRPr>
          </a:p>
          <a:p>
            <a:pPr marL="4191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informazione limitata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5" dirty="0">
                <a:latin typeface="Verdana"/>
                <a:cs typeface="Verdana"/>
              </a:rPr>
              <a:t>(LIML)</a:t>
            </a:r>
            <a:endParaRPr sz="2000" dirty="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spcBef>
                <a:spcPts val="1080"/>
              </a:spcBef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Lo </a:t>
            </a:r>
            <a:r>
              <a:rPr sz="2000" spc="-5" dirty="0">
                <a:latin typeface="Verdana"/>
                <a:cs typeface="Verdana"/>
              </a:rPr>
              <a:t>stimatore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LIML</a:t>
            </a:r>
          </a:p>
          <a:p>
            <a:pPr marL="819785" lvl="1" indent="-287020">
              <a:lnSpc>
                <a:spcPct val="100000"/>
              </a:lnSpc>
              <a:spcBef>
                <a:spcPts val="1040"/>
              </a:spcBef>
              <a:buChar char="–"/>
              <a:tabLst>
                <a:tab pos="819785" algn="l"/>
                <a:tab pos="820419" algn="l"/>
              </a:tabLst>
            </a:pPr>
            <a:r>
              <a:rPr sz="1800" spc="-5" dirty="0">
                <a:latin typeface="Verdana"/>
                <a:cs typeface="Verdana"/>
              </a:rPr>
              <a:t>può essere derivato </a:t>
            </a:r>
            <a:r>
              <a:rPr sz="1800" dirty="0">
                <a:latin typeface="Verdana"/>
                <a:cs typeface="Verdana"/>
              </a:rPr>
              <a:t>come stimatore </a:t>
            </a:r>
            <a:r>
              <a:rPr sz="1800" spc="-5" dirty="0">
                <a:latin typeface="Verdana"/>
                <a:cs typeface="Verdana"/>
              </a:rPr>
              <a:t>di </a:t>
            </a:r>
            <a:r>
              <a:rPr sz="1800" dirty="0">
                <a:latin typeface="Verdana"/>
                <a:cs typeface="Verdana"/>
              </a:rPr>
              <a:t>massima</a:t>
            </a:r>
            <a:r>
              <a:rPr sz="1800" spc="10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verosimiglianza</a:t>
            </a:r>
          </a:p>
          <a:p>
            <a:pPr marL="819785" lvl="1" indent="-287020">
              <a:lnSpc>
                <a:spcPct val="100000"/>
              </a:lnSpc>
              <a:spcBef>
                <a:spcPts val="1010"/>
              </a:spcBef>
              <a:buChar char="–"/>
              <a:tabLst>
                <a:tab pos="819785" algn="l"/>
                <a:tab pos="820419" algn="l"/>
              </a:tabLst>
            </a:pPr>
            <a:r>
              <a:rPr sz="1800" dirty="0">
                <a:latin typeface="Verdana"/>
                <a:cs typeface="Verdana"/>
              </a:rPr>
              <a:t>è il valore </a:t>
            </a:r>
            <a:r>
              <a:rPr sz="1800" spc="-5" dirty="0">
                <a:latin typeface="Verdana"/>
                <a:cs typeface="Verdana"/>
              </a:rPr>
              <a:t>di </a:t>
            </a:r>
            <a:r>
              <a:rPr sz="1800" i="1" spc="-15" dirty="0">
                <a:latin typeface="Arial"/>
                <a:cs typeface="Arial"/>
              </a:rPr>
              <a:t>β</a:t>
            </a:r>
            <a:r>
              <a:rPr sz="1800" spc="-22" baseline="-20833" dirty="0">
                <a:latin typeface="Verdana"/>
                <a:cs typeface="Verdana"/>
              </a:rPr>
              <a:t>1 </a:t>
            </a:r>
            <a:r>
              <a:rPr sz="1800" dirty="0">
                <a:latin typeface="Verdana"/>
                <a:cs typeface="Verdana"/>
              </a:rPr>
              <a:t>che minimizza il </a:t>
            </a:r>
            <a:r>
              <a:rPr sz="1800" spc="-5" dirty="0">
                <a:latin typeface="Verdana"/>
                <a:cs typeface="Verdana"/>
              </a:rPr>
              <a:t>valore-</a:t>
            </a:r>
            <a:r>
              <a:rPr sz="1800" i="1" spc="-5" dirty="0">
                <a:latin typeface="Verdana"/>
                <a:cs typeface="Verdana"/>
              </a:rPr>
              <a:t>p </a:t>
            </a:r>
            <a:r>
              <a:rPr sz="1800" spc="-5" dirty="0">
                <a:latin typeface="Verdana"/>
                <a:cs typeface="Verdana"/>
              </a:rPr>
              <a:t>del test </a:t>
            </a:r>
            <a:r>
              <a:rPr sz="1800" dirty="0">
                <a:latin typeface="Verdana"/>
                <a:cs typeface="Verdana"/>
              </a:rPr>
              <a:t>AR</a:t>
            </a:r>
            <a:r>
              <a:rPr sz="1800" spc="-13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(!)</a:t>
            </a:r>
            <a:endParaRPr sz="1800" dirty="0">
              <a:latin typeface="Verdana"/>
              <a:cs typeface="Verdana"/>
            </a:endParaRPr>
          </a:p>
          <a:p>
            <a:pPr lvl="1">
              <a:lnSpc>
                <a:spcPct val="100000"/>
              </a:lnSpc>
              <a:spcBef>
                <a:spcPts val="20"/>
              </a:spcBef>
              <a:buFont typeface="Verdana"/>
              <a:buChar char="–"/>
            </a:pPr>
            <a:endParaRPr sz="3750" dirty="0">
              <a:latin typeface="Verdana"/>
              <a:cs typeface="Verdana"/>
            </a:endParaRPr>
          </a:p>
          <a:p>
            <a:pPr marL="419100" indent="-342900">
              <a:lnSpc>
                <a:spcPct val="100000"/>
              </a:lnSpc>
              <a:buChar char="•"/>
              <a:tabLst>
                <a:tab pos="418465" algn="l"/>
                <a:tab pos="419100" algn="l"/>
              </a:tabLst>
            </a:pPr>
            <a:r>
              <a:rPr sz="2000" dirty="0">
                <a:latin typeface="Verdana"/>
                <a:cs typeface="Verdana"/>
              </a:rPr>
              <a:t>Per </a:t>
            </a:r>
            <a:r>
              <a:rPr sz="2000" spc="-5" dirty="0">
                <a:latin typeface="Verdana"/>
                <a:cs typeface="Verdana"/>
              </a:rPr>
              <a:t>approfondire stimatori, verifiche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intervalli </a:t>
            </a:r>
            <a:r>
              <a:rPr sz="2000" dirty="0">
                <a:latin typeface="Verdana"/>
                <a:cs typeface="Verdana"/>
              </a:rPr>
              <a:t>di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confidenza</a:t>
            </a:r>
          </a:p>
          <a:p>
            <a:pPr marL="419100">
              <a:lnSpc>
                <a:spcPct val="100000"/>
              </a:lnSpc>
            </a:pPr>
            <a:r>
              <a:rPr sz="2000" dirty="0">
                <a:latin typeface="Verdana"/>
                <a:cs typeface="Verdana"/>
              </a:rPr>
              <a:t>nel caso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strumenti </a:t>
            </a:r>
            <a:r>
              <a:rPr sz="2000" spc="-10" dirty="0">
                <a:latin typeface="Verdana"/>
                <a:cs typeface="Verdana"/>
              </a:rPr>
              <a:t>deboli,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veda l’Appendice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12.5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758380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Verifica dell’assunzione 2:</a:t>
            </a:r>
            <a:r>
              <a:rPr spc="65" dirty="0"/>
              <a:t> </a:t>
            </a:r>
            <a:r>
              <a:rPr spc="-5" dirty="0"/>
              <a:t>esogeneità</a:t>
            </a:r>
          </a:p>
          <a:p>
            <a:pPr marL="12700">
              <a:lnSpc>
                <a:spcPct val="100000"/>
              </a:lnSpc>
            </a:pPr>
            <a:r>
              <a:rPr spc="-5" dirty="0"/>
              <a:t>dello</a:t>
            </a:r>
            <a:r>
              <a:rPr spc="20" dirty="0"/>
              <a:t> </a:t>
            </a:r>
            <a:r>
              <a:rPr spc="-10" dirty="0"/>
              <a:t>strumento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37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58140" y="1632330"/>
            <a:ext cx="8184515" cy="4348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spc="-5" dirty="0">
                <a:latin typeface="Verdana"/>
                <a:cs typeface="Verdana"/>
              </a:rPr>
              <a:t>Esogeneità dello </a:t>
            </a:r>
            <a:r>
              <a:rPr sz="2400" dirty="0">
                <a:latin typeface="Verdana"/>
                <a:cs typeface="Verdana"/>
              </a:rPr>
              <a:t>strumento: </a:t>
            </a:r>
            <a:r>
              <a:rPr sz="2400" b="1" i="1" spc="-5" dirty="0">
                <a:latin typeface="Verdana"/>
                <a:cs typeface="Verdana"/>
              </a:rPr>
              <a:t>Tutti </a:t>
            </a:r>
            <a:r>
              <a:rPr sz="2400" spc="-5" dirty="0">
                <a:latin typeface="Verdana"/>
                <a:cs typeface="Verdana"/>
              </a:rPr>
              <a:t>gli</a:t>
            </a:r>
            <a:r>
              <a:rPr sz="2400" spc="114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strumenti</a:t>
            </a:r>
            <a:endParaRPr sz="2400">
              <a:latin typeface="Verdana"/>
              <a:cs typeface="Verdana"/>
            </a:endParaRPr>
          </a:p>
          <a:p>
            <a:pPr marL="3810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sono correlati con il termine</a:t>
            </a:r>
            <a:r>
              <a:rPr sz="2400" spc="1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d’errore:</a:t>
            </a:r>
            <a:endParaRPr sz="2400">
              <a:latin typeface="Verdana"/>
              <a:cs typeface="Verdana"/>
            </a:endParaRPr>
          </a:p>
          <a:p>
            <a:pPr marL="3810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corr(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spc="-7" baseline="-20833" dirty="0">
                <a:latin typeface="Verdana"/>
                <a:cs typeface="Verdana"/>
              </a:rPr>
              <a:t>1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) = 0,…, </a:t>
            </a:r>
            <a:r>
              <a:rPr sz="2400" spc="-5" dirty="0">
                <a:latin typeface="Verdana"/>
                <a:cs typeface="Verdana"/>
              </a:rPr>
              <a:t>corr(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mi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) =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0</a:t>
            </a:r>
            <a:endParaRPr sz="2400">
              <a:latin typeface="Verdana"/>
              <a:cs typeface="Verdana"/>
            </a:endParaRPr>
          </a:p>
          <a:p>
            <a:pPr marL="381000" marR="259079" indent="-342900">
              <a:lnSpc>
                <a:spcPct val="98500"/>
              </a:lnSpc>
              <a:spcBef>
                <a:spcPts val="1220"/>
              </a:spcBef>
              <a:buChar char="•"/>
              <a:tabLst>
                <a:tab pos="380365" algn="l"/>
                <a:tab pos="381000" algn="l"/>
                <a:tab pos="3169920" algn="l"/>
              </a:tabLst>
            </a:pPr>
            <a:r>
              <a:rPr sz="2400" dirty="0">
                <a:latin typeface="Verdana"/>
                <a:cs typeface="Verdana"/>
              </a:rPr>
              <a:t>Se </a:t>
            </a:r>
            <a:r>
              <a:rPr sz="2400" spc="-5" dirty="0">
                <a:latin typeface="Verdana"/>
                <a:cs typeface="Verdana"/>
              </a:rPr>
              <a:t>gli </a:t>
            </a:r>
            <a:r>
              <a:rPr sz="2400" dirty="0">
                <a:latin typeface="Verdana"/>
                <a:cs typeface="Verdana"/>
              </a:rPr>
              <a:t>strumenti </a:t>
            </a:r>
            <a:r>
              <a:rPr sz="2400" spc="-5" dirty="0">
                <a:latin typeface="Verdana"/>
                <a:cs typeface="Verdana"/>
              </a:rPr>
              <a:t>sono correlati con il termine  d’errore, il primo </a:t>
            </a:r>
            <a:r>
              <a:rPr sz="2400" dirty="0">
                <a:latin typeface="Verdana"/>
                <a:cs typeface="Verdana"/>
              </a:rPr>
              <a:t>stadio </a:t>
            </a:r>
            <a:r>
              <a:rPr sz="2400" spc="-5" dirty="0">
                <a:latin typeface="Verdana"/>
                <a:cs typeface="Verdana"/>
              </a:rPr>
              <a:t>del TSLS </a:t>
            </a:r>
            <a:r>
              <a:rPr sz="2400" dirty="0">
                <a:latin typeface="Verdana"/>
                <a:cs typeface="Verdana"/>
              </a:rPr>
              <a:t>non può </a:t>
            </a:r>
            <a:r>
              <a:rPr sz="2400" spc="-10" dirty="0">
                <a:latin typeface="Verdana"/>
                <a:cs typeface="Verdana"/>
              </a:rPr>
              <a:t>isolare  </a:t>
            </a:r>
            <a:r>
              <a:rPr sz="2400" dirty="0">
                <a:latin typeface="Verdana"/>
                <a:cs typeface="Verdana"/>
              </a:rPr>
              <a:t>una componente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spc="-10" dirty="0">
                <a:latin typeface="Verdana"/>
                <a:cs typeface="Verdana"/>
              </a:rPr>
              <a:t>incorrelata </a:t>
            </a:r>
            <a:r>
              <a:rPr sz="2400" spc="-5" dirty="0">
                <a:latin typeface="Verdana"/>
                <a:cs typeface="Verdana"/>
              </a:rPr>
              <a:t>con il termine  d’errore,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perciò</a:t>
            </a:r>
            <a:r>
              <a:rPr sz="2400" spc="-330" dirty="0">
                <a:latin typeface="Verdana"/>
                <a:cs typeface="Verdana"/>
              </a:rPr>
              <a:t> </a:t>
            </a:r>
            <a:r>
              <a:rPr sz="3825" i="1" spc="-682" baseline="-3267" dirty="0">
                <a:latin typeface="Times New Roman"/>
                <a:cs typeface="Times New Roman"/>
              </a:rPr>
              <a:t>X</a:t>
            </a:r>
            <a:r>
              <a:rPr sz="3825" spc="-682" baseline="10893" dirty="0">
                <a:latin typeface="Times New Roman"/>
                <a:cs typeface="Times New Roman"/>
              </a:rPr>
              <a:t>ˆ	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5" dirty="0">
                <a:latin typeface="Verdana"/>
                <a:cs typeface="Verdana"/>
              </a:rPr>
              <a:t>correlata con </a:t>
            </a:r>
            <a:r>
              <a:rPr sz="2400" i="1" dirty="0">
                <a:latin typeface="Verdana"/>
                <a:cs typeface="Verdana"/>
              </a:rPr>
              <a:t>u </a:t>
            </a:r>
            <a:r>
              <a:rPr sz="2400" dirty="0">
                <a:latin typeface="Verdana"/>
                <a:cs typeface="Verdana"/>
              </a:rPr>
              <a:t>e </a:t>
            </a:r>
            <a:r>
              <a:rPr sz="2400" spc="-5" dirty="0">
                <a:latin typeface="Verdana"/>
                <a:cs typeface="Verdana"/>
              </a:rPr>
              <a:t>il TSLS </a:t>
            </a:r>
            <a:r>
              <a:rPr sz="2400" dirty="0">
                <a:latin typeface="Verdana"/>
                <a:cs typeface="Verdana"/>
              </a:rPr>
              <a:t>è  </a:t>
            </a:r>
            <a:r>
              <a:rPr sz="2400" spc="-10" dirty="0">
                <a:latin typeface="Verdana"/>
                <a:cs typeface="Verdana"/>
              </a:rPr>
              <a:t>inconsistente.</a:t>
            </a:r>
            <a:endParaRPr sz="2400">
              <a:latin typeface="Verdana"/>
              <a:cs typeface="Verdana"/>
            </a:endParaRPr>
          </a:p>
          <a:p>
            <a:pPr marL="381000" marR="30480" indent="-342900">
              <a:lnSpc>
                <a:spcPct val="100000"/>
              </a:lnSpc>
              <a:spcBef>
                <a:spcPts val="1175"/>
              </a:spcBef>
              <a:buChar char="•"/>
              <a:tabLst>
                <a:tab pos="380365" algn="l"/>
                <a:tab pos="381000" algn="l"/>
              </a:tabLst>
            </a:pPr>
            <a:r>
              <a:rPr sz="2400" dirty="0">
                <a:latin typeface="Verdana"/>
                <a:cs typeface="Verdana"/>
              </a:rPr>
              <a:t>Se ci </a:t>
            </a:r>
            <a:r>
              <a:rPr sz="2400" spc="-5" dirty="0">
                <a:latin typeface="Verdana"/>
                <a:cs typeface="Verdana"/>
              </a:rPr>
              <a:t>sono più </a:t>
            </a:r>
            <a:r>
              <a:rPr sz="2400" dirty="0">
                <a:latin typeface="Verdana"/>
                <a:cs typeface="Verdana"/>
              </a:rPr>
              <a:t>strumenti che </a:t>
            </a:r>
            <a:r>
              <a:rPr sz="2400" spc="-5" dirty="0">
                <a:latin typeface="Verdana"/>
                <a:cs typeface="Verdana"/>
              </a:rPr>
              <a:t>regressori endogeni, 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possibile </a:t>
            </a:r>
            <a:r>
              <a:rPr sz="2400" spc="-5" dirty="0">
                <a:latin typeface="Verdana"/>
                <a:cs typeface="Verdana"/>
              </a:rPr>
              <a:t>verificare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i="1" spc="-5" dirty="0">
                <a:latin typeface="Verdana"/>
                <a:cs typeface="Verdana"/>
              </a:rPr>
              <a:t>parzialmente </a:t>
            </a:r>
            <a:r>
              <a:rPr sz="2400" dirty="0">
                <a:latin typeface="Verdana"/>
                <a:cs typeface="Verdana"/>
              </a:rPr>
              <a:t>– </a:t>
            </a:r>
            <a:r>
              <a:rPr sz="2400" spc="-5" dirty="0">
                <a:latin typeface="Verdana"/>
                <a:cs typeface="Verdana"/>
              </a:rPr>
              <a:t>l’esogeneità  dello</a:t>
            </a:r>
            <a:r>
              <a:rPr sz="2400" spc="30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strumento.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8580" marR="508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Verifica della validità degli </a:t>
            </a:r>
            <a:r>
              <a:rPr spc="-10" dirty="0"/>
              <a:t>strumenti:  </a:t>
            </a:r>
            <a:r>
              <a:rPr spc="-5" dirty="0"/>
              <a:t>riepilogo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38</a:t>
            </a:fld>
            <a:endParaRPr dirty="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212455" cy="43440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940435">
              <a:lnSpc>
                <a:spcPct val="100000"/>
              </a:lnSpc>
              <a:spcBef>
                <a:spcPts val="105"/>
              </a:spcBef>
            </a:pPr>
            <a:r>
              <a:rPr sz="2000" spc="-5" dirty="0">
                <a:latin typeface="Verdana"/>
                <a:cs typeface="Verdana"/>
              </a:rPr>
              <a:t>Questo riepilogo considera il </a:t>
            </a:r>
            <a:r>
              <a:rPr sz="2000" dirty="0">
                <a:latin typeface="Verdana"/>
                <a:cs typeface="Verdana"/>
              </a:rPr>
              <a:t>caso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singola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.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due  requisiti per la validità degli </a:t>
            </a:r>
            <a:r>
              <a:rPr sz="2000" dirty="0">
                <a:latin typeface="Verdana"/>
                <a:cs typeface="Verdana"/>
              </a:rPr>
              <a:t>strumenti</a:t>
            </a:r>
            <a:r>
              <a:rPr sz="2000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sono: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460375" indent="-448309">
              <a:lnSpc>
                <a:spcPct val="100000"/>
              </a:lnSpc>
              <a:buFont typeface="Verdana"/>
              <a:buAutoNum type="arabicPeriod"/>
              <a:tabLst>
                <a:tab pos="460375" algn="l"/>
                <a:tab pos="461009" algn="l"/>
              </a:tabLst>
            </a:pPr>
            <a:r>
              <a:rPr sz="2000" b="1" i="1" dirty="0">
                <a:latin typeface="Verdana"/>
                <a:cs typeface="Verdana"/>
              </a:rPr>
              <a:t>Rilevanza</a:t>
            </a:r>
            <a:endParaRPr sz="2000">
              <a:latin typeface="Verdana"/>
              <a:cs typeface="Verdana"/>
            </a:endParaRPr>
          </a:p>
          <a:p>
            <a:pPr marL="876935" marR="424180" lvl="1" indent="-357505">
              <a:lnSpc>
                <a:spcPct val="100000"/>
              </a:lnSpc>
              <a:spcBef>
                <a:spcPts val="480"/>
              </a:spcBef>
              <a:buChar char="•"/>
              <a:tabLst>
                <a:tab pos="876935" algn="l"/>
                <a:tab pos="877569" algn="l"/>
              </a:tabLst>
            </a:pPr>
            <a:r>
              <a:rPr sz="2000" spc="-5" dirty="0">
                <a:latin typeface="Verdana"/>
                <a:cs typeface="Verdana"/>
              </a:rPr>
              <a:t>Almeno </a:t>
            </a:r>
            <a:r>
              <a:rPr sz="2000" dirty="0">
                <a:latin typeface="Verdana"/>
                <a:cs typeface="Verdana"/>
              </a:rPr>
              <a:t>uno strumento </a:t>
            </a:r>
            <a:r>
              <a:rPr sz="2000" spc="-5" dirty="0">
                <a:latin typeface="Verdana"/>
                <a:cs typeface="Verdana"/>
              </a:rPr>
              <a:t>deve </a:t>
            </a:r>
            <a:r>
              <a:rPr sz="2000" dirty="0">
                <a:latin typeface="Verdana"/>
                <a:cs typeface="Verdana"/>
              </a:rPr>
              <a:t>entrare </a:t>
            </a:r>
            <a:r>
              <a:rPr sz="2000" spc="-5" dirty="0">
                <a:latin typeface="Verdana"/>
                <a:cs typeface="Verdana"/>
              </a:rPr>
              <a:t>nella</a:t>
            </a:r>
            <a:r>
              <a:rPr sz="2000" spc="-13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controparte  </a:t>
            </a:r>
            <a:r>
              <a:rPr sz="2000" spc="-10" dirty="0">
                <a:latin typeface="Verdana"/>
                <a:cs typeface="Verdana"/>
              </a:rPr>
              <a:t>della </a:t>
            </a:r>
            <a:r>
              <a:rPr sz="2000" spc="-5" dirty="0">
                <a:latin typeface="Verdana"/>
                <a:cs typeface="Verdana"/>
              </a:rPr>
              <a:t>regressione del primo</a:t>
            </a:r>
            <a:r>
              <a:rPr sz="2000" dirty="0">
                <a:latin typeface="Verdana"/>
                <a:cs typeface="Verdana"/>
              </a:rPr>
              <a:t> stadio.</a:t>
            </a:r>
            <a:endParaRPr sz="2000">
              <a:latin typeface="Verdana"/>
              <a:cs typeface="Verdana"/>
            </a:endParaRPr>
          </a:p>
          <a:p>
            <a:pPr marL="876935" lvl="1" indent="-357505">
              <a:lnSpc>
                <a:spcPct val="100000"/>
              </a:lnSpc>
              <a:spcBef>
                <a:spcPts val="480"/>
              </a:spcBef>
              <a:buChar char="•"/>
              <a:tabLst>
                <a:tab pos="876935" algn="l"/>
                <a:tab pos="877569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strumenti sono </a:t>
            </a:r>
            <a:r>
              <a:rPr sz="2000" spc="-10" dirty="0">
                <a:latin typeface="Verdana"/>
                <a:cs typeface="Verdana"/>
              </a:rPr>
              <a:t>deboli, </a:t>
            </a:r>
            <a:r>
              <a:rPr sz="2000" spc="-5" dirty="0">
                <a:latin typeface="Verdana"/>
                <a:cs typeface="Verdana"/>
              </a:rPr>
              <a:t>allora lo stimatore TSLS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  <a:endParaRPr sz="2000">
              <a:latin typeface="Verdana"/>
              <a:cs typeface="Verdana"/>
            </a:endParaRPr>
          </a:p>
          <a:p>
            <a:pPr marL="876935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distorto </a:t>
            </a:r>
            <a:r>
              <a:rPr sz="2000" dirty="0">
                <a:latin typeface="Verdana"/>
                <a:cs typeface="Verdana"/>
              </a:rPr>
              <a:t>e la statistica </a:t>
            </a:r>
            <a:r>
              <a:rPr sz="2000" i="1" dirty="0">
                <a:latin typeface="Verdana"/>
                <a:cs typeface="Verdana"/>
              </a:rPr>
              <a:t>t </a:t>
            </a:r>
            <a:r>
              <a:rPr sz="2000" dirty="0">
                <a:latin typeface="Verdana"/>
                <a:cs typeface="Verdana"/>
              </a:rPr>
              <a:t>ha una </a:t>
            </a:r>
            <a:r>
              <a:rPr sz="2000" spc="-5" dirty="0">
                <a:latin typeface="Verdana"/>
                <a:cs typeface="Verdana"/>
              </a:rPr>
              <a:t>distribuzione </a:t>
            </a:r>
            <a:r>
              <a:rPr sz="2000" dirty="0">
                <a:latin typeface="Verdana"/>
                <a:cs typeface="Verdana"/>
              </a:rPr>
              <a:t>non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normale</a:t>
            </a:r>
            <a:endParaRPr sz="2000">
              <a:latin typeface="Verdana"/>
              <a:cs typeface="Verdana"/>
            </a:endParaRPr>
          </a:p>
          <a:p>
            <a:pPr marL="876935" marR="102870" lvl="1" indent="-357505">
              <a:lnSpc>
                <a:spcPct val="100000"/>
              </a:lnSpc>
              <a:spcBef>
                <a:spcPts val="484"/>
              </a:spcBef>
              <a:buChar char="•"/>
              <a:tabLst>
                <a:tab pos="876935" algn="l"/>
                <a:tab pos="877569" algn="l"/>
              </a:tabLst>
            </a:pPr>
            <a:r>
              <a:rPr sz="2000" spc="-5" dirty="0">
                <a:latin typeface="Verdana"/>
                <a:cs typeface="Verdana"/>
              </a:rPr>
              <a:t>Per verificare </a:t>
            </a:r>
            <a:r>
              <a:rPr sz="2000" dirty="0">
                <a:latin typeface="Verdana"/>
                <a:cs typeface="Verdana"/>
              </a:rPr>
              <a:t>strumenti </a:t>
            </a:r>
            <a:r>
              <a:rPr sz="2000" spc="-5" dirty="0">
                <a:latin typeface="Verdana"/>
                <a:cs typeface="Verdana"/>
              </a:rPr>
              <a:t>deboli </a:t>
            </a:r>
            <a:r>
              <a:rPr sz="2000" dirty="0">
                <a:latin typeface="Verdana"/>
                <a:cs typeface="Verdana"/>
              </a:rPr>
              <a:t>con un </a:t>
            </a:r>
            <a:r>
              <a:rPr sz="2000" spc="-5" dirty="0">
                <a:latin typeface="Verdana"/>
                <a:cs typeface="Verdana"/>
              </a:rPr>
              <a:t>singolo regressore  </a:t>
            </a:r>
            <a:r>
              <a:rPr sz="2000" dirty="0">
                <a:latin typeface="Verdana"/>
                <a:cs typeface="Verdana"/>
              </a:rPr>
              <a:t>endogeno </a:t>
            </a:r>
            <a:r>
              <a:rPr sz="2000" spc="-5" dirty="0">
                <a:latin typeface="Verdana"/>
                <a:cs typeface="Verdana"/>
              </a:rPr>
              <a:t>incluso,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verifica la </a:t>
            </a:r>
            <a:r>
              <a:rPr sz="2000" dirty="0">
                <a:latin typeface="Verdana"/>
                <a:cs typeface="Verdana"/>
              </a:rPr>
              <a:t>statistica </a:t>
            </a:r>
            <a:r>
              <a:rPr sz="2000" i="1" dirty="0">
                <a:latin typeface="Verdana"/>
                <a:cs typeface="Verdana"/>
              </a:rPr>
              <a:t>F </a:t>
            </a:r>
            <a:r>
              <a:rPr sz="2000" spc="-5" dirty="0">
                <a:latin typeface="Verdana"/>
                <a:cs typeface="Verdana"/>
              </a:rPr>
              <a:t>del primo  </a:t>
            </a:r>
            <a:r>
              <a:rPr sz="2000" dirty="0">
                <a:latin typeface="Verdana"/>
                <a:cs typeface="Verdana"/>
              </a:rPr>
              <a:t>stadio</a:t>
            </a:r>
            <a:endParaRPr sz="2000">
              <a:latin typeface="Verdana"/>
              <a:cs typeface="Verdana"/>
            </a:endParaRPr>
          </a:p>
          <a:p>
            <a:pPr marL="1215390" lvl="2" indent="-338455">
              <a:lnSpc>
                <a:spcPct val="100000"/>
              </a:lnSpc>
              <a:spcBef>
                <a:spcPts val="440"/>
              </a:spcBef>
              <a:buChar char="–"/>
              <a:tabLst>
                <a:tab pos="1214755" algn="l"/>
                <a:tab pos="1215390" algn="l"/>
              </a:tabLst>
            </a:pPr>
            <a:r>
              <a:rPr sz="1800" dirty="0">
                <a:latin typeface="Verdana"/>
                <a:cs typeface="Verdana"/>
              </a:rPr>
              <a:t>Se </a:t>
            </a:r>
            <a:r>
              <a:rPr sz="1800" i="1" spc="-5" dirty="0">
                <a:latin typeface="Verdana"/>
                <a:cs typeface="Verdana"/>
              </a:rPr>
              <a:t>F</a:t>
            </a:r>
            <a:r>
              <a:rPr sz="1800" spc="-5" dirty="0">
                <a:latin typeface="Verdana"/>
                <a:cs typeface="Verdana"/>
              </a:rPr>
              <a:t>&gt;10, gli strumenti </a:t>
            </a:r>
            <a:r>
              <a:rPr sz="1800" dirty="0">
                <a:latin typeface="Verdana"/>
                <a:cs typeface="Verdana"/>
              </a:rPr>
              <a:t>sono forti – si usa </a:t>
            </a:r>
            <a:r>
              <a:rPr sz="1800" spc="5" dirty="0">
                <a:latin typeface="Verdana"/>
                <a:cs typeface="Verdana"/>
              </a:rPr>
              <a:t>il</a:t>
            </a:r>
            <a:r>
              <a:rPr sz="1800" spc="60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TSLS</a:t>
            </a:r>
            <a:endParaRPr sz="1800">
              <a:latin typeface="Verdana"/>
              <a:cs typeface="Verdana"/>
            </a:endParaRPr>
          </a:p>
          <a:p>
            <a:pPr marL="1215390" lvl="2" indent="-338455">
              <a:lnSpc>
                <a:spcPct val="100000"/>
              </a:lnSpc>
              <a:spcBef>
                <a:spcPts val="434"/>
              </a:spcBef>
              <a:buChar char="–"/>
              <a:tabLst>
                <a:tab pos="1214755" algn="l"/>
                <a:tab pos="1215390" algn="l"/>
              </a:tabLst>
            </a:pPr>
            <a:r>
              <a:rPr sz="1800" dirty="0">
                <a:latin typeface="Verdana"/>
                <a:cs typeface="Verdana"/>
              </a:rPr>
              <a:t>Se </a:t>
            </a:r>
            <a:r>
              <a:rPr sz="1800" i="1" spc="-5" dirty="0">
                <a:latin typeface="Verdana"/>
                <a:cs typeface="Verdana"/>
              </a:rPr>
              <a:t>F</a:t>
            </a:r>
            <a:r>
              <a:rPr sz="1800" spc="-5" dirty="0">
                <a:latin typeface="Verdana"/>
                <a:cs typeface="Verdana"/>
              </a:rPr>
              <a:t>&lt;10, gli strumenti </a:t>
            </a:r>
            <a:r>
              <a:rPr sz="1800" dirty="0">
                <a:latin typeface="Verdana"/>
                <a:cs typeface="Verdana"/>
              </a:rPr>
              <a:t>sono </a:t>
            </a:r>
            <a:r>
              <a:rPr sz="1800" spc="-5" dirty="0">
                <a:latin typeface="Verdana"/>
                <a:cs typeface="Verdana"/>
              </a:rPr>
              <a:t>deboli </a:t>
            </a:r>
            <a:r>
              <a:rPr sz="1800" dirty="0">
                <a:latin typeface="Verdana"/>
                <a:cs typeface="Verdana"/>
              </a:rPr>
              <a:t>– si fa</a:t>
            </a:r>
            <a:r>
              <a:rPr sz="1800" spc="9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qualcosa.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272097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2.</a:t>
            </a:r>
            <a:r>
              <a:rPr spc="-70" dirty="0"/>
              <a:t> </a:t>
            </a:r>
            <a:r>
              <a:rPr i="1" spc="-5" dirty="0">
                <a:latin typeface="Verdana"/>
                <a:cs typeface="Verdana"/>
              </a:rPr>
              <a:t>Esogeneità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/>
              <a:t>12-</a:t>
            </a:r>
            <a:fld id="{81D60167-4931-47E6-BA6A-407CBD079E47}" type="slidenum">
              <a:rPr dirty="0"/>
              <a:t>39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332740" y="1630807"/>
            <a:ext cx="8243570" cy="3486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6400" indent="-342900">
              <a:lnSpc>
                <a:spcPct val="100000"/>
              </a:lnSpc>
              <a:spcBef>
                <a:spcPts val="105"/>
              </a:spcBef>
              <a:buFont typeface="Verdana"/>
              <a:buChar char="•"/>
              <a:tabLst>
                <a:tab pos="405765" algn="l"/>
                <a:tab pos="406400" algn="l"/>
              </a:tabLst>
            </a:pPr>
            <a:r>
              <a:rPr sz="2000" b="1" i="1" dirty="0">
                <a:latin typeface="Verdana"/>
                <a:cs typeface="Verdana"/>
              </a:rPr>
              <a:t>Tutti </a:t>
            </a:r>
            <a:r>
              <a:rPr sz="2000" spc="-5" dirty="0">
                <a:latin typeface="Verdana"/>
                <a:cs typeface="Verdana"/>
              </a:rPr>
              <a:t>gli </a:t>
            </a:r>
            <a:r>
              <a:rPr sz="2000" dirty="0">
                <a:latin typeface="Verdana"/>
                <a:cs typeface="Verdana"/>
              </a:rPr>
              <a:t>strumenti </a:t>
            </a:r>
            <a:r>
              <a:rPr sz="2000" spc="-5" dirty="0">
                <a:latin typeface="Verdana"/>
                <a:cs typeface="Verdana"/>
              </a:rPr>
              <a:t>devono essere incorrelati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spc="-5" dirty="0">
                <a:latin typeface="Verdana"/>
                <a:cs typeface="Verdana"/>
              </a:rPr>
              <a:t>il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termine</a:t>
            </a:r>
            <a:endParaRPr sz="2000">
              <a:latin typeface="Verdana"/>
              <a:cs typeface="Verdana"/>
            </a:endParaRPr>
          </a:p>
          <a:p>
            <a:pPr marL="406400">
              <a:lnSpc>
                <a:spcPct val="100000"/>
              </a:lnSpc>
              <a:tabLst>
                <a:tab pos="1706880" algn="l"/>
              </a:tabLst>
            </a:pPr>
            <a:r>
              <a:rPr sz="2000" spc="-5" dirty="0">
                <a:latin typeface="Verdana"/>
                <a:cs typeface="Verdana"/>
              </a:rPr>
              <a:t>d’errore:	</a:t>
            </a:r>
            <a:r>
              <a:rPr sz="2000" dirty="0">
                <a:latin typeface="Verdana"/>
                <a:cs typeface="Verdana"/>
              </a:rPr>
              <a:t>corr(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 = 0,…, corr(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mi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 =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L="406400" marR="68580" indent="-342900">
              <a:lnSpc>
                <a:spcPct val="100000"/>
              </a:lnSpc>
              <a:spcBef>
                <a:spcPts val="1075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spc="-5" dirty="0">
                <a:latin typeface="Verdana"/>
                <a:cs typeface="Verdana"/>
              </a:rPr>
              <a:t>Possiamo eseguire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verifica parziale di esogeneità: </a:t>
            </a:r>
            <a:r>
              <a:rPr sz="2000" dirty="0">
                <a:latin typeface="Verdana"/>
                <a:cs typeface="Verdana"/>
              </a:rPr>
              <a:t>se  </a:t>
            </a:r>
            <a:r>
              <a:rPr sz="2000" i="1" dirty="0">
                <a:latin typeface="Verdana"/>
                <a:cs typeface="Verdana"/>
              </a:rPr>
              <a:t>m</a:t>
            </a:r>
            <a:r>
              <a:rPr sz="2000" dirty="0">
                <a:latin typeface="Verdana"/>
                <a:cs typeface="Verdana"/>
              </a:rPr>
              <a:t>&gt;1, </a:t>
            </a:r>
            <a:r>
              <a:rPr sz="2000" spc="-5" dirty="0">
                <a:latin typeface="Verdana"/>
                <a:cs typeface="Verdana"/>
              </a:rPr>
              <a:t>possiamo verificare l’ipotesi </a:t>
            </a:r>
            <a:r>
              <a:rPr sz="2000" dirty="0">
                <a:latin typeface="Verdana"/>
                <a:cs typeface="Verdana"/>
              </a:rPr>
              <a:t>nulla che </a:t>
            </a:r>
            <a:r>
              <a:rPr sz="2000" spc="-5" dirty="0">
                <a:latin typeface="Verdana"/>
                <a:cs typeface="Verdana"/>
              </a:rPr>
              <a:t>tutti gli  </a:t>
            </a:r>
            <a:r>
              <a:rPr sz="2000" dirty="0">
                <a:latin typeface="Verdana"/>
                <a:cs typeface="Verdana"/>
              </a:rPr>
              <a:t>strumenti siano </a:t>
            </a:r>
            <a:r>
              <a:rPr sz="2000" spc="-5" dirty="0">
                <a:latin typeface="Verdana"/>
                <a:cs typeface="Verdana"/>
              </a:rPr>
              <a:t>esogeni </a:t>
            </a:r>
            <a:r>
              <a:rPr sz="2000" dirty="0">
                <a:latin typeface="Verdana"/>
                <a:cs typeface="Verdana"/>
              </a:rPr>
              <a:t>contro </a:t>
            </a:r>
            <a:r>
              <a:rPr sz="2000" spc="-5" dirty="0">
                <a:latin typeface="Verdana"/>
                <a:cs typeface="Verdana"/>
              </a:rPr>
              <a:t>l’alternativa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almeno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m</a:t>
            </a:r>
            <a:r>
              <a:rPr sz="2000" dirty="0">
                <a:latin typeface="Verdana"/>
                <a:cs typeface="Verdana"/>
              </a:rPr>
              <a:t>–1  siano </a:t>
            </a:r>
            <a:r>
              <a:rPr sz="2000" spc="-5" dirty="0">
                <a:latin typeface="Verdana"/>
                <a:cs typeface="Verdana"/>
              </a:rPr>
              <a:t>endogeni (correlati </a:t>
            </a:r>
            <a:r>
              <a:rPr sz="2000" dirty="0">
                <a:latin typeface="Verdana"/>
                <a:cs typeface="Verdana"/>
              </a:rPr>
              <a:t>con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)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1085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Si usa </a:t>
            </a:r>
            <a:r>
              <a:rPr sz="2000" spc="-5" dirty="0">
                <a:latin typeface="Verdana"/>
                <a:cs typeface="Verdana"/>
              </a:rPr>
              <a:t>il test </a:t>
            </a:r>
            <a:r>
              <a:rPr sz="2000" i="1" dirty="0">
                <a:latin typeface="Verdana"/>
                <a:cs typeface="Verdana"/>
              </a:rPr>
              <a:t>J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spc="-10" dirty="0">
                <a:latin typeface="Verdana"/>
                <a:cs typeface="Verdana"/>
              </a:rPr>
              <a:t>realizzato </a:t>
            </a:r>
            <a:r>
              <a:rPr sz="2000" dirty="0">
                <a:latin typeface="Verdana"/>
                <a:cs typeface="Verdana"/>
              </a:rPr>
              <a:t>usando i residui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TSLS.</a:t>
            </a:r>
            <a:endParaRPr sz="2000">
              <a:latin typeface="Verdana"/>
              <a:cs typeface="Verdana"/>
            </a:endParaRPr>
          </a:p>
          <a:p>
            <a:pPr marL="406400" marR="68580" indent="-342900">
              <a:lnSpc>
                <a:spcPct val="100000"/>
              </a:lnSpc>
              <a:spcBef>
                <a:spcPts val="1080"/>
              </a:spcBef>
              <a:buChar char="•"/>
              <a:tabLst>
                <a:tab pos="405765" algn="l"/>
                <a:tab pos="406400" algn="l"/>
              </a:tabLst>
            </a:pP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il </a:t>
            </a:r>
            <a:r>
              <a:rPr sz="2000" i="1" dirty="0">
                <a:latin typeface="Verdana"/>
                <a:cs typeface="Verdana"/>
              </a:rPr>
              <a:t>J </a:t>
            </a:r>
            <a:r>
              <a:rPr sz="2000" dirty="0">
                <a:latin typeface="Verdana"/>
                <a:cs typeface="Verdana"/>
              </a:rPr>
              <a:t>respinge </a:t>
            </a:r>
            <a:r>
              <a:rPr sz="2000" spc="-5" dirty="0">
                <a:latin typeface="Verdana"/>
                <a:cs typeface="Verdana"/>
              </a:rPr>
              <a:t>l’ipotesi, allora almeno </a:t>
            </a:r>
            <a:r>
              <a:rPr sz="2000" dirty="0">
                <a:latin typeface="Verdana"/>
                <a:cs typeface="Verdana"/>
              </a:rPr>
              <a:t>alcuni </a:t>
            </a:r>
            <a:r>
              <a:rPr sz="2000" spc="-5" dirty="0">
                <a:latin typeface="Verdana"/>
                <a:cs typeface="Verdana"/>
              </a:rPr>
              <a:t>degli </a:t>
            </a:r>
            <a:r>
              <a:rPr sz="2000" dirty="0">
                <a:latin typeface="Verdana"/>
                <a:cs typeface="Verdana"/>
              </a:rPr>
              <a:t>strumenti  sono endogeni, </a:t>
            </a:r>
            <a:r>
              <a:rPr sz="2000" spc="-5" dirty="0">
                <a:latin typeface="Verdana"/>
                <a:cs typeface="Verdana"/>
              </a:rPr>
              <a:t>perciò occorre prendere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decisione  difficile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scartare </a:t>
            </a:r>
            <a:r>
              <a:rPr sz="2000" dirty="0">
                <a:latin typeface="Verdana"/>
                <a:cs typeface="Verdana"/>
              </a:rPr>
              <a:t>alcuni </a:t>
            </a:r>
            <a:r>
              <a:rPr sz="2000" spc="-5" dirty="0">
                <a:latin typeface="Verdana"/>
                <a:cs typeface="Verdana"/>
              </a:rPr>
              <a:t>(o tutti) gli</a:t>
            </a:r>
            <a:r>
              <a:rPr sz="2000" spc="-10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strumenti.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45440" y="419480"/>
            <a:ext cx="8142605" cy="4750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3048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Verdana"/>
                <a:cs typeface="Verdana"/>
              </a:rPr>
              <a:t>Lo stimatore </a:t>
            </a:r>
            <a:r>
              <a:rPr sz="2400" b="1" dirty="0">
                <a:latin typeface="Verdana"/>
                <a:cs typeface="Verdana"/>
              </a:rPr>
              <a:t>IV </a:t>
            </a:r>
            <a:r>
              <a:rPr sz="2400" b="1" spc="-5" dirty="0">
                <a:latin typeface="Verdana"/>
                <a:cs typeface="Verdana"/>
              </a:rPr>
              <a:t>con un singolo regressore </a:t>
            </a:r>
            <a:r>
              <a:rPr sz="2400" b="1" dirty="0">
                <a:latin typeface="Verdana"/>
                <a:cs typeface="Verdana"/>
              </a:rPr>
              <a:t>e </a:t>
            </a:r>
            <a:r>
              <a:rPr sz="2400" b="1" spc="-5" dirty="0">
                <a:latin typeface="Verdana"/>
                <a:cs typeface="Verdana"/>
              </a:rPr>
              <a:t>un  </a:t>
            </a:r>
            <a:r>
              <a:rPr sz="2400" b="1" spc="-10" dirty="0">
                <a:latin typeface="Verdana"/>
                <a:cs typeface="Verdana"/>
              </a:rPr>
              <a:t>singolo </a:t>
            </a:r>
            <a:r>
              <a:rPr sz="2400" b="1" spc="-5" dirty="0">
                <a:latin typeface="Verdana"/>
                <a:cs typeface="Verdana"/>
              </a:rPr>
              <a:t>strumento (Paragrafo</a:t>
            </a:r>
            <a:r>
              <a:rPr sz="2400" b="1" spc="5" dirty="0">
                <a:latin typeface="Verdana"/>
                <a:cs typeface="Verdana"/>
              </a:rPr>
              <a:t> </a:t>
            </a:r>
            <a:r>
              <a:rPr sz="2400" b="1" spc="-5" dirty="0">
                <a:latin typeface="Verdana"/>
                <a:cs typeface="Verdana"/>
              </a:rPr>
              <a:t>12.1)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3050">
              <a:latin typeface="Verdana"/>
              <a:cs typeface="Verdana"/>
            </a:endParaRPr>
          </a:p>
          <a:p>
            <a:pPr marL="160655" algn="ctr">
              <a:lnSpc>
                <a:spcPct val="100000"/>
              </a:lnSpc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i="1" spc="-15" baseline="-20833" dirty="0">
                <a:latin typeface="Verdana"/>
                <a:cs typeface="Verdana"/>
              </a:rPr>
              <a:t>i</a:t>
            </a:r>
            <a:r>
              <a:rPr sz="2400" i="1" spc="-322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endParaRPr sz="2400" baseline="-20833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350">
              <a:latin typeface="Verdana"/>
              <a:cs typeface="Verdana"/>
            </a:endParaRPr>
          </a:p>
          <a:p>
            <a:pPr marL="393700" marR="85090" indent="-342900">
              <a:lnSpc>
                <a:spcPct val="99500"/>
              </a:lnSpc>
              <a:buChar char="•"/>
              <a:tabLst>
                <a:tab pos="393065" algn="l"/>
                <a:tab pos="39370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regressione </a:t>
            </a:r>
            <a:r>
              <a:rPr sz="2400" spc="-10" dirty="0">
                <a:latin typeface="Verdana"/>
                <a:cs typeface="Verdana"/>
              </a:rPr>
              <a:t>IV </a:t>
            </a:r>
            <a:r>
              <a:rPr sz="2400" spc="-5" dirty="0">
                <a:latin typeface="Verdana"/>
                <a:cs typeface="Verdana"/>
              </a:rPr>
              <a:t>divide </a:t>
            </a:r>
            <a:r>
              <a:rPr sz="2400" i="1" dirty="0">
                <a:latin typeface="Verdana"/>
                <a:cs typeface="Verdana"/>
              </a:rPr>
              <a:t>X </a:t>
            </a:r>
            <a:r>
              <a:rPr sz="2400" spc="-10" dirty="0">
                <a:latin typeface="Verdana"/>
                <a:cs typeface="Verdana"/>
              </a:rPr>
              <a:t>in </a:t>
            </a:r>
            <a:r>
              <a:rPr sz="2400" dirty="0">
                <a:latin typeface="Verdana"/>
                <a:cs typeface="Verdana"/>
              </a:rPr>
              <a:t>due </a:t>
            </a:r>
            <a:r>
              <a:rPr sz="2400" spc="-5" dirty="0">
                <a:latin typeface="Verdana"/>
                <a:cs typeface="Verdana"/>
              </a:rPr>
              <a:t>parti: </a:t>
            </a:r>
            <a:r>
              <a:rPr sz="2400" dirty="0">
                <a:latin typeface="Verdana"/>
                <a:cs typeface="Verdana"/>
              </a:rPr>
              <a:t>una che  </a:t>
            </a:r>
            <a:r>
              <a:rPr sz="2400" spc="-5" dirty="0">
                <a:latin typeface="Verdana"/>
                <a:cs typeface="Verdana"/>
              </a:rPr>
              <a:t>potrebbe essere </a:t>
            </a:r>
            <a:r>
              <a:rPr sz="2400" spc="-10" dirty="0">
                <a:latin typeface="Verdana"/>
                <a:cs typeface="Verdana"/>
              </a:rPr>
              <a:t>correlata </a:t>
            </a:r>
            <a:r>
              <a:rPr sz="2400" spc="-5" dirty="0">
                <a:latin typeface="Verdana"/>
                <a:cs typeface="Verdana"/>
              </a:rPr>
              <a:t>con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dirty="0">
                <a:latin typeface="Verdana"/>
                <a:cs typeface="Verdana"/>
              </a:rPr>
              <a:t>, e una che non </a:t>
            </a:r>
            <a:r>
              <a:rPr sz="2400" spc="-10" dirty="0">
                <a:latin typeface="Verdana"/>
                <a:cs typeface="Verdana"/>
              </a:rPr>
              <a:t>lo  </a:t>
            </a:r>
            <a:r>
              <a:rPr sz="2400" dirty="0">
                <a:latin typeface="Verdana"/>
                <a:cs typeface="Verdana"/>
              </a:rPr>
              <a:t>è. </a:t>
            </a:r>
            <a:r>
              <a:rPr sz="2400" spc="-10" dirty="0">
                <a:latin typeface="Verdana"/>
                <a:cs typeface="Verdana"/>
              </a:rPr>
              <a:t>Isolando </a:t>
            </a:r>
            <a:r>
              <a:rPr sz="2400" spc="-5" dirty="0">
                <a:latin typeface="Verdana"/>
                <a:cs typeface="Verdana"/>
              </a:rPr>
              <a:t>la parte </a:t>
            </a:r>
            <a:r>
              <a:rPr sz="2400" dirty="0">
                <a:latin typeface="Verdana"/>
                <a:cs typeface="Verdana"/>
              </a:rPr>
              <a:t>che </a:t>
            </a:r>
            <a:r>
              <a:rPr sz="2400" spc="-5" dirty="0">
                <a:latin typeface="Verdana"/>
                <a:cs typeface="Verdana"/>
              </a:rPr>
              <a:t>non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correlata </a:t>
            </a:r>
            <a:r>
              <a:rPr sz="2400" spc="-5" dirty="0">
                <a:latin typeface="Verdana"/>
                <a:cs typeface="Verdana"/>
              </a:rPr>
              <a:t>con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dirty="0">
                <a:latin typeface="Verdana"/>
                <a:cs typeface="Verdana"/>
              </a:rPr>
              <a:t>, è  </a:t>
            </a:r>
            <a:r>
              <a:rPr sz="2400" spc="-5" dirty="0">
                <a:latin typeface="Verdana"/>
                <a:cs typeface="Verdana"/>
              </a:rPr>
              <a:t>possibile </a:t>
            </a:r>
            <a:r>
              <a:rPr sz="2400" dirty="0">
                <a:latin typeface="Verdana"/>
                <a:cs typeface="Verdana"/>
              </a:rPr>
              <a:t>stimare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spc="-1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  <a:p>
            <a:pPr marL="393700" marR="1062355" indent="-342900">
              <a:lnSpc>
                <a:spcPct val="100000"/>
              </a:lnSpc>
              <a:spcBef>
                <a:spcPts val="630"/>
              </a:spcBef>
              <a:buChar char="•"/>
              <a:tabLst>
                <a:tab pos="393065" algn="l"/>
                <a:tab pos="393700" algn="l"/>
              </a:tabLst>
            </a:pPr>
            <a:r>
              <a:rPr sz="2400" spc="-5" dirty="0">
                <a:latin typeface="Verdana"/>
                <a:cs typeface="Verdana"/>
              </a:rPr>
              <a:t>Per fare </a:t>
            </a:r>
            <a:r>
              <a:rPr sz="2400" dirty="0">
                <a:latin typeface="Verdana"/>
                <a:cs typeface="Verdana"/>
              </a:rPr>
              <a:t>questo si </a:t>
            </a:r>
            <a:r>
              <a:rPr sz="2400" spc="-10" dirty="0">
                <a:latin typeface="Verdana"/>
                <a:cs typeface="Verdana"/>
              </a:rPr>
              <a:t>utilizza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b="1" i="1" spc="-5" dirty="0">
                <a:latin typeface="Verdana"/>
                <a:cs typeface="Verdana"/>
              </a:rPr>
              <a:t>variabile  strumentale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, </a:t>
            </a:r>
            <a:r>
              <a:rPr sz="2400" dirty="0">
                <a:latin typeface="Verdana"/>
                <a:cs typeface="Verdana"/>
              </a:rPr>
              <a:t>che è </a:t>
            </a:r>
            <a:r>
              <a:rPr sz="2400" spc="-10" dirty="0">
                <a:latin typeface="Verdana"/>
                <a:cs typeface="Verdana"/>
              </a:rPr>
              <a:t>correlata </a:t>
            </a:r>
            <a:r>
              <a:rPr sz="2400" spc="-5" dirty="0">
                <a:latin typeface="Verdana"/>
                <a:cs typeface="Verdana"/>
              </a:rPr>
              <a:t>con 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dirty="0">
                <a:latin typeface="Verdana"/>
                <a:cs typeface="Verdana"/>
              </a:rPr>
              <a:t>ma  </a:t>
            </a:r>
            <a:r>
              <a:rPr sz="2400" spc="-10" dirty="0">
                <a:latin typeface="Verdana"/>
                <a:cs typeface="Verdana"/>
              </a:rPr>
              <a:t>incorrelata </a:t>
            </a:r>
            <a:r>
              <a:rPr sz="2400" spc="-5" dirty="0">
                <a:latin typeface="Verdana"/>
                <a:cs typeface="Verdana"/>
              </a:rPr>
              <a:t>con</a:t>
            </a:r>
            <a:r>
              <a:rPr sz="2400" spc="120" dirty="0">
                <a:latin typeface="Verdana"/>
                <a:cs typeface="Verdana"/>
              </a:rPr>
              <a:t>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r>
              <a:rPr sz="2400" dirty="0">
                <a:latin typeface="Verdana"/>
                <a:cs typeface="Verdana"/>
              </a:rPr>
              <a:t>.</a:t>
            </a:r>
            <a:endParaRPr sz="2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12-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4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612076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Dove </a:t>
            </a:r>
            <a:r>
              <a:rPr spc="-5" dirty="0"/>
              <a:t>trovare </a:t>
            </a:r>
            <a:r>
              <a:rPr spc="-10" dirty="0"/>
              <a:t>strumenti </a:t>
            </a:r>
            <a:r>
              <a:rPr spc="-5" dirty="0"/>
              <a:t>validi?  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40014" y="6356662"/>
            <a:ext cx="76898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12-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40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378686"/>
            <a:ext cx="8418830" cy="4167808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80"/>
              </a:spcBef>
            </a:pPr>
            <a:r>
              <a:rPr sz="2000" b="1" dirty="0">
                <a:latin typeface="Verdana"/>
                <a:cs typeface="Verdana"/>
              </a:rPr>
              <a:t>Note</a:t>
            </a:r>
            <a:r>
              <a:rPr sz="2000" b="1" spc="-2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generali</a:t>
            </a:r>
            <a:endParaRPr sz="2000" dirty="0">
              <a:latin typeface="Verdana"/>
              <a:cs typeface="Verdana"/>
            </a:endParaRPr>
          </a:p>
          <a:p>
            <a:pPr marL="12700" algn="just">
              <a:lnSpc>
                <a:spcPct val="100000"/>
              </a:lnSpc>
              <a:spcBef>
                <a:spcPts val="1080"/>
              </a:spcBef>
            </a:pPr>
            <a:r>
              <a:rPr sz="2000" spc="-5" dirty="0">
                <a:latin typeface="Verdana"/>
                <a:cs typeface="Verdana"/>
              </a:rPr>
              <a:t>Nell’analisi </a:t>
            </a:r>
            <a:r>
              <a:rPr sz="2000" dirty="0">
                <a:latin typeface="Verdana"/>
                <a:cs typeface="Verdana"/>
              </a:rPr>
              <a:t>IV </a:t>
            </a:r>
            <a:r>
              <a:rPr sz="2000" spc="-5" dirty="0">
                <a:latin typeface="Verdana"/>
                <a:cs typeface="Verdana"/>
              </a:rPr>
              <a:t>il difficile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trovare </a:t>
            </a:r>
            <a:r>
              <a:rPr sz="2000" dirty="0">
                <a:latin typeface="Verdana"/>
                <a:cs typeface="Verdana"/>
              </a:rPr>
              <a:t>strumenti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validi</a:t>
            </a:r>
            <a:endParaRPr sz="2000" dirty="0">
              <a:latin typeface="Verdana"/>
              <a:cs typeface="Verdana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8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Metodo </a:t>
            </a:r>
            <a:r>
              <a:rPr sz="2000" spc="-5" dirty="0">
                <a:latin typeface="Verdana"/>
                <a:cs typeface="Verdana"/>
              </a:rPr>
              <a:t>1: “variabili in un’altra equazione” (per es. </a:t>
            </a:r>
            <a:r>
              <a:rPr sz="2000" dirty="0">
                <a:latin typeface="Verdana"/>
                <a:cs typeface="Verdana"/>
              </a:rPr>
              <a:t>fattori </a:t>
            </a:r>
            <a:r>
              <a:rPr sz="2000" spc="-5" dirty="0">
                <a:latin typeface="Verdana"/>
                <a:cs typeface="Verdana"/>
              </a:rPr>
              <a:t>di  </a:t>
            </a:r>
            <a:r>
              <a:rPr sz="2000" dirty="0">
                <a:latin typeface="Verdana"/>
                <a:cs typeface="Verdana"/>
              </a:rPr>
              <a:t>spostamento </a:t>
            </a:r>
            <a:r>
              <a:rPr sz="2000" spc="-5" dirty="0">
                <a:latin typeface="Verdana"/>
                <a:cs typeface="Verdana"/>
              </a:rPr>
              <a:t>dell’offerta </a:t>
            </a:r>
            <a:r>
              <a:rPr sz="2000" dirty="0">
                <a:latin typeface="Verdana"/>
                <a:cs typeface="Verdana"/>
              </a:rPr>
              <a:t>che non hanno effetto </a:t>
            </a:r>
            <a:r>
              <a:rPr sz="2000" spc="-5" dirty="0">
                <a:latin typeface="Verdana"/>
                <a:cs typeface="Verdana"/>
              </a:rPr>
              <a:t>sulla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domanda)</a:t>
            </a:r>
            <a:endParaRPr sz="2000" dirty="0">
              <a:latin typeface="Verdana"/>
              <a:cs typeface="Verdana"/>
            </a:endParaRPr>
          </a:p>
          <a:p>
            <a:pPr marL="355600" marR="271145" indent="-342900" algn="just">
              <a:lnSpc>
                <a:spcPct val="100000"/>
              </a:lnSpc>
              <a:spcBef>
                <a:spcPts val="1080"/>
              </a:spcBef>
              <a:buChar char="•"/>
              <a:tabLst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Metodo 2: </a:t>
            </a:r>
            <a:r>
              <a:rPr sz="2000" spc="-5" dirty="0">
                <a:latin typeface="Verdana"/>
                <a:cs typeface="Verdana"/>
              </a:rPr>
              <a:t>cercare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variazione esogena </a:t>
            </a:r>
            <a:r>
              <a:rPr sz="2000" dirty="0">
                <a:latin typeface="Verdana"/>
                <a:cs typeface="Verdana"/>
              </a:rPr>
              <a:t>(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2000" dirty="0">
                <a:latin typeface="Verdana"/>
                <a:cs typeface="Verdana"/>
              </a:rPr>
              <a:t>) che sia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“come  se” </a:t>
            </a:r>
            <a:r>
              <a:rPr sz="2000" spc="-5" dirty="0">
                <a:latin typeface="Verdana"/>
                <a:cs typeface="Verdana"/>
              </a:rPr>
              <a:t>assegnata </a:t>
            </a:r>
            <a:r>
              <a:rPr sz="2000" dirty="0">
                <a:latin typeface="Verdana"/>
                <a:cs typeface="Verdana"/>
              </a:rPr>
              <a:t>casualmente (non </a:t>
            </a:r>
            <a:r>
              <a:rPr sz="2000" spc="-5" dirty="0">
                <a:latin typeface="Verdana"/>
                <a:cs typeface="Verdana"/>
              </a:rPr>
              <a:t>influisce direttamente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)  ma </a:t>
            </a:r>
            <a:r>
              <a:rPr sz="2000" spc="-5" dirty="0">
                <a:latin typeface="Verdana"/>
                <a:cs typeface="Verdana"/>
              </a:rPr>
              <a:t>influisca </a:t>
            </a:r>
            <a:r>
              <a:rPr sz="2000" dirty="0">
                <a:latin typeface="Verdana"/>
                <a:cs typeface="Verdana"/>
              </a:rPr>
              <a:t>su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2000" spc="-5" dirty="0">
                <a:latin typeface="Verdana"/>
                <a:cs typeface="Verdana"/>
              </a:rPr>
              <a:t>.</a:t>
            </a:r>
            <a:endParaRPr sz="2000" dirty="0">
              <a:latin typeface="Verdana"/>
              <a:cs typeface="Verdana"/>
            </a:endParaRPr>
          </a:p>
          <a:p>
            <a:pPr marL="355600" marR="124460" indent="-342900" algn="just">
              <a:lnSpc>
                <a:spcPct val="100000"/>
              </a:lnSpc>
              <a:spcBef>
                <a:spcPts val="1085"/>
              </a:spcBef>
              <a:buChar char="•"/>
              <a:tabLst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Questi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due modi diversi di pensare agli </a:t>
            </a:r>
            <a:r>
              <a:rPr sz="2000" dirty="0">
                <a:latin typeface="Verdana"/>
                <a:cs typeface="Verdana"/>
              </a:rPr>
              <a:t>stessi </a:t>
            </a:r>
            <a:r>
              <a:rPr sz="2000" spc="-5" dirty="0">
                <a:latin typeface="Verdana"/>
                <a:cs typeface="Verdana"/>
              </a:rPr>
              <a:t>problemi </a:t>
            </a:r>
            <a:r>
              <a:rPr sz="2000" dirty="0">
                <a:latin typeface="Verdana"/>
                <a:cs typeface="Verdana"/>
              </a:rPr>
              <a:t>–  </a:t>
            </a:r>
            <a:r>
              <a:rPr sz="2000" spc="-5" dirty="0">
                <a:latin typeface="Verdana"/>
                <a:cs typeface="Verdana"/>
              </a:rPr>
              <a:t>vedere il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collegamento…</a:t>
            </a:r>
            <a:endParaRPr sz="2000" dirty="0">
              <a:latin typeface="Verdana"/>
              <a:cs typeface="Verdana"/>
            </a:endParaRPr>
          </a:p>
          <a:p>
            <a:pPr marL="756285" lvl="1" indent="-287020" algn="just">
              <a:lnSpc>
                <a:spcPct val="100000"/>
              </a:lnSpc>
              <a:spcBef>
                <a:spcPts val="1040"/>
              </a:spcBef>
              <a:buChar char="–"/>
              <a:tabLst>
                <a:tab pos="756920" algn="l"/>
              </a:tabLst>
            </a:pPr>
            <a:r>
              <a:rPr sz="1800" dirty="0">
                <a:latin typeface="Verdana"/>
                <a:cs typeface="Verdana"/>
              </a:rPr>
              <a:t>La </a:t>
            </a:r>
            <a:r>
              <a:rPr sz="1800" spc="-5" dirty="0">
                <a:latin typeface="Verdana"/>
                <a:cs typeface="Verdana"/>
              </a:rPr>
              <a:t>pioggia sposta </a:t>
            </a:r>
            <a:r>
              <a:rPr sz="1800" dirty="0">
                <a:latin typeface="Verdana"/>
                <a:cs typeface="Verdana"/>
              </a:rPr>
              <a:t>la curva </a:t>
            </a:r>
            <a:r>
              <a:rPr sz="1800" spc="-5" dirty="0">
                <a:latin typeface="Verdana"/>
                <a:cs typeface="Verdana"/>
              </a:rPr>
              <a:t>di offerta del burro </a:t>
            </a:r>
            <a:r>
              <a:rPr sz="1800" dirty="0">
                <a:latin typeface="Verdana"/>
                <a:cs typeface="Verdana"/>
              </a:rPr>
              <a:t>ma non </a:t>
            </a:r>
            <a:r>
              <a:rPr sz="1800" spc="5" dirty="0">
                <a:latin typeface="Verdana"/>
                <a:cs typeface="Verdana"/>
              </a:rPr>
              <a:t>la </a:t>
            </a:r>
            <a:r>
              <a:rPr sz="1800" dirty="0">
                <a:latin typeface="Verdana"/>
                <a:cs typeface="Verdana"/>
              </a:rPr>
              <a:t>curva</a:t>
            </a:r>
            <a:r>
              <a:rPr sz="1800" spc="-5" dirty="0">
                <a:latin typeface="Verdana"/>
                <a:cs typeface="Verdana"/>
              </a:rPr>
              <a:t> di</a:t>
            </a:r>
            <a:endParaRPr sz="1800" dirty="0">
              <a:latin typeface="Verdana"/>
              <a:cs typeface="Verdana"/>
            </a:endParaRPr>
          </a:p>
          <a:p>
            <a:pPr marL="756285" algn="just">
              <a:lnSpc>
                <a:spcPct val="100000"/>
              </a:lnSpc>
            </a:pPr>
            <a:r>
              <a:rPr sz="1800" spc="-5" dirty="0">
                <a:latin typeface="Verdana"/>
                <a:cs typeface="Verdana"/>
              </a:rPr>
              <a:t>domanda. </a:t>
            </a:r>
            <a:r>
              <a:rPr sz="1800" dirty="0">
                <a:latin typeface="Verdana"/>
                <a:cs typeface="Verdana"/>
              </a:rPr>
              <a:t>È “come se” </a:t>
            </a:r>
            <a:r>
              <a:rPr sz="1800" spc="-5" dirty="0" err="1">
                <a:latin typeface="Verdana"/>
                <a:cs typeface="Verdana"/>
              </a:rPr>
              <a:t>assegnata</a:t>
            </a:r>
            <a:r>
              <a:rPr sz="1800" spc="-5" dirty="0">
                <a:latin typeface="Verdana"/>
                <a:cs typeface="Verdana"/>
              </a:rPr>
              <a:t> </a:t>
            </a:r>
            <a:r>
              <a:rPr sz="1800" spc="-5" dirty="0" err="1">
                <a:latin typeface="Verdana"/>
                <a:cs typeface="Verdana"/>
              </a:rPr>
              <a:t>casualmente</a:t>
            </a:r>
            <a:endParaRPr sz="18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358521"/>
            <a:ext cx="339153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5" dirty="0" err="1"/>
              <a:t>Conclusioni</a:t>
            </a:r>
            <a:endParaRPr spc="-5" dirty="0"/>
          </a:p>
        </p:txBody>
      </p:sp>
      <p:sp>
        <p:nvSpPr>
          <p:cNvPr id="4" name="object 4"/>
          <p:cNvSpPr txBox="1"/>
          <p:nvPr/>
        </p:nvSpPr>
        <p:spPr>
          <a:xfrm>
            <a:off x="8240014" y="6356662"/>
            <a:ext cx="76898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12-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41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630807"/>
            <a:ext cx="8216265" cy="36842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227965" indent="-342900">
              <a:lnSpc>
                <a:spcPct val="100000"/>
              </a:lnSpc>
              <a:spcBef>
                <a:spcPts val="10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Uno strumento </a:t>
            </a:r>
            <a:r>
              <a:rPr sz="2000" spc="-5" dirty="0">
                <a:latin typeface="Verdana"/>
                <a:cs typeface="Verdana"/>
              </a:rPr>
              <a:t>valido </a:t>
            </a:r>
            <a:r>
              <a:rPr sz="2000" dirty="0">
                <a:latin typeface="Verdana"/>
                <a:cs typeface="Verdana"/>
              </a:rPr>
              <a:t>ci consente </a:t>
            </a:r>
            <a:r>
              <a:rPr sz="2000" spc="-5" dirty="0">
                <a:latin typeface="Verdana"/>
                <a:cs typeface="Verdana"/>
              </a:rPr>
              <a:t>di isolare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parte di </a:t>
            </a:r>
            <a:r>
              <a:rPr sz="2000" i="1" dirty="0">
                <a:latin typeface="Verdana"/>
                <a:cs typeface="Verdana"/>
              </a:rPr>
              <a:t>X  </a:t>
            </a:r>
            <a:r>
              <a:rPr sz="2000" dirty="0">
                <a:latin typeface="Verdana"/>
                <a:cs typeface="Verdana"/>
              </a:rPr>
              <a:t>che è </a:t>
            </a:r>
            <a:r>
              <a:rPr sz="2000" spc="-5" dirty="0">
                <a:latin typeface="Verdana"/>
                <a:cs typeface="Verdana"/>
              </a:rPr>
              <a:t>incorrelata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2000" dirty="0">
                <a:latin typeface="Verdana"/>
                <a:cs typeface="Verdana"/>
              </a:rPr>
              <a:t>, e </a:t>
            </a:r>
            <a:r>
              <a:rPr sz="2000" spc="-5" dirty="0">
                <a:latin typeface="Verdana"/>
                <a:cs typeface="Verdana"/>
              </a:rPr>
              <a:t>quella parte può essere </a:t>
            </a:r>
            <a:r>
              <a:rPr sz="2000" dirty="0">
                <a:latin typeface="Verdana"/>
                <a:cs typeface="Verdana"/>
              </a:rPr>
              <a:t>usata</a:t>
            </a:r>
            <a:r>
              <a:rPr sz="2000" spc="-14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per  stimare l’effetto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spc="-5" dirty="0">
                <a:latin typeface="Verdana"/>
                <a:cs typeface="Verdana"/>
              </a:rPr>
              <a:t>di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variazione in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7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IV </a:t>
            </a:r>
            <a:r>
              <a:rPr sz="2000" spc="-5" dirty="0">
                <a:latin typeface="Verdana"/>
                <a:cs typeface="Verdana"/>
              </a:rPr>
              <a:t>richiede </a:t>
            </a:r>
            <a:r>
              <a:rPr sz="2000" dirty="0">
                <a:latin typeface="Verdana"/>
                <a:cs typeface="Verdana"/>
              </a:rPr>
              <a:t>strumenti</a:t>
            </a:r>
            <a:r>
              <a:rPr sz="2000" spc="-10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validi:</a:t>
            </a:r>
            <a:endParaRPr sz="2000">
              <a:latin typeface="Verdana"/>
              <a:cs typeface="Verdana"/>
            </a:endParaRPr>
          </a:p>
          <a:p>
            <a:pPr marL="812800" lvl="1" indent="-508634">
              <a:lnSpc>
                <a:spcPct val="100000"/>
              </a:lnSpc>
              <a:spcBef>
                <a:spcPts val="484"/>
              </a:spcBef>
              <a:buAutoNum type="arabicPeriod"/>
              <a:tabLst>
                <a:tab pos="812800" algn="l"/>
                <a:tab pos="813435" algn="l"/>
              </a:tabLst>
            </a:pPr>
            <a:r>
              <a:rPr sz="2000" i="1" spc="-5" dirty="0">
                <a:latin typeface="Verdana"/>
                <a:cs typeface="Verdana"/>
              </a:rPr>
              <a:t>Rilevanza</a:t>
            </a:r>
            <a:r>
              <a:rPr sz="2000" spc="-5" dirty="0">
                <a:latin typeface="Verdana"/>
                <a:cs typeface="Verdana"/>
              </a:rPr>
              <a:t>: verifica tramite </a:t>
            </a:r>
            <a:r>
              <a:rPr sz="2000" dirty="0">
                <a:latin typeface="Verdana"/>
                <a:cs typeface="Verdana"/>
              </a:rPr>
              <a:t>statistica </a:t>
            </a:r>
            <a:r>
              <a:rPr sz="2000" i="1" dirty="0">
                <a:latin typeface="Verdana"/>
                <a:cs typeface="Verdana"/>
              </a:rPr>
              <a:t>F </a:t>
            </a:r>
            <a:r>
              <a:rPr sz="2000" spc="-5" dirty="0">
                <a:latin typeface="Verdana"/>
                <a:cs typeface="Verdana"/>
              </a:rPr>
              <a:t>del primo</a:t>
            </a:r>
            <a:r>
              <a:rPr sz="2000" spc="-6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stadio</a:t>
            </a:r>
            <a:endParaRPr sz="2000">
              <a:latin typeface="Verdana"/>
              <a:cs typeface="Verdana"/>
            </a:endParaRPr>
          </a:p>
          <a:p>
            <a:pPr marL="812800" marR="196215" lvl="1" indent="-5080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812800" algn="l"/>
                <a:tab pos="813435" algn="l"/>
                <a:tab pos="2494915" algn="l"/>
              </a:tabLst>
            </a:pPr>
            <a:r>
              <a:rPr sz="2000" i="1" spc="-5" dirty="0">
                <a:latin typeface="Verdana"/>
                <a:cs typeface="Verdana"/>
              </a:rPr>
              <a:t>Esogeneità</a:t>
            </a:r>
            <a:r>
              <a:rPr sz="2000" spc="-5" dirty="0">
                <a:latin typeface="Verdana"/>
                <a:cs typeface="Verdana"/>
              </a:rPr>
              <a:t>:	</a:t>
            </a:r>
            <a:r>
              <a:rPr sz="2000" dirty="0">
                <a:latin typeface="Verdana"/>
                <a:cs typeface="Verdana"/>
              </a:rPr>
              <a:t>verifica </a:t>
            </a:r>
            <a:r>
              <a:rPr sz="2000" spc="-5" dirty="0">
                <a:latin typeface="Verdana"/>
                <a:cs typeface="Verdana"/>
              </a:rPr>
              <a:t>di restrizioni di sovraidentificazione  tramite la </a:t>
            </a:r>
            <a:r>
              <a:rPr sz="2000" dirty="0">
                <a:latin typeface="Verdana"/>
                <a:cs typeface="Verdana"/>
              </a:rPr>
              <a:t>statistica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J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Uno strumento </a:t>
            </a:r>
            <a:r>
              <a:rPr sz="2000" spc="-5" dirty="0">
                <a:latin typeface="Verdana"/>
                <a:cs typeface="Verdana"/>
              </a:rPr>
              <a:t>valido isola </a:t>
            </a: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variazione in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che è “come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se”</a:t>
            </a:r>
            <a:endParaRPr sz="2000">
              <a:latin typeface="Verdana"/>
              <a:cs typeface="Verdana"/>
            </a:endParaRPr>
          </a:p>
          <a:p>
            <a:pPr marL="3556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assegnata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casualmente.</a:t>
            </a:r>
            <a:endParaRPr sz="2000">
              <a:latin typeface="Verdana"/>
              <a:cs typeface="Verdana"/>
            </a:endParaRPr>
          </a:p>
          <a:p>
            <a:pPr marL="355600" marR="325755" indent="-342900">
              <a:lnSpc>
                <a:spcPct val="100000"/>
              </a:lnSpc>
              <a:spcBef>
                <a:spcPts val="48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Il </a:t>
            </a:r>
            <a:r>
              <a:rPr sz="2000" spc="-5" dirty="0">
                <a:latin typeface="Verdana"/>
                <a:cs typeface="Verdana"/>
              </a:rPr>
              <a:t>requisito </a:t>
            </a:r>
            <a:r>
              <a:rPr sz="2000" dirty="0">
                <a:latin typeface="Verdana"/>
                <a:cs typeface="Verdana"/>
              </a:rPr>
              <a:t>fondamentale </a:t>
            </a:r>
            <a:r>
              <a:rPr sz="2000" spc="-5" dirty="0">
                <a:latin typeface="Verdana"/>
                <a:cs typeface="Verdana"/>
              </a:rPr>
              <a:t>di almeno </a:t>
            </a:r>
            <a:r>
              <a:rPr sz="2000" i="1" dirty="0">
                <a:latin typeface="Verdana"/>
                <a:cs typeface="Verdana"/>
              </a:rPr>
              <a:t>m </a:t>
            </a:r>
            <a:r>
              <a:rPr sz="2000" dirty="0">
                <a:latin typeface="Verdana"/>
                <a:cs typeface="Verdana"/>
              </a:rPr>
              <a:t>strumenti </a:t>
            </a:r>
            <a:r>
              <a:rPr sz="2000" spc="-5" dirty="0">
                <a:latin typeface="Verdana"/>
                <a:cs typeface="Verdana"/>
              </a:rPr>
              <a:t>validi </a:t>
            </a:r>
            <a:r>
              <a:rPr sz="2000" dirty="0">
                <a:latin typeface="Verdana"/>
                <a:cs typeface="Verdana"/>
              </a:rPr>
              <a:t>non  </a:t>
            </a:r>
            <a:r>
              <a:rPr sz="2000" spc="-5" dirty="0">
                <a:latin typeface="Verdana"/>
                <a:cs typeface="Verdana"/>
              </a:rPr>
              <a:t>può essere verificato </a:t>
            </a:r>
            <a:r>
              <a:rPr sz="2000" dirty="0">
                <a:latin typeface="Verdana"/>
                <a:cs typeface="Verdana"/>
              </a:rPr>
              <a:t>– </a:t>
            </a:r>
            <a:r>
              <a:rPr sz="2000" i="1" spc="-5" dirty="0">
                <a:latin typeface="Verdana"/>
                <a:cs typeface="Verdana"/>
              </a:rPr>
              <a:t>occorre </a:t>
            </a:r>
            <a:r>
              <a:rPr sz="2000" i="1" dirty="0">
                <a:latin typeface="Verdana"/>
                <a:cs typeface="Verdana"/>
              </a:rPr>
              <a:t>usare </a:t>
            </a:r>
            <a:r>
              <a:rPr sz="2000" i="1" spc="-5" dirty="0">
                <a:latin typeface="Verdana"/>
                <a:cs typeface="Verdana"/>
              </a:rPr>
              <a:t>la</a:t>
            </a:r>
            <a:r>
              <a:rPr sz="2000" i="1" spc="-105" dirty="0">
                <a:latin typeface="Verdana"/>
                <a:cs typeface="Verdana"/>
              </a:rPr>
              <a:t> </a:t>
            </a:r>
            <a:r>
              <a:rPr sz="2000" i="1" spc="-5" dirty="0">
                <a:latin typeface="Verdana"/>
                <a:cs typeface="Verdana"/>
              </a:rPr>
              <a:t>testa.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81451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Domande </a:t>
            </a:r>
            <a:r>
              <a:rPr spc="-5" dirty="0"/>
              <a:t>e risposte </a:t>
            </a:r>
            <a:r>
              <a:rPr spc="-10" dirty="0"/>
              <a:t>sulla regressione</a:t>
            </a:r>
            <a:r>
              <a:rPr spc="180" dirty="0"/>
              <a:t> </a:t>
            </a:r>
            <a:r>
              <a:rPr spc="-5" dirty="0"/>
              <a:t>IV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240014" y="6356662"/>
            <a:ext cx="76898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12-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42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561150"/>
            <a:ext cx="8197850" cy="4218940"/>
          </a:xfrm>
          <a:prstGeom prst="rect">
            <a:avLst/>
          </a:prstGeom>
        </p:spPr>
        <p:txBody>
          <a:bodyPr vert="horz" wrap="square" lIns="0" tIns="838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60"/>
              </a:spcBef>
            </a:pPr>
            <a:r>
              <a:rPr sz="2400" b="1" spc="-5" dirty="0">
                <a:latin typeface="Verdana"/>
                <a:cs typeface="Verdana"/>
              </a:rPr>
              <a:t>1. Quando usare </a:t>
            </a:r>
            <a:r>
              <a:rPr sz="2400" b="1" dirty="0">
                <a:latin typeface="Verdana"/>
                <a:cs typeface="Verdana"/>
              </a:rPr>
              <a:t>la </a:t>
            </a:r>
            <a:r>
              <a:rPr sz="2400" b="1" spc="-5" dirty="0">
                <a:latin typeface="Verdana"/>
                <a:cs typeface="Verdana"/>
              </a:rPr>
              <a:t>regressione</a:t>
            </a:r>
            <a:r>
              <a:rPr sz="2400" b="1" spc="245" dirty="0">
                <a:latin typeface="Verdana"/>
                <a:cs typeface="Verdana"/>
              </a:rPr>
              <a:t> </a:t>
            </a:r>
            <a:r>
              <a:rPr sz="2400" b="1" dirty="0">
                <a:latin typeface="Verdana"/>
                <a:cs typeface="Verdana"/>
              </a:rPr>
              <a:t>IV?</a:t>
            </a:r>
            <a:endParaRPr sz="2400">
              <a:latin typeface="Verdana"/>
              <a:cs typeface="Verdana"/>
            </a:endParaRPr>
          </a:p>
          <a:p>
            <a:pPr marL="12700" marR="5080">
              <a:lnSpc>
                <a:spcPct val="100000"/>
              </a:lnSpc>
              <a:spcBef>
                <a:spcPts val="470"/>
              </a:spcBef>
            </a:pPr>
            <a:r>
              <a:rPr sz="2000" spc="-5" dirty="0">
                <a:latin typeface="Verdana"/>
                <a:cs typeface="Verdana"/>
              </a:rPr>
              <a:t>Ogni </a:t>
            </a:r>
            <a:r>
              <a:rPr sz="2000" dirty="0">
                <a:latin typeface="Verdana"/>
                <a:cs typeface="Verdana"/>
              </a:rPr>
              <a:t>volta che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correlata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i="1" dirty="0">
                <a:latin typeface="Verdana"/>
                <a:cs typeface="Verdana"/>
              </a:rPr>
              <a:t>u </a:t>
            </a:r>
            <a:r>
              <a:rPr sz="2000" dirty="0">
                <a:latin typeface="Verdana"/>
                <a:cs typeface="Verdana"/>
              </a:rPr>
              <a:t>e si ha uno strumento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valido. 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motivi principali per la correlazione tra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i="1" dirty="0">
                <a:latin typeface="Verdana"/>
                <a:cs typeface="Verdana"/>
              </a:rPr>
              <a:t>u </a:t>
            </a:r>
            <a:r>
              <a:rPr sz="2000" spc="-5" dirty="0">
                <a:latin typeface="Verdana"/>
                <a:cs typeface="Verdana"/>
              </a:rPr>
              <a:t>potrebbero  essere:</a:t>
            </a:r>
            <a:endParaRPr sz="20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84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Variabili omesse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spc="-5" dirty="0">
                <a:latin typeface="Verdana"/>
                <a:cs typeface="Verdana"/>
              </a:rPr>
              <a:t>portano </a:t>
            </a:r>
            <a:r>
              <a:rPr sz="2000" dirty="0">
                <a:latin typeface="Verdana"/>
                <a:cs typeface="Verdana"/>
              </a:rPr>
              <a:t>a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distorsione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39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Verdana"/>
                <a:cs typeface="Verdana"/>
              </a:rPr>
              <a:t>Esempio: distorsione da talento </a:t>
            </a:r>
            <a:r>
              <a:rPr sz="1800" dirty="0">
                <a:latin typeface="Verdana"/>
                <a:cs typeface="Verdana"/>
              </a:rPr>
              <a:t>nel </a:t>
            </a:r>
            <a:r>
              <a:rPr sz="1800" spc="-5" dirty="0">
                <a:latin typeface="Verdana"/>
                <a:cs typeface="Verdana"/>
              </a:rPr>
              <a:t>rendimento</a:t>
            </a:r>
            <a:r>
              <a:rPr sz="1800" spc="7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dell’istruzione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Errore di</a:t>
            </a:r>
            <a:r>
              <a:rPr sz="2000" spc="-3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misura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45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Verdana"/>
                <a:cs typeface="Verdana"/>
              </a:rPr>
              <a:t>Esempio: errore di </a:t>
            </a:r>
            <a:r>
              <a:rPr sz="1800" dirty="0">
                <a:latin typeface="Verdana"/>
                <a:cs typeface="Verdana"/>
              </a:rPr>
              <a:t>misura </a:t>
            </a:r>
            <a:r>
              <a:rPr sz="1800" spc="-5" dirty="0">
                <a:latin typeface="Verdana"/>
                <a:cs typeface="Verdana"/>
              </a:rPr>
              <a:t>negli </a:t>
            </a:r>
            <a:r>
              <a:rPr sz="1800" dirty="0">
                <a:latin typeface="Verdana"/>
                <a:cs typeface="Verdana"/>
              </a:rPr>
              <a:t>anni </a:t>
            </a:r>
            <a:r>
              <a:rPr sz="1800" spc="-5" dirty="0">
                <a:latin typeface="Verdana"/>
                <a:cs typeface="Verdana"/>
              </a:rPr>
              <a:t>di</a:t>
            </a:r>
            <a:r>
              <a:rPr sz="1800" spc="35" dirty="0">
                <a:latin typeface="Verdana"/>
                <a:cs typeface="Verdana"/>
              </a:rPr>
              <a:t> </a:t>
            </a:r>
            <a:r>
              <a:rPr sz="1800" dirty="0">
                <a:latin typeface="Verdana"/>
                <a:cs typeface="Verdana"/>
              </a:rPr>
              <a:t>istruzione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latin typeface="Verdana"/>
                <a:cs typeface="Verdana"/>
              </a:rPr>
              <a:t>Distorsione </a:t>
            </a:r>
            <a:r>
              <a:rPr sz="2000" spc="-5" dirty="0">
                <a:latin typeface="Verdana"/>
                <a:cs typeface="Verdana"/>
              </a:rPr>
              <a:t>da selezione del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campione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40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dirty="0">
                <a:latin typeface="Verdana"/>
                <a:cs typeface="Verdana"/>
              </a:rPr>
              <a:t>I pazienti </a:t>
            </a:r>
            <a:r>
              <a:rPr sz="1800" spc="-5" dirty="0">
                <a:latin typeface="Verdana"/>
                <a:cs typeface="Verdana"/>
              </a:rPr>
              <a:t>scelgono </a:t>
            </a:r>
            <a:r>
              <a:rPr sz="1800" dirty="0">
                <a:latin typeface="Verdana"/>
                <a:cs typeface="Verdana"/>
              </a:rPr>
              <a:t>il</a:t>
            </a:r>
            <a:r>
              <a:rPr sz="1800" spc="2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trattamento</a:t>
            </a:r>
            <a:endParaRPr sz="1800">
              <a:latin typeface="Verdana"/>
              <a:cs typeface="Verdana"/>
            </a:endParaRPr>
          </a:p>
          <a:p>
            <a:pPr marL="355600" indent="-342900">
              <a:lnSpc>
                <a:spcPct val="100000"/>
              </a:lnSpc>
              <a:spcBef>
                <a:spcPts val="470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spc="-5" dirty="0">
                <a:latin typeface="Verdana"/>
                <a:cs typeface="Verdana"/>
              </a:rPr>
              <a:t>Distorsione </a:t>
            </a:r>
            <a:r>
              <a:rPr sz="2000" dirty="0">
                <a:latin typeface="Verdana"/>
                <a:cs typeface="Verdana"/>
              </a:rPr>
              <a:t>da </a:t>
            </a:r>
            <a:r>
              <a:rPr sz="2000" spc="-5" dirty="0">
                <a:latin typeface="Verdana"/>
                <a:cs typeface="Verdana"/>
              </a:rPr>
              <a:t>causalità</a:t>
            </a:r>
            <a:r>
              <a:rPr sz="2000" spc="-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simultanea</a:t>
            </a:r>
            <a:endParaRPr sz="2000">
              <a:latin typeface="Verdana"/>
              <a:cs typeface="Verdana"/>
            </a:endParaRPr>
          </a:p>
          <a:p>
            <a:pPr marL="756285" lvl="1" indent="-287020">
              <a:lnSpc>
                <a:spcPct val="100000"/>
              </a:lnSpc>
              <a:spcBef>
                <a:spcPts val="445"/>
              </a:spcBef>
              <a:buChar char="–"/>
              <a:tabLst>
                <a:tab pos="756285" algn="l"/>
                <a:tab pos="756920" algn="l"/>
              </a:tabLst>
            </a:pPr>
            <a:r>
              <a:rPr sz="1800" spc="-5" dirty="0">
                <a:latin typeface="Verdana"/>
                <a:cs typeface="Verdana"/>
              </a:rPr>
              <a:t>Esempio: </a:t>
            </a:r>
            <a:r>
              <a:rPr sz="1800" dirty="0">
                <a:latin typeface="Verdana"/>
                <a:cs typeface="Verdana"/>
              </a:rPr>
              <a:t>offerta e </a:t>
            </a:r>
            <a:r>
              <a:rPr sz="1800" spc="-5" dirty="0">
                <a:latin typeface="Verdana"/>
                <a:cs typeface="Verdana"/>
              </a:rPr>
              <a:t>domanda di burro,</a:t>
            </a:r>
            <a:r>
              <a:rPr sz="1800" spc="15" dirty="0">
                <a:latin typeface="Verdana"/>
                <a:cs typeface="Verdana"/>
              </a:rPr>
              <a:t> </a:t>
            </a:r>
            <a:r>
              <a:rPr sz="1800" spc="-5" dirty="0">
                <a:latin typeface="Verdana"/>
                <a:cs typeface="Verdana"/>
              </a:rPr>
              <a:t>sigarette</a:t>
            </a:r>
            <a:endParaRPr sz="18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65150"/>
            <a:ext cx="8134984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0"/>
              </a:spcBef>
              <a:tabLst>
                <a:tab pos="527685" algn="l"/>
              </a:tabLst>
            </a:pPr>
            <a:r>
              <a:rPr sz="2400" spc="-5" dirty="0"/>
              <a:t>2.	Quali sono </a:t>
            </a:r>
            <a:r>
              <a:rPr sz="2400" dirty="0"/>
              <a:t>le </a:t>
            </a:r>
            <a:r>
              <a:rPr sz="2400" spc="-5" dirty="0"/>
              <a:t>minacce </a:t>
            </a:r>
            <a:r>
              <a:rPr sz="2400" dirty="0"/>
              <a:t>alla </a:t>
            </a:r>
            <a:r>
              <a:rPr sz="2400" spc="-5" dirty="0"/>
              <a:t>validità interna di  </a:t>
            </a:r>
            <a:r>
              <a:rPr sz="2400" spc="-10" dirty="0"/>
              <a:t>una </a:t>
            </a:r>
            <a:r>
              <a:rPr sz="2400" spc="-5" dirty="0"/>
              <a:t>regressione</a:t>
            </a:r>
            <a:r>
              <a:rPr sz="2400" spc="35" dirty="0"/>
              <a:t> </a:t>
            </a:r>
            <a:r>
              <a:rPr sz="2400" dirty="0"/>
              <a:t>IV?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8240014" y="6356662"/>
            <a:ext cx="768985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12-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43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3540" y="1369516"/>
            <a:ext cx="8216900" cy="441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6543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Verdana"/>
                <a:cs typeface="Verdana"/>
              </a:rPr>
              <a:t>La </a:t>
            </a:r>
            <a:r>
              <a:rPr sz="2400" spc="-5" dirty="0">
                <a:latin typeface="Verdana"/>
                <a:cs typeface="Verdana"/>
              </a:rPr>
              <a:t>minaccia principale alla </a:t>
            </a:r>
            <a:r>
              <a:rPr sz="2400" spc="-10" dirty="0">
                <a:latin typeface="Verdana"/>
                <a:cs typeface="Verdana"/>
              </a:rPr>
              <a:t>validità interna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dirty="0">
                <a:latin typeface="Verdana"/>
                <a:cs typeface="Verdana"/>
              </a:rPr>
              <a:t>una  </a:t>
            </a:r>
            <a:r>
              <a:rPr sz="2400" spc="-5" dirty="0">
                <a:latin typeface="Verdana"/>
                <a:cs typeface="Verdana"/>
              </a:rPr>
              <a:t>regressione </a:t>
            </a:r>
            <a:r>
              <a:rPr sz="2400" spc="-10" dirty="0">
                <a:latin typeface="Verdana"/>
                <a:cs typeface="Verdana"/>
              </a:rPr>
              <a:t>IV </a:t>
            </a:r>
            <a:r>
              <a:rPr sz="2400" dirty="0">
                <a:latin typeface="Verdana"/>
                <a:cs typeface="Verdana"/>
              </a:rPr>
              <a:t>è </a:t>
            </a:r>
            <a:r>
              <a:rPr sz="2400" spc="-10" dirty="0">
                <a:latin typeface="Verdana"/>
                <a:cs typeface="Verdana"/>
              </a:rPr>
              <a:t>la </a:t>
            </a:r>
            <a:r>
              <a:rPr sz="2400" dirty="0">
                <a:latin typeface="Verdana"/>
                <a:cs typeface="Verdana"/>
              </a:rPr>
              <a:t>non </a:t>
            </a:r>
            <a:r>
              <a:rPr sz="2400" spc="-10" dirty="0">
                <a:latin typeface="Verdana"/>
                <a:cs typeface="Verdana"/>
              </a:rPr>
              <a:t>validità </a:t>
            </a:r>
            <a:r>
              <a:rPr sz="2400" spc="-5" dirty="0">
                <a:latin typeface="Verdana"/>
                <a:cs typeface="Verdana"/>
              </a:rPr>
              <a:t>dell’assunzione di  </a:t>
            </a:r>
            <a:r>
              <a:rPr sz="2400" dirty="0">
                <a:latin typeface="Verdana"/>
                <a:cs typeface="Verdana"/>
              </a:rPr>
              <a:t>strumenti </a:t>
            </a:r>
            <a:r>
              <a:rPr sz="2400" spc="-10" dirty="0">
                <a:latin typeface="Verdana"/>
                <a:cs typeface="Verdana"/>
              </a:rPr>
              <a:t>validi. </a:t>
            </a:r>
            <a:r>
              <a:rPr sz="2400" dirty="0">
                <a:latin typeface="Verdana"/>
                <a:cs typeface="Verdana"/>
              </a:rPr>
              <a:t>Dato </a:t>
            </a:r>
            <a:r>
              <a:rPr sz="2400" spc="5" dirty="0">
                <a:latin typeface="Verdana"/>
                <a:cs typeface="Verdana"/>
              </a:rPr>
              <a:t>un </a:t>
            </a:r>
            <a:r>
              <a:rPr sz="2400" spc="-10" dirty="0">
                <a:latin typeface="Verdana"/>
                <a:cs typeface="Verdana"/>
              </a:rPr>
              <a:t>insieme </a:t>
            </a:r>
            <a:r>
              <a:rPr sz="2400" spc="-5" dirty="0">
                <a:latin typeface="Verdana"/>
                <a:cs typeface="Verdana"/>
              </a:rPr>
              <a:t>di </a:t>
            </a:r>
            <a:r>
              <a:rPr sz="2400" spc="-5" dirty="0" err="1">
                <a:latin typeface="Verdana"/>
                <a:cs typeface="Verdana"/>
              </a:rPr>
              <a:t>vari</a:t>
            </a:r>
            <a:r>
              <a:rPr lang="it-IT" sz="2400" spc="-5" dirty="0">
                <a:latin typeface="Verdana"/>
                <a:cs typeface="Verdana"/>
              </a:rPr>
              <a:t>a</a:t>
            </a:r>
            <a:r>
              <a:rPr sz="2400" spc="-5" dirty="0" err="1">
                <a:latin typeface="Verdana"/>
                <a:cs typeface="Verdana"/>
              </a:rPr>
              <a:t>bili</a:t>
            </a:r>
            <a:r>
              <a:rPr sz="2400" spc="-5" dirty="0">
                <a:latin typeface="Verdana"/>
                <a:cs typeface="Verdana"/>
              </a:rPr>
              <a:t> di  controllo </a:t>
            </a:r>
            <a:r>
              <a:rPr sz="2400" i="1" spc="-5" dirty="0">
                <a:latin typeface="Verdana"/>
                <a:cs typeface="Verdana"/>
              </a:rPr>
              <a:t>W</a:t>
            </a:r>
            <a:r>
              <a:rPr sz="2400" spc="-5" dirty="0">
                <a:latin typeface="Verdana"/>
                <a:cs typeface="Verdana"/>
              </a:rPr>
              <a:t>, gli </a:t>
            </a:r>
            <a:r>
              <a:rPr sz="2400" dirty="0">
                <a:latin typeface="Verdana"/>
                <a:cs typeface="Verdana"/>
              </a:rPr>
              <a:t>strumenti </a:t>
            </a:r>
            <a:r>
              <a:rPr sz="2400" spc="-5" dirty="0">
                <a:latin typeface="Verdana"/>
                <a:cs typeface="Verdana"/>
              </a:rPr>
              <a:t>sono </a:t>
            </a:r>
            <a:r>
              <a:rPr sz="2400" spc="-10" dirty="0">
                <a:latin typeface="Verdana"/>
                <a:cs typeface="Verdana"/>
              </a:rPr>
              <a:t>validi </a:t>
            </a:r>
            <a:r>
              <a:rPr sz="2400" dirty="0">
                <a:latin typeface="Verdana"/>
                <a:cs typeface="Verdana"/>
              </a:rPr>
              <a:t>se sono  </a:t>
            </a:r>
            <a:r>
              <a:rPr sz="2400" spc="-10" dirty="0">
                <a:latin typeface="Verdana"/>
                <a:cs typeface="Verdana"/>
              </a:rPr>
              <a:t>relativi </a:t>
            </a:r>
            <a:r>
              <a:rPr sz="2400" dirty="0">
                <a:latin typeface="Verdana"/>
                <a:cs typeface="Verdana"/>
              </a:rPr>
              <a:t>ed</a:t>
            </a:r>
            <a:r>
              <a:rPr sz="2400" spc="4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esogeni.</a:t>
            </a:r>
            <a:endParaRPr sz="2400" dirty="0">
              <a:latin typeface="Verdana"/>
              <a:cs typeface="Verdana"/>
            </a:endParaRPr>
          </a:p>
          <a:p>
            <a:pPr marL="756285" marR="647065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</a:tabLst>
            </a:pPr>
            <a:r>
              <a:rPr sz="2000" dirty="0">
                <a:latin typeface="Verdana"/>
                <a:cs typeface="Verdana"/>
              </a:rPr>
              <a:t>La </a:t>
            </a:r>
            <a:r>
              <a:rPr sz="2000" spc="-5" dirty="0">
                <a:latin typeface="Verdana"/>
                <a:cs typeface="Verdana"/>
              </a:rPr>
              <a:t>rilevanza può essere </a:t>
            </a:r>
            <a:r>
              <a:rPr sz="2000" dirty="0">
                <a:latin typeface="Verdana"/>
                <a:cs typeface="Verdana"/>
              </a:rPr>
              <a:t>valutata </a:t>
            </a:r>
            <a:r>
              <a:rPr sz="2000" spc="-5" dirty="0">
                <a:latin typeface="Verdana"/>
                <a:cs typeface="Verdana"/>
              </a:rPr>
              <a:t>verificando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spc="-5" dirty="0">
                <a:latin typeface="Verdana"/>
                <a:cs typeface="Verdana"/>
              </a:rPr>
              <a:t>gli  </a:t>
            </a:r>
            <a:r>
              <a:rPr sz="2000" dirty="0">
                <a:latin typeface="Verdana"/>
                <a:cs typeface="Verdana"/>
              </a:rPr>
              <a:t>strumenti sono </a:t>
            </a:r>
            <a:r>
              <a:rPr sz="2000" spc="-5" dirty="0">
                <a:latin typeface="Verdana"/>
                <a:cs typeface="Verdana"/>
              </a:rPr>
              <a:t>deboli </a:t>
            </a:r>
            <a:r>
              <a:rPr sz="2000" dirty="0">
                <a:latin typeface="Verdana"/>
                <a:cs typeface="Verdana"/>
              </a:rPr>
              <a:t>o forti: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statistica </a:t>
            </a:r>
            <a:r>
              <a:rPr sz="2000" i="1" dirty="0">
                <a:latin typeface="Verdana"/>
                <a:cs typeface="Verdana"/>
              </a:rPr>
              <a:t>F </a:t>
            </a:r>
            <a:r>
              <a:rPr sz="2000" spc="-5" dirty="0">
                <a:latin typeface="Verdana"/>
                <a:cs typeface="Verdana"/>
              </a:rPr>
              <a:t>del</a:t>
            </a:r>
            <a:r>
              <a:rPr sz="2000" spc="-16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primo  </a:t>
            </a:r>
            <a:r>
              <a:rPr sz="2000" dirty="0">
                <a:latin typeface="Verdana"/>
                <a:cs typeface="Verdana"/>
              </a:rPr>
              <a:t>stadio è </a:t>
            </a:r>
            <a:r>
              <a:rPr sz="2000" spc="5" dirty="0">
                <a:latin typeface="Verdana"/>
                <a:cs typeface="Verdana"/>
              </a:rPr>
              <a:t>&gt;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10?</a:t>
            </a:r>
            <a:endParaRPr sz="2000" dirty="0">
              <a:latin typeface="Verdana"/>
              <a:cs typeface="Verdana"/>
            </a:endParaRPr>
          </a:p>
          <a:p>
            <a:pPr marL="756285" marR="5080" lvl="1" indent="-287020">
              <a:lnSpc>
                <a:spcPct val="100000"/>
              </a:lnSpc>
              <a:spcBef>
                <a:spcPts val="480"/>
              </a:spcBef>
              <a:buChar char="–"/>
              <a:tabLst>
                <a:tab pos="756920" algn="l"/>
                <a:tab pos="7934959" algn="l"/>
              </a:tabLst>
            </a:pPr>
            <a:r>
              <a:rPr sz="2000" spc="-5" dirty="0">
                <a:latin typeface="Verdana"/>
                <a:cs typeface="Verdana"/>
              </a:rPr>
              <a:t>L’esogeneità può essere verificata </a:t>
            </a:r>
            <a:r>
              <a:rPr sz="2000" dirty="0">
                <a:latin typeface="Verdana"/>
                <a:cs typeface="Verdana"/>
              </a:rPr>
              <a:t>usando </a:t>
            </a:r>
            <a:r>
              <a:rPr sz="2000" spc="-5" dirty="0">
                <a:latin typeface="Verdana"/>
                <a:cs typeface="Verdana"/>
              </a:rPr>
              <a:t>la </a:t>
            </a:r>
            <a:r>
              <a:rPr sz="2000" dirty="0">
                <a:latin typeface="Verdana"/>
                <a:cs typeface="Verdana"/>
              </a:rPr>
              <a:t>statistica </a:t>
            </a:r>
            <a:r>
              <a:rPr sz="2000" i="1" dirty="0">
                <a:latin typeface="Verdana"/>
                <a:cs typeface="Verdana"/>
              </a:rPr>
              <a:t>J </a:t>
            </a:r>
            <a:r>
              <a:rPr sz="2000" dirty="0">
                <a:latin typeface="Verdana"/>
                <a:cs typeface="Verdana"/>
              </a:rPr>
              <a:t>–  </a:t>
            </a:r>
            <a:r>
              <a:rPr sz="2000" spc="-5" dirty="0">
                <a:latin typeface="Verdana"/>
                <a:cs typeface="Verdana"/>
              </a:rPr>
              <a:t>purch</a:t>
            </a:r>
            <a:r>
              <a:rPr sz="2000" dirty="0">
                <a:latin typeface="Verdana"/>
                <a:cs typeface="Verdana"/>
              </a:rPr>
              <a:t>é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10" dirty="0">
                <a:latin typeface="Verdana"/>
                <a:cs typeface="Verdana"/>
              </a:rPr>
              <a:t>a</a:t>
            </a:r>
            <a:r>
              <a:rPr sz="2000" spc="-5" dirty="0">
                <a:latin typeface="Verdana"/>
                <a:cs typeface="Verdana"/>
              </a:rPr>
              <a:t>bb</a:t>
            </a:r>
            <a:r>
              <a:rPr sz="2000" spc="-10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ano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m</a:t>
            </a:r>
            <a:r>
              <a:rPr sz="2000" i="1" spc="-1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strum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nti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spc="-10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sog</a:t>
            </a:r>
            <a:r>
              <a:rPr sz="2000" spc="-15" dirty="0">
                <a:latin typeface="Verdana"/>
                <a:cs typeface="Verdana"/>
              </a:rPr>
              <a:t>e</a:t>
            </a:r>
            <a:r>
              <a:rPr sz="2000" dirty="0">
                <a:latin typeface="Verdana"/>
                <a:cs typeface="Verdana"/>
              </a:rPr>
              <a:t>ni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</a:t>
            </a:r>
            <a:r>
              <a:rPr sz="2000" spc="-2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cui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pa</a:t>
            </a:r>
            <a:r>
              <a:rPr sz="2000" spc="-10" dirty="0">
                <a:latin typeface="Verdana"/>
                <a:cs typeface="Verdana"/>
              </a:rPr>
              <a:t>r</a:t>
            </a:r>
            <a:r>
              <a:rPr sz="2000" spc="-5" dirty="0">
                <a:latin typeface="Verdana"/>
                <a:cs typeface="Verdana"/>
              </a:rPr>
              <a:t>ti</a:t>
            </a:r>
            <a:r>
              <a:rPr sz="2000" spc="-10" dirty="0">
                <a:latin typeface="Verdana"/>
                <a:cs typeface="Verdana"/>
              </a:rPr>
              <a:t>re</a:t>
            </a:r>
            <a:r>
              <a:rPr sz="2000" dirty="0">
                <a:latin typeface="Verdana"/>
                <a:cs typeface="Verdana"/>
              </a:rPr>
              <a:t>!	In  </a:t>
            </a:r>
            <a:r>
              <a:rPr sz="2000" spc="-5" dirty="0">
                <a:latin typeface="Verdana"/>
                <a:cs typeface="Verdana"/>
              </a:rPr>
              <a:t>generale, l’esogeneità deve essere </a:t>
            </a:r>
            <a:r>
              <a:rPr sz="2000" dirty="0">
                <a:latin typeface="Verdana"/>
                <a:cs typeface="Verdana"/>
              </a:rPr>
              <a:t>valutata </a:t>
            </a:r>
            <a:r>
              <a:rPr sz="2000" spc="-5" dirty="0">
                <a:latin typeface="Verdana"/>
                <a:cs typeface="Verdana"/>
              </a:rPr>
              <a:t>basandosi </a:t>
            </a:r>
            <a:r>
              <a:rPr sz="2000" dirty="0">
                <a:latin typeface="Verdana"/>
                <a:cs typeface="Verdana"/>
              </a:rPr>
              <a:t>su  una </a:t>
            </a:r>
            <a:r>
              <a:rPr sz="2000" spc="-5" dirty="0">
                <a:latin typeface="Verdana"/>
                <a:cs typeface="Verdana"/>
              </a:rPr>
              <a:t>conoscenza </a:t>
            </a:r>
            <a:r>
              <a:rPr sz="2000" dirty="0">
                <a:latin typeface="Verdana"/>
                <a:cs typeface="Verdana"/>
              </a:rPr>
              <a:t>approfondita </a:t>
            </a:r>
            <a:r>
              <a:rPr sz="2000" spc="-5" dirty="0">
                <a:latin typeface="Verdana"/>
                <a:cs typeface="Verdana"/>
              </a:rPr>
              <a:t>dell’applicazione  considerata.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83153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Terminologia: </a:t>
            </a:r>
            <a:r>
              <a:rPr spc="-10" dirty="0"/>
              <a:t>endogeneità ed</a:t>
            </a:r>
            <a:r>
              <a:rPr spc="130" dirty="0"/>
              <a:t> </a:t>
            </a:r>
            <a:r>
              <a:rPr spc="-5" dirty="0"/>
              <a:t>esogeneità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12-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5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570456"/>
            <a:ext cx="8172450" cy="465963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variabile </a:t>
            </a:r>
            <a:r>
              <a:rPr sz="2000" b="1" i="1" spc="-5" dirty="0">
                <a:latin typeface="Verdana"/>
                <a:cs typeface="Verdana"/>
              </a:rPr>
              <a:t>endogena </a:t>
            </a:r>
            <a:r>
              <a:rPr sz="2000" dirty="0">
                <a:latin typeface="Verdana"/>
                <a:cs typeface="Verdana"/>
              </a:rPr>
              <a:t>è una </a:t>
            </a:r>
            <a:r>
              <a:rPr sz="2000" spc="-5" dirty="0">
                <a:latin typeface="Verdana"/>
                <a:cs typeface="Verdana"/>
              </a:rPr>
              <a:t>variabile correlata </a:t>
            </a:r>
            <a:r>
              <a:rPr sz="2000" dirty="0">
                <a:latin typeface="Verdana"/>
                <a:cs typeface="Verdana"/>
              </a:rPr>
              <a:t>con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u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variabile </a:t>
            </a:r>
            <a:r>
              <a:rPr sz="2000" b="1" i="1" spc="-5" dirty="0">
                <a:latin typeface="Verdana"/>
                <a:cs typeface="Verdana"/>
              </a:rPr>
              <a:t>esogena </a:t>
            </a:r>
            <a:r>
              <a:rPr sz="2000" dirty="0">
                <a:latin typeface="Verdana"/>
                <a:cs typeface="Verdana"/>
              </a:rPr>
              <a:t>è una </a:t>
            </a:r>
            <a:r>
              <a:rPr sz="2000" spc="-5" dirty="0">
                <a:latin typeface="Verdana"/>
                <a:cs typeface="Verdana"/>
              </a:rPr>
              <a:t>variabile incorrelata </a:t>
            </a:r>
            <a:r>
              <a:rPr sz="2000" dirty="0">
                <a:latin typeface="Verdana"/>
                <a:cs typeface="Verdana"/>
              </a:rPr>
              <a:t>con</a:t>
            </a:r>
            <a:r>
              <a:rPr sz="2000" spc="-4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u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Nella regressione </a:t>
            </a:r>
            <a:r>
              <a:rPr sz="2000" dirty="0">
                <a:latin typeface="Verdana"/>
                <a:cs typeface="Verdana"/>
              </a:rPr>
              <a:t>IV ci </a:t>
            </a:r>
            <a:r>
              <a:rPr sz="2000" spc="-5" dirty="0">
                <a:latin typeface="Verdana"/>
                <a:cs typeface="Verdana"/>
              </a:rPr>
              <a:t>concentriamo </a:t>
            </a:r>
            <a:r>
              <a:rPr sz="2000" dirty="0">
                <a:latin typeface="Verdana"/>
                <a:cs typeface="Verdana"/>
              </a:rPr>
              <a:t>sul caso </a:t>
            </a:r>
            <a:r>
              <a:rPr sz="2000" spc="-5" dirty="0">
                <a:latin typeface="Verdana"/>
                <a:cs typeface="Verdana"/>
              </a:rPr>
              <a:t>in </a:t>
            </a:r>
            <a:r>
              <a:rPr sz="2000" dirty="0">
                <a:latin typeface="Verdana"/>
                <a:cs typeface="Verdana"/>
              </a:rPr>
              <a:t>cui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2000" i="1" spc="-1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è</a:t>
            </a:r>
            <a:endParaRPr sz="20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000" dirty="0">
                <a:latin typeface="Verdana"/>
                <a:cs typeface="Verdana"/>
              </a:rPr>
              <a:t>endogena </a:t>
            </a:r>
            <a:r>
              <a:rPr sz="2000" spc="-5" dirty="0">
                <a:latin typeface="Verdana"/>
                <a:cs typeface="Verdana"/>
              </a:rPr>
              <a:t>ed </a:t>
            </a:r>
            <a:r>
              <a:rPr sz="2000" dirty="0">
                <a:latin typeface="Verdana"/>
                <a:cs typeface="Verdana"/>
              </a:rPr>
              <a:t>esiste uno strumento, </a:t>
            </a:r>
            <a:r>
              <a:rPr sz="2000" i="1" spc="-5" dirty="0">
                <a:latin typeface="Verdana"/>
                <a:cs typeface="Verdana"/>
              </a:rPr>
              <a:t>Z</a:t>
            </a:r>
            <a:r>
              <a:rPr sz="2000" spc="-5" dirty="0">
                <a:latin typeface="Verdana"/>
                <a:cs typeface="Verdana"/>
              </a:rPr>
              <a:t>,</a:t>
            </a:r>
            <a:r>
              <a:rPr sz="2000" spc="-12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esogeno.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750">
              <a:latin typeface="Verdana"/>
              <a:cs typeface="Verdana"/>
            </a:endParaRPr>
          </a:p>
          <a:p>
            <a:pPr marL="350520" marR="5080">
              <a:lnSpc>
                <a:spcPct val="100000"/>
              </a:lnSpc>
            </a:pPr>
            <a:r>
              <a:rPr sz="2000" i="1" dirty="0">
                <a:latin typeface="Verdana"/>
                <a:cs typeface="Verdana"/>
              </a:rPr>
              <a:t>Digressione sulla terminologia: </a:t>
            </a:r>
            <a:r>
              <a:rPr sz="2000" dirty="0">
                <a:latin typeface="Verdana"/>
                <a:cs typeface="Verdana"/>
              </a:rPr>
              <a:t>“endogeno” significa  </a:t>
            </a:r>
            <a:r>
              <a:rPr sz="2000" spc="-5" dirty="0">
                <a:latin typeface="Verdana"/>
                <a:cs typeface="Verdana"/>
              </a:rPr>
              <a:t>letteralmente “determinato all’interno del sistema”. </a:t>
            </a:r>
            <a:r>
              <a:rPr sz="2000" dirty="0">
                <a:latin typeface="Verdana"/>
                <a:cs typeface="Verdana"/>
              </a:rPr>
              <a:t>Se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 </a:t>
            </a:r>
            <a:r>
              <a:rPr sz="2000" spc="-5" dirty="0">
                <a:latin typeface="Verdana"/>
                <a:cs typeface="Verdana"/>
              </a:rPr>
              <a:t>congiuntamente determinata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i="1" dirty="0">
                <a:latin typeface="Verdana"/>
                <a:cs typeface="Verdana"/>
              </a:rPr>
              <a:t>Y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spc="-5" dirty="0">
                <a:latin typeface="Verdana"/>
                <a:cs typeface="Verdana"/>
              </a:rPr>
              <a:t>allora </a:t>
            </a:r>
            <a:r>
              <a:rPr sz="2000" dirty="0">
                <a:latin typeface="Verdana"/>
                <a:cs typeface="Verdana"/>
              </a:rPr>
              <a:t>una </a:t>
            </a:r>
            <a:r>
              <a:rPr sz="2000" spc="-5" dirty="0">
                <a:latin typeface="Verdana"/>
                <a:cs typeface="Verdana"/>
              </a:rPr>
              <a:t>regressione di 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soggetta </a:t>
            </a:r>
            <a:r>
              <a:rPr sz="2000" dirty="0">
                <a:latin typeface="Verdana"/>
                <a:cs typeface="Verdana"/>
              </a:rPr>
              <a:t>a </a:t>
            </a:r>
            <a:r>
              <a:rPr sz="2000" spc="-5" dirty="0">
                <a:latin typeface="Verdana"/>
                <a:cs typeface="Verdana"/>
              </a:rPr>
              <a:t>distorsione da causalità simultanea. </a:t>
            </a:r>
            <a:r>
              <a:rPr sz="2000" dirty="0">
                <a:latin typeface="Verdana"/>
                <a:cs typeface="Verdana"/>
              </a:rPr>
              <a:t>Ma  </a:t>
            </a:r>
            <a:r>
              <a:rPr sz="2000" spc="-5" dirty="0">
                <a:latin typeface="Verdana"/>
                <a:cs typeface="Verdana"/>
              </a:rPr>
              <a:t>questa definizione di endogeneità </a:t>
            </a:r>
            <a:r>
              <a:rPr sz="2000" dirty="0">
                <a:latin typeface="Verdana"/>
                <a:cs typeface="Verdana"/>
              </a:rPr>
              <a:t>è </a:t>
            </a:r>
            <a:r>
              <a:rPr sz="2000" spc="-5" dirty="0">
                <a:latin typeface="Verdana"/>
                <a:cs typeface="Verdana"/>
              </a:rPr>
              <a:t>troppo stretta perché </a:t>
            </a:r>
            <a:r>
              <a:rPr sz="2000" dirty="0">
                <a:latin typeface="Verdana"/>
                <a:cs typeface="Verdana"/>
              </a:rPr>
              <a:t>sia  </a:t>
            </a:r>
            <a:r>
              <a:rPr sz="2000" spc="-5" dirty="0">
                <a:latin typeface="Verdana"/>
                <a:cs typeface="Verdana"/>
              </a:rPr>
              <a:t>possibile </a:t>
            </a:r>
            <a:r>
              <a:rPr sz="2000" dirty="0">
                <a:latin typeface="Verdana"/>
                <a:cs typeface="Verdana"/>
              </a:rPr>
              <a:t>usare la </a:t>
            </a: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IV </a:t>
            </a:r>
            <a:r>
              <a:rPr sz="2000" spc="-5" dirty="0">
                <a:latin typeface="Verdana"/>
                <a:cs typeface="Verdana"/>
              </a:rPr>
              <a:t>per risolvere </a:t>
            </a:r>
            <a:r>
              <a:rPr sz="2000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problemi di  distorsione da variabili omesse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spc="-5" dirty="0">
                <a:latin typeface="Verdana"/>
                <a:cs typeface="Verdana"/>
              </a:rPr>
              <a:t>da errori nelle variabili,  quindi </a:t>
            </a:r>
            <a:r>
              <a:rPr sz="2000" dirty="0">
                <a:latin typeface="Verdana"/>
                <a:cs typeface="Verdana"/>
              </a:rPr>
              <a:t>usiamo </a:t>
            </a:r>
            <a:r>
              <a:rPr sz="2000" spc="-5" dirty="0">
                <a:latin typeface="Verdana"/>
                <a:cs typeface="Verdana"/>
              </a:rPr>
              <a:t>la definizione più ampia fornita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sopra.</a:t>
            </a:r>
            <a:endParaRPr sz="20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8739" y="358521"/>
            <a:ext cx="80606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Due condizioni per </a:t>
            </a:r>
            <a:r>
              <a:rPr spc="-5" dirty="0"/>
              <a:t>avere </a:t>
            </a:r>
            <a:r>
              <a:rPr spc="-10" dirty="0"/>
              <a:t>uno strumento  </a:t>
            </a:r>
            <a:r>
              <a:rPr spc="-5" dirty="0"/>
              <a:t>valido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12-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6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Copyright © 2012 Pearson </a:t>
            </a:r>
            <a:r>
              <a:rPr spc="-5" dirty="0"/>
              <a:t>Italia, Milano </a:t>
            </a:r>
            <a:r>
              <a:rPr dirty="0"/>
              <a:t>–</a:t>
            </a:r>
            <a:r>
              <a:rPr spc="15" dirty="0"/>
              <a:t> </a:t>
            </a:r>
            <a:r>
              <a:rPr spc="-5" dirty="0"/>
              <a:t>Torino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2740" y="1626234"/>
            <a:ext cx="8317230" cy="4123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1430" algn="ctr">
              <a:lnSpc>
                <a:spcPct val="100000"/>
              </a:lnSpc>
              <a:spcBef>
                <a:spcPts val="100"/>
              </a:spcBef>
            </a:pPr>
            <a:r>
              <a:rPr sz="2400" i="1" spc="-5" dirty="0">
                <a:latin typeface="Verdana"/>
                <a:cs typeface="Verdana"/>
              </a:rPr>
              <a:t>Y</a:t>
            </a:r>
            <a:r>
              <a:rPr sz="2400" i="1" spc="-7" baseline="-20833" dirty="0">
                <a:latin typeface="Verdana"/>
                <a:cs typeface="Verdana"/>
              </a:rPr>
              <a:t>i  </a:t>
            </a:r>
            <a:r>
              <a:rPr sz="2400" dirty="0">
                <a:latin typeface="Verdana"/>
                <a:cs typeface="Verdana"/>
              </a:rPr>
              <a:t>= </a:t>
            </a:r>
            <a:r>
              <a:rPr sz="2400" i="1" spc="-20" dirty="0">
                <a:latin typeface="Arial"/>
                <a:cs typeface="Arial"/>
              </a:rPr>
              <a:t>β</a:t>
            </a:r>
            <a:r>
              <a:rPr sz="2400" spc="-30" baseline="-20833" dirty="0">
                <a:latin typeface="Verdana"/>
                <a:cs typeface="Verdana"/>
              </a:rPr>
              <a:t>0 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i="1" spc="-10" dirty="0">
                <a:latin typeface="Verdana"/>
                <a:cs typeface="Verdana"/>
              </a:rPr>
              <a:t>X</a:t>
            </a:r>
            <a:r>
              <a:rPr sz="2400" i="1" spc="-15" baseline="-20833" dirty="0">
                <a:latin typeface="Verdana"/>
                <a:cs typeface="Verdana"/>
              </a:rPr>
              <a:t>i</a:t>
            </a:r>
            <a:r>
              <a:rPr sz="2400" i="1" spc="-322" baseline="-20833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+ </a:t>
            </a:r>
            <a:r>
              <a:rPr sz="2400" i="1" dirty="0">
                <a:latin typeface="Verdana"/>
                <a:cs typeface="Verdana"/>
              </a:rPr>
              <a:t>u</a:t>
            </a:r>
            <a:r>
              <a:rPr sz="2400" i="1" baseline="-20833" dirty="0">
                <a:latin typeface="Verdana"/>
                <a:cs typeface="Verdana"/>
              </a:rPr>
              <a:t>i</a:t>
            </a:r>
            <a:endParaRPr sz="2400" baseline="-20833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335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400" spc="-5" dirty="0">
                <a:latin typeface="Verdana"/>
                <a:cs typeface="Verdana"/>
              </a:rPr>
              <a:t>Perché </a:t>
            </a:r>
            <a:r>
              <a:rPr sz="2400" dirty="0">
                <a:latin typeface="Verdana"/>
                <a:cs typeface="Verdana"/>
              </a:rPr>
              <a:t>una </a:t>
            </a:r>
            <a:r>
              <a:rPr sz="2400" spc="-5" dirty="0">
                <a:latin typeface="Verdana"/>
                <a:cs typeface="Verdana"/>
              </a:rPr>
              <a:t>variabile strumentale (uno</a:t>
            </a:r>
            <a:r>
              <a:rPr sz="2400" spc="90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“</a:t>
            </a:r>
            <a:r>
              <a:rPr sz="2400" b="1" i="1" spc="-5" dirty="0">
                <a:latin typeface="Verdana"/>
                <a:cs typeface="Verdana"/>
              </a:rPr>
              <a:t>strumento</a:t>
            </a:r>
            <a:r>
              <a:rPr sz="2400" spc="-5" dirty="0">
                <a:latin typeface="Verdana"/>
                <a:cs typeface="Verdana"/>
              </a:rPr>
              <a:t>”)</a:t>
            </a:r>
            <a:endParaRPr sz="240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  <a:spcBef>
                <a:spcPts val="5"/>
              </a:spcBef>
            </a:pPr>
            <a:r>
              <a:rPr sz="2400" i="1" dirty="0">
                <a:latin typeface="Verdana"/>
                <a:cs typeface="Verdana"/>
              </a:rPr>
              <a:t>Z </a:t>
            </a:r>
            <a:r>
              <a:rPr sz="2400" spc="-5" dirty="0">
                <a:latin typeface="Verdana"/>
                <a:cs typeface="Verdana"/>
              </a:rPr>
              <a:t>sia </a:t>
            </a:r>
            <a:r>
              <a:rPr sz="2400" spc="-10" dirty="0">
                <a:latin typeface="Verdana"/>
                <a:cs typeface="Verdana"/>
              </a:rPr>
              <a:t>valida, </a:t>
            </a:r>
            <a:r>
              <a:rPr sz="2400" spc="-5" dirty="0">
                <a:latin typeface="Verdana"/>
                <a:cs typeface="Verdana"/>
              </a:rPr>
              <a:t>deve soddisfare </a:t>
            </a:r>
            <a:r>
              <a:rPr sz="2400" dirty="0">
                <a:latin typeface="Verdana"/>
                <a:cs typeface="Verdana"/>
              </a:rPr>
              <a:t>due</a:t>
            </a:r>
            <a:r>
              <a:rPr sz="2400" spc="125" dirty="0">
                <a:latin typeface="Verdana"/>
                <a:cs typeface="Verdana"/>
              </a:rPr>
              <a:t> </a:t>
            </a:r>
            <a:r>
              <a:rPr sz="2400" spc="-5" dirty="0">
                <a:latin typeface="Verdana"/>
                <a:cs typeface="Verdana"/>
              </a:rPr>
              <a:t>condizioni:</a:t>
            </a:r>
            <a:endParaRPr sz="2400">
              <a:latin typeface="Verdana"/>
              <a:cs typeface="Verdana"/>
            </a:endParaRPr>
          </a:p>
          <a:p>
            <a:pPr marL="1186815" indent="-328295">
              <a:lnSpc>
                <a:spcPct val="100000"/>
              </a:lnSpc>
              <a:spcBef>
                <a:spcPts val="575"/>
              </a:spcBef>
              <a:buSzPct val="95833"/>
              <a:buAutoNum type="arabicPeriod"/>
              <a:tabLst>
                <a:tab pos="1187450" algn="l"/>
              </a:tabLst>
            </a:pPr>
            <a:r>
              <a:rPr sz="2400" b="1" i="1" spc="-5" dirty="0">
                <a:latin typeface="Verdana"/>
                <a:cs typeface="Verdana"/>
              </a:rPr>
              <a:t>Rilevanza</a:t>
            </a:r>
            <a:r>
              <a:rPr sz="2400" spc="-5" dirty="0">
                <a:latin typeface="Verdana"/>
                <a:cs typeface="Verdana"/>
              </a:rPr>
              <a:t>: corr(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i="1" spc="-5" dirty="0">
                <a:latin typeface="Verdana"/>
                <a:cs typeface="Verdana"/>
              </a:rPr>
              <a:t>X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≠</a:t>
            </a:r>
            <a:r>
              <a:rPr sz="2400" spc="5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0</a:t>
            </a:r>
            <a:endParaRPr sz="2400">
              <a:latin typeface="Verdana"/>
              <a:cs typeface="Verdana"/>
            </a:endParaRPr>
          </a:p>
          <a:p>
            <a:pPr marL="1186815" indent="-328295">
              <a:lnSpc>
                <a:spcPct val="100000"/>
              </a:lnSpc>
              <a:spcBef>
                <a:spcPts val="575"/>
              </a:spcBef>
              <a:buSzPct val="95833"/>
              <a:buAutoNum type="arabicPeriod"/>
              <a:tabLst>
                <a:tab pos="1187450" algn="l"/>
              </a:tabLst>
            </a:pPr>
            <a:r>
              <a:rPr sz="2400" b="1" i="1" spc="-5" dirty="0">
                <a:latin typeface="Verdana"/>
                <a:cs typeface="Verdana"/>
              </a:rPr>
              <a:t>Esogeneità</a:t>
            </a:r>
            <a:r>
              <a:rPr sz="2400" spc="-5" dirty="0">
                <a:latin typeface="Verdana"/>
                <a:cs typeface="Verdana"/>
              </a:rPr>
              <a:t>: corr(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,</a:t>
            </a:r>
            <a:r>
              <a:rPr sz="2400" i="1" spc="-5" dirty="0">
                <a:latin typeface="Verdana"/>
                <a:cs typeface="Verdana"/>
              </a:rPr>
              <a:t>u</a:t>
            </a:r>
            <a:r>
              <a:rPr sz="2400" i="1" spc="-7" baseline="-20833" dirty="0">
                <a:latin typeface="Verdana"/>
                <a:cs typeface="Verdana"/>
              </a:rPr>
              <a:t>i</a:t>
            </a:r>
            <a:r>
              <a:rPr sz="2400" spc="-5" dirty="0">
                <a:latin typeface="Verdana"/>
                <a:cs typeface="Verdana"/>
              </a:rPr>
              <a:t>) </a:t>
            </a:r>
            <a:r>
              <a:rPr sz="2400" dirty="0">
                <a:latin typeface="Verdana"/>
                <a:cs typeface="Verdana"/>
              </a:rPr>
              <a:t>=</a:t>
            </a:r>
            <a:r>
              <a:rPr sz="2400" spc="25" dirty="0">
                <a:latin typeface="Verdana"/>
                <a:cs typeface="Verdana"/>
              </a:rPr>
              <a:t> </a:t>
            </a:r>
            <a:r>
              <a:rPr sz="2400" dirty="0">
                <a:latin typeface="Verdana"/>
                <a:cs typeface="Verdana"/>
              </a:rPr>
              <a:t>0</a:t>
            </a:r>
            <a:endParaRPr sz="24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Verdana"/>
              <a:cs typeface="Verdana"/>
            </a:endParaRPr>
          </a:p>
          <a:p>
            <a:pPr marL="63500" marR="59690">
              <a:lnSpc>
                <a:spcPct val="99200"/>
              </a:lnSpc>
            </a:pPr>
            <a:r>
              <a:rPr sz="2400" spc="-5" dirty="0">
                <a:latin typeface="Verdana"/>
                <a:cs typeface="Verdana"/>
              </a:rPr>
              <a:t>Supponiamo per </a:t>
            </a:r>
            <a:r>
              <a:rPr sz="2400" dirty="0">
                <a:latin typeface="Verdana"/>
                <a:cs typeface="Verdana"/>
              </a:rPr>
              <a:t>ora </a:t>
            </a:r>
            <a:r>
              <a:rPr sz="2400" spc="-5" dirty="0">
                <a:latin typeface="Verdana"/>
                <a:cs typeface="Verdana"/>
              </a:rPr>
              <a:t>di avere </a:t>
            </a:r>
            <a:r>
              <a:rPr sz="2400" dirty="0">
                <a:latin typeface="Verdana"/>
                <a:cs typeface="Verdana"/>
              </a:rPr>
              <a:t>un </a:t>
            </a:r>
            <a:r>
              <a:rPr sz="2400" spc="-5" dirty="0">
                <a:latin typeface="Verdana"/>
                <a:cs typeface="Verdana"/>
              </a:rPr>
              <a:t>tale </a:t>
            </a:r>
            <a:r>
              <a:rPr sz="2400" i="1" spc="-5" dirty="0">
                <a:latin typeface="Verdana"/>
                <a:cs typeface="Verdana"/>
              </a:rPr>
              <a:t>Z</a:t>
            </a:r>
            <a:r>
              <a:rPr sz="2400" i="1" spc="-7" baseline="-20833" dirty="0">
                <a:latin typeface="Verdana"/>
                <a:cs typeface="Verdana"/>
              </a:rPr>
              <a:t>i </a:t>
            </a:r>
            <a:r>
              <a:rPr sz="2400" spc="-5" dirty="0">
                <a:latin typeface="Verdana"/>
                <a:cs typeface="Verdana"/>
              </a:rPr>
              <a:t>(vedremo più  avanti come trovare variabili strumentali); come  possiamo usarlo per </a:t>
            </a:r>
            <a:r>
              <a:rPr sz="2400" dirty="0">
                <a:latin typeface="Verdana"/>
                <a:cs typeface="Verdana"/>
              </a:rPr>
              <a:t>stimare</a:t>
            </a:r>
            <a:r>
              <a:rPr sz="2400" spc="80" dirty="0">
                <a:latin typeface="Verdana"/>
                <a:cs typeface="Verdana"/>
              </a:rPr>
              <a:t> </a:t>
            </a:r>
            <a:r>
              <a:rPr sz="2400" i="1" spc="-10" dirty="0">
                <a:latin typeface="Arial"/>
                <a:cs typeface="Arial"/>
              </a:rPr>
              <a:t>β</a:t>
            </a:r>
            <a:r>
              <a:rPr sz="2400" spc="-15" baseline="-20833" dirty="0">
                <a:latin typeface="Verdana"/>
                <a:cs typeface="Verdana"/>
              </a:rPr>
              <a:t>1</a:t>
            </a:r>
            <a:r>
              <a:rPr sz="2400" spc="-10" dirty="0">
                <a:latin typeface="Verdana"/>
                <a:cs typeface="Verdana"/>
              </a:rPr>
              <a:t>?</a:t>
            </a:r>
            <a:endParaRPr sz="24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682434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Lo </a:t>
            </a:r>
            <a:r>
              <a:rPr spc="-5" dirty="0"/>
              <a:t>stimatore IV </a:t>
            </a:r>
            <a:r>
              <a:rPr spc="-10" dirty="0"/>
              <a:t>con una </a:t>
            </a:r>
            <a:r>
              <a:rPr i="1" spc="-5" dirty="0">
                <a:latin typeface="Verdana"/>
                <a:cs typeface="Verdana"/>
              </a:rPr>
              <a:t>X </a:t>
            </a:r>
            <a:r>
              <a:rPr spc="-5" dirty="0"/>
              <a:t>e una</a:t>
            </a:r>
            <a:r>
              <a:rPr spc="155" dirty="0"/>
              <a:t> </a:t>
            </a:r>
            <a:r>
              <a:rPr i="1" spc="-5" dirty="0">
                <a:latin typeface="Verdana"/>
                <a:cs typeface="Verdana"/>
              </a:rPr>
              <a:t>Z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12-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7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8140" y="1570456"/>
            <a:ext cx="8046720" cy="21564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580"/>
              </a:spcBef>
              <a:tabLst>
                <a:tab pos="2306320" algn="l"/>
              </a:tabLst>
            </a:pPr>
            <a:r>
              <a:rPr sz="2000" b="1" dirty="0">
                <a:latin typeface="Verdana"/>
                <a:cs typeface="Verdana"/>
              </a:rPr>
              <a:t>Spiegazione 1:	</a:t>
            </a:r>
            <a:r>
              <a:rPr sz="2000" b="1" spc="-5" dirty="0">
                <a:latin typeface="Verdana"/>
                <a:cs typeface="Verdana"/>
              </a:rPr>
              <a:t>minimi </a:t>
            </a:r>
            <a:r>
              <a:rPr sz="2000" b="1" dirty="0">
                <a:latin typeface="Verdana"/>
                <a:cs typeface="Verdana"/>
              </a:rPr>
              <a:t>quadrati in </a:t>
            </a:r>
            <a:r>
              <a:rPr sz="2000" b="1" spc="-5" dirty="0">
                <a:latin typeface="Verdana"/>
                <a:cs typeface="Verdana"/>
              </a:rPr>
              <a:t>due stadi</a:t>
            </a:r>
            <a:r>
              <a:rPr sz="2000" b="1" spc="-25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(TSLS)</a:t>
            </a:r>
            <a:endParaRPr sz="20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Verdana"/>
                <a:cs typeface="Verdana"/>
              </a:rPr>
              <a:t>Ci </a:t>
            </a:r>
            <a:r>
              <a:rPr sz="2000" dirty="0">
                <a:latin typeface="Verdana"/>
                <a:cs typeface="Verdana"/>
              </a:rPr>
              <a:t>sono </a:t>
            </a:r>
            <a:r>
              <a:rPr sz="2000" spc="-5" dirty="0">
                <a:latin typeface="Verdana"/>
                <a:cs typeface="Verdana"/>
              </a:rPr>
              <a:t>due </a:t>
            </a:r>
            <a:r>
              <a:rPr sz="2000" dirty="0">
                <a:latin typeface="Verdana"/>
                <a:cs typeface="Verdana"/>
              </a:rPr>
              <a:t>stadi – </a:t>
            </a:r>
            <a:r>
              <a:rPr sz="2000" spc="-5" dirty="0">
                <a:latin typeface="Verdana"/>
                <a:cs typeface="Verdana"/>
              </a:rPr>
              <a:t>due</a:t>
            </a:r>
            <a:r>
              <a:rPr sz="2000" spc="-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regressioni:</a:t>
            </a:r>
            <a:endParaRPr sz="2000">
              <a:latin typeface="Verdana"/>
              <a:cs typeface="Verdana"/>
            </a:endParaRPr>
          </a:p>
          <a:p>
            <a:pPr marL="38100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Verdana"/>
                <a:cs typeface="Verdana"/>
              </a:rPr>
              <a:t>(1)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isola la parte di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che non è </a:t>
            </a:r>
            <a:r>
              <a:rPr sz="2000" spc="-5" dirty="0">
                <a:latin typeface="Verdana"/>
                <a:cs typeface="Verdana"/>
              </a:rPr>
              <a:t>correlata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i="1" dirty="0">
                <a:latin typeface="Verdana"/>
                <a:cs typeface="Verdana"/>
              </a:rPr>
              <a:t>u </a:t>
            </a:r>
            <a:r>
              <a:rPr sz="2000" spc="-5" dirty="0">
                <a:latin typeface="Verdana"/>
                <a:cs typeface="Verdana"/>
              </a:rPr>
              <a:t>mediante</a:t>
            </a:r>
            <a:r>
              <a:rPr sz="2000" spc="-7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la</a:t>
            </a:r>
            <a:endParaRPr sz="2000">
              <a:latin typeface="Verdana"/>
              <a:cs typeface="Verdana"/>
            </a:endParaRPr>
          </a:p>
          <a:p>
            <a:pPr marL="381000">
              <a:lnSpc>
                <a:spcPct val="100000"/>
              </a:lnSpc>
            </a:pPr>
            <a:r>
              <a:rPr sz="2000" spc="-5" dirty="0">
                <a:latin typeface="Verdana"/>
                <a:cs typeface="Verdana"/>
              </a:rPr>
              <a:t>regressione </a:t>
            </a:r>
            <a:r>
              <a:rPr sz="2000" dirty="0">
                <a:latin typeface="Verdana"/>
                <a:cs typeface="Verdana"/>
              </a:rPr>
              <a:t>di </a:t>
            </a:r>
            <a:r>
              <a:rPr sz="2000" i="1" dirty="0">
                <a:latin typeface="Verdana"/>
                <a:cs typeface="Verdana"/>
              </a:rPr>
              <a:t>X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Z </a:t>
            </a:r>
            <a:r>
              <a:rPr sz="2000" dirty="0">
                <a:latin typeface="Verdana"/>
                <a:cs typeface="Verdana"/>
              </a:rPr>
              <a:t>usando </a:t>
            </a:r>
            <a:r>
              <a:rPr sz="2000" spc="-5" dirty="0">
                <a:latin typeface="Verdana"/>
                <a:cs typeface="Verdana"/>
              </a:rPr>
              <a:t>gli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OLS: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2700">
              <a:latin typeface="Verdana"/>
              <a:cs typeface="Verdana"/>
            </a:endParaRPr>
          </a:p>
          <a:p>
            <a:pPr marL="231140" algn="ctr">
              <a:lnSpc>
                <a:spcPct val="100000"/>
              </a:lnSpc>
              <a:tabLst>
                <a:tab pos="3524885" algn="l"/>
              </a:tabLst>
            </a:pP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 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spc="-65" dirty="0">
                <a:latin typeface="Arial"/>
                <a:cs typeface="Arial"/>
              </a:rPr>
              <a:t>π</a:t>
            </a:r>
            <a:r>
              <a:rPr sz="1950" spc="-97" baseline="-21367" dirty="0">
                <a:latin typeface="Verdana"/>
                <a:cs typeface="Verdana"/>
              </a:rPr>
              <a:t>0 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-30" dirty="0">
                <a:latin typeface="Arial"/>
                <a:cs typeface="Arial"/>
              </a:rPr>
              <a:t>π</a:t>
            </a:r>
            <a:r>
              <a:rPr sz="1950" spc="-44" baseline="-21367" dirty="0">
                <a:latin typeface="Verdana"/>
                <a:cs typeface="Verdana"/>
              </a:rPr>
              <a:t>1</a:t>
            </a:r>
            <a:r>
              <a:rPr sz="2000" i="1" spc="-30" dirty="0">
                <a:latin typeface="Verdana"/>
                <a:cs typeface="Verdana"/>
              </a:rPr>
              <a:t>Z</a:t>
            </a:r>
            <a:r>
              <a:rPr sz="1950" i="1" spc="-44" baseline="-21367" dirty="0">
                <a:latin typeface="Verdana"/>
                <a:cs typeface="Verdana"/>
              </a:rPr>
              <a:t>i</a:t>
            </a:r>
            <a:r>
              <a:rPr sz="1950" i="1" spc="-60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v</a:t>
            </a:r>
            <a:r>
              <a:rPr sz="1950" i="1" spc="7" baseline="-21367" dirty="0">
                <a:latin typeface="Verdana"/>
                <a:cs typeface="Verdana"/>
              </a:rPr>
              <a:t>i	</a:t>
            </a:r>
            <a:r>
              <a:rPr sz="2000" spc="-5" dirty="0">
                <a:latin typeface="Verdana"/>
                <a:cs typeface="Verdana"/>
              </a:rPr>
              <a:t>(1)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5440" y="4127753"/>
            <a:ext cx="8303259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2265" marR="5080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342265" algn="l"/>
                <a:tab pos="393700" algn="l"/>
              </a:tabLst>
            </a:pPr>
            <a:r>
              <a:rPr sz="2000" spc="-5" dirty="0">
                <a:latin typeface="Verdana"/>
                <a:cs typeface="Verdana"/>
              </a:rPr>
              <a:t>Poiché 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non è </a:t>
            </a:r>
            <a:r>
              <a:rPr sz="2000" spc="-5" dirty="0">
                <a:latin typeface="Verdana"/>
                <a:cs typeface="Verdana"/>
              </a:rPr>
              <a:t>correlato </a:t>
            </a:r>
            <a:r>
              <a:rPr sz="2000" dirty="0">
                <a:latin typeface="Verdana"/>
                <a:cs typeface="Verdana"/>
              </a:rPr>
              <a:t>con 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 </a:t>
            </a:r>
            <a:r>
              <a:rPr sz="2000" i="1" spc="-65" dirty="0">
                <a:latin typeface="Arial"/>
                <a:cs typeface="Arial"/>
              </a:rPr>
              <a:t>π</a:t>
            </a:r>
            <a:r>
              <a:rPr sz="1950" spc="-97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+ </a:t>
            </a:r>
            <a:r>
              <a:rPr sz="2000" i="1" spc="-30" dirty="0">
                <a:latin typeface="Arial"/>
                <a:cs typeface="Arial"/>
              </a:rPr>
              <a:t>π</a:t>
            </a:r>
            <a:r>
              <a:rPr sz="1950" spc="-44" baseline="-21367" dirty="0">
                <a:latin typeface="Verdana"/>
                <a:cs typeface="Verdana"/>
              </a:rPr>
              <a:t>1</a:t>
            </a:r>
            <a:r>
              <a:rPr sz="2000" i="1" spc="-30" dirty="0">
                <a:latin typeface="Verdana"/>
                <a:cs typeface="Verdana"/>
              </a:rPr>
              <a:t>Z</a:t>
            </a:r>
            <a:r>
              <a:rPr sz="1950" i="1" spc="-44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non è </a:t>
            </a:r>
            <a:r>
              <a:rPr sz="2000" spc="-5" dirty="0">
                <a:latin typeface="Verdana"/>
                <a:cs typeface="Verdana"/>
              </a:rPr>
              <a:t>correlato</a:t>
            </a:r>
            <a:r>
              <a:rPr sz="2000" spc="-11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</a:t>
            </a:r>
          </a:p>
          <a:p>
            <a:pPr marR="71755" algn="ctr">
              <a:lnSpc>
                <a:spcPct val="100000"/>
              </a:lnSpc>
            </a:pP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. </a:t>
            </a:r>
            <a:r>
              <a:rPr sz="2000" spc="-5" dirty="0">
                <a:latin typeface="Verdana"/>
                <a:cs typeface="Verdana"/>
              </a:rPr>
              <a:t>Non </a:t>
            </a:r>
            <a:r>
              <a:rPr sz="2000" dirty="0">
                <a:latin typeface="Verdana"/>
                <a:cs typeface="Verdana"/>
              </a:rPr>
              <a:t>conosciamo </a:t>
            </a:r>
            <a:r>
              <a:rPr sz="2000" i="1" spc="-65" dirty="0">
                <a:latin typeface="Arial"/>
                <a:cs typeface="Arial"/>
              </a:rPr>
              <a:t>π</a:t>
            </a:r>
            <a:r>
              <a:rPr sz="1950" spc="-97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o </a:t>
            </a:r>
            <a:r>
              <a:rPr sz="2000" i="1" spc="-65" dirty="0">
                <a:latin typeface="Arial"/>
                <a:cs typeface="Arial"/>
              </a:rPr>
              <a:t>π</a:t>
            </a:r>
            <a:r>
              <a:rPr sz="1950" spc="-97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ma </a:t>
            </a:r>
            <a:r>
              <a:rPr sz="2000" spc="-5" dirty="0">
                <a:latin typeface="Verdana"/>
                <a:cs typeface="Verdana"/>
              </a:rPr>
              <a:t>li abbiamo stimati,</a:t>
            </a:r>
            <a:r>
              <a:rPr sz="2000" spc="-180" dirty="0">
                <a:latin typeface="Verdana"/>
                <a:cs typeface="Verdana"/>
              </a:rPr>
              <a:t> </a:t>
            </a:r>
            <a:r>
              <a:rPr sz="2000" spc="-5" dirty="0" err="1">
                <a:latin typeface="Verdana"/>
                <a:cs typeface="Verdana"/>
              </a:rPr>
              <a:t>perciò</a:t>
            </a:r>
            <a:r>
              <a:rPr sz="2000" spc="-5" dirty="0">
                <a:latin typeface="Verdana"/>
                <a:cs typeface="Verdana"/>
              </a:rPr>
              <a:t>…</a:t>
            </a:r>
            <a:endParaRPr sz="2000" dirty="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87082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Minimi </a:t>
            </a:r>
            <a:r>
              <a:rPr spc="-10" dirty="0"/>
              <a:t>quadrati </a:t>
            </a:r>
            <a:r>
              <a:rPr spc="-5" dirty="0"/>
              <a:t>in </a:t>
            </a:r>
            <a:r>
              <a:rPr spc="-10" dirty="0"/>
              <a:t>due stadi</a:t>
            </a:r>
            <a:r>
              <a:rPr spc="165" dirty="0"/>
              <a:t> </a:t>
            </a:r>
            <a:r>
              <a:rPr spc="-10" dirty="0"/>
              <a:t>(continua)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366506" y="6356662"/>
            <a:ext cx="516890" cy="24257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400" b="1" dirty="0">
                <a:latin typeface="Verdana"/>
                <a:cs typeface="Verdana"/>
              </a:rPr>
              <a:t>12-</a:t>
            </a:r>
            <a:fld id="{81D60167-4931-47E6-BA6A-407CBD079E47}" type="slidenum">
              <a:rPr sz="1400" b="1" dirty="0">
                <a:latin typeface="Verdana"/>
                <a:cs typeface="Verdana"/>
              </a:rPr>
              <a:t>8</a:t>
            </a:fld>
            <a:endParaRPr sz="14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83510" y="2359279"/>
            <a:ext cx="362902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>
              <a:lnSpc>
                <a:spcPct val="100000"/>
              </a:lnSpc>
              <a:spcBef>
                <a:spcPts val="105"/>
              </a:spcBef>
              <a:tabLst>
                <a:tab pos="2059305" algn="l"/>
                <a:tab pos="3184525" algn="l"/>
              </a:tabLst>
            </a:pP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 </a:t>
            </a:r>
            <a:r>
              <a:rPr sz="2000" dirty="0">
                <a:latin typeface="Verdana"/>
                <a:cs typeface="Verdana"/>
              </a:rPr>
              <a:t>=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0</a:t>
            </a:r>
            <a:r>
              <a:rPr sz="1950" spc="-7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	</a:t>
            </a:r>
            <a:r>
              <a:rPr sz="2000" dirty="0">
                <a:latin typeface="Verdana"/>
                <a:cs typeface="Verdana"/>
              </a:rPr>
              <a:t>+</a:t>
            </a:r>
            <a:r>
              <a:rPr sz="2000" spc="-5" dirty="0">
                <a:latin typeface="Verdana"/>
                <a:cs typeface="Verdana"/>
              </a:rPr>
              <a:t> </a:t>
            </a:r>
            <a:r>
              <a:rPr sz="2000" i="1" spc="5" dirty="0">
                <a:latin typeface="Verdana"/>
                <a:cs typeface="Verdana"/>
              </a:rPr>
              <a:t>u</a:t>
            </a:r>
            <a:r>
              <a:rPr sz="1950" i="1" spc="7" baseline="-21367" dirty="0">
                <a:latin typeface="Verdana"/>
                <a:cs typeface="Verdana"/>
              </a:rPr>
              <a:t>i	</a:t>
            </a:r>
            <a:r>
              <a:rPr sz="2000" spc="-5" dirty="0">
                <a:latin typeface="Verdana"/>
                <a:cs typeface="Verdana"/>
              </a:rPr>
              <a:t>(2)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26440" y="5659628"/>
            <a:ext cx="257556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i="1" spc="-5" dirty="0">
                <a:latin typeface="Verdana"/>
                <a:cs typeface="Verdana"/>
              </a:rPr>
              <a:t>in due </a:t>
            </a:r>
            <a:r>
              <a:rPr sz="2000" i="1" dirty="0">
                <a:latin typeface="Verdana"/>
                <a:cs typeface="Verdana"/>
              </a:rPr>
              <a:t>stadi</a:t>
            </a:r>
            <a:r>
              <a:rPr sz="2000" i="1" spc="-105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(TSLS)</a:t>
            </a:r>
            <a:r>
              <a:rPr sz="2000" dirty="0">
                <a:latin typeface="Verdana"/>
                <a:cs typeface="Verdana"/>
              </a:rPr>
              <a:t>,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75872" y="5659628"/>
            <a:ext cx="118110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303390" y="2299260"/>
            <a:ext cx="328295" cy="374650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5"/>
              </a:spcBef>
            </a:pPr>
            <a:r>
              <a:rPr sz="3375" i="1" spc="-262" baseline="-14814" dirty="0">
                <a:latin typeface="Times New Roman"/>
                <a:cs typeface="Times New Roman"/>
              </a:rPr>
              <a:t>X</a:t>
            </a:r>
            <a:r>
              <a:rPr sz="2250" spc="-175" dirty="0">
                <a:latin typeface="Times New Roman"/>
                <a:cs typeface="Times New Roman"/>
              </a:rPr>
              <a:t>ˆ</a:t>
            </a:r>
            <a:r>
              <a:rPr sz="1950" i="1" spc="-262" baseline="-51282" dirty="0">
                <a:latin typeface="Times New Roman"/>
                <a:cs typeface="Times New Roman"/>
              </a:rPr>
              <a:t>i</a:t>
            </a:r>
            <a:endParaRPr sz="1950" baseline="-51282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58140" y="2761104"/>
            <a:ext cx="8286750" cy="47117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20"/>
              </a:spcBef>
              <a:buFont typeface="Verdana"/>
              <a:buChar char="•"/>
              <a:tabLst>
                <a:tab pos="380365" algn="l"/>
                <a:tab pos="381000" algn="l"/>
                <a:tab pos="1530350" algn="l"/>
              </a:tabLst>
            </a:pPr>
            <a:r>
              <a:rPr sz="2000" b="1" dirty="0">
                <a:latin typeface="Verdana"/>
                <a:cs typeface="Verdana"/>
              </a:rPr>
              <a:t>Poiché	</a:t>
            </a:r>
            <a:r>
              <a:rPr sz="4350" i="1" spc="-337" baseline="-8620" dirty="0">
                <a:latin typeface="Times New Roman"/>
                <a:cs typeface="Times New Roman"/>
              </a:rPr>
              <a:t>X</a:t>
            </a:r>
            <a:r>
              <a:rPr sz="4350" spc="-337" baseline="6704" dirty="0">
                <a:latin typeface="Times New Roman"/>
                <a:cs typeface="Times New Roman"/>
              </a:rPr>
              <a:t>ˆ</a:t>
            </a:r>
            <a:r>
              <a:rPr sz="2550" i="1" spc="-337" baseline="-39215" dirty="0">
                <a:latin typeface="Times New Roman"/>
                <a:cs typeface="Times New Roman"/>
              </a:rPr>
              <a:t>i </a:t>
            </a:r>
            <a:r>
              <a:rPr sz="2000" b="1" dirty="0">
                <a:latin typeface="Verdana"/>
                <a:cs typeface="Verdana"/>
              </a:rPr>
              <a:t>è incorrelato </a:t>
            </a:r>
            <a:r>
              <a:rPr sz="2000" b="1" spc="-5" dirty="0">
                <a:latin typeface="Verdana"/>
                <a:cs typeface="Verdana"/>
              </a:rPr>
              <a:t>con </a:t>
            </a:r>
            <a:r>
              <a:rPr sz="2000" b="1" i="1" spc="5" dirty="0">
                <a:latin typeface="Verdana"/>
                <a:cs typeface="Verdana"/>
              </a:rPr>
              <a:t>u</a:t>
            </a:r>
            <a:r>
              <a:rPr sz="1950" b="1" i="1" spc="7" baseline="-21367" dirty="0">
                <a:latin typeface="Verdana"/>
                <a:cs typeface="Verdana"/>
              </a:rPr>
              <a:t>i</a:t>
            </a:r>
            <a:r>
              <a:rPr sz="2000" b="1" spc="5" dirty="0">
                <a:latin typeface="Verdana"/>
                <a:cs typeface="Verdana"/>
              </a:rPr>
              <a:t>, </a:t>
            </a:r>
            <a:r>
              <a:rPr sz="2000" b="1" spc="-5" dirty="0">
                <a:latin typeface="Verdana"/>
                <a:cs typeface="Verdana"/>
              </a:rPr>
              <a:t>la </a:t>
            </a:r>
            <a:r>
              <a:rPr sz="2000" b="1" dirty="0">
                <a:latin typeface="Verdana"/>
                <a:cs typeface="Verdana"/>
              </a:rPr>
              <a:t>prima assunzione</a:t>
            </a:r>
            <a:r>
              <a:rPr sz="2000" b="1" spc="45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dei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58140" y="1554978"/>
            <a:ext cx="7448550" cy="788035"/>
          </a:xfrm>
          <a:prstGeom prst="rect">
            <a:avLst/>
          </a:prstGeom>
        </p:spPr>
        <p:txBody>
          <a:bodyPr vert="horz" wrap="square" lIns="0" tIns="50165" rIns="0" bIns="0" rtlCol="0">
            <a:spAutoFit/>
          </a:bodyPr>
          <a:lstStyle/>
          <a:p>
            <a:pPr marL="38100" marR="30480">
              <a:lnSpc>
                <a:spcPts val="2880"/>
              </a:lnSpc>
              <a:spcBef>
                <a:spcPts val="395"/>
              </a:spcBef>
              <a:tabLst>
                <a:tab pos="3167380" algn="l"/>
              </a:tabLst>
            </a:pPr>
            <a:r>
              <a:rPr sz="2000" spc="-5" dirty="0">
                <a:latin typeface="Verdana"/>
                <a:cs typeface="Verdana"/>
              </a:rPr>
              <a:t>(2)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sostituisce</a:t>
            </a:r>
            <a:r>
              <a:rPr sz="2000" spc="-1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1950" i="1" spc="390" baseline="-21367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con	</a:t>
            </a:r>
            <a:r>
              <a:rPr sz="3900" i="1" spc="-315" baseline="-2136" dirty="0">
                <a:latin typeface="Times New Roman"/>
                <a:cs typeface="Times New Roman"/>
              </a:rPr>
              <a:t>X</a:t>
            </a:r>
            <a:r>
              <a:rPr sz="3900" spc="-315" baseline="11752" dirty="0">
                <a:latin typeface="Times New Roman"/>
                <a:cs typeface="Times New Roman"/>
              </a:rPr>
              <a:t>ˆ</a:t>
            </a:r>
            <a:r>
              <a:rPr sz="2250" i="1" spc="-315" baseline="-29629" dirty="0">
                <a:latin typeface="Times New Roman"/>
                <a:cs typeface="Times New Roman"/>
              </a:rPr>
              <a:t>i </a:t>
            </a:r>
            <a:r>
              <a:rPr sz="2000" spc="-5" dirty="0">
                <a:latin typeface="Verdana"/>
                <a:cs typeface="Verdana"/>
              </a:rPr>
              <a:t>nella regressione di interesse:  </a:t>
            </a:r>
            <a:r>
              <a:rPr sz="2000" dirty="0">
                <a:latin typeface="Verdana"/>
                <a:cs typeface="Verdana"/>
              </a:rPr>
              <a:t>si </a:t>
            </a:r>
            <a:r>
              <a:rPr sz="2000" spc="-5" dirty="0">
                <a:latin typeface="Verdana"/>
                <a:cs typeface="Verdana"/>
              </a:rPr>
              <a:t>esegue la regressione di </a:t>
            </a:r>
            <a:r>
              <a:rPr sz="2000" i="1" dirty="0">
                <a:latin typeface="Verdana"/>
                <a:cs typeface="Verdana"/>
              </a:rPr>
              <a:t>Y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3900" i="1" spc="-315" baseline="-6410" dirty="0">
                <a:latin typeface="Times New Roman"/>
                <a:cs typeface="Times New Roman"/>
              </a:rPr>
              <a:t>X</a:t>
            </a:r>
            <a:r>
              <a:rPr sz="3900" spc="-315" baseline="8547" dirty="0">
                <a:latin typeface="Times New Roman"/>
                <a:cs typeface="Times New Roman"/>
              </a:rPr>
              <a:t>ˆ</a:t>
            </a:r>
            <a:r>
              <a:rPr sz="2250" i="1" spc="-315" baseline="-35185" dirty="0">
                <a:latin typeface="Times New Roman"/>
                <a:cs typeface="Times New Roman"/>
              </a:rPr>
              <a:t>i </a:t>
            </a:r>
            <a:r>
              <a:rPr sz="2000" dirty="0">
                <a:latin typeface="Verdana"/>
                <a:cs typeface="Verdana"/>
              </a:rPr>
              <a:t>usando </a:t>
            </a:r>
            <a:r>
              <a:rPr sz="2000" spc="-5" dirty="0">
                <a:latin typeface="Verdana"/>
                <a:cs typeface="Verdana"/>
              </a:rPr>
              <a:t>gli</a:t>
            </a:r>
            <a:r>
              <a:rPr sz="2000" spc="-37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OLS: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69532" y="5808953"/>
            <a:ext cx="110489" cy="2292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15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5440" y="3181578"/>
            <a:ext cx="8222615" cy="27089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93700" marR="304800">
              <a:lnSpc>
                <a:spcPct val="108500"/>
              </a:lnSpc>
              <a:spcBef>
                <a:spcPts val="100"/>
              </a:spcBef>
              <a:tabLst>
                <a:tab pos="6835140" algn="l"/>
              </a:tabLst>
            </a:pPr>
            <a:r>
              <a:rPr sz="2000" b="1" dirty="0">
                <a:latin typeface="Verdana"/>
                <a:cs typeface="Verdana"/>
              </a:rPr>
              <a:t>minimi quadrati vale </a:t>
            </a:r>
            <a:r>
              <a:rPr sz="2000" b="1" spc="-5" dirty="0">
                <a:latin typeface="Verdana"/>
                <a:cs typeface="Verdana"/>
              </a:rPr>
              <a:t>per </a:t>
            </a:r>
            <a:r>
              <a:rPr sz="2000" b="1" dirty="0">
                <a:latin typeface="Verdana"/>
                <a:cs typeface="Verdana"/>
              </a:rPr>
              <a:t>la</a:t>
            </a:r>
            <a:r>
              <a:rPr sz="2000" b="1" spc="35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regressione</a:t>
            </a:r>
            <a:r>
              <a:rPr sz="2000" b="1" spc="-10" dirty="0">
                <a:latin typeface="Verdana"/>
                <a:cs typeface="Verdana"/>
              </a:rPr>
              <a:t> </a:t>
            </a:r>
            <a:r>
              <a:rPr sz="2000" b="1" spc="-5" dirty="0">
                <a:latin typeface="Verdana"/>
                <a:cs typeface="Verdana"/>
              </a:rPr>
              <a:t>(2).	</a:t>
            </a:r>
            <a:r>
              <a:rPr sz="2000" spc="-5" dirty="0">
                <a:latin typeface="Verdana"/>
                <a:cs typeface="Verdana"/>
              </a:rPr>
              <a:t>(Ciò  richiede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i="1" dirty="0">
                <a:latin typeface="Verdana"/>
                <a:cs typeface="Verdana"/>
              </a:rPr>
              <a:t>n </a:t>
            </a:r>
            <a:r>
              <a:rPr sz="2000" dirty="0">
                <a:latin typeface="Verdana"/>
                <a:cs typeface="Verdana"/>
              </a:rPr>
              <a:t>sia </a:t>
            </a:r>
            <a:r>
              <a:rPr sz="2000" spc="-5" dirty="0">
                <a:latin typeface="Verdana"/>
                <a:cs typeface="Verdana"/>
              </a:rPr>
              <a:t>grande in modo </a:t>
            </a:r>
            <a:r>
              <a:rPr sz="2000" dirty="0">
                <a:latin typeface="Verdana"/>
                <a:cs typeface="Verdana"/>
              </a:rPr>
              <a:t>che </a:t>
            </a:r>
            <a:r>
              <a:rPr sz="2000" i="1" spc="-65" dirty="0">
                <a:latin typeface="Arial"/>
                <a:cs typeface="Arial"/>
              </a:rPr>
              <a:t>π</a:t>
            </a:r>
            <a:r>
              <a:rPr sz="1950" spc="-97" baseline="-21367" dirty="0">
                <a:latin typeface="Verdana"/>
                <a:cs typeface="Verdana"/>
              </a:rPr>
              <a:t>0 </a:t>
            </a:r>
            <a:r>
              <a:rPr sz="2000" dirty="0">
                <a:latin typeface="Verdana"/>
                <a:cs typeface="Verdana"/>
              </a:rPr>
              <a:t>e </a:t>
            </a:r>
            <a:r>
              <a:rPr sz="2000" i="1" spc="-65" dirty="0">
                <a:latin typeface="Arial"/>
                <a:cs typeface="Arial"/>
              </a:rPr>
              <a:t>π</a:t>
            </a:r>
            <a:r>
              <a:rPr sz="1950" spc="-97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siano stimati  con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precisione)</a:t>
            </a:r>
            <a:endParaRPr sz="2000">
              <a:latin typeface="Verdana"/>
              <a:cs typeface="Verdana"/>
            </a:endParaRPr>
          </a:p>
          <a:p>
            <a:pPr marL="393700" marR="497840" indent="-342900">
              <a:lnSpc>
                <a:spcPct val="108500"/>
              </a:lnSpc>
              <a:spcBef>
                <a:spcPts val="167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spc="-5" dirty="0">
                <a:latin typeface="Verdana"/>
                <a:cs typeface="Verdana"/>
              </a:rPr>
              <a:t>Quindi, in grando campioni,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 </a:t>
            </a:r>
            <a:r>
              <a:rPr sz="2000" dirty="0">
                <a:latin typeface="Verdana"/>
                <a:cs typeface="Verdana"/>
              </a:rPr>
              <a:t>può essere stimato con </a:t>
            </a:r>
            <a:r>
              <a:rPr sz="2000" spc="-5" dirty="0">
                <a:latin typeface="Verdana"/>
                <a:cs typeface="Verdana"/>
              </a:rPr>
              <a:t>gli  OLS </a:t>
            </a:r>
            <a:r>
              <a:rPr sz="2000" dirty="0">
                <a:latin typeface="Verdana"/>
                <a:cs typeface="Verdana"/>
              </a:rPr>
              <a:t>usando </a:t>
            </a:r>
            <a:r>
              <a:rPr sz="2000" spc="-5" dirty="0">
                <a:latin typeface="Verdana"/>
                <a:cs typeface="Verdana"/>
              </a:rPr>
              <a:t>la regressione</a:t>
            </a:r>
            <a:r>
              <a:rPr sz="2000" spc="-90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(2)</a:t>
            </a:r>
            <a:endParaRPr sz="2000">
              <a:latin typeface="Verdana"/>
              <a:cs typeface="Verdana"/>
            </a:endParaRPr>
          </a:p>
          <a:p>
            <a:pPr marL="393700" indent="-342900">
              <a:lnSpc>
                <a:spcPts val="2025"/>
              </a:lnSpc>
              <a:spcBef>
                <a:spcPts val="2030"/>
              </a:spcBef>
              <a:buChar char="•"/>
              <a:tabLst>
                <a:tab pos="393065" algn="l"/>
                <a:tab pos="393700" algn="l"/>
              </a:tabLst>
            </a:pPr>
            <a:r>
              <a:rPr sz="2000" dirty="0">
                <a:latin typeface="Verdana"/>
                <a:cs typeface="Verdana"/>
              </a:rPr>
              <a:t>Lo </a:t>
            </a:r>
            <a:r>
              <a:rPr sz="2000" spc="-5" dirty="0">
                <a:latin typeface="Verdana"/>
                <a:cs typeface="Verdana"/>
              </a:rPr>
              <a:t>stimatore </a:t>
            </a:r>
            <a:r>
              <a:rPr sz="2000" dirty="0">
                <a:latin typeface="Verdana"/>
                <a:cs typeface="Verdana"/>
              </a:rPr>
              <a:t>risultante è </a:t>
            </a:r>
            <a:r>
              <a:rPr sz="2000" spc="-5" dirty="0">
                <a:latin typeface="Verdana"/>
                <a:cs typeface="Verdana"/>
              </a:rPr>
              <a:t>detto </a:t>
            </a:r>
            <a:r>
              <a:rPr sz="2000" i="1" dirty="0">
                <a:latin typeface="Verdana"/>
                <a:cs typeface="Verdana"/>
              </a:rPr>
              <a:t>stimatore </a:t>
            </a:r>
            <a:r>
              <a:rPr sz="2000" i="1" spc="-5" dirty="0">
                <a:latin typeface="Verdana"/>
                <a:cs typeface="Verdana"/>
              </a:rPr>
              <a:t>dei </a:t>
            </a:r>
            <a:r>
              <a:rPr sz="2000" i="1" dirty="0">
                <a:latin typeface="Verdana"/>
                <a:cs typeface="Verdana"/>
              </a:rPr>
              <a:t>minimi</a:t>
            </a:r>
            <a:r>
              <a:rPr sz="2000" i="1" spc="-120" dirty="0">
                <a:latin typeface="Verdana"/>
                <a:cs typeface="Verdana"/>
              </a:rPr>
              <a:t> </a:t>
            </a:r>
            <a:r>
              <a:rPr sz="2000" i="1" dirty="0">
                <a:latin typeface="Verdana"/>
                <a:cs typeface="Verdana"/>
              </a:rPr>
              <a:t>quadrati</a:t>
            </a:r>
            <a:endParaRPr sz="2000">
              <a:latin typeface="Verdana"/>
              <a:cs typeface="Verdana"/>
            </a:endParaRPr>
          </a:p>
          <a:p>
            <a:pPr marR="1828800" algn="ctr">
              <a:lnSpc>
                <a:spcPts val="2385"/>
              </a:lnSpc>
            </a:pPr>
            <a:r>
              <a:rPr sz="2300" dirty="0">
                <a:latin typeface="Times New Roman"/>
                <a:cs typeface="Times New Roman"/>
              </a:rPr>
              <a:t>ˆ</a:t>
            </a:r>
            <a:endParaRPr sz="2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594935" y="5601321"/>
            <a:ext cx="384810" cy="22923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i="1" spc="20" dirty="0">
                <a:latin typeface="Times New Roman"/>
                <a:cs typeface="Times New Roman"/>
              </a:rPr>
              <a:t>T</a:t>
            </a:r>
            <a:r>
              <a:rPr sz="1300" i="1" spc="15" dirty="0">
                <a:latin typeface="Times New Roman"/>
                <a:cs typeface="Times New Roman"/>
              </a:rPr>
              <a:t>S</a:t>
            </a:r>
            <a:r>
              <a:rPr sz="1300" i="1" spc="20" dirty="0">
                <a:latin typeface="Times New Roman"/>
                <a:cs typeface="Times New Roman"/>
              </a:rPr>
              <a:t>L</a:t>
            </a:r>
            <a:r>
              <a:rPr sz="1300" i="1" spc="15" dirty="0"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420395" y="5593953"/>
            <a:ext cx="173355" cy="39560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2400" i="1" spc="-880" dirty="0">
                <a:latin typeface="Symbol"/>
                <a:cs typeface="Symbol"/>
              </a:rPr>
              <a:t></a:t>
            </a:r>
            <a:endParaRPr sz="24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366506" y="6357620"/>
            <a:ext cx="4914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Verdana"/>
                <a:cs typeface="Verdana"/>
              </a:rPr>
              <a:t>1</a:t>
            </a:r>
            <a:r>
              <a:rPr sz="1400" b="1" spc="-5" dirty="0">
                <a:latin typeface="Verdana"/>
                <a:cs typeface="Verdana"/>
              </a:rPr>
              <a:t>2-</a:t>
            </a:r>
            <a:r>
              <a:rPr sz="1400" b="1" dirty="0">
                <a:latin typeface="Verdana"/>
                <a:cs typeface="Verdana"/>
              </a:rPr>
              <a:t>9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83540" y="571880"/>
            <a:ext cx="765873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Minimi </a:t>
            </a:r>
            <a:r>
              <a:rPr spc="-10" dirty="0"/>
              <a:t>quadrati </a:t>
            </a:r>
            <a:r>
              <a:rPr spc="-5" dirty="0"/>
              <a:t>in </a:t>
            </a:r>
            <a:r>
              <a:rPr spc="-10" dirty="0"/>
              <a:t>due stadi:</a:t>
            </a:r>
            <a:r>
              <a:rPr spc="145" dirty="0"/>
              <a:t> </a:t>
            </a:r>
            <a:r>
              <a:rPr spc="-5" dirty="0"/>
              <a:t>riepilogo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170728" y="5156149"/>
            <a:ext cx="118110" cy="3314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8544" y="6078728"/>
            <a:ext cx="4375785" cy="330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Verdana"/>
                <a:cs typeface="Verdana"/>
              </a:rPr>
              <a:t>è uno </a:t>
            </a:r>
            <a:r>
              <a:rPr sz="2000" spc="-5" dirty="0">
                <a:latin typeface="Verdana"/>
                <a:cs typeface="Verdana"/>
              </a:rPr>
              <a:t>stimatore </a:t>
            </a:r>
            <a:r>
              <a:rPr sz="2000" dirty="0">
                <a:latin typeface="Verdana"/>
                <a:cs typeface="Verdana"/>
              </a:rPr>
              <a:t>consistente </a:t>
            </a:r>
            <a:r>
              <a:rPr sz="2000" spc="-5" dirty="0">
                <a:latin typeface="Verdana"/>
                <a:cs typeface="Verdana"/>
              </a:rPr>
              <a:t>di</a:t>
            </a:r>
            <a:r>
              <a:rPr sz="2000" spc="-114" dirty="0">
                <a:latin typeface="Verdana"/>
                <a:cs typeface="Verdana"/>
              </a:rPr>
              <a:t> </a:t>
            </a:r>
            <a:r>
              <a:rPr sz="2000" i="1" dirty="0">
                <a:latin typeface="Arial"/>
                <a:cs typeface="Arial"/>
              </a:rPr>
              <a:t>β</a:t>
            </a:r>
            <a:r>
              <a:rPr sz="1950" baseline="-21367" dirty="0">
                <a:latin typeface="Verdana"/>
                <a:cs typeface="Verdana"/>
              </a:rPr>
              <a:t>1</a:t>
            </a:r>
            <a:r>
              <a:rPr sz="2000" dirty="0">
                <a:latin typeface="Verdana"/>
                <a:cs typeface="Verdana"/>
              </a:rPr>
              <a:t>.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32740" y="1630807"/>
            <a:ext cx="8234045" cy="34861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06400" marR="1287145" indent="-34290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Verdana"/>
                <a:cs typeface="Verdana"/>
              </a:rPr>
              <a:t>Supponiamo che </a:t>
            </a:r>
            <a:r>
              <a:rPr sz="2000" i="1" spc="-5" dirty="0">
                <a:latin typeface="Verdana"/>
                <a:cs typeface="Verdana"/>
              </a:rPr>
              <a:t>Z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, </a:t>
            </a:r>
            <a:r>
              <a:rPr sz="2000" dirty="0">
                <a:latin typeface="Verdana"/>
                <a:cs typeface="Verdana"/>
              </a:rPr>
              <a:t>soddisfi </a:t>
            </a:r>
            <a:r>
              <a:rPr sz="2000" spc="-5" dirty="0">
                <a:latin typeface="Verdana"/>
                <a:cs typeface="Verdana"/>
              </a:rPr>
              <a:t>le </a:t>
            </a:r>
            <a:r>
              <a:rPr sz="2000" dirty="0">
                <a:latin typeface="Verdana"/>
                <a:cs typeface="Verdana"/>
              </a:rPr>
              <a:t>due </a:t>
            </a:r>
            <a:r>
              <a:rPr sz="2000" spc="-5" dirty="0">
                <a:latin typeface="Verdana"/>
                <a:cs typeface="Verdana"/>
              </a:rPr>
              <a:t>condizioni per </a:t>
            </a:r>
            <a:r>
              <a:rPr sz="2000" dirty="0">
                <a:latin typeface="Verdana"/>
                <a:cs typeface="Verdana"/>
              </a:rPr>
              <a:t>uno  strumento</a:t>
            </a:r>
            <a:r>
              <a:rPr sz="2000" spc="-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valido: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406400" algn="l"/>
              </a:tabLst>
            </a:pPr>
            <a:r>
              <a:rPr sz="2000" b="1" i="1" dirty="0">
                <a:latin typeface="Verdana"/>
                <a:cs typeface="Verdana"/>
              </a:rPr>
              <a:t>Rilevanza</a:t>
            </a:r>
            <a:r>
              <a:rPr sz="2000" dirty="0">
                <a:latin typeface="Verdana"/>
                <a:cs typeface="Verdana"/>
              </a:rPr>
              <a:t>: </a:t>
            </a:r>
            <a:r>
              <a:rPr sz="2000" spc="-5" dirty="0">
                <a:latin typeface="Verdana"/>
                <a:cs typeface="Verdana"/>
              </a:rPr>
              <a:t>corr(</a:t>
            </a:r>
            <a:r>
              <a:rPr sz="2000" i="1" spc="-5" dirty="0">
                <a:latin typeface="Verdana"/>
                <a:cs typeface="Verdana"/>
              </a:rPr>
              <a:t>Z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,</a:t>
            </a:r>
            <a:r>
              <a:rPr sz="2000" i="1" spc="-5" dirty="0">
                <a:latin typeface="Verdana"/>
                <a:cs typeface="Verdana"/>
              </a:rPr>
              <a:t>X</a:t>
            </a:r>
            <a:r>
              <a:rPr sz="1950" i="1" spc="-7" baseline="-21367" dirty="0">
                <a:latin typeface="Verdana"/>
                <a:cs typeface="Verdana"/>
              </a:rPr>
              <a:t>i</a:t>
            </a:r>
            <a:r>
              <a:rPr sz="2000" spc="-5" dirty="0">
                <a:latin typeface="Verdana"/>
                <a:cs typeface="Verdana"/>
              </a:rPr>
              <a:t>) </a:t>
            </a:r>
            <a:r>
              <a:rPr sz="2000" dirty="0">
                <a:latin typeface="Verdana"/>
                <a:cs typeface="Verdana"/>
              </a:rPr>
              <a:t>≠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 marL="406400" indent="-342900">
              <a:lnSpc>
                <a:spcPct val="100000"/>
              </a:lnSpc>
              <a:spcBef>
                <a:spcPts val="480"/>
              </a:spcBef>
              <a:buAutoNum type="arabicPeriod"/>
              <a:tabLst>
                <a:tab pos="406400" algn="l"/>
              </a:tabLst>
            </a:pPr>
            <a:r>
              <a:rPr sz="2000" b="1" i="1" spc="-5" dirty="0">
                <a:latin typeface="Verdana"/>
                <a:cs typeface="Verdana"/>
              </a:rPr>
              <a:t>Esogeneità</a:t>
            </a:r>
            <a:r>
              <a:rPr sz="2000" spc="-5" dirty="0">
                <a:latin typeface="Verdana"/>
                <a:cs typeface="Verdana"/>
              </a:rPr>
              <a:t>: </a:t>
            </a:r>
            <a:r>
              <a:rPr sz="2000" dirty="0">
                <a:latin typeface="Verdana"/>
                <a:cs typeface="Verdana"/>
              </a:rPr>
              <a:t>corr(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,</a:t>
            </a:r>
            <a:r>
              <a:rPr sz="2000" i="1" dirty="0">
                <a:latin typeface="Verdana"/>
                <a:cs typeface="Verdana"/>
              </a:rPr>
              <a:t>u</a:t>
            </a:r>
            <a:r>
              <a:rPr sz="1950" i="1" baseline="-21367" dirty="0">
                <a:latin typeface="Verdana"/>
                <a:cs typeface="Verdana"/>
              </a:rPr>
              <a:t>i</a:t>
            </a:r>
            <a:r>
              <a:rPr sz="2000" dirty="0">
                <a:latin typeface="Verdana"/>
                <a:cs typeface="Verdana"/>
              </a:rPr>
              <a:t>) </a:t>
            </a:r>
            <a:r>
              <a:rPr sz="2000" spc="5" dirty="0">
                <a:latin typeface="Verdana"/>
                <a:cs typeface="Verdana"/>
              </a:rPr>
              <a:t>=</a:t>
            </a:r>
            <a:r>
              <a:rPr sz="2000" spc="-50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0</a:t>
            </a:r>
            <a:endParaRPr sz="2000">
              <a:latin typeface="Verdana"/>
              <a:cs typeface="Verdan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750">
              <a:latin typeface="Verdana"/>
              <a:cs typeface="Verdana"/>
            </a:endParaRPr>
          </a:p>
          <a:p>
            <a:pPr marL="63500">
              <a:lnSpc>
                <a:spcPct val="100000"/>
              </a:lnSpc>
            </a:pPr>
            <a:r>
              <a:rPr sz="20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Minimi </a:t>
            </a:r>
            <a:r>
              <a:rPr sz="2000" u="sng" spc="-5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quadrati in due</a:t>
            </a:r>
            <a:r>
              <a:rPr sz="2000" u="sng" spc="-40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sz="2000" u="sng" dirty="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stadi:</a:t>
            </a:r>
            <a:endParaRPr sz="2000">
              <a:latin typeface="Verdana"/>
              <a:cs typeface="Verdana"/>
            </a:endParaRPr>
          </a:p>
          <a:p>
            <a:pPr marL="1384935" marR="55880" indent="-1322070">
              <a:lnSpc>
                <a:spcPct val="108500"/>
              </a:lnSpc>
              <a:spcBef>
                <a:spcPts val="555"/>
              </a:spcBef>
            </a:pPr>
            <a:r>
              <a:rPr sz="2000" dirty="0">
                <a:latin typeface="Verdana"/>
                <a:cs typeface="Verdana"/>
              </a:rPr>
              <a:t>Stadio 1: </a:t>
            </a:r>
            <a:r>
              <a:rPr sz="2000" spc="-5" dirty="0">
                <a:latin typeface="Verdana"/>
                <a:cs typeface="Verdana"/>
              </a:rPr>
              <a:t>Regressione di </a:t>
            </a:r>
            <a:r>
              <a:rPr sz="2000" i="1" dirty="0">
                <a:latin typeface="Verdana"/>
                <a:cs typeface="Verdana"/>
              </a:rPr>
              <a:t>X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2000" i="1" dirty="0">
                <a:latin typeface="Verdana"/>
                <a:cs typeface="Verdana"/>
              </a:rPr>
              <a:t>Z</a:t>
            </a:r>
            <a:r>
              <a:rPr sz="1950" i="1" baseline="-21367" dirty="0">
                <a:latin typeface="Verdana"/>
                <a:cs typeface="Verdana"/>
              </a:rPr>
              <a:t>i </a:t>
            </a:r>
            <a:r>
              <a:rPr sz="2000" spc="-5" dirty="0">
                <a:latin typeface="Verdana"/>
                <a:cs typeface="Verdana"/>
              </a:rPr>
              <a:t>(inclusa intercetta), </a:t>
            </a:r>
            <a:r>
              <a:rPr sz="2000" dirty="0">
                <a:latin typeface="Verdana"/>
                <a:cs typeface="Verdana"/>
              </a:rPr>
              <a:t>ottenendo   i </a:t>
            </a:r>
            <a:r>
              <a:rPr sz="2000" spc="-5" dirty="0">
                <a:latin typeface="Verdana"/>
                <a:cs typeface="Verdana"/>
              </a:rPr>
              <a:t>valori predetti</a:t>
            </a:r>
            <a:r>
              <a:rPr sz="2000" spc="-55" dirty="0">
                <a:latin typeface="Verdana"/>
                <a:cs typeface="Verdana"/>
              </a:rPr>
              <a:t> </a:t>
            </a:r>
            <a:r>
              <a:rPr sz="3600" i="1" spc="-284" baseline="-5787" dirty="0">
                <a:latin typeface="Times New Roman"/>
                <a:cs typeface="Times New Roman"/>
              </a:rPr>
              <a:t>X</a:t>
            </a:r>
            <a:r>
              <a:rPr sz="3600" spc="-284" baseline="9259" dirty="0">
                <a:latin typeface="Times New Roman"/>
                <a:cs typeface="Times New Roman"/>
              </a:rPr>
              <a:t>ˆ</a:t>
            </a:r>
            <a:r>
              <a:rPr sz="2100" i="1" spc="-284" baseline="-35714" dirty="0">
                <a:latin typeface="Times New Roman"/>
                <a:cs typeface="Times New Roman"/>
              </a:rPr>
              <a:t>i</a:t>
            </a:r>
            <a:endParaRPr sz="2100" baseline="-35714">
              <a:latin typeface="Times New Roman"/>
              <a:cs typeface="Times New Roman"/>
            </a:endParaRPr>
          </a:p>
          <a:p>
            <a:pPr marL="63500">
              <a:lnSpc>
                <a:spcPct val="100000"/>
              </a:lnSpc>
              <a:spcBef>
                <a:spcPts val="1800"/>
              </a:spcBef>
            </a:pPr>
            <a:r>
              <a:rPr sz="2000" dirty="0">
                <a:latin typeface="Verdana"/>
                <a:cs typeface="Verdana"/>
              </a:rPr>
              <a:t>Stadio 2: </a:t>
            </a:r>
            <a:r>
              <a:rPr sz="2000" spc="-5" dirty="0">
                <a:latin typeface="Verdana"/>
                <a:cs typeface="Verdana"/>
              </a:rPr>
              <a:t>Regressione di </a:t>
            </a:r>
            <a:r>
              <a:rPr sz="2000" i="1" spc="5" dirty="0">
                <a:latin typeface="Verdana"/>
                <a:cs typeface="Verdana"/>
              </a:rPr>
              <a:t>Y</a:t>
            </a:r>
            <a:r>
              <a:rPr sz="1950" i="1" spc="7" baseline="-21367" dirty="0">
                <a:latin typeface="Verdana"/>
                <a:cs typeface="Verdana"/>
              </a:rPr>
              <a:t>i </a:t>
            </a:r>
            <a:r>
              <a:rPr sz="2000" dirty="0">
                <a:latin typeface="Verdana"/>
                <a:cs typeface="Verdana"/>
              </a:rPr>
              <a:t>su </a:t>
            </a:r>
            <a:r>
              <a:rPr sz="3600" i="1" spc="-284" baseline="-2314" dirty="0">
                <a:latin typeface="Times New Roman"/>
                <a:cs typeface="Times New Roman"/>
              </a:rPr>
              <a:t>X</a:t>
            </a:r>
            <a:r>
              <a:rPr sz="3600" spc="-284" baseline="12731" dirty="0">
                <a:latin typeface="Times New Roman"/>
                <a:cs typeface="Times New Roman"/>
              </a:rPr>
              <a:t>ˆ</a:t>
            </a:r>
            <a:r>
              <a:rPr sz="2100" i="1" spc="-284" baseline="-29761" dirty="0">
                <a:latin typeface="Times New Roman"/>
                <a:cs typeface="Times New Roman"/>
              </a:rPr>
              <a:t>i </a:t>
            </a:r>
            <a:r>
              <a:rPr sz="2000" spc="-5" dirty="0">
                <a:latin typeface="Verdana"/>
                <a:cs typeface="Verdana"/>
              </a:rPr>
              <a:t>(inclusa intercetta);</a:t>
            </a:r>
            <a:r>
              <a:rPr sz="2000" spc="-13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il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4810" y="5105291"/>
            <a:ext cx="483108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2224405" algn="l"/>
              </a:tabLst>
            </a:pPr>
            <a:r>
              <a:rPr sz="2000" spc="-5" dirty="0">
                <a:latin typeface="Verdana"/>
                <a:cs typeface="Verdana"/>
              </a:rPr>
              <a:t>coefficiente</a:t>
            </a:r>
            <a:r>
              <a:rPr sz="2000" spc="-25" dirty="0">
                <a:latin typeface="Verdana"/>
                <a:cs typeface="Verdana"/>
              </a:rPr>
              <a:t> </a:t>
            </a:r>
            <a:r>
              <a:rPr sz="2000" dirty="0">
                <a:latin typeface="Verdana"/>
                <a:cs typeface="Verdana"/>
              </a:rPr>
              <a:t>di</a:t>
            </a:r>
            <a:r>
              <a:rPr sz="2000" spc="170" dirty="0">
                <a:latin typeface="Verdana"/>
                <a:cs typeface="Verdana"/>
              </a:rPr>
              <a:t> </a:t>
            </a:r>
            <a:r>
              <a:rPr sz="3600" baseline="3472" dirty="0">
                <a:latin typeface="Times New Roman"/>
                <a:cs typeface="Times New Roman"/>
              </a:rPr>
              <a:t>ˆ	</a:t>
            </a:r>
            <a:r>
              <a:rPr sz="2000" dirty="0">
                <a:latin typeface="Verdana"/>
                <a:cs typeface="Verdana"/>
              </a:rPr>
              <a:t>è lo stimatore</a:t>
            </a:r>
            <a:r>
              <a:rPr sz="2000" spc="-125" dirty="0">
                <a:latin typeface="Verdana"/>
                <a:cs typeface="Verdana"/>
              </a:rPr>
              <a:t> </a:t>
            </a:r>
            <a:r>
              <a:rPr sz="2000" spc="-5" dirty="0">
                <a:latin typeface="Verdana"/>
                <a:cs typeface="Verdana"/>
              </a:rPr>
              <a:t>TSLS,</a:t>
            </a:r>
            <a:endParaRPr sz="20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24847" y="5168246"/>
            <a:ext cx="342900" cy="3924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2400" i="1" spc="114" dirty="0">
                <a:latin typeface="Times New Roman"/>
                <a:cs typeface="Times New Roman"/>
              </a:rPr>
              <a:t>X</a:t>
            </a:r>
            <a:r>
              <a:rPr sz="2100" i="1" spc="172" baseline="-25793" dirty="0">
                <a:latin typeface="Times New Roman"/>
                <a:cs typeface="Times New Roman"/>
              </a:rPr>
              <a:t>i</a:t>
            </a:r>
            <a:endParaRPr sz="2100" baseline="-25793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3438" y="5298565"/>
            <a:ext cx="107950" cy="222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00" spc="-5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643069" y="5012604"/>
            <a:ext cx="120650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spc="10" dirty="0">
                <a:latin typeface="Times New Roman"/>
                <a:cs typeface="Times New Roman"/>
              </a:rPr>
              <a:t>ˆ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58140" y="5097584"/>
            <a:ext cx="374650" cy="222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00" i="1" dirty="0">
                <a:latin typeface="Times New Roman"/>
                <a:cs typeface="Times New Roman"/>
              </a:rPr>
              <a:t>T</a:t>
            </a:r>
            <a:r>
              <a:rPr sz="1300" i="1" spc="-5" dirty="0">
                <a:latin typeface="Times New Roman"/>
                <a:cs typeface="Times New Roman"/>
              </a:rPr>
              <a:t>S</a:t>
            </a:r>
            <a:r>
              <a:rPr sz="1300" i="1" dirty="0">
                <a:latin typeface="Times New Roman"/>
                <a:cs typeface="Times New Roman"/>
              </a:rPr>
              <a:t>L</a:t>
            </a:r>
            <a:r>
              <a:rPr sz="1300" i="1" spc="-5" dirty="0"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588424" y="5090317"/>
            <a:ext cx="168910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50" i="1" spc="-865" dirty="0">
                <a:latin typeface="Symbol"/>
                <a:cs typeface="Symbol"/>
              </a:rPr>
              <a:t></a:t>
            </a:r>
            <a:endParaRPr sz="2350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4682" y="6234302"/>
            <a:ext cx="107950" cy="222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00" spc="-5" dirty="0">
                <a:latin typeface="Times New Roman"/>
                <a:cs typeface="Times New Roman"/>
              </a:rPr>
              <a:t>1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94313" y="5948340"/>
            <a:ext cx="120650" cy="3657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200" spc="10" dirty="0">
                <a:latin typeface="Times New Roman"/>
                <a:cs typeface="Times New Roman"/>
              </a:rPr>
              <a:t>ˆ</a:t>
            </a:r>
            <a:endParaRPr sz="22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709383" y="6033320"/>
            <a:ext cx="374650" cy="2222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300" i="1" dirty="0">
                <a:latin typeface="Times New Roman"/>
                <a:cs typeface="Times New Roman"/>
              </a:rPr>
              <a:t>T</a:t>
            </a:r>
            <a:r>
              <a:rPr sz="1300" i="1" spc="-5" dirty="0">
                <a:latin typeface="Times New Roman"/>
                <a:cs typeface="Times New Roman"/>
              </a:rPr>
              <a:t>S</a:t>
            </a:r>
            <a:r>
              <a:rPr sz="1300" i="1" dirty="0">
                <a:latin typeface="Times New Roman"/>
                <a:cs typeface="Times New Roman"/>
              </a:rPr>
              <a:t>L</a:t>
            </a:r>
            <a:r>
              <a:rPr sz="1300" i="1" spc="-5" dirty="0">
                <a:latin typeface="Times New Roman"/>
                <a:cs typeface="Times New Roman"/>
              </a:rPr>
              <a:t>S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9669" y="6026053"/>
            <a:ext cx="168910" cy="384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350" i="1" spc="-865" dirty="0">
                <a:latin typeface="Symbol"/>
                <a:cs typeface="Symbol"/>
              </a:rPr>
              <a:t></a:t>
            </a:r>
            <a:endParaRPr sz="235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</TotalTime>
  <Words>4238</Words>
  <Application>Microsoft Office PowerPoint</Application>
  <PresentationFormat>Presentazione su schermo (4:3)</PresentationFormat>
  <Paragraphs>469</Paragraphs>
  <Slides>43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52" baseType="lpstr">
      <vt:lpstr>Arial</vt:lpstr>
      <vt:lpstr>Arial Black</vt:lpstr>
      <vt:lpstr>Calibri</vt:lpstr>
      <vt:lpstr>kiloji - P</vt:lpstr>
      <vt:lpstr>Symbol</vt:lpstr>
      <vt:lpstr>Times New Roman</vt:lpstr>
      <vt:lpstr>Verdana</vt:lpstr>
      <vt:lpstr>Wingdings</vt:lpstr>
      <vt:lpstr>Office Theme</vt:lpstr>
      <vt:lpstr>Regressioni con variabili strumentali</vt:lpstr>
      <vt:lpstr>Sommario</vt:lpstr>
      <vt:lpstr>Regressione IV: perché?</vt:lpstr>
      <vt:lpstr>Presentazione standard di PowerPoint</vt:lpstr>
      <vt:lpstr>Terminologia: endogeneità ed esogeneità</vt:lpstr>
      <vt:lpstr>Due condizioni per avere uno strumento  valido</vt:lpstr>
      <vt:lpstr>Lo stimatore IV con una X e una Z</vt:lpstr>
      <vt:lpstr>Minimi quadrati in due stadi (continua)</vt:lpstr>
      <vt:lpstr>Minimi quadrati in due stadi: riepilogo</vt:lpstr>
      <vt:lpstr>Esempio : offerta e domanda di burro</vt:lpstr>
      <vt:lpstr>La distorsione da causalità simultanea nella</vt:lpstr>
      <vt:lpstr>Questa interazione di domanda e offerta produce dati come…</vt:lpstr>
      <vt:lpstr>E se si spostasse solo l’offerta?</vt:lpstr>
      <vt:lpstr>TSLS nell’esempio di domanda e offerta:</vt:lpstr>
      <vt:lpstr>TSLS nell’esempio di domanda e offerta (continua)</vt:lpstr>
      <vt:lpstr>Esempio 2: punteggi nei test e dimensioni  delle classi</vt:lpstr>
      <vt:lpstr>Esempio 2: punteggi nei test e dimensioni  delle classi (continua)</vt:lpstr>
      <vt:lpstr>Inferenza con TSLS</vt:lpstr>
      <vt:lpstr>Riepilogo della regressione IV con singola X e Z</vt:lpstr>
      <vt:lpstr>Il modello generale di regressione IV</vt:lpstr>
      <vt:lpstr>Identificazione</vt:lpstr>
      <vt:lpstr>Identificazione (continua)</vt:lpstr>
      <vt:lpstr>Il modello generale di regressione IV:  riepilogo della terminologia</vt:lpstr>
      <vt:lpstr>TSLS con un singolo regressore endogeno</vt:lpstr>
      <vt:lpstr>Esempio 4: ancora la domanda di sigarette</vt:lpstr>
      <vt:lpstr>Assunzioni della regressione IV</vt:lpstr>
      <vt:lpstr>W come variabili di controllo</vt:lpstr>
      <vt:lpstr>W come variabili di controllo (continua)</vt:lpstr>
      <vt:lpstr>Verifica della validità degli strumenti</vt:lpstr>
      <vt:lpstr>Verifica dell’assunzione 1: rilevanza dello strumento</vt:lpstr>
      <vt:lpstr>Presentazione standard di PowerPoint</vt:lpstr>
      <vt:lpstr>Misurazione delal forza degli strumenti in  pratica: la statistica F del primo stadio</vt:lpstr>
      <vt:lpstr>Verifica di strumenti deboli con una  singola X</vt:lpstr>
      <vt:lpstr>Verifica di strumenti deboli con una  singola X (continua)</vt:lpstr>
      <vt:lpstr>Che cosa fare se si hanno strumenti  deboli</vt:lpstr>
      <vt:lpstr>Stima con strumenti deboli</vt:lpstr>
      <vt:lpstr>Verifica dell’assunzione 2: esogeneità dello strumento</vt:lpstr>
      <vt:lpstr>Verifica della validità degli strumenti:  riepilogo</vt:lpstr>
      <vt:lpstr>2. Esogeneità</vt:lpstr>
      <vt:lpstr>Dove trovare strumenti validi?  </vt:lpstr>
      <vt:lpstr>Conclusioni</vt:lpstr>
      <vt:lpstr>Domande e risposte sulla regressione IV</vt:lpstr>
      <vt:lpstr>2. Quali sono le minacce alla validità interna di  una regressione IV?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 to Econometrics</dc:title>
  <dc:subject>Multinational Business Finance</dc:subject>
  <dc:creator>Stephanie Lindsey</dc:creator>
  <cp:lastModifiedBy>ASUS</cp:lastModifiedBy>
  <cp:revision>7</cp:revision>
  <dcterms:created xsi:type="dcterms:W3CDTF">2020-03-24T05:50:04Z</dcterms:created>
  <dcterms:modified xsi:type="dcterms:W3CDTF">2020-04-22T08:28:57Z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2020-03-24T00:00:00Z</vt:filetime>
  </property>
</Properties>
</file>