
<file path=[Content_Types].xml><?xml version="1.0" encoding="utf-8"?>
<Types xmlns="http://schemas.openxmlformats.org/package/2006/content-types">
  <Default Extension="jpg" ContentType="image/jp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03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84" r:id="rId25"/>
    <p:sldId id="286" r:id="rId26"/>
    <p:sldId id="287" r:id="rId27"/>
    <p:sldId id="288" r:id="rId28"/>
    <p:sldId id="289" r:id="rId29"/>
    <p:sldId id="290" r:id="rId30"/>
    <p:sldId id="291" r:id="rId31"/>
    <p:sldId id="292" r:id="rId32"/>
    <p:sldId id="293" r:id="rId33"/>
    <p:sldId id="294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</p:sldIdLst>
  <p:sldSz cx="10693400" cy="7556500"/>
  <p:notesSz cx="10693400" cy="75565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51714" y="775635"/>
            <a:ext cx="8789970" cy="6324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1640"/>
            <a:ext cx="748538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5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7995"/>
            <a:ext cx="4651629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95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847455" y="423787"/>
            <a:ext cx="8962390" cy="1367155"/>
          </a:xfrm>
          <a:custGeom>
            <a:avLst/>
            <a:gdLst/>
            <a:ahLst/>
            <a:cxnLst/>
            <a:rect l="l" t="t" r="r" b="b"/>
            <a:pathLst>
              <a:path w="8962390" h="1367155">
                <a:moveTo>
                  <a:pt x="0" y="1367054"/>
                </a:moveTo>
                <a:lnTo>
                  <a:pt x="0" y="0"/>
                </a:lnTo>
                <a:lnTo>
                  <a:pt x="8961798" y="0"/>
                </a:lnTo>
              </a:path>
            </a:pathLst>
          </a:custGeom>
          <a:ln w="2848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47455" y="7107164"/>
            <a:ext cx="8569960" cy="0"/>
          </a:xfrm>
          <a:custGeom>
            <a:avLst/>
            <a:gdLst/>
            <a:ahLst/>
            <a:cxnLst/>
            <a:rect l="l" t="t" r="r" b="b"/>
            <a:pathLst>
              <a:path w="8569960">
                <a:moveTo>
                  <a:pt x="0" y="0"/>
                </a:moveTo>
                <a:lnTo>
                  <a:pt x="8569910" y="0"/>
                </a:lnTo>
              </a:path>
            </a:pathLst>
          </a:custGeom>
          <a:ln w="2848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51714" y="471844"/>
            <a:ext cx="7560945" cy="12401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950" b="1" i="0">
                <a:solidFill>
                  <a:srgbClr val="00006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232718" y="1915985"/>
            <a:ext cx="7644130" cy="159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5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27545"/>
            <a:ext cx="3421888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27545"/>
            <a:ext cx="2459482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4/21/2020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596475" y="7018291"/>
            <a:ext cx="216534" cy="1663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‹N›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6D7966D-C55C-4B60-8681-8482AE26E0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7100" y="577851"/>
            <a:ext cx="8991600" cy="3048000"/>
          </a:xfrm>
        </p:spPr>
        <p:txBody>
          <a:bodyPr/>
          <a:lstStyle/>
          <a:p>
            <a:r>
              <a:rPr lang="it-IT" sz="4800" b="1" dirty="0"/>
              <a:t>Regressione con Variabile dipendente Binaria</a:t>
            </a:r>
          </a:p>
          <a:p>
            <a:endParaRPr lang="it-IT" sz="4800" b="1" dirty="0"/>
          </a:p>
          <a:p>
            <a:r>
              <a:rPr lang="it-IT" sz="4800" b="1"/>
              <a:t>Lezione 6</a:t>
            </a:r>
            <a:endParaRPr lang="it-IT" sz="4800" b="1" dirty="0"/>
          </a:p>
        </p:txBody>
      </p:sp>
    </p:spTree>
    <p:extLst>
      <p:ext uri="{BB962C8B-B14F-4D97-AF65-F5344CB8AC3E}">
        <p14:creationId xmlns:p14="http://schemas.microsoft.com/office/powerpoint/2010/main" val="85396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75635"/>
            <a:ext cx="250253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S</a:t>
            </a:r>
            <a:r>
              <a:rPr spc="10" dirty="0"/>
              <a:t>o</a:t>
            </a:r>
            <a:r>
              <a:rPr spc="35" dirty="0"/>
              <a:t>mm</a:t>
            </a:r>
            <a:r>
              <a:rPr spc="10" dirty="0"/>
              <a:t>ari</a:t>
            </a:r>
            <a:r>
              <a:rPr spc="20" dirty="0"/>
              <a:t>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86647" y="2002818"/>
            <a:ext cx="7306309" cy="35433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7490" indent="-225425">
              <a:lnSpc>
                <a:spcPct val="100000"/>
              </a:lnSpc>
              <a:spcBef>
                <a:spcPts val="110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Modelliamo Pr(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550" dirty="0">
                <a:latin typeface="Times New Roman"/>
                <a:cs typeface="Times New Roman"/>
              </a:rPr>
              <a:t>=1|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550" dirty="0">
                <a:latin typeface="Times New Roman"/>
                <a:cs typeface="Times New Roman"/>
              </a:rPr>
              <a:t>) </a:t>
            </a:r>
            <a:r>
              <a:rPr sz="2550" spc="-5" dirty="0">
                <a:latin typeface="Times New Roman"/>
                <a:cs typeface="Times New Roman"/>
              </a:rPr>
              <a:t>come </a:t>
            </a:r>
            <a:r>
              <a:rPr sz="2550" dirty="0">
                <a:latin typeface="Times New Roman"/>
                <a:cs typeface="Times New Roman"/>
              </a:rPr>
              <a:t>funzione </a:t>
            </a:r>
            <a:r>
              <a:rPr sz="2550" spc="-5" dirty="0">
                <a:latin typeface="Times New Roman"/>
                <a:cs typeface="Times New Roman"/>
              </a:rPr>
              <a:t>lineare </a:t>
            </a:r>
            <a:r>
              <a:rPr sz="2550" spc="5" dirty="0">
                <a:latin typeface="Times New Roman"/>
                <a:cs typeface="Times New Roman"/>
              </a:rPr>
              <a:t>di</a:t>
            </a:r>
            <a:r>
              <a:rPr sz="2550" spc="-50" dirty="0">
                <a:latin typeface="Times New Roman"/>
                <a:cs typeface="Times New Roman"/>
              </a:rPr>
              <a:t> </a:t>
            </a:r>
            <a:r>
              <a:rPr sz="2550" i="1" spc="5" dirty="0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  <a:p>
            <a:pPr marL="237490" indent="-225425">
              <a:lnSpc>
                <a:spcPct val="100000"/>
              </a:lnSpc>
              <a:spcBef>
                <a:spcPts val="7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Vantaggi:</a:t>
            </a:r>
            <a:endParaRPr sz="2550">
              <a:latin typeface="Times New Roman"/>
              <a:cs typeface="Times New Roman"/>
            </a:endParaRPr>
          </a:p>
          <a:p>
            <a:pPr marL="687070" lvl="1" indent="-225425">
              <a:lnSpc>
                <a:spcPct val="100000"/>
              </a:lnSpc>
              <a:spcBef>
                <a:spcPts val="45"/>
              </a:spcBef>
              <a:buClr>
                <a:srgbClr val="FFCC00"/>
              </a:buClr>
              <a:buFont typeface="Arial"/>
              <a:buChar char="•"/>
              <a:tabLst>
                <a:tab pos="687705" algn="l"/>
              </a:tabLst>
            </a:pPr>
            <a:r>
              <a:rPr sz="2550" spc="-5" dirty="0">
                <a:latin typeface="Times New Roman"/>
                <a:cs typeface="Times New Roman"/>
              </a:rPr>
              <a:t>Semplice </a:t>
            </a:r>
            <a:r>
              <a:rPr sz="2550" spc="5" dirty="0">
                <a:latin typeface="Times New Roman"/>
                <a:cs typeface="Times New Roman"/>
              </a:rPr>
              <a:t>da </a:t>
            </a:r>
            <a:r>
              <a:rPr sz="2550" spc="-5" dirty="0">
                <a:latin typeface="Times New Roman"/>
                <a:cs typeface="Times New Roman"/>
              </a:rPr>
              <a:t>stimare </a:t>
            </a:r>
            <a:r>
              <a:rPr sz="2550" spc="5" dirty="0">
                <a:latin typeface="Times New Roman"/>
                <a:cs typeface="Times New Roman"/>
              </a:rPr>
              <a:t>e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interpretare</a:t>
            </a:r>
            <a:endParaRPr sz="2550">
              <a:latin typeface="Times New Roman"/>
              <a:cs typeface="Times New Roman"/>
            </a:endParaRPr>
          </a:p>
          <a:p>
            <a:pPr marL="687070" lvl="1" indent="-225425">
              <a:lnSpc>
                <a:spcPct val="100000"/>
              </a:lnSpc>
              <a:spcBef>
                <a:spcPts val="75"/>
              </a:spcBef>
              <a:buClr>
                <a:srgbClr val="FFCC00"/>
              </a:buClr>
              <a:buFont typeface="Arial"/>
              <a:buChar char="•"/>
              <a:tabLst>
                <a:tab pos="687705" algn="l"/>
              </a:tabLst>
            </a:pPr>
            <a:r>
              <a:rPr sz="2550" dirty="0">
                <a:latin typeface="Times New Roman"/>
                <a:cs typeface="Times New Roman"/>
              </a:rPr>
              <a:t>Inferenza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dirty="0">
                <a:latin typeface="Times New Roman"/>
                <a:cs typeface="Times New Roman"/>
              </a:rPr>
              <a:t>la stessa di </a:t>
            </a:r>
            <a:r>
              <a:rPr sz="2550" spc="5" dirty="0">
                <a:latin typeface="Times New Roman"/>
                <a:cs typeface="Times New Roman"/>
              </a:rPr>
              <a:t>una </a:t>
            </a:r>
            <a:r>
              <a:rPr sz="2550" dirty="0">
                <a:latin typeface="Times New Roman"/>
                <a:cs typeface="Times New Roman"/>
              </a:rPr>
              <a:t>regressione</a:t>
            </a:r>
            <a:r>
              <a:rPr sz="2550" spc="-10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multipla</a:t>
            </a:r>
            <a:endParaRPr sz="2550">
              <a:latin typeface="Times New Roman"/>
              <a:cs typeface="Times New Roman"/>
            </a:endParaRPr>
          </a:p>
          <a:p>
            <a:pPr marL="237490" indent="-225425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spc="-5" dirty="0">
                <a:latin typeface="Times New Roman"/>
                <a:cs typeface="Times New Roman"/>
              </a:rPr>
              <a:t>Svantaggi:</a:t>
            </a:r>
            <a:endParaRPr sz="2550">
              <a:latin typeface="Times New Roman"/>
              <a:cs typeface="Times New Roman"/>
            </a:endParaRPr>
          </a:p>
          <a:p>
            <a:pPr marL="687070" lvl="1" indent="-225425">
              <a:lnSpc>
                <a:spcPct val="100000"/>
              </a:lnSpc>
              <a:spcBef>
                <a:spcPts val="65"/>
              </a:spcBef>
              <a:buClr>
                <a:srgbClr val="FFCC00"/>
              </a:buClr>
              <a:buFont typeface="Arial"/>
              <a:buChar char="•"/>
              <a:tabLst>
                <a:tab pos="687705" algn="l"/>
              </a:tabLst>
            </a:pPr>
            <a:r>
              <a:rPr sz="2550" dirty="0">
                <a:latin typeface="Times New Roman"/>
                <a:cs typeface="Times New Roman"/>
              </a:rPr>
              <a:t>Ha senso imporre che la probabilità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dirty="0">
                <a:latin typeface="Times New Roman"/>
                <a:cs typeface="Times New Roman"/>
              </a:rPr>
              <a:t>lineare in</a:t>
            </a:r>
            <a:r>
              <a:rPr sz="2550" spc="-114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X?</a:t>
            </a:r>
            <a:endParaRPr sz="2550">
              <a:latin typeface="Times New Roman"/>
              <a:cs typeface="Times New Roman"/>
            </a:endParaRPr>
          </a:p>
          <a:p>
            <a:pPr marL="687070" lvl="1" indent="-225425">
              <a:lnSpc>
                <a:spcPts val="3005"/>
              </a:lnSpc>
              <a:spcBef>
                <a:spcPts val="60"/>
              </a:spcBef>
              <a:buClr>
                <a:srgbClr val="FFCC00"/>
              </a:buClr>
              <a:buFont typeface="Arial"/>
              <a:buChar char="•"/>
              <a:tabLst>
                <a:tab pos="687705" algn="l"/>
              </a:tabLst>
            </a:pPr>
            <a:r>
              <a:rPr sz="2550" spc="5" dirty="0">
                <a:latin typeface="Times New Roman"/>
                <a:cs typeface="Times New Roman"/>
              </a:rPr>
              <a:t>Le </a:t>
            </a:r>
            <a:r>
              <a:rPr sz="2550" spc="-5" dirty="0">
                <a:latin typeface="Times New Roman"/>
                <a:cs typeface="Times New Roman"/>
              </a:rPr>
              <a:t>probabilità </a:t>
            </a:r>
            <a:r>
              <a:rPr sz="2550" dirty="0">
                <a:latin typeface="Times New Roman"/>
                <a:cs typeface="Times New Roman"/>
              </a:rPr>
              <a:t>previste possono </a:t>
            </a:r>
            <a:r>
              <a:rPr sz="2550" spc="-5" dirty="0">
                <a:latin typeface="Times New Roman"/>
                <a:cs typeface="Times New Roman"/>
              </a:rPr>
              <a:t>essere </a:t>
            </a:r>
            <a:r>
              <a:rPr sz="2550" spc="5" dirty="0">
                <a:latin typeface="Times New Roman"/>
                <a:cs typeface="Times New Roman"/>
              </a:rPr>
              <a:t>&lt;0 o</a:t>
            </a:r>
            <a:r>
              <a:rPr sz="2550" spc="-3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&gt;1!</a:t>
            </a:r>
            <a:endParaRPr sz="2550">
              <a:latin typeface="Times New Roman"/>
              <a:cs typeface="Times New Roman"/>
            </a:endParaRPr>
          </a:p>
          <a:p>
            <a:pPr marL="237490" marR="220345" indent="-225425">
              <a:lnSpc>
                <a:spcPts val="2930"/>
              </a:lnSpc>
              <a:spcBef>
                <a:spcPts val="155"/>
              </a:spcBef>
              <a:buClr>
                <a:srgbClr val="FFCC00"/>
              </a:buClr>
              <a:buSzPct val="45098"/>
              <a:buFont typeface="Arial"/>
              <a:buChar char="•"/>
              <a:tabLst>
                <a:tab pos="236854" algn="l"/>
                <a:tab pos="238125" algn="l"/>
                <a:tab pos="4903470" algn="l"/>
              </a:tabLst>
            </a:pPr>
            <a:r>
              <a:rPr sz="2550" dirty="0">
                <a:latin typeface="Times New Roman"/>
                <a:cs typeface="Times New Roman"/>
              </a:rPr>
              <a:t>Questi svantaggi possono </a:t>
            </a:r>
            <a:r>
              <a:rPr sz="2550" spc="-5" dirty="0">
                <a:latin typeface="Times New Roman"/>
                <a:cs typeface="Times New Roman"/>
              </a:rPr>
              <a:t>essere </a:t>
            </a:r>
            <a:r>
              <a:rPr sz="2550" dirty="0">
                <a:latin typeface="Times New Roman"/>
                <a:cs typeface="Times New Roman"/>
              </a:rPr>
              <a:t>risolti usando un un  </a:t>
            </a:r>
            <a:r>
              <a:rPr sz="2550" spc="-5" dirty="0">
                <a:latin typeface="Times New Roman"/>
                <a:cs typeface="Times New Roman"/>
              </a:rPr>
              <a:t>modello </a:t>
            </a:r>
            <a:r>
              <a:rPr sz="2550" dirty="0">
                <a:latin typeface="Times New Roman"/>
                <a:cs typeface="Times New Roman"/>
              </a:rPr>
              <a:t>di probabilità non</a:t>
            </a:r>
            <a:r>
              <a:rPr sz="2550" spc="1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lineare:	probit </a:t>
            </a:r>
            <a:r>
              <a:rPr sz="2550" spc="5" dirty="0">
                <a:latin typeface="Times New Roman"/>
                <a:cs typeface="Times New Roman"/>
              </a:rPr>
              <a:t>o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logit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75635"/>
            <a:ext cx="632460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Regressioni </a:t>
            </a:r>
            <a:r>
              <a:rPr spc="10" dirty="0"/>
              <a:t>Probit </a:t>
            </a:r>
            <a:r>
              <a:rPr spc="15" dirty="0"/>
              <a:t>e</a:t>
            </a:r>
            <a:r>
              <a:rPr spc="-40" dirty="0"/>
              <a:t> </a:t>
            </a:r>
            <a:r>
              <a:rPr spc="10" dirty="0"/>
              <a:t>Logit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77409" y="1893961"/>
            <a:ext cx="7675880" cy="41662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30"/>
              </a:spcBef>
            </a:pPr>
            <a:r>
              <a:rPr sz="2500" spc="10" dirty="0">
                <a:latin typeface="Times New Roman"/>
                <a:cs typeface="Times New Roman"/>
              </a:rPr>
              <a:t>Quando </a:t>
            </a:r>
            <a:r>
              <a:rPr sz="2500" spc="5" dirty="0">
                <a:latin typeface="Times New Roman"/>
                <a:cs typeface="Times New Roman"/>
              </a:rPr>
              <a:t>il </a:t>
            </a:r>
            <a:r>
              <a:rPr sz="2500" spc="10" dirty="0">
                <a:latin typeface="Times New Roman"/>
                <a:cs typeface="Times New Roman"/>
              </a:rPr>
              <a:t>modello di </a:t>
            </a:r>
            <a:r>
              <a:rPr sz="2500" spc="5" dirty="0">
                <a:latin typeface="Times New Roman"/>
                <a:cs typeface="Times New Roman"/>
              </a:rPr>
              <a:t>probabilità </a:t>
            </a:r>
            <a:r>
              <a:rPr sz="2500" spc="10" dirty="0">
                <a:latin typeface="Times New Roman"/>
                <a:cs typeface="Times New Roman"/>
              </a:rPr>
              <a:t>di </a:t>
            </a:r>
            <a:r>
              <a:rPr sz="2500" i="1" spc="10" dirty="0">
                <a:latin typeface="Times New Roman"/>
                <a:cs typeface="Times New Roman"/>
              </a:rPr>
              <a:t>Y</a:t>
            </a:r>
            <a:r>
              <a:rPr sz="2500" spc="10" dirty="0">
                <a:latin typeface="Times New Roman"/>
                <a:cs typeface="Times New Roman"/>
              </a:rPr>
              <a:t>=1 è </a:t>
            </a:r>
            <a:r>
              <a:rPr sz="2500" spc="5" dirty="0">
                <a:latin typeface="Times New Roman"/>
                <a:cs typeface="Times New Roman"/>
              </a:rPr>
              <a:t>lineare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abbiamo: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L="1827530">
              <a:lnSpc>
                <a:spcPct val="100000"/>
              </a:lnSpc>
            </a:pPr>
            <a:r>
              <a:rPr sz="2500" spc="5" dirty="0">
                <a:latin typeface="Times New Roman"/>
                <a:cs typeface="Times New Roman"/>
              </a:rPr>
              <a:t>Pr(</a:t>
            </a:r>
            <a:r>
              <a:rPr sz="2500" i="1" spc="5" dirty="0">
                <a:latin typeface="Times New Roman"/>
                <a:cs typeface="Times New Roman"/>
              </a:rPr>
              <a:t>Y </a:t>
            </a:r>
            <a:r>
              <a:rPr sz="2500" spc="15" dirty="0">
                <a:latin typeface="Times New Roman"/>
                <a:cs typeface="Times New Roman"/>
              </a:rPr>
              <a:t>= </a:t>
            </a:r>
            <a:r>
              <a:rPr sz="2500" spc="10" dirty="0">
                <a:latin typeface="Times New Roman"/>
                <a:cs typeface="Times New Roman"/>
              </a:rPr>
              <a:t>1|</a:t>
            </a:r>
            <a:r>
              <a:rPr sz="2500" i="1" spc="10" dirty="0">
                <a:latin typeface="Times New Roman"/>
                <a:cs typeface="Times New Roman"/>
              </a:rPr>
              <a:t>X</a:t>
            </a:r>
            <a:r>
              <a:rPr sz="2500" spc="10" dirty="0">
                <a:latin typeface="Times New Roman"/>
                <a:cs typeface="Times New Roman"/>
              </a:rPr>
              <a:t>) </a:t>
            </a:r>
            <a:r>
              <a:rPr sz="2500" spc="15" dirty="0">
                <a:latin typeface="Times New Roman"/>
                <a:cs typeface="Times New Roman"/>
              </a:rPr>
              <a:t>= </a:t>
            </a:r>
            <a:r>
              <a:rPr sz="2650" i="1" spc="-65" dirty="0">
                <a:latin typeface="Arial"/>
                <a:cs typeface="Arial"/>
              </a:rPr>
              <a:t>β</a:t>
            </a:r>
            <a:r>
              <a:rPr sz="2475" spc="-97" baseline="-11784" dirty="0">
                <a:latin typeface="Times New Roman"/>
                <a:cs typeface="Times New Roman"/>
              </a:rPr>
              <a:t>0 </a:t>
            </a:r>
            <a:r>
              <a:rPr sz="2500" spc="15" dirty="0">
                <a:latin typeface="Times New Roman"/>
                <a:cs typeface="Times New Roman"/>
              </a:rPr>
              <a:t>+</a:t>
            </a:r>
            <a:r>
              <a:rPr sz="2500" spc="-130" dirty="0">
                <a:latin typeface="Times New Roman"/>
                <a:cs typeface="Times New Roman"/>
              </a:rPr>
              <a:t> </a:t>
            </a:r>
            <a:r>
              <a:rPr sz="2650" i="1" spc="-35" dirty="0">
                <a:latin typeface="Arial"/>
                <a:cs typeface="Arial"/>
              </a:rPr>
              <a:t>β</a:t>
            </a:r>
            <a:r>
              <a:rPr sz="2475" spc="-52" baseline="-11784" dirty="0">
                <a:latin typeface="Times New Roman"/>
                <a:cs typeface="Times New Roman"/>
              </a:rPr>
              <a:t>1</a:t>
            </a:r>
            <a:r>
              <a:rPr sz="2500" i="1" spc="-35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0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</a:pPr>
            <a:r>
              <a:rPr sz="2500" spc="5" dirty="0">
                <a:latin typeface="Times New Roman"/>
                <a:cs typeface="Times New Roman"/>
              </a:rPr>
              <a:t>D’altro </a:t>
            </a:r>
            <a:r>
              <a:rPr sz="2500" spc="10" dirty="0">
                <a:latin typeface="Times New Roman"/>
                <a:cs typeface="Times New Roman"/>
              </a:rPr>
              <a:t>canto vorremmo </a:t>
            </a:r>
            <a:r>
              <a:rPr sz="2500" spc="5" dirty="0">
                <a:latin typeface="Times New Roman"/>
                <a:cs typeface="Times New Roman"/>
              </a:rPr>
              <a:t>che:</a:t>
            </a:r>
            <a:endParaRPr sz="2500">
              <a:latin typeface="Times New Roman"/>
              <a:cs typeface="Times New Roman"/>
            </a:endParaRPr>
          </a:p>
          <a:p>
            <a:pPr marL="939165" indent="-444500">
              <a:lnSpc>
                <a:spcPct val="100000"/>
              </a:lnSpc>
              <a:spcBef>
                <a:spcPts val="650"/>
              </a:spcBef>
              <a:buAutoNum type="arabicPeriod"/>
              <a:tabLst>
                <a:tab pos="939165" algn="l"/>
                <a:tab pos="939800" algn="l"/>
              </a:tabLst>
            </a:pPr>
            <a:r>
              <a:rPr sz="2500" spc="15" dirty="0">
                <a:latin typeface="Times New Roman"/>
                <a:cs typeface="Times New Roman"/>
              </a:rPr>
              <a:t>0 ≤ </a:t>
            </a:r>
            <a:r>
              <a:rPr sz="2500" spc="5" dirty="0">
                <a:latin typeface="Times New Roman"/>
                <a:cs typeface="Times New Roman"/>
              </a:rPr>
              <a:t>Pr(</a:t>
            </a:r>
            <a:r>
              <a:rPr sz="2500" i="1" spc="5" dirty="0">
                <a:latin typeface="Times New Roman"/>
                <a:cs typeface="Times New Roman"/>
              </a:rPr>
              <a:t>Y </a:t>
            </a:r>
            <a:r>
              <a:rPr sz="2500" spc="15" dirty="0">
                <a:latin typeface="Times New Roman"/>
                <a:cs typeface="Times New Roman"/>
              </a:rPr>
              <a:t>= </a:t>
            </a:r>
            <a:r>
              <a:rPr sz="2500" spc="10" dirty="0">
                <a:latin typeface="Times New Roman"/>
                <a:cs typeface="Times New Roman"/>
              </a:rPr>
              <a:t>1|</a:t>
            </a:r>
            <a:r>
              <a:rPr sz="2500" i="1" spc="10" dirty="0">
                <a:latin typeface="Times New Roman"/>
                <a:cs typeface="Times New Roman"/>
              </a:rPr>
              <a:t>X</a:t>
            </a:r>
            <a:r>
              <a:rPr sz="2500" spc="10" dirty="0">
                <a:latin typeface="Times New Roman"/>
                <a:cs typeface="Times New Roman"/>
              </a:rPr>
              <a:t>) </a:t>
            </a:r>
            <a:r>
              <a:rPr sz="2500" spc="15" dirty="0">
                <a:latin typeface="Times New Roman"/>
                <a:cs typeface="Times New Roman"/>
              </a:rPr>
              <a:t>≤ 1 </a:t>
            </a:r>
            <a:r>
              <a:rPr sz="2500" spc="5" dirty="0">
                <a:latin typeface="Times New Roman"/>
                <a:cs typeface="Times New Roman"/>
              </a:rPr>
              <a:t>per tutte </a:t>
            </a:r>
            <a:r>
              <a:rPr sz="2500" spc="10" dirty="0">
                <a:latin typeface="Times New Roman"/>
                <a:cs typeface="Times New Roman"/>
              </a:rPr>
              <a:t>le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500" i="1" spc="20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  <a:p>
            <a:pPr marL="50800" marR="497205" indent="444500">
              <a:lnSpc>
                <a:spcPct val="120900"/>
              </a:lnSpc>
              <a:buAutoNum type="arabicPeriod"/>
              <a:tabLst>
                <a:tab pos="939165" algn="l"/>
                <a:tab pos="939800" algn="l"/>
              </a:tabLst>
            </a:pPr>
            <a:r>
              <a:rPr sz="2500" spc="5" dirty="0">
                <a:latin typeface="Times New Roman"/>
                <a:cs typeface="Times New Roman"/>
              </a:rPr>
              <a:t>Pr(</a:t>
            </a:r>
            <a:r>
              <a:rPr sz="2500" i="1" spc="5" dirty="0">
                <a:latin typeface="Times New Roman"/>
                <a:cs typeface="Times New Roman"/>
              </a:rPr>
              <a:t>Y </a:t>
            </a:r>
            <a:r>
              <a:rPr sz="2500" spc="15" dirty="0">
                <a:latin typeface="Times New Roman"/>
                <a:cs typeface="Times New Roman"/>
              </a:rPr>
              <a:t>= </a:t>
            </a:r>
            <a:r>
              <a:rPr sz="2500" spc="10" dirty="0">
                <a:latin typeface="Times New Roman"/>
                <a:cs typeface="Times New Roman"/>
              </a:rPr>
              <a:t>1|</a:t>
            </a:r>
            <a:r>
              <a:rPr sz="2500" i="1" spc="10" dirty="0">
                <a:latin typeface="Times New Roman"/>
                <a:cs typeface="Times New Roman"/>
              </a:rPr>
              <a:t>X</a:t>
            </a:r>
            <a:r>
              <a:rPr sz="2500" spc="10" dirty="0">
                <a:latin typeface="Times New Roman"/>
                <a:cs typeface="Times New Roman"/>
              </a:rPr>
              <a:t>) deve </a:t>
            </a:r>
            <a:r>
              <a:rPr sz="2500" spc="5" dirty="0">
                <a:latin typeface="Times New Roman"/>
                <a:cs typeface="Times New Roman"/>
              </a:rPr>
              <a:t>crescere </a:t>
            </a:r>
            <a:r>
              <a:rPr sz="2500" spc="10" dirty="0">
                <a:latin typeface="Times New Roman"/>
                <a:cs typeface="Times New Roman"/>
              </a:rPr>
              <a:t>con </a:t>
            </a:r>
            <a:r>
              <a:rPr sz="2500" i="1" spc="20" dirty="0">
                <a:latin typeface="Times New Roman"/>
                <a:cs typeface="Times New Roman"/>
              </a:rPr>
              <a:t>X </a:t>
            </a:r>
            <a:r>
              <a:rPr sz="2500" dirty="0">
                <a:latin typeface="Times New Roman"/>
                <a:cs typeface="Times New Roman"/>
              </a:rPr>
              <a:t>(se </a:t>
            </a:r>
            <a:r>
              <a:rPr sz="2650" i="1" spc="-20" dirty="0">
                <a:latin typeface="Arial"/>
                <a:cs typeface="Arial"/>
              </a:rPr>
              <a:t>β</a:t>
            </a:r>
            <a:r>
              <a:rPr sz="2475" spc="-30" baseline="-11784" dirty="0">
                <a:latin typeface="Times New Roman"/>
                <a:cs typeface="Times New Roman"/>
              </a:rPr>
              <a:t>1</a:t>
            </a:r>
            <a:r>
              <a:rPr sz="2500" spc="-20" dirty="0">
                <a:latin typeface="Times New Roman"/>
                <a:cs typeface="Times New Roman"/>
              </a:rPr>
              <a:t>&gt;0)  </a:t>
            </a:r>
            <a:r>
              <a:rPr sz="2500" spc="10" dirty="0">
                <a:latin typeface="Times New Roman"/>
                <a:cs typeface="Times New Roman"/>
              </a:rPr>
              <a:t>Questo </a:t>
            </a:r>
            <a:r>
              <a:rPr sz="2500" spc="5" dirty="0">
                <a:latin typeface="Times New Roman"/>
                <a:cs typeface="Times New Roman"/>
              </a:rPr>
              <a:t>richiede </a:t>
            </a:r>
            <a:r>
              <a:rPr sz="2500" spc="15" dirty="0">
                <a:latin typeface="Times New Roman"/>
                <a:cs typeface="Times New Roman"/>
              </a:rPr>
              <a:t>una </a:t>
            </a:r>
            <a:r>
              <a:rPr sz="2500" spc="5" dirty="0">
                <a:latin typeface="Times New Roman"/>
                <a:cs typeface="Times New Roman"/>
              </a:rPr>
              <a:t>forma </a:t>
            </a:r>
            <a:r>
              <a:rPr sz="2500" spc="10" dirty="0">
                <a:latin typeface="Times New Roman"/>
                <a:cs typeface="Times New Roman"/>
              </a:rPr>
              <a:t>funzionale </a:t>
            </a:r>
            <a:r>
              <a:rPr sz="2500" i="1" spc="5" dirty="0">
                <a:latin typeface="Times New Roman"/>
                <a:cs typeface="Times New Roman"/>
              </a:rPr>
              <a:t>nonlineare </a:t>
            </a:r>
            <a:r>
              <a:rPr sz="2500" spc="10" dirty="0">
                <a:latin typeface="Times New Roman"/>
                <a:cs typeface="Times New Roman"/>
              </a:rPr>
              <a:t>per </a:t>
            </a:r>
            <a:r>
              <a:rPr sz="2500" dirty="0">
                <a:latin typeface="Times New Roman"/>
                <a:cs typeface="Times New Roman"/>
              </a:rPr>
              <a:t>la  </a:t>
            </a:r>
            <a:r>
              <a:rPr sz="2500" spc="5" dirty="0">
                <a:latin typeface="Times New Roman"/>
                <a:cs typeface="Times New Roman"/>
              </a:rPr>
              <a:t>probabilità. </a:t>
            </a:r>
            <a:r>
              <a:rPr sz="2500" spc="15" dirty="0">
                <a:latin typeface="Times New Roman"/>
                <a:cs typeface="Times New Roman"/>
              </a:rPr>
              <a:t>Come una </a:t>
            </a:r>
            <a:r>
              <a:rPr sz="2500" spc="10" dirty="0">
                <a:latin typeface="Times New Roman"/>
                <a:cs typeface="Times New Roman"/>
              </a:rPr>
              <a:t>curva a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15" dirty="0">
                <a:latin typeface="Times New Roman"/>
                <a:cs typeface="Times New Roman"/>
              </a:rPr>
              <a:t>S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55032" y="575682"/>
            <a:ext cx="7611434" cy="4977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28162" y="5434127"/>
            <a:ext cx="6115685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5" dirty="0">
                <a:latin typeface="Times New Roman"/>
                <a:cs typeface="Times New Roman"/>
              </a:rPr>
              <a:t>Un </a:t>
            </a:r>
            <a:r>
              <a:rPr sz="2500" spc="-5" dirty="0">
                <a:latin typeface="Times New Roman"/>
                <a:cs typeface="Times New Roman"/>
              </a:rPr>
              <a:t>“probit” </a:t>
            </a:r>
            <a:r>
              <a:rPr sz="2500" dirty="0">
                <a:latin typeface="Times New Roman"/>
                <a:cs typeface="Times New Roman"/>
              </a:rPr>
              <a:t>soddisfa le </a:t>
            </a:r>
            <a:r>
              <a:rPr sz="2500" spc="5" dirty="0">
                <a:latin typeface="Times New Roman"/>
                <a:cs typeface="Times New Roman"/>
              </a:rPr>
              <a:t>2 </a:t>
            </a:r>
            <a:r>
              <a:rPr sz="2500" dirty="0">
                <a:latin typeface="Times New Roman"/>
                <a:cs typeface="Times New Roman"/>
              </a:rPr>
              <a:t>condizioni dette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sopra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7910" y="633486"/>
            <a:ext cx="8453590" cy="901337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90"/>
              </a:spcBef>
            </a:pPr>
            <a:r>
              <a:rPr sz="250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Regressione Probit: </a:t>
            </a:r>
            <a:r>
              <a:rPr sz="25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modella la probabilità che </a:t>
            </a:r>
            <a:r>
              <a:rPr sz="2500" b="0" i="1" spc="15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5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=1 </a:t>
            </a:r>
            <a:r>
              <a:rPr sz="250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usando  la funzione </a:t>
            </a:r>
            <a:r>
              <a:rPr sz="2500" spc="10" dirty="0">
                <a:solidFill>
                  <a:srgbClr val="FF0000"/>
                </a:solidFill>
                <a:latin typeface="Times New Roman"/>
                <a:cs typeface="Times New Roman"/>
              </a:rPr>
              <a:t>cumulata di </a:t>
            </a:r>
            <a:r>
              <a:rPr sz="2500" spc="20" dirty="0">
                <a:solidFill>
                  <a:srgbClr val="FF0000"/>
                </a:solidFill>
                <a:latin typeface="Times New Roman"/>
                <a:cs typeface="Times New Roman"/>
              </a:rPr>
              <a:t>una </a:t>
            </a:r>
            <a:r>
              <a:rPr sz="2500" spc="10" dirty="0">
                <a:solidFill>
                  <a:srgbClr val="FF0000"/>
                </a:solidFill>
                <a:latin typeface="Times New Roman"/>
                <a:cs typeface="Times New Roman"/>
              </a:rPr>
              <a:t>normale standardizzata </a:t>
            </a:r>
            <a:r>
              <a:rPr sz="2500" b="0" spc="15" dirty="0">
                <a:solidFill>
                  <a:srgbClr val="000000"/>
                </a:solidFill>
                <a:latin typeface="Times New Roman"/>
                <a:cs typeface="Times New Roman"/>
              </a:rPr>
              <a:t>quando</a:t>
            </a:r>
            <a:r>
              <a:rPr sz="2500" b="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1" spc="10" dirty="0">
                <a:solidFill>
                  <a:srgbClr val="000000"/>
                </a:solidFill>
                <a:latin typeface="Times New Roman"/>
                <a:cs typeface="Times New Roman"/>
              </a:rPr>
              <a:t>z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9813" y="1553083"/>
            <a:ext cx="8843196" cy="4829977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50165">
              <a:lnSpc>
                <a:spcPct val="100000"/>
              </a:lnSpc>
              <a:spcBef>
                <a:spcPts val="800"/>
              </a:spcBef>
            </a:pP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650" i="1" spc="-65" dirty="0">
                <a:latin typeface="Arial"/>
                <a:cs typeface="Arial"/>
              </a:rPr>
              <a:t>β</a:t>
            </a:r>
            <a:r>
              <a:rPr sz="2475" spc="-97" baseline="-11784" dirty="0">
                <a:latin typeface="Times New Roman"/>
                <a:cs typeface="Times New Roman"/>
              </a:rPr>
              <a:t>0 </a:t>
            </a:r>
            <a:r>
              <a:rPr sz="2500" spc="20" dirty="0">
                <a:latin typeface="Times New Roman"/>
                <a:cs typeface="Times New Roman"/>
              </a:rPr>
              <a:t>+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65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00" i="1" spc="-25" dirty="0">
                <a:latin typeface="Times New Roman"/>
                <a:cs typeface="Times New Roman"/>
              </a:rPr>
              <a:t>X</a:t>
            </a:r>
            <a:r>
              <a:rPr sz="2500" spc="-25" dirty="0">
                <a:latin typeface="Times New Roman"/>
                <a:cs typeface="Times New Roman"/>
              </a:rPr>
              <a:t>:</a:t>
            </a:r>
            <a:endParaRPr sz="2500" dirty="0">
              <a:latin typeface="Times New Roman"/>
              <a:cs typeface="Times New Roman"/>
            </a:endParaRPr>
          </a:p>
          <a:p>
            <a:pPr marL="1829435">
              <a:lnSpc>
                <a:spcPct val="100000"/>
              </a:lnSpc>
              <a:spcBef>
                <a:spcPts val="705"/>
              </a:spcBef>
            </a:pPr>
            <a:r>
              <a:rPr sz="2500" spc="10" dirty="0">
                <a:latin typeface="Times New Roman"/>
                <a:cs typeface="Times New Roman"/>
              </a:rPr>
              <a:t>Pr(</a:t>
            </a:r>
            <a:r>
              <a:rPr sz="2500" i="1" spc="10" dirty="0">
                <a:latin typeface="Times New Roman"/>
                <a:cs typeface="Times New Roman"/>
              </a:rPr>
              <a:t>Y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500" spc="15" dirty="0">
                <a:latin typeface="Times New Roman"/>
                <a:cs typeface="Times New Roman"/>
              </a:rPr>
              <a:t>1|</a:t>
            </a:r>
            <a:r>
              <a:rPr sz="2500" i="1" spc="15" dirty="0">
                <a:latin typeface="Times New Roman"/>
                <a:cs typeface="Times New Roman"/>
              </a:rPr>
              <a:t>X</a:t>
            </a:r>
            <a:r>
              <a:rPr sz="2500" spc="15" dirty="0">
                <a:latin typeface="Times New Roman"/>
                <a:cs typeface="Times New Roman"/>
              </a:rPr>
              <a:t>)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650" i="1" spc="-100" dirty="0">
                <a:latin typeface="Arial"/>
                <a:cs typeface="Arial"/>
              </a:rPr>
              <a:t>Φ</a:t>
            </a:r>
            <a:r>
              <a:rPr sz="2500" spc="-100" dirty="0">
                <a:latin typeface="Times New Roman"/>
                <a:cs typeface="Times New Roman"/>
              </a:rPr>
              <a:t>(</a:t>
            </a:r>
            <a:r>
              <a:rPr sz="2650" i="1" spc="-100" dirty="0">
                <a:latin typeface="Arial"/>
                <a:cs typeface="Arial"/>
              </a:rPr>
              <a:t>β</a:t>
            </a:r>
            <a:r>
              <a:rPr sz="2475" spc="-150" baseline="-11784" dirty="0">
                <a:latin typeface="Times New Roman"/>
                <a:cs typeface="Times New Roman"/>
              </a:rPr>
              <a:t>0 </a:t>
            </a:r>
            <a:r>
              <a:rPr sz="2500" spc="20" dirty="0">
                <a:latin typeface="Times New Roman"/>
                <a:cs typeface="Times New Roman"/>
              </a:rPr>
              <a:t>+</a:t>
            </a:r>
            <a:r>
              <a:rPr sz="2500" spc="-120" dirty="0">
                <a:latin typeface="Times New Roman"/>
                <a:cs typeface="Times New Roman"/>
              </a:rPr>
              <a:t> </a:t>
            </a:r>
            <a:r>
              <a:rPr sz="265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00" i="1" spc="-25" dirty="0">
                <a:latin typeface="Times New Roman"/>
                <a:cs typeface="Times New Roman"/>
              </a:rPr>
              <a:t>X</a:t>
            </a:r>
            <a:r>
              <a:rPr sz="2500" spc="-25" dirty="0">
                <a:latin typeface="Times New Roman"/>
                <a:cs typeface="Times New Roman"/>
              </a:rPr>
              <a:t>)</a:t>
            </a:r>
            <a:endParaRPr sz="2500" dirty="0">
              <a:latin typeface="Times New Roman"/>
              <a:cs typeface="Times New Roman"/>
            </a:endParaRPr>
          </a:p>
          <a:p>
            <a:pPr marL="717550" marR="1764030" indent="-222250">
              <a:lnSpc>
                <a:spcPct val="120900"/>
              </a:lnSpc>
              <a:spcBef>
                <a:spcPts val="20"/>
              </a:spcBef>
              <a:buClr>
                <a:srgbClr val="FFCC00"/>
              </a:buClr>
              <a:buSzPct val="94339"/>
              <a:buFont typeface="Arial"/>
              <a:buChar char="•"/>
              <a:tabLst>
                <a:tab pos="718185" algn="l"/>
              </a:tabLst>
            </a:pPr>
            <a:r>
              <a:rPr sz="2650" i="1" spc="-285" dirty="0">
                <a:latin typeface="Arial"/>
                <a:cs typeface="Arial"/>
              </a:rPr>
              <a:t>Φ </a:t>
            </a:r>
            <a:r>
              <a:rPr sz="2500" spc="15" dirty="0">
                <a:latin typeface="Times New Roman"/>
                <a:cs typeface="Times New Roman"/>
              </a:rPr>
              <a:t>è </a:t>
            </a:r>
            <a:r>
              <a:rPr sz="2500" spc="10" dirty="0">
                <a:latin typeface="Times New Roman"/>
                <a:cs typeface="Times New Roman"/>
              </a:rPr>
              <a:t>la funzione cumulata </a:t>
            </a:r>
            <a:r>
              <a:rPr sz="2500" spc="20" dirty="0">
                <a:latin typeface="Times New Roman"/>
                <a:cs typeface="Times New Roman"/>
              </a:rPr>
              <a:t>di una </a:t>
            </a:r>
            <a:r>
              <a:rPr sz="2500" spc="10" dirty="0">
                <a:latin typeface="Times New Roman"/>
                <a:cs typeface="Times New Roman"/>
              </a:rPr>
              <a:t>normale  </a:t>
            </a:r>
            <a:r>
              <a:rPr sz="2500" spc="5" dirty="0">
                <a:latin typeface="Times New Roman"/>
                <a:cs typeface="Times New Roman"/>
              </a:rPr>
              <a:t>standardizzata.</a:t>
            </a:r>
            <a:endParaRPr sz="2500" dirty="0">
              <a:latin typeface="Times New Roman"/>
              <a:cs typeface="Times New Roman"/>
            </a:endParaRPr>
          </a:p>
          <a:p>
            <a:pPr marL="717550" marR="511175" indent="-222250">
              <a:lnSpc>
                <a:spcPct val="120600"/>
              </a:lnSpc>
              <a:spcBef>
                <a:spcPts val="35"/>
              </a:spcBef>
              <a:buClr>
                <a:srgbClr val="FFCC00"/>
              </a:buClr>
              <a:buFont typeface="Arial"/>
              <a:buChar char="•"/>
              <a:tabLst>
                <a:tab pos="718185" algn="l"/>
              </a:tabLst>
            </a:pPr>
            <a:r>
              <a:rPr sz="2500" i="1" spc="10" dirty="0">
                <a:latin typeface="Times New Roman"/>
                <a:cs typeface="Times New Roman"/>
              </a:rPr>
              <a:t>z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650" i="1" spc="-65" dirty="0">
                <a:latin typeface="Arial"/>
                <a:cs typeface="Arial"/>
              </a:rPr>
              <a:t>β</a:t>
            </a:r>
            <a:r>
              <a:rPr sz="2475" spc="-97" baseline="-11784" dirty="0">
                <a:latin typeface="Times New Roman"/>
                <a:cs typeface="Times New Roman"/>
              </a:rPr>
              <a:t>0 </a:t>
            </a:r>
            <a:r>
              <a:rPr sz="2500" spc="20" dirty="0">
                <a:latin typeface="Times New Roman"/>
                <a:cs typeface="Times New Roman"/>
              </a:rPr>
              <a:t>+ </a:t>
            </a:r>
            <a:r>
              <a:rPr sz="2650" i="1" spc="-35" dirty="0">
                <a:latin typeface="Arial"/>
                <a:cs typeface="Arial"/>
              </a:rPr>
              <a:t>β</a:t>
            </a:r>
            <a:r>
              <a:rPr sz="2475" spc="-52" baseline="-11784" dirty="0">
                <a:latin typeface="Times New Roman"/>
                <a:cs typeface="Times New Roman"/>
              </a:rPr>
              <a:t>1</a:t>
            </a:r>
            <a:r>
              <a:rPr sz="2500" i="1" spc="-35" dirty="0">
                <a:latin typeface="Times New Roman"/>
                <a:cs typeface="Times New Roman"/>
              </a:rPr>
              <a:t>X </a:t>
            </a:r>
            <a:r>
              <a:rPr sz="2500" spc="15" dirty="0">
                <a:latin typeface="Times New Roman"/>
                <a:cs typeface="Times New Roman"/>
              </a:rPr>
              <a:t>è </a:t>
            </a:r>
            <a:r>
              <a:rPr sz="2500" dirty="0">
                <a:latin typeface="Times New Roman"/>
                <a:cs typeface="Times New Roman"/>
              </a:rPr>
              <a:t>il </a:t>
            </a:r>
            <a:r>
              <a:rPr sz="2500" spc="10" dirty="0">
                <a:latin typeface="Times New Roman"/>
                <a:cs typeface="Times New Roman"/>
              </a:rPr>
              <a:t>“</a:t>
            </a:r>
            <a:r>
              <a:rPr sz="2500" i="1" spc="10" dirty="0">
                <a:latin typeface="Times New Roman"/>
                <a:cs typeface="Times New Roman"/>
              </a:rPr>
              <a:t>z</a:t>
            </a:r>
            <a:r>
              <a:rPr sz="2500" spc="10" dirty="0">
                <a:latin typeface="Times New Roman"/>
                <a:cs typeface="Times New Roman"/>
              </a:rPr>
              <a:t>-value” </a:t>
            </a:r>
            <a:r>
              <a:rPr sz="2500" spc="15" dirty="0">
                <a:latin typeface="Times New Roman"/>
                <a:cs typeface="Times New Roman"/>
              </a:rPr>
              <a:t>o </a:t>
            </a:r>
            <a:r>
              <a:rPr sz="2500" spc="10" dirty="0">
                <a:latin typeface="Times New Roman"/>
                <a:cs typeface="Times New Roman"/>
              </a:rPr>
              <a:t>“</a:t>
            </a:r>
            <a:r>
              <a:rPr sz="2500" i="1" spc="10" dirty="0">
                <a:latin typeface="Times New Roman"/>
                <a:cs typeface="Times New Roman"/>
              </a:rPr>
              <a:t>z</a:t>
            </a:r>
            <a:r>
              <a:rPr sz="2500" spc="10" dirty="0">
                <a:latin typeface="Times New Roman"/>
                <a:cs typeface="Times New Roman"/>
              </a:rPr>
              <a:t>-index” del modello  probit</a:t>
            </a:r>
            <a:endParaRPr sz="25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150" dirty="0">
              <a:latin typeface="Times New Roman"/>
              <a:cs typeface="Times New Roman"/>
            </a:endParaRPr>
          </a:p>
          <a:p>
            <a:pPr marL="940435" marR="1593850" indent="-890269">
              <a:lnSpc>
                <a:spcPct val="121900"/>
              </a:lnSpc>
            </a:pPr>
            <a:r>
              <a:rPr sz="2500" i="1" spc="10" dirty="0">
                <a:latin typeface="Times New Roman"/>
                <a:cs typeface="Times New Roman"/>
              </a:rPr>
              <a:t>Es</a:t>
            </a:r>
            <a:r>
              <a:rPr sz="2500" spc="10" dirty="0">
                <a:latin typeface="Times New Roman"/>
                <a:cs typeface="Times New Roman"/>
              </a:rPr>
              <a:t>: Supponiamo: </a:t>
            </a:r>
            <a:r>
              <a:rPr sz="2650" i="1" spc="-65" dirty="0">
                <a:latin typeface="Arial"/>
                <a:cs typeface="Arial"/>
              </a:rPr>
              <a:t>β</a:t>
            </a:r>
            <a:r>
              <a:rPr sz="2475" spc="-97" baseline="-11784" dirty="0">
                <a:latin typeface="Times New Roman"/>
                <a:cs typeface="Times New Roman"/>
              </a:rPr>
              <a:t>0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500" spc="10" dirty="0">
                <a:latin typeface="Times New Roman"/>
                <a:cs typeface="Times New Roman"/>
              </a:rPr>
              <a:t>-2, </a:t>
            </a:r>
            <a:r>
              <a:rPr sz="2650" i="1" spc="-40" dirty="0">
                <a:latin typeface="Arial"/>
                <a:cs typeface="Arial"/>
              </a:rPr>
              <a:t>β</a:t>
            </a:r>
            <a:r>
              <a:rPr sz="2475" spc="-60" baseline="-11784" dirty="0">
                <a:latin typeface="Times New Roman"/>
                <a:cs typeface="Times New Roman"/>
              </a:rPr>
              <a:t>1</a:t>
            </a:r>
            <a:r>
              <a:rPr sz="2500" spc="-40" dirty="0">
                <a:latin typeface="Times New Roman"/>
                <a:cs typeface="Times New Roman"/>
              </a:rPr>
              <a:t>= </a:t>
            </a:r>
            <a:r>
              <a:rPr sz="2500" spc="15" dirty="0">
                <a:latin typeface="Times New Roman"/>
                <a:cs typeface="Times New Roman"/>
              </a:rPr>
              <a:t>3, </a:t>
            </a:r>
            <a:r>
              <a:rPr sz="2500" i="1" spc="20" dirty="0">
                <a:latin typeface="Times New Roman"/>
                <a:cs typeface="Times New Roman"/>
              </a:rPr>
              <a:t>X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500" spc="5" dirty="0">
                <a:latin typeface="Times New Roman"/>
                <a:cs typeface="Times New Roman"/>
              </a:rPr>
              <a:t>.4, </a:t>
            </a:r>
            <a:r>
              <a:rPr sz="2500" spc="15" dirty="0">
                <a:latin typeface="Times New Roman"/>
                <a:cs typeface="Times New Roman"/>
              </a:rPr>
              <a:t>dunque  </a:t>
            </a:r>
            <a:r>
              <a:rPr sz="2500" spc="10" dirty="0">
                <a:latin typeface="Times New Roman"/>
                <a:cs typeface="Times New Roman"/>
              </a:rPr>
              <a:t>Pr(</a:t>
            </a:r>
            <a:r>
              <a:rPr sz="2500" i="1" spc="10" dirty="0">
                <a:latin typeface="Times New Roman"/>
                <a:cs typeface="Times New Roman"/>
              </a:rPr>
              <a:t>Y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500" spc="5" dirty="0">
                <a:latin typeface="Times New Roman"/>
                <a:cs typeface="Times New Roman"/>
              </a:rPr>
              <a:t>1|</a:t>
            </a:r>
            <a:r>
              <a:rPr sz="2500" i="1" spc="5" dirty="0">
                <a:latin typeface="Times New Roman"/>
                <a:cs typeface="Times New Roman"/>
              </a:rPr>
              <a:t>X</a:t>
            </a:r>
            <a:r>
              <a:rPr sz="2500" spc="5" dirty="0">
                <a:latin typeface="Times New Roman"/>
                <a:cs typeface="Times New Roman"/>
              </a:rPr>
              <a:t>=.4)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650" i="1" spc="-65" dirty="0">
                <a:latin typeface="Arial"/>
                <a:cs typeface="Arial"/>
              </a:rPr>
              <a:t>Φ</a:t>
            </a:r>
            <a:r>
              <a:rPr sz="2500" spc="-65" dirty="0">
                <a:latin typeface="Times New Roman"/>
                <a:cs typeface="Times New Roman"/>
              </a:rPr>
              <a:t>(-2 </a:t>
            </a:r>
            <a:r>
              <a:rPr sz="2500" spc="20" dirty="0">
                <a:latin typeface="Times New Roman"/>
                <a:cs typeface="Times New Roman"/>
              </a:rPr>
              <a:t>+ </a:t>
            </a:r>
            <a:r>
              <a:rPr sz="2500" spc="10" dirty="0">
                <a:latin typeface="Times New Roman"/>
                <a:cs typeface="Times New Roman"/>
              </a:rPr>
              <a:t>3</a:t>
            </a:r>
            <a:r>
              <a:rPr sz="2500" spc="10" dirty="0">
                <a:latin typeface="Symbol"/>
                <a:cs typeface="Symbol"/>
              </a:rPr>
              <a:t></a:t>
            </a:r>
            <a:r>
              <a:rPr lang="it-IT" sz="2500" spc="10" dirty="0">
                <a:latin typeface="Symbol"/>
                <a:cs typeface="Symbol"/>
              </a:rPr>
              <a:t>0</a:t>
            </a:r>
            <a:r>
              <a:rPr sz="2500" spc="10" dirty="0">
                <a:latin typeface="Times New Roman"/>
                <a:cs typeface="Times New Roman"/>
              </a:rPr>
              <a:t>.4) </a:t>
            </a:r>
            <a:r>
              <a:rPr sz="2500" spc="20" dirty="0">
                <a:latin typeface="Times New Roman"/>
                <a:cs typeface="Times New Roman"/>
              </a:rPr>
              <a:t>=</a:t>
            </a:r>
            <a:r>
              <a:rPr sz="2500" spc="-55" dirty="0">
                <a:latin typeface="Times New Roman"/>
                <a:cs typeface="Times New Roman"/>
              </a:rPr>
              <a:t> </a:t>
            </a:r>
            <a:r>
              <a:rPr sz="2650" i="1" spc="-30" dirty="0">
                <a:latin typeface="Arial"/>
                <a:cs typeface="Arial"/>
              </a:rPr>
              <a:t>Φ</a:t>
            </a:r>
            <a:r>
              <a:rPr sz="2500" spc="-30" dirty="0">
                <a:latin typeface="Times New Roman"/>
                <a:cs typeface="Times New Roman"/>
              </a:rPr>
              <a:t>(-0.8)</a:t>
            </a:r>
            <a:endParaRPr sz="2500" dirty="0">
              <a:latin typeface="Times New Roman"/>
              <a:cs typeface="Times New Roman"/>
            </a:endParaRPr>
          </a:p>
          <a:p>
            <a:pPr marL="50800" marR="43180">
              <a:lnSpc>
                <a:spcPct val="121200"/>
              </a:lnSpc>
              <a:spcBef>
                <a:spcPts val="30"/>
              </a:spcBef>
            </a:pPr>
            <a:r>
              <a:rPr sz="2500" spc="10" dirty="0">
                <a:latin typeface="Times New Roman"/>
                <a:cs typeface="Times New Roman"/>
              </a:rPr>
              <a:t>Pr(</a:t>
            </a:r>
            <a:r>
              <a:rPr sz="2500" i="1" spc="10" dirty="0">
                <a:latin typeface="Times New Roman"/>
                <a:cs typeface="Times New Roman"/>
              </a:rPr>
              <a:t>Y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500" spc="10" dirty="0">
                <a:latin typeface="Times New Roman"/>
                <a:cs typeface="Times New Roman"/>
              </a:rPr>
              <a:t>1|</a:t>
            </a:r>
            <a:r>
              <a:rPr sz="2500" i="1" spc="10" dirty="0">
                <a:latin typeface="Times New Roman"/>
                <a:cs typeface="Times New Roman"/>
              </a:rPr>
              <a:t>X</a:t>
            </a:r>
            <a:r>
              <a:rPr sz="2500" spc="10" dirty="0">
                <a:latin typeface="Times New Roman"/>
                <a:cs typeface="Times New Roman"/>
              </a:rPr>
              <a:t>=</a:t>
            </a:r>
            <a:r>
              <a:rPr lang="it-IT" sz="2500" spc="10" dirty="0">
                <a:latin typeface="Times New Roman"/>
                <a:cs typeface="Times New Roman"/>
              </a:rPr>
              <a:t>0</a:t>
            </a:r>
            <a:r>
              <a:rPr sz="2500" spc="10" dirty="0">
                <a:latin typeface="Times New Roman"/>
                <a:cs typeface="Times New Roman"/>
              </a:rPr>
              <a:t>.4)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500" spc="10" dirty="0">
                <a:latin typeface="Times New Roman"/>
                <a:cs typeface="Times New Roman"/>
              </a:rPr>
              <a:t>area sotto </a:t>
            </a:r>
            <a:r>
              <a:rPr sz="2500" spc="5" dirty="0">
                <a:latin typeface="Times New Roman"/>
                <a:cs typeface="Times New Roman"/>
              </a:rPr>
              <a:t>la </a:t>
            </a:r>
            <a:r>
              <a:rPr sz="2500" spc="10" dirty="0">
                <a:latin typeface="Times New Roman"/>
                <a:cs typeface="Times New Roman"/>
              </a:rPr>
              <a:t>funzione </a:t>
            </a:r>
            <a:r>
              <a:rPr sz="2500" spc="20" dirty="0">
                <a:latin typeface="Times New Roman"/>
                <a:cs typeface="Times New Roman"/>
              </a:rPr>
              <a:t>di </a:t>
            </a:r>
            <a:r>
              <a:rPr sz="2500" spc="5" dirty="0">
                <a:latin typeface="Times New Roman"/>
                <a:cs typeface="Times New Roman"/>
              </a:rPr>
              <a:t>densità </a:t>
            </a:r>
            <a:r>
              <a:rPr sz="2500" spc="10" dirty="0">
                <a:latin typeface="Times New Roman"/>
                <a:cs typeface="Times New Roman"/>
              </a:rPr>
              <a:t>normale</a:t>
            </a:r>
            <a:r>
              <a:rPr sz="2500" spc="-125" dirty="0">
                <a:latin typeface="Times New Roman"/>
                <a:cs typeface="Times New Roman"/>
              </a:rPr>
              <a:t> </a:t>
            </a:r>
            <a:r>
              <a:rPr sz="2500" spc="15" dirty="0">
                <a:latin typeface="Times New Roman"/>
                <a:cs typeface="Times New Roman"/>
              </a:rPr>
              <a:t>a  </a:t>
            </a:r>
            <a:r>
              <a:rPr sz="2500" spc="5" dirty="0">
                <a:latin typeface="Times New Roman"/>
                <a:cs typeface="Times New Roman"/>
              </a:rPr>
              <a:t>sinistra </a:t>
            </a:r>
            <a:r>
              <a:rPr sz="2500" spc="10" dirty="0">
                <a:latin typeface="Times New Roman"/>
                <a:cs typeface="Times New Roman"/>
              </a:rPr>
              <a:t>di </a:t>
            </a:r>
            <a:r>
              <a:rPr sz="2500" i="1" spc="10" dirty="0">
                <a:latin typeface="Times New Roman"/>
                <a:cs typeface="Times New Roman"/>
              </a:rPr>
              <a:t>z </a:t>
            </a:r>
            <a:r>
              <a:rPr sz="2500" spc="20" dirty="0">
                <a:latin typeface="Times New Roman"/>
                <a:cs typeface="Times New Roman"/>
              </a:rPr>
              <a:t>= </a:t>
            </a:r>
            <a:r>
              <a:rPr sz="2500" spc="5" dirty="0">
                <a:latin typeface="Times New Roman"/>
                <a:cs typeface="Times New Roman"/>
              </a:rPr>
              <a:t>-</a:t>
            </a:r>
            <a:r>
              <a:rPr lang="it-IT" sz="2500" spc="5" dirty="0">
                <a:latin typeface="Times New Roman"/>
                <a:cs typeface="Times New Roman"/>
              </a:rPr>
              <a:t>0</a:t>
            </a:r>
            <a:r>
              <a:rPr sz="2500" spc="5" dirty="0">
                <a:latin typeface="Times New Roman"/>
                <a:cs typeface="Times New Roman"/>
              </a:rPr>
              <a:t>.8,</a:t>
            </a:r>
            <a:r>
              <a:rPr sz="2500" spc="-35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graficamente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994170" y="6008420"/>
            <a:ext cx="3105130" cy="4045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50" spc="-5" dirty="0">
                <a:latin typeface="Times New Roman"/>
                <a:cs typeface="Times New Roman"/>
              </a:rPr>
              <a:t>Pr(</a:t>
            </a:r>
            <a:r>
              <a:rPr sz="2550" i="1" spc="-5" dirty="0">
                <a:latin typeface="Times New Roman"/>
                <a:cs typeface="Times New Roman"/>
              </a:rPr>
              <a:t>Z </a:t>
            </a:r>
            <a:r>
              <a:rPr sz="2550" dirty="0">
                <a:latin typeface="Times New Roman"/>
                <a:cs typeface="Times New Roman"/>
              </a:rPr>
              <a:t>≤ -0.8) =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lang="it-IT" sz="2550" spc="-40" dirty="0">
                <a:latin typeface="Times New Roman"/>
                <a:cs typeface="Times New Roman"/>
              </a:rPr>
              <a:t>0</a:t>
            </a:r>
            <a:r>
              <a:rPr sz="2550" spc="5" dirty="0">
                <a:latin typeface="Times New Roman"/>
                <a:cs typeface="Times New Roman"/>
              </a:rPr>
              <a:t>.2119</a:t>
            </a:r>
            <a:endParaRPr sz="2550" dirty="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530979" y="575676"/>
            <a:ext cx="7345680" cy="5276850"/>
            <a:chOff x="1530979" y="575676"/>
            <a:chExt cx="7345680" cy="5276850"/>
          </a:xfrm>
        </p:grpSpPr>
        <p:sp>
          <p:nvSpPr>
            <p:cNvPr id="4" name="object 4"/>
            <p:cNvSpPr/>
            <p:nvPr/>
          </p:nvSpPr>
          <p:spPr>
            <a:xfrm>
              <a:off x="1530979" y="575676"/>
              <a:ext cx="7345649" cy="423483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590217" y="4854546"/>
              <a:ext cx="7281854" cy="99794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2290454" y="4752793"/>
              <a:ext cx="797560" cy="417830"/>
            </a:xfrm>
            <a:custGeom>
              <a:avLst/>
              <a:gdLst/>
              <a:ahLst/>
              <a:cxnLst/>
              <a:rect l="l" t="t" r="r" b="b"/>
              <a:pathLst>
                <a:path w="797560" h="417829">
                  <a:moveTo>
                    <a:pt x="397964" y="417711"/>
                  </a:moveTo>
                  <a:lnTo>
                    <a:pt x="339053" y="415430"/>
                  </a:lnTo>
                  <a:lnTo>
                    <a:pt x="282860" y="408809"/>
                  </a:lnTo>
                  <a:lnTo>
                    <a:pt x="229994" y="398175"/>
                  </a:lnTo>
                  <a:lnTo>
                    <a:pt x="181066" y="383858"/>
                  </a:lnTo>
                  <a:lnTo>
                    <a:pt x="136684" y="366185"/>
                  </a:lnTo>
                  <a:lnTo>
                    <a:pt x="97459" y="345486"/>
                  </a:lnTo>
                  <a:lnTo>
                    <a:pt x="63999" y="322089"/>
                  </a:lnTo>
                  <a:lnTo>
                    <a:pt x="16812" y="268516"/>
                  </a:lnTo>
                  <a:lnTo>
                    <a:pt x="0" y="208096"/>
                  </a:lnTo>
                  <a:lnTo>
                    <a:pt x="4304" y="177572"/>
                  </a:lnTo>
                  <a:lnTo>
                    <a:pt x="36913" y="120803"/>
                  </a:lnTo>
                  <a:lnTo>
                    <a:pt x="97459" y="71978"/>
                  </a:lnTo>
                  <a:lnTo>
                    <a:pt x="136684" y="51382"/>
                  </a:lnTo>
                  <a:lnTo>
                    <a:pt x="181066" y="33779"/>
                  </a:lnTo>
                  <a:lnTo>
                    <a:pt x="229994" y="19504"/>
                  </a:lnTo>
                  <a:lnTo>
                    <a:pt x="282860" y="8892"/>
                  </a:lnTo>
                  <a:lnTo>
                    <a:pt x="339053" y="2278"/>
                  </a:lnTo>
                  <a:lnTo>
                    <a:pt x="397964" y="0"/>
                  </a:lnTo>
                  <a:lnTo>
                    <a:pt x="456911" y="2278"/>
                  </a:lnTo>
                  <a:lnTo>
                    <a:pt x="513201" y="8892"/>
                  </a:lnTo>
                  <a:lnTo>
                    <a:pt x="566212" y="19504"/>
                  </a:lnTo>
                  <a:lnTo>
                    <a:pt x="615319" y="33779"/>
                  </a:lnTo>
                  <a:lnTo>
                    <a:pt x="659900" y="51382"/>
                  </a:lnTo>
                  <a:lnTo>
                    <a:pt x="699333" y="71978"/>
                  </a:lnTo>
                  <a:lnTo>
                    <a:pt x="732992" y="95230"/>
                  </a:lnTo>
                  <a:lnTo>
                    <a:pt x="780503" y="148362"/>
                  </a:lnTo>
                  <a:lnTo>
                    <a:pt x="797448" y="208096"/>
                  </a:lnTo>
                  <a:lnTo>
                    <a:pt x="793108" y="238997"/>
                  </a:lnTo>
                  <a:lnTo>
                    <a:pt x="760257" y="296322"/>
                  </a:lnTo>
                  <a:lnTo>
                    <a:pt x="699333" y="345486"/>
                  </a:lnTo>
                  <a:lnTo>
                    <a:pt x="659900" y="366185"/>
                  </a:lnTo>
                  <a:lnTo>
                    <a:pt x="615319" y="383858"/>
                  </a:lnTo>
                  <a:lnTo>
                    <a:pt x="566212" y="398175"/>
                  </a:lnTo>
                  <a:lnTo>
                    <a:pt x="513201" y="408809"/>
                  </a:lnTo>
                  <a:lnTo>
                    <a:pt x="456911" y="415430"/>
                  </a:lnTo>
                  <a:lnTo>
                    <a:pt x="397964" y="417711"/>
                  </a:lnTo>
                  <a:close/>
                </a:path>
              </a:pathLst>
            </a:custGeom>
            <a:ln w="37973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77956" y="1738898"/>
            <a:ext cx="6769734" cy="3392170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85"/>
              </a:spcBef>
            </a:pPr>
            <a:r>
              <a:rPr sz="2500" spc="5" dirty="0">
                <a:latin typeface="Times New Roman"/>
                <a:cs typeface="Times New Roman"/>
              </a:rPr>
              <a:t>Perchè </a:t>
            </a:r>
            <a:r>
              <a:rPr sz="2500" dirty="0">
                <a:latin typeface="Times New Roman"/>
                <a:cs typeface="Times New Roman"/>
              </a:rPr>
              <a:t>utilizzare la </a:t>
            </a:r>
            <a:r>
              <a:rPr sz="2500" spc="5" dirty="0">
                <a:latin typeface="Times New Roman"/>
                <a:cs typeface="Times New Roman"/>
              </a:rPr>
              <a:t>funzione </a:t>
            </a:r>
            <a:r>
              <a:rPr sz="2500" dirty="0">
                <a:latin typeface="Times New Roman"/>
                <a:cs typeface="Times New Roman"/>
              </a:rPr>
              <a:t>cumulate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normale?</a:t>
            </a:r>
            <a:endParaRPr sz="2500">
              <a:latin typeface="Times New Roman"/>
              <a:cs typeface="Times New Roman"/>
            </a:endParaRPr>
          </a:p>
          <a:p>
            <a:pPr marL="701675" indent="-222250">
              <a:lnSpc>
                <a:spcPct val="100000"/>
              </a:lnSpc>
              <a:spcBef>
                <a:spcPts val="790"/>
              </a:spcBef>
              <a:buClr>
                <a:srgbClr val="FFCC00"/>
              </a:buClr>
              <a:buFont typeface="Arial"/>
              <a:buChar char="•"/>
              <a:tabLst>
                <a:tab pos="702310" algn="l"/>
                <a:tab pos="3976370" algn="l"/>
              </a:tabLst>
            </a:pPr>
            <a:r>
              <a:rPr sz="2500" spc="10" dirty="0">
                <a:latin typeface="Times New Roman"/>
                <a:cs typeface="Times New Roman"/>
              </a:rPr>
              <a:t>La </a:t>
            </a:r>
            <a:r>
              <a:rPr sz="2500" spc="5" dirty="0">
                <a:latin typeface="Times New Roman"/>
                <a:cs typeface="Times New Roman"/>
              </a:rPr>
              <a:t>forma </a:t>
            </a:r>
            <a:r>
              <a:rPr sz="2500" spc="10" dirty="0">
                <a:latin typeface="Times New Roman"/>
                <a:cs typeface="Times New Roman"/>
              </a:rPr>
              <a:t>a S</a:t>
            </a:r>
            <a:r>
              <a:rPr sz="2500" spc="2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soddisfa</a:t>
            </a:r>
            <a:r>
              <a:rPr sz="2500" spc="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le	</a:t>
            </a:r>
            <a:r>
              <a:rPr sz="2500" spc="10" dirty="0">
                <a:latin typeface="Times New Roman"/>
                <a:cs typeface="Times New Roman"/>
              </a:rPr>
              <a:t>2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proprietà:</a:t>
            </a:r>
            <a:endParaRPr sz="2500">
              <a:latin typeface="Times New Roman"/>
              <a:cs typeface="Times New Roman"/>
            </a:endParaRPr>
          </a:p>
          <a:p>
            <a:pPr marL="1365250" lvl="1" indent="-442595">
              <a:lnSpc>
                <a:spcPct val="100000"/>
              </a:lnSpc>
              <a:spcBef>
                <a:spcPts val="625"/>
              </a:spcBef>
              <a:buAutoNum type="arabicPeriod"/>
              <a:tabLst>
                <a:tab pos="1365250" algn="l"/>
                <a:tab pos="1365885" algn="l"/>
              </a:tabLst>
            </a:pPr>
            <a:r>
              <a:rPr sz="2500" spc="10" dirty="0">
                <a:latin typeface="Times New Roman"/>
                <a:cs typeface="Times New Roman"/>
              </a:rPr>
              <a:t>0 ≤ </a:t>
            </a:r>
            <a:r>
              <a:rPr sz="2500" spc="5" dirty="0">
                <a:latin typeface="Times New Roman"/>
                <a:cs typeface="Times New Roman"/>
              </a:rPr>
              <a:t>Pr(</a:t>
            </a:r>
            <a:r>
              <a:rPr sz="2500" i="1" spc="5" dirty="0">
                <a:latin typeface="Times New Roman"/>
                <a:cs typeface="Times New Roman"/>
              </a:rPr>
              <a:t>Y </a:t>
            </a:r>
            <a:r>
              <a:rPr sz="2500" spc="10" dirty="0">
                <a:latin typeface="Times New Roman"/>
                <a:cs typeface="Times New Roman"/>
              </a:rPr>
              <a:t>= </a:t>
            </a:r>
            <a:r>
              <a:rPr sz="2500" spc="5" dirty="0">
                <a:latin typeface="Times New Roman"/>
                <a:cs typeface="Times New Roman"/>
              </a:rPr>
              <a:t>1|</a:t>
            </a:r>
            <a:r>
              <a:rPr sz="2500" i="1" spc="5" dirty="0">
                <a:latin typeface="Times New Roman"/>
                <a:cs typeface="Times New Roman"/>
              </a:rPr>
              <a:t>X</a:t>
            </a:r>
            <a:r>
              <a:rPr sz="2500" spc="5" dirty="0">
                <a:latin typeface="Times New Roman"/>
                <a:cs typeface="Times New Roman"/>
              </a:rPr>
              <a:t>) </a:t>
            </a:r>
            <a:r>
              <a:rPr sz="2500" spc="10" dirty="0">
                <a:latin typeface="Times New Roman"/>
                <a:cs typeface="Times New Roman"/>
              </a:rPr>
              <a:t>≤ 1 </a:t>
            </a:r>
            <a:r>
              <a:rPr sz="2500" spc="5" dirty="0">
                <a:latin typeface="Times New Roman"/>
                <a:cs typeface="Times New Roman"/>
              </a:rPr>
              <a:t>per </a:t>
            </a:r>
            <a:r>
              <a:rPr sz="2500" dirty="0">
                <a:latin typeface="Times New Roman"/>
                <a:cs typeface="Times New Roman"/>
              </a:rPr>
              <a:t>tutti</a:t>
            </a:r>
            <a:r>
              <a:rPr sz="2500" spc="-100" dirty="0">
                <a:latin typeface="Times New Roman"/>
                <a:cs typeface="Times New Roman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  <a:p>
            <a:pPr marL="1365250" lvl="1" indent="-442595">
              <a:lnSpc>
                <a:spcPct val="100000"/>
              </a:lnSpc>
              <a:spcBef>
                <a:spcPts val="665"/>
              </a:spcBef>
              <a:buAutoNum type="arabicPeriod"/>
              <a:tabLst>
                <a:tab pos="1365250" algn="l"/>
                <a:tab pos="1365885" algn="l"/>
              </a:tabLst>
            </a:pPr>
            <a:r>
              <a:rPr sz="2500" spc="5" dirty="0">
                <a:latin typeface="Times New Roman"/>
                <a:cs typeface="Times New Roman"/>
              </a:rPr>
              <a:t>Pr(</a:t>
            </a:r>
            <a:r>
              <a:rPr sz="2500" i="1" spc="5" dirty="0">
                <a:latin typeface="Times New Roman"/>
                <a:cs typeface="Times New Roman"/>
              </a:rPr>
              <a:t>Y </a:t>
            </a:r>
            <a:r>
              <a:rPr sz="2500" spc="10" dirty="0">
                <a:latin typeface="Times New Roman"/>
                <a:cs typeface="Times New Roman"/>
              </a:rPr>
              <a:t>= </a:t>
            </a:r>
            <a:r>
              <a:rPr sz="2500" spc="5" dirty="0">
                <a:latin typeface="Times New Roman"/>
                <a:cs typeface="Times New Roman"/>
              </a:rPr>
              <a:t>1|</a:t>
            </a:r>
            <a:r>
              <a:rPr sz="2500" i="1" spc="5" dirty="0">
                <a:latin typeface="Times New Roman"/>
                <a:cs typeface="Times New Roman"/>
              </a:rPr>
              <a:t>X</a:t>
            </a:r>
            <a:r>
              <a:rPr sz="2500" spc="5" dirty="0">
                <a:latin typeface="Times New Roman"/>
                <a:cs typeface="Times New Roman"/>
              </a:rPr>
              <a:t>) </a:t>
            </a:r>
            <a:r>
              <a:rPr sz="2500" dirty="0">
                <a:latin typeface="Times New Roman"/>
                <a:cs typeface="Times New Roman"/>
              </a:rPr>
              <a:t>cresce </a:t>
            </a:r>
            <a:r>
              <a:rPr sz="2500" spc="5" dirty="0">
                <a:latin typeface="Times New Roman"/>
                <a:cs typeface="Times New Roman"/>
              </a:rPr>
              <a:t>con </a:t>
            </a:r>
            <a:r>
              <a:rPr sz="2500" i="1" spc="10" dirty="0">
                <a:latin typeface="Times New Roman"/>
                <a:cs typeface="Times New Roman"/>
              </a:rPr>
              <a:t>X </a:t>
            </a:r>
            <a:r>
              <a:rPr sz="2500" spc="5" dirty="0">
                <a:latin typeface="Times New Roman"/>
                <a:cs typeface="Times New Roman"/>
              </a:rPr>
              <a:t>(per</a:t>
            </a:r>
            <a:r>
              <a:rPr sz="2500" spc="-50" dirty="0">
                <a:latin typeface="Times New Roman"/>
                <a:cs typeface="Times New Roman"/>
              </a:rPr>
              <a:t> </a:t>
            </a:r>
            <a:r>
              <a:rPr sz="265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00" spc="-25" dirty="0">
                <a:latin typeface="Times New Roman"/>
                <a:cs typeface="Times New Roman"/>
              </a:rPr>
              <a:t>&gt;0)</a:t>
            </a:r>
            <a:endParaRPr sz="2500">
              <a:latin typeface="Times New Roman"/>
              <a:cs typeface="Times New Roman"/>
            </a:endParaRPr>
          </a:p>
          <a:p>
            <a:pPr marL="701675" indent="-222250">
              <a:lnSpc>
                <a:spcPct val="100000"/>
              </a:lnSpc>
              <a:spcBef>
                <a:spcPts val="819"/>
              </a:spcBef>
              <a:buClr>
                <a:srgbClr val="FFCC00"/>
              </a:buClr>
              <a:buFont typeface="Arial"/>
              <a:buChar char="•"/>
              <a:tabLst>
                <a:tab pos="702310" algn="l"/>
                <a:tab pos="2776220" algn="l"/>
              </a:tabLst>
            </a:pPr>
            <a:r>
              <a:rPr sz="2500" spc="5" dirty="0">
                <a:latin typeface="Times New Roman"/>
                <a:cs typeface="Times New Roman"/>
              </a:rPr>
              <a:t>Facile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da</a:t>
            </a:r>
            <a:r>
              <a:rPr sz="2500" spc="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usare	</a:t>
            </a:r>
            <a:r>
              <a:rPr sz="2500" spc="5" dirty="0">
                <a:latin typeface="Times New Roman"/>
                <a:cs typeface="Times New Roman"/>
              </a:rPr>
              <a:t>utilizzando </a:t>
            </a:r>
            <a:r>
              <a:rPr sz="2500" dirty="0">
                <a:latin typeface="Times New Roman"/>
                <a:cs typeface="Times New Roman"/>
              </a:rPr>
              <a:t>le </a:t>
            </a:r>
            <a:r>
              <a:rPr sz="2500" spc="5" dirty="0">
                <a:latin typeface="Times New Roman"/>
                <a:cs typeface="Times New Roman"/>
              </a:rPr>
              <a:t>tavole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statistiche</a:t>
            </a:r>
            <a:endParaRPr sz="2500">
              <a:latin typeface="Times New Roman"/>
              <a:cs typeface="Times New Roman"/>
            </a:endParaRPr>
          </a:p>
          <a:p>
            <a:pPr marL="701675" indent="-222250">
              <a:lnSpc>
                <a:spcPct val="100000"/>
              </a:lnSpc>
              <a:spcBef>
                <a:spcPts val="795"/>
              </a:spcBef>
              <a:buClr>
                <a:srgbClr val="FFCC00"/>
              </a:buClr>
              <a:buFont typeface="Arial"/>
              <a:buChar char="•"/>
              <a:tabLst>
                <a:tab pos="702310" algn="l"/>
              </a:tabLst>
            </a:pPr>
            <a:r>
              <a:rPr sz="2500" dirty="0">
                <a:latin typeface="Times New Roman"/>
                <a:cs typeface="Times New Roman"/>
              </a:rPr>
              <a:t>L’interpretazione </a:t>
            </a:r>
            <a:r>
              <a:rPr sz="2500" spc="10" dirty="0">
                <a:latin typeface="Times New Roman"/>
                <a:cs typeface="Times New Roman"/>
              </a:rPr>
              <a:t>è </a:t>
            </a:r>
            <a:r>
              <a:rPr sz="2500" dirty="0">
                <a:latin typeface="Times New Roman"/>
                <a:cs typeface="Times New Roman"/>
              </a:rPr>
              <a:t>abbastanza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intuitiva:</a:t>
            </a:r>
            <a:endParaRPr sz="2500">
              <a:latin typeface="Times New Roman"/>
              <a:cs typeface="Times New Roman"/>
            </a:endParaRPr>
          </a:p>
          <a:p>
            <a:pPr marL="1143635" indent="-220979">
              <a:lnSpc>
                <a:spcPct val="100000"/>
              </a:lnSpc>
              <a:spcBef>
                <a:spcPts val="665"/>
              </a:spcBef>
              <a:buClr>
                <a:srgbClr val="FFCC00"/>
              </a:buClr>
              <a:buFont typeface="Arial"/>
              <a:buChar char="•"/>
              <a:tabLst>
                <a:tab pos="1144270" algn="l"/>
              </a:tabLst>
            </a:pPr>
            <a:r>
              <a:rPr sz="2500" i="1" spc="5" dirty="0">
                <a:latin typeface="Times New Roman"/>
                <a:cs typeface="Times New Roman"/>
              </a:rPr>
              <a:t>z</a:t>
            </a:r>
            <a:r>
              <a:rPr sz="2500" spc="5" dirty="0">
                <a:latin typeface="Times New Roman"/>
                <a:cs typeface="Times New Roman"/>
              </a:rPr>
              <a:t>-value </a:t>
            </a:r>
            <a:r>
              <a:rPr sz="2500" spc="10" dirty="0">
                <a:latin typeface="Times New Roman"/>
                <a:cs typeface="Times New Roman"/>
              </a:rPr>
              <a:t>= </a:t>
            </a:r>
            <a:r>
              <a:rPr sz="265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0 </a:t>
            </a:r>
            <a:r>
              <a:rPr sz="2500" spc="10" dirty="0">
                <a:latin typeface="Times New Roman"/>
                <a:cs typeface="Times New Roman"/>
              </a:rPr>
              <a:t>+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650" i="1" spc="-45" dirty="0">
                <a:latin typeface="Arial"/>
                <a:cs typeface="Arial"/>
              </a:rPr>
              <a:t>β</a:t>
            </a:r>
            <a:r>
              <a:rPr sz="2475" spc="-67" baseline="-11784" dirty="0">
                <a:latin typeface="Times New Roman"/>
                <a:cs typeface="Times New Roman"/>
              </a:rPr>
              <a:t>1</a:t>
            </a:r>
            <a:r>
              <a:rPr sz="2500" i="1" spc="-45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323329" y="5448347"/>
            <a:ext cx="77724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71830" algn="l"/>
              </a:tabLst>
            </a:pPr>
            <a:r>
              <a:rPr sz="1450" dirty="0">
                <a:latin typeface="Times New Roman"/>
                <a:cs typeface="Times New Roman"/>
              </a:rPr>
              <a:t>0	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863510" y="5214004"/>
            <a:ext cx="552958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83845" indent="-246379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SzPct val="94339"/>
              <a:buFont typeface="Arial"/>
              <a:buChar char="•"/>
              <a:tabLst>
                <a:tab pos="284480" algn="l"/>
                <a:tab pos="669290" algn="l"/>
                <a:tab pos="1318260" algn="l"/>
              </a:tabLst>
            </a:pPr>
            <a:r>
              <a:rPr sz="2650" i="1" spc="-405" dirty="0">
                <a:latin typeface="Arial"/>
                <a:cs typeface="Arial"/>
              </a:rPr>
              <a:t>β</a:t>
            </a:r>
            <a:r>
              <a:rPr sz="3750" spc="-607" baseline="15555" dirty="0">
                <a:latin typeface="Times New Roman"/>
                <a:cs typeface="Times New Roman"/>
              </a:rPr>
              <a:t>ˆ	</a:t>
            </a:r>
            <a:r>
              <a:rPr sz="2500" spc="5" dirty="0">
                <a:latin typeface="Times New Roman"/>
                <a:cs typeface="Times New Roman"/>
              </a:rPr>
              <a:t>+</a:t>
            </a:r>
            <a:r>
              <a:rPr sz="2500" spc="215" dirty="0">
                <a:latin typeface="Times New Roman"/>
                <a:cs typeface="Times New Roman"/>
              </a:rPr>
              <a:t> </a:t>
            </a:r>
            <a:r>
              <a:rPr sz="2650" i="1" spc="-405" dirty="0">
                <a:latin typeface="Arial"/>
                <a:cs typeface="Arial"/>
              </a:rPr>
              <a:t>β</a:t>
            </a:r>
            <a:r>
              <a:rPr sz="3750" spc="-607" baseline="15555" dirty="0">
                <a:latin typeface="Times New Roman"/>
                <a:cs typeface="Times New Roman"/>
              </a:rPr>
              <a:t>ˆ	</a:t>
            </a:r>
            <a:r>
              <a:rPr sz="2500" i="1" spc="10" dirty="0">
                <a:latin typeface="Times New Roman"/>
                <a:cs typeface="Times New Roman"/>
              </a:rPr>
              <a:t>X </a:t>
            </a:r>
            <a:r>
              <a:rPr sz="2500" spc="5" dirty="0">
                <a:latin typeface="Times New Roman"/>
                <a:cs typeface="Times New Roman"/>
              </a:rPr>
              <a:t>è </a:t>
            </a:r>
            <a:r>
              <a:rPr sz="2500" dirty="0">
                <a:latin typeface="Times New Roman"/>
                <a:cs typeface="Times New Roman"/>
              </a:rPr>
              <a:t>lo </a:t>
            </a:r>
            <a:r>
              <a:rPr sz="2500" spc="5" dirty="0">
                <a:latin typeface="Times New Roman"/>
                <a:cs typeface="Times New Roman"/>
              </a:rPr>
              <a:t>z-value </a:t>
            </a:r>
            <a:r>
              <a:rPr sz="2500" dirty="0">
                <a:latin typeface="Times New Roman"/>
                <a:cs typeface="Times New Roman"/>
              </a:rPr>
              <a:t>predetto, </a:t>
            </a:r>
            <a:r>
              <a:rPr sz="2500" spc="5" dirty="0">
                <a:latin typeface="Times New Roman"/>
                <a:cs typeface="Times New Roman"/>
              </a:rPr>
              <a:t>date </a:t>
            </a:r>
            <a:r>
              <a:rPr sz="2500" dirty="0">
                <a:latin typeface="Times New Roman"/>
                <a:cs typeface="Times New Roman"/>
              </a:rPr>
              <a:t>le</a:t>
            </a:r>
            <a:r>
              <a:rPr sz="2500" spc="-45" dirty="0">
                <a:latin typeface="Times New Roman"/>
                <a:cs typeface="Times New Roman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63510" y="5652422"/>
            <a:ext cx="6195060" cy="9772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257810" marR="30480" indent="-220345">
              <a:lnSpc>
                <a:spcPct val="120200"/>
              </a:lnSpc>
              <a:spcBef>
                <a:spcPts val="125"/>
              </a:spcBef>
              <a:buClr>
                <a:srgbClr val="FFCC00"/>
              </a:buClr>
              <a:buSzPct val="94339"/>
              <a:buFont typeface="Arial"/>
              <a:buChar char="•"/>
              <a:tabLst>
                <a:tab pos="258445" algn="l"/>
              </a:tabLst>
            </a:pPr>
            <a:r>
              <a:rPr sz="2650" i="1" spc="-65" dirty="0">
                <a:latin typeface="Arial"/>
                <a:cs typeface="Arial"/>
              </a:rPr>
              <a:t>β</a:t>
            </a:r>
            <a:r>
              <a:rPr sz="2475" spc="-97" baseline="-11784" dirty="0">
                <a:latin typeface="Times New Roman"/>
                <a:cs typeface="Times New Roman"/>
              </a:rPr>
              <a:t>1 </a:t>
            </a:r>
            <a:r>
              <a:rPr sz="2500" spc="5" dirty="0">
                <a:latin typeface="Times New Roman"/>
                <a:cs typeface="Times New Roman"/>
              </a:rPr>
              <a:t>misura </a:t>
            </a:r>
            <a:r>
              <a:rPr sz="2500" spc="-5" dirty="0">
                <a:latin typeface="Times New Roman"/>
                <a:cs typeface="Times New Roman"/>
              </a:rPr>
              <a:t>il </a:t>
            </a:r>
            <a:r>
              <a:rPr sz="2500" spc="5" dirty="0">
                <a:latin typeface="Times New Roman"/>
                <a:cs typeface="Times New Roman"/>
              </a:rPr>
              <a:t>cambiamento </a:t>
            </a:r>
            <a:r>
              <a:rPr sz="2500" dirty="0">
                <a:latin typeface="Times New Roman"/>
                <a:cs typeface="Times New Roman"/>
              </a:rPr>
              <a:t>dello </a:t>
            </a:r>
            <a:r>
              <a:rPr sz="2500" i="1" spc="5" dirty="0">
                <a:latin typeface="Times New Roman"/>
                <a:cs typeface="Times New Roman"/>
              </a:rPr>
              <a:t>z</a:t>
            </a:r>
            <a:r>
              <a:rPr sz="2500" spc="5" dirty="0">
                <a:latin typeface="Times New Roman"/>
                <a:cs typeface="Times New Roman"/>
              </a:rPr>
              <a:t>-value per </a:t>
            </a:r>
            <a:r>
              <a:rPr sz="2500" dirty="0">
                <a:latin typeface="Times New Roman"/>
                <a:cs typeface="Times New Roman"/>
              </a:rPr>
              <a:t>un  </a:t>
            </a:r>
            <a:r>
              <a:rPr sz="2500" spc="5" dirty="0">
                <a:latin typeface="Times New Roman"/>
                <a:cs typeface="Times New Roman"/>
              </a:rPr>
              <a:t>cambiamento </a:t>
            </a:r>
            <a:r>
              <a:rPr sz="2500" spc="10" dirty="0">
                <a:latin typeface="Times New Roman"/>
                <a:cs typeface="Times New Roman"/>
              </a:rPr>
              <a:t>di </a:t>
            </a:r>
            <a:r>
              <a:rPr sz="2500" dirty="0">
                <a:latin typeface="Times New Roman"/>
                <a:cs typeface="Times New Roman"/>
              </a:rPr>
              <a:t>una unità in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708025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spc="25" dirty="0"/>
              <a:t>E</a:t>
            </a:r>
            <a:r>
              <a:rPr sz="4350" spc="20" dirty="0"/>
              <a:t>s</a:t>
            </a:r>
            <a:endParaRPr sz="4350"/>
          </a:p>
        </p:txBody>
      </p:sp>
      <p:sp>
        <p:nvSpPr>
          <p:cNvPr id="3" name="object 3"/>
          <p:cNvSpPr txBox="1"/>
          <p:nvPr/>
        </p:nvSpPr>
        <p:spPr>
          <a:xfrm>
            <a:off x="1006395" y="1827489"/>
            <a:ext cx="254000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latin typeface="Courier New"/>
                <a:cs typeface="Courier New"/>
              </a:rPr>
              <a:t>. </a:t>
            </a:r>
            <a:r>
              <a:rPr sz="1350" b="1" spc="15" dirty="0">
                <a:solidFill>
                  <a:srgbClr val="FF0000"/>
                </a:solidFill>
                <a:latin typeface="Courier New"/>
                <a:cs typeface="Courier New"/>
              </a:rPr>
              <a:t>probit </a:t>
            </a:r>
            <a:r>
              <a:rPr sz="1350" b="1" spc="15" dirty="0">
                <a:latin typeface="Courier New"/>
                <a:cs typeface="Courier New"/>
              </a:rPr>
              <a:t>deny p_irat,</a:t>
            </a:r>
            <a:r>
              <a:rPr sz="1350" b="1" spc="-110" dirty="0">
                <a:latin typeface="Courier New"/>
                <a:cs typeface="Courier New"/>
              </a:rPr>
              <a:t> </a:t>
            </a:r>
            <a:r>
              <a:rPr sz="1350" b="1" spc="15" dirty="0">
                <a:latin typeface="Courier New"/>
                <a:cs typeface="Courier New"/>
              </a:rPr>
              <a:t>r;</a:t>
            </a:r>
            <a:endParaRPr sz="1350">
              <a:latin typeface="Courier New"/>
              <a:cs typeface="Courier New"/>
            </a:endParaRPr>
          </a:p>
        </p:txBody>
      </p:sp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87345" y="2264501"/>
          <a:ext cx="4465953" cy="7941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47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57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1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283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98870">
                <a:tc>
                  <a:txBody>
                    <a:bodyPr/>
                    <a:lstStyle/>
                    <a:p>
                      <a:pPr marL="31750">
                        <a:lnSpc>
                          <a:spcPts val="1420"/>
                        </a:lnSpc>
                      </a:pPr>
                      <a:r>
                        <a:rPr sz="1350" b="1" spc="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Iteration</a:t>
                      </a:r>
                      <a:r>
                        <a:rPr sz="1350" b="1" spc="-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0: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420"/>
                        </a:lnSpc>
                      </a:pPr>
                      <a:r>
                        <a:rPr sz="13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log</a:t>
                      </a:r>
                      <a:r>
                        <a:rPr sz="1350" b="1" spc="-5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likelihood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20"/>
                        </a:lnSpc>
                      </a:pPr>
                      <a:r>
                        <a:rPr sz="1350" b="1" spc="-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-872.085</a:t>
                      </a:r>
                      <a:r>
                        <a:rPr sz="13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8981">
                <a:tc>
                  <a:txBody>
                    <a:bodyPr/>
                    <a:lstStyle/>
                    <a:p>
                      <a:pPr marL="31750">
                        <a:lnSpc>
                          <a:spcPts val="1420"/>
                        </a:lnSpc>
                      </a:pPr>
                      <a:r>
                        <a:rPr sz="1350" b="1" spc="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Iteration</a:t>
                      </a:r>
                      <a:r>
                        <a:rPr sz="1350" b="1" spc="-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1: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420"/>
                        </a:lnSpc>
                      </a:pPr>
                      <a:r>
                        <a:rPr sz="13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log</a:t>
                      </a:r>
                      <a:r>
                        <a:rPr sz="1350" b="1" spc="-5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likelihood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20"/>
                        </a:lnSpc>
                      </a:pPr>
                      <a:r>
                        <a:rPr sz="1350" b="1" spc="-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-835.663</a:t>
                      </a:r>
                      <a:r>
                        <a:rPr sz="13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3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8222">
                <a:tc>
                  <a:txBody>
                    <a:bodyPr/>
                    <a:lstStyle/>
                    <a:p>
                      <a:pPr marL="31750">
                        <a:lnSpc>
                          <a:spcPts val="1420"/>
                        </a:lnSpc>
                      </a:pPr>
                      <a:r>
                        <a:rPr sz="1350" b="1" spc="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Iteration</a:t>
                      </a:r>
                      <a:r>
                        <a:rPr sz="1350" b="1" spc="-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2: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420"/>
                        </a:lnSpc>
                      </a:pPr>
                      <a:r>
                        <a:rPr sz="13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log</a:t>
                      </a:r>
                      <a:r>
                        <a:rPr sz="1350" b="1" spc="-5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likelihood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20"/>
                        </a:lnSpc>
                      </a:pPr>
                      <a:r>
                        <a:rPr sz="1350" b="1" spc="-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-831.8053</a:t>
                      </a:r>
                      <a:r>
                        <a:rPr sz="13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8111">
                <a:tc>
                  <a:txBody>
                    <a:bodyPr/>
                    <a:lstStyle/>
                    <a:p>
                      <a:pPr marL="31750">
                        <a:lnSpc>
                          <a:spcPts val="1415"/>
                        </a:lnSpc>
                      </a:pPr>
                      <a:r>
                        <a:rPr sz="1350" b="1" spc="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Iteration</a:t>
                      </a:r>
                      <a:r>
                        <a:rPr sz="1350" b="1" spc="-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3: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4450" algn="r">
                        <a:lnSpc>
                          <a:spcPts val="1415"/>
                        </a:lnSpc>
                      </a:pPr>
                      <a:r>
                        <a:rPr sz="13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log</a:t>
                      </a:r>
                      <a:r>
                        <a:rPr sz="1350" b="1" spc="-5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likelihood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3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415"/>
                        </a:lnSpc>
                      </a:pPr>
                      <a:r>
                        <a:rPr sz="1350" b="1" spc="-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-831.7923</a:t>
                      </a:r>
                      <a:r>
                        <a:rPr sz="13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object 5"/>
          <p:cNvSpPr txBox="1"/>
          <p:nvPr/>
        </p:nvSpPr>
        <p:spPr>
          <a:xfrm>
            <a:off x="5945995" y="2222415"/>
            <a:ext cx="254000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solidFill>
                  <a:srgbClr val="0000FF"/>
                </a:solidFill>
                <a:latin typeface="Courier New"/>
                <a:cs typeface="Courier New"/>
              </a:rPr>
              <a:t>We’ll </a:t>
            </a:r>
            <a:r>
              <a:rPr sz="1350" b="1" spc="10" dirty="0">
                <a:solidFill>
                  <a:srgbClr val="0000FF"/>
                </a:solidFill>
                <a:latin typeface="Courier New"/>
                <a:cs typeface="Courier New"/>
              </a:rPr>
              <a:t>discuss </a:t>
            </a:r>
            <a:r>
              <a:rPr sz="1350" b="1" spc="15" dirty="0">
                <a:solidFill>
                  <a:srgbClr val="0000FF"/>
                </a:solidFill>
                <a:latin typeface="Courier New"/>
                <a:cs typeface="Courier New"/>
              </a:rPr>
              <a:t>this</a:t>
            </a:r>
            <a:r>
              <a:rPr sz="1350" b="1" spc="-70" dirty="0">
                <a:solidFill>
                  <a:srgbClr val="0000FF"/>
                </a:solidFill>
                <a:latin typeface="Courier New"/>
                <a:cs typeface="Courier New"/>
              </a:rPr>
              <a:t> </a:t>
            </a:r>
            <a:r>
              <a:rPr sz="1350" b="1" spc="15" dirty="0">
                <a:solidFill>
                  <a:srgbClr val="0000FF"/>
                </a:solidFill>
                <a:latin typeface="Courier New"/>
                <a:cs typeface="Courier New"/>
              </a:rPr>
              <a:t>later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06395" y="3214296"/>
            <a:ext cx="1703070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latin typeface="Courier New"/>
                <a:cs typeface="Courier New"/>
              </a:rPr>
              <a:t>Probit</a:t>
            </a:r>
            <a:r>
              <a:rPr sz="1350" b="1" spc="-40" dirty="0">
                <a:latin typeface="Courier New"/>
                <a:cs typeface="Courier New"/>
              </a:rPr>
              <a:t> </a:t>
            </a:r>
            <a:r>
              <a:rPr sz="1350" b="1" spc="10" dirty="0">
                <a:latin typeface="Courier New"/>
                <a:cs typeface="Courier New"/>
              </a:rPr>
              <a:t>estimates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245226" y="3214296"/>
            <a:ext cx="1806575" cy="83185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>
              <a:lnSpc>
                <a:spcPts val="1550"/>
              </a:lnSpc>
              <a:spcBef>
                <a:spcPts val="240"/>
              </a:spcBef>
              <a:tabLst>
                <a:tab pos="1687830" algn="l"/>
              </a:tabLst>
            </a:pPr>
            <a:r>
              <a:rPr sz="1350" b="1" spc="10" dirty="0">
                <a:latin typeface="Courier New"/>
                <a:cs typeface="Courier New"/>
              </a:rPr>
              <a:t>Numbe</a:t>
            </a:r>
            <a:r>
              <a:rPr sz="1350" b="1" spc="15" dirty="0">
                <a:latin typeface="Courier New"/>
                <a:cs typeface="Courier New"/>
              </a:rPr>
              <a:t>r</a:t>
            </a:r>
            <a:r>
              <a:rPr sz="1350" b="1" spc="10" dirty="0">
                <a:latin typeface="Courier New"/>
                <a:cs typeface="Courier New"/>
              </a:rPr>
              <a:t> o</a:t>
            </a:r>
            <a:r>
              <a:rPr sz="1350" b="1" spc="15" dirty="0">
                <a:latin typeface="Courier New"/>
                <a:cs typeface="Courier New"/>
              </a:rPr>
              <a:t>f</a:t>
            </a:r>
            <a:r>
              <a:rPr sz="1350" b="1" spc="10" dirty="0">
                <a:latin typeface="Courier New"/>
                <a:cs typeface="Courier New"/>
              </a:rPr>
              <a:t> ob</a:t>
            </a:r>
            <a:r>
              <a:rPr sz="1350" b="1" spc="15" dirty="0">
                <a:latin typeface="Courier New"/>
                <a:cs typeface="Courier New"/>
              </a:rPr>
              <a:t>s</a:t>
            </a:r>
            <a:r>
              <a:rPr sz="1350" b="1" dirty="0">
                <a:latin typeface="Courier New"/>
                <a:cs typeface="Courier New"/>
              </a:rPr>
              <a:t>	</a:t>
            </a:r>
            <a:r>
              <a:rPr sz="1350" b="1" spc="15" dirty="0">
                <a:latin typeface="Courier New"/>
                <a:cs typeface="Courier New"/>
              </a:rPr>
              <a:t>=  </a:t>
            </a:r>
            <a:r>
              <a:rPr sz="1350" b="1" spc="10" dirty="0">
                <a:latin typeface="Courier New"/>
                <a:cs typeface="Courier New"/>
              </a:rPr>
              <a:t>Wal</a:t>
            </a:r>
            <a:r>
              <a:rPr sz="1350" b="1" spc="15" dirty="0">
                <a:latin typeface="Courier New"/>
                <a:cs typeface="Courier New"/>
              </a:rPr>
              <a:t>d</a:t>
            </a:r>
            <a:r>
              <a:rPr sz="1350" b="1" spc="10" dirty="0">
                <a:latin typeface="Courier New"/>
                <a:cs typeface="Courier New"/>
              </a:rPr>
              <a:t> chi2(1</a:t>
            </a:r>
            <a:r>
              <a:rPr sz="1350" b="1" spc="15" dirty="0">
                <a:latin typeface="Courier New"/>
                <a:cs typeface="Courier New"/>
              </a:rPr>
              <a:t>)</a:t>
            </a:r>
            <a:r>
              <a:rPr sz="1350" b="1" dirty="0">
                <a:latin typeface="Courier New"/>
                <a:cs typeface="Courier New"/>
              </a:rPr>
              <a:t>	</a:t>
            </a:r>
            <a:r>
              <a:rPr sz="1350" b="1" spc="15" dirty="0">
                <a:latin typeface="Courier New"/>
                <a:cs typeface="Courier New"/>
              </a:rPr>
              <a:t>=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ts val="1505"/>
              </a:lnSpc>
              <a:tabLst>
                <a:tab pos="1687830" algn="l"/>
              </a:tabLst>
            </a:pPr>
            <a:r>
              <a:rPr sz="1350" b="1" spc="10" dirty="0">
                <a:latin typeface="Courier New"/>
                <a:cs typeface="Courier New"/>
              </a:rPr>
              <a:t>Pro</a:t>
            </a:r>
            <a:r>
              <a:rPr sz="1350" b="1" spc="15" dirty="0">
                <a:latin typeface="Courier New"/>
                <a:cs typeface="Courier New"/>
              </a:rPr>
              <a:t>b</a:t>
            </a:r>
            <a:r>
              <a:rPr sz="1350" b="1" spc="10" dirty="0">
                <a:latin typeface="Courier New"/>
                <a:cs typeface="Courier New"/>
              </a:rPr>
              <a:t> </a:t>
            </a:r>
            <a:r>
              <a:rPr sz="1350" b="1" spc="15" dirty="0">
                <a:latin typeface="Courier New"/>
                <a:cs typeface="Courier New"/>
              </a:rPr>
              <a:t>&gt;</a:t>
            </a:r>
            <a:r>
              <a:rPr sz="1350" b="1" spc="10" dirty="0">
                <a:latin typeface="Courier New"/>
                <a:cs typeface="Courier New"/>
              </a:rPr>
              <a:t> chi</a:t>
            </a:r>
            <a:r>
              <a:rPr sz="1350" b="1" spc="15" dirty="0">
                <a:latin typeface="Courier New"/>
                <a:cs typeface="Courier New"/>
              </a:rPr>
              <a:t>2</a:t>
            </a:r>
            <a:r>
              <a:rPr sz="1350" b="1" dirty="0">
                <a:latin typeface="Courier New"/>
                <a:cs typeface="Courier New"/>
              </a:rPr>
              <a:t>	</a:t>
            </a:r>
            <a:r>
              <a:rPr sz="1350" b="1" spc="15" dirty="0">
                <a:latin typeface="Courier New"/>
                <a:cs typeface="Courier New"/>
              </a:rPr>
              <a:t>=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ts val="1595"/>
              </a:lnSpc>
              <a:tabLst>
                <a:tab pos="1687830" algn="l"/>
              </a:tabLst>
            </a:pPr>
            <a:r>
              <a:rPr sz="1350" b="1" spc="10" dirty="0">
                <a:latin typeface="Courier New"/>
                <a:cs typeface="Courier New"/>
              </a:rPr>
              <a:t>Pseud</a:t>
            </a:r>
            <a:r>
              <a:rPr sz="1350" b="1" spc="15" dirty="0">
                <a:latin typeface="Courier New"/>
                <a:cs typeface="Courier New"/>
              </a:rPr>
              <a:t>o</a:t>
            </a:r>
            <a:r>
              <a:rPr sz="1350" b="1" spc="10" dirty="0">
                <a:latin typeface="Courier New"/>
                <a:cs typeface="Courier New"/>
              </a:rPr>
              <a:t> R</a:t>
            </a:r>
            <a:r>
              <a:rPr sz="1350" b="1" spc="15" dirty="0">
                <a:latin typeface="Courier New"/>
                <a:cs typeface="Courier New"/>
              </a:rPr>
              <a:t>2</a:t>
            </a:r>
            <a:r>
              <a:rPr sz="1350" b="1" dirty="0">
                <a:latin typeface="Courier New"/>
                <a:cs typeface="Courier New"/>
              </a:rPr>
              <a:t>	</a:t>
            </a:r>
            <a:r>
              <a:rPr sz="1350" b="1" spc="15" dirty="0">
                <a:latin typeface="Courier New"/>
                <a:cs typeface="Courier New"/>
              </a:rPr>
              <a:t>=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549456" y="3214296"/>
            <a:ext cx="655320" cy="83185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R="5080" algn="r">
              <a:lnSpc>
                <a:spcPts val="1585"/>
              </a:lnSpc>
              <a:spcBef>
                <a:spcPts val="130"/>
              </a:spcBef>
            </a:pPr>
            <a:r>
              <a:rPr sz="1350" b="1" spc="10" dirty="0">
                <a:latin typeface="Courier New"/>
                <a:cs typeface="Courier New"/>
              </a:rPr>
              <a:t>238</a:t>
            </a:r>
            <a:r>
              <a:rPr sz="1350" b="1" spc="15" dirty="0">
                <a:latin typeface="Courier New"/>
                <a:cs typeface="Courier New"/>
              </a:rPr>
              <a:t>0</a:t>
            </a:r>
            <a:endParaRPr sz="1350">
              <a:latin typeface="Courier New"/>
              <a:cs typeface="Courier New"/>
            </a:endParaRPr>
          </a:p>
          <a:p>
            <a:pPr marR="5080" algn="r">
              <a:lnSpc>
                <a:spcPts val="1560"/>
              </a:lnSpc>
            </a:pPr>
            <a:r>
              <a:rPr sz="1350" b="1" spc="10" dirty="0">
                <a:latin typeface="Courier New"/>
                <a:cs typeface="Courier New"/>
              </a:rPr>
              <a:t>40.6</a:t>
            </a:r>
            <a:r>
              <a:rPr sz="1350" b="1" spc="15" dirty="0">
                <a:latin typeface="Courier New"/>
                <a:cs typeface="Courier New"/>
              </a:rPr>
              <a:t>8</a:t>
            </a:r>
            <a:endParaRPr sz="1350">
              <a:latin typeface="Courier New"/>
              <a:cs typeface="Courier New"/>
            </a:endParaRPr>
          </a:p>
          <a:p>
            <a:pPr marR="5080" algn="r">
              <a:lnSpc>
                <a:spcPts val="1565"/>
              </a:lnSpc>
            </a:pPr>
            <a:r>
              <a:rPr sz="1350" b="1" spc="10" dirty="0">
                <a:latin typeface="Courier New"/>
                <a:cs typeface="Courier New"/>
              </a:rPr>
              <a:t>0.000</a:t>
            </a:r>
            <a:r>
              <a:rPr sz="1350" b="1" spc="15" dirty="0">
                <a:latin typeface="Courier New"/>
                <a:cs typeface="Courier New"/>
              </a:rPr>
              <a:t>0</a:t>
            </a:r>
            <a:endParaRPr sz="1350">
              <a:latin typeface="Courier New"/>
              <a:cs typeface="Courier New"/>
            </a:endParaRPr>
          </a:p>
          <a:p>
            <a:pPr marR="5080" algn="r">
              <a:lnSpc>
                <a:spcPts val="1595"/>
              </a:lnSpc>
            </a:pPr>
            <a:r>
              <a:rPr sz="1350" b="1" spc="10" dirty="0">
                <a:latin typeface="Courier New"/>
                <a:cs typeface="Courier New"/>
              </a:rPr>
              <a:t>0.046</a:t>
            </a:r>
            <a:r>
              <a:rPr sz="1350" b="1" spc="15" dirty="0">
                <a:latin typeface="Courier New"/>
                <a:cs typeface="Courier New"/>
              </a:rPr>
              <a:t>2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06395" y="3809722"/>
            <a:ext cx="2854325" cy="23622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350" b="1" spc="15" dirty="0">
                <a:latin typeface="Courier New"/>
                <a:cs typeface="Courier New"/>
              </a:rPr>
              <a:t>Log </a:t>
            </a:r>
            <a:r>
              <a:rPr sz="1350" b="1" spc="10" dirty="0">
                <a:latin typeface="Courier New"/>
                <a:cs typeface="Courier New"/>
              </a:rPr>
              <a:t>likelihood </a:t>
            </a:r>
            <a:r>
              <a:rPr sz="1350" b="1" spc="15" dirty="0">
                <a:latin typeface="Courier New"/>
                <a:cs typeface="Courier New"/>
              </a:rPr>
              <a:t>=</a:t>
            </a:r>
            <a:r>
              <a:rPr sz="1350" b="1" spc="-10" dirty="0">
                <a:latin typeface="Courier New"/>
                <a:cs typeface="Courier New"/>
              </a:rPr>
              <a:t> </a:t>
            </a:r>
            <a:r>
              <a:rPr sz="1350" b="1" spc="10" dirty="0">
                <a:latin typeface="Courier New"/>
                <a:cs typeface="Courier New"/>
              </a:rPr>
              <a:t>-831.79234</a:t>
            </a:r>
            <a:endParaRPr sz="1350">
              <a:latin typeface="Courier New"/>
              <a:cs typeface="Courier New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019095" y="4344572"/>
            <a:ext cx="8172450" cy="0"/>
          </a:xfrm>
          <a:custGeom>
            <a:avLst/>
            <a:gdLst/>
            <a:ahLst/>
            <a:cxnLst/>
            <a:rect l="l" t="t" r="r" b="b"/>
            <a:pathLst>
              <a:path w="8172450">
                <a:moveTo>
                  <a:pt x="0" y="0"/>
                </a:moveTo>
                <a:lnTo>
                  <a:pt x="8172431" y="0"/>
                </a:lnTo>
              </a:path>
            </a:pathLst>
          </a:custGeom>
          <a:ln w="15972">
            <a:solidFill>
              <a:srgbClr val="000000"/>
            </a:solidFill>
            <a:prstDash val="sysDash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006395" y="4403625"/>
            <a:ext cx="823912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374775">
              <a:lnSpc>
                <a:spcPts val="1585"/>
              </a:lnSpc>
              <a:spcBef>
                <a:spcPts val="130"/>
              </a:spcBef>
              <a:tabLst>
                <a:tab pos="3049905" algn="l"/>
              </a:tabLst>
            </a:pPr>
            <a:r>
              <a:rPr sz="1350" b="1" spc="15" dirty="0">
                <a:latin typeface="Courier New"/>
                <a:cs typeface="Courier New"/>
              </a:rPr>
              <a:t>|	Robust</a:t>
            </a:r>
            <a:endParaRPr sz="1350">
              <a:latin typeface="Courier New"/>
              <a:cs typeface="Courier New"/>
            </a:endParaRPr>
          </a:p>
          <a:p>
            <a:pPr marL="850900">
              <a:lnSpc>
                <a:spcPts val="1560"/>
              </a:lnSpc>
              <a:tabLst>
                <a:tab pos="2108200" algn="l"/>
                <a:tab pos="2945130" algn="l"/>
                <a:tab pos="4517390" algn="l"/>
                <a:tab pos="5041265" algn="l"/>
                <a:tab pos="6089650" algn="l"/>
              </a:tabLst>
            </a:pPr>
            <a:r>
              <a:rPr sz="1350" b="1" spc="15" dirty="0">
                <a:latin typeface="Courier New"/>
                <a:cs typeface="Courier New"/>
              </a:rPr>
              <a:t>deny</a:t>
            </a:r>
            <a:r>
              <a:rPr sz="1350" b="1" spc="10" dirty="0">
                <a:latin typeface="Courier New"/>
                <a:cs typeface="Courier New"/>
              </a:rPr>
              <a:t> </a:t>
            </a:r>
            <a:r>
              <a:rPr sz="1350" b="1" spc="15" dirty="0">
                <a:latin typeface="Courier New"/>
                <a:cs typeface="Courier New"/>
              </a:rPr>
              <a:t>|	</a:t>
            </a:r>
            <a:r>
              <a:rPr sz="1350" b="1" spc="10" dirty="0">
                <a:latin typeface="Courier New"/>
                <a:cs typeface="Courier New"/>
              </a:rPr>
              <a:t>Coef.	</a:t>
            </a:r>
            <a:r>
              <a:rPr sz="1350" b="1" spc="15" dirty="0">
                <a:latin typeface="Courier New"/>
                <a:cs typeface="Courier New"/>
              </a:rPr>
              <a:t>Std. Err.	z	P&gt;|z|	[95% Conf.</a:t>
            </a:r>
            <a:r>
              <a:rPr sz="1350" b="1" spc="-55" dirty="0">
                <a:latin typeface="Courier New"/>
                <a:cs typeface="Courier New"/>
              </a:rPr>
              <a:t> </a:t>
            </a:r>
            <a:r>
              <a:rPr sz="1350" b="1" spc="10" dirty="0">
                <a:latin typeface="Courier New"/>
                <a:cs typeface="Courier New"/>
              </a:rPr>
              <a:t>Interval]</a:t>
            </a:r>
            <a:endParaRPr sz="1350">
              <a:latin typeface="Courier New"/>
              <a:cs typeface="Courier New"/>
            </a:endParaRPr>
          </a:p>
          <a:p>
            <a:pPr marL="12700">
              <a:lnSpc>
                <a:spcPts val="1595"/>
              </a:lnSpc>
              <a:tabLst>
                <a:tab pos="1374775" algn="l"/>
                <a:tab pos="8225790" algn="l"/>
              </a:tabLst>
            </a:pPr>
            <a:r>
              <a:rPr sz="1350" u="heavy" spc="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1350" b="1" spc="10" dirty="0">
                <a:latin typeface="Courier New"/>
                <a:cs typeface="Courier New"/>
              </a:rPr>
              <a:t>+</a:t>
            </a:r>
            <a:r>
              <a:rPr sz="1350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	</a:t>
            </a:r>
            <a:endParaRPr sz="13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16</a:t>
            </a:fld>
            <a:endParaRPr spc="-5" dirty="0"/>
          </a:p>
        </p:txBody>
      </p:sp>
      <p:graphicFrame>
        <p:nvGraphicFramePr>
          <p:cNvPr id="12" name="object 12"/>
          <p:cNvGraphicFramePr>
            <a:graphicFrameLocks noGrp="1"/>
          </p:cNvGraphicFramePr>
          <p:nvPr/>
        </p:nvGraphicFramePr>
        <p:xfrm>
          <a:off x="1019110" y="5041138"/>
          <a:ext cx="8182607" cy="49276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72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39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31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361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09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080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790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198104">
                <a:tc>
                  <a:txBody>
                    <a:bodyPr/>
                    <a:lstStyle/>
                    <a:p>
                      <a:pPr marR="96520" algn="r">
                        <a:lnSpc>
                          <a:spcPts val="1420"/>
                        </a:lnSpc>
                      </a:pPr>
                      <a:r>
                        <a:rPr sz="1350" b="1" spc="15" dirty="0">
                          <a:latin typeface="Courier New"/>
                          <a:cs typeface="Courier New"/>
                        </a:rPr>
                        <a:t>p_irat</a:t>
                      </a:r>
                      <a:r>
                        <a:rPr sz="1350" b="1" spc="-9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5" dirty="0">
                          <a:latin typeface="Courier New"/>
                          <a:cs typeface="Courier New"/>
                        </a:rPr>
                        <a:t>|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1420"/>
                        </a:lnSpc>
                      </a:pPr>
                      <a:r>
                        <a:rPr sz="135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2.9</a:t>
                      </a:r>
                      <a:r>
                        <a:rPr sz="1350" b="1" spc="-2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35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790</a:t>
                      </a:r>
                      <a:r>
                        <a:rPr sz="135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0"/>
                        </a:lnSpc>
                      </a:pPr>
                      <a:r>
                        <a:rPr sz="1350" b="1" spc="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.4653114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1420"/>
                        </a:lnSpc>
                      </a:pPr>
                      <a:r>
                        <a:rPr sz="1350" b="1" spc="-5" dirty="0">
                          <a:latin typeface="Courier New"/>
                          <a:cs typeface="Courier New"/>
                        </a:rPr>
                        <a:t>6.3</a:t>
                      </a:r>
                      <a:r>
                        <a:rPr sz="1350" b="1" dirty="0">
                          <a:latin typeface="Courier New"/>
                          <a:cs typeface="Courier New"/>
                        </a:rPr>
                        <a:t>8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420"/>
                        </a:lnSpc>
                      </a:pPr>
                      <a:r>
                        <a:rPr sz="1350" b="1" spc="15" dirty="0">
                          <a:latin typeface="Courier New"/>
                          <a:cs typeface="Courier New"/>
                        </a:rPr>
                        <a:t>0.000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ts val="1420"/>
                        </a:lnSpc>
                      </a:pPr>
                      <a:r>
                        <a:rPr sz="1350" b="1" spc="-5" dirty="0">
                          <a:latin typeface="Courier New"/>
                          <a:cs typeface="Courier New"/>
                        </a:rPr>
                        <a:t>2.05</a:t>
                      </a:r>
                      <a:r>
                        <a:rPr sz="1350" b="1" spc="-20" dirty="0"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350" b="1" spc="-5" dirty="0">
                          <a:latin typeface="Courier New"/>
                          <a:cs typeface="Courier New"/>
                        </a:rPr>
                        <a:t>91</a:t>
                      </a:r>
                      <a:r>
                        <a:rPr sz="1350" b="1" dirty="0">
                          <a:latin typeface="Courier New"/>
                          <a:cs typeface="Courier New"/>
                        </a:rPr>
                        <a:t>4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20"/>
                        </a:lnSpc>
                      </a:pPr>
                      <a:r>
                        <a:rPr sz="1350" b="1" spc="-5" dirty="0">
                          <a:latin typeface="Courier New"/>
                          <a:cs typeface="Courier New"/>
                        </a:rPr>
                        <a:t>3.87990</a:t>
                      </a:r>
                      <a:r>
                        <a:rPr sz="1350" b="1" dirty="0">
                          <a:latin typeface="Courier New"/>
                          <a:cs typeface="Courier New"/>
                        </a:rPr>
                        <a:t>1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4659">
                <a:tc>
                  <a:txBody>
                    <a:bodyPr/>
                    <a:lstStyle/>
                    <a:p>
                      <a:pPr marR="96520" algn="r">
                        <a:lnSpc>
                          <a:spcPts val="1415"/>
                        </a:lnSpc>
                      </a:pPr>
                      <a:r>
                        <a:rPr sz="1350" b="1" spc="15" dirty="0">
                          <a:latin typeface="Courier New"/>
                          <a:cs typeface="Courier New"/>
                        </a:rPr>
                        <a:t>_cons</a:t>
                      </a:r>
                      <a:r>
                        <a:rPr sz="1350" b="1" spc="-8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350" b="1" spc="15" dirty="0">
                          <a:latin typeface="Courier New"/>
                          <a:cs typeface="Courier New"/>
                        </a:rPr>
                        <a:t>|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1415"/>
                        </a:lnSpc>
                      </a:pPr>
                      <a:r>
                        <a:rPr sz="1350" b="1" spc="-5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35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2.1</a:t>
                      </a:r>
                      <a:r>
                        <a:rPr sz="1350" b="1" spc="-2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r>
                        <a:rPr sz="1350" b="1" spc="-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415</a:t>
                      </a:r>
                      <a:r>
                        <a:rPr sz="135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15"/>
                        </a:lnSpc>
                      </a:pPr>
                      <a:r>
                        <a:rPr sz="1350" b="1" spc="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.1649721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49225" algn="r">
                        <a:lnSpc>
                          <a:spcPts val="1415"/>
                        </a:lnSpc>
                      </a:pPr>
                      <a:r>
                        <a:rPr sz="1350" b="1" spc="-5" dirty="0">
                          <a:latin typeface="Courier New"/>
                          <a:cs typeface="Courier New"/>
                        </a:rPr>
                        <a:t>-13.3</a:t>
                      </a:r>
                      <a:r>
                        <a:rPr sz="1350" b="1" dirty="0">
                          <a:latin typeface="Courier New"/>
                          <a:cs typeface="Courier New"/>
                        </a:rPr>
                        <a:t>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56845">
                        <a:lnSpc>
                          <a:spcPts val="1415"/>
                        </a:lnSpc>
                      </a:pPr>
                      <a:r>
                        <a:rPr sz="1350" b="1" spc="15" dirty="0">
                          <a:latin typeface="Courier New"/>
                          <a:cs typeface="Courier New"/>
                        </a:rPr>
                        <a:t>0.000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201295" algn="r">
                        <a:lnSpc>
                          <a:spcPts val="1415"/>
                        </a:lnSpc>
                      </a:pPr>
                      <a:r>
                        <a:rPr sz="1350" b="1" spc="-5" dirty="0">
                          <a:latin typeface="Courier New"/>
                          <a:cs typeface="Courier New"/>
                        </a:rPr>
                        <a:t>-2.5</a:t>
                      </a:r>
                      <a:r>
                        <a:rPr sz="1350" b="1" spc="-2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350" b="1" spc="-5" dirty="0">
                          <a:latin typeface="Courier New"/>
                          <a:cs typeface="Courier New"/>
                        </a:rPr>
                        <a:t>749</a:t>
                      </a:r>
                      <a:r>
                        <a:rPr sz="1350" b="1" dirty="0">
                          <a:latin typeface="Courier New"/>
                          <a:cs typeface="Courier New"/>
                        </a:rPr>
                        <a:t>9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415"/>
                        </a:lnSpc>
                      </a:pPr>
                      <a:r>
                        <a:rPr sz="1350" b="1" spc="-5" dirty="0">
                          <a:latin typeface="Courier New"/>
                          <a:cs typeface="Courier New"/>
                        </a:rPr>
                        <a:t>-1.8708</a:t>
                      </a:r>
                      <a:r>
                        <a:rPr sz="1350" b="1" dirty="0">
                          <a:latin typeface="Courier New"/>
                          <a:cs typeface="Courier New"/>
                        </a:rPr>
                        <a:t>2</a:t>
                      </a:r>
                      <a:endParaRPr sz="13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object 13"/>
          <p:cNvSpPr txBox="1"/>
          <p:nvPr/>
        </p:nvSpPr>
        <p:spPr>
          <a:xfrm>
            <a:off x="1475623" y="5657746"/>
            <a:ext cx="5168265" cy="113284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720"/>
              </a:spcBef>
              <a:tabLst>
                <a:tab pos="1266825" algn="l"/>
              </a:tabLst>
            </a:pPr>
            <a:r>
              <a:rPr sz="3225" i="1" spc="37" baseline="10335" dirty="0">
                <a:latin typeface="Times New Roman"/>
                <a:cs typeface="Times New Roman"/>
              </a:rPr>
              <a:t>P</a:t>
            </a:r>
            <a:r>
              <a:rPr sz="3225" i="1" spc="-450" baseline="10335" dirty="0">
                <a:latin typeface="Times New Roman"/>
                <a:cs typeface="Times New Roman"/>
              </a:rPr>
              <a:t> </a:t>
            </a:r>
            <a:r>
              <a:rPr sz="5775" spc="-172" baseline="5772" dirty="0">
                <a:latin typeface="Symbol"/>
                <a:cs typeface="Symbol"/>
              </a:rPr>
              <a:t></a:t>
            </a:r>
            <a:r>
              <a:rPr sz="3225" i="1" spc="-172" baseline="10335" dirty="0">
                <a:latin typeface="Times New Roman"/>
                <a:cs typeface="Times New Roman"/>
              </a:rPr>
              <a:t>R</a:t>
            </a:r>
            <a:r>
              <a:rPr sz="3225" spc="-172" baseline="25839" dirty="0">
                <a:latin typeface="Times New Roman"/>
                <a:cs typeface="Times New Roman"/>
              </a:rPr>
              <a:t>ˆ</a:t>
            </a:r>
            <a:r>
              <a:rPr sz="3225" i="1" spc="-172" baseline="10335" dirty="0">
                <a:latin typeface="Times New Roman"/>
                <a:cs typeface="Times New Roman"/>
              </a:rPr>
              <a:t>ifiuto	</a:t>
            </a:r>
            <a:r>
              <a:rPr sz="3225" spc="30" baseline="10335" dirty="0">
                <a:latin typeface="Symbol"/>
                <a:cs typeface="Symbol"/>
              </a:rPr>
              <a:t></a:t>
            </a:r>
            <a:r>
              <a:rPr sz="3225" spc="30" baseline="10335" dirty="0">
                <a:latin typeface="Times New Roman"/>
                <a:cs typeface="Times New Roman"/>
              </a:rPr>
              <a:t> 1 </a:t>
            </a:r>
            <a:r>
              <a:rPr sz="3225" spc="7" baseline="10335" dirty="0">
                <a:latin typeface="Times New Roman"/>
                <a:cs typeface="Times New Roman"/>
              </a:rPr>
              <a:t>| </a:t>
            </a:r>
            <a:r>
              <a:rPr sz="3225" i="1" spc="22" baseline="10335" dirty="0">
                <a:latin typeface="Times New Roman"/>
                <a:cs typeface="Times New Roman"/>
              </a:rPr>
              <a:t>PI </a:t>
            </a:r>
            <a:r>
              <a:rPr sz="5775" spc="-712" baseline="5772" dirty="0">
                <a:latin typeface="Symbol"/>
                <a:cs typeface="Symbol"/>
              </a:rPr>
              <a:t></a:t>
            </a:r>
            <a:r>
              <a:rPr sz="5775" spc="-712" baseline="5772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700" i="1" spc="-45" dirty="0">
                <a:solidFill>
                  <a:srgbClr val="FF0000"/>
                </a:solidFill>
                <a:latin typeface="Arial"/>
                <a:cs typeface="Arial"/>
              </a:rPr>
              <a:t>Φ</a:t>
            </a:r>
            <a:r>
              <a:rPr sz="2550" spc="-45" dirty="0">
                <a:latin typeface="Times New Roman"/>
                <a:cs typeface="Times New Roman"/>
              </a:rPr>
              <a:t>(</a:t>
            </a:r>
            <a:r>
              <a:rPr sz="2550" spc="-45" dirty="0">
                <a:solidFill>
                  <a:srgbClr val="FF0000"/>
                </a:solidFill>
                <a:latin typeface="Times New Roman"/>
                <a:cs typeface="Times New Roman"/>
              </a:rPr>
              <a:t>-2.19 </a:t>
            </a:r>
            <a:r>
              <a:rPr sz="2550" spc="5" dirty="0">
                <a:latin typeface="Times New Roman"/>
                <a:cs typeface="Times New Roman"/>
              </a:rPr>
              <a:t>+</a:t>
            </a:r>
            <a:r>
              <a:rPr sz="2550" spc="-114" dirty="0">
                <a:latin typeface="Times New Roman"/>
                <a:cs typeface="Times New Roman"/>
              </a:rPr>
              <a:t> </a:t>
            </a:r>
            <a:r>
              <a:rPr sz="2550" dirty="0">
                <a:solidFill>
                  <a:srgbClr val="FF0000"/>
                </a:solidFill>
                <a:latin typeface="Times New Roman"/>
                <a:cs typeface="Times New Roman"/>
              </a:rPr>
              <a:t>2.97</a:t>
            </a:r>
            <a:r>
              <a:rPr sz="2550" dirty="0">
                <a:latin typeface="Symbol"/>
                <a:cs typeface="Symbol"/>
              </a:rPr>
              <a:t></a:t>
            </a:r>
            <a:r>
              <a:rPr sz="2550" i="1" dirty="0">
                <a:latin typeface="Times New Roman"/>
                <a:cs typeface="Times New Roman"/>
              </a:rPr>
              <a:t>PI</a:t>
            </a:r>
            <a:r>
              <a:rPr sz="2550" dirty="0">
                <a:latin typeface="Times New Roman"/>
                <a:cs typeface="Times New Roman"/>
              </a:rPr>
              <a:t>)</a:t>
            </a:r>
          </a:p>
          <a:p>
            <a:pPr marL="2848610">
              <a:lnSpc>
                <a:spcPct val="100000"/>
              </a:lnSpc>
              <a:spcBef>
                <a:spcPts val="409"/>
              </a:spcBef>
              <a:tabLst>
                <a:tab pos="3875404" algn="l"/>
              </a:tabLst>
            </a:pPr>
            <a:r>
              <a:rPr sz="2550" dirty="0">
                <a:latin typeface="Times New Roman"/>
                <a:cs typeface="Times New Roman"/>
              </a:rPr>
              <a:t>(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dirty="0">
                <a:solidFill>
                  <a:srgbClr val="FF0000"/>
                </a:solidFill>
                <a:latin typeface="Times New Roman"/>
                <a:cs typeface="Times New Roman"/>
              </a:rPr>
              <a:t>.16</a:t>
            </a:r>
            <a:r>
              <a:rPr sz="2550" dirty="0">
                <a:latin typeface="Times New Roman"/>
                <a:cs typeface="Times New Roman"/>
              </a:rPr>
              <a:t>)	</a:t>
            </a:r>
            <a:r>
              <a:rPr sz="2550" spc="5" dirty="0">
                <a:latin typeface="Times New Roman"/>
                <a:cs typeface="Times New Roman"/>
              </a:rPr>
              <a:t>(</a:t>
            </a:r>
            <a:r>
              <a:rPr lang="it-IT" sz="2550" spc="5" dirty="0">
                <a:latin typeface="Times New Roman"/>
                <a:cs typeface="Times New Roman"/>
              </a:rPr>
              <a:t>0</a:t>
            </a:r>
            <a:r>
              <a:rPr sz="2550" spc="5" dirty="0">
                <a:solidFill>
                  <a:srgbClr val="FF0000"/>
                </a:solidFill>
                <a:latin typeface="Times New Roman"/>
                <a:cs typeface="Times New Roman"/>
              </a:rPr>
              <a:t>.47</a:t>
            </a:r>
            <a:r>
              <a:rPr sz="2550" spc="5" dirty="0">
                <a:latin typeface="Times New Roman"/>
                <a:cs typeface="Times New Roman"/>
              </a:rPr>
              <a:t>)</a:t>
            </a:r>
            <a:endParaRPr sz="2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67057" y="1591944"/>
            <a:ext cx="4406900" cy="45529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14"/>
              </a:spcBef>
            </a:pPr>
            <a:r>
              <a:rPr sz="2400" b="0" i="1" spc="-142" baseline="5208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4200" b="0" spc="-142" baseline="2976" dirty="0">
                <a:solidFill>
                  <a:srgbClr val="000000"/>
                </a:solidFill>
                <a:latin typeface="Symbol"/>
                <a:cs typeface="Symbol"/>
              </a:rPr>
              <a:t></a:t>
            </a:r>
            <a:r>
              <a:rPr sz="2400" b="0" i="1" spc="-142" baseline="5208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400" b="0" spc="-142" baseline="20833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2400" b="0" i="1" spc="-142" baseline="5208" dirty="0">
                <a:solidFill>
                  <a:srgbClr val="000000"/>
                </a:solidFill>
                <a:latin typeface="Times New Roman"/>
                <a:cs typeface="Times New Roman"/>
              </a:rPr>
              <a:t>ifiuto </a:t>
            </a:r>
            <a:r>
              <a:rPr sz="2400" b="0" spc="-7" baseline="5208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2400" b="0" spc="-7" baseline="5208" dirty="0">
                <a:solidFill>
                  <a:srgbClr val="000000"/>
                </a:solidFill>
                <a:latin typeface="Times New Roman"/>
                <a:cs typeface="Times New Roman"/>
              </a:rPr>
              <a:t> 1 | </a:t>
            </a:r>
            <a:r>
              <a:rPr sz="2400" b="0" i="1" spc="-15" baseline="5208" dirty="0">
                <a:solidFill>
                  <a:srgbClr val="000000"/>
                </a:solidFill>
                <a:latin typeface="Times New Roman"/>
                <a:cs typeface="Times New Roman"/>
              </a:rPr>
              <a:t>PI </a:t>
            </a:r>
            <a:r>
              <a:rPr sz="4200" b="0" spc="-592" baseline="2976" dirty="0">
                <a:solidFill>
                  <a:srgbClr val="000000"/>
                </a:solidFill>
                <a:latin typeface="Symbol"/>
                <a:cs typeface="Symbol"/>
              </a:rPr>
              <a:t></a:t>
            </a:r>
            <a:r>
              <a:rPr sz="4200" b="0" spc="-592" baseline="2976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50" b="0" dirty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2700" b="0" i="1" spc="-50" dirty="0">
                <a:solidFill>
                  <a:srgbClr val="000000"/>
                </a:solidFill>
                <a:latin typeface="Arial"/>
                <a:cs typeface="Arial"/>
              </a:rPr>
              <a:t>Φ</a:t>
            </a:r>
            <a:r>
              <a:rPr sz="2550" b="0" spc="-50" dirty="0">
                <a:solidFill>
                  <a:srgbClr val="000000"/>
                </a:solidFill>
                <a:latin typeface="Times New Roman"/>
                <a:cs typeface="Times New Roman"/>
              </a:rPr>
              <a:t>(-2.19 </a:t>
            </a:r>
            <a:r>
              <a:rPr sz="2550" b="0" dirty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2550" b="0" spc="-3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5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2.97</a:t>
            </a:r>
            <a:r>
              <a:rPr sz="2550" b="0" spc="-5" dirty="0">
                <a:solidFill>
                  <a:srgbClr val="000000"/>
                </a:solidFill>
                <a:latin typeface="Symbol"/>
                <a:cs typeface="Symbol"/>
              </a:rPr>
              <a:t></a:t>
            </a:r>
            <a:r>
              <a:rPr sz="255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PI</a:t>
            </a:r>
            <a:r>
              <a:rPr sz="255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68294" y="2001249"/>
            <a:ext cx="8417005" cy="4426533"/>
          </a:xfrm>
          <a:prstGeom prst="rect">
            <a:avLst/>
          </a:prstGeom>
        </p:spPr>
        <p:txBody>
          <a:bodyPr vert="horz" wrap="square" lIns="0" tIns="112395" rIns="0" bIns="0" rtlCol="0">
            <a:spAutoFit/>
          </a:bodyPr>
          <a:lstStyle/>
          <a:p>
            <a:pPr marL="2733040">
              <a:lnSpc>
                <a:spcPct val="100000"/>
              </a:lnSpc>
              <a:spcBef>
                <a:spcPts val="885"/>
              </a:spcBef>
              <a:tabLst>
                <a:tab pos="3594100" algn="l"/>
              </a:tabLst>
            </a:pPr>
            <a:r>
              <a:rPr sz="2550" spc="-5" dirty="0">
                <a:latin typeface="Times New Roman"/>
                <a:cs typeface="Times New Roman"/>
              </a:rPr>
              <a:t>(.16)	(.47)</a:t>
            </a:r>
            <a:endParaRPr sz="2550" dirty="0">
              <a:latin typeface="Times New Roman"/>
              <a:cs typeface="Times New Roman"/>
            </a:endParaRPr>
          </a:p>
          <a:p>
            <a:pPr marL="273685" indent="-223520">
              <a:lnSpc>
                <a:spcPct val="100000"/>
              </a:lnSpc>
              <a:spcBef>
                <a:spcPts val="795"/>
              </a:spcBef>
              <a:buClr>
                <a:srgbClr val="FFCC00"/>
              </a:buClr>
              <a:buFont typeface="Arial"/>
              <a:buChar char="•"/>
              <a:tabLst>
                <a:tab pos="274320" algn="l"/>
              </a:tabLst>
            </a:pPr>
            <a:r>
              <a:rPr sz="2550" spc="-5" dirty="0">
                <a:latin typeface="Times New Roman"/>
                <a:cs typeface="Times New Roman"/>
              </a:rPr>
              <a:t>Coefficiente positivo: </a:t>
            </a:r>
            <a:r>
              <a:rPr sz="2550" dirty="0">
                <a:latin typeface="Times New Roman"/>
                <a:cs typeface="Times New Roman"/>
              </a:rPr>
              <a:t>ha</a:t>
            </a:r>
            <a:r>
              <a:rPr sz="2550" spc="-50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senso?</a:t>
            </a:r>
            <a:endParaRPr sz="2550" dirty="0">
              <a:latin typeface="Times New Roman"/>
              <a:cs typeface="Times New Roman"/>
            </a:endParaRPr>
          </a:p>
          <a:p>
            <a:pPr marL="273685" indent="-223520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Arial"/>
              <a:buChar char="•"/>
              <a:tabLst>
                <a:tab pos="274320" algn="l"/>
                <a:tab pos="3115945" algn="l"/>
              </a:tabLst>
            </a:pPr>
            <a:r>
              <a:rPr sz="2550" spc="-5" dirty="0">
                <a:latin typeface="Times New Roman"/>
                <a:cs typeface="Times New Roman"/>
              </a:rPr>
              <a:t>Standard </a:t>
            </a:r>
            <a:r>
              <a:rPr sz="2550" spc="-10" dirty="0">
                <a:latin typeface="Times New Roman"/>
                <a:cs typeface="Times New Roman"/>
              </a:rPr>
              <a:t>errors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ha </a:t>
            </a:r>
            <a:r>
              <a:rPr sz="2550" spc="-5" dirty="0">
                <a:latin typeface="Times New Roman"/>
                <a:cs typeface="Times New Roman"/>
              </a:rPr>
              <a:t>la	solita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interpretazione</a:t>
            </a:r>
            <a:endParaRPr sz="2550" dirty="0">
              <a:latin typeface="Times New Roman"/>
              <a:cs typeface="Times New Roman"/>
            </a:endParaRPr>
          </a:p>
          <a:p>
            <a:pPr marL="273685" indent="-223520">
              <a:lnSpc>
                <a:spcPct val="100000"/>
              </a:lnSpc>
              <a:spcBef>
                <a:spcPts val="805"/>
              </a:spcBef>
              <a:buClr>
                <a:srgbClr val="FFCC00"/>
              </a:buClr>
              <a:buFont typeface="Arial"/>
              <a:buChar char="•"/>
              <a:tabLst>
                <a:tab pos="274320" algn="l"/>
              </a:tabLst>
            </a:pPr>
            <a:r>
              <a:rPr sz="2550" spc="-5" dirty="0">
                <a:latin typeface="Times New Roman"/>
                <a:cs typeface="Times New Roman"/>
              </a:rPr>
              <a:t>Probabilità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prevista:</a:t>
            </a:r>
            <a:endParaRPr sz="2550" dirty="0">
              <a:latin typeface="Times New Roman"/>
              <a:cs typeface="Times New Roman"/>
            </a:endParaRPr>
          </a:p>
          <a:p>
            <a:pPr marL="472440">
              <a:lnSpc>
                <a:spcPct val="100000"/>
              </a:lnSpc>
              <a:spcBef>
                <a:spcPts val="565"/>
              </a:spcBef>
              <a:tabLst>
                <a:tab pos="5212080" algn="l"/>
              </a:tabLst>
            </a:pPr>
            <a:r>
              <a:rPr sz="2400" i="1" spc="-142" baseline="5208" dirty="0">
                <a:latin typeface="Times New Roman"/>
                <a:cs typeface="Times New Roman"/>
              </a:rPr>
              <a:t>P</a:t>
            </a:r>
            <a:r>
              <a:rPr sz="4200" spc="-142" baseline="2976" dirty="0">
                <a:latin typeface="Symbol"/>
                <a:cs typeface="Symbol"/>
              </a:rPr>
              <a:t></a:t>
            </a:r>
            <a:r>
              <a:rPr sz="2400" i="1" spc="-142" baseline="5208" dirty="0">
                <a:latin typeface="Times New Roman"/>
                <a:cs typeface="Times New Roman"/>
              </a:rPr>
              <a:t>R</a:t>
            </a:r>
            <a:r>
              <a:rPr sz="2400" spc="-142" baseline="20833" dirty="0">
                <a:latin typeface="Times New Roman"/>
                <a:cs typeface="Times New Roman"/>
              </a:rPr>
              <a:t>ˆ</a:t>
            </a:r>
            <a:r>
              <a:rPr sz="2400" i="1" spc="-142" baseline="5208" dirty="0">
                <a:latin typeface="Times New Roman"/>
                <a:cs typeface="Times New Roman"/>
              </a:rPr>
              <a:t>ifiuto  </a:t>
            </a:r>
            <a:r>
              <a:rPr sz="2400" spc="-7" baseline="5208" dirty="0">
                <a:latin typeface="Symbol"/>
                <a:cs typeface="Symbol"/>
              </a:rPr>
              <a:t></a:t>
            </a:r>
            <a:r>
              <a:rPr sz="2400" spc="-7" baseline="5208" dirty="0">
                <a:latin typeface="Times New Roman"/>
                <a:cs typeface="Times New Roman"/>
              </a:rPr>
              <a:t> 1 | </a:t>
            </a:r>
            <a:r>
              <a:rPr sz="2400" i="1" spc="-15" baseline="5208" dirty="0">
                <a:latin typeface="Times New Roman"/>
                <a:cs typeface="Times New Roman"/>
              </a:rPr>
              <a:t>PI </a:t>
            </a:r>
            <a:r>
              <a:rPr sz="2400" spc="-7" baseline="5208" dirty="0">
                <a:latin typeface="Symbol"/>
                <a:cs typeface="Symbol"/>
              </a:rPr>
              <a:t></a:t>
            </a:r>
            <a:r>
              <a:rPr sz="2400" spc="-7" baseline="5208" dirty="0">
                <a:latin typeface="Times New Roman"/>
                <a:cs typeface="Times New Roman"/>
              </a:rPr>
              <a:t> </a:t>
            </a:r>
            <a:r>
              <a:rPr sz="2400" spc="-127" baseline="5208" dirty="0">
                <a:latin typeface="Times New Roman"/>
                <a:cs typeface="Times New Roman"/>
              </a:rPr>
              <a:t>0.3</a:t>
            </a:r>
            <a:r>
              <a:rPr sz="4200" spc="-127" baseline="2976" dirty="0">
                <a:latin typeface="Symbol"/>
                <a:cs typeface="Symbol"/>
              </a:rPr>
              <a:t></a:t>
            </a:r>
            <a:r>
              <a:rPr sz="4200" spc="-442" baseline="2976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= </a:t>
            </a:r>
            <a:r>
              <a:rPr sz="2700" i="1" spc="-25" dirty="0">
                <a:latin typeface="Arial"/>
                <a:cs typeface="Arial"/>
              </a:rPr>
              <a:t>Φ</a:t>
            </a:r>
            <a:r>
              <a:rPr sz="2550" spc="-25" dirty="0">
                <a:latin typeface="Times New Roman"/>
                <a:cs typeface="Times New Roman"/>
              </a:rPr>
              <a:t>(-2.19+2.97</a:t>
            </a:r>
            <a:r>
              <a:rPr sz="2550" spc="-25" dirty="0">
                <a:latin typeface="Symbol"/>
                <a:cs typeface="Symbol"/>
              </a:rPr>
              <a:t></a:t>
            </a:r>
            <a:r>
              <a:rPr lang="it-IT" sz="2550" spc="-25" dirty="0">
                <a:latin typeface="Symbol"/>
                <a:cs typeface="Symbol"/>
              </a:rPr>
              <a:t>0</a:t>
            </a:r>
            <a:r>
              <a:rPr sz="2550" spc="-25" dirty="0">
                <a:latin typeface="Times New Roman"/>
                <a:cs typeface="Times New Roman"/>
              </a:rPr>
              <a:t>.3)	</a:t>
            </a:r>
            <a:r>
              <a:rPr sz="2550" dirty="0">
                <a:latin typeface="Times New Roman"/>
                <a:cs typeface="Times New Roman"/>
              </a:rPr>
              <a:t>= </a:t>
            </a:r>
            <a:r>
              <a:rPr sz="2700" i="1" spc="-45" dirty="0">
                <a:latin typeface="Arial"/>
                <a:cs typeface="Arial"/>
              </a:rPr>
              <a:t>Φ</a:t>
            </a:r>
            <a:r>
              <a:rPr sz="2550" spc="-45" dirty="0">
                <a:latin typeface="Times New Roman"/>
                <a:cs typeface="Times New Roman"/>
              </a:rPr>
              <a:t>(-1.30) 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sz="2550" spc="-45" dirty="0">
                <a:latin typeface="Times New Roman"/>
                <a:cs typeface="Times New Roman"/>
              </a:rPr>
              <a:t> </a:t>
            </a:r>
            <a:r>
              <a:rPr lang="it-IT" sz="2550" spc="-45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.097</a:t>
            </a:r>
            <a:endParaRPr sz="2550" dirty="0">
              <a:latin typeface="Times New Roman"/>
              <a:cs typeface="Times New Roman"/>
            </a:endParaRPr>
          </a:p>
          <a:p>
            <a:pPr marL="273685" indent="-223520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Arial"/>
              <a:buChar char="•"/>
              <a:tabLst>
                <a:tab pos="274320" algn="l"/>
              </a:tabLst>
            </a:pPr>
            <a:r>
              <a:rPr sz="2550" spc="-5" dirty="0">
                <a:latin typeface="Times New Roman"/>
                <a:cs typeface="Times New Roman"/>
              </a:rPr>
              <a:t>Effetto del </a:t>
            </a:r>
            <a:r>
              <a:rPr sz="2550" spc="-10" dirty="0">
                <a:latin typeface="Times New Roman"/>
                <a:cs typeface="Times New Roman"/>
              </a:rPr>
              <a:t>cambamento </a:t>
            </a:r>
            <a:r>
              <a:rPr sz="2550" spc="-5" dirty="0">
                <a:latin typeface="Times New Roman"/>
                <a:cs typeface="Times New Roman"/>
              </a:rPr>
              <a:t>in </a:t>
            </a:r>
            <a:r>
              <a:rPr sz="2550" i="1" dirty="0">
                <a:latin typeface="Times New Roman"/>
                <a:cs typeface="Times New Roman"/>
              </a:rPr>
              <a:t>PI </a:t>
            </a:r>
            <a:r>
              <a:rPr sz="2550" spc="-5" dirty="0">
                <a:latin typeface="Times New Roman"/>
                <a:cs typeface="Times New Roman"/>
              </a:rPr>
              <a:t>da 0.3 </a:t>
            </a:r>
            <a:r>
              <a:rPr sz="2550" dirty="0">
                <a:latin typeface="Times New Roman"/>
                <a:cs typeface="Times New Roman"/>
              </a:rPr>
              <a:t>a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0.4:</a:t>
            </a:r>
            <a:endParaRPr sz="2550" dirty="0">
              <a:latin typeface="Times New Roman"/>
              <a:cs typeface="Times New Roman"/>
            </a:endParaRPr>
          </a:p>
          <a:p>
            <a:pPr marL="273685" marR="436245" indent="280670">
              <a:lnSpc>
                <a:spcPts val="3740"/>
              </a:lnSpc>
              <a:spcBef>
                <a:spcPts val="375"/>
              </a:spcBef>
            </a:pPr>
            <a:r>
              <a:rPr sz="2400" i="1" spc="-142" baseline="5208" dirty="0">
                <a:latin typeface="Times New Roman"/>
                <a:cs typeface="Times New Roman"/>
              </a:rPr>
              <a:t>P</a:t>
            </a:r>
            <a:r>
              <a:rPr sz="4200" spc="-142" baseline="2976" dirty="0">
                <a:latin typeface="Symbol"/>
                <a:cs typeface="Symbol"/>
              </a:rPr>
              <a:t></a:t>
            </a:r>
            <a:r>
              <a:rPr sz="2400" i="1" spc="-142" baseline="5208" dirty="0">
                <a:latin typeface="Times New Roman"/>
                <a:cs typeface="Times New Roman"/>
              </a:rPr>
              <a:t>R</a:t>
            </a:r>
            <a:r>
              <a:rPr sz="2400" spc="-142" baseline="20833" dirty="0">
                <a:latin typeface="Times New Roman"/>
                <a:cs typeface="Times New Roman"/>
              </a:rPr>
              <a:t>ˆ</a:t>
            </a:r>
            <a:r>
              <a:rPr sz="2400" i="1" spc="-142" baseline="5208" dirty="0">
                <a:latin typeface="Times New Roman"/>
                <a:cs typeface="Times New Roman"/>
              </a:rPr>
              <a:t>ifiuto </a:t>
            </a:r>
            <a:r>
              <a:rPr sz="2400" spc="-7" baseline="5208" dirty="0">
                <a:latin typeface="Symbol"/>
                <a:cs typeface="Symbol"/>
              </a:rPr>
              <a:t></a:t>
            </a:r>
            <a:r>
              <a:rPr sz="2400" spc="-7" baseline="5208" dirty="0">
                <a:latin typeface="Times New Roman"/>
                <a:cs typeface="Times New Roman"/>
              </a:rPr>
              <a:t> 1 | </a:t>
            </a:r>
            <a:r>
              <a:rPr sz="2400" i="1" spc="-15" baseline="5208" dirty="0">
                <a:latin typeface="Times New Roman"/>
                <a:cs typeface="Times New Roman"/>
              </a:rPr>
              <a:t>PI </a:t>
            </a:r>
            <a:r>
              <a:rPr sz="2400" spc="-7" baseline="5208" dirty="0">
                <a:latin typeface="Symbol"/>
                <a:cs typeface="Symbol"/>
              </a:rPr>
              <a:t></a:t>
            </a:r>
            <a:r>
              <a:rPr sz="2400" spc="-7" baseline="5208" dirty="0">
                <a:latin typeface="Times New Roman"/>
                <a:cs typeface="Times New Roman"/>
              </a:rPr>
              <a:t> </a:t>
            </a:r>
            <a:r>
              <a:rPr sz="2400" spc="-112" baseline="5208" dirty="0">
                <a:latin typeface="Times New Roman"/>
                <a:cs typeface="Times New Roman"/>
              </a:rPr>
              <a:t>0.4</a:t>
            </a:r>
            <a:r>
              <a:rPr sz="4200" spc="-112" baseline="2976" dirty="0">
                <a:latin typeface="Symbol"/>
                <a:cs typeface="Symbol"/>
              </a:rPr>
              <a:t></a:t>
            </a:r>
            <a:r>
              <a:rPr sz="4200" spc="-112" baseline="2976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= </a:t>
            </a:r>
            <a:r>
              <a:rPr sz="2700" i="1" spc="-25" dirty="0">
                <a:latin typeface="Arial"/>
                <a:cs typeface="Arial"/>
              </a:rPr>
              <a:t>Φ</a:t>
            </a:r>
            <a:r>
              <a:rPr sz="2550" spc="-25" dirty="0">
                <a:latin typeface="Times New Roman"/>
                <a:cs typeface="Times New Roman"/>
              </a:rPr>
              <a:t>(-2.19+2.97</a:t>
            </a:r>
            <a:r>
              <a:rPr sz="2550" spc="-25" dirty="0">
                <a:latin typeface="Symbol"/>
                <a:cs typeface="Symbol"/>
              </a:rPr>
              <a:t></a:t>
            </a:r>
            <a:r>
              <a:rPr lang="it-IT" sz="2550" spc="-25" dirty="0">
                <a:latin typeface="Symbol"/>
                <a:cs typeface="Symbol"/>
              </a:rPr>
              <a:t>0</a:t>
            </a:r>
            <a:r>
              <a:rPr sz="2550" spc="-25" dirty="0">
                <a:latin typeface="Times New Roman"/>
                <a:cs typeface="Times New Roman"/>
              </a:rPr>
              <a:t>.4) 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lang="el-GR" sz="2700" i="1" spc="-45" dirty="0">
                <a:latin typeface="Arial"/>
                <a:cs typeface="Arial"/>
              </a:rPr>
              <a:t> Φ</a:t>
            </a:r>
            <a:r>
              <a:rPr lang="el-GR" sz="2550" spc="-45" dirty="0">
                <a:latin typeface="Times New Roman"/>
                <a:cs typeface="Times New Roman"/>
              </a:rPr>
              <a:t>(-1.</a:t>
            </a:r>
            <a:r>
              <a:rPr lang="it-IT" sz="2550" spc="-45" dirty="0">
                <a:latin typeface="Times New Roman"/>
                <a:cs typeface="Times New Roman"/>
              </a:rPr>
              <a:t>00</a:t>
            </a:r>
            <a:r>
              <a:rPr lang="el-GR" sz="2550" spc="-45" dirty="0">
                <a:latin typeface="Times New Roman"/>
                <a:cs typeface="Times New Roman"/>
              </a:rPr>
              <a:t>)</a:t>
            </a:r>
            <a:r>
              <a:rPr sz="2550" dirty="0">
                <a:latin typeface="Times New Roman"/>
                <a:cs typeface="Times New Roman"/>
              </a:rPr>
              <a:t> </a:t>
            </a:r>
            <a:r>
              <a:rPr lang="it-IT" sz="2550" dirty="0">
                <a:latin typeface="Times New Roman"/>
                <a:cs typeface="Times New Roman"/>
              </a:rPr>
              <a:t>=0</a:t>
            </a:r>
            <a:r>
              <a:rPr sz="2550" spc="-5" dirty="0">
                <a:latin typeface="Times New Roman"/>
                <a:cs typeface="Times New Roman"/>
              </a:rPr>
              <a:t>.159  Probabilità prevista </a:t>
            </a:r>
            <a:r>
              <a:rPr sz="2550" dirty="0">
                <a:latin typeface="Times New Roman"/>
                <a:cs typeface="Times New Roman"/>
              </a:rPr>
              <a:t>di </a:t>
            </a:r>
            <a:r>
              <a:rPr sz="2550" spc="-5" dirty="0">
                <a:latin typeface="Times New Roman"/>
                <a:cs typeface="Times New Roman"/>
              </a:rPr>
              <a:t>rifiuto </a:t>
            </a:r>
            <a:r>
              <a:rPr sz="2550" spc="-10" dirty="0">
                <a:latin typeface="Times New Roman"/>
                <a:cs typeface="Times New Roman"/>
              </a:rPr>
              <a:t>cresce </a:t>
            </a:r>
            <a:r>
              <a:rPr sz="2550" dirty="0">
                <a:latin typeface="Times New Roman"/>
                <a:cs typeface="Times New Roman"/>
              </a:rPr>
              <a:t>da </a:t>
            </a:r>
            <a:r>
              <a:rPr sz="2550" spc="-5" dirty="0">
                <a:latin typeface="Times New Roman"/>
                <a:cs typeface="Times New Roman"/>
              </a:rPr>
              <a:t>0.097 </a:t>
            </a:r>
            <a:r>
              <a:rPr sz="2550" dirty="0">
                <a:latin typeface="Times New Roman"/>
                <a:cs typeface="Times New Roman"/>
              </a:rPr>
              <a:t>a</a:t>
            </a:r>
            <a:r>
              <a:rPr sz="2550" spc="-9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0.159</a:t>
            </a:r>
            <a:r>
              <a:rPr lang="it-IT" sz="2550" spc="-5" dirty="0">
                <a:latin typeface="Times New Roman"/>
                <a:cs typeface="Times New Roman"/>
              </a:rPr>
              <a:t>=0.062 in percentuale (6.2%)</a:t>
            </a:r>
            <a:endParaRPr sz="2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75635"/>
            <a:ext cx="674878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Regressione multipla</a:t>
            </a:r>
            <a:r>
              <a:rPr spc="-50" dirty="0"/>
              <a:t> </a:t>
            </a:r>
            <a:r>
              <a:rPr spc="10" dirty="0"/>
              <a:t>Probit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77409" y="1899024"/>
            <a:ext cx="7943215" cy="286956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149860" algn="ctr">
              <a:lnSpc>
                <a:spcPct val="100000"/>
              </a:lnSpc>
              <a:spcBef>
                <a:spcPts val="105"/>
              </a:spcBef>
            </a:pPr>
            <a:r>
              <a:rPr sz="2550" dirty="0">
                <a:latin typeface="Times New Roman"/>
                <a:cs typeface="Times New Roman"/>
              </a:rPr>
              <a:t>Pr(</a:t>
            </a:r>
            <a:r>
              <a:rPr sz="2550" i="1" dirty="0">
                <a:latin typeface="Times New Roman"/>
                <a:cs typeface="Times New Roman"/>
              </a:rPr>
              <a:t>Y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550" spc="-5" dirty="0">
                <a:latin typeface="Times New Roman"/>
                <a:cs typeface="Times New Roman"/>
              </a:rPr>
              <a:t>1|</a:t>
            </a:r>
            <a:r>
              <a:rPr sz="2550" i="1" spc="-5" dirty="0">
                <a:latin typeface="Times New Roman"/>
                <a:cs typeface="Times New Roman"/>
              </a:rPr>
              <a:t>X</a:t>
            </a:r>
            <a:r>
              <a:rPr sz="2475" spc="-7" baseline="-11784" dirty="0">
                <a:latin typeface="Times New Roman"/>
                <a:cs typeface="Times New Roman"/>
              </a:rPr>
              <a:t>1</a:t>
            </a:r>
            <a:r>
              <a:rPr sz="2550" spc="-5" dirty="0">
                <a:latin typeface="Times New Roman"/>
                <a:cs typeface="Times New Roman"/>
              </a:rPr>
              <a:t>, </a:t>
            </a:r>
            <a:r>
              <a:rPr sz="2550" i="1" spc="5" dirty="0">
                <a:latin typeface="Times New Roman"/>
                <a:cs typeface="Times New Roman"/>
              </a:rPr>
              <a:t>X</a:t>
            </a:r>
            <a:r>
              <a:rPr sz="2475" spc="7" baseline="-11784" dirty="0">
                <a:latin typeface="Times New Roman"/>
                <a:cs typeface="Times New Roman"/>
              </a:rPr>
              <a:t>2</a:t>
            </a:r>
            <a:r>
              <a:rPr sz="2550" spc="5" dirty="0">
                <a:latin typeface="Times New Roman"/>
                <a:cs typeface="Times New Roman"/>
              </a:rPr>
              <a:t>) = </a:t>
            </a:r>
            <a:r>
              <a:rPr sz="2700" i="1" spc="-110" dirty="0">
                <a:latin typeface="Arial"/>
                <a:cs typeface="Arial"/>
              </a:rPr>
              <a:t>Φ</a:t>
            </a:r>
            <a:r>
              <a:rPr sz="2550" spc="-110" dirty="0">
                <a:latin typeface="Times New Roman"/>
                <a:cs typeface="Times New Roman"/>
              </a:rPr>
              <a:t>(</a:t>
            </a:r>
            <a:r>
              <a:rPr sz="2700" i="1" spc="-110" dirty="0">
                <a:latin typeface="Arial"/>
                <a:cs typeface="Arial"/>
              </a:rPr>
              <a:t>β</a:t>
            </a:r>
            <a:r>
              <a:rPr sz="2475" spc="-165" baseline="-11784" dirty="0">
                <a:latin typeface="Times New Roman"/>
                <a:cs typeface="Times New Roman"/>
              </a:rPr>
              <a:t>0 </a:t>
            </a:r>
            <a:r>
              <a:rPr sz="2550" spc="5" dirty="0">
                <a:latin typeface="Times New Roman"/>
                <a:cs typeface="Times New Roman"/>
              </a:rPr>
              <a:t>+ </a:t>
            </a:r>
            <a:r>
              <a:rPr sz="2700" i="1" spc="-30" dirty="0">
                <a:latin typeface="Arial"/>
                <a:cs typeface="Arial"/>
              </a:rPr>
              <a:t>β</a:t>
            </a:r>
            <a:r>
              <a:rPr sz="2475" spc="-44" baseline="-11784" dirty="0">
                <a:latin typeface="Times New Roman"/>
                <a:cs typeface="Times New Roman"/>
              </a:rPr>
              <a:t>1</a:t>
            </a:r>
            <a:r>
              <a:rPr sz="2550" i="1" spc="-30" dirty="0">
                <a:latin typeface="Times New Roman"/>
                <a:cs typeface="Times New Roman"/>
              </a:rPr>
              <a:t>X</a:t>
            </a:r>
            <a:r>
              <a:rPr sz="2475" spc="-44" baseline="-11784" dirty="0">
                <a:latin typeface="Times New Roman"/>
                <a:cs typeface="Times New Roman"/>
              </a:rPr>
              <a:t>1 </a:t>
            </a:r>
            <a:r>
              <a:rPr sz="2550" spc="5" dirty="0">
                <a:latin typeface="Times New Roman"/>
                <a:cs typeface="Times New Roman"/>
              </a:rPr>
              <a:t>+</a:t>
            </a:r>
            <a:r>
              <a:rPr sz="2550" spc="-195" dirty="0">
                <a:latin typeface="Times New Roman"/>
                <a:cs typeface="Times New Roman"/>
              </a:rPr>
              <a:t> </a:t>
            </a:r>
            <a:r>
              <a:rPr sz="270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2</a:t>
            </a:r>
            <a:r>
              <a:rPr sz="2550" i="1" spc="-25" dirty="0">
                <a:latin typeface="Times New Roman"/>
                <a:cs typeface="Times New Roman"/>
              </a:rPr>
              <a:t>X</a:t>
            </a:r>
            <a:r>
              <a:rPr sz="2475" spc="-37" baseline="-11784" dirty="0">
                <a:latin typeface="Times New Roman"/>
                <a:cs typeface="Times New Roman"/>
              </a:rPr>
              <a:t>2</a:t>
            </a:r>
            <a:r>
              <a:rPr sz="2550" spc="-2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750">
              <a:latin typeface="Times New Roman"/>
              <a:cs typeface="Times New Roman"/>
            </a:endParaRPr>
          </a:p>
          <a:p>
            <a:pPr marL="275590" indent="-225425">
              <a:lnSpc>
                <a:spcPct val="100000"/>
              </a:lnSpc>
              <a:buClr>
                <a:srgbClr val="FFCC00"/>
              </a:buClr>
              <a:buSzPct val="94444"/>
              <a:buFont typeface="Arial"/>
              <a:buChar char="•"/>
              <a:tabLst>
                <a:tab pos="276225" algn="l"/>
                <a:tab pos="685165" algn="l"/>
              </a:tabLst>
            </a:pPr>
            <a:r>
              <a:rPr sz="2700" i="1" spc="-305" dirty="0">
                <a:latin typeface="Arial"/>
                <a:cs typeface="Arial"/>
              </a:rPr>
              <a:t>Φ	</a:t>
            </a:r>
            <a:r>
              <a:rPr sz="2550" spc="-5" dirty="0">
                <a:latin typeface="Times New Roman"/>
                <a:cs typeface="Times New Roman"/>
              </a:rPr>
              <a:t>come</a:t>
            </a:r>
            <a:r>
              <a:rPr sz="2550" spc="-1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prima.</a:t>
            </a:r>
            <a:endParaRPr sz="2550">
              <a:latin typeface="Times New Roman"/>
              <a:cs typeface="Times New Roman"/>
            </a:endParaRPr>
          </a:p>
          <a:p>
            <a:pPr marL="275590" indent="-225425">
              <a:lnSpc>
                <a:spcPct val="100000"/>
              </a:lnSpc>
              <a:spcBef>
                <a:spcPts val="680"/>
              </a:spcBef>
              <a:buClr>
                <a:srgbClr val="FFCC00"/>
              </a:buClr>
              <a:buFont typeface="Arial"/>
              <a:buChar char="•"/>
              <a:tabLst>
                <a:tab pos="276225" algn="l"/>
              </a:tabLst>
            </a:pPr>
            <a:r>
              <a:rPr sz="2550" i="1" dirty="0">
                <a:latin typeface="Times New Roman"/>
                <a:cs typeface="Times New Roman"/>
              </a:rPr>
              <a:t>z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0 </a:t>
            </a:r>
            <a:r>
              <a:rPr sz="2550" spc="5" dirty="0">
                <a:latin typeface="Times New Roman"/>
                <a:cs typeface="Times New Roman"/>
              </a:rPr>
              <a:t>+ </a:t>
            </a:r>
            <a:r>
              <a:rPr sz="270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50" i="1" spc="-25" dirty="0">
                <a:latin typeface="Times New Roman"/>
                <a:cs typeface="Times New Roman"/>
              </a:rPr>
              <a:t>X</a:t>
            </a:r>
            <a:r>
              <a:rPr sz="2475" spc="-37" baseline="-11784" dirty="0">
                <a:latin typeface="Times New Roman"/>
                <a:cs typeface="Times New Roman"/>
              </a:rPr>
              <a:t>1 </a:t>
            </a:r>
            <a:r>
              <a:rPr sz="2550" spc="5" dirty="0">
                <a:latin typeface="Times New Roman"/>
                <a:cs typeface="Times New Roman"/>
              </a:rPr>
              <a:t>+ </a:t>
            </a:r>
            <a:r>
              <a:rPr sz="2700" i="1" spc="-30" dirty="0">
                <a:latin typeface="Arial"/>
                <a:cs typeface="Arial"/>
              </a:rPr>
              <a:t>β</a:t>
            </a:r>
            <a:r>
              <a:rPr sz="2475" spc="-44" baseline="-11784" dirty="0">
                <a:latin typeface="Times New Roman"/>
                <a:cs typeface="Times New Roman"/>
              </a:rPr>
              <a:t>2</a:t>
            </a:r>
            <a:r>
              <a:rPr sz="2550" i="1" spc="-30" dirty="0">
                <a:latin typeface="Times New Roman"/>
                <a:cs typeface="Times New Roman"/>
              </a:rPr>
              <a:t>X</a:t>
            </a:r>
            <a:r>
              <a:rPr sz="2475" spc="-44" baseline="-11784" dirty="0">
                <a:latin typeface="Times New Roman"/>
                <a:cs typeface="Times New Roman"/>
              </a:rPr>
              <a:t>2 </a:t>
            </a:r>
            <a:r>
              <a:rPr sz="2550" spc="-5" dirty="0">
                <a:latin typeface="Times New Roman"/>
                <a:cs typeface="Times New Roman"/>
              </a:rPr>
              <a:t>come</a:t>
            </a:r>
            <a:r>
              <a:rPr sz="2550" spc="-41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prima</a:t>
            </a:r>
            <a:endParaRPr sz="2550">
              <a:latin typeface="Times New Roman"/>
              <a:cs typeface="Times New Roman"/>
            </a:endParaRPr>
          </a:p>
          <a:p>
            <a:pPr marL="275590" marR="43180" indent="-225425">
              <a:lnSpc>
                <a:spcPct val="119800"/>
              </a:lnSpc>
              <a:spcBef>
                <a:spcPts val="45"/>
              </a:spcBef>
              <a:buClr>
                <a:srgbClr val="FFCC00"/>
              </a:buClr>
              <a:buSzPct val="94444"/>
              <a:buFont typeface="Arial"/>
              <a:buChar char="•"/>
              <a:tabLst>
                <a:tab pos="276225" algn="l"/>
                <a:tab pos="689610" algn="l"/>
              </a:tabLst>
            </a:pP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1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dirty="0">
                <a:latin typeface="Times New Roman"/>
                <a:cs typeface="Times New Roman"/>
              </a:rPr>
              <a:t>l’effetto su “</a:t>
            </a:r>
            <a:r>
              <a:rPr sz="2550" i="1" dirty="0">
                <a:latin typeface="Times New Roman"/>
                <a:cs typeface="Times New Roman"/>
              </a:rPr>
              <a:t>z-valore</a:t>
            </a:r>
            <a:r>
              <a:rPr sz="2550" dirty="0">
                <a:latin typeface="Times New Roman"/>
                <a:cs typeface="Times New Roman"/>
              </a:rPr>
              <a:t>” di un </a:t>
            </a:r>
            <a:r>
              <a:rPr sz="2550" spc="-5" dirty="0">
                <a:latin typeface="Times New Roman"/>
                <a:cs typeface="Times New Roman"/>
              </a:rPr>
              <a:t>cambiamento </a:t>
            </a:r>
            <a:r>
              <a:rPr sz="2550" dirty="0">
                <a:latin typeface="Times New Roman"/>
                <a:cs typeface="Times New Roman"/>
              </a:rPr>
              <a:t>di una unità  in	</a:t>
            </a:r>
            <a:r>
              <a:rPr sz="2550" i="1" spc="5" dirty="0">
                <a:latin typeface="Times New Roman"/>
                <a:cs typeface="Times New Roman"/>
              </a:rPr>
              <a:t>X</a:t>
            </a:r>
            <a:r>
              <a:rPr sz="2475" spc="7" baseline="-11784" dirty="0">
                <a:latin typeface="Times New Roman"/>
                <a:cs typeface="Times New Roman"/>
              </a:rPr>
              <a:t>1</a:t>
            </a:r>
            <a:r>
              <a:rPr sz="2550" spc="5" dirty="0">
                <a:latin typeface="Times New Roman"/>
                <a:cs typeface="Times New Roman"/>
              </a:rPr>
              <a:t>, </a:t>
            </a:r>
            <a:r>
              <a:rPr sz="2550" spc="-5" dirty="0">
                <a:latin typeface="Times New Roman"/>
                <a:cs typeface="Times New Roman"/>
              </a:rPr>
              <a:t>tenendo </a:t>
            </a:r>
            <a:r>
              <a:rPr sz="2550" dirty="0">
                <a:latin typeface="Times New Roman"/>
                <a:cs typeface="Times New Roman"/>
              </a:rPr>
              <a:t>constante</a:t>
            </a:r>
            <a:r>
              <a:rPr sz="2550" spc="-50" dirty="0">
                <a:latin typeface="Times New Roman"/>
                <a:cs typeface="Times New Roman"/>
              </a:rPr>
              <a:t> </a:t>
            </a:r>
            <a:r>
              <a:rPr sz="2550" i="1" spc="10" dirty="0">
                <a:latin typeface="Times New Roman"/>
                <a:cs typeface="Times New Roman"/>
              </a:rPr>
              <a:t>X</a:t>
            </a:r>
            <a:r>
              <a:rPr sz="2475" spc="15" baseline="-11784" dirty="0">
                <a:latin typeface="Times New Roman"/>
                <a:cs typeface="Times New Roman"/>
              </a:rPr>
              <a:t>2</a:t>
            </a:r>
            <a:endParaRPr sz="2475" baseline="-11784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15509" y="1892532"/>
            <a:ext cx="2971800" cy="22225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250" b="1" spc="20" dirty="0">
                <a:latin typeface="Courier New"/>
                <a:cs typeface="Courier New"/>
              </a:rPr>
              <a:t>. probit deny </a:t>
            </a:r>
            <a:r>
              <a:rPr sz="1250" b="1" spc="15" dirty="0">
                <a:latin typeface="Courier New"/>
                <a:cs typeface="Courier New"/>
              </a:rPr>
              <a:t>p_irat </a:t>
            </a:r>
            <a:r>
              <a:rPr sz="1250" b="1" spc="15" dirty="0">
                <a:solidFill>
                  <a:srgbClr val="FF0000"/>
                </a:solidFill>
                <a:latin typeface="Courier New"/>
                <a:cs typeface="Courier New"/>
              </a:rPr>
              <a:t>black,</a:t>
            </a:r>
            <a:r>
              <a:rPr sz="1250" b="1" spc="-15" dirty="0">
                <a:solidFill>
                  <a:srgbClr val="FF0000"/>
                </a:solidFill>
                <a:latin typeface="Courier New"/>
                <a:cs typeface="Courier New"/>
              </a:rPr>
              <a:t> </a:t>
            </a:r>
            <a:r>
              <a:rPr sz="1250" b="1" spc="20" dirty="0">
                <a:latin typeface="Courier New"/>
                <a:cs typeface="Courier New"/>
              </a:rPr>
              <a:t>r;</a:t>
            </a:r>
            <a:endParaRPr sz="1250">
              <a:latin typeface="Courier New"/>
              <a:cs typeface="Courier New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19</a:t>
            </a:fld>
            <a:endParaRPr spc="-5" dirty="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96459" y="2303249"/>
          <a:ext cx="4189095" cy="74427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5763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68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629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6065">
                <a:tc>
                  <a:txBody>
                    <a:bodyPr/>
                    <a:lstStyle/>
                    <a:p>
                      <a:pPr marL="31750">
                        <a:lnSpc>
                          <a:spcPts val="132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Iteration</a:t>
                      </a:r>
                      <a:r>
                        <a:rPr sz="1250" b="1" spc="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0: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32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log likelihood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0"/>
                        </a:lnSpc>
                      </a:pP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87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.0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53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marL="31750">
                        <a:lnSpc>
                          <a:spcPts val="133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Iteration</a:t>
                      </a:r>
                      <a:r>
                        <a:rPr sz="1250" b="1" spc="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1: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33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log likelihood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30"/>
                        </a:lnSpc>
                      </a:pP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00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88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04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6071">
                <a:tc>
                  <a:txBody>
                    <a:bodyPr/>
                    <a:lstStyle/>
                    <a:p>
                      <a:pPr marL="31750">
                        <a:lnSpc>
                          <a:spcPts val="132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Iteration</a:t>
                      </a:r>
                      <a:r>
                        <a:rPr sz="1250" b="1" spc="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2: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32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log likelihood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20"/>
                        </a:lnSpc>
                      </a:pP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79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.1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4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78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6065">
                <a:tc>
                  <a:txBody>
                    <a:bodyPr/>
                    <a:lstStyle/>
                    <a:p>
                      <a:pPr marL="31750">
                        <a:lnSpc>
                          <a:spcPts val="133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Iteration</a:t>
                      </a:r>
                      <a:r>
                        <a:rPr sz="1250" b="1" spc="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3: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41275" algn="r">
                        <a:lnSpc>
                          <a:spcPts val="133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log likelihood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24130" algn="r">
                        <a:lnSpc>
                          <a:spcPts val="1330"/>
                        </a:lnSpc>
                      </a:pP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7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97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13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04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996459" y="3232834"/>
          <a:ext cx="7737472" cy="293581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610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423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83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31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337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4389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896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24447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7155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186072">
                <a:tc gridSpan="2">
                  <a:txBody>
                    <a:bodyPr/>
                    <a:lstStyle/>
                    <a:p>
                      <a:pPr marL="31750">
                        <a:lnSpc>
                          <a:spcPts val="1320"/>
                        </a:lnSpc>
                      </a:pPr>
                      <a:r>
                        <a:rPr sz="1250" b="1" spc="15" dirty="0">
                          <a:latin typeface="Courier New"/>
                          <a:cs typeface="Courier New"/>
                        </a:rPr>
                        <a:t>Probit</a:t>
                      </a:r>
                      <a:r>
                        <a:rPr sz="1250" b="1" spc="-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15" dirty="0">
                          <a:latin typeface="Courier New"/>
                          <a:cs typeface="Courier New"/>
                        </a:rPr>
                        <a:t>estimates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77925" marR="3175">
                        <a:lnSpc>
                          <a:spcPts val="1320"/>
                        </a:lnSpc>
                      </a:pPr>
                      <a:r>
                        <a:rPr sz="1250" b="1" spc="15" dirty="0">
                          <a:latin typeface="Courier New"/>
                          <a:cs typeface="Courier New"/>
                        </a:rPr>
                        <a:t>Number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of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obs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=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320"/>
                        </a:lnSpc>
                      </a:pPr>
                      <a:r>
                        <a:rPr sz="1250" b="1" spc="-10" dirty="0">
                          <a:latin typeface="Courier New"/>
                          <a:cs typeface="Courier New"/>
                        </a:rPr>
                        <a:t>2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380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6080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77925" marR="3175">
                        <a:lnSpc>
                          <a:spcPts val="1330"/>
                        </a:lnSpc>
                      </a:pPr>
                      <a:r>
                        <a:rPr sz="1250" b="1" spc="20" dirty="0">
                          <a:latin typeface="Courier New"/>
                          <a:cs typeface="Courier New"/>
                        </a:rPr>
                        <a:t>Wald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15" dirty="0">
                          <a:latin typeface="Courier New"/>
                          <a:cs typeface="Courier New"/>
                        </a:rPr>
                        <a:t>chi2(2)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3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=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33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11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.18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5318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77925" marR="3175">
                        <a:lnSpc>
                          <a:spcPts val="1320"/>
                        </a:lnSpc>
                      </a:pPr>
                      <a:r>
                        <a:rPr sz="1250" b="1" spc="20" dirty="0">
                          <a:latin typeface="Courier New"/>
                          <a:cs typeface="Courier New"/>
                        </a:rPr>
                        <a:t>Prob &gt;</a:t>
                      </a:r>
                      <a:r>
                        <a:rPr sz="1250" b="1" spc="-2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chi2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=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0480" algn="r">
                        <a:lnSpc>
                          <a:spcPts val="132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0.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000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3475">
                <a:tc gridSpan="2">
                  <a:txBody>
                    <a:bodyPr/>
                    <a:lstStyle/>
                    <a:p>
                      <a:pPr marL="31750">
                        <a:lnSpc>
                          <a:spcPts val="132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Log likelihood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2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-797.13604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gridSpan="3">
                  <a:txBody>
                    <a:bodyPr/>
                    <a:lstStyle/>
                    <a:p>
                      <a:pPr marL="1177925" marR="3175">
                        <a:lnSpc>
                          <a:spcPts val="1320"/>
                        </a:lnSpc>
                      </a:pPr>
                      <a:r>
                        <a:rPr sz="1250" b="1" spc="1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Pseudo</a:t>
                      </a:r>
                      <a:r>
                        <a:rPr sz="1250" b="1" spc="5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R2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=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31750" algn="r">
                        <a:lnSpc>
                          <a:spcPts val="1320"/>
                        </a:lnSpc>
                      </a:pP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0.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250" b="1" spc="-10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250" b="1" dirty="0">
                          <a:solidFill>
                            <a:srgbClr val="0000FF"/>
                          </a:solidFill>
                          <a:latin typeface="Courier New"/>
                          <a:cs typeface="Courier New"/>
                        </a:rPr>
                        <a:t>9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6094">
                <a:tc gridSpan="2">
                  <a:txBody>
                    <a:bodyPr/>
                    <a:lstStyle/>
                    <a:p>
                      <a:pPr marL="816610" marR="188595" indent="492125">
                        <a:lnSpc>
                          <a:spcPts val="1470"/>
                        </a:lnSpc>
                        <a:spcBef>
                          <a:spcPts val="635"/>
                        </a:spcBef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| 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deny</a:t>
                      </a:r>
                      <a:r>
                        <a:rPr sz="1250" b="1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|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80645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391795">
                        <a:lnSpc>
                          <a:spcPct val="100000"/>
                        </a:lnSpc>
                      </a:pPr>
                      <a:r>
                        <a:rPr sz="1250" b="1" spc="20" dirty="0">
                          <a:latin typeface="Courier New"/>
                          <a:cs typeface="Courier New"/>
                        </a:rPr>
                        <a:t>Coef.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 marL="48895" marR="90170" indent="98425">
                        <a:lnSpc>
                          <a:spcPts val="1470"/>
                        </a:lnSpc>
                        <a:spcBef>
                          <a:spcPts val="635"/>
                        </a:spcBef>
                      </a:pPr>
                      <a:r>
                        <a:rPr sz="1250" b="1" spc="15" dirty="0">
                          <a:latin typeface="Courier New"/>
                          <a:cs typeface="Courier New"/>
                        </a:rPr>
                        <a:t>Robust 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Std.</a:t>
                      </a:r>
                      <a:r>
                        <a:rPr sz="1250" b="1" spc="-6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Err.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80645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489584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z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254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147955">
                        <a:lnSpc>
                          <a:spcPct val="100000"/>
                        </a:lnSpc>
                      </a:pPr>
                      <a:r>
                        <a:rPr sz="1250" b="1" spc="15" dirty="0">
                          <a:latin typeface="Courier New"/>
                          <a:cs typeface="Courier New"/>
                        </a:rPr>
                        <a:t>P&gt;|z|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254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L="294640">
                        <a:lnSpc>
                          <a:spcPct val="100000"/>
                        </a:lnSpc>
                      </a:pPr>
                      <a:r>
                        <a:rPr sz="1250" b="1" spc="20" dirty="0">
                          <a:latin typeface="Courier New"/>
                          <a:cs typeface="Courier New"/>
                        </a:rPr>
                        <a:t>[95%</a:t>
                      </a:r>
                      <a:r>
                        <a:rPr sz="1250" b="1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Conf.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254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1750">
                        <a:latin typeface="Times New Roman"/>
                        <a:cs typeface="Times New Roman"/>
                      </a:endParaRPr>
                    </a:p>
                    <a:p>
                      <a:pPr marR="30480" algn="r">
                        <a:lnSpc>
                          <a:spcPct val="10000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In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t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er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v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al]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254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6842">
                <a:tc gridSpan="9">
                  <a:txBody>
                    <a:bodyPr/>
                    <a:lstStyle/>
                    <a:p>
                      <a:pPr marL="31750">
                        <a:lnSpc>
                          <a:spcPts val="1335"/>
                        </a:lnSpc>
                        <a:tabLst>
                          <a:tab pos="1308735" algn="l"/>
                          <a:tab pos="7730490" algn="l"/>
                        </a:tabLst>
                      </a:pPr>
                      <a:r>
                        <a:rPr sz="125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r>
                        <a:rPr sz="1250" b="1" spc="10" dirty="0">
                          <a:latin typeface="Courier New"/>
                          <a:cs typeface="Courier New"/>
                        </a:rPr>
                        <a:t>+</a:t>
                      </a:r>
                      <a:r>
                        <a:rPr sz="1250" u="heavy" dirty="0">
                          <a:uFill>
                            <a:solidFill>
                              <a:srgbClr val="000000"/>
                            </a:solidFill>
                          </a:uFill>
                          <a:latin typeface="Times New Roman"/>
                          <a:cs typeface="Times New Roman"/>
                        </a:rPr>
                        <a:t> 	</a:t>
                      </a:r>
                      <a:endParaRPr sz="125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5326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320"/>
                        </a:lnSpc>
                      </a:pPr>
                      <a:r>
                        <a:rPr sz="1250" b="1" spc="15" dirty="0">
                          <a:latin typeface="Courier New"/>
                          <a:cs typeface="Courier New"/>
                        </a:rPr>
                        <a:t>p_irat</a:t>
                      </a:r>
                      <a:r>
                        <a:rPr sz="1250" b="1" spc="-45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|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20"/>
                        </a:lnSpc>
                      </a:pPr>
                      <a:r>
                        <a:rPr sz="1250" b="1" spc="20" dirty="0">
                          <a:latin typeface="Courier New"/>
                          <a:cs typeface="Courier New"/>
                        </a:rPr>
                        <a:t>2.741637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20"/>
                        </a:lnSpc>
                      </a:pPr>
                      <a:r>
                        <a:rPr sz="1250" b="1" spc="20" dirty="0">
                          <a:latin typeface="Courier New"/>
                          <a:cs typeface="Courier New"/>
                        </a:rPr>
                        <a:t>.4441633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32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6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17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1320"/>
                        </a:lnSpc>
                      </a:pPr>
                      <a:r>
                        <a:rPr sz="1250" b="1" spc="15" dirty="0">
                          <a:latin typeface="Courier New"/>
                          <a:cs typeface="Courier New"/>
                        </a:rPr>
                        <a:t>0.000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2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87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1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092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ts val="1320"/>
                        </a:lnSpc>
                      </a:pPr>
                      <a:r>
                        <a:rPr sz="1250" b="1" spc="20" dirty="0">
                          <a:latin typeface="Courier New"/>
                          <a:cs typeface="Courier New"/>
                        </a:rPr>
                        <a:t>3.612181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530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320"/>
                        </a:lnSpc>
                      </a:pPr>
                      <a:r>
                        <a:rPr sz="1250" b="1" spc="1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black</a:t>
                      </a:r>
                      <a:r>
                        <a:rPr sz="1250" b="1" spc="-5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|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97155">
                        <a:lnSpc>
                          <a:spcPts val="1320"/>
                        </a:lnSpc>
                      </a:pPr>
                      <a:r>
                        <a:rPr sz="1250" b="1" spc="2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.7081579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20"/>
                        </a:lnSpc>
                      </a:pPr>
                      <a:r>
                        <a:rPr sz="1250" b="1" spc="2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.0831877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320"/>
                        </a:lnSpc>
                      </a:pPr>
                      <a:r>
                        <a:rPr sz="125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8</a:t>
                      </a:r>
                      <a:r>
                        <a:rPr sz="1250" b="1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25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51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146685">
                        <a:lnSpc>
                          <a:spcPts val="1320"/>
                        </a:lnSpc>
                      </a:pPr>
                      <a:r>
                        <a:rPr sz="1250" b="1" spc="2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0.000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20"/>
                        </a:lnSpc>
                      </a:pPr>
                      <a:r>
                        <a:rPr sz="1250" b="1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25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54</a:t>
                      </a:r>
                      <a:r>
                        <a:rPr sz="1250" b="1" spc="-10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5</a:t>
                      </a:r>
                      <a:r>
                        <a:rPr sz="1250" b="1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113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gridSpan="2">
                  <a:txBody>
                    <a:bodyPr/>
                    <a:lstStyle/>
                    <a:p>
                      <a:pPr marL="392430">
                        <a:lnSpc>
                          <a:spcPts val="1320"/>
                        </a:lnSpc>
                      </a:pPr>
                      <a:r>
                        <a:rPr sz="1250" b="1" spc="15" dirty="0">
                          <a:solidFill>
                            <a:srgbClr val="FF0000"/>
                          </a:solidFill>
                          <a:latin typeface="Courier New"/>
                          <a:cs typeface="Courier New"/>
                        </a:rPr>
                        <a:t>.8712028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7664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88595" algn="r">
                        <a:lnSpc>
                          <a:spcPts val="1320"/>
                        </a:lnSpc>
                      </a:pPr>
                      <a:r>
                        <a:rPr sz="1250" b="1" spc="15" dirty="0">
                          <a:latin typeface="Courier New"/>
                          <a:cs typeface="Courier New"/>
                        </a:rPr>
                        <a:t>_cons</a:t>
                      </a:r>
                      <a:r>
                        <a:rPr sz="1250" b="1" spc="-50" dirty="0">
                          <a:latin typeface="Courier New"/>
                          <a:cs typeface="Courier New"/>
                        </a:rPr>
                        <a:t> </a:t>
                      </a:r>
                      <a:r>
                        <a:rPr sz="1250" b="1" spc="20" dirty="0">
                          <a:latin typeface="Courier New"/>
                          <a:cs typeface="Courier New"/>
                        </a:rPr>
                        <a:t>|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1320"/>
                        </a:lnSpc>
                      </a:pPr>
                      <a:r>
                        <a:rPr sz="1250" b="1" spc="15" dirty="0">
                          <a:latin typeface="Courier New"/>
                          <a:cs typeface="Courier New"/>
                        </a:rPr>
                        <a:t>-2.258738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8895">
                        <a:lnSpc>
                          <a:spcPts val="1320"/>
                        </a:lnSpc>
                      </a:pPr>
                      <a:r>
                        <a:rPr sz="1250" b="1" spc="20" dirty="0">
                          <a:latin typeface="Courier New"/>
                          <a:cs typeface="Courier New"/>
                        </a:rPr>
                        <a:t>.1588168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R="139065" algn="r">
                        <a:lnSpc>
                          <a:spcPts val="1320"/>
                        </a:lnSpc>
                      </a:pPr>
                      <a:r>
                        <a:rPr sz="1250" b="1" spc="-10" dirty="0">
                          <a:latin typeface="Courier New"/>
                          <a:cs typeface="Courier New"/>
                        </a:rPr>
                        <a:t>-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14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22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7955">
                        <a:lnSpc>
                          <a:spcPts val="1320"/>
                        </a:lnSpc>
                      </a:pPr>
                      <a:r>
                        <a:rPr sz="1250" b="1" spc="15" dirty="0">
                          <a:latin typeface="Courier New"/>
                          <a:cs typeface="Courier New"/>
                        </a:rPr>
                        <a:t>0.000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320"/>
                        </a:lnSpc>
                      </a:pPr>
                      <a:r>
                        <a:rPr sz="1250" b="1" dirty="0">
                          <a:latin typeface="Courier New"/>
                          <a:cs typeface="Courier New"/>
                        </a:rPr>
                        <a:t>-2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.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57</a:t>
                      </a:r>
                      <a:r>
                        <a:rPr sz="1250" b="1" spc="-10" dirty="0">
                          <a:latin typeface="Courier New"/>
                          <a:cs typeface="Courier New"/>
                        </a:rPr>
                        <a:t>0</a:t>
                      </a:r>
                      <a:r>
                        <a:rPr sz="1250" b="1" dirty="0">
                          <a:latin typeface="Courier New"/>
                          <a:cs typeface="Courier New"/>
                        </a:rPr>
                        <a:t>013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gridSpan="2">
                  <a:txBody>
                    <a:bodyPr/>
                    <a:lstStyle/>
                    <a:p>
                      <a:pPr marL="294005">
                        <a:lnSpc>
                          <a:spcPts val="1320"/>
                        </a:lnSpc>
                      </a:pPr>
                      <a:r>
                        <a:rPr sz="1250" b="1" spc="20" dirty="0">
                          <a:latin typeface="Courier New"/>
                          <a:cs typeface="Courier New"/>
                        </a:rPr>
                        <a:t>-1.947463</a:t>
                      </a:r>
                      <a:endParaRPr sz="1250">
                        <a:latin typeface="Courier New"/>
                        <a:cs typeface="Courier New"/>
                      </a:endParaRPr>
                    </a:p>
                  </a:txBody>
                  <a:tcPr marL="0" marR="0" marT="0" marB="0"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14655">
                <a:tc>
                  <a:txBody>
                    <a:bodyPr/>
                    <a:lstStyle/>
                    <a:p>
                      <a:pPr marL="31750">
                        <a:lnSpc>
                          <a:spcPts val="2765"/>
                        </a:lnSpc>
                        <a:spcBef>
                          <a:spcPts val="1970"/>
                        </a:spcBef>
                      </a:pPr>
                      <a:r>
                        <a:rPr sz="2350" i="1" dirty="0">
                          <a:solidFill>
                            <a:srgbClr val="0000FF"/>
                          </a:solidFill>
                          <a:latin typeface="Times New Roman"/>
                          <a:cs typeface="Times New Roman"/>
                        </a:rPr>
                        <a:t>…</a:t>
                      </a:r>
                      <a:endParaRPr sz="2350">
                        <a:latin typeface="Times New Roman"/>
                        <a:cs typeface="Times New Roman"/>
                      </a:endParaRPr>
                    </a:p>
                  </a:txBody>
                  <a:tcPr marL="0" marR="0" marT="25019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T w="19050">
                      <a:solidFill>
                        <a:srgbClr val="000000"/>
                      </a:solidFill>
                      <a:prstDash val="solid"/>
                    </a:lnT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5080">
              <a:lnSpc>
                <a:spcPct val="100899"/>
              </a:lnSpc>
              <a:spcBef>
                <a:spcPts val="90"/>
              </a:spcBef>
            </a:pPr>
            <a:r>
              <a:rPr spc="15" dirty="0"/>
              <a:t>Regressione con </a:t>
            </a:r>
            <a:r>
              <a:rPr spc="10" dirty="0"/>
              <a:t>una variabile  dipendente</a:t>
            </a:r>
            <a:r>
              <a:rPr spc="5" dirty="0"/>
              <a:t> </a:t>
            </a:r>
            <a:r>
              <a:rPr spc="10" dirty="0"/>
              <a:t>binaria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15509" y="1808974"/>
            <a:ext cx="7630795" cy="38474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21200"/>
              </a:lnSpc>
              <a:spcBef>
                <a:spcPts val="90"/>
              </a:spcBef>
              <a:tabLst>
                <a:tab pos="2865120" algn="l"/>
              </a:tabLst>
            </a:pPr>
            <a:r>
              <a:rPr sz="2550" spc="5" dirty="0">
                <a:latin typeface="Times New Roman"/>
                <a:cs typeface="Times New Roman"/>
              </a:rPr>
              <a:t>Fino ad</a:t>
            </a:r>
            <a:r>
              <a:rPr sz="2550" spc="1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ora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abbiamo	</a:t>
            </a:r>
            <a:r>
              <a:rPr sz="2550" dirty="0">
                <a:latin typeface="Times New Roman"/>
                <a:cs typeface="Times New Roman"/>
              </a:rPr>
              <a:t>considerato </a:t>
            </a:r>
            <a:r>
              <a:rPr sz="2550" spc="5" dirty="0">
                <a:latin typeface="Times New Roman"/>
                <a:cs typeface="Times New Roman"/>
              </a:rPr>
              <a:t>solo </a:t>
            </a:r>
            <a:r>
              <a:rPr sz="2550" dirty="0">
                <a:latin typeface="Times New Roman"/>
                <a:cs typeface="Times New Roman"/>
              </a:rPr>
              <a:t>variabili </a:t>
            </a:r>
            <a:r>
              <a:rPr sz="2550" spc="5" dirty="0">
                <a:latin typeface="Times New Roman"/>
                <a:cs typeface="Times New Roman"/>
              </a:rPr>
              <a:t>dipendenti  countinue: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550" spc="10" dirty="0">
                <a:latin typeface="Times New Roman"/>
                <a:cs typeface="Times New Roman"/>
              </a:rPr>
              <a:t>Che </a:t>
            </a:r>
            <a:r>
              <a:rPr sz="2550" dirty="0">
                <a:latin typeface="Times New Roman"/>
                <a:cs typeface="Times New Roman"/>
              </a:rPr>
              <a:t>succede </a:t>
            </a:r>
            <a:r>
              <a:rPr sz="2550" spc="5" dirty="0">
                <a:latin typeface="Times New Roman"/>
                <a:cs typeface="Times New Roman"/>
              </a:rPr>
              <a:t>se </a:t>
            </a:r>
            <a:r>
              <a:rPr sz="2550" i="1" spc="10" dirty="0">
                <a:latin typeface="Times New Roman"/>
                <a:cs typeface="Times New Roman"/>
              </a:rPr>
              <a:t>Y </a:t>
            </a:r>
            <a:r>
              <a:rPr sz="2550" spc="10" dirty="0">
                <a:latin typeface="Times New Roman"/>
                <a:cs typeface="Times New Roman"/>
              </a:rPr>
              <a:t>è</a:t>
            </a:r>
            <a:r>
              <a:rPr sz="2550" spc="-5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binaria?</a:t>
            </a:r>
            <a:endParaRPr sz="2550">
              <a:latin typeface="Times New Roman"/>
              <a:cs typeface="Times New Roman"/>
            </a:endParaRPr>
          </a:p>
          <a:p>
            <a:pPr marL="463550" indent="-225425">
              <a:lnSpc>
                <a:spcPct val="100000"/>
              </a:lnSpc>
              <a:spcBef>
                <a:spcPts val="850"/>
              </a:spcBef>
              <a:buClr>
                <a:srgbClr val="FFCC00"/>
              </a:buClr>
              <a:buFont typeface="Arial"/>
              <a:buChar char="•"/>
              <a:tabLst>
                <a:tab pos="464184" algn="l"/>
              </a:tabLst>
            </a:pPr>
            <a:r>
              <a:rPr sz="2550" i="1" spc="10" dirty="0">
                <a:latin typeface="Times New Roman"/>
                <a:cs typeface="Times New Roman"/>
              </a:rPr>
              <a:t>Y </a:t>
            </a:r>
            <a:r>
              <a:rPr sz="2550" spc="10" dirty="0">
                <a:latin typeface="Times New Roman"/>
                <a:cs typeface="Times New Roman"/>
              </a:rPr>
              <a:t>= va </a:t>
            </a:r>
            <a:r>
              <a:rPr sz="2550" dirty="0">
                <a:latin typeface="Times New Roman"/>
                <a:cs typeface="Times New Roman"/>
              </a:rPr>
              <a:t>al college, </a:t>
            </a:r>
            <a:r>
              <a:rPr sz="2550" spc="10" dirty="0">
                <a:latin typeface="Times New Roman"/>
                <a:cs typeface="Times New Roman"/>
              </a:rPr>
              <a:t>o </a:t>
            </a:r>
            <a:r>
              <a:rPr sz="2550" spc="-5" dirty="0">
                <a:latin typeface="Times New Roman"/>
                <a:cs typeface="Times New Roman"/>
              </a:rPr>
              <a:t>no; </a:t>
            </a:r>
            <a:r>
              <a:rPr sz="2550" i="1" spc="15" dirty="0">
                <a:latin typeface="Times New Roman"/>
                <a:cs typeface="Times New Roman"/>
              </a:rPr>
              <a:t>X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spc="5" dirty="0">
                <a:latin typeface="Times New Roman"/>
                <a:cs typeface="Times New Roman"/>
              </a:rPr>
              <a:t>anni di</a:t>
            </a:r>
            <a:r>
              <a:rPr sz="2550" spc="-10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istruzione</a:t>
            </a:r>
            <a:endParaRPr sz="2550">
              <a:latin typeface="Times New Roman"/>
              <a:cs typeface="Times New Roman"/>
            </a:endParaRPr>
          </a:p>
          <a:p>
            <a:pPr marL="463550" indent="-225425">
              <a:lnSpc>
                <a:spcPct val="100000"/>
              </a:lnSpc>
              <a:spcBef>
                <a:spcPts val="840"/>
              </a:spcBef>
              <a:buClr>
                <a:srgbClr val="FFCC00"/>
              </a:buClr>
              <a:buFont typeface="Arial"/>
              <a:buChar char="•"/>
              <a:tabLst>
                <a:tab pos="464184" algn="l"/>
              </a:tabLst>
            </a:pPr>
            <a:r>
              <a:rPr sz="2550" i="1" spc="10" dirty="0">
                <a:latin typeface="Times New Roman"/>
                <a:cs typeface="Times New Roman"/>
              </a:rPr>
              <a:t>Y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dirty="0">
                <a:latin typeface="Times New Roman"/>
                <a:cs typeface="Times New Roman"/>
              </a:rPr>
              <a:t>fumatore, </a:t>
            </a:r>
            <a:r>
              <a:rPr sz="2550" spc="10" dirty="0">
                <a:latin typeface="Times New Roman"/>
                <a:cs typeface="Times New Roman"/>
              </a:rPr>
              <a:t>o </a:t>
            </a:r>
            <a:r>
              <a:rPr sz="2550" spc="5" dirty="0">
                <a:latin typeface="Times New Roman"/>
                <a:cs typeface="Times New Roman"/>
              </a:rPr>
              <a:t>no; </a:t>
            </a:r>
            <a:r>
              <a:rPr sz="2550" i="1" spc="15" dirty="0">
                <a:latin typeface="Times New Roman"/>
                <a:cs typeface="Times New Roman"/>
              </a:rPr>
              <a:t>X </a:t>
            </a:r>
            <a:r>
              <a:rPr sz="2550" spc="10" dirty="0">
                <a:latin typeface="Times New Roman"/>
                <a:cs typeface="Times New Roman"/>
              </a:rPr>
              <a:t>=</a:t>
            </a:r>
            <a:r>
              <a:rPr sz="2550" spc="-7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reddito</a:t>
            </a:r>
            <a:endParaRPr sz="2550">
              <a:latin typeface="Times New Roman"/>
              <a:cs typeface="Times New Roman"/>
            </a:endParaRPr>
          </a:p>
          <a:p>
            <a:pPr marL="463550" marR="600075" indent="-225425">
              <a:lnSpc>
                <a:spcPts val="3720"/>
              </a:lnSpc>
              <a:spcBef>
                <a:spcPts val="234"/>
              </a:spcBef>
              <a:buClr>
                <a:srgbClr val="FFCC00"/>
              </a:buClr>
              <a:buSzPct val="47058"/>
              <a:buFont typeface="Arial"/>
              <a:buChar char="•"/>
              <a:tabLst>
                <a:tab pos="463550" algn="l"/>
                <a:tab pos="464184" algn="l"/>
              </a:tabLst>
            </a:pPr>
            <a:r>
              <a:rPr sz="2550" i="1" spc="10" dirty="0">
                <a:latin typeface="Times New Roman"/>
                <a:cs typeface="Times New Roman"/>
              </a:rPr>
              <a:t>Y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spc="5" dirty="0">
                <a:latin typeface="Times New Roman"/>
                <a:cs typeface="Times New Roman"/>
              </a:rPr>
              <a:t>richiesta </a:t>
            </a:r>
            <a:r>
              <a:rPr sz="2550" spc="10" dirty="0">
                <a:latin typeface="Times New Roman"/>
                <a:cs typeface="Times New Roman"/>
              </a:rPr>
              <a:t>di </a:t>
            </a:r>
            <a:r>
              <a:rPr sz="2550" spc="5" dirty="0">
                <a:latin typeface="Times New Roman"/>
                <a:cs typeface="Times New Roman"/>
              </a:rPr>
              <a:t>mutuo </a:t>
            </a:r>
            <a:r>
              <a:rPr sz="2550" dirty="0">
                <a:latin typeface="Times New Roman"/>
                <a:cs typeface="Times New Roman"/>
              </a:rPr>
              <a:t>accettata, </a:t>
            </a:r>
            <a:r>
              <a:rPr sz="2550" spc="10" dirty="0">
                <a:latin typeface="Times New Roman"/>
                <a:cs typeface="Times New Roman"/>
              </a:rPr>
              <a:t>o no; </a:t>
            </a:r>
            <a:r>
              <a:rPr sz="2550" i="1" spc="15" dirty="0">
                <a:latin typeface="Times New Roman"/>
                <a:cs typeface="Times New Roman"/>
              </a:rPr>
              <a:t>X </a:t>
            </a:r>
            <a:r>
              <a:rPr sz="2550" spc="10" dirty="0">
                <a:latin typeface="Times New Roman"/>
                <a:cs typeface="Times New Roman"/>
              </a:rPr>
              <a:t>=</a:t>
            </a:r>
            <a:r>
              <a:rPr sz="2550" spc="-13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reddito,  caratteristiche </a:t>
            </a:r>
            <a:r>
              <a:rPr sz="2550" spc="5" dirty="0">
                <a:latin typeface="Times New Roman"/>
                <a:cs typeface="Times New Roman"/>
              </a:rPr>
              <a:t>della casa, </a:t>
            </a:r>
            <a:r>
              <a:rPr sz="2550" dirty="0">
                <a:latin typeface="Times New Roman"/>
                <a:cs typeface="Times New Roman"/>
              </a:rPr>
              <a:t>stato civile,</a:t>
            </a:r>
            <a:r>
              <a:rPr sz="2550" spc="-3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etnia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4700" y="1849910"/>
            <a:ext cx="2769315" cy="45720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30"/>
              </a:spcBef>
            </a:pPr>
            <a:r>
              <a:rPr sz="1600" b="0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P</a:t>
            </a:r>
            <a:r>
              <a:rPr sz="2800" b="0" spc="-95" dirty="0">
                <a:solidFill>
                  <a:srgbClr val="000000"/>
                </a:solidFill>
                <a:latin typeface="Symbol"/>
                <a:cs typeface="Symbol"/>
              </a:rPr>
              <a:t></a:t>
            </a:r>
            <a:r>
              <a:rPr sz="1600" b="0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400" b="0" spc="-142" baseline="13888" dirty="0">
                <a:solidFill>
                  <a:srgbClr val="000000"/>
                </a:solidFill>
                <a:latin typeface="Times New Roman"/>
                <a:cs typeface="Times New Roman"/>
              </a:rPr>
              <a:t>ˆ</a:t>
            </a:r>
            <a:r>
              <a:rPr sz="1600" b="0" i="1" spc="-95" dirty="0">
                <a:solidFill>
                  <a:srgbClr val="000000"/>
                </a:solidFill>
                <a:latin typeface="Times New Roman"/>
                <a:cs typeface="Times New Roman"/>
              </a:rPr>
              <a:t>ifiuto</a:t>
            </a:r>
            <a:r>
              <a:rPr sz="1600" b="0" i="1" spc="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dirty="0">
                <a:solidFill>
                  <a:srgbClr val="000000"/>
                </a:solidFill>
                <a:latin typeface="Symbol"/>
                <a:cs typeface="Symbol"/>
              </a:rPr>
              <a:t></a:t>
            </a:r>
            <a:r>
              <a:rPr sz="1600" b="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1600" b="0" spc="-2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sz="1600" b="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1" dirty="0">
                <a:solidFill>
                  <a:srgbClr val="000000"/>
                </a:solidFill>
                <a:latin typeface="Times New Roman"/>
                <a:cs typeface="Times New Roman"/>
              </a:rPr>
              <a:t>PI</a:t>
            </a:r>
            <a:r>
              <a:rPr sz="1600" b="0" i="1" spc="-19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1600" b="0" spc="-2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16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black</a:t>
            </a:r>
            <a:r>
              <a:rPr sz="1600" b="0" i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spc="-390" dirty="0">
                <a:solidFill>
                  <a:srgbClr val="000000"/>
                </a:solidFill>
                <a:latin typeface="Symbol"/>
                <a:cs typeface="Symbol"/>
              </a:rPr>
              <a:t></a:t>
            </a:r>
            <a:endParaRPr sz="2800" dirty="0">
              <a:latin typeface="Symbol"/>
              <a:cs typeface="Symbo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612900" y="1936578"/>
            <a:ext cx="10523687" cy="3275897"/>
          </a:xfrm>
          <a:prstGeom prst="rect">
            <a:avLst/>
          </a:prstGeom>
        </p:spPr>
        <p:txBody>
          <a:bodyPr vert="horz" wrap="square" lIns="0" tIns="56515" rIns="0" bIns="0" rtlCol="0">
            <a:spAutoFit/>
          </a:bodyPr>
          <a:lstStyle/>
          <a:p>
            <a:pPr marL="2061845" marR="1850389" indent="-691515">
              <a:lnSpc>
                <a:spcPts val="2950"/>
              </a:lnSpc>
              <a:spcBef>
                <a:spcPts val="445"/>
              </a:spcBef>
              <a:tabLst>
                <a:tab pos="3006725" algn="l"/>
                <a:tab pos="4142740" algn="l"/>
              </a:tabLst>
            </a:pPr>
            <a:r>
              <a:rPr sz="2550" dirty="0">
                <a:latin typeface="Times New Roman"/>
                <a:cs typeface="Times New Roman"/>
              </a:rPr>
              <a:t>= </a:t>
            </a:r>
            <a:r>
              <a:rPr sz="2700" i="1" spc="-50" dirty="0">
                <a:latin typeface="Arial"/>
                <a:cs typeface="Arial"/>
              </a:rPr>
              <a:t>Φ</a:t>
            </a:r>
            <a:r>
              <a:rPr sz="2550" spc="-50" dirty="0">
                <a:latin typeface="Times New Roman"/>
                <a:cs typeface="Times New Roman"/>
              </a:rPr>
              <a:t>(-2.26 </a:t>
            </a:r>
            <a:r>
              <a:rPr sz="2550" dirty="0">
                <a:latin typeface="Times New Roman"/>
                <a:cs typeface="Times New Roman"/>
              </a:rPr>
              <a:t>+ 2.74</a:t>
            </a:r>
            <a:r>
              <a:rPr sz="2550" dirty="0">
                <a:latin typeface="Symbol"/>
                <a:cs typeface="Symbol"/>
              </a:rPr>
              <a:t></a:t>
            </a:r>
            <a:r>
              <a:rPr sz="2550" i="1" dirty="0">
                <a:latin typeface="Times New Roman"/>
                <a:cs typeface="Times New Roman"/>
              </a:rPr>
              <a:t>PI </a:t>
            </a:r>
            <a:r>
              <a:rPr sz="2550" dirty="0">
                <a:latin typeface="Times New Roman"/>
                <a:cs typeface="Times New Roman"/>
              </a:rPr>
              <a:t>+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.71</a:t>
            </a:r>
            <a:r>
              <a:rPr sz="2550" spc="-5" dirty="0">
                <a:latin typeface="Symbol"/>
                <a:cs typeface="Symbol"/>
              </a:rPr>
              <a:t></a:t>
            </a:r>
            <a:r>
              <a:rPr sz="2550" i="1" spc="-5" dirty="0">
                <a:latin typeface="Times New Roman"/>
                <a:cs typeface="Times New Roman"/>
              </a:rPr>
              <a:t>black</a:t>
            </a:r>
            <a:r>
              <a:rPr sz="2550" spc="-5" dirty="0">
                <a:latin typeface="Times New Roman"/>
                <a:cs typeface="Times New Roman"/>
              </a:rPr>
              <a:t>)  </a:t>
            </a:r>
            <a:endParaRPr lang="it-IT" sz="2550" spc="-5" dirty="0">
              <a:latin typeface="Times New Roman"/>
              <a:cs typeface="Times New Roman"/>
            </a:endParaRPr>
          </a:p>
          <a:p>
            <a:pPr marL="2061845" marR="1850389" indent="-691515">
              <a:lnSpc>
                <a:spcPts val="2950"/>
              </a:lnSpc>
              <a:spcBef>
                <a:spcPts val="445"/>
              </a:spcBef>
              <a:tabLst>
                <a:tab pos="3006725" algn="l"/>
                <a:tab pos="4142740" algn="l"/>
              </a:tabLst>
            </a:pPr>
            <a:r>
              <a:rPr lang="it-IT" sz="2550" dirty="0">
                <a:latin typeface="Times New Roman"/>
                <a:cs typeface="Times New Roman"/>
              </a:rPr>
              <a:t>       </a:t>
            </a:r>
            <a:r>
              <a:rPr sz="2550" dirty="0">
                <a:latin typeface="Times New Roman"/>
                <a:cs typeface="Times New Roman"/>
              </a:rPr>
              <a:t>(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dirty="0">
                <a:latin typeface="Times New Roman"/>
                <a:cs typeface="Times New Roman"/>
              </a:rPr>
              <a:t>.16)	</a:t>
            </a:r>
            <a:r>
              <a:rPr lang="it-IT" sz="255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(</a:t>
            </a:r>
            <a:r>
              <a:rPr lang="it-IT" sz="2550" spc="5" dirty="0">
                <a:latin typeface="Times New Roman"/>
                <a:cs typeface="Times New Roman"/>
              </a:rPr>
              <a:t>0</a:t>
            </a:r>
            <a:r>
              <a:rPr sz="2550" spc="5" dirty="0">
                <a:latin typeface="Times New Roman"/>
                <a:cs typeface="Times New Roman"/>
              </a:rPr>
              <a:t>.44)	</a:t>
            </a:r>
            <a:r>
              <a:rPr lang="it-IT" sz="2550" spc="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(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dirty="0">
                <a:latin typeface="Times New Roman"/>
                <a:cs typeface="Times New Roman"/>
              </a:rPr>
              <a:t>.08)</a:t>
            </a:r>
          </a:p>
          <a:p>
            <a:pPr marL="250190" marR="667385" indent="-225425">
              <a:lnSpc>
                <a:spcPts val="2940"/>
              </a:lnSpc>
              <a:spcBef>
                <a:spcPts val="185"/>
              </a:spcBef>
              <a:buClr>
                <a:srgbClr val="FFCC00"/>
              </a:buClr>
              <a:buFont typeface="Arial"/>
              <a:buChar char="•"/>
              <a:tabLst>
                <a:tab pos="250825" algn="l"/>
              </a:tabLst>
            </a:pPr>
            <a:r>
              <a:rPr sz="2550" spc="-5" dirty="0">
                <a:latin typeface="Times New Roman"/>
                <a:cs typeface="Times New Roman"/>
              </a:rPr>
              <a:t>il coefficiente della variabile </a:t>
            </a:r>
            <a:r>
              <a:rPr sz="2550" i="1" dirty="0">
                <a:latin typeface="Times New Roman"/>
                <a:cs typeface="Times New Roman"/>
              </a:rPr>
              <a:t>black </a:t>
            </a:r>
            <a:r>
              <a:rPr sz="2550" dirty="0">
                <a:latin typeface="Times New Roman"/>
                <a:cs typeface="Times New Roman"/>
              </a:rPr>
              <a:t>è </a:t>
            </a:r>
            <a:r>
              <a:rPr sz="2550" spc="-5" dirty="0">
                <a:latin typeface="Times New Roman"/>
                <a:cs typeface="Times New Roman"/>
              </a:rPr>
              <a:t>statisticamente  significativo?</a:t>
            </a:r>
            <a:endParaRPr sz="2550" dirty="0">
              <a:latin typeface="Times New Roman"/>
              <a:cs typeface="Times New Roman"/>
            </a:endParaRPr>
          </a:p>
          <a:p>
            <a:pPr marL="250190" indent="-225425">
              <a:lnSpc>
                <a:spcPts val="2960"/>
              </a:lnSpc>
              <a:buClr>
                <a:srgbClr val="FFCC00"/>
              </a:buClr>
              <a:buFont typeface="Arial"/>
              <a:buChar char="•"/>
              <a:tabLst>
                <a:tab pos="250825" algn="l"/>
              </a:tabLst>
            </a:pPr>
            <a:r>
              <a:rPr sz="2550" spc="-5" dirty="0">
                <a:latin typeface="Times New Roman"/>
                <a:cs typeface="Times New Roman"/>
              </a:rPr>
              <a:t>effetto </a:t>
            </a:r>
            <a:r>
              <a:rPr sz="2550" dirty="0">
                <a:latin typeface="Times New Roman"/>
                <a:cs typeface="Times New Roman"/>
              </a:rPr>
              <a:t>stimato </a:t>
            </a:r>
            <a:r>
              <a:rPr sz="2550" spc="5" dirty="0">
                <a:latin typeface="Times New Roman"/>
                <a:cs typeface="Times New Roman"/>
              </a:rPr>
              <a:t>di </a:t>
            </a:r>
            <a:r>
              <a:rPr sz="2550" i="1" spc="-5" dirty="0">
                <a:latin typeface="Times New Roman"/>
                <a:cs typeface="Times New Roman"/>
              </a:rPr>
              <a:t>black </a:t>
            </a:r>
            <a:r>
              <a:rPr sz="2550" dirty="0">
                <a:latin typeface="Times New Roman"/>
                <a:cs typeface="Times New Roman"/>
              </a:rPr>
              <a:t>per </a:t>
            </a:r>
            <a:r>
              <a:rPr sz="2550" i="1" spc="-5" dirty="0">
                <a:latin typeface="Times New Roman"/>
                <a:cs typeface="Times New Roman"/>
              </a:rPr>
              <a:t>PI 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.3:</a:t>
            </a:r>
            <a:endParaRPr sz="2550" dirty="0">
              <a:latin typeface="Times New Roman"/>
              <a:cs typeface="Times New Roman"/>
            </a:endParaRPr>
          </a:p>
          <a:p>
            <a:pPr marL="287655">
              <a:lnSpc>
                <a:spcPts val="3165"/>
              </a:lnSpc>
            </a:pPr>
            <a:r>
              <a:rPr sz="2400" i="1" spc="-142" baseline="5208" dirty="0">
                <a:latin typeface="Times New Roman"/>
                <a:cs typeface="Times New Roman"/>
              </a:rPr>
              <a:t>P</a:t>
            </a:r>
            <a:r>
              <a:rPr sz="4200" spc="-142" baseline="2976" dirty="0">
                <a:latin typeface="Symbol"/>
                <a:cs typeface="Symbol"/>
              </a:rPr>
              <a:t></a:t>
            </a:r>
            <a:r>
              <a:rPr sz="2400" i="1" spc="-142" baseline="5208" dirty="0">
                <a:latin typeface="Times New Roman"/>
                <a:cs typeface="Times New Roman"/>
              </a:rPr>
              <a:t>R</a:t>
            </a:r>
            <a:r>
              <a:rPr sz="2400" spc="-142" baseline="20833" dirty="0">
                <a:latin typeface="Times New Roman"/>
                <a:cs typeface="Times New Roman"/>
              </a:rPr>
              <a:t>ˆ</a:t>
            </a:r>
            <a:r>
              <a:rPr sz="2400" i="1" spc="-142" baseline="5208" dirty="0">
                <a:latin typeface="Times New Roman"/>
                <a:cs typeface="Times New Roman"/>
              </a:rPr>
              <a:t>ifiuto </a:t>
            </a:r>
            <a:r>
              <a:rPr sz="2400" spc="-7" baseline="5208" dirty="0">
                <a:latin typeface="Symbol"/>
                <a:cs typeface="Symbol"/>
              </a:rPr>
              <a:t></a:t>
            </a:r>
            <a:r>
              <a:rPr sz="2400" spc="-7" baseline="5208" dirty="0">
                <a:latin typeface="Times New Roman"/>
                <a:cs typeface="Times New Roman"/>
              </a:rPr>
              <a:t> 1 | </a:t>
            </a:r>
            <a:r>
              <a:rPr sz="2400" spc="-157" baseline="5208" dirty="0">
                <a:latin typeface="Times New Roman"/>
                <a:cs typeface="Times New Roman"/>
              </a:rPr>
              <a:t>0.3,1</a:t>
            </a:r>
            <a:r>
              <a:rPr sz="4200" spc="-157" baseline="2976" dirty="0">
                <a:latin typeface="Symbol"/>
                <a:cs typeface="Symbol"/>
              </a:rPr>
              <a:t></a:t>
            </a:r>
            <a:r>
              <a:rPr sz="4200" spc="-157" baseline="2976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= </a:t>
            </a:r>
            <a:r>
              <a:rPr sz="2700" i="1" spc="-20" dirty="0">
                <a:latin typeface="Arial"/>
                <a:cs typeface="Arial"/>
              </a:rPr>
              <a:t>Φ</a:t>
            </a:r>
            <a:r>
              <a:rPr sz="2550" spc="-20" dirty="0">
                <a:latin typeface="Times New Roman"/>
                <a:cs typeface="Times New Roman"/>
              </a:rPr>
              <a:t>(-2.26+2.74</a:t>
            </a:r>
            <a:r>
              <a:rPr sz="2550" spc="-20" dirty="0">
                <a:latin typeface="Symbol"/>
                <a:cs typeface="Symbol"/>
              </a:rPr>
              <a:t></a:t>
            </a:r>
            <a:r>
              <a:rPr lang="it-IT" sz="2550" spc="-20" dirty="0">
                <a:latin typeface="Symbol"/>
                <a:cs typeface="Symbol"/>
              </a:rPr>
              <a:t>0</a:t>
            </a:r>
            <a:r>
              <a:rPr sz="2550" spc="-20" dirty="0">
                <a:latin typeface="Times New Roman"/>
                <a:cs typeface="Times New Roman"/>
              </a:rPr>
              <a:t>.3+</a:t>
            </a:r>
            <a:r>
              <a:rPr lang="it-IT" sz="2550" spc="-20" dirty="0">
                <a:latin typeface="Times New Roman"/>
                <a:cs typeface="Times New Roman"/>
              </a:rPr>
              <a:t>0</a:t>
            </a:r>
            <a:r>
              <a:rPr sz="2550" spc="-20" dirty="0">
                <a:latin typeface="Times New Roman"/>
                <a:cs typeface="Times New Roman"/>
              </a:rPr>
              <a:t>.71</a:t>
            </a:r>
            <a:r>
              <a:rPr sz="2550" spc="-20" dirty="0">
                <a:latin typeface="Symbol"/>
                <a:cs typeface="Symbol"/>
              </a:rPr>
              <a:t></a:t>
            </a:r>
            <a:r>
              <a:rPr sz="2550" spc="-20" dirty="0">
                <a:latin typeface="Times New Roman"/>
                <a:cs typeface="Times New Roman"/>
              </a:rPr>
              <a:t>1) 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sz="2550" spc="-390" dirty="0">
                <a:latin typeface="Times New Roman"/>
                <a:cs typeface="Times New Roman"/>
              </a:rPr>
              <a:t> </a:t>
            </a:r>
            <a:r>
              <a:rPr lang="it-IT" sz="2550" spc="-390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.233</a:t>
            </a:r>
            <a:endParaRPr sz="2550" dirty="0">
              <a:latin typeface="Times New Roman"/>
              <a:cs typeface="Times New Roman"/>
            </a:endParaRPr>
          </a:p>
          <a:p>
            <a:pPr marL="287655">
              <a:lnSpc>
                <a:spcPts val="3254"/>
              </a:lnSpc>
            </a:pPr>
            <a:r>
              <a:rPr sz="2400" i="1" spc="-142" baseline="5208" dirty="0">
                <a:latin typeface="Times New Roman"/>
                <a:cs typeface="Times New Roman"/>
              </a:rPr>
              <a:t>P</a:t>
            </a:r>
            <a:r>
              <a:rPr sz="4200" spc="-142" baseline="2976" dirty="0">
                <a:latin typeface="Symbol"/>
                <a:cs typeface="Symbol"/>
              </a:rPr>
              <a:t></a:t>
            </a:r>
            <a:r>
              <a:rPr sz="2400" i="1" spc="-142" baseline="5208" dirty="0">
                <a:latin typeface="Times New Roman"/>
                <a:cs typeface="Times New Roman"/>
              </a:rPr>
              <a:t>R</a:t>
            </a:r>
            <a:r>
              <a:rPr sz="2400" spc="-142" baseline="20833" dirty="0">
                <a:latin typeface="Times New Roman"/>
                <a:cs typeface="Times New Roman"/>
              </a:rPr>
              <a:t>ˆ</a:t>
            </a:r>
            <a:r>
              <a:rPr sz="2400" i="1" spc="-142" baseline="5208" dirty="0">
                <a:latin typeface="Times New Roman"/>
                <a:cs typeface="Times New Roman"/>
              </a:rPr>
              <a:t>ifiuto </a:t>
            </a:r>
            <a:r>
              <a:rPr sz="2400" spc="-7" baseline="5208" dirty="0">
                <a:latin typeface="Symbol"/>
                <a:cs typeface="Symbol"/>
              </a:rPr>
              <a:t></a:t>
            </a:r>
            <a:r>
              <a:rPr sz="2400" spc="-7" baseline="5208" dirty="0">
                <a:latin typeface="Times New Roman"/>
                <a:cs typeface="Times New Roman"/>
              </a:rPr>
              <a:t> 1 | </a:t>
            </a:r>
            <a:r>
              <a:rPr sz="2400" spc="-82" baseline="5208" dirty="0">
                <a:latin typeface="Times New Roman"/>
                <a:cs typeface="Times New Roman"/>
              </a:rPr>
              <a:t>0.3,0</a:t>
            </a:r>
            <a:r>
              <a:rPr sz="4200" spc="-82" baseline="2976" dirty="0">
                <a:latin typeface="Symbol"/>
                <a:cs typeface="Symbol"/>
              </a:rPr>
              <a:t></a:t>
            </a:r>
            <a:r>
              <a:rPr sz="4200" spc="-82" baseline="2976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= </a:t>
            </a:r>
            <a:r>
              <a:rPr sz="2700" i="1" spc="-15" dirty="0">
                <a:latin typeface="Arial"/>
                <a:cs typeface="Arial"/>
              </a:rPr>
              <a:t>Φ</a:t>
            </a:r>
            <a:r>
              <a:rPr sz="2550" spc="-15" dirty="0">
                <a:latin typeface="Times New Roman"/>
                <a:cs typeface="Times New Roman"/>
              </a:rPr>
              <a:t>(-2.26+2.74</a:t>
            </a:r>
            <a:r>
              <a:rPr sz="2550" spc="-15" dirty="0">
                <a:latin typeface="Symbol"/>
                <a:cs typeface="Symbol"/>
              </a:rPr>
              <a:t></a:t>
            </a:r>
            <a:r>
              <a:rPr lang="it-IT" sz="2550" spc="-15" dirty="0">
                <a:latin typeface="Symbol"/>
                <a:cs typeface="Symbol"/>
              </a:rPr>
              <a:t>0</a:t>
            </a:r>
            <a:r>
              <a:rPr sz="2550" spc="-15" dirty="0">
                <a:latin typeface="Times New Roman"/>
                <a:cs typeface="Times New Roman"/>
              </a:rPr>
              <a:t>.3+</a:t>
            </a:r>
            <a:r>
              <a:rPr lang="it-IT" sz="2550" spc="-15" dirty="0">
                <a:latin typeface="Times New Roman"/>
                <a:cs typeface="Times New Roman"/>
              </a:rPr>
              <a:t>0</a:t>
            </a:r>
            <a:r>
              <a:rPr sz="2550" spc="-15" dirty="0">
                <a:latin typeface="Times New Roman"/>
                <a:cs typeface="Times New Roman"/>
              </a:rPr>
              <a:t>.71</a:t>
            </a:r>
            <a:r>
              <a:rPr sz="2550" spc="-15" dirty="0">
                <a:latin typeface="Symbol"/>
                <a:cs typeface="Symbol"/>
              </a:rPr>
              <a:t></a:t>
            </a:r>
            <a:r>
              <a:rPr sz="2550" spc="-15" dirty="0">
                <a:latin typeface="Times New Roman"/>
                <a:cs typeface="Times New Roman"/>
              </a:rPr>
              <a:t>0) 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sz="2550" spc="-204" dirty="0">
                <a:latin typeface="Times New Roman"/>
                <a:cs typeface="Times New Roman"/>
              </a:rPr>
              <a:t> </a:t>
            </a:r>
            <a:r>
              <a:rPr lang="it-IT" sz="2550" spc="-204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.075</a:t>
            </a:r>
            <a:endParaRPr sz="2550" dirty="0">
              <a:latin typeface="Times New Roman"/>
              <a:cs typeface="Times New Roman"/>
            </a:endParaRPr>
          </a:p>
          <a:p>
            <a:pPr marL="250190" indent="-225425">
              <a:lnSpc>
                <a:spcPts val="3015"/>
              </a:lnSpc>
              <a:spcBef>
                <a:spcPts val="10"/>
              </a:spcBef>
              <a:buClr>
                <a:srgbClr val="FFCC00"/>
              </a:buClr>
              <a:buFont typeface="Arial"/>
              <a:buChar char="•"/>
              <a:tabLst>
                <a:tab pos="250825" algn="l"/>
              </a:tabLst>
            </a:pPr>
            <a:r>
              <a:rPr sz="2550" spc="-5" dirty="0">
                <a:latin typeface="Times New Roman"/>
                <a:cs typeface="Times New Roman"/>
              </a:rPr>
              <a:t>differenza della probabilità </a:t>
            </a:r>
            <a:r>
              <a:rPr sz="2550" spc="5" dirty="0">
                <a:latin typeface="Times New Roman"/>
                <a:cs typeface="Times New Roman"/>
              </a:rPr>
              <a:t>di </a:t>
            </a:r>
            <a:r>
              <a:rPr sz="2550" spc="-5" dirty="0">
                <a:latin typeface="Times New Roman"/>
                <a:cs typeface="Times New Roman"/>
              </a:rPr>
              <a:t>rifiuto </a:t>
            </a:r>
            <a:r>
              <a:rPr sz="2550" dirty="0">
                <a:latin typeface="Times New Roman"/>
                <a:cs typeface="Times New Roman"/>
              </a:rPr>
              <a:t>= 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.158 (15.8%)</a:t>
            </a:r>
            <a:endParaRPr sz="2550" dirty="0">
              <a:latin typeface="Times New Roman"/>
              <a:cs typeface="Times New Roman"/>
            </a:endParaRPr>
          </a:p>
          <a:p>
            <a:pPr marL="250190" marR="17780" indent="-225425">
              <a:lnSpc>
                <a:spcPts val="2940"/>
              </a:lnSpc>
              <a:spcBef>
                <a:spcPts val="155"/>
              </a:spcBef>
              <a:buClr>
                <a:srgbClr val="FFCC00"/>
              </a:buClr>
              <a:buSzPct val="45098"/>
              <a:buFont typeface="Arial"/>
              <a:buChar char="•"/>
              <a:tabLst>
                <a:tab pos="249554" algn="l"/>
                <a:tab pos="250825" algn="l"/>
                <a:tab pos="7484745" algn="l"/>
              </a:tabLst>
            </a:pPr>
            <a:r>
              <a:rPr sz="2550" i="1" dirty="0">
                <a:latin typeface="Times New Roman"/>
                <a:cs typeface="Times New Roman"/>
              </a:rPr>
              <a:t>no</a:t>
            </a:r>
            <a:r>
              <a:rPr sz="2550" i="1" spc="-20" dirty="0">
                <a:latin typeface="Times New Roman"/>
                <a:cs typeface="Times New Roman"/>
              </a:rPr>
              <a:t>t</a:t>
            </a:r>
            <a:r>
              <a:rPr sz="2550" i="1" dirty="0">
                <a:latin typeface="Times New Roman"/>
                <a:cs typeface="Times New Roman"/>
              </a:rPr>
              <a:t>a</a:t>
            </a:r>
            <a:r>
              <a:rPr sz="2550" i="1" spc="5" dirty="0">
                <a:latin typeface="Times New Roman"/>
                <a:cs typeface="Times New Roman"/>
              </a:rPr>
              <a:t> </a:t>
            </a:r>
            <a:r>
              <a:rPr sz="2550" i="1" spc="-15" dirty="0">
                <a:latin typeface="Times New Roman"/>
                <a:cs typeface="Times New Roman"/>
              </a:rPr>
              <a:t>c</a:t>
            </a:r>
            <a:r>
              <a:rPr sz="2550" i="1" spc="10" dirty="0">
                <a:latin typeface="Times New Roman"/>
                <a:cs typeface="Times New Roman"/>
              </a:rPr>
              <a:t>h</a:t>
            </a:r>
            <a:r>
              <a:rPr sz="2550" i="1" dirty="0">
                <a:latin typeface="Times New Roman"/>
                <a:cs typeface="Times New Roman"/>
              </a:rPr>
              <a:t>e</a:t>
            </a:r>
            <a:r>
              <a:rPr sz="2550" i="1" spc="-15" dirty="0">
                <a:latin typeface="Times New Roman"/>
                <a:cs typeface="Times New Roman"/>
              </a:rPr>
              <a:t> </a:t>
            </a:r>
            <a:r>
              <a:rPr sz="2550" i="1" spc="-10" dirty="0">
                <a:latin typeface="Times New Roman"/>
                <a:cs typeface="Times New Roman"/>
              </a:rPr>
              <a:t>i</a:t>
            </a:r>
            <a:r>
              <a:rPr sz="2550" i="1" dirty="0">
                <a:latin typeface="Times New Roman"/>
                <a:cs typeface="Times New Roman"/>
              </a:rPr>
              <a:t>l p</a:t>
            </a:r>
            <a:r>
              <a:rPr sz="2550" i="1" spc="-5" dirty="0">
                <a:latin typeface="Times New Roman"/>
                <a:cs typeface="Times New Roman"/>
              </a:rPr>
              <a:t>r</a:t>
            </a:r>
            <a:r>
              <a:rPr sz="2550" i="1" spc="-15" dirty="0">
                <a:latin typeface="Times New Roman"/>
                <a:cs typeface="Times New Roman"/>
              </a:rPr>
              <a:t>o</a:t>
            </a:r>
            <a:r>
              <a:rPr sz="2550" i="1" dirty="0">
                <a:latin typeface="Times New Roman"/>
                <a:cs typeface="Times New Roman"/>
              </a:rPr>
              <a:t>b</a:t>
            </a:r>
            <a:r>
              <a:rPr sz="2550" i="1" spc="-10" dirty="0">
                <a:latin typeface="Times New Roman"/>
                <a:cs typeface="Times New Roman"/>
              </a:rPr>
              <a:t>l</a:t>
            </a:r>
            <a:r>
              <a:rPr sz="2550" i="1" dirty="0">
                <a:latin typeface="Times New Roman"/>
                <a:cs typeface="Times New Roman"/>
              </a:rPr>
              <a:t>ema</a:t>
            </a:r>
            <a:r>
              <a:rPr sz="2550" i="1" spc="-5" dirty="0">
                <a:latin typeface="Times New Roman"/>
                <a:cs typeface="Times New Roman"/>
              </a:rPr>
              <a:t> </a:t>
            </a:r>
            <a:r>
              <a:rPr sz="2550" i="1" spc="-15" dirty="0">
                <a:latin typeface="Times New Roman"/>
                <a:cs typeface="Times New Roman"/>
              </a:rPr>
              <a:t>d</a:t>
            </a:r>
            <a:r>
              <a:rPr sz="2550" i="1" dirty="0">
                <a:latin typeface="Times New Roman"/>
                <a:cs typeface="Times New Roman"/>
              </a:rPr>
              <a:t>i</a:t>
            </a:r>
            <a:r>
              <a:rPr sz="2550" i="1" spc="-10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e</a:t>
            </a:r>
            <a:r>
              <a:rPr sz="2550" i="1" spc="-15" dirty="0">
                <a:latin typeface="Times New Roman"/>
                <a:cs typeface="Times New Roman"/>
              </a:rPr>
              <a:t>v</a:t>
            </a:r>
            <a:r>
              <a:rPr sz="2550" i="1" dirty="0">
                <a:latin typeface="Times New Roman"/>
                <a:cs typeface="Times New Roman"/>
              </a:rPr>
              <a:t>en</a:t>
            </a:r>
            <a:r>
              <a:rPr sz="2550" i="1" spc="-10" dirty="0">
                <a:latin typeface="Times New Roman"/>
                <a:cs typeface="Times New Roman"/>
              </a:rPr>
              <a:t>t</a:t>
            </a:r>
            <a:r>
              <a:rPr sz="2550" i="1" spc="10" dirty="0">
                <a:latin typeface="Times New Roman"/>
                <a:cs typeface="Times New Roman"/>
              </a:rPr>
              <a:t>u</a:t>
            </a:r>
            <a:r>
              <a:rPr sz="2550" i="1" dirty="0">
                <a:latin typeface="Times New Roman"/>
                <a:cs typeface="Times New Roman"/>
              </a:rPr>
              <a:t>a</a:t>
            </a:r>
            <a:r>
              <a:rPr sz="2550" i="1" spc="-10" dirty="0">
                <a:latin typeface="Times New Roman"/>
                <a:cs typeface="Times New Roman"/>
              </a:rPr>
              <a:t>l</a:t>
            </a:r>
            <a:r>
              <a:rPr sz="2550" i="1" dirty="0">
                <a:latin typeface="Times New Roman"/>
                <a:cs typeface="Times New Roman"/>
              </a:rPr>
              <a:t>i</a:t>
            </a:r>
            <a:r>
              <a:rPr sz="2550" i="1" spc="-10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va</a:t>
            </a:r>
            <a:r>
              <a:rPr sz="2550" i="1" spc="-5" dirty="0">
                <a:latin typeface="Times New Roman"/>
                <a:cs typeface="Times New Roman"/>
              </a:rPr>
              <a:t>r</a:t>
            </a:r>
            <a:r>
              <a:rPr sz="2550" i="1" spc="-10" dirty="0">
                <a:latin typeface="Times New Roman"/>
                <a:cs typeface="Times New Roman"/>
              </a:rPr>
              <a:t>i</a:t>
            </a:r>
            <a:r>
              <a:rPr sz="2550" i="1" dirty="0">
                <a:latin typeface="Times New Roman"/>
                <a:cs typeface="Times New Roman"/>
              </a:rPr>
              <a:t>ab</a:t>
            </a:r>
            <a:r>
              <a:rPr sz="2550" i="1" spc="-10" dirty="0">
                <a:latin typeface="Times New Roman"/>
                <a:cs typeface="Times New Roman"/>
              </a:rPr>
              <a:t>i</a:t>
            </a:r>
            <a:r>
              <a:rPr sz="2550" i="1" spc="5" dirty="0">
                <a:latin typeface="Times New Roman"/>
                <a:cs typeface="Times New Roman"/>
              </a:rPr>
              <a:t>l</a:t>
            </a:r>
            <a:r>
              <a:rPr sz="2550" i="1" dirty="0">
                <a:latin typeface="Times New Roman"/>
                <a:cs typeface="Times New Roman"/>
              </a:rPr>
              <a:t>i</a:t>
            </a:r>
            <a:r>
              <a:rPr sz="2550" i="1" spc="-10" dirty="0">
                <a:latin typeface="Times New Roman"/>
                <a:cs typeface="Times New Roman"/>
              </a:rPr>
              <a:t> </a:t>
            </a:r>
            <a:r>
              <a:rPr sz="2550" i="1" spc="-15" dirty="0">
                <a:latin typeface="Times New Roman"/>
                <a:cs typeface="Times New Roman"/>
              </a:rPr>
              <a:t>o</a:t>
            </a:r>
            <a:r>
              <a:rPr sz="2550" i="1" spc="10" dirty="0">
                <a:latin typeface="Times New Roman"/>
                <a:cs typeface="Times New Roman"/>
              </a:rPr>
              <a:t>m</a:t>
            </a:r>
            <a:r>
              <a:rPr sz="2550" i="1" spc="-15" dirty="0">
                <a:latin typeface="Times New Roman"/>
                <a:cs typeface="Times New Roman"/>
              </a:rPr>
              <a:t>e</a:t>
            </a:r>
            <a:r>
              <a:rPr sz="2550" i="1" spc="-5" dirty="0">
                <a:latin typeface="Times New Roman"/>
                <a:cs typeface="Times New Roman"/>
              </a:rPr>
              <a:t>ss</a:t>
            </a:r>
            <a:r>
              <a:rPr sz="2550" i="1" dirty="0">
                <a:latin typeface="Times New Roman"/>
                <a:cs typeface="Times New Roman"/>
              </a:rPr>
              <a:t>e</a:t>
            </a:r>
            <a:r>
              <a:rPr sz="2550" i="1" spc="-20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n</a:t>
            </a:r>
            <a:r>
              <a:rPr sz="2550" i="1" spc="10" dirty="0">
                <a:latin typeface="Times New Roman"/>
                <a:cs typeface="Times New Roman"/>
              </a:rPr>
              <a:t>o</a:t>
            </a:r>
            <a:r>
              <a:rPr sz="2550" i="1" dirty="0">
                <a:latin typeface="Times New Roman"/>
                <a:cs typeface="Times New Roman"/>
              </a:rPr>
              <a:t>n	è  </a:t>
            </a:r>
            <a:r>
              <a:rPr sz="2550" i="1" spc="-5" dirty="0">
                <a:latin typeface="Times New Roman"/>
                <a:cs typeface="Times New Roman"/>
              </a:rPr>
              <a:t>stato ancora</a:t>
            </a:r>
            <a:r>
              <a:rPr sz="2550" i="1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risolto</a:t>
            </a:r>
            <a:endParaRPr sz="2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4577080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spc="15" dirty="0"/>
              <a:t>Logit</a:t>
            </a:r>
            <a:r>
              <a:rPr sz="4350" spc="-50" dirty="0"/>
              <a:t> </a:t>
            </a:r>
            <a:r>
              <a:rPr sz="4350" spc="15" dirty="0"/>
              <a:t>Regression</a:t>
            </a:r>
            <a:endParaRPr sz="4350"/>
          </a:p>
        </p:txBody>
      </p:sp>
      <p:sp>
        <p:nvSpPr>
          <p:cNvPr id="3" name="object 3"/>
          <p:cNvSpPr txBox="1"/>
          <p:nvPr/>
        </p:nvSpPr>
        <p:spPr>
          <a:xfrm>
            <a:off x="968295" y="1816193"/>
            <a:ext cx="7952740" cy="343177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50800" marR="43180">
              <a:lnSpc>
                <a:spcPct val="121400"/>
              </a:lnSpc>
              <a:spcBef>
                <a:spcPts val="75"/>
              </a:spcBef>
            </a:pPr>
            <a:r>
              <a:rPr sz="2550" b="1" i="1" spc="5" dirty="0">
                <a:latin typeface="Times New Roman"/>
                <a:cs typeface="Times New Roman"/>
              </a:rPr>
              <a:t>Regressione Logit </a:t>
            </a:r>
            <a:r>
              <a:rPr sz="2550" spc="5" dirty="0">
                <a:latin typeface="Times New Roman"/>
                <a:cs typeface="Times New Roman"/>
              </a:rPr>
              <a:t>modella la probabilità </a:t>
            </a:r>
            <a:r>
              <a:rPr sz="2550" spc="10" dirty="0">
                <a:latin typeface="Times New Roman"/>
                <a:cs typeface="Times New Roman"/>
              </a:rPr>
              <a:t>di </a:t>
            </a:r>
            <a:r>
              <a:rPr sz="2550" spc="5" dirty="0">
                <a:latin typeface="Times New Roman"/>
                <a:cs typeface="Times New Roman"/>
              </a:rPr>
              <a:t>che </a:t>
            </a:r>
            <a:r>
              <a:rPr sz="2550" i="1" spc="5" dirty="0">
                <a:latin typeface="Times New Roman"/>
                <a:cs typeface="Times New Roman"/>
              </a:rPr>
              <a:t>Y</a:t>
            </a:r>
            <a:r>
              <a:rPr sz="2550" spc="5" dirty="0">
                <a:latin typeface="Times New Roman"/>
                <a:cs typeface="Times New Roman"/>
              </a:rPr>
              <a:t>=1 </a:t>
            </a:r>
            <a:r>
              <a:rPr sz="2550" dirty="0">
                <a:latin typeface="Times New Roman"/>
                <a:cs typeface="Times New Roman"/>
              </a:rPr>
              <a:t>come  </a:t>
            </a:r>
            <a:r>
              <a:rPr sz="2550" spc="10" dirty="0">
                <a:latin typeface="Times New Roman"/>
                <a:cs typeface="Times New Roman"/>
              </a:rPr>
              <a:t>una </a:t>
            </a:r>
            <a:r>
              <a:rPr sz="255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funzione </a:t>
            </a:r>
            <a:r>
              <a:rPr sz="2550" b="1" dirty="0">
                <a:solidFill>
                  <a:srgbClr val="FF0000"/>
                </a:solidFill>
                <a:latin typeface="Times New Roman"/>
                <a:cs typeface="Times New Roman"/>
              </a:rPr>
              <a:t>distribuzione cumulata </a:t>
            </a:r>
            <a:r>
              <a:rPr sz="2550" b="1" i="1" spc="5" dirty="0">
                <a:solidFill>
                  <a:srgbClr val="FF0000"/>
                </a:solidFill>
                <a:latin typeface="Times New Roman"/>
                <a:cs typeface="Times New Roman"/>
              </a:rPr>
              <a:t>logistica</a:t>
            </a:r>
            <a:r>
              <a:rPr sz="2550" spc="5" dirty="0">
                <a:latin typeface="Times New Roman"/>
                <a:cs typeface="Times New Roman"/>
              </a:rPr>
              <a:t>, </a:t>
            </a:r>
            <a:r>
              <a:rPr sz="2550" dirty="0">
                <a:latin typeface="Times New Roman"/>
                <a:cs typeface="Times New Roman"/>
              </a:rPr>
              <a:t>valutata </a:t>
            </a:r>
            <a:r>
              <a:rPr sz="2550" spc="10" dirty="0">
                <a:latin typeface="Times New Roman"/>
                <a:cs typeface="Times New Roman"/>
              </a:rPr>
              <a:t>a </a:t>
            </a:r>
            <a:r>
              <a:rPr sz="2550" i="1" spc="5" dirty="0">
                <a:latin typeface="Times New Roman"/>
                <a:cs typeface="Times New Roman"/>
              </a:rPr>
              <a:t>z </a:t>
            </a:r>
            <a:r>
              <a:rPr sz="2550" spc="10" dirty="0">
                <a:latin typeface="Times New Roman"/>
                <a:cs typeface="Times New Roman"/>
              </a:rPr>
              <a:t>=  </a:t>
            </a:r>
            <a:r>
              <a:rPr sz="2700" i="1" spc="-60" dirty="0">
                <a:latin typeface="Arial"/>
                <a:cs typeface="Arial"/>
              </a:rPr>
              <a:t>β</a:t>
            </a:r>
            <a:r>
              <a:rPr sz="2475" spc="-89" baseline="-11784" dirty="0">
                <a:latin typeface="Times New Roman"/>
                <a:cs typeface="Times New Roman"/>
              </a:rPr>
              <a:t>0 </a:t>
            </a:r>
            <a:r>
              <a:rPr sz="2550" spc="10" dirty="0">
                <a:latin typeface="Times New Roman"/>
                <a:cs typeface="Times New Roman"/>
              </a:rPr>
              <a:t>+</a:t>
            </a:r>
            <a:r>
              <a:rPr sz="2550" spc="-80" dirty="0">
                <a:latin typeface="Times New Roman"/>
                <a:cs typeface="Times New Roman"/>
              </a:rPr>
              <a:t> </a:t>
            </a:r>
            <a:r>
              <a:rPr sz="270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50" i="1" spc="-25" dirty="0">
                <a:latin typeface="Times New Roman"/>
                <a:cs typeface="Times New Roman"/>
              </a:rPr>
              <a:t>X</a:t>
            </a:r>
            <a:r>
              <a:rPr sz="2550" spc="-25" dirty="0">
                <a:latin typeface="Times New Roman"/>
                <a:cs typeface="Times New Roman"/>
              </a:rPr>
              <a:t>:</a:t>
            </a: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800" dirty="0">
              <a:latin typeface="Times New Roman"/>
              <a:cs typeface="Times New Roman"/>
            </a:endParaRPr>
          </a:p>
          <a:p>
            <a:pPr marL="1854835">
              <a:lnSpc>
                <a:spcPct val="100000"/>
              </a:lnSpc>
            </a:pPr>
            <a:r>
              <a:rPr sz="2550" spc="5" dirty="0">
                <a:latin typeface="Times New Roman"/>
                <a:cs typeface="Times New Roman"/>
              </a:rPr>
              <a:t>Pr(</a:t>
            </a:r>
            <a:r>
              <a:rPr sz="2550" i="1" spc="5" dirty="0">
                <a:latin typeface="Times New Roman"/>
                <a:cs typeface="Times New Roman"/>
              </a:rPr>
              <a:t>Y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spc="5" dirty="0">
                <a:latin typeface="Times New Roman"/>
                <a:cs typeface="Times New Roman"/>
              </a:rPr>
              <a:t>1|</a:t>
            </a:r>
            <a:r>
              <a:rPr sz="2550" i="1" spc="5" dirty="0">
                <a:latin typeface="Times New Roman"/>
                <a:cs typeface="Times New Roman"/>
              </a:rPr>
              <a:t>X</a:t>
            </a:r>
            <a:r>
              <a:rPr sz="2550" spc="5" dirty="0">
                <a:latin typeface="Times New Roman"/>
                <a:cs typeface="Times New Roman"/>
              </a:rPr>
              <a:t>)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i="1" spc="-25" dirty="0">
                <a:latin typeface="Times New Roman"/>
                <a:cs typeface="Times New Roman"/>
              </a:rPr>
              <a:t>F</a:t>
            </a:r>
            <a:r>
              <a:rPr sz="2550" spc="-25" dirty="0">
                <a:latin typeface="Times New Roman"/>
                <a:cs typeface="Times New Roman"/>
              </a:rPr>
              <a:t>(</a:t>
            </a:r>
            <a:r>
              <a:rPr sz="270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0 </a:t>
            </a:r>
            <a:r>
              <a:rPr sz="2550" spc="10" dirty="0">
                <a:latin typeface="Times New Roman"/>
                <a:cs typeface="Times New Roman"/>
              </a:rPr>
              <a:t>+</a:t>
            </a:r>
            <a:r>
              <a:rPr sz="2550" spc="-225" dirty="0">
                <a:latin typeface="Times New Roman"/>
                <a:cs typeface="Times New Roman"/>
              </a:rPr>
              <a:t> </a:t>
            </a:r>
            <a:r>
              <a:rPr sz="270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50" i="1" spc="-25" dirty="0">
                <a:latin typeface="Times New Roman"/>
                <a:cs typeface="Times New Roman"/>
              </a:rPr>
              <a:t>X</a:t>
            </a:r>
            <a:r>
              <a:rPr sz="2550" spc="-25" dirty="0">
                <a:latin typeface="Times New Roman"/>
                <a:cs typeface="Times New Roman"/>
              </a:rPr>
              <a:t>)</a:t>
            </a:r>
            <a:endParaRPr sz="255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 dirty="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"/>
              </a:spcBef>
            </a:pPr>
            <a:r>
              <a:rPr sz="2550" i="1" spc="15" dirty="0">
                <a:latin typeface="Times New Roman"/>
                <a:cs typeface="Times New Roman"/>
              </a:rPr>
              <a:t>F </a:t>
            </a:r>
            <a:r>
              <a:rPr sz="2550" spc="10" dirty="0">
                <a:latin typeface="Times New Roman"/>
                <a:cs typeface="Times New Roman"/>
              </a:rPr>
              <a:t>è una </a:t>
            </a:r>
            <a:r>
              <a:rPr sz="2550" dirty="0">
                <a:latin typeface="Times New Roman"/>
                <a:cs typeface="Times New Roman"/>
              </a:rPr>
              <a:t>funzione distribuzione cumulata</a:t>
            </a:r>
            <a:r>
              <a:rPr sz="2550" spc="-45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logistica</a:t>
            </a:r>
            <a:r>
              <a:rPr sz="2550" dirty="0">
                <a:latin typeface="Times New Roman"/>
                <a:cs typeface="Times New Roman"/>
              </a:rPr>
              <a:t>: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334371" y="5878526"/>
            <a:ext cx="1875789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550" i="1" spc="-25" dirty="0">
                <a:latin typeface="Times New Roman"/>
                <a:cs typeface="Times New Roman"/>
              </a:rPr>
              <a:t>F</a:t>
            </a:r>
            <a:r>
              <a:rPr sz="2550" spc="-25" dirty="0">
                <a:latin typeface="Times New Roman"/>
                <a:cs typeface="Times New Roman"/>
              </a:rPr>
              <a:t>(</a:t>
            </a:r>
            <a:r>
              <a:rPr sz="270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0 </a:t>
            </a:r>
            <a:r>
              <a:rPr sz="2550" spc="10" dirty="0">
                <a:latin typeface="Times New Roman"/>
                <a:cs typeface="Times New Roman"/>
              </a:rPr>
              <a:t>+ </a:t>
            </a:r>
            <a:r>
              <a:rPr sz="270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50" i="1" spc="-25" dirty="0">
                <a:latin typeface="Times New Roman"/>
                <a:cs typeface="Times New Roman"/>
              </a:rPr>
              <a:t>X</a:t>
            </a:r>
            <a:r>
              <a:rPr sz="2550" spc="-25" dirty="0">
                <a:latin typeface="Times New Roman"/>
                <a:cs typeface="Times New Roman"/>
              </a:rPr>
              <a:t>)</a:t>
            </a:r>
            <a:r>
              <a:rPr sz="2550" spc="-245" dirty="0">
                <a:latin typeface="Times New Roman"/>
                <a:cs typeface="Times New Roman"/>
              </a:rPr>
              <a:t> </a:t>
            </a:r>
            <a:r>
              <a:rPr sz="2550" spc="10" dirty="0">
                <a:latin typeface="Times New Roman"/>
                <a:cs typeface="Times New Roman"/>
              </a:rPr>
              <a:t>=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77240" y="6154783"/>
            <a:ext cx="1555750" cy="0"/>
          </a:xfrm>
          <a:custGeom>
            <a:avLst/>
            <a:gdLst/>
            <a:ahLst/>
            <a:cxnLst/>
            <a:rect l="l" t="t" r="r" b="b"/>
            <a:pathLst>
              <a:path w="1555750">
                <a:moveTo>
                  <a:pt x="0" y="0"/>
                </a:moveTo>
                <a:lnTo>
                  <a:pt x="1555404" y="0"/>
                </a:lnTo>
              </a:path>
            </a:pathLst>
          </a:custGeom>
          <a:ln w="16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961727" y="5692348"/>
            <a:ext cx="189230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2550" spc="10" dirty="0">
                <a:latin typeface="Times New Roman"/>
                <a:cs typeface="Times New Roman"/>
              </a:rPr>
              <a:t>1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21</a:t>
            </a:fld>
            <a:endParaRPr spc="-5" dirty="0"/>
          </a:p>
        </p:txBody>
      </p:sp>
      <p:sp>
        <p:nvSpPr>
          <p:cNvPr id="7" name="object 7"/>
          <p:cNvSpPr txBox="1"/>
          <p:nvPr/>
        </p:nvSpPr>
        <p:spPr>
          <a:xfrm>
            <a:off x="4228520" y="6003731"/>
            <a:ext cx="1597660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3825" spc="15" baseline="-26143" dirty="0">
                <a:latin typeface="Times New Roman"/>
                <a:cs typeface="Times New Roman"/>
              </a:rPr>
              <a:t>1</a:t>
            </a:r>
            <a:r>
              <a:rPr sz="3825" spc="-569" baseline="-26143" dirty="0">
                <a:latin typeface="Times New Roman"/>
                <a:cs typeface="Times New Roman"/>
              </a:rPr>
              <a:t> </a:t>
            </a:r>
            <a:r>
              <a:rPr sz="3825" spc="15" baseline="-26143" dirty="0">
                <a:latin typeface="Symbol"/>
                <a:cs typeface="Symbol"/>
              </a:rPr>
              <a:t></a:t>
            </a:r>
            <a:r>
              <a:rPr sz="3825" spc="-254" baseline="-26143" dirty="0">
                <a:latin typeface="Times New Roman"/>
                <a:cs typeface="Times New Roman"/>
              </a:rPr>
              <a:t> </a:t>
            </a:r>
            <a:r>
              <a:rPr sz="3825" i="1" spc="75" baseline="-26143" dirty="0">
                <a:latin typeface="Times New Roman"/>
                <a:cs typeface="Times New Roman"/>
              </a:rPr>
              <a:t>e</a:t>
            </a:r>
            <a:r>
              <a:rPr sz="1500" spc="50" dirty="0">
                <a:latin typeface="Arial"/>
                <a:cs typeface="Arial"/>
              </a:rPr>
              <a:t>−</a:t>
            </a:r>
            <a:r>
              <a:rPr sz="1500" spc="50" dirty="0">
                <a:latin typeface="Times New Roman"/>
                <a:cs typeface="Times New Roman"/>
              </a:rPr>
              <a:t>(</a:t>
            </a:r>
            <a:r>
              <a:rPr sz="1500" spc="-210" dirty="0">
                <a:latin typeface="Times New Roman"/>
                <a:cs typeface="Times New Roman"/>
              </a:rPr>
              <a:t> </a:t>
            </a:r>
            <a:r>
              <a:rPr sz="1550" i="1" spc="-5" dirty="0">
                <a:latin typeface="Arial"/>
                <a:cs typeface="Arial"/>
              </a:rPr>
              <a:t>β</a:t>
            </a:r>
            <a:r>
              <a:rPr sz="1575" spc="-7" baseline="-21164" dirty="0">
                <a:latin typeface="Times New Roman"/>
                <a:cs typeface="Times New Roman"/>
              </a:rPr>
              <a:t>0</a:t>
            </a:r>
            <a:r>
              <a:rPr sz="1575" spc="-165" baseline="-21164" dirty="0">
                <a:latin typeface="Times New Roman"/>
                <a:cs typeface="Times New Roman"/>
              </a:rPr>
              <a:t> </a:t>
            </a:r>
            <a:r>
              <a:rPr sz="1500" dirty="0">
                <a:latin typeface="Symbol"/>
                <a:cs typeface="Symbol"/>
              </a:rPr>
              <a:t></a:t>
            </a:r>
            <a:r>
              <a:rPr sz="1550" i="1" dirty="0">
                <a:latin typeface="Arial"/>
                <a:cs typeface="Arial"/>
              </a:rPr>
              <a:t>β</a:t>
            </a:r>
            <a:r>
              <a:rPr sz="1575" baseline="-21164" dirty="0">
                <a:latin typeface="Times New Roman"/>
                <a:cs typeface="Times New Roman"/>
              </a:rPr>
              <a:t>1</a:t>
            </a:r>
            <a:r>
              <a:rPr sz="1575" spc="-254" baseline="-21164" dirty="0">
                <a:latin typeface="Times New Roman"/>
                <a:cs typeface="Times New Roman"/>
              </a:rPr>
              <a:t> </a:t>
            </a:r>
            <a:r>
              <a:rPr sz="1500" i="1" spc="-5" dirty="0">
                <a:latin typeface="Times New Roman"/>
                <a:cs typeface="Times New Roman"/>
              </a:rPr>
              <a:t>X</a:t>
            </a:r>
            <a:r>
              <a:rPr sz="1500" i="1" spc="-35" dirty="0">
                <a:latin typeface="Times New Roman"/>
                <a:cs typeface="Times New Roman"/>
              </a:rPr>
              <a:t> </a:t>
            </a:r>
            <a:r>
              <a:rPr sz="1500" spc="-5" dirty="0">
                <a:latin typeface="Times New Roman"/>
                <a:cs typeface="Times New Roman"/>
              </a:rPr>
              <a:t>)</a:t>
            </a:r>
            <a:endParaRPr sz="1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85506" y="1898896"/>
            <a:ext cx="3419475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5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Pr(</a:t>
            </a:r>
            <a:r>
              <a:rPr sz="255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255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25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1|</a:t>
            </a:r>
            <a:r>
              <a:rPr sz="255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5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) </a:t>
            </a:r>
            <a:r>
              <a:rPr sz="255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= </a:t>
            </a:r>
            <a:r>
              <a:rPr sz="2550" b="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255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2700" b="0" i="1" spc="-25" dirty="0">
                <a:solidFill>
                  <a:srgbClr val="000000"/>
                </a:solidFill>
                <a:latin typeface="Arial"/>
                <a:cs typeface="Arial"/>
              </a:rPr>
              <a:t>β</a:t>
            </a:r>
            <a:r>
              <a:rPr sz="2475" b="0" spc="-37" baseline="-11784" dirty="0">
                <a:solidFill>
                  <a:srgbClr val="000000"/>
                </a:solidFill>
                <a:latin typeface="Times New Roman"/>
                <a:cs typeface="Times New Roman"/>
              </a:rPr>
              <a:t>0 </a:t>
            </a:r>
            <a:r>
              <a:rPr sz="255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+</a:t>
            </a:r>
            <a:r>
              <a:rPr sz="2550" b="0" spc="-2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700" b="0" i="1" spc="-25" dirty="0">
                <a:solidFill>
                  <a:srgbClr val="000000"/>
                </a:solidFill>
                <a:latin typeface="Arial"/>
                <a:cs typeface="Arial"/>
              </a:rPr>
              <a:t>β</a:t>
            </a:r>
            <a:r>
              <a:rPr sz="2475" b="0" spc="-37" baseline="-11784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550" b="0" i="1" spc="-25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550" b="0" spc="-25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81010" y="2837598"/>
            <a:ext cx="2590800" cy="4406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550" spc="10" dirty="0">
                <a:latin typeface="Times New Roman"/>
                <a:cs typeface="Times New Roman"/>
              </a:rPr>
              <a:t>dove </a:t>
            </a:r>
            <a:r>
              <a:rPr sz="2550" i="1" spc="-25" dirty="0">
                <a:latin typeface="Times New Roman"/>
                <a:cs typeface="Times New Roman"/>
              </a:rPr>
              <a:t>F</a:t>
            </a:r>
            <a:r>
              <a:rPr sz="2550" spc="-25" dirty="0">
                <a:latin typeface="Times New Roman"/>
                <a:cs typeface="Times New Roman"/>
              </a:rPr>
              <a:t>(</a:t>
            </a:r>
            <a:r>
              <a:rPr sz="270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0 </a:t>
            </a:r>
            <a:r>
              <a:rPr sz="2550" spc="10" dirty="0">
                <a:latin typeface="Times New Roman"/>
                <a:cs typeface="Times New Roman"/>
              </a:rPr>
              <a:t>+ </a:t>
            </a:r>
            <a:r>
              <a:rPr sz="270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50" i="1" spc="-25" dirty="0">
                <a:latin typeface="Times New Roman"/>
                <a:cs typeface="Times New Roman"/>
              </a:rPr>
              <a:t>X</a:t>
            </a:r>
            <a:r>
              <a:rPr sz="2550" spc="-25" dirty="0">
                <a:latin typeface="Times New Roman"/>
                <a:cs typeface="Times New Roman"/>
              </a:rPr>
              <a:t>)</a:t>
            </a:r>
            <a:r>
              <a:rPr sz="2550" spc="-275" dirty="0">
                <a:latin typeface="Times New Roman"/>
                <a:cs typeface="Times New Roman"/>
              </a:rPr>
              <a:t> </a:t>
            </a:r>
            <a:r>
              <a:rPr sz="2550" spc="10" dirty="0">
                <a:latin typeface="Times New Roman"/>
                <a:cs typeface="Times New Roman"/>
              </a:rPr>
              <a:t>=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637762" y="3115365"/>
            <a:ext cx="1555750" cy="0"/>
          </a:xfrm>
          <a:custGeom>
            <a:avLst/>
            <a:gdLst/>
            <a:ahLst/>
            <a:cxnLst/>
            <a:rect l="l" t="t" r="r" b="b"/>
            <a:pathLst>
              <a:path w="1555750">
                <a:moveTo>
                  <a:pt x="0" y="0"/>
                </a:moveTo>
                <a:lnTo>
                  <a:pt x="1555404" y="0"/>
                </a:lnTo>
              </a:path>
            </a:pathLst>
          </a:custGeom>
          <a:ln w="160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3589020" y="2653561"/>
            <a:ext cx="1597660" cy="7270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57150" algn="ctr">
              <a:lnSpc>
                <a:spcPts val="2750"/>
              </a:lnSpc>
              <a:spcBef>
                <a:spcPts val="114"/>
              </a:spcBef>
            </a:pPr>
            <a:r>
              <a:rPr sz="2550" spc="5" dirty="0">
                <a:latin typeface="Times New Roman"/>
                <a:cs typeface="Times New Roman"/>
              </a:rPr>
              <a:t>1</a:t>
            </a:r>
            <a:endParaRPr sz="2550">
              <a:latin typeface="Times New Roman"/>
              <a:cs typeface="Times New Roman"/>
            </a:endParaRPr>
          </a:p>
          <a:p>
            <a:pPr algn="ctr">
              <a:lnSpc>
                <a:spcPts val="2750"/>
              </a:lnSpc>
            </a:pPr>
            <a:r>
              <a:rPr sz="3825" spc="7" baseline="-26143" dirty="0">
                <a:latin typeface="Times New Roman"/>
                <a:cs typeface="Times New Roman"/>
              </a:rPr>
              <a:t>1</a:t>
            </a:r>
            <a:r>
              <a:rPr sz="3825" spc="-569" baseline="-26143" dirty="0">
                <a:latin typeface="Times New Roman"/>
                <a:cs typeface="Times New Roman"/>
              </a:rPr>
              <a:t> </a:t>
            </a:r>
            <a:r>
              <a:rPr sz="3825" spc="15" baseline="-26143" dirty="0">
                <a:latin typeface="Symbol"/>
                <a:cs typeface="Symbol"/>
              </a:rPr>
              <a:t></a:t>
            </a:r>
            <a:r>
              <a:rPr sz="3825" spc="-254" baseline="-26143" dirty="0">
                <a:latin typeface="Times New Roman"/>
                <a:cs typeface="Times New Roman"/>
              </a:rPr>
              <a:t> </a:t>
            </a:r>
            <a:r>
              <a:rPr sz="3825" i="1" spc="89" baseline="-26143" dirty="0">
                <a:latin typeface="Times New Roman"/>
                <a:cs typeface="Times New Roman"/>
              </a:rPr>
              <a:t>e</a:t>
            </a:r>
            <a:r>
              <a:rPr sz="1450" spc="60" dirty="0">
                <a:latin typeface="Arial"/>
                <a:cs typeface="Arial"/>
              </a:rPr>
              <a:t>−</a:t>
            </a:r>
            <a:r>
              <a:rPr sz="1450" spc="60" dirty="0">
                <a:latin typeface="Times New Roman"/>
                <a:cs typeface="Times New Roman"/>
              </a:rPr>
              <a:t>(</a:t>
            </a:r>
            <a:r>
              <a:rPr sz="1450" spc="-195" dirty="0">
                <a:latin typeface="Times New Roman"/>
                <a:cs typeface="Times New Roman"/>
              </a:rPr>
              <a:t> </a:t>
            </a:r>
            <a:r>
              <a:rPr sz="1550" i="1" dirty="0">
                <a:latin typeface="Arial"/>
                <a:cs typeface="Arial"/>
              </a:rPr>
              <a:t>β</a:t>
            </a:r>
            <a:r>
              <a:rPr sz="1575" baseline="-21164" dirty="0">
                <a:latin typeface="Times New Roman"/>
                <a:cs typeface="Times New Roman"/>
              </a:rPr>
              <a:t>0</a:t>
            </a:r>
            <a:r>
              <a:rPr sz="1575" spc="-157" baseline="-21164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Symbol"/>
                <a:cs typeface="Symbol"/>
              </a:rPr>
              <a:t></a:t>
            </a:r>
            <a:r>
              <a:rPr sz="1550" i="1" spc="10" dirty="0">
                <a:latin typeface="Arial"/>
                <a:cs typeface="Arial"/>
              </a:rPr>
              <a:t>β</a:t>
            </a:r>
            <a:r>
              <a:rPr sz="1575" spc="15" baseline="-21164" dirty="0">
                <a:latin typeface="Times New Roman"/>
                <a:cs typeface="Times New Roman"/>
              </a:rPr>
              <a:t>1</a:t>
            </a:r>
            <a:r>
              <a:rPr sz="1575" spc="-262" baseline="-21164" dirty="0">
                <a:latin typeface="Times New Roman"/>
                <a:cs typeface="Times New Roman"/>
              </a:rPr>
              <a:t> </a:t>
            </a:r>
            <a:r>
              <a:rPr sz="1450" i="1" spc="20" dirty="0">
                <a:latin typeface="Times New Roman"/>
                <a:cs typeface="Times New Roman"/>
              </a:rPr>
              <a:t>X</a:t>
            </a:r>
            <a:r>
              <a:rPr sz="1450" i="1" spc="-20" dirty="0">
                <a:latin typeface="Times New Roman"/>
                <a:cs typeface="Times New Roman"/>
              </a:rPr>
              <a:t> </a:t>
            </a:r>
            <a:r>
              <a:rPr sz="1450" spc="10" dirty="0">
                <a:latin typeface="Times New Roman"/>
                <a:cs typeface="Times New Roman"/>
              </a:rPr>
              <a:t>)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22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5216936" y="2856205"/>
            <a:ext cx="107314" cy="41783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2550" spc="5" dirty="0">
                <a:latin typeface="Times New Roman"/>
                <a:cs typeface="Times New Roman"/>
              </a:rPr>
              <a:t>.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68295" y="3827953"/>
            <a:ext cx="8628180" cy="2416046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50800">
              <a:lnSpc>
                <a:spcPts val="3200"/>
              </a:lnSpc>
              <a:spcBef>
                <a:spcPts val="120"/>
              </a:spcBef>
              <a:tabLst>
                <a:tab pos="952500" algn="l"/>
              </a:tabLst>
            </a:pPr>
            <a:r>
              <a:rPr sz="2550" i="1" spc="5" dirty="0">
                <a:latin typeface="Times New Roman"/>
                <a:cs typeface="Times New Roman"/>
              </a:rPr>
              <a:t>Es</a:t>
            </a:r>
            <a:r>
              <a:rPr sz="2550" spc="5" dirty="0">
                <a:latin typeface="Times New Roman"/>
                <a:cs typeface="Times New Roman"/>
              </a:rPr>
              <a:t>:	</a:t>
            </a:r>
            <a:r>
              <a:rPr sz="2700" i="1" spc="-60" dirty="0">
                <a:latin typeface="Arial"/>
                <a:cs typeface="Arial"/>
              </a:rPr>
              <a:t>β</a:t>
            </a:r>
            <a:r>
              <a:rPr sz="2475" spc="-89" baseline="-11784" dirty="0">
                <a:latin typeface="Times New Roman"/>
                <a:cs typeface="Times New Roman"/>
              </a:rPr>
              <a:t>0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spc="5" dirty="0">
                <a:latin typeface="Times New Roman"/>
                <a:cs typeface="Times New Roman"/>
              </a:rPr>
              <a:t>-3, </a:t>
            </a:r>
            <a:r>
              <a:rPr sz="2700" i="1" spc="-40" dirty="0">
                <a:latin typeface="Arial"/>
                <a:cs typeface="Arial"/>
              </a:rPr>
              <a:t>β</a:t>
            </a:r>
            <a:r>
              <a:rPr sz="2475" spc="-60" baseline="-11784" dirty="0">
                <a:latin typeface="Times New Roman"/>
                <a:cs typeface="Times New Roman"/>
              </a:rPr>
              <a:t>1</a:t>
            </a:r>
            <a:r>
              <a:rPr sz="2550" spc="-40" dirty="0">
                <a:latin typeface="Times New Roman"/>
                <a:cs typeface="Times New Roman"/>
              </a:rPr>
              <a:t>= </a:t>
            </a:r>
            <a:r>
              <a:rPr sz="2550" spc="5" dirty="0">
                <a:latin typeface="Times New Roman"/>
                <a:cs typeface="Times New Roman"/>
              </a:rPr>
              <a:t>2, </a:t>
            </a:r>
            <a:r>
              <a:rPr sz="2550" i="1" spc="15" dirty="0">
                <a:latin typeface="Times New Roman"/>
                <a:cs typeface="Times New Roman"/>
              </a:rPr>
              <a:t>X </a:t>
            </a:r>
            <a:r>
              <a:rPr sz="2550" spc="10" dirty="0">
                <a:latin typeface="Times New Roman"/>
                <a:cs typeface="Times New Roman"/>
              </a:rPr>
              <a:t>=</a:t>
            </a:r>
            <a:r>
              <a:rPr lang="it-IT" sz="2550" spc="10" dirty="0">
                <a:latin typeface="Times New Roman"/>
                <a:cs typeface="Times New Roman"/>
              </a:rPr>
              <a:t>0</a:t>
            </a:r>
            <a:r>
              <a:rPr sz="2550" spc="5" dirty="0">
                <a:latin typeface="Times New Roman"/>
                <a:cs typeface="Times New Roman"/>
              </a:rPr>
              <a:t>.4,</a:t>
            </a:r>
            <a:endParaRPr sz="2550" dirty="0">
              <a:latin typeface="Times New Roman"/>
              <a:cs typeface="Times New Roman"/>
            </a:endParaRPr>
          </a:p>
          <a:p>
            <a:pPr marL="1854835" marR="55880" indent="-902335">
              <a:lnSpc>
                <a:spcPts val="2950"/>
              </a:lnSpc>
              <a:spcBef>
                <a:spcPts val="300"/>
              </a:spcBef>
            </a:pPr>
            <a:r>
              <a:rPr sz="2550" spc="10" dirty="0">
                <a:latin typeface="Times New Roman"/>
                <a:cs typeface="Times New Roman"/>
              </a:rPr>
              <a:t>di </a:t>
            </a:r>
            <a:r>
              <a:rPr sz="2550" spc="5" dirty="0">
                <a:latin typeface="Times New Roman"/>
                <a:cs typeface="Times New Roman"/>
              </a:rPr>
              <a:t>conseguenza </a:t>
            </a:r>
            <a:r>
              <a:rPr sz="2700" i="1" spc="-60" dirty="0">
                <a:latin typeface="Arial"/>
                <a:cs typeface="Arial"/>
              </a:rPr>
              <a:t>β</a:t>
            </a:r>
            <a:r>
              <a:rPr sz="2475" spc="-89" baseline="-11784" dirty="0">
                <a:latin typeface="Times New Roman"/>
                <a:cs typeface="Times New Roman"/>
              </a:rPr>
              <a:t>0 </a:t>
            </a:r>
            <a:r>
              <a:rPr sz="2550" spc="10" dirty="0">
                <a:latin typeface="Times New Roman"/>
                <a:cs typeface="Times New Roman"/>
              </a:rPr>
              <a:t>+ </a:t>
            </a:r>
            <a:r>
              <a:rPr sz="2700" i="1" spc="-40" dirty="0">
                <a:latin typeface="Arial"/>
                <a:cs typeface="Arial"/>
              </a:rPr>
              <a:t>β</a:t>
            </a:r>
            <a:r>
              <a:rPr sz="2475" spc="-60" baseline="-11784" dirty="0">
                <a:latin typeface="Times New Roman"/>
                <a:cs typeface="Times New Roman"/>
              </a:rPr>
              <a:t>1</a:t>
            </a:r>
            <a:r>
              <a:rPr sz="2550" i="1" spc="-40" dirty="0">
                <a:latin typeface="Times New Roman"/>
                <a:cs typeface="Times New Roman"/>
              </a:rPr>
              <a:t>X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spc="5" dirty="0">
                <a:latin typeface="Times New Roman"/>
                <a:cs typeface="Times New Roman"/>
              </a:rPr>
              <a:t>-3 </a:t>
            </a:r>
            <a:r>
              <a:rPr sz="2550" spc="10" dirty="0">
                <a:latin typeface="Times New Roman"/>
                <a:cs typeface="Times New Roman"/>
              </a:rPr>
              <a:t>+ </a:t>
            </a:r>
            <a:r>
              <a:rPr sz="2550" spc="5" dirty="0">
                <a:latin typeface="Times New Roman"/>
                <a:cs typeface="Times New Roman"/>
              </a:rPr>
              <a:t>2</a:t>
            </a:r>
            <a:r>
              <a:rPr sz="2550" spc="5" dirty="0">
                <a:latin typeface="Symbol"/>
                <a:cs typeface="Symbol"/>
              </a:rPr>
              <a:t></a:t>
            </a:r>
            <a:r>
              <a:rPr sz="2550" spc="5" dirty="0">
                <a:latin typeface="Times New Roman"/>
                <a:cs typeface="Times New Roman"/>
              </a:rPr>
              <a:t>.4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spc="5" dirty="0">
                <a:latin typeface="Times New Roman"/>
                <a:cs typeface="Times New Roman"/>
              </a:rPr>
              <a:t>-2.2 dunque  Pr(</a:t>
            </a:r>
            <a:r>
              <a:rPr sz="2550" i="1" spc="5" dirty="0">
                <a:latin typeface="Times New Roman"/>
                <a:cs typeface="Times New Roman"/>
              </a:rPr>
              <a:t>Y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dirty="0">
                <a:latin typeface="Times New Roman"/>
                <a:cs typeface="Times New Roman"/>
              </a:rPr>
              <a:t>1|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dirty="0">
                <a:latin typeface="Times New Roman"/>
                <a:cs typeface="Times New Roman"/>
              </a:rPr>
              <a:t>.4) </a:t>
            </a:r>
            <a:r>
              <a:rPr sz="2550" spc="10" dirty="0">
                <a:latin typeface="Times New Roman"/>
                <a:cs typeface="Times New Roman"/>
              </a:rPr>
              <a:t>= </a:t>
            </a:r>
            <a:r>
              <a:rPr sz="2550" spc="5" dirty="0">
                <a:latin typeface="Times New Roman"/>
                <a:cs typeface="Times New Roman"/>
              </a:rPr>
              <a:t>1/(1+</a:t>
            </a:r>
            <a:r>
              <a:rPr sz="2550" i="1" spc="5" dirty="0">
                <a:latin typeface="Times New Roman"/>
                <a:cs typeface="Times New Roman"/>
              </a:rPr>
              <a:t>e</a:t>
            </a:r>
            <a:r>
              <a:rPr sz="2475" spc="7" baseline="40404" dirty="0">
                <a:latin typeface="Times New Roman"/>
                <a:cs typeface="Times New Roman"/>
              </a:rPr>
              <a:t>–(–2.2)</a:t>
            </a:r>
            <a:r>
              <a:rPr sz="2550" spc="5" dirty="0">
                <a:latin typeface="Times New Roman"/>
                <a:cs typeface="Times New Roman"/>
              </a:rPr>
              <a:t>) </a:t>
            </a:r>
            <a:r>
              <a:rPr sz="2550" spc="10" dirty="0">
                <a:latin typeface="Times New Roman"/>
                <a:cs typeface="Times New Roman"/>
              </a:rPr>
              <a:t>=</a:t>
            </a:r>
            <a:r>
              <a:rPr sz="2550" spc="-75" dirty="0">
                <a:latin typeface="Times New Roman"/>
                <a:cs typeface="Times New Roman"/>
              </a:rPr>
              <a:t> </a:t>
            </a:r>
            <a:r>
              <a:rPr lang="it-IT" sz="2550" spc="-75" dirty="0">
                <a:latin typeface="Times New Roman"/>
                <a:cs typeface="Times New Roman"/>
              </a:rPr>
              <a:t>0</a:t>
            </a:r>
            <a:r>
              <a:rPr sz="2550" spc="5" dirty="0">
                <a:latin typeface="Times New Roman"/>
                <a:cs typeface="Times New Roman"/>
              </a:rPr>
              <a:t>.0998</a:t>
            </a:r>
            <a:endParaRPr sz="2550" dirty="0">
              <a:latin typeface="Times New Roman"/>
              <a:cs typeface="Times New Roman"/>
            </a:endParaRPr>
          </a:p>
          <a:p>
            <a:pPr marL="50800">
              <a:lnSpc>
                <a:spcPts val="2880"/>
              </a:lnSpc>
            </a:pPr>
            <a:r>
              <a:rPr sz="2550" spc="5" dirty="0">
                <a:latin typeface="Times New Roman"/>
                <a:cs typeface="Times New Roman"/>
              </a:rPr>
              <a:t>perchè </a:t>
            </a:r>
            <a:r>
              <a:rPr sz="2550" dirty="0">
                <a:latin typeface="Times New Roman"/>
                <a:cs typeface="Times New Roman"/>
              </a:rPr>
              <a:t>usare </a:t>
            </a:r>
            <a:r>
              <a:rPr sz="2550" spc="10" dirty="0">
                <a:latin typeface="Times New Roman"/>
                <a:cs typeface="Times New Roman"/>
              </a:rPr>
              <a:t>un </a:t>
            </a:r>
            <a:r>
              <a:rPr sz="2550" dirty="0">
                <a:latin typeface="Times New Roman"/>
                <a:cs typeface="Times New Roman"/>
              </a:rPr>
              <a:t>logit al </a:t>
            </a:r>
            <a:r>
              <a:rPr sz="2550" spc="5" dirty="0">
                <a:latin typeface="Times New Roman"/>
                <a:cs typeface="Times New Roman"/>
              </a:rPr>
              <a:t>posto del</a:t>
            </a:r>
            <a:r>
              <a:rPr sz="2550" spc="-5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probit?</a:t>
            </a:r>
            <a:endParaRPr sz="2550" dirty="0">
              <a:latin typeface="Times New Roman"/>
              <a:cs typeface="Times New Roman"/>
            </a:endParaRPr>
          </a:p>
          <a:p>
            <a:pPr marL="276860" indent="-226695">
              <a:lnSpc>
                <a:spcPct val="100000"/>
              </a:lnSpc>
              <a:spcBef>
                <a:spcPts val="85"/>
              </a:spcBef>
              <a:buClr>
                <a:srgbClr val="FFCC00"/>
              </a:buClr>
              <a:buFont typeface="Arial"/>
              <a:buChar char="•"/>
              <a:tabLst>
                <a:tab pos="277495" algn="l"/>
              </a:tabLst>
            </a:pPr>
            <a:r>
              <a:rPr sz="2550" spc="5" dirty="0">
                <a:latin typeface="Times New Roman"/>
                <a:cs typeface="Times New Roman"/>
              </a:rPr>
              <a:t>I </a:t>
            </a:r>
            <a:r>
              <a:rPr sz="2550" dirty="0">
                <a:latin typeface="Times New Roman"/>
                <a:cs typeface="Times New Roman"/>
              </a:rPr>
              <a:t>calcoli </a:t>
            </a:r>
            <a:r>
              <a:rPr sz="2550" spc="10" dirty="0">
                <a:latin typeface="Times New Roman"/>
                <a:cs typeface="Times New Roman"/>
              </a:rPr>
              <a:t>sono più</a:t>
            </a:r>
            <a:r>
              <a:rPr sz="2550" spc="-5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semplici</a:t>
            </a:r>
          </a:p>
          <a:p>
            <a:pPr marL="276860" indent="-226695">
              <a:lnSpc>
                <a:spcPct val="100000"/>
              </a:lnSpc>
              <a:spcBef>
                <a:spcPts val="70"/>
              </a:spcBef>
              <a:buClr>
                <a:srgbClr val="FFCC00"/>
              </a:buClr>
              <a:buFont typeface="Arial"/>
              <a:buChar char="•"/>
              <a:tabLst>
                <a:tab pos="277495" algn="l"/>
              </a:tabLst>
            </a:pPr>
            <a:r>
              <a:rPr sz="2550" spc="5" dirty="0">
                <a:latin typeface="Times New Roman"/>
                <a:cs typeface="Times New Roman"/>
              </a:rPr>
              <a:t>In </a:t>
            </a:r>
            <a:r>
              <a:rPr sz="2550" dirty="0">
                <a:latin typeface="Times New Roman"/>
                <a:cs typeface="Times New Roman"/>
              </a:rPr>
              <a:t>pratica, </a:t>
            </a:r>
            <a:r>
              <a:rPr sz="2550" spc="5" dirty="0">
                <a:latin typeface="Times New Roman"/>
                <a:cs typeface="Times New Roman"/>
              </a:rPr>
              <a:t>logit </a:t>
            </a:r>
            <a:r>
              <a:rPr sz="2550" spc="10" dirty="0">
                <a:latin typeface="Times New Roman"/>
                <a:cs typeface="Times New Roman"/>
              </a:rPr>
              <a:t>e </a:t>
            </a:r>
            <a:r>
              <a:rPr sz="2550" dirty="0">
                <a:latin typeface="Times New Roman"/>
                <a:cs typeface="Times New Roman"/>
              </a:rPr>
              <a:t>probit </a:t>
            </a:r>
            <a:r>
              <a:rPr sz="2550" spc="5" dirty="0">
                <a:latin typeface="Times New Roman"/>
                <a:cs typeface="Times New Roman"/>
              </a:rPr>
              <a:t>sono </a:t>
            </a:r>
            <a:r>
              <a:rPr sz="2550" dirty="0">
                <a:latin typeface="Times New Roman"/>
                <a:cs typeface="Times New Roman"/>
              </a:rPr>
              <a:t>molto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simili</a:t>
            </a:r>
            <a:endParaRPr sz="2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03138" y="1714893"/>
            <a:ext cx="8050438" cy="527834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23</a:t>
            </a:fld>
            <a:endParaRPr spc="-5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47455" y="423787"/>
            <a:ext cx="8962390" cy="1367155"/>
          </a:xfrm>
          <a:custGeom>
            <a:avLst/>
            <a:gdLst/>
            <a:ahLst/>
            <a:cxnLst/>
            <a:rect l="l" t="t" r="r" b="b"/>
            <a:pathLst>
              <a:path w="8962390" h="1367155">
                <a:moveTo>
                  <a:pt x="0" y="1367054"/>
                </a:moveTo>
                <a:lnTo>
                  <a:pt x="0" y="0"/>
                </a:lnTo>
                <a:lnTo>
                  <a:pt x="8961798" y="0"/>
                </a:lnTo>
              </a:path>
            </a:pathLst>
          </a:custGeom>
          <a:ln w="28480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51714" y="471844"/>
            <a:ext cx="8548370" cy="1240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15" dirty="0"/>
              <a:t>Stima e inferenza </a:t>
            </a:r>
            <a:r>
              <a:rPr spc="10" dirty="0"/>
              <a:t>nei modelli probit  </a:t>
            </a:r>
            <a:r>
              <a:rPr spc="15" dirty="0"/>
              <a:t>e</a:t>
            </a:r>
            <a:r>
              <a:rPr spc="5" dirty="0"/>
              <a:t> </a:t>
            </a:r>
            <a:r>
              <a:rPr spc="10" dirty="0"/>
              <a:t>logit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24</a:t>
            </a:fld>
            <a:endParaRPr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796655" y="1815427"/>
            <a:ext cx="8671560" cy="5288915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227965">
              <a:lnSpc>
                <a:spcPct val="100000"/>
              </a:lnSpc>
              <a:spcBef>
                <a:spcPts val="700"/>
              </a:spcBef>
            </a:pPr>
            <a:r>
              <a:rPr sz="2550" spc="-10" dirty="0">
                <a:latin typeface="Times New Roman"/>
                <a:cs typeface="Times New Roman"/>
              </a:rPr>
              <a:t>modello</a:t>
            </a:r>
            <a:r>
              <a:rPr sz="2550" spc="-5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Probit</a:t>
            </a:r>
            <a:endParaRPr sz="2550">
              <a:latin typeface="Times New Roman"/>
              <a:cs typeface="Times New Roman"/>
            </a:endParaRPr>
          </a:p>
          <a:p>
            <a:pPr marL="1566545">
              <a:lnSpc>
                <a:spcPct val="100000"/>
              </a:lnSpc>
              <a:spcBef>
                <a:spcPts val="630"/>
              </a:spcBef>
            </a:pPr>
            <a:r>
              <a:rPr sz="2550" spc="-5" dirty="0">
                <a:latin typeface="Times New Roman"/>
                <a:cs typeface="Times New Roman"/>
              </a:rPr>
              <a:t>Pr(</a:t>
            </a:r>
            <a:r>
              <a:rPr sz="2550" i="1" spc="-5" dirty="0">
                <a:latin typeface="Times New Roman"/>
                <a:cs typeface="Times New Roman"/>
              </a:rPr>
              <a:t>Y </a:t>
            </a:r>
            <a:r>
              <a:rPr sz="2550" spc="-5" dirty="0">
                <a:latin typeface="Times New Roman"/>
                <a:cs typeface="Times New Roman"/>
              </a:rPr>
              <a:t>= 1|</a:t>
            </a:r>
            <a:r>
              <a:rPr sz="2550" i="1" spc="-5" dirty="0">
                <a:latin typeface="Times New Roman"/>
                <a:cs typeface="Times New Roman"/>
              </a:rPr>
              <a:t>X</a:t>
            </a:r>
            <a:r>
              <a:rPr sz="2550" spc="-5" dirty="0">
                <a:latin typeface="Times New Roman"/>
                <a:cs typeface="Times New Roman"/>
              </a:rPr>
              <a:t>) = </a:t>
            </a:r>
            <a:r>
              <a:rPr sz="2700" i="1" spc="-120" dirty="0">
                <a:latin typeface="Arial"/>
                <a:cs typeface="Arial"/>
              </a:rPr>
              <a:t>Φ</a:t>
            </a:r>
            <a:r>
              <a:rPr sz="2550" spc="-120" dirty="0">
                <a:latin typeface="Times New Roman"/>
                <a:cs typeface="Times New Roman"/>
              </a:rPr>
              <a:t>(</a:t>
            </a:r>
            <a:r>
              <a:rPr sz="2700" i="1" spc="-120" dirty="0">
                <a:latin typeface="Arial"/>
                <a:cs typeface="Arial"/>
              </a:rPr>
              <a:t>β</a:t>
            </a:r>
            <a:r>
              <a:rPr sz="2475" spc="-179" baseline="-11784" dirty="0">
                <a:latin typeface="Times New Roman"/>
                <a:cs typeface="Times New Roman"/>
              </a:rPr>
              <a:t>0 </a:t>
            </a:r>
            <a:r>
              <a:rPr sz="2550" spc="-5" dirty="0">
                <a:latin typeface="Times New Roman"/>
                <a:cs typeface="Times New Roman"/>
              </a:rPr>
              <a:t>+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700" i="1" spc="-40" dirty="0">
                <a:latin typeface="Arial"/>
                <a:cs typeface="Arial"/>
              </a:rPr>
              <a:t>β</a:t>
            </a:r>
            <a:r>
              <a:rPr sz="2475" spc="-60" baseline="-11784" dirty="0">
                <a:latin typeface="Times New Roman"/>
                <a:cs typeface="Times New Roman"/>
              </a:rPr>
              <a:t>1</a:t>
            </a:r>
            <a:r>
              <a:rPr sz="2550" i="1" spc="-40" dirty="0">
                <a:latin typeface="Times New Roman"/>
                <a:cs typeface="Times New Roman"/>
              </a:rPr>
              <a:t>X</a:t>
            </a:r>
            <a:r>
              <a:rPr sz="2550" spc="-40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3850">
              <a:latin typeface="Times New Roman"/>
              <a:cs typeface="Times New Roman"/>
            </a:endParaRPr>
          </a:p>
          <a:p>
            <a:pPr marL="451484" indent="-224154">
              <a:lnSpc>
                <a:spcPct val="100000"/>
              </a:lnSpc>
              <a:buClr>
                <a:srgbClr val="FFCC00"/>
              </a:buClr>
              <a:buFont typeface="Arial"/>
              <a:buChar char="•"/>
              <a:tabLst>
                <a:tab pos="452120" algn="l"/>
              </a:tabLst>
            </a:pPr>
            <a:r>
              <a:rPr sz="2550" spc="-15" dirty="0">
                <a:latin typeface="Times New Roman"/>
                <a:cs typeface="Times New Roman"/>
              </a:rPr>
              <a:t>stima </a:t>
            </a:r>
            <a:r>
              <a:rPr sz="2550" spc="-5" dirty="0">
                <a:latin typeface="Times New Roman"/>
                <a:cs typeface="Times New Roman"/>
              </a:rPr>
              <a:t>e</a:t>
            </a:r>
            <a:r>
              <a:rPr sz="255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inferenza</a:t>
            </a:r>
            <a:endParaRPr sz="2550">
              <a:latin typeface="Times New Roman"/>
              <a:cs typeface="Times New Roman"/>
            </a:endParaRPr>
          </a:p>
          <a:p>
            <a:pPr marL="897890" lvl="1" indent="-223520">
              <a:lnSpc>
                <a:spcPct val="100000"/>
              </a:lnSpc>
              <a:spcBef>
                <a:spcPts val="640"/>
              </a:spcBef>
              <a:buClr>
                <a:srgbClr val="FFCC00"/>
              </a:buClr>
              <a:buFont typeface="Arial"/>
              <a:buChar char="•"/>
              <a:tabLst>
                <a:tab pos="898525" algn="l"/>
              </a:tabLst>
            </a:pPr>
            <a:r>
              <a:rPr sz="2550" spc="-10" dirty="0">
                <a:latin typeface="Times New Roman"/>
                <a:cs typeface="Times New Roman"/>
              </a:rPr>
              <a:t>come si </a:t>
            </a:r>
            <a:r>
              <a:rPr sz="2550" spc="-5" dirty="0">
                <a:latin typeface="Times New Roman"/>
                <a:cs typeface="Times New Roman"/>
              </a:rPr>
              <a:t>stimano </a:t>
            </a:r>
            <a:r>
              <a:rPr sz="2700" i="1" spc="-75" dirty="0">
                <a:latin typeface="Arial"/>
                <a:cs typeface="Arial"/>
              </a:rPr>
              <a:t>β</a:t>
            </a:r>
            <a:r>
              <a:rPr sz="2475" spc="-112" baseline="-11784" dirty="0">
                <a:latin typeface="Times New Roman"/>
                <a:cs typeface="Times New Roman"/>
              </a:rPr>
              <a:t>0 </a:t>
            </a:r>
            <a:r>
              <a:rPr sz="2550" spc="-5" dirty="0">
                <a:latin typeface="Times New Roman"/>
                <a:cs typeface="Times New Roman"/>
              </a:rPr>
              <a:t>e</a:t>
            </a:r>
            <a:r>
              <a:rPr sz="2550" spc="-65" dirty="0">
                <a:latin typeface="Times New Roman"/>
                <a:cs typeface="Times New Roman"/>
              </a:rPr>
              <a:t> </a:t>
            </a:r>
            <a:r>
              <a:rPr sz="2700" i="1" spc="-50" dirty="0">
                <a:latin typeface="Arial"/>
                <a:cs typeface="Arial"/>
              </a:rPr>
              <a:t>β</a:t>
            </a:r>
            <a:r>
              <a:rPr sz="2475" spc="-75" baseline="-11784" dirty="0">
                <a:latin typeface="Times New Roman"/>
                <a:cs typeface="Times New Roman"/>
              </a:rPr>
              <a:t>1</a:t>
            </a:r>
            <a:r>
              <a:rPr sz="2550" spc="-50" dirty="0">
                <a:latin typeface="Times New Roman"/>
                <a:cs typeface="Times New Roman"/>
              </a:rPr>
              <a:t>?</a:t>
            </a:r>
            <a:endParaRPr sz="2550">
              <a:latin typeface="Times New Roman"/>
              <a:cs typeface="Times New Roman"/>
            </a:endParaRPr>
          </a:p>
          <a:p>
            <a:pPr marL="897890" lvl="1" indent="-223520">
              <a:lnSpc>
                <a:spcPct val="100000"/>
              </a:lnSpc>
              <a:spcBef>
                <a:spcPts val="785"/>
              </a:spcBef>
              <a:buClr>
                <a:srgbClr val="FFCC00"/>
              </a:buClr>
              <a:buFont typeface="Arial"/>
              <a:buChar char="•"/>
              <a:tabLst>
                <a:tab pos="898525" algn="l"/>
              </a:tabLst>
            </a:pPr>
            <a:r>
              <a:rPr sz="2550" spc="-10" dirty="0">
                <a:latin typeface="Times New Roman"/>
                <a:cs typeface="Times New Roman"/>
              </a:rPr>
              <a:t>qual’è </a:t>
            </a:r>
            <a:r>
              <a:rPr sz="2550" spc="-5" dirty="0">
                <a:latin typeface="Times New Roman"/>
                <a:cs typeface="Times New Roman"/>
              </a:rPr>
              <a:t>la </a:t>
            </a:r>
            <a:r>
              <a:rPr sz="2550" spc="-10" dirty="0">
                <a:latin typeface="Times New Roman"/>
                <a:cs typeface="Times New Roman"/>
              </a:rPr>
              <a:t>distribuzione campionaria </a:t>
            </a:r>
            <a:r>
              <a:rPr sz="2550" dirty="0">
                <a:latin typeface="Times New Roman"/>
                <a:cs typeface="Times New Roman"/>
              </a:rPr>
              <a:t>di </a:t>
            </a:r>
            <a:r>
              <a:rPr sz="2550" spc="-5" dirty="0">
                <a:latin typeface="Times New Roman"/>
                <a:cs typeface="Times New Roman"/>
              </a:rPr>
              <a:t>questi</a:t>
            </a:r>
            <a:r>
              <a:rPr sz="2550" spc="-45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stimatori?</a:t>
            </a:r>
            <a:endParaRPr sz="2550">
              <a:latin typeface="Times New Roman"/>
              <a:cs typeface="Times New Roman"/>
            </a:endParaRPr>
          </a:p>
          <a:p>
            <a:pPr marL="897890" lvl="1" indent="-22352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Font typeface="Arial"/>
              <a:buChar char="•"/>
              <a:tabLst>
                <a:tab pos="898525" algn="l"/>
              </a:tabLst>
            </a:pPr>
            <a:r>
              <a:rPr sz="2550" spc="-10" dirty="0">
                <a:latin typeface="Times New Roman"/>
                <a:cs typeface="Times New Roman"/>
              </a:rPr>
              <a:t>perchè usiamo </a:t>
            </a:r>
            <a:r>
              <a:rPr sz="2550" spc="-5" dirty="0">
                <a:latin typeface="Times New Roman"/>
                <a:cs typeface="Times New Roman"/>
              </a:rPr>
              <a:t>i </a:t>
            </a:r>
            <a:r>
              <a:rPr sz="2550" spc="-10" dirty="0">
                <a:latin typeface="Times New Roman"/>
                <a:cs typeface="Times New Roman"/>
              </a:rPr>
              <a:t>soliti metodi per fare</a:t>
            </a:r>
            <a:r>
              <a:rPr sz="2550" spc="10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inferenza?</a:t>
            </a:r>
            <a:endParaRPr sz="2550">
              <a:latin typeface="Times New Roman"/>
              <a:cs typeface="Times New Roman"/>
            </a:endParaRPr>
          </a:p>
          <a:p>
            <a:pPr marL="451484" marR="1016635" indent="-223520">
              <a:lnSpc>
                <a:spcPct val="119600"/>
              </a:lnSpc>
              <a:spcBef>
                <a:spcPts val="180"/>
              </a:spcBef>
              <a:buClr>
                <a:srgbClr val="FFCC00"/>
              </a:buClr>
              <a:buFont typeface="Arial"/>
              <a:buChar char="•"/>
              <a:tabLst>
                <a:tab pos="452120" algn="l"/>
              </a:tabLst>
            </a:pPr>
            <a:r>
              <a:rPr sz="2550" spc="-10" dirty="0">
                <a:latin typeface="Times New Roman"/>
                <a:cs typeface="Times New Roman"/>
              </a:rPr>
              <a:t>prima </a:t>
            </a:r>
            <a:r>
              <a:rPr sz="2550" dirty="0">
                <a:latin typeface="Times New Roman"/>
                <a:cs typeface="Times New Roman"/>
              </a:rPr>
              <a:t>di </a:t>
            </a:r>
            <a:r>
              <a:rPr sz="2550" spc="-10" dirty="0">
                <a:latin typeface="Times New Roman"/>
                <a:cs typeface="Times New Roman"/>
              </a:rPr>
              <a:t>tutto guardiamo </a:t>
            </a:r>
            <a:r>
              <a:rPr sz="2550" spc="-5" dirty="0">
                <a:latin typeface="Times New Roman"/>
                <a:cs typeface="Times New Roman"/>
              </a:rPr>
              <a:t>al metodo dei </a:t>
            </a:r>
            <a:r>
              <a:rPr sz="2550" spc="-15" dirty="0">
                <a:latin typeface="Times New Roman"/>
                <a:cs typeface="Times New Roman"/>
              </a:rPr>
              <a:t>minimi </a:t>
            </a:r>
            <a:r>
              <a:rPr sz="2550" spc="-5" dirty="0">
                <a:latin typeface="Times New Roman"/>
                <a:cs typeface="Times New Roman"/>
              </a:rPr>
              <a:t>quadrati  </a:t>
            </a:r>
            <a:r>
              <a:rPr sz="2550" spc="-10" dirty="0">
                <a:latin typeface="Times New Roman"/>
                <a:cs typeface="Times New Roman"/>
              </a:rPr>
              <a:t>non</a:t>
            </a:r>
            <a:r>
              <a:rPr sz="2550" spc="-5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lineari</a:t>
            </a:r>
            <a:endParaRPr sz="2550">
              <a:latin typeface="Times New Roman"/>
              <a:cs typeface="Times New Roman"/>
            </a:endParaRPr>
          </a:p>
          <a:p>
            <a:pPr marL="451484" indent="-224154">
              <a:lnSpc>
                <a:spcPct val="100000"/>
              </a:lnSpc>
              <a:spcBef>
                <a:spcPts val="610"/>
              </a:spcBef>
              <a:buClr>
                <a:srgbClr val="FFCC00"/>
              </a:buClr>
              <a:buSzPct val="45098"/>
              <a:buFont typeface="Arial"/>
              <a:buChar char="•"/>
              <a:tabLst>
                <a:tab pos="451484" algn="l"/>
                <a:tab pos="452120" algn="l"/>
              </a:tabLst>
            </a:pPr>
            <a:r>
              <a:rPr sz="2550" spc="-5" dirty="0">
                <a:latin typeface="Times New Roman"/>
                <a:cs typeface="Times New Roman"/>
              </a:rPr>
              <a:t>poi </a:t>
            </a:r>
            <a:r>
              <a:rPr sz="2550" spc="-10" dirty="0">
                <a:latin typeface="Times New Roman"/>
                <a:cs typeface="Times New Roman"/>
              </a:rPr>
              <a:t>consideriamo </a:t>
            </a:r>
            <a:r>
              <a:rPr sz="2550" spc="-5" dirty="0">
                <a:latin typeface="Times New Roman"/>
                <a:cs typeface="Times New Roman"/>
              </a:rPr>
              <a:t>il </a:t>
            </a:r>
            <a:r>
              <a:rPr sz="2550" spc="-10" dirty="0">
                <a:latin typeface="Times New Roman"/>
                <a:cs typeface="Times New Roman"/>
              </a:rPr>
              <a:t>metodo </a:t>
            </a:r>
            <a:r>
              <a:rPr sz="2550" spc="-15" dirty="0">
                <a:latin typeface="Times New Roman"/>
                <a:cs typeface="Times New Roman"/>
              </a:rPr>
              <a:t>più </a:t>
            </a:r>
            <a:r>
              <a:rPr sz="2550" spc="-10" dirty="0">
                <a:latin typeface="Times New Roman"/>
                <a:cs typeface="Times New Roman"/>
              </a:rPr>
              <a:t>usato </a:t>
            </a:r>
            <a:r>
              <a:rPr sz="2550" spc="-5" dirty="0">
                <a:latin typeface="Times New Roman"/>
                <a:cs typeface="Times New Roman"/>
              </a:rPr>
              <a:t>in </a:t>
            </a:r>
            <a:r>
              <a:rPr sz="2550" spc="-10" dirty="0">
                <a:latin typeface="Times New Roman"/>
                <a:cs typeface="Times New Roman"/>
              </a:rPr>
              <a:t>pratica,</a:t>
            </a:r>
            <a:r>
              <a:rPr sz="2550" spc="20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quello</a:t>
            </a:r>
            <a:endParaRPr sz="2550">
              <a:latin typeface="Times New Roman"/>
              <a:cs typeface="Times New Roman"/>
            </a:endParaRPr>
          </a:p>
          <a:p>
            <a:pPr marL="50800">
              <a:lnSpc>
                <a:spcPct val="100000"/>
              </a:lnSpc>
              <a:spcBef>
                <a:spcPts val="590"/>
              </a:spcBef>
              <a:tabLst>
                <a:tab pos="451484" algn="l"/>
                <a:tab pos="8620125" algn="l"/>
              </a:tabLst>
            </a:pPr>
            <a:r>
              <a:rPr sz="2550" u="heavy" spc="-5" dirty="0"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 	</a:t>
            </a:r>
            <a:r>
              <a:rPr sz="2550" u="heavy" spc="-10" dirty="0"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della funzione </a:t>
            </a:r>
            <a:r>
              <a:rPr sz="2550" u="heavy" dirty="0"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di </a:t>
            </a:r>
            <a:r>
              <a:rPr sz="2550" u="heavy" spc="-10" dirty="0"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massimoverosimiglianza (</a:t>
            </a:r>
            <a:r>
              <a:rPr sz="2550" i="1" u="heavy" spc="-10" dirty="0">
                <a:uFill>
                  <a:solidFill>
                    <a:srgbClr val="FFCC00"/>
                  </a:solidFill>
                </a:uFill>
                <a:latin typeface="Times New Roman"/>
                <a:cs typeface="Times New Roman"/>
              </a:rPr>
              <a:t>maximum	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471844"/>
            <a:ext cx="8274050" cy="1240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  <a:tabLst>
                <a:tab pos="2265045" algn="l"/>
              </a:tabLst>
            </a:pPr>
            <a:r>
              <a:rPr spc="15" dirty="0"/>
              <a:t>Stime</a:t>
            </a:r>
            <a:r>
              <a:rPr spc="20" dirty="0"/>
              <a:t> </a:t>
            </a:r>
            <a:r>
              <a:rPr spc="10" dirty="0"/>
              <a:t>di	</a:t>
            </a:r>
            <a:r>
              <a:rPr spc="15" dirty="0"/>
              <a:t>massimoverosimiglianza  </a:t>
            </a:r>
            <a:r>
              <a:rPr spc="10" dirty="0"/>
              <a:t>di Probit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95207" y="1893326"/>
            <a:ext cx="7852409" cy="4692015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25400" marR="17780">
              <a:lnSpc>
                <a:spcPct val="96900"/>
              </a:lnSpc>
              <a:spcBef>
                <a:spcPts val="204"/>
              </a:spcBef>
              <a:tabLst>
                <a:tab pos="529590" algn="l"/>
              </a:tabLst>
            </a:pPr>
            <a:r>
              <a:rPr sz="2550" spc="5" dirty="0">
                <a:latin typeface="Times New Roman"/>
                <a:cs typeface="Times New Roman"/>
              </a:rPr>
              <a:t>La	</a:t>
            </a:r>
            <a:r>
              <a:rPr sz="2550" b="1" i="1" spc="-5" dirty="0">
                <a:latin typeface="Times New Roman"/>
                <a:cs typeface="Times New Roman"/>
              </a:rPr>
              <a:t>funzione </a:t>
            </a:r>
            <a:r>
              <a:rPr sz="2550" b="1" i="1" dirty="0">
                <a:latin typeface="Times New Roman"/>
                <a:cs typeface="Times New Roman"/>
              </a:rPr>
              <a:t>di </a:t>
            </a:r>
            <a:r>
              <a:rPr sz="2550" b="1" i="1" spc="-5" dirty="0">
                <a:latin typeface="Times New Roman"/>
                <a:cs typeface="Times New Roman"/>
              </a:rPr>
              <a:t>massimoverosimiglianza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dirty="0">
                <a:latin typeface="Times New Roman"/>
                <a:cs typeface="Times New Roman"/>
              </a:rPr>
              <a:t>la funzione </a:t>
            </a:r>
            <a:r>
              <a:rPr sz="2550" spc="10" dirty="0">
                <a:latin typeface="Times New Roman"/>
                <a:cs typeface="Times New Roman"/>
              </a:rPr>
              <a:t>di  </a:t>
            </a:r>
            <a:r>
              <a:rPr sz="2550" spc="-5" dirty="0">
                <a:latin typeface="Times New Roman"/>
                <a:cs typeface="Times New Roman"/>
              </a:rPr>
              <a:t>densità </a:t>
            </a:r>
            <a:r>
              <a:rPr sz="2550" dirty="0">
                <a:latin typeface="Times New Roman"/>
                <a:cs typeface="Times New Roman"/>
              </a:rPr>
              <a:t>di 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50" dirty="0">
                <a:latin typeface="Times New Roman"/>
                <a:cs typeface="Times New Roman"/>
              </a:rPr>
              <a:t>,…,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475" i="1" baseline="-11784" dirty="0">
                <a:latin typeface="Times New Roman"/>
                <a:cs typeface="Times New Roman"/>
              </a:rPr>
              <a:t>n </a:t>
            </a:r>
            <a:r>
              <a:rPr sz="2550" spc="5" dirty="0">
                <a:latin typeface="Times New Roman"/>
                <a:cs typeface="Times New Roman"/>
              </a:rPr>
              <a:t>date 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50" dirty="0">
                <a:latin typeface="Times New Roman"/>
                <a:cs typeface="Times New Roman"/>
              </a:rPr>
              <a:t>,…,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475" i="1" baseline="-11784" dirty="0">
                <a:latin typeface="Times New Roman"/>
                <a:cs typeface="Times New Roman"/>
              </a:rPr>
              <a:t>n</a:t>
            </a:r>
            <a:r>
              <a:rPr sz="2550" dirty="0">
                <a:latin typeface="Times New Roman"/>
                <a:cs typeface="Times New Roman"/>
              </a:rPr>
              <a:t>, </a:t>
            </a:r>
            <a:r>
              <a:rPr sz="2550" spc="-5" dirty="0">
                <a:latin typeface="Times New Roman"/>
                <a:cs typeface="Times New Roman"/>
              </a:rPr>
              <a:t>trattata </a:t>
            </a:r>
            <a:r>
              <a:rPr sz="2550" dirty="0">
                <a:latin typeface="Times New Roman"/>
                <a:cs typeface="Times New Roman"/>
              </a:rPr>
              <a:t>come </a:t>
            </a:r>
            <a:r>
              <a:rPr sz="2550" spc="5" dirty="0">
                <a:latin typeface="Times New Roman"/>
                <a:cs typeface="Times New Roman"/>
              </a:rPr>
              <a:t>una </a:t>
            </a:r>
            <a:r>
              <a:rPr sz="2550" dirty="0">
                <a:latin typeface="Times New Roman"/>
                <a:cs typeface="Times New Roman"/>
              </a:rPr>
              <a:t>funzione  di </a:t>
            </a:r>
            <a:r>
              <a:rPr sz="2550" spc="-5" dirty="0">
                <a:latin typeface="Times New Roman"/>
                <a:cs typeface="Times New Roman"/>
              </a:rPr>
              <a:t>parametri sconosciuti </a:t>
            </a: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0 </a:t>
            </a:r>
            <a:r>
              <a:rPr sz="2550" spc="5" dirty="0">
                <a:latin typeface="Times New Roman"/>
                <a:cs typeface="Times New Roman"/>
              </a:rPr>
              <a:t>e</a:t>
            </a:r>
            <a:r>
              <a:rPr sz="2550" spc="-70" dirty="0">
                <a:latin typeface="Times New Roman"/>
                <a:cs typeface="Times New Roman"/>
              </a:rPr>
              <a:t> </a:t>
            </a:r>
            <a:r>
              <a:rPr sz="2700" i="1" spc="-45" dirty="0">
                <a:latin typeface="Arial"/>
                <a:cs typeface="Arial"/>
              </a:rPr>
              <a:t>β</a:t>
            </a:r>
            <a:r>
              <a:rPr sz="2475" spc="-67" baseline="-11784" dirty="0">
                <a:latin typeface="Times New Roman"/>
                <a:cs typeface="Times New Roman"/>
              </a:rPr>
              <a:t>1</a:t>
            </a:r>
            <a:r>
              <a:rPr sz="2550" spc="-45" dirty="0">
                <a:latin typeface="Times New Roman"/>
                <a:cs typeface="Times New Roman"/>
              </a:rPr>
              <a:t>.</a:t>
            </a:r>
            <a:endParaRPr sz="2550">
              <a:latin typeface="Times New Roman"/>
              <a:cs typeface="Times New Roman"/>
            </a:endParaRPr>
          </a:p>
          <a:p>
            <a:pPr marL="250190" marR="767715" indent="-224790" algn="just">
              <a:lnSpc>
                <a:spcPct val="96600"/>
              </a:lnSpc>
              <a:spcBef>
                <a:spcPts val="135"/>
              </a:spcBef>
              <a:buClr>
                <a:srgbClr val="FFCC00"/>
              </a:buClr>
              <a:buFont typeface="Arial"/>
              <a:buChar char="•"/>
              <a:tabLst>
                <a:tab pos="250825" algn="l"/>
              </a:tabLst>
            </a:pPr>
            <a:r>
              <a:rPr sz="2550" spc="5" dirty="0">
                <a:latin typeface="Times New Roman"/>
                <a:cs typeface="Times New Roman"/>
              </a:rPr>
              <a:t>Lo </a:t>
            </a:r>
            <a:r>
              <a:rPr sz="2550" spc="-5" dirty="0">
                <a:latin typeface="Times New Roman"/>
                <a:cs typeface="Times New Roman"/>
              </a:rPr>
              <a:t>stimatore </a:t>
            </a:r>
            <a:r>
              <a:rPr sz="2550" dirty="0">
                <a:latin typeface="Times New Roman"/>
                <a:cs typeface="Times New Roman"/>
              </a:rPr>
              <a:t>di massimoverosimiglianza (maximum  </a:t>
            </a:r>
            <a:r>
              <a:rPr sz="2550" spc="-5" dirty="0">
                <a:latin typeface="Times New Roman"/>
                <a:cs typeface="Times New Roman"/>
              </a:rPr>
              <a:t>likelihood estimator, </a:t>
            </a:r>
            <a:r>
              <a:rPr sz="2550" dirty="0">
                <a:latin typeface="Times New Roman"/>
                <a:cs typeface="Times New Roman"/>
              </a:rPr>
              <a:t>MLE)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spc="-5" dirty="0">
                <a:latin typeface="Times New Roman"/>
                <a:cs typeface="Times New Roman"/>
              </a:rPr>
              <a:t>il </a:t>
            </a:r>
            <a:r>
              <a:rPr sz="2550" dirty="0">
                <a:latin typeface="Times New Roman"/>
                <a:cs typeface="Times New Roman"/>
              </a:rPr>
              <a:t>valore di </a:t>
            </a:r>
            <a:r>
              <a:rPr sz="2550" spc="-35" dirty="0">
                <a:latin typeface="Times New Roman"/>
                <a:cs typeface="Times New Roman"/>
              </a:rPr>
              <a:t>(</a:t>
            </a:r>
            <a:r>
              <a:rPr sz="2700" i="1" spc="-35" dirty="0">
                <a:latin typeface="Arial"/>
                <a:cs typeface="Arial"/>
              </a:rPr>
              <a:t>β</a:t>
            </a:r>
            <a:r>
              <a:rPr sz="2475" spc="-52" baseline="-11784" dirty="0">
                <a:latin typeface="Times New Roman"/>
                <a:cs typeface="Times New Roman"/>
              </a:rPr>
              <a:t>0</a:t>
            </a:r>
            <a:r>
              <a:rPr sz="2550" spc="-35" dirty="0">
                <a:latin typeface="Times New Roman"/>
                <a:cs typeface="Times New Roman"/>
              </a:rPr>
              <a:t>, </a:t>
            </a:r>
            <a:r>
              <a:rPr sz="2700" i="1" spc="-45" dirty="0">
                <a:latin typeface="Arial"/>
                <a:cs typeface="Arial"/>
              </a:rPr>
              <a:t>β</a:t>
            </a:r>
            <a:r>
              <a:rPr sz="2475" spc="-67" baseline="-11784" dirty="0">
                <a:latin typeface="Times New Roman"/>
                <a:cs typeface="Times New Roman"/>
              </a:rPr>
              <a:t>1</a:t>
            </a:r>
            <a:r>
              <a:rPr sz="2550" spc="-45" dirty="0">
                <a:latin typeface="Times New Roman"/>
                <a:cs typeface="Times New Roman"/>
              </a:rPr>
              <a:t>) </a:t>
            </a:r>
            <a:r>
              <a:rPr sz="2550" dirty="0">
                <a:latin typeface="Times New Roman"/>
                <a:cs typeface="Times New Roman"/>
              </a:rPr>
              <a:t>che  </a:t>
            </a:r>
            <a:r>
              <a:rPr sz="2550" spc="-5" dirty="0">
                <a:latin typeface="Times New Roman"/>
                <a:cs typeface="Times New Roman"/>
              </a:rPr>
              <a:t>massimizza </a:t>
            </a:r>
            <a:r>
              <a:rPr sz="2550" dirty="0">
                <a:latin typeface="Times New Roman"/>
                <a:cs typeface="Times New Roman"/>
              </a:rPr>
              <a:t>la funzione di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massimoverosimiglianza.</a:t>
            </a:r>
            <a:endParaRPr sz="2550">
              <a:latin typeface="Times New Roman"/>
              <a:cs typeface="Times New Roman"/>
            </a:endParaRPr>
          </a:p>
          <a:p>
            <a:pPr marL="250190" marR="100965" indent="-224790" algn="just">
              <a:lnSpc>
                <a:spcPts val="2940"/>
              </a:lnSpc>
              <a:spcBef>
                <a:spcPts val="260"/>
              </a:spcBef>
              <a:buClr>
                <a:srgbClr val="FFCC00"/>
              </a:buClr>
              <a:buFont typeface="Arial"/>
              <a:buChar char="•"/>
              <a:tabLst>
                <a:tab pos="250825" algn="l"/>
              </a:tabLst>
            </a:pPr>
            <a:r>
              <a:rPr sz="2550" dirty="0">
                <a:latin typeface="Times New Roman"/>
                <a:cs typeface="Times New Roman"/>
              </a:rPr>
              <a:t>MLE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spc="-5" dirty="0">
                <a:latin typeface="Times New Roman"/>
                <a:cs typeface="Times New Roman"/>
              </a:rPr>
              <a:t>quel </a:t>
            </a:r>
            <a:r>
              <a:rPr sz="2550" dirty="0">
                <a:latin typeface="Times New Roman"/>
                <a:cs typeface="Times New Roman"/>
              </a:rPr>
              <a:t>valore di </a:t>
            </a:r>
            <a:r>
              <a:rPr sz="2550" spc="-35" dirty="0">
                <a:latin typeface="Times New Roman"/>
                <a:cs typeface="Times New Roman"/>
              </a:rPr>
              <a:t>(</a:t>
            </a:r>
            <a:r>
              <a:rPr sz="2700" i="1" spc="-35" dirty="0">
                <a:latin typeface="Arial"/>
                <a:cs typeface="Arial"/>
              </a:rPr>
              <a:t>β</a:t>
            </a:r>
            <a:r>
              <a:rPr sz="2475" spc="-52" baseline="-11784" dirty="0">
                <a:latin typeface="Times New Roman"/>
                <a:cs typeface="Times New Roman"/>
              </a:rPr>
              <a:t>0</a:t>
            </a:r>
            <a:r>
              <a:rPr sz="2550" spc="-35" dirty="0">
                <a:latin typeface="Times New Roman"/>
                <a:cs typeface="Times New Roman"/>
              </a:rPr>
              <a:t>, </a:t>
            </a:r>
            <a:r>
              <a:rPr sz="2700" i="1" spc="-45" dirty="0">
                <a:latin typeface="Arial"/>
                <a:cs typeface="Arial"/>
              </a:rPr>
              <a:t>β</a:t>
            </a:r>
            <a:r>
              <a:rPr sz="2475" spc="-67" baseline="-11784" dirty="0">
                <a:latin typeface="Times New Roman"/>
                <a:cs typeface="Times New Roman"/>
              </a:rPr>
              <a:t>1</a:t>
            </a:r>
            <a:r>
              <a:rPr sz="2550" spc="-45" dirty="0">
                <a:latin typeface="Times New Roman"/>
                <a:cs typeface="Times New Roman"/>
              </a:rPr>
              <a:t>) </a:t>
            </a:r>
            <a:r>
              <a:rPr sz="2550" dirty="0">
                <a:latin typeface="Times New Roman"/>
                <a:cs typeface="Times New Roman"/>
              </a:rPr>
              <a:t>che </a:t>
            </a:r>
            <a:r>
              <a:rPr sz="2550" spc="-5" dirty="0">
                <a:latin typeface="Times New Roman"/>
                <a:cs typeface="Times New Roman"/>
              </a:rPr>
              <a:t>meglio </a:t>
            </a:r>
            <a:r>
              <a:rPr sz="2550" dirty="0">
                <a:latin typeface="Times New Roman"/>
                <a:cs typeface="Times New Roman"/>
              </a:rPr>
              <a:t>descrive </a:t>
            </a:r>
            <a:r>
              <a:rPr sz="2550" spc="-5" dirty="0">
                <a:latin typeface="Times New Roman"/>
                <a:cs typeface="Times New Roman"/>
              </a:rPr>
              <a:t>l’intera  distribuzione </a:t>
            </a:r>
            <a:r>
              <a:rPr sz="2550" dirty="0">
                <a:latin typeface="Times New Roman"/>
                <a:cs typeface="Times New Roman"/>
              </a:rPr>
              <a:t>dei</a:t>
            </a:r>
            <a:r>
              <a:rPr sz="2550" spc="-2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dati.</a:t>
            </a:r>
            <a:endParaRPr sz="2550">
              <a:latin typeface="Times New Roman"/>
              <a:cs typeface="Times New Roman"/>
            </a:endParaRPr>
          </a:p>
          <a:p>
            <a:pPr marL="250190" indent="-225425" algn="just">
              <a:lnSpc>
                <a:spcPts val="3045"/>
              </a:lnSpc>
              <a:buClr>
                <a:srgbClr val="FFCC00"/>
              </a:buClr>
              <a:buFont typeface="Arial"/>
              <a:buChar char="•"/>
              <a:tabLst>
                <a:tab pos="250825" algn="l"/>
              </a:tabLst>
            </a:pPr>
            <a:r>
              <a:rPr sz="2550" dirty="0">
                <a:latin typeface="Times New Roman"/>
                <a:cs typeface="Times New Roman"/>
              </a:rPr>
              <a:t>In grandi campioni, MLE</a:t>
            </a:r>
            <a:r>
              <a:rPr sz="2550" spc="-3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è:</a:t>
            </a:r>
            <a:endParaRPr sz="2550">
              <a:latin typeface="Times New Roman"/>
              <a:cs typeface="Times New Roman"/>
            </a:endParaRPr>
          </a:p>
          <a:p>
            <a:pPr marL="697865" lvl="1" indent="-223520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Font typeface="Arial"/>
              <a:buChar char="•"/>
              <a:tabLst>
                <a:tab pos="698500" algn="l"/>
              </a:tabLst>
            </a:pPr>
            <a:r>
              <a:rPr sz="2550" spc="-5" dirty="0">
                <a:latin typeface="Times New Roman"/>
                <a:cs typeface="Times New Roman"/>
              </a:rPr>
              <a:t>consistente</a:t>
            </a:r>
            <a:endParaRPr sz="2550">
              <a:latin typeface="Times New Roman"/>
              <a:cs typeface="Times New Roman"/>
            </a:endParaRPr>
          </a:p>
          <a:p>
            <a:pPr marL="697865" lvl="1" indent="-223520">
              <a:lnSpc>
                <a:spcPts val="3005"/>
              </a:lnSpc>
              <a:spcBef>
                <a:spcPts val="65"/>
              </a:spcBef>
              <a:buClr>
                <a:srgbClr val="FFCC00"/>
              </a:buClr>
              <a:buFont typeface="Arial"/>
              <a:buChar char="•"/>
              <a:tabLst>
                <a:tab pos="698500" algn="l"/>
              </a:tabLst>
            </a:pPr>
            <a:r>
              <a:rPr sz="2550" dirty="0">
                <a:latin typeface="Times New Roman"/>
                <a:cs typeface="Times New Roman"/>
              </a:rPr>
              <a:t>normalmente</a:t>
            </a:r>
            <a:r>
              <a:rPr sz="2550" spc="-1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distribuito</a:t>
            </a:r>
            <a:endParaRPr sz="2550">
              <a:latin typeface="Times New Roman"/>
              <a:cs typeface="Times New Roman"/>
            </a:endParaRPr>
          </a:p>
          <a:p>
            <a:pPr marL="697865" lvl="1" indent="-223520">
              <a:lnSpc>
                <a:spcPts val="3005"/>
              </a:lnSpc>
              <a:buClr>
                <a:srgbClr val="FFCC00"/>
              </a:buClr>
              <a:buSzPct val="45098"/>
              <a:buFont typeface="Arial"/>
              <a:buChar char="•"/>
              <a:tabLst>
                <a:tab pos="697865" algn="l"/>
                <a:tab pos="698500" algn="l"/>
              </a:tabLst>
            </a:pPr>
            <a:r>
              <a:rPr sz="2550" dirty="0">
                <a:latin typeface="Times New Roman"/>
                <a:cs typeface="Times New Roman"/>
              </a:rPr>
              <a:t>efficiente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05" y="471844"/>
            <a:ext cx="8102600" cy="12401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15" dirty="0"/>
              <a:t>La </a:t>
            </a:r>
            <a:r>
              <a:rPr i="1" spc="15" dirty="0">
                <a:latin typeface="Arial"/>
                <a:cs typeface="Arial"/>
              </a:rPr>
              <a:t>massimoverosimiglianza </a:t>
            </a:r>
            <a:r>
              <a:rPr spc="10" dirty="0"/>
              <a:t>di </a:t>
            </a:r>
            <a:r>
              <a:rPr spc="15" dirty="0"/>
              <a:t>un  </a:t>
            </a:r>
            <a:r>
              <a:rPr spc="10" dirty="0"/>
              <a:t>probit </a:t>
            </a:r>
            <a:r>
              <a:rPr spc="15" dirty="0"/>
              <a:t>con </a:t>
            </a:r>
            <a:r>
              <a:rPr spc="10" dirty="0"/>
              <a:t>una</a:t>
            </a:r>
            <a:r>
              <a:rPr spc="5" dirty="0"/>
              <a:t> </a:t>
            </a:r>
            <a:r>
              <a:rPr i="1" spc="20" dirty="0">
                <a:latin typeface="Arial"/>
                <a:cs typeface="Arial"/>
              </a:rPr>
              <a:t>X</a:t>
            </a:r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26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25844" y="1894339"/>
            <a:ext cx="7578725" cy="2292985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25400" marR="17780">
              <a:lnSpc>
                <a:spcPts val="2890"/>
              </a:lnSpc>
              <a:spcBef>
                <a:spcPts val="305"/>
              </a:spcBef>
            </a:pPr>
            <a:r>
              <a:rPr sz="2500" spc="5" dirty="0">
                <a:latin typeface="Times New Roman"/>
                <a:cs typeface="Times New Roman"/>
              </a:rPr>
              <a:t>Si </a:t>
            </a:r>
            <a:r>
              <a:rPr sz="2500" dirty="0">
                <a:latin typeface="Times New Roman"/>
                <a:cs typeface="Times New Roman"/>
              </a:rPr>
              <a:t>calcola </a:t>
            </a:r>
            <a:r>
              <a:rPr sz="2500" spc="5" dirty="0">
                <a:latin typeface="Times New Roman"/>
                <a:cs typeface="Times New Roman"/>
              </a:rPr>
              <a:t>partendo </a:t>
            </a:r>
            <a:r>
              <a:rPr sz="2500" dirty="0">
                <a:latin typeface="Times New Roman"/>
                <a:cs typeface="Times New Roman"/>
              </a:rPr>
              <a:t>dalla densità </a:t>
            </a:r>
            <a:r>
              <a:rPr sz="2500" spc="10" dirty="0">
                <a:latin typeface="Times New Roman"/>
                <a:cs typeface="Times New Roman"/>
              </a:rPr>
              <a:t>di </a:t>
            </a:r>
            <a:r>
              <a:rPr sz="2500" i="1" dirty="0">
                <a:latin typeface="Times New Roman"/>
                <a:cs typeface="Times New Roman"/>
              </a:rPr>
              <a:t>Y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, prima osservazione,  </a:t>
            </a:r>
            <a:r>
              <a:rPr sz="2500" spc="5" dirty="0">
                <a:latin typeface="Times New Roman"/>
                <a:cs typeface="Times New Roman"/>
              </a:rPr>
              <a:t>dato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i="1" spc="-5" dirty="0">
                <a:latin typeface="Times New Roman"/>
                <a:cs typeface="Times New Roman"/>
              </a:rPr>
              <a:t>X</a:t>
            </a:r>
            <a:r>
              <a:rPr sz="2475" spc="-7" baseline="-11784" dirty="0">
                <a:latin typeface="Times New Roman"/>
                <a:cs typeface="Times New Roman"/>
              </a:rPr>
              <a:t>1</a:t>
            </a:r>
            <a:r>
              <a:rPr sz="2500" spc="-5" dirty="0">
                <a:latin typeface="Times New Roman"/>
                <a:cs typeface="Times New Roman"/>
              </a:rPr>
              <a:t>:</a:t>
            </a:r>
            <a:endParaRPr sz="2500">
              <a:latin typeface="Times New Roman"/>
              <a:cs typeface="Times New Roman"/>
            </a:endParaRPr>
          </a:p>
          <a:p>
            <a:pPr marL="907415" marR="2709545" indent="-635">
              <a:lnSpc>
                <a:spcPts val="3090"/>
              </a:lnSpc>
              <a:spcBef>
                <a:spcPts val="25"/>
              </a:spcBef>
            </a:pPr>
            <a:r>
              <a:rPr sz="2500" dirty="0">
                <a:latin typeface="Times New Roman"/>
                <a:cs typeface="Times New Roman"/>
              </a:rPr>
              <a:t>Pr(</a:t>
            </a:r>
            <a:r>
              <a:rPr sz="2500" i="1" dirty="0">
                <a:latin typeface="Times New Roman"/>
                <a:cs typeface="Times New Roman"/>
              </a:rPr>
              <a:t>Y</a:t>
            </a:r>
            <a:r>
              <a:rPr sz="2475" baseline="-11784" dirty="0">
                <a:latin typeface="Times New Roman"/>
                <a:cs typeface="Times New Roman"/>
              </a:rPr>
              <a:t>1 </a:t>
            </a:r>
            <a:r>
              <a:rPr sz="2500" spc="10" dirty="0">
                <a:latin typeface="Times New Roman"/>
                <a:cs typeface="Times New Roman"/>
              </a:rPr>
              <a:t>= </a:t>
            </a:r>
            <a:r>
              <a:rPr sz="2500" dirty="0">
                <a:latin typeface="Times New Roman"/>
                <a:cs typeface="Times New Roman"/>
              </a:rPr>
              <a:t>1|</a:t>
            </a:r>
            <a:r>
              <a:rPr sz="2500" i="1" dirty="0">
                <a:latin typeface="Times New Roman"/>
                <a:cs typeface="Times New Roman"/>
              </a:rPr>
              <a:t>X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) </a:t>
            </a:r>
            <a:r>
              <a:rPr sz="2500" spc="10" dirty="0">
                <a:latin typeface="Times New Roman"/>
                <a:cs typeface="Times New Roman"/>
              </a:rPr>
              <a:t>= </a:t>
            </a:r>
            <a:r>
              <a:rPr sz="2650" i="1" spc="-114" dirty="0">
                <a:latin typeface="Arial"/>
                <a:cs typeface="Arial"/>
              </a:rPr>
              <a:t>Φ</a:t>
            </a:r>
            <a:r>
              <a:rPr sz="2500" spc="-114" dirty="0">
                <a:latin typeface="Times New Roman"/>
                <a:cs typeface="Times New Roman"/>
              </a:rPr>
              <a:t>(</a:t>
            </a:r>
            <a:r>
              <a:rPr sz="2650" i="1" spc="-114" dirty="0">
                <a:latin typeface="Arial"/>
                <a:cs typeface="Arial"/>
              </a:rPr>
              <a:t>β</a:t>
            </a:r>
            <a:r>
              <a:rPr sz="2475" spc="-172" baseline="-11784" dirty="0">
                <a:latin typeface="Times New Roman"/>
                <a:cs typeface="Times New Roman"/>
              </a:rPr>
              <a:t>0 </a:t>
            </a:r>
            <a:r>
              <a:rPr sz="2500" spc="10" dirty="0">
                <a:latin typeface="Times New Roman"/>
                <a:cs typeface="Times New Roman"/>
              </a:rPr>
              <a:t>+ </a:t>
            </a:r>
            <a:r>
              <a:rPr sz="2650" i="1" spc="-25" dirty="0">
                <a:latin typeface="Arial"/>
                <a:cs typeface="Arial"/>
              </a:rPr>
              <a:t>β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00" i="1" spc="-25" dirty="0">
                <a:latin typeface="Times New Roman"/>
                <a:cs typeface="Times New Roman"/>
              </a:rPr>
              <a:t>X</a:t>
            </a:r>
            <a:r>
              <a:rPr sz="2475" spc="-37" baseline="-11784" dirty="0">
                <a:latin typeface="Times New Roman"/>
                <a:cs typeface="Times New Roman"/>
              </a:rPr>
              <a:t>1</a:t>
            </a:r>
            <a:r>
              <a:rPr sz="2500" spc="-25" dirty="0">
                <a:latin typeface="Times New Roman"/>
                <a:cs typeface="Times New Roman"/>
              </a:rPr>
              <a:t>)  </a:t>
            </a:r>
            <a:r>
              <a:rPr sz="2500" dirty="0">
                <a:latin typeface="Times New Roman"/>
                <a:cs typeface="Times New Roman"/>
              </a:rPr>
              <a:t>Pr(</a:t>
            </a:r>
            <a:r>
              <a:rPr sz="2500" i="1" dirty="0">
                <a:latin typeface="Times New Roman"/>
                <a:cs typeface="Times New Roman"/>
              </a:rPr>
              <a:t>Y</a:t>
            </a:r>
            <a:r>
              <a:rPr sz="2475" baseline="-11784" dirty="0">
                <a:latin typeface="Times New Roman"/>
                <a:cs typeface="Times New Roman"/>
              </a:rPr>
              <a:t>1 </a:t>
            </a:r>
            <a:r>
              <a:rPr sz="2500" spc="10" dirty="0">
                <a:latin typeface="Times New Roman"/>
                <a:cs typeface="Times New Roman"/>
              </a:rPr>
              <a:t>= </a:t>
            </a:r>
            <a:r>
              <a:rPr sz="2500" dirty="0">
                <a:latin typeface="Times New Roman"/>
                <a:cs typeface="Times New Roman"/>
              </a:rPr>
              <a:t>0|</a:t>
            </a:r>
            <a:r>
              <a:rPr sz="2500" i="1" dirty="0">
                <a:latin typeface="Times New Roman"/>
                <a:cs typeface="Times New Roman"/>
              </a:rPr>
              <a:t>X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) </a:t>
            </a:r>
            <a:r>
              <a:rPr sz="2500" spc="10" dirty="0">
                <a:latin typeface="Times New Roman"/>
                <a:cs typeface="Times New Roman"/>
              </a:rPr>
              <a:t>= </a:t>
            </a:r>
            <a:r>
              <a:rPr sz="2500" spc="-70" dirty="0">
                <a:latin typeface="Times New Roman"/>
                <a:cs typeface="Times New Roman"/>
              </a:rPr>
              <a:t>1–</a:t>
            </a:r>
            <a:r>
              <a:rPr sz="2650" i="1" spc="-70" dirty="0">
                <a:latin typeface="Arial"/>
                <a:cs typeface="Arial"/>
              </a:rPr>
              <a:t>Φ</a:t>
            </a:r>
            <a:r>
              <a:rPr sz="2500" spc="-70" dirty="0">
                <a:latin typeface="Times New Roman"/>
                <a:cs typeface="Times New Roman"/>
              </a:rPr>
              <a:t>(</a:t>
            </a:r>
            <a:r>
              <a:rPr sz="265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0 </a:t>
            </a:r>
            <a:r>
              <a:rPr sz="2500" spc="10" dirty="0">
                <a:latin typeface="Times New Roman"/>
                <a:cs typeface="Times New Roman"/>
              </a:rPr>
              <a:t>+</a:t>
            </a:r>
            <a:r>
              <a:rPr sz="2500" spc="-375" dirty="0">
                <a:latin typeface="Times New Roman"/>
                <a:cs typeface="Times New Roman"/>
              </a:rPr>
              <a:t> </a:t>
            </a:r>
            <a:r>
              <a:rPr sz="2650" i="1" spc="-30" dirty="0">
                <a:latin typeface="Arial"/>
                <a:cs typeface="Arial"/>
              </a:rPr>
              <a:t>β</a:t>
            </a:r>
            <a:r>
              <a:rPr sz="2475" spc="-44" baseline="-11784" dirty="0">
                <a:latin typeface="Times New Roman"/>
                <a:cs typeface="Times New Roman"/>
              </a:rPr>
              <a:t>1</a:t>
            </a:r>
            <a:r>
              <a:rPr sz="2500" i="1" spc="-30" dirty="0">
                <a:latin typeface="Times New Roman"/>
                <a:cs typeface="Times New Roman"/>
              </a:rPr>
              <a:t>X</a:t>
            </a:r>
            <a:r>
              <a:rPr sz="2475" spc="-44" baseline="-11784" dirty="0">
                <a:latin typeface="Times New Roman"/>
                <a:cs typeface="Times New Roman"/>
              </a:rPr>
              <a:t>1</a:t>
            </a:r>
            <a:r>
              <a:rPr sz="2500" spc="-30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  <a:p>
            <a:pPr marL="25400">
              <a:lnSpc>
                <a:spcPts val="2705"/>
              </a:lnSpc>
            </a:pPr>
            <a:r>
              <a:rPr sz="2500" spc="5" dirty="0">
                <a:latin typeface="Times New Roman"/>
                <a:cs typeface="Times New Roman"/>
              </a:rPr>
              <a:t>dato </a:t>
            </a:r>
            <a:r>
              <a:rPr sz="2500" dirty="0">
                <a:latin typeface="Times New Roman"/>
                <a:cs typeface="Times New Roman"/>
              </a:rPr>
              <a:t>che le </a:t>
            </a:r>
            <a:r>
              <a:rPr sz="2500" spc="10" dirty="0">
                <a:latin typeface="Times New Roman"/>
                <a:cs typeface="Times New Roman"/>
              </a:rPr>
              <a:t>y </a:t>
            </a:r>
            <a:r>
              <a:rPr sz="2500" spc="5" dirty="0">
                <a:latin typeface="Times New Roman"/>
                <a:cs typeface="Times New Roman"/>
              </a:rPr>
              <a:t>sono </a:t>
            </a:r>
            <a:r>
              <a:rPr sz="2500" spc="-5" dirty="0">
                <a:latin typeface="Times New Roman"/>
                <a:cs typeface="Times New Roman"/>
              </a:rPr>
              <a:t>i.i.d., </a:t>
            </a:r>
            <a:r>
              <a:rPr sz="2500" dirty="0">
                <a:latin typeface="Times New Roman"/>
                <a:cs typeface="Times New Roman"/>
              </a:rPr>
              <a:t>la distribuzione </a:t>
            </a:r>
            <a:r>
              <a:rPr sz="2500" spc="5" dirty="0">
                <a:latin typeface="Times New Roman"/>
                <a:cs typeface="Times New Roman"/>
              </a:rPr>
              <a:t>di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probabilità</a:t>
            </a:r>
            <a:endParaRPr sz="2500">
              <a:latin typeface="Times New Roman"/>
              <a:cs typeface="Times New Roman"/>
            </a:endParaRPr>
          </a:p>
          <a:p>
            <a:pPr marL="25400">
              <a:lnSpc>
                <a:spcPts val="2945"/>
              </a:lnSpc>
            </a:pPr>
            <a:r>
              <a:rPr sz="2500" dirty="0">
                <a:latin typeface="Times New Roman"/>
                <a:cs typeface="Times New Roman"/>
              </a:rPr>
              <a:t>condizionata </a:t>
            </a:r>
            <a:r>
              <a:rPr sz="2500" spc="5" dirty="0">
                <a:latin typeface="Times New Roman"/>
                <a:cs typeface="Times New Roman"/>
              </a:rPr>
              <a:t>per </a:t>
            </a:r>
            <a:r>
              <a:rPr sz="2500" dirty="0">
                <a:latin typeface="Times New Roman"/>
                <a:cs typeface="Times New Roman"/>
              </a:rPr>
              <a:t>la osservazione </a:t>
            </a:r>
            <a:r>
              <a:rPr sz="2500" i="1" spc="-10" dirty="0">
                <a:latin typeface="Times New Roman"/>
                <a:cs typeface="Times New Roman"/>
              </a:rPr>
              <a:t>y</a:t>
            </a:r>
            <a:r>
              <a:rPr sz="2475" spc="-15" baseline="-11784" dirty="0">
                <a:latin typeface="Times New Roman"/>
                <a:cs typeface="Times New Roman"/>
              </a:rPr>
              <a:t>1</a:t>
            </a:r>
            <a:r>
              <a:rPr sz="2475" spc="262" baseline="-11784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sarà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4743" y="4258292"/>
            <a:ext cx="278765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707005" algn="l"/>
              </a:tabLst>
            </a:pPr>
            <a:r>
              <a:rPr sz="1050" dirty="0">
                <a:latin typeface="Times New Roman"/>
                <a:cs typeface="Times New Roman"/>
              </a:rPr>
              <a:t>1	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68570" y="4386500"/>
            <a:ext cx="3475354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10870" algn="l"/>
                <a:tab pos="943610" algn="l"/>
                <a:tab pos="2439670" algn="l"/>
                <a:tab pos="3036570" algn="l"/>
                <a:tab pos="3369310" algn="l"/>
              </a:tabLst>
            </a:pPr>
            <a:r>
              <a:rPr sz="1450" dirty="0">
                <a:latin typeface="Times New Roman"/>
                <a:cs typeface="Times New Roman"/>
              </a:rPr>
              <a:t>0	1	1	0	1	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851835" y="4160156"/>
            <a:ext cx="280225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494280" algn="l"/>
              </a:tabLst>
            </a:pPr>
            <a:r>
              <a:rPr sz="1450" i="1" dirty="0">
                <a:latin typeface="Times New Roman"/>
                <a:cs typeface="Times New Roman"/>
              </a:rPr>
              <a:t>y	</a:t>
            </a:r>
            <a:r>
              <a:rPr sz="1450" spc="-55" dirty="0">
                <a:latin typeface="Times New Roman"/>
                <a:cs typeface="Times New Roman"/>
              </a:rPr>
              <a:t>1</a:t>
            </a:r>
            <a:r>
              <a:rPr sz="1450" spc="-55" dirty="0">
                <a:latin typeface="Arial"/>
                <a:cs typeface="Arial"/>
              </a:rPr>
              <a:t>−</a:t>
            </a:r>
            <a:r>
              <a:rPr sz="1450" spc="-260" dirty="0">
                <a:latin typeface="Arial"/>
                <a:cs typeface="Arial"/>
              </a:rPr>
              <a:t> </a:t>
            </a:r>
            <a:r>
              <a:rPr sz="1450" i="1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5656" y="4152010"/>
            <a:ext cx="639762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2864485" algn="l"/>
                <a:tab pos="3731895" algn="l"/>
                <a:tab pos="4037329" algn="l"/>
                <a:tab pos="5292090" algn="l"/>
                <a:tab pos="6158865" algn="l"/>
              </a:tabLst>
            </a:pPr>
            <a:r>
              <a:rPr sz="2500" dirty="0">
                <a:latin typeface="Times New Roman"/>
                <a:cs typeface="Times New Roman"/>
              </a:rPr>
              <a:t>Pr(</a:t>
            </a:r>
            <a:r>
              <a:rPr sz="2500" i="1" dirty="0">
                <a:latin typeface="Times New Roman"/>
                <a:cs typeface="Times New Roman"/>
              </a:rPr>
              <a:t>Y</a:t>
            </a:r>
            <a:r>
              <a:rPr sz="2475" baseline="-11784" dirty="0">
                <a:latin typeface="Times New Roman"/>
                <a:cs typeface="Times New Roman"/>
              </a:rPr>
              <a:t>1  </a:t>
            </a:r>
            <a:r>
              <a:rPr sz="2500" spc="10" dirty="0">
                <a:latin typeface="Times New Roman"/>
                <a:cs typeface="Times New Roman"/>
              </a:rPr>
              <a:t>= </a:t>
            </a:r>
            <a:r>
              <a:rPr sz="2500" i="1" dirty="0">
                <a:latin typeface="Times New Roman"/>
                <a:cs typeface="Times New Roman"/>
              </a:rPr>
              <a:t>y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|</a:t>
            </a:r>
            <a:r>
              <a:rPr sz="2500" i="1" dirty="0">
                <a:latin typeface="Times New Roman"/>
                <a:cs typeface="Times New Roman"/>
              </a:rPr>
              <a:t>X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)</a:t>
            </a:r>
            <a:r>
              <a:rPr sz="2500" spc="-215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=</a:t>
            </a:r>
            <a:r>
              <a:rPr sz="2500" spc="95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Arial"/>
                <a:cs typeface="Arial"/>
              </a:rPr>
              <a:t>Φ</a:t>
            </a:r>
            <a:r>
              <a:rPr sz="2500" spc="10" dirty="0">
                <a:latin typeface="Times New Roman"/>
                <a:cs typeface="Times New Roman"/>
              </a:rPr>
              <a:t>(</a:t>
            </a:r>
            <a:r>
              <a:rPr sz="2650" i="1" spc="10" dirty="0">
                <a:latin typeface="Arial"/>
                <a:cs typeface="Arial"/>
              </a:rPr>
              <a:t>β	</a:t>
            </a:r>
            <a:r>
              <a:rPr sz="2500" spc="5" dirty="0">
                <a:latin typeface="Symbol"/>
                <a:cs typeface="Symbol"/>
              </a:rPr>
              <a:t>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spc="190" dirty="0">
                <a:latin typeface="Arial"/>
                <a:cs typeface="Arial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	</a:t>
            </a:r>
            <a:r>
              <a:rPr sz="2500" spc="5" dirty="0">
                <a:latin typeface="Times New Roman"/>
                <a:cs typeface="Times New Roman"/>
              </a:rPr>
              <a:t>)	</a:t>
            </a:r>
            <a:r>
              <a:rPr sz="2500" spc="-80" dirty="0">
                <a:latin typeface="Times New Roman"/>
                <a:cs typeface="Times New Roman"/>
              </a:rPr>
              <a:t>[1</a:t>
            </a:r>
            <a:r>
              <a:rPr sz="2500" spc="-360" dirty="0">
                <a:latin typeface="Times New Roman"/>
                <a:cs typeface="Times New Roman"/>
              </a:rPr>
              <a:t> </a:t>
            </a:r>
            <a:r>
              <a:rPr sz="2500" spc="-80" dirty="0">
                <a:latin typeface="Arial"/>
                <a:cs typeface="Arial"/>
              </a:rPr>
              <a:t>−</a:t>
            </a:r>
            <a:r>
              <a:rPr sz="2500" spc="-285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Φ</a:t>
            </a:r>
            <a:r>
              <a:rPr sz="2500" spc="10" dirty="0">
                <a:latin typeface="Times New Roman"/>
                <a:cs typeface="Times New Roman"/>
              </a:rPr>
              <a:t>(</a:t>
            </a:r>
            <a:r>
              <a:rPr sz="2650" i="1" spc="10" dirty="0">
                <a:latin typeface="Arial"/>
                <a:cs typeface="Arial"/>
              </a:rPr>
              <a:t>β	</a:t>
            </a:r>
            <a:r>
              <a:rPr sz="2500" spc="5" dirty="0">
                <a:latin typeface="Symbol"/>
                <a:cs typeface="Symbol"/>
              </a:rPr>
              <a:t>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spc="180" dirty="0">
                <a:latin typeface="Arial"/>
                <a:cs typeface="Arial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	</a:t>
            </a:r>
            <a:r>
              <a:rPr sz="2500" spc="-85" dirty="0">
                <a:latin typeface="Times New Roman"/>
                <a:cs typeface="Times New Roman"/>
              </a:rPr>
              <a:t>)]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113120" y="4575774"/>
            <a:ext cx="7772400" cy="1562100"/>
          </a:xfrm>
          <a:prstGeom prst="rect">
            <a:avLst/>
          </a:prstGeom>
        </p:spPr>
        <p:txBody>
          <a:bodyPr vert="horz" wrap="square" lIns="0" tIns="26034" rIns="0" bIns="0" rtlCol="0">
            <a:spAutoFit/>
          </a:bodyPr>
          <a:lstStyle/>
          <a:p>
            <a:pPr marL="38100" marR="30480">
              <a:lnSpc>
                <a:spcPct val="96900"/>
              </a:lnSpc>
              <a:spcBef>
                <a:spcPts val="204"/>
              </a:spcBef>
            </a:pPr>
            <a:r>
              <a:rPr sz="2500" spc="10" dirty="0">
                <a:latin typeface="Times New Roman"/>
                <a:cs typeface="Times New Roman"/>
              </a:rPr>
              <a:t>La </a:t>
            </a:r>
            <a:r>
              <a:rPr sz="2500" dirty="0">
                <a:latin typeface="Times New Roman"/>
                <a:cs typeface="Times New Roman"/>
              </a:rPr>
              <a:t>funzione </a:t>
            </a:r>
            <a:r>
              <a:rPr sz="2500" spc="10" dirty="0">
                <a:latin typeface="Times New Roman"/>
                <a:cs typeface="Times New Roman"/>
              </a:rPr>
              <a:t>di </a:t>
            </a:r>
            <a:r>
              <a:rPr sz="2500" dirty="0">
                <a:latin typeface="Times New Roman"/>
                <a:cs typeface="Times New Roman"/>
              </a:rPr>
              <a:t>massimoverosimiglianza probit </a:t>
            </a:r>
            <a:r>
              <a:rPr sz="2500" spc="5" dirty="0">
                <a:latin typeface="Times New Roman"/>
                <a:cs typeface="Times New Roman"/>
              </a:rPr>
              <a:t>è </a:t>
            </a:r>
            <a:r>
              <a:rPr sz="2500" dirty="0">
                <a:latin typeface="Times New Roman"/>
                <a:cs typeface="Times New Roman"/>
              </a:rPr>
              <a:t>una densità  congiunta </a:t>
            </a:r>
            <a:r>
              <a:rPr sz="2500" spc="-5" dirty="0">
                <a:latin typeface="Times New Roman"/>
                <a:cs typeface="Times New Roman"/>
              </a:rPr>
              <a:t>di </a:t>
            </a:r>
            <a:r>
              <a:rPr sz="2500" i="1" dirty="0">
                <a:latin typeface="Times New Roman"/>
                <a:cs typeface="Times New Roman"/>
              </a:rPr>
              <a:t>Y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,…,</a:t>
            </a:r>
            <a:r>
              <a:rPr sz="2500" i="1" dirty="0">
                <a:latin typeface="Times New Roman"/>
                <a:cs typeface="Times New Roman"/>
              </a:rPr>
              <a:t>Y</a:t>
            </a:r>
            <a:r>
              <a:rPr sz="2475" i="1" baseline="-11784" dirty="0">
                <a:latin typeface="Times New Roman"/>
                <a:cs typeface="Times New Roman"/>
              </a:rPr>
              <a:t>n </a:t>
            </a:r>
            <a:r>
              <a:rPr sz="2500" dirty="0">
                <a:latin typeface="Times New Roman"/>
                <a:cs typeface="Times New Roman"/>
              </a:rPr>
              <a:t>date </a:t>
            </a:r>
            <a:r>
              <a:rPr sz="2500" i="1" dirty="0">
                <a:latin typeface="Times New Roman"/>
                <a:cs typeface="Times New Roman"/>
              </a:rPr>
              <a:t>X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,…,</a:t>
            </a:r>
            <a:r>
              <a:rPr sz="2500" i="1" dirty="0">
                <a:latin typeface="Times New Roman"/>
                <a:cs typeface="Times New Roman"/>
              </a:rPr>
              <a:t>X</a:t>
            </a:r>
            <a:r>
              <a:rPr sz="2475" i="1" baseline="-11784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, trattate </a:t>
            </a:r>
            <a:r>
              <a:rPr sz="2500" spc="5" dirty="0">
                <a:latin typeface="Times New Roman"/>
                <a:cs typeface="Times New Roman"/>
              </a:rPr>
              <a:t>come </a:t>
            </a:r>
            <a:r>
              <a:rPr sz="2500" spc="10" dirty="0">
                <a:latin typeface="Times New Roman"/>
                <a:cs typeface="Times New Roman"/>
              </a:rPr>
              <a:t>una  </a:t>
            </a:r>
            <a:r>
              <a:rPr sz="2500" dirty="0">
                <a:latin typeface="Times New Roman"/>
                <a:cs typeface="Times New Roman"/>
              </a:rPr>
              <a:t>funzione di </a:t>
            </a:r>
            <a:r>
              <a:rPr sz="2650" i="1" spc="-50" dirty="0">
                <a:latin typeface="Arial"/>
                <a:cs typeface="Arial"/>
              </a:rPr>
              <a:t>β</a:t>
            </a:r>
            <a:r>
              <a:rPr sz="2475" spc="-75" baseline="-11784" dirty="0">
                <a:latin typeface="Times New Roman"/>
                <a:cs typeface="Times New Roman"/>
              </a:rPr>
              <a:t>0</a:t>
            </a:r>
            <a:r>
              <a:rPr sz="2500" spc="-50" dirty="0">
                <a:latin typeface="Times New Roman"/>
                <a:cs typeface="Times New Roman"/>
              </a:rPr>
              <a:t>,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650" i="1" spc="-50" dirty="0">
                <a:latin typeface="Arial"/>
                <a:cs typeface="Arial"/>
              </a:rPr>
              <a:t>β</a:t>
            </a:r>
            <a:r>
              <a:rPr sz="2475" spc="-75" baseline="-11784" dirty="0">
                <a:latin typeface="Times New Roman"/>
                <a:cs typeface="Times New Roman"/>
              </a:rPr>
              <a:t>1</a:t>
            </a:r>
            <a:r>
              <a:rPr sz="2500" spc="-50" dirty="0">
                <a:latin typeface="Times New Roman"/>
                <a:cs typeface="Times New Roman"/>
              </a:rPr>
              <a:t>:</a:t>
            </a:r>
            <a:endParaRPr sz="2500">
              <a:latin typeface="Times New Roman"/>
              <a:cs typeface="Times New Roman"/>
            </a:endParaRPr>
          </a:p>
          <a:p>
            <a:pPr marL="480059">
              <a:lnSpc>
                <a:spcPts val="3100"/>
              </a:lnSpc>
            </a:pPr>
            <a:r>
              <a:rPr sz="2500" i="1" spc="-40" dirty="0">
                <a:latin typeface="Times New Roman"/>
                <a:cs typeface="Times New Roman"/>
              </a:rPr>
              <a:t>f</a:t>
            </a:r>
            <a:r>
              <a:rPr sz="2500" spc="-40" dirty="0">
                <a:latin typeface="Times New Roman"/>
                <a:cs typeface="Times New Roman"/>
              </a:rPr>
              <a:t>(</a:t>
            </a:r>
            <a:r>
              <a:rPr sz="2650" i="1" spc="-40" dirty="0">
                <a:latin typeface="Arial"/>
                <a:cs typeface="Arial"/>
              </a:rPr>
              <a:t>β</a:t>
            </a:r>
            <a:r>
              <a:rPr sz="2475" spc="-60" baseline="-11784" dirty="0">
                <a:latin typeface="Times New Roman"/>
                <a:cs typeface="Times New Roman"/>
              </a:rPr>
              <a:t>0</a:t>
            </a:r>
            <a:r>
              <a:rPr sz="2500" spc="-40" dirty="0">
                <a:latin typeface="Times New Roman"/>
                <a:cs typeface="Times New Roman"/>
              </a:rPr>
              <a:t>,</a:t>
            </a:r>
            <a:r>
              <a:rPr sz="2650" i="1" spc="-40" dirty="0">
                <a:latin typeface="Arial"/>
                <a:cs typeface="Arial"/>
              </a:rPr>
              <a:t>β</a:t>
            </a:r>
            <a:r>
              <a:rPr sz="2475" spc="-60" baseline="-11784" dirty="0">
                <a:latin typeface="Times New Roman"/>
                <a:cs typeface="Times New Roman"/>
              </a:rPr>
              <a:t>1</a:t>
            </a:r>
            <a:r>
              <a:rPr sz="2500" spc="-40" dirty="0">
                <a:latin typeface="Times New Roman"/>
                <a:cs typeface="Times New Roman"/>
              </a:rPr>
              <a:t>;</a:t>
            </a:r>
            <a:r>
              <a:rPr sz="2500" spc="-5" dirty="0">
                <a:latin typeface="Times New Roman"/>
                <a:cs typeface="Times New Roman"/>
              </a:rPr>
              <a:t> </a:t>
            </a:r>
            <a:r>
              <a:rPr sz="2500" i="1" dirty="0">
                <a:latin typeface="Times New Roman"/>
                <a:cs typeface="Times New Roman"/>
              </a:rPr>
              <a:t>Y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,…,</a:t>
            </a:r>
            <a:r>
              <a:rPr sz="2500" i="1" dirty="0">
                <a:latin typeface="Times New Roman"/>
                <a:cs typeface="Times New Roman"/>
              </a:rPr>
              <a:t>Y</a:t>
            </a:r>
            <a:r>
              <a:rPr sz="2475" i="1" baseline="-11784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|</a:t>
            </a:r>
            <a:r>
              <a:rPr sz="2500" i="1" dirty="0">
                <a:latin typeface="Times New Roman"/>
                <a:cs typeface="Times New Roman"/>
              </a:rPr>
              <a:t>X</a:t>
            </a:r>
            <a:r>
              <a:rPr sz="2475" baseline="-11784" dirty="0">
                <a:latin typeface="Times New Roman"/>
                <a:cs typeface="Times New Roman"/>
              </a:rPr>
              <a:t>1</a:t>
            </a:r>
            <a:r>
              <a:rPr sz="2500" dirty="0">
                <a:latin typeface="Times New Roman"/>
                <a:cs typeface="Times New Roman"/>
              </a:rPr>
              <a:t>,…,</a:t>
            </a:r>
            <a:r>
              <a:rPr sz="2500" i="1" dirty="0">
                <a:latin typeface="Times New Roman"/>
                <a:cs typeface="Times New Roman"/>
              </a:rPr>
              <a:t>X</a:t>
            </a:r>
            <a:r>
              <a:rPr sz="2475" i="1" baseline="-11784" dirty="0">
                <a:latin typeface="Times New Roman"/>
                <a:cs typeface="Times New Roman"/>
              </a:rPr>
              <a:t>n</a:t>
            </a:r>
            <a:r>
              <a:rPr sz="2500" dirty="0"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94417" y="6205124"/>
            <a:ext cx="2769235" cy="1873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2688590" algn="l"/>
              </a:tabLst>
            </a:pPr>
            <a:r>
              <a:rPr sz="1050" dirty="0">
                <a:latin typeface="Times New Roman"/>
                <a:cs typeface="Times New Roman"/>
              </a:rPr>
              <a:t>1	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457996" y="6333123"/>
            <a:ext cx="345567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608965" algn="l"/>
                <a:tab pos="941705" algn="l"/>
                <a:tab pos="2419985" algn="l"/>
                <a:tab pos="3016885" algn="l"/>
                <a:tab pos="3349625" algn="l"/>
              </a:tabLst>
            </a:pPr>
            <a:r>
              <a:rPr sz="1450" spc="5" dirty="0">
                <a:latin typeface="Times New Roman"/>
                <a:cs typeface="Times New Roman"/>
              </a:rPr>
              <a:t>0	1	1	0	1	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09348" y="6105285"/>
            <a:ext cx="2791460" cy="2482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  <a:tabLst>
                <a:tab pos="2506345" algn="l"/>
              </a:tabLst>
            </a:pPr>
            <a:r>
              <a:rPr sz="1450" i="1" spc="5" dirty="0">
                <a:latin typeface="Times New Roman"/>
                <a:cs typeface="Times New Roman"/>
              </a:rPr>
              <a:t>Y	</a:t>
            </a:r>
            <a:r>
              <a:rPr sz="1450" spc="-95" dirty="0">
                <a:latin typeface="Times New Roman"/>
                <a:cs typeface="Times New Roman"/>
              </a:rPr>
              <a:t>1</a:t>
            </a:r>
            <a:r>
              <a:rPr sz="1450" spc="-95" dirty="0">
                <a:latin typeface="Arial"/>
                <a:cs typeface="Arial"/>
              </a:rPr>
              <a:t>−</a:t>
            </a:r>
            <a:r>
              <a:rPr sz="1450" i="1" spc="-95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63065" y="6098147"/>
            <a:ext cx="4674870" cy="43180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  <a:tabLst>
                <a:tab pos="1186180" algn="l"/>
                <a:tab pos="2053589" algn="l"/>
                <a:tab pos="2339340" algn="l"/>
                <a:tab pos="3594100" algn="l"/>
                <a:tab pos="4461510" algn="l"/>
              </a:tabLst>
            </a:pPr>
            <a:r>
              <a:rPr sz="2500" spc="5" dirty="0">
                <a:latin typeface="Times New Roman"/>
                <a:cs typeface="Times New Roman"/>
              </a:rPr>
              <a:t>=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35" dirty="0">
                <a:latin typeface="Times New Roman"/>
                <a:cs typeface="Times New Roman"/>
              </a:rPr>
              <a:t>{</a:t>
            </a:r>
            <a:r>
              <a:rPr sz="2500" spc="35" dirty="0">
                <a:latin typeface="Arial"/>
                <a:cs typeface="Arial"/>
              </a:rPr>
              <a:t>Φ</a:t>
            </a:r>
            <a:r>
              <a:rPr sz="2500" spc="35" dirty="0">
                <a:latin typeface="Times New Roman"/>
                <a:cs typeface="Times New Roman"/>
              </a:rPr>
              <a:t>(</a:t>
            </a:r>
            <a:r>
              <a:rPr sz="2650" i="1" spc="35" dirty="0">
                <a:latin typeface="Arial"/>
                <a:cs typeface="Arial"/>
              </a:rPr>
              <a:t>β	</a:t>
            </a:r>
            <a:r>
              <a:rPr sz="2500" spc="10" dirty="0">
                <a:latin typeface="Symbol"/>
                <a:cs typeface="Symbol"/>
              </a:rPr>
              <a:t></a:t>
            </a:r>
            <a:r>
              <a:rPr sz="2500" spc="-90" dirty="0">
                <a:latin typeface="Times New Roman"/>
                <a:cs typeface="Times New Roman"/>
              </a:rPr>
              <a:t> </a:t>
            </a:r>
            <a:r>
              <a:rPr sz="2650" i="1" spc="-130" dirty="0">
                <a:latin typeface="Arial"/>
                <a:cs typeface="Arial"/>
              </a:rPr>
              <a:t>β</a:t>
            </a:r>
            <a:r>
              <a:rPr sz="2650" i="1" spc="175" dirty="0">
                <a:latin typeface="Arial"/>
                <a:cs typeface="Arial"/>
              </a:rPr>
              <a:t> </a:t>
            </a:r>
            <a:r>
              <a:rPr sz="2500" i="1" spc="15" dirty="0">
                <a:latin typeface="Times New Roman"/>
                <a:cs typeface="Times New Roman"/>
              </a:rPr>
              <a:t>X	</a:t>
            </a:r>
            <a:r>
              <a:rPr sz="2500" spc="5" dirty="0">
                <a:latin typeface="Times New Roman"/>
                <a:cs typeface="Times New Roman"/>
              </a:rPr>
              <a:t>)	</a:t>
            </a:r>
            <a:r>
              <a:rPr sz="2500" spc="-80" dirty="0">
                <a:latin typeface="Times New Roman"/>
                <a:cs typeface="Times New Roman"/>
              </a:rPr>
              <a:t>[1</a:t>
            </a:r>
            <a:r>
              <a:rPr sz="2500" spc="-370" dirty="0">
                <a:latin typeface="Times New Roman"/>
                <a:cs typeface="Times New Roman"/>
              </a:rPr>
              <a:t> </a:t>
            </a:r>
            <a:r>
              <a:rPr sz="2500" spc="-75" dirty="0">
                <a:latin typeface="Arial"/>
                <a:cs typeface="Arial"/>
              </a:rPr>
              <a:t>−</a:t>
            </a:r>
            <a:r>
              <a:rPr sz="2500" spc="-290" dirty="0">
                <a:latin typeface="Arial"/>
                <a:cs typeface="Arial"/>
              </a:rPr>
              <a:t> </a:t>
            </a:r>
            <a:r>
              <a:rPr sz="2500" spc="15" dirty="0">
                <a:latin typeface="Arial"/>
                <a:cs typeface="Arial"/>
              </a:rPr>
              <a:t>Φ</a:t>
            </a:r>
            <a:r>
              <a:rPr sz="2500" spc="15" dirty="0">
                <a:latin typeface="Times New Roman"/>
                <a:cs typeface="Times New Roman"/>
              </a:rPr>
              <a:t>(</a:t>
            </a:r>
            <a:r>
              <a:rPr sz="2650" i="1" spc="15" dirty="0">
                <a:latin typeface="Arial"/>
                <a:cs typeface="Arial"/>
              </a:rPr>
              <a:t>β	</a:t>
            </a:r>
            <a:r>
              <a:rPr sz="2500" spc="10" dirty="0">
                <a:latin typeface="Symbol"/>
                <a:cs typeface="Symbol"/>
              </a:rPr>
              <a:t>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650" i="1" spc="-130" dirty="0">
                <a:latin typeface="Arial"/>
                <a:cs typeface="Arial"/>
              </a:rPr>
              <a:t>β</a:t>
            </a:r>
            <a:r>
              <a:rPr sz="2650" i="1" spc="170" dirty="0">
                <a:latin typeface="Arial"/>
                <a:cs typeface="Arial"/>
              </a:rPr>
              <a:t> </a:t>
            </a:r>
            <a:r>
              <a:rPr sz="2500" i="1" spc="15" dirty="0">
                <a:latin typeface="Times New Roman"/>
                <a:cs typeface="Times New Roman"/>
              </a:rPr>
              <a:t>X	</a:t>
            </a:r>
            <a:r>
              <a:rPr sz="2500" spc="-85" dirty="0">
                <a:latin typeface="Times New Roman"/>
                <a:cs typeface="Times New Roman"/>
              </a:rPr>
              <a:t>)]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460416" y="6117008"/>
            <a:ext cx="354965" cy="40957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2500" spc="5" dirty="0">
                <a:latin typeface="Times New Roman"/>
                <a:cs typeface="Times New Roman"/>
              </a:rPr>
              <a:t>}</a:t>
            </a:r>
            <a:r>
              <a:rPr sz="2500" spc="10" dirty="0">
                <a:latin typeface="Symbol"/>
                <a:cs typeface="Symbol"/>
              </a:rPr>
              <a:t>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575942" y="6765159"/>
            <a:ext cx="11811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dirty="0"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859454" y="6635457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595095" y="6635457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762223" y="6537321"/>
            <a:ext cx="12890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5174407" y="6765159"/>
            <a:ext cx="46609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60045" algn="l"/>
              </a:tabLst>
            </a:pPr>
            <a:r>
              <a:rPr sz="1450" dirty="0">
                <a:latin typeface="Times New Roman"/>
                <a:cs typeface="Times New Roman"/>
              </a:rPr>
              <a:t>1	</a:t>
            </a:r>
            <a:r>
              <a:rPr sz="1450" i="1" dirty="0">
                <a:latin typeface="Times New Roman"/>
                <a:cs typeface="Times New Roman"/>
              </a:rPr>
              <a:t>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7044221" y="6765159"/>
            <a:ext cx="106426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8965" algn="l"/>
                <a:tab pos="958850" algn="l"/>
              </a:tabLst>
            </a:pPr>
            <a:r>
              <a:rPr sz="1450" dirty="0">
                <a:latin typeface="Times New Roman"/>
                <a:cs typeface="Times New Roman"/>
              </a:rPr>
              <a:t>0	1	</a:t>
            </a:r>
            <a:r>
              <a:rPr sz="1450" i="1" dirty="0">
                <a:latin typeface="Times New Roman"/>
                <a:cs typeface="Times New Roman"/>
              </a:rPr>
              <a:t>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317087" y="6537321"/>
            <a:ext cx="30924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-60" dirty="0">
                <a:latin typeface="Times New Roman"/>
                <a:cs typeface="Times New Roman"/>
              </a:rPr>
              <a:t>1</a:t>
            </a:r>
            <a:r>
              <a:rPr sz="1450" spc="-100" dirty="0">
                <a:latin typeface="Arial"/>
                <a:cs typeface="Arial"/>
              </a:rPr>
              <a:t>−</a:t>
            </a:r>
            <a:r>
              <a:rPr sz="1450" i="1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345555" y="6530670"/>
            <a:ext cx="500570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1765" algn="l"/>
                <a:tab pos="2324100" algn="l"/>
                <a:tab pos="2635885" algn="l"/>
                <a:tab pos="3890010" algn="l"/>
                <a:tab pos="4791075" algn="l"/>
              </a:tabLst>
            </a:pPr>
            <a:r>
              <a:rPr sz="2500" spc="25" dirty="0">
                <a:latin typeface="Times New Roman"/>
                <a:cs typeface="Times New Roman"/>
              </a:rPr>
              <a:t>…</a:t>
            </a:r>
            <a:r>
              <a:rPr sz="2500" spc="25" dirty="0">
                <a:latin typeface="Symbol"/>
                <a:cs typeface="Symbol"/>
              </a:rPr>
              <a:t></a:t>
            </a:r>
            <a:r>
              <a:rPr sz="2500" spc="25" dirty="0">
                <a:latin typeface="Times New Roman"/>
                <a:cs typeface="Times New Roman"/>
              </a:rPr>
              <a:t>{</a:t>
            </a:r>
            <a:r>
              <a:rPr sz="2500" spc="25" dirty="0">
                <a:latin typeface="Arial"/>
                <a:cs typeface="Arial"/>
              </a:rPr>
              <a:t>Φ</a:t>
            </a:r>
            <a:r>
              <a:rPr sz="2500" spc="25" dirty="0">
                <a:latin typeface="Times New Roman"/>
                <a:cs typeface="Times New Roman"/>
              </a:rPr>
              <a:t>(</a:t>
            </a:r>
            <a:r>
              <a:rPr sz="2650" i="1" spc="25" dirty="0">
                <a:latin typeface="Arial"/>
                <a:cs typeface="Arial"/>
              </a:rPr>
              <a:t>β	</a:t>
            </a:r>
            <a:r>
              <a:rPr sz="2500" spc="10" dirty="0">
                <a:latin typeface="Symbol"/>
                <a:cs typeface="Symbol"/>
              </a:rPr>
              <a:t>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spc="190" dirty="0">
                <a:latin typeface="Arial"/>
                <a:cs typeface="Arial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	</a:t>
            </a:r>
            <a:r>
              <a:rPr sz="2500" spc="5" dirty="0">
                <a:latin typeface="Times New Roman"/>
                <a:cs typeface="Times New Roman"/>
              </a:rPr>
              <a:t>)	</a:t>
            </a:r>
            <a:r>
              <a:rPr sz="2500" spc="-80" dirty="0">
                <a:latin typeface="Times New Roman"/>
                <a:cs typeface="Times New Roman"/>
              </a:rPr>
              <a:t>[1</a:t>
            </a:r>
            <a:r>
              <a:rPr sz="2500" spc="-365" dirty="0">
                <a:latin typeface="Times New Roman"/>
                <a:cs typeface="Times New Roman"/>
              </a:rPr>
              <a:t> </a:t>
            </a:r>
            <a:r>
              <a:rPr sz="2500" spc="-80" dirty="0">
                <a:latin typeface="Arial"/>
                <a:cs typeface="Arial"/>
              </a:rPr>
              <a:t>−</a:t>
            </a:r>
            <a:r>
              <a:rPr sz="2500" spc="-280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Φ</a:t>
            </a:r>
            <a:r>
              <a:rPr sz="2500" spc="10" dirty="0">
                <a:latin typeface="Times New Roman"/>
                <a:cs typeface="Times New Roman"/>
              </a:rPr>
              <a:t>(</a:t>
            </a:r>
            <a:r>
              <a:rPr sz="2650" i="1" spc="10" dirty="0">
                <a:latin typeface="Arial"/>
                <a:cs typeface="Arial"/>
              </a:rPr>
              <a:t>β	</a:t>
            </a:r>
            <a:r>
              <a:rPr sz="2500" spc="10" dirty="0">
                <a:latin typeface="Symbol"/>
                <a:cs typeface="Symbol"/>
              </a:rPr>
              <a:t>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spc="175" dirty="0">
                <a:latin typeface="Arial"/>
                <a:cs typeface="Arial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	</a:t>
            </a:r>
            <a:r>
              <a:rPr sz="2500" spc="-75" dirty="0">
                <a:latin typeface="Times New Roman"/>
                <a:cs typeface="Times New Roman"/>
              </a:rPr>
              <a:t>)]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8702903" y="6548897"/>
            <a:ext cx="179070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5" dirty="0">
                <a:latin typeface="Times New Roman"/>
                <a:cs typeface="Times New Roman"/>
              </a:rPr>
              <a:t>}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21495" y="1899275"/>
            <a:ext cx="3363595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sz="2500" b="0" i="1" spc="-40" dirty="0">
                <a:solidFill>
                  <a:srgbClr val="000000"/>
                </a:solidFill>
                <a:latin typeface="Times New Roman"/>
                <a:cs typeface="Times New Roman"/>
              </a:rPr>
              <a:t>f</a:t>
            </a:r>
            <a:r>
              <a:rPr sz="25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(</a:t>
            </a:r>
            <a:r>
              <a:rPr sz="2650" b="0" i="1" spc="-40" dirty="0">
                <a:solidFill>
                  <a:srgbClr val="000000"/>
                </a:solidFill>
                <a:latin typeface="Arial"/>
                <a:cs typeface="Arial"/>
              </a:rPr>
              <a:t>β</a:t>
            </a:r>
            <a:r>
              <a:rPr sz="2475" b="0" spc="-60" baseline="-11784" dirty="0">
                <a:solidFill>
                  <a:srgbClr val="000000"/>
                </a:solidFill>
                <a:latin typeface="Times New Roman"/>
                <a:cs typeface="Times New Roman"/>
              </a:rPr>
              <a:t>0</a:t>
            </a:r>
            <a:r>
              <a:rPr sz="25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,</a:t>
            </a:r>
            <a:r>
              <a:rPr sz="2650" b="0" i="1" spc="-40" dirty="0">
                <a:solidFill>
                  <a:srgbClr val="000000"/>
                </a:solidFill>
                <a:latin typeface="Arial"/>
                <a:cs typeface="Arial"/>
              </a:rPr>
              <a:t>β</a:t>
            </a:r>
            <a:r>
              <a:rPr sz="2475" b="0" spc="-60" baseline="-11784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5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;</a:t>
            </a:r>
            <a:r>
              <a:rPr sz="2500" b="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475" b="0" spc="-7" baseline="-11784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5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,…,</a:t>
            </a:r>
            <a:r>
              <a:rPr sz="25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Y</a:t>
            </a:r>
            <a:r>
              <a:rPr sz="2475" b="0" i="1" spc="-7" baseline="-11784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5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|</a:t>
            </a:r>
            <a:r>
              <a:rPr sz="25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475" b="0" spc="-7" baseline="-11784" dirty="0">
                <a:solidFill>
                  <a:srgbClr val="000000"/>
                </a:solidFill>
                <a:latin typeface="Times New Roman"/>
                <a:cs typeface="Times New Roman"/>
              </a:rPr>
              <a:t>1</a:t>
            </a:r>
            <a:r>
              <a:rPr sz="25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,…,</a:t>
            </a:r>
            <a:r>
              <a:rPr sz="2500" b="0" i="1" spc="-5" dirty="0">
                <a:solidFill>
                  <a:srgbClr val="000000"/>
                </a:solidFill>
                <a:latin typeface="Times New Roman"/>
                <a:cs typeface="Times New Roman"/>
              </a:rPr>
              <a:t>X</a:t>
            </a:r>
            <a:r>
              <a:rPr sz="2475" b="0" i="1" spc="-7" baseline="-11784" dirty="0">
                <a:solidFill>
                  <a:srgbClr val="000000"/>
                </a:solidFill>
                <a:latin typeface="Times New Roman"/>
                <a:cs typeface="Times New Roman"/>
              </a:rPr>
              <a:t>n</a:t>
            </a:r>
            <a:r>
              <a:rPr sz="25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)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27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4557715" y="2397591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229530" y="2397591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dirty="0">
                <a:latin typeface="Times New Roman"/>
                <a:cs typeface="Times New Roman"/>
              </a:rPr>
              <a:t>1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322787" y="2525782"/>
            <a:ext cx="252285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7695" algn="l"/>
                <a:tab pos="940435" algn="l"/>
                <a:tab pos="2416810" algn="l"/>
              </a:tabLst>
            </a:pPr>
            <a:r>
              <a:rPr sz="1450" dirty="0">
                <a:latin typeface="Times New Roman"/>
                <a:cs typeface="Times New Roman"/>
              </a:rPr>
              <a:t>0	1	1	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22700" y="2525782"/>
            <a:ext cx="45085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44805" algn="l"/>
              </a:tabLst>
            </a:pPr>
            <a:r>
              <a:rPr sz="1450" dirty="0">
                <a:latin typeface="Times New Roman"/>
                <a:cs typeface="Times New Roman"/>
              </a:rPr>
              <a:t>1	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471121" y="2299458"/>
            <a:ext cx="11620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-130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49568" y="2291292"/>
            <a:ext cx="84836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33730" algn="l"/>
              </a:tabLst>
            </a:pP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spc="175" dirty="0">
                <a:latin typeface="Arial"/>
                <a:cs typeface="Arial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	</a:t>
            </a:r>
            <a:r>
              <a:rPr sz="2500" spc="-85" dirty="0">
                <a:latin typeface="Times New Roman"/>
                <a:cs typeface="Times New Roman"/>
              </a:rPr>
              <a:t>)]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962190" y="2299458"/>
            <a:ext cx="29654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-60" dirty="0">
                <a:latin typeface="Times New Roman"/>
                <a:cs typeface="Times New Roman"/>
              </a:rPr>
              <a:t>1</a:t>
            </a:r>
            <a:r>
              <a:rPr sz="1450" spc="-100" dirty="0">
                <a:latin typeface="Arial"/>
                <a:cs typeface="Arial"/>
              </a:rPr>
              <a:t>−</a:t>
            </a:r>
            <a:r>
              <a:rPr sz="1450" i="1" spc="-130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329407" y="2291292"/>
            <a:ext cx="3776979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83640" algn="l"/>
                <a:tab pos="2049145" algn="l"/>
                <a:tab pos="2336165" algn="l"/>
                <a:tab pos="3587750" algn="l"/>
              </a:tabLst>
            </a:pPr>
            <a:r>
              <a:rPr sz="2500" spc="5" dirty="0">
                <a:latin typeface="Times New Roman"/>
                <a:cs typeface="Times New Roman"/>
              </a:rPr>
              <a:t>=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100" dirty="0">
                <a:latin typeface="Times New Roman"/>
                <a:cs typeface="Times New Roman"/>
              </a:rPr>
              <a:t>{</a:t>
            </a:r>
            <a:r>
              <a:rPr sz="2500" spc="20" dirty="0">
                <a:latin typeface="Arial"/>
                <a:cs typeface="Arial"/>
              </a:rPr>
              <a:t>Φ</a:t>
            </a:r>
            <a:r>
              <a:rPr sz="2500" spc="145" dirty="0">
                <a:latin typeface="Times New Roman"/>
                <a:cs typeface="Times New Roman"/>
              </a:rPr>
              <a:t>(</a:t>
            </a: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dirty="0">
                <a:latin typeface="Arial"/>
                <a:cs typeface="Arial"/>
              </a:rPr>
              <a:t>	</a:t>
            </a:r>
            <a:r>
              <a:rPr sz="2500" spc="5" dirty="0">
                <a:latin typeface="Symbol"/>
                <a:cs typeface="Symbol"/>
              </a:rPr>
              <a:t>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spc="175" dirty="0">
                <a:latin typeface="Arial"/>
                <a:cs typeface="Arial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</a:t>
            </a:r>
            <a:r>
              <a:rPr sz="2500" i="1" dirty="0">
                <a:latin typeface="Times New Roman"/>
                <a:cs typeface="Times New Roman"/>
              </a:rPr>
              <a:t>	</a:t>
            </a:r>
            <a:r>
              <a:rPr sz="2500" spc="5" dirty="0">
                <a:latin typeface="Times New Roman"/>
                <a:cs typeface="Times New Roman"/>
              </a:rPr>
              <a:t>)</a:t>
            </a:r>
            <a:r>
              <a:rPr sz="2500" dirty="0">
                <a:latin typeface="Times New Roman"/>
                <a:cs typeface="Times New Roman"/>
              </a:rPr>
              <a:t>	</a:t>
            </a:r>
            <a:r>
              <a:rPr sz="2500" spc="-165" dirty="0">
                <a:latin typeface="Times New Roman"/>
                <a:cs typeface="Times New Roman"/>
              </a:rPr>
              <a:t>[</a:t>
            </a:r>
            <a:r>
              <a:rPr sz="2500" spc="5" dirty="0">
                <a:latin typeface="Times New Roman"/>
                <a:cs typeface="Times New Roman"/>
              </a:rPr>
              <a:t>1</a:t>
            </a:r>
            <a:r>
              <a:rPr sz="2500" spc="-380" dirty="0">
                <a:latin typeface="Times New Roman"/>
                <a:cs typeface="Times New Roman"/>
              </a:rPr>
              <a:t> </a:t>
            </a:r>
            <a:r>
              <a:rPr sz="2500" spc="-80" dirty="0">
                <a:latin typeface="Arial"/>
                <a:cs typeface="Arial"/>
              </a:rPr>
              <a:t>−</a:t>
            </a:r>
            <a:r>
              <a:rPr sz="2500" spc="-285" dirty="0">
                <a:latin typeface="Arial"/>
                <a:cs typeface="Arial"/>
              </a:rPr>
              <a:t> </a:t>
            </a:r>
            <a:r>
              <a:rPr sz="2500" spc="20" dirty="0">
                <a:latin typeface="Arial"/>
                <a:cs typeface="Arial"/>
              </a:rPr>
              <a:t>Φ</a:t>
            </a:r>
            <a:r>
              <a:rPr sz="2500" spc="145" dirty="0">
                <a:latin typeface="Times New Roman"/>
                <a:cs typeface="Times New Roman"/>
              </a:rPr>
              <a:t>(</a:t>
            </a: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dirty="0">
                <a:latin typeface="Arial"/>
                <a:cs typeface="Arial"/>
              </a:rPr>
              <a:t>	</a:t>
            </a:r>
            <a:r>
              <a:rPr sz="2500" spc="5" dirty="0">
                <a:latin typeface="Symbol"/>
                <a:cs typeface="Symbol"/>
              </a:rPr>
              <a:t>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320666" y="2309393"/>
            <a:ext cx="354330" cy="408940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00" spc="5" dirty="0">
                <a:latin typeface="Times New Roman"/>
                <a:cs typeface="Times New Roman"/>
              </a:rPr>
              <a:t>}</a:t>
            </a:r>
            <a:r>
              <a:rPr sz="2500" spc="10" dirty="0">
                <a:latin typeface="Symbol"/>
                <a:cs typeface="Symbol"/>
              </a:rPr>
              <a:t></a:t>
            </a:r>
            <a:endParaRPr sz="2500">
              <a:latin typeface="Symbol"/>
              <a:cs typeface="Symbo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280731" y="2827454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011800" y="2827454"/>
            <a:ext cx="92710" cy="1866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050" i="1" dirty="0">
                <a:latin typeface="Times New Roman"/>
                <a:cs typeface="Times New Roman"/>
              </a:rPr>
              <a:t>n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181975" y="2729321"/>
            <a:ext cx="12890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998742" y="2957171"/>
            <a:ext cx="3528060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08965" algn="l"/>
                <a:tab pos="956944" algn="l"/>
                <a:tab pos="2475865" algn="l"/>
                <a:tab pos="3072765" algn="l"/>
                <a:tab pos="3422015" algn="l"/>
              </a:tabLst>
            </a:pPr>
            <a:r>
              <a:rPr sz="1450" dirty="0">
                <a:latin typeface="Times New Roman"/>
                <a:cs typeface="Times New Roman"/>
              </a:rPr>
              <a:t>0	1	</a:t>
            </a:r>
            <a:r>
              <a:rPr sz="1450" i="1" dirty="0">
                <a:latin typeface="Times New Roman"/>
                <a:cs typeface="Times New Roman"/>
              </a:rPr>
              <a:t>n	</a:t>
            </a:r>
            <a:r>
              <a:rPr sz="1450" dirty="0">
                <a:latin typeface="Times New Roman"/>
                <a:cs typeface="Times New Roman"/>
              </a:rPr>
              <a:t>0	1	</a:t>
            </a:r>
            <a:r>
              <a:rPr sz="1450" i="1" dirty="0">
                <a:latin typeface="Times New Roman"/>
                <a:cs typeface="Times New Roman"/>
              </a:rPr>
              <a:t>n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7733822" y="2729321"/>
            <a:ext cx="30924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spc="-60" dirty="0">
                <a:latin typeface="Times New Roman"/>
                <a:cs typeface="Times New Roman"/>
              </a:rPr>
              <a:t>1</a:t>
            </a:r>
            <a:r>
              <a:rPr sz="1450" spc="-100" dirty="0">
                <a:latin typeface="Arial"/>
                <a:cs typeface="Arial"/>
              </a:rPr>
              <a:t>−</a:t>
            </a:r>
            <a:r>
              <a:rPr sz="1450" i="1" dirty="0">
                <a:latin typeface="Times New Roman"/>
                <a:cs typeface="Times New Roman"/>
              </a:rPr>
              <a:t>Y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69880" y="2722681"/>
            <a:ext cx="499999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20495" algn="l"/>
                <a:tab pos="2319655" algn="l"/>
                <a:tab pos="2630805" algn="l"/>
                <a:tab pos="3884295" algn="l"/>
                <a:tab pos="4784725" algn="l"/>
              </a:tabLst>
            </a:pPr>
            <a:r>
              <a:rPr sz="2500" spc="25" dirty="0">
                <a:latin typeface="Times New Roman"/>
                <a:cs typeface="Times New Roman"/>
              </a:rPr>
              <a:t>…</a:t>
            </a:r>
            <a:r>
              <a:rPr sz="2500" spc="25" dirty="0">
                <a:latin typeface="Symbol"/>
                <a:cs typeface="Symbol"/>
              </a:rPr>
              <a:t></a:t>
            </a:r>
            <a:r>
              <a:rPr sz="2500" spc="25" dirty="0">
                <a:latin typeface="Times New Roman"/>
                <a:cs typeface="Times New Roman"/>
              </a:rPr>
              <a:t>{</a:t>
            </a:r>
            <a:r>
              <a:rPr sz="2500" spc="25" dirty="0">
                <a:latin typeface="Arial"/>
                <a:cs typeface="Arial"/>
              </a:rPr>
              <a:t>Φ</a:t>
            </a:r>
            <a:r>
              <a:rPr sz="2500" spc="25" dirty="0">
                <a:latin typeface="Times New Roman"/>
                <a:cs typeface="Times New Roman"/>
              </a:rPr>
              <a:t>(</a:t>
            </a:r>
            <a:r>
              <a:rPr sz="2650" i="1" spc="25" dirty="0">
                <a:latin typeface="Arial"/>
                <a:cs typeface="Arial"/>
              </a:rPr>
              <a:t>β	</a:t>
            </a:r>
            <a:r>
              <a:rPr sz="2500" spc="5" dirty="0">
                <a:latin typeface="Symbol"/>
                <a:cs typeface="Symbol"/>
              </a:rPr>
              <a:t></a:t>
            </a:r>
            <a:r>
              <a:rPr sz="2500" spc="-95" dirty="0">
                <a:latin typeface="Times New Roman"/>
                <a:cs typeface="Times New Roman"/>
              </a:rPr>
              <a:t> </a:t>
            </a: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spc="190" dirty="0">
                <a:latin typeface="Arial"/>
                <a:cs typeface="Arial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	</a:t>
            </a:r>
            <a:r>
              <a:rPr sz="2500" spc="5" dirty="0">
                <a:latin typeface="Times New Roman"/>
                <a:cs typeface="Times New Roman"/>
              </a:rPr>
              <a:t>)	</a:t>
            </a:r>
            <a:r>
              <a:rPr sz="2500" spc="-80" dirty="0">
                <a:latin typeface="Times New Roman"/>
                <a:cs typeface="Times New Roman"/>
              </a:rPr>
              <a:t>[1</a:t>
            </a:r>
            <a:r>
              <a:rPr sz="2500" spc="-365" dirty="0">
                <a:latin typeface="Times New Roman"/>
                <a:cs typeface="Times New Roman"/>
              </a:rPr>
              <a:t> </a:t>
            </a:r>
            <a:r>
              <a:rPr sz="2500" spc="-80" dirty="0">
                <a:latin typeface="Arial"/>
                <a:cs typeface="Arial"/>
              </a:rPr>
              <a:t>−</a:t>
            </a:r>
            <a:r>
              <a:rPr sz="2500" spc="-280" dirty="0">
                <a:latin typeface="Arial"/>
                <a:cs typeface="Arial"/>
              </a:rPr>
              <a:t> </a:t>
            </a:r>
            <a:r>
              <a:rPr sz="2500" spc="10" dirty="0">
                <a:latin typeface="Arial"/>
                <a:cs typeface="Arial"/>
              </a:rPr>
              <a:t>Φ</a:t>
            </a:r>
            <a:r>
              <a:rPr sz="2500" spc="10" dirty="0">
                <a:latin typeface="Times New Roman"/>
                <a:cs typeface="Times New Roman"/>
              </a:rPr>
              <a:t>(</a:t>
            </a:r>
            <a:r>
              <a:rPr sz="2650" i="1" spc="10" dirty="0">
                <a:latin typeface="Arial"/>
                <a:cs typeface="Arial"/>
              </a:rPr>
              <a:t>β	</a:t>
            </a:r>
            <a:r>
              <a:rPr sz="2500" spc="5" dirty="0">
                <a:latin typeface="Symbol"/>
                <a:cs typeface="Symbol"/>
              </a:rPr>
              <a:t></a:t>
            </a:r>
            <a:r>
              <a:rPr sz="2500" spc="-85" dirty="0">
                <a:latin typeface="Times New Roman"/>
                <a:cs typeface="Times New Roman"/>
              </a:rPr>
              <a:t> </a:t>
            </a:r>
            <a:r>
              <a:rPr sz="2650" i="1" spc="-135" dirty="0">
                <a:latin typeface="Arial"/>
                <a:cs typeface="Arial"/>
              </a:rPr>
              <a:t>β</a:t>
            </a:r>
            <a:r>
              <a:rPr sz="2650" i="1" spc="180" dirty="0">
                <a:latin typeface="Arial"/>
                <a:cs typeface="Arial"/>
              </a:rPr>
              <a:t> </a:t>
            </a:r>
            <a:r>
              <a:rPr sz="2500" i="1" spc="10" dirty="0">
                <a:latin typeface="Times New Roman"/>
                <a:cs typeface="Times New Roman"/>
              </a:rPr>
              <a:t>X	</a:t>
            </a:r>
            <a:r>
              <a:rPr sz="2500" spc="-80" dirty="0">
                <a:latin typeface="Times New Roman"/>
                <a:cs typeface="Times New Roman"/>
              </a:rPr>
              <a:t>)]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8121162" y="2740909"/>
            <a:ext cx="179070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spc="5" dirty="0">
                <a:latin typeface="Times New Roman"/>
                <a:cs typeface="Times New Roman"/>
              </a:rPr>
              <a:t>}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26644" y="3169245"/>
            <a:ext cx="6712584" cy="118808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32410" indent="-220345">
              <a:lnSpc>
                <a:spcPct val="100000"/>
              </a:lnSpc>
              <a:spcBef>
                <a:spcPts val="110"/>
              </a:spcBef>
              <a:buClr>
                <a:srgbClr val="FFCC00"/>
              </a:buClr>
              <a:buFont typeface="Arial"/>
              <a:buChar char="•"/>
              <a:tabLst>
                <a:tab pos="233045" algn="l"/>
              </a:tabLst>
            </a:pPr>
            <a:r>
              <a:rPr sz="2500" spc="5" dirty="0">
                <a:latin typeface="Times New Roman"/>
                <a:cs typeface="Times New Roman"/>
              </a:rPr>
              <a:t>Non </a:t>
            </a:r>
            <a:r>
              <a:rPr sz="2500" dirty="0">
                <a:latin typeface="Times New Roman"/>
                <a:cs typeface="Times New Roman"/>
              </a:rPr>
              <a:t>si può risolvere esplicitamente </a:t>
            </a:r>
            <a:r>
              <a:rPr sz="2500" spc="5" dirty="0">
                <a:latin typeface="Times New Roman"/>
                <a:cs typeface="Times New Roman"/>
              </a:rPr>
              <a:t>per </a:t>
            </a:r>
            <a:r>
              <a:rPr sz="2500" spc="-5" dirty="0">
                <a:latin typeface="Times New Roman"/>
                <a:cs typeface="Times New Roman"/>
              </a:rPr>
              <a:t>il</a:t>
            </a:r>
            <a:r>
              <a:rPr sz="2500" spc="-6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massimo</a:t>
            </a:r>
            <a:endParaRPr sz="2500">
              <a:latin typeface="Times New Roman"/>
              <a:cs typeface="Times New Roman"/>
            </a:endParaRPr>
          </a:p>
          <a:p>
            <a:pPr marL="232410" indent="-220345">
              <a:lnSpc>
                <a:spcPct val="100000"/>
              </a:lnSpc>
              <a:spcBef>
                <a:spcPts val="75"/>
              </a:spcBef>
              <a:buClr>
                <a:srgbClr val="FFCC00"/>
              </a:buClr>
              <a:buFont typeface="Arial"/>
              <a:buChar char="•"/>
              <a:tabLst>
                <a:tab pos="233045" algn="l"/>
              </a:tabLst>
            </a:pPr>
            <a:r>
              <a:rPr sz="2500" dirty="0">
                <a:latin typeface="Times New Roman"/>
                <a:cs typeface="Times New Roman"/>
              </a:rPr>
              <a:t>Bisogna massimizzare usando metodi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numerici</a:t>
            </a:r>
            <a:endParaRPr sz="2500">
              <a:latin typeface="Times New Roman"/>
              <a:cs typeface="Times New Roman"/>
            </a:endParaRPr>
          </a:p>
          <a:p>
            <a:pPr marL="232410" indent="-220345">
              <a:lnSpc>
                <a:spcPct val="100000"/>
              </a:lnSpc>
              <a:spcBef>
                <a:spcPts val="65"/>
              </a:spcBef>
              <a:buClr>
                <a:srgbClr val="FFCC00"/>
              </a:buClr>
              <a:buFont typeface="Arial"/>
              <a:buChar char="•"/>
              <a:tabLst>
                <a:tab pos="233045" algn="l"/>
              </a:tabLst>
            </a:pPr>
            <a:r>
              <a:rPr sz="2500" dirty="0">
                <a:latin typeface="Times New Roman"/>
                <a:cs typeface="Times New Roman"/>
              </a:rPr>
              <a:t>In grandi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campioni: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42057" y="4581655"/>
            <a:ext cx="11811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589142" y="4356835"/>
            <a:ext cx="39497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10" dirty="0">
                <a:latin typeface="Times New Roman"/>
                <a:cs typeface="Times New Roman"/>
              </a:rPr>
              <a:t>M</a:t>
            </a:r>
            <a:r>
              <a:rPr sz="1450" i="1" spc="-10" dirty="0">
                <a:latin typeface="Times New Roman"/>
                <a:cs typeface="Times New Roman"/>
              </a:rPr>
              <a:t>L</a:t>
            </a:r>
            <a:r>
              <a:rPr sz="1450" i="1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348603" y="4581655"/>
            <a:ext cx="11811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443326" y="4274770"/>
            <a:ext cx="95186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32485" algn="l"/>
              </a:tabLst>
            </a:pPr>
            <a:r>
              <a:rPr sz="2500" dirty="0">
                <a:latin typeface="Times New Roman"/>
                <a:cs typeface="Times New Roman"/>
              </a:rPr>
              <a:t>ˆ	ˆ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3409381" y="4356835"/>
            <a:ext cx="39497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10" dirty="0">
                <a:latin typeface="Times New Roman"/>
                <a:cs typeface="Times New Roman"/>
              </a:rPr>
              <a:t>M</a:t>
            </a:r>
            <a:r>
              <a:rPr sz="1450" i="1" spc="-10" dirty="0">
                <a:latin typeface="Times New Roman"/>
                <a:cs typeface="Times New Roman"/>
              </a:rPr>
              <a:t>L</a:t>
            </a:r>
            <a:r>
              <a:rPr sz="1450" i="1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2542057" y="5037331"/>
            <a:ext cx="11811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443326" y="4730477"/>
            <a:ext cx="13144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Times New Roman"/>
                <a:cs typeface="Times New Roman"/>
              </a:rPr>
              <a:t>ˆ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2589142" y="4812511"/>
            <a:ext cx="39497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10" dirty="0">
                <a:latin typeface="Times New Roman"/>
                <a:cs typeface="Times New Roman"/>
              </a:rPr>
              <a:t>M</a:t>
            </a:r>
            <a:r>
              <a:rPr sz="1450" i="1" spc="-10" dirty="0">
                <a:latin typeface="Times New Roman"/>
                <a:cs typeface="Times New Roman"/>
              </a:rPr>
              <a:t>L</a:t>
            </a:r>
            <a:r>
              <a:rPr sz="1450" i="1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348603" y="5037331"/>
            <a:ext cx="11811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263564" y="4730477"/>
            <a:ext cx="13144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Times New Roman"/>
                <a:cs typeface="Times New Roman"/>
              </a:rPr>
              <a:t>ˆ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09381" y="4812511"/>
            <a:ext cx="39497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10" dirty="0">
                <a:latin typeface="Times New Roman"/>
                <a:cs typeface="Times New Roman"/>
              </a:rPr>
              <a:t>M</a:t>
            </a:r>
            <a:r>
              <a:rPr sz="1450" i="1" spc="-10" dirty="0">
                <a:latin typeface="Times New Roman"/>
                <a:cs typeface="Times New Roman"/>
              </a:rPr>
              <a:t>L</a:t>
            </a:r>
            <a:r>
              <a:rPr sz="1450" i="1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2542057" y="5489959"/>
            <a:ext cx="11811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2443326" y="5183105"/>
            <a:ext cx="13144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Times New Roman"/>
                <a:cs typeface="Times New Roman"/>
              </a:rPr>
              <a:t>ˆ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589142" y="5265169"/>
            <a:ext cx="39497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10" dirty="0">
                <a:latin typeface="Times New Roman"/>
                <a:cs typeface="Times New Roman"/>
              </a:rPr>
              <a:t>M</a:t>
            </a:r>
            <a:r>
              <a:rPr sz="1450" i="1" spc="-10" dirty="0">
                <a:latin typeface="Times New Roman"/>
                <a:cs typeface="Times New Roman"/>
              </a:rPr>
              <a:t>L</a:t>
            </a:r>
            <a:r>
              <a:rPr sz="1450" i="1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348603" y="5489959"/>
            <a:ext cx="11811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263564" y="5183105"/>
            <a:ext cx="131445" cy="40703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00" dirty="0">
                <a:latin typeface="Times New Roman"/>
                <a:cs typeface="Times New Roman"/>
              </a:rPr>
              <a:t>ˆ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3409381" y="5265169"/>
            <a:ext cx="394970" cy="2470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50" i="1" spc="10" dirty="0">
                <a:latin typeface="Times New Roman"/>
                <a:cs typeface="Times New Roman"/>
              </a:rPr>
              <a:t>M</a:t>
            </a:r>
            <a:r>
              <a:rPr sz="1450" i="1" spc="-10" dirty="0">
                <a:latin typeface="Times New Roman"/>
                <a:cs typeface="Times New Roman"/>
              </a:rPr>
              <a:t>L</a:t>
            </a:r>
            <a:r>
              <a:rPr sz="1450" i="1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2990146" y="4296902"/>
            <a:ext cx="4835525" cy="139001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09"/>
              </a:spcBef>
              <a:tabLst>
                <a:tab pos="913130" algn="l"/>
              </a:tabLst>
            </a:pPr>
            <a:r>
              <a:rPr sz="2500" dirty="0">
                <a:latin typeface="Times New Roman"/>
                <a:cs typeface="Times New Roman"/>
              </a:rPr>
              <a:t>,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650" i="1" spc="-140" dirty="0">
                <a:latin typeface="Arial"/>
                <a:cs typeface="Arial"/>
              </a:rPr>
              <a:t>β	</a:t>
            </a:r>
            <a:r>
              <a:rPr sz="2500" dirty="0">
                <a:latin typeface="Times New Roman"/>
                <a:cs typeface="Times New Roman"/>
              </a:rPr>
              <a:t>sono</a:t>
            </a:r>
            <a:r>
              <a:rPr sz="2500" spc="5" dirty="0">
                <a:latin typeface="Times New Roman"/>
                <a:cs typeface="Times New Roman"/>
              </a:rPr>
              <a:t> </a:t>
            </a:r>
            <a:r>
              <a:rPr sz="2500" spc="-5" dirty="0">
                <a:latin typeface="Times New Roman"/>
                <a:cs typeface="Times New Roman"/>
              </a:rPr>
              <a:t>consistenti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913130" algn="l"/>
              </a:tabLst>
            </a:pPr>
            <a:r>
              <a:rPr sz="2500" dirty="0">
                <a:latin typeface="Times New Roman"/>
                <a:cs typeface="Times New Roman"/>
              </a:rPr>
              <a:t>,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650" i="1" spc="-140" dirty="0">
                <a:latin typeface="Arial"/>
                <a:cs typeface="Arial"/>
              </a:rPr>
              <a:t>β	</a:t>
            </a:r>
            <a:r>
              <a:rPr sz="2500" dirty="0">
                <a:latin typeface="Times New Roman"/>
                <a:cs typeface="Times New Roman"/>
              </a:rPr>
              <a:t>sono normalmente</a:t>
            </a:r>
            <a:r>
              <a:rPr sz="2500" spc="-4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distribuiti</a:t>
            </a:r>
            <a:endParaRPr sz="25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385"/>
              </a:spcBef>
              <a:tabLst>
                <a:tab pos="913130" algn="l"/>
              </a:tabLst>
            </a:pPr>
            <a:r>
              <a:rPr sz="2500" dirty="0">
                <a:latin typeface="Times New Roman"/>
                <a:cs typeface="Times New Roman"/>
              </a:rPr>
              <a:t>,</a:t>
            </a:r>
            <a:r>
              <a:rPr sz="2500" spc="190" dirty="0">
                <a:latin typeface="Times New Roman"/>
                <a:cs typeface="Times New Roman"/>
              </a:rPr>
              <a:t> </a:t>
            </a:r>
            <a:r>
              <a:rPr sz="2650" i="1" spc="-140" dirty="0">
                <a:latin typeface="Arial"/>
                <a:cs typeface="Arial"/>
              </a:rPr>
              <a:t>β	</a:t>
            </a:r>
            <a:r>
              <a:rPr sz="2500" dirty="0">
                <a:latin typeface="Times New Roman"/>
                <a:cs typeface="Times New Roman"/>
              </a:rPr>
              <a:t>sono asintoticamente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efficienti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053953" y="5636148"/>
            <a:ext cx="132080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dirty="0">
                <a:latin typeface="Times New Roman"/>
                <a:cs typeface="Times New Roman"/>
              </a:rPr>
              <a:t>ˆ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3198246" y="5718704"/>
            <a:ext cx="39560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10" dirty="0">
                <a:latin typeface="Times New Roman"/>
                <a:cs typeface="Times New Roman"/>
              </a:rPr>
              <a:t>M</a:t>
            </a:r>
            <a:r>
              <a:rPr sz="1450" i="1" spc="-10" dirty="0">
                <a:latin typeface="Times New Roman"/>
                <a:cs typeface="Times New Roman"/>
              </a:rPr>
              <a:t>L</a:t>
            </a:r>
            <a:r>
              <a:rPr sz="1450" i="1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152678" y="5943525"/>
            <a:ext cx="92646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820419" algn="l"/>
              </a:tabLst>
            </a:pPr>
            <a:r>
              <a:rPr sz="1450" dirty="0">
                <a:latin typeface="Times New Roman"/>
                <a:cs typeface="Times New Roman"/>
              </a:rPr>
              <a:t>0	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875694" y="5636148"/>
            <a:ext cx="132080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dirty="0">
                <a:latin typeface="Times New Roman"/>
                <a:cs typeface="Times New Roman"/>
              </a:rPr>
              <a:t>ˆ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021510" y="5718704"/>
            <a:ext cx="395605" cy="2476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50" i="1" spc="10" dirty="0">
                <a:latin typeface="Times New Roman"/>
                <a:cs typeface="Times New Roman"/>
              </a:rPr>
              <a:t>M</a:t>
            </a:r>
            <a:r>
              <a:rPr sz="1450" i="1" spc="-10" dirty="0">
                <a:latin typeface="Times New Roman"/>
                <a:cs typeface="Times New Roman"/>
              </a:rPr>
              <a:t>L</a:t>
            </a:r>
            <a:r>
              <a:rPr sz="1450" i="1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600765" y="5709182"/>
            <a:ext cx="373380" cy="4305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500" dirty="0">
                <a:latin typeface="Times New Roman"/>
                <a:cs typeface="Times New Roman"/>
              </a:rPr>
              <a:t>,</a:t>
            </a:r>
            <a:r>
              <a:rPr sz="2500" spc="150" dirty="0">
                <a:latin typeface="Times New Roman"/>
                <a:cs typeface="Times New Roman"/>
              </a:rPr>
              <a:t> </a:t>
            </a:r>
            <a:r>
              <a:rPr sz="2650" i="1" spc="-810" dirty="0">
                <a:latin typeface="Arial"/>
                <a:cs typeface="Arial"/>
              </a:rPr>
              <a:t>β</a:t>
            </a:r>
            <a:endParaRPr sz="265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580476" y="5727283"/>
            <a:ext cx="4042410" cy="4089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00" dirty="0">
                <a:latin typeface="Times New Roman"/>
                <a:cs typeface="Times New Roman"/>
              </a:rPr>
              <a:t>sono calcolati</a:t>
            </a:r>
            <a:r>
              <a:rPr sz="2500" spc="-60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automaticamente</a:t>
            </a:r>
            <a:endParaRPr sz="25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1888910" y="4296902"/>
            <a:ext cx="6135370" cy="2267585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476884" indent="-464820">
              <a:lnSpc>
                <a:spcPct val="100000"/>
              </a:lnSpc>
              <a:spcBef>
                <a:spcPts val="509"/>
              </a:spcBef>
              <a:buClr>
                <a:srgbClr val="FFCC00"/>
              </a:buClr>
              <a:buSzPct val="94339"/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2650" i="1" spc="-815" dirty="0">
                <a:latin typeface="Arial"/>
                <a:cs typeface="Arial"/>
              </a:rPr>
              <a:t>β</a:t>
            </a:r>
            <a:endParaRPr sz="2650">
              <a:latin typeface="Arial"/>
              <a:cs typeface="Arial"/>
            </a:endParaRPr>
          </a:p>
          <a:p>
            <a:pPr marL="476884" indent="-464820">
              <a:lnSpc>
                <a:spcPct val="100000"/>
              </a:lnSpc>
              <a:spcBef>
                <a:spcPts val="405"/>
              </a:spcBef>
              <a:buClr>
                <a:srgbClr val="FFCC00"/>
              </a:buClr>
              <a:buSzPct val="94339"/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2650" i="1" spc="-815" dirty="0">
                <a:latin typeface="Arial"/>
                <a:cs typeface="Arial"/>
              </a:rPr>
              <a:t>β</a:t>
            </a:r>
            <a:endParaRPr sz="2650">
              <a:latin typeface="Arial"/>
              <a:cs typeface="Arial"/>
            </a:endParaRPr>
          </a:p>
          <a:p>
            <a:pPr marL="476884" indent="-464820">
              <a:lnSpc>
                <a:spcPct val="100000"/>
              </a:lnSpc>
              <a:spcBef>
                <a:spcPts val="385"/>
              </a:spcBef>
              <a:buClr>
                <a:srgbClr val="FFCC00"/>
              </a:buClr>
              <a:buSzPct val="94339"/>
              <a:buFont typeface="Arial"/>
              <a:buChar char="•"/>
              <a:tabLst>
                <a:tab pos="476884" algn="l"/>
                <a:tab pos="477520" algn="l"/>
              </a:tabLst>
            </a:pPr>
            <a:r>
              <a:rPr sz="2650" i="1" spc="-815" dirty="0">
                <a:latin typeface="Arial"/>
                <a:cs typeface="Arial"/>
              </a:rPr>
              <a:t>β</a:t>
            </a:r>
            <a:endParaRPr sz="265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spcBef>
                <a:spcPts val="385"/>
              </a:spcBef>
              <a:buClr>
                <a:srgbClr val="FFCC00"/>
              </a:buClr>
              <a:buFont typeface="Arial"/>
              <a:buChar char="•"/>
              <a:tabLst>
                <a:tab pos="452755" algn="l"/>
                <a:tab pos="453390" algn="l"/>
              </a:tabLst>
            </a:pPr>
            <a:r>
              <a:rPr sz="2500" spc="5" dirty="0">
                <a:latin typeface="Times New Roman"/>
                <a:cs typeface="Times New Roman"/>
              </a:rPr>
              <a:t>S.E.</a:t>
            </a:r>
            <a:r>
              <a:rPr sz="2500" spc="175" dirty="0">
                <a:latin typeface="Times New Roman"/>
                <a:cs typeface="Times New Roman"/>
              </a:rPr>
              <a:t> </a:t>
            </a:r>
            <a:r>
              <a:rPr sz="2650" i="1" spc="-810" dirty="0">
                <a:latin typeface="Arial"/>
                <a:cs typeface="Arial"/>
              </a:rPr>
              <a:t>β</a:t>
            </a:r>
            <a:endParaRPr sz="2650">
              <a:latin typeface="Arial"/>
              <a:cs typeface="Arial"/>
            </a:endParaRPr>
          </a:p>
          <a:p>
            <a:pPr marL="452755" indent="-440690">
              <a:lnSpc>
                <a:spcPct val="100000"/>
              </a:lnSpc>
              <a:spcBef>
                <a:spcPts val="340"/>
              </a:spcBef>
              <a:buClr>
                <a:srgbClr val="FFCC00"/>
              </a:buClr>
              <a:buFont typeface="Arial"/>
              <a:buChar char="•"/>
              <a:tabLst>
                <a:tab pos="452755" algn="l"/>
                <a:tab pos="453390" algn="l"/>
              </a:tabLst>
            </a:pPr>
            <a:r>
              <a:rPr sz="2500" dirty="0">
                <a:latin typeface="Times New Roman"/>
                <a:cs typeface="Times New Roman"/>
              </a:rPr>
              <a:t>Test </a:t>
            </a:r>
            <a:r>
              <a:rPr sz="2500" spc="5" dirty="0">
                <a:latin typeface="Times New Roman"/>
                <a:cs typeface="Times New Roman"/>
              </a:rPr>
              <a:t>e </a:t>
            </a:r>
            <a:r>
              <a:rPr sz="2500" dirty="0">
                <a:latin typeface="Times New Roman"/>
                <a:cs typeface="Times New Roman"/>
              </a:rPr>
              <a:t>intervalli </a:t>
            </a:r>
            <a:r>
              <a:rPr sz="2500" spc="10" dirty="0">
                <a:latin typeface="Times New Roman"/>
                <a:cs typeface="Times New Roman"/>
              </a:rPr>
              <a:t>di </a:t>
            </a:r>
            <a:r>
              <a:rPr sz="2500" dirty="0">
                <a:latin typeface="Times New Roman"/>
                <a:cs typeface="Times New Roman"/>
              </a:rPr>
              <a:t>confidenza </a:t>
            </a:r>
            <a:r>
              <a:rPr sz="2500" spc="-5" dirty="0">
                <a:latin typeface="Times New Roman"/>
                <a:cs typeface="Times New Roman"/>
              </a:rPr>
              <a:t>come </a:t>
            </a:r>
            <a:r>
              <a:rPr sz="2500" dirty="0">
                <a:latin typeface="Times New Roman"/>
                <a:cs typeface="Times New Roman"/>
              </a:rPr>
              <a:t>al</a:t>
            </a:r>
            <a:r>
              <a:rPr sz="2500" spc="-75" dirty="0">
                <a:latin typeface="Times New Roman"/>
                <a:cs typeface="Times New Roman"/>
              </a:rPr>
              <a:t> </a:t>
            </a:r>
            <a:r>
              <a:rPr sz="2500" dirty="0">
                <a:latin typeface="Times New Roman"/>
                <a:cs typeface="Times New Roman"/>
              </a:rPr>
              <a:t>solito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7266940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spc="20" dirty="0"/>
              <a:t>La </a:t>
            </a:r>
            <a:r>
              <a:rPr sz="4350" spc="15" dirty="0"/>
              <a:t>funzione </a:t>
            </a:r>
            <a:r>
              <a:rPr sz="4350" spc="30" dirty="0"/>
              <a:t>ML </a:t>
            </a:r>
            <a:r>
              <a:rPr sz="4350" spc="15" dirty="0"/>
              <a:t>per </a:t>
            </a:r>
            <a:r>
              <a:rPr sz="4350" spc="20" dirty="0"/>
              <a:t>un</a:t>
            </a:r>
            <a:r>
              <a:rPr sz="4350" spc="-110" dirty="0"/>
              <a:t> </a:t>
            </a:r>
            <a:r>
              <a:rPr sz="4350" spc="10" dirty="0"/>
              <a:t>logit</a:t>
            </a:r>
            <a:endParaRPr sz="4350"/>
          </a:p>
        </p:txBody>
      </p:sp>
      <p:sp>
        <p:nvSpPr>
          <p:cNvPr id="18" name="object 1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28</a:t>
            </a:fld>
            <a:endParaRPr spc="-5"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37490" marR="5080" indent="-225425">
              <a:lnSpc>
                <a:spcPct val="97000"/>
              </a:lnSpc>
              <a:spcBef>
                <a:spcPts val="21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  <a:tab pos="4851400" algn="l"/>
                <a:tab pos="5237480" algn="l"/>
              </a:tabLst>
            </a:pPr>
            <a:r>
              <a:rPr spc="5" dirty="0"/>
              <a:t>la sola differenza </a:t>
            </a:r>
            <a:r>
              <a:rPr dirty="0"/>
              <a:t>fra </a:t>
            </a:r>
            <a:r>
              <a:rPr spc="5" dirty="0"/>
              <a:t>probit</a:t>
            </a:r>
            <a:r>
              <a:rPr spc="-25" dirty="0"/>
              <a:t> </a:t>
            </a:r>
            <a:r>
              <a:rPr spc="10" dirty="0"/>
              <a:t>e </a:t>
            </a:r>
            <a:r>
              <a:rPr dirty="0"/>
              <a:t>logit	</a:t>
            </a:r>
            <a:r>
              <a:rPr spc="10" dirty="0"/>
              <a:t>è </a:t>
            </a:r>
            <a:r>
              <a:rPr spc="5" dirty="0"/>
              <a:t>la forma</a:t>
            </a:r>
            <a:r>
              <a:rPr spc="-65" dirty="0"/>
              <a:t> </a:t>
            </a:r>
            <a:r>
              <a:rPr dirty="0"/>
              <a:t>funzionale  </a:t>
            </a:r>
            <a:r>
              <a:rPr spc="5" dirty="0"/>
              <a:t>usata per </a:t>
            </a:r>
            <a:r>
              <a:rPr dirty="0"/>
              <a:t>la probabilità: al </a:t>
            </a:r>
            <a:r>
              <a:rPr spc="5" dirty="0"/>
              <a:t>posto</a:t>
            </a:r>
            <a:r>
              <a:rPr spc="25" dirty="0"/>
              <a:t> </a:t>
            </a:r>
            <a:r>
              <a:rPr spc="10" dirty="0"/>
              <a:t>di</a:t>
            </a:r>
            <a:r>
              <a:rPr dirty="0"/>
              <a:t> </a:t>
            </a:r>
            <a:r>
              <a:rPr sz="2700" i="1" spc="-295" dirty="0">
                <a:latin typeface="Arial"/>
                <a:cs typeface="Arial"/>
              </a:rPr>
              <a:t>Φ	</a:t>
            </a:r>
            <a:r>
              <a:rPr dirty="0"/>
              <a:t>si utilizza </a:t>
            </a:r>
            <a:r>
              <a:rPr spc="10" dirty="0"/>
              <a:t>una  </a:t>
            </a:r>
            <a:r>
              <a:rPr spc="5" dirty="0"/>
              <a:t>funzione </a:t>
            </a:r>
            <a:r>
              <a:rPr dirty="0"/>
              <a:t>cumulata</a:t>
            </a:r>
            <a:r>
              <a:rPr spc="-25" dirty="0"/>
              <a:t> </a:t>
            </a:r>
            <a:r>
              <a:rPr dirty="0"/>
              <a:t>logisitca.</a:t>
            </a:r>
            <a:endParaRPr sz="2700">
              <a:latin typeface="Arial"/>
              <a:cs typeface="Arial"/>
            </a:endParaRPr>
          </a:p>
          <a:p>
            <a:pPr marL="237490" indent="-225425">
              <a:lnSpc>
                <a:spcPct val="100000"/>
              </a:lnSpc>
              <a:spcBef>
                <a:spcPts val="7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pc="5" dirty="0"/>
              <a:t>come per </a:t>
            </a:r>
            <a:r>
              <a:rPr dirty="0"/>
              <a:t>il</a:t>
            </a:r>
            <a:r>
              <a:rPr spc="-15" dirty="0"/>
              <a:t> </a:t>
            </a:r>
            <a:r>
              <a:rPr dirty="0"/>
              <a:t>probit,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127383" y="3739758"/>
            <a:ext cx="120650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50" spc="20" dirty="0">
                <a:latin typeface="Times New Roman"/>
                <a:cs typeface="Times New Roman"/>
              </a:rPr>
              <a:t>0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74471" y="3508872"/>
            <a:ext cx="403860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50" i="1" spc="30" dirty="0">
                <a:latin typeface="Times New Roman"/>
                <a:cs typeface="Times New Roman"/>
              </a:rPr>
              <a:t>M</a:t>
            </a:r>
            <a:r>
              <a:rPr sz="1450" i="1" spc="15" dirty="0">
                <a:latin typeface="Times New Roman"/>
                <a:cs typeface="Times New Roman"/>
              </a:rPr>
              <a:t>L</a:t>
            </a:r>
            <a:r>
              <a:rPr sz="1450" i="1" spc="25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683850" y="3500247"/>
            <a:ext cx="444500" cy="440055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4795" indent="-252729">
              <a:lnSpc>
                <a:spcPct val="100000"/>
              </a:lnSpc>
              <a:spcBef>
                <a:spcPts val="114"/>
              </a:spcBef>
              <a:buClr>
                <a:srgbClr val="FFCC00"/>
              </a:buClr>
              <a:buSzPct val="94444"/>
              <a:buFont typeface="Arial"/>
              <a:buChar char="•"/>
              <a:tabLst>
                <a:tab pos="265430" algn="l"/>
              </a:tabLst>
            </a:pPr>
            <a:r>
              <a:rPr sz="2700" i="1" spc="-830" dirty="0">
                <a:latin typeface="Arial"/>
                <a:cs typeface="Arial"/>
              </a:rPr>
              <a:t>β</a:t>
            </a:r>
            <a:endParaRPr sz="2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952171" y="3739758"/>
            <a:ext cx="120650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50" spc="20" dirty="0">
                <a:latin typeface="Times New Roman"/>
                <a:cs typeface="Times New Roman"/>
              </a:rPr>
              <a:t>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027134" y="3424671"/>
            <a:ext cx="972819" cy="41783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  <a:tabLst>
                <a:tab pos="850900" algn="l"/>
              </a:tabLst>
            </a:pPr>
            <a:r>
              <a:rPr sz="2550" spc="5" dirty="0">
                <a:latin typeface="Times New Roman"/>
                <a:cs typeface="Times New Roman"/>
              </a:rPr>
              <a:t>ˆ	ˆ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012930" y="3508872"/>
            <a:ext cx="403860" cy="252729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1450" i="1" spc="30" dirty="0">
                <a:latin typeface="Times New Roman"/>
                <a:cs typeface="Times New Roman"/>
              </a:rPr>
              <a:t>M</a:t>
            </a:r>
            <a:r>
              <a:rPr sz="1450" i="1" spc="15" dirty="0">
                <a:latin typeface="Times New Roman"/>
                <a:cs typeface="Times New Roman"/>
              </a:rPr>
              <a:t>L</a:t>
            </a:r>
            <a:r>
              <a:rPr sz="1450" i="1" spc="25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7134" y="3889106"/>
            <a:ext cx="13398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dirty="0">
                <a:latin typeface="Times New Roman"/>
                <a:cs typeface="Times New Roman"/>
              </a:rPr>
              <a:t>ˆ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174471" y="3972791"/>
            <a:ext cx="40386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i="1" spc="30" dirty="0">
                <a:latin typeface="Times New Roman"/>
                <a:cs typeface="Times New Roman"/>
              </a:rPr>
              <a:t>M</a:t>
            </a:r>
            <a:r>
              <a:rPr sz="1450" i="1" spc="10" dirty="0">
                <a:latin typeface="Times New Roman"/>
                <a:cs typeface="Times New Roman"/>
              </a:rPr>
              <a:t>L</a:t>
            </a:r>
            <a:r>
              <a:rPr sz="1450" i="1" spc="20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83850" y="3964652"/>
            <a:ext cx="443865" cy="43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4795" indent="-252729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SzPct val="94444"/>
              <a:buFont typeface="Arial"/>
              <a:buChar char="•"/>
              <a:tabLst>
                <a:tab pos="265430" algn="l"/>
              </a:tabLst>
            </a:pPr>
            <a:r>
              <a:rPr sz="2700" i="1" spc="-830" dirty="0">
                <a:latin typeface="Arial"/>
                <a:cs typeface="Arial"/>
              </a:rPr>
              <a:t>β</a:t>
            </a:r>
            <a:endParaRPr sz="27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27383" y="4203646"/>
            <a:ext cx="94488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  <a:tabLst>
                <a:tab pos="836930" algn="l"/>
              </a:tabLst>
            </a:pPr>
            <a:r>
              <a:rPr sz="1450" spc="15" dirty="0">
                <a:latin typeface="Times New Roman"/>
                <a:cs typeface="Times New Roman"/>
              </a:rPr>
              <a:t>0	1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865593" y="3889106"/>
            <a:ext cx="13398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dirty="0">
                <a:latin typeface="Times New Roman"/>
                <a:cs typeface="Times New Roman"/>
              </a:rPr>
              <a:t>ˆ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012930" y="3972791"/>
            <a:ext cx="403860" cy="2520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1450" i="1" spc="30" dirty="0">
                <a:latin typeface="Times New Roman"/>
                <a:cs typeface="Times New Roman"/>
              </a:rPr>
              <a:t>M</a:t>
            </a:r>
            <a:r>
              <a:rPr sz="1450" i="1" spc="10" dirty="0">
                <a:latin typeface="Times New Roman"/>
                <a:cs typeface="Times New Roman"/>
              </a:rPr>
              <a:t>L</a:t>
            </a:r>
            <a:r>
              <a:rPr sz="1450" i="1" spc="20" dirty="0">
                <a:latin typeface="Times New Roman"/>
                <a:cs typeface="Times New Roman"/>
              </a:rPr>
              <a:t>E</a:t>
            </a:r>
            <a:endParaRPr sz="14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586107" y="3449892"/>
            <a:ext cx="4711065" cy="953135"/>
          </a:xfrm>
          <a:prstGeom prst="rect">
            <a:avLst/>
          </a:prstGeom>
        </p:spPr>
        <p:txBody>
          <a:bodyPr vert="horz" wrap="square" lIns="0" tIns="654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515"/>
              </a:spcBef>
              <a:tabLst>
                <a:tab pos="932815" algn="l"/>
              </a:tabLst>
            </a:pPr>
            <a:r>
              <a:rPr sz="2550" spc="5" dirty="0">
                <a:latin typeface="Times New Roman"/>
                <a:cs typeface="Times New Roman"/>
              </a:rPr>
              <a:t>,</a:t>
            </a:r>
            <a:r>
              <a:rPr sz="2550" spc="200" dirty="0">
                <a:latin typeface="Times New Roman"/>
                <a:cs typeface="Times New Roman"/>
              </a:rPr>
              <a:t> </a:t>
            </a:r>
            <a:r>
              <a:rPr sz="2700" i="1" spc="-130" dirty="0">
                <a:latin typeface="Arial"/>
                <a:cs typeface="Arial"/>
              </a:rPr>
              <a:t>β	</a:t>
            </a:r>
            <a:r>
              <a:rPr sz="2550" spc="10" dirty="0">
                <a:latin typeface="Times New Roman"/>
                <a:cs typeface="Times New Roman"/>
              </a:rPr>
              <a:t>sono</a:t>
            </a:r>
            <a:r>
              <a:rPr sz="2550" spc="-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consistenti</a:t>
            </a: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  <a:tabLst>
                <a:tab pos="932815" algn="l"/>
              </a:tabLst>
            </a:pPr>
            <a:r>
              <a:rPr sz="2550" spc="5" dirty="0">
                <a:latin typeface="Times New Roman"/>
                <a:cs typeface="Times New Roman"/>
              </a:rPr>
              <a:t>,</a:t>
            </a:r>
            <a:r>
              <a:rPr sz="2550" spc="200" dirty="0">
                <a:latin typeface="Times New Roman"/>
                <a:cs typeface="Times New Roman"/>
              </a:rPr>
              <a:t> </a:t>
            </a:r>
            <a:r>
              <a:rPr sz="2700" i="1" spc="-135" dirty="0">
                <a:latin typeface="Arial"/>
                <a:cs typeface="Arial"/>
              </a:rPr>
              <a:t>β	</a:t>
            </a:r>
            <a:r>
              <a:rPr sz="2550" spc="10" dirty="0">
                <a:latin typeface="Times New Roman"/>
                <a:cs typeface="Times New Roman"/>
              </a:rPr>
              <a:t>sono </a:t>
            </a:r>
            <a:r>
              <a:rPr sz="2550" spc="5" dirty="0">
                <a:latin typeface="Times New Roman"/>
                <a:cs typeface="Times New Roman"/>
              </a:rPr>
              <a:t>normalmente</a:t>
            </a:r>
            <a:r>
              <a:rPr sz="2550" spc="-10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distribuiti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683850" y="4419599"/>
            <a:ext cx="5941695" cy="81534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19405" indent="-307340">
              <a:lnSpc>
                <a:spcPct val="100000"/>
              </a:lnSpc>
              <a:spcBef>
                <a:spcPts val="120"/>
              </a:spcBef>
              <a:buClr>
                <a:srgbClr val="FFCC00"/>
              </a:buClr>
              <a:buFont typeface="Arial"/>
              <a:buChar char="•"/>
              <a:tabLst>
                <a:tab pos="319405" algn="l"/>
                <a:tab pos="320040" algn="l"/>
              </a:tabLst>
            </a:pPr>
            <a:r>
              <a:rPr sz="2550" spc="5" dirty="0">
                <a:latin typeface="Times New Roman"/>
                <a:cs typeface="Times New Roman"/>
              </a:rPr>
              <a:t>gli </a:t>
            </a:r>
            <a:r>
              <a:rPr sz="2550" spc="10" dirty="0">
                <a:latin typeface="Times New Roman"/>
                <a:cs typeface="Times New Roman"/>
              </a:rPr>
              <a:t>SE </a:t>
            </a:r>
            <a:r>
              <a:rPr sz="2550" spc="5" dirty="0">
                <a:latin typeface="Times New Roman"/>
                <a:cs typeface="Times New Roman"/>
              </a:rPr>
              <a:t>possono </a:t>
            </a:r>
            <a:r>
              <a:rPr sz="2550" dirty="0">
                <a:latin typeface="Times New Roman"/>
                <a:cs typeface="Times New Roman"/>
              </a:rPr>
              <a:t>essere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calcolati</a:t>
            </a:r>
            <a:endParaRPr sz="2550">
              <a:latin typeface="Times New Roman"/>
              <a:cs typeface="Times New Roman"/>
            </a:endParaRPr>
          </a:p>
          <a:p>
            <a:pPr marL="237490" indent="-225425">
              <a:lnSpc>
                <a:spcPct val="100000"/>
              </a:lnSpc>
              <a:spcBef>
                <a:spcPts val="7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test </a:t>
            </a:r>
            <a:r>
              <a:rPr sz="2550" spc="10" dirty="0">
                <a:latin typeface="Times New Roman"/>
                <a:cs typeface="Times New Roman"/>
              </a:rPr>
              <a:t>e </a:t>
            </a:r>
            <a:r>
              <a:rPr sz="2550" dirty="0">
                <a:latin typeface="Times New Roman"/>
                <a:cs typeface="Times New Roman"/>
              </a:rPr>
              <a:t>intervalli </a:t>
            </a:r>
            <a:r>
              <a:rPr sz="2550" spc="10" dirty="0">
                <a:latin typeface="Times New Roman"/>
                <a:cs typeface="Times New Roman"/>
              </a:rPr>
              <a:t>di </a:t>
            </a:r>
            <a:r>
              <a:rPr sz="2550" spc="5" dirty="0">
                <a:latin typeface="Times New Roman"/>
                <a:cs typeface="Times New Roman"/>
              </a:rPr>
              <a:t>confidenza </a:t>
            </a:r>
            <a:r>
              <a:rPr sz="2550" dirty="0">
                <a:latin typeface="Times New Roman"/>
                <a:cs typeface="Times New Roman"/>
              </a:rPr>
              <a:t>come al</a:t>
            </a:r>
            <a:r>
              <a:rPr sz="2550" spc="-4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solito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15" dirty="0"/>
              <a:t>Misure </a:t>
            </a:r>
            <a:r>
              <a:rPr spc="10" dirty="0"/>
              <a:t>di bontà </a:t>
            </a:r>
            <a:r>
              <a:rPr spc="15" dirty="0"/>
              <a:t>della  regressioneper </a:t>
            </a:r>
            <a:r>
              <a:rPr spc="10" dirty="0"/>
              <a:t>logit </a:t>
            </a:r>
            <a:r>
              <a:rPr spc="15" dirty="0"/>
              <a:t>e</a:t>
            </a:r>
            <a:r>
              <a:rPr spc="-65" dirty="0"/>
              <a:t> </a:t>
            </a:r>
            <a:r>
              <a:rPr spc="10" dirty="0"/>
              <a:t>probit</a:t>
            </a:r>
          </a:p>
        </p:txBody>
      </p:sp>
      <p:sp>
        <p:nvSpPr>
          <p:cNvPr id="3" name="object 3"/>
          <p:cNvSpPr/>
          <p:nvPr/>
        </p:nvSpPr>
        <p:spPr>
          <a:xfrm>
            <a:off x="1763378" y="1988305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1008" y="0"/>
                </a:lnTo>
              </a:path>
            </a:pathLst>
          </a:custGeom>
          <a:ln w="15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18043" y="1919909"/>
            <a:ext cx="8058784" cy="4493260"/>
          </a:xfrm>
          <a:prstGeom prst="rect">
            <a:avLst/>
          </a:prstGeom>
        </p:spPr>
        <p:txBody>
          <a:bodyPr vert="horz" wrap="square" lIns="0" tIns="38735" rIns="0" bIns="0" rtlCol="0">
            <a:spAutoFit/>
          </a:bodyPr>
          <a:lstStyle/>
          <a:p>
            <a:pPr marL="88900" marR="858519">
              <a:lnSpc>
                <a:spcPts val="2920"/>
              </a:lnSpc>
              <a:spcBef>
                <a:spcPts val="305"/>
              </a:spcBef>
              <a:tabLst>
                <a:tab pos="805180" algn="l"/>
              </a:tabLst>
            </a:pPr>
            <a:r>
              <a:rPr sz="2550" i="1" dirty="0">
                <a:latin typeface="Times New Roman"/>
                <a:cs typeface="Times New Roman"/>
              </a:rPr>
              <a:t>R</a:t>
            </a:r>
            <a:r>
              <a:rPr sz="2475" baseline="40404" dirty="0">
                <a:latin typeface="Times New Roman"/>
                <a:cs typeface="Times New Roman"/>
              </a:rPr>
              <a:t>2</a:t>
            </a:r>
            <a:r>
              <a:rPr sz="2475" spc="330" baseline="40404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e	</a:t>
            </a:r>
            <a:r>
              <a:rPr sz="2550" i="1" spc="-5" dirty="0">
                <a:latin typeface="Times New Roman"/>
                <a:cs typeface="Times New Roman"/>
              </a:rPr>
              <a:t>R </a:t>
            </a:r>
            <a:r>
              <a:rPr sz="2175" spc="15" baseline="44061" dirty="0">
                <a:latin typeface="Times New Roman"/>
                <a:cs typeface="Times New Roman"/>
              </a:rPr>
              <a:t>2 </a:t>
            </a:r>
            <a:r>
              <a:rPr sz="2550" spc="-5" dirty="0">
                <a:latin typeface="Times New Roman"/>
                <a:cs typeface="Times New Roman"/>
              </a:rPr>
              <a:t>non </a:t>
            </a:r>
            <a:r>
              <a:rPr sz="2550" spc="-10" dirty="0">
                <a:latin typeface="Times New Roman"/>
                <a:cs typeface="Times New Roman"/>
              </a:rPr>
              <a:t>hanno senso </a:t>
            </a:r>
            <a:r>
              <a:rPr sz="2550" spc="-5" dirty="0">
                <a:latin typeface="Times New Roman"/>
                <a:cs typeface="Times New Roman"/>
              </a:rPr>
              <a:t>in </a:t>
            </a:r>
            <a:r>
              <a:rPr sz="2550" spc="-10" dirty="0">
                <a:latin typeface="Times New Roman"/>
                <a:cs typeface="Times New Roman"/>
              </a:rPr>
              <a:t>questo contesto, dunque</a:t>
            </a:r>
            <a:r>
              <a:rPr sz="2550" spc="-350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si  </a:t>
            </a:r>
            <a:r>
              <a:rPr sz="2550" spc="-5" dirty="0">
                <a:latin typeface="Times New Roman"/>
                <a:cs typeface="Times New Roman"/>
              </a:rPr>
              <a:t>usano: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50">
              <a:latin typeface="Times New Roman"/>
              <a:cs typeface="Times New Roman"/>
            </a:endParaRPr>
          </a:p>
          <a:p>
            <a:pPr marL="535305" marR="106680" indent="-223520">
              <a:lnSpc>
                <a:spcPct val="95500"/>
              </a:lnSpc>
              <a:buSzPct val="92156"/>
              <a:buAutoNum type="arabicPeriod"/>
              <a:tabLst>
                <a:tab pos="981710" algn="l"/>
                <a:tab pos="982344" algn="l"/>
              </a:tabLst>
            </a:pPr>
            <a:r>
              <a:rPr sz="2550" spc="-5" dirty="0">
                <a:latin typeface="Times New Roman"/>
                <a:cs typeface="Times New Roman"/>
              </a:rPr>
              <a:t>La </a:t>
            </a:r>
            <a:r>
              <a:rPr sz="2550" b="1" i="1" spc="-5" dirty="0">
                <a:latin typeface="Times New Roman"/>
                <a:cs typeface="Times New Roman"/>
              </a:rPr>
              <a:t>frazione </a:t>
            </a:r>
            <a:r>
              <a:rPr sz="2550" b="1" i="1" spc="-10" dirty="0">
                <a:latin typeface="Times New Roman"/>
                <a:cs typeface="Times New Roman"/>
              </a:rPr>
              <a:t>correttamente prevista </a:t>
            </a:r>
            <a:r>
              <a:rPr sz="2550" spc="-5" dirty="0">
                <a:latin typeface="Times New Roman"/>
                <a:cs typeface="Times New Roman"/>
              </a:rPr>
              <a:t>. </a:t>
            </a:r>
            <a:r>
              <a:rPr sz="2550" spc="-10" dirty="0">
                <a:latin typeface="Times New Roman"/>
                <a:cs typeface="Times New Roman"/>
              </a:rPr>
              <a:t>Dato che se </a:t>
            </a:r>
            <a:r>
              <a:rPr sz="2550" i="1" spc="-10" dirty="0">
                <a:latin typeface="Times New Roman"/>
                <a:cs typeface="Times New Roman"/>
              </a:rPr>
              <a:t>Y</a:t>
            </a:r>
            <a:r>
              <a:rPr sz="2475" i="1" spc="-15" baseline="-11784" dirty="0">
                <a:latin typeface="Times New Roman"/>
                <a:cs typeface="Times New Roman"/>
              </a:rPr>
              <a:t>i</a:t>
            </a:r>
            <a:r>
              <a:rPr sz="2550" spc="-10" dirty="0">
                <a:latin typeface="Times New Roman"/>
                <a:cs typeface="Times New Roman"/>
              </a:rPr>
              <a:t>=1  </a:t>
            </a:r>
            <a:r>
              <a:rPr sz="2550" spc="-5" dirty="0">
                <a:latin typeface="Times New Roman"/>
                <a:cs typeface="Times New Roman"/>
              </a:rPr>
              <a:t>  </a:t>
            </a:r>
            <a:r>
              <a:rPr sz="2550" spc="1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e la probabilità </a:t>
            </a:r>
            <a:r>
              <a:rPr sz="2550" spc="-10" dirty="0">
                <a:latin typeface="Times New Roman"/>
                <a:cs typeface="Times New Roman"/>
              </a:rPr>
              <a:t>predetta </a:t>
            </a:r>
            <a:r>
              <a:rPr sz="2550" spc="-5" dirty="0">
                <a:latin typeface="Times New Roman"/>
                <a:cs typeface="Times New Roman"/>
              </a:rPr>
              <a:t>è &gt;50% o </a:t>
            </a:r>
            <a:r>
              <a:rPr sz="2550" spc="-10" dirty="0">
                <a:latin typeface="Times New Roman"/>
                <a:cs typeface="Times New Roman"/>
              </a:rPr>
              <a:t>se se </a:t>
            </a:r>
            <a:r>
              <a:rPr sz="2550" i="1" spc="-5" dirty="0">
                <a:latin typeface="Times New Roman"/>
                <a:cs typeface="Times New Roman"/>
              </a:rPr>
              <a:t>Y</a:t>
            </a:r>
            <a:r>
              <a:rPr sz="2475" i="1" spc="-7" baseline="-11784" dirty="0">
                <a:latin typeface="Times New Roman"/>
                <a:cs typeface="Times New Roman"/>
              </a:rPr>
              <a:t>i</a:t>
            </a:r>
            <a:r>
              <a:rPr sz="2550" spc="-5" dirty="0">
                <a:latin typeface="Times New Roman"/>
                <a:cs typeface="Times New Roman"/>
              </a:rPr>
              <a:t>=0 e e la  </a:t>
            </a:r>
            <a:r>
              <a:rPr sz="2550" spc="-10" dirty="0">
                <a:latin typeface="Times New Roman"/>
                <a:cs typeface="Times New Roman"/>
              </a:rPr>
              <a:t>probabilità predetta </a:t>
            </a:r>
            <a:r>
              <a:rPr sz="2550" spc="-5" dirty="0">
                <a:latin typeface="Times New Roman"/>
                <a:cs typeface="Times New Roman"/>
              </a:rPr>
              <a:t>è </a:t>
            </a:r>
            <a:r>
              <a:rPr sz="2550" spc="-10" dirty="0">
                <a:latin typeface="Times New Roman"/>
                <a:cs typeface="Times New Roman"/>
              </a:rPr>
              <a:t>&lt;50% </a:t>
            </a:r>
            <a:r>
              <a:rPr sz="2550" spc="-5" dirty="0">
                <a:latin typeface="Times New Roman"/>
                <a:cs typeface="Times New Roman"/>
              </a:rPr>
              <a:t>allora 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475" i="1" baseline="-11784" dirty="0">
                <a:latin typeface="Times New Roman"/>
                <a:cs typeface="Times New Roman"/>
              </a:rPr>
              <a:t>i </a:t>
            </a:r>
            <a:r>
              <a:rPr sz="2550" spc="-5" dirty="0">
                <a:latin typeface="Times New Roman"/>
                <a:cs typeface="Times New Roman"/>
              </a:rPr>
              <a:t>è </a:t>
            </a:r>
            <a:r>
              <a:rPr sz="2550" spc="-10" dirty="0">
                <a:latin typeface="Times New Roman"/>
                <a:cs typeface="Times New Roman"/>
              </a:rPr>
              <a:t>predetto  correttamente. </a:t>
            </a:r>
            <a:r>
              <a:rPr sz="2550" spc="-5" dirty="0">
                <a:latin typeface="Times New Roman"/>
                <a:cs typeface="Times New Roman"/>
              </a:rPr>
              <a:t>La </a:t>
            </a:r>
            <a:r>
              <a:rPr sz="2550" b="1" i="1" spc="-5" dirty="0">
                <a:latin typeface="Times New Roman"/>
                <a:cs typeface="Times New Roman"/>
              </a:rPr>
              <a:t>fpc </a:t>
            </a:r>
            <a:r>
              <a:rPr sz="2550" spc="-5" dirty="0">
                <a:latin typeface="Times New Roman"/>
                <a:cs typeface="Times New Roman"/>
              </a:rPr>
              <a:t>è la </a:t>
            </a:r>
            <a:r>
              <a:rPr sz="2550" spc="-10" dirty="0">
                <a:latin typeface="Times New Roman"/>
                <a:cs typeface="Times New Roman"/>
              </a:rPr>
              <a:t>frazione delle </a:t>
            </a:r>
            <a:r>
              <a:rPr sz="2550" i="1" spc="-5" dirty="0">
                <a:latin typeface="Times New Roman"/>
                <a:cs typeface="Times New Roman"/>
              </a:rPr>
              <a:t>n </a:t>
            </a:r>
            <a:r>
              <a:rPr sz="2550" spc="-10" dirty="0">
                <a:latin typeface="Times New Roman"/>
                <a:cs typeface="Times New Roman"/>
              </a:rPr>
              <a:t>osservazioni  </a:t>
            </a:r>
            <a:r>
              <a:rPr sz="2550" spc="-5" dirty="0">
                <a:latin typeface="Times New Roman"/>
                <a:cs typeface="Times New Roman"/>
              </a:rPr>
              <a:t>che </a:t>
            </a:r>
            <a:r>
              <a:rPr sz="2550" spc="-10" dirty="0">
                <a:latin typeface="Times New Roman"/>
                <a:cs typeface="Times New Roman"/>
              </a:rPr>
              <a:t>sono predette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10" dirty="0">
                <a:latin typeface="Times New Roman"/>
                <a:cs typeface="Times New Roman"/>
              </a:rPr>
              <a:t>correttamente</a:t>
            </a:r>
            <a:endParaRPr sz="2550">
              <a:latin typeface="Times New Roman"/>
              <a:cs typeface="Times New Roman"/>
            </a:endParaRPr>
          </a:p>
          <a:p>
            <a:pPr marL="535305" marR="308610" indent="-223520">
              <a:lnSpc>
                <a:spcPts val="2920"/>
              </a:lnSpc>
              <a:spcBef>
                <a:spcPts val="85"/>
              </a:spcBef>
              <a:buSzPct val="92156"/>
              <a:buAutoNum type="arabicPeriod"/>
              <a:tabLst>
                <a:tab pos="935990" algn="l"/>
                <a:tab pos="936625" algn="l"/>
              </a:tabLst>
            </a:pPr>
            <a:r>
              <a:rPr sz="2550" spc="-5" dirty="0">
                <a:latin typeface="Times New Roman"/>
                <a:cs typeface="Times New Roman"/>
              </a:rPr>
              <a:t>Lo </a:t>
            </a:r>
            <a:r>
              <a:rPr sz="2550" b="1" i="1" spc="-10" dirty="0">
                <a:latin typeface="Times New Roman"/>
                <a:cs typeface="Times New Roman"/>
              </a:rPr>
              <a:t>pseudo-R</a:t>
            </a:r>
            <a:r>
              <a:rPr sz="2475" b="1" spc="-15" baseline="38720" dirty="0">
                <a:latin typeface="Times New Roman"/>
                <a:cs typeface="Times New Roman"/>
              </a:rPr>
              <a:t>2 </a:t>
            </a:r>
            <a:r>
              <a:rPr sz="2550" spc="-5" dirty="0">
                <a:latin typeface="Times New Roman"/>
                <a:cs typeface="Times New Roman"/>
              </a:rPr>
              <a:t>che </a:t>
            </a:r>
            <a:r>
              <a:rPr sz="2550" spc="-10" dirty="0">
                <a:latin typeface="Times New Roman"/>
                <a:cs typeface="Times New Roman"/>
              </a:rPr>
              <a:t>utilizza </a:t>
            </a:r>
            <a:r>
              <a:rPr sz="2550" spc="-5" dirty="0">
                <a:latin typeface="Times New Roman"/>
                <a:cs typeface="Times New Roman"/>
              </a:rPr>
              <a:t>la funzione </a:t>
            </a:r>
            <a:r>
              <a:rPr sz="2550" dirty="0">
                <a:latin typeface="Times New Roman"/>
                <a:cs typeface="Times New Roman"/>
              </a:rPr>
              <a:t>di  </a:t>
            </a:r>
            <a:r>
              <a:rPr sz="2550" spc="-10" dirty="0">
                <a:latin typeface="Times New Roman"/>
                <a:cs typeface="Times New Roman"/>
              </a:rPr>
              <a:t>massimoverosimiglianza: misura di quanto migliora </a:t>
            </a:r>
            <a:r>
              <a:rPr sz="2550" spc="-5" dirty="0">
                <a:latin typeface="Times New Roman"/>
                <a:cs typeface="Times New Roman"/>
              </a:rPr>
              <a:t>il  valore </a:t>
            </a:r>
            <a:r>
              <a:rPr sz="2550" spc="-10" dirty="0">
                <a:latin typeface="Times New Roman"/>
                <a:cs typeface="Times New Roman"/>
              </a:rPr>
              <a:t>del log della massimoverosimiglianza, rispetto al  caso </a:t>
            </a:r>
            <a:r>
              <a:rPr sz="2550" spc="-5" dirty="0">
                <a:latin typeface="Times New Roman"/>
                <a:cs typeface="Times New Roman"/>
              </a:rPr>
              <a:t>in cui </a:t>
            </a:r>
            <a:r>
              <a:rPr sz="2550" spc="-10" dirty="0">
                <a:latin typeface="Times New Roman"/>
                <a:cs typeface="Times New Roman"/>
              </a:rPr>
              <a:t>non ci sono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i="1" spc="-5" dirty="0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29</a:t>
            </a:fld>
            <a:endParaRPr spc="-5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471845"/>
            <a:ext cx="8509786" cy="613951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  <a:tabLst>
                <a:tab pos="1081405" algn="l"/>
              </a:tabLst>
            </a:pPr>
            <a:r>
              <a:rPr sz="2000" spc="10" dirty="0"/>
              <a:t>Es:	</a:t>
            </a:r>
            <a:r>
              <a:rPr sz="2000" spc="15" dirty="0"/>
              <a:t>etnia e </a:t>
            </a:r>
            <a:r>
              <a:rPr sz="2000" spc="10" dirty="0"/>
              <a:t>richiesta di </a:t>
            </a:r>
            <a:r>
              <a:rPr sz="2000" spc="15" dirty="0"/>
              <a:t>mutuo  </a:t>
            </a:r>
            <a:r>
              <a:rPr sz="2000" spc="10" dirty="0"/>
              <a:t>The </a:t>
            </a:r>
            <a:r>
              <a:rPr sz="2000" spc="15" dirty="0"/>
              <a:t>Boston Fed </a:t>
            </a:r>
            <a:r>
              <a:rPr sz="2000" spc="25" dirty="0"/>
              <a:t>HMDA</a:t>
            </a:r>
            <a:r>
              <a:rPr lang="it-IT" sz="2000" spc="25" dirty="0"/>
              <a:t> (Home </a:t>
            </a:r>
            <a:r>
              <a:rPr lang="it-IT" sz="2000" spc="25" dirty="0" err="1"/>
              <a:t>Mortgage</a:t>
            </a:r>
            <a:r>
              <a:rPr lang="it-IT" sz="2000" spc="25" dirty="0"/>
              <a:t> </a:t>
            </a:r>
            <a:r>
              <a:rPr lang="it-IT" sz="2000" spc="25" dirty="0" err="1"/>
              <a:t>Disclosure</a:t>
            </a:r>
            <a:r>
              <a:rPr lang="it-IT" sz="2000" spc="25" dirty="0"/>
              <a:t> Act)</a:t>
            </a:r>
            <a:r>
              <a:rPr sz="2000" spc="25" dirty="0"/>
              <a:t> </a:t>
            </a:r>
            <a:r>
              <a:rPr sz="2000" spc="10" dirty="0"/>
              <a:t>data</a:t>
            </a:r>
            <a:r>
              <a:rPr sz="2000" spc="-45" dirty="0"/>
              <a:t> </a:t>
            </a:r>
            <a:r>
              <a:rPr sz="2000" spc="15" dirty="0"/>
              <a:t>set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155699" y="1492251"/>
            <a:ext cx="8657309" cy="495090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35585" marR="5080" indent="-223520">
              <a:lnSpc>
                <a:spcPct val="122000"/>
              </a:lnSpc>
              <a:spcBef>
                <a:spcPts val="90"/>
              </a:spcBef>
              <a:buClr>
                <a:srgbClr val="FFCC00"/>
              </a:buClr>
              <a:buFont typeface="Arial"/>
              <a:buChar char="•"/>
              <a:tabLst>
                <a:tab pos="236220" algn="l"/>
              </a:tabLst>
            </a:pPr>
            <a:r>
              <a:rPr sz="2500" spc="5" dirty="0">
                <a:latin typeface="Times New Roman"/>
                <a:cs typeface="Times New Roman"/>
              </a:rPr>
              <a:t>Richieste </a:t>
            </a:r>
            <a:r>
              <a:rPr sz="2500" spc="10" dirty="0">
                <a:latin typeface="Times New Roman"/>
                <a:cs typeface="Times New Roman"/>
              </a:rPr>
              <a:t>individuali </a:t>
            </a:r>
            <a:r>
              <a:rPr sz="2500" spc="15" dirty="0">
                <a:latin typeface="Times New Roman"/>
                <a:cs typeface="Times New Roman"/>
              </a:rPr>
              <a:t>per mutui </a:t>
            </a:r>
            <a:r>
              <a:rPr sz="2500" spc="5" dirty="0">
                <a:latin typeface="Times New Roman"/>
                <a:cs typeface="Times New Roman"/>
              </a:rPr>
              <a:t>fatte </a:t>
            </a:r>
            <a:r>
              <a:rPr sz="2500" spc="10" dirty="0">
                <a:latin typeface="Times New Roman"/>
                <a:cs typeface="Times New Roman"/>
              </a:rPr>
              <a:t>nel </a:t>
            </a:r>
            <a:r>
              <a:rPr sz="2500" spc="15" dirty="0">
                <a:latin typeface="Times New Roman"/>
                <a:cs typeface="Times New Roman"/>
              </a:rPr>
              <a:t>1990 </a:t>
            </a:r>
            <a:r>
              <a:rPr sz="2500" spc="5" dirty="0">
                <a:latin typeface="Times New Roman"/>
                <a:cs typeface="Times New Roman"/>
              </a:rPr>
              <a:t>nella </a:t>
            </a:r>
            <a:r>
              <a:rPr sz="2500" spc="10" dirty="0">
                <a:latin typeface="Times New Roman"/>
                <a:cs typeface="Times New Roman"/>
              </a:rPr>
              <a:t>zona  di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Boston</a:t>
            </a:r>
            <a:endParaRPr sz="2500" dirty="0">
              <a:latin typeface="Times New Roman"/>
              <a:cs typeface="Times New Roman"/>
            </a:endParaRPr>
          </a:p>
          <a:p>
            <a:pPr marL="235585" indent="-223520">
              <a:lnSpc>
                <a:spcPct val="100000"/>
              </a:lnSpc>
              <a:spcBef>
                <a:spcPts val="815"/>
              </a:spcBef>
              <a:buClr>
                <a:srgbClr val="FFCC00"/>
              </a:buClr>
              <a:buFont typeface="Arial"/>
              <a:buChar char="•"/>
              <a:tabLst>
                <a:tab pos="236220" algn="l"/>
              </a:tabLst>
            </a:pPr>
            <a:r>
              <a:rPr sz="2500" spc="10" dirty="0">
                <a:latin typeface="Times New Roman"/>
                <a:cs typeface="Times New Roman"/>
              </a:rPr>
              <a:t>2380</a:t>
            </a:r>
            <a:r>
              <a:rPr sz="2500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observationi</a:t>
            </a:r>
            <a:endParaRPr sz="2500" dirty="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75"/>
              </a:spcBef>
            </a:pPr>
            <a:r>
              <a:rPr sz="2500" b="1" spc="10" dirty="0">
                <a:latin typeface="Times New Roman"/>
                <a:cs typeface="Times New Roman"/>
              </a:rPr>
              <a:t>Variabili</a:t>
            </a:r>
            <a:endParaRPr sz="2500" dirty="0">
              <a:latin typeface="Times New Roman"/>
              <a:cs typeface="Times New Roman"/>
            </a:endParaRPr>
          </a:p>
          <a:p>
            <a:pPr marL="235585" indent="-223520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Arial"/>
              <a:buChar char="•"/>
              <a:tabLst>
                <a:tab pos="236220" algn="l"/>
              </a:tabLst>
            </a:pPr>
            <a:r>
              <a:rPr sz="2500" spc="10" dirty="0">
                <a:latin typeface="Times New Roman"/>
                <a:cs typeface="Times New Roman"/>
              </a:rPr>
              <a:t>Variabile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dipendente:</a:t>
            </a:r>
            <a:endParaRPr sz="2500" dirty="0">
              <a:latin typeface="Times New Roman"/>
              <a:cs typeface="Times New Roman"/>
            </a:endParaRPr>
          </a:p>
          <a:p>
            <a:pPr marL="680720" lvl="1" indent="-224154">
              <a:lnSpc>
                <a:spcPct val="100000"/>
              </a:lnSpc>
              <a:spcBef>
                <a:spcPts val="830"/>
              </a:spcBef>
              <a:buClr>
                <a:srgbClr val="FFCC00"/>
              </a:buClr>
              <a:buFont typeface="Arial"/>
              <a:buChar char="•"/>
              <a:tabLst>
                <a:tab pos="681355" algn="l"/>
              </a:tabLst>
            </a:pPr>
            <a:r>
              <a:rPr sz="2500" spc="5" dirty="0">
                <a:latin typeface="Times New Roman"/>
                <a:cs typeface="Times New Roman"/>
              </a:rPr>
              <a:t>Il </a:t>
            </a:r>
            <a:r>
              <a:rPr sz="2500" spc="10" dirty="0">
                <a:latin typeface="Times New Roman"/>
                <a:cs typeface="Times New Roman"/>
              </a:rPr>
              <a:t>mutuo </a:t>
            </a:r>
            <a:r>
              <a:rPr sz="2500" spc="15" dirty="0">
                <a:latin typeface="Times New Roman"/>
                <a:cs typeface="Times New Roman"/>
              </a:rPr>
              <a:t>è </a:t>
            </a:r>
            <a:r>
              <a:rPr sz="2500" spc="5" dirty="0">
                <a:latin typeface="Times New Roman"/>
                <a:cs typeface="Times New Roman"/>
              </a:rPr>
              <a:t>accettato </a:t>
            </a:r>
            <a:r>
              <a:rPr sz="2500" spc="15" dirty="0">
                <a:latin typeface="Times New Roman"/>
                <a:cs typeface="Times New Roman"/>
              </a:rPr>
              <a:t>o</a:t>
            </a:r>
            <a:r>
              <a:rPr sz="2500" spc="-15" dirty="0">
                <a:latin typeface="Times New Roman"/>
                <a:cs typeface="Times New Roman"/>
              </a:rPr>
              <a:t> </a:t>
            </a:r>
            <a:r>
              <a:rPr sz="2500" spc="5" dirty="0">
                <a:latin typeface="Times New Roman"/>
                <a:cs typeface="Times New Roman"/>
              </a:rPr>
              <a:t>rifiutato?</a:t>
            </a:r>
            <a:endParaRPr sz="2500" dirty="0">
              <a:latin typeface="Times New Roman"/>
              <a:cs typeface="Times New Roman"/>
            </a:endParaRPr>
          </a:p>
          <a:p>
            <a:pPr marL="235585" indent="-223520">
              <a:lnSpc>
                <a:spcPct val="100000"/>
              </a:lnSpc>
              <a:spcBef>
                <a:spcPts val="815"/>
              </a:spcBef>
              <a:buClr>
                <a:srgbClr val="FFCC00"/>
              </a:buClr>
              <a:buFont typeface="Arial"/>
              <a:buChar char="•"/>
              <a:tabLst>
                <a:tab pos="236220" algn="l"/>
              </a:tabLst>
            </a:pPr>
            <a:r>
              <a:rPr sz="2500" spc="10" dirty="0">
                <a:latin typeface="Times New Roman"/>
                <a:cs typeface="Times New Roman"/>
              </a:rPr>
              <a:t>Variabili</a:t>
            </a:r>
            <a:r>
              <a:rPr sz="2500" spc="-10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indipendente:</a:t>
            </a:r>
            <a:endParaRPr sz="2500" dirty="0">
              <a:latin typeface="Times New Roman"/>
              <a:cs typeface="Times New Roman"/>
            </a:endParaRPr>
          </a:p>
          <a:p>
            <a:pPr marL="680720" lvl="1" indent="-224154">
              <a:lnSpc>
                <a:spcPct val="100000"/>
              </a:lnSpc>
              <a:spcBef>
                <a:spcPts val="825"/>
              </a:spcBef>
              <a:buClr>
                <a:srgbClr val="FFCC00"/>
              </a:buClr>
              <a:buFont typeface="Arial"/>
              <a:buChar char="•"/>
              <a:tabLst>
                <a:tab pos="681355" algn="l"/>
              </a:tabLst>
            </a:pPr>
            <a:r>
              <a:rPr sz="2500" spc="10" dirty="0">
                <a:latin typeface="Times New Roman"/>
                <a:cs typeface="Times New Roman"/>
              </a:rPr>
              <a:t>reddito, ricchezza,</a:t>
            </a:r>
            <a:r>
              <a:rPr sz="2500" spc="-25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occupazione</a:t>
            </a:r>
            <a:endParaRPr sz="2500" dirty="0">
              <a:latin typeface="Times New Roman"/>
              <a:cs typeface="Times New Roman"/>
            </a:endParaRPr>
          </a:p>
          <a:p>
            <a:pPr marL="680720" lvl="1" indent="-224154">
              <a:lnSpc>
                <a:spcPct val="100000"/>
              </a:lnSpc>
              <a:spcBef>
                <a:spcPts val="830"/>
              </a:spcBef>
              <a:buClr>
                <a:srgbClr val="FFCC00"/>
              </a:buClr>
              <a:buFont typeface="Arial"/>
              <a:buChar char="•"/>
              <a:tabLst>
                <a:tab pos="681355" algn="l"/>
              </a:tabLst>
            </a:pPr>
            <a:r>
              <a:rPr sz="2500" spc="5" dirty="0">
                <a:latin typeface="Times New Roman"/>
                <a:cs typeface="Times New Roman"/>
              </a:rPr>
              <a:t>altri prestiti, caratteristiche </a:t>
            </a:r>
            <a:r>
              <a:rPr sz="2500" spc="20" dirty="0">
                <a:latin typeface="Times New Roman"/>
                <a:cs typeface="Times New Roman"/>
              </a:rPr>
              <a:t>di</a:t>
            </a:r>
            <a:r>
              <a:rPr sz="2500" spc="-30" dirty="0">
                <a:latin typeface="Times New Roman"/>
                <a:cs typeface="Times New Roman"/>
              </a:rPr>
              <a:t> </a:t>
            </a:r>
            <a:r>
              <a:rPr sz="2500" spc="10" dirty="0">
                <a:latin typeface="Times New Roman"/>
                <a:cs typeface="Times New Roman"/>
              </a:rPr>
              <a:t>povertà</a:t>
            </a:r>
            <a:endParaRPr sz="2500" dirty="0">
              <a:latin typeface="Times New Roman"/>
              <a:cs typeface="Times New Roman"/>
            </a:endParaRPr>
          </a:p>
          <a:p>
            <a:pPr marL="680720" lvl="1" indent="-224154">
              <a:lnSpc>
                <a:spcPct val="100000"/>
              </a:lnSpc>
              <a:spcBef>
                <a:spcPts val="825"/>
              </a:spcBef>
              <a:buClr>
                <a:srgbClr val="FFCC00"/>
              </a:buClr>
              <a:buFont typeface="Arial"/>
              <a:buChar char="•"/>
              <a:tabLst>
                <a:tab pos="681355" algn="l"/>
              </a:tabLst>
            </a:pPr>
            <a:r>
              <a:rPr sz="2500" spc="5" dirty="0">
                <a:latin typeface="Times New Roman"/>
                <a:cs typeface="Times New Roman"/>
              </a:rPr>
              <a:t>etnia</a:t>
            </a:r>
            <a:endParaRPr sz="25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75635"/>
            <a:ext cx="4528820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Esempio Dati</a:t>
            </a:r>
            <a:r>
              <a:rPr spc="-50" dirty="0"/>
              <a:t> </a:t>
            </a:r>
            <a:r>
              <a:rPr spc="25" dirty="0"/>
              <a:t>MDA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32718" y="1826793"/>
            <a:ext cx="7654925" cy="19500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490" marR="5080" indent="-225425">
              <a:lnSpc>
                <a:spcPct val="121200"/>
              </a:lnSpc>
              <a:spcBef>
                <a:spcPts val="9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spc="5" dirty="0">
                <a:latin typeface="Times New Roman"/>
                <a:cs typeface="Times New Roman"/>
              </a:rPr>
              <a:t>Mutui per </a:t>
            </a:r>
            <a:r>
              <a:rPr sz="2550" dirty="0">
                <a:latin typeface="Times New Roman"/>
                <a:cs typeface="Times New Roman"/>
              </a:rPr>
              <a:t>la casa </a:t>
            </a:r>
            <a:r>
              <a:rPr sz="2550" spc="5" dirty="0">
                <a:latin typeface="Times New Roman"/>
                <a:cs typeface="Times New Roman"/>
              </a:rPr>
              <a:t>sono </a:t>
            </a:r>
            <a:r>
              <a:rPr sz="2550" spc="10" dirty="0">
                <a:latin typeface="Times New Roman"/>
                <a:cs typeface="Times New Roman"/>
              </a:rPr>
              <a:t>una </a:t>
            </a:r>
            <a:r>
              <a:rPr sz="2550" dirty="0">
                <a:latin typeface="Times New Roman"/>
                <a:cs typeface="Times New Roman"/>
              </a:rPr>
              <a:t>parte essenziale </a:t>
            </a:r>
            <a:r>
              <a:rPr sz="2550" spc="5" dirty="0">
                <a:latin typeface="Times New Roman"/>
                <a:cs typeface="Times New Roman"/>
              </a:rPr>
              <a:t>dell’acquisto  </a:t>
            </a:r>
            <a:r>
              <a:rPr sz="2550" spc="10" dirty="0">
                <a:latin typeface="Times New Roman"/>
                <a:cs typeface="Times New Roman"/>
              </a:rPr>
              <a:t>di </a:t>
            </a:r>
            <a:r>
              <a:rPr sz="2550" spc="5" dirty="0">
                <a:latin typeface="Times New Roman"/>
                <a:cs typeface="Times New Roman"/>
              </a:rPr>
              <a:t>una</a:t>
            </a:r>
            <a:r>
              <a:rPr sz="2550" spc="-3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casa.</a:t>
            </a:r>
            <a:endParaRPr sz="2550">
              <a:latin typeface="Times New Roman"/>
              <a:cs typeface="Times New Roman"/>
            </a:endParaRPr>
          </a:p>
          <a:p>
            <a:pPr marL="237490" indent="-225425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c’è differenza fra </a:t>
            </a:r>
            <a:r>
              <a:rPr sz="2550" spc="5" dirty="0">
                <a:latin typeface="Times New Roman"/>
                <a:cs typeface="Times New Roman"/>
              </a:rPr>
              <a:t>le</a:t>
            </a:r>
            <a:r>
              <a:rPr sz="2550" dirty="0">
                <a:latin typeface="Times New Roman"/>
                <a:cs typeface="Times New Roman"/>
              </a:rPr>
              <a:t> etnie?</a:t>
            </a:r>
            <a:endParaRPr sz="2550">
              <a:latin typeface="Times New Roman"/>
              <a:cs typeface="Times New Roman"/>
            </a:endParaRPr>
          </a:p>
          <a:p>
            <a:pPr marL="237490" indent="-225425">
              <a:lnSpc>
                <a:spcPct val="100000"/>
              </a:lnSpc>
              <a:spcBef>
                <a:spcPts val="81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c’è differenza </a:t>
            </a:r>
            <a:r>
              <a:rPr sz="2550" spc="5" dirty="0">
                <a:latin typeface="Times New Roman"/>
                <a:cs typeface="Times New Roman"/>
              </a:rPr>
              <a:t>nella probabilità </a:t>
            </a:r>
            <a:r>
              <a:rPr sz="2550" spc="10" dirty="0">
                <a:latin typeface="Times New Roman"/>
                <a:cs typeface="Times New Roman"/>
              </a:rPr>
              <a:t>di</a:t>
            </a:r>
            <a:r>
              <a:rPr sz="2550" spc="-5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rifiuto?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7393305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spc="20" dirty="0"/>
              <a:t>The </a:t>
            </a:r>
            <a:r>
              <a:rPr sz="4350" spc="25" dirty="0"/>
              <a:t>HMDA </a:t>
            </a:r>
            <a:r>
              <a:rPr sz="4350" spc="15" dirty="0"/>
              <a:t>Data Set </a:t>
            </a:r>
            <a:r>
              <a:rPr sz="4350" spc="20" dirty="0"/>
              <a:t>…in</a:t>
            </a:r>
            <a:r>
              <a:rPr sz="4350" spc="-110" dirty="0"/>
              <a:t> </a:t>
            </a:r>
            <a:r>
              <a:rPr sz="4350" spc="15" dirty="0"/>
              <a:t>lab</a:t>
            </a:r>
            <a:endParaRPr sz="43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232718" y="1837456"/>
            <a:ext cx="7618095" cy="23983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37490" marR="5080" indent="-225425">
              <a:lnSpc>
                <a:spcPct val="121200"/>
              </a:lnSpc>
              <a:spcBef>
                <a:spcPts val="9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spc="5" dirty="0">
                <a:latin typeface="Times New Roman"/>
                <a:cs typeface="Times New Roman"/>
              </a:rPr>
              <a:t>Dati </a:t>
            </a:r>
            <a:r>
              <a:rPr sz="2550" dirty="0">
                <a:latin typeface="Times New Roman"/>
                <a:cs typeface="Times New Roman"/>
              </a:rPr>
              <a:t>sulle caratteristiche individuali, caratteristiche </a:t>
            </a:r>
            <a:r>
              <a:rPr sz="2550" spc="5" dirty="0">
                <a:latin typeface="Times New Roman"/>
                <a:cs typeface="Times New Roman"/>
              </a:rPr>
              <a:t>della  </a:t>
            </a:r>
            <a:r>
              <a:rPr sz="2550" dirty="0">
                <a:latin typeface="Times New Roman"/>
                <a:cs typeface="Times New Roman"/>
              </a:rPr>
              <a:t>proprietà</a:t>
            </a:r>
            <a:endParaRPr sz="2550">
              <a:latin typeface="Times New Roman"/>
              <a:cs typeface="Times New Roman"/>
            </a:endParaRPr>
          </a:p>
          <a:p>
            <a:pPr marL="237490" indent="-225425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richesta </a:t>
            </a:r>
            <a:r>
              <a:rPr sz="2550" spc="10" dirty="0">
                <a:latin typeface="Times New Roman"/>
                <a:cs typeface="Times New Roman"/>
              </a:rPr>
              <a:t>di </a:t>
            </a:r>
            <a:r>
              <a:rPr sz="2550" spc="5" dirty="0">
                <a:latin typeface="Times New Roman"/>
                <a:cs typeface="Times New Roman"/>
              </a:rPr>
              <a:t>mutuo</a:t>
            </a:r>
            <a:r>
              <a:rPr sz="2550" spc="-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1990-1991:</a:t>
            </a:r>
            <a:endParaRPr sz="2550">
              <a:latin typeface="Times New Roman"/>
              <a:cs typeface="Times New Roman"/>
            </a:endParaRPr>
          </a:p>
          <a:p>
            <a:pPr marL="237490" marR="6350" indent="-225425">
              <a:lnSpc>
                <a:spcPct val="120800"/>
              </a:lnSpc>
              <a:spcBef>
                <a:spcPts val="10"/>
              </a:spcBef>
              <a:buClr>
                <a:srgbClr val="FFCC00"/>
              </a:buClr>
              <a:buSzPct val="45098"/>
              <a:buFont typeface="Arial"/>
              <a:buChar char="•"/>
              <a:tabLst>
                <a:tab pos="236854" algn="l"/>
                <a:tab pos="238125" algn="l"/>
                <a:tab pos="3665220" algn="l"/>
              </a:tabLst>
            </a:pPr>
            <a:r>
              <a:rPr sz="2550" spc="5" dirty="0">
                <a:latin typeface="Times New Roman"/>
                <a:cs typeface="Times New Roman"/>
              </a:rPr>
              <a:t>la banca</a:t>
            </a:r>
            <a:r>
              <a:rPr sz="2550" spc="-1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decide</a:t>
            </a:r>
            <a:r>
              <a:rPr sz="2550" spc="-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cercando	</a:t>
            </a:r>
            <a:r>
              <a:rPr sz="2550" spc="10" dirty="0">
                <a:latin typeface="Times New Roman"/>
                <a:cs typeface="Times New Roman"/>
              </a:rPr>
              <a:t>di </a:t>
            </a:r>
            <a:r>
              <a:rPr sz="2550" spc="5" dirty="0">
                <a:latin typeface="Times New Roman"/>
                <a:cs typeface="Times New Roman"/>
              </a:rPr>
              <a:t>tenere basso il più</a:t>
            </a:r>
            <a:r>
              <a:rPr sz="2550" spc="-12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possibile  il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rischio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6592570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spc="20" dirty="0"/>
              <a:t>La </a:t>
            </a:r>
            <a:r>
              <a:rPr sz="4350" spc="15" dirty="0"/>
              <a:t>decisione della</a:t>
            </a:r>
            <a:r>
              <a:rPr sz="4350" spc="-80" dirty="0"/>
              <a:t> </a:t>
            </a:r>
            <a:r>
              <a:rPr sz="4350" spc="20" dirty="0"/>
              <a:t>banca</a:t>
            </a:r>
            <a:endParaRPr sz="43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32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07913" y="1812819"/>
            <a:ext cx="6553834" cy="4441190"/>
          </a:xfrm>
          <a:prstGeom prst="rect">
            <a:avLst/>
          </a:prstGeom>
        </p:spPr>
        <p:txBody>
          <a:bodyPr vert="horz" wrap="square" lIns="0" tIns="117475" rIns="0" bIns="0" rtlCol="0">
            <a:spAutoFit/>
          </a:bodyPr>
          <a:lstStyle/>
          <a:p>
            <a:pPr marL="237490" indent="-225425">
              <a:lnSpc>
                <a:spcPct val="100000"/>
              </a:lnSpc>
              <a:spcBef>
                <a:spcPts val="92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spc="-5" dirty="0">
                <a:latin typeface="Times New Roman"/>
                <a:cs typeface="Times New Roman"/>
              </a:rPr>
              <a:t>variabili </a:t>
            </a:r>
            <a:r>
              <a:rPr sz="2550" dirty="0">
                <a:latin typeface="Times New Roman"/>
                <a:cs typeface="Times New Roman"/>
              </a:rPr>
              <a:t>finanziarie</a:t>
            </a:r>
            <a:r>
              <a:rPr sz="2550" spc="-2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chiave:</a:t>
            </a:r>
            <a:endParaRPr sz="2550">
              <a:latin typeface="Times New Roman"/>
              <a:cs typeface="Times New Roman"/>
            </a:endParaRPr>
          </a:p>
          <a:p>
            <a:pPr marL="685165" lvl="1" indent="-223520">
              <a:lnSpc>
                <a:spcPct val="100000"/>
              </a:lnSpc>
              <a:spcBef>
                <a:spcPts val="825"/>
              </a:spcBef>
              <a:buClr>
                <a:srgbClr val="FFCC00"/>
              </a:buClr>
              <a:buFont typeface="Arial"/>
              <a:buChar char="•"/>
              <a:tabLst>
                <a:tab pos="685800" algn="l"/>
              </a:tabLst>
            </a:pPr>
            <a:r>
              <a:rPr sz="2550" i="1" dirty="0">
                <a:latin typeface="Times New Roman"/>
                <a:cs typeface="Times New Roman"/>
              </a:rPr>
              <a:t>P/I</a:t>
            </a:r>
            <a:endParaRPr sz="2550">
              <a:latin typeface="Times New Roman"/>
              <a:cs typeface="Times New Roman"/>
            </a:endParaRPr>
          </a:p>
          <a:p>
            <a:pPr marL="685165" lvl="1" indent="-223520">
              <a:lnSpc>
                <a:spcPct val="100000"/>
              </a:lnSpc>
              <a:spcBef>
                <a:spcPts val="780"/>
              </a:spcBef>
              <a:buClr>
                <a:srgbClr val="FFCC00"/>
              </a:buClr>
              <a:buFont typeface="Arial"/>
              <a:buChar char="•"/>
              <a:tabLst>
                <a:tab pos="685800" algn="l"/>
              </a:tabLst>
            </a:pPr>
            <a:r>
              <a:rPr sz="2550" dirty="0">
                <a:latin typeface="Times New Roman"/>
                <a:cs typeface="Times New Roman"/>
              </a:rPr>
              <a:t>housing </a:t>
            </a:r>
            <a:r>
              <a:rPr sz="2550" spc="-5" dirty="0">
                <a:latin typeface="Times New Roman"/>
                <a:cs typeface="Times New Roman"/>
              </a:rPr>
              <a:t>expense-to-income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ratio</a:t>
            </a:r>
            <a:endParaRPr sz="2550">
              <a:latin typeface="Times New Roman"/>
              <a:cs typeface="Times New Roman"/>
            </a:endParaRPr>
          </a:p>
          <a:p>
            <a:pPr marL="685165" lvl="1" indent="-223520">
              <a:lnSpc>
                <a:spcPct val="100000"/>
              </a:lnSpc>
              <a:spcBef>
                <a:spcPts val="790"/>
              </a:spcBef>
              <a:buClr>
                <a:srgbClr val="FFCC00"/>
              </a:buClr>
              <a:buFont typeface="Arial"/>
              <a:buChar char="•"/>
              <a:tabLst>
                <a:tab pos="685800" algn="l"/>
              </a:tabLst>
            </a:pPr>
            <a:r>
              <a:rPr sz="2550" dirty="0">
                <a:latin typeface="Times New Roman"/>
                <a:cs typeface="Times New Roman"/>
              </a:rPr>
              <a:t>loan-to-value</a:t>
            </a:r>
            <a:r>
              <a:rPr sz="2550" spc="-2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ratio</a:t>
            </a:r>
            <a:endParaRPr sz="2550">
              <a:latin typeface="Times New Roman"/>
              <a:cs typeface="Times New Roman"/>
            </a:endParaRPr>
          </a:p>
          <a:p>
            <a:pPr marL="685165" lvl="1" indent="-223520">
              <a:lnSpc>
                <a:spcPct val="100000"/>
              </a:lnSpc>
              <a:spcBef>
                <a:spcPts val="805"/>
              </a:spcBef>
              <a:buClr>
                <a:srgbClr val="FFCC00"/>
              </a:buClr>
              <a:buFont typeface="Arial"/>
              <a:buChar char="•"/>
              <a:tabLst>
                <a:tab pos="685800" algn="l"/>
              </a:tabLst>
            </a:pPr>
            <a:r>
              <a:rPr sz="2550" dirty="0">
                <a:latin typeface="Times New Roman"/>
                <a:cs typeface="Times New Roman"/>
              </a:rPr>
              <a:t>personal </a:t>
            </a:r>
            <a:r>
              <a:rPr sz="2550" spc="-5" dirty="0">
                <a:latin typeface="Times New Roman"/>
                <a:cs typeface="Times New Roman"/>
              </a:rPr>
              <a:t>credit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history</a:t>
            </a:r>
            <a:endParaRPr sz="2550">
              <a:latin typeface="Times New Roman"/>
              <a:cs typeface="Times New Roman"/>
            </a:endParaRPr>
          </a:p>
          <a:p>
            <a:pPr marL="237490" indent="-225425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la regola per prendere la decisione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dirty="0">
                <a:latin typeface="Times New Roman"/>
                <a:cs typeface="Times New Roman"/>
              </a:rPr>
              <a:t>non</a:t>
            </a:r>
            <a:r>
              <a:rPr sz="2550" spc="-11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lineare:</a:t>
            </a:r>
            <a:endParaRPr sz="2550">
              <a:latin typeface="Times New Roman"/>
              <a:cs typeface="Times New Roman"/>
            </a:endParaRPr>
          </a:p>
          <a:p>
            <a:pPr marL="685165" lvl="1" indent="-223520">
              <a:lnSpc>
                <a:spcPct val="100000"/>
              </a:lnSpc>
              <a:spcBef>
                <a:spcPts val="805"/>
              </a:spcBef>
              <a:buClr>
                <a:srgbClr val="FFCC00"/>
              </a:buClr>
              <a:buFont typeface="Arial"/>
              <a:buChar char="•"/>
              <a:tabLst>
                <a:tab pos="685800" algn="l"/>
              </a:tabLst>
            </a:pPr>
            <a:r>
              <a:rPr sz="2550" dirty="0">
                <a:latin typeface="Times New Roman"/>
                <a:cs typeface="Times New Roman"/>
              </a:rPr>
              <a:t>loan-to-value </a:t>
            </a:r>
            <a:r>
              <a:rPr sz="2550" spc="-5" dirty="0">
                <a:latin typeface="Times New Roman"/>
                <a:cs typeface="Times New Roman"/>
              </a:rPr>
              <a:t>ratio </a:t>
            </a:r>
            <a:r>
              <a:rPr sz="2550" spc="5" dirty="0">
                <a:latin typeface="Times New Roman"/>
                <a:cs typeface="Times New Roman"/>
              </a:rPr>
              <a:t>&gt;</a:t>
            </a:r>
            <a:r>
              <a:rPr sz="2550" spc="-7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80%</a:t>
            </a:r>
            <a:endParaRPr sz="2550">
              <a:latin typeface="Times New Roman"/>
              <a:cs typeface="Times New Roman"/>
            </a:endParaRPr>
          </a:p>
          <a:p>
            <a:pPr marL="685165" lvl="1" indent="-223520">
              <a:lnSpc>
                <a:spcPct val="100000"/>
              </a:lnSpc>
              <a:spcBef>
                <a:spcPts val="790"/>
              </a:spcBef>
              <a:buClr>
                <a:srgbClr val="FFCC00"/>
              </a:buClr>
              <a:buFont typeface="Arial"/>
              <a:buChar char="•"/>
              <a:tabLst>
                <a:tab pos="685800" algn="l"/>
              </a:tabLst>
            </a:pPr>
            <a:r>
              <a:rPr sz="2550" dirty="0">
                <a:latin typeface="Times New Roman"/>
                <a:cs typeface="Times New Roman"/>
              </a:rPr>
              <a:t>loan-to-value </a:t>
            </a:r>
            <a:r>
              <a:rPr sz="2550" spc="-5" dirty="0">
                <a:latin typeface="Times New Roman"/>
                <a:cs typeface="Times New Roman"/>
              </a:rPr>
              <a:t>ratio </a:t>
            </a:r>
            <a:r>
              <a:rPr sz="2550" spc="5" dirty="0">
                <a:latin typeface="Times New Roman"/>
                <a:cs typeface="Times New Roman"/>
              </a:rPr>
              <a:t>&gt;</a:t>
            </a:r>
            <a:r>
              <a:rPr sz="2550" spc="-7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95%</a:t>
            </a:r>
            <a:endParaRPr sz="2550">
              <a:latin typeface="Times New Roman"/>
              <a:cs typeface="Times New Roman"/>
            </a:endParaRPr>
          </a:p>
          <a:p>
            <a:pPr marL="685165" lvl="1" indent="-223520">
              <a:lnSpc>
                <a:spcPct val="100000"/>
              </a:lnSpc>
              <a:spcBef>
                <a:spcPts val="805"/>
              </a:spcBef>
              <a:buClr>
                <a:srgbClr val="FFCC00"/>
              </a:buClr>
              <a:buFont typeface="Arial"/>
              <a:buChar char="•"/>
              <a:tabLst>
                <a:tab pos="685800" algn="l"/>
              </a:tabLst>
            </a:pPr>
            <a:r>
              <a:rPr sz="2550" dirty="0">
                <a:latin typeface="Times New Roman"/>
                <a:cs typeface="Times New Roman"/>
              </a:rPr>
              <a:t>credit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score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3370579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spc="15" dirty="0"/>
              <a:t>Regressione</a:t>
            </a:r>
            <a:endParaRPr sz="43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33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06395" y="1893075"/>
            <a:ext cx="7738109" cy="39160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2280">
              <a:lnSpc>
                <a:spcPct val="100000"/>
              </a:lnSpc>
              <a:spcBef>
                <a:spcPts val="125"/>
              </a:spcBef>
            </a:pPr>
            <a:r>
              <a:rPr sz="2550" dirty="0">
                <a:latin typeface="Times New Roman"/>
                <a:cs typeface="Times New Roman"/>
              </a:rPr>
              <a:t>Pr(</a:t>
            </a:r>
            <a:r>
              <a:rPr sz="2550" i="1" dirty="0">
                <a:latin typeface="Times New Roman"/>
                <a:cs typeface="Times New Roman"/>
              </a:rPr>
              <a:t>Rifiuto</a:t>
            </a:r>
            <a:r>
              <a:rPr sz="2550" dirty="0">
                <a:latin typeface="Times New Roman"/>
                <a:cs typeface="Times New Roman"/>
              </a:rPr>
              <a:t>=1|</a:t>
            </a:r>
            <a:r>
              <a:rPr sz="2550" i="1" dirty="0">
                <a:latin typeface="Times New Roman"/>
                <a:cs typeface="Times New Roman"/>
              </a:rPr>
              <a:t>black</a:t>
            </a:r>
            <a:r>
              <a:rPr sz="2550" dirty="0">
                <a:latin typeface="Times New Roman"/>
                <a:cs typeface="Times New Roman"/>
              </a:rPr>
              <a:t>, altre </a:t>
            </a:r>
            <a:r>
              <a:rPr sz="2550" i="1" spc="5" dirty="0">
                <a:latin typeface="Times New Roman"/>
                <a:cs typeface="Times New Roman"/>
              </a:rPr>
              <a:t>X</a:t>
            </a:r>
            <a:r>
              <a:rPr sz="2550" spc="5" dirty="0">
                <a:latin typeface="Times New Roman"/>
                <a:cs typeface="Times New Roman"/>
              </a:rPr>
              <a:t>) </a:t>
            </a:r>
            <a:r>
              <a:rPr sz="2550" spc="10" dirty="0">
                <a:latin typeface="Times New Roman"/>
                <a:cs typeface="Times New Roman"/>
              </a:rPr>
              <a:t>=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spc="20" dirty="0">
                <a:latin typeface="Times New Roman"/>
                <a:cs typeface="Times New Roman"/>
              </a:rPr>
              <a:t>…</a:t>
            </a:r>
            <a:endParaRPr sz="2550">
              <a:latin typeface="Times New Roman"/>
              <a:cs typeface="Times New Roman"/>
            </a:endParaRPr>
          </a:p>
          <a:p>
            <a:pPr marL="913130" indent="-225425">
              <a:lnSpc>
                <a:spcPct val="100000"/>
              </a:lnSpc>
              <a:spcBef>
                <a:spcPts val="70"/>
              </a:spcBef>
              <a:buClr>
                <a:srgbClr val="FFCC00"/>
              </a:buClr>
              <a:buFont typeface="Arial"/>
              <a:buChar char="•"/>
              <a:tabLst>
                <a:tab pos="913765" algn="l"/>
              </a:tabLst>
            </a:pPr>
            <a:r>
              <a:rPr sz="2550" dirty="0">
                <a:latin typeface="Times New Roman"/>
                <a:cs typeface="Times New Roman"/>
              </a:rPr>
              <a:t>modello di probabilità</a:t>
            </a:r>
            <a:r>
              <a:rPr sz="2550" spc="-3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lineare</a:t>
            </a:r>
            <a:endParaRPr sz="2550">
              <a:latin typeface="Times New Roman"/>
              <a:cs typeface="Times New Roman"/>
            </a:endParaRPr>
          </a:p>
          <a:p>
            <a:pPr marL="913130" indent="-225425">
              <a:lnSpc>
                <a:spcPct val="100000"/>
              </a:lnSpc>
              <a:spcBef>
                <a:spcPts val="90"/>
              </a:spcBef>
              <a:buClr>
                <a:srgbClr val="FFCC00"/>
              </a:buClr>
              <a:buFont typeface="Arial"/>
              <a:buChar char="•"/>
              <a:tabLst>
                <a:tab pos="913765" algn="l"/>
              </a:tabLst>
            </a:pPr>
            <a:r>
              <a:rPr sz="2550" dirty="0">
                <a:latin typeface="Times New Roman"/>
                <a:cs typeface="Times New Roman"/>
              </a:rPr>
              <a:t>probit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Clr>
                <a:srgbClr val="FFCC00"/>
              </a:buClr>
              <a:buFont typeface="Arial"/>
              <a:buChar char="•"/>
            </a:pPr>
            <a:endParaRPr sz="2650">
              <a:latin typeface="Times New Roman"/>
              <a:cs typeface="Times New Roman"/>
            </a:endParaRPr>
          </a:p>
          <a:p>
            <a:pPr marL="12700" marR="5080">
              <a:lnSpc>
                <a:spcPts val="2950"/>
              </a:lnSpc>
              <a:spcBef>
                <a:spcPts val="5"/>
              </a:spcBef>
            </a:pPr>
            <a:r>
              <a:rPr sz="2550" dirty="0">
                <a:latin typeface="Times New Roman"/>
                <a:cs typeface="Times New Roman"/>
              </a:rPr>
              <a:t>probabile </a:t>
            </a:r>
            <a:r>
              <a:rPr sz="2550" spc="-5" dirty="0">
                <a:latin typeface="Times New Roman"/>
                <a:cs typeface="Times New Roman"/>
              </a:rPr>
              <a:t>bias </a:t>
            </a:r>
            <a:r>
              <a:rPr sz="2550" dirty="0">
                <a:latin typeface="Times New Roman"/>
                <a:cs typeface="Times New Roman"/>
              </a:rPr>
              <a:t>da variabili omesse che </a:t>
            </a:r>
            <a:r>
              <a:rPr sz="2550" spc="-5" dirty="0">
                <a:latin typeface="Times New Roman"/>
                <a:cs typeface="Times New Roman"/>
              </a:rPr>
              <a:t>(i) </a:t>
            </a:r>
            <a:r>
              <a:rPr sz="2550" spc="5" dirty="0">
                <a:latin typeface="Times New Roman"/>
                <a:cs typeface="Times New Roman"/>
              </a:rPr>
              <a:t>potrebbero </a:t>
            </a:r>
            <a:r>
              <a:rPr sz="2550" dirty="0">
                <a:latin typeface="Times New Roman"/>
                <a:cs typeface="Times New Roman"/>
              </a:rPr>
              <a:t>essere  incluse nella funzione </a:t>
            </a:r>
            <a:r>
              <a:rPr sz="2550" spc="10" dirty="0">
                <a:latin typeface="Times New Roman"/>
                <a:cs typeface="Times New Roman"/>
              </a:rPr>
              <a:t>di </a:t>
            </a:r>
            <a:r>
              <a:rPr sz="2550" dirty="0">
                <a:latin typeface="Times New Roman"/>
                <a:cs typeface="Times New Roman"/>
              </a:rPr>
              <a:t>decisione della </a:t>
            </a:r>
            <a:r>
              <a:rPr sz="2550" spc="5" dirty="0">
                <a:latin typeface="Times New Roman"/>
                <a:cs typeface="Times New Roman"/>
              </a:rPr>
              <a:t>banca </a:t>
            </a:r>
            <a:r>
              <a:rPr sz="2550" spc="-5" dirty="0">
                <a:latin typeface="Times New Roman"/>
                <a:cs typeface="Times New Roman"/>
              </a:rPr>
              <a:t>(ii)  </a:t>
            </a:r>
            <a:r>
              <a:rPr sz="2550" dirty="0">
                <a:latin typeface="Times New Roman"/>
                <a:cs typeface="Times New Roman"/>
              </a:rPr>
              <a:t>potrebbero essere correlate </a:t>
            </a:r>
            <a:r>
              <a:rPr sz="2550" spc="5" dirty="0">
                <a:latin typeface="Times New Roman"/>
                <a:cs typeface="Times New Roman"/>
              </a:rPr>
              <a:t>con </a:t>
            </a:r>
            <a:r>
              <a:rPr sz="2550" dirty="0">
                <a:latin typeface="Times New Roman"/>
                <a:cs typeface="Times New Roman"/>
              </a:rPr>
              <a:t>la variabile</a:t>
            </a:r>
            <a:r>
              <a:rPr sz="2550" spc="-1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dell’etnia:</a:t>
            </a:r>
            <a:endParaRPr sz="2550">
              <a:latin typeface="Times New Roman"/>
              <a:cs typeface="Times New Roman"/>
            </a:endParaRPr>
          </a:p>
          <a:p>
            <a:pPr marL="913130" indent="-225425">
              <a:lnSpc>
                <a:spcPct val="100000"/>
              </a:lnSpc>
              <a:buClr>
                <a:srgbClr val="FFCC00"/>
              </a:buClr>
              <a:buFont typeface="Arial"/>
              <a:buChar char="•"/>
              <a:tabLst>
                <a:tab pos="913765" algn="l"/>
              </a:tabLst>
            </a:pPr>
            <a:r>
              <a:rPr sz="2550" dirty="0">
                <a:latin typeface="Times New Roman"/>
                <a:cs typeface="Times New Roman"/>
              </a:rPr>
              <a:t>ricchezza, </a:t>
            </a:r>
            <a:r>
              <a:rPr sz="2550" spc="5" dirty="0">
                <a:latin typeface="Times New Roman"/>
                <a:cs typeface="Times New Roman"/>
              </a:rPr>
              <a:t>tipo </a:t>
            </a:r>
            <a:r>
              <a:rPr sz="2550" spc="10" dirty="0">
                <a:latin typeface="Times New Roman"/>
                <a:cs typeface="Times New Roman"/>
              </a:rPr>
              <a:t>di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occupazione</a:t>
            </a:r>
            <a:endParaRPr sz="2550">
              <a:latin typeface="Times New Roman"/>
              <a:cs typeface="Times New Roman"/>
            </a:endParaRPr>
          </a:p>
          <a:p>
            <a:pPr marL="913130" indent="-225425">
              <a:lnSpc>
                <a:spcPct val="100000"/>
              </a:lnSpc>
              <a:spcBef>
                <a:spcPts val="85"/>
              </a:spcBef>
              <a:buClr>
                <a:srgbClr val="FFCC00"/>
              </a:buClr>
              <a:buFont typeface="Arial"/>
              <a:buChar char="•"/>
              <a:tabLst>
                <a:tab pos="913765" algn="l"/>
              </a:tabLst>
            </a:pPr>
            <a:r>
              <a:rPr sz="2550" dirty="0">
                <a:latin typeface="Times New Roman"/>
                <a:cs typeface="Times New Roman"/>
              </a:rPr>
              <a:t>storia </a:t>
            </a:r>
            <a:r>
              <a:rPr sz="2550" spc="5" dirty="0">
                <a:latin typeface="Times New Roman"/>
                <a:cs typeface="Times New Roman"/>
              </a:rPr>
              <a:t>del</a:t>
            </a:r>
            <a:r>
              <a:rPr sz="2550" spc="-3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credito</a:t>
            </a:r>
            <a:endParaRPr sz="2550">
              <a:latin typeface="Times New Roman"/>
              <a:cs typeface="Times New Roman"/>
            </a:endParaRPr>
          </a:p>
          <a:p>
            <a:pPr marL="913130" indent="-225425">
              <a:lnSpc>
                <a:spcPct val="100000"/>
              </a:lnSpc>
              <a:spcBef>
                <a:spcPts val="85"/>
              </a:spcBef>
              <a:buClr>
                <a:srgbClr val="FFCC00"/>
              </a:buClr>
              <a:buFont typeface="Arial"/>
              <a:buChar char="•"/>
              <a:tabLst>
                <a:tab pos="913765" algn="l"/>
              </a:tabLst>
            </a:pPr>
            <a:r>
              <a:rPr sz="2550" dirty="0">
                <a:latin typeface="Times New Roman"/>
                <a:cs typeface="Times New Roman"/>
              </a:rPr>
              <a:t>stato </a:t>
            </a:r>
            <a:r>
              <a:rPr sz="2550" spc="10" dirty="0">
                <a:latin typeface="Times New Roman"/>
                <a:cs typeface="Times New Roman"/>
              </a:rPr>
              <a:t>di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famiglia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350" y="1040480"/>
            <a:ext cx="8657993" cy="54590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34</a:t>
            </a:fld>
            <a:endParaRPr spc="-5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99350" y="1790840"/>
            <a:ext cx="8670154" cy="35573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35</a:t>
            </a:fld>
            <a:endParaRPr spc="-5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51244" y="707831"/>
            <a:ext cx="8282815" cy="58433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36</a:t>
            </a:fld>
            <a:endParaRPr spc="-5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4022090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i="1" spc="15" dirty="0">
                <a:latin typeface="Arial"/>
                <a:cs typeface="Arial"/>
              </a:rPr>
              <a:t>Table </a:t>
            </a:r>
            <a:r>
              <a:rPr sz="4350" i="1" spc="10" dirty="0">
                <a:latin typeface="Arial"/>
                <a:cs typeface="Arial"/>
              </a:rPr>
              <a:t>11.2,</a:t>
            </a:r>
            <a:r>
              <a:rPr sz="4350" i="1" spc="-50" dirty="0">
                <a:latin typeface="Arial"/>
                <a:cs typeface="Arial"/>
              </a:rPr>
              <a:t> </a:t>
            </a:r>
            <a:r>
              <a:rPr sz="4350" i="1" spc="15" dirty="0">
                <a:latin typeface="Arial"/>
                <a:cs typeface="Arial"/>
              </a:rPr>
              <a:t>ctd.</a:t>
            </a:r>
            <a:endParaRPr sz="4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031248" y="1716411"/>
            <a:ext cx="8582067" cy="493507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37</a:t>
            </a:fld>
            <a:endParaRPr spc="-5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4022090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i="1" spc="15" dirty="0">
                <a:latin typeface="Arial"/>
                <a:cs typeface="Arial"/>
              </a:rPr>
              <a:t>Table </a:t>
            </a:r>
            <a:r>
              <a:rPr sz="4350" i="1" spc="10" dirty="0">
                <a:latin typeface="Arial"/>
                <a:cs typeface="Arial"/>
              </a:rPr>
              <a:t>11.2,</a:t>
            </a:r>
            <a:r>
              <a:rPr sz="4350" i="1" spc="-50" dirty="0">
                <a:latin typeface="Arial"/>
                <a:cs typeface="Arial"/>
              </a:rPr>
              <a:t> </a:t>
            </a:r>
            <a:r>
              <a:rPr sz="4350" i="1" spc="15" dirty="0">
                <a:latin typeface="Arial"/>
                <a:cs typeface="Arial"/>
              </a:rPr>
              <a:t>ctd.</a:t>
            </a:r>
            <a:endParaRPr sz="435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39341" y="1790822"/>
            <a:ext cx="8174979" cy="494419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38</a:t>
            </a:fld>
            <a:endParaRPr spc="-5" dirty="0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2751455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spc="25" dirty="0"/>
              <a:t>S</a:t>
            </a:r>
            <a:r>
              <a:rPr sz="4350" spc="20" dirty="0"/>
              <a:t>o</a:t>
            </a:r>
            <a:r>
              <a:rPr sz="4350" spc="25" dirty="0"/>
              <a:t>mm</a:t>
            </a:r>
            <a:r>
              <a:rPr sz="4350" spc="15" dirty="0"/>
              <a:t>ar</a:t>
            </a:r>
            <a:r>
              <a:rPr sz="4350" spc="5" dirty="0"/>
              <a:t>i</a:t>
            </a:r>
            <a:r>
              <a:rPr sz="4350" spc="25" dirty="0"/>
              <a:t>o</a:t>
            </a:r>
            <a:endParaRPr sz="435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39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07913" y="1720850"/>
            <a:ext cx="8588562" cy="3506228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37490" indent="-225425">
              <a:lnSpc>
                <a:spcPct val="100000"/>
              </a:lnSpc>
              <a:spcBef>
                <a:spcPts val="900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I </a:t>
            </a:r>
            <a:r>
              <a:rPr sz="2550" spc="-5" dirty="0">
                <a:latin typeface="Times New Roman"/>
                <a:cs typeface="Times New Roman"/>
              </a:rPr>
              <a:t>coefficienti </a:t>
            </a:r>
            <a:r>
              <a:rPr sz="2550" dirty="0">
                <a:latin typeface="Times New Roman"/>
                <a:cs typeface="Times New Roman"/>
              </a:rPr>
              <a:t>sulle variabili </a:t>
            </a:r>
            <a:r>
              <a:rPr sz="2550" spc="-5" dirty="0">
                <a:latin typeface="Times New Roman"/>
                <a:cs typeface="Times New Roman"/>
              </a:rPr>
              <a:t>finanziarie </a:t>
            </a:r>
            <a:r>
              <a:rPr sz="2550" spc="5" dirty="0">
                <a:latin typeface="Times New Roman"/>
                <a:cs typeface="Times New Roman"/>
              </a:rPr>
              <a:t>hanno</a:t>
            </a:r>
            <a:r>
              <a:rPr sz="2550" spc="-6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senso.</a:t>
            </a:r>
          </a:p>
          <a:p>
            <a:pPr marL="237490" indent="-225425">
              <a:lnSpc>
                <a:spcPct val="100000"/>
              </a:lnSpc>
              <a:spcBef>
                <a:spcPts val="80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i="1" dirty="0">
                <a:latin typeface="Times New Roman"/>
                <a:cs typeface="Times New Roman"/>
              </a:rPr>
              <a:t>Black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dirty="0">
                <a:latin typeface="Times New Roman"/>
                <a:cs typeface="Times New Roman"/>
              </a:rPr>
              <a:t>sempre statisticamente</a:t>
            </a:r>
            <a:r>
              <a:rPr sz="2550" spc="-8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significativo</a:t>
            </a:r>
          </a:p>
          <a:p>
            <a:pPr marL="237490" indent="-225425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le interazioni non </a:t>
            </a:r>
            <a:r>
              <a:rPr sz="2550" spc="-5" dirty="0">
                <a:latin typeface="Times New Roman"/>
                <a:cs typeface="Times New Roman"/>
              </a:rPr>
              <a:t>sono</a:t>
            </a:r>
            <a:r>
              <a:rPr sz="2550" spc="-4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significative.</a:t>
            </a:r>
            <a:endParaRPr sz="2550" dirty="0">
              <a:latin typeface="Times New Roman"/>
              <a:cs typeface="Times New Roman"/>
            </a:endParaRPr>
          </a:p>
          <a:p>
            <a:pPr marL="237490" marR="228600" indent="-225425">
              <a:lnSpc>
                <a:spcPct val="120400"/>
              </a:lnSpc>
              <a:spcBef>
                <a:spcPts val="170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dirty="0">
                <a:latin typeface="Times New Roman"/>
                <a:cs typeface="Times New Roman"/>
              </a:rPr>
              <a:t>includere </a:t>
            </a:r>
            <a:r>
              <a:rPr sz="2550" spc="-5" dirty="0">
                <a:latin typeface="Times New Roman"/>
                <a:cs typeface="Times New Roman"/>
              </a:rPr>
              <a:t>altre </a:t>
            </a:r>
            <a:r>
              <a:rPr sz="2550" dirty="0">
                <a:latin typeface="Times New Roman"/>
                <a:cs typeface="Times New Roman"/>
              </a:rPr>
              <a:t>variabili riduce </a:t>
            </a:r>
            <a:r>
              <a:rPr sz="2550" spc="-5" dirty="0">
                <a:latin typeface="Times New Roman"/>
                <a:cs typeface="Times New Roman"/>
              </a:rPr>
              <a:t>l’effetto </a:t>
            </a:r>
            <a:r>
              <a:rPr sz="2550" dirty="0">
                <a:latin typeface="Times New Roman"/>
                <a:cs typeface="Times New Roman"/>
              </a:rPr>
              <a:t>dell’etnia </a:t>
            </a:r>
            <a:r>
              <a:rPr sz="2550" spc="-5" dirty="0">
                <a:latin typeface="Times New Roman"/>
                <a:cs typeface="Times New Roman"/>
              </a:rPr>
              <a:t>sulla  probabilità </a:t>
            </a:r>
            <a:r>
              <a:rPr sz="2550" dirty="0">
                <a:latin typeface="Times New Roman"/>
                <a:cs typeface="Times New Roman"/>
              </a:rPr>
              <a:t>di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rifiuto.</a:t>
            </a:r>
          </a:p>
          <a:p>
            <a:pPr marL="237490" marR="5080" indent="-225425">
              <a:lnSpc>
                <a:spcPct val="120400"/>
              </a:lnSpc>
              <a:spcBef>
                <a:spcPts val="165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spc="-5" dirty="0">
                <a:latin typeface="Times New Roman"/>
                <a:cs typeface="Times New Roman"/>
              </a:rPr>
              <a:t>Modello </a:t>
            </a:r>
            <a:r>
              <a:rPr sz="2550" dirty="0">
                <a:latin typeface="Times New Roman"/>
                <a:cs typeface="Times New Roman"/>
              </a:rPr>
              <a:t>di </a:t>
            </a:r>
            <a:r>
              <a:rPr sz="2550" spc="-5" dirty="0">
                <a:latin typeface="Times New Roman"/>
                <a:cs typeface="Times New Roman"/>
              </a:rPr>
              <a:t>probabilità lineare, </a:t>
            </a:r>
            <a:r>
              <a:rPr sz="2550" dirty="0">
                <a:latin typeface="Times New Roman"/>
                <a:cs typeface="Times New Roman"/>
              </a:rPr>
              <a:t>probit, logit: </a:t>
            </a:r>
            <a:r>
              <a:rPr sz="2550" spc="-5" dirty="0">
                <a:latin typeface="Times New Roman"/>
                <a:cs typeface="Times New Roman"/>
              </a:rPr>
              <a:t>stime simili  sull’effetto</a:t>
            </a:r>
            <a:r>
              <a:rPr sz="2550" spc="1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dell’etnia.</a:t>
            </a:r>
            <a:endParaRPr sz="25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471844"/>
            <a:ext cx="7477759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0" dirty="0"/>
              <a:t>Il </a:t>
            </a:r>
            <a:r>
              <a:rPr spc="15" dirty="0"/>
              <a:t>modello </a:t>
            </a:r>
            <a:r>
              <a:rPr spc="10" dirty="0"/>
              <a:t>lineare di</a:t>
            </a:r>
            <a:r>
              <a:rPr spc="-35" dirty="0"/>
              <a:t> </a:t>
            </a:r>
            <a:r>
              <a:rPr spc="10" dirty="0"/>
              <a:t>probabilità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990109" y="1817353"/>
            <a:ext cx="7860030" cy="23895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 marR="30480">
              <a:lnSpc>
                <a:spcPct val="120000"/>
              </a:lnSpc>
              <a:spcBef>
                <a:spcPts val="95"/>
              </a:spcBef>
              <a:tabLst>
                <a:tab pos="1559560" algn="l"/>
                <a:tab pos="1749425" algn="l"/>
              </a:tabLst>
            </a:pPr>
            <a:r>
              <a:rPr sz="2550" spc="5" dirty="0">
                <a:latin typeface="Times New Roman"/>
                <a:cs typeface="Times New Roman"/>
              </a:rPr>
              <a:t>Un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punto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di	</a:t>
            </a:r>
            <a:r>
              <a:rPr sz="2550" spc="-5" dirty="0">
                <a:latin typeface="Times New Roman"/>
                <a:cs typeface="Times New Roman"/>
              </a:rPr>
              <a:t>partenza </a:t>
            </a:r>
            <a:r>
              <a:rPr sz="2550" dirty="0">
                <a:latin typeface="Times New Roman"/>
                <a:cs typeface="Times New Roman"/>
              </a:rPr>
              <a:t>naturale </a:t>
            </a:r>
            <a:r>
              <a:rPr sz="2550" spc="5" dirty="0">
                <a:latin typeface="Times New Roman"/>
                <a:cs typeface="Times New Roman"/>
              </a:rPr>
              <a:t>è una </a:t>
            </a:r>
            <a:r>
              <a:rPr sz="2550" dirty="0">
                <a:latin typeface="Times New Roman"/>
                <a:cs typeface="Times New Roman"/>
              </a:rPr>
              <a:t>regressione </a:t>
            </a:r>
            <a:r>
              <a:rPr sz="2550" spc="-5" dirty="0">
                <a:latin typeface="Times New Roman"/>
                <a:cs typeface="Times New Roman"/>
              </a:rPr>
              <a:t>lineare </a:t>
            </a:r>
            <a:r>
              <a:rPr sz="2550" dirty="0">
                <a:latin typeface="Times New Roman"/>
                <a:cs typeface="Times New Roman"/>
              </a:rPr>
              <a:t>con  un</a:t>
            </a:r>
            <a:r>
              <a:rPr sz="2550" spc="1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singolo	regressore: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750">
              <a:latin typeface="Times New Roman"/>
              <a:cs typeface="Times New Roman"/>
            </a:endParaRPr>
          </a:p>
          <a:p>
            <a:pPr marL="2282825">
              <a:lnSpc>
                <a:spcPct val="100000"/>
              </a:lnSpc>
            </a:pPr>
            <a:r>
              <a:rPr sz="2550" i="1" spc="10" dirty="0">
                <a:latin typeface="Times New Roman"/>
                <a:cs typeface="Times New Roman"/>
              </a:rPr>
              <a:t>Y</a:t>
            </a:r>
            <a:r>
              <a:rPr sz="2475" i="1" spc="15" baseline="-11784" dirty="0">
                <a:latin typeface="Times New Roman"/>
                <a:cs typeface="Times New Roman"/>
              </a:rPr>
              <a:t>i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0 </a:t>
            </a:r>
            <a:r>
              <a:rPr sz="2550" spc="5" dirty="0">
                <a:latin typeface="Times New Roman"/>
                <a:cs typeface="Times New Roman"/>
              </a:rPr>
              <a:t>+ </a:t>
            </a:r>
            <a:r>
              <a:rPr sz="2700" i="1" spc="-30" dirty="0">
                <a:latin typeface="Arial"/>
                <a:cs typeface="Arial"/>
              </a:rPr>
              <a:t>β</a:t>
            </a:r>
            <a:r>
              <a:rPr sz="2475" spc="-44" baseline="-11784" dirty="0">
                <a:latin typeface="Times New Roman"/>
                <a:cs typeface="Times New Roman"/>
              </a:rPr>
              <a:t>1</a:t>
            </a:r>
            <a:r>
              <a:rPr sz="2550" i="1" spc="-30" dirty="0">
                <a:latin typeface="Times New Roman"/>
                <a:cs typeface="Times New Roman"/>
              </a:rPr>
              <a:t>X</a:t>
            </a:r>
            <a:r>
              <a:rPr sz="2475" i="1" spc="-44" baseline="-11784" dirty="0">
                <a:latin typeface="Times New Roman"/>
                <a:cs typeface="Times New Roman"/>
              </a:rPr>
              <a:t>i </a:t>
            </a:r>
            <a:r>
              <a:rPr sz="2550" spc="5" dirty="0">
                <a:latin typeface="Times New Roman"/>
                <a:cs typeface="Times New Roman"/>
              </a:rPr>
              <a:t>+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u</a:t>
            </a:r>
            <a:r>
              <a:rPr sz="2475" i="1" baseline="-11784" dirty="0">
                <a:latin typeface="Times New Roman"/>
                <a:cs typeface="Times New Roman"/>
              </a:rPr>
              <a:t>i</a:t>
            </a:r>
            <a:endParaRPr sz="2475" baseline="-11784">
              <a:latin typeface="Times New Roman"/>
              <a:cs typeface="Times New Roman"/>
            </a:endParaRPr>
          </a:p>
          <a:p>
            <a:pPr marL="37465">
              <a:lnSpc>
                <a:spcPct val="100000"/>
              </a:lnSpc>
              <a:spcBef>
                <a:spcPts val="630"/>
              </a:spcBef>
            </a:pPr>
            <a:r>
              <a:rPr sz="2550" spc="-5" dirty="0">
                <a:latin typeface="Times New Roman"/>
                <a:cs typeface="Times New Roman"/>
              </a:rPr>
              <a:t>ma: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7669054" y="4702667"/>
            <a:ext cx="485140" cy="0"/>
          </a:xfrm>
          <a:custGeom>
            <a:avLst/>
            <a:gdLst/>
            <a:ahLst/>
            <a:cxnLst/>
            <a:rect l="l" t="t" r="r" b="b"/>
            <a:pathLst>
              <a:path w="485140">
                <a:moveTo>
                  <a:pt x="0" y="0"/>
                </a:moveTo>
                <a:lnTo>
                  <a:pt x="484544" y="0"/>
                </a:lnTo>
              </a:path>
            </a:pathLst>
          </a:custGeom>
          <a:ln w="15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79141" y="4701733"/>
            <a:ext cx="42227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spc="-10" dirty="0">
                <a:latin typeface="Arial"/>
                <a:cs typeface="Arial"/>
              </a:rPr>
              <a:t>∆</a:t>
            </a:r>
            <a:r>
              <a:rPr sz="2550" i="1" spc="5" dirty="0">
                <a:latin typeface="Times New Roman"/>
                <a:cs typeface="Times New Roman"/>
              </a:rPr>
              <a:t>X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6" name="object 6"/>
          <p:cNvSpPr txBox="1"/>
          <p:nvPr/>
        </p:nvSpPr>
        <p:spPr>
          <a:xfrm>
            <a:off x="1214914" y="4428327"/>
            <a:ext cx="7147559" cy="4381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62890" indent="-225425">
              <a:lnSpc>
                <a:spcPct val="100000"/>
              </a:lnSpc>
              <a:spcBef>
                <a:spcPts val="105"/>
              </a:spcBef>
              <a:buClr>
                <a:srgbClr val="FFCC00"/>
              </a:buClr>
              <a:buFont typeface="Arial"/>
              <a:buChar char="•"/>
              <a:tabLst>
                <a:tab pos="263525" algn="l"/>
                <a:tab pos="5797550" algn="l"/>
                <a:tab pos="6485890" algn="l"/>
              </a:tabLst>
            </a:pPr>
            <a:r>
              <a:rPr sz="2550" spc="5" dirty="0">
                <a:latin typeface="Times New Roman"/>
                <a:cs typeface="Times New Roman"/>
              </a:rPr>
              <a:t>Che </a:t>
            </a:r>
            <a:r>
              <a:rPr sz="2550" spc="-5" dirty="0">
                <a:latin typeface="Times New Roman"/>
                <a:cs typeface="Times New Roman"/>
              </a:rPr>
              <a:t>significato </a:t>
            </a:r>
            <a:r>
              <a:rPr sz="2550" dirty="0">
                <a:latin typeface="Times New Roman"/>
                <a:cs typeface="Times New Roman"/>
              </a:rPr>
              <a:t>ha </a:t>
            </a: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1  </a:t>
            </a:r>
            <a:r>
              <a:rPr sz="2550" dirty="0">
                <a:latin typeface="Times New Roman"/>
                <a:cs typeface="Times New Roman"/>
              </a:rPr>
              <a:t>quando </a:t>
            </a:r>
            <a:r>
              <a:rPr sz="2550" i="1" spc="5" dirty="0">
                <a:latin typeface="Times New Roman"/>
                <a:cs typeface="Times New Roman"/>
              </a:rPr>
              <a:t>Y</a:t>
            </a:r>
            <a:r>
              <a:rPr sz="2550" i="1" spc="-25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è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binaria?	</a:t>
            </a: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1</a:t>
            </a:r>
            <a:r>
              <a:rPr sz="2475" spc="345" baseline="-11784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=	</a:t>
            </a:r>
            <a:r>
              <a:rPr sz="3825" spc="7" baseline="34858" dirty="0">
                <a:latin typeface="Arial"/>
                <a:cs typeface="Arial"/>
              </a:rPr>
              <a:t>∆</a:t>
            </a:r>
            <a:r>
              <a:rPr sz="3825" i="1" spc="7" baseline="34858" dirty="0">
                <a:latin typeface="Times New Roman"/>
                <a:cs typeface="Times New Roman"/>
              </a:rPr>
              <a:t>Y</a:t>
            </a:r>
            <a:r>
              <a:rPr sz="3825" i="1" spc="97" baseline="34858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?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14914" y="5016599"/>
            <a:ext cx="5935345" cy="1064260"/>
          </a:xfrm>
          <a:prstGeom prst="rect">
            <a:avLst/>
          </a:prstGeom>
        </p:spPr>
        <p:txBody>
          <a:bodyPr vert="horz" wrap="square" lIns="0" tIns="134620" rIns="0" bIns="0" rtlCol="0">
            <a:spAutoFit/>
          </a:bodyPr>
          <a:lstStyle/>
          <a:p>
            <a:pPr marL="262890" indent="-225425">
              <a:lnSpc>
                <a:spcPct val="100000"/>
              </a:lnSpc>
              <a:spcBef>
                <a:spcPts val="1060"/>
              </a:spcBef>
              <a:buClr>
                <a:srgbClr val="FFCC00"/>
              </a:buClr>
              <a:buFont typeface="Arial"/>
              <a:buChar char="•"/>
              <a:tabLst>
                <a:tab pos="263525" algn="l"/>
                <a:tab pos="3328035" algn="l"/>
              </a:tabLst>
            </a:pPr>
            <a:r>
              <a:rPr sz="2550" spc="5" dirty="0">
                <a:latin typeface="Times New Roman"/>
                <a:cs typeface="Times New Roman"/>
              </a:rPr>
              <a:t>Che </a:t>
            </a:r>
            <a:r>
              <a:rPr sz="2550" spc="-5" dirty="0">
                <a:latin typeface="Times New Roman"/>
                <a:cs typeface="Times New Roman"/>
              </a:rPr>
              <a:t>senso </a:t>
            </a:r>
            <a:r>
              <a:rPr sz="2550" spc="5" dirty="0">
                <a:latin typeface="Times New Roman"/>
                <a:cs typeface="Times New Roman"/>
              </a:rPr>
              <a:t>ha </a:t>
            </a:r>
            <a:r>
              <a:rPr sz="2700" i="1" spc="-65" dirty="0">
                <a:latin typeface="Arial"/>
                <a:cs typeface="Arial"/>
              </a:rPr>
              <a:t>β</a:t>
            </a:r>
            <a:r>
              <a:rPr sz="2475" spc="-97" baseline="-11784" dirty="0">
                <a:latin typeface="Times New Roman"/>
                <a:cs typeface="Times New Roman"/>
              </a:rPr>
              <a:t>0</a:t>
            </a:r>
            <a:r>
              <a:rPr sz="2475" spc="322" baseline="-11784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+</a:t>
            </a:r>
            <a:r>
              <a:rPr sz="2550" spc="-5" dirty="0">
                <a:latin typeface="Times New Roman"/>
                <a:cs typeface="Times New Roman"/>
              </a:rPr>
              <a:t> </a:t>
            </a:r>
            <a:r>
              <a:rPr sz="2700" i="1" spc="-40" dirty="0">
                <a:latin typeface="Arial"/>
                <a:cs typeface="Arial"/>
              </a:rPr>
              <a:t>β</a:t>
            </a:r>
            <a:r>
              <a:rPr sz="2475" spc="-60" baseline="-11784" dirty="0">
                <a:latin typeface="Times New Roman"/>
                <a:cs typeface="Times New Roman"/>
              </a:rPr>
              <a:t>1</a:t>
            </a:r>
            <a:r>
              <a:rPr sz="2550" i="1" spc="-40" dirty="0">
                <a:latin typeface="Times New Roman"/>
                <a:cs typeface="Times New Roman"/>
              </a:rPr>
              <a:t>X	</a:t>
            </a:r>
            <a:r>
              <a:rPr sz="2550" dirty="0">
                <a:latin typeface="Times New Roman"/>
                <a:cs typeface="Times New Roman"/>
              </a:rPr>
              <a:t>quando </a:t>
            </a:r>
            <a:r>
              <a:rPr sz="2550" i="1" spc="5" dirty="0">
                <a:latin typeface="Times New Roman"/>
                <a:cs typeface="Times New Roman"/>
              </a:rPr>
              <a:t>Y </a:t>
            </a:r>
            <a:r>
              <a:rPr sz="2550" spc="5" dirty="0">
                <a:latin typeface="Times New Roman"/>
                <a:cs typeface="Times New Roman"/>
              </a:rPr>
              <a:t>è</a:t>
            </a:r>
            <a:r>
              <a:rPr sz="2550" spc="-10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binaria?</a:t>
            </a:r>
            <a:endParaRPr sz="2550">
              <a:latin typeface="Times New Roman"/>
              <a:cs typeface="Times New Roman"/>
            </a:endParaRPr>
          </a:p>
          <a:p>
            <a:pPr marL="262890" indent="-225425">
              <a:lnSpc>
                <a:spcPct val="100000"/>
              </a:lnSpc>
              <a:spcBef>
                <a:spcPts val="915"/>
              </a:spcBef>
              <a:buClr>
                <a:srgbClr val="FFCC00"/>
              </a:buClr>
              <a:buFont typeface="Arial"/>
              <a:buChar char="•"/>
              <a:tabLst>
                <a:tab pos="263525" algn="l"/>
                <a:tab pos="3772535" algn="l"/>
                <a:tab pos="4618990" algn="l"/>
              </a:tabLst>
            </a:pPr>
            <a:r>
              <a:rPr sz="2550" spc="5" dirty="0">
                <a:latin typeface="Times New Roman"/>
                <a:cs typeface="Times New Roman"/>
              </a:rPr>
              <a:t>Che </a:t>
            </a:r>
            <a:r>
              <a:rPr sz="2550" spc="-5" dirty="0">
                <a:latin typeface="Times New Roman"/>
                <a:cs typeface="Times New Roman"/>
              </a:rPr>
              <a:t>significato </a:t>
            </a:r>
            <a:r>
              <a:rPr sz="2550" dirty="0">
                <a:latin typeface="Times New Roman"/>
                <a:cs typeface="Times New Roman"/>
              </a:rPr>
              <a:t>ha </a:t>
            </a:r>
            <a:r>
              <a:rPr sz="2550" i="1" spc="-330" dirty="0">
                <a:latin typeface="Times New Roman"/>
                <a:cs typeface="Times New Roman"/>
              </a:rPr>
              <a:t>Y</a:t>
            </a:r>
            <a:r>
              <a:rPr sz="3825" spc="-494" baseline="14161" dirty="0">
                <a:latin typeface="Times New Roman"/>
                <a:cs typeface="Times New Roman"/>
              </a:rPr>
              <a:t>ˆ</a:t>
            </a:r>
            <a:r>
              <a:rPr sz="3825" spc="-390" baseline="14161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? </a:t>
            </a:r>
            <a:r>
              <a:rPr sz="2550" spc="-5" dirty="0">
                <a:latin typeface="Times New Roman"/>
                <a:cs typeface="Times New Roman"/>
              </a:rPr>
              <a:t>Per	es.,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i="1" spc="-330" dirty="0">
                <a:latin typeface="Times New Roman"/>
                <a:cs typeface="Times New Roman"/>
              </a:rPr>
              <a:t>Y</a:t>
            </a:r>
            <a:r>
              <a:rPr sz="3825" spc="-494" baseline="14161" dirty="0">
                <a:latin typeface="Times New Roman"/>
                <a:cs typeface="Times New Roman"/>
              </a:rPr>
              <a:t>ˆ	</a:t>
            </a:r>
            <a:r>
              <a:rPr sz="2550" spc="5" dirty="0">
                <a:latin typeface="Times New Roman"/>
                <a:cs typeface="Times New Roman"/>
              </a:rPr>
              <a:t>=</a:t>
            </a:r>
            <a:r>
              <a:rPr sz="2550" spc="-3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0.26?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>
              <a:lnSpc>
                <a:spcPct val="100899"/>
              </a:lnSpc>
              <a:spcBef>
                <a:spcPts val="90"/>
              </a:spcBef>
            </a:pPr>
            <a:r>
              <a:rPr spc="15" dirty="0"/>
              <a:t>Minacce </a:t>
            </a:r>
            <a:r>
              <a:rPr spc="10" dirty="0"/>
              <a:t>alla validità interna </a:t>
            </a:r>
            <a:r>
              <a:rPr spc="15" dirty="0"/>
              <a:t>ed  esterna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40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012470" y="1892821"/>
            <a:ext cx="8007350" cy="34175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995"/>
              </a:lnSpc>
              <a:spcBef>
                <a:spcPts val="100"/>
              </a:spcBef>
            </a:pPr>
            <a:r>
              <a:rPr sz="2550" spc="-5" dirty="0">
                <a:latin typeface="Times New Roman"/>
                <a:cs typeface="Times New Roman"/>
              </a:rPr>
              <a:t>validità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interna</a:t>
            </a:r>
            <a:endParaRPr sz="2550">
              <a:latin typeface="Times New Roman"/>
              <a:cs typeface="Times New Roman"/>
            </a:endParaRPr>
          </a:p>
          <a:p>
            <a:pPr marL="721995" indent="-485140">
              <a:lnSpc>
                <a:spcPts val="2930"/>
              </a:lnSpc>
              <a:buAutoNum type="arabicPeriod"/>
              <a:tabLst>
                <a:tab pos="721360" algn="l"/>
                <a:tab pos="722630" algn="l"/>
              </a:tabLst>
            </a:pPr>
            <a:r>
              <a:rPr sz="2550" dirty="0">
                <a:latin typeface="Times New Roman"/>
                <a:cs typeface="Times New Roman"/>
              </a:rPr>
              <a:t>bias </a:t>
            </a:r>
            <a:r>
              <a:rPr sz="2550" spc="-5" dirty="0">
                <a:latin typeface="Times New Roman"/>
                <a:cs typeface="Times New Roman"/>
              </a:rPr>
              <a:t>dovuto </a:t>
            </a:r>
            <a:r>
              <a:rPr sz="2550" dirty="0">
                <a:latin typeface="Times New Roman"/>
                <a:cs typeface="Times New Roman"/>
              </a:rPr>
              <a:t>a </a:t>
            </a:r>
            <a:r>
              <a:rPr sz="2550" spc="-5" dirty="0">
                <a:latin typeface="Times New Roman"/>
                <a:cs typeface="Times New Roman"/>
              </a:rPr>
              <a:t>variabili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omesse</a:t>
            </a:r>
            <a:endParaRPr sz="2550">
              <a:latin typeface="Times New Roman"/>
              <a:cs typeface="Times New Roman"/>
            </a:endParaRPr>
          </a:p>
          <a:p>
            <a:pPr marL="721995" indent="-485140">
              <a:lnSpc>
                <a:spcPts val="2930"/>
              </a:lnSpc>
              <a:buAutoNum type="arabicPeriod"/>
              <a:tabLst>
                <a:tab pos="721360" algn="l"/>
                <a:tab pos="722630" algn="l"/>
              </a:tabLst>
            </a:pPr>
            <a:r>
              <a:rPr sz="2550" spc="-5" dirty="0">
                <a:latin typeface="Times New Roman"/>
                <a:cs typeface="Times New Roman"/>
              </a:rPr>
              <a:t>forma funzionale errata</a:t>
            </a:r>
            <a:r>
              <a:rPr sz="2550" spc="-3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(no)</a:t>
            </a:r>
            <a:endParaRPr sz="2550">
              <a:latin typeface="Times New Roman"/>
              <a:cs typeface="Times New Roman"/>
            </a:endParaRPr>
          </a:p>
          <a:p>
            <a:pPr marL="721995" indent="-485140">
              <a:lnSpc>
                <a:spcPts val="2935"/>
              </a:lnSpc>
              <a:buAutoNum type="arabicPeriod"/>
              <a:tabLst>
                <a:tab pos="721360" algn="l"/>
                <a:tab pos="722630" algn="l"/>
              </a:tabLst>
            </a:pPr>
            <a:r>
              <a:rPr sz="2550" spc="-5" dirty="0">
                <a:latin typeface="Times New Roman"/>
                <a:cs typeface="Times New Roman"/>
              </a:rPr>
              <a:t>errore </a:t>
            </a:r>
            <a:r>
              <a:rPr sz="2550" dirty="0">
                <a:latin typeface="Times New Roman"/>
                <a:cs typeface="Times New Roman"/>
              </a:rPr>
              <a:t>di </a:t>
            </a:r>
            <a:r>
              <a:rPr sz="2550" spc="-5" dirty="0">
                <a:latin typeface="Times New Roman"/>
                <a:cs typeface="Times New Roman"/>
              </a:rPr>
              <a:t>misurazione</a:t>
            </a:r>
            <a:r>
              <a:rPr sz="2550" spc="-3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(no)</a:t>
            </a:r>
            <a:endParaRPr sz="2550">
              <a:latin typeface="Times New Roman"/>
              <a:cs typeface="Times New Roman"/>
            </a:endParaRPr>
          </a:p>
          <a:p>
            <a:pPr marL="721995" indent="-485140">
              <a:lnSpc>
                <a:spcPts val="2935"/>
              </a:lnSpc>
              <a:buAutoNum type="arabicPeriod"/>
              <a:tabLst>
                <a:tab pos="721360" algn="l"/>
                <a:tab pos="722630" algn="l"/>
              </a:tabLst>
            </a:pPr>
            <a:r>
              <a:rPr sz="2550" spc="-5" dirty="0">
                <a:latin typeface="Times New Roman"/>
                <a:cs typeface="Times New Roman"/>
              </a:rPr>
              <a:t>selezione del</a:t>
            </a:r>
            <a:r>
              <a:rPr sz="2550" spc="-1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campione</a:t>
            </a:r>
            <a:endParaRPr sz="2550">
              <a:latin typeface="Times New Roman"/>
              <a:cs typeface="Times New Roman"/>
            </a:endParaRPr>
          </a:p>
          <a:p>
            <a:pPr marL="721995" indent="-485140">
              <a:lnSpc>
                <a:spcPts val="2995"/>
              </a:lnSpc>
              <a:buAutoNum type="arabicPeriod"/>
              <a:tabLst>
                <a:tab pos="721360" algn="l"/>
                <a:tab pos="722630" algn="l"/>
              </a:tabLst>
            </a:pPr>
            <a:r>
              <a:rPr sz="2550" spc="-5" dirty="0">
                <a:latin typeface="Times New Roman"/>
                <a:cs typeface="Times New Roman"/>
              </a:rPr>
              <a:t>simultaneous causality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(no)</a:t>
            </a:r>
            <a:endParaRPr sz="2550">
              <a:latin typeface="Times New Roman"/>
              <a:cs typeface="Times New Roman"/>
            </a:endParaRPr>
          </a:p>
          <a:p>
            <a:pPr marL="237490" indent="-225425">
              <a:lnSpc>
                <a:spcPts val="3000"/>
              </a:lnSpc>
              <a:spcBef>
                <a:spcPts val="50"/>
              </a:spcBef>
              <a:buClr>
                <a:srgbClr val="FFCC00"/>
              </a:buClr>
              <a:buFont typeface="Arial"/>
              <a:buChar char="•"/>
              <a:tabLst>
                <a:tab pos="238125" algn="l"/>
              </a:tabLst>
            </a:pPr>
            <a:r>
              <a:rPr sz="2550" spc="-5" dirty="0">
                <a:latin typeface="Times New Roman"/>
                <a:cs typeface="Times New Roman"/>
              </a:rPr>
              <a:t>validità</a:t>
            </a:r>
            <a:r>
              <a:rPr sz="2550" spc="-1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esterna</a:t>
            </a:r>
            <a:endParaRPr sz="2550">
              <a:latin typeface="Times New Roman"/>
              <a:cs typeface="Times New Roman"/>
            </a:endParaRPr>
          </a:p>
          <a:p>
            <a:pPr marL="12700" marR="5080">
              <a:lnSpc>
                <a:spcPts val="2930"/>
              </a:lnSpc>
              <a:spcBef>
                <a:spcPts val="150"/>
              </a:spcBef>
            </a:pPr>
            <a:r>
              <a:rPr sz="2550" spc="-5" dirty="0">
                <a:latin typeface="Times New Roman"/>
                <a:cs typeface="Times New Roman"/>
              </a:rPr>
              <a:t>tutto </a:t>
            </a:r>
            <a:r>
              <a:rPr sz="2550" dirty="0">
                <a:latin typeface="Times New Roman"/>
                <a:cs typeface="Times New Roman"/>
              </a:rPr>
              <a:t>ciò è </a:t>
            </a:r>
            <a:r>
              <a:rPr sz="2550" spc="-5" dirty="0">
                <a:latin typeface="Times New Roman"/>
                <a:cs typeface="Times New Roman"/>
              </a:rPr>
              <a:t>valido per Boston </a:t>
            </a:r>
            <a:r>
              <a:rPr sz="2550" dirty="0">
                <a:latin typeface="Times New Roman"/>
                <a:cs typeface="Times New Roman"/>
              </a:rPr>
              <a:t>nel </a:t>
            </a:r>
            <a:r>
              <a:rPr sz="2550" spc="-5" dirty="0">
                <a:latin typeface="Times New Roman"/>
                <a:cs typeface="Times New Roman"/>
              </a:rPr>
              <a:t>1990-91, possiamo assumere  </a:t>
            </a:r>
            <a:r>
              <a:rPr sz="2550" dirty="0">
                <a:latin typeface="Times New Roman"/>
                <a:cs typeface="Times New Roman"/>
              </a:rPr>
              <a:t>che </a:t>
            </a:r>
            <a:r>
              <a:rPr sz="2550" spc="-5" dirty="0">
                <a:latin typeface="Times New Roman"/>
                <a:cs typeface="Times New Roman"/>
              </a:rPr>
              <a:t>sia ancora valido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oggi?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75635"/>
            <a:ext cx="2502535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pc="15" dirty="0"/>
              <a:t>S</a:t>
            </a:r>
            <a:r>
              <a:rPr spc="10" dirty="0"/>
              <a:t>o</a:t>
            </a:r>
            <a:r>
              <a:rPr spc="35" dirty="0"/>
              <a:t>mm</a:t>
            </a:r>
            <a:r>
              <a:rPr spc="10" dirty="0"/>
              <a:t>ari</a:t>
            </a:r>
            <a:r>
              <a:rPr spc="20" dirty="0"/>
              <a:t>o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41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82513" y="1926238"/>
            <a:ext cx="7980045" cy="4345940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262890" indent="-225425">
              <a:lnSpc>
                <a:spcPct val="100000"/>
              </a:lnSpc>
              <a:spcBef>
                <a:spcPts val="114"/>
              </a:spcBef>
              <a:buClr>
                <a:srgbClr val="FFCC00"/>
              </a:buClr>
              <a:buFont typeface="Arial"/>
              <a:buChar char="•"/>
              <a:tabLst>
                <a:tab pos="263525" algn="l"/>
              </a:tabLst>
            </a:pPr>
            <a:r>
              <a:rPr sz="2550" dirty="0">
                <a:latin typeface="Times New Roman"/>
                <a:cs typeface="Times New Roman"/>
              </a:rPr>
              <a:t>Se 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475" i="1" baseline="-11784" dirty="0">
                <a:latin typeface="Times New Roman"/>
                <a:cs typeface="Times New Roman"/>
              </a:rPr>
              <a:t>i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dirty="0">
                <a:latin typeface="Times New Roman"/>
                <a:cs typeface="Times New Roman"/>
              </a:rPr>
              <a:t>binaria, allora </a:t>
            </a:r>
            <a:r>
              <a:rPr sz="2550" i="1" spc="5" dirty="0">
                <a:latin typeface="Times New Roman"/>
                <a:cs typeface="Times New Roman"/>
              </a:rPr>
              <a:t>E</a:t>
            </a:r>
            <a:r>
              <a:rPr sz="2550" spc="5" dirty="0">
                <a:latin typeface="Times New Roman"/>
                <a:cs typeface="Times New Roman"/>
              </a:rPr>
              <a:t>(</a:t>
            </a:r>
            <a:r>
              <a:rPr sz="2550" i="1" spc="5" dirty="0">
                <a:latin typeface="Times New Roman"/>
                <a:cs typeface="Times New Roman"/>
              </a:rPr>
              <a:t>Y</a:t>
            </a:r>
            <a:r>
              <a:rPr sz="2550" spc="5" dirty="0">
                <a:latin typeface="Times New Roman"/>
                <a:cs typeface="Times New Roman"/>
              </a:rPr>
              <a:t>| </a:t>
            </a:r>
            <a:r>
              <a:rPr sz="2550" i="1" spc="10" dirty="0">
                <a:latin typeface="Times New Roman"/>
                <a:cs typeface="Times New Roman"/>
              </a:rPr>
              <a:t>X</a:t>
            </a:r>
            <a:r>
              <a:rPr sz="2550" spc="10" dirty="0">
                <a:latin typeface="Times New Roman"/>
                <a:cs typeface="Times New Roman"/>
              </a:rPr>
              <a:t>) =</a:t>
            </a:r>
            <a:r>
              <a:rPr sz="2550" spc="-31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Pr(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550" dirty="0">
                <a:latin typeface="Times New Roman"/>
                <a:cs typeface="Times New Roman"/>
              </a:rPr>
              <a:t>=1|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550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  <a:p>
            <a:pPr marL="262890" indent="-225425">
              <a:lnSpc>
                <a:spcPct val="100000"/>
              </a:lnSpc>
              <a:spcBef>
                <a:spcPts val="75"/>
              </a:spcBef>
              <a:buClr>
                <a:srgbClr val="FFCC00"/>
              </a:buClr>
              <a:buFont typeface="Arial"/>
              <a:buChar char="•"/>
              <a:tabLst>
                <a:tab pos="263525" algn="l"/>
              </a:tabLst>
            </a:pPr>
            <a:r>
              <a:rPr sz="2550" dirty="0">
                <a:latin typeface="Times New Roman"/>
                <a:cs typeface="Times New Roman"/>
              </a:rPr>
              <a:t>Tre</a:t>
            </a:r>
            <a:r>
              <a:rPr sz="2550" spc="-1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modelli:</a:t>
            </a:r>
            <a:endParaRPr sz="2550">
              <a:latin typeface="Times New Roman"/>
              <a:cs typeface="Times New Roman"/>
            </a:endParaRPr>
          </a:p>
          <a:p>
            <a:pPr marL="712470" lvl="1" indent="-225425">
              <a:lnSpc>
                <a:spcPct val="100000"/>
              </a:lnSpc>
              <a:spcBef>
                <a:spcPts val="60"/>
              </a:spcBef>
              <a:buClr>
                <a:srgbClr val="FFCC00"/>
              </a:buClr>
              <a:buFont typeface="Arial"/>
              <a:buChar char="•"/>
              <a:tabLst>
                <a:tab pos="713105" algn="l"/>
              </a:tabLst>
            </a:pPr>
            <a:r>
              <a:rPr sz="2550" dirty="0">
                <a:latin typeface="Times New Roman"/>
                <a:cs typeface="Times New Roman"/>
              </a:rPr>
              <a:t>Modello Lineare </a:t>
            </a:r>
            <a:r>
              <a:rPr sz="2550" spc="5" dirty="0">
                <a:latin typeface="Times New Roman"/>
                <a:cs typeface="Times New Roman"/>
              </a:rPr>
              <a:t>di</a:t>
            </a:r>
            <a:r>
              <a:rPr sz="2550" spc="-2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Probabilità</a:t>
            </a:r>
            <a:endParaRPr sz="2550">
              <a:latin typeface="Times New Roman"/>
              <a:cs typeface="Times New Roman"/>
            </a:endParaRPr>
          </a:p>
          <a:p>
            <a:pPr marL="712470" lvl="1" indent="-225425">
              <a:lnSpc>
                <a:spcPct val="100000"/>
              </a:lnSpc>
              <a:spcBef>
                <a:spcPts val="75"/>
              </a:spcBef>
              <a:buClr>
                <a:srgbClr val="FFCC00"/>
              </a:buClr>
              <a:buFont typeface="Arial"/>
              <a:buChar char="•"/>
              <a:tabLst>
                <a:tab pos="713105" algn="l"/>
              </a:tabLst>
            </a:pPr>
            <a:r>
              <a:rPr sz="2550" dirty="0">
                <a:latin typeface="Times New Roman"/>
                <a:cs typeface="Times New Roman"/>
              </a:rPr>
              <a:t>probit</a:t>
            </a:r>
            <a:endParaRPr sz="2550">
              <a:latin typeface="Times New Roman"/>
              <a:cs typeface="Times New Roman"/>
            </a:endParaRPr>
          </a:p>
          <a:p>
            <a:pPr marL="712470" lvl="1" indent="-225425">
              <a:lnSpc>
                <a:spcPct val="100000"/>
              </a:lnSpc>
              <a:spcBef>
                <a:spcPts val="70"/>
              </a:spcBef>
              <a:buClr>
                <a:srgbClr val="FFCC00"/>
              </a:buClr>
              <a:buFont typeface="Arial"/>
              <a:buChar char="•"/>
              <a:tabLst>
                <a:tab pos="713105" algn="l"/>
              </a:tabLst>
            </a:pPr>
            <a:r>
              <a:rPr sz="2550" dirty="0">
                <a:latin typeface="Times New Roman"/>
                <a:cs typeface="Times New Roman"/>
              </a:rPr>
              <a:t>logit</a:t>
            </a:r>
            <a:endParaRPr sz="2550">
              <a:latin typeface="Times New Roman"/>
              <a:cs typeface="Times New Roman"/>
            </a:endParaRPr>
          </a:p>
          <a:p>
            <a:pPr marL="262890" indent="-225425">
              <a:lnSpc>
                <a:spcPct val="100000"/>
              </a:lnSpc>
              <a:spcBef>
                <a:spcPts val="65"/>
              </a:spcBef>
              <a:buClr>
                <a:srgbClr val="FFCC00"/>
              </a:buClr>
              <a:buFont typeface="Arial"/>
              <a:buChar char="•"/>
              <a:tabLst>
                <a:tab pos="263525" algn="l"/>
                <a:tab pos="2785745" algn="l"/>
              </a:tabLst>
            </a:pPr>
            <a:r>
              <a:rPr sz="2550" spc="5" dirty="0">
                <a:latin typeface="Times New Roman"/>
                <a:cs typeface="Times New Roman"/>
              </a:rPr>
              <a:t>LPM,</a:t>
            </a:r>
            <a:r>
              <a:rPr sz="2550" spc="-1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probit,</a:t>
            </a:r>
            <a:r>
              <a:rPr sz="255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logit	</a:t>
            </a:r>
            <a:r>
              <a:rPr sz="2550" dirty="0">
                <a:latin typeface="Times New Roman"/>
                <a:cs typeface="Times New Roman"/>
              </a:rPr>
              <a:t>forniscono </a:t>
            </a:r>
            <a:r>
              <a:rPr sz="2550" spc="-5" dirty="0">
                <a:latin typeface="Times New Roman"/>
                <a:cs typeface="Times New Roman"/>
              </a:rPr>
              <a:t>valori </a:t>
            </a:r>
            <a:r>
              <a:rPr sz="2550" spc="5" dirty="0">
                <a:latin typeface="Times New Roman"/>
                <a:cs typeface="Times New Roman"/>
              </a:rPr>
              <a:t>di </a:t>
            </a:r>
            <a:r>
              <a:rPr sz="2550" dirty="0">
                <a:latin typeface="Times New Roman"/>
                <a:cs typeface="Times New Roman"/>
              </a:rPr>
              <a:t>probabilità</a:t>
            </a:r>
            <a:r>
              <a:rPr sz="2550" spc="-5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previste</a:t>
            </a:r>
            <a:endParaRPr sz="2550">
              <a:latin typeface="Times New Roman"/>
              <a:cs typeface="Times New Roman"/>
            </a:endParaRPr>
          </a:p>
          <a:p>
            <a:pPr marL="262890" marR="1226820" indent="-225425">
              <a:lnSpc>
                <a:spcPts val="2950"/>
              </a:lnSpc>
              <a:spcBef>
                <a:spcPts val="275"/>
              </a:spcBef>
              <a:buClr>
                <a:srgbClr val="FFCC00"/>
              </a:buClr>
              <a:buFont typeface="Arial"/>
              <a:buChar char="•"/>
              <a:tabLst>
                <a:tab pos="263525" algn="l"/>
              </a:tabLst>
            </a:pPr>
            <a:r>
              <a:rPr sz="2550" dirty="0">
                <a:latin typeface="Times New Roman"/>
                <a:cs typeface="Times New Roman"/>
              </a:rPr>
              <a:t>L’effetto </a:t>
            </a:r>
            <a:r>
              <a:rPr sz="2550" spc="10" dirty="0">
                <a:latin typeface="Times New Roman"/>
                <a:cs typeface="Times New Roman"/>
              </a:rPr>
              <a:t>di </a:t>
            </a:r>
            <a:r>
              <a:rPr sz="2550" spc="5" dirty="0">
                <a:latin typeface="Arial"/>
                <a:cs typeface="Arial"/>
              </a:rPr>
              <a:t>∆</a:t>
            </a:r>
            <a:r>
              <a:rPr sz="2550" i="1" spc="5" dirty="0">
                <a:latin typeface="Times New Roman"/>
                <a:cs typeface="Times New Roman"/>
              </a:rPr>
              <a:t>X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dirty="0">
                <a:latin typeface="Times New Roman"/>
                <a:cs typeface="Times New Roman"/>
              </a:rPr>
              <a:t>il cambiamento nella</a:t>
            </a:r>
            <a:r>
              <a:rPr sz="2550" spc="-12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probabilità  condizionata che</a:t>
            </a:r>
            <a:r>
              <a:rPr sz="2550" spc="-25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550" dirty="0">
                <a:latin typeface="Times New Roman"/>
                <a:cs typeface="Times New Roman"/>
              </a:rPr>
              <a:t>=1.</a:t>
            </a:r>
            <a:endParaRPr sz="2550">
              <a:latin typeface="Times New Roman"/>
              <a:cs typeface="Times New Roman"/>
            </a:endParaRPr>
          </a:p>
          <a:p>
            <a:pPr marL="262890" indent="-225425">
              <a:lnSpc>
                <a:spcPts val="3045"/>
              </a:lnSpc>
              <a:buClr>
                <a:srgbClr val="FFCC00"/>
              </a:buClr>
              <a:buFont typeface="Arial"/>
              <a:buChar char="•"/>
              <a:tabLst>
                <a:tab pos="263525" algn="l"/>
              </a:tabLst>
            </a:pPr>
            <a:r>
              <a:rPr sz="2550" dirty="0">
                <a:latin typeface="Times New Roman"/>
                <a:cs typeface="Times New Roman"/>
              </a:rPr>
              <a:t>Probit </a:t>
            </a:r>
            <a:r>
              <a:rPr sz="2550" spc="5" dirty="0">
                <a:latin typeface="Times New Roman"/>
                <a:cs typeface="Times New Roman"/>
              </a:rPr>
              <a:t>e </a:t>
            </a:r>
            <a:r>
              <a:rPr sz="2550" dirty="0">
                <a:latin typeface="Times New Roman"/>
                <a:cs typeface="Times New Roman"/>
              </a:rPr>
              <a:t>logit </a:t>
            </a:r>
            <a:r>
              <a:rPr sz="2550" spc="5" dirty="0">
                <a:latin typeface="Times New Roman"/>
                <a:cs typeface="Times New Roman"/>
              </a:rPr>
              <a:t>sono </a:t>
            </a:r>
            <a:r>
              <a:rPr sz="2550" spc="-5" dirty="0">
                <a:latin typeface="Times New Roman"/>
                <a:cs typeface="Times New Roman"/>
              </a:rPr>
              <a:t>stimeti </a:t>
            </a:r>
            <a:r>
              <a:rPr sz="2550" dirty="0">
                <a:latin typeface="Times New Roman"/>
                <a:cs typeface="Times New Roman"/>
              </a:rPr>
              <a:t>con</a:t>
            </a:r>
            <a:r>
              <a:rPr sz="2550" spc="-50" dirty="0">
                <a:latin typeface="Times New Roman"/>
                <a:cs typeface="Times New Roman"/>
              </a:rPr>
              <a:t> </a:t>
            </a:r>
            <a:r>
              <a:rPr sz="2550" spc="5" dirty="0">
                <a:latin typeface="Times New Roman"/>
                <a:cs typeface="Times New Roman"/>
              </a:rPr>
              <a:t>ML</a:t>
            </a:r>
            <a:endParaRPr sz="2550">
              <a:latin typeface="Times New Roman"/>
              <a:cs typeface="Times New Roman"/>
            </a:endParaRPr>
          </a:p>
          <a:p>
            <a:pPr marL="262890" indent="-225425">
              <a:lnSpc>
                <a:spcPts val="3005"/>
              </a:lnSpc>
              <a:spcBef>
                <a:spcPts val="60"/>
              </a:spcBef>
              <a:buClr>
                <a:srgbClr val="FFCC00"/>
              </a:buClr>
              <a:buFont typeface="Arial"/>
              <a:buChar char="•"/>
              <a:tabLst>
                <a:tab pos="263525" algn="l"/>
              </a:tabLst>
            </a:pPr>
            <a:r>
              <a:rPr sz="2550" spc="5" dirty="0">
                <a:latin typeface="Times New Roman"/>
                <a:cs typeface="Times New Roman"/>
              </a:rPr>
              <a:t>I </a:t>
            </a:r>
            <a:r>
              <a:rPr sz="2550" dirty="0">
                <a:latin typeface="Times New Roman"/>
                <a:cs typeface="Times New Roman"/>
              </a:rPr>
              <a:t>coefficienti sono normalmente distribuiti </a:t>
            </a:r>
            <a:r>
              <a:rPr sz="2550" spc="5" dirty="0">
                <a:latin typeface="Times New Roman"/>
                <a:cs typeface="Times New Roman"/>
              </a:rPr>
              <a:t>per </a:t>
            </a:r>
            <a:r>
              <a:rPr sz="2550" dirty="0">
                <a:latin typeface="Times New Roman"/>
                <a:cs typeface="Times New Roman"/>
              </a:rPr>
              <a:t>grandi</a:t>
            </a:r>
            <a:r>
              <a:rPr sz="2550" spc="-90" dirty="0">
                <a:latin typeface="Times New Roman"/>
                <a:cs typeface="Times New Roman"/>
              </a:rPr>
              <a:t> </a:t>
            </a:r>
            <a:r>
              <a:rPr sz="2550" i="1" spc="5" dirty="0">
                <a:latin typeface="Times New Roman"/>
                <a:cs typeface="Times New Roman"/>
              </a:rPr>
              <a:t>n</a:t>
            </a:r>
            <a:endParaRPr sz="2550">
              <a:latin typeface="Times New Roman"/>
              <a:cs typeface="Times New Roman"/>
            </a:endParaRPr>
          </a:p>
          <a:p>
            <a:pPr marL="262890" indent="-225425">
              <a:lnSpc>
                <a:spcPts val="3005"/>
              </a:lnSpc>
              <a:buClr>
                <a:srgbClr val="FFCC00"/>
              </a:buClr>
              <a:buSzPct val="45098"/>
              <a:buFont typeface="Arial"/>
              <a:buChar char="•"/>
              <a:tabLst>
                <a:tab pos="262255" algn="l"/>
                <a:tab pos="263525" algn="l"/>
                <a:tab pos="3596640" algn="l"/>
                <a:tab pos="4011295" algn="l"/>
              </a:tabLst>
            </a:pPr>
            <a:r>
              <a:rPr sz="2550" dirty="0">
                <a:latin typeface="Times New Roman"/>
                <a:cs typeface="Times New Roman"/>
              </a:rPr>
              <a:t>Test </a:t>
            </a:r>
            <a:r>
              <a:rPr sz="2550" spc="5" dirty="0">
                <a:latin typeface="Times New Roman"/>
                <a:cs typeface="Times New Roman"/>
              </a:rPr>
              <a:t>di</a:t>
            </a:r>
            <a:r>
              <a:rPr sz="2550" spc="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ipotesi,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intervalli	</a:t>
            </a:r>
            <a:r>
              <a:rPr sz="2550" spc="5" dirty="0">
                <a:latin typeface="Times New Roman"/>
                <a:cs typeface="Times New Roman"/>
              </a:rPr>
              <a:t>di	</a:t>
            </a:r>
            <a:r>
              <a:rPr sz="2550" dirty="0">
                <a:latin typeface="Times New Roman"/>
                <a:cs typeface="Times New Roman"/>
              </a:rPr>
              <a:t>confidenza </a:t>
            </a:r>
            <a:r>
              <a:rPr sz="2550" spc="-5" dirty="0">
                <a:latin typeface="Times New Roman"/>
                <a:cs typeface="Times New Roman"/>
              </a:rPr>
              <a:t>come</a:t>
            </a:r>
            <a:r>
              <a:rPr sz="2550" spc="-2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sempre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51714" y="743736"/>
            <a:ext cx="4081779" cy="69469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sz="4350" i="1" spc="15" dirty="0">
                <a:latin typeface="Arial"/>
                <a:cs typeface="Arial"/>
              </a:rPr>
              <a:t>Modello</a:t>
            </a:r>
            <a:r>
              <a:rPr sz="4350" i="1" spc="-65" dirty="0">
                <a:latin typeface="Arial"/>
                <a:cs typeface="Arial"/>
              </a:rPr>
              <a:t> </a:t>
            </a:r>
            <a:r>
              <a:rPr sz="4350" i="1" spc="15" dirty="0">
                <a:latin typeface="Arial"/>
                <a:cs typeface="Arial"/>
              </a:rPr>
              <a:t>lineare</a:t>
            </a:r>
            <a:endParaRPr sz="4350">
              <a:latin typeface="Arial"/>
              <a:cs typeface="Arial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955604" y="1899023"/>
            <a:ext cx="6860540" cy="42398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3121025" algn="r">
              <a:lnSpc>
                <a:spcPct val="100000"/>
              </a:lnSpc>
              <a:spcBef>
                <a:spcPts val="105"/>
              </a:spcBef>
            </a:pPr>
            <a:r>
              <a:rPr sz="2550" i="1" spc="5" dirty="0">
                <a:latin typeface="Times New Roman"/>
                <a:cs typeface="Times New Roman"/>
              </a:rPr>
              <a:t>Y</a:t>
            </a:r>
            <a:r>
              <a:rPr sz="2475" i="1" spc="7" baseline="-11784" dirty="0">
                <a:latin typeface="Times New Roman"/>
                <a:cs typeface="Times New Roman"/>
              </a:rPr>
              <a:t>i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0  </a:t>
            </a:r>
            <a:r>
              <a:rPr sz="2550" spc="5" dirty="0">
                <a:latin typeface="Times New Roman"/>
                <a:cs typeface="Times New Roman"/>
              </a:rPr>
              <a:t>+ </a:t>
            </a:r>
            <a:r>
              <a:rPr sz="2700" i="1" spc="-30" dirty="0">
                <a:latin typeface="Arial"/>
                <a:cs typeface="Arial"/>
              </a:rPr>
              <a:t>β</a:t>
            </a:r>
            <a:r>
              <a:rPr sz="2475" spc="-44" baseline="-11784" dirty="0">
                <a:latin typeface="Times New Roman"/>
                <a:cs typeface="Times New Roman"/>
              </a:rPr>
              <a:t>1</a:t>
            </a:r>
            <a:r>
              <a:rPr sz="2550" i="1" spc="-30" dirty="0">
                <a:latin typeface="Times New Roman"/>
                <a:cs typeface="Times New Roman"/>
              </a:rPr>
              <a:t>X</a:t>
            </a:r>
            <a:r>
              <a:rPr sz="2475" i="1" spc="-44" baseline="-11784" dirty="0">
                <a:latin typeface="Times New Roman"/>
                <a:cs typeface="Times New Roman"/>
              </a:rPr>
              <a:t>i  </a:t>
            </a:r>
            <a:r>
              <a:rPr sz="2550" spc="5" dirty="0">
                <a:latin typeface="Times New Roman"/>
                <a:cs typeface="Times New Roman"/>
              </a:rPr>
              <a:t>+</a:t>
            </a:r>
            <a:r>
              <a:rPr sz="2550" spc="-105" dirty="0">
                <a:latin typeface="Times New Roman"/>
                <a:cs typeface="Times New Roman"/>
              </a:rPr>
              <a:t> </a:t>
            </a:r>
            <a:r>
              <a:rPr sz="2550" i="1" spc="10" dirty="0">
                <a:latin typeface="Times New Roman"/>
                <a:cs typeface="Times New Roman"/>
              </a:rPr>
              <a:t>u</a:t>
            </a:r>
            <a:r>
              <a:rPr sz="2475" i="1" spc="15" baseline="-11784" dirty="0">
                <a:latin typeface="Times New Roman"/>
                <a:cs typeface="Times New Roman"/>
              </a:rPr>
              <a:t>i</a:t>
            </a:r>
            <a:endParaRPr sz="2475" baseline="-11784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750">
              <a:latin typeface="Times New Roman"/>
              <a:cs typeface="Times New Roman"/>
            </a:endParaRPr>
          </a:p>
          <a:p>
            <a:pPr marR="3141980" algn="r">
              <a:lnSpc>
                <a:spcPct val="100000"/>
              </a:lnSpc>
              <a:spcBef>
                <a:spcPts val="5"/>
              </a:spcBef>
            </a:pPr>
            <a:r>
              <a:rPr sz="2550" dirty="0">
                <a:latin typeface="Times New Roman"/>
                <a:cs typeface="Times New Roman"/>
              </a:rPr>
              <a:t>Ass </a:t>
            </a:r>
            <a:r>
              <a:rPr sz="2550" spc="5" dirty="0">
                <a:latin typeface="Times New Roman"/>
                <a:cs typeface="Times New Roman"/>
              </a:rPr>
              <a:t>#1: </a:t>
            </a:r>
            <a:r>
              <a:rPr sz="2550" i="1" spc="-5" dirty="0">
                <a:latin typeface="Times New Roman"/>
                <a:cs typeface="Times New Roman"/>
              </a:rPr>
              <a:t>E</a:t>
            </a:r>
            <a:r>
              <a:rPr sz="2550" spc="-5" dirty="0">
                <a:latin typeface="Times New Roman"/>
                <a:cs typeface="Times New Roman"/>
              </a:rPr>
              <a:t>(</a:t>
            </a:r>
            <a:r>
              <a:rPr sz="2550" i="1" spc="-5" dirty="0">
                <a:latin typeface="Times New Roman"/>
                <a:cs typeface="Times New Roman"/>
              </a:rPr>
              <a:t>u</a:t>
            </a:r>
            <a:r>
              <a:rPr sz="2475" i="1" spc="-7" baseline="-11784" dirty="0">
                <a:latin typeface="Times New Roman"/>
                <a:cs typeface="Times New Roman"/>
              </a:rPr>
              <a:t>i</a:t>
            </a:r>
            <a:r>
              <a:rPr sz="2550" spc="-5" dirty="0">
                <a:latin typeface="Times New Roman"/>
                <a:cs typeface="Times New Roman"/>
              </a:rPr>
              <a:t>|</a:t>
            </a:r>
            <a:r>
              <a:rPr sz="2550" i="1" spc="-5" dirty="0">
                <a:latin typeface="Times New Roman"/>
                <a:cs typeface="Times New Roman"/>
              </a:rPr>
              <a:t>X</a:t>
            </a:r>
            <a:r>
              <a:rPr sz="2475" i="1" spc="-7" baseline="-11784" dirty="0">
                <a:latin typeface="Times New Roman"/>
                <a:cs typeface="Times New Roman"/>
              </a:rPr>
              <a:t>i</a:t>
            </a:r>
            <a:r>
              <a:rPr sz="2550" spc="-5" dirty="0">
                <a:latin typeface="Times New Roman"/>
                <a:cs typeface="Times New Roman"/>
              </a:rPr>
              <a:t>)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550" dirty="0">
                <a:latin typeface="Times New Roman"/>
                <a:cs typeface="Times New Roman"/>
              </a:rPr>
              <a:t>0,</a:t>
            </a:r>
            <a:r>
              <a:rPr sz="2550" spc="-6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dunque</a:t>
            </a:r>
            <a:endParaRPr sz="25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750">
              <a:latin typeface="Times New Roman"/>
              <a:cs typeface="Times New Roman"/>
            </a:endParaRPr>
          </a:p>
          <a:p>
            <a:pPr marL="371475" algn="ctr">
              <a:lnSpc>
                <a:spcPct val="100000"/>
              </a:lnSpc>
              <a:spcBef>
                <a:spcPts val="5"/>
              </a:spcBef>
            </a:pPr>
            <a:r>
              <a:rPr sz="2550" i="1" dirty="0">
                <a:latin typeface="Times New Roman"/>
                <a:cs typeface="Times New Roman"/>
              </a:rPr>
              <a:t>E</a:t>
            </a:r>
            <a:r>
              <a:rPr sz="2550" dirty="0">
                <a:latin typeface="Times New Roman"/>
                <a:cs typeface="Times New Roman"/>
              </a:rPr>
              <a:t>(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475" i="1" baseline="-11784" dirty="0">
                <a:latin typeface="Times New Roman"/>
                <a:cs typeface="Times New Roman"/>
              </a:rPr>
              <a:t>i</a:t>
            </a:r>
            <a:r>
              <a:rPr sz="2550" dirty="0">
                <a:latin typeface="Times New Roman"/>
                <a:cs typeface="Times New Roman"/>
              </a:rPr>
              <a:t>|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475" i="1" baseline="-11784" dirty="0">
                <a:latin typeface="Times New Roman"/>
                <a:cs typeface="Times New Roman"/>
              </a:rPr>
              <a:t>i</a:t>
            </a:r>
            <a:r>
              <a:rPr sz="2550" dirty="0">
                <a:latin typeface="Times New Roman"/>
                <a:cs typeface="Times New Roman"/>
              </a:rPr>
              <a:t>)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550" i="1" spc="-30" dirty="0">
                <a:latin typeface="Times New Roman"/>
                <a:cs typeface="Times New Roman"/>
              </a:rPr>
              <a:t>E</a:t>
            </a:r>
            <a:r>
              <a:rPr sz="2550" spc="-30" dirty="0">
                <a:latin typeface="Times New Roman"/>
                <a:cs typeface="Times New Roman"/>
              </a:rPr>
              <a:t>(</a:t>
            </a:r>
            <a:r>
              <a:rPr sz="2700" i="1" spc="-30" dirty="0">
                <a:latin typeface="Arial"/>
                <a:cs typeface="Arial"/>
              </a:rPr>
              <a:t>β</a:t>
            </a:r>
            <a:r>
              <a:rPr sz="2475" spc="-44" baseline="-11784" dirty="0">
                <a:latin typeface="Times New Roman"/>
                <a:cs typeface="Times New Roman"/>
              </a:rPr>
              <a:t>0 </a:t>
            </a:r>
            <a:r>
              <a:rPr sz="2550" spc="5" dirty="0">
                <a:latin typeface="Times New Roman"/>
                <a:cs typeface="Times New Roman"/>
              </a:rPr>
              <a:t>+ </a:t>
            </a:r>
            <a:r>
              <a:rPr sz="2700" i="1" spc="-30" dirty="0">
                <a:latin typeface="Arial"/>
                <a:cs typeface="Arial"/>
              </a:rPr>
              <a:t>β</a:t>
            </a:r>
            <a:r>
              <a:rPr sz="2475" spc="-44" baseline="-11784" dirty="0">
                <a:latin typeface="Times New Roman"/>
                <a:cs typeface="Times New Roman"/>
              </a:rPr>
              <a:t>1</a:t>
            </a:r>
            <a:r>
              <a:rPr sz="2550" i="1" spc="-30" dirty="0">
                <a:latin typeface="Times New Roman"/>
                <a:cs typeface="Times New Roman"/>
              </a:rPr>
              <a:t>X</a:t>
            </a:r>
            <a:r>
              <a:rPr sz="2475" i="1" spc="-44" baseline="-11784" dirty="0">
                <a:latin typeface="Times New Roman"/>
                <a:cs typeface="Times New Roman"/>
              </a:rPr>
              <a:t>i </a:t>
            </a:r>
            <a:r>
              <a:rPr sz="2550" spc="5" dirty="0">
                <a:latin typeface="Times New Roman"/>
                <a:cs typeface="Times New Roman"/>
              </a:rPr>
              <a:t>+ </a:t>
            </a:r>
            <a:r>
              <a:rPr sz="2550" i="1" dirty="0">
                <a:latin typeface="Times New Roman"/>
                <a:cs typeface="Times New Roman"/>
              </a:rPr>
              <a:t>u</a:t>
            </a:r>
            <a:r>
              <a:rPr sz="2475" i="1" baseline="-11784" dirty="0">
                <a:latin typeface="Times New Roman"/>
                <a:cs typeface="Times New Roman"/>
              </a:rPr>
              <a:t>i</a:t>
            </a:r>
            <a:r>
              <a:rPr sz="2550" dirty="0">
                <a:latin typeface="Times New Roman"/>
                <a:cs typeface="Times New Roman"/>
              </a:rPr>
              <a:t>|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475" i="1" baseline="-11784" dirty="0">
                <a:latin typeface="Times New Roman"/>
                <a:cs typeface="Times New Roman"/>
              </a:rPr>
              <a:t>i</a:t>
            </a:r>
            <a:r>
              <a:rPr sz="2550" dirty="0">
                <a:latin typeface="Times New Roman"/>
                <a:cs typeface="Times New Roman"/>
              </a:rPr>
              <a:t>)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0 </a:t>
            </a:r>
            <a:r>
              <a:rPr sz="2550" spc="5" dirty="0">
                <a:latin typeface="Times New Roman"/>
                <a:cs typeface="Times New Roman"/>
              </a:rPr>
              <a:t>+</a:t>
            </a:r>
            <a:r>
              <a:rPr sz="2550" spc="-430" dirty="0">
                <a:latin typeface="Times New Roman"/>
                <a:cs typeface="Times New Roman"/>
              </a:rPr>
              <a:t> </a:t>
            </a:r>
            <a:r>
              <a:rPr sz="2700" i="1" spc="-30" dirty="0">
                <a:latin typeface="Arial"/>
                <a:cs typeface="Arial"/>
              </a:rPr>
              <a:t>β</a:t>
            </a:r>
            <a:r>
              <a:rPr sz="2475" spc="-44" baseline="-11784" dirty="0">
                <a:latin typeface="Times New Roman"/>
                <a:cs typeface="Times New Roman"/>
              </a:rPr>
              <a:t>1</a:t>
            </a:r>
            <a:r>
              <a:rPr sz="2550" i="1" spc="-30" dirty="0">
                <a:latin typeface="Times New Roman"/>
                <a:cs typeface="Times New Roman"/>
              </a:rPr>
              <a:t>X</a:t>
            </a:r>
            <a:r>
              <a:rPr sz="2475" i="1" spc="-44" baseline="-11784" dirty="0">
                <a:latin typeface="Times New Roman"/>
                <a:cs typeface="Times New Roman"/>
              </a:rPr>
              <a:t>i</a:t>
            </a:r>
            <a:endParaRPr sz="2475" baseline="-11784">
              <a:latin typeface="Times New Roman"/>
              <a:cs typeface="Times New Roman"/>
            </a:endParaRPr>
          </a:p>
          <a:p>
            <a:pPr marR="4221480" algn="ctr">
              <a:lnSpc>
                <a:spcPct val="100000"/>
              </a:lnSpc>
              <a:spcBef>
                <a:spcPts val="640"/>
              </a:spcBef>
            </a:pPr>
            <a:r>
              <a:rPr sz="2550" dirty="0">
                <a:latin typeface="Times New Roman"/>
                <a:cs typeface="Times New Roman"/>
              </a:rPr>
              <a:t>quando </a:t>
            </a:r>
            <a:r>
              <a:rPr sz="2550" i="1" spc="5" dirty="0">
                <a:latin typeface="Times New Roman"/>
                <a:cs typeface="Times New Roman"/>
              </a:rPr>
              <a:t>Y </a:t>
            </a:r>
            <a:r>
              <a:rPr sz="2550" spc="5" dirty="0">
                <a:latin typeface="Times New Roman"/>
                <a:cs typeface="Times New Roman"/>
              </a:rPr>
              <a:t>è</a:t>
            </a:r>
            <a:r>
              <a:rPr sz="2550" spc="-10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binaria,</a:t>
            </a:r>
            <a:endParaRPr sz="2550">
              <a:latin typeface="Times New Roman"/>
              <a:cs typeface="Times New Roman"/>
            </a:endParaRPr>
          </a:p>
          <a:p>
            <a:pPr marL="1359535" algn="ctr">
              <a:lnSpc>
                <a:spcPct val="100000"/>
              </a:lnSpc>
              <a:spcBef>
                <a:spcPts val="800"/>
              </a:spcBef>
            </a:pPr>
            <a:r>
              <a:rPr sz="2550" i="1" dirty="0">
                <a:latin typeface="Times New Roman"/>
                <a:cs typeface="Times New Roman"/>
              </a:rPr>
              <a:t>E</a:t>
            </a:r>
            <a:r>
              <a:rPr sz="2550" dirty="0">
                <a:latin typeface="Times New Roman"/>
                <a:cs typeface="Times New Roman"/>
              </a:rPr>
              <a:t>(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550" dirty="0">
                <a:latin typeface="Times New Roman"/>
                <a:cs typeface="Times New Roman"/>
              </a:rPr>
              <a:t>)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550" spc="-5" dirty="0">
                <a:latin typeface="Times New Roman"/>
                <a:cs typeface="Times New Roman"/>
              </a:rPr>
              <a:t>1</a:t>
            </a:r>
            <a:r>
              <a:rPr sz="2550" spc="-5" dirty="0">
                <a:latin typeface="Symbol"/>
                <a:cs typeface="Symbol"/>
              </a:rPr>
              <a:t></a:t>
            </a:r>
            <a:r>
              <a:rPr sz="2550" spc="-5" dirty="0">
                <a:latin typeface="Times New Roman"/>
                <a:cs typeface="Times New Roman"/>
              </a:rPr>
              <a:t>Pr(</a:t>
            </a:r>
            <a:r>
              <a:rPr sz="2550" i="1" spc="-5" dirty="0">
                <a:latin typeface="Times New Roman"/>
                <a:cs typeface="Times New Roman"/>
              </a:rPr>
              <a:t>Y</a:t>
            </a:r>
            <a:r>
              <a:rPr sz="2550" spc="-5" dirty="0">
                <a:latin typeface="Times New Roman"/>
                <a:cs typeface="Times New Roman"/>
              </a:rPr>
              <a:t>=1) </a:t>
            </a:r>
            <a:r>
              <a:rPr sz="2550" spc="5" dirty="0">
                <a:latin typeface="Times New Roman"/>
                <a:cs typeface="Times New Roman"/>
              </a:rPr>
              <a:t>+ </a:t>
            </a:r>
            <a:r>
              <a:rPr sz="2550" dirty="0">
                <a:latin typeface="Times New Roman"/>
                <a:cs typeface="Times New Roman"/>
              </a:rPr>
              <a:t>0</a:t>
            </a:r>
            <a:r>
              <a:rPr sz="2550" dirty="0">
                <a:latin typeface="Symbol"/>
                <a:cs typeface="Symbol"/>
              </a:rPr>
              <a:t></a:t>
            </a:r>
            <a:r>
              <a:rPr sz="2550" dirty="0">
                <a:latin typeface="Times New Roman"/>
                <a:cs typeface="Times New Roman"/>
              </a:rPr>
              <a:t>Pr(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550" dirty="0">
                <a:latin typeface="Times New Roman"/>
                <a:cs typeface="Times New Roman"/>
              </a:rPr>
              <a:t>=0) </a:t>
            </a:r>
            <a:r>
              <a:rPr sz="2550" spc="5" dirty="0">
                <a:latin typeface="Times New Roman"/>
                <a:cs typeface="Times New Roman"/>
              </a:rPr>
              <a:t>=</a:t>
            </a:r>
            <a:r>
              <a:rPr sz="2550" spc="-8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Pr(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550" dirty="0">
                <a:latin typeface="Times New Roman"/>
                <a:cs typeface="Times New Roman"/>
              </a:rPr>
              <a:t>=1)</a:t>
            </a:r>
            <a:endParaRPr sz="2550">
              <a:latin typeface="Times New Roman"/>
              <a:cs typeface="Times New Roman"/>
            </a:endParaRPr>
          </a:p>
          <a:p>
            <a:pPr marR="5768340" algn="ctr">
              <a:lnSpc>
                <a:spcPct val="100000"/>
              </a:lnSpc>
              <a:spcBef>
                <a:spcPts val="675"/>
              </a:spcBef>
            </a:pPr>
            <a:r>
              <a:rPr sz="2550" dirty="0">
                <a:latin typeface="Times New Roman"/>
                <a:cs typeface="Times New Roman"/>
              </a:rPr>
              <a:t>dunque</a:t>
            </a:r>
            <a:endParaRPr sz="2550">
              <a:latin typeface="Times New Roman"/>
              <a:cs typeface="Times New Roman"/>
            </a:endParaRPr>
          </a:p>
          <a:p>
            <a:pPr marR="636905" algn="ctr">
              <a:lnSpc>
                <a:spcPct val="100000"/>
              </a:lnSpc>
              <a:spcBef>
                <a:spcPts val="625"/>
              </a:spcBef>
            </a:pPr>
            <a:r>
              <a:rPr sz="2550" i="1" dirty="0">
                <a:latin typeface="Times New Roman"/>
                <a:cs typeface="Times New Roman"/>
              </a:rPr>
              <a:t>E</a:t>
            </a:r>
            <a:r>
              <a:rPr sz="2550" dirty="0">
                <a:latin typeface="Times New Roman"/>
                <a:cs typeface="Times New Roman"/>
              </a:rPr>
              <a:t>(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550" dirty="0">
                <a:latin typeface="Times New Roman"/>
                <a:cs typeface="Times New Roman"/>
              </a:rPr>
              <a:t>|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550" dirty="0">
                <a:latin typeface="Times New Roman"/>
                <a:cs typeface="Times New Roman"/>
              </a:rPr>
              <a:t>) </a:t>
            </a:r>
            <a:r>
              <a:rPr sz="2550" spc="5" dirty="0">
                <a:latin typeface="Times New Roman"/>
                <a:cs typeface="Times New Roman"/>
              </a:rPr>
              <a:t>=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Pr(</a:t>
            </a:r>
            <a:r>
              <a:rPr sz="2550" i="1" spc="-5" dirty="0">
                <a:latin typeface="Times New Roman"/>
                <a:cs typeface="Times New Roman"/>
              </a:rPr>
              <a:t>Y</a:t>
            </a:r>
            <a:r>
              <a:rPr sz="2550" spc="-5" dirty="0">
                <a:latin typeface="Times New Roman"/>
                <a:cs typeface="Times New Roman"/>
              </a:rPr>
              <a:t>=1|</a:t>
            </a:r>
            <a:r>
              <a:rPr sz="2550" i="1" spc="-5" dirty="0">
                <a:latin typeface="Times New Roman"/>
                <a:cs typeface="Times New Roman"/>
              </a:rPr>
              <a:t>X</a:t>
            </a:r>
            <a:r>
              <a:rPr sz="2550" spc="-5" dirty="0">
                <a:latin typeface="Times New Roman"/>
                <a:cs typeface="Times New Roman"/>
              </a:rPr>
              <a:t>)</a:t>
            </a:r>
            <a:endParaRPr sz="255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6395" y="1753458"/>
            <a:ext cx="6862445" cy="4159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2550" b="0" dirty="0">
                <a:solidFill>
                  <a:srgbClr val="000000"/>
                </a:solidFill>
                <a:latin typeface="Times New Roman"/>
                <a:cs typeface="Times New Roman"/>
              </a:rPr>
              <a:t>Quando </a:t>
            </a:r>
            <a:r>
              <a:rPr sz="2550" b="0" i="1" spc="5" dirty="0">
                <a:solidFill>
                  <a:srgbClr val="000000"/>
                </a:solidFill>
                <a:latin typeface="Times New Roman"/>
                <a:cs typeface="Times New Roman"/>
              </a:rPr>
              <a:t>Y </a:t>
            </a:r>
            <a:r>
              <a:rPr sz="2550" b="0" spc="5" dirty="0">
                <a:solidFill>
                  <a:srgbClr val="000000"/>
                </a:solidFill>
                <a:latin typeface="Times New Roman"/>
                <a:cs typeface="Times New Roman"/>
              </a:rPr>
              <a:t>è </a:t>
            </a:r>
            <a:r>
              <a:rPr sz="2550" b="0" dirty="0">
                <a:solidFill>
                  <a:srgbClr val="000000"/>
                </a:solidFill>
                <a:latin typeface="Times New Roman"/>
                <a:cs typeface="Times New Roman"/>
              </a:rPr>
              <a:t>binaria, </a:t>
            </a:r>
            <a:r>
              <a:rPr sz="255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il </a:t>
            </a:r>
            <a:r>
              <a:rPr sz="2550" b="0" dirty="0">
                <a:solidFill>
                  <a:srgbClr val="000000"/>
                </a:solidFill>
                <a:latin typeface="Times New Roman"/>
                <a:cs typeface="Times New Roman"/>
              </a:rPr>
              <a:t>modello </a:t>
            </a:r>
            <a:r>
              <a:rPr sz="2550" b="0" spc="10" dirty="0">
                <a:solidFill>
                  <a:srgbClr val="000000"/>
                </a:solidFill>
                <a:latin typeface="Times New Roman"/>
                <a:cs typeface="Times New Roman"/>
              </a:rPr>
              <a:t>di </a:t>
            </a:r>
            <a:r>
              <a:rPr sz="2550" b="0" dirty="0">
                <a:solidFill>
                  <a:srgbClr val="000000"/>
                </a:solidFill>
                <a:latin typeface="Times New Roman"/>
                <a:cs typeface="Times New Roman"/>
              </a:rPr>
              <a:t>regressione</a:t>
            </a:r>
            <a:r>
              <a:rPr sz="2550" b="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55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lineare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665634" y="6574013"/>
            <a:ext cx="5240655" cy="0"/>
          </a:xfrm>
          <a:custGeom>
            <a:avLst/>
            <a:gdLst/>
            <a:ahLst/>
            <a:cxnLst/>
            <a:rect l="l" t="t" r="r" b="b"/>
            <a:pathLst>
              <a:path w="5240655">
                <a:moveTo>
                  <a:pt x="0" y="0"/>
                </a:moveTo>
                <a:lnTo>
                  <a:pt x="5240375" y="0"/>
                </a:lnTo>
              </a:path>
            </a:pathLst>
          </a:custGeom>
          <a:ln w="15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942895" y="2141228"/>
            <a:ext cx="7936230" cy="48482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423035">
              <a:lnSpc>
                <a:spcPct val="100000"/>
              </a:lnSpc>
              <a:spcBef>
                <a:spcPts val="770"/>
              </a:spcBef>
            </a:pPr>
            <a:r>
              <a:rPr sz="2550" i="1" spc="5" dirty="0">
                <a:latin typeface="Times New Roman"/>
                <a:cs typeface="Times New Roman"/>
              </a:rPr>
              <a:t>Y</a:t>
            </a:r>
            <a:r>
              <a:rPr sz="2475" i="1" spc="7" baseline="-11784" dirty="0">
                <a:latin typeface="Times New Roman"/>
                <a:cs typeface="Times New Roman"/>
              </a:rPr>
              <a:t>i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0 </a:t>
            </a:r>
            <a:r>
              <a:rPr sz="2550" spc="5" dirty="0">
                <a:latin typeface="Times New Roman"/>
                <a:cs typeface="Times New Roman"/>
              </a:rPr>
              <a:t>+ </a:t>
            </a:r>
            <a:r>
              <a:rPr sz="2700" i="1" spc="-30" dirty="0">
                <a:latin typeface="Arial"/>
                <a:cs typeface="Arial"/>
              </a:rPr>
              <a:t>β</a:t>
            </a:r>
            <a:r>
              <a:rPr sz="2475" spc="-44" baseline="-11784" dirty="0">
                <a:latin typeface="Times New Roman"/>
                <a:cs typeface="Times New Roman"/>
              </a:rPr>
              <a:t>1</a:t>
            </a:r>
            <a:r>
              <a:rPr sz="2550" i="1" spc="-30" dirty="0">
                <a:latin typeface="Times New Roman"/>
                <a:cs typeface="Times New Roman"/>
              </a:rPr>
              <a:t>X</a:t>
            </a:r>
            <a:r>
              <a:rPr sz="2475" i="1" spc="-44" baseline="-11784" dirty="0">
                <a:latin typeface="Times New Roman"/>
                <a:cs typeface="Times New Roman"/>
              </a:rPr>
              <a:t>i </a:t>
            </a:r>
            <a:r>
              <a:rPr sz="2550" spc="5" dirty="0">
                <a:latin typeface="Times New Roman"/>
                <a:cs typeface="Times New Roman"/>
              </a:rPr>
              <a:t>+</a:t>
            </a:r>
            <a:r>
              <a:rPr sz="2550" spc="-450" dirty="0">
                <a:latin typeface="Times New Roman"/>
                <a:cs typeface="Times New Roman"/>
              </a:rPr>
              <a:t> </a:t>
            </a:r>
            <a:r>
              <a:rPr sz="2550" i="1" spc="10" dirty="0">
                <a:latin typeface="Times New Roman"/>
                <a:cs typeface="Times New Roman"/>
              </a:rPr>
              <a:t>u</a:t>
            </a:r>
            <a:r>
              <a:rPr sz="2475" i="1" spc="15" baseline="-11784" dirty="0">
                <a:latin typeface="Times New Roman"/>
                <a:cs typeface="Times New Roman"/>
              </a:rPr>
              <a:t>i</a:t>
            </a:r>
            <a:endParaRPr sz="2475" baseline="-11784" dirty="0">
              <a:latin typeface="Times New Roman"/>
              <a:cs typeface="Times New Roman"/>
            </a:endParaRPr>
          </a:p>
          <a:p>
            <a:pPr marL="75565">
              <a:lnSpc>
                <a:spcPct val="100000"/>
              </a:lnSpc>
              <a:spcBef>
                <a:spcPts val="645"/>
              </a:spcBef>
            </a:pP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spc="-5" dirty="0">
                <a:latin typeface="Times New Roman"/>
                <a:cs typeface="Times New Roman"/>
              </a:rPr>
              <a:t>chiamato </a:t>
            </a:r>
            <a:r>
              <a:rPr sz="2550" dirty="0">
                <a:latin typeface="Times New Roman"/>
                <a:cs typeface="Times New Roman"/>
              </a:rPr>
              <a:t>modello di probabilità</a:t>
            </a:r>
            <a:r>
              <a:rPr sz="2550" spc="-4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lineare</a:t>
            </a:r>
          </a:p>
          <a:p>
            <a:pPr marL="300990" indent="-225425">
              <a:lnSpc>
                <a:spcPct val="100000"/>
              </a:lnSpc>
              <a:spcBef>
                <a:spcPts val="800"/>
              </a:spcBef>
              <a:buClr>
                <a:srgbClr val="FFCC00"/>
              </a:buClr>
              <a:buFont typeface="Arial"/>
              <a:buChar char="•"/>
              <a:tabLst>
                <a:tab pos="301625" algn="l"/>
              </a:tabLst>
            </a:pPr>
            <a:r>
              <a:rPr sz="2550" dirty="0">
                <a:latin typeface="Times New Roman"/>
                <a:cs typeface="Times New Roman"/>
              </a:rPr>
              <a:t>Il valore previsto </a:t>
            </a:r>
            <a:r>
              <a:rPr sz="2550" spc="5" dirty="0">
                <a:latin typeface="Times New Roman"/>
                <a:cs typeface="Times New Roman"/>
              </a:rPr>
              <a:t>è </a:t>
            </a:r>
            <a:r>
              <a:rPr sz="2550" dirty="0">
                <a:latin typeface="Times New Roman"/>
                <a:cs typeface="Times New Roman"/>
              </a:rPr>
              <a:t>una</a:t>
            </a:r>
            <a:r>
              <a:rPr sz="2550" spc="-75" dirty="0">
                <a:latin typeface="Times New Roman"/>
                <a:cs typeface="Times New Roman"/>
              </a:rPr>
              <a:t> </a:t>
            </a:r>
            <a:r>
              <a:rPr sz="2550" b="1" i="1" dirty="0">
                <a:latin typeface="Times New Roman"/>
                <a:cs typeface="Times New Roman"/>
              </a:rPr>
              <a:t>probabilità</a:t>
            </a:r>
            <a:r>
              <a:rPr sz="2550" dirty="0">
                <a:latin typeface="Times New Roman"/>
                <a:cs typeface="Times New Roman"/>
              </a:rPr>
              <a:t>:</a:t>
            </a:r>
          </a:p>
          <a:p>
            <a:pPr marL="973455" lvl="1" indent="-225425">
              <a:lnSpc>
                <a:spcPct val="100000"/>
              </a:lnSpc>
              <a:spcBef>
                <a:spcPts val="805"/>
              </a:spcBef>
              <a:buClr>
                <a:srgbClr val="FFCC00"/>
              </a:buClr>
              <a:buFont typeface="Arial"/>
              <a:buChar char="•"/>
              <a:tabLst>
                <a:tab pos="974090" algn="l"/>
              </a:tabLst>
            </a:pPr>
            <a:r>
              <a:rPr sz="2550" i="1" dirty="0">
                <a:latin typeface="Times New Roman"/>
                <a:cs typeface="Times New Roman"/>
              </a:rPr>
              <a:t>E</a:t>
            </a:r>
            <a:r>
              <a:rPr sz="2550" dirty="0">
                <a:latin typeface="Times New Roman"/>
                <a:cs typeface="Times New Roman"/>
              </a:rPr>
              <a:t>(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550" dirty="0">
                <a:latin typeface="Times New Roman"/>
                <a:cs typeface="Times New Roman"/>
              </a:rPr>
              <a:t>|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550" dirty="0">
                <a:latin typeface="Times New Roman"/>
                <a:cs typeface="Times New Roman"/>
              </a:rPr>
              <a:t>)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550" dirty="0">
                <a:latin typeface="Times New Roman"/>
                <a:cs typeface="Times New Roman"/>
              </a:rPr>
              <a:t>Pr(</a:t>
            </a:r>
            <a:r>
              <a:rPr sz="2550" i="1" dirty="0">
                <a:latin typeface="Times New Roman"/>
                <a:cs typeface="Times New Roman"/>
              </a:rPr>
              <a:t>Y</a:t>
            </a:r>
            <a:r>
              <a:rPr sz="2550" dirty="0">
                <a:latin typeface="Times New Roman"/>
                <a:cs typeface="Times New Roman"/>
              </a:rPr>
              <a:t>=1|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sz="2550" i="1" dirty="0">
                <a:latin typeface="Times New Roman"/>
                <a:cs typeface="Times New Roman"/>
              </a:rPr>
              <a:t>x</a:t>
            </a:r>
            <a:r>
              <a:rPr sz="2550" dirty="0">
                <a:latin typeface="Times New Roman"/>
                <a:cs typeface="Times New Roman"/>
              </a:rPr>
              <a:t>)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550" dirty="0">
                <a:latin typeface="Times New Roman"/>
                <a:cs typeface="Times New Roman"/>
              </a:rPr>
              <a:t>prob. </a:t>
            </a:r>
            <a:r>
              <a:rPr sz="2550" spc="-5" dirty="0">
                <a:latin typeface="Times New Roman"/>
                <a:cs typeface="Times New Roman"/>
              </a:rPr>
              <a:t>che </a:t>
            </a:r>
            <a:r>
              <a:rPr sz="2550" i="1" spc="5" dirty="0">
                <a:latin typeface="Times New Roman"/>
                <a:cs typeface="Times New Roman"/>
              </a:rPr>
              <a:t>Y </a:t>
            </a:r>
            <a:r>
              <a:rPr sz="2550" spc="5" dirty="0">
                <a:latin typeface="Times New Roman"/>
                <a:cs typeface="Times New Roman"/>
              </a:rPr>
              <a:t>= 1 </a:t>
            </a:r>
            <a:r>
              <a:rPr sz="2550" dirty="0">
                <a:latin typeface="Times New Roman"/>
                <a:cs typeface="Times New Roman"/>
              </a:rPr>
              <a:t>dato</a:t>
            </a:r>
            <a:r>
              <a:rPr sz="2550" spc="-100" dirty="0">
                <a:latin typeface="Times New Roman"/>
                <a:cs typeface="Times New Roman"/>
              </a:rPr>
              <a:t> </a:t>
            </a:r>
            <a:r>
              <a:rPr sz="2550" i="1" spc="5" dirty="0">
                <a:latin typeface="Times New Roman"/>
                <a:cs typeface="Times New Roman"/>
              </a:rPr>
              <a:t>x</a:t>
            </a:r>
            <a:endParaRPr sz="2550" dirty="0">
              <a:latin typeface="Times New Roman"/>
              <a:cs typeface="Times New Roman"/>
            </a:endParaRPr>
          </a:p>
          <a:p>
            <a:pPr marL="972185" lvl="1" indent="-224154">
              <a:lnSpc>
                <a:spcPct val="100000"/>
              </a:lnSpc>
              <a:spcBef>
                <a:spcPts val="910"/>
              </a:spcBef>
              <a:buClr>
                <a:srgbClr val="FFCC00"/>
              </a:buClr>
              <a:buFont typeface="Arial"/>
              <a:buChar char="•"/>
              <a:tabLst>
                <a:tab pos="972819" algn="l"/>
              </a:tabLst>
            </a:pPr>
            <a:r>
              <a:rPr sz="2550" i="1" spc="-330" dirty="0">
                <a:latin typeface="Times New Roman"/>
                <a:cs typeface="Times New Roman"/>
              </a:rPr>
              <a:t>Y</a:t>
            </a:r>
            <a:r>
              <a:rPr sz="3825" spc="-494" baseline="14161" dirty="0">
                <a:latin typeface="Times New Roman"/>
                <a:cs typeface="Times New Roman"/>
              </a:rPr>
              <a:t>ˆ </a:t>
            </a:r>
            <a:r>
              <a:rPr sz="2550" spc="5" dirty="0">
                <a:latin typeface="Times New Roman"/>
                <a:cs typeface="Times New Roman"/>
              </a:rPr>
              <a:t>= la </a:t>
            </a:r>
            <a:r>
              <a:rPr sz="2550" b="1" i="1" dirty="0">
                <a:latin typeface="Times New Roman"/>
                <a:cs typeface="Times New Roman"/>
              </a:rPr>
              <a:t>probabilita </a:t>
            </a:r>
            <a:r>
              <a:rPr sz="2550" b="1" i="1" spc="-5" dirty="0">
                <a:latin typeface="Times New Roman"/>
                <a:cs typeface="Times New Roman"/>
              </a:rPr>
              <a:t>prevista </a:t>
            </a:r>
            <a:r>
              <a:rPr sz="2550" dirty="0">
                <a:latin typeface="Times New Roman"/>
                <a:cs typeface="Times New Roman"/>
              </a:rPr>
              <a:t>che </a:t>
            </a:r>
            <a:r>
              <a:rPr sz="2550" i="1" spc="5" dirty="0">
                <a:latin typeface="Times New Roman"/>
                <a:cs typeface="Times New Roman"/>
              </a:rPr>
              <a:t>Y</a:t>
            </a:r>
            <a:r>
              <a:rPr sz="2475" i="1" spc="7" baseline="-10101" dirty="0">
                <a:latin typeface="Times New Roman"/>
                <a:cs typeface="Times New Roman"/>
              </a:rPr>
              <a:t>i </a:t>
            </a:r>
            <a:r>
              <a:rPr sz="2550" spc="5" dirty="0">
                <a:latin typeface="Times New Roman"/>
                <a:cs typeface="Times New Roman"/>
              </a:rPr>
              <a:t>= 1, </a:t>
            </a:r>
            <a:r>
              <a:rPr sz="2550" dirty="0">
                <a:latin typeface="Times New Roman"/>
                <a:cs typeface="Times New Roman"/>
              </a:rPr>
              <a:t>dato</a:t>
            </a:r>
            <a:r>
              <a:rPr sz="2550" spc="-250" dirty="0">
                <a:latin typeface="Times New Roman"/>
                <a:cs typeface="Times New Roman"/>
              </a:rPr>
              <a:t> </a:t>
            </a:r>
            <a:r>
              <a:rPr sz="2550" i="1" spc="5" dirty="0">
                <a:latin typeface="Times New Roman"/>
                <a:cs typeface="Times New Roman"/>
              </a:rPr>
              <a:t>X</a:t>
            </a:r>
            <a:endParaRPr sz="2550" dirty="0">
              <a:latin typeface="Times New Roman"/>
              <a:cs typeface="Times New Roman"/>
            </a:endParaRPr>
          </a:p>
          <a:p>
            <a:pPr lvl="1">
              <a:lnSpc>
                <a:spcPct val="100000"/>
              </a:lnSpc>
              <a:spcBef>
                <a:spcPts val="45"/>
              </a:spcBef>
              <a:buClr>
                <a:srgbClr val="FFCC00"/>
              </a:buClr>
              <a:buFont typeface="Arial"/>
              <a:buChar char="•"/>
            </a:pPr>
            <a:endParaRPr sz="3700" dirty="0">
              <a:latin typeface="Times New Roman"/>
              <a:cs typeface="Times New Roman"/>
            </a:endParaRPr>
          </a:p>
          <a:p>
            <a:pPr marL="300990" indent="-225425">
              <a:lnSpc>
                <a:spcPct val="100000"/>
              </a:lnSpc>
              <a:buClr>
                <a:srgbClr val="FFCC00"/>
              </a:buClr>
              <a:buSzPct val="94444"/>
              <a:buFont typeface="Arial"/>
              <a:buChar char="•"/>
              <a:tabLst>
                <a:tab pos="301625" algn="l"/>
              </a:tabLst>
            </a:pPr>
            <a:r>
              <a:rPr sz="2700" i="1" spc="-70" dirty="0">
                <a:latin typeface="Arial"/>
                <a:cs typeface="Arial"/>
              </a:rPr>
              <a:t>β</a:t>
            </a:r>
            <a:r>
              <a:rPr sz="2475" spc="-104" baseline="-11784" dirty="0">
                <a:latin typeface="Times New Roman"/>
                <a:cs typeface="Times New Roman"/>
              </a:rPr>
              <a:t>1 </a:t>
            </a:r>
            <a:r>
              <a:rPr sz="2550" spc="5" dirty="0">
                <a:latin typeface="Times New Roman"/>
                <a:cs typeface="Times New Roman"/>
              </a:rPr>
              <a:t>= </a:t>
            </a:r>
            <a:r>
              <a:rPr sz="2550" spc="-5" dirty="0">
                <a:latin typeface="Times New Roman"/>
                <a:cs typeface="Times New Roman"/>
              </a:rPr>
              <a:t>cambiamento nella </a:t>
            </a:r>
            <a:r>
              <a:rPr sz="2550" dirty="0">
                <a:latin typeface="Times New Roman"/>
                <a:cs typeface="Times New Roman"/>
              </a:rPr>
              <a:t>probabilità che </a:t>
            </a:r>
            <a:r>
              <a:rPr sz="2550" i="1" spc="5" dirty="0">
                <a:latin typeface="Times New Roman"/>
                <a:cs typeface="Times New Roman"/>
              </a:rPr>
              <a:t>Y </a:t>
            </a:r>
            <a:r>
              <a:rPr sz="2550" spc="5" dirty="0">
                <a:latin typeface="Times New Roman"/>
                <a:cs typeface="Times New Roman"/>
              </a:rPr>
              <a:t>= 1 </a:t>
            </a:r>
            <a:r>
              <a:rPr sz="2550" dirty="0">
                <a:latin typeface="Times New Roman"/>
                <a:cs typeface="Times New Roman"/>
              </a:rPr>
              <a:t>per </a:t>
            </a:r>
            <a:r>
              <a:rPr sz="2550" spc="5" dirty="0">
                <a:latin typeface="Times New Roman"/>
                <a:cs typeface="Times New Roman"/>
              </a:rPr>
              <a:t>una</a:t>
            </a:r>
            <a:r>
              <a:rPr sz="2550" spc="-13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dato</a:t>
            </a:r>
          </a:p>
          <a:p>
            <a:pPr marL="300990">
              <a:lnSpc>
                <a:spcPct val="100000"/>
              </a:lnSpc>
              <a:spcBef>
                <a:spcPts val="835"/>
              </a:spcBef>
            </a:pPr>
            <a:r>
              <a:rPr sz="2550" spc="-5" dirty="0">
                <a:latin typeface="Arial"/>
                <a:cs typeface="Arial"/>
              </a:rPr>
              <a:t>∆</a:t>
            </a:r>
            <a:r>
              <a:rPr sz="2550" i="1" spc="-5" dirty="0">
                <a:latin typeface="Times New Roman"/>
                <a:cs typeface="Times New Roman"/>
              </a:rPr>
              <a:t>x</a:t>
            </a:r>
            <a:r>
              <a:rPr sz="2550" spc="-5" dirty="0">
                <a:latin typeface="Times New Roman"/>
                <a:cs typeface="Times New Roman"/>
              </a:rPr>
              <a:t>:</a:t>
            </a:r>
            <a:endParaRPr sz="2550" dirty="0">
              <a:latin typeface="Times New Roman"/>
              <a:cs typeface="Times New Roman"/>
            </a:endParaRPr>
          </a:p>
          <a:p>
            <a:pPr marL="81915" algn="ctr">
              <a:lnSpc>
                <a:spcPct val="100000"/>
              </a:lnSpc>
              <a:spcBef>
                <a:spcPts val="400"/>
              </a:spcBef>
              <a:tabLst>
                <a:tab pos="762635" algn="l"/>
              </a:tabLst>
            </a:pPr>
            <a:r>
              <a:rPr sz="4050" i="1" spc="-97" baseline="-32921" dirty="0">
                <a:latin typeface="Arial"/>
                <a:cs typeface="Arial"/>
              </a:rPr>
              <a:t>β</a:t>
            </a:r>
            <a:r>
              <a:rPr sz="2475" spc="-97" baseline="-65656" dirty="0">
                <a:latin typeface="Times New Roman"/>
                <a:cs typeface="Times New Roman"/>
              </a:rPr>
              <a:t>1</a:t>
            </a:r>
            <a:r>
              <a:rPr sz="2475" spc="330" baseline="-65656" dirty="0">
                <a:latin typeface="Times New Roman"/>
                <a:cs typeface="Times New Roman"/>
              </a:rPr>
              <a:t> </a:t>
            </a:r>
            <a:r>
              <a:rPr sz="3825" spc="7" baseline="-34858" dirty="0">
                <a:latin typeface="Times New Roman"/>
                <a:cs typeface="Times New Roman"/>
              </a:rPr>
              <a:t>=	</a:t>
            </a:r>
            <a:r>
              <a:rPr sz="2550" spc="-10" dirty="0">
                <a:latin typeface="Times New Roman"/>
                <a:cs typeface="Times New Roman"/>
              </a:rPr>
              <a:t>Pr(</a:t>
            </a:r>
            <a:r>
              <a:rPr sz="2550" i="1" spc="-10" dirty="0">
                <a:latin typeface="Times New Roman"/>
                <a:cs typeface="Times New Roman"/>
              </a:rPr>
              <a:t>Y </a:t>
            </a:r>
            <a:r>
              <a:rPr sz="2550" spc="5" dirty="0">
                <a:latin typeface="Symbol"/>
                <a:cs typeface="Symbol"/>
              </a:rPr>
              <a:t></a:t>
            </a:r>
            <a:r>
              <a:rPr sz="2550" spc="5" dirty="0">
                <a:latin typeface="Times New Roman"/>
                <a:cs typeface="Times New Roman"/>
              </a:rPr>
              <a:t> 1 </a:t>
            </a:r>
            <a:r>
              <a:rPr sz="2550" dirty="0">
                <a:latin typeface="Times New Roman"/>
                <a:cs typeface="Times New Roman"/>
              </a:rPr>
              <a:t>| </a:t>
            </a:r>
            <a:r>
              <a:rPr sz="2550" i="1" spc="5" dirty="0">
                <a:latin typeface="Times New Roman"/>
                <a:cs typeface="Times New Roman"/>
              </a:rPr>
              <a:t>X </a:t>
            </a:r>
            <a:r>
              <a:rPr sz="2550" spc="5" dirty="0">
                <a:latin typeface="Symbol"/>
                <a:cs typeface="Symbol"/>
              </a:rPr>
              <a:t>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i="1" spc="5" dirty="0">
                <a:latin typeface="Times New Roman"/>
                <a:cs typeface="Times New Roman"/>
              </a:rPr>
              <a:t>x </a:t>
            </a:r>
            <a:r>
              <a:rPr sz="2550" spc="5" dirty="0">
                <a:latin typeface="Symbol"/>
                <a:cs typeface="Symbol"/>
              </a:rPr>
              <a:t>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spc="40" dirty="0">
                <a:latin typeface="Arial"/>
                <a:cs typeface="Arial"/>
              </a:rPr>
              <a:t>∆</a:t>
            </a:r>
            <a:r>
              <a:rPr sz="2550" i="1" spc="40" dirty="0">
                <a:latin typeface="Times New Roman"/>
                <a:cs typeface="Times New Roman"/>
              </a:rPr>
              <a:t>x</a:t>
            </a:r>
            <a:r>
              <a:rPr sz="2550" spc="40" dirty="0">
                <a:latin typeface="Times New Roman"/>
                <a:cs typeface="Times New Roman"/>
              </a:rPr>
              <a:t>) </a:t>
            </a:r>
            <a:r>
              <a:rPr sz="2550" spc="-85" dirty="0">
                <a:latin typeface="Arial"/>
                <a:cs typeface="Arial"/>
              </a:rPr>
              <a:t>− </a:t>
            </a:r>
            <a:r>
              <a:rPr sz="2550" spc="-15" dirty="0">
                <a:latin typeface="Times New Roman"/>
                <a:cs typeface="Times New Roman"/>
              </a:rPr>
              <a:t>Pr(</a:t>
            </a:r>
            <a:r>
              <a:rPr sz="2550" i="1" spc="-15" dirty="0">
                <a:latin typeface="Times New Roman"/>
                <a:cs typeface="Times New Roman"/>
              </a:rPr>
              <a:t>Y </a:t>
            </a:r>
            <a:r>
              <a:rPr sz="2550" spc="5" dirty="0">
                <a:latin typeface="Symbol"/>
                <a:cs typeface="Symbol"/>
              </a:rPr>
              <a:t></a:t>
            </a:r>
            <a:r>
              <a:rPr sz="2550" spc="5" dirty="0">
                <a:latin typeface="Times New Roman"/>
                <a:cs typeface="Times New Roman"/>
              </a:rPr>
              <a:t> 1 </a:t>
            </a:r>
            <a:r>
              <a:rPr sz="2550" dirty="0">
                <a:latin typeface="Times New Roman"/>
                <a:cs typeface="Times New Roman"/>
              </a:rPr>
              <a:t>|</a:t>
            </a:r>
            <a:r>
              <a:rPr sz="2550" spc="-450" dirty="0">
                <a:latin typeface="Times New Roman"/>
                <a:cs typeface="Times New Roman"/>
              </a:rPr>
              <a:t> </a:t>
            </a:r>
            <a:r>
              <a:rPr sz="2550" i="1" spc="5" dirty="0">
                <a:latin typeface="Times New Roman"/>
                <a:cs typeface="Times New Roman"/>
              </a:rPr>
              <a:t>X </a:t>
            </a:r>
            <a:r>
              <a:rPr sz="2550" spc="5" dirty="0">
                <a:latin typeface="Symbol"/>
                <a:cs typeface="Symbol"/>
              </a:rPr>
              <a:t></a:t>
            </a:r>
            <a:r>
              <a:rPr sz="2550" spc="5" dirty="0">
                <a:latin typeface="Times New Roman"/>
                <a:cs typeface="Times New Roman"/>
              </a:rPr>
              <a:t> </a:t>
            </a:r>
            <a:r>
              <a:rPr sz="2550" i="1" spc="60" dirty="0">
                <a:latin typeface="Times New Roman"/>
                <a:cs typeface="Times New Roman"/>
              </a:rPr>
              <a:t>x</a:t>
            </a:r>
            <a:r>
              <a:rPr sz="2550" spc="60" dirty="0">
                <a:latin typeface="Times New Roman"/>
                <a:cs typeface="Times New Roman"/>
              </a:rPr>
              <a:t>)</a:t>
            </a:r>
            <a:endParaRPr sz="2550" dirty="0">
              <a:latin typeface="Times New Roman"/>
              <a:cs typeface="Times New Roman"/>
            </a:endParaRPr>
          </a:p>
          <a:p>
            <a:pPr marL="749935" algn="ctr">
              <a:lnSpc>
                <a:spcPct val="100000"/>
              </a:lnSpc>
              <a:spcBef>
                <a:spcPts val="525"/>
              </a:spcBef>
            </a:pPr>
            <a:r>
              <a:rPr sz="2550" spc="5" dirty="0">
                <a:latin typeface="Arial"/>
                <a:cs typeface="Arial"/>
              </a:rPr>
              <a:t>∆</a:t>
            </a:r>
            <a:r>
              <a:rPr sz="2550" i="1" spc="5" dirty="0">
                <a:latin typeface="Times New Roman"/>
                <a:cs typeface="Times New Roman"/>
              </a:rPr>
              <a:t>x</a:t>
            </a:r>
            <a:endParaRPr sz="25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51714" y="775635"/>
            <a:ext cx="3653154" cy="632460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3950" b="1" i="1" spc="10" dirty="0">
                <a:solidFill>
                  <a:srgbClr val="000065"/>
                </a:solidFill>
                <a:latin typeface="Arial"/>
                <a:cs typeface="Arial"/>
              </a:rPr>
              <a:t>Es: </a:t>
            </a:r>
            <a:r>
              <a:rPr sz="3950" b="1" spc="25" dirty="0">
                <a:solidFill>
                  <a:srgbClr val="000065"/>
                </a:solidFill>
                <a:latin typeface="Arial"/>
                <a:cs typeface="Arial"/>
              </a:rPr>
              <a:t>HMDA</a:t>
            </a:r>
            <a:r>
              <a:rPr sz="3950" b="1" spc="-40" dirty="0">
                <a:solidFill>
                  <a:srgbClr val="000065"/>
                </a:solidFill>
                <a:latin typeface="Arial"/>
                <a:cs typeface="Arial"/>
              </a:rPr>
              <a:t> </a:t>
            </a:r>
            <a:r>
              <a:rPr sz="3950" b="1" spc="10" dirty="0">
                <a:solidFill>
                  <a:srgbClr val="000065"/>
                </a:solidFill>
                <a:latin typeface="Arial"/>
                <a:cs typeface="Arial"/>
              </a:rPr>
              <a:t>data</a:t>
            </a:r>
            <a:endParaRPr sz="395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3229" y="1818927"/>
            <a:ext cx="8523246" cy="895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73760" marR="5080" indent="-861694">
              <a:lnSpc>
                <a:spcPct val="119600"/>
              </a:lnSpc>
              <a:spcBef>
                <a:spcPts val="100"/>
              </a:spcBef>
            </a:pPr>
            <a:r>
              <a:rPr sz="2500" b="1" spc="5" dirty="0">
                <a:latin typeface="Times New Roman"/>
                <a:cs typeface="Times New Roman"/>
              </a:rPr>
              <a:t>Domande di mutuo non accolte </a:t>
            </a:r>
            <a:r>
              <a:rPr sz="2500" b="1" spc="10" dirty="0">
                <a:latin typeface="Times New Roman"/>
                <a:cs typeface="Times New Roman"/>
              </a:rPr>
              <a:t>e </a:t>
            </a:r>
            <a:r>
              <a:rPr sz="2500" b="1" spc="5" dirty="0">
                <a:latin typeface="Times New Roman"/>
                <a:cs typeface="Times New Roman"/>
              </a:rPr>
              <a:t>rapporto fra pagamenti  di </a:t>
            </a:r>
            <a:r>
              <a:rPr sz="2500" b="1" dirty="0">
                <a:latin typeface="Times New Roman"/>
                <a:cs typeface="Times New Roman"/>
              </a:rPr>
              <a:t>debiti </a:t>
            </a:r>
            <a:r>
              <a:rPr sz="2500" b="1" spc="10" dirty="0">
                <a:latin typeface="Times New Roman"/>
                <a:cs typeface="Times New Roman"/>
              </a:rPr>
              <a:t>e </a:t>
            </a:r>
            <a:r>
              <a:rPr sz="2500" b="1" spc="5" dirty="0">
                <a:latin typeface="Times New Roman"/>
                <a:cs typeface="Times New Roman"/>
              </a:rPr>
              <a:t>reddito </a:t>
            </a:r>
            <a:r>
              <a:rPr sz="2500" b="1" dirty="0">
                <a:latin typeface="Times New Roman"/>
                <a:cs typeface="Times New Roman"/>
              </a:rPr>
              <a:t>(P/I </a:t>
            </a:r>
            <a:r>
              <a:rPr sz="2500" b="1" spc="5" dirty="0">
                <a:latin typeface="Times New Roman"/>
                <a:cs typeface="Times New Roman"/>
              </a:rPr>
              <a:t>ratio) nei dati</a:t>
            </a:r>
            <a:r>
              <a:rPr sz="2500" b="1" spc="-85" dirty="0">
                <a:latin typeface="Times New Roman"/>
                <a:cs typeface="Times New Roman"/>
              </a:rPr>
              <a:t> </a:t>
            </a:r>
            <a:r>
              <a:rPr sz="2500" b="1" spc="10" dirty="0">
                <a:latin typeface="Times New Roman"/>
                <a:cs typeface="Times New Roman"/>
              </a:rPr>
              <a:t>HMDA</a:t>
            </a:r>
            <a:endParaRPr sz="250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80763" y="2780006"/>
            <a:ext cx="7652942" cy="39978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927305" y="2019021"/>
            <a:ext cx="902969" cy="383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50" i="1" spc="-445" dirty="0">
                <a:latin typeface="Times New Roman"/>
                <a:cs typeface="Times New Roman"/>
              </a:rPr>
              <a:t>R</a:t>
            </a:r>
            <a:r>
              <a:rPr sz="3525" spc="-667" baseline="14184" dirty="0">
                <a:latin typeface="Times New Roman"/>
                <a:cs typeface="Times New Roman"/>
              </a:rPr>
              <a:t>ˆ</a:t>
            </a:r>
            <a:r>
              <a:rPr sz="3525" spc="-569" baseline="14184" dirty="0">
                <a:latin typeface="Times New Roman"/>
                <a:cs typeface="Times New Roman"/>
              </a:rPr>
              <a:t> </a:t>
            </a:r>
            <a:r>
              <a:rPr sz="2350" i="1" spc="-10" dirty="0">
                <a:latin typeface="Times New Roman"/>
                <a:cs typeface="Times New Roman"/>
              </a:rPr>
              <a:t>ifiuto</a:t>
            </a:r>
            <a:endParaRPr sz="23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2982550" y="2052436"/>
            <a:ext cx="2940695" cy="78418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algn="ctr">
              <a:lnSpc>
                <a:spcPts val="3000"/>
              </a:lnSpc>
              <a:spcBef>
                <a:spcPts val="115"/>
              </a:spcBef>
            </a:pPr>
            <a:r>
              <a:rPr sz="2550" dirty="0">
                <a:latin typeface="Times New Roman"/>
                <a:cs typeface="Times New Roman"/>
              </a:rPr>
              <a:t>= </a:t>
            </a:r>
            <a:r>
              <a:rPr sz="2550" spc="-5" dirty="0">
                <a:latin typeface="Times New Roman"/>
                <a:cs typeface="Times New Roman"/>
              </a:rPr>
              <a:t>-</a:t>
            </a:r>
            <a:r>
              <a:rPr lang="it-IT" sz="2550" spc="-5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.080 </a:t>
            </a:r>
            <a:r>
              <a:rPr sz="2550" dirty="0">
                <a:latin typeface="Times New Roman"/>
                <a:cs typeface="Times New Roman"/>
              </a:rPr>
              <a:t>+ 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.604</a:t>
            </a:r>
            <a:r>
              <a:rPr sz="2550" spc="-80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PI</a:t>
            </a:r>
            <a:endParaRPr sz="2550" dirty="0">
              <a:latin typeface="Times New Roman"/>
              <a:cs typeface="Times New Roman"/>
            </a:endParaRPr>
          </a:p>
          <a:p>
            <a:pPr marR="75565" algn="ctr">
              <a:lnSpc>
                <a:spcPts val="3000"/>
              </a:lnSpc>
            </a:pPr>
            <a:r>
              <a:rPr sz="2550" spc="-5" dirty="0">
                <a:latin typeface="Times New Roman"/>
                <a:cs typeface="Times New Roman"/>
              </a:rPr>
              <a:t>(</a:t>
            </a:r>
            <a:r>
              <a:rPr lang="it-IT" sz="2550" spc="-5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.032)</a:t>
            </a:r>
            <a:r>
              <a:rPr sz="2550" spc="-35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(</a:t>
            </a:r>
            <a:r>
              <a:rPr lang="it-IT" sz="2550" spc="-5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.098)</a:t>
            </a:r>
            <a:endParaRPr sz="2550" dirty="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923246" y="2052436"/>
            <a:ext cx="1396365" cy="416559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sz="2550" dirty="0">
                <a:latin typeface="Times New Roman"/>
                <a:cs typeface="Times New Roman"/>
              </a:rPr>
              <a:t>(</a:t>
            </a:r>
            <a:r>
              <a:rPr sz="2550" i="1" dirty="0">
                <a:latin typeface="Times New Roman"/>
                <a:cs typeface="Times New Roman"/>
              </a:rPr>
              <a:t>n 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sz="2550" spc="-11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2380)</a:t>
            </a:r>
            <a:endParaRPr sz="255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774700" y="2968801"/>
            <a:ext cx="8774127" cy="2746265"/>
          </a:xfrm>
          <a:prstGeom prst="rect">
            <a:avLst/>
          </a:prstGeom>
        </p:spPr>
        <p:txBody>
          <a:bodyPr vert="horz" wrap="square" lIns="0" tIns="14605" rIns="0" bIns="0" rtlCol="0">
            <a:spAutoFit/>
          </a:bodyPr>
          <a:lstStyle/>
          <a:p>
            <a:pPr marL="260985" indent="-223520">
              <a:lnSpc>
                <a:spcPts val="2895"/>
              </a:lnSpc>
              <a:spcBef>
                <a:spcPts val="115"/>
              </a:spcBef>
              <a:buClr>
                <a:srgbClr val="FFCC00"/>
              </a:buClr>
              <a:buFont typeface="Arial"/>
              <a:buChar char="•"/>
              <a:tabLst>
                <a:tab pos="261620" algn="l"/>
                <a:tab pos="1562735" algn="l"/>
                <a:tab pos="5077460" algn="l"/>
              </a:tabLst>
            </a:pPr>
            <a:r>
              <a:rPr sz="2550" spc="-5" dirty="0">
                <a:latin typeface="Times New Roman"/>
                <a:cs typeface="Times New Roman"/>
              </a:rPr>
              <a:t>Qual’è</a:t>
            </a:r>
            <a:r>
              <a:rPr sz="2550" spc="1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il	valore previsto</a:t>
            </a:r>
            <a:r>
              <a:rPr sz="2550" spc="1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quando</a:t>
            </a:r>
            <a:r>
              <a:rPr sz="2550" dirty="0">
                <a:latin typeface="Times New Roman"/>
                <a:cs typeface="Times New Roman"/>
              </a:rPr>
              <a:t> </a:t>
            </a:r>
            <a:r>
              <a:rPr sz="2550" i="1" dirty="0">
                <a:latin typeface="Times New Roman"/>
                <a:cs typeface="Times New Roman"/>
              </a:rPr>
              <a:t>PI	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sz="2550" spc="-15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0.3?</a:t>
            </a:r>
          </a:p>
          <a:p>
            <a:pPr marL="523875">
              <a:lnSpc>
                <a:spcPts val="3195"/>
              </a:lnSpc>
            </a:pPr>
            <a:r>
              <a:rPr sz="1600" i="1" spc="-95" dirty="0">
                <a:latin typeface="Times New Roman"/>
                <a:cs typeface="Times New Roman"/>
              </a:rPr>
              <a:t>P</a:t>
            </a:r>
            <a:r>
              <a:rPr sz="2800" spc="-95" dirty="0">
                <a:latin typeface="Symbol"/>
                <a:cs typeface="Symbol"/>
              </a:rPr>
              <a:t></a:t>
            </a:r>
            <a:r>
              <a:rPr sz="1600" i="1" spc="-95" dirty="0">
                <a:latin typeface="Times New Roman"/>
                <a:cs typeface="Times New Roman"/>
              </a:rPr>
              <a:t>R</a:t>
            </a:r>
            <a:r>
              <a:rPr sz="2400" spc="-142" baseline="13888" dirty="0">
                <a:latin typeface="Times New Roman"/>
                <a:cs typeface="Times New Roman"/>
              </a:rPr>
              <a:t>ˆ</a:t>
            </a:r>
            <a:r>
              <a:rPr sz="1600" i="1" spc="-95" dirty="0">
                <a:latin typeface="Times New Roman"/>
                <a:cs typeface="Times New Roman"/>
              </a:rPr>
              <a:t>ifiuto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dirty="0">
                <a:latin typeface="Times New Roman"/>
                <a:cs typeface="Times New Roman"/>
              </a:rPr>
              <a:t> 1 | </a:t>
            </a:r>
            <a:r>
              <a:rPr sz="1600" i="1" dirty="0">
                <a:latin typeface="Times New Roman"/>
                <a:cs typeface="Times New Roman"/>
              </a:rPr>
              <a:t>PI </a:t>
            </a:r>
            <a:r>
              <a:rPr sz="1600" dirty="0">
                <a:latin typeface="Symbol"/>
                <a:cs typeface="Symbol"/>
              </a:rPr>
              <a:t></a:t>
            </a:r>
            <a:r>
              <a:rPr sz="1600" dirty="0">
                <a:latin typeface="Times New Roman"/>
                <a:cs typeface="Times New Roman"/>
              </a:rPr>
              <a:t> </a:t>
            </a:r>
            <a:r>
              <a:rPr sz="1600" spc="-90" dirty="0">
                <a:latin typeface="Times New Roman"/>
                <a:cs typeface="Times New Roman"/>
              </a:rPr>
              <a:t>0.3</a:t>
            </a:r>
            <a:r>
              <a:rPr sz="2800" spc="-90" dirty="0">
                <a:latin typeface="Symbol"/>
                <a:cs typeface="Symbol"/>
              </a:rPr>
              <a:t></a:t>
            </a:r>
            <a:r>
              <a:rPr sz="2800" spc="-90" dirty="0">
                <a:latin typeface="Times New Roman"/>
                <a:cs typeface="Times New Roman"/>
              </a:rPr>
              <a:t> </a:t>
            </a:r>
            <a:r>
              <a:rPr sz="3825" baseline="-3267" dirty="0">
                <a:latin typeface="Times New Roman"/>
                <a:cs typeface="Times New Roman"/>
              </a:rPr>
              <a:t>= </a:t>
            </a:r>
            <a:r>
              <a:rPr sz="3825" spc="-7" baseline="-3267" dirty="0">
                <a:latin typeface="Times New Roman"/>
                <a:cs typeface="Times New Roman"/>
              </a:rPr>
              <a:t>-</a:t>
            </a:r>
            <a:r>
              <a:rPr lang="it-IT" sz="3825" spc="-7" baseline="-3267" dirty="0">
                <a:latin typeface="Times New Roman"/>
                <a:cs typeface="Times New Roman"/>
              </a:rPr>
              <a:t>0</a:t>
            </a:r>
            <a:r>
              <a:rPr sz="3825" spc="-7" baseline="-3267" dirty="0">
                <a:latin typeface="Times New Roman"/>
                <a:cs typeface="Times New Roman"/>
              </a:rPr>
              <a:t>.080 </a:t>
            </a:r>
            <a:r>
              <a:rPr sz="3825" baseline="-3267" dirty="0">
                <a:latin typeface="Times New Roman"/>
                <a:cs typeface="Times New Roman"/>
              </a:rPr>
              <a:t>+ </a:t>
            </a:r>
            <a:r>
              <a:rPr lang="it-IT" sz="3825" baseline="-3267" dirty="0">
                <a:latin typeface="Times New Roman"/>
                <a:cs typeface="Times New Roman"/>
              </a:rPr>
              <a:t>0</a:t>
            </a:r>
            <a:r>
              <a:rPr sz="3825" spc="-7" baseline="-3267" dirty="0">
                <a:latin typeface="Times New Roman"/>
                <a:cs typeface="Times New Roman"/>
              </a:rPr>
              <a:t>.604</a:t>
            </a:r>
            <a:r>
              <a:rPr sz="3825" spc="-7" baseline="-3267" dirty="0">
                <a:latin typeface="Symbol"/>
                <a:cs typeface="Symbol"/>
              </a:rPr>
              <a:t></a:t>
            </a:r>
            <a:r>
              <a:rPr lang="it-IT" sz="3825" spc="-7" baseline="-3267" dirty="0">
                <a:latin typeface="Symbol"/>
                <a:cs typeface="Symbol"/>
              </a:rPr>
              <a:t>0</a:t>
            </a:r>
            <a:r>
              <a:rPr sz="3825" spc="-7" baseline="-3267" dirty="0">
                <a:latin typeface="Times New Roman"/>
                <a:cs typeface="Times New Roman"/>
              </a:rPr>
              <a:t>.3 </a:t>
            </a:r>
            <a:r>
              <a:rPr sz="3825" baseline="-3267" dirty="0">
                <a:latin typeface="Times New Roman"/>
                <a:cs typeface="Times New Roman"/>
              </a:rPr>
              <a:t>=</a:t>
            </a:r>
            <a:r>
              <a:rPr sz="3825" spc="-637" baseline="-3267" dirty="0">
                <a:latin typeface="Times New Roman"/>
                <a:cs typeface="Times New Roman"/>
              </a:rPr>
              <a:t> </a:t>
            </a:r>
            <a:r>
              <a:rPr lang="it-IT" sz="3825" spc="-637" baseline="-3267" dirty="0">
                <a:latin typeface="Times New Roman"/>
                <a:cs typeface="Times New Roman"/>
              </a:rPr>
              <a:t>0</a:t>
            </a:r>
            <a:r>
              <a:rPr sz="3825" baseline="-3267" dirty="0">
                <a:latin typeface="Times New Roman"/>
                <a:cs typeface="Times New Roman"/>
              </a:rPr>
              <a:t>.151</a:t>
            </a:r>
          </a:p>
          <a:p>
            <a:pPr marL="260985" indent="-223520">
              <a:lnSpc>
                <a:spcPts val="2970"/>
              </a:lnSpc>
              <a:spcBef>
                <a:spcPts val="175"/>
              </a:spcBef>
              <a:buClr>
                <a:srgbClr val="FFCC00"/>
              </a:buClr>
              <a:buFont typeface="Arial"/>
              <a:buChar char="•"/>
              <a:tabLst>
                <a:tab pos="261620" algn="l"/>
              </a:tabLst>
            </a:pPr>
            <a:r>
              <a:rPr sz="2550" spc="-5" dirty="0">
                <a:latin typeface="Times New Roman"/>
                <a:cs typeface="Times New Roman"/>
              </a:rPr>
              <a:t>Calcoliamo gli “effetti” </a:t>
            </a:r>
            <a:r>
              <a:rPr sz="2550" spc="5" dirty="0">
                <a:latin typeface="Times New Roman"/>
                <a:cs typeface="Times New Roman"/>
              </a:rPr>
              <a:t>di </a:t>
            </a:r>
            <a:r>
              <a:rPr sz="2550" dirty="0">
                <a:latin typeface="Times New Roman"/>
                <a:cs typeface="Times New Roman"/>
              </a:rPr>
              <a:t>un </a:t>
            </a:r>
            <a:r>
              <a:rPr sz="2550" spc="-10" dirty="0">
                <a:latin typeface="Times New Roman"/>
                <a:cs typeface="Times New Roman"/>
              </a:rPr>
              <a:t>incremento </a:t>
            </a:r>
            <a:r>
              <a:rPr sz="2550" dirty="0">
                <a:latin typeface="Times New Roman"/>
                <a:cs typeface="Times New Roman"/>
              </a:rPr>
              <a:t>di </a:t>
            </a:r>
            <a:r>
              <a:rPr sz="2550" i="1" dirty="0">
                <a:latin typeface="Times New Roman"/>
                <a:cs typeface="Times New Roman"/>
              </a:rPr>
              <a:t>PI </a:t>
            </a:r>
            <a:r>
              <a:rPr sz="2550" dirty="0">
                <a:latin typeface="Times New Roman"/>
                <a:cs typeface="Times New Roman"/>
              </a:rPr>
              <a:t>da 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.3 </a:t>
            </a:r>
            <a:r>
              <a:rPr sz="2550" dirty="0">
                <a:latin typeface="Times New Roman"/>
                <a:cs typeface="Times New Roman"/>
              </a:rPr>
              <a:t>a</a:t>
            </a:r>
            <a:r>
              <a:rPr sz="2550" spc="-45" dirty="0">
                <a:latin typeface="Times New Roman"/>
                <a:cs typeface="Times New Roman"/>
              </a:rPr>
              <a:t> </a:t>
            </a:r>
            <a:r>
              <a:rPr lang="it-IT" sz="2550" spc="-45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.4:</a:t>
            </a:r>
            <a:endParaRPr sz="2550" dirty="0">
              <a:latin typeface="Times New Roman"/>
              <a:cs typeface="Times New Roman"/>
            </a:endParaRPr>
          </a:p>
          <a:p>
            <a:pPr marL="523875">
              <a:lnSpc>
                <a:spcPts val="3200"/>
              </a:lnSpc>
            </a:pPr>
            <a:r>
              <a:rPr sz="2400" i="1" spc="-142" baseline="5208" dirty="0">
                <a:latin typeface="Times New Roman"/>
                <a:cs typeface="Times New Roman"/>
              </a:rPr>
              <a:t>P</a:t>
            </a:r>
            <a:r>
              <a:rPr sz="4200" spc="-142" baseline="2976" dirty="0">
                <a:latin typeface="Symbol"/>
                <a:cs typeface="Symbol"/>
              </a:rPr>
              <a:t></a:t>
            </a:r>
            <a:r>
              <a:rPr sz="2400" i="1" spc="-142" baseline="5208" dirty="0">
                <a:latin typeface="Times New Roman"/>
                <a:cs typeface="Times New Roman"/>
              </a:rPr>
              <a:t>R</a:t>
            </a:r>
            <a:r>
              <a:rPr sz="2400" spc="-142" baseline="20833" dirty="0">
                <a:latin typeface="Times New Roman"/>
                <a:cs typeface="Times New Roman"/>
              </a:rPr>
              <a:t>ˆ</a:t>
            </a:r>
            <a:r>
              <a:rPr sz="2400" i="1" spc="-142" baseline="5208" dirty="0">
                <a:latin typeface="Times New Roman"/>
                <a:cs typeface="Times New Roman"/>
              </a:rPr>
              <a:t>ifiuto </a:t>
            </a:r>
            <a:r>
              <a:rPr sz="2400" spc="-7" baseline="5208" dirty="0">
                <a:latin typeface="Symbol"/>
                <a:cs typeface="Symbol"/>
              </a:rPr>
              <a:t></a:t>
            </a:r>
            <a:r>
              <a:rPr sz="2400" spc="-7" baseline="5208" dirty="0">
                <a:latin typeface="Times New Roman"/>
                <a:cs typeface="Times New Roman"/>
              </a:rPr>
              <a:t> 1 | </a:t>
            </a:r>
            <a:r>
              <a:rPr sz="2400" i="1" spc="-15" baseline="5208" dirty="0">
                <a:latin typeface="Times New Roman"/>
                <a:cs typeface="Times New Roman"/>
              </a:rPr>
              <a:t>PI </a:t>
            </a:r>
            <a:r>
              <a:rPr sz="2400" spc="-7" baseline="5208" dirty="0">
                <a:latin typeface="Symbol"/>
                <a:cs typeface="Symbol"/>
              </a:rPr>
              <a:t></a:t>
            </a:r>
            <a:r>
              <a:rPr sz="2400" spc="-7" baseline="5208" dirty="0">
                <a:latin typeface="Times New Roman"/>
                <a:cs typeface="Times New Roman"/>
              </a:rPr>
              <a:t> </a:t>
            </a:r>
            <a:r>
              <a:rPr sz="2400" spc="-112" baseline="5208" dirty="0">
                <a:latin typeface="Times New Roman"/>
                <a:cs typeface="Times New Roman"/>
              </a:rPr>
              <a:t>0.4</a:t>
            </a:r>
            <a:r>
              <a:rPr sz="4200" spc="-112" baseline="2976" dirty="0">
                <a:latin typeface="Symbol"/>
                <a:cs typeface="Symbol"/>
              </a:rPr>
              <a:t></a:t>
            </a:r>
            <a:r>
              <a:rPr sz="4200" spc="-112" baseline="2976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= </a:t>
            </a:r>
            <a:r>
              <a:rPr sz="2550" spc="-5" dirty="0">
                <a:latin typeface="Times New Roman"/>
                <a:cs typeface="Times New Roman"/>
              </a:rPr>
              <a:t>-.080 </a:t>
            </a:r>
            <a:r>
              <a:rPr sz="2550" dirty="0">
                <a:latin typeface="Times New Roman"/>
                <a:cs typeface="Times New Roman"/>
              </a:rPr>
              <a:t>+ 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spc="-5" dirty="0">
                <a:latin typeface="Times New Roman"/>
                <a:cs typeface="Times New Roman"/>
              </a:rPr>
              <a:t>.604</a:t>
            </a:r>
            <a:r>
              <a:rPr sz="2550" spc="-5" dirty="0">
                <a:latin typeface="Symbol"/>
                <a:cs typeface="Symbol"/>
              </a:rPr>
              <a:t></a:t>
            </a:r>
            <a:r>
              <a:rPr sz="2550" spc="-5" dirty="0">
                <a:latin typeface="Times New Roman"/>
                <a:cs typeface="Times New Roman"/>
              </a:rPr>
              <a:t>.4 </a:t>
            </a:r>
            <a:r>
              <a:rPr sz="2550" dirty="0">
                <a:latin typeface="Times New Roman"/>
                <a:cs typeface="Times New Roman"/>
              </a:rPr>
              <a:t>=</a:t>
            </a:r>
            <a:r>
              <a:rPr lang="it-IT" sz="2550" dirty="0">
                <a:latin typeface="Times New Roman"/>
                <a:cs typeface="Times New Roman"/>
              </a:rPr>
              <a:t>0</a:t>
            </a:r>
            <a:r>
              <a:rPr sz="2550" spc="-310" dirty="0">
                <a:latin typeface="Times New Roman"/>
                <a:cs typeface="Times New Roman"/>
              </a:rPr>
              <a:t> </a:t>
            </a:r>
            <a:r>
              <a:rPr sz="2550" dirty="0">
                <a:latin typeface="Times New Roman"/>
                <a:cs typeface="Times New Roman"/>
              </a:rPr>
              <a:t>.212</a:t>
            </a:r>
          </a:p>
          <a:p>
            <a:pPr marL="485775" marR="30480">
              <a:lnSpc>
                <a:spcPts val="2940"/>
              </a:lnSpc>
              <a:spcBef>
                <a:spcPts val="130"/>
              </a:spcBef>
              <a:tabLst>
                <a:tab pos="4302760" algn="l"/>
              </a:tabLst>
            </a:pPr>
            <a:r>
              <a:rPr sz="2550" spc="-5" dirty="0">
                <a:latin typeface="Times New Roman"/>
                <a:cs typeface="Times New Roman"/>
              </a:rPr>
              <a:t>L’effetto sulla</a:t>
            </a:r>
            <a:r>
              <a:rPr sz="2550" spc="1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probabilità</a:t>
            </a:r>
            <a:r>
              <a:rPr sz="2550" dirty="0">
                <a:latin typeface="Times New Roman"/>
                <a:cs typeface="Times New Roman"/>
              </a:rPr>
              <a:t> di	</a:t>
            </a:r>
            <a:r>
              <a:rPr sz="2550" spc="-5" dirty="0">
                <a:latin typeface="Times New Roman"/>
                <a:cs typeface="Times New Roman"/>
              </a:rPr>
              <a:t>rifiuto </a:t>
            </a:r>
            <a:r>
              <a:rPr sz="2550" dirty="0">
                <a:latin typeface="Times New Roman"/>
                <a:cs typeface="Times New Roman"/>
              </a:rPr>
              <a:t>di </a:t>
            </a:r>
            <a:r>
              <a:rPr sz="2550" spc="-5" dirty="0">
                <a:latin typeface="Times New Roman"/>
                <a:cs typeface="Times New Roman"/>
              </a:rPr>
              <a:t>un cambiamento di </a:t>
            </a:r>
            <a:r>
              <a:rPr sz="2550" i="1" dirty="0">
                <a:latin typeface="Times New Roman"/>
                <a:cs typeface="Times New Roman"/>
              </a:rPr>
              <a:t>PI  </a:t>
            </a:r>
            <a:r>
              <a:rPr sz="2550" dirty="0">
                <a:latin typeface="Times New Roman"/>
                <a:cs typeface="Times New Roman"/>
              </a:rPr>
              <a:t>da 0.3 a </a:t>
            </a:r>
            <a:r>
              <a:rPr sz="2550" spc="-5" dirty="0">
                <a:latin typeface="Times New Roman"/>
                <a:cs typeface="Times New Roman"/>
              </a:rPr>
              <a:t>0.4 </a:t>
            </a:r>
            <a:r>
              <a:rPr sz="2550" dirty="0">
                <a:latin typeface="Times New Roman"/>
                <a:cs typeface="Times New Roman"/>
              </a:rPr>
              <a:t>è </a:t>
            </a:r>
            <a:r>
              <a:rPr sz="2550" spc="-5" dirty="0">
                <a:latin typeface="Times New Roman"/>
                <a:cs typeface="Times New Roman"/>
              </a:rPr>
              <a:t>pari </a:t>
            </a:r>
            <a:r>
              <a:rPr sz="2550" dirty="0">
                <a:latin typeface="Times New Roman"/>
                <a:cs typeface="Times New Roman"/>
              </a:rPr>
              <a:t>ad un </a:t>
            </a:r>
            <a:r>
              <a:rPr sz="2550" spc="-5" dirty="0">
                <a:latin typeface="Times New Roman"/>
                <a:cs typeface="Times New Roman"/>
              </a:rPr>
              <a:t>incremento della probabilità </a:t>
            </a:r>
            <a:r>
              <a:rPr sz="2550" spc="5" dirty="0">
                <a:latin typeface="Times New Roman"/>
                <a:cs typeface="Times New Roman"/>
              </a:rPr>
              <a:t>di </a:t>
            </a:r>
            <a:r>
              <a:rPr sz="2550" spc="-5" dirty="0">
                <a:latin typeface="Times New Roman"/>
                <a:cs typeface="Times New Roman"/>
              </a:rPr>
              <a:t>0.061,  cioè, </a:t>
            </a:r>
            <a:r>
              <a:rPr sz="2550" dirty="0">
                <a:latin typeface="Times New Roman"/>
                <a:cs typeface="Times New Roman"/>
              </a:rPr>
              <a:t>di</a:t>
            </a:r>
            <a:r>
              <a:rPr sz="2550" spc="-20" dirty="0">
                <a:latin typeface="Times New Roman"/>
                <a:cs typeface="Times New Roman"/>
              </a:rPr>
              <a:t> </a:t>
            </a:r>
            <a:r>
              <a:rPr sz="2550" spc="-5" dirty="0">
                <a:latin typeface="Times New Roman"/>
                <a:cs typeface="Times New Roman"/>
              </a:rPr>
              <a:t>6.1%</a:t>
            </a:r>
            <a:endParaRPr sz="2550" dirty="0">
              <a:latin typeface="Times New Roman"/>
              <a:cs typeface="Times New Roman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AE5748B-CC2E-4CF5-81F2-2656F3D87AA3}"/>
              </a:ext>
            </a:extLst>
          </p:cNvPr>
          <p:cNvSpPr txBox="1"/>
          <p:nvPr/>
        </p:nvSpPr>
        <p:spPr>
          <a:xfrm>
            <a:off x="1927305" y="806450"/>
            <a:ext cx="5781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Variabile </a:t>
            </a:r>
            <a:r>
              <a:rPr lang="it-IT" dirty="0" err="1"/>
              <a:t>dipentente</a:t>
            </a:r>
            <a:r>
              <a:rPr lang="it-IT" dirty="0"/>
              <a:t>= Rifiuto=1 e Accetto=0</a:t>
            </a:r>
          </a:p>
          <a:p>
            <a:r>
              <a:rPr lang="it-IT" dirty="0"/>
              <a:t>PI=  rata/reddito mensile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01838" y="1749408"/>
            <a:ext cx="4892040" cy="4044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sz="2450" spc="10" dirty="0">
                <a:latin typeface="Times New Roman"/>
                <a:cs typeface="Times New Roman"/>
              </a:rPr>
              <a:t>Includiamo </a:t>
            </a:r>
            <a:r>
              <a:rPr sz="2450" spc="15" dirty="0">
                <a:latin typeface="Times New Roman"/>
                <a:cs typeface="Times New Roman"/>
              </a:rPr>
              <a:t>un </a:t>
            </a:r>
            <a:r>
              <a:rPr sz="2450" spc="5" dirty="0">
                <a:latin typeface="Times New Roman"/>
                <a:cs typeface="Times New Roman"/>
              </a:rPr>
              <a:t>altro </a:t>
            </a:r>
            <a:r>
              <a:rPr sz="2450" spc="10" dirty="0">
                <a:latin typeface="Times New Roman"/>
                <a:cs typeface="Times New Roman"/>
              </a:rPr>
              <a:t>regressore, </a:t>
            </a:r>
            <a:r>
              <a:rPr sz="2450" i="1" spc="15" dirty="0">
                <a:latin typeface="Times New Roman"/>
                <a:cs typeface="Times New Roman"/>
              </a:rPr>
              <a:t>black</a:t>
            </a:r>
            <a:r>
              <a:rPr sz="2450" i="1" spc="-6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:</a:t>
            </a:r>
            <a:endParaRPr sz="245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20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3" name="object 3"/>
          <p:cNvSpPr txBox="1"/>
          <p:nvPr/>
        </p:nvSpPr>
        <p:spPr>
          <a:xfrm>
            <a:off x="1907560" y="2182053"/>
            <a:ext cx="882015" cy="37211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20"/>
              </a:spcBef>
            </a:pPr>
            <a:r>
              <a:rPr sz="2250" i="1" spc="-420" dirty="0">
                <a:latin typeface="Times New Roman"/>
                <a:cs typeface="Times New Roman"/>
              </a:rPr>
              <a:t>R</a:t>
            </a:r>
            <a:r>
              <a:rPr sz="3375" spc="-630" baseline="14814" dirty="0">
                <a:latin typeface="Times New Roman"/>
                <a:cs typeface="Times New Roman"/>
              </a:rPr>
              <a:t>ˆ</a:t>
            </a:r>
            <a:r>
              <a:rPr sz="3375" spc="-547" baseline="14814" dirty="0">
                <a:latin typeface="Times New Roman"/>
                <a:cs typeface="Times New Roman"/>
              </a:rPr>
              <a:t> </a:t>
            </a:r>
            <a:r>
              <a:rPr sz="2250" i="1" spc="5" dirty="0">
                <a:latin typeface="Times New Roman"/>
                <a:cs typeface="Times New Roman"/>
              </a:rPr>
              <a:t>ifiuto</a:t>
            </a:r>
            <a:endParaRPr sz="225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35464" y="2212686"/>
            <a:ext cx="4892040" cy="781624"/>
          </a:xfrm>
          <a:prstGeom prst="rect">
            <a:avLst/>
          </a:prstGeom>
        </p:spPr>
        <p:txBody>
          <a:bodyPr vert="horz" wrap="square" lIns="0" tIns="37465" rIns="0" bIns="0" rtlCol="0">
            <a:spAutoFit/>
          </a:bodyPr>
          <a:lstStyle/>
          <a:p>
            <a:pPr marL="215900" marR="5080" indent="-203835">
              <a:lnSpc>
                <a:spcPts val="2860"/>
              </a:lnSpc>
              <a:spcBef>
                <a:spcPts val="295"/>
              </a:spcBef>
              <a:tabLst>
                <a:tab pos="1136650" algn="l"/>
                <a:tab pos="2348230" algn="l"/>
                <a:tab pos="3033395" algn="l"/>
              </a:tabLst>
            </a:pPr>
            <a:r>
              <a:rPr sz="2450" spc="20" dirty="0">
                <a:latin typeface="Times New Roman"/>
                <a:cs typeface="Times New Roman"/>
              </a:rPr>
              <a:t>= </a:t>
            </a:r>
            <a:r>
              <a:rPr sz="2450" spc="10" dirty="0">
                <a:latin typeface="Times New Roman"/>
                <a:cs typeface="Times New Roman"/>
              </a:rPr>
              <a:t>-</a:t>
            </a:r>
            <a:r>
              <a:rPr lang="it-IT" sz="2450" spc="10" dirty="0">
                <a:latin typeface="Times New Roman"/>
                <a:cs typeface="Times New Roman"/>
              </a:rPr>
              <a:t>0</a:t>
            </a:r>
            <a:r>
              <a:rPr sz="2450" spc="10" dirty="0">
                <a:latin typeface="Times New Roman"/>
                <a:cs typeface="Times New Roman"/>
              </a:rPr>
              <a:t>.091 </a:t>
            </a:r>
            <a:r>
              <a:rPr sz="2450" spc="20" dirty="0">
                <a:latin typeface="Times New Roman"/>
                <a:cs typeface="Times New Roman"/>
              </a:rPr>
              <a:t>+</a:t>
            </a:r>
            <a:r>
              <a:rPr sz="2450" spc="-5" dirty="0">
                <a:latin typeface="Times New Roman"/>
                <a:cs typeface="Times New Roman"/>
              </a:rPr>
              <a:t> </a:t>
            </a:r>
            <a:r>
              <a:rPr lang="it-IT" sz="2450" spc="-5" dirty="0">
                <a:latin typeface="Times New Roman"/>
                <a:cs typeface="Times New Roman"/>
              </a:rPr>
              <a:t>0</a:t>
            </a:r>
            <a:r>
              <a:rPr sz="2450" spc="10" dirty="0">
                <a:latin typeface="Times New Roman"/>
                <a:cs typeface="Times New Roman"/>
              </a:rPr>
              <a:t>.559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PI	</a:t>
            </a:r>
            <a:r>
              <a:rPr sz="2450" spc="20" dirty="0">
                <a:latin typeface="Times New Roman"/>
                <a:cs typeface="Times New Roman"/>
              </a:rPr>
              <a:t>+</a:t>
            </a:r>
            <a:r>
              <a:rPr lang="it-IT" sz="2450" spc="20" dirty="0">
                <a:latin typeface="Times New Roman"/>
                <a:cs typeface="Times New Roman"/>
              </a:rPr>
              <a:t>0</a:t>
            </a:r>
            <a:r>
              <a:rPr sz="2450" spc="10" dirty="0">
                <a:latin typeface="Times New Roman"/>
                <a:cs typeface="Times New Roman"/>
              </a:rPr>
              <a:t>.177</a:t>
            </a:r>
            <a:r>
              <a:rPr sz="2450" i="1" spc="10" dirty="0">
                <a:latin typeface="Times New Roman"/>
                <a:cs typeface="Times New Roman"/>
              </a:rPr>
              <a:t>black  </a:t>
            </a:r>
            <a:r>
              <a:rPr sz="2450" spc="15" dirty="0">
                <a:latin typeface="Times New Roman"/>
                <a:cs typeface="Times New Roman"/>
              </a:rPr>
              <a:t>(</a:t>
            </a:r>
            <a:r>
              <a:rPr lang="it-IT" sz="2450" spc="15" dirty="0">
                <a:latin typeface="Times New Roman"/>
                <a:cs typeface="Times New Roman"/>
              </a:rPr>
              <a:t>0</a:t>
            </a:r>
            <a:r>
              <a:rPr sz="2450" spc="15" dirty="0">
                <a:latin typeface="Times New Roman"/>
                <a:cs typeface="Times New Roman"/>
              </a:rPr>
              <a:t>.032)	</a:t>
            </a:r>
            <a:r>
              <a:rPr sz="2450" spc="10" dirty="0">
                <a:latin typeface="Times New Roman"/>
                <a:cs typeface="Times New Roman"/>
              </a:rPr>
              <a:t>(</a:t>
            </a:r>
            <a:r>
              <a:rPr lang="it-IT" sz="2450" spc="10" dirty="0">
                <a:latin typeface="Times New Roman"/>
                <a:cs typeface="Times New Roman"/>
              </a:rPr>
              <a:t>0</a:t>
            </a:r>
            <a:r>
              <a:rPr sz="2450" spc="10" dirty="0">
                <a:latin typeface="Times New Roman"/>
                <a:cs typeface="Times New Roman"/>
              </a:rPr>
              <a:t>.098)		</a:t>
            </a:r>
            <a:r>
              <a:rPr sz="2450" spc="15" dirty="0">
                <a:latin typeface="Times New Roman"/>
                <a:cs typeface="Times New Roman"/>
              </a:rPr>
              <a:t>(</a:t>
            </a:r>
            <a:r>
              <a:rPr lang="it-IT" sz="2450" spc="15" dirty="0">
                <a:latin typeface="Times New Roman"/>
                <a:cs typeface="Times New Roman"/>
              </a:rPr>
              <a:t>0</a:t>
            </a:r>
            <a:r>
              <a:rPr sz="2450" spc="15" dirty="0">
                <a:latin typeface="Times New Roman"/>
                <a:cs typeface="Times New Roman"/>
              </a:rPr>
              <a:t>.025)</a:t>
            </a:r>
            <a:endParaRPr sz="2450" dirty="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51038" y="3300251"/>
            <a:ext cx="7458075" cy="3084195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35"/>
              </a:spcBef>
            </a:pPr>
            <a:r>
              <a:rPr sz="2450" spc="10" dirty="0">
                <a:latin typeface="Times New Roman"/>
                <a:cs typeface="Times New Roman"/>
              </a:rPr>
              <a:t>Probabilità prevista di</a:t>
            </a:r>
            <a:r>
              <a:rPr sz="2450" spc="-3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rifiuto:</a:t>
            </a:r>
            <a:endParaRPr sz="2450" dirty="0">
              <a:latin typeface="Times New Roman"/>
              <a:cs typeface="Times New Roman"/>
            </a:endParaRPr>
          </a:p>
          <a:p>
            <a:pPr marL="281940" indent="-219075">
              <a:lnSpc>
                <a:spcPts val="2565"/>
              </a:lnSpc>
              <a:spcBef>
                <a:spcPts val="100"/>
              </a:spcBef>
              <a:buClr>
                <a:srgbClr val="FFCC00"/>
              </a:buClr>
              <a:buFont typeface="Arial"/>
              <a:buChar char="•"/>
              <a:tabLst>
                <a:tab pos="282575" algn="l"/>
              </a:tabLst>
            </a:pPr>
            <a:r>
              <a:rPr sz="2450" spc="10" dirty="0">
                <a:latin typeface="Times New Roman"/>
                <a:cs typeface="Times New Roman"/>
              </a:rPr>
              <a:t>Per i richiedenti neri </a:t>
            </a:r>
            <a:r>
              <a:rPr sz="2450" spc="15" dirty="0">
                <a:latin typeface="Times New Roman"/>
                <a:cs typeface="Times New Roman"/>
              </a:rPr>
              <a:t>con </a:t>
            </a:r>
            <a:r>
              <a:rPr sz="2450" i="1" spc="15" dirty="0">
                <a:latin typeface="Times New Roman"/>
                <a:cs typeface="Times New Roman"/>
              </a:rPr>
              <a:t>PI </a:t>
            </a:r>
            <a:r>
              <a:rPr sz="2450" spc="20" dirty="0">
                <a:latin typeface="Times New Roman"/>
                <a:cs typeface="Times New Roman"/>
              </a:rPr>
              <a:t>=</a:t>
            </a:r>
            <a:r>
              <a:rPr sz="2450" spc="-9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0.3:</a:t>
            </a:r>
            <a:endParaRPr sz="2450" dirty="0">
              <a:latin typeface="Times New Roman"/>
              <a:cs typeface="Times New Roman"/>
            </a:endParaRPr>
          </a:p>
          <a:p>
            <a:pPr marL="549275">
              <a:lnSpc>
                <a:spcPts val="3550"/>
              </a:lnSpc>
            </a:pPr>
            <a:r>
              <a:rPr sz="2775" i="1" spc="22" baseline="9009" dirty="0">
                <a:latin typeface="Times New Roman"/>
                <a:cs typeface="Times New Roman"/>
              </a:rPr>
              <a:t>P </a:t>
            </a:r>
            <a:r>
              <a:rPr sz="4950" spc="-157" baseline="5050" dirty="0">
                <a:latin typeface="Symbol"/>
                <a:cs typeface="Symbol"/>
              </a:rPr>
              <a:t></a:t>
            </a:r>
            <a:r>
              <a:rPr sz="2775" i="1" spc="-157" baseline="9009" dirty="0">
                <a:latin typeface="Times New Roman"/>
                <a:cs typeface="Times New Roman"/>
              </a:rPr>
              <a:t>R</a:t>
            </a:r>
            <a:r>
              <a:rPr sz="2775" spc="-157" baseline="24024" dirty="0">
                <a:latin typeface="Times New Roman"/>
                <a:cs typeface="Times New Roman"/>
              </a:rPr>
              <a:t>ˆ</a:t>
            </a:r>
            <a:r>
              <a:rPr sz="2775" i="1" spc="-157" baseline="9009" dirty="0">
                <a:latin typeface="Times New Roman"/>
                <a:cs typeface="Times New Roman"/>
              </a:rPr>
              <a:t>ifiuto </a:t>
            </a:r>
            <a:r>
              <a:rPr sz="2775" spc="15" baseline="9009" dirty="0">
                <a:latin typeface="Symbol"/>
                <a:cs typeface="Symbol"/>
              </a:rPr>
              <a:t></a:t>
            </a:r>
            <a:r>
              <a:rPr sz="2775" spc="15" baseline="9009" dirty="0">
                <a:latin typeface="Times New Roman"/>
                <a:cs typeface="Times New Roman"/>
              </a:rPr>
              <a:t> </a:t>
            </a:r>
            <a:r>
              <a:rPr sz="2775" spc="-315" baseline="9009" dirty="0">
                <a:latin typeface="Times New Roman"/>
                <a:cs typeface="Times New Roman"/>
              </a:rPr>
              <a:t>1</a:t>
            </a:r>
            <a:r>
              <a:rPr sz="4950" spc="-315" baseline="5050" dirty="0">
                <a:latin typeface="Symbol"/>
                <a:cs typeface="Symbol"/>
              </a:rPr>
              <a:t></a:t>
            </a:r>
            <a:r>
              <a:rPr sz="4950" spc="-315" baseline="505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= </a:t>
            </a:r>
            <a:r>
              <a:rPr sz="2450" spc="15" dirty="0">
                <a:latin typeface="Times New Roman"/>
                <a:cs typeface="Times New Roman"/>
              </a:rPr>
              <a:t>-</a:t>
            </a:r>
            <a:r>
              <a:rPr lang="it-IT" sz="2450" spc="15" dirty="0">
                <a:latin typeface="Times New Roman"/>
                <a:cs typeface="Times New Roman"/>
              </a:rPr>
              <a:t>0</a:t>
            </a:r>
            <a:r>
              <a:rPr sz="2450" spc="15" dirty="0">
                <a:latin typeface="Times New Roman"/>
                <a:cs typeface="Times New Roman"/>
              </a:rPr>
              <a:t>.091 </a:t>
            </a:r>
            <a:r>
              <a:rPr sz="2450" spc="20" dirty="0">
                <a:latin typeface="Times New Roman"/>
                <a:cs typeface="Times New Roman"/>
              </a:rPr>
              <a:t>+ </a:t>
            </a:r>
            <a:r>
              <a:rPr lang="it-IT" sz="2450" spc="20" dirty="0">
                <a:latin typeface="Times New Roman"/>
                <a:cs typeface="Times New Roman"/>
              </a:rPr>
              <a:t>0</a:t>
            </a:r>
            <a:r>
              <a:rPr sz="2450" spc="10" dirty="0">
                <a:latin typeface="Times New Roman"/>
                <a:cs typeface="Times New Roman"/>
              </a:rPr>
              <a:t>.559</a:t>
            </a:r>
            <a:r>
              <a:rPr sz="2450" spc="10" dirty="0">
                <a:latin typeface="Symbol"/>
                <a:cs typeface="Symbol"/>
              </a:rPr>
              <a:t></a:t>
            </a:r>
            <a:r>
              <a:rPr sz="2450" spc="10" dirty="0">
                <a:latin typeface="Times New Roman"/>
                <a:cs typeface="Times New Roman"/>
              </a:rPr>
              <a:t>.3 </a:t>
            </a:r>
            <a:r>
              <a:rPr sz="2450" spc="20" dirty="0">
                <a:latin typeface="Times New Roman"/>
                <a:cs typeface="Times New Roman"/>
              </a:rPr>
              <a:t>+ </a:t>
            </a:r>
            <a:r>
              <a:rPr lang="it-IT" sz="2450" spc="20" dirty="0">
                <a:latin typeface="Times New Roman"/>
                <a:cs typeface="Times New Roman"/>
              </a:rPr>
              <a:t>0</a:t>
            </a:r>
            <a:r>
              <a:rPr sz="2450" spc="15" dirty="0">
                <a:latin typeface="Times New Roman"/>
                <a:cs typeface="Times New Roman"/>
              </a:rPr>
              <a:t>.177</a:t>
            </a:r>
            <a:r>
              <a:rPr sz="2450" spc="15" dirty="0">
                <a:latin typeface="Symbol"/>
                <a:cs typeface="Symbol"/>
              </a:rPr>
              <a:t></a:t>
            </a:r>
            <a:r>
              <a:rPr sz="2450" spc="15" dirty="0">
                <a:latin typeface="Times New Roman"/>
                <a:cs typeface="Times New Roman"/>
              </a:rPr>
              <a:t>1 </a:t>
            </a:r>
            <a:r>
              <a:rPr sz="2450" spc="20" dirty="0">
                <a:latin typeface="Times New Roman"/>
                <a:cs typeface="Times New Roman"/>
              </a:rPr>
              <a:t>=</a:t>
            </a:r>
            <a:r>
              <a:rPr lang="it-IT" sz="2450" spc="20" dirty="0">
                <a:latin typeface="Times New Roman"/>
                <a:cs typeface="Times New Roman"/>
              </a:rPr>
              <a:t>0</a:t>
            </a:r>
            <a:r>
              <a:rPr sz="2450" spc="-27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.254</a:t>
            </a:r>
            <a:endParaRPr sz="2450" dirty="0">
              <a:latin typeface="Times New Roman"/>
              <a:cs typeface="Times New Roman"/>
            </a:endParaRPr>
          </a:p>
          <a:p>
            <a:pPr marL="281940" indent="-219075">
              <a:lnSpc>
                <a:spcPts val="2530"/>
              </a:lnSpc>
              <a:buClr>
                <a:srgbClr val="FFCC00"/>
              </a:buClr>
              <a:buFont typeface="Arial"/>
              <a:buChar char="•"/>
              <a:tabLst>
                <a:tab pos="282575" algn="l"/>
                <a:tab pos="2941320" algn="l"/>
              </a:tabLst>
            </a:pPr>
            <a:r>
              <a:rPr sz="2450" spc="10" dirty="0">
                <a:latin typeface="Times New Roman"/>
                <a:cs typeface="Times New Roman"/>
              </a:rPr>
              <a:t>Per i bianchi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con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i="1" spc="15" dirty="0">
                <a:latin typeface="Times New Roman"/>
                <a:cs typeface="Times New Roman"/>
              </a:rPr>
              <a:t>PI	</a:t>
            </a:r>
            <a:r>
              <a:rPr sz="2450" spc="20" dirty="0">
                <a:latin typeface="Times New Roman"/>
                <a:cs typeface="Times New Roman"/>
              </a:rPr>
              <a:t>=</a:t>
            </a:r>
            <a:r>
              <a:rPr sz="2450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0.3:</a:t>
            </a:r>
            <a:endParaRPr sz="2450" dirty="0">
              <a:latin typeface="Times New Roman"/>
              <a:cs typeface="Times New Roman"/>
            </a:endParaRPr>
          </a:p>
          <a:p>
            <a:pPr marL="549275">
              <a:lnSpc>
                <a:spcPts val="3550"/>
              </a:lnSpc>
            </a:pPr>
            <a:r>
              <a:rPr sz="2775" i="1" spc="15" baseline="9009" dirty="0">
                <a:latin typeface="Times New Roman"/>
                <a:cs typeface="Times New Roman"/>
              </a:rPr>
              <a:t>P </a:t>
            </a:r>
            <a:r>
              <a:rPr sz="4950" spc="-172" baseline="5050" dirty="0">
                <a:latin typeface="Symbol"/>
                <a:cs typeface="Symbol"/>
              </a:rPr>
              <a:t></a:t>
            </a:r>
            <a:r>
              <a:rPr sz="2775" i="1" spc="-172" baseline="9009" dirty="0">
                <a:latin typeface="Times New Roman"/>
                <a:cs typeface="Times New Roman"/>
              </a:rPr>
              <a:t>R</a:t>
            </a:r>
            <a:r>
              <a:rPr sz="2775" spc="-172" baseline="24024" dirty="0">
                <a:latin typeface="Times New Roman"/>
                <a:cs typeface="Times New Roman"/>
              </a:rPr>
              <a:t>ˆ</a:t>
            </a:r>
            <a:r>
              <a:rPr sz="2775" i="1" spc="-172" baseline="9009" dirty="0">
                <a:latin typeface="Times New Roman"/>
                <a:cs typeface="Times New Roman"/>
              </a:rPr>
              <a:t>ifiuto </a:t>
            </a:r>
            <a:r>
              <a:rPr sz="2775" spc="7" baseline="9009" dirty="0">
                <a:latin typeface="Symbol"/>
                <a:cs typeface="Symbol"/>
              </a:rPr>
              <a:t></a:t>
            </a:r>
            <a:r>
              <a:rPr sz="2775" spc="7" baseline="9009" dirty="0">
                <a:latin typeface="Times New Roman"/>
                <a:cs typeface="Times New Roman"/>
              </a:rPr>
              <a:t> </a:t>
            </a:r>
            <a:r>
              <a:rPr sz="2775" spc="-315" baseline="9009" dirty="0">
                <a:latin typeface="Times New Roman"/>
                <a:cs typeface="Times New Roman"/>
              </a:rPr>
              <a:t>1</a:t>
            </a:r>
            <a:r>
              <a:rPr sz="4950" spc="-315" baseline="5050" dirty="0">
                <a:latin typeface="Symbol"/>
                <a:cs typeface="Symbol"/>
              </a:rPr>
              <a:t></a:t>
            </a:r>
            <a:r>
              <a:rPr sz="4950" spc="-315" baseline="5050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= </a:t>
            </a:r>
            <a:r>
              <a:rPr sz="2450" spc="15" dirty="0">
                <a:latin typeface="Times New Roman"/>
                <a:cs typeface="Times New Roman"/>
              </a:rPr>
              <a:t>-</a:t>
            </a:r>
            <a:r>
              <a:rPr lang="it-IT" sz="2450" spc="15" dirty="0">
                <a:latin typeface="Times New Roman"/>
                <a:cs typeface="Times New Roman"/>
              </a:rPr>
              <a:t>0</a:t>
            </a:r>
            <a:r>
              <a:rPr sz="2450" spc="15" dirty="0">
                <a:latin typeface="Times New Roman"/>
                <a:cs typeface="Times New Roman"/>
              </a:rPr>
              <a:t>.091 </a:t>
            </a:r>
            <a:r>
              <a:rPr sz="2450" spc="20" dirty="0">
                <a:latin typeface="Times New Roman"/>
                <a:cs typeface="Times New Roman"/>
              </a:rPr>
              <a:t>+ </a:t>
            </a:r>
            <a:r>
              <a:rPr sz="2450" spc="10" dirty="0">
                <a:latin typeface="Times New Roman"/>
                <a:cs typeface="Times New Roman"/>
              </a:rPr>
              <a:t>.559</a:t>
            </a:r>
            <a:r>
              <a:rPr sz="2450" spc="10" dirty="0">
                <a:latin typeface="Symbol"/>
                <a:cs typeface="Symbol"/>
              </a:rPr>
              <a:t></a:t>
            </a:r>
            <a:r>
              <a:rPr sz="2450" spc="10" dirty="0">
                <a:latin typeface="Times New Roman"/>
                <a:cs typeface="Times New Roman"/>
              </a:rPr>
              <a:t>.3 </a:t>
            </a:r>
            <a:r>
              <a:rPr sz="2450" spc="20" dirty="0">
                <a:latin typeface="Times New Roman"/>
                <a:cs typeface="Times New Roman"/>
              </a:rPr>
              <a:t>+ </a:t>
            </a:r>
            <a:r>
              <a:rPr sz="2450" spc="15" dirty="0">
                <a:latin typeface="Times New Roman"/>
                <a:cs typeface="Times New Roman"/>
              </a:rPr>
              <a:t>.177</a:t>
            </a:r>
            <a:r>
              <a:rPr sz="2450" spc="15" dirty="0">
                <a:latin typeface="Symbol"/>
                <a:cs typeface="Symbol"/>
              </a:rPr>
              <a:t></a:t>
            </a:r>
            <a:r>
              <a:rPr sz="2450" spc="15" dirty="0">
                <a:latin typeface="Times New Roman"/>
                <a:cs typeface="Times New Roman"/>
              </a:rPr>
              <a:t>0 </a:t>
            </a:r>
            <a:r>
              <a:rPr sz="2450" spc="20" dirty="0">
                <a:latin typeface="Times New Roman"/>
                <a:cs typeface="Times New Roman"/>
              </a:rPr>
              <a:t>=</a:t>
            </a:r>
            <a:r>
              <a:rPr sz="2450" spc="-165" dirty="0">
                <a:latin typeface="Times New Roman"/>
                <a:cs typeface="Times New Roman"/>
              </a:rPr>
              <a:t> </a:t>
            </a:r>
            <a:r>
              <a:rPr sz="2450" spc="10" dirty="0">
                <a:latin typeface="Times New Roman"/>
                <a:cs typeface="Times New Roman"/>
              </a:rPr>
              <a:t>.077</a:t>
            </a:r>
            <a:endParaRPr sz="2450" dirty="0">
              <a:latin typeface="Times New Roman"/>
              <a:cs typeface="Times New Roman"/>
            </a:endParaRPr>
          </a:p>
          <a:p>
            <a:pPr marL="281940" indent="-219075">
              <a:lnSpc>
                <a:spcPts val="2905"/>
              </a:lnSpc>
              <a:buClr>
                <a:srgbClr val="FFCC00"/>
              </a:buClr>
              <a:buFont typeface="Arial"/>
              <a:buChar char="•"/>
              <a:tabLst>
                <a:tab pos="282575" algn="l"/>
              </a:tabLst>
            </a:pPr>
            <a:r>
              <a:rPr sz="2450" spc="15" dirty="0">
                <a:latin typeface="Times New Roman"/>
                <a:cs typeface="Times New Roman"/>
              </a:rPr>
              <a:t>La </a:t>
            </a:r>
            <a:r>
              <a:rPr sz="2450" spc="5" dirty="0" err="1">
                <a:latin typeface="Times New Roman"/>
                <a:cs typeface="Times New Roman"/>
              </a:rPr>
              <a:t>differenza</a:t>
            </a:r>
            <a:r>
              <a:rPr sz="2450" spc="5" dirty="0">
                <a:latin typeface="Times New Roman"/>
                <a:cs typeface="Times New Roman"/>
              </a:rPr>
              <a:t> </a:t>
            </a:r>
            <a:r>
              <a:rPr sz="2450" spc="20" dirty="0">
                <a:latin typeface="Times New Roman"/>
                <a:cs typeface="Times New Roman"/>
              </a:rPr>
              <a:t>=</a:t>
            </a:r>
            <a:r>
              <a:rPr lang="it-IT" sz="2450" spc="20" dirty="0">
                <a:latin typeface="Times New Roman"/>
                <a:cs typeface="Times New Roman"/>
              </a:rPr>
              <a:t> 0</a:t>
            </a:r>
            <a:r>
              <a:rPr sz="2450" spc="15" dirty="0">
                <a:latin typeface="Times New Roman"/>
                <a:cs typeface="Times New Roman"/>
              </a:rPr>
              <a:t>.177 </a:t>
            </a:r>
            <a:r>
              <a:rPr sz="2450" spc="20" dirty="0">
                <a:latin typeface="Times New Roman"/>
                <a:cs typeface="Times New Roman"/>
              </a:rPr>
              <a:t>= </a:t>
            </a:r>
            <a:r>
              <a:rPr sz="2450" spc="10" dirty="0">
                <a:latin typeface="Times New Roman"/>
                <a:cs typeface="Times New Roman"/>
              </a:rPr>
              <a:t>17.7</a:t>
            </a:r>
            <a:r>
              <a:rPr sz="2450" spc="-85" dirty="0">
                <a:latin typeface="Times New Roman"/>
                <a:cs typeface="Times New Roman"/>
              </a:rPr>
              <a:t> </a:t>
            </a:r>
            <a:r>
              <a:rPr sz="2450" spc="30" dirty="0">
                <a:latin typeface="Times New Roman"/>
                <a:cs typeface="Times New Roman"/>
              </a:rPr>
              <a:t>%</a:t>
            </a:r>
            <a:endParaRPr sz="2450" dirty="0">
              <a:latin typeface="Times New Roman"/>
              <a:cs typeface="Times New Roman"/>
            </a:endParaRPr>
          </a:p>
          <a:p>
            <a:pPr marL="281940" indent="-219075">
              <a:lnSpc>
                <a:spcPts val="2905"/>
              </a:lnSpc>
              <a:spcBef>
                <a:spcPts val="95"/>
              </a:spcBef>
              <a:buClr>
                <a:srgbClr val="FFCC00"/>
              </a:buClr>
              <a:buFont typeface="Arial"/>
              <a:buChar char="•"/>
              <a:tabLst>
                <a:tab pos="282575" algn="l"/>
              </a:tabLst>
            </a:pPr>
            <a:r>
              <a:rPr sz="2450" spc="5" dirty="0">
                <a:latin typeface="Times New Roman"/>
                <a:cs typeface="Times New Roman"/>
              </a:rPr>
              <a:t>Il </a:t>
            </a:r>
            <a:r>
              <a:rPr sz="2450" spc="10" dirty="0">
                <a:latin typeface="Times New Roman"/>
                <a:cs typeface="Times New Roman"/>
              </a:rPr>
              <a:t>coefficient di </a:t>
            </a:r>
            <a:r>
              <a:rPr sz="2450" i="1" spc="10" dirty="0">
                <a:latin typeface="Times New Roman"/>
                <a:cs typeface="Times New Roman"/>
              </a:rPr>
              <a:t>black </a:t>
            </a:r>
            <a:r>
              <a:rPr sz="2450" spc="15" dirty="0">
                <a:latin typeface="Times New Roman"/>
                <a:cs typeface="Times New Roman"/>
              </a:rPr>
              <a:t>è </a:t>
            </a:r>
            <a:r>
              <a:rPr sz="2450" spc="10" dirty="0">
                <a:latin typeface="Times New Roman"/>
                <a:cs typeface="Times New Roman"/>
              </a:rPr>
              <a:t>significativo al</a:t>
            </a:r>
            <a:r>
              <a:rPr sz="2450" spc="-75" dirty="0">
                <a:latin typeface="Times New Roman"/>
                <a:cs typeface="Times New Roman"/>
              </a:rPr>
              <a:t> </a:t>
            </a:r>
            <a:r>
              <a:rPr sz="2450" spc="15" dirty="0">
                <a:latin typeface="Times New Roman"/>
                <a:cs typeface="Times New Roman"/>
              </a:rPr>
              <a:t>5%</a:t>
            </a:r>
            <a:endParaRPr sz="2450" dirty="0">
              <a:latin typeface="Times New Roman"/>
              <a:cs typeface="Times New Roman"/>
            </a:endParaRPr>
          </a:p>
          <a:p>
            <a:pPr marL="281940" indent="-219075">
              <a:lnSpc>
                <a:spcPts val="2905"/>
              </a:lnSpc>
              <a:buClr>
                <a:srgbClr val="FFCC00"/>
              </a:buClr>
              <a:buSzPct val="46938"/>
              <a:buFont typeface="Arial"/>
              <a:buChar char="•"/>
              <a:tabLst>
                <a:tab pos="281940" algn="l"/>
                <a:tab pos="282575" algn="l"/>
              </a:tabLst>
            </a:pPr>
            <a:r>
              <a:rPr sz="2450" i="1" spc="10" dirty="0">
                <a:latin typeface="Times New Roman"/>
                <a:cs typeface="Times New Roman"/>
              </a:rPr>
              <a:t>Tuttavia ci possono </a:t>
            </a:r>
            <a:r>
              <a:rPr sz="2450" i="1" spc="5" dirty="0">
                <a:latin typeface="Times New Roman"/>
                <a:cs typeface="Times New Roman"/>
              </a:rPr>
              <a:t>essere </a:t>
            </a:r>
            <a:r>
              <a:rPr sz="2450" i="1" spc="15" dirty="0">
                <a:latin typeface="Times New Roman"/>
                <a:cs typeface="Times New Roman"/>
              </a:rPr>
              <a:t>ancora </a:t>
            </a:r>
            <a:r>
              <a:rPr sz="2450" i="1" spc="10" dirty="0">
                <a:latin typeface="Times New Roman"/>
                <a:cs typeface="Times New Roman"/>
              </a:rPr>
              <a:t>delle variabili</a:t>
            </a:r>
            <a:r>
              <a:rPr sz="2450" i="1" spc="-55" dirty="0">
                <a:latin typeface="Times New Roman"/>
                <a:cs typeface="Times New Roman"/>
              </a:rPr>
              <a:t> </a:t>
            </a:r>
            <a:r>
              <a:rPr sz="2450" i="1" spc="10" dirty="0">
                <a:latin typeface="Times New Roman"/>
                <a:cs typeface="Times New Roman"/>
              </a:rPr>
              <a:t>omesse</a:t>
            </a:r>
            <a:endParaRPr sz="245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392</TotalTime>
  <Words>3123</Words>
  <Application>Microsoft Office PowerPoint</Application>
  <PresentationFormat>Personalizzato</PresentationFormat>
  <Paragraphs>478</Paragraphs>
  <Slides>41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Symbol</vt:lpstr>
      <vt:lpstr>Times New Roman</vt:lpstr>
      <vt:lpstr>Office Theme</vt:lpstr>
      <vt:lpstr>Presentazione standard di PowerPoint</vt:lpstr>
      <vt:lpstr>Regressione con una variabile  dipendente binaria</vt:lpstr>
      <vt:lpstr>Es: etnia e richiesta di mutuo  The Boston Fed HMDA (Home Mortgage Disclosure Act) data set</vt:lpstr>
      <vt:lpstr>Il modello lineare di probabilità</vt:lpstr>
      <vt:lpstr>Modello lineare</vt:lpstr>
      <vt:lpstr>Quando Y è binaria, il modello di regressione lineare</vt:lpstr>
      <vt:lpstr>Presentazione standard di PowerPoint</vt:lpstr>
      <vt:lpstr>Presentazione standard di PowerPoint</vt:lpstr>
      <vt:lpstr>Presentazione standard di PowerPoint</vt:lpstr>
      <vt:lpstr>Sommario</vt:lpstr>
      <vt:lpstr>Regressioni Probit e Logit</vt:lpstr>
      <vt:lpstr>Presentazione standard di PowerPoint</vt:lpstr>
      <vt:lpstr>Regressione Probit: modella la probabilità che Y=1 usando  la funzione cumulata di una normale standardizzata quando z</vt:lpstr>
      <vt:lpstr>Presentazione standard di PowerPoint</vt:lpstr>
      <vt:lpstr>Presentazione standard di PowerPoint</vt:lpstr>
      <vt:lpstr>Es</vt:lpstr>
      <vt:lpstr>PRˆifiuto  1 | PI  = Φ(-2.19 + 2.97PI)</vt:lpstr>
      <vt:lpstr>Regressione multipla Probit</vt:lpstr>
      <vt:lpstr>Presentazione standard di PowerPoint</vt:lpstr>
      <vt:lpstr>PRˆifiuto  1 | PI , black </vt:lpstr>
      <vt:lpstr>Logit Regression</vt:lpstr>
      <vt:lpstr>Pr(Y = 1|X) = F(β0 + β1X)</vt:lpstr>
      <vt:lpstr>Presentazione standard di PowerPoint</vt:lpstr>
      <vt:lpstr>Stima e inferenza nei modelli probit  e logit</vt:lpstr>
      <vt:lpstr>Stime di massimoverosimiglianza  di Probit</vt:lpstr>
      <vt:lpstr>La massimoverosimiglianza di un  probit con una X</vt:lpstr>
      <vt:lpstr>f(β0,β1; Y1,…,Yn|X1,…,Xn)</vt:lpstr>
      <vt:lpstr>La funzione ML per un logit</vt:lpstr>
      <vt:lpstr>Misure di bontà della  regressioneper logit e probit</vt:lpstr>
      <vt:lpstr>Esempio Dati MDA</vt:lpstr>
      <vt:lpstr>The HMDA Data Set …in lab</vt:lpstr>
      <vt:lpstr>La decisione della banca</vt:lpstr>
      <vt:lpstr>Regressione</vt:lpstr>
      <vt:lpstr>Presentazione standard di PowerPoint</vt:lpstr>
      <vt:lpstr>Presentazione standard di PowerPoint</vt:lpstr>
      <vt:lpstr>Presentazione standard di PowerPoint</vt:lpstr>
      <vt:lpstr>Table 11.2, ctd.</vt:lpstr>
      <vt:lpstr>Table 11.2, ctd.</vt:lpstr>
      <vt:lpstr>Sommario</vt:lpstr>
      <vt:lpstr>Minacce alla validità interna ed  esterna</vt:lpstr>
      <vt:lpstr>Sommario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Regressione con una variabile  dipendente binaria</dc:title>
  <dc:creator>ASUS</dc:creator>
  <cp:lastModifiedBy>ASUS</cp:lastModifiedBy>
  <cp:revision>8</cp:revision>
  <dcterms:created xsi:type="dcterms:W3CDTF">2020-03-18T08:27:04Z</dcterms:created>
  <dcterms:modified xsi:type="dcterms:W3CDTF">2020-04-21T12:58:30Z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2020-03-18T00:00:00Z</vt:filetime>
  </property>
  <property fmtid="{D5CDD505-2E9C-101B-9397-08002B2CF9AE}" pid="3" name="Creator">
    <vt:lpwstr>Mozilla/5.0 (Windows NT 10.0; Win64; x64) AppleWebKit/537.36 (KHTML, like Gecko) Chrome/80.0.3987.132 Safari/537.36</vt:lpwstr>
  </property>
  <property fmtid="{D5CDD505-2E9C-101B-9397-08002B2CF9AE}" pid="4" name="LastSaved">
    <vt:filetime>2020-03-18T00:00:00Z</vt:filetime>
  </property>
</Properties>
</file>