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2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8" r:id="rId18"/>
    <p:sldId id="283" r:id="rId19"/>
    <p:sldId id="284" r:id="rId20"/>
    <p:sldId id="291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304" r:id="rId31"/>
    <p:sldId id="305" r:id="rId32"/>
    <p:sldId id="308" r:id="rId33"/>
    <p:sldId id="312" r:id="rId34"/>
    <p:sldId id="313" r:id="rId35"/>
    <p:sldId id="314" r:id="rId36"/>
    <p:sldId id="315" r:id="rId37"/>
    <p:sldId id="320" r:id="rId38"/>
    <p:sldId id="321" r:id="rId39"/>
    <p:sldId id="322" r:id="rId40"/>
    <p:sldId id="323" r:id="rId41"/>
    <p:sldId id="324" r:id="rId42"/>
    <p:sldId id="325" r:id="rId43"/>
    <p:sldId id="326" r:id="rId44"/>
    <p:sldId id="327" r:id="rId45"/>
    <p:sldId id="328" r:id="rId46"/>
  </p:sldIdLst>
  <p:sldSz cx="9144000" cy="6858000" type="screen4x3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CC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83540" y="334467"/>
            <a:ext cx="8376919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10-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10-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10-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10-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10-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8991600" y="0"/>
                </a:lnTo>
                <a:lnTo>
                  <a:pt x="0" y="0"/>
                </a:lnTo>
                <a:lnTo>
                  <a:pt x="0" y="228600"/>
                </a:lnTo>
                <a:lnTo>
                  <a:pt x="8991600" y="228600"/>
                </a:lnTo>
                <a:lnTo>
                  <a:pt x="8991600" y="6172200"/>
                </a:lnTo>
                <a:lnTo>
                  <a:pt x="8229600" y="6172200"/>
                </a:lnTo>
                <a:lnTo>
                  <a:pt x="8229600" y="6858000"/>
                </a:lnTo>
                <a:lnTo>
                  <a:pt x="9144000" y="6858000"/>
                </a:lnTo>
                <a:lnTo>
                  <a:pt x="9144000" y="6705600"/>
                </a:lnTo>
                <a:lnTo>
                  <a:pt x="9144000" y="6172200"/>
                </a:lnTo>
                <a:lnTo>
                  <a:pt x="9144000" y="2286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1A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3540" y="358521"/>
            <a:ext cx="8376919" cy="878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0690" y="1653156"/>
            <a:ext cx="7246620" cy="19297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82015" y="6492097"/>
            <a:ext cx="2559685" cy="1498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04021" y="6356662"/>
            <a:ext cx="642620" cy="2425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10-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3CA067-8EB4-4EF8-B348-98D3AA62A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540" y="358521"/>
            <a:ext cx="8376919" cy="430887"/>
          </a:xfrm>
        </p:spPr>
        <p:txBody>
          <a:bodyPr/>
          <a:lstStyle/>
          <a:p>
            <a:r>
              <a:rPr lang="it-IT" dirty="0"/>
              <a:t>Lezione 5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9A964D7-238C-4334-BEB5-CF796A7D5A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0690" y="1653156"/>
            <a:ext cx="7246620" cy="492443"/>
          </a:xfrm>
        </p:spPr>
        <p:txBody>
          <a:bodyPr/>
          <a:lstStyle/>
          <a:p>
            <a:r>
              <a:rPr lang="it-IT" sz="3200" b="1" dirty="0"/>
              <a:t>Cenni di Analisi con dati Panel</a:t>
            </a:r>
          </a:p>
        </p:txBody>
      </p:sp>
    </p:spTree>
    <p:extLst>
      <p:ext uri="{BB962C8B-B14F-4D97-AF65-F5344CB8AC3E}">
        <p14:creationId xmlns:p14="http://schemas.microsoft.com/office/powerpoint/2010/main" val="2477347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Questi fattori </a:t>
            </a:r>
            <a:r>
              <a:rPr spc="-5" dirty="0"/>
              <a:t>omessi </a:t>
            </a:r>
            <a:r>
              <a:rPr spc="-10" dirty="0"/>
              <a:t>potrebbero causare  </a:t>
            </a:r>
            <a:r>
              <a:rPr spc="-5" dirty="0"/>
              <a:t>distorsione da variabili</a:t>
            </a:r>
            <a:r>
              <a:rPr spc="110" dirty="0"/>
              <a:t> </a:t>
            </a:r>
            <a:r>
              <a:rPr spc="-5" dirty="0"/>
              <a:t>omesse.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10-</a:t>
            </a: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1632330"/>
            <a:ext cx="8164830" cy="435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latin typeface="Verdana"/>
                <a:cs typeface="Verdana"/>
              </a:rPr>
              <a:t>Esempio </a:t>
            </a:r>
            <a:r>
              <a:rPr sz="2400" dirty="0">
                <a:latin typeface="Verdana"/>
                <a:cs typeface="Verdana"/>
              </a:rPr>
              <a:t>1: </a:t>
            </a:r>
            <a:r>
              <a:rPr sz="2400" spc="-5" dirty="0">
                <a:latin typeface="Verdana"/>
                <a:cs typeface="Verdana"/>
              </a:rPr>
              <a:t>densità del traffico.</a:t>
            </a:r>
            <a:r>
              <a:rPr sz="2400" spc="10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Supponiamo: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Verdana"/>
              <a:cs typeface="Verdana"/>
            </a:endParaRPr>
          </a:p>
          <a:p>
            <a:pPr marL="527685" indent="-515620">
              <a:lnSpc>
                <a:spcPct val="100000"/>
              </a:lnSpc>
              <a:spcBef>
                <a:spcPts val="5"/>
              </a:spcBef>
              <a:buAutoNum type="romanUcPeriod"/>
              <a:tabLst>
                <a:tab pos="527685" algn="l"/>
                <a:tab pos="528320" algn="l"/>
              </a:tabLst>
            </a:pPr>
            <a:r>
              <a:rPr sz="2000" spc="-5" dirty="0">
                <a:latin typeface="Verdana"/>
                <a:cs typeface="Verdana"/>
              </a:rPr>
              <a:t>Elevata densità del traffico </a:t>
            </a:r>
            <a:r>
              <a:rPr sz="2000" dirty="0">
                <a:latin typeface="Verdana"/>
                <a:cs typeface="Verdana"/>
              </a:rPr>
              <a:t>significa </a:t>
            </a:r>
            <a:r>
              <a:rPr sz="2000" spc="-5" dirty="0">
                <a:latin typeface="Verdana"/>
                <a:cs typeface="Verdana"/>
              </a:rPr>
              <a:t>più </a:t>
            </a:r>
            <a:r>
              <a:rPr sz="2000" dirty="0">
                <a:latin typeface="Verdana"/>
                <a:cs typeface="Verdana"/>
              </a:rPr>
              <a:t>morti sulle</a:t>
            </a:r>
            <a:r>
              <a:rPr sz="2000" spc="-6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strade</a:t>
            </a:r>
            <a:endParaRPr sz="2000">
              <a:latin typeface="Verdana"/>
              <a:cs typeface="Verdana"/>
            </a:endParaRPr>
          </a:p>
          <a:p>
            <a:pPr marL="527685" indent="-515620">
              <a:lnSpc>
                <a:spcPct val="100000"/>
              </a:lnSpc>
              <a:spcBef>
                <a:spcPts val="480"/>
              </a:spcBef>
              <a:buAutoNum type="romanUcPeriod"/>
              <a:tabLst>
                <a:tab pos="527685" algn="l"/>
                <a:tab pos="528320" algn="l"/>
              </a:tabLst>
            </a:pPr>
            <a:r>
              <a:rPr sz="2000" spc="-5" dirty="0">
                <a:latin typeface="Verdana"/>
                <a:cs typeface="Verdana"/>
              </a:rPr>
              <a:t>Gli </a:t>
            </a:r>
            <a:r>
              <a:rPr sz="2000" dirty="0">
                <a:latin typeface="Verdana"/>
                <a:cs typeface="Verdana"/>
              </a:rPr>
              <a:t>stati con </a:t>
            </a:r>
            <a:r>
              <a:rPr sz="2000" spc="-5" dirty="0">
                <a:latin typeface="Verdana"/>
                <a:cs typeface="Verdana"/>
              </a:rPr>
              <a:t>minore </a:t>
            </a:r>
            <a:r>
              <a:rPr sz="2000" dirty="0">
                <a:latin typeface="Verdana"/>
                <a:cs typeface="Verdana"/>
              </a:rPr>
              <a:t>densità di </a:t>
            </a:r>
            <a:r>
              <a:rPr sz="2000" spc="-5" dirty="0">
                <a:latin typeface="Verdana"/>
                <a:cs typeface="Verdana"/>
              </a:rPr>
              <a:t>traffico (all’ovest)</a:t>
            </a:r>
            <a:r>
              <a:rPr sz="2000" spc="-8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hanno</a:t>
            </a:r>
            <a:endParaRPr sz="2000">
              <a:latin typeface="Verdana"/>
              <a:cs typeface="Verdana"/>
            </a:endParaRPr>
          </a:p>
          <a:p>
            <a:pPr marL="527685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imposte </a:t>
            </a:r>
            <a:r>
              <a:rPr sz="2000" dirty="0">
                <a:latin typeface="Verdana"/>
                <a:cs typeface="Verdana"/>
              </a:rPr>
              <a:t>sugli </a:t>
            </a:r>
            <a:r>
              <a:rPr sz="2000" spc="-10" dirty="0">
                <a:latin typeface="Verdana"/>
                <a:cs typeface="Verdana"/>
              </a:rPr>
              <a:t>alcolici</a:t>
            </a:r>
            <a:r>
              <a:rPr sz="2000" dirty="0">
                <a:latin typeface="Verdana"/>
                <a:cs typeface="Verdana"/>
              </a:rPr>
              <a:t> minori</a:t>
            </a:r>
            <a:endParaRPr sz="2000">
              <a:latin typeface="Verdana"/>
              <a:cs typeface="Verdana"/>
            </a:endParaRPr>
          </a:p>
          <a:p>
            <a:pPr marL="355600" marR="10795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Verdana"/>
                <a:cs typeface="Verdana"/>
              </a:rPr>
              <a:t>Allora le due condizioni per la distorsione da variabili omesse  </a:t>
            </a:r>
            <a:r>
              <a:rPr sz="2000" dirty="0">
                <a:latin typeface="Verdana"/>
                <a:cs typeface="Verdana"/>
              </a:rPr>
              <a:t>sono soddisfatte. </a:t>
            </a:r>
            <a:r>
              <a:rPr sz="2000" spc="-5" dirty="0">
                <a:latin typeface="Verdana"/>
                <a:cs typeface="Verdana"/>
              </a:rPr>
              <a:t>Nello specifico, </a:t>
            </a:r>
            <a:r>
              <a:rPr sz="2000" dirty="0">
                <a:latin typeface="Verdana"/>
                <a:cs typeface="Verdana"/>
              </a:rPr>
              <a:t>“imposte </a:t>
            </a:r>
            <a:r>
              <a:rPr sz="2000" spc="-5" dirty="0">
                <a:latin typeface="Verdana"/>
                <a:cs typeface="Verdana"/>
              </a:rPr>
              <a:t>elevate”  potrebbero riflettere </a:t>
            </a:r>
            <a:r>
              <a:rPr sz="2000" dirty="0">
                <a:latin typeface="Verdana"/>
                <a:cs typeface="Verdana"/>
              </a:rPr>
              <a:t>“alta </a:t>
            </a:r>
            <a:r>
              <a:rPr sz="2000" spc="-5" dirty="0">
                <a:latin typeface="Verdana"/>
                <a:cs typeface="Verdana"/>
              </a:rPr>
              <a:t>densità di traffico” (perciò il  coefficiente OLS sarebbe distorto</a:t>
            </a:r>
            <a:r>
              <a:rPr sz="2000" spc="-7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positivamente</a:t>
            </a:r>
            <a:endParaRPr sz="20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Verdana"/>
                <a:cs typeface="Verdana"/>
              </a:rPr>
              <a:t>– </a:t>
            </a:r>
            <a:r>
              <a:rPr sz="2000" spc="-5" dirty="0">
                <a:latin typeface="Verdana"/>
                <a:cs typeface="Verdana"/>
              </a:rPr>
              <a:t>imposte elevate, più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morti)</a:t>
            </a:r>
            <a:endParaRPr sz="200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Verdana"/>
                <a:cs typeface="Verdana"/>
              </a:rPr>
              <a:t>I </a:t>
            </a:r>
            <a:r>
              <a:rPr sz="2000" spc="-5" dirty="0">
                <a:latin typeface="Verdana"/>
                <a:cs typeface="Verdana"/>
              </a:rPr>
              <a:t>dati panel </a:t>
            </a:r>
            <a:r>
              <a:rPr sz="2000" dirty="0">
                <a:latin typeface="Verdana"/>
                <a:cs typeface="Verdana"/>
              </a:rPr>
              <a:t>ci consentono </a:t>
            </a:r>
            <a:r>
              <a:rPr sz="2000" spc="-5" dirty="0">
                <a:latin typeface="Verdana"/>
                <a:cs typeface="Verdana"/>
              </a:rPr>
              <a:t>di eliminare la distorsione da  variabili omesse quando le variabili omesse </a:t>
            </a:r>
            <a:r>
              <a:rPr sz="2000" dirty="0">
                <a:latin typeface="Verdana"/>
                <a:cs typeface="Verdana"/>
              </a:rPr>
              <a:t>sono costanti nel  </a:t>
            </a:r>
            <a:r>
              <a:rPr sz="2000" spc="-5" dirty="0">
                <a:latin typeface="Verdana"/>
                <a:cs typeface="Verdana"/>
              </a:rPr>
              <a:t>tempo </a:t>
            </a:r>
            <a:r>
              <a:rPr sz="2000" spc="-10" dirty="0">
                <a:latin typeface="Verdana"/>
                <a:cs typeface="Verdana"/>
              </a:rPr>
              <a:t>in </a:t>
            </a:r>
            <a:r>
              <a:rPr sz="2000" dirty="0">
                <a:latin typeface="Verdana"/>
                <a:cs typeface="Verdana"/>
              </a:rPr>
              <a:t>un </a:t>
            </a:r>
            <a:r>
              <a:rPr sz="2000" spc="-5" dirty="0">
                <a:latin typeface="Verdana"/>
                <a:cs typeface="Verdana"/>
              </a:rPr>
              <a:t>dato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stato.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488950"/>
            <a:ext cx="725170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0" i="1" spc="-5" dirty="0">
                <a:latin typeface="Verdana"/>
                <a:cs typeface="Verdana"/>
              </a:rPr>
              <a:t>Esempio </a:t>
            </a:r>
            <a:r>
              <a:rPr sz="2400" b="0" dirty="0">
                <a:latin typeface="Verdana"/>
                <a:cs typeface="Verdana"/>
              </a:rPr>
              <a:t>2: </a:t>
            </a:r>
            <a:r>
              <a:rPr sz="2400" b="0" spc="-5" dirty="0">
                <a:latin typeface="Verdana"/>
                <a:cs typeface="Verdana"/>
              </a:rPr>
              <a:t>attitudini culturali verso il bere </a:t>
            </a:r>
            <a:r>
              <a:rPr sz="2400" b="0" dirty="0">
                <a:latin typeface="Verdana"/>
                <a:cs typeface="Verdana"/>
              </a:rPr>
              <a:t>e </a:t>
            </a:r>
            <a:r>
              <a:rPr sz="2400" b="0" spc="-10" dirty="0">
                <a:latin typeface="Verdana"/>
                <a:cs typeface="Verdana"/>
              </a:rPr>
              <a:t>la  guida: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10-</a:t>
            </a: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1719199"/>
            <a:ext cx="8198484" cy="3623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731520" indent="-342900">
              <a:lnSpc>
                <a:spcPct val="100000"/>
              </a:lnSpc>
              <a:spcBef>
                <a:spcPts val="105"/>
              </a:spcBef>
              <a:buFont typeface="Verdana"/>
              <a:buAutoNum type="romanLcParenBoth"/>
              <a:tabLst>
                <a:tab pos="492125" algn="l"/>
                <a:tab pos="492759" algn="l"/>
              </a:tabLst>
            </a:pPr>
            <a:r>
              <a:rPr dirty="0"/>
              <a:t>	</a:t>
            </a:r>
            <a:r>
              <a:rPr sz="2000" dirty="0">
                <a:latin typeface="Verdana"/>
                <a:cs typeface="Verdana"/>
              </a:rPr>
              <a:t>sono </a:t>
            </a:r>
            <a:r>
              <a:rPr sz="2000" spc="-5" dirty="0">
                <a:latin typeface="Verdana"/>
                <a:cs typeface="Verdana"/>
              </a:rPr>
              <a:t>presumibilmente </a:t>
            </a:r>
            <a:r>
              <a:rPr sz="2000" dirty="0">
                <a:latin typeface="Verdana"/>
                <a:cs typeface="Verdana"/>
              </a:rPr>
              <a:t>un </a:t>
            </a:r>
            <a:r>
              <a:rPr sz="2000" spc="-5" dirty="0">
                <a:latin typeface="Verdana"/>
                <a:cs typeface="Verdana"/>
              </a:rPr>
              <a:t>determinante </a:t>
            </a:r>
            <a:r>
              <a:rPr sz="2000" spc="-10" dirty="0">
                <a:latin typeface="Verdana"/>
                <a:cs typeface="Verdana"/>
              </a:rPr>
              <a:t>della </a:t>
            </a:r>
            <a:r>
              <a:rPr sz="2000" spc="-5" dirty="0">
                <a:latin typeface="Verdana"/>
                <a:cs typeface="Verdana"/>
              </a:rPr>
              <a:t>mortalità  stradale;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e</a:t>
            </a:r>
            <a:endParaRPr sz="2000">
              <a:latin typeface="Verdana"/>
              <a:cs typeface="Verdana"/>
            </a:endParaRPr>
          </a:p>
          <a:p>
            <a:pPr marL="472440" indent="-460375">
              <a:lnSpc>
                <a:spcPct val="100000"/>
              </a:lnSpc>
              <a:spcBef>
                <a:spcPts val="475"/>
              </a:spcBef>
              <a:buAutoNum type="romanLcParenBoth"/>
              <a:tabLst>
                <a:tab pos="473075" algn="l"/>
              </a:tabLst>
            </a:pPr>
            <a:r>
              <a:rPr sz="2000" dirty="0">
                <a:latin typeface="Verdana"/>
                <a:cs typeface="Verdana"/>
              </a:rPr>
              <a:t>sono </a:t>
            </a:r>
            <a:r>
              <a:rPr sz="2000" spc="-5" dirty="0">
                <a:latin typeface="Verdana"/>
                <a:cs typeface="Verdana"/>
              </a:rPr>
              <a:t>potenzialmente correlate </a:t>
            </a:r>
            <a:r>
              <a:rPr sz="2000" dirty="0">
                <a:latin typeface="Verdana"/>
                <a:cs typeface="Verdana"/>
              </a:rPr>
              <a:t>con </a:t>
            </a:r>
            <a:r>
              <a:rPr sz="2000" spc="-5" dirty="0">
                <a:latin typeface="Verdana"/>
                <a:cs typeface="Verdana"/>
              </a:rPr>
              <a:t>le imposte </a:t>
            </a:r>
            <a:r>
              <a:rPr sz="2000" dirty="0">
                <a:latin typeface="Verdana"/>
                <a:cs typeface="Verdana"/>
              </a:rPr>
              <a:t>sulla</a:t>
            </a:r>
            <a:r>
              <a:rPr sz="2000" spc="-8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birra.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75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Verdana"/>
                <a:cs typeface="Verdana"/>
              </a:rPr>
              <a:t>Allora le due condizioni per la distorsione da variabili omesse  </a:t>
            </a:r>
            <a:r>
              <a:rPr sz="2000" dirty="0">
                <a:latin typeface="Verdana"/>
                <a:cs typeface="Verdana"/>
              </a:rPr>
              <a:t>sono soddisfatte. </a:t>
            </a:r>
            <a:r>
              <a:rPr sz="2000" spc="-5" dirty="0">
                <a:latin typeface="Verdana"/>
                <a:cs typeface="Verdana"/>
              </a:rPr>
              <a:t>Nello specifico, </a:t>
            </a:r>
            <a:r>
              <a:rPr sz="2000" dirty="0">
                <a:latin typeface="Verdana"/>
                <a:cs typeface="Verdana"/>
              </a:rPr>
              <a:t>“alte </a:t>
            </a:r>
            <a:r>
              <a:rPr sz="2000" spc="-5" dirty="0">
                <a:latin typeface="Verdana"/>
                <a:cs typeface="Verdana"/>
              </a:rPr>
              <a:t>imposte” potrebbe  </a:t>
            </a:r>
            <a:r>
              <a:rPr sz="2000" dirty="0">
                <a:latin typeface="Verdana"/>
                <a:cs typeface="Verdana"/>
              </a:rPr>
              <a:t>captare </a:t>
            </a:r>
            <a:r>
              <a:rPr sz="2000" spc="-5" dirty="0">
                <a:latin typeface="Verdana"/>
                <a:cs typeface="Verdana"/>
              </a:rPr>
              <a:t>l’effetto di </a:t>
            </a:r>
            <a:r>
              <a:rPr sz="2000" dirty="0">
                <a:latin typeface="Verdana"/>
                <a:cs typeface="Verdana"/>
              </a:rPr>
              <a:t>“attitudini culturalli verso </a:t>
            </a:r>
            <a:r>
              <a:rPr sz="2000" spc="-5" dirty="0">
                <a:latin typeface="Verdana"/>
                <a:cs typeface="Verdana"/>
              </a:rPr>
              <a:t>il bere”, perciò</a:t>
            </a:r>
            <a:r>
              <a:rPr sz="2000" spc="-90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il  </a:t>
            </a:r>
            <a:r>
              <a:rPr sz="2000" spc="-5" dirty="0">
                <a:latin typeface="Verdana"/>
                <a:cs typeface="Verdana"/>
              </a:rPr>
              <a:t>coefficiente </a:t>
            </a:r>
            <a:r>
              <a:rPr sz="2000" dirty="0">
                <a:latin typeface="Verdana"/>
                <a:cs typeface="Verdana"/>
              </a:rPr>
              <a:t>OLS </a:t>
            </a:r>
            <a:r>
              <a:rPr sz="2000" spc="-5" dirty="0">
                <a:latin typeface="Verdana"/>
                <a:cs typeface="Verdana"/>
              </a:rPr>
              <a:t>sarebbe</a:t>
            </a:r>
            <a:r>
              <a:rPr sz="2000" spc="-6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distorto.</a:t>
            </a:r>
            <a:endParaRPr sz="2000">
              <a:latin typeface="Verdana"/>
              <a:cs typeface="Verdana"/>
            </a:endParaRPr>
          </a:p>
          <a:p>
            <a:pPr marL="355600" marR="38100" indent="-342900">
              <a:lnSpc>
                <a:spcPct val="100000"/>
              </a:lnSpc>
              <a:spcBef>
                <a:spcPts val="484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Verdana"/>
                <a:cs typeface="Verdana"/>
              </a:rPr>
              <a:t>I </a:t>
            </a:r>
            <a:r>
              <a:rPr sz="2000" spc="-5" dirty="0">
                <a:latin typeface="Verdana"/>
                <a:cs typeface="Verdana"/>
              </a:rPr>
              <a:t>dati panel </a:t>
            </a:r>
            <a:r>
              <a:rPr sz="2000" dirty="0">
                <a:latin typeface="Verdana"/>
                <a:cs typeface="Verdana"/>
              </a:rPr>
              <a:t>ci consentono </a:t>
            </a:r>
            <a:r>
              <a:rPr sz="2000" spc="-5" dirty="0">
                <a:latin typeface="Verdana"/>
                <a:cs typeface="Verdana"/>
              </a:rPr>
              <a:t>di eliminare la distorsione da  variabili omesse quando le variabili omesse </a:t>
            </a:r>
            <a:r>
              <a:rPr sz="2000" dirty="0">
                <a:latin typeface="Verdana"/>
                <a:cs typeface="Verdana"/>
              </a:rPr>
              <a:t>sono costanti nel  </a:t>
            </a:r>
            <a:r>
              <a:rPr sz="2000" spc="-5" dirty="0">
                <a:latin typeface="Verdana"/>
                <a:cs typeface="Verdana"/>
              </a:rPr>
              <a:t>tempo </a:t>
            </a:r>
            <a:r>
              <a:rPr sz="2000" spc="-10" dirty="0">
                <a:latin typeface="Verdana"/>
                <a:cs typeface="Verdana"/>
              </a:rPr>
              <a:t>in </a:t>
            </a:r>
            <a:r>
              <a:rPr sz="2000" dirty="0">
                <a:latin typeface="Verdana"/>
                <a:cs typeface="Verdana"/>
              </a:rPr>
              <a:t>un </a:t>
            </a:r>
            <a:r>
              <a:rPr sz="2000" spc="-5" dirty="0">
                <a:latin typeface="Verdana"/>
                <a:cs typeface="Verdana"/>
              </a:rPr>
              <a:t>dato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stato.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58521"/>
            <a:ext cx="8376919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Dati </a:t>
            </a:r>
            <a:r>
              <a:rPr spc="-5" dirty="0"/>
              <a:t>panel </a:t>
            </a:r>
            <a:r>
              <a:rPr spc="-10" dirty="0"/>
              <a:t>con due </a:t>
            </a:r>
            <a:r>
              <a:rPr spc="-5" dirty="0" err="1"/>
              <a:t>periodi</a:t>
            </a:r>
            <a:r>
              <a:rPr spc="-5" dirty="0"/>
              <a:t> </a:t>
            </a:r>
            <a:r>
              <a:rPr spc="-5" dirty="0" err="1"/>
              <a:t>temporali</a:t>
            </a:r>
            <a:endParaRPr spc="-5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10-</a:t>
            </a: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45440" y="1632330"/>
            <a:ext cx="8225155" cy="448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Verdana"/>
                <a:cs typeface="Verdana"/>
              </a:rPr>
              <a:t>Consideriamo il modello dei dati</a:t>
            </a:r>
            <a:r>
              <a:rPr sz="2400" spc="13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panel,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250">
              <a:latin typeface="Verdana"/>
              <a:cs typeface="Verdana"/>
            </a:endParaRPr>
          </a:p>
          <a:p>
            <a:pPr marL="800735">
              <a:lnSpc>
                <a:spcPct val="100000"/>
              </a:lnSpc>
              <a:spcBef>
                <a:spcPts val="5"/>
              </a:spcBef>
            </a:pPr>
            <a:r>
              <a:rPr sz="2400" i="1" spc="-5" dirty="0">
                <a:latin typeface="Verdana"/>
                <a:cs typeface="Verdana"/>
              </a:rPr>
              <a:t>FatalityRate</a:t>
            </a:r>
            <a:r>
              <a:rPr sz="2400" i="1" spc="-7" baseline="-20833" dirty="0">
                <a:latin typeface="Verdana"/>
                <a:cs typeface="Verdana"/>
              </a:rPr>
              <a:t>it </a:t>
            </a:r>
            <a:r>
              <a:rPr sz="2400" dirty="0">
                <a:latin typeface="Verdana"/>
                <a:cs typeface="Verdana"/>
              </a:rPr>
              <a:t>= </a:t>
            </a:r>
            <a:r>
              <a:rPr sz="2400" i="1" spc="-20" dirty="0">
                <a:latin typeface="Arial"/>
                <a:cs typeface="Arial"/>
              </a:rPr>
              <a:t>β</a:t>
            </a:r>
            <a:r>
              <a:rPr sz="2400" spc="-30" baseline="-20833" dirty="0">
                <a:latin typeface="Verdana"/>
                <a:cs typeface="Verdana"/>
              </a:rPr>
              <a:t>0 </a:t>
            </a:r>
            <a:r>
              <a:rPr sz="2400" dirty="0">
                <a:latin typeface="Verdana"/>
                <a:cs typeface="Verdana"/>
              </a:rPr>
              <a:t>+ </a:t>
            </a:r>
            <a:r>
              <a:rPr sz="2400" i="1" spc="-5" dirty="0">
                <a:latin typeface="Arial"/>
                <a:cs typeface="Arial"/>
              </a:rPr>
              <a:t>β</a:t>
            </a:r>
            <a:r>
              <a:rPr sz="2400" spc="-7" baseline="-20833" dirty="0">
                <a:latin typeface="Verdana"/>
                <a:cs typeface="Verdana"/>
              </a:rPr>
              <a:t>1</a:t>
            </a:r>
            <a:r>
              <a:rPr sz="2400" i="1" spc="-5" dirty="0">
                <a:latin typeface="Verdana"/>
                <a:cs typeface="Verdana"/>
              </a:rPr>
              <a:t>BeerTax</a:t>
            </a:r>
            <a:r>
              <a:rPr sz="2400" i="1" spc="-7" baseline="-20833" dirty="0">
                <a:latin typeface="Verdana"/>
                <a:cs typeface="Verdana"/>
              </a:rPr>
              <a:t>it </a:t>
            </a:r>
            <a:r>
              <a:rPr sz="2400" dirty="0">
                <a:latin typeface="Verdana"/>
                <a:cs typeface="Verdana"/>
              </a:rPr>
              <a:t>+ </a:t>
            </a:r>
            <a:r>
              <a:rPr sz="2400" i="1" spc="-10" dirty="0">
                <a:latin typeface="Arial"/>
                <a:cs typeface="Arial"/>
              </a:rPr>
              <a:t>β</a:t>
            </a:r>
            <a:r>
              <a:rPr sz="2400" spc="-15" baseline="-20833" dirty="0">
                <a:latin typeface="Verdana"/>
                <a:cs typeface="Verdana"/>
              </a:rPr>
              <a:t>2</a:t>
            </a:r>
            <a:r>
              <a:rPr sz="2400" i="1" spc="-10" dirty="0">
                <a:latin typeface="Verdana"/>
                <a:cs typeface="Verdana"/>
              </a:rPr>
              <a:t>Z</a:t>
            </a:r>
            <a:r>
              <a:rPr sz="2400" i="1" spc="-15" baseline="-20833" dirty="0">
                <a:latin typeface="Verdana"/>
                <a:cs typeface="Verdana"/>
              </a:rPr>
              <a:t>i </a:t>
            </a:r>
            <a:r>
              <a:rPr sz="2400" dirty="0">
                <a:latin typeface="Verdana"/>
                <a:cs typeface="Verdana"/>
              </a:rPr>
              <a:t>+</a:t>
            </a:r>
            <a:r>
              <a:rPr sz="2400" spc="640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u</a:t>
            </a:r>
            <a:r>
              <a:rPr sz="2400" i="1" baseline="-20833" dirty="0">
                <a:latin typeface="Verdana"/>
                <a:cs typeface="Verdana"/>
              </a:rPr>
              <a:t>it</a:t>
            </a:r>
            <a:endParaRPr sz="2400" baseline="-20833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350">
              <a:latin typeface="Verdana"/>
              <a:cs typeface="Verdana"/>
            </a:endParaRPr>
          </a:p>
          <a:p>
            <a:pPr marL="50800" marR="198120">
              <a:lnSpc>
                <a:spcPct val="100000"/>
              </a:lnSpc>
              <a:spcBef>
                <a:spcPts val="5"/>
              </a:spcBef>
            </a:pPr>
            <a:r>
              <a:rPr sz="2400" i="1" spc="-5" dirty="0">
                <a:latin typeface="Verdana"/>
                <a:cs typeface="Verdana"/>
              </a:rPr>
              <a:t>Z</a:t>
            </a:r>
            <a:r>
              <a:rPr sz="2400" i="1" spc="-7" baseline="-20833" dirty="0">
                <a:latin typeface="Verdana"/>
                <a:cs typeface="Verdana"/>
              </a:rPr>
              <a:t>i </a:t>
            </a:r>
            <a:r>
              <a:rPr sz="2400" dirty="0">
                <a:latin typeface="Verdana"/>
                <a:cs typeface="Verdana"/>
              </a:rPr>
              <a:t>è un </a:t>
            </a:r>
            <a:r>
              <a:rPr sz="2400" spc="-5" dirty="0">
                <a:latin typeface="Verdana"/>
                <a:cs typeface="Verdana"/>
              </a:rPr>
              <a:t>fattore </a:t>
            </a:r>
            <a:r>
              <a:rPr sz="2400" dirty="0">
                <a:latin typeface="Verdana"/>
                <a:cs typeface="Verdana"/>
              </a:rPr>
              <a:t>che non </a:t>
            </a:r>
            <a:r>
              <a:rPr sz="2400" spc="-5" dirty="0">
                <a:latin typeface="Verdana"/>
                <a:cs typeface="Verdana"/>
              </a:rPr>
              <a:t>cambia </a:t>
            </a:r>
            <a:r>
              <a:rPr sz="2400" dirty="0">
                <a:latin typeface="Verdana"/>
                <a:cs typeface="Verdana"/>
              </a:rPr>
              <a:t>nel </a:t>
            </a:r>
            <a:r>
              <a:rPr sz="2400" spc="-5" dirty="0">
                <a:latin typeface="Verdana"/>
                <a:cs typeface="Verdana"/>
              </a:rPr>
              <a:t>tempo (densità),  almeno durante gli </a:t>
            </a:r>
            <a:r>
              <a:rPr sz="2400" dirty="0">
                <a:latin typeface="Verdana"/>
                <a:cs typeface="Verdana"/>
              </a:rPr>
              <a:t>anni </a:t>
            </a:r>
            <a:r>
              <a:rPr sz="2400" spc="-5" dirty="0">
                <a:latin typeface="Verdana"/>
                <a:cs typeface="Verdana"/>
              </a:rPr>
              <a:t>per </a:t>
            </a:r>
            <a:r>
              <a:rPr sz="2400" dirty="0">
                <a:latin typeface="Verdana"/>
                <a:cs typeface="Verdana"/>
              </a:rPr>
              <a:t>cui </a:t>
            </a:r>
            <a:r>
              <a:rPr sz="2400" spc="-5" dirty="0">
                <a:latin typeface="Verdana"/>
                <a:cs typeface="Verdana"/>
              </a:rPr>
              <a:t>abbiamo</a:t>
            </a:r>
            <a:r>
              <a:rPr sz="2400" spc="7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dati.</a:t>
            </a:r>
            <a:endParaRPr sz="2400">
              <a:latin typeface="Verdana"/>
              <a:cs typeface="Verdana"/>
            </a:endParaRPr>
          </a:p>
          <a:p>
            <a:pPr marL="393700" marR="4318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93065" algn="l"/>
                <a:tab pos="393700" algn="l"/>
              </a:tabLst>
            </a:pPr>
            <a:r>
              <a:rPr sz="2400" dirty="0">
                <a:latin typeface="Verdana"/>
                <a:cs typeface="Verdana"/>
              </a:rPr>
              <a:t>Supponiamo che </a:t>
            </a:r>
            <a:r>
              <a:rPr sz="2400" i="1" spc="-5" dirty="0">
                <a:latin typeface="Verdana"/>
                <a:cs typeface="Verdana"/>
              </a:rPr>
              <a:t>Z</a:t>
            </a:r>
            <a:r>
              <a:rPr sz="2400" i="1" spc="-7" baseline="-20833" dirty="0">
                <a:latin typeface="Verdana"/>
                <a:cs typeface="Verdana"/>
              </a:rPr>
              <a:t>i </a:t>
            </a:r>
            <a:r>
              <a:rPr sz="2400" dirty="0">
                <a:latin typeface="Verdana"/>
                <a:cs typeface="Verdana"/>
              </a:rPr>
              <a:t>non </a:t>
            </a:r>
            <a:r>
              <a:rPr sz="2400" spc="-5" dirty="0">
                <a:latin typeface="Verdana"/>
                <a:cs typeface="Verdana"/>
              </a:rPr>
              <a:t>sia osservato, perciò </a:t>
            </a:r>
            <a:r>
              <a:rPr sz="2400" spc="-10" dirty="0">
                <a:latin typeface="Verdana"/>
                <a:cs typeface="Verdana"/>
              </a:rPr>
              <a:t>la  </a:t>
            </a:r>
            <a:r>
              <a:rPr sz="2400" dirty="0">
                <a:latin typeface="Verdana"/>
                <a:cs typeface="Verdana"/>
              </a:rPr>
              <a:t>sua </a:t>
            </a:r>
            <a:r>
              <a:rPr sz="2400" spc="-5" dirty="0">
                <a:latin typeface="Verdana"/>
                <a:cs typeface="Verdana"/>
              </a:rPr>
              <a:t>omissione potrebbe comportare distorsione da  variabili</a:t>
            </a:r>
            <a:r>
              <a:rPr sz="2400" spc="5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omesse.</a:t>
            </a:r>
            <a:endParaRPr sz="2400">
              <a:latin typeface="Verdana"/>
              <a:cs typeface="Verdana"/>
            </a:endParaRPr>
          </a:p>
          <a:p>
            <a:pPr marL="393700" marR="344805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93065" algn="l"/>
                <a:tab pos="393700" algn="l"/>
              </a:tabLst>
            </a:pPr>
            <a:r>
              <a:rPr sz="2400" spc="-5" dirty="0">
                <a:latin typeface="Verdana"/>
                <a:cs typeface="Verdana"/>
              </a:rPr>
              <a:t>L’effetto di </a:t>
            </a:r>
            <a:r>
              <a:rPr sz="2400" i="1" spc="-5" dirty="0">
                <a:latin typeface="Verdana"/>
                <a:cs typeface="Verdana"/>
              </a:rPr>
              <a:t>Z</a:t>
            </a:r>
            <a:r>
              <a:rPr sz="2400" i="1" spc="-7" baseline="-20833" dirty="0">
                <a:latin typeface="Verdana"/>
                <a:cs typeface="Verdana"/>
              </a:rPr>
              <a:t>i </a:t>
            </a:r>
            <a:r>
              <a:rPr sz="2400" dirty="0">
                <a:latin typeface="Verdana"/>
                <a:cs typeface="Verdana"/>
              </a:rPr>
              <a:t>può </a:t>
            </a:r>
            <a:r>
              <a:rPr sz="2400" spc="-5" dirty="0">
                <a:latin typeface="Verdana"/>
                <a:cs typeface="Verdana"/>
              </a:rPr>
              <a:t>essere </a:t>
            </a:r>
            <a:r>
              <a:rPr sz="2400" dirty="0">
                <a:latin typeface="Verdana"/>
                <a:cs typeface="Verdana"/>
              </a:rPr>
              <a:t>eliminato usando </a:t>
            </a:r>
            <a:r>
              <a:rPr sz="2400" i="1" dirty="0">
                <a:latin typeface="Verdana"/>
                <a:cs typeface="Verdana"/>
              </a:rPr>
              <a:t>T </a:t>
            </a:r>
            <a:r>
              <a:rPr sz="2400" dirty="0">
                <a:latin typeface="Verdana"/>
                <a:cs typeface="Verdana"/>
              </a:rPr>
              <a:t>= 2  </a:t>
            </a:r>
            <a:r>
              <a:rPr sz="2400" spc="-5" dirty="0">
                <a:latin typeface="Verdana"/>
                <a:cs typeface="Verdana"/>
              </a:rPr>
              <a:t>anni.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8140" y="417769"/>
            <a:ext cx="7988300" cy="1437005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60"/>
              </a:spcBef>
            </a:pPr>
            <a:r>
              <a:rPr sz="2400" b="0" spc="-5" dirty="0">
                <a:latin typeface="Verdana"/>
                <a:cs typeface="Verdana"/>
              </a:rPr>
              <a:t>L’idea</a:t>
            </a:r>
            <a:r>
              <a:rPr sz="2400" b="0" spc="10" dirty="0">
                <a:latin typeface="Verdana"/>
                <a:cs typeface="Verdana"/>
              </a:rPr>
              <a:t> </a:t>
            </a:r>
            <a:r>
              <a:rPr sz="2400" b="0" spc="-5" dirty="0">
                <a:latin typeface="Verdana"/>
                <a:cs typeface="Verdana"/>
              </a:rPr>
              <a:t>chiave:</a:t>
            </a:r>
            <a:endParaRPr sz="2400">
              <a:latin typeface="Verdana"/>
              <a:cs typeface="Verdana"/>
            </a:endParaRPr>
          </a:p>
          <a:p>
            <a:pPr marL="381000" marR="30480" indent="-5080">
              <a:lnSpc>
                <a:spcPct val="100000"/>
              </a:lnSpc>
              <a:spcBef>
                <a:spcPts val="470"/>
              </a:spcBef>
            </a:pPr>
            <a:r>
              <a:rPr sz="2000" b="0" spc="-5" dirty="0">
                <a:latin typeface="Verdana"/>
                <a:cs typeface="Verdana"/>
              </a:rPr>
              <a:t>Qualsiasi </a:t>
            </a:r>
            <a:r>
              <a:rPr sz="2000" b="0" i="1" dirty="0">
                <a:latin typeface="Verdana"/>
                <a:cs typeface="Verdana"/>
              </a:rPr>
              <a:t>variazione </a:t>
            </a:r>
            <a:r>
              <a:rPr sz="2000" b="0" dirty="0">
                <a:latin typeface="Verdana"/>
                <a:cs typeface="Verdana"/>
              </a:rPr>
              <a:t>nel </a:t>
            </a:r>
            <a:r>
              <a:rPr sz="2000" b="0" spc="-5" dirty="0">
                <a:latin typeface="Verdana"/>
                <a:cs typeface="Verdana"/>
              </a:rPr>
              <a:t>tasso di mortalità dal </a:t>
            </a:r>
            <a:r>
              <a:rPr sz="2000" b="0" dirty="0">
                <a:latin typeface="Verdana"/>
                <a:cs typeface="Verdana"/>
              </a:rPr>
              <a:t>1982 al 1988  non </a:t>
            </a:r>
            <a:r>
              <a:rPr sz="2000" b="0" spc="-5" dirty="0">
                <a:latin typeface="Verdana"/>
                <a:cs typeface="Verdana"/>
              </a:rPr>
              <a:t>può essere </a:t>
            </a:r>
            <a:r>
              <a:rPr sz="2000" b="0" dirty="0">
                <a:latin typeface="Verdana"/>
                <a:cs typeface="Verdana"/>
              </a:rPr>
              <a:t>causata </a:t>
            </a:r>
            <a:r>
              <a:rPr sz="2000" b="0" spc="-5" dirty="0">
                <a:latin typeface="Verdana"/>
                <a:cs typeface="Verdana"/>
              </a:rPr>
              <a:t>da </a:t>
            </a:r>
            <a:r>
              <a:rPr sz="2000" b="0" i="1" spc="-5" dirty="0">
                <a:latin typeface="Verdana"/>
                <a:cs typeface="Verdana"/>
              </a:rPr>
              <a:t>Z</a:t>
            </a:r>
            <a:r>
              <a:rPr sz="1950" b="0" i="1" spc="-7" baseline="-21367" dirty="0">
                <a:latin typeface="Verdana"/>
                <a:cs typeface="Verdana"/>
              </a:rPr>
              <a:t>i</a:t>
            </a:r>
            <a:r>
              <a:rPr sz="2000" b="0" spc="-5" dirty="0">
                <a:latin typeface="Verdana"/>
                <a:cs typeface="Verdana"/>
              </a:rPr>
              <a:t>, perché </a:t>
            </a:r>
            <a:r>
              <a:rPr sz="2000" b="0" i="1" dirty="0">
                <a:latin typeface="Verdana"/>
                <a:cs typeface="Verdana"/>
              </a:rPr>
              <a:t>Z</a:t>
            </a:r>
            <a:r>
              <a:rPr sz="1950" b="0" i="1" baseline="-21367" dirty="0">
                <a:latin typeface="Verdana"/>
                <a:cs typeface="Verdana"/>
              </a:rPr>
              <a:t>i </a:t>
            </a:r>
            <a:r>
              <a:rPr sz="2000" b="0" spc="-5" dirty="0">
                <a:latin typeface="Verdana"/>
                <a:cs typeface="Verdana"/>
              </a:rPr>
              <a:t>(per ipotesi) </a:t>
            </a:r>
            <a:r>
              <a:rPr sz="2000" b="0" dirty="0">
                <a:latin typeface="Verdana"/>
                <a:cs typeface="Verdana"/>
              </a:rPr>
              <a:t>non  varia </a:t>
            </a:r>
            <a:r>
              <a:rPr sz="2000" b="0" spc="-5" dirty="0">
                <a:latin typeface="Verdana"/>
                <a:cs typeface="Verdana"/>
              </a:rPr>
              <a:t>tra il </a:t>
            </a:r>
            <a:r>
              <a:rPr sz="2000" b="0" dirty="0">
                <a:latin typeface="Verdana"/>
                <a:cs typeface="Verdana"/>
              </a:rPr>
              <a:t>1982 e </a:t>
            </a:r>
            <a:r>
              <a:rPr sz="2000" b="0" spc="-5" dirty="0">
                <a:latin typeface="Verdana"/>
                <a:cs typeface="Verdana"/>
              </a:rPr>
              <a:t>il</a:t>
            </a:r>
            <a:r>
              <a:rPr sz="2000" b="0" spc="-55" dirty="0">
                <a:latin typeface="Verdana"/>
                <a:cs typeface="Verdana"/>
              </a:rPr>
              <a:t> </a:t>
            </a:r>
            <a:r>
              <a:rPr sz="2000" b="0" dirty="0">
                <a:latin typeface="Verdana"/>
                <a:cs typeface="Verdana"/>
              </a:rPr>
              <a:t>1988.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10-</a:t>
            </a: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32740" y="2342515"/>
            <a:ext cx="7621905" cy="3611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6400" marR="55880" indent="-3429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Verdana"/>
                <a:cs typeface="Verdana"/>
              </a:rPr>
              <a:t>Matematica: </a:t>
            </a:r>
            <a:r>
              <a:rPr sz="2400" spc="-5" dirty="0">
                <a:latin typeface="Verdana"/>
                <a:cs typeface="Verdana"/>
              </a:rPr>
              <a:t>consideriamo </a:t>
            </a:r>
            <a:r>
              <a:rPr sz="2400" dirty="0">
                <a:latin typeface="Verdana"/>
                <a:cs typeface="Verdana"/>
              </a:rPr>
              <a:t>i </a:t>
            </a:r>
            <a:r>
              <a:rPr sz="2400" spc="-5" dirty="0">
                <a:latin typeface="Verdana"/>
                <a:cs typeface="Verdana"/>
              </a:rPr>
              <a:t>tassi di mortalità </a:t>
            </a:r>
            <a:r>
              <a:rPr sz="2400" dirty="0">
                <a:latin typeface="Verdana"/>
                <a:cs typeface="Verdana"/>
              </a:rPr>
              <a:t>nel  </a:t>
            </a:r>
            <a:r>
              <a:rPr sz="2400" spc="-5" dirty="0">
                <a:latin typeface="Verdana"/>
                <a:cs typeface="Verdana"/>
              </a:rPr>
              <a:t>1988 </a:t>
            </a:r>
            <a:r>
              <a:rPr sz="2400" dirty="0">
                <a:latin typeface="Verdana"/>
                <a:cs typeface="Verdana"/>
              </a:rPr>
              <a:t>e nel</a:t>
            </a:r>
            <a:r>
              <a:rPr sz="2400" spc="1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1982:</a:t>
            </a:r>
            <a:endParaRPr sz="2400">
              <a:latin typeface="Verdana"/>
              <a:cs typeface="Verdana"/>
            </a:endParaRPr>
          </a:p>
          <a:p>
            <a:pPr marL="401320" marR="534035">
              <a:lnSpc>
                <a:spcPts val="2880"/>
              </a:lnSpc>
              <a:spcBef>
                <a:spcPts val="145"/>
              </a:spcBef>
            </a:pPr>
            <a:r>
              <a:rPr sz="2000" i="1" spc="5" dirty="0">
                <a:latin typeface="Verdana"/>
                <a:cs typeface="Verdana"/>
              </a:rPr>
              <a:t>FatalityRate</a:t>
            </a:r>
            <a:r>
              <a:rPr sz="1950" i="1" spc="7" baseline="-21367" dirty="0">
                <a:latin typeface="Verdana"/>
                <a:cs typeface="Verdana"/>
              </a:rPr>
              <a:t>i</a:t>
            </a:r>
            <a:r>
              <a:rPr sz="1950" spc="7" baseline="-21367" dirty="0">
                <a:latin typeface="Verdana"/>
                <a:cs typeface="Verdana"/>
              </a:rPr>
              <a:t>1988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0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spc="5" dirty="0">
                <a:latin typeface="Arial"/>
                <a:cs typeface="Arial"/>
              </a:rPr>
              <a:t>β</a:t>
            </a:r>
            <a:r>
              <a:rPr sz="1950" spc="7" baseline="-21367" dirty="0">
                <a:latin typeface="Verdana"/>
                <a:cs typeface="Verdana"/>
              </a:rPr>
              <a:t>1</a:t>
            </a:r>
            <a:r>
              <a:rPr sz="2000" i="1" spc="5" dirty="0">
                <a:latin typeface="Verdana"/>
                <a:cs typeface="Verdana"/>
              </a:rPr>
              <a:t>BeerTax</a:t>
            </a:r>
            <a:r>
              <a:rPr sz="1950" i="1" spc="7" baseline="-21367" dirty="0">
                <a:latin typeface="Verdana"/>
                <a:cs typeface="Verdana"/>
              </a:rPr>
              <a:t>i</a:t>
            </a:r>
            <a:r>
              <a:rPr sz="1950" spc="7" baseline="-21367" dirty="0">
                <a:latin typeface="Verdana"/>
                <a:cs typeface="Verdana"/>
              </a:rPr>
              <a:t>1988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2</a:t>
            </a:r>
            <a:r>
              <a:rPr sz="2000" i="1" dirty="0">
                <a:latin typeface="Verdana"/>
                <a:cs typeface="Verdana"/>
              </a:rPr>
              <a:t>Z</a:t>
            </a:r>
            <a:r>
              <a:rPr sz="1950" i="1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spc="15" dirty="0">
                <a:latin typeface="Verdana"/>
                <a:cs typeface="Verdana"/>
              </a:rPr>
              <a:t>u</a:t>
            </a:r>
            <a:r>
              <a:rPr sz="1950" i="1" spc="22" baseline="-21367" dirty="0">
                <a:latin typeface="Verdana"/>
                <a:cs typeface="Verdana"/>
              </a:rPr>
              <a:t>i</a:t>
            </a:r>
            <a:r>
              <a:rPr sz="1950" spc="22" baseline="-21367" dirty="0">
                <a:latin typeface="Verdana"/>
                <a:cs typeface="Verdana"/>
              </a:rPr>
              <a:t>1988  </a:t>
            </a:r>
            <a:r>
              <a:rPr sz="2000" i="1" spc="5" dirty="0">
                <a:latin typeface="Verdana"/>
                <a:cs typeface="Verdana"/>
              </a:rPr>
              <a:t>FatalityRate</a:t>
            </a:r>
            <a:r>
              <a:rPr sz="1950" i="1" spc="7" baseline="-21367" dirty="0">
                <a:latin typeface="Verdana"/>
                <a:cs typeface="Verdana"/>
              </a:rPr>
              <a:t>i</a:t>
            </a:r>
            <a:r>
              <a:rPr sz="1950" spc="7" baseline="-21367" dirty="0">
                <a:latin typeface="Verdana"/>
                <a:cs typeface="Verdana"/>
              </a:rPr>
              <a:t>1982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0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spc="5" dirty="0">
                <a:latin typeface="Arial"/>
                <a:cs typeface="Arial"/>
              </a:rPr>
              <a:t>β</a:t>
            </a:r>
            <a:r>
              <a:rPr sz="1950" spc="7" baseline="-21367" dirty="0">
                <a:latin typeface="Verdana"/>
                <a:cs typeface="Verdana"/>
              </a:rPr>
              <a:t>1</a:t>
            </a:r>
            <a:r>
              <a:rPr sz="2000" i="1" spc="5" dirty="0">
                <a:latin typeface="Verdana"/>
                <a:cs typeface="Verdana"/>
              </a:rPr>
              <a:t>BeerTax</a:t>
            </a:r>
            <a:r>
              <a:rPr sz="1950" i="1" spc="7" baseline="-21367" dirty="0">
                <a:latin typeface="Verdana"/>
                <a:cs typeface="Verdana"/>
              </a:rPr>
              <a:t>i</a:t>
            </a:r>
            <a:r>
              <a:rPr sz="1950" spc="7" baseline="-21367" dirty="0">
                <a:latin typeface="Verdana"/>
                <a:cs typeface="Verdana"/>
              </a:rPr>
              <a:t>1982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2</a:t>
            </a:r>
            <a:r>
              <a:rPr sz="2000" i="1" dirty="0">
                <a:latin typeface="Verdana"/>
                <a:cs typeface="Verdana"/>
              </a:rPr>
              <a:t>Z</a:t>
            </a:r>
            <a:r>
              <a:rPr sz="1950" i="1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+</a:t>
            </a:r>
            <a:r>
              <a:rPr sz="2000" spc="150" dirty="0">
                <a:latin typeface="Verdana"/>
                <a:cs typeface="Verdana"/>
              </a:rPr>
              <a:t> </a:t>
            </a:r>
            <a:r>
              <a:rPr sz="2000" i="1" spc="15" dirty="0">
                <a:latin typeface="Verdana"/>
                <a:cs typeface="Verdana"/>
              </a:rPr>
              <a:t>u</a:t>
            </a:r>
            <a:r>
              <a:rPr sz="1950" i="1" spc="22" baseline="-21367" dirty="0">
                <a:latin typeface="Verdana"/>
                <a:cs typeface="Verdana"/>
              </a:rPr>
              <a:t>i</a:t>
            </a:r>
            <a:r>
              <a:rPr sz="1950" spc="22" baseline="-21367" dirty="0">
                <a:latin typeface="Verdana"/>
                <a:cs typeface="Verdana"/>
              </a:rPr>
              <a:t>1982</a:t>
            </a:r>
            <a:endParaRPr sz="1950" baseline="-21367">
              <a:latin typeface="Verdana"/>
              <a:cs typeface="Verdana"/>
            </a:endParaRPr>
          </a:p>
          <a:p>
            <a:pPr marL="63500" marR="404495">
              <a:lnSpc>
                <a:spcPts val="6909"/>
              </a:lnSpc>
              <a:spcBef>
                <a:spcPts val="760"/>
              </a:spcBef>
            </a:pPr>
            <a:r>
              <a:rPr sz="2400" spc="-5" dirty="0">
                <a:latin typeface="Verdana"/>
                <a:cs typeface="Verdana"/>
              </a:rPr>
              <a:t>Supponiamo </a:t>
            </a:r>
            <a:r>
              <a:rPr sz="2400" i="1" spc="-5" dirty="0">
                <a:latin typeface="Verdana"/>
                <a:cs typeface="Verdana"/>
              </a:rPr>
              <a:t>E</a:t>
            </a:r>
            <a:r>
              <a:rPr sz="2400" spc="-5" dirty="0">
                <a:latin typeface="Verdana"/>
                <a:cs typeface="Verdana"/>
              </a:rPr>
              <a:t>(</a:t>
            </a:r>
            <a:r>
              <a:rPr sz="2400" i="1" spc="-5" dirty="0">
                <a:latin typeface="Verdana"/>
                <a:cs typeface="Verdana"/>
              </a:rPr>
              <a:t>u</a:t>
            </a:r>
            <a:r>
              <a:rPr sz="2400" i="1" spc="-7" baseline="-20833" dirty="0">
                <a:latin typeface="Verdana"/>
                <a:cs typeface="Verdana"/>
              </a:rPr>
              <a:t>it</a:t>
            </a:r>
            <a:r>
              <a:rPr sz="2400" spc="-5" dirty="0">
                <a:latin typeface="Verdana"/>
                <a:cs typeface="Verdana"/>
              </a:rPr>
              <a:t>|</a:t>
            </a:r>
            <a:r>
              <a:rPr sz="2400" i="1" spc="-5" dirty="0">
                <a:latin typeface="Verdana"/>
                <a:cs typeface="Verdana"/>
              </a:rPr>
              <a:t>BeerTax</a:t>
            </a:r>
            <a:r>
              <a:rPr sz="2400" i="1" spc="-7" baseline="-20833" dirty="0">
                <a:latin typeface="Verdana"/>
                <a:cs typeface="Verdana"/>
              </a:rPr>
              <a:t>it</a:t>
            </a:r>
            <a:r>
              <a:rPr sz="2400" spc="-5" dirty="0">
                <a:latin typeface="Verdana"/>
                <a:cs typeface="Verdana"/>
              </a:rPr>
              <a:t>, </a:t>
            </a:r>
            <a:r>
              <a:rPr sz="2400" i="1" spc="-5" dirty="0">
                <a:latin typeface="Verdana"/>
                <a:cs typeface="Verdana"/>
              </a:rPr>
              <a:t>Z</a:t>
            </a:r>
            <a:r>
              <a:rPr sz="2400" i="1" spc="-7" baseline="-20833" dirty="0">
                <a:latin typeface="Verdana"/>
                <a:cs typeface="Verdana"/>
              </a:rPr>
              <a:t>i</a:t>
            </a:r>
            <a:r>
              <a:rPr sz="2400" spc="-5" dirty="0">
                <a:latin typeface="Verdana"/>
                <a:cs typeface="Verdana"/>
              </a:rPr>
              <a:t>) </a:t>
            </a:r>
            <a:r>
              <a:rPr sz="2400" dirty="0">
                <a:latin typeface="Verdana"/>
                <a:cs typeface="Verdana"/>
              </a:rPr>
              <a:t>= 0.  </a:t>
            </a:r>
            <a:r>
              <a:rPr sz="2400" spc="-5" dirty="0">
                <a:latin typeface="Verdana"/>
                <a:cs typeface="Verdana"/>
              </a:rPr>
              <a:t>Sottraendo 1988 </a:t>
            </a:r>
            <a:r>
              <a:rPr sz="2400" dirty="0">
                <a:latin typeface="Verdana"/>
                <a:cs typeface="Verdana"/>
              </a:rPr>
              <a:t>– </a:t>
            </a:r>
            <a:r>
              <a:rPr sz="2400" spc="-5" dirty="0">
                <a:latin typeface="Verdana"/>
                <a:cs typeface="Verdana"/>
              </a:rPr>
              <a:t>1982 (ovvero calcolando</a:t>
            </a:r>
            <a:r>
              <a:rPr sz="2400" spc="125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la</a:t>
            </a:r>
            <a:endParaRPr sz="2400">
              <a:latin typeface="Verdana"/>
              <a:cs typeface="Verdana"/>
            </a:endParaRPr>
          </a:p>
          <a:p>
            <a:pPr marL="67945">
              <a:lnSpc>
                <a:spcPts val="1980"/>
              </a:lnSpc>
            </a:pPr>
            <a:r>
              <a:rPr sz="2400" spc="-5" dirty="0">
                <a:latin typeface="Verdana"/>
                <a:cs typeface="Verdana"/>
              </a:rPr>
              <a:t>variazione) </a:t>
            </a:r>
            <a:r>
              <a:rPr sz="2400" dirty="0">
                <a:latin typeface="Verdana"/>
                <a:cs typeface="Verdana"/>
              </a:rPr>
              <a:t>si </a:t>
            </a:r>
            <a:r>
              <a:rPr sz="2400" spc="-10" dirty="0">
                <a:latin typeface="Verdana"/>
                <a:cs typeface="Verdana"/>
              </a:rPr>
              <a:t>elimina l’effetto </a:t>
            </a:r>
            <a:r>
              <a:rPr sz="2400" spc="-5" dirty="0">
                <a:latin typeface="Verdana"/>
                <a:cs typeface="Verdana"/>
              </a:rPr>
              <a:t>di</a:t>
            </a:r>
            <a:r>
              <a:rPr sz="2400" spc="200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Z</a:t>
            </a:r>
            <a:r>
              <a:rPr sz="2400" i="1" spc="-7" baseline="-20833" dirty="0">
                <a:latin typeface="Verdana"/>
                <a:cs typeface="Verdana"/>
              </a:rPr>
              <a:t>i</a:t>
            </a:r>
            <a:r>
              <a:rPr sz="2400" spc="-5" dirty="0">
                <a:latin typeface="Verdana"/>
                <a:cs typeface="Verdana"/>
              </a:rPr>
              <a:t>…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5440" y="424027"/>
            <a:ext cx="8079740" cy="490664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50800" marR="1343025" algn="just">
              <a:lnSpc>
                <a:spcPct val="120500"/>
              </a:lnSpc>
              <a:spcBef>
                <a:spcPts val="85"/>
              </a:spcBef>
            </a:pPr>
            <a:r>
              <a:rPr sz="2000" i="1" spc="5" dirty="0">
                <a:latin typeface="Verdana"/>
                <a:cs typeface="Verdana"/>
              </a:rPr>
              <a:t>FatalityRate</a:t>
            </a:r>
            <a:r>
              <a:rPr sz="1950" i="1" spc="7" baseline="-21367" dirty="0">
                <a:latin typeface="Verdana"/>
                <a:cs typeface="Verdana"/>
              </a:rPr>
              <a:t>i</a:t>
            </a:r>
            <a:r>
              <a:rPr sz="1950" spc="7" baseline="-21367" dirty="0">
                <a:latin typeface="Verdana"/>
                <a:cs typeface="Verdana"/>
              </a:rPr>
              <a:t>1988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0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spc="5" dirty="0">
                <a:latin typeface="Arial"/>
                <a:cs typeface="Arial"/>
              </a:rPr>
              <a:t>β</a:t>
            </a:r>
            <a:r>
              <a:rPr sz="1950" spc="7" baseline="-21367" dirty="0">
                <a:latin typeface="Verdana"/>
                <a:cs typeface="Verdana"/>
              </a:rPr>
              <a:t>1</a:t>
            </a:r>
            <a:r>
              <a:rPr sz="2000" i="1" spc="5" dirty="0">
                <a:latin typeface="Verdana"/>
                <a:cs typeface="Verdana"/>
              </a:rPr>
              <a:t>BeerTax</a:t>
            </a:r>
            <a:r>
              <a:rPr sz="1950" i="1" spc="7" baseline="-21367" dirty="0">
                <a:latin typeface="Verdana"/>
                <a:cs typeface="Verdana"/>
              </a:rPr>
              <a:t>i</a:t>
            </a:r>
            <a:r>
              <a:rPr sz="1950" spc="7" baseline="-21367" dirty="0">
                <a:latin typeface="Verdana"/>
                <a:cs typeface="Verdana"/>
              </a:rPr>
              <a:t>1988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2</a:t>
            </a:r>
            <a:r>
              <a:rPr sz="2000" i="1" dirty="0">
                <a:latin typeface="Verdana"/>
                <a:cs typeface="Verdana"/>
              </a:rPr>
              <a:t>Z</a:t>
            </a:r>
            <a:r>
              <a:rPr sz="1950" i="1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spc="15" dirty="0">
                <a:latin typeface="Verdana"/>
                <a:cs typeface="Verdana"/>
              </a:rPr>
              <a:t>u</a:t>
            </a:r>
            <a:r>
              <a:rPr sz="1950" i="1" spc="22" baseline="-21367" dirty="0">
                <a:latin typeface="Verdana"/>
                <a:cs typeface="Verdana"/>
              </a:rPr>
              <a:t>i</a:t>
            </a:r>
            <a:r>
              <a:rPr sz="1950" spc="22" baseline="-21367" dirty="0">
                <a:latin typeface="Verdana"/>
                <a:cs typeface="Verdana"/>
              </a:rPr>
              <a:t>1988  </a:t>
            </a:r>
            <a:r>
              <a:rPr sz="2000" i="1" spc="5" dirty="0">
                <a:latin typeface="Verdana"/>
                <a:cs typeface="Verdana"/>
              </a:rPr>
              <a:t>FatalityRate</a:t>
            </a:r>
            <a:r>
              <a:rPr sz="1950" i="1" spc="7" baseline="-21367" dirty="0">
                <a:latin typeface="Verdana"/>
                <a:cs typeface="Verdana"/>
              </a:rPr>
              <a:t>i</a:t>
            </a:r>
            <a:r>
              <a:rPr sz="1950" spc="7" baseline="-21367" dirty="0">
                <a:latin typeface="Verdana"/>
                <a:cs typeface="Verdana"/>
              </a:rPr>
              <a:t>1982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0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spc="5" dirty="0">
                <a:latin typeface="Arial"/>
                <a:cs typeface="Arial"/>
              </a:rPr>
              <a:t>β</a:t>
            </a:r>
            <a:r>
              <a:rPr sz="1950" spc="7" baseline="-21367" dirty="0">
                <a:latin typeface="Verdana"/>
                <a:cs typeface="Verdana"/>
              </a:rPr>
              <a:t>1</a:t>
            </a:r>
            <a:r>
              <a:rPr sz="2000" i="1" spc="5" dirty="0">
                <a:latin typeface="Verdana"/>
                <a:cs typeface="Verdana"/>
              </a:rPr>
              <a:t>BeerTax</a:t>
            </a:r>
            <a:r>
              <a:rPr sz="1950" i="1" spc="7" baseline="-21367" dirty="0">
                <a:latin typeface="Verdana"/>
                <a:cs typeface="Verdana"/>
              </a:rPr>
              <a:t>i</a:t>
            </a:r>
            <a:r>
              <a:rPr sz="1950" spc="7" baseline="-21367" dirty="0">
                <a:latin typeface="Verdana"/>
                <a:cs typeface="Verdana"/>
              </a:rPr>
              <a:t>1982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2</a:t>
            </a:r>
            <a:r>
              <a:rPr sz="2000" i="1" dirty="0">
                <a:latin typeface="Verdana"/>
                <a:cs typeface="Verdana"/>
              </a:rPr>
              <a:t>Z</a:t>
            </a:r>
            <a:r>
              <a:rPr sz="1950" i="1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spc="15" dirty="0">
                <a:latin typeface="Verdana"/>
                <a:cs typeface="Verdana"/>
              </a:rPr>
              <a:t>u</a:t>
            </a:r>
            <a:r>
              <a:rPr sz="1950" i="1" spc="22" baseline="-21367" dirty="0">
                <a:latin typeface="Verdana"/>
                <a:cs typeface="Verdana"/>
              </a:rPr>
              <a:t>i</a:t>
            </a:r>
            <a:r>
              <a:rPr sz="1950" spc="22" baseline="-21367" dirty="0">
                <a:latin typeface="Verdana"/>
                <a:cs typeface="Verdana"/>
              </a:rPr>
              <a:t>1982  </a:t>
            </a:r>
            <a:r>
              <a:rPr sz="2000" spc="-5" dirty="0">
                <a:latin typeface="Verdana"/>
                <a:cs typeface="Verdana"/>
              </a:rPr>
              <a:t>perciò</a:t>
            </a:r>
            <a:endParaRPr sz="2000">
              <a:latin typeface="Verdana"/>
              <a:cs typeface="Verdana"/>
            </a:endParaRPr>
          </a:p>
          <a:p>
            <a:pPr marL="388620" algn="just">
              <a:lnSpc>
                <a:spcPct val="100000"/>
              </a:lnSpc>
              <a:spcBef>
                <a:spcPts val="484"/>
              </a:spcBef>
            </a:pPr>
            <a:r>
              <a:rPr sz="2000" i="1" spc="5" dirty="0">
                <a:latin typeface="Verdana"/>
                <a:cs typeface="Verdana"/>
              </a:rPr>
              <a:t>FatalityRate</a:t>
            </a:r>
            <a:r>
              <a:rPr sz="1950" i="1" spc="7" baseline="-21367" dirty="0">
                <a:latin typeface="Verdana"/>
                <a:cs typeface="Verdana"/>
              </a:rPr>
              <a:t>i</a:t>
            </a:r>
            <a:r>
              <a:rPr sz="1950" spc="7" baseline="-21367" dirty="0">
                <a:latin typeface="Verdana"/>
                <a:cs typeface="Verdana"/>
              </a:rPr>
              <a:t>1988 </a:t>
            </a:r>
            <a:r>
              <a:rPr sz="2000" dirty="0">
                <a:latin typeface="Verdana"/>
                <a:cs typeface="Verdana"/>
              </a:rPr>
              <a:t>– </a:t>
            </a:r>
            <a:r>
              <a:rPr sz="2000" i="1" spc="5" dirty="0">
                <a:latin typeface="Verdana"/>
                <a:cs typeface="Verdana"/>
              </a:rPr>
              <a:t>FatalityRate</a:t>
            </a:r>
            <a:r>
              <a:rPr sz="1950" i="1" spc="7" baseline="-21367" dirty="0">
                <a:latin typeface="Verdana"/>
                <a:cs typeface="Verdana"/>
              </a:rPr>
              <a:t>i</a:t>
            </a:r>
            <a:r>
              <a:rPr sz="1950" spc="7" baseline="-21367" dirty="0">
                <a:latin typeface="Verdana"/>
                <a:cs typeface="Verdana"/>
              </a:rPr>
              <a:t>1982</a:t>
            </a:r>
            <a:r>
              <a:rPr sz="1950" spc="-67" baseline="-21367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=</a:t>
            </a:r>
            <a:endParaRPr sz="2000">
              <a:latin typeface="Verdana"/>
              <a:cs typeface="Verdana"/>
            </a:endParaRPr>
          </a:p>
          <a:p>
            <a:pPr marL="915035" algn="just">
              <a:lnSpc>
                <a:spcPct val="100000"/>
              </a:lnSpc>
              <a:spcBef>
                <a:spcPts val="455"/>
              </a:spcBef>
            </a:pPr>
            <a:r>
              <a:rPr sz="2000" i="1" spc="5" dirty="0">
                <a:latin typeface="Arial"/>
                <a:cs typeface="Arial"/>
              </a:rPr>
              <a:t>β</a:t>
            </a:r>
            <a:r>
              <a:rPr sz="1950" spc="7" baseline="-21367" dirty="0">
                <a:latin typeface="Verdana"/>
                <a:cs typeface="Verdana"/>
              </a:rPr>
              <a:t>1</a:t>
            </a:r>
            <a:r>
              <a:rPr sz="2000" spc="5" dirty="0">
                <a:latin typeface="Verdana"/>
                <a:cs typeface="Verdana"/>
              </a:rPr>
              <a:t>(</a:t>
            </a:r>
            <a:r>
              <a:rPr sz="2000" i="1" spc="5" dirty="0">
                <a:latin typeface="Verdana"/>
                <a:cs typeface="Verdana"/>
              </a:rPr>
              <a:t>BeerTax</a:t>
            </a:r>
            <a:r>
              <a:rPr sz="1950" i="1" spc="7" baseline="-21367" dirty="0">
                <a:latin typeface="Verdana"/>
                <a:cs typeface="Verdana"/>
              </a:rPr>
              <a:t>i</a:t>
            </a:r>
            <a:r>
              <a:rPr sz="1950" spc="7" baseline="-21367" dirty="0">
                <a:latin typeface="Verdana"/>
                <a:cs typeface="Verdana"/>
              </a:rPr>
              <a:t>1988 </a:t>
            </a:r>
            <a:r>
              <a:rPr sz="2000" dirty="0">
                <a:latin typeface="Verdana"/>
                <a:cs typeface="Verdana"/>
              </a:rPr>
              <a:t>– </a:t>
            </a:r>
            <a:r>
              <a:rPr sz="2000" i="1" spc="5" dirty="0">
                <a:latin typeface="Verdana"/>
                <a:cs typeface="Verdana"/>
              </a:rPr>
              <a:t>BeerTax</a:t>
            </a:r>
            <a:r>
              <a:rPr sz="1950" i="1" spc="7" baseline="-21367" dirty="0">
                <a:latin typeface="Verdana"/>
                <a:cs typeface="Verdana"/>
              </a:rPr>
              <a:t>i</a:t>
            </a:r>
            <a:r>
              <a:rPr sz="1950" spc="7" baseline="-21367" dirty="0">
                <a:latin typeface="Verdana"/>
                <a:cs typeface="Verdana"/>
              </a:rPr>
              <a:t>1982</a:t>
            </a:r>
            <a:r>
              <a:rPr sz="2000" spc="5" dirty="0">
                <a:latin typeface="Verdana"/>
                <a:cs typeface="Verdana"/>
              </a:rPr>
              <a:t>)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spc="10" dirty="0">
                <a:latin typeface="Verdana"/>
                <a:cs typeface="Verdana"/>
              </a:rPr>
              <a:t>(</a:t>
            </a:r>
            <a:r>
              <a:rPr sz="2000" i="1" spc="10" dirty="0">
                <a:latin typeface="Verdana"/>
                <a:cs typeface="Verdana"/>
              </a:rPr>
              <a:t>u</a:t>
            </a:r>
            <a:r>
              <a:rPr sz="1950" i="1" spc="15" baseline="-21367" dirty="0">
                <a:latin typeface="Verdana"/>
                <a:cs typeface="Verdana"/>
              </a:rPr>
              <a:t>i</a:t>
            </a:r>
            <a:r>
              <a:rPr sz="1950" spc="15" baseline="-21367" dirty="0">
                <a:latin typeface="Verdana"/>
                <a:cs typeface="Verdana"/>
              </a:rPr>
              <a:t>1988 </a:t>
            </a:r>
            <a:r>
              <a:rPr sz="2000" dirty="0">
                <a:latin typeface="Verdana"/>
                <a:cs typeface="Verdana"/>
              </a:rPr>
              <a:t>–</a:t>
            </a:r>
            <a:r>
              <a:rPr sz="2000" spc="-45" dirty="0">
                <a:latin typeface="Verdana"/>
                <a:cs typeface="Verdana"/>
              </a:rPr>
              <a:t> </a:t>
            </a:r>
            <a:r>
              <a:rPr sz="2000" i="1" spc="15" dirty="0">
                <a:latin typeface="Verdana"/>
                <a:cs typeface="Verdana"/>
              </a:rPr>
              <a:t>u</a:t>
            </a:r>
            <a:r>
              <a:rPr sz="1950" i="1" spc="22" baseline="-21367" dirty="0">
                <a:latin typeface="Verdana"/>
                <a:cs typeface="Verdana"/>
              </a:rPr>
              <a:t>i</a:t>
            </a:r>
            <a:r>
              <a:rPr sz="1950" spc="22" baseline="-21367" dirty="0">
                <a:latin typeface="Verdana"/>
                <a:cs typeface="Verdana"/>
              </a:rPr>
              <a:t>1982</a:t>
            </a:r>
            <a:r>
              <a:rPr sz="2000" spc="15" dirty="0">
                <a:latin typeface="Verdana"/>
                <a:cs typeface="Verdana"/>
              </a:rPr>
              <a:t>)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750">
              <a:latin typeface="Verdana"/>
              <a:cs typeface="Verdana"/>
            </a:endParaRPr>
          </a:p>
          <a:p>
            <a:pPr marL="393700" indent="-342900">
              <a:lnSpc>
                <a:spcPct val="100000"/>
              </a:lnSpc>
              <a:buFont typeface="Arial"/>
              <a:buChar char="•"/>
              <a:tabLst>
                <a:tab pos="393065" algn="l"/>
                <a:tab pos="393700" algn="l"/>
              </a:tabLst>
            </a:pPr>
            <a:r>
              <a:rPr sz="2000" dirty="0">
                <a:latin typeface="Verdana"/>
                <a:cs typeface="Verdana"/>
              </a:rPr>
              <a:t>Il nuovo </a:t>
            </a:r>
            <a:r>
              <a:rPr sz="2000" spc="-5" dirty="0">
                <a:latin typeface="Verdana"/>
                <a:cs typeface="Verdana"/>
              </a:rPr>
              <a:t>termine d’errore, </a:t>
            </a:r>
            <a:r>
              <a:rPr sz="2000" spc="10" dirty="0">
                <a:latin typeface="Verdana"/>
                <a:cs typeface="Verdana"/>
              </a:rPr>
              <a:t>(</a:t>
            </a:r>
            <a:r>
              <a:rPr sz="2000" i="1" spc="10" dirty="0">
                <a:latin typeface="Verdana"/>
                <a:cs typeface="Verdana"/>
              </a:rPr>
              <a:t>u</a:t>
            </a:r>
            <a:r>
              <a:rPr sz="1950" i="1" spc="15" baseline="-21367" dirty="0">
                <a:latin typeface="Verdana"/>
                <a:cs typeface="Verdana"/>
              </a:rPr>
              <a:t>i</a:t>
            </a:r>
            <a:r>
              <a:rPr sz="1950" spc="15" baseline="-21367" dirty="0">
                <a:latin typeface="Verdana"/>
                <a:cs typeface="Verdana"/>
              </a:rPr>
              <a:t>1988 </a:t>
            </a:r>
            <a:r>
              <a:rPr sz="2000" dirty="0">
                <a:latin typeface="Verdana"/>
                <a:cs typeface="Verdana"/>
              </a:rPr>
              <a:t>– </a:t>
            </a:r>
            <a:r>
              <a:rPr sz="2000" i="1" spc="10" dirty="0">
                <a:latin typeface="Verdana"/>
                <a:cs typeface="Verdana"/>
              </a:rPr>
              <a:t>u</a:t>
            </a:r>
            <a:r>
              <a:rPr sz="1950" i="1" spc="15" baseline="-21367" dirty="0">
                <a:latin typeface="Verdana"/>
                <a:cs typeface="Verdana"/>
              </a:rPr>
              <a:t>i</a:t>
            </a:r>
            <a:r>
              <a:rPr sz="1950" spc="15" baseline="-21367" dirty="0">
                <a:latin typeface="Verdana"/>
                <a:cs typeface="Verdana"/>
              </a:rPr>
              <a:t>1982</a:t>
            </a:r>
            <a:r>
              <a:rPr sz="2000" spc="10" dirty="0">
                <a:latin typeface="Verdana"/>
                <a:cs typeface="Verdana"/>
              </a:rPr>
              <a:t>), </a:t>
            </a:r>
            <a:r>
              <a:rPr sz="2000" dirty="0">
                <a:latin typeface="Verdana"/>
                <a:cs typeface="Verdana"/>
              </a:rPr>
              <a:t>non è</a:t>
            </a:r>
            <a:r>
              <a:rPr sz="2000" spc="-35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correlato</a:t>
            </a:r>
            <a:endParaRPr sz="2000">
              <a:latin typeface="Verdana"/>
              <a:cs typeface="Verdana"/>
            </a:endParaRPr>
          </a:p>
          <a:p>
            <a:pPr marL="3937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Verdana"/>
                <a:cs typeface="Verdana"/>
              </a:rPr>
              <a:t>con </a:t>
            </a:r>
            <a:r>
              <a:rPr sz="2000" i="1" spc="5" dirty="0">
                <a:latin typeface="Verdana"/>
                <a:cs typeface="Verdana"/>
              </a:rPr>
              <a:t>BeerTax</a:t>
            </a:r>
            <a:r>
              <a:rPr sz="1950" i="1" spc="7" baseline="-21367" dirty="0">
                <a:latin typeface="Verdana"/>
                <a:cs typeface="Verdana"/>
              </a:rPr>
              <a:t>i</a:t>
            </a:r>
            <a:r>
              <a:rPr sz="1950" spc="7" baseline="-21367" dirty="0">
                <a:latin typeface="Verdana"/>
                <a:cs typeface="Verdana"/>
              </a:rPr>
              <a:t>1988 </a:t>
            </a:r>
            <a:r>
              <a:rPr sz="2000" dirty="0">
                <a:latin typeface="Verdana"/>
                <a:cs typeface="Verdana"/>
              </a:rPr>
              <a:t>o</a:t>
            </a:r>
            <a:r>
              <a:rPr sz="2000" spc="-250" dirty="0">
                <a:latin typeface="Verdana"/>
                <a:cs typeface="Verdana"/>
              </a:rPr>
              <a:t> </a:t>
            </a:r>
            <a:r>
              <a:rPr sz="2000" i="1" spc="5" dirty="0">
                <a:latin typeface="Verdana"/>
                <a:cs typeface="Verdana"/>
              </a:rPr>
              <a:t>BeerTax</a:t>
            </a:r>
            <a:r>
              <a:rPr sz="1950" i="1" spc="7" baseline="-21367" dirty="0">
                <a:latin typeface="Verdana"/>
                <a:cs typeface="Verdana"/>
              </a:rPr>
              <a:t>i</a:t>
            </a:r>
            <a:r>
              <a:rPr sz="1950" spc="7" baseline="-21367" dirty="0">
                <a:latin typeface="Verdana"/>
                <a:cs typeface="Verdana"/>
              </a:rPr>
              <a:t>1982</a:t>
            </a:r>
            <a:r>
              <a:rPr sz="2000" spc="5" dirty="0"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  <a:p>
            <a:pPr marL="3937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93065" algn="l"/>
                <a:tab pos="393700" algn="l"/>
              </a:tabLst>
            </a:pPr>
            <a:r>
              <a:rPr sz="2000" spc="-5" dirty="0">
                <a:latin typeface="Verdana"/>
                <a:cs typeface="Verdana"/>
              </a:rPr>
              <a:t>Questa equazione “alle differenze” può essere </a:t>
            </a:r>
            <a:r>
              <a:rPr sz="2000" dirty="0">
                <a:latin typeface="Verdana"/>
                <a:cs typeface="Verdana"/>
              </a:rPr>
              <a:t>stimata</a:t>
            </a:r>
            <a:r>
              <a:rPr sz="2000" spc="-8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con</a:t>
            </a:r>
            <a:endParaRPr sz="2000">
              <a:latin typeface="Verdana"/>
              <a:cs typeface="Verdana"/>
            </a:endParaRPr>
          </a:p>
          <a:p>
            <a:pPr marL="393700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OLS, </a:t>
            </a:r>
            <a:r>
              <a:rPr sz="2000" dirty="0">
                <a:latin typeface="Verdana"/>
                <a:cs typeface="Verdana"/>
              </a:rPr>
              <a:t>anche se </a:t>
            </a:r>
            <a:r>
              <a:rPr sz="2000" i="1" dirty="0">
                <a:latin typeface="Verdana"/>
                <a:cs typeface="Verdana"/>
              </a:rPr>
              <a:t>Z</a:t>
            </a:r>
            <a:r>
              <a:rPr sz="1950" i="1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non è</a:t>
            </a:r>
            <a:r>
              <a:rPr sz="2000" spc="-31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osservata.</a:t>
            </a:r>
            <a:endParaRPr sz="2000">
              <a:latin typeface="Verdana"/>
              <a:cs typeface="Verdana"/>
            </a:endParaRPr>
          </a:p>
          <a:p>
            <a:pPr marL="3937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93065" algn="l"/>
                <a:tab pos="393700" algn="l"/>
              </a:tabLst>
            </a:pPr>
            <a:r>
              <a:rPr sz="2000" dirty="0">
                <a:latin typeface="Verdana"/>
                <a:cs typeface="Verdana"/>
              </a:rPr>
              <a:t>La </a:t>
            </a:r>
            <a:r>
              <a:rPr sz="2000" spc="-5" dirty="0">
                <a:latin typeface="Verdana"/>
                <a:cs typeface="Verdana"/>
              </a:rPr>
              <a:t>variabile omessa </a:t>
            </a:r>
            <a:r>
              <a:rPr sz="2000" i="1" dirty="0">
                <a:latin typeface="Verdana"/>
                <a:cs typeface="Verdana"/>
              </a:rPr>
              <a:t>Z</a:t>
            </a:r>
            <a:r>
              <a:rPr sz="1950" i="1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non </a:t>
            </a:r>
            <a:r>
              <a:rPr sz="2000" spc="-5" dirty="0">
                <a:latin typeface="Verdana"/>
                <a:cs typeface="Verdana"/>
              </a:rPr>
              <a:t>cambia, perciò </a:t>
            </a:r>
            <a:r>
              <a:rPr sz="2000" dirty="0">
                <a:latin typeface="Verdana"/>
                <a:cs typeface="Verdana"/>
              </a:rPr>
              <a:t>non può</a:t>
            </a:r>
            <a:r>
              <a:rPr sz="2000" spc="-29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essere</a:t>
            </a:r>
            <a:endParaRPr sz="2000">
              <a:latin typeface="Verdana"/>
              <a:cs typeface="Verdana"/>
            </a:endParaRPr>
          </a:p>
          <a:p>
            <a:pPr marL="3937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una </a:t>
            </a:r>
            <a:r>
              <a:rPr sz="2000" spc="-5" dirty="0">
                <a:latin typeface="Verdana"/>
                <a:cs typeface="Verdana"/>
              </a:rPr>
              <a:t>determinante </a:t>
            </a:r>
            <a:r>
              <a:rPr sz="2000" spc="-10" dirty="0">
                <a:latin typeface="Verdana"/>
                <a:cs typeface="Verdana"/>
              </a:rPr>
              <a:t>della </a:t>
            </a:r>
            <a:r>
              <a:rPr sz="2000" i="1" dirty="0">
                <a:latin typeface="Verdana"/>
                <a:cs typeface="Verdana"/>
              </a:rPr>
              <a:t>variazione </a:t>
            </a:r>
            <a:r>
              <a:rPr sz="2000" spc="-5" dirty="0">
                <a:latin typeface="Verdana"/>
                <a:cs typeface="Verdana"/>
              </a:rPr>
              <a:t>in</a:t>
            </a:r>
            <a:r>
              <a:rPr sz="2000" spc="-55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Y</a:t>
            </a:r>
            <a:endParaRPr sz="2000">
              <a:latin typeface="Verdana"/>
              <a:cs typeface="Verdana"/>
            </a:endParaRPr>
          </a:p>
          <a:p>
            <a:pPr marL="3937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93065" algn="l"/>
                <a:tab pos="393700" algn="l"/>
              </a:tabLst>
            </a:pPr>
            <a:r>
              <a:rPr sz="2000" spc="-5" dirty="0">
                <a:latin typeface="Verdana"/>
                <a:cs typeface="Verdana"/>
              </a:rPr>
              <a:t>Questa regressione alle differenze </a:t>
            </a:r>
            <a:r>
              <a:rPr sz="2000" dirty="0">
                <a:latin typeface="Verdana"/>
                <a:cs typeface="Verdana"/>
              </a:rPr>
              <a:t>non ha </a:t>
            </a:r>
            <a:r>
              <a:rPr sz="2000" spc="-5" dirty="0">
                <a:latin typeface="Verdana"/>
                <a:cs typeface="Verdana"/>
              </a:rPr>
              <a:t>un’intercetta,</a:t>
            </a:r>
            <a:r>
              <a:rPr sz="2000" spc="-8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che</a:t>
            </a:r>
            <a:endParaRPr sz="2000">
              <a:latin typeface="Verdana"/>
              <a:cs typeface="Verdana"/>
            </a:endParaRPr>
          </a:p>
          <a:p>
            <a:pPr marL="3937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è stata </a:t>
            </a:r>
            <a:r>
              <a:rPr sz="2000" spc="-5" dirty="0">
                <a:latin typeface="Verdana"/>
                <a:cs typeface="Verdana"/>
              </a:rPr>
              <a:t>eliminata dalla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sottrazione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10-</a:t>
            </a:r>
            <a:fld id="{81D60167-4931-47E6-BA6A-407CBD079E47}" type="slidenum">
              <a:rPr dirty="0"/>
              <a:t>14</a:t>
            </a:fld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i="1" spc="-5" dirty="0">
                <a:latin typeface="Verdana"/>
                <a:cs typeface="Verdana"/>
              </a:rPr>
              <a:t>Esempio</a:t>
            </a:r>
            <a:r>
              <a:rPr spc="-5" dirty="0"/>
              <a:t>: mortalità </a:t>
            </a:r>
            <a:r>
              <a:rPr spc="-10" dirty="0"/>
              <a:t>stradale </a:t>
            </a:r>
            <a:r>
              <a:rPr spc="-5" dirty="0"/>
              <a:t>e </a:t>
            </a:r>
            <a:r>
              <a:rPr spc="-10" dirty="0"/>
              <a:t>imposte  </a:t>
            </a:r>
            <a:r>
              <a:rPr spc="-5" dirty="0"/>
              <a:t>sulla</a:t>
            </a:r>
            <a:r>
              <a:rPr spc="20" dirty="0"/>
              <a:t> </a:t>
            </a:r>
            <a:r>
              <a:rPr spc="-10" dirty="0"/>
              <a:t>birra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10-</a:t>
            </a: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1477721"/>
            <a:ext cx="186245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Verdana"/>
                <a:cs typeface="Verdana"/>
              </a:rPr>
              <a:t>Dati </a:t>
            </a:r>
            <a:r>
              <a:rPr sz="2000" spc="-5" dirty="0">
                <a:latin typeface="Verdana"/>
                <a:cs typeface="Verdana"/>
              </a:rPr>
              <a:t>del</a:t>
            </a:r>
            <a:r>
              <a:rPr sz="2000" spc="-8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1982: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00629" y="1860016"/>
            <a:ext cx="5501005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00" marR="5080" indent="-178435">
              <a:lnSpc>
                <a:spcPct val="120000"/>
              </a:lnSpc>
              <a:spcBef>
                <a:spcPts val="100"/>
              </a:spcBef>
              <a:tabLst>
                <a:tab pos="1266190" algn="l"/>
                <a:tab pos="4385945" algn="l"/>
              </a:tabLst>
            </a:pPr>
            <a:r>
              <a:rPr sz="2000" dirty="0">
                <a:latin typeface="Verdana"/>
                <a:cs typeface="Verdana"/>
              </a:rPr>
              <a:t>= </a:t>
            </a:r>
            <a:r>
              <a:rPr sz="2000" spc="-5" dirty="0">
                <a:latin typeface="Verdana"/>
                <a:cs typeface="Verdana"/>
              </a:rPr>
              <a:t>2,01</a:t>
            </a:r>
            <a:r>
              <a:rPr sz="2000" spc="2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+</a:t>
            </a:r>
            <a:r>
              <a:rPr sz="2000" spc="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0,15</a:t>
            </a:r>
            <a:r>
              <a:rPr sz="2000" i="1" spc="-5" dirty="0">
                <a:latin typeface="Verdana"/>
                <a:cs typeface="Verdana"/>
              </a:rPr>
              <a:t>BeerTax	</a:t>
            </a:r>
            <a:r>
              <a:rPr sz="2000" dirty="0">
                <a:latin typeface="Verdana"/>
                <a:cs typeface="Verdana"/>
              </a:rPr>
              <a:t>(</a:t>
            </a:r>
            <a:r>
              <a:rPr sz="2000" i="1" dirty="0">
                <a:latin typeface="Verdana"/>
                <a:cs typeface="Verdana"/>
              </a:rPr>
              <a:t>n </a:t>
            </a:r>
            <a:r>
              <a:rPr sz="2000" dirty="0">
                <a:latin typeface="Verdana"/>
                <a:cs typeface="Verdana"/>
              </a:rPr>
              <a:t>=</a:t>
            </a:r>
            <a:r>
              <a:rPr sz="2000" spc="-8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48)  (0,15)	(0,13)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350">
              <a:latin typeface="Verdana"/>
              <a:cs typeface="Verdana"/>
            </a:endParaRPr>
          </a:p>
          <a:p>
            <a:pPr marL="190500" marR="5080" indent="-178435">
              <a:lnSpc>
                <a:spcPct val="120000"/>
              </a:lnSpc>
              <a:tabLst>
                <a:tab pos="1266190" algn="l"/>
                <a:tab pos="4385945" algn="l"/>
              </a:tabLst>
            </a:pPr>
            <a:r>
              <a:rPr sz="2000" dirty="0">
                <a:latin typeface="Verdana"/>
                <a:cs typeface="Verdana"/>
              </a:rPr>
              <a:t>= </a:t>
            </a:r>
            <a:r>
              <a:rPr sz="2000" spc="-5" dirty="0">
                <a:latin typeface="Verdana"/>
                <a:cs typeface="Verdana"/>
              </a:rPr>
              <a:t>1,86</a:t>
            </a:r>
            <a:r>
              <a:rPr sz="2000" spc="2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+</a:t>
            </a:r>
            <a:r>
              <a:rPr sz="2000" spc="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0,44</a:t>
            </a:r>
            <a:r>
              <a:rPr sz="2000" i="1" spc="-5" dirty="0">
                <a:latin typeface="Verdana"/>
                <a:cs typeface="Verdana"/>
              </a:rPr>
              <a:t>BeerTax	</a:t>
            </a:r>
            <a:r>
              <a:rPr sz="2000" dirty="0">
                <a:latin typeface="Verdana"/>
                <a:cs typeface="Verdana"/>
              </a:rPr>
              <a:t>(</a:t>
            </a:r>
            <a:r>
              <a:rPr sz="2000" i="1" dirty="0">
                <a:latin typeface="Verdana"/>
                <a:cs typeface="Verdana"/>
              </a:rPr>
              <a:t>n </a:t>
            </a:r>
            <a:r>
              <a:rPr sz="2000" dirty="0">
                <a:latin typeface="Verdana"/>
                <a:cs typeface="Verdana"/>
              </a:rPr>
              <a:t>=</a:t>
            </a:r>
            <a:r>
              <a:rPr sz="2000" spc="-8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48)  (0,11)	(0,13)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3540" y="4115561"/>
            <a:ext cx="410908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Verdana"/>
                <a:cs typeface="Verdana"/>
              </a:rPr>
              <a:t>Regressione differenze </a:t>
            </a:r>
            <a:r>
              <a:rPr sz="2000" dirty="0">
                <a:latin typeface="Verdana"/>
                <a:cs typeface="Verdana"/>
              </a:rPr>
              <a:t>(</a:t>
            </a:r>
            <a:r>
              <a:rPr sz="2000" i="1" dirty="0">
                <a:latin typeface="Verdana"/>
                <a:cs typeface="Verdana"/>
              </a:rPr>
              <a:t>n </a:t>
            </a:r>
            <a:r>
              <a:rPr sz="2000" dirty="0">
                <a:latin typeface="Verdana"/>
                <a:cs typeface="Verdana"/>
              </a:rPr>
              <a:t>=</a:t>
            </a:r>
            <a:r>
              <a:rPr sz="2000" spc="-8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48)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62529" y="4420971"/>
            <a:ext cx="556450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7180" marR="43180" indent="-247015">
              <a:lnSpc>
                <a:spcPct val="120000"/>
              </a:lnSpc>
              <a:spcBef>
                <a:spcPts val="100"/>
              </a:spcBef>
              <a:tabLst>
                <a:tab pos="1535430" algn="l"/>
              </a:tabLst>
            </a:pPr>
            <a:r>
              <a:rPr sz="2000" dirty="0">
                <a:latin typeface="Verdana"/>
                <a:cs typeface="Verdana"/>
              </a:rPr>
              <a:t>= –0,072 –</a:t>
            </a:r>
            <a:r>
              <a:rPr sz="2000" spc="-85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1,04(</a:t>
            </a:r>
            <a:r>
              <a:rPr sz="2000" i="1" spc="5" dirty="0">
                <a:latin typeface="Verdana"/>
                <a:cs typeface="Verdana"/>
              </a:rPr>
              <a:t>BeerTax</a:t>
            </a:r>
            <a:r>
              <a:rPr sz="1950" spc="7" baseline="-21367" dirty="0">
                <a:latin typeface="Verdana"/>
                <a:cs typeface="Verdana"/>
              </a:rPr>
              <a:t>1988</a:t>
            </a:r>
            <a:r>
              <a:rPr sz="2000" spc="5" dirty="0">
                <a:latin typeface="Verdana"/>
                <a:cs typeface="Verdana"/>
              </a:rPr>
              <a:t>–</a:t>
            </a:r>
            <a:r>
              <a:rPr sz="2000" i="1" spc="5" dirty="0">
                <a:latin typeface="Verdana"/>
                <a:cs typeface="Verdana"/>
              </a:rPr>
              <a:t>BeerTax</a:t>
            </a:r>
            <a:r>
              <a:rPr sz="1950" spc="7" baseline="-21367" dirty="0">
                <a:latin typeface="Verdana"/>
                <a:cs typeface="Verdana"/>
              </a:rPr>
              <a:t>1982</a:t>
            </a:r>
            <a:r>
              <a:rPr sz="2000" spc="5" dirty="0">
                <a:latin typeface="Verdana"/>
                <a:cs typeface="Verdana"/>
              </a:rPr>
              <a:t>)  </a:t>
            </a:r>
            <a:r>
              <a:rPr sz="2000" spc="-5" dirty="0">
                <a:latin typeface="Verdana"/>
                <a:cs typeface="Verdana"/>
              </a:rPr>
              <a:t>(0,065)	(0,36)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3540" y="5212537"/>
            <a:ext cx="7338695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</a:pPr>
            <a:r>
              <a:rPr sz="2000" i="1" dirty="0">
                <a:latin typeface="Verdana"/>
                <a:cs typeface="Verdana"/>
              </a:rPr>
              <a:t>Un’intercetta inclusa in questa </a:t>
            </a:r>
            <a:r>
              <a:rPr sz="2000" i="1" spc="-5" dirty="0">
                <a:latin typeface="Verdana"/>
                <a:cs typeface="Verdana"/>
              </a:rPr>
              <a:t>regressione </a:t>
            </a:r>
            <a:r>
              <a:rPr sz="2000" i="1" dirty="0">
                <a:latin typeface="Verdana"/>
                <a:cs typeface="Verdana"/>
              </a:rPr>
              <a:t>alle</a:t>
            </a:r>
            <a:r>
              <a:rPr sz="2000" i="1" spc="-190" dirty="0">
                <a:latin typeface="Verdana"/>
                <a:cs typeface="Verdana"/>
              </a:rPr>
              <a:t> </a:t>
            </a:r>
            <a:r>
              <a:rPr sz="2000" i="1" spc="-5" dirty="0">
                <a:latin typeface="Verdana"/>
                <a:cs typeface="Verdana"/>
              </a:rPr>
              <a:t>differenze  </a:t>
            </a:r>
            <a:r>
              <a:rPr sz="2000" i="1" dirty="0">
                <a:latin typeface="Verdana"/>
                <a:cs typeface="Verdana"/>
              </a:rPr>
              <a:t>consente che </a:t>
            </a:r>
            <a:r>
              <a:rPr sz="2000" i="1" spc="-5" dirty="0">
                <a:latin typeface="Verdana"/>
                <a:cs typeface="Verdana"/>
              </a:rPr>
              <a:t>la </a:t>
            </a:r>
            <a:r>
              <a:rPr sz="2000" i="1" dirty="0">
                <a:latin typeface="Verdana"/>
                <a:cs typeface="Verdana"/>
              </a:rPr>
              <a:t>variazione </a:t>
            </a:r>
            <a:r>
              <a:rPr sz="2000" i="1" spc="-5" dirty="0">
                <a:latin typeface="Verdana"/>
                <a:cs typeface="Verdana"/>
              </a:rPr>
              <a:t>media in </a:t>
            </a:r>
            <a:r>
              <a:rPr sz="2000" i="1" dirty="0">
                <a:latin typeface="Verdana"/>
                <a:cs typeface="Verdana"/>
              </a:rPr>
              <a:t>FR sia non </a:t>
            </a:r>
            <a:r>
              <a:rPr sz="2000" i="1" spc="-5" dirty="0">
                <a:latin typeface="Verdana"/>
                <a:cs typeface="Verdana"/>
              </a:rPr>
              <a:t>nulla </a:t>
            </a:r>
            <a:r>
              <a:rPr sz="2000" i="1" dirty="0">
                <a:latin typeface="Verdana"/>
                <a:cs typeface="Verdana"/>
              </a:rPr>
              <a:t>–  </a:t>
            </a:r>
            <a:r>
              <a:rPr sz="2000" i="1" spc="-5" dirty="0">
                <a:latin typeface="Verdana"/>
                <a:cs typeface="Verdana"/>
              </a:rPr>
              <a:t>riprenderemo questo punto più</a:t>
            </a:r>
            <a:r>
              <a:rPr sz="2000" i="1" spc="-75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avanti…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3526" y="1851025"/>
            <a:ext cx="1530985" cy="3867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350" i="1" spc="5" dirty="0">
                <a:latin typeface="Times New Roman"/>
                <a:cs typeface="Times New Roman"/>
              </a:rPr>
              <a:t>FatalityRate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3540" y="2606245"/>
            <a:ext cx="1891030" cy="78994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sz="2000" dirty="0">
                <a:latin typeface="Verdana"/>
                <a:cs typeface="Verdana"/>
              </a:rPr>
              <a:t>Dati </a:t>
            </a:r>
            <a:r>
              <a:rPr sz="2000" spc="-5" dirty="0">
                <a:latin typeface="Verdana"/>
                <a:cs typeface="Verdana"/>
              </a:rPr>
              <a:t>del</a:t>
            </a:r>
            <a:r>
              <a:rPr sz="2000" spc="-8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1988:</a:t>
            </a:r>
            <a:endParaRPr sz="2000">
              <a:latin typeface="Verdana"/>
              <a:cs typeface="Verdana"/>
            </a:endParaRPr>
          </a:p>
          <a:p>
            <a:pPr marL="372110">
              <a:lnSpc>
                <a:spcPct val="100000"/>
              </a:lnSpc>
              <a:spcBef>
                <a:spcPts val="430"/>
              </a:spcBef>
            </a:pPr>
            <a:r>
              <a:rPr sz="2350" i="1" spc="5" dirty="0">
                <a:latin typeface="Times New Roman"/>
                <a:cs typeface="Times New Roman"/>
              </a:rPr>
              <a:t>FatalityRate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7686" y="4589588"/>
            <a:ext cx="1717039" cy="3752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3450" i="1" spc="-44" baseline="14492" dirty="0">
                <a:latin typeface="Times New Roman"/>
                <a:cs typeface="Times New Roman"/>
              </a:rPr>
              <a:t>FR</a:t>
            </a:r>
            <a:r>
              <a:rPr sz="1300" spc="-30" dirty="0">
                <a:latin typeface="Times New Roman"/>
                <a:cs typeface="Times New Roman"/>
              </a:rPr>
              <a:t>1988 </a:t>
            </a:r>
            <a:r>
              <a:rPr sz="3450" spc="15" baseline="14492" dirty="0">
                <a:latin typeface="Symbol"/>
                <a:cs typeface="Symbol"/>
              </a:rPr>
              <a:t></a:t>
            </a:r>
            <a:r>
              <a:rPr sz="3450" spc="-127" baseline="14492" dirty="0">
                <a:latin typeface="Times New Roman"/>
                <a:cs typeface="Times New Roman"/>
              </a:rPr>
              <a:t> </a:t>
            </a:r>
            <a:r>
              <a:rPr sz="3450" i="1" spc="-44" baseline="14492" dirty="0">
                <a:latin typeface="Times New Roman"/>
                <a:cs typeface="Times New Roman"/>
              </a:rPr>
              <a:t>FR</a:t>
            </a:r>
            <a:r>
              <a:rPr sz="1300" spc="-30" dirty="0">
                <a:latin typeface="Times New Roman"/>
                <a:cs typeface="Times New Roman"/>
              </a:rPr>
              <a:t>1982</a:t>
            </a:r>
            <a:endParaRPr sz="1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21187" y="1346603"/>
            <a:ext cx="7357320" cy="42631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40" y="565785"/>
            <a:ext cx="53340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>
                <a:latin typeface="Arial"/>
                <a:cs typeface="Arial"/>
              </a:rPr>
              <a:t>Δ</a:t>
            </a:r>
            <a:r>
              <a:rPr i="1" spc="-10" dirty="0">
                <a:latin typeface="Verdana"/>
                <a:cs typeface="Verdana"/>
              </a:rPr>
              <a:t>FatalityRate </a:t>
            </a:r>
            <a:r>
              <a:rPr spc="-5" dirty="0"/>
              <a:t>v.</a:t>
            </a:r>
            <a:r>
              <a:rPr spc="65" dirty="0"/>
              <a:t> </a:t>
            </a:r>
            <a:r>
              <a:rPr spc="-10" dirty="0">
                <a:latin typeface="Arial"/>
                <a:cs typeface="Arial"/>
              </a:rPr>
              <a:t>Δ</a:t>
            </a:r>
            <a:r>
              <a:rPr i="1" spc="-10" dirty="0">
                <a:latin typeface="Verdana"/>
                <a:cs typeface="Verdana"/>
              </a:rPr>
              <a:t>BeerTax</a:t>
            </a:r>
            <a:r>
              <a:rPr spc="-10" dirty="0"/>
              <a:t>: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10-</a:t>
            </a: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42414" y="5881522"/>
            <a:ext cx="59086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dirty="0">
                <a:latin typeface="Verdana"/>
                <a:cs typeface="Verdana"/>
              </a:rPr>
              <a:t>Si noti che </a:t>
            </a:r>
            <a:r>
              <a:rPr sz="2400" i="1" spc="-5" dirty="0">
                <a:latin typeface="Verdana"/>
                <a:cs typeface="Verdana"/>
              </a:rPr>
              <a:t>l’intercetta </a:t>
            </a:r>
            <a:r>
              <a:rPr sz="2400" i="1" dirty="0">
                <a:latin typeface="Verdana"/>
                <a:cs typeface="Verdana"/>
              </a:rPr>
              <a:t>è quasi a</a:t>
            </a:r>
            <a:r>
              <a:rPr sz="2400" i="1" spc="10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zero…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696023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Regressione con effetti fissi:</a:t>
            </a:r>
            <a:r>
              <a:rPr spc="170" dirty="0"/>
              <a:t> </a:t>
            </a:r>
            <a:r>
              <a:rPr spc="-10" dirty="0"/>
              <a:t>stima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10-</a:t>
            </a: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570456"/>
            <a:ext cx="8202930" cy="423291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00" spc="-5" dirty="0">
                <a:latin typeface="Verdana"/>
                <a:cs typeface="Verdana"/>
              </a:rPr>
              <a:t>Tre metodi di</a:t>
            </a:r>
            <a:r>
              <a:rPr sz="2000" spc="-1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stima:</a:t>
            </a:r>
            <a:endParaRPr sz="2000">
              <a:latin typeface="Verdana"/>
              <a:cs typeface="Verdana"/>
            </a:endParaRPr>
          </a:p>
          <a:p>
            <a:pPr marL="469900" indent="-45720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spc="-5" dirty="0">
                <a:latin typeface="Verdana"/>
                <a:cs typeface="Verdana"/>
              </a:rPr>
              <a:t>Regressione OLS </a:t>
            </a:r>
            <a:r>
              <a:rPr sz="2000" dirty="0">
                <a:latin typeface="Verdana"/>
                <a:cs typeface="Verdana"/>
              </a:rPr>
              <a:t>con </a:t>
            </a:r>
            <a:r>
              <a:rPr sz="2000" spc="-5" dirty="0">
                <a:latin typeface="Verdana"/>
                <a:cs typeface="Verdana"/>
              </a:rPr>
              <a:t>“</a:t>
            </a:r>
            <a:r>
              <a:rPr sz="2000" i="1" spc="-5" dirty="0">
                <a:latin typeface="Verdana"/>
                <a:cs typeface="Verdana"/>
              </a:rPr>
              <a:t>n</a:t>
            </a:r>
            <a:r>
              <a:rPr sz="2000" spc="-5" dirty="0">
                <a:latin typeface="Verdana"/>
                <a:cs typeface="Verdana"/>
              </a:rPr>
              <a:t>-1 regressori</a:t>
            </a:r>
            <a:r>
              <a:rPr sz="2000" spc="-9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binari”</a:t>
            </a:r>
            <a:endParaRPr sz="2000">
              <a:latin typeface="Verdana"/>
              <a:cs typeface="Verdana"/>
            </a:endParaRPr>
          </a:p>
          <a:p>
            <a:pPr marL="469900" indent="-45720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spc="-5" dirty="0">
                <a:latin typeface="Verdana"/>
                <a:cs typeface="Verdana"/>
              </a:rPr>
              <a:t>Regressione OLS </a:t>
            </a:r>
            <a:r>
              <a:rPr sz="2000" dirty="0">
                <a:latin typeface="Verdana"/>
                <a:cs typeface="Verdana"/>
              </a:rPr>
              <a:t>con “unità </a:t>
            </a:r>
            <a:r>
              <a:rPr sz="2000" spc="-5" dirty="0">
                <a:latin typeface="Verdana"/>
                <a:cs typeface="Verdana"/>
              </a:rPr>
              <a:t>in deviazioni dalle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medie”</a:t>
            </a:r>
            <a:endParaRPr sz="2000">
              <a:latin typeface="Verdana"/>
              <a:cs typeface="Verdana"/>
            </a:endParaRPr>
          </a:p>
          <a:p>
            <a:pPr marL="469900" indent="-45720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latin typeface="Verdana"/>
                <a:cs typeface="Verdana"/>
              </a:rPr>
              <a:t>Specificazione “prima e </a:t>
            </a:r>
            <a:r>
              <a:rPr sz="2000" spc="-5" dirty="0">
                <a:latin typeface="Verdana"/>
                <a:cs typeface="Verdana"/>
              </a:rPr>
              <a:t>dopo”, </a:t>
            </a:r>
            <a:r>
              <a:rPr sz="2000" dirty="0">
                <a:latin typeface="Verdana"/>
                <a:cs typeface="Verdana"/>
              </a:rPr>
              <a:t>senza un’intercetta</a:t>
            </a:r>
            <a:r>
              <a:rPr sz="2000" spc="-11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(funziona</a:t>
            </a:r>
            <a:endParaRPr sz="2000">
              <a:latin typeface="Verdana"/>
              <a:cs typeface="Verdana"/>
            </a:endParaRPr>
          </a:p>
          <a:p>
            <a:pPr marL="4699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solo </a:t>
            </a:r>
            <a:r>
              <a:rPr sz="2000" spc="-5" dirty="0">
                <a:latin typeface="Verdana"/>
                <a:cs typeface="Verdana"/>
              </a:rPr>
              <a:t>per </a:t>
            </a:r>
            <a:r>
              <a:rPr sz="2000" i="1" dirty="0">
                <a:latin typeface="Verdana"/>
                <a:cs typeface="Verdana"/>
              </a:rPr>
              <a:t>T </a:t>
            </a:r>
            <a:r>
              <a:rPr sz="2000" dirty="0">
                <a:latin typeface="Verdana"/>
                <a:cs typeface="Verdana"/>
              </a:rPr>
              <a:t>=</a:t>
            </a:r>
            <a:r>
              <a:rPr sz="2000" spc="-4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2)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50">
              <a:latin typeface="Verdana"/>
              <a:cs typeface="Verdana"/>
            </a:endParaRPr>
          </a:p>
          <a:p>
            <a:pPr marL="355600" marR="219710" indent="-342900">
              <a:lnSpc>
                <a:spcPct val="10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Verdana"/>
                <a:cs typeface="Verdana"/>
              </a:rPr>
              <a:t>Questi tre metodi producono identiche </a:t>
            </a:r>
            <a:r>
              <a:rPr sz="2000" dirty="0">
                <a:latin typeface="Verdana"/>
                <a:cs typeface="Verdana"/>
              </a:rPr>
              <a:t>stime </a:t>
            </a:r>
            <a:r>
              <a:rPr sz="2000" spc="-5" dirty="0">
                <a:latin typeface="Verdana"/>
                <a:cs typeface="Verdana"/>
              </a:rPr>
              <a:t>dei coefficienti  di regressione </a:t>
            </a:r>
            <a:r>
              <a:rPr sz="2000" dirty="0">
                <a:latin typeface="Verdana"/>
                <a:cs typeface="Verdana"/>
              </a:rPr>
              <a:t>e </a:t>
            </a:r>
            <a:r>
              <a:rPr sz="2000" spc="-5" dirty="0">
                <a:latin typeface="Verdana"/>
                <a:cs typeface="Verdana"/>
              </a:rPr>
              <a:t>identici errori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standard.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Verdana"/>
                <a:cs typeface="Verdana"/>
              </a:rPr>
              <a:t>Abbiamo già </a:t>
            </a:r>
            <a:r>
              <a:rPr sz="2000" spc="-10" dirty="0">
                <a:latin typeface="Verdana"/>
                <a:cs typeface="Verdana"/>
              </a:rPr>
              <a:t>utilizzato </a:t>
            </a:r>
            <a:r>
              <a:rPr sz="2000" spc="-5" dirty="0">
                <a:latin typeface="Verdana"/>
                <a:cs typeface="Verdana"/>
              </a:rPr>
              <a:t>la specificazione </a:t>
            </a:r>
            <a:r>
              <a:rPr sz="2000" dirty="0">
                <a:latin typeface="Verdana"/>
                <a:cs typeface="Verdana"/>
              </a:rPr>
              <a:t>“prima e </a:t>
            </a:r>
            <a:r>
              <a:rPr sz="2000" spc="-5" dirty="0">
                <a:latin typeface="Verdana"/>
                <a:cs typeface="Verdana"/>
              </a:rPr>
              <a:t>dopo”</a:t>
            </a:r>
            <a:r>
              <a:rPr sz="2000" spc="3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(1988</a:t>
            </a:r>
            <a:endParaRPr sz="20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meno </a:t>
            </a:r>
            <a:r>
              <a:rPr sz="2000" spc="-5" dirty="0">
                <a:latin typeface="Verdana"/>
                <a:cs typeface="Verdana"/>
              </a:rPr>
              <a:t>1982) </a:t>
            </a:r>
            <a:r>
              <a:rPr sz="2000" dirty="0">
                <a:latin typeface="Verdana"/>
                <a:cs typeface="Verdana"/>
              </a:rPr>
              <a:t>– che </a:t>
            </a:r>
            <a:r>
              <a:rPr sz="2000" spc="-5" dirty="0">
                <a:latin typeface="Verdana"/>
                <a:cs typeface="Verdana"/>
              </a:rPr>
              <a:t>però </a:t>
            </a:r>
            <a:r>
              <a:rPr sz="2000" dirty="0">
                <a:latin typeface="Verdana"/>
                <a:cs typeface="Verdana"/>
              </a:rPr>
              <a:t>funziona </a:t>
            </a:r>
            <a:r>
              <a:rPr sz="2000" spc="-5" dirty="0">
                <a:latin typeface="Verdana"/>
                <a:cs typeface="Verdana"/>
              </a:rPr>
              <a:t>solo per </a:t>
            </a:r>
            <a:r>
              <a:rPr sz="2000" i="1" dirty="0">
                <a:latin typeface="Verdana"/>
                <a:cs typeface="Verdana"/>
              </a:rPr>
              <a:t>T </a:t>
            </a:r>
            <a:r>
              <a:rPr sz="2000" dirty="0">
                <a:latin typeface="Verdana"/>
                <a:cs typeface="Verdana"/>
              </a:rPr>
              <a:t>= 2</a:t>
            </a:r>
            <a:r>
              <a:rPr sz="2000" spc="-9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anni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Verdana"/>
                <a:cs typeface="Verdana"/>
              </a:rPr>
              <a:t>I </a:t>
            </a:r>
            <a:r>
              <a:rPr sz="2000" spc="-5" dirty="0">
                <a:latin typeface="Verdana"/>
                <a:cs typeface="Verdana"/>
              </a:rPr>
              <a:t>metodi </a:t>
            </a:r>
            <a:r>
              <a:rPr sz="2000" dirty="0">
                <a:latin typeface="Verdana"/>
                <a:cs typeface="Verdana"/>
              </a:rPr>
              <a:t>1 e 2 funzionano </a:t>
            </a:r>
            <a:r>
              <a:rPr sz="2000" spc="-5" dirty="0">
                <a:latin typeface="Verdana"/>
                <a:cs typeface="Verdana"/>
              </a:rPr>
              <a:t>per </a:t>
            </a:r>
            <a:r>
              <a:rPr sz="2000" dirty="0">
                <a:latin typeface="Verdana"/>
                <a:cs typeface="Verdana"/>
              </a:rPr>
              <a:t>un </a:t>
            </a:r>
            <a:r>
              <a:rPr sz="2000" spc="-5" dirty="0">
                <a:latin typeface="Verdana"/>
                <a:cs typeface="Verdana"/>
              </a:rPr>
              <a:t>generico</a:t>
            </a:r>
            <a:r>
              <a:rPr sz="2000" spc="-125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T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484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Verdana"/>
                <a:cs typeface="Verdana"/>
              </a:rPr>
              <a:t>Il </a:t>
            </a:r>
            <a:r>
              <a:rPr sz="2000" spc="-5" dirty="0">
                <a:latin typeface="Verdana"/>
                <a:cs typeface="Verdana"/>
              </a:rPr>
              <a:t>metodo </a:t>
            </a:r>
            <a:r>
              <a:rPr sz="2000" dirty="0">
                <a:latin typeface="Verdana"/>
                <a:cs typeface="Verdana"/>
              </a:rPr>
              <a:t>1 è </a:t>
            </a:r>
            <a:r>
              <a:rPr sz="2000" spc="-5" dirty="0">
                <a:latin typeface="Verdana"/>
                <a:cs typeface="Verdana"/>
              </a:rPr>
              <a:t>praticabile solo quando </a:t>
            </a:r>
            <a:r>
              <a:rPr sz="2000" i="1" dirty="0">
                <a:latin typeface="Verdana"/>
                <a:cs typeface="Verdana"/>
              </a:rPr>
              <a:t>n </a:t>
            </a:r>
            <a:r>
              <a:rPr sz="2000" dirty="0">
                <a:latin typeface="Verdana"/>
                <a:cs typeface="Verdana"/>
              </a:rPr>
              <a:t>non è </a:t>
            </a:r>
            <a:r>
              <a:rPr sz="2000" spc="-5" dirty="0">
                <a:latin typeface="Verdana"/>
                <a:cs typeface="Verdana"/>
              </a:rPr>
              <a:t>troppo</a:t>
            </a:r>
            <a:r>
              <a:rPr sz="2000" spc="-9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grande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58521"/>
            <a:ext cx="776859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2080895" algn="l"/>
              </a:tabLst>
            </a:pPr>
            <a:r>
              <a:rPr i="1" spc="-5" dirty="0">
                <a:latin typeface="Verdana"/>
                <a:cs typeface="Verdana"/>
              </a:rPr>
              <a:t>Esempio</a:t>
            </a:r>
            <a:r>
              <a:rPr spc="-5" dirty="0"/>
              <a:t>:	mortalità </a:t>
            </a:r>
            <a:r>
              <a:rPr spc="-10" dirty="0"/>
              <a:t>stradale </a:t>
            </a:r>
            <a:r>
              <a:rPr spc="-5" dirty="0"/>
              <a:t>e </a:t>
            </a:r>
            <a:r>
              <a:rPr spc="-10" dirty="0"/>
              <a:t>imposte  </a:t>
            </a:r>
            <a:r>
              <a:rPr spc="-5" dirty="0"/>
              <a:t>sulla birra in</a:t>
            </a:r>
            <a:r>
              <a:rPr spc="55" dirty="0"/>
              <a:t> </a:t>
            </a:r>
            <a:r>
              <a:rPr spc="-10" dirty="0"/>
              <a:t>STATA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10-</a:t>
            </a: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632330"/>
            <a:ext cx="8190865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Verdana"/>
                <a:cs typeface="Verdana"/>
              </a:rPr>
              <a:t>Prima </a:t>
            </a:r>
            <a:r>
              <a:rPr sz="2800" spc="-5" dirty="0">
                <a:latin typeface="Verdana"/>
                <a:cs typeface="Verdana"/>
              </a:rPr>
              <a:t>si </a:t>
            </a:r>
            <a:r>
              <a:rPr sz="2800" spc="-15" dirty="0">
                <a:latin typeface="Verdana"/>
                <a:cs typeface="Verdana"/>
              </a:rPr>
              <a:t>indica </a:t>
            </a:r>
            <a:r>
              <a:rPr sz="2800" spc="-5" dirty="0">
                <a:latin typeface="Verdana"/>
                <a:cs typeface="Verdana"/>
              </a:rPr>
              <a:t>a STATA </a:t>
            </a:r>
            <a:r>
              <a:rPr sz="2800" spc="-10" dirty="0">
                <a:latin typeface="Verdana"/>
                <a:cs typeface="Verdana"/>
              </a:rPr>
              <a:t>che </a:t>
            </a:r>
            <a:r>
              <a:rPr sz="2800" spc="-5" dirty="0">
                <a:latin typeface="Verdana"/>
                <a:cs typeface="Verdana"/>
              </a:rPr>
              <a:t>si </a:t>
            </a:r>
            <a:r>
              <a:rPr sz="2800" spc="-15" dirty="0">
                <a:latin typeface="Verdana"/>
                <a:cs typeface="Verdana"/>
              </a:rPr>
              <a:t>lavora </a:t>
            </a:r>
            <a:r>
              <a:rPr sz="2800" spc="-10" dirty="0">
                <a:latin typeface="Verdana"/>
                <a:cs typeface="Verdana"/>
              </a:rPr>
              <a:t>con dati  panel definendo la </a:t>
            </a:r>
            <a:r>
              <a:rPr sz="2800" spc="-5" dirty="0">
                <a:latin typeface="Verdana"/>
                <a:cs typeface="Verdana"/>
              </a:rPr>
              <a:t>variabile di </a:t>
            </a:r>
            <a:r>
              <a:rPr sz="2800" spc="-10" dirty="0">
                <a:latin typeface="Verdana"/>
                <a:cs typeface="Verdana"/>
              </a:rPr>
              <a:t>unità </a:t>
            </a:r>
            <a:r>
              <a:rPr sz="2800" spc="-5" dirty="0">
                <a:latin typeface="Verdana"/>
                <a:cs typeface="Verdana"/>
              </a:rPr>
              <a:t>(state) e  </a:t>
            </a:r>
            <a:r>
              <a:rPr sz="2800" spc="-10" dirty="0">
                <a:latin typeface="Verdana"/>
                <a:cs typeface="Verdana"/>
              </a:rPr>
              <a:t>quella temporale</a:t>
            </a:r>
            <a:r>
              <a:rPr sz="2800" spc="60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(year):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540" y="3216020"/>
            <a:ext cx="3030220" cy="134874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Courier New"/>
                <a:cs typeface="Courier New"/>
              </a:rPr>
              <a:t>. </a:t>
            </a:r>
            <a:r>
              <a:rPr sz="1800" b="1" spc="-10" dirty="0">
                <a:latin typeface="Courier New"/>
                <a:cs typeface="Courier New"/>
              </a:rPr>
              <a:t>xtset state</a:t>
            </a:r>
            <a:r>
              <a:rPr sz="1800" b="1" spc="-55" dirty="0">
                <a:latin typeface="Courier New"/>
                <a:cs typeface="Courier New"/>
              </a:rPr>
              <a:t> </a:t>
            </a:r>
            <a:r>
              <a:rPr sz="1800" b="1" spc="-10" dirty="0">
                <a:latin typeface="Courier New"/>
                <a:cs typeface="Courier New"/>
              </a:rPr>
              <a:t>year;</a:t>
            </a:r>
            <a:endParaRPr sz="1800">
              <a:latin typeface="Courier New"/>
              <a:cs typeface="Courier New"/>
            </a:endParaRPr>
          </a:p>
          <a:p>
            <a:pPr marR="5715" algn="r">
              <a:lnSpc>
                <a:spcPct val="100000"/>
              </a:lnSpc>
              <a:spcBef>
                <a:spcPts val="434"/>
              </a:spcBef>
            </a:pPr>
            <a:r>
              <a:rPr sz="1800" b="1" spc="-10" dirty="0">
                <a:latin typeface="Courier New"/>
                <a:cs typeface="Courier New"/>
              </a:rPr>
              <a:t>panel</a:t>
            </a:r>
            <a:r>
              <a:rPr sz="1800" b="1" spc="-95" dirty="0">
                <a:latin typeface="Courier New"/>
                <a:cs typeface="Courier New"/>
              </a:rPr>
              <a:t> </a:t>
            </a:r>
            <a:r>
              <a:rPr sz="1800" b="1" spc="-10" dirty="0">
                <a:latin typeface="Courier New"/>
                <a:cs typeface="Courier New"/>
              </a:rPr>
              <a:t>variable:</a:t>
            </a:r>
            <a:endParaRPr sz="1800">
              <a:latin typeface="Courier New"/>
              <a:cs typeface="Courier New"/>
            </a:endParaRPr>
          </a:p>
          <a:p>
            <a:pPr marR="5080" algn="r">
              <a:lnSpc>
                <a:spcPct val="100000"/>
              </a:lnSpc>
              <a:spcBef>
                <a:spcPts val="430"/>
              </a:spcBef>
            </a:pPr>
            <a:r>
              <a:rPr sz="1800" b="1" spc="-10" dirty="0">
                <a:latin typeface="Courier New"/>
                <a:cs typeface="Courier New"/>
              </a:rPr>
              <a:t>time</a:t>
            </a:r>
            <a:r>
              <a:rPr sz="1800" b="1" spc="-80" dirty="0">
                <a:latin typeface="Courier New"/>
                <a:cs typeface="Courier New"/>
              </a:rPr>
              <a:t> </a:t>
            </a:r>
            <a:r>
              <a:rPr sz="1800" b="1" spc="-10" dirty="0">
                <a:latin typeface="Courier New"/>
                <a:cs typeface="Courier New"/>
              </a:rPr>
              <a:t>variable:</a:t>
            </a:r>
            <a:endParaRPr sz="1800">
              <a:latin typeface="Courier New"/>
              <a:cs typeface="Courier New"/>
            </a:endParaRPr>
          </a:p>
          <a:p>
            <a:pPr marR="5080" algn="r">
              <a:lnSpc>
                <a:spcPct val="100000"/>
              </a:lnSpc>
              <a:spcBef>
                <a:spcPts val="484"/>
              </a:spcBef>
            </a:pPr>
            <a:r>
              <a:rPr sz="1800" b="1" spc="-5" dirty="0">
                <a:latin typeface="Courier New"/>
                <a:cs typeface="Courier New"/>
              </a:rPr>
              <a:t>de</a:t>
            </a:r>
            <a:r>
              <a:rPr sz="1800" b="1" spc="-15" dirty="0">
                <a:latin typeface="Courier New"/>
                <a:cs typeface="Courier New"/>
              </a:rPr>
              <a:t>l</a:t>
            </a:r>
            <a:r>
              <a:rPr sz="1800" b="1" spc="-5" dirty="0">
                <a:latin typeface="Courier New"/>
                <a:cs typeface="Courier New"/>
              </a:rPr>
              <a:t>t</a:t>
            </a:r>
            <a:r>
              <a:rPr sz="1800" b="1" spc="-15" dirty="0">
                <a:latin typeface="Courier New"/>
                <a:cs typeface="Courier New"/>
              </a:rPr>
              <a:t>a</a:t>
            </a:r>
            <a:r>
              <a:rPr sz="1800" b="1" dirty="0">
                <a:latin typeface="Courier New"/>
                <a:cs typeface="Courier New"/>
              </a:rPr>
              <a:t>: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59762" y="3545582"/>
            <a:ext cx="3437254" cy="101917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spc="-10" dirty="0">
                <a:latin typeface="Courier New"/>
                <a:cs typeface="Courier New"/>
              </a:rPr>
              <a:t>state (strongly</a:t>
            </a:r>
            <a:r>
              <a:rPr sz="1800" b="1" spc="-80" dirty="0">
                <a:latin typeface="Courier New"/>
                <a:cs typeface="Courier New"/>
              </a:rPr>
              <a:t> </a:t>
            </a:r>
            <a:r>
              <a:rPr sz="1800" b="1" spc="-10" dirty="0">
                <a:latin typeface="Courier New"/>
                <a:cs typeface="Courier New"/>
              </a:rPr>
              <a:t>balanced)</a:t>
            </a:r>
            <a:endParaRPr sz="1800">
              <a:latin typeface="Courier New"/>
              <a:cs typeface="Courier New"/>
            </a:endParaRPr>
          </a:p>
          <a:p>
            <a:pPr marL="13970">
              <a:lnSpc>
                <a:spcPct val="100000"/>
              </a:lnSpc>
              <a:spcBef>
                <a:spcPts val="430"/>
              </a:spcBef>
            </a:pPr>
            <a:r>
              <a:rPr sz="1800" b="1" spc="-10" dirty="0">
                <a:latin typeface="Courier New"/>
                <a:cs typeface="Courier New"/>
              </a:rPr>
              <a:t>year, 1982 to</a:t>
            </a:r>
            <a:r>
              <a:rPr sz="1800" b="1" spc="-35" dirty="0">
                <a:latin typeface="Courier New"/>
                <a:cs typeface="Courier New"/>
              </a:rPr>
              <a:t> </a:t>
            </a:r>
            <a:r>
              <a:rPr sz="1800" b="1" spc="-10" dirty="0">
                <a:latin typeface="Courier New"/>
                <a:cs typeface="Courier New"/>
              </a:rPr>
              <a:t>1988</a:t>
            </a:r>
            <a:endParaRPr sz="1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1800" b="1" dirty="0">
                <a:latin typeface="Courier New"/>
                <a:cs typeface="Courier New"/>
              </a:rPr>
              <a:t>1</a:t>
            </a:r>
            <a:r>
              <a:rPr sz="1800" b="1" spc="-20" dirty="0">
                <a:latin typeface="Courier New"/>
                <a:cs typeface="Courier New"/>
              </a:rPr>
              <a:t> </a:t>
            </a:r>
            <a:r>
              <a:rPr sz="1800" b="1" spc="-10" dirty="0">
                <a:latin typeface="Courier New"/>
                <a:cs typeface="Courier New"/>
              </a:rPr>
              <a:t>unit</a:t>
            </a:r>
            <a:endParaRPr sz="1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396240" y="3142434"/>
              <a:ext cx="7679055" cy="0"/>
            </a:xfrm>
            <a:custGeom>
              <a:avLst/>
              <a:gdLst/>
              <a:ahLst/>
              <a:cxnLst/>
              <a:rect l="l" t="t" r="r" b="b"/>
              <a:pathLst>
                <a:path w="7679055">
                  <a:moveTo>
                    <a:pt x="0" y="0"/>
                  </a:moveTo>
                  <a:lnTo>
                    <a:pt x="7678727" y="0"/>
                  </a:lnTo>
                </a:path>
              </a:pathLst>
            </a:custGeom>
            <a:ln w="14977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96240" y="3855667"/>
              <a:ext cx="1281430" cy="0"/>
            </a:xfrm>
            <a:custGeom>
              <a:avLst/>
              <a:gdLst/>
              <a:ahLst/>
              <a:cxnLst/>
              <a:rect l="l" t="t" r="r" b="b"/>
              <a:pathLst>
                <a:path w="1281430">
                  <a:moveTo>
                    <a:pt x="0" y="0"/>
                  </a:moveTo>
                  <a:lnTo>
                    <a:pt x="1281035" y="0"/>
                  </a:lnTo>
                </a:path>
              </a:pathLst>
            </a:custGeom>
            <a:ln w="14977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775714" y="3855667"/>
              <a:ext cx="6300470" cy="0"/>
            </a:xfrm>
            <a:custGeom>
              <a:avLst/>
              <a:gdLst/>
              <a:ahLst/>
              <a:cxnLst/>
              <a:rect l="l" t="t" r="r" b="b"/>
              <a:pathLst>
                <a:path w="6300470">
                  <a:moveTo>
                    <a:pt x="0" y="0"/>
                  </a:moveTo>
                  <a:lnTo>
                    <a:pt x="6299939" y="0"/>
                  </a:lnTo>
                </a:path>
              </a:pathLst>
            </a:custGeom>
            <a:ln w="14977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64490" y="435744"/>
          <a:ext cx="7746994" cy="16138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3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62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72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67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14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89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49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275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373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31396">
                <a:tc gridSpan="4">
                  <a:txBody>
                    <a:bodyPr/>
                    <a:lstStyle/>
                    <a:p>
                      <a:pPr marL="31750">
                        <a:lnSpc>
                          <a:spcPts val="1340"/>
                        </a:lnSpc>
                      </a:pPr>
                      <a:r>
                        <a:rPr sz="1300" b="1" spc="-5" dirty="0">
                          <a:latin typeface="Courier New"/>
                          <a:cs typeface="Courier New"/>
                        </a:rPr>
                        <a:t>. </a:t>
                      </a:r>
                      <a:r>
                        <a:rPr sz="1300" b="1" spc="-10" dirty="0">
                          <a:solidFill>
                            <a:srgbClr val="008000"/>
                          </a:solidFill>
                          <a:latin typeface="Courier New"/>
                          <a:cs typeface="Courier New"/>
                        </a:rPr>
                        <a:t>xtreg 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vfrall beertax, </a:t>
                      </a:r>
                      <a:r>
                        <a:rPr sz="1300" b="1" spc="-10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fe</a:t>
                      </a:r>
                      <a:r>
                        <a:rPr sz="1300" b="1" spc="-40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300" b="1" spc="-10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vce(cluster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ts val="1340"/>
                        </a:lnSpc>
                      </a:pPr>
                      <a:r>
                        <a:rPr sz="1300" b="1" spc="-10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state)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697">
                <a:tc gridSpan="4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Fixed-effects (within)</a:t>
                      </a:r>
                      <a:r>
                        <a:rPr sz="1300" b="1" spc="-2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regression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11620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Number 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of</a:t>
                      </a:r>
                      <a:r>
                        <a:rPr sz="1300" b="1" spc="-4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obs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11620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=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116205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300" b="1" spc="-5" dirty="0">
                          <a:latin typeface="Courier New"/>
                          <a:cs typeface="Courier New"/>
                        </a:rPr>
                        <a:t>3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36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11620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097">
                <a:tc gridSpan="4">
                  <a:txBody>
                    <a:bodyPr/>
                    <a:lstStyle/>
                    <a:p>
                      <a:pPr marL="31750">
                        <a:lnSpc>
                          <a:spcPts val="1540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Group variable:</a:t>
                      </a:r>
                      <a:r>
                        <a:rPr sz="1300" b="1" spc="-2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state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146050">
                        <a:lnSpc>
                          <a:spcPts val="1540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Number 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of</a:t>
                      </a:r>
                      <a:r>
                        <a:rPr sz="1300" b="1" spc="-4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groups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ts val="1540"/>
                        </a:lnSpc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=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1540"/>
                        </a:lnSpc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48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26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R-sq: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22860" marB="0"/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within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2286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=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22860" marB="0"/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0.0407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22860" marB="0"/>
                </a:tc>
                <a:tc gridSpan="2">
                  <a:txBody>
                    <a:bodyPr/>
                    <a:lstStyle/>
                    <a:p>
                      <a:pPr marR="4191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300" b="1" spc="-5" dirty="0">
                          <a:latin typeface="Courier New"/>
                          <a:cs typeface="Courier New"/>
                        </a:rPr>
                        <a:t>O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b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s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2286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per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22860" marB="0"/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group: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2286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min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22860" marB="0"/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=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2286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7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2286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1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540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between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=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1540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0.1101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40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avg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1540"/>
                        </a:lnSpc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=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540"/>
                        </a:lnSpc>
                      </a:pPr>
                      <a:r>
                        <a:rPr sz="1300" b="1" spc="-5" dirty="0">
                          <a:latin typeface="Courier New"/>
                          <a:cs typeface="Courier New"/>
                        </a:rPr>
                        <a:t>7.0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2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540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overall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=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1540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0.0934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max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ts val="1540"/>
                        </a:lnSpc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=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1540"/>
                        </a:lnSpc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7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383540" y="2298318"/>
            <a:ext cx="130683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10" dirty="0">
                <a:latin typeface="Courier New"/>
                <a:cs typeface="Courier New"/>
              </a:rPr>
              <a:t>corr(u_i,</a:t>
            </a:r>
            <a:r>
              <a:rPr sz="1300" b="1" spc="-80" dirty="0">
                <a:latin typeface="Courier New"/>
                <a:cs typeface="Courier New"/>
              </a:rPr>
              <a:t> </a:t>
            </a:r>
            <a:r>
              <a:rPr sz="1300" b="1" spc="-5" dirty="0">
                <a:latin typeface="Courier New"/>
                <a:cs typeface="Courier New"/>
              </a:rPr>
              <a:t>Xb)</a:t>
            </a:r>
            <a:endParaRPr sz="13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59914" y="2298318"/>
            <a:ext cx="91313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Courier New"/>
                <a:cs typeface="Courier New"/>
              </a:rPr>
              <a:t>=</a:t>
            </a:r>
            <a:r>
              <a:rPr sz="1300" b="1" spc="-70" dirty="0">
                <a:latin typeface="Courier New"/>
                <a:cs typeface="Courier New"/>
              </a:rPr>
              <a:t> </a:t>
            </a:r>
            <a:r>
              <a:rPr sz="1300" b="1" spc="-10" dirty="0">
                <a:latin typeface="Courier New"/>
                <a:cs typeface="Courier New"/>
              </a:rPr>
              <a:t>-0.6885</a:t>
            </a:r>
            <a:endParaRPr sz="13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08970" y="2020341"/>
            <a:ext cx="813435" cy="50101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409"/>
              </a:spcBef>
            </a:pPr>
            <a:r>
              <a:rPr sz="1300" b="1" spc="-10" dirty="0">
                <a:latin typeface="Courier New"/>
                <a:cs typeface="Courier New"/>
              </a:rPr>
              <a:t>F(1,47)</a:t>
            </a:r>
            <a:endParaRPr sz="13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1300" b="1" spc="-10" dirty="0">
                <a:latin typeface="Courier New"/>
                <a:cs typeface="Courier New"/>
              </a:rPr>
              <a:t>Prob </a:t>
            </a:r>
            <a:r>
              <a:rPr sz="1300" b="1" spc="-5" dirty="0">
                <a:latin typeface="Courier New"/>
                <a:cs typeface="Courier New"/>
              </a:rPr>
              <a:t>&gt;</a:t>
            </a:r>
            <a:r>
              <a:rPr sz="1300" b="1" spc="-95" dirty="0">
                <a:latin typeface="Courier New"/>
                <a:cs typeface="Courier New"/>
              </a:rPr>
              <a:t> </a:t>
            </a:r>
            <a:r>
              <a:rPr sz="1300" b="1" spc="-5" dirty="0">
                <a:latin typeface="Courier New"/>
                <a:cs typeface="Courier New"/>
              </a:rPr>
              <a:t>F</a:t>
            </a:r>
            <a:endParaRPr sz="1300">
              <a:latin typeface="Courier New"/>
              <a:cs typeface="Courier New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6960805" y="2100840"/>
          <a:ext cx="1147445" cy="4241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7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9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2097">
                <a:tc>
                  <a:txBody>
                    <a:bodyPr/>
                    <a:lstStyle/>
                    <a:p>
                      <a:pPr marL="33020">
                        <a:lnSpc>
                          <a:spcPts val="1340"/>
                        </a:lnSpc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=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340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5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05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097">
                <a:tc>
                  <a:txBody>
                    <a:bodyPr/>
                    <a:lstStyle/>
                    <a:p>
                      <a:pPr marL="31750">
                        <a:lnSpc>
                          <a:spcPts val="1540"/>
                        </a:lnSpc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=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1540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94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object 11"/>
          <p:cNvSpPr txBox="1"/>
          <p:nvPr/>
        </p:nvSpPr>
        <p:spPr>
          <a:xfrm>
            <a:off x="3633342" y="2773502"/>
            <a:ext cx="445643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10" dirty="0">
                <a:latin typeface="Courier New"/>
                <a:cs typeface="Courier New"/>
              </a:rPr>
              <a:t>(Std. Err. adjusted for 48 clusters in</a:t>
            </a:r>
            <a:r>
              <a:rPr sz="1300" b="1" spc="-40" dirty="0">
                <a:latin typeface="Courier New"/>
                <a:cs typeface="Courier New"/>
              </a:rPr>
              <a:t> </a:t>
            </a:r>
            <a:r>
              <a:rPr sz="1300" b="1" spc="-10" dirty="0">
                <a:latin typeface="Courier New"/>
                <a:cs typeface="Courier New"/>
              </a:rPr>
              <a:t>state)</a:t>
            </a:r>
            <a:endParaRPr sz="13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75156" y="3209314"/>
            <a:ext cx="1896110" cy="50101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R="386080" algn="ctr">
              <a:lnSpc>
                <a:spcPct val="100000"/>
              </a:lnSpc>
              <a:spcBef>
                <a:spcPts val="409"/>
              </a:spcBef>
            </a:pPr>
            <a:r>
              <a:rPr sz="1300" b="1" spc="-5" dirty="0">
                <a:latin typeface="Courier New"/>
                <a:cs typeface="Courier New"/>
              </a:rPr>
              <a:t>|</a:t>
            </a:r>
            <a:endParaRPr sz="1300">
              <a:latin typeface="Courier New"/>
              <a:cs typeface="Courier New"/>
            </a:endParaRPr>
          </a:p>
          <a:p>
            <a:pPr algn="ctr">
              <a:lnSpc>
                <a:spcPct val="100000"/>
              </a:lnSpc>
              <a:spcBef>
                <a:spcPts val="315"/>
              </a:spcBef>
              <a:tabLst>
                <a:tab pos="1376680" algn="l"/>
              </a:tabLst>
            </a:pPr>
            <a:r>
              <a:rPr sz="1300" b="1" spc="-10" dirty="0">
                <a:latin typeface="Courier New"/>
                <a:cs typeface="Courier New"/>
              </a:rPr>
              <a:t>v</a:t>
            </a:r>
            <a:r>
              <a:rPr sz="1300" b="1" spc="-15" dirty="0">
                <a:latin typeface="Courier New"/>
                <a:cs typeface="Courier New"/>
              </a:rPr>
              <a:t>f</a:t>
            </a:r>
            <a:r>
              <a:rPr sz="1300" b="1" spc="-10" dirty="0">
                <a:latin typeface="Courier New"/>
                <a:cs typeface="Courier New"/>
              </a:rPr>
              <a:t>r</a:t>
            </a:r>
            <a:r>
              <a:rPr sz="1300" b="1" spc="-15" dirty="0">
                <a:latin typeface="Courier New"/>
                <a:cs typeface="Courier New"/>
              </a:rPr>
              <a:t>a</a:t>
            </a:r>
            <a:r>
              <a:rPr sz="1300" b="1" spc="-10" dirty="0">
                <a:latin typeface="Courier New"/>
                <a:cs typeface="Courier New"/>
              </a:rPr>
              <a:t>l</a:t>
            </a:r>
            <a:r>
              <a:rPr sz="1300" b="1" spc="-5" dirty="0">
                <a:latin typeface="Courier New"/>
                <a:cs typeface="Courier New"/>
              </a:rPr>
              <a:t>l</a:t>
            </a:r>
            <a:r>
              <a:rPr sz="1300" b="1" spc="-10" dirty="0">
                <a:latin typeface="Courier New"/>
                <a:cs typeface="Courier New"/>
              </a:rPr>
              <a:t> </a:t>
            </a:r>
            <a:r>
              <a:rPr sz="1300" b="1" spc="-5" dirty="0">
                <a:latin typeface="Courier New"/>
                <a:cs typeface="Courier New"/>
              </a:rPr>
              <a:t>|</a:t>
            </a:r>
            <a:r>
              <a:rPr sz="1300" b="1" dirty="0">
                <a:latin typeface="Courier New"/>
                <a:cs typeface="Courier New"/>
              </a:rPr>
              <a:t>	</a:t>
            </a:r>
            <a:r>
              <a:rPr sz="1300" b="1" spc="-10" dirty="0">
                <a:latin typeface="Courier New"/>
                <a:cs typeface="Courier New"/>
              </a:rPr>
              <a:t>C</a:t>
            </a:r>
            <a:r>
              <a:rPr sz="1300" b="1" spc="-5" dirty="0">
                <a:latin typeface="Courier New"/>
                <a:cs typeface="Courier New"/>
              </a:rPr>
              <a:t>o</a:t>
            </a:r>
            <a:r>
              <a:rPr sz="1300" b="1" spc="-15" dirty="0">
                <a:latin typeface="Courier New"/>
                <a:cs typeface="Courier New"/>
              </a:rPr>
              <a:t>e</a:t>
            </a:r>
            <a:r>
              <a:rPr sz="1300" b="1" spc="-10" dirty="0">
                <a:latin typeface="Courier New"/>
                <a:cs typeface="Courier New"/>
              </a:rPr>
              <a:t>f.</a:t>
            </a:r>
            <a:endParaRPr sz="130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140183" y="3209314"/>
            <a:ext cx="4947920" cy="50101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11125">
              <a:lnSpc>
                <a:spcPct val="100000"/>
              </a:lnSpc>
              <a:spcBef>
                <a:spcPts val="409"/>
              </a:spcBef>
            </a:pPr>
            <a:r>
              <a:rPr sz="1300" b="1" spc="-10" dirty="0">
                <a:latin typeface="Courier New"/>
                <a:cs typeface="Courier New"/>
              </a:rPr>
              <a:t>Robust</a:t>
            </a:r>
            <a:endParaRPr sz="13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  <a:tabLst>
                <a:tab pos="1488440" algn="l"/>
                <a:tab pos="1980564" algn="l"/>
                <a:tab pos="2964815" algn="l"/>
              </a:tabLst>
            </a:pPr>
            <a:r>
              <a:rPr sz="1300" b="1" spc="-10" dirty="0">
                <a:latin typeface="Courier New"/>
                <a:cs typeface="Courier New"/>
              </a:rPr>
              <a:t>Std.</a:t>
            </a:r>
            <a:r>
              <a:rPr sz="1300" b="1" dirty="0">
                <a:latin typeface="Courier New"/>
                <a:cs typeface="Courier New"/>
              </a:rPr>
              <a:t> </a:t>
            </a:r>
            <a:r>
              <a:rPr sz="1300" b="1" spc="-10" dirty="0">
                <a:latin typeface="Courier New"/>
                <a:cs typeface="Courier New"/>
              </a:rPr>
              <a:t>Err.	</a:t>
            </a:r>
            <a:r>
              <a:rPr sz="1300" b="1" spc="-5" dirty="0">
                <a:latin typeface="Courier New"/>
                <a:cs typeface="Courier New"/>
              </a:rPr>
              <a:t>t	</a:t>
            </a:r>
            <a:r>
              <a:rPr sz="1300" b="1" spc="-10" dirty="0">
                <a:latin typeface="Courier New"/>
                <a:cs typeface="Courier New"/>
              </a:rPr>
              <a:t>P&gt;|t|	[95% Conf.</a:t>
            </a:r>
            <a:r>
              <a:rPr sz="1300" b="1" spc="-60" dirty="0">
                <a:latin typeface="Courier New"/>
                <a:cs typeface="Courier New"/>
              </a:rPr>
              <a:t> </a:t>
            </a:r>
            <a:r>
              <a:rPr sz="1300" b="1" spc="-10" dirty="0">
                <a:latin typeface="Courier New"/>
                <a:cs typeface="Courier New"/>
              </a:rPr>
              <a:t>Interval]</a:t>
            </a:r>
            <a:endParaRPr sz="13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3540" y="3725036"/>
            <a:ext cx="779653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92860" algn="l"/>
                <a:tab pos="7783195" algn="l"/>
              </a:tabLst>
            </a:pPr>
            <a:r>
              <a:rPr sz="1300" b="1" spc="-5" dirty="0">
                <a:latin typeface="Courier New"/>
                <a:cs typeface="Courier New"/>
              </a:rPr>
              <a:t> 	+ 	</a:t>
            </a:r>
            <a:endParaRPr sz="1300">
              <a:latin typeface="Courier New"/>
              <a:cs typeface="Courier New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856741" y="4003047"/>
          <a:ext cx="7252967" cy="4245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72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2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1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75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9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61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2288">
                <a:tc>
                  <a:txBody>
                    <a:bodyPr/>
                    <a:lstStyle/>
                    <a:p>
                      <a:pPr marR="90805" algn="r">
                        <a:lnSpc>
                          <a:spcPts val="1340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beertax</a:t>
                      </a:r>
                      <a:r>
                        <a:rPr sz="1300" b="1" spc="-9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|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9065" algn="r">
                        <a:lnSpc>
                          <a:spcPts val="1340"/>
                        </a:lnSpc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6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5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5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8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7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36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1275" algn="ctr">
                        <a:lnSpc>
                          <a:spcPts val="1340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.2918556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9065" algn="r">
                        <a:lnSpc>
                          <a:spcPts val="1340"/>
                        </a:lnSpc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25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1275" algn="ctr">
                        <a:lnSpc>
                          <a:spcPts val="1340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0.029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0335" algn="r">
                        <a:lnSpc>
                          <a:spcPts val="1340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4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3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1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340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6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8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7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3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58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288">
                <a:tc>
                  <a:txBody>
                    <a:bodyPr/>
                    <a:lstStyle/>
                    <a:p>
                      <a:pPr marR="90805" algn="r">
                        <a:lnSpc>
                          <a:spcPts val="1540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_cons</a:t>
                      </a:r>
                      <a:r>
                        <a:rPr sz="1300" b="1" spc="-10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|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9700" algn="r">
                        <a:lnSpc>
                          <a:spcPts val="1540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3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7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7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75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1910" algn="ctr">
                        <a:lnSpc>
                          <a:spcPts val="1540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.1497966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9700" algn="r">
                        <a:lnSpc>
                          <a:spcPts val="1540"/>
                        </a:lnSpc>
                      </a:pPr>
                      <a:r>
                        <a:rPr sz="1300" b="1" spc="-5" dirty="0"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5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87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3180" algn="ctr">
                        <a:lnSpc>
                          <a:spcPts val="1540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0.000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2240" algn="r">
                        <a:lnSpc>
                          <a:spcPts val="1540"/>
                        </a:lnSpc>
                      </a:pPr>
                      <a:r>
                        <a:rPr sz="1300" b="1" spc="-5" dirty="0"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7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5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7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3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1540"/>
                        </a:lnSpc>
                      </a:pPr>
                      <a:r>
                        <a:rPr sz="1300" b="1" spc="-5" dirty="0"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6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7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8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4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27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object 16"/>
          <p:cNvSpPr/>
          <p:nvPr/>
        </p:nvSpPr>
        <p:spPr>
          <a:xfrm>
            <a:off x="396240" y="4569280"/>
            <a:ext cx="7679055" cy="0"/>
          </a:xfrm>
          <a:custGeom>
            <a:avLst/>
            <a:gdLst/>
            <a:ahLst/>
            <a:cxnLst/>
            <a:rect l="l" t="t" r="r" b="b"/>
            <a:pathLst>
              <a:path w="7679055">
                <a:moveTo>
                  <a:pt x="0" y="0"/>
                </a:moveTo>
                <a:lnTo>
                  <a:pt x="7678727" y="0"/>
                </a:lnTo>
              </a:path>
            </a:pathLst>
          </a:custGeom>
          <a:ln w="14977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83540" y="4676394"/>
            <a:ext cx="7850505" cy="12934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03505" indent="-342900">
              <a:lnSpc>
                <a:spcPct val="100000"/>
              </a:lnSpc>
              <a:spcBef>
                <a:spcPts val="95"/>
              </a:spcBef>
              <a:buFont typeface="Courier New"/>
              <a:buChar char="•"/>
              <a:tabLst>
                <a:tab pos="354965" algn="l"/>
                <a:tab pos="355600" algn="l"/>
              </a:tabLst>
            </a:pPr>
            <a:r>
              <a:rPr sz="1300" b="1" spc="-5" dirty="0">
                <a:latin typeface="Courier New"/>
                <a:cs typeface="Courier New"/>
              </a:rPr>
              <a:t>Il </a:t>
            </a:r>
            <a:r>
              <a:rPr sz="1300" b="1" spc="-10" dirty="0">
                <a:latin typeface="Courier New"/>
                <a:cs typeface="Courier New"/>
              </a:rPr>
              <a:t>comando </a:t>
            </a:r>
            <a:r>
              <a:rPr sz="1300" b="1" spc="-10" dirty="0">
                <a:solidFill>
                  <a:srgbClr val="008000"/>
                </a:solidFill>
                <a:latin typeface="Courier New"/>
                <a:cs typeface="Courier New"/>
              </a:rPr>
              <a:t>xtreg </a:t>
            </a:r>
            <a:r>
              <a:rPr sz="1300" b="1" spc="-10" dirty="0">
                <a:latin typeface="Courier New"/>
                <a:cs typeface="Courier New"/>
              </a:rPr>
              <a:t>con l’opzione </a:t>
            </a:r>
            <a:r>
              <a:rPr sz="1300" b="1" spc="-5" dirty="0">
                <a:latin typeface="Courier New"/>
                <a:cs typeface="Courier New"/>
              </a:rPr>
              <a:t>fe </a:t>
            </a:r>
            <a:r>
              <a:rPr sz="1300" b="1" spc="-10" dirty="0">
                <a:latin typeface="Courier New"/>
                <a:cs typeface="Courier New"/>
              </a:rPr>
              <a:t>esegue una regressione con effetti fissi.  L’intercetta riportata </a:t>
            </a:r>
            <a:r>
              <a:rPr sz="1300" b="1" spc="-5" dirty="0">
                <a:latin typeface="Courier New"/>
                <a:cs typeface="Courier New"/>
              </a:rPr>
              <a:t>è </a:t>
            </a:r>
            <a:r>
              <a:rPr sz="1300" b="1" spc="-10" dirty="0">
                <a:latin typeface="Courier New"/>
                <a:cs typeface="Courier New"/>
              </a:rPr>
              <a:t>arbitraria, </a:t>
            </a:r>
            <a:r>
              <a:rPr sz="1300" b="1" spc="-5" dirty="0">
                <a:latin typeface="Courier New"/>
                <a:cs typeface="Courier New"/>
              </a:rPr>
              <a:t>e i </a:t>
            </a:r>
            <a:r>
              <a:rPr sz="1300" b="1" spc="-10" dirty="0">
                <a:latin typeface="Courier New"/>
                <a:cs typeface="Courier New"/>
              </a:rPr>
              <a:t>singoli effetti stimati </a:t>
            </a:r>
            <a:r>
              <a:rPr sz="1300" b="1" spc="-5" dirty="0">
                <a:latin typeface="Courier New"/>
                <a:cs typeface="Courier New"/>
              </a:rPr>
              <a:t>non </a:t>
            </a:r>
            <a:r>
              <a:rPr sz="1300" b="1" spc="-10" dirty="0">
                <a:latin typeface="Courier New"/>
                <a:cs typeface="Courier New"/>
              </a:rPr>
              <a:t>sono  riportati nell’output di</a:t>
            </a:r>
            <a:r>
              <a:rPr sz="1300" b="1" spc="-15" dirty="0">
                <a:latin typeface="Courier New"/>
                <a:cs typeface="Courier New"/>
              </a:rPr>
              <a:t> </a:t>
            </a:r>
            <a:r>
              <a:rPr sz="1300" b="1" spc="-10" dirty="0">
                <a:latin typeface="Courier New"/>
                <a:cs typeface="Courier New"/>
              </a:rPr>
              <a:t>default.</a:t>
            </a:r>
            <a:endParaRPr sz="1300">
              <a:latin typeface="Courier New"/>
              <a:cs typeface="Courier New"/>
            </a:endParaRPr>
          </a:p>
          <a:p>
            <a:pPr marL="355600" indent="-342900">
              <a:lnSpc>
                <a:spcPct val="100000"/>
              </a:lnSpc>
              <a:spcBef>
                <a:spcPts val="310"/>
              </a:spcBef>
              <a:buFont typeface="Courier New"/>
              <a:buChar char="•"/>
              <a:tabLst>
                <a:tab pos="354965" algn="l"/>
                <a:tab pos="355600" algn="l"/>
              </a:tabLst>
            </a:pPr>
            <a:r>
              <a:rPr sz="1300" b="1" spc="-10" dirty="0">
                <a:latin typeface="Courier New"/>
                <a:cs typeface="Courier New"/>
              </a:rPr>
              <a:t>L’opzione </a:t>
            </a:r>
            <a:r>
              <a:rPr sz="1300" b="1" spc="-5" dirty="0">
                <a:solidFill>
                  <a:srgbClr val="FF0000"/>
                </a:solidFill>
                <a:latin typeface="Courier New"/>
                <a:cs typeface="Courier New"/>
              </a:rPr>
              <a:t>fe </a:t>
            </a:r>
            <a:r>
              <a:rPr sz="1300" b="1" spc="-10" dirty="0">
                <a:latin typeface="Courier New"/>
                <a:cs typeface="Courier New"/>
              </a:rPr>
              <a:t>indica l’uso </a:t>
            </a:r>
            <a:r>
              <a:rPr sz="1300" b="1" spc="-5" dirty="0">
                <a:latin typeface="Courier New"/>
                <a:cs typeface="Courier New"/>
              </a:rPr>
              <a:t>di </a:t>
            </a:r>
            <a:r>
              <a:rPr sz="1300" b="1" spc="-10" dirty="0">
                <a:latin typeface="Courier New"/>
                <a:cs typeface="Courier New"/>
              </a:rPr>
              <a:t>regressione con effetti</a:t>
            </a:r>
            <a:r>
              <a:rPr sz="1300" b="1" spc="-50" dirty="0">
                <a:latin typeface="Courier New"/>
                <a:cs typeface="Courier New"/>
              </a:rPr>
              <a:t> </a:t>
            </a:r>
            <a:r>
              <a:rPr sz="1300" b="1" spc="-10" dirty="0">
                <a:latin typeface="Courier New"/>
                <a:cs typeface="Courier New"/>
              </a:rPr>
              <a:t>fissi</a:t>
            </a:r>
            <a:endParaRPr sz="1300">
              <a:latin typeface="Courier New"/>
              <a:cs typeface="Courier New"/>
            </a:endParaRPr>
          </a:p>
          <a:p>
            <a:pPr marL="355600" marR="5080" indent="-342900">
              <a:lnSpc>
                <a:spcPct val="100000"/>
              </a:lnSpc>
              <a:spcBef>
                <a:spcPts val="315"/>
              </a:spcBef>
              <a:buFont typeface="Courier New"/>
              <a:buChar char="•"/>
              <a:tabLst>
                <a:tab pos="354965" algn="l"/>
                <a:tab pos="355600" algn="l"/>
              </a:tabLst>
            </a:pPr>
            <a:r>
              <a:rPr sz="1300" b="1" spc="-10" dirty="0">
                <a:latin typeface="Courier New"/>
                <a:cs typeface="Courier New"/>
              </a:rPr>
              <a:t>L’opzione </a:t>
            </a:r>
            <a:r>
              <a:rPr sz="1300" b="1" spc="-10" dirty="0">
                <a:solidFill>
                  <a:srgbClr val="0000FF"/>
                </a:solidFill>
                <a:latin typeface="Courier New"/>
                <a:cs typeface="Courier New"/>
              </a:rPr>
              <a:t>vce(cluster state) </a:t>
            </a:r>
            <a:r>
              <a:rPr sz="1300" b="1" spc="-10" dirty="0">
                <a:latin typeface="Courier New"/>
                <a:cs typeface="Courier New"/>
              </a:rPr>
              <a:t>indica </a:t>
            </a:r>
            <a:r>
              <a:rPr sz="1300" b="1" spc="-5" dirty="0">
                <a:latin typeface="Courier New"/>
                <a:cs typeface="Courier New"/>
              </a:rPr>
              <a:t>a </a:t>
            </a:r>
            <a:r>
              <a:rPr sz="1300" b="1" spc="-10" dirty="0">
                <a:latin typeface="Courier New"/>
                <a:cs typeface="Courier New"/>
              </a:rPr>
              <a:t>STATA di usare gli errori standard per  dati raggruppati (clustered) </a:t>
            </a:r>
            <a:r>
              <a:rPr sz="1300" b="1" spc="-5" dirty="0">
                <a:latin typeface="Courier New"/>
                <a:cs typeface="Courier New"/>
              </a:rPr>
              <a:t>– ne </a:t>
            </a:r>
            <a:r>
              <a:rPr sz="1300" b="1" spc="-10" dirty="0">
                <a:latin typeface="Courier New"/>
                <a:cs typeface="Courier New"/>
              </a:rPr>
              <a:t>parleremo più</a:t>
            </a:r>
            <a:r>
              <a:rPr sz="1300" b="1" spc="-15" dirty="0">
                <a:latin typeface="Courier New"/>
                <a:cs typeface="Courier New"/>
              </a:rPr>
              <a:t> </a:t>
            </a:r>
            <a:r>
              <a:rPr sz="1300" b="1" spc="-10" dirty="0">
                <a:latin typeface="Courier New"/>
                <a:cs typeface="Courier New"/>
              </a:rPr>
              <a:t>avanti</a:t>
            </a:r>
            <a:endParaRPr sz="1300">
              <a:latin typeface="Courier New"/>
              <a:cs typeface="Courier New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10-</a:t>
            </a: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571880"/>
            <a:ext cx="8187055" cy="4926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Verdana"/>
                <a:cs typeface="Verdana"/>
              </a:rPr>
              <a:t>Sommario</a:t>
            </a:r>
            <a:endParaRPr sz="2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100">
              <a:latin typeface="Verdana"/>
              <a:cs typeface="Verdana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8320" algn="l"/>
              </a:tabLst>
            </a:pPr>
            <a:r>
              <a:rPr sz="2800" spc="-5" dirty="0">
                <a:latin typeface="Verdana"/>
                <a:cs typeface="Verdana"/>
              </a:rPr>
              <a:t>Dati </a:t>
            </a:r>
            <a:r>
              <a:rPr sz="2800" spc="-10" dirty="0">
                <a:latin typeface="Verdana"/>
                <a:cs typeface="Verdana"/>
              </a:rPr>
              <a:t>panel: cosa </a:t>
            </a:r>
            <a:r>
              <a:rPr sz="2800" spc="-5" dirty="0">
                <a:latin typeface="Verdana"/>
                <a:cs typeface="Verdana"/>
              </a:rPr>
              <a:t>e</a:t>
            </a:r>
            <a:r>
              <a:rPr sz="2800" spc="9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perché</a:t>
            </a:r>
            <a:endParaRPr sz="2800">
              <a:latin typeface="Verdana"/>
              <a:cs typeface="Verdana"/>
            </a:endParaRPr>
          </a:p>
          <a:p>
            <a:pPr marL="527685" indent="-51562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528320" algn="l"/>
              </a:tabLst>
            </a:pPr>
            <a:r>
              <a:rPr sz="2800" spc="-5" dirty="0">
                <a:latin typeface="Verdana"/>
                <a:cs typeface="Verdana"/>
              </a:rPr>
              <a:t>Dati </a:t>
            </a:r>
            <a:r>
              <a:rPr sz="2800" spc="-10" dirty="0">
                <a:latin typeface="Verdana"/>
                <a:cs typeface="Verdana"/>
              </a:rPr>
              <a:t>panel con due periodi</a:t>
            </a:r>
            <a:r>
              <a:rPr sz="2800" spc="12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temporali</a:t>
            </a:r>
            <a:endParaRPr sz="2800">
              <a:latin typeface="Verdana"/>
              <a:cs typeface="Verdana"/>
            </a:endParaRPr>
          </a:p>
          <a:p>
            <a:pPr marL="527685" indent="-51562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528320" algn="l"/>
              </a:tabLst>
            </a:pPr>
            <a:r>
              <a:rPr sz="2800" spc="-10" dirty="0">
                <a:latin typeface="Verdana"/>
                <a:cs typeface="Verdana"/>
              </a:rPr>
              <a:t>Regressione con </a:t>
            </a:r>
            <a:r>
              <a:rPr sz="2800" spc="-5" dirty="0">
                <a:latin typeface="Verdana"/>
                <a:cs typeface="Verdana"/>
              </a:rPr>
              <a:t>effetti</a:t>
            </a:r>
            <a:r>
              <a:rPr sz="2800" spc="8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fissi</a:t>
            </a:r>
            <a:endParaRPr sz="2800">
              <a:latin typeface="Verdana"/>
              <a:cs typeface="Verdana"/>
            </a:endParaRPr>
          </a:p>
          <a:p>
            <a:pPr marL="527685" indent="-51562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528320" algn="l"/>
              </a:tabLst>
            </a:pPr>
            <a:r>
              <a:rPr sz="2800" spc="-10" dirty="0">
                <a:latin typeface="Verdana"/>
                <a:cs typeface="Verdana"/>
              </a:rPr>
              <a:t>Regressione con </a:t>
            </a:r>
            <a:r>
              <a:rPr sz="2800" spc="-5" dirty="0">
                <a:latin typeface="Verdana"/>
                <a:cs typeface="Verdana"/>
              </a:rPr>
              <a:t>effetti</a:t>
            </a:r>
            <a:r>
              <a:rPr sz="2800" spc="100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temporali</a:t>
            </a:r>
            <a:endParaRPr sz="2800">
              <a:latin typeface="Verdana"/>
              <a:cs typeface="Verdana"/>
            </a:endParaRPr>
          </a:p>
          <a:p>
            <a:pPr marL="527685" marR="118110" indent="-51562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528320" algn="l"/>
              </a:tabLst>
            </a:pPr>
            <a:r>
              <a:rPr sz="2800" spc="-10" dirty="0">
                <a:latin typeface="Verdana"/>
                <a:cs typeface="Verdana"/>
              </a:rPr>
              <a:t>Errori </a:t>
            </a:r>
            <a:r>
              <a:rPr sz="2800" spc="-5" dirty="0">
                <a:latin typeface="Verdana"/>
                <a:cs typeface="Verdana"/>
              </a:rPr>
              <a:t>standard per regressione </a:t>
            </a:r>
            <a:r>
              <a:rPr sz="2800" spc="-10" dirty="0">
                <a:latin typeface="Verdana"/>
                <a:cs typeface="Verdana"/>
              </a:rPr>
              <a:t>con </a:t>
            </a:r>
            <a:r>
              <a:rPr sz="2800" spc="-5" dirty="0">
                <a:latin typeface="Verdana"/>
                <a:cs typeface="Verdana"/>
              </a:rPr>
              <a:t>effetti  fissi</a:t>
            </a:r>
            <a:endParaRPr sz="2800">
              <a:latin typeface="Verdana"/>
              <a:cs typeface="Verdana"/>
            </a:endParaRPr>
          </a:p>
          <a:p>
            <a:pPr marL="527685" marR="5080" indent="-51562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528320" algn="l"/>
              </a:tabLst>
            </a:pPr>
            <a:r>
              <a:rPr sz="2800" spc="-10" dirty="0">
                <a:latin typeface="Verdana"/>
                <a:cs typeface="Verdana"/>
              </a:rPr>
              <a:t>Applicazione </a:t>
            </a:r>
            <a:r>
              <a:rPr sz="2800" spc="-5" dirty="0">
                <a:latin typeface="Verdana"/>
                <a:cs typeface="Verdana"/>
              </a:rPr>
              <a:t>a </a:t>
            </a:r>
            <a:r>
              <a:rPr sz="2800" spc="-10" dirty="0">
                <a:latin typeface="Verdana"/>
                <a:cs typeface="Verdana"/>
              </a:rPr>
              <a:t>guida in </a:t>
            </a:r>
            <a:r>
              <a:rPr sz="2800" spc="-5" dirty="0">
                <a:latin typeface="Verdana"/>
                <a:cs typeface="Verdana"/>
              </a:rPr>
              <a:t>stato di ebbrezza e  sicurezza</a:t>
            </a:r>
            <a:r>
              <a:rPr sz="2800" spc="55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stradale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66506" y="6356662"/>
            <a:ext cx="516890" cy="2425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b="1" dirty="0">
                <a:latin typeface="Verdana"/>
                <a:cs typeface="Verdana"/>
              </a:rPr>
              <a:t>10-</a:t>
            </a:r>
            <a:fld id="{81D60167-4931-47E6-BA6A-407CBD079E47}" type="slidenum">
              <a:rPr sz="1400" b="1" dirty="0">
                <a:latin typeface="Verdana"/>
                <a:cs typeface="Verdana"/>
              </a:rPr>
              <a:t>2</a:t>
            </a:fld>
            <a:endParaRPr sz="1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58521"/>
            <a:ext cx="8376919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Regressione con </a:t>
            </a:r>
            <a:r>
              <a:rPr spc="-10" dirty="0" err="1"/>
              <a:t>effetti</a:t>
            </a:r>
            <a:r>
              <a:rPr spc="-10" dirty="0"/>
              <a:t> </a:t>
            </a:r>
            <a:r>
              <a:rPr spc="-5" dirty="0" err="1"/>
              <a:t>temporali</a:t>
            </a:r>
            <a:endParaRPr spc="-5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10-</a:t>
            </a: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45440" y="1632330"/>
            <a:ext cx="8279130" cy="41167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 marR="431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Verdana"/>
                <a:cs typeface="Verdana"/>
              </a:rPr>
              <a:t>Una </a:t>
            </a:r>
            <a:r>
              <a:rPr sz="2400" spc="-5" dirty="0">
                <a:latin typeface="Verdana"/>
                <a:cs typeface="Verdana"/>
              </a:rPr>
              <a:t>variabile omessa potrebbe variare </a:t>
            </a:r>
            <a:r>
              <a:rPr sz="2400" dirty="0">
                <a:latin typeface="Verdana"/>
                <a:cs typeface="Verdana"/>
              </a:rPr>
              <a:t>nel </a:t>
            </a:r>
            <a:r>
              <a:rPr sz="2400" spc="-5" dirty="0">
                <a:latin typeface="Verdana"/>
                <a:cs typeface="Verdana"/>
              </a:rPr>
              <a:t>tempo </a:t>
            </a:r>
            <a:r>
              <a:rPr sz="2400" dirty="0">
                <a:latin typeface="Verdana"/>
                <a:cs typeface="Verdana"/>
              </a:rPr>
              <a:t>ma  non </a:t>
            </a:r>
            <a:r>
              <a:rPr sz="2400" spc="-5" dirty="0">
                <a:latin typeface="Verdana"/>
                <a:cs typeface="Verdana"/>
              </a:rPr>
              <a:t>tra gli</a:t>
            </a:r>
            <a:r>
              <a:rPr sz="2400" spc="3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stati:</a:t>
            </a:r>
            <a:endParaRPr sz="2400">
              <a:latin typeface="Verdana"/>
              <a:cs typeface="Verdana"/>
            </a:endParaRPr>
          </a:p>
          <a:p>
            <a:pPr marL="393700" marR="760095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93065" algn="l"/>
                <a:tab pos="393700" algn="l"/>
              </a:tabLst>
            </a:pPr>
            <a:r>
              <a:rPr sz="2400" dirty="0">
                <a:latin typeface="Verdana"/>
                <a:cs typeface="Verdana"/>
              </a:rPr>
              <a:t>auto </a:t>
            </a:r>
            <a:r>
              <a:rPr sz="2400" spc="-5" dirty="0">
                <a:latin typeface="Verdana"/>
                <a:cs typeface="Verdana"/>
              </a:rPr>
              <a:t>più sicure (air </a:t>
            </a:r>
            <a:r>
              <a:rPr sz="2400" dirty="0">
                <a:latin typeface="Verdana"/>
                <a:cs typeface="Verdana"/>
              </a:rPr>
              <a:t>bag, </a:t>
            </a:r>
            <a:r>
              <a:rPr sz="2400" spc="-5" dirty="0">
                <a:latin typeface="Verdana"/>
                <a:cs typeface="Verdana"/>
              </a:rPr>
              <a:t>ecc.); modifiche </a:t>
            </a:r>
            <a:r>
              <a:rPr sz="2400" dirty="0">
                <a:latin typeface="Verdana"/>
                <a:cs typeface="Verdana"/>
              </a:rPr>
              <a:t>nelel  </a:t>
            </a:r>
            <a:r>
              <a:rPr sz="2400" spc="-5" dirty="0">
                <a:latin typeface="Verdana"/>
                <a:cs typeface="Verdana"/>
              </a:rPr>
              <a:t>leggi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nazionali</a:t>
            </a:r>
            <a:endParaRPr sz="2400">
              <a:latin typeface="Verdana"/>
              <a:cs typeface="Verdana"/>
            </a:endParaRPr>
          </a:p>
          <a:p>
            <a:pPr marL="3937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93065" algn="l"/>
                <a:tab pos="393700" algn="l"/>
              </a:tabLst>
            </a:pPr>
            <a:r>
              <a:rPr sz="2400" spc="-5" dirty="0">
                <a:latin typeface="Verdana"/>
                <a:cs typeface="Verdana"/>
              </a:rPr>
              <a:t>producono </a:t>
            </a:r>
            <a:r>
              <a:rPr sz="2400" spc="-10" dirty="0">
                <a:latin typeface="Verdana"/>
                <a:cs typeface="Verdana"/>
              </a:rPr>
              <a:t>intercette </a:t>
            </a:r>
            <a:r>
              <a:rPr sz="2400" dirty="0">
                <a:latin typeface="Verdana"/>
                <a:cs typeface="Verdana"/>
              </a:rPr>
              <a:t>che </a:t>
            </a:r>
            <a:r>
              <a:rPr sz="2400" spc="-5" dirty="0">
                <a:latin typeface="Verdana"/>
                <a:cs typeface="Verdana"/>
              </a:rPr>
              <a:t>variano </a:t>
            </a:r>
            <a:r>
              <a:rPr sz="2400" dirty="0">
                <a:latin typeface="Verdana"/>
                <a:cs typeface="Verdana"/>
              </a:rPr>
              <a:t>nel</a:t>
            </a:r>
            <a:r>
              <a:rPr sz="2400" spc="10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tempo</a:t>
            </a:r>
            <a:endParaRPr sz="2400">
              <a:latin typeface="Verdana"/>
              <a:cs typeface="Verdana"/>
            </a:endParaRPr>
          </a:p>
          <a:p>
            <a:pPr marL="393700" marR="11176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93065" algn="l"/>
                <a:tab pos="393700" algn="l"/>
              </a:tabLst>
            </a:pPr>
            <a:r>
              <a:rPr sz="2400" dirty="0">
                <a:latin typeface="Verdana"/>
                <a:cs typeface="Verdana"/>
              </a:rPr>
              <a:t>Sia </a:t>
            </a:r>
            <a:r>
              <a:rPr sz="2400" i="1" spc="-5" dirty="0">
                <a:latin typeface="Verdana"/>
                <a:cs typeface="Verdana"/>
              </a:rPr>
              <a:t>S</a:t>
            </a:r>
            <a:r>
              <a:rPr sz="2400" i="1" spc="-7" baseline="-20833" dirty="0">
                <a:latin typeface="Verdana"/>
                <a:cs typeface="Verdana"/>
              </a:rPr>
              <a:t>t </a:t>
            </a:r>
            <a:r>
              <a:rPr sz="2400" spc="-10" dirty="0">
                <a:latin typeface="Verdana"/>
                <a:cs typeface="Verdana"/>
              </a:rPr>
              <a:t>l’effetto combinato </a:t>
            </a:r>
            <a:r>
              <a:rPr sz="2400" spc="-5" dirty="0">
                <a:latin typeface="Verdana"/>
                <a:cs typeface="Verdana"/>
              </a:rPr>
              <a:t>di variabili </a:t>
            </a:r>
            <a:r>
              <a:rPr sz="2400" dirty="0">
                <a:latin typeface="Verdana"/>
                <a:cs typeface="Verdana"/>
              </a:rPr>
              <a:t>che </a:t>
            </a:r>
            <a:r>
              <a:rPr sz="2400" spc="-5" dirty="0">
                <a:latin typeface="Verdana"/>
                <a:cs typeface="Verdana"/>
              </a:rPr>
              <a:t>cambiano  </a:t>
            </a:r>
            <a:r>
              <a:rPr sz="2400" dirty="0">
                <a:latin typeface="Verdana"/>
                <a:cs typeface="Verdana"/>
              </a:rPr>
              <a:t>nel </a:t>
            </a:r>
            <a:r>
              <a:rPr sz="2400" spc="-5" dirty="0">
                <a:latin typeface="Verdana"/>
                <a:cs typeface="Verdana"/>
              </a:rPr>
              <a:t>tempo </a:t>
            </a:r>
            <a:r>
              <a:rPr sz="2400" dirty="0">
                <a:latin typeface="Verdana"/>
                <a:cs typeface="Verdana"/>
              </a:rPr>
              <a:t>ma non </a:t>
            </a:r>
            <a:r>
              <a:rPr sz="2400" spc="-5" dirty="0">
                <a:latin typeface="Verdana"/>
                <a:cs typeface="Verdana"/>
              </a:rPr>
              <a:t>tra gli </a:t>
            </a:r>
            <a:r>
              <a:rPr sz="2400" dirty="0">
                <a:latin typeface="Verdana"/>
                <a:cs typeface="Verdana"/>
              </a:rPr>
              <a:t>stati </a:t>
            </a:r>
            <a:r>
              <a:rPr sz="2400" spc="-5" dirty="0">
                <a:latin typeface="Verdana"/>
                <a:cs typeface="Verdana"/>
              </a:rPr>
              <a:t>(“auto più</a:t>
            </a:r>
            <a:r>
              <a:rPr sz="2400" spc="7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sicure”).</a:t>
            </a:r>
            <a:endParaRPr sz="2400">
              <a:latin typeface="Verdana"/>
              <a:cs typeface="Verdana"/>
            </a:endParaRPr>
          </a:p>
          <a:p>
            <a:pPr marL="3937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93065" algn="l"/>
                <a:tab pos="393700" algn="l"/>
              </a:tabLst>
            </a:pPr>
            <a:r>
              <a:rPr sz="2400" spc="-10" dirty="0">
                <a:latin typeface="Verdana"/>
                <a:cs typeface="Verdana"/>
              </a:rPr>
              <a:t>Il </a:t>
            </a:r>
            <a:r>
              <a:rPr sz="2400" spc="-5" dirty="0">
                <a:latin typeface="Verdana"/>
                <a:cs typeface="Verdana"/>
              </a:rPr>
              <a:t>modello di regressione risultante</a:t>
            </a:r>
            <a:r>
              <a:rPr sz="2400" spc="14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è: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250">
              <a:latin typeface="Verdana"/>
              <a:cs typeface="Verdana"/>
            </a:endParaRPr>
          </a:p>
          <a:p>
            <a:pPr marL="27305" algn="ctr">
              <a:lnSpc>
                <a:spcPct val="100000"/>
              </a:lnSpc>
            </a:pP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i="1" spc="-7" baseline="-20833" dirty="0">
                <a:latin typeface="Verdana"/>
                <a:cs typeface="Verdana"/>
              </a:rPr>
              <a:t>it </a:t>
            </a:r>
            <a:r>
              <a:rPr sz="2400" dirty="0">
                <a:latin typeface="Verdana"/>
                <a:cs typeface="Verdana"/>
              </a:rPr>
              <a:t>= </a:t>
            </a:r>
            <a:r>
              <a:rPr sz="2400" i="1" spc="-15" dirty="0">
                <a:latin typeface="Arial"/>
                <a:cs typeface="Arial"/>
              </a:rPr>
              <a:t>β</a:t>
            </a:r>
            <a:r>
              <a:rPr sz="2400" spc="-22" baseline="-20833" dirty="0">
                <a:latin typeface="Verdana"/>
                <a:cs typeface="Verdana"/>
              </a:rPr>
              <a:t>0 </a:t>
            </a:r>
            <a:r>
              <a:rPr sz="2400" dirty="0">
                <a:latin typeface="Verdana"/>
                <a:cs typeface="Verdana"/>
              </a:rPr>
              <a:t>+ </a:t>
            </a:r>
            <a:r>
              <a:rPr sz="2400" i="1" spc="-10" dirty="0">
                <a:latin typeface="Arial"/>
                <a:cs typeface="Arial"/>
              </a:rPr>
              <a:t>β</a:t>
            </a:r>
            <a:r>
              <a:rPr sz="2400" spc="-15" baseline="-20833" dirty="0">
                <a:latin typeface="Verdana"/>
                <a:cs typeface="Verdana"/>
              </a:rPr>
              <a:t>1</a:t>
            </a:r>
            <a:r>
              <a:rPr sz="2400" i="1" spc="-10" dirty="0">
                <a:latin typeface="Verdana"/>
                <a:cs typeface="Verdana"/>
              </a:rPr>
              <a:t>X</a:t>
            </a:r>
            <a:r>
              <a:rPr sz="2400" i="1" spc="-15" baseline="-20833" dirty="0">
                <a:latin typeface="Verdana"/>
                <a:cs typeface="Verdana"/>
              </a:rPr>
              <a:t>it </a:t>
            </a:r>
            <a:r>
              <a:rPr sz="2400" dirty="0">
                <a:latin typeface="Verdana"/>
                <a:cs typeface="Verdana"/>
              </a:rPr>
              <a:t>+ </a:t>
            </a:r>
            <a:r>
              <a:rPr sz="2400" i="1" spc="-10" dirty="0">
                <a:latin typeface="Arial"/>
                <a:cs typeface="Arial"/>
              </a:rPr>
              <a:t>β</a:t>
            </a:r>
            <a:r>
              <a:rPr sz="2400" spc="-15" baseline="-20833" dirty="0">
                <a:latin typeface="Verdana"/>
                <a:cs typeface="Verdana"/>
              </a:rPr>
              <a:t>2</a:t>
            </a:r>
            <a:r>
              <a:rPr sz="2400" i="1" spc="-10" dirty="0">
                <a:latin typeface="Verdana"/>
                <a:cs typeface="Verdana"/>
              </a:rPr>
              <a:t>Z</a:t>
            </a:r>
            <a:r>
              <a:rPr sz="2400" i="1" spc="-15" baseline="-20833" dirty="0">
                <a:latin typeface="Verdana"/>
                <a:cs typeface="Verdana"/>
              </a:rPr>
              <a:t>i </a:t>
            </a:r>
            <a:r>
              <a:rPr sz="2400" dirty="0">
                <a:latin typeface="Verdana"/>
                <a:cs typeface="Verdana"/>
              </a:rPr>
              <a:t>+</a:t>
            </a:r>
            <a:r>
              <a:rPr sz="2400" spc="620" dirty="0">
                <a:latin typeface="Verdana"/>
                <a:cs typeface="Verdana"/>
              </a:rPr>
              <a:t> </a:t>
            </a:r>
            <a:r>
              <a:rPr sz="2400" i="1" spc="-10" dirty="0">
                <a:latin typeface="Arial"/>
                <a:cs typeface="Arial"/>
              </a:rPr>
              <a:t>β</a:t>
            </a:r>
            <a:r>
              <a:rPr sz="2400" spc="-15" baseline="-20833" dirty="0">
                <a:latin typeface="Verdana"/>
                <a:cs typeface="Verdana"/>
              </a:rPr>
              <a:t>3</a:t>
            </a:r>
            <a:r>
              <a:rPr sz="2400" i="1" spc="-10" dirty="0">
                <a:latin typeface="Verdana"/>
                <a:cs typeface="Verdana"/>
              </a:rPr>
              <a:t>S</a:t>
            </a:r>
            <a:r>
              <a:rPr sz="2400" i="1" spc="-15" baseline="-20833" dirty="0">
                <a:latin typeface="Verdana"/>
                <a:cs typeface="Verdana"/>
              </a:rPr>
              <a:t>t </a:t>
            </a:r>
            <a:r>
              <a:rPr sz="2400" dirty="0">
                <a:latin typeface="Verdana"/>
                <a:cs typeface="Verdana"/>
              </a:rPr>
              <a:t>+ </a:t>
            </a:r>
            <a:r>
              <a:rPr sz="2400" i="1" dirty="0">
                <a:latin typeface="Verdana"/>
                <a:cs typeface="Verdana"/>
              </a:rPr>
              <a:t>u</a:t>
            </a:r>
            <a:r>
              <a:rPr sz="2400" i="1" baseline="-20833" dirty="0">
                <a:latin typeface="Verdana"/>
                <a:cs typeface="Verdana"/>
              </a:rPr>
              <a:t>it</a:t>
            </a:r>
            <a:endParaRPr sz="2400" baseline="-20833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66789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Effetti </a:t>
            </a:r>
            <a:r>
              <a:rPr spc="-5" dirty="0"/>
              <a:t>temporali: metodi di</a:t>
            </a:r>
            <a:r>
              <a:rPr spc="105" dirty="0"/>
              <a:t> </a:t>
            </a:r>
            <a:r>
              <a:rPr spc="-10" dirty="0"/>
              <a:t>stima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10-</a:t>
            </a: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2740" y="1565275"/>
            <a:ext cx="8051165" cy="464058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583565" indent="-520700">
              <a:lnSpc>
                <a:spcPct val="100000"/>
              </a:lnSpc>
              <a:spcBef>
                <a:spcPts val="625"/>
              </a:spcBef>
              <a:buAutoNum type="arabicPeriod"/>
              <a:tabLst>
                <a:tab pos="583565" algn="l"/>
                <a:tab pos="584200" algn="l"/>
              </a:tabLst>
            </a:pPr>
            <a:r>
              <a:rPr sz="2400" spc="-5" dirty="0">
                <a:latin typeface="Verdana"/>
                <a:cs typeface="Verdana"/>
              </a:rPr>
              <a:t>Regressione OLS con </a:t>
            </a:r>
            <a:r>
              <a:rPr sz="2400" dirty="0">
                <a:latin typeface="Verdana"/>
                <a:cs typeface="Verdana"/>
              </a:rPr>
              <a:t>“</a:t>
            </a:r>
            <a:r>
              <a:rPr sz="2400" i="1" dirty="0">
                <a:latin typeface="Verdana"/>
                <a:cs typeface="Verdana"/>
              </a:rPr>
              <a:t>T</a:t>
            </a:r>
            <a:r>
              <a:rPr sz="2400" dirty="0">
                <a:latin typeface="Verdana"/>
                <a:cs typeface="Verdana"/>
              </a:rPr>
              <a:t>-1 </a:t>
            </a:r>
            <a:r>
              <a:rPr sz="2400" spc="-5" dirty="0">
                <a:latin typeface="Verdana"/>
                <a:cs typeface="Verdana"/>
              </a:rPr>
              <a:t>regressori</a:t>
            </a:r>
            <a:r>
              <a:rPr sz="2400" spc="10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binari”</a:t>
            </a:r>
            <a:endParaRPr sz="2400">
              <a:latin typeface="Verdana"/>
              <a:cs typeface="Verdana"/>
            </a:endParaRPr>
          </a:p>
          <a:p>
            <a:pPr marL="280670" algn="ctr">
              <a:lnSpc>
                <a:spcPct val="100000"/>
              </a:lnSpc>
              <a:spcBef>
                <a:spcPts val="530"/>
              </a:spcBef>
            </a:pP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i="1" spc="-7" baseline="-20833" dirty="0">
                <a:latin typeface="Verdana"/>
                <a:cs typeface="Verdana"/>
              </a:rPr>
              <a:t>it </a:t>
            </a:r>
            <a:r>
              <a:rPr sz="2400" dirty="0">
                <a:latin typeface="Verdana"/>
                <a:cs typeface="Verdana"/>
              </a:rPr>
              <a:t>= </a:t>
            </a:r>
            <a:r>
              <a:rPr sz="2400" i="1" spc="-20" dirty="0">
                <a:latin typeface="Arial"/>
                <a:cs typeface="Arial"/>
              </a:rPr>
              <a:t>β</a:t>
            </a:r>
            <a:r>
              <a:rPr sz="2400" spc="-30" baseline="-20833" dirty="0">
                <a:latin typeface="Verdana"/>
                <a:cs typeface="Verdana"/>
              </a:rPr>
              <a:t>0 </a:t>
            </a:r>
            <a:r>
              <a:rPr sz="2400" dirty="0">
                <a:latin typeface="Verdana"/>
                <a:cs typeface="Verdana"/>
              </a:rPr>
              <a:t>+ </a:t>
            </a:r>
            <a:r>
              <a:rPr sz="2400" i="1" spc="-10" dirty="0">
                <a:latin typeface="Arial"/>
                <a:cs typeface="Arial"/>
              </a:rPr>
              <a:t>β</a:t>
            </a:r>
            <a:r>
              <a:rPr sz="2400" spc="-15" baseline="-20833" dirty="0">
                <a:latin typeface="Verdana"/>
                <a:cs typeface="Verdana"/>
              </a:rPr>
              <a:t>1</a:t>
            </a:r>
            <a:r>
              <a:rPr sz="2400" i="1" spc="-10" dirty="0">
                <a:latin typeface="Verdana"/>
                <a:cs typeface="Verdana"/>
              </a:rPr>
              <a:t>X</a:t>
            </a:r>
            <a:r>
              <a:rPr sz="2400" i="1" spc="-15" baseline="-20833" dirty="0">
                <a:latin typeface="Verdana"/>
                <a:cs typeface="Verdana"/>
              </a:rPr>
              <a:t>it </a:t>
            </a:r>
            <a:r>
              <a:rPr sz="2400" dirty="0">
                <a:latin typeface="Verdana"/>
                <a:cs typeface="Verdana"/>
              </a:rPr>
              <a:t>+ </a:t>
            </a:r>
            <a:r>
              <a:rPr sz="2400" i="1" spc="10" dirty="0">
                <a:latin typeface="Arial"/>
                <a:cs typeface="Arial"/>
              </a:rPr>
              <a:t>δ</a:t>
            </a:r>
            <a:r>
              <a:rPr sz="2400" spc="15" baseline="-20833" dirty="0">
                <a:latin typeface="Verdana"/>
                <a:cs typeface="Verdana"/>
              </a:rPr>
              <a:t>2</a:t>
            </a:r>
            <a:r>
              <a:rPr sz="2400" i="1" spc="10" dirty="0">
                <a:latin typeface="Verdana"/>
                <a:cs typeface="Verdana"/>
              </a:rPr>
              <a:t>B2</a:t>
            </a:r>
            <a:r>
              <a:rPr sz="2400" i="1" spc="15" baseline="-20833" dirty="0">
                <a:latin typeface="Verdana"/>
                <a:cs typeface="Verdana"/>
              </a:rPr>
              <a:t>it </a:t>
            </a:r>
            <a:r>
              <a:rPr sz="2400" dirty="0">
                <a:latin typeface="Verdana"/>
                <a:cs typeface="Verdana"/>
              </a:rPr>
              <a:t>+ … </a:t>
            </a:r>
            <a:r>
              <a:rPr sz="2400" i="1" spc="5" dirty="0">
                <a:latin typeface="Arial"/>
                <a:cs typeface="Arial"/>
              </a:rPr>
              <a:t>δ</a:t>
            </a:r>
            <a:r>
              <a:rPr sz="2400" i="1" spc="7" baseline="-20833" dirty="0">
                <a:latin typeface="Verdana"/>
                <a:cs typeface="Verdana"/>
              </a:rPr>
              <a:t>T</a:t>
            </a:r>
            <a:r>
              <a:rPr sz="2400" i="1" spc="5" dirty="0">
                <a:latin typeface="Verdana"/>
                <a:cs typeface="Verdana"/>
              </a:rPr>
              <a:t>BT</a:t>
            </a:r>
            <a:r>
              <a:rPr sz="2400" i="1" spc="7" baseline="-20833" dirty="0">
                <a:latin typeface="Verdana"/>
                <a:cs typeface="Verdana"/>
              </a:rPr>
              <a:t>it </a:t>
            </a:r>
            <a:r>
              <a:rPr sz="2400" dirty="0">
                <a:latin typeface="Verdana"/>
                <a:cs typeface="Verdana"/>
              </a:rPr>
              <a:t>+</a:t>
            </a:r>
            <a:r>
              <a:rPr sz="2400" spc="-220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u</a:t>
            </a:r>
            <a:r>
              <a:rPr sz="2400" i="1" baseline="-20833" dirty="0">
                <a:latin typeface="Verdana"/>
                <a:cs typeface="Verdana"/>
              </a:rPr>
              <a:t>it</a:t>
            </a:r>
            <a:endParaRPr sz="2400" baseline="-20833">
              <a:latin typeface="Verdana"/>
              <a:cs typeface="Verdana"/>
            </a:endParaRPr>
          </a:p>
          <a:p>
            <a:pPr marL="807085" lvl="1" indent="-287020">
              <a:lnSpc>
                <a:spcPct val="100000"/>
              </a:lnSpc>
              <a:spcBef>
                <a:spcPts val="520"/>
              </a:spcBef>
              <a:buFont typeface="Arial"/>
              <a:buChar char="•"/>
              <a:tabLst>
                <a:tab pos="807085" algn="l"/>
                <a:tab pos="807720" algn="l"/>
              </a:tabLst>
            </a:pPr>
            <a:r>
              <a:rPr sz="2000" dirty="0">
                <a:latin typeface="Verdana"/>
                <a:cs typeface="Verdana"/>
              </a:rPr>
              <a:t>Si creano </a:t>
            </a:r>
            <a:r>
              <a:rPr sz="2000" spc="-5" dirty="0">
                <a:latin typeface="Verdana"/>
                <a:cs typeface="Verdana"/>
              </a:rPr>
              <a:t>variabili binarie</a:t>
            </a:r>
            <a:r>
              <a:rPr sz="2000" spc="-40" dirty="0">
                <a:latin typeface="Verdana"/>
                <a:cs typeface="Verdana"/>
              </a:rPr>
              <a:t> </a:t>
            </a:r>
            <a:r>
              <a:rPr sz="2000" i="1" spc="-5" dirty="0">
                <a:latin typeface="Verdana"/>
                <a:cs typeface="Verdana"/>
              </a:rPr>
              <a:t>B2</a:t>
            </a:r>
            <a:r>
              <a:rPr sz="2000" spc="-5" dirty="0">
                <a:latin typeface="Verdana"/>
                <a:cs typeface="Verdana"/>
              </a:rPr>
              <a:t>,…,</a:t>
            </a:r>
            <a:r>
              <a:rPr sz="2000" i="1" spc="-5" dirty="0">
                <a:latin typeface="Verdana"/>
                <a:cs typeface="Verdana"/>
              </a:rPr>
              <a:t>BT</a:t>
            </a:r>
            <a:endParaRPr sz="2000">
              <a:latin typeface="Verdana"/>
              <a:cs typeface="Verdana"/>
            </a:endParaRPr>
          </a:p>
          <a:p>
            <a:pPr marL="807085" lvl="1" indent="-28702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807085" algn="l"/>
                <a:tab pos="807720" algn="l"/>
              </a:tabLst>
            </a:pPr>
            <a:r>
              <a:rPr sz="2000" i="1" spc="-5" dirty="0">
                <a:latin typeface="Verdana"/>
                <a:cs typeface="Verdana"/>
              </a:rPr>
              <a:t>B2 </a:t>
            </a:r>
            <a:r>
              <a:rPr sz="2000" dirty="0">
                <a:latin typeface="Verdana"/>
                <a:cs typeface="Verdana"/>
              </a:rPr>
              <a:t>= 1 se </a:t>
            </a:r>
            <a:r>
              <a:rPr sz="2000" i="1" dirty="0">
                <a:latin typeface="Verdana"/>
                <a:cs typeface="Verdana"/>
              </a:rPr>
              <a:t>t </a:t>
            </a:r>
            <a:r>
              <a:rPr sz="2000" dirty="0">
                <a:latin typeface="Verdana"/>
                <a:cs typeface="Verdana"/>
              </a:rPr>
              <a:t>= anno n. 2, = 0</a:t>
            </a:r>
            <a:r>
              <a:rPr sz="2000" spc="-1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altrimenti</a:t>
            </a:r>
            <a:endParaRPr sz="2000">
              <a:latin typeface="Verdana"/>
              <a:cs typeface="Verdana"/>
            </a:endParaRPr>
          </a:p>
          <a:p>
            <a:pPr marL="807085" lvl="1" indent="-28702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807085" algn="l"/>
                <a:tab pos="807720" algn="l"/>
              </a:tabLst>
            </a:pPr>
            <a:r>
              <a:rPr sz="2000" dirty="0">
                <a:latin typeface="Verdana"/>
                <a:cs typeface="Verdana"/>
              </a:rPr>
              <a:t>Si </a:t>
            </a:r>
            <a:r>
              <a:rPr sz="2000" spc="-5" dirty="0">
                <a:latin typeface="Verdana"/>
                <a:cs typeface="Verdana"/>
              </a:rPr>
              <a:t>esegue la regressione di </a:t>
            </a:r>
            <a:r>
              <a:rPr sz="2000" i="1" dirty="0">
                <a:latin typeface="Verdana"/>
                <a:cs typeface="Verdana"/>
              </a:rPr>
              <a:t>Y </a:t>
            </a:r>
            <a:r>
              <a:rPr sz="2000" dirty="0">
                <a:latin typeface="Verdana"/>
                <a:cs typeface="Verdana"/>
              </a:rPr>
              <a:t>su </a:t>
            </a:r>
            <a:r>
              <a:rPr sz="2000" i="1" spc="-5" dirty="0">
                <a:latin typeface="Verdana"/>
                <a:cs typeface="Verdana"/>
              </a:rPr>
              <a:t>X</a:t>
            </a:r>
            <a:r>
              <a:rPr sz="2000" spc="-5" dirty="0">
                <a:latin typeface="Verdana"/>
                <a:cs typeface="Verdana"/>
              </a:rPr>
              <a:t>, </a:t>
            </a:r>
            <a:r>
              <a:rPr sz="2000" i="1" spc="-5" dirty="0">
                <a:latin typeface="Verdana"/>
                <a:cs typeface="Verdana"/>
              </a:rPr>
              <a:t>B2</a:t>
            </a:r>
            <a:r>
              <a:rPr sz="2000" spc="-5" dirty="0">
                <a:latin typeface="Verdana"/>
                <a:cs typeface="Verdana"/>
              </a:rPr>
              <a:t>,…,</a:t>
            </a:r>
            <a:r>
              <a:rPr sz="2000" i="1" spc="-5" dirty="0">
                <a:latin typeface="Verdana"/>
                <a:cs typeface="Verdana"/>
              </a:rPr>
              <a:t>BT </a:t>
            </a:r>
            <a:r>
              <a:rPr sz="2000" dirty="0">
                <a:latin typeface="Verdana"/>
                <a:cs typeface="Verdana"/>
              </a:rPr>
              <a:t>con</a:t>
            </a:r>
            <a:r>
              <a:rPr sz="2000" spc="-8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OLS</a:t>
            </a:r>
            <a:endParaRPr sz="2000">
              <a:latin typeface="Verdana"/>
              <a:cs typeface="Verdana"/>
            </a:endParaRPr>
          </a:p>
          <a:p>
            <a:pPr marL="807085" lvl="1" indent="-28702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807085" algn="l"/>
                <a:tab pos="807720" algn="l"/>
              </a:tabLst>
            </a:pPr>
            <a:r>
              <a:rPr sz="2000" dirty="0">
                <a:latin typeface="Verdana"/>
                <a:cs typeface="Verdana"/>
              </a:rPr>
              <a:t>Dov’è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i="1" spc="-5" dirty="0">
                <a:latin typeface="Verdana"/>
                <a:cs typeface="Verdana"/>
              </a:rPr>
              <a:t>B1</a:t>
            </a:r>
            <a:r>
              <a:rPr sz="2000" spc="-5" dirty="0">
                <a:latin typeface="Verdana"/>
                <a:cs typeface="Verdana"/>
              </a:rPr>
              <a:t>?</a:t>
            </a:r>
            <a:endParaRPr sz="2000">
              <a:latin typeface="Verdana"/>
              <a:cs typeface="Verdana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3300">
              <a:latin typeface="Verdana"/>
              <a:cs typeface="Verdana"/>
            </a:endParaRPr>
          </a:p>
          <a:p>
            <a:pPr marL="406400" marR="745490" indent="-342900">
              <a:lnSpc>
                <a:spcPct val="100000"/>
              </a:lnSpc>
              <a:buFont typeface="Verdana"/>
              <a:buAutoNum type="arabicPeriod" startAt="2"/>
              <a:tabLst>
                <a:tab pos="583565" algn="l"/>
                <a:tab pos="584200" algn="l"/>
              </a:tabLst>
            </a:pPr>
            <a:r>
              <a:rPr dirty="0"/>
              <a:t>	</a:t>
            </a:r>
            <a:r>
              <a:rPr sz="2400" spc="-5" dirty="0">
                <a:latin typeface="Verdana"/>
                <a:cs typeface="Verdana"/>
              </a:rPr>
              <a:t>Regressione OLS </a:t>
            </a:r>
            <a:r>
              <a:rPr sz="2400" dirty="0">
                <a:latin typeface="Verdana"/>
                <a:cs typeface="Verdana"/>
              </a:rPr>
              <a:t>“in </a:t>
            </a:r>
            <a:r>
              <a:rPr sz="2400" spc="-5" dirty="0">
                <a:latin typeface="Verdana"/>
                <a:cs typeface="Verdana"/>
              </a:rPr>
              <a:t>deviazione dalle medie  dell’anno”</a:t>
            </a:r>
            <a:endParaRPr sz="2400">
              <a:latin typeface="Verdana"/>
              <a:cs typeface="Verdana"/>
            </a:endParaRPr>
          </a:p>
          <a:p>
            <a:pPr marL="807085" lvl="1" indent="-287020">
              <a:lnSpc>
                <a:spcPct val="100000"/>
              </a:lnSpc>
              <a:spcBef>
                <a:spcPts val="470"/>
              </a:spcBef>
              <a:buFont typeface="Arial"/>
              <a:buChar char="•"/>
              <a:tabLst>
                <a:tab pos="807085" algn="l"/>
                <a:tab pos="807720" algn="l"/>
              </a:tabLst>
            </a:pPr>
            <a:r>
              <a:rPr sz="2000" dirty="0">
                <a:latin typeface="Verdana"/>
                <a:cs typeface="Verdana"/>
              </a:rPr>
              <a:t>Si devia </a:t>
            </a:r>
            <a:r>
              <a:rPr sz="2000" i="1" dirty="0">
                <a:latin typeface="Verdana"/>
                <a:cs typeface="Verdana"/>
              </a:rPr>
              <a:t>Y</a:t>
            </a:r>
            <a:r>
              <a:rPr sz="1950" i="1" baseline="-21367" dirty="0">
                <a:latin typeface="Verdana"/>
                <a:cs typeface="Verdana"/>
              </a:rPr>
              <a:t>it</a:t>
            </a:r>
            <a:r>
              <a:rPr sz="2000" dirty="0">
                <a:latin typeface="Verdana"/>
                <a:cs typeface="Verdana"/>
              </a:rPr>
              <a:t>, 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1950" i="1" baseline="-21367" dirty="0">
                <a:latin typeface="Verdana"/>
                <a:cs typeface="Verdana"/>
              </a:rPr>
              <a:t>it </a:t>
            </a:r>
            <a:r>
              <a:rPr sz="2000" spc="-5" dirty="0">
                <a:latin typeface="Verdana"/>
                <a:cs typeface="Verdana"/>
              </a:rPr>
              <a:t>dalle medie dell’anno </a:t>
            </a:r>
            <a:r>
              <a:rPr sz="2000" dirty="0">
                <a:latin typeface="Verdana"/>
                <a:cs typeface="Verdana"/>
              </a:rPr>
              <a:t>(non </a:t>
            </a:r>
            <a:r>
              <a:rPr sz="2000" spc="-10" dirty="0">
                <a:latin typeface="Verdana"/>
                <a:cs typeface="Verdana"/>
              </a:rPr>
              <a:t>dello</a:t>
            </a:r>
            <a:r>
              <a:rPr sz="2000" spc="-26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stato)</a:t>
            </a:r>
            <a:endParaRPr sz="2000">
              <a:latin typeface="Verdana"/>
              <a:cs typeface="Verdana"/>
            </a:endParaRPr>
          </a:p>
          <a:p>
            <a:pPr marL="807085" marR="55880" lvl="1" indent="-287020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807085" algn="l"/>
                <a:tab pos="807720" algn="l"/>
              </a:tabLst>
            </a:pPr>
            <a:r>
              <a:rPr sz="2000" dirty="0">
                <a:latin typeface="Verdana"/>
                <a:cs typeface="Verdana"/>
              </a:rPr>
              <a:t>Si stima con </a:t>
            </a:r>
            <a:r>
              <a:rPr sz="2000" spc="-5" dirty="0">
                <a:latin typeface="Verdana"/>
                <a:cs typeface="Verdana"/>
              </a:rPr>
              <a:t>OLS </a:t>
            </a:r>
            <a:r>
              <a:rPr sz="2000" dirty="0">
                <a:latin typeface="Verdana"/>
                <a:cs typeface="Verdana"/>
              </a:rPr>
              <a:t>usando </a:t>
            </a:r>
            <a:r>
              <a:rPr sz="2000" spc="-5" dirty="0">
                <a:latin typeface="Verdana"/>
                <a:cs typeface="Verdana"/>
              </a:rPr>
              <a:t>dati “in deviazione dalle medie  dell’anno”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82804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Stima </a:t>
            </a:r>
            <a:r>
              <a:rPr spc="-10" dirty="0"/>
              <a:t>con effetti fissi ed effetti</a:t>
            </a:r>
            <a:r>
              <a:rPr spc="190" dirty="0"/>
              <a:t> </a:t>
            </a:r>
            <a:r>
              <a:rPr spc="-5" dirty="0"/>
              <a:t>temporali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10-</a:t>
            </a: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70840" y="1627758"/>
            <a:ext cx="8045450" cy="3938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06375" algn="ctr">
              <a:lnSpc>
                <a:spcPct val="100000"/>
              </a:lnSpc>
              <a:spcBef>
                <a:spcPts val="105"/>
              </a:spcBef>
            </a:pPr>
            <a:r>
              <a:rPr sz="2000" i="1" dirty="0">
                <a:latin typeface="Verdana"/>
                <a:cs typeface="Verdana"/>
              </a:rPr>
              <a:t>Y</a:t>
            </a:r>
            <a:r>
              <a:rPr sz="1950" i="1" baseline="-21367" dirty="0">
                <a:latin typeface="Verdana"/>
                <a:cs typeface="Verdana"/>
              </a:rPr>
              <a:t>it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1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1950" i="1" baseline="-21367" dirty="0">
                <a:latin typeface="Verdana"/>
                <a:cs typeface="Verdana"/>
              </a:rPr>
              <a:t>it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spc="60" dirty="0">
                <a:latin typeface="Arial"/>
                <a:cs typeface="Arial"/>
              </a:rPr>
              <a:t>α</a:t>
            </a:r>
            <a:r>
              <a:rPr sz="1950" i="1" spc="89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spc="10" dirty="0">
                <a:latin typeface="Arial"/>
                <a:cs typeface="Arial"/>
              </a:rPr>
              <a:t>λ</a:t>
            </a:r>
            <a:r>
              <a:rPr sz="1950" i="1" spc="15" baseline="-21367" dirty="0">
                <a:latin typeface="Verdana"/>
                <a:cs typeface="Verdana"/>
              </a:rPr>
              <a:t>t </a:t>
            </a:r>
            <a:r>
              <a:rPr sz="2000" dirty="0">
                <a:latin typeface="Verdana"/>
                <a:cs typeface="Verdana"/>
              </a:rPr>
              <a:t>+</a:t>
            </a:r>
            <a:r>
              <a:rPr sz="2000" spc="135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u</a:t>
            </a:r>
            <a:r>
              <a:rPr sz="1950" i="1" baseline="-21367" dirty="0">
                <a:latin typeface="Verdana"/>
                <a:cs typeface="Verdana"/>
              </a:rPr>
              <a:t>it</a:t>
            </a:r>
            <a:endParaRPr sz="1950" baseline="-21367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750">
              <a:latin typeface="Verdana"/>
              <a:cs typeface="Verdana"/>
            </a:endParaRPr>
          </a:p>
          <a:p>
            <a:pPr marL="368300" marR="45720" indent="-342900">
              <a:lnSpc>
                <a:spcPct val="100000"/>
              </a:lnSpc>
              <a:buChar char="•"/>
              <a:tabLst>
                <a:tab pos="367665" algn="l"/>
                <a:tab pos="368300" algn="l"/>
              </a:tabLst>
            </a:pPr>
            <a:r>
              <a:rPr sz="2000" spc="-5" dirty="0">
                <a:latin typeface="Verdana"/>
                <a:cs typeface="Verdana"/>
              </a:rPr>
              <a:t>Quando </a:t>
            </a:r>
            <a:r>
              <a:rPr sz="2000" i="1" dirty="0">
                <a:latin typeface="Verdana"/>
                <a:cs typeface="Verdana"/>
              </a:rPr>
              <a:t>T </a:t>
            </a:r>
            <a:r>
              <a:rPr sz="2000" dirty="0">
                <a:latin typeface="Verdana"/>
                <a:cs typeface="Verdana"/>
              </a:rPr>
              <a:t>= 2, </a:t>
            </a:r>
            <a:r>
              <a:rPr sz="2000" spc="-5" dirty="0">
                <a:latin typeface="Verdana"/>
                <a:cs typeface="Verdana"/>
              </a:rPr>
              <a:t>calcolare la differenza prima </a:t>
            </a:r>
            <a:r>
              <a:rPr sz="2000" dirty="0">
                <a:latin typeface="Verdana"/>
                <a:cs typeface="Verdana"/>
              </a:rPr>
              <a:t>e </a:t>
            </a:r>
            <a:r>
              <a:rPr sz="2000" spc="-5" dirty="0">
                <a:latin typeface="Verdana"/>
                <a:cs typeface="Verdana"/>
              </a:rPr>
              <a:t>includere </a:t>
            </a:r>
            <a:r>
              <a:rPr sz="2000" dirty="0">
                <a:latin typeface="Verdana"/>
                <a:cs typeface="Verdana"/>
              </a:rPr>
              <a:t>una  </a:t>
            </a:r>
            <a:r>
              <a:rPr sz="2000" spc="-5" dirty="0">
                <a:latin typeface="Verdana"/>
                <a:cs typeface="Verdana"/>
              </a:rPr>
              <a:t>differenza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equivalente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(fornisce esattamente </a:t>
            </a:r>
            <a:r>
              <a:rPr sz="2000" dirty="0">
                <a:latin typeface="Verdana"/>
                <a:cs typeface="Verdana"/>
              </a:rPr>
              <a:t>la stessa  </a:t>
            </a:r>
            <a:r>
              <a:rPr sz="2000" spc="-5" dirty="0">
                <a:latin typeface="Verdana"/>
                <a:cs typeface="Verdana"/>
              </a:rPr>
              <a:t>regressione di) includere </a:t>
            </a:r>
            <a:r>
              <a:rPr sz="2000" dirty="0">
                <a:latin typeface="Verdana"/>
                <a:cs typeface="Verdana"/>
              </a:rPr>
              <a:t>effetti </a:t>
            </a:r>
            <a:r>
              <a:rPr sz="2000" spc="-5" dirty="0">
                <a:latin typeface="Verdana"/>
                <a:cs typeface="Verdana"/>
              </a:rPr>
              <a:t>individuali </a:t>
            </a:r>
            <a:r>
              <a:rPr sz="2000" dirty="0">
                <a:latin typeface="Verdana"/>
                <a:cs typeface="Verdana"/>
              </a:rPr>
              <a:t>e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temporali.</a:t>
            </a:r>
            <a:endParaRPr sz="2000">
              <a:latin typeface="Verdana"/>
              <a:cs typeface="Verdana"/>
            </a:endParaRPr>
          </a:p>
          <a:p>
            <a:pPr marL="368300" marR="1778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67665" algn="l"/>
                <a:tab pos="368300" algn="l"/>
              </a:tabLst>
            </a:pPr>
            <a:r>
              <a:rPr sz="2000" spc="-5" dirty="0">
                <a:latin typeface="Verdana"/>
                <a:cs typeface="Verdana"/>
              </a:rPr>
              <a:t>Quando </a:t>
            </a:r>
            <a:r>
              <a:rPr sz="2000" i="1" dirty="0">
                <a:latin typeface="Verdana"/>
                <a:cs typeface="Verdana"/>
              </a:rPr>
              <a:t>T </a:t>
            </a:r>
            <a:r>
              <a:rPr sz="2000" dirty="0">
                <a:latin typeface="Verdana"/>
                <a:cs typeface="Verdana"/>
              </a:rPr>
              <a:t>&gt; 2, </a:t>
            </a:r>
            <a:r>
              <a:rPr sz="2000" spc="-5" dirty="0">
                <a:latin typeface="Verdana"/>
                <a:cs typeface="Verdana"/>
              </a:rPr>
              <a:t>esistono vari </a:t>
            </a:r>
            <a:r>
              <a:rPr sz="2000" dirty="0">
                <a:latin typeface="Verdana"/>
                <a:cs typeface="Verdana"/>
              </a:rPr>
              <a:t>modi </a:t>
            </a:r>
            <a:r>
              <a:rPr sz="2000" spc="-5" dirty="0">
                <a:latin typeface="Verdana"/>
                <a:cs typeface="Verdana"/>
              </a:rPr>
              <a:t>equivalenti di incorporare  </a:t>
            </a:r>
            <a:r>
              <a:rPr sz="2000" dirty="0">
                <a:latin typeface="Verdana"/>
                <a:cs typeface="Verdana"/>
              </a:rPr>
              <a:t>effetti </a:t>
            </a:r>
            <a:r>
              <a:rPr sz="2000" spc="-5" dirty="0">
                <a:latin typeface="Verdana"/>
                <a:cs typeface="Verdana"/>
              </a:rPr>
              <a:t>individuali </a:t>
            </a:r>
            <a:r>
              <a:rPr sz="2000" dirty="0">
                <a:latin typeface="Verdana"/>
                <a:cs typeface="Verdana"/>
              </a:rPr>
              <a:t>e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temporali:</a:t>
            </a:r>
            <a:endParaRPr sz="2000">
              <a:latin typeface="Verdana"/>
              <a:cs typeface="Verdana"/>
            </a:endParaRPr>
          </a:p>
          <a:p>
            <a:pPr marL="768985" lvl="1" indent="-287020">
              <a:lnSpc>
                <a:spcPct val="100000"/>
              </a:lnSpc>
              <a:spcBef>
                <a:spcPts val="440"/>
              </a:spcBef>
              <a:buChar char="–"/>
              <a:tabLst>
                <a:tab pos="768985" algn="l"/>
                <a:tab pos="769620" algn="l"/>
              </a:tabLst>
            </a:pPr>
            <a:r>
              <a:rPr sz="1800" dirty="0">
                <a:latin typeface="Verdana"/>
                <a:cs typeface="Verdana"/>
              </a:rPr>
              <a:t>deviazione dalle </a:t>
            </a:r>
            <a:r>
              <a:rPr sz="1800" spc="-5" dirty="0">
                <a:latin typeface="Verdana"/>
                <a:cs typeface="Verdana"/>
              </a:rPr>
              <a:t>medie </a:t>
            </a:r>
            <a:r>
              <a:rPr sz="1800" dirty="0">
                <a:latin typeface="Verdana"/>
                <a:cs typeface="Verdana"/>
              </a:rPr>
              <a:t>e </a:t>
            </a:r>
            <a:r>
              <a:rPr sz="1800" i="1" dirty="0">
                <a:latin typeface="Verdana"/>
                <a:cs typeface="Verdana"/>
              </a:rPr>
              <a:t>T </a:t>
            </a:r>
            <a:r>
              <a:rPr sz="1800" dirty="0">
                <a:latin typeface="Verdana"/>
                <a:cs typeface="Verdana"/>
              </a:rPr>
              <a:t>– 1 </a:t>
            </a:r>
            <a:r>
              <a:rPr sz="1800" spc="-5" dirty="0">
                <a:latin typeface="Verdana"/>
                <a:cs typeface="Verdana"/>
              </a:rPr>
              <a:t>indicatori temporali </a:t>
            </a:r>
            <a:r>
              <a:rPr sz="1800" dirty="0">
                <a:latin typeface="Verdana"/>
                <a:cs typeface="Verdana"/>
              </a:rPr>
              <a:t>(viene</a:t>
            </a:r>
            <a:r>
              <a:rPr sz="1800" spc="2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fatto</a:t>
            </a:r>
            <a:endParaRPr sz="1800">
              <a:latin typeface="Verdana"/>
              <a:cs typeface="Verdana"/>
            </a:endParaRPr>
          </a:p>
          <a:p>
            <a:pPr marL="768985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Verdana"/>
                <a:cs typeface="Verdana"/>
              </a:rPr>
              <a:t>nel </a:t>
            </a:r>
            <a:r>
              <a:rPr sz="1800" spc="-5" dirty="0">
                <a:latin typeface="Verdana"/>
                <a:cs typeface="Verdana"/>
              </a:rPr>
              <a:t>seguente esempio </a:t>
            </a:r>
            <a:r>
              <a:rPr sz="1800" dirty="0">
                <a:latin typeface="Verdana"/>
                <a:cs typeface="Verdana"/>
              </a:rPr>
              <a:t>con</a:t>
            </a:r>
            <a:r>
              <a:rPr sz="1800" spc="5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STATA)</a:t>
            </a:r>
            <a:endParaRPr sz="1800">
              <a:latin typeface="Verdana"/>
              <a:cs typeface="Verdana"/>
            </a:endParaRPr>
          </a:p>
          <a:p>
            <a:pPr marL="768985" lvl="1" indent="-287020">
              <a:lnSpc>
                <a:spcPct val="100000"/>
              </a:lnSpc>
              <a:spcBef>
                <a:spcPts val="430"/>
              </a:spcBef>
              <a:buChar char="–"/>
              <a:tabLst>
                <a:tab pos="768985" algn="l"/>
                <a:tab pos="769620" algn="l"/>
              </a:tabLst>
            </a:pPr>
            <a:r>
              <a:rPr sz="1800" dirty="0">
                <a:latin typeface="Verdana"/>
                <a:cs typeface="Verdana"/>
              </a:rPr>
              <a:t>deviazione dalle </a:t>
            </a:r>
            <a:r>
              <a:rPr sz="1800" spc="-5" dirty="0">
                <a:latin typeface="Verdana"/>
                <a:cs typeface="Verdana"/>
              </a:rPr>
              <a:t>medie temporali </a:t>
            </a:r>
            <a:r>
              <a:rPr sz="1800" dirty="0">
                <a:latin typeface="Verdana"/>
                <a:cs typeface="Verdana"/>
              </a:rPr>
              <a:t>e </a:t>
            </a:r>
            <a:r>
              <a:rPr sz="1800" i="1" dirty="0">
                <a:latin typeface="Verdana"/>
                <a:cs typeface="Verdana"/>
              </a:rPr>
              <a:t>n </a:t>
            </a:r>
            <a:r>
              <a:rPr sz="1800" dirty="0">
                <a:latin typeface="Verdana"/>
                <a:cs typeface="Verdana"/>
              </a:rPr>
              <a:t>– 1 indicatori</a:t>
            </a:r>
            <a:r>
              <a:rPr sz="1800" spc="3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individuali</a:t>
            </a:r>
            <a:endParaRPr sz="1800">
              <a:latin typeface="Verdana"/>
              <a:cs typeface="Verdana"/>
            </a:endParaRPr>
          </a:p>
          <a:p>
            <a:pPr marL="768985" lvl="1" indent="-287020">
              <a:lnSpc>
                <a:spcPct val="100000"/>
              </a:lnSpc>
              <a:spcBef>
                <a:spcPts val="434"/>
              </a:spcBef>
              <a:buFont typeface="Verdana"/>
              <a:buChar char="–"/>
              <a:tabLst>
                <a:tab pos="768985" algn="l"/>
                <a:tab pos="769620" algn="l"/>
              </a:tabLst>
            </a:pPr>
            <a:r>
              <a:rPr sz="1800" i="1" dirty="0">
                <a:latin typeface="Verdana"/>
                <a:cs typeface="Verdana"/>
              </a:rPr>
              <a:t>T </a:t>
            </a:r>
            <a:r>
              <a:rPr sz="1800" dirty="0">
                <a:latin typeface="Verdana"/>
                <a:cs typeface="Verdana"/>
              </a:rPr>
              <a:t>– 1 indicatori </a:t>
            </a:r>
            <a:r>
              <a:rPr sz="1800" spc="-5" dirty="0">
                <a:latin typeface="Verdana"/>
                <a:cs typeface="Verdana"/>
              </a:rPr>
              <a:t>temporali </a:t>
            </a:r>
            <a:r>
              <a:rPr sz="1800" dirty="0">
                <a:latin typeface="Verdana"/>
                <a:cs typeface="Verdana"/>
              </a:rPr>
              <a:t>e </a:t>
            </a:r>
            <a:r>
              <a:rPr sz="1800" i="1" dirty="0">
                <a:latin typeface="Verdana"/>
                <a:cs typeface="Verdana"/>
              </a:rPr>
              <a:t>n </a:t>
            </a:r>
            <a:r>
              <a:rPr sz="1800" dirty="0">
                <a:latin typeface="Verdana"/>
                <a:cs typeface="Verdana"/>
              </a:rPr>
              <a:t>– 1 indicatori</a:t>
            </a:r>
            <a:r>
              <a:rPr sz="1800" spc="2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individuali</a:t>
            </a:r>
            <a:endParaRPr sz="1800">
              <a:latin typeface="Verdana"/>
              <a:cs typeface="Verdana"/>
            </a:endParaRPr>
          </a:p>
          <a:p>
            <a:pPr marL="768985" lvl="1" indent="-287020">
              <a:lnSpc>
                <a:spcPct val="100000"/>
              </a:lnSpc>
              <a:spcBef>
                <a:spcPts val="430"/>
              </a:spcBef>
              <a:buChar char="–"/>
              <a:tabLst>
                <a:tab pos="768985" algn="l"/>
                <a:tab pos="769620" algn="l"/>
              </a:tabLst>
            </a:pPr>
            <a:r>
              <a:rPr sz="1800" dirty="0">
                <a:latin typeface="Verdana"/>
                <a:cs typeface="Verdana"/>
              </a:rPr>
              <a:t>deviazione dalle </a:t>
            </a:r>
            <a:r>
              <a:rPr sz="1800" spc="-5" dirty="0">
                <a:latin typeface="Verdana"/>
                <a:cs typeface="Verdana"/>
              </a:rPr>
              <a:t>medie </a:t>
            </a:r>
            <a:r>
              <a:rPr sz="1800" dirty="0">
                <a:latin typeface="Verdana"/>
                <a:cs typeface="Verdana"/>
              </a:rPr>
              <a:t>individuali e</a:t>
            </a:r>
            <a:r>
              <a:rPr sz="1800" spc="-5" dirty="0">
                <a:latin typeface="Verdana"/>
                <a:cs typeface="Verdana"/>
              </a:rPr>
              <a:t> temporali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2015" y="6492646"/>
            <a:ext cx="255968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Verdana"/>
                <a:cs typeface="Verdana"/>
              </a:rPr>
              <a:t>Copyright © 2012 Pearson </a:t>
            </a:r>
            <a:r>
              <a:rPr sz="800" spc="-5" dirty="0">
                <a:latin typeface="Verdana"/>
                <a:cs typeface="Verdana"/>
              </a:rPr>
              <a:t>Italia, Milano </a:t>
            </a:r>
            <a:r>
              <a:rPr sz="800" dirty="0">
                <a:latin typeface="Verdana"/>
                <a:cs typeface="Verdana"/>
              </a:rPr>
              <a:t>–</a:t>
            </a:r>
            <a:r>
              <a:rPr sz="800" spc="15" dirty="0">
                <a:latin typeface="Verdana"/>
                <a:cs typeface="Verdana"/>
              </a:rPr>
              <a:t> </a:t>
            </a:r>
            <a:r>
              <a:rPr sz="800" spc="-5" dirty="0">
                <a:latin typeface="Verdana"/>
                <a:cs typeface="Verdana"/>
              </a:rPr>
              <a:t>Torino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04021" y="6357620"/>
            <a:ext cx="61722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Verdana"/>
                <a:cs typeface="Verdana"/>
              </a:rPr>
              <a:t>1</a:t>
            </a:r>
            <a:r>
              <a:rPr sz="1400" b="1" dirty="0">
                <a:latin typeface="Verdana"/>
                <a:cs typeface="Verdana"/>
              </a:rPr>
              <a:t>0</a:t>
            </a:r>
            <a:r>
              <a:rPr sz="1400" b="1" spc="-5" dirty="0">
                <a:latin typeface="Verdana"/>
                <a:cs typeface="Verdana"/>
              </a:rPr>
              <a:t>-41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27375" y="396951"/>
            <a:ext cx="4742815" cy="201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b="1" i="1" spc="-5" dirty="0">
                <a:solidFill>
                  <a:srgbClr val="FF0000"/>
                </a:solidFill>
                <a:latin typeface="Courier New"/>
                <a:cs typeface="Courier New"/>
              </a:rPr>
              <a:t>Prima si generano tutte </a:t>
            </a:r>
            <a:r>
              <a:rPr sz="1150" b="1" i="1" dirty="0">
                <a:solidFill>
                  <a:srgbClr val="FF0000"/>
                </a:solidFill>
                <a:latin typeface="Courier New"/>
                <a:cs typeface="Courier New"/>
              </a:rPr>
              <a:t>le </a:t>
            </a:r>
            <a:r>
              <a:rPr sz="1150" b="1" i="1" spc="-5" dirty="0">
                <a:solidFill>
                  <a:srgbClr val="FF0000"/>
                </a:solidFill>
                <a:latin typeface="Courier New"/>
                <a:cs typeface="Courier New"/>
              </a:rPr>
              <a:t>variabili binarie</a:t>
            </a:r>
            <a:r>
              <a:rPr sz="1150" b="1" i="1" spc="-130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sz="1150" b="1" i="1" spc="-5" dirty="0">
                <a:solidFill>
                  <a:srgbClr val="FF0000"/>
                </a:solidFill>
                <a:latin typeface="Courier New"/>
                <a:cs typeface="Courier New"/>
              </a:rPr>
              <a:t>temporali</a:t>
            </a:r>
            <a:endParaRPr sz="115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3540" y="361937"/>
            <a:ext cx="2035175" cy="128841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1150" b="1" dirty="0">
                <a:latin typeface="Courier New"/>
                <a:cs typeface="Courier New"/>
              </a:rPr>
              <a:t>. </a:t>
            </a:r>
            <a:r>
              <a:rPr sz="1150" b="1" spc="-5" dirty="0">
                <a:latin typeface="Courier New"/>
                <a:cs typeface="Courier New"/>
              </a:rPr>
              <a:t>gen</a:t>
            </a:r>
            <a:r>
              <a:rPr sz="1150" b="1" spc="-30" dirty="0">
                <a:latin typeface="Courier New"/>
                <a:cs typeface="Courier New"/>
              </a:rPr>
              <a:t> </a:t>
            </a:r>
            <a:r>
              <a:rPr sz="1150" b="1" spc="-10" dirty="0">
                <a:latin typeface="Courier New"/>
                <a:cs typeface="Courier New"/>
              </a:rPr>
              <a:t>y83=(year==1983);</a:t>
            </a:r>
            <a:endParaRPr sz="11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150" b="1" dirty="0">
                <a:latin typeface="Courier New"/>
                <a:cs typeface="Courier New"/>
              </a:rPr>
              <a:t>. </a:t>
            </a:r>
            <a:r>
              <a:rPr sz="1150" b="1" spc="-10" dirty="0">
                <a:latin typeface="Courier New"/>
                <a:cs typeface="Courier New"/>
              </a:rPr>
              <a:t>gen</a:t>
            </a:r>
            <a:r>
              <a:rPr sz="1150" b="1" spc="-15" dirty="0">
                <a:latin typeface="Courier New"/>
                <a:cs typeface="Courier New"/>
              </a:rPr>
              <a:t> </a:t>
            </a:r>
            <a:r>
              <a:rPr sz="1150" b="1" spc="-10" dirty="0">
                <a:latin typeface="Courier New"/>
                <a:cs typeface="Courier New"/>
              </a:rPr>
              <a:t>y84=(year==1984);</a:t>
            </a:r>
            <a:endParaRPr sz="11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1150" b="1" dirty="0">
                <a:latin typeface="Courier New"/>
                <a:cs typeface="Courier New"/>
              </a:rPr>
              <a:t>. </a:t>
            </a:r>
            <a:r>
              <a:rPr sz="1150" b="1" spc="-10" dirty="0">
                <a:latin typeface="Courier New"/>
                <a:cs typeface="Courier New"/>
              </a:rPr>
              <a:t>gen</a:t>
            </a:r>
            <a:r>
              <a:rPr sz="1150" b="1" spc="-15" dirty="0">
                <a:latin typeface="Courier New"/>
                <a:cs typeface="Courier New"/>
              </a:rPr>
              <a:t> </a:t>
            </a:r>
            <a:r>
              <a:rPr sz="1150" b="1" spc="-10" dirty="0">
                <a:latin typeface="Courier New"/>
                <a:cs typeface="Courier New"/>
              </a:rPr>
              <a:t>y85=(year==1985);</a:t>
            </a:r>
            <a:endParaRPr sz="11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150" b="1" dirty="0">
                <a:latin typeface="Courier New"/>
                <a:cs typeface="Courier New"/>
              </a:rPr>
              <a:t>. </a:t>
            </a:r>
            <a:r>
              <a:rPr sz="1150" b="1" spc="-10" dirty="0">
                <a:latin typeface="Courier New"/>
                <a:cs typeface="Courier New"/>
              </a:rPr>
              <a:t>gen</a:t>
            </a:r>
            <a:r>
              <a:rPr sz="1150" b="1" spc="-15" dirty="0">
                <a:latin typeface="Courier New"/>
                <a:cs typeface="Courier New"/>
              </a:rPr>
              <a:t> </a:t>
            </a:r>
            <a:r>
              <a:rPr sz="1150" b="1" spc="-10" dirty="0">
                <a:latin typeface="Courier New"/>
                <a:cs typeface="Courier New"/>
              </a:rPr>
              <a:t>y86=(year==1986);</a:t>
            </a:r>
            <a:endParaRPr sz="11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150" b="1" dirty="0">
                <a:latin typeface="Courier New"/>
                <a:cs typeface="Courier New"/>
              </a:rPr>
              <a:t>. </a:t>
            </a:r>
            <a:r>
              <a:rPr sz="1150" b="1" spc="-10" dirty="0">
                <a:latin typeface="Courier New"/>
                <a:cs typeface="Courier New"/>
              </a:rPr>
              <a:t>gen</a:t>
            </a:r>
            <a:r>
              <a:rPr sz="1150" b="1" spc="-15" dirty="0">
                <a:latin typeface="Courier New"/>
                <a:cs typeface="Courier New"/>
              </a:rPr>
              <a:t> </a:t>
            </a:r>
            <a:r>
              <a:rPr sz="1150" b="1" spc="-10" dirty="0">
                <a:latin typeface="Courier New"/>
                <a:cs typeface="Courier New"/>
              </a:rPr>
              <a:t>y87=(year==1987);</a:t>
            </a:r>
            <a:endParaRPr sz="11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150" b="1" dirty="0">
                <a:latin typeface="Courier New"/>
                <a:cs typeface="Courier New"/>
              </a:rPr>
              <a:t>. </a:t>
            </a:r>
            <a:r>
              <a:rPr sz="1150" b="1" spc="-10" dirty="0">
                <a:latin typeface="Courier New"/>
                <a:cs typeface="Courier New"/>
              </a:rPr>
              <a:t>gen</a:t>
            </a:r>
            <a:r>
              <a:rPr sz="1150" b="1" spc="-15" dirty="0">
                <a:latin typeface="Courier New"/>
                <a:cs typeface="Courier New"/>
              </a:rPr>
              <a:t> </a:t>
            </a:r>
            <a:r>
              <a:rPr sz="1150" b="1" spc="-10" dirty="0">
                <a:latin typeface="Courier New"/>
                <a:cs typeface="Courier New"/>
              </a:rPr>
              <a:t>y88=(year==1988);</a:t>
            </a:r>
            <a:endParaRPr sz="115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3540" y="1623936"/>
            <a:ext cx="4829175" cy="44767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1150" b="1" dirty="0">
                <a:latin typeface="Courier New"/>
                <a:cs typeface="Courier New"/>
              </a:rPr>
              <a:t>. </a:t>
            </a:r>
            <a:r>
              <a:rPr sz="1150" b="1" spc="-5" dirty="0">
                <a:latin typeface="Courier New"/>
                <a:cs typeface="Courier New"/>
              </a:rPr>
              <a:t>global </a:t>
            </a:r>
            <a:r>
              <a:rPr sz="1150" b="1" spc="-5" dirty="0">
                <a:solidFill>
                  <a:srgbClr val="0000FF"/>
                </a:solidFill>
                <a:latin typeface="Courier New"/>
                <a:cs typeface="Courier New"/>
              </a:rPr>
              <a:t>yeardum </a:t>
            </a:r>
            <a:r>
              <a:rPr sz="1150" b="1" spc="-5" dirty="0">
                <a:latin typeface="Courier New"/>
                <a:cs typeface="Courier New"/>
              </a:rPr>
              <a:t>"y83 y84 y85 y86 y87</a:t>
            </a:r>
            <a:r>
              <a:rPr sz="1150" b="1" spc="-70" dirty="0">
                <a:latin typeface="Courier New"/>
                <a:cs typeface="Courier New"/>
              </a:rPr>
              <a:t> </a:t>
            </a:r>
            <a:r>
              <a:rPr sz="1150" b="1" spc="-5" dirty="0">
                <a:latin typeface="Courier New"/>
                <a:cs typeface="Courier New"/>
              </a:rPr>
              <a:t>y88";</a:t>
            </a:r>
            <a:endParaRPr sz="11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1150" b="1" dirty="0">
                <a:latin typeface="Courier New"/>
                <a:cs typeface="Courier New"/>
              </a:rPr>
              <a:t>. </a:t>
            </a:r>
            <a:r>
              <a:rPr sz="1150" b="1" spc="-5" dirty="0">
                <a:latin typeface="Courier New"/>
                <a:cs typeface="Courier New"/>
              </a:rPr>
              <a:t>xtreg </a:t>
            </a:r>
            <a:r>
              <a:rPr sz="1150" b="1" spc="-10" dirty="0">
                <a:latin typeface="Courier New"/>
                <a:cs typeface="Courier New"/>
              </a:rPr>
              <a:t>vfrall beertax </a:t>
            </a:r>
            <a:r>
              <a:rPr sz="1150" b="1" spc="-5" dirty="0">
                <a:solidFill>
                  <a:srgbClr val="0000FF"/>
                </a:solidFill>
                <a:latin typeface="Courier New"/>
                <a:cs typeface="Courier New"/>
              </a:rPr>
              <a:t>$yeardum</a:t>
            </a:r>
            <a:r>
              <a:rPr sz="1150" b="1" spc="-5" dirty="0">
                <a:latin typeface="Courier New"/>
                <a:cs typeface="Courier New"/>
              </a:rPr>
              <a:t>, fe </a:t>
            </a:r>
            <a:r>
              <a:rPr sz="1150" b="1" spc="-10" dirty="0">
                <a:latin typeface="Courier New"/>
                <a:cs typeface="Courier New"/>
              </a:rPr>
              <a:t>vce(cluster</a:t>
            </a:r>
            <a:r>
              <a:rPr sz="1150" b="1" spc="10" dirty="0">
                <a:latin typeface="Courier New"/>
                <a:cs typeface="Courier New"/>
              </a:rPr>
              <a:t> </a:t>
            </a:r>
            <a:r>
              <a:rPr sz="1150" b="1" spc="-5" dirty="0">
                <a:latin typeface="Courier New"/>
                <a:cs typeface="Courier New"/>
              </a:rPr>
              <a:t>state);</a:t>
            </a:r>
            <a:endParaRPr sz="1150">
              <a:latin typeface="Courier New"/>
              <a:cs typeface="Courier New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64490" y="2327902"/>
          <a:ext cx="6885301" cy="15527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5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2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3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6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24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64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86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7589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6169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88023">
                <a:tc gridSpan="4">
                  <a:txBody>
                    <a:bodyPr/>
                    <a:lstStyle/>
                    <a:p>
                      <a:pPr marL="31750" marR="3175">
                        <a:lnSpc>
                          <a:spcPts val="1190"/>
                        </a:lnSpc>
                      </a:pPr>
                      <a:r>
                        <a:rPr sz="1150" b="1" spc="-5" dirty="0">
                          <a:latin typeface="Courier New"/>
                          <a:cs typeface="Courier New"/>
                        </a:rPr>
                        <a:t>Fixed-effects</a:t>
                      </a:r>
                      <a:r>
                        <a:rPr sz="1150" b="1" spc="-6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150" b="1" spc="-5" dirty="0">
                          <a:latin typeface="Courier New"/>
                          <a:cs typeface="Courier New"/>
                        </a:rPr>
                        <a:t>(within)</a:t>
                      </a:r>
                      <a:endParaRPr sz="115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90"/>
                        </a:lnSpc>
                      </a:pPr>
                      <a:r>
                        <a:rPr sz="1150" b="1" spc="-10" dirty="0">
                          <a:latin typeface="Courier New"/>
                          <a:cs typeface="Courier New"/>
                        </a:rPr>
                        <a:t>r</a:t>
                      </a:r>
                      <a:r>
                        <a:rPr sz="1150" b="1" dirty="0">
                          <a:latin typeface="Courier New"/>
                          <a:cs typeface="Courier New"/>
                        </a:rPr>
                        <a:t>e</a:t>
                      </a:r>
                      <a:r>
                        <a:rPr sz="1150" b="1" spc="-10" dirty="0">
                          <a:latin typeface="Courier New"/>
                          <a:cs typeface="Courier New"/>
                        </a:rPr>
                        <a:t>gre</a:t>
                      </a:r>
                      <a:r>
                        <a:rPr sz="1150" b="1" dirty="0">
                          <a:latin typeface="Courier New"/>
                          <a:cs typeface="Courier New"/>
                        </a:rPr>
                        <a:t>s</a:t>
                      </a:r>
                      <a:r>
                        <a:rPr sz="1150" b="1" spc="-10" dirty="0">
                          <a:latin typeface="Courier New"/>
                          <a:cs typeface="Courier New"/>
                        </a:rPr>
                        <a:t>si</a:t>
                      </a:r>
                      <a:r>
                        <a:rPr sz="1150" b="1" dirty="0">
                          <a:latin typeface="Courier New"/>
                          <a:cs typeface="Courier New"/>
                        </a:rPr>
                        <a:t>on</a:t>
                      </a:r>
                      <a:endParaRPr sz="115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1307465">
                        <a:lnSpc>
                          <a:spcPts val="1190"/>
                        </a:lnSpc>
                      </a:pPr>
                      <a:r>
                        <a:rPr sz="1150" b="1" spc="-5" dirty="0">
                          <a:latin typeface="Courier New"/>
                          <a:cs typeface="Courier New"/>
                        </a:rPr>
                        <a:t>Number </a:t>
                      </a:r>
                      <a:r>
                        <a:rPr sz="1150" b="1" dirty="0">
                          <a:latin typeface="Courier New"/>
                          <a:cs typeface="Courier New"/>
                        </a:rPr>
                        <a:t>of</a:t>
                      </a:r>
                      <a:r>
                        <a:rPr sz="1150" b="1" spc="-3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150" b="1" spc="-5" dirty="0">
                          <a:latin typeface="Courier New"/>
                          <a:cs typeface="Courier New"/>
                        </a:rPr>
                        <a:t>obs</a:t>
                      </a:r>
                      <a:endParaRPr sz="115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90"/>
                        </a:lnSpc>
                      </a:pPr>
                      <a:r>
                        <a:rPr sz="1150" b="1" dirty="0">
                          <a:latin typeface="Courier New"/>
                          <a:cs typeface="Courier New"/>
                        </a:rPr>
                        <a:t>=</a:t>
                      </a:r>
                      <a:endParaRPr sz="115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190"/>
                        </a:lnSpc>
                      </a:pPr>
                      <a:r>
                        <a:rPr sz="1150" b="1" dirty="0">
                          <a:latin typeface="Courier New"/>
                          <a:cs typeface="Courier New"/>
                        </a:rPr>
                        <a:t>3</a:t>
                      </a:r>
                      <a:r>
                        <a:rPr sz="1150" b="1" spc="-10" dirty="0">
                          <a:latin typeface="Courier New"/>
                          <a:cs typeface="Courier New"/>
                        </a:rPr>
                        <a:t>3</a:t>
                      </a:r>
                      <a:r>
                        <a:rPr sz="1150" b="1" dirty="0">
                          <a:latin typeface="Courier New"/>
                          <a:cs typeface="Courier New"/>
                        </a:rPr>
                        <a:t>6</a:t>
                      </a:r>
                      <a:endParaRPr sz="115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023">
                <a:tc gridSpan="4">
                  <a:txBody>
                    <a:bodyPr/>
                    <a:lstStyle/>
                    <a:p>
                      <a:pPr marL="31750" marR="3175">
                        <a:lnSpc>
                          <a:spcPts val="1365"/>
                        </a:lnSpc>
                      </a:pPr>
                      <a:r>
                        <a:rPr sz="1150" b="1" spc="-5" dirty="0">
                          <a:latin typeface="Courier New"/>
                          <a:cs typeface="Courier New"/>
                        </a:rPr>
                        <a:t>Group </a:t>
                      </a:r>
                      <a:r>
                        <a:rPr sz="1150" b="1" spc="-10" dirty="0">
                          <a:latin typeface="Courier New"/>
                          <a:cs typeface="Courier New"/>
                        </a:rPr>
                        <a:t>variable:</a:t>
                      </a:r>
                      <a:r>
                        <a:rPr sz="1150" b="1" spc="-3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150" b="1" spc="-5" dirty="0">
                          <a:latin typeface="Courier New"/>
                          <a:cs typeface="Courier New"/>
                        </a:rPr>
                        <a:t>state</a:t>
                      </a:r>
                      <a:endParaRPr sz="115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1306830">
                        <a:lnSpc>
                          <a:spcPts val="1365"/>
                        </a:lnSpc>
                      </a:pPr>
                      <a:r>
                        <a:rPr sz="1150" b="1" spc="-5" dirty="0">
                          <a:latin typeface="Courier New"/>
                          <a:cs typeface="Courier New"/>
                        </a:rPr>
                        <a:t>Number </a:t>
                      </a:r>
                      <a:r>
                        <a:rPr sz="1150" b="1" dirty="0">
                          <a:latin typeface="Courier New"/>
                          <a:cs typeface="Courier New"/>
                        </a:rPr>
                        <a:t>of</a:t>
                      </a:r>
                      <a:r>
                        <a:rPr sz="1150" b="1" spc="-6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150" b="1" spc="-5" dirty="0">
                          <a:latin typeface="Courier New"/>
                          <a:cs typeface="Courier New"/>
                        </a:rPr>
                        <a:t>groups</a:t>
                      </a:r>
                      <a:endParaRPr sz="115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150" b="1" dirty="0">
                          <a:latin typeface="Courier New"/>
                          <a:cs typeface="Courier New"/>
                        </a:rPr>
                        <a:t>=</a:t>
                      </a:r>
                      <a:endParaRPr sz="115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670" algn="r">
                        <a:lnSpc>
                          <a:spcPts val="1365"/>
                        </a:lnSpc>
                      </a:pPr>
                      <a:r>
                        <a:rPr sz="1150" b="1" spc="-10" dirty="0">
                          <a:latin typeface="Courier New"/>
                          <a:cs typeface="Courier New"/>
                        </a:rPr>
                        <a:t>4</a:t>
                      </a:r>
                      <a:r>
                        <a:rPr sz="1150" b="1" dirty="0">
                          <a:latin typeface="Courier New"/>
                          <a:cs typeface="Courier New"/>
                        </a:rPr>
                        <a:t>8</a:t>
                      </a:r>
                      <a:endParaRPr sz="115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72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150" b="1" spc="-5" dirty="0">
                          <a:latin typeface="Courier New"/>
                          <a:cs typeface="Courier New"/>
                        </a:rPr>
                        <a:t>R-sq:</a:t>
                      </a:r>
                      <a:endParaRPr sz="1150">
                        <a:latin typeface="Courier New"/>
                        <a:cs typeface="Courier New"/>
                      </a:endParaRPr>
                    </a:p>
                  </a:txBody>
                  <a:tcPr marL="0" marR="0" marT="20320" marB="0"/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150" b="1" spc="-5" dirty="0">
                          <a:latin typeface="Courier New"/>
                          <a:cs typeface="Courier New"/>
                        </a:rPr>
                        <a:t>within</a:t>
                      </a:r>
                      <a:endParaRPr sz="1150">
                        <a:latin typeface="Courier New"/>
                        <a:cs typeface="Courier New"/>
                      </a:endParaRPr>
                    </a:p>
                  </a:txBody>
                  <a:tcPr marL="0" marR="0" marT="2032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150" b="1" dirty="0">
                          <a:latin typeface="Courier New"/>
                          <a:cs typeface="Courier New"/>
                        </a:rPr>
                        <a:t>=</a:t>
                      </a:r>
                      <a:endParaRPr sz="1150">
                        <a:latin typeface="Courier New"/>
                        <a:cs typeface="Courier New"/>
                      </a:endParaRPr>
                    </a:p>
                  </a:txBody>
                  <a:tcPr marL="0" marR="0" marT="2032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150" b="1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150" b="1" spc="-10" dirty="0">
                          <a:latin typeface="Courier New"/>
                          <a:cs typeface="Courier New"/>
                        </a:rPr>
                        <a:t>.08</a:t>
                      </a:r>
                      <a:r>
                        <a:rPr sz="1150" b="1" dirty="0">
                          <a:latin typeface="Courier New"/>
                          <a:cs typeface="Courier New"/>
                        </a:rPr>
                        <a:t>03</a:t>
                      </a:r>
                      <a:endParaRPr sz="1150">
                        <a:latin typeface="Courier New"/>
                        <a:cs typeface="Courier New"/>
                      </a:endParaRPr>
                    </a:p>
                  </a:txBody>
                  <a:tcPr marL="0" marR="0" marT="20320" marB="0"/>
                </a:tc>
                <a:tc gridSpan="2"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150" b="1" dirty="0">
                          <a:latin typeface="Courier New"/>
                          <a:cs typeface="Courier New"/>
                        </a:rPr>
                        <a:t>O</a:t>
                      </a:r>
                      <a:r>
                        <a:rPr sz="1150" b="1" spc="-10" dirty="0">
                          <a:latin typeface="Courier New"/>
                          <a:cs typeface="Courier New"/>
                        </a:rPr>
                        <a:t>b</a:t>
                      </a:r>
                      <a:r>
                        <a:rPr sz="1150" b="1" dirty="0">
                          <a:latin typeface="Courier New"/>
                          <a:cs typeface="Courier New"/>
                        </a:rPr>
                        <a:t>s</a:t>
                      </a:r>
                      <a:endParaRPr sz="1150">
                        <a:latin typeface="Courier New"/>
                        <a:cs typeface="Courier New"/>
                      </a:endParaRPr>
                    </a:p>
                  </a:txBody>
                  <a:tcPr marL="0" marR="0" marT="203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150" b="1" spc="-10" dirty="0">
                          <a:latin typeface="Courier New"/>
                          <a:cs typeface="Courier New"/>
                        </a:rPr>
                        <a:t>per</a:t>
                      </a:r>
                      <a:endParaRPr sz="1150">
                        <a:latin typeface="Courier New"/>
                        <a:cs typeface="Courier New"/>
                      </a:endParaRPr>
                    </a:p>
                  </a:txBody>
                  <a:tcPr marL="0" marR="0" marT="2032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150" b="1" spc="-10" dirty="0">
                          <a:latin typeface="Courier New"/>
                          <a:cs typeface="Courier New"/>
                        </a:rPr>
                        <a:t>group:</a:t>
                      </a:r>
                      <a:endParaRPr sz="1150">
                        <a:latin typeface="Courier New"/>
                        <a:cs typeface="Courier New"/>
                      </a:endParaRPr>
                    </a:p>
                  </a:txBody>
                  <a:tcPr marL="0" marR="0" marT="2032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150" b="1" spc="-10" dirty="0">
                          <a:latin typeface="Courier New"/>
                          <a:cs typeface="Courier New"/>
                        </a:rPr>
                        <a:t>min</a:t>
                      </a:r>
                      <a:endParaRPr sz="1150">
                        <a:latin typeface="Courier New"/>
                        <a:cs typeface="Courier New"/>
                      </a:endParaRPr>
                    </a:p>
                  </a:txBody>
                  <a:tcPr marL="0" marR="0" marT="2032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150" b="1" dirty="0">
                          <a:latin typeface="Courier New"/>
                          <a:cs typeface="Courier New"/>
                        </a:rPr>
                        <a:t>=</a:t>
                      </a:r>
                      <a:endParaRPr sz="1150">
                        <a:latin typeface="Courier New"/>
                        <a:cs typeface="Courier New"/>
                      </a:endParaRPr>
                    </a:p>
                  </a:txBody>
                  <a:tcPr marL="0" marR="0" marT="2032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150" b="1" dirty="0">
                          <a:latin typeface="Courier New"/>
                          <a:cs typeface="Courier New"/>
                        </a:rPr>
                        <a:t>7</a:t>
                      </a:r>
                      <a:endParaRPr sz="1150">
                        <a:latin typeface="Courier New"/>
                        <a:cs typeface="Courier New"/>
                      </a:endParaRPr>
                    </a:p>
                  </a:txBody>
                  <a:tcPr marL="0" marR="0" marT="2032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4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365"/>
                        </a:lnSpc>
                      </a:pPr>
                      <a:r>
                        <a:rPr sz="1150" b="1" spc="-5" dirty="0">
                          <a:latin typeface="Courier New"/>
                          <a:cs typeface="Courier New"/>
                        </a:rPr>
                        <a:t>between</a:t>
                      </a:r>
                      <a:endParaRPr sz="115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65"/>
                        </a:lnSpc>
                      </a:pPr>
                      <a:r>
                        <a:rPr sz="1150" b="1" dirty="0">
                          <a:latin typeface="Courier New"/>
                          <a:cs typeface="Courier New"/>
                        </a:rPr>
                        <a:t>=</a:t>
                      </a:r>
                      <a:endParaRPr sz="115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</a:pPr>
                      <a:r>
                        <a:rPr sz="1150" b="1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150" b="1" spc="-10" dirty="0">
                          <a:latin typeface="Courier New"/>
                          <a:cs typeface="Courier New"/>
                        </a:rPr>
                        <a:t>.11</a:t>
                      </a:r>
                      <a:r>
                        <a:rPr sz="1150" b="1" dirty="0">
                          <a:latin typeface="Courier New"/>
                          <a:cs typeface="Courier New"/>
                        </a:rPr>
                        <a:t>01</a:t>
                      </a:r>
                      <a:endParaRPr sz="115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5"/>
                        </a:lnSpc>
                      </a:pPr>
                      <a:r>
                        <a:rPr sz="1150" b="1" spc="-10" dirty="0">
                          <a:latin typeface="Courier New"/>
                          <a:cs typeface="Courier New"/>
                        </a:rPr>
                        <a:t>avg</a:t>
                      </a:r>
                      <a:endParaRPr sz="115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65"/>
                        </a:lnSpc>
                      </a:pPr>
                      <a:r>
                        <a:rPr sz="1150" b="1" dirty="0">
                          <a:latin typeface="Courier New"/>
                          <a:cs typeface="Courier New"/>
                        </a:rPr>
                        <a:t>=</a:t>
                      </a:r>
                      <a:endParaRPr sz="115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365"/>
                        </a:lnSpc>
                      </a:pPr>
                      <a:r>
                        <a:rPr sz="1150" b="1" dirty="0">
                          <a:latin typeface="Courier New"/>
                          <a:cs typeface="Courier New"/>
                        </a:rPr>
                        <a:t>7</a:t>
                      </a:r>
                      <a:r>
                        <a:rPr sz="1150" b="1" spc="-10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150" b="1" dirty="0">
                          <a:latin typeface="Courier New"/>
                          <a:cs typeface="Courier New"/>
                        </a:rPr>
                        <a:t>0</a:t>
                      </a:r>
                      <a:endParaRPr sz="115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0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365"/>
                        </a:lnSpc>
                      </a:pPr>
                      <a:r>
                        <a:rPr sz="1150" b="1" spc="-5" dirty="0">
                          <a:latin typeface="Courier New"/>
                          <a:cs typeface="Courier New"/>
                        </a:rPr>
                        <a:t>overall</a:t>
                      </a:r>
                      <a:endParaRPr sz="115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65"/>
                        </a:lnSpc>
                      </a:pPr>
                      <a:r>
                        <a:rPr sz="1150" b="1" dirty="0">
                          <a:latin typeface="Courier New"/>
                          <a:cs typeface="Courier New"/>
                        </a:rPr>
                        <a:t>=</a:t>
                      </a:r>
                      <a:endParaRPr sz="115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65"/>
                        </a:lnSpc>
                      </a:pPr>
                      <a:r>
                        <a:rPr sz="1150" b="1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150" b="1" spc="-10" dirty="0">
                          <a:latin typeface="Courier New"/>
                          <a:cs typeface="Courier New"/>
                        </a:rPr>
                        <a:t>.08</a:t>
                      </a:r>
                      <a:r>
                        <a:rPr sz="1150" b="1" dirty="0">
                          <a:latin typeface="Courier New"/>
                          <a:cs typeface="Courier New"/>
                        </a:rPr>
                        <a:t>76</a:t>
                      </a:r>
                      <a:endParaRPr sz="115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150" b="1" spc="-10" dirty="0">
                          <a:latin typeface="Courier New"/>
                          <a:cs typeface="Courier New"/>
                        </a:rPr>
                        <a:t>max</a:t>
                      </a:r>
                      <a:endParaRPr sz="115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150" b="1" dirty="0">
                          <a:latin typeface="Courier New"/>
                          <a:cs typeface="Courier New"/>
                        </a:rPr>
                        <a:t>=</a:t>
                      </a:r>
                      <a:endParaRPr sz="115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1365"/>
                        </a:lnSpc>
                      </a:pPr>
                      <a:r>
                        <a:rPr sz="1150" b="1" dirty="0">
                          <a:latin typeface="Courier New"/>
                          <a:cs typeface="Courier New"/>
                        </a:rPr>
                        <a:t>7</a:t>
                      </a:r>
                      <a:endParaRPr sz="115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600">
                <a:tc gridSpan="2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150" b="1" spc="-5" dirty="0">
                          <a:latin typeface="Courier New"/>
                          <a:cs typeface="Courier New"/>
                        </a:rPr>
                        <a:t>corr(u_i,</a:t>
                      </a:r>
                      <a:r>
                        <a:rPr sz="1150" b="1" spc="-5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150" b="1" spc="-5" dirty="0">
                          <a:latin typeface="Courier New"/>
                          <a:cs typeface="Courier New"/>
                        </a:rPr>
                        <a:t>Xb)</a:t>
                      </a:r>
                      <a:endParaRPr sz="1150">
                        <a:latin typeface="Courier New"/>
                        <a:cs typeface="Courier New"/>
                      </a:endParaRPr>
                    </a:p>
                  </a:txBody>
                  <a:tcPr marL="0" marR="0" marT="203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150" b="1" dirty="0">
                          <a:latin typeface="Courier New"/>
                          <a:cs typeface="Courier New"/>
                        </a:rPr>
                        <a:t>=</a:t>
                      </a:r>
                      <a:endParaRPr sz="1150">
                        <a:latin typeface="Courier New"/>
                        <a:cs typeface="Courier New"/>
                      </a:endParaRPr>
                    </a:p>
                  </a:txBody>
                  <a:tcPr marL="0" marR="0" marT="20320" marB="0"/>
                </a:tc>
                <a:tc gridSpan="2"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150" b="1" spc="-5" dirty="0">
                          <a:latin typeface="Courier New"/>
                          <a:cs typeface="Courier New"/>
                        </a:rPr>
                        <a:t>-0.6781</a:t>
                      </a:r>
                      <a:endParaRPr sz="1150">
                        <a:latin typeface="Courier New"/>
                        <a:cs typeface="Courier New"/>
                      </a:endParaRPr>
                    </a:p>
                  </a:txBody>
                  <a:tcPr marL="0" marR="0" marT="203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30873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150" b="1" spc="-5" dirty="0">
                          <a:latin typeface="Courier New"/>
                          <a:cs typeface="Courier New"/>
                        </a:rPr>
                        <a:t>Prob </a:t>
                      </a:r>
                      <a:r>
                        <a:rPr sz="1150" b="1" dirty="0">
                          <a:latin typeface="Courier New"/>
                          <a:cs typeface="Courier New"/>
                        </a:rPr>
                        <a:t>&gt;</a:t>
                      </a:r>
                      <a:r>
                        <a:rPr sz="1150" b="1" spc="-10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150" b="1" dirty="0">
                          <a:latin typeface="Courier New"/>
                          <a:cs typeface="Courier New"/>
                        </a:rPr>
                        <a:t>F</a:t>
                      </a:r>
                      <a:endParaRPr sz="1150">
                        <a:latin typeface="Courier New"/>
                        <a:cs typeface="Courier New"/>
                      </a:endParaRPr>
                    </a:p>
                  </a:txBody>
                  <a:tcPr marL="0" marR="0" marT="203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150" b="1" dirty="0">
                          <a:latin typeface="Courier New"/>
                          <a:cs typeface="Courier New"/>
                        </a:rPr>
                        <a:t>=</a:t>
                      </a:r>
                      <a:endParaRPr sz="1150">
                        <a:latin typeface="Courier New"/>
                        <a:cs typeface="Courier New"/>
                      </a:endParaRPr>
                    </a:p>
                  </a:txBody>
                  <a:tcPr marL="0" marR="0" marT="203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150" b="1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150" b="1" spc="-10" dirty="0">
                          <a:latin typeface="Courier New"/>
                          <a:cs typeface="Courier New"/>
                        </a:rPr>
                        <a:t>.0</a:t>
                      </a:r>
                      <a:r>
                        <a:rPr sz="1150" b="1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150" b="1" spc="-10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150" b="1" dirty="0">
                          <a:latin typeface="Courier New"/>
                          <a:cs typeface="Courier New"/>
                        </a:rPr>
                        <a:t>9</a:t>
                      </a:r>
                      <a:endParaRPr sz="1150">
                        <a:latin typeface="Courier New"/>
                        <a:cs typeface="Courier New"/>
                      </a:endParaRPr>
                    </a:p>
                  </a:txBody>
                  <a:tcPr marL="0" marR="0" marT="2032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924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365"/>
                        </a:lnSpc>
                      </a:pPr>
                      <a:r>
                        <a:rPr sz="1150" b="1" spc="-5" dirty="0">
                          <a:latin typeface="Courier New"/>
                          <a:cs typeface="Courier New"/>
                        </a:rPr>
                        <a:t>(Std. Err. adjusted</a:t>
                      </a:r>
                      <a:r>
                        <a:rPr sz="1150" b="1" spc="-9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150" b="1" spc="-10" dirty="0">
                          <a:latin typeface="Courier New"/>
                          <a:cs typeface="Courier New"/>
                        </a:rPr>
                        <a:t>for</a:t>
                      </a:r>
                      <a:endParaRPr sz="11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85725">
                        <a:lnSpc>
                          <a:spcPts val="1365"/>
                        </a:lnSpc>
                      </a:pPr>
                      <a:r>
                        <a:rPr sz="1150" b="1" spc="-5" dirty="0">
                          <a:latin typeface="Courier New"/>
                          <a:cs typeface="Courier New"/>
                        </a:rPr>
                        <a:t>48</a:t>
                      </a:r>
                      <a:r>
                        <a:rPr sz="1150" b="1" spc="-7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150" b="1" spc="-5" dirty="0">
                          <a:latin typeface="Courier New"/>
                          <a:cs typeface="Courier New"/>
                        </a:rPr>
                        <a:t>clusters</a:t>
                      </a:r>
                      <a:endParaRPr sz="11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1365"/>
                        </a:lnSpc>
                      </a:pPr>
                      <a:r>
                        <a:rPr sz="1150" b="1" spc="-5" dirty="0">
                          <a:latin typeface="Courier New"/>
                          <a:cs typeface="Courier New"/>
                        </a:rPr>
                        <a:t>in</a:t>
                      </a:r>
                      <a:r>
                        <a:rPr sz="1150" b="1" spc="-11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150" b="1" spc="-5" dirty="0">
                          <a:latin typeface="Courier New"/>
                          <a:cs typeface="Courier New"/>
                        </a:rPr>
                        <a:t>state)</a:t>
                      </a:r>
                      <a:endParaRPr sz="11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908100" y="3938320"/>
            <a:ext cx="1684655" cy="44704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R="340995" algn="ctr">
              <a:lnSpc>
                <a:spcPct val="100000"/>
              </a:lnSpc>
              <a:spcBef>
                <a:spcPts val="375"/>
              </a:spcBef>
            </a:pPr>
            <a:r>
              <a:rPr sz="1150" b="1" dirty="0">
                <a:latin typeface="Courier New"/>
                <a:cs typeface="Courier New"/>
              </a:rPr>
              <a:t>|</a:t>
            </a:r>
            <a:endParaRPr sz="1150">
              <a:latin typeface="Courier New"/>
              <a:cs typeface="Courier New"/>
            </a:endParaRPr>
          </a:p>
          <a:p>
            <a:pPr algn="ctr">
              <a:lnSpc>
                <a:spcPct val="100000"/>
              </a:lnSpc>
              <a:spcBef>
                <a:spcPts val="280"/>
              </a:spcBef>
              <a:tabLst>
                <a:tab pos="1221740" algn="l"/>
              </a:tabLst>
            </a:pPr>
            <a:r>
              <a:rPr sz="1150" b="1" spc="-10" dirty="0">
                <a:latin typeface="Courier New"/>
                <a:cs typeface="Courier New"/>
              </a:rPr>
              <a:t>v</a:t>
            </a:r>
            <a:r>
              <a:rPr sz="1150" b="1" dirty="0">
                <a:latin typeface="Courier New"/>
                <a:cs typeface="Courier New"/>
              </a:rPr>
              <a:t>f</a:t>
            </a:r>
            <a:r>
              <a:rPr sz="1150" b="1" spc="-10" dirty="0">
                <a:latin typeface="Courier New"/>
                <a:cs typeface="Courier New"/>
              </a:rPr>
              <a:t>ral</a:t>
            </a:r>
            <a:r>
              <a:rPr sz="1150" b="1" dirty="0">
                <a:latin typeface="Courier New"/>
                <a:cs typeface="Courier New"/>
              </a:rPr>
              <a:t>l</a:t>
            </a:r>
            <a:r>
              <a:rPr sz="1150" b="1" spc="-5" dirty="0">
                <a:latin typeface="Courier New"/>
                <a:cs typeface="Courier New"/>
              </a:rPr>
              <a:t> </a:t>
            </a:r>
            <a:r>
              <a:rPr sz="1150" b="1" dirty="0">
                <a:latin typeface="Courier New"/>
                <a:cs typeface="Courier New"/>
              </a:rPr>
              <a:t>|	</a:t>
            </a:r>
            <a:r>
              <a:rPr sz="1150" b="1" spc="-10" dirty="0">
                <a:latin typeface="Courier New"/>
                <a:cs typeface="Courier New"/>
              </a:rPr>
              <a:t>C</a:t>
            </a:r>
            <a:r>
              <a:rPr sz="1150" b="1" dirty="0">
                <a:latin typeface="Courier New"/>
                <a:cs typeface="Courier New"/>
              </a:rPr>
              <a:t>o</a:t>
            </a:r>
            <a:r>
              <a:rPr sz="1150" b="1" spc="-10" dirty="0">
                <a:latin typeface="Courier New"/>
                <a:cs typeface="Courier New"/>
              </a:rPr>
              <a:t>ef</a:t>
            </a:r>
            <a:r>
              <a:rPr sz="1150" b="1" dirty="0">
                <a:latin typeface="Courier New"/>
                <a:cs typeface="Courier New"/>
              </a:rPr>
              <a:t>.</a:t>
            </a:r>
            <a:endParaRPr sz="115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28229" y="3938320"/>
            <a:ext cx="2211070" cy="44704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00330">
              <a:lnSpc>
                <a:spcPct val="100000"/>
              </a:lnSpc>
              <a:spcBef>
                <a:spcPts val="375"/>
              </a:spcBef>
            </a:pPr>
            <a:r>
              <a:rPr sz="1150" b="1" spc="-10" dirty="0">
                <a:latin typeface="Courier New"/>
                <a:cs typeface="Courier New"/>
              </a:rPr>
              <a:t>Robust</a:t>
            </a:r>
            <a:endParaRPr sz="11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  <a:tabLst>
                <a:tab pos="1323340" algn="l"/>
                <a:tab pos="1759585" algn="l"/>
              </a:tabLst>
            </a:pPr>
            <a:r>
              <a:rPr sz="1150" b="1" dirty="0">
                <a:latin typeface="Courier New"/>
                <a:cs typeface="Courier New"/>
              </a:rPr>
              <a:t>S</a:t>
            </a:r>
            <a:r>
              <a:rPr sz="1150" b="1" spc="-10" dirty="0">
                <a:latin typeface="Courier New"/>
                <a:cs typeface="Courier New"/>
              </a:rPr>
              <a:t>td</a:t>
            </a:r>
            <a:r>
              <a:rPr sz="1150" b="1" dirty="0">
                <a:latin typeface="Courier New"/>
                <a:cs typeface="Courier New"/>
              </a:rPr>
              <a:t>.</a:t>
            </a:r>
            <a:r>
              <a:rPr sz="1150" b="1" spc="-5" dirty="0">
                <a:latin typeface="Courier New"/>
                <a:cs typeface="Courier New"/>
              </a:rPr>
              <a:t> </a:t>
            </a:r>
            <a:r>
              <a:rPr sz="1150" b="1" spc="-10" dirty="0">
                <a:latin typeface="Courier New"/>
                <a:cs typeface="Courier New"/>
              </a:rPr>
              <a:t>E</a:t>
            </a:r>
            <a:r>
              <a:rPr sz="1150" b="1" dirty="0">
                <a:latin typeface="Courier New"/>
                <a:cs typeface="Courier New"/>
              </a:rPr>
              <a:t>r</a:t>
            </a:r>
            <a:r>
              <a:rPr sz="1150" b="1" spc="-10" dirty="0">
                <a:latin typeface="Courier New"/>
                <a:cs typeface="Courier New"/>
              </a:rPr>
              <a:t>r</a:t>
            </a:r>
            <a:r>
              <a:rPr sz="1150" b="1" dirty="0">
                <a:latin typeface="Courier New"/>
                <a:cs typeface="Courier New"/>
              </a:rPr>
              <a:t>.	t	P</a:t>
            </a:r>
            <a:r>
              <a:rPr sz="1150" b="1" spc="-10" dirty="0">
                <a:latin typeface="Courier New"/>
                <a:cs typeface="Courier New"/>
              </a:rPr>
              <a:t>&gt;</a:t>
            </a:r>
            <a:r>
              <a:rPr sz="1150" b="1" spc="-5" dirty="0">
                <a:latin typeface="Courier New"/>
                <a:cs typeface="Courier New"/>
              </a:rPr>
              <a:t>|</a:t>
            </a:r>
            <a:r>
              <a:rPr sz="1150" b="1" dirty="0">
                <a:latin typeface="Courier New"/>
                <a:cs typeface="Courier New"/>
              </a:rPr>
              <a:t>t|</a:t>
            </a:r>
            <a:endParaRPr sz="115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48693" y="4184141"/>
            <a:ext cx="177228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spc="-5" dirty="0">
                <a:latin typeface="Courier New"/>
                <a:cs typeface="Courier New"/>
              </a:rPr>
              <a:t>[95% Conf.</a:t>
            </a:r>
            <a:r>
              <a:rPr sz="1150" b="1" spc="-55" dirty="0">
                <a:latin typeface="Courier New"/>
                <a:cs typeface="Courier New"/>
              </a:rPr>
              <a:t> </a:t>
            </a:r>
            <a:r>
              <a:rPr sz="1150" b="1" spc="-10" dirty="0">
                <a:latin typeface="Courier New"/>
                <a:cs typeface="Courier New"/>
              </a:rPr>
              <a:t>Interval]</a:t>
            </a:r>
            <a:endParaRPr sz="1150">
              <a:latin typeface="Courier New"/>
              <a:cs typeface="Courier New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389572" y="4505313"/>
            <a:ext cx="6823709" cy="13335"/>
            <a:chOff x="389572" y="4505313"/>
            <a:chExt cx="6823709" cy="13335"/>
          </a:xfrm>
        </p:grpSpPr>
        <p:sp>
          <p:nvSpPr>
            <p:cNvPr id="12" name="object 12"/>
            <p:cNvSpPr/>
            <p:nvPr/>
          </p:nvSpPr>
          <p:spPr>
            <a:xfrm>
              <a:off x="396239" y="4511980"/>
              <a:ext cx="1136015" cy="0"/>
            </a:xfrm>
            <a:custGeom>
              <a:avLst/>
              <a:gdLst/>
              <a:ahLst/>
              <a:cxnLst/>
              <a:rect l="l" t="t" r="r" b="b"/>
              <a:pathLst>
                <a:path w="1136015">
                  <a:moveTo>
                    <a:pt x="0" y="0"/>
                  </a:moveTo>
                  <a:lnTo>
                    <a:pt x="1135918" y="0"/>
                  </a:lnTo>
                </a:path>
              </a:pathLst>
            </a:custGeom>
            <a:ln w="13313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618742" y="4511980"/>
              <a:ext cx="5588000" cy="0"/>
            </a:xfrm>
            <a:custGeom>
              <a:avLst/>
              <a:gdLst/>
              <a:ahLst/>
              <a:cxnLst/>
              <a:rect l="l" t="t" r="r" b="b"/>
              <a:pathLst>
                <a:path w="5588000">
                  <a:moveTo>
                    <a:pt x="0" y="0"/>
                  </a:moveTo>
                  <a:lnTo>
                    <a:pt x="5587803" y="0"/>
                  </a:lnTo>
                </a:path>
              </a:pathLst>
            </a:custGeom>
            <a:ln w="13313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383540" y="4394453"/>
            <a:ext cx="691642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48080" algn="l"/>
                <a:tab pos="6903084" algn="l"/>
              </a:tabLst>
            </a:pPr>
            <a:r>
              <a:rPr sz="1150" b="1" dirty="0">
                <a:latin typeface="Courier New"/>
                <a:cs typeface="Courier New"/>
              </a:rPr>
              <a:t> 	</a:t>
            </a:r>
            <a:r>
              <a:rPr sz="1150" b="1" spc="-10" dirty="0">
                <a:latin typeface="Courier New"/>
                <a:cs typeface="Courier New"/>
              </a:rPr>
              <a:t>+</a:t>
            </a:r>
            <a:r>
              <a:rPr sz="1150" b="1" dirty="0">
                <a:latin typeface="Courier New"/>
                <a:cs typeface="Courier New"/>
              </a:rPr>
              <a:t> 	</a:t>
            </a:r>
            <a:endParaRPr sz="1150">
              <a:latin typeface="Courier New"/>
              <a:cs typeface="Courier Ne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20927" y="4570018"/>
            <a:ext cx="811530" cy="170815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375"/>
              </a:spcBef>
            </a:pPr>
            <a:r>
              <a:rPr sz="1150" b="1" spc="-10" dirty="0">
                <a:latin typeface="Courier New"/>
                <a:cs typeface="Courier New"/>
              </a:rPr>
              <a:t>beertax</a:t>
            </a:r>
            <a:r>
              <a:rPr sz="1150" b="1" spc="-80" dirty="0">
                <a:latin typeface="Courier New"/>
                <a:cs typeface="Courier New"/>
              </a:rPr>
              <a:t> </a:t>
            </a:r>
            <a:r>
              <a:rPr sz="1150" b="1" dirty="0">
                <a:latin typeface="Courier New"/>
                <a:cs typeface="Courier New"/>
              </a:rPr>
              <a:t>|</a:t>
            </a:r>
            <a:endParaRPr sz="1150">
              <a:latin typeface="Courier New"/>
              <a:cs typeface="Courier New"/>
            </a:endParaRPr>
          </a:p>
          <a:p>
            <a:pPr marL="361950" marR="5080" algn="just">
              <a:lnSpc>
                <a:spcPct val="120000"/>
              </a:lnSpc>
            </a:pPr>
            <a:r>
              <a:rPr sz="1150" b="1" spc="-10" dirty="0">
                <a:latin typeface="Courier New"/>
                <a:cs typeface="Courier New"/>
              </a:rPr>
              <a:t>y83</a:t>
            </a:r>
            <a:r>
              <a:rPr sz="1150" b="1" spc="-90" dirty="0">
                <a:latin typeface="Courier New"/>
                <a:cs typeface="Courier New"/>
              </a:rPr>
              <a:t> </a:t>
            </a:r>
            <a:r>
              <a:rPr sz="1150" b="1" dirty="0">
                <a:latin typeface="Courier New"/>
                <a:cs typeface="Courier New"/>
              </a:rPr>
              <a:t>|  </a:t>
            </a:r>
            <a:r>
              <a:rPr sz="1150" b="1" spc="-10" dirty="0">
                <a:latin typeface="Courier New"/>
                <a:cs typeface="Courier New"/>
              </a:rPr>
              <a:t>y84</a:t>
            </a:r>
            <a:r>
              <a:rPr sz="1150" b="1" spc="-90" dirty="0">
                <a:latin typeface="Courier New"/>
                <a:cs typeface="Courier New"/>
              </a:rPr>
              <a:t> </a:t>
            </a:r>
            <a:r>
              <a:rPr sz="1150" b="1" dirty="0">
                <a:latin typeface="Courier New"/>
                <a:cs typeface="Courier New"/>
              </a:rPr>
              <a:t>|  </a:t>
            </a:r>
            <a:r>
              <a:rPr sz="1150" b="1" spc="-10" dirty="0">
                <a:latin typeface="Courier New"/>
                <a:cs typeface="Courier New"/>
              </a:rPr>
              <a:t>y85</a:t>
            </a:r>
            <a:r>
              <a:rPr sz="1150" b="1" spc="-90" dirty="0">
                <a:latin typeface="Courier New"/>
                <a:cs typeface="Courier New"/>
              </a:rPr>
              <a:t> </a:t>
            </a:r>
            <a:r>
              <a:rPr sz="1150" b="1" dirty="0">
                <a:latin typeface="Courier New"/>
                <a:cs typeface="Courier New"/>
              </a:rPr>
              <a:t>|  </a:t>
            </a:r>
            <a:r>
              <a:rPr sz="1150" b="1" spc="-10" dirty="0">
                <a:latin typeface="Courier New"/>
                <a:cs typeface="Courier New"/>
              </a:rPr>
              <a:t>y86</a:t>
            </a:r>
            <a:r>
              <a:rPr sz="1150" b="1" spc="-90" dirty="0">
                <a:latin typeface="Courier New"/>
                <a:cs typeface="Courier New"/>
              </a:rPr>
              <a:t> </a:t>
            </a:r>
            <a:r>
              <a:rPr sz="1150" b="1" dirty="0">
                <a:latin typeface="Courier New"/>
                <a:cs typeface="Courier New"/>
              </a:rPr>
              <a:t>|  </a:t>
            </a:r>
            <a:r>
              <a:rPr sz="1150" b="1" spc="-10" dirty="0">
                <a:latin typeface="Courier New"/>
                <a:cs typeface="Courier New"/>
              </a:rPr>
              <a:t>y87</a:t>
            </a:r>
            <a:r>
              <a:rPr sz="1150" b="1" spc="-90" dirty="0">
                <a:latin typeface="Courier New"/>
                <a:cs typeface="Courier New"/>
              </a:rPr>
              <a:t> </a:t>
            </a:r>
            <a:r>
              <a:rPr sz="1150" b="1" dirty="0">
                <a:latin typeface="Courier New"/>
                <a:cs typeface="Courier New"/>
              </a:rPr>
              <a:t>|  </a:t>
            </a:r>
            <a:r>
              <a:rPr sz="1150" b="1" spc="-10" dirty="0">
                <a:latin typeface="Courier New"/>
                <a:cs typeface="Courier New"/>
              </a:rPr>
              <a:t>y88</a:t>
            </a:r>
            <a:r>
              <a:rPr sz="1150" b="1" spc="-95" dirty="0">
                <a:latin typeface="Courier New"/>
                <a:cs typeface="Courier New"/>
              </a:rPr>
              <a:t> </a:t>
            </a:r>
            <a:r>
              <a:rPr sz="1150" b="1" dirty="0">
                <a:latin typeface="Courier New"/>
                <a:cs typeface="Courier New"/>
              </a:rPr>
              <a:t>|</a:t>
            </a:r>
            <a:endParaRPr sz="1150">
              <a:latin typeface="Courier New"/>
              <a:cs typeface="Courier New"/>
            </a:endParaRPr>
          </a:p>
          <a:p>
            <a:pPr marL="186690" algn="just">
              <a:lnSpc>
                <a:spcPct val="100000"/>
              </a:lnSpc>
              <a:spcBef>
                <a:spcPts val="275"/>
              </a:spcBef>
            </a:pPr>
            <a:r>
              <a:rPr sz="1150" b="1" spc="-5" dirty="0">
                <a:latin typeface="Courier New"/>
                <a:cs typeface="Courier New"/>
              </a:rPr>
              <a:t>_cons</a:t>
            </a:r>
            <a:r>
              <a:rPr sz="1150" b="1" spc="-105" dirty="0">
                <a:latin typeface="Courier New"/>
                <a:cs typeface="Courier New"/>
              </a:rPr>
              <a:t> </a:t>
            </a:r>
            <a:r>
              <a:rPr sz="1150" b="1" dirty="0">
                <a:latin typeface="Courier New"/>
                <a:cs typeface="Courier New"/>
              </a:rPr>
              <a:t>|</a:t>
            </a:r>
            <a:endParaRPr sz="1150">
              <a:latin typeface="Courier New"/>
              <a:cs typeface="Courier New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81301" y="4570018"/>
            <a:ext cx="811530" cy="170815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375"/>
              </a:spcBef>
            </a:pPr>
            <a:r>
              <a:rPr sz="1150" b="1" spc="-10" dirty="0">
                <a:latin typeface="Courier New"/>
                <a:cs typeface="Courier New"/>
              </a:rPr>
              <a:t>-</a:t>
            </a:r>
            <a:r>
              <a:rPr sz="1150" b="1" dirty="0">
                <a:latin typeface="Courier New"/>
                <a:cs typeface="Courier New"/>
              </a:rPr>
              <a:t>.</a:t>
            </a:r>
            <a:r>
              <a:rPr sz="1150" b="1" spc="-10" dirty="0">
                <a:latin typeface="Courier New"/>
                <a:cs typeface="Courier New"/>
              </a:rPr>
              <a:t>639</a:t>
            </a:r>
            <a:r>
              <a:rPr sz="1150" b="1" dirty="0">
                <a:latin typeface="Courier New"/>
                <a:cs typeface="Courier New"/>
              </a:rPr>
              <a:t>9</a:t>
            </a:r>
            <a:r>
              <a:rPr sz="1150" b="1" spc="-10" dirty="0">
                <a:latin typeface="Courier New"/>
                <a:cs typeface="Courier New"/>
              </a:rPr>
              <a:t>79</a:t>
            </a:r>
            <a:r>
              <a:rPr sz="1150" b="1" dirty="0">
                <a:latin typeface="Courier New"/>
                <a:cs typeface="Courier New"/>
              </a:rPr>
              <a:t>9</a:t>
            </a:r>
            <a:endParaRPr sz="1150">
              <a:latin typeface="Courier New"/>
              <a:cs typeface="Courier New"/>
            </a:endParaRPr>
          </a:p>
          <a:p>
            <a:pPr marR="5080" algn="r">
              <a:lnSpc>
                <a:spcPct val="100000"/>
              </a:lnSpc>
              <a:spcBef>
                <a:spcPts val="275"/>
              </a:spcBef>
            </a:pPr>
            <a:r>
              <a:rPr sz="1150" b="1" spc="-10" dirty="0">
                <a:latin typeface="Courier New"/>
                <a:cs typeface="Courier New"/>
              </a:rPr>
              <a:t>-</a:t>
            </a:r>
            <a:r>
              <a:rPr sz="1150" b="1" dirty="0">
                <a:latin typeface="Courier New"/>
                <a:cs typeface="Courier New"/>
              </a:rPr>
              <a:t>.</a:t>
            </a:r>
            <a:r>
              <a:rPr sz="1150" b="1" spc="-10" dirty="0">
                <a:latin typeface="Courier New"/>
                <a:cs typeface="Courier New"/>
              </a:rPr>
              <a:t>079</a:t>
            </a:r>
            <a:r>
              <a:rPr sz="1150" b="1" dirty="0">
                <a:latin typeface="Courier New"/>
                <a:cs typeface="Courier New"/>
              </a:rPr>
              <a:t>9</a:t>
            </a:r>
            <a:r>
              <a:rPr sz="1150" b="1" spc="-10" dirty="0">
                <a:latin typeface="Courier New"/>
                <a:cs typeface="Courier New"/>
              </a:rPr>
              <a:t>02</a:t>
            </a:r>
            <a:r>
              <a:rPr sz="1150" b="1" dirty="0">
                <a:latin typeface="Courier New"/>
                <a:cs typeface="Courier New"/>
              </a:rPr>
              <a:t>9</a:t>
            </a:r>
            <a:endParaRPr sz="1150">
              <a:latin typeface="Courier New"/>
              <a:cs typeface="Courier New"/>
            </a:endParaRPr>
          </a:p>
          <a:p>
            <a:pPr marR="5080" algn="r">
              <a:lnSpc>
                <a:spcPct val="100000"/>
              </a:lnSpc>
              <a:spcBef>
                <a:spcPts val="275"/>
              </a:spcBef>
            </a:pPr>
            <a:r>
              <a:rPr sz="1150" b="1" spc="-10" dirty="0">
                <a:latin typeface="Courier New"/>
                <a:cs typeface="Courier New"/>
              </a:rPr>
              <a:t>-</a:t>
            </a:r>
            <a:r>
              <a:rPr sz="1150" b="1" dirty="0">
                <a:latin typeface="Courier New"/>
                <a:cs typeface="Courier New"/>
              </a:rPr>
              <a:t>.</a:t>
            </a:r>
            <a:r>
              <a:rPr sz="1150" b="1" spc="-10" dirty="0">
                <a:latin typeface="Courier New"/>
                <a:cs typeface="Courier New"/>
              </a:rPr>
              <a:t>072</a:t>
            </a:r>
            <a:r>
              <a:rPr sz="1150" b="1" dirty="0">
                <a:latin typeface="Courier New"/>
                <a:cs typeface="Courier New"/>
              </a:rPr>
              <a:t>4</a:t>
            </a:r>
            <a:r>
              <a:rPr sz="1150" b="1" spc="-10" dirty="0">
                <a:latin typeface="Courier New"/>
                <a:cs typeface="Courier New"/>
              </a:rPr>
              <a:t>20</a:t>
            </a:r>
            <a:r>
              <a:rPr sz="1150" b="1" dirty="0">
                <a:latin typeface="Courier New"/>
                <a:cs typeface="Courier New"/>
              </a:rPr>
              <a:t>6</a:t>
            </a:r>
            <a:endParaRPr sz="1150">
              <a:latin typeface="Courier New"/>
              <a:cs typeface="Courier New"/>
            </a:endParaRPr>
          </a:p>
          <a:p>
            <a:pPr marR="5080" algn="r">
              <a:lnSpc>
                <a:spcPct val="100000"/>
              </a:lnSpc>
              <a:spcBef>
                <a:spcPts val="275"/>
              </a:spcBef>
            </a:pPr>
            <a:r>
              <a:rPr sz="1150" b="1" spc="-10" dirty="0">
                <a:latin typeface="Courier New"/>
                <a:cs typeface="Courier New"/>
              </a:rPr>
              <a:t>-</a:t>
            </a:r>
            <a:r>
              <a:rPr sz="1150" b="1" dirty="0">
                <a:latin typeface="Courier New"/>
                <a:cs typeface="Courier New"/>
              </a:rPr>
              <a:t>.</a:t>
            </a:r>
            <a:r>
              <a:rPr sz="1150" b="1" spc="-10" dirty="0">
                <a:latin typeface="Courier New"/>
                <a:cs typeface="Courier New"/>
              </a:rPr>
              <a:t>123</a:t>
            </a:r>
            <a:r>
              <a:rPr sz="1150" b="1" dirty="0">
                <a:latin typeface="Courier New"/>
                <a:cs typeface="Courier New"/>
              </a:rPr>
              <a:t>9</a:t>
            </a:r>
            <a:r>
              <a:rPr sz="1150" b="1" spc="-10" dirty="0">
                <a:latin typeface="Courier New"/>
                <a:cs typeface="Courier New"/>
              </a:rPr>
              <a:t>76</a:t>
            </a:r>
            <a:r>
              <a:rPr sz="1150" b="1" dirty="0">
                <a:latin typeface="Courier New"/>
                <a:cs typeface="Courier New"/>
              </a:rPr>
              <a:t>3</a:t>
            </a:r>
            <a:endParaRPr sz="1150">
              <a:latin typeface="Courier New"/>
              <a:cs typeface="Courier New"/>
            </a:endParaRPr>
          </a:p>
          <a:p>
            <a:pPr marR="5080" algn="r">
              <a:lnSpc>
                <a:spcPct val="100000"/>
              </a:lnSpc>
              <a:spcBef>
                <a:spcPts val="280"/>
              </a:spcBef>
            </a:pPr>
            <a:r>
              <a:rPr sz="1150" b="1" spc="-10" dirty="0">
                <a:latin typeface="Courier New"/>
                <a:cs typeface="Courier New"/>
              </a:rPr>
              <a:t>-</a:t>
            </a:r>
            <a:r>
              <a:rPr sz="1150" b="1" dirty="0">
                <a:latin typeface="Courier New"/>
                <a:cs typeface="Courier New"/>
              </a:rPr>
              <a:t>.</a:t>
            </a:r>
            <a:r>
              <a:rPr sz="1150" b="1" spc="-10" dirty="0">
                <a:latin typeface="Courier New"/>
                <a:cs typeface="Courier New"/>
              </a:rPr>
              <a:t>037</a:t>
            </a:r>
            <a:r>
              <a:rPr sz="1150" b="1" dirty="0">
                <a:latin typeface="Courier New"/>
                <a:cs typeface="Courier New"/>
              </a:rPr>
              <a:t>8</a:t>
            </a:r>
            <a:r>
              <a:rPr sz="1150" b="1" spc="-10" dirty="0">
                <a:latin typeface="Courier New"/>
                <a:cs typeface="Courier New"/>
              </a:rPr>
              <a:t>64</a:t>
            </a:r>
            <a:r>
              <a:rPr sz="1150" b="1" dirty="0">
                <a:latin typeface="Courier New"/>
                <a:cs typeface="Courier New"/>
              </a:rPr>
              <a:t>5</a:t>
            </a:r>
            <a:endParaRPr sz="1150">
              <a:latin typeface="Courier New"/>
              <a:cs typeface="Courier New"/>
            </a:endParaRPr>
          </a:p>
          <a:p>
            <a:pPr marR="5080" algn="r">
              <a:lnSpc>
                <a:spcPct val="100000"/>
              </a:lnSpc>
              <a:spcBef>
                <a:spcPts val="275"/>
              </a:spcBef>
            </a:pPr>
            <a:r>
              <a:rPr sz="1150" b="1" spc="-10" dirty="0">
                <a:latin typeface="Courier New"/>
                <a:cs typeface="Courier New"/>
              </a:rPr>
              <a:t>-</a:t>
            </a:r>
            <a:r>
              <a:rPr sz="1150" b="1" dirty="0">
                <a:latin typeface="Courier New"/>
                <a:cs typeface="Courier New"/>
              </a:rPr>
              <a:t>.</a:t>
            </a:r>
            <a:r>
              <a:rPr sz="1150" b="1" spc="-10" dirty="0">
                <a:latin typeface="Courier New"/>
                <a:cs typeface="Courier New"/>
              </a:rPr>
              <a:t>050</a:t>
            </a:r>
            <a:r>
              <a:rPr sz="1150" b="1" dirty="0">
                <a:latin typeface="Courier New"/>
                <a:cs typeface="Courier New"/>
              </a:rPr>
              <a:t>9</a:t>
            </a:r>
            <a:r>
              <a:rPr sz="1150" b="1" spc="-10" dirty="0">
                <a:latin typeface="Courier New"/>
                <a:cs typeface="Courier New"/>
              </a:rPr>
              <a:t>02</a:t>
            </a:r>
            <a:r>
              <a:rPr sz="1150" b="1" dirty="0">
                <a:latin typeface="Courier New"/>
                <a:cs typeface="Courier New"/>
              </a:rPr>
              <a:t>1</a:t>
            </a:r>
            <a:endParaRPr sz="1150">
              <a:latin typeface="Courier New"/>
              <a:cs typeface="Courier New"/>
            </a:endParaRPr>
          </a:p>
          <a:p>
            <a:pPr marR="5080" algn="r">
              <a:lnSpc>
                <a:spcPct val="100000"/>
              </a:lnSpc>
              <a:spcBef>
                <a:spcPts val="275"/>
              </a:spcBef>
            </a:pPr>
            <a:r>
              <a:rPr sz="1150" b="1" spc="-10" dirty="0">
                <a:latin typeface="Courier New"/>
                <a:cs typeface="Courier New"/>
              </a:rPr>
              <a:t>-</a:t>
            </a:r>
            <a:r>
              <a:rPr sz="1150" b="1" dirty="0">
                <a:latin typeface="Courier New"/>
                <a:cs typeface="Courier New"/>
              </a:rPr>
              <a:t>.</a:t>
            </a:r>
            <a:r>
              <a:rPr sz="1150" b="1" spc="-10" dirty="0">
                <a:latin typeface="Courier New"/>
                <a:cs typeface="Courier New"/>
              </a:rPr>
              <a:t>051</a:t>
            </a:r>
            <a:r>
              <a:rPr sz="1150" b="1" dirty="0">
                <a:latin typeface="Courier New"/>
                <a:cs typeface="Courier New"/>
              </a:rPr>
              <a:t>8</a:t>
            </a:r>
            <a:r>
              <a:rPr sz="1150" b="1" spc="-10" dirty="0">
                <a:latin typeface="Courier New"/>
                <a:cs typeface="Courier New"/>
              </a:rPr>
              <a:t>03</a:t>
            </a:r>
            <a:r>
              <a:rPr sz="1150" b="1" dirty="0">
                <a:latin typeface="Courier New"/>
                <a:cs typeface="Courier New"/>
              </a:rPr>
              <a:t>8</a:t>
            </a:r>
            <a:endParaRPr sz="1150">
              <a:latin typeface="Courier New"/>
              <a:cs typeface="Courier New"/>
            </a:endParaRPr>
          </a:p>
          <a:p>
            <a:pPr marR="5080" algn="r">
              <a:lnSpc>
                <a:spcPct val="100000"/>
              </a:lnSpc>
              <a:spcBef>
                <a:spcPts val="280"/>
              </a:spcBef>
            </a:pPr>
            <a:r>
              <a:rPr sz="1150" b="1" spc="-10" dirty="0">
                <a:latin typeface="Courier New"/>
                <a:cs typeface="Courier New"/>
              </a:rPr>
              <a:t>2.4</a:t>
            </a:r>
            <a:r>
              <a:rPr sz="1150" b="1" dirty="0">
                <a:latin typeface="Courier New"/>
                <a:cs typeface="Courier New"/>
              </a:rPr>
              <a:t>2</a:t>
            </a:r>
            <a:r>
              <a:rPr sz="1150" b="1" spc="-10" dirty="0">
                <a:latin typeface="Courier New"/>
                <a:cs typeface="Courier New"/>
              </a:rPr>
              <a:t>84</a:t>
            </a:r>
            <a:r>
              <a:rPr sz="1150" b="1" dirty="0">
                <a:latin typeface="Courier New"/>
                <a:cs typeface="Courier New"/>
              </a:rPr>
              <a:t>7</a:t>
            </a:r>
            <a:endParaRPr sz="1150">
              <a:latin typeface="Courier New"/>
              <a:cs typeface="Courier Ne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827865" y="4570018"/>
            <a:ext cx="725805" cy="170815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1150" b="1" dirty="0">
                <a:latin typeface="Courier New"/>
                <a:cs typeface="Courier New"/>
              </a:rPr>
              <a:t>.</a:t>
            </a:r>
            <a:r>
              <a:rPr sz="1150" b="1" spc="-10" dirty="0">
                <a:latin typeface="Courier New"/>
                <a:cs typeface="Courier New"/>
              </a:rPr>
              <a:t>35</a:t>
            </a:r>
            <a:r>
              <a:rPr sz="1150" b="1" dirty="0">
                <a:latin typeface="Courier New"/>
                <a:cs typeface="Courier New"/>
              </a:rPr>
              <a:t>7</a:t>
            </a:r>
            <a:r>
              <a:rPr sz="1150" b="1" spc="-10" dirty="0">
                <a:latin typeface="Courier New"/>
                <a:cs typeface="Courier New"/>
              </a:rPr>
              <a:t>07</a:t>
            </a:r>
            <a:r>
              <a:rPr sz="1150" b="1" dirty="0">
                <a:latin typeface="Courier New"/>
                <a:cs typeface="Courier New"/>
              </a:rPr>
              <a:t>83</a:t>
            </a:r>
            <a:endParaRPr sz="11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150" b="1" dirty="0">
                <a:latin typeface="Courier New"/>
                <a:cs typeface="Courier New"/>
              </a:rPr>
              <a:t>.</a:t>
            </a:r>
            <a:r>
              <a:rPr sz="1150" b="1" spc="-10" dirty="0">
                <a:latin typeface="Courier New"/>
                <a:cs typeface="Courier New"/>
              </a:rPr>
              <a:t>03</a:t>
            </a:r>
            <a:r>
              <a:rPr sz="1150" b="1" dirty="0">
                <a:latin typeface="Courier New"/>
                <a:cs typeface="Courier New"/>
              </a:rPr>
              <a:t>5</a:t>
            </a:r>
            <a:r>
              <a:rPr sz="1150" b="1" spc="-10" dirty="0">
                <a:latin typeface="Courier New"/>
                <a:cs typeface="Courier New"/>
              </a:rPr>
              <a:t>08</a:t>
            </a:r>
            <a:r>
              <a:rPr sz="1150" b="1" dirty="0">
                <a:latin typeface="Courier New"/>
                <a:cs typeface="Courier New"/>
              </a:rPr>
              <a:t>61</a:t>
            </a:r>
            <a:endParaRPr sz="11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150" b="1" dirty="0">
                <a:latin typeface="Courier New"/>
                <a:cs typeface="Courier New"/>
              </a:rPr>
              <a:t>.</a:t>
            </a:r>
            <a:r>
              <a:rPr sz="1150" b="1" spc="-10" dirty="0">
                <a:latin typeface="Courier New"/>
                <a:cs typeface="Courier New"/>
              </a:rPr>
              <a:t>04</a:t>
            </a:r>
            <a:r>
              <a:rPr sz="1150" b="1" dirty="0">
                <a:latin typeface="Courier New"/>
                <a:cs typeface="Courier New"/>
              </a:rPr>
              <a:t>3</a:t>
            </a:r>
            <a:r>
              <a:rPr sz="1150" b="1" spc="-10" dirty="0">
                <a:latin typeface="Courier New"/>
                <a:cs typeface="Courier New"/>
              </a:rPr>
              <a:t>88</a:t>
            </a:r>
            <a:r>
              <a:rPr sz="1150" b="1" dirty="0">
                <a:latin typeface="Courier New"/>
                <a:cs typeface="Courier New"/>
              </a:rPr>
              <a:t>09</a:t>
            </a:r>
            <a:endParaRPr sz="11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150" b="1" dirty="0">
                <a:latin typeface="Courier New"/>
                <a:cs typeface="Courier New"/>
              </a:rPr>
              <a:t>.</a:t>
            </a:r>
            <a:r>
              <a:rPr sz="1150" b="1" spc="-10" dirty="0">
                <a:latin typeface="Courier New"/>
                <a:cs typeface="Courier New"/>
              </a:rPr>
              <a:t>04</a:t>
            </a:r>
            <a:r>
              <a:rPr sz="1150" b="1" dirty="0">
                <a:latin typeface="Courier New"/>
                <a:cs typeface="Courier New"/>
              </a:rPr>
              <a:t>6</a:t>
            </a:r>
            <a:r>
              <a:rPr sz="1150" b="1" spc="-10" dirty="0">
                <a:latin typeface="Courier New"/>
                <a:cs typeface="Courier New"/>
              </a:rPr>
              <a:t>05</a:t>
            </a:r>
            <a:r>
              <a:rPr sz="1150" b="1" dirty="0">
                <a:latin typeface="Courier New"/>
                <a:cs typeface="Courier New"/>
              </a:rPr>
              <a:t>59</a:t>
            </a:r>
            <a:endParaRPr sz="11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1150" b="1" dirty="0">
                <a:latin typeface="Courier New"/>
                <a:cs typeface="Courier New"/>
              </a:rPr>
              <a:t>.</a:t>
            </a:r>
            <a:r>
              <a:rPr sz="1150" b="1" spc="-10" dirty="0">
                <a:latin typeface="Courier New"/>
                <a:cs typeface="Courier New"/>
              </a:rPr>
              <a:t>05</a:t>
            </a:r>
            <a:r>
              <a:rPr sz="1150" b="1" dirty="0">
                <a:latin typeface="Courier New"/>
                <a:cs typeface="Courier New"/>
              </a:rPr>
              <a:t>7</a:t>
            </a:r>
            <a:r>
              <a:rPr sz="1150" b="1" spc="-10" dirty="0">
                <a:latin typeface="Courier New"/>
                <a:cs typeface="Courier New"/>
              </a:rPr>
              <a:t>06</a:t>
            </a:r>
            <a:r>
              <a:rPr sz="1150" b="1" dirty="0">
                <a:latin typeface="Courier New"/>
                <a:cs typeface="Courier New"/>
              </a:rPr>
              <a:t>04</a:t>
            </a:r>
            <a:endParaRPr sz="11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150" b="1" dirty="0">
                <a:latin typeface="Courier New"/>
                <a:cs typeface="Courier New"/>
              </a:rPr>
              <a:t>.</a:t>
            </a:r>
            <a:r>
              <a:rPr sz="1150" b="1" spc="-10" dirty="0">
                <a:latin typeface="Courier New"/>
                <a:cs typeface="Courier New"/>
              </a:rPr>
              <a:t>06</a:t>
            </a:r>
            <a:r>
              <a:rPr sz="1150" b="1" dirty="0">
                <a:latin typeface="Courier New"/>
                <a:cs typeface="Courier New"/>
              </a:rPr>
              <a:t>3</a:t>
            </a:r>
            <a:r>
              <a:rPr sz="1150" b="1" spc="-10" dirty="0">
                <a:latin typeface="Courier New"/>
                <a:cs typeface="Courier New"/>
              </a:rPr>
              <a:t>60</a:t>
            </a:r>
            <a:r>
              <a:rPr sz="1150" b="1" dirty="0">
                <a:latin typeface="Courier New"/>
                <a:cs typeface="Courier New"/>
              </a:rPr>
              <a:t>84</a:t>
            </a:r>
            <a:endParaRPr sz="11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150" b="1" dirty="0">
                <a:latin typeface="Courier New"/>
                <a:cs typeface="Courier New"/>
              </a:rPr>
              <a:t>.</a:t>
            </a:r>
            <a:r>
              <a:rPr sz="1150" b="1" spc="-10" dirty="0">
                <a:latin typeface="Courier New"/>
                <a:cs typeface="Courier New"/>
              </a:rPr>
              <a:t>06</a:t>
            </a:r>
            <a:r>
              <a:rPr sz="1150" b="1" dirty="0">
                <a:latin typeface="Courier New"/>
                <a:cs typeface="Courier New"/>
              </a:rPr>
              <a:t>4</a:t>
            </a:r>
            <a:r>
              <a:rPr sz="1150" b="1" spc="-10" dirty="0">
                <a:latin typeface="Courier New"/>
                <a:cs typeface="Courier New"/>
              </a:rPr>
              <a:t>40</a:t>
            </a:r>
            <a:r>
              <a:rPr sz="1150" b="1" dirty="0">
                <a:latin typeface="Courier New"/>
                <a:cs typeface="Courier New"/>
              </a:rPr>
              <a:t>23</a:t>
            </a:r>
            <a:endParaRPr sz="11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1150" b="1" dirty="0">
                <a:latin typeface="Courier New"/>
                <a:cs typeface="Courier New"/>
              </a:rPr>
              <a:t>.</a:t>
            </a:r>
            <a:r>
              <a:rPr sz="1150" b="1" spc="-10" dirty="0">
                <a:latin typeface="Courier New"/>
                <a:cs typeface="Courier New"/>
              </a:rPr>
              <a:t>20</a:t>
            </a:r>
            <a:r>
              <a:rPr sz="1150" b="1" dirty="0">
                <a:latin typeface="Courier New"/>
                <a:cs typeface="Courier New"/>
              </a:rPr>
              <a:t>1</a:t>
            </a:r>
            <a:r>
              <a:rPr sz="1150" b="1" spc="-10" dirty="0">
                <a:latin typeface="Courier New"/>
                <a:cs typeface="Courier New"/>
              </a:rPr>
              <a:t>68</a:t>
            </a:r>
            <a:r>
              <a:rPr sz="1150" b="1" dirty="0">
                <a:latin typeface="Courier New"/>
                <a:cs typeface="Courier New"/>
              </a:rPr>
              <a:t>85</a:t>
            </a:r>
            <a:endParaRPr sz="1150">
              <a:latin typeface="Courier New"/>
              <a:cs typeface="Courier New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875987" y="4570018"/>
            <a:ext cx="463550" cy="170815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375"/>
              </a:spcBef>
            </a:pPr>
            <a:r>
              <a:rPr sz="1150" b="1" spc="-10" dirty="0">
                <a:latin typeface="Courier New"/>
                <a:cs typeface="Courier New"/>
              </a:rPr>
              <a:t>-</a:t>
            </a:r>
            <a:r>
              <a:rPr sz="1150" b="1" dirty="0">
                <a:latin typeface="Courier New"/>
                <a:cs typeface="Courier New"/>
              </a:rPr>
              <a:t>1</a:t>
            </a:r>
            <a:r>
              <a:rPr sz="1150" b="1" spc="-10" dirty="0">
                <a:latin typeface="Courier New"/>
                <a:cs typeface="Courier New"/>
              </a:rPr>
              <a:t>.7</a:t>
            </a:r>
            <a:r>
              <a:rPr sz="1150" b="1" dirty="0">
                <a:latin typeface="Courier New"/>
                <a:cs typeface="Courier New"/>
              </a:rPr>
              <a:t>9</a:t>
            </a:r>
            <a:endParaRPr sz="1150">
              <a:latin typeface="Courier New"/>
              <a:cs typeface="Courier New"/>
            </a:endParaRPr>
          </a:p>
          <a:p>
            <a:pPr marL="13335">
              <a:lnSpc>
                <a:spcPct val="100000"/>
              </a:lnSpc>
              <a:spcBef>
                <a:spcPts val="275"/>
              </a:spcBef>
            </a:pPr>
            <a:r>
              <a:rPr sz="1150" b="1" spc="-10" dirty="0">
                <a:latin typeface="Courier New"/>
                <a:cs typeface="Courier New"/>
              </a:rPr>
              <a:t>-</a:t>
            </a:r>
            <a:r>
              <a:rPr sz="1150" b="1" dirty="0">
                <a:latin typeface="Courier New"/>
                <a:cs typeface="Courier New"/>
              </a:rPr>
              <a:t>2</a:t>
            </a:r>
            <a:r>
              <a:rPr sz="1150" b="1" spc="-10" dirty="0">
                <a:latin typeface="Courier New"/>
                <a:cs typeface="Courier New"/>
              </a:rPr>
              <a:t>.2</a:t>
            </a:r>
            <a:r>
              <a:rPr sz="1150" b="1" dirty="0">
                <a:latin typeface="Courier New"/>
                <a:cs typeface="Courier New"/>
              </a:rPr>
              <a:t>8</a:t>
            </a:r>
            <a:endParaRPr sz="1150">
              <a:latin typeface="Courier New"/>
              <a:cs typeface="Courier New"/>
            </a:endParaRPr>
          </a:p>
          <a:p>
            <a:pPr marL="13335">
              <a:lnSpc>
                <a:spcPct val="100000"/>
              </a:lnSpc>
              <a:spcBef>
                <a:spcPts val="275"/>
              </a:spcBef>
            </a:pPr>
            <a:r>
              <a:rPr sz="1150" b="1" spc="-10" dirty="0">
                <a:latin typeface="Courier New"/>
                <a:cs typeface="Courier New"/>
              </a:rPr>
              <a:t>-</a:t>
            </a:r>
            <a:r>
              <a:rPr sz="1150" b="1" dirty="0">
                <a:latin typeface="Courier New"/>
                <a:cs typeface="Courier New"/>
              </a:rPr>
              <a:t>1</a:t>
            </a:r>
            <a:r>
              <a:rPr sz="1150" b="1" spc="-10" dirty="0">
                <a:latin typeface="Courier New"/>
                <a:cs typeface="Courier New"/>
              </a:rPr>
              <a:t>.6</a:t>
            </a:r>
            <a:r>
              <a:rPr sz="1150" b="1" dirty="0">
                <a:latin typeface="Courier New"/>
                <a:cs typeface="Courier New"/>
              </a:rPr>
              <a:t>5</a:t>
            </a:r>
            <a:endParaRPr sz="1150">
              <a:latin typeface="Courier New"/>
              <a:cs typeface="Courier New"/>
            </a:endParaRPr>
          </a:p>
          <a:p>
            <a:pPr marL="13335">
              <a:lnSpc>
                <a:spcPct val="100000"/>
              </a:lnSpc>
              <a:spcBef>
                <a:spcPts val="275"/>
              </a:spcBef>
            </a:pPr>
            <a:r>
              <a:rPr sz="1150" b="1" spc="-10" dirty="0">
                <a:latin typeface="Courier New"/>
                <a:cs typeface="Courier New"/>
              </a:rPr>
              <a:t>-</a:t>
            </a:r>
            <a:r>
              <a:rPr sz="1150" b="1" dirty="0">
                <a:latin typeface="Courier New"/>
                <a:cs typeface="Courier New"/>
              </a:rPr>
              <a:t>2</a:t>
            </a:r>
            <a:r>
              <a:rPr sz="1150" b="1" spc="-10" dirty="0">
                <a:latin typeface="Courier New"/>
                <a:cs typeface="Courier New"/>
              </a:rPr>
              <a:t>.6</a:t>
            </a:r>
            <a:r>
              <a:rPr sz="1150" b="1" dirty="0">
                <a:latin typeface="Courier New"/>
                <a:cs typeface="Courier New"/>
              </a:rPr>
              <a:t>9</a:t>
            </a:r>
            <a:endParaRPr sz="1150">
              <a:latin typeface="Courier New"/>
              <a:cs typeface="Courier New"/>
            </a:endParaRPr>
          </a:p>
          <a:p>
            <a:pPr marL="13335">
              <a:lnSpc>
                <a:spcPct val="100000"/>
              </a:lnSpc>
              <a:spcBef>
                <a:spcPts val="280"/>
              </a:spcBef>
            </a:pPr>
            <a:r>
              <a:rPr sz="1150" b="1" spc="-10" dirty="0">
                <a:latin typeface="Courier New"/>
                <a:cs typeface="Courier New"/>
              </a:rPr>
              <a:t>-</a:t>
            </a:r>
            <a:r>
              <a:rPr sz="1150" b="1" dirty="0">
                <a:latin typeface="Courier New"/>
                <a:cs typeface="Courier New"/>
              </a:rPr>
              <a:t>0</a:t>
            </a:r>
            <a:r>
              <a:rPr sz="1150" b="1" spc="-10" dirty="0">
                <a:latin typeface="Courier New"/>
                <a:cs typeface="Courier New"/>
              </a:rPr>
              <a:t>.6</a:t>
            </a:r>
            <a:r>
              <a:rPr sz="1150" b="1" dirty="0">
                <a:latin typeface="Courier New"/>
                <a:cs typeface="Courier New"/>
              </a:rPr>
              <a:t>6</a:t>
            </a:r>
            <a:endParaRPr sz="1150">
              <a:latin typeface="Courier New"/>
              <a:cs typeface="Courier New"/>
            </a:endParaRPr>
          </a:p>
          <a:p>
            <a:pPr marL="13335">
              <a:lnSpc>
                <a:spcPct val="100000"/>
              </a:lnSpc>
              <a:spcBef>
                <a:spcPts val="275"/>
              </a:spcBef>
            </a:pPr>
            <a:r>
              <a:rPr sz="1150" b="1" spc="-10" dirty="0">
                <a:latin typeface="Courier New"/>
                <a:cs typeface="Courier New"/>
              </a:rPr>
              <a:t>-</a:t>
            </a:r>
            <a:r>
              <a:rPr sz="1150" b="1" dirty="0">
                <a:latin typeface="Courier New"/>
                <a:cs typeface="Courier New"/>
              </a:rPr>
              <a:t>0</a:t>
            </a:r>
            <a:r>
              <a:rPr sz="1150" b="1" spc="-10" dirty="0">
                <a:latin typeface="Courier New"/>
                <a:cs typeface="Courier New"/>
              </a:rPr>
              <a:t>.8</a:t>
            </a:r>
            <a:r>
              <a:rPr sz="1150" b="1" dirty="0">
                <a:latin typeface="Courier New"/>
                <a:cs typeface="Courier New"/>
              </a:rPr>
              <a:t>0</a:t>
            </a:r>
            <a:endParaRPr sz="1150">
              <a:latin typeface="Courier New"/>
              <a:cs typeface="Courier New"/>
            </a:endParaRPr>
          </a:p>
          <a:p>
            <a:pPr marL="13335">
              <a:lnSpc>
                <a:spcPct val="100000"/>
              </a:lnSpc>
              <a:spcBef>
                <a:spcPts val="275"/>
              </a:spcBef>
            </a:pPr>
            <a:r>
              <a:rPr sz="1150" b="1" spc="-10" dirty="0">
                <a:latin typeface="Courier New"/>
                <a:cs typeface="Courier New"/>
              </a:rPr>
              <a:t>-</a:t>
            </a:r>
            <a:r>
              <a:rPr sz="1150" b="1" dirty="0">
                <a:latin typeface="Courier New"/>
                <a:cs typeface="Courier New"/>
              </a:rPr>
              <a:t>0</a:t>
            </a:r>
            <a:r>
              <a:rPr sz="1150" b="1" spc="-10" dirty="0">
                <a:latin typeface="Courier New"/>
                <a:cs typeface="Courier New"/>
              </a:rPr>
              <a:t>.8</a:t>
            </a:r>
            <a:r>
              <a:rPr sz="1150" b="1" dirty="0">
                <a:latin typeface="Courier New"/>
                <a:cs typeface="Courier New"/>
              </a:rPr>
              <a:t>0</a:t>
            </a:r>
            <a:endParaRPr sz="11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1150" b="1" spc="-10" dirty="0">
                <a:latin typeface="Courier New"/>
                <a:cs typeface="Courier New"/>
              </a:rPr>
              <a:t>1</a:t>
            </a:r>
            <a:r>
              <a:rPr sz="1150" b="1" dirty="0">
                <a:latin typeface="Courier New"/>
                <a:cs typeface="Courier New"/>
              </a:rPr>
              <a:t>2</a:t>
            </a:r>
            <a:r>
              <a:rPr sz="1150" b="1" spc="-10" dirty="0">
                <a:latin typeface="Courier New"/>
                <a:cs typeface="Courier New"/>
              </a:rPr>
              <a:t>.0</a:t>
            </a:r>
            <a:r>
              <a:rPr sz="1150" b="1" dirty="0">
                <a:latin typeface="Courier New"/>
                <a:cs typeface="Courier New"/>
              </a:rPr>
              <a:t>4</a:t>
            </a:r>
            <a:endParaRPr sz="1150">
              <a:latin typeface="Courier New"/>
              <a:cs typeface="Courier New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573857" y="4570018"/>
            <a:ext cx="464820" cy="170815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375"/>
              </a:spcBef>
            </a:pPr>
            <a:r>
              <a:rPr sz="1150" b="1" dirty="0">
                <a:latin typeface="Courier New"/>
                <a:cs typeface="Courier New"/>
              </a:rPr>
              <a:t>0</a:t>
            </a:r>
            <a:r>
              <a:rPr sz="1150" b="1" spc="-10" dirty="0">
                <a:latin typeface="Courier New"/>
                <a:cs typeface="Courier New"/>
              </a:rPr>
              <a:t>.0</a:t>
            </a:r>
            <a:r>
              <a:rPr sz="1150" b="1" dirty="0">
                <a:latin typeface="Courier New"/>
                <a:cs typeface="Courier New"/>
              </a:rPr>
              <a:t>80</a:t>
            </a:r>
            <a:endParaRPr sz="1150">
              <a:latin typeface="Courier New"/>
              <a:cs typeface="Courier New"/>
            </a:endParaRPr>
          </a:p>
          <a:p>
            <a:pPr marL="13335">
              <a:lnSpc>
                <a:spcPct val="100000"/>
              </a:lnSpc>
              <a:spcBef>
                <a:spcPts val="275"/>
              </a:spcBef>
            </a:pPr>
            <a:r>
              <a:rPr sz="1150" b="1" dirty="0">
                <a:latin typeface="Courier New"/>
                <a:cs typeface="Courier New"/>
              </a:rPr>
              <a:t>0</a:t>
            </a:r>
            <a:r>
              <a:rPr sz="1150" b="1" spc="-10" dirty="0">
                <a:latin typeface="Courier New"/>
                <a:cs typeface="Courier New"/>
              </a:rPr>
              <a:t>.0</a:t>
            </a:r>
            <a:r>
              <a:rPr sz="1150" b="1" dirty="0">
                <a:latin typeface="Courier New"/>
                <a:cs typeface="Courier New"/>
              </a:rPr>
              <a:t>27</a:t>
            </a:r>
            <a:endParaRPr sz="1150">
              <a:latin typeface="Courier New"/>
              <a:cs typeface="Courier New"/>
            </a:endParaRPr>
          </a:p>
          <a:p>
            <a:pPr marL="13335">
              <a:lnSpc>
                <a:spcPct val="100000"/>
              </a:lnSpc>
              <a:spcBef>
                <a:spcPts val="275"/>
              </a:spcBef>
            </a:pPr>
            <a:r>
              <a:rPr sz="1150" b="1" dirty="0">
                <a:latin typeface="Courier New"/>
                <a:cs typeface="Courier New"/>
              </a:rPr>
              <a:t>0</a:t>
            </a:r>
            <a:r>
              <a:rPr sz="1150" b="1" spc="-10" dirty="0">
                <a:latin typeface="Courier New"/>
                <a:cs typeface="Courier New"/>
              </a:rPr>
              <a:t>.1</a:t>
            </a:r>
            <a:r>
              <a:rPr sz="1150" b="1" dirty="0">
                <a:latin typeface="Courier New"/>
                <a:cs typeface="Courier New"/>
              </a:rPr>
              <a:t>06</a:t>
            </a:r>
            <a:endParaRPr sz="1150">
              <a:latin typeface="Courier New"/>
              <a:cs typeface="Courier New"/>
            </a:endParaRPr>
          </a:p>
          <a:p>
            <a:pPr marL="13335">
              <a:lnSpc>
                <a:spcPct val="100000"/>
              </a:lnSpc>
              <a:spcBef>
                <a:spcPts val="275"/>
              </a:spcBef>
            </a:pPr>
            <a:r>
              <a:rPr sz="1150" b="1" dirty="0">
                <a:latin typeface="Courier New"/>
                <a:cs typeface="Courier New"/>
              </a:rPr>
              <a:t>0</a:t>
            </a:r>
            <a:r>
              <a:rPr sz="1150" b="1" spc="-10" dirty="0">
                <a:latin typeface="Courier New"/>
                <a:cs typeface="Courier New"/>
              </a:rPr>
              <a:t>.0</a:t>
            </a:r>
            <a:r>
              <a:rPr sz="1150" b="1" dirty="0">
                <a:latin typeface="Courier New"/>
                <a:cs typeface="Courier New"/>
              </a:rPr>
              <a:t>10</a:t>
            </a:r>
            <a:endParaRPr sz="1150">
              <a:latin typeface="Courier New"/>
              <a:cs typeface="Courier New"/>
            </a:endParaRPr>
          </a:p>
          <a:p>
            <a:pPr marL="13335">
              <a:lnSpc>
                <a:spcPct val="100000"/>
              </a:lnSpc>
              <a:spcBef>
                <a:spcPts val="280"/>
              </a:spcBef>
            </a:pPr>
            <a:r>
              <a:rPr sz="1150" b="1" dirty="0">
                <a:latin typeface="Courier New"/>
                <a:cs typeface="Courier New"/>
              </a:rPr>
              <a:t>0</a:t>
            </a:r>
            <a:r>
              <a:rPr sz="1150" b="1" spc="-10" dirty="0">
                <a:latin typeface="Courier New"/>
                <a:cs typeface="Courier New"/>
              </a:rPr>
              <a:t>.5</a:t>
            </a:r>
            <a:r>
              <a:rPr sz="1150" b="1" dirty="0">
                <a:latin typeface="Courier New"/>
                <a:cs typeface="Courier New"/>
              </a:rPr>
              <a:t>10</a:t>
            </a:r>
            <a:endParaRPr sz="1150">
              <a:latin typeface="Courier New"/>
              <a:cs typeface="Courier New"/>
            </a:endParaRPr>
          </a:p>
          <a:p>
            <a:pPr marL="13335">
              <a:lnSpc>
                <a:spcPct val="100000"/>
              </a:lnSpc>
              <a:spcBef>
                <a:spcPts val="275"/>
              </a:spcBef>
            </a:pPr>
            <a:r>
              <a:rPr sz="1150" b="1" dirty="0">
                <a:latin typeface="Courier New"/>
                <a:cs typeface="Courier New"/>
              </a:rPr>
              <a:t>0</a:t>
            </a:r>
            <a:r>
              <a:rPr sz="1150" b="1" spc="-10" dirty="0">
                <a:latin typeface="Courier New"/>
                <a:cs typeface="Courier New"/>
              </a:rPr>
              <a:t>.4</a:t>
            </a:r>
            <a:r>
              <a:rPr sz="1150" b="1" dirty="0">
                <a:latin typeface="Courier New"/>
                <a:cs typeface="Courier New"/>
              </a:rPr>
              <a:t>28</a:t>
            </a:r>
            <a:endParaRPr sz="1150">
              <a:latin typeface="Courier New"/>
              <a:cs typeface="Courier New"/>
            </a:endParaRPr>
          </a:p>
          <a:p>
            <a:pPr marL="13335">
              <a:lnSpc>
                <a:spcPct val="100000"/>
              </a:lnSpc>
              <a:spcBef>
                <a:spcPts val="275"/>
              </a:spcBef>
            </a:pPr>
            <a:r>
              <a:rPr sz="1150" b="1" dirty="0">
                <a:latin typeface="Courier New"/>
                <a:cs typeface="Courier New"/>
              </a:rPr>
              <a:t>0</a:t>
            </a:r>
            <a:r>
              <a:rPr sz="1150" b="1" spc="-10" dirty="0">
                <a:latin typeface="Courier New"/>
                <a:cs typeface="Courier New"/>
              </a:rPr>
              <a:t>.4</a:t>
            </a:r>
            <a:r>
              <a:rPr sz="1150" b="1" dirty="0">
                <a:latin typeface="Courier New"/>
                <a:cs typeface="Courier New"/>
              </a:rPr>
              <a:t>25</a:t>
            </a:r>
            <a:endParaRPr sz="11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1150" b="1" dirty="0">
                <a:latin typeface="Courier New"/>
                <a:cs typeface="Courier New"/>
              </a:rPr>
              <a:t>0</a:t>
            </a:r>
            <a:r>
              <a:rPr sz="1150" b="1" spc="-10" dirty="0">
                <a:latin typeface="Courier New"/>
                <a:cs typeface="Courier New"/>
              </a:rPr>
              <a:t>.0</a:t>
            </a:r>
            <a:r>
              <a:rPr sz="1150" b="1" dirty="0">
                <a:latin typeface="Courier New"/>
                <a:cs typeface="Courier New"/>
              </a:rPr>
              <a:t>00</a:t>
            </a:r>
            <a:endParaRPr sz="1150">
              <a:latin typeface="Courier New"/>
              <a:cs typeface="Courier New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361813" y="4570018"/>
            <a:ext cx="811530" cy="170815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375"/>
              </a:spcBef>
            </a:pPr>
            <a:r>
              <a:rPr sz="1150" b="1" spc="-10" dirty="0">
                <a:latin typeface="Courier New"/>
                <a:cs typeface="Courier New"/>
              </a:rPr>
              <a:t>-</a:t>
            </a:r>
            <a:r>
              <a:rPr sz="1150" b="1" dirty="0">
                <a:latin typeface="Courier New"/>
                <a:cs typeface="Courier New"/>
              </a:rPr>
              <a:t>1</a:t>
            </a:r>
            <a:r>
              <a:rPr sz="1150" b="1" spc="-10" dirty="0">
                <a:latin typeface="Courier New"/>
                <a:cs typeface="Courier New"/>
              </a:rPr>
              <a:t>.35</a:t>
            </a:r>
            <a:r>
              <a:rPr sz="1150" b="1" dirty="0">
                <a:latin typeface="Courier New"/>
                <a:cs typeface="Courier New"/>
              </a:rPr>
              <a:t>8</a:t>
            </a:r>
            <a:r>
              <a:rPr sz="1150" b="1" spc="-10" dirty="0">
                <a:latin typeface="Courier New"/>
                <a:cs typeface="Courier New"/>
              </a:rPr>
              <a:t>32</a:t>
            </a:r>
            <a:r>
              <a:rPr sz="1150" b="1" dirty="0">
                <a:latin typeface="Courier New"/>
                <a:cs typeface="Courier New"/>
              </a:rPr>
              <a:t>9</a:t>
            </a:r>
            <a:endParaRPr sz="1150">
              <a:latin typeface="Courier New"/>
              <a:cs typeface="Courier New"/>
            </a:endParaRPr>
          </a:p>
          <a:p>
            <a:pPr marR="5080" algn="r">
              <a:lnSpc>
                <a:spcPct val="100000"/>
              </a:lnSpc>
              <a:spcBef>
                <a:spcPts val="275"/>
              </a:spcBef>
            </a:pPr>
            <a:r>
              <a:rPr sz="1150" b="1" spc="-10" dirty="0">
                <a:latin typeface="Courier New"/>
                <a:cs typeface="Courier New"/>
              </a:rPr>
              <a:t>-</a:t>
            </a:r>
            <a:r>
              <a:rPr sz="1150" b="1" dirty="0">
                <a:latin typeface="Courier New"/>
                <a:cs typeface="Courier New"/>
              </a:rPr>
              <a:t>.</a:t>
            </a:r>
            <a:r>
              <a:rPr sz="1150" b="1" spc="-10" dirty="0">
                <a:latin typeface="Courier New"/>
                <a:cs typeface="Courier New"/>
              </a:rPr>
              <a:t>150</a:t>
            </a:r>
            <a:r>
              <a:rPr sz="1150" b="1" dirty="0">
                <a:latin typeface="Courier New"/>
                <a:cs typeface="Courier New"/>
              </a:rPr>
              <a:t>4</a:t>
            </a:r>
            <a:r>
              <a:rPr sz="1150" b="1" spc="-10" dirty="0">
                <a:latin typeface="Courier New"/>
                <a:cs typeface="Courier New"/>
              </a:rPr>
              <a:t>86</a:t>
            </a:r>
            <a:r>
              <a:rPr sz="1150" b="1" dirty="0">
                <a:latin typeface="Courier New"/>
                <a:cs typeface="Courier New"/>
              </a:rPr>
              <a:t>9</a:t>
            </a:r>
            <a:endParaRPr sz="1150">
              <a:latin typeface="Courier New"/>
              <a:cs typeface="Courier New"/>
            </a:endParaRPr>
          </a:p>
          <a:p>
            <a:pPr marR="5080" algn="r">
              <a:lnSpc>
                <a:spcPct val="100000"/>
              </a:lnSpc>
              <a:spcBef>
                <a:spcPts val="275"/>
              </a:spcBef>
            </a:pPr>
            <a:r>
              <a:rPr sz="1150" b="1" spc="-10" dirty="0">
                <a:latin typeface="Courier New"/>
                <a:cs typeface="Courier New"/>
              </a:rPr>
              <a:t>-</a:t>
            </a:r>
            <a:r>
              <a:rPr sz="1150" b="1" dirty="0">
                <a:latin typeface="Courier New"/>
                <a:cs typeface="Courier New"/>
              </a:rPr>
              <a:t>.</a:t>
            </a:r>
            <a:r>
              <a:rPr sz="1150" b="1" spc="-10" dirty="0">
                <a:latin typeface="Courier New"/>
                <a:cs typeface="Courier New"/>
              </a:rPr>
              <a:t>160</a:t>
            </a:r>
            <a:r>
              <a:rPr sz="1150" b="1" dirty="0">
                <a:latin typeface="Courier New"/>
                <a:cs typeface="Courier New"/>
              </a:rPr>
              <a:t>6</a:t>
            </a:r>
            <a:r>
              <a:rPr sz="1150" b="1" spc="-10" dirty="0">
                <a:latin typeface="Courier New"/>
                <a:cs typeface="Courier New"/>
              </a:rPr>
              <a:t>97</a:t>
            </a:r>
            <a:r>
              <a:rPr sz="1150" b="1" dirty="0">
                <a:latin typeface="Courier New"/>
                <a:cs typeface="Courier New"/>
              </a:rPr>
              <a:t>5</a:t>
            </a:r>
            <a:endParaRPr sz="1150">
              <a:latin typeface="Courier New"/>
              <a:cs typeface="Courier New"/>
            </a:endParaRPr>
          </a:p>
          <a:p>
            <a:pPr marR="5080" algn="r">
              <a:lnSpc>
                <a:spcPct val="100000"/>
              </a:lnSpc>
              <a:spcBef>
                <a:spcPts val="275"/>
              </a:spcBef>
            </a:pPr>
            <a:r>
              <a:rPr sz="1150" b="1" spc="-10" dirty="0">
                <a:latin typeface="Courier New"/>
                <a:cs typeface="Courier New"/>
              </a:rPr>
              <a:t>-</a:t>
            </a:r>
            <a:r>
              <a:rPr sz="1150" b="1" dirty="0">
                <a:latin typeface="Courier New"/>
                <a:cs typeface="Courier New"/>
              </a:rPr>
              <a:t>.</a:t>
            </a:r>
            <a:r>
              <a:rPr sz="1150" b="1" spc="-10" dirty="0">
                <a:latin typeface="Courier New"/>
                <a:cs typeface="Courier New"/>
              </a:rPr>
              <a:t>216</a:t>
            </a:r>
            <a:r>
              <a:rPr sz="1150" b="1" dirty="0">
                <a:latin typeface="Courier New"/>
                <a:cs typeface="Courier New"/>
              </a:rPr>
              <a:t>6</a:t>
            </a:r>
            <a:r>
              <a:rPr sz="1150" b="1" spc="-10" dirty="0">
                <a:latin typeface="Courier New"/>
                <a:cs typeface="Courier New"/>
              </a:rPr>
              <a:t>28</a:t>
            </a:r>
            <a:r>
              <a:rPr sz="1150" b="1" dirty="0">
                <a:latin typeface="Courier New"/>
                <a:cs typeface="Courier New"/>
              </a:rPr>
              <a:t>8</a:t>
            </a:r>
            <a:endParaRPr sz="1150">
              <a:latin typeface="Courier New"/>
              <a:cs typeface="Courier New"/>
            </a:endParaRPr>
          </a:p>
          <a:p>
            <a:pPr marR="5080" algn="r">
              <a:lnSpc>
                <a:spcPct val="100000"/>
              </a:lnSpc>
              <a:spcBef>
                <a:spcPts val="280"/>
              </a:spcBef>
            </a:pPr>
            <a:r>
              <a:rPr sz="1150" b="1" spc="-10" dirty="0">
                <a:latin typeface="Courier New"/>
                <a:cs typeface="Courier New"/>
              </a:rPr>
              <a:t>-</a:t>
            </a:r>
            <a:r>
              <a:rPr sz="1150" b="1" dirty="0">
                <a:latin typeface="Courier New"/>
                <a:cs typeface="Courier New"/>
              </a:rPr>
              <a:t>.</a:t>
            </a:r>
            <a:r>
              <a:rPr sz="1150" b="1" spc="-10" dirty="0">
                <a:latin typeface="Courier New"/>
                <a:cs typeface="Courier New"/>
              </a:rPr>
              <a:t>152</a:t>
            </a:r>
            <a:r>
              <a:rPr sz="1150" b="1" dirty="0">
                <a:latin typeface="Courier New"/>
                <a:cs typeface="Courier New"/>
              </a:rPr>
              <a:t>6</a:t>
            </a:r>
            <a:r>
              <a:rPr sz="1150" b="1" spc="-10" dirty="0">
                <a:latin typeface="Courier New"/>
                <a:cs typeface="Courier New"/>
              </a:rPr>
              <a:t>55</a:t>
            </a:r>
            <a:r>
              <a:rPr sz="1150" b="1" dirty="0">
                <a:latin typeface="Courier New"/>
                <a:cs typeface="Courier New"/>
              </a:rPr>
              <a:t>2</a:t>
            </a:r>
            <a:endParaRPr sz="1150">
              <a:latin typeface="Courier New"/>
              <a:cs typeface="Courier New"/>
            </a:endParaRPr>
          </a:p>
          <a:p>
            <a:pPr marR="5080" algn="r">
              <a:lnSpc>
                <a:spcPct val="100000"/>
              </a:lnSpc>
              <a:spcBef>
                <a:spcPts val="275"/>
              </a:spcBef>
            </a:pPr>
            <a:r>
              <a:rPr sz="1150" b="1" spc="-10" dirty="0">
                <a:latin typeface="Courier New"/>
                <a:cs typeface="Courier New"/>
              </a:rPr>
              <a:t>-</a:t>
            </a:r>
            <a:r>
              <a:rPr sz="1150" b="1" dirty="0">
                <a:latin typeface="Courier New"/>
                <a:cs typeface="Courier New"/>
              </a:rPr>
              <a:t>.</a:t>
            </a:r>
            <a:r>
              <a:rPr sz="1150" b="1" spc="-10" dirty="0">
                <a:latin typeface="Courier New"/>
                <a:cs typeface="Courier New"/>
              </a:rPr>
              <a:t>178</a:t>
            </a:r>
            <a:r>
              <a:rPr sz="1150" b="1" dirty="0">
                <a:latin typeface="Courier New"/>
                <a:cs typeface="Courier New"/>
              </a:rPr>
              <a:t>8</a:t>
            </a:r>
            <a:r>
              <a:rPr sz="1150" b="1" spc="-10" dirty="0">
                <a:latin typeface="Courier New"/>
                <a:cs typeface="Courier New"/>
              </a:rPr>
              <a:t>65</a:t>
            </a:r>
            <a:r>
              <a:rPr sz="1150" b="1" dirty="0">
                <a:latin typeface="Courier New"/>
                <a:cs typeface="Courier New"/>
              </a:rPr>
              <a:t>6</a:t>
            </a:r>
            <a:endParaRPr sz="1150">
              <a:latin typeface="Courier New"/>
              <a:cs typeface="Courier New"/>
            </a:endParaRPr>
          </a:p>
          <a:p>
            <a:pPr marR="5080" algn="r">
              <a:lnSpc>
                <a:spcPct val="100000"/>
              </a:lnSpc>
              <a:spcBef>
                <a:spcPts val="275"/>
              </a:spcBef>
            </a:pPr>
            <a:r>
              <a:rPr sz="1150" b="1" spc="-10" dirty="0">
                <a:latin typeface="Courier New"/>
                <a:cs typeface="Courier New"/>
              </a:rPr>
              <a:t>-</a:t>
            </a:r>
            <a:r>
              <a:rPr sz="1150" b="1" dirty="0">
                <a:latin typeface="Courier New"/>
                <a:cs typeface="Courier New"/>
              </a:rPr>
              <a:t>.</a:t>
            </a:r>
            <a:r>
              <a:rPr sz="1150" b="1" spc="-10" dirty="0">
                <a:latin typeface="Courier New"/>
                <a:cs typeface="Courier New"/>
              </a:rPr>
              <a:t>181</a:t>
            </a:r>
            <a:r>
              <a:rPr sz="1150" b="1" dirty="0">
                <a:latin typeface="Courier New"/>
                <a:cs typeface="Courier New"/>
              </a:rPr>
              <a:t>3</a:t>
            </a:r>
            <a:r>
              <a:rPr sz="1150" b="1" spc="-10" dirty="0">
                <a:latin typeface="Courier New"/>
                <a:cs typeface="Courier New"/>
              </a:rPr>
              <a:t>64</a:t>
            </a:r>
            <a:r>
              <a:rPr sz="1150" b="1" dirty="0">
                <a:latin typeface="Courier New"/>
                <a:cs typeface="Courier New"/>
              </a:rPr>
              <a:t>5</a:t>
            </a:r>
            <a:endParaRPr sz="1150">
              <a:latin typeface="Courier New"/>
              <a:cs typeface="Courier New"/>
            </a:endParaRPr>
          </a:p>
          <a:p>
            <a:pPr marR="6350" algn="r">
              <a:lnSpc>
                <a:spcPct val="100000"/>
              </a:lnSpc>
              <a:spcBef>
                <a:spcPts val="280"/>
              </a:spcBef>
            </a:pPr>
            <a:r>
              <a:rPr sz="1150" b="1" dirty="0">
                <a:latin typeface="Courier New"/>
                <a:cs typeface="Courier New"/>
              </a:rPr>
              <a:t>2</a:t>
            </a:r>
            <a:r>
              <a:rPr sz="1150" b="1" spc="-10" dirty="0">
                <a:latin typeface="Courier New"/>
                <a:cs typeface="Courier New"/>
              </a:rPr>
              <a:t>.02</a:t>
            </a:r>
            <a:r>
              <a:rPr sz="1150" b="1" dirty="0">
                <a:latin typeface="Courier New"/>
                <a:cs typeface="Courier New"/>
              </a:rPr>
              <a:t>2</a:t>
            </a:r>
            <a:r>
              <a:rPr sz="1150" b="1" spc="-10" dirty="0">
                <a:latin typeface="Courier New"/>
                <a:cs typeface="Courier New"/>
              </a:rPr>
              <a:t>72</a:t>
            </a:r>
            <a:r>
              <a:rPr sz="1150" b="1" dirty="0">
                <a:latin typeface="Courier New"/>
                <a:cs typeface="Courier New"/>
              </a:rPr>
              <a:t>5</a:t>
            </a:r>
            <a:endParaRPr sz="1150">
              <a:latin typeface="Courier New"/>
              <a:cs typeface="Courier New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410325" y="4570018"/>
            <a:ext cx="811530" cy="170815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375"/>
              </a:spcBef>
            </a:pPr>
            <a:r>
              <a:rPr sz="1150" b="1" spc="-10" dirty="0">
                <a:latin typeface="Courier New"/>
                <a:cs typeface="Courier New"/>
              </a:rPr>
              <a:t>.0</a:t>
            </a:r>
            <a:r>
              <a:rPr sz="1150" b="1" dirty="0">
                <a:latin typeface="Courier New"/>
                <a:cs typeface="Courier New"/>
              </a:rPr>
              <a:t>7</a:t>
            </a:r>
            <a:r>
              <a:rPr sz="1150" b="1" spc="-10" dirty="0">
                <a:latin typeface="Courier New"/>
                <a:cs typeface="Courier New"/>
              </a:rPr>
              <a:t>83</a:t>
            </a:r>
            <a:r>
              <a:rPr sz="1150" b="1" dirty="0">
                <a:latin typeface="Courier New"/>
                <a:cs typeface="Courier New"/>
              </a:rPr>
              <a:t>6</a:t>
            </a:r>
            <a:r>
              <a:rPr sz="1150" b="1" spc="-10" dirty="0">
                <a:latin typeface="Courier New"/>
                <a:cs typeface="Courier New"/>
              </a:rPr>
              <a:t>9</a:t>
            </a:r>
            <a:r>
              <a:rPr sz="1150" b="1" dirty="0">
                <a:latin typeface="Courier New"/>
                <a:cs typeface="Courier New"/>
              </a:rPr>
              <a:t>1</a:t>
            </a:r>
            <a:endParaRPr sz="1150">
              <a:latin typeface="Courier New"/>
              <a:cs typeface="Courier New"/>
            </a:endParaRPr>
          </a:p>
          <a:p>
            <a:pPr marR="5080" algn="r">
              <a:lnSpc>
                <a:spcPct val="100000"/>
              </a:lnSpc>
              <a:spcBef>
                <a:spcPts val="275"/>
              </a:spcBef>
            </a:pPr>
            <a:r>
              <a:rPr sz="1150" b="1" spc="-10" dirty="0">
                <a:latin typeface="Courier New"/>
                <a:cs typeface="Courier New"/>
              </a:rPr>
              <a:t>-.0</a:t>
            </a:r>
            <a:r>
              <a:rPr sz="1150" b="1" dirty="0">
                <a:latin typeface="Courier New"/>
                <a:cs typeface="Courier New"/>
              </a:rPr>
              <a:t>0</a:t>
            </a:r>
            <a:r>
              <a:rPr sz="1150" b="1" spc="-10" dirty="0">
                <a:latin typeface="Courier New"/>
                <a:cs typeface="Courier New"/>
              </a:rPr>
              <a:t>93</a:t>
            </a:r>
            <a:r>
              <a:rPr sz="1150" b="1" dirty="0">
                <a:latin typeface="Courier New"/>
                <a:cs typeface="Courier New"/>
              </a:rPr>
              <a:t>1</a:t>
            </a:r>
            <a:r>
              <a:rPr sz="1150" b="1" spc="-10" dirty="0">
                <a:latin typeface="Courier New"/>
                <a:cs typeface="Courier New"/>
              </a:rPr>
              <a:t>8</a:t>
            </a:r>
            <a:r>
              <a:rPr sz="1150" b="1" dirty="0">
                <a:latin typeface="Courier New"/>
                <a:cs typeface="Courier New"/>
              </a:rPr>
              <a:t>8</a:t>
            </a:r>
            <a:endParaRPr sz="1150">
              <a:latin typeface="Courier New"/>
              <a:cs typeface="Courier New"/>
            </a:endParaRPr>
          </a:p>
          <a:p>
            <a:pPr marR="5080" algn="r">
              <a:lnSpc>
                <a:spcPct val="100000"/>
              </a:lnSpc>
              <a:spcBef>
                <a:spcPts val="275"/>
              </a:spcBef>
            </a:pPr>
            <a:r>
              <a:rPr sz="1150" b="1" spc="-10" dirty="0">
                <a:latin typeface="Courier New"/>
                <a:cs typeface="Courier New"/>
              </a:rPr>
              <a:t>.0</a:t>
            </a:r>
            <a:r>
              <a:rPr sz="1150" b="1" dirty="0">
                <a:latin typeface="Courier New"/>
                <a:cs typeface="Courier New"/>
              </a:rPr>
              <a:t>1</a:t>
            </a:r>
            <a:r>
              <a:rPr sz="1150" b="1" spc="-10" dirty="0">
                <a:latin typeface="Courier New"/>
                <a:cs typeface="Courier New"/>
              </a:rPr>
              <a:t>58</a:t>
            </a:r>
            <a:r>
              <a:rPr sz="1150" b="1" dirty="0">
                <a:latin typeface="Courier New"/>
                <a:cs typeface="Courier New"/>
              </a:rPr>
              <a:t>5</a:t>
            </a:r>
            <a:r>
              <a:rPr sz="1150" b="1" spc="-10" dirty="0">
                <a:latin typeface="Courier New"/>
                <a:cs typeface="Courier New"/>
              </a:rPr>
              <a:t>6</a:t>
            </a:r>
            <a:r>
              <a:rPr sz="1150" b="1" dirty="0">
                <a:latin typeface="Courier New"/>
                <a:cs typeface="Courier New"/>
              </a:rPr>
              <a:t>4</a:t>
            </a:r>
            <a:endParaRPr sz="1150">
              <a:latin typeface="Courier New"/>
              <a:cs typeface="Courier New"/>
            </a:endParaRPr>
          </a:p>
          <a:p>
            <a:pPr marR="5080" algn="r">
              <a:lnSpc>
                <a:spcPct val="100000"/>
              </a:lnSpc>
              <a:spcBef>
                <a:spcPts val="275"/>
              </a:spcBef>
            </a:pPr>
            <a:r>
              <a:rPr sz="1150" b="1" spc="-10" dirty="0">
                <a:latin typeface="Courier New"/>
                <a:cs typeface="Courier New"/>
              </a:rPr>
              <a:t>-.0</a:t>
            </a:r>
            <a:r>
              <a:rPr sz="1150" b="1" dirty="0">
                <a:latin typeface="Courier New"/>
                <a:cs typeface="Courier New"/>
              </a:rPr>
              <a:t>3</a:t>
            </a:r>
            <a:r>
              <a:rPr sz="1150" b="1" spc="-10" dirty="0">
                <a:latin typeface="Courier New"/>
                <a:cs typeface="Courier New"/>
              </a:rPr>
              <a:t>13</a:t>
            </a:r>
            <a:r>
              <a:rPr sz="1150" b="1" dirty="0">
                <a:latin typeface="Courier New"/>
                <a:cs typeface="Courier New"/>
              </a:rPr>
              <a:t>2</a:t>
            </a:r>
            <a:r>
              <a:rPr sz="1150" b="1" spc="-10" dirty="0">
                <a:latin typeface="Courier New"/>
                <a:cs typeface="Courier New"/>
              </a:rPr>
              <a:t>3</a:t>
            </a:r>
            <a:r>
              <a:rPr sz="1150" b="1" dirty="0">
                <a:latin typeface="Courier New"/>
                <a:cs typeface="Courier New"/>
              </a:rPr>
              <a:t>8</a:t>
            </a:r>
            <a:endParaRPr sz="1150">
              <a:latin typeface="Courier New"/>
              <a:cs typeface="Courier New"/>
            </a:endParaRPr>
          </a:p>
          <a:p>
            <a:pPr marR="5080" algn="r">
              <a:lnSpc>
                <a:spcPct val="100000"/>
              </a:lnSpc>
              <a:spcBef>
                <a:spcPts val="280"/>
              </a:spcBef>
            </a:pPr>
            <a:r>
              <a:rPr sz="1150" b="1" spc="-10" dirty="0">
                <a:latin typeface="Courier New"/>
                <a:cs typeface="Courier New"/>
              </a:rPr>
              <a:t>.0</a:t>
            </a:r>
            <a:r>
              <a:rPr sz="1150" b="1" dirty="0">
                <a:latin typeface="Courier New"/>
                <a:cs typeface="Courier New"/>
              </a:rPr>
              <a:t>7</a:t>
            </a:r>
            <a:r>
              <a:rPr sz="1150" b="1" spc="-10" dirty="0">
                <a:latin typeface="Courier New"/>
                <a:cs typeface="Courier New"/>
              </a:rPr>
              <a:t>69</a:t>
            </a:r>
            <a:r>
              <a:rPr sz="1150" b="1" dirty="0">
                <a:latin typeface="Courier New"/>
                <a:cs typeface="Courier New"/>
              </a:rPr>
              <a:t>2</a:t>
            </a:r>
            <a:r>
              <a:rPr sz="1150" b="1" spc="-10" dirty="0">
                <a:latin typeface="Courier New"/>
                <a:cs typeface="Courier New"/>
              </a:rPr>
              <a:t>6</a:t>
            </a:r>
            <a:r>
              <a:rPr sz="1150" b="1" dirty="0">
                <a:latin typeface="Courier New"/>
                <a:cs typeface="Courier New"/>
              </a:rPr>
              <a:t>2</a:t>
            </a:r>
            <a:endParaRPr sz="1150">
              <a:latin typeface="Courier New"/>
              <a:cs typeface="Courier New"/>
            </a:endParaRPr>
          </a:p>
          <a:p>
            <a:pPr marR="5080" algn="r">
              <a:lnSpc>
                <a:spcPct val="100000"/>
              </a:lnSpc>
              <a:spcBef>
                <a:spcPts val="275"/>
              </a:spcBef>
            </a:pPr>
            <a:r>
              <a:rPr sz="1150" b="1" spc="-10" dirty="0">
                <a:latin typeface="Courier New"/>
                <a:cs typeface="Courier New"/>
              </a:rPr>
              <a:t>.0</a:t>
            </a:r>
            <a:r>
              <a:rPr sz="1150" b="1" dirty="0">
                <a:latin typeface="Courier New"/>
                <a:cs typeface="Courier New"/>
              </a:rPr>
              <a:t>7</a:t>
            </a:r>
            <a:r>
              <a:rPr sz="1150" b="1" spc="-10" dirty="0">
                <a:latin typeface="Courier New"/>
                <a:cs typeface="Courier New"/>
              </a:rPr>
              <a:t>70</a:t>
            </a:r>
            <a:r>
              <a:rPr sz="1150" b="1" dirty="0">
                <a:latin typeface="Courier New"/>
                <a:cs typeface="Courier New"/>
              </a:rPr>
              <a:t>6</a:t>
            </a:r>
            <a:r>
              <a:rPr sz="1150" b="1" spc="-10" dirty="0">
                <a:latin typeface="Courier New"/>
                <a:cs typeface="Courier New"/>
              </a:rPr>
              <a:t>1</a:t>
            </a:r>
            <a:r>
              <a:rPr sz="1150" b="1" dirty="0">
                <a:latin typeface="Courier New"/>
                <a:cs typeface="Courier New"/>
              </a:rPr>
              <a:t>5</a:t>
            </a:r>
            <a:endParaRPr sz="1150">
              <a:latin typeface="Courier New"/>
              <a:cs typeface="Courier New"/>
            </a:endParaRPr>
          </a:p>
          <a:p>
            <a:pPr marR="5080" algn="r">
              <a:lnSpc>
                <a:spcPct val="100000"/>
              </a:lnSpc>
              <a:spcBef>
                <a:spcPts val="275"/>
              </a:spcBef>
            </a:pPr>
            <a:r>
              <a:rPr sz="1150" b="1" spc="-10" dirty="0">
                <a:latin typeface="Courier New"/>
                <a:cs typeface="Courier New"/>
              </a:rPr>
              <a:t>.0</a:t>
            </a:r>
            <a:r>
              <a:rPr sz="1150" b="1" dirty="0">
                <a:latin typeface="Courier New"/>
                <a:cs typeface="Courier New"/>
              </a:rPr>
              <a:t>7</a:t>
            </a:r>
            <a:r>
              <a:rPr sz="1150" b="1" spc="-10" dirty="0">
                <a:latin typeface="Courier New"/>
                <a:cs typeface="Courier New"/>
              </a:rPr>
              <a:t>77</a:t>
            </a:r>
            <a:r>
              <a:rPr sz="1150" b="1" dirty="0">
                <a:latin typeface="Courier New"/>
                <a:cs typeface="Courier New"/>
              </a:rPr>
              <a:t>5</a:t>
            </a:r>
            <a:r>
              <a:rPr sz="1150" b="1" spc="-10" dirty="0">
                <a:latin typeface="Courier New"/>
                <a:cs typeface="Courier New"/>
              </a:rPr>
              <a:t>6</a:t>
            </a:r>
            <a:r>
              <a:rPr sz="1150" b="1" dirty="0">
                <a:latin typeface="Courier New"/>
                <a:cs typeface="Courier New"/>
              </a:rPr>
              <a:t>8</a:t>
            </a:r>
            <a:endParaRPr sz="1150">
              <a:latin typeface="Courier New"/>
              <a:cs typeface="Courier New"/>
            </a:endParaRPr>
          </a:p>
          <a:p>
            <a:pPr marR="6985" algn="r">
              <a:lnSpc>
                <a:spcPct val="100000"/>
              </a:lnSpc>
              <a:spcBef>
                <a:spcPts val="280"/>
              </a:spcBef>
            </a:pPr>
            <a:r>
              <a:rPr sz="1150" b="1" spc="-10" dirty="0">
                <a:latin typeface="Courier New"/>
                <a:cs typeface="Courier New"/>
              </a:rPr>
              <a:t>2.</a:t>
            </a:r>
            <a:r>
              <a:rPr sz="1150" b="1" dirty="0">
                <a:latin typeface="Courier New"/>
                <a:cs typeface="Courier New"/>
              </a:rPr>
              <a:t>8</a:t>
            </a:r>
            <a:r>
              <a:rPr sz="1150" b="1" spc="-10" dirty="0">
                <a:latin typeface="Courier New"/>
                <a:cs typeface="Courier New"/>
              </a:rPr>
              <a:t>34</a:t>
            </a:r>
            <a:r>
              <a:rPr sz="1150" b="1" dirty="0">
                <a:latin typeface="Courier New"/>
                <a:cs typeface="Courier New"/>
              </a:rPr>
              <a:t>2</a:t>
            </a:r>
            <a:r>
              <a:rPr sz="1150" b="1" spc="-10" dirty="0">
                <a:latin typeface="Courier New"/>
                <a:cs typeface="Courier New"/>
              </a:rPr>
              <a:t>1</a:t>
            </a:r>
            <a:r>
              <a:rPr sz="1150" b="1" dirty="0">
                <a:latin typeface="Courier New"/>
                <a:cs typeface="Courier New"/>
              </a:rPr>
              <a:t>5</a:t>
            </a:r>
            <a:endParaRPr sz="1150">
              <a:latin typeface="Courier New"/>
              <a:cs typeface="Courier New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396240" y="6398385"/>
            <a:ext cx="6810375" cy="13335"/>
            <a:chOff x="396240" y="6398385"/>
            <a:chExt cx="6810375" cy="13335"/>
          </a:xfrm>
        </p:grpSpPr>
        <p:sp>
          <p:nvSpPr>
            <p:cNvPr id="23" name="object 23"/>
            <p:cNvSpPr/>
            <p:nvPr/>
          </p:nvSpPr>
          <p:spPr>
            <a:xfrm>
              <a:off x="396240" y="6405042"/>
              <a:ext cx="1136015" cy="0"/>
            </a:xfrm>
            <a:custGeom>
              <a:avLst/>
              <a:gdLst/>
              <a:ahLst/>
              <a:cxnLst/>
              <a:rect l="l" t="t" r="r" b="b"/>
              <a:pathLst>
                <a:path w="1136015">
                  <a:moveTo>
                    <a:pt x="0" y="0"/>
                  </a:moveTo>
                  <a:lnTo>
                    <a:pt x="1135918" y="0"/>
                  </a:lnTo>
                </a:path>
              </a:pathLst>
            </a:custGeom>
            <a:ln w="13313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618742" y="6405042"/>
              <a:ext cx="5588000" cy="0"/>
            </a:xfrm>
            <a:custGeom>
              <a:avLst/>
              <a:gdLst/>
              <a:ahLst/>
              <a:cxnLst/>
              <a:rect l="l" t="t" r="r" b="b"/>
              <a:pathLst>
                <a:path w="5588000">
                  <a:moveTo>
                    <a:pt x="0" y="0"/>
                  </a:moveTo>
                  <a:lnTo>
                    <a:pt x="5587803" y="0"/>
                  </a:lnTo>
                </a:path>
              </a:pathLst>
            </a:custGeom>
            <a:ln w="13313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383540" y="6287515"/>
            <a:ext cx="691642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48080" algn="l"/>
                <a:tab pos="6903084" algn="l"/>
              </a:tabLst>
            </a:pPr>
            <a:r>
              <a:rPr sz="1150" b="1" dirty="0">
                <a:latin typeface="Courier New"/>
                <a:cs typeface="Courier New"/>
              </a:rPr>
              <a:t> 	</a:t>
            </a:r>
            <a:r>
              <a:rPr sz="1150" b="1" spc="-10" dirty="0">
                <a:latin typeface="Courier New"/>
                <a:cs typeface="Courier New"/>
              </a:rPr>
              <a:t>+</a:t>
            </a:r>
            <a:r>
              <a:rPr sz="1150" b="1" dirty="0">
                <a:latin typeface="Courier New"/>
                <a:cs typeface="Courier New"/>
              </a:rPr>
              <a:t> 	</a:t>
            </a:r>
            <a:endParaRPr sz="115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Gli effetti </a:t>
            </a:r>
            <a:r>
              <a:rPr spc="-5" dirty="0"/>
              <a:t>temporali </a:t>
            </a:r>
            <a:r>
              <a:rPr spc="-10" dirty="0"/>
              <a:t>sono congiuntamente  </a:t>
            </a:r>
            <a:r>
              <a:rPr spc="-5" dirty="0"/>
              <a:t>significativi a livello</a:t>
            </a:r>
            <a:r>
              <a:rPr spc="90" dirty="0"/>
              <a:t> </a:t>
            </a:r>
            <a:r>
              <a:rPr spc="-5" dirty="0"/>
              <a:t>statistico?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10-</a:t>
            </a:r>
            <a:fld id="{81D60167-4931-47E6-BA6A-407CBD079E47}" type="slidenum">
              <a:rPr dirty="0"/>
              <a:t>24</a:t>
            </a:fld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611833"/>
            <a:ext cx="194310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39420" algn="l"/>
              </a:tabLst>
            </a:pPr>
            <a:r>
              <a:rPr sz="1400" b="1" dirty="0">
                <a:latin typeface="Courier New"/>
                <a:cs typeface="Courier New"/>
              </a:rPr>
              <a:t>.	</a:t>
            </a:r>
            <a:r>
              <a:rPr sz="1400" b="1" spc="-5" dirty="0">
                <a:latin typeface="Courier New"/>
                <a:cs typeface="Courier New"/>
              </a:rPr>
              <a:t>test</a:t>
            </a:r>
            <a:r>
              <a:rPr sz="1400" b="1" spc="-60" dirty="0">
                <a:latin typeface="Courier New"/>
                <a:cs typeface="Courier New"/>
              </a:rPr>
              <a:t> </a:t>
            </a:r>
            <a:r>
              <a:rPr sz="1400" b="1" spc="-10" dirty="0">
                <a:latin typeface="Courier New"/>
                <a:cs typeface="Courier New"/>
              </a:rPr>
              <a:t>$yeardum;</a:t>
            </a:r>
            <a:endParaRPr sz="1400">
              <a:latin typeface="Courier New"/>
              <a:cs typeface="Courier New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71169" y="2167146"/>
          <a:ext cx="3359150" cy="22508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0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48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5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2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9010">
                <a:tc>
                  <a:txBody>
                    <a:bodyPr/>
                    <a:lstStyle/>
                    <a:p>
                      <a:pPr marR="13335" algn="ctr">
                        <a:lnSpc>
                          <a:spcPts val="1450"/>
                        </a:lnSpc>
                      </a:pPr>
                      <a:r>
                        <a:rPr sz="1400" b="1" dirty="0">
                          <a:latin typeface="Courier New"/>
                          <a:cs typeface="Courier New"/>
                        </a:rPr>
                        <a:t>(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450"/>
                        </a:lnSpc>
                        <a:tabLst>
                          <a:tab pos="425450" algn="l"/>
                        </a:tabLst>
                      </a:pPr>
                      <a:r>
                        <a:rPr sz="1400" b="1" spc="-5" dirty="0">
                          <a:latin typeface="Courier New"/>
                          <a:cs typeface="Courier New"/>
                        </a:rPr>
                        <a:t>1)	y83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50"/>
                        </a:lnSpc>
                      </a:pPr>
                      <a:r>
                        <a:rPr sz="1400" b="1" dirty="0">
                          <a:latin typeface="Courier New"/>
                          <a:cs typeface="Courier New"/>
                        </a:rPr>
                        <a:t>=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52705">
                        <a:lnSpc>
                          <a:spcPts val="1450"/>
                        </a:lnSpc>
                      </a:pPr>
                      <a:r>
                        <a:rPr sz="1400" b="1" dirty="0">
                          <a:latin typeface="Courier New"/>
                          <a:cs typeface="Courier New"/>
                        </a:rPr>
                        <a:t>0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R="13335" algn="ctr">
                        <a:lnSpc>
                          <a:spcPts val="1660"/>
                        </a:lnSpc>
                      </a:pPr>
                      <a:r>
                        <a:rPr sz="1400" b="1" dirty="0">
                          <a:latin typeface="Courier New"/>
                          <a:cs typeface="Courier New"/>
                        </a:rPr>
                        <a:t>(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60"/>
                        </a:lnSpc>
                        <a:tabLst>
                          <a:tab pos="425450" algn="l"/>
                        </a:tabLst>
                      </a:pPr>
                      <a:r>
                        <a:rPr sz="1400" b="1" spc="-5" dirty="0">
                          <a:latin typeface="Courier New"/>
                          <a:cs typeface="Courier New"/>
                        </a:rPr>
                        <a:t>2)	y84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60"/>
                        </a:lnSpc>
                      </a:pPr>
                      <a:r>
                        <a:rPr sz="1400" b="1" dirty="0">
                          <a:latin typeface="Courier New"/>
                          <a:cs typeface="Courier New"/>
                        </a:rPr>
                        <a:t>=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52705">
                        <a:lnSpc>
                          <a:spcPts val="1660"/>
                        </a:lnSpc>
                      </a:pPr>
                      <a:r>
                        <a:rPr sz="1400" b="1" dirty="0">
                          <a:latin typeface="Courier New"/>
                          <a:cs typeface="Courier New"/>
                        </a:rPr>
                        <a:t>0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158">
                <a:tc>
                  <a:txBody>
                    <a:bodyPr/>
                    <a:lstStyle/>
                    <a:p>
                      <a:pPr marR="13335" algn="ctr">
                        <a:lnSpc>
                          <a:spcPts val="1660"/>
                        </a:lnSpc>
                      </a:pPr>
                      <a:r>
                        <a:rPr sz="1400" b="1" dirty="0">
                          <a:latin typeface="Courier New"/>
                          <a:cs typeface="Courier New"/>
                        </a:rPr>
                        <a:t>(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60"/>
                        </a:lnSpc>
                        <a:tabLst>
                          <a:tab pos="425450" algn="l"/>
                        </a:tabLst>
                      </a:pPr>
                      <a:r>
                        <a:rPr sz="1400" b="1" spc="-5" dirty="0">
                          <a:latin typeface="Courier New"/>
                          <a:cs typeface="Courier New"/>
                        </a:rPr>
                        <a:t>3)	y85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60"/>
                        </a:lnSpc>
                      </a:pPr>
                      <a:r>
                        <a:rPr sz="1400" b="1" dirty="0">
                          <a:latin typeface="Courier New"/>
                          <a:cs typeface="Courier New"/>
                        </a:rPr>
                        <a:t>=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52705">
                        <a:lnSpc>
                          <a:spcPts val="1660"/>
                        </a:lnSpc>
                      </a:pPr>
                      <a:r>
                        <a:rPr sz="1400" b="1" dirty="0">
                          <a:latin typeface="Courier New"/>
                          <a:cs typeface="Courier New"/>
                        </a:rPr>
                        <a:t>0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159">
                <a:tc>
                  <a:txBody>
                    <a:bodyPr/>
                    <a:lstStyle/>
                    <a:p>
                      <a:pPr marR="13335" algn="ctr">
                        <a:lnSpc>
                          <a:spcPts val="1664"/>
                        </a:lnSpc>
                      </a:pPr>
                      <a:r>
                        <a:rPr sz="1400" b="1" dirty="0">
                          <a:latin typeface="Courier New"/>
                          <a:cs typeface="Courier New"/>
                        </a:rPr>
                        <a:t>(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64"/>
                        </a:lnSpc>
                        <a:tabLst>
                          <a:tab pos="425450" algn="l"/>
                        </a:tabLst>
                      </a:pPr>
                      <a:r>
                        <a:rPr sz="1400" b="1" spc="-5" dirty="0">
                          <a:latin typeface="Courier New"/>
                          <a:cs typeface="Courier New"/>
                        </a:rPr>
                        <a:t>4)	y86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64"/>
                        </a:lnSpc>
                      </a:pPr>
                      <a:r>
                        <a:rPr sz="1400" b="1" dirty="0">
                          <a:latin typeface="Courier New"/>
                          <a:cs typeface="Courier New"/>
                        </a:rPr>
                        <a:t>=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52705">
                        <a:lnSpc>
                          <a:spcPts val="1664"/>
                        </a:lnSpc>
                      </a:pPr>
                      <a:r>
                        <a:rPr sz="1400" b="1" dirty="0">
                          <a:latin typeface="Courier New"/>
                          <a:cs typeface="Courier New"/>
                        </a:rPr>
                        <a:t>0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R="13335" algn="ctr">
                        <a:lnSpc>
                          <a:spcPts val="1660"/>
                        </a:lnSpc>
                      </a:pPr>
                      <a:r>
                        <a:rPr sz="1400" b="1" dirty="0">
                          <a:latin typeface="Courier New"/>
                          <a:cs typeface="Courier New"/>
                        </a:rPr>
                        <a:t>(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60"/>
                        </a:lnSpc>
                        <a:tabLst>
                          <a:tab pos="425450" algn="l"/>
                        </a:tabLst>
                      </a:pPr>
                      <a:r>
                        <a:rPr sz="1400" b="1" spc="-5" dirty="0">
                          <a:latin typeface="Courier New"/>
                          <a:cs typeface="Courier New"/>
                        </a:rPr>
                        <a:t>5)	y87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60"/>
                        </a:lnSpc>
                      </a:pPr>
                      <a:r>
                        <a:rPr sz="1400" b="1" dirty="0">
                          <a:latin typeface="Courier New"/>
                          <a:cs typeface="Courier New"/>
                        </a:rPr>
                        <a:t>=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52705">
                        <a:lnSpc>
                          <a:spcPts val="1660"/>
                        </a:lnSpc>
                      </a:pPr>
                      <a:r>
                        <a:rPr sz="1400" b="1" dirty="0">
                          <a:latin typeface="Courier New"/>
                          <a:cs typeface="Courier New"/>
                        </a:rPr>
                        <a:t>0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010">
                <a:tc>
                  <a:txBody>
                    <a:bodyPr/>
                    <a:lstStyle/>
                    <a:p>
                      <a:pPr marR="13335" algn="ctr">
                        <a:lnSpc>
                          <a:spcPts val="1660"/>
                        </a:lnSpc>
                      </a:pPr>
                      <a:r>
                        <a:rPr sz="1400" b="1" dirty="0">
                          <a:latin typeface="Courier New"/>
                          <a:cs typeface="Courier New"/>
                        </a:rPr>
                        <a:t>(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60"/>
                        </a:lnSpc>
                        <a:tabLst>
                          <a:tab pos="425450" algn="l"/>
                        </a:tabLst>
                      </a:pPr>
                      <a:r>
                        <a:rPr sz="1400" b="1" spc="-5" dirty="0">
                          <a:latin typeface="Courier New"/>
                          <a:cs typeface="Courier New"/>
                        </a:rPr>
                        <a:t>6)	y88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60"/>
                        </a:lnSpc>
                      </a:pPr>
                      <a:r>
                        <a:rPr sz="1400" b="1" dirty="0">
                          <a:latin typeface="Courier New"/>
                          <a:cs typeface="Courier New"/>
                        </a:rPr>
                        <a:t>=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52705">
                        <a:lnSpc>
                          <a:spcPts val="1660"/>
                        </a:lnSpc>
                      </a:pPr>
                      <a:r>
                        <a:rPr sz="1400" b="1" dirty="0">
                          <a:latin typeface="Courier New"/>
                          <a:cs typeface="Courier New"/>
                        </a:rPr>
                        <a:t>0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27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670560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ourier New"/>
                          <a:cs typeface="Courier New"/>
                        </a:rPr>
                        <a:t>F(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317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52069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ourier New"/>
                          <a:cs typeface="Courier New"/>
                        </a:rPr>
                        <a:t>6,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317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ourier New"/>
                          <a:cs typeface="Courier New"/>
                        </a:rPr>
                        <a:t>47)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52069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ourier New"/>
                          <a:cs typeface="Courier New"/>
                        </a:rPr>
                        <a:t>=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21272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Courier New"/>
                          <a:cs typeface="Courier New"/>
                        </a:rPr>
                        <a:t>4.22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317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201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58750">
                        <a:lnSpc>
                          <a:spcPts val="1664"/>
                        </a:lnSpc>
                      </a:pPr>
                      <a:r>
                        <a:rPr sz="1400" b="1" spc="-10" dirty="0">
                          <a:latin typeface="Courier New"/>
                          <a:cs typeface="Courier New"/>
                        </a:rPr>
                        <a:t>Prob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64"/>
                        </a:lnSpc>
                      </a:pPr>
                      <a:r>
                        <a:rPr sz="1400" b="1" dirty="0">
                          <a:latin typeface="Courier New"/>
                          <a:cs typeface="Courier New"/>
                        </a:rPr>
                        <a:t>&gt;</a:t>
                      </a:r>
                      <a:r>
                        <a:rPr sz="1400" b="1" spc="-7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400" b="1" dirty="0">
                          <a:latin typeface="Courier New"/>
                          <a:cs typeface="Courier New"/>
                        </a:rPr>
                        <a:t>F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1664"/>
                        </a:lnSpc>
                      </a:pPr>
                      <a:r>
                        <a:rPr sz="1400" b="1" dirty="0">
                          <a:latin typeface="Courier New"/>
                          <a:cs typeface="Courier New"/>
                        </a:rPr>
                        <a:t>=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664"/>
                        </a:lnSpc>
                      </a:pPr>
                      <a:r>
                        <a:rPr sz="1400" b="1" spc="-5" dirty="0">
                          <a:latin typeface="Courier New"/>
                          <a:cs typeface="Courier New"/>
                        </a:rPr>
                        <a:t>0.0018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83540" y="4705350"/>
            <a:ext cx="21272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Verdana"/>
                <a:cs typeface="Verdana"/>
              </a:rPr>
              <a:t>Sì</a:t>
            </a:r>
            <a:endParaRPr sz="1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236601"/>
            <a:ext cx="6807834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Le assunzioni </a:t>
            </a:r>
            <a:r>
              <a:rPr sz="2400" dirty="0"/>
              <a:t>e </a:t>
            </a:r>
            <a:r>
              <a:rPr sz="2400" spc="-5" dirty="0"/>
              <a:t>gli </a:t>
            </a:r>
            <a:r>
              <a:rPr sz="2400" spc="-10" dirty="0"/>
              <a:t>errori </a:t>
            </a:r>
            <a:r>
              <a:rPr sz="2400" spc="-5" dirty="0"/>
              <a:t>standard della  regressione con </a:t>
            </a:r>
            <a:r>
              <a:rPr sz="2400" spc="-5" dirty="0" err="1"/>
              <a:t>effetti</a:t>
            </a:r>
            <a:r>
              <a:rPr sz="2400" spc="25" dirty="0"/>
              <a:t> </a:t>
            </a:r>
            <a:r>
              <a:rPr sz="2400" spc="-5" dirty="0" err="1"/>
              <a:t>fissi</a:t>
            </a:r>
            <a:endParaRPr sz="240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10-</a:t>
            </a:r>
            <a:fld id="{81D60167-4931-47E6-BA6A-407CBD079E47}" type="slidenum">
              <a:rPr dirty="0"/>
              <a:t>25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70840" y="1630807"/>
            <a:ext cx="8239125" cy="38982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 marR="1778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Verdana"/>
                <a:cs typeface="Verdana"/>
              </a:rPr>
              <a:t>Sotto le </a:t>
            </a:r>
            <a:r>
              <a:rPr sz="2000" dirty="0">
                <a:latin typeface="Verdana"/>
                <a:cs typeface="Verdana"/>
              </a:rPr>
              <a:t>assunzioni </a:t>
            </a:r>
            <a:r>
              <a:rPr sz="2000" spc="-5" dirty="0">
                <a:latin typeface="Verdana"/>
                <a:cs typeface="Verdana"/>
              </a:rPr>
              <a:t>dei minimi quadrati nella </a:t>
            </a:r>
            <a:r>
              <a:rPr sz="2000" dirty="0">
                <a:latin typeface="Verdana"/>
                <a:cs typeface="Verdana"/>
              </a:rPr>
              <a:t>versione </a:t>
            </a:r>
            <a:r>
              <a:rPr sz="2000" spc="-5" dirty="0">
                <a:latin typeface="Verdana"/>
                <a:cs typeface="Verdana"/>
              </a:rPr>
              <a:t>per dati  panel, lo stimatore OLS </a:t>
            </a:r>
            <a:r>
              <a:rPr sz="2000" dirty="0">
                <a:latin typeface="Verdana"/>
                <a:cs typeface="Verdana"/>
              </a:rPr>
              <a:t>con effetti fissi </a:t>
            </a:r>
            <a:r>
              <a:rPr sz="2000" spc="-5" dirty="0">
                <a:latin typeface="Verdana"/>
                <a:cs typeface="Verdana"/>
              </a:rPr>
              <a:t>di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1 </a:t>
            </a:r>
            <a:r>
              <a:rPr sz="2000" dirty="0">
                <a:latin typeface="Verdana"/>
                <a:cs typeface="Verdana"/>
              </a:rPr>
              <a:t>ha </a:t>
            </a:r>
            <a:r>
              <a:rPr sz="2000" spc="-5" dirty="0">
                <a:latin typeface="Verdana"/>
                <a:cs typeface="Verdana"/>
              </a:rPr>
              <a:t>distribuzione  normale. Tuttavia,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necessario introdurre </a:t>
            </a:r>
            <a:r>
              <a:rPr sz="2000" dirty="0">
                <a:latin typeface="Verdana"/>
                <a:cs typeface="Verdana"/>
              </a:rPr>
              <a:t>una nuova formula  </a:t>
            </a:r>
            <a:r>
              <a:rPr sz="2000" spc="-5" dirty="0">
                <a:latin typeface="Verdana"/>
                <a:cs typeface="Verdana"/>
              </a:rPr>
              <a:t>dell’errore </a:t>
            </a:r>
            <a:r>
              <a:rPr sz="2000" dirty="0">
                <a:latin typeface="Verdana"/>
                <a:cs typeface="Verdana"/>
              </a:rPr>
              <a:t>standard, </a:t>
            </a:r>
            <a:r>
              <a:rPr sz="2000" spc="-5" dirty="0">
                <a:latin typeface="Verdana"/>
                <a:cs typeface="Verdana"/>
              </a:rPr>
              <a:t>quella per dati raggrupapti, </a:t>
            </a:r>
            <a:r>
              <a:rPr sz="2000" dirty="0">
                <a:latin typeface="Verdana"/>
                <a:cs typeface="Verdana"/>
              </a:rPr>
              <a:t>o </a:t>
            </a:r>
            <a:r>
              <a:rPr sz="2000" spc="-5" dirty="0">
                <a:latin typeface="Verdana"/>
                <a:cs typeface="Verdana"/>
              </a:rPr>
              <a:t>“clustered”.  Questa </a:t>
            </a:r>
            <a:r>
              <a:rPr sz="2000" dirty="0">
                <a:latin typeface="Verdana"/>
                <a:cs typeface="Verdana"/>
              </a:rPr>
              <a:t>nuova formula è </a:t>
            </a:r>
            <a:r>
              <a:rPr sz="2000" spc="-5" dirty="0">
                <a:latin typeface="Verdana"/>
                <a:cs typeface="Verdana"/>
              </a:rPr>
              <a:t>necessaria perché le osservazioni per  la </a:t>
            </a:r>
            <a:r>
              <a:rPr sz="2000" dirty="0">
                <a:latin typeface="Verdana"/>
                <a:cs typeface="Verdana"/>
              </a:rPr>
              <a:t>stessa unità non sono </a:t>
            </a:r>
            <a:r>
              <a:rPr sz="2000" spc="-5" dirty="0">
                <a:latin typeface="Verdana"/>
                <a:cs typeface="Verdana"/>
              </a:rPr>
              <a:t>indipendenti (è la </a:t>
            </a:r>
            <a:r>
              <a:rPr sz="2000" dirty="0">
                <a:latin typeface="Verdana"/>
                <a:cs typeface="Verdana"/>
              </a:rPr>
              <a:t>stessa </a:t>
            </a:r>
            <a:r>
              <a:rPr sz="2000" spc="-5" dirty="0">
                <a:latin typeface="Verdana"/>
                <a:cs typeface="Verdana"/>
              </a:rPr>
              <a:t>unità!),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anche  se </a:t>
            </a:r>
            <a:r>
              <a:rPr sz="2000" spc="-5" dirty="0">
                <a:latin typeface="Verdana"/>
                <a:cs typeface="Verdana"/>
              </a:rPr>
              <a:t>le osservazioni di </a:t>
            </a:r>
            <a:r>
              <a:rPr sz="2000" dirty="0">
                <a:latin typeface="Verdana"/>
                <a:cs typeface="Verdana"/>
              </a:rPr>
              <a:t>unità </a:t>
            </a:r>
            <a:r>
              <a:rPr sz="2000" spc="-5" dirty="0">
                <a:latin typeface="Verdana"/>
                <a:cs typeface="Verdana"/>
              </a:rPr>
              <a:t>diverse </a:t>
            </a:r>
            <a:r>
              <a:rPr sz="2000" dirty="0">
                <a:latin typeface="Verdana"/>
                <a:cs typeface="Verdana"/>
              </a:rPr>
              <a:t>sono </a:t>
            </a:r>
            <a:r>
              <a:rPr sz="2000" spc="-5" dirty="0">
                <a:latin typeface="Verdana"/>
                <a:cs typeface="Verdana"/>
              </a:rPr>
              <a:t>indipendenti </a:t>
            </a:r>
            <a:r>
              <a:rPr sz="2000" dirty="0">
                <a:latin typeface="Verdana"/>
                <a:cs typeface="Verdana"/>
              </a:rPr>
              <a:t>se </a:t>
            </a:r>
            <a:r>
              <a:rPr sz="2000" spc="-5" dirty="0">
                <a:latin typeface="Verdana"/>
                <a:cs typeface="Verdana"/>
              </a:rPr>
              <a:t>tali  </a:t>
            </a:r>
            <a:r>
              <a:rPr sz="2000" dirty="0">
                <a:latin typeface="Verdana"/>
                <a:cs typeface="Verdana"/>
              </a:rPr>
              <a:t>unità sono ottenute </a:t>
            </a:r>
            <a:r>
              <a:rPr sz="2000" spc="-5" dirty="0">
                <a:latin typeface="Verdana"/>
                <a:cs typeface="Verdana"/>
              </a:rPr>
              <a:t>mediante campionamento </a:t>
            </a:r>
            <a:r>
              <a:rPr sz="2000" dirty="0">
                <a:latin typeface="Verdana"/>
                <a:cs typeface="Verdana"/>
              </a:rPr>
              <a:t>casuale  </a:t>
            </a:r>
            <a:r>
              <a:rPr sz="2000" spc="-5" dirty="0">
                <a:latin typeface="Verdana"/>
                <a:cs typeface="Verdana"/>
              </a:rPr>
              <a:t>semplice.</a:t>
            </a:r>
            <a:endParaRPr sz="2000">
              <a:latin typeface="Verdana"/>
              <a:cs typeface="Verdana"/>
            </a:endParaRPr>
          </a:p>
          <a:p>
            <a:pPr marL="25400" marR="631190">
              <a:lnSpc>
                <a:spcPct val="100000"/>
              </a:lnSpc>
              <a:spcBef>
                <a:spcPts val="1680"/>
              </a:spcBef>
            </a:pPr>
            <a:r>
              <a:rPr sz="2000" spc="-5" dirty="0">
                <a:latin typeface="Verdana"/>
                <a:cs typeface="Verdana"/>
              </a:rPr>
              <a:t>Qui consideriamo il </a:t>
            </a:r>
            <a:r>
              <a:rPr sz="2000" dirty="0">
                <a:latin typeface="Verdana"/>
                <a:cs typeface="Verdana"/>
              </a:rPr>
              <a:t>caso </a:t>
            </a:r>
            <a:r>
              <a:rPr sz="2000" spc="-5" dirty="0">
                <a:latin typeface="Verdana"/>
                <a:cs typeface="Verdana"/>
              </a:rPr>
              <a:t>di </a:t>
            </a:r>
            <a:r>
              <a:rPr sz="2000" dirty="0">
                <a:latin typeface="Verdana"/>
                <a:cs typeface="Verdana"/>
              </a:rPr>
              <a:t>effetti fissi </a:t>
            </a:r>
            <a:r>
              <a:rPr sz="2000" spc="-5" dirty="0">
                <a:latin typeface="Verdana"/>
                <a:cs typeface="Verdana"/>
              </a:rPr>
              <a:t>individuali. Gli </a:t>
            </a:r>
            <a:r>
              <a:rPr sz="2000" dirty="0">
                <a:latin typeface="Verdana"/>
                <a:cs typeface="Verdana"/>
              </a:rPr>
              <a:t>effetti  </a:t>
            </a:r>
            <a:r>
              <a:rPr sz="2000" spc="-5" dirty="0">
                <a:latin typeface="Verdana"/>
                <a:cs typeface="Verdana"/>
              </a:rPr>
              <a:t>temporali possono semplicemente </a:t>
            </a:r>
            <a:r>
              <a:rPr sz="2000" dirty="0">
                <a:latin typeface="Verdana"/>
                <a:cs typeface="Verdana"/>
              </a:rPr>
              <a:t>essere </a:t>
            </a:r>
            <a:r>
              <a:rPr sz="2000" spc="-5" dirty="0">
                <a:latin typeface="Verdana"/>
                <a:cs typeface="Verdana"/>
              </a:rPr>
              <a:t>inclusi quali  regressori binari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aggiuntivi.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Assunzioni dei </a:t>
            </a:r>
            <a:r>
              <a:rPr spc="-5" dirty="0"/>
              <a:t>minimi </a:t>
            </a:r>
            <a:r>
              <a:rPr spc="-10" dirty="0"/>
              <a:t>quadrati per dati  panel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10-</a:t>
            </a:r>
            <a:fld id="{81D60167-4931-47E6-BA6A-407CBD079E47}" type="slidenum">
              <a:rPr dirty="0"/>
              <a:t>26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45440" y="1403045"/>
            <a:ext cx="8220075" cy="4721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Verdana"/>
                <a:cs typeface="Verdana"/>
              </a:rPr>
              <a:t>Si </a:t>
            </a:r>
            <a:r>
              <a:rPr sz="2400" spc="-5" dirty="0">
                <a:latin typeface="Verdana"/>
                <a:cs typeface="Verdana"/>
              </a:rPr>
              <a:t>consideri </a:t>
            </a:r>
            <a:r>
              <a:rPr sz="2400" dirty="0">
                <a:latin typeface="Verdana"/>
                <a:cs typeface="Verdana"/>
              </a:rPr>
              <a:t>una </a:t>
            </a:r>
            <a:r>
              <a:rPr sz="2400" spc="-5" dirty="0">
                <a:latin typeface="Verdana"/>
                <a:cs typeface="Verdana"/>
              </a:rPr>
              <a:t>singola</a:t>
            </a:r>
            <a:r>
              <a:rPr sz="2400" spc="65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X</a:t>
            </a:r>
            <a:r>
              <a:rPr sz="2400" spc="-5" dirty="0">
                <a:latin typeface="Verdana"/>
                <a:cs typeface="Verdana"/>
              </a:rPr>
              <a:t>: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250">
              <a:latin typeface="Verdana"/>
              <a:cs typeface="Verdana"/>
            </a:endParaRPr>
          </a:p>
          <a:p>
            <a:pPr marL="933450">
              <a:lnSpc>
                <a:spcPct val="100000"/>
              </a:lnSpc>
              <a:spcBef>
                <a:spcPts val="5"/>
              </a:spcBef>
              <a:tabLst>
                <a:tab pos="4197985" algn="l"/>
              </a:tabLst>
            </a:pP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i="1" spc="-7" baseline="-20833" dirty="0">
                <a:latin typeface="Verdana"/>
                <a:cs typeface="Verdana"/>
              </a:rPr>
              <a:t>it  </a:t>
            </a:r>
            <a:r>
              <a:rPr sz="2400" dirty="0">
                <a:latin typeface="Verdana"/>
                <a:cs typeface="Verdana"/>
              </a:rPr>
              <a:t>= </a:t>
            </a:r>
            <a:r>
              <a:rPr sz="2400" i="1" spc="-10" dirty="0">
                <a:latin typeface="Arial"/>
                <a:cs typeface="Arial"/>
              </a:rPr>
              <a:t>β</a:t>
            </a:r>
            <a:r>
              <a:rPr sz="2400" spc="-15" baseline="-20833" dirty="0">
                <a:latin typeface="Verdana"/>
                <a:cs typeface="Verdana"/>
              </a:rPr>
              <a:t>1</a:t>
            </a:r>
            <a:r>
              <a:rPr sz="2400" i="1" spc="-10" dirty="0">
                <a:latin typeface="Verdana"/>
                <a:cs typeface="Verdana"/>
              </a:rPr>
              <a:t>X</a:t>
            </a:r>
            <a:r>
              <a:rPr sz="2400" i="1" spc="-15" baseline="-20833" dirty="0">
                <a:latin typeface="Verdana"/>
                <a:cs typeface="Verdana"/>
              </a:rPr>
              <a:t>it  </a:t>
            </a:r>
            <a:r>
              <a:rPr sz="2400" dirty="0">
                <a:latin typeface="Verdana"/>
                <a:cs typeface="Verdana"/>
              </a:rPr>
              <a:t>+ </a:t>
            </a:r>
            <a:r>
              <a:rPr sz="2400" i="1" spc="60" dirty="0">
                <a:latin typeface="Arial"/>
                <a:cs typeface="Arial"/>
              </a:rPr>
              <a:t>α</a:t>
            </a:r>
            <a:r>
              <a:rPr sz="2400" i="1" spc="89" baseline="-20833" dirty="0">
                <a:latin typeface="Verdana"/>
                <a:cs typeface="Verdana"/>
              </a:rPr>
              <a:t>i</a:t>
            </a:r>
            <a:r>
              <a:rPr sz="2400" i="1" spc="-337" baseline="-20833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+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u</a:t>
            </a:r>
            <a:r>
              <a:rPr sz="2400" i="1" baseline="-20833" dirty="0">
                <a:latin typeface="Verdana"/>
                <a:cs typeface="Verdana"/>
              </a:rPr>
              <a:t>it</a:t>
            </a:r>
            <a:r>
              <a:rPr sz="2400" dirty="0">
                <a:latin typeface="Verdana"/>
                <a:cs typeface="Verdana"/>
              </a:rPr>
              <a:t>,	</a:t>
            </a:r>
            <a:r>
              <a:rPr sz="2400" i="1" dirty="0">
                <a:latin typeface="Verdana"/>
                <a:cs typeface="Verdana"/>
              </a:rPr>
              <a:t>i </a:t>
            </a:r>
            <a:r>
              <a:rPr sz="2400" dirty="0">
                <a:latin typeface="Verdana"/>
                <a:cs typeface="Verdana"/>
              </a:rPr>
              <a:t>= 1,…,</a:t>
            </a:r>
            <a:r>
              <a:rPr sz="2400" i="1" dirty="0">
                <a:latin typeface="Verdana"/>
                <a:cs typeface="Verdana"/>
              </a:rPr>
              <a:t>n</a:t>
            </a:r>
            <a:r>
              <a:rPr sz="2400" dirty="0">
                <a:latin typeface="Verdana"/>
                <a:cs typeface="Verdana"/>
              </a:rPr>
              <a:t>, </a:t>
            </a:r>
            <a:r>
              <a:rPr sz="2400" i="1" dirty="0">
                <a:latin typeface="Verdana"/>
                <a:cs typeface="Verdana"/>
              </a:rPr>
              <a:t>t </a:t>
            </a:r>
            <a:r>
              <a:rPr sz="2400" dirty="0">
                <a:latin typeface="Verdana"/>
                <a:cs typeface="Verdana"/>
              </a:rPr>
              <a:t>= 1,…,</a:t>
            </a:r>
            <a:r>
              <a:rPr sz="2400" spc="-15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T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3250">
              <a:latin typeface="Verdana"/>
              <a:cs typeface="Verdana"/>
            </a:endParaRPr>
          </a:p>
          <a:p>
            <a:pPr marL="965200" indent="-514350">
              <a:lnSpc>
                <a:spcPct val="100000"/>
              </a:lnSpc>
              <a:buAutoNum type="arabicPeriod"/>
              <a:tabLst>
                <a:tab pos="965200" algn="l"/>
                <a:tab pos="965835" algn="l"/>
              </a:tabLst>
            </a:pPr>
            <a:r>
              <a:rPr sz="2000" i="1" spc="5" dirty="0">
                <a:latin typeface="Verdana"/>
                <a:cs typeface="Verdana"/>
              </a:rPr>
              <a:t>E</a:t>
            </a:r>
            <a:r>
              <a:rPr sz="2000" spc="5" dirty="0">
                <a:latin typeface="Verdana"/>
                <a:cs typeface="Verdana"/>
              </a:rPr>
              <a:t>(</a:t>
            </a:r>
            <a:r>
              <a:rPr sz="2000" i="1" spc="5" dirty="0">
                <a:latin typeface="Verdana"/>
                <a:cs typeface="Verdana"/>
              </a:rPr>
              <a:t>u</a:t>
            </a:r>
            <a:r>
              <a:rPr sz="1950" i="1" spc="7" baseline="-21367" dirty="0">
                <a:latin typeface="Verdana"/>
                <a:cs typeface="Verdana"/>
              </a:rPr>
              <a:t>it</a:t>
            </a:r>
            <a:r>
              <a:rPr sz="2000" spc="5" dirty="0">
                <a:latin typeface="Verdana"/>
                <a:cs typeface="Verdana"/>
              </a:rPr>
              <a:t>|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i="1" spc="7" baseline="-21367" dirty="0">
                <a:latin typeface="Verdana"/>
                <a:cs typeface="Verdana"/>
              </a:rPr>
              <a:t>i</a:t>
            </a:r>
            <a:r>
              <a:rPr sz="1950" spc="7" baseline="-21367" dirty="0">
                <a:latin typeface="Verdana"/>
                <a:cs typeface="Verdana"/>
              </a:rPr>
              <a:t>1</a:t>
            </a:r>
            <a:r>
              <a:rPr sz="2000" spc="5" dirty="0">
                <a:latin typeface="Verdana"/>
                <a:cs typeface="Verdana"/>
              </a:rPr>
              <a:t>,…,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i="1" spc="7" baseline="-21367" dirty="0">
                <a:latin typeface="Verdana"/>
                <a:cs typeface="Verdana"/>
              </a:rPr>
              <a:t>iT</a:t>
            </a:r>
            <a:r>
              <a:rPr sz="2000" spc="5" dirty="0">
                <a:latin typeface="Verdana"/>
                <a:cs typeface="Verdana"/>
              </a:rPr>
              <a:t>,</a:t>
            </a:r>
            <a:r>
              <a:rPr sz="2000" i="1" spc="5" dirty="0">
                <a:latin typeface="Arial"/>
                <a:cs typeface="Arial"/>
              </a:rPr>
              <a:t>α</a:t>
            </a:r>
            <a:r>
              <a:rPr sz="1950" i="1" spc="7" baseline="-21367" dirty="0">
                <a:latin typeface="Verdana"/>
                <a:cs typeface="Verdana"/>
              </a:rPr>
              <a:t>i</a:t>
            </a:r>
            <a:r>
              <a:rPr sz="2000" spc="5" dirty="0">
                <a:latin typeface="Verdana"/>
                <a:cs typeface="Verdana"/>
              </a:rPr>
              <a:t>) </a:t>
            </a:r>
            <a:r>
              <a:rPr sz="2000" dirty="0">
                <a:latin typeface="Verdana"/>
                <a:cs typeface="Verdana"/>
              </a:rPr>
              <a:t>=</a:t>
            </a:r>
            <a:r>
              <a:rPr sz="2000" spc="-4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0.</a:t>
            </a:r>
            <a:endParaRPr sz="2000">
              <a:latin typeface="Verdana"/>
              <a:cs typeface="Verdana"/>
            </a:endParaRPr>
          </a:p>
          <a:p>
            <a:pPr marL="965200" marR="1462405" indent="-514350">
              <a:lnSpc>
                <a:spcPct val="100000"/>
              </a:lnSpc>
              <a:spcBef>
                <a:spcPts val="505"/>
              </a:spcBef>
              <a:buAutoNum type="arabicPeriod"/>
              <a:tabLst>
                <a:tab pos="965200" algn="l"/>
                <a:tab pos="965835" algn="l"/>
              </a:tabLst>
            </a:pPr>
            <a:r>
              <a:rPr sz="2000" dirty="0">
                <a:latin typeface="Verdana"/>
                <a:cs typeface="Verdana"/>
              </a:rPr>
              <a:t>(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1950" baseline="-21367" dirty="0">
                <a:latin typeface="Verdana"/>
                <a:cs typeface="Verdana"/>
              </a:rPr>
              <a:t>1</a:t>
            </a:r>
            <a:r>
              <a:rPr sz="2000" dirty="0">
                <a:latin typeface="Verdana"/>
                <a:cs typeface="Verdana"/>
              </a:rPr>
              <a:t>,…,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1950" i="1" baseline="-21367" dirty="0">
                <a:latin typeface="Verdana"/>
                <a:cs typeface="Verdana"/>
              </a:rPr>
              <a:t>iT</a:t>
            </a:r>
            <a:r>
              <a:rPr sz="2000" i="1" dirty="0">
                <a:latin typeface="Verdana"/>
                <a:cs typeface="Verdana"/>
              </a:rPr>
              <a:t>,u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1950" baseline="-21367" dirty="0">
                <a:latin typeface="Verdana"/>
                <a:cs typeface="Verdana"/>
              </a:rPr>
              <a:t>1</a:t>
            </a:r>
            <a:r>
              <a:rPr sz="2000" dirty="0">
                <a:latin typeface="Verdana"/>
                <a:cs typeface="Verdana"/>
              </a:rPr>
              <a:t>,…,</a:t>
            </a:r>
            <a:r>
              <a:rPr sz="2000" i="1" dirty="0">
                <a:latin typeface="Verdana"/>
                <a:cs typeface="Verdana"/>
              </a:rPr>
              <a:t>u</a:t>
            </a:r>
            <a:r>
              <a:rPr sz="1950" i="1" baseline="-21367" dirty="0">
                <a:latin typeface="Verdana"/>
                <a:cs typeface="Verdana"/>
              </a:rPr>
              <a:t>iT</a:t>
            </a:r>
            <a:r>
              <a:rPr sz="2000" dirty="0">
                <a:latin typeface="Verdana"/>
                <a:cs typeface="Verdana"/>
              </a:rPr>
              <a:t>), </a:t>
            </a:r>
            <a:r>
              <a:rPr sz="2000" i="1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=1,…,</a:t>
            </a:r>
            <a:r>
              <a:rPr sz="2000" i="1" dirty="0">
                <a:latin typeface="Verdana"/>
                <a:cs typeface="Verdana"/>
              </a:rPr>
              <a:t>n</a:t>
            </a:r>
            <a:r>
              <a:rPr sz="2000" dirty="0">
                <a:latin typeface="Verdana"/>
                <a:cs typeface="Verdana"/>
              </a:rPr>
              <a:t>, sono </a:t>
            </a:r>
            <a:r>
              <a:rPr sz="2000" spc="-5" dirty="0">
                <a:latin typeface="Verdana"/>
                <a:cs typeface="Verdana"/>
              </a:rPr>
              <a:t>i.i.d. </a:t>
            </a:r>
            <a:r>
              <a:rPr sz="2000" spc="-10" dirty="0">
                <a:latin typeface="Verdana"/>
                <a:cs typeface="Verdana"/>
              </a:rPr>
              <a:t>dalla  </a:t>
            </a:r>
            <a:r>
              <a:rPr sz="2000" spc="-5" dirty="0">
                <a:latin typeface="Verdana"/>
                <a:cs typeface="Verdana"/>
              </a:rPr>
              <a:t>distribuzione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congiunta.</a:t>
            </a:r>
            <a:endParaRPr sz="2000">
              <a:latin typeface="Verdana"/>
              <a:cs typeface="Verdana"/>
            </a:endParaRPr>
          </a:p>
          <a:p>
            <a:pPr marL="965200" indent="-514350">
              <a:lnSpc>
                <a:spcPct val="100000"/>
              </a:lnSpc>
              <a:spcBef>
                <a:spcPts val="484"/>
              </a:spcBef>
              <a:buAutoNum type="arabicPeriod"/>
              <a:tabLst>
                <a:tab pos="965200" algn="l"/>
                <a:tab pos="965835" algn="l"/>
              </a:tabLst>
            </a:pPr>
            <a:r>
              <a:rPr sz="2000" dirty="0">
                <a:latin typeface="Verdana"/>
                <a:cs typeface="Verdana"/>
              </a:rPr>
              <a:t>(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1950" i="1" baseline="-21367" dirty="0">
                <a:latin typeface="Verdana"/>
                <a:cs typeface="Verdana"/>
              </a:rPr>
              <a:t>it</a:t>
            </a:r>
            <a:r>
              <a:rPr sz="2000" dirty="0">
                <a:latin typeface="Verdana"/>
                <a:cs typeface="Verdana"/>
              </a:rPr>
              <a:t>, </a:t>
            </a:r>
            <a:r>
              <a:rPr sz="2000" i="1" dirty="0">
                <a:latin typeface="Verdana"/>
                <a:cs typeface="Verdana"/>
              </a:rPr>
              <a:t>u</a:t>
            </a:r>
            <a:r>
              <a:rPr sz="1950" i="1" baseline="-21367" dirty="0">
                <a:latin typeface="Verdana"/>
                <a:cs typeface="Verdana"/>
              </a:rPr>
              <a:t>it</a:t>
            </a:r>
            <a:r>
              <a:rPr sz="2000" dirty="0">
                <a:latin typeface="Verdana"/>
                <a:cs typeface="Verdana"/>
              </a:rPr>
              <a:t>) hanno </a:t>
            </a:r>
            <a:r>
              <a:rPr sz="2000" spc="-5" dirty="0">
                <a:latin typeface="Verdana"/>
                <a:cs typeface="Verdana"/>
              </a:rPr>
              <a:t>momenti quarti</a:t>
            </a:r>
            <a:r>
              <a:rPr sz="2000" spc="-5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finiti.</a:t>
            </a:r>
            <a:endParaRPr sz="2000">
              <a:latin typeface="Verdana"/>
              <a:cs typeface="Verdana"/>
            </a:endParaRPr>
          </a:p>
          <a:p>
            <a:pPr marL="965200" indent="-51435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965200" algn="l"/>
                <a:tab pos="965835" algn="l"/>
              </a:tabLst>
            </a:pPr>
            <a:r>
              <a:rPr sz="2000" spc="-5" dirty="0">
                <a:latin typeface="Verdana"/>
                <a:cs typeface="Verdana"/>
              </a:rPr>
              <a:t>Non </a:t>
            </a:r>
            <a:r>
              <a:rPr sz="2000" dirty="0">
                <a:latin typeface="Verdana"/>
                <a:cs typeface="Verdana"/>
              </a:rPr>
              <a:t>vi è </a:t>
            </a:r>
            <a:r>
              <a:rPr sz="2000" spc="-5" dirty="0">
                <a:latin typeface="Verdana"/>
                <a:cs typeface="Verdana"/>
              </a:rPr>
              <a:t>collinearità perfettà (molteplicità di</a:t>
            </a:r>
            <a:r>
              <a:rPr sz="2000" spc="-10" dirty="0">
                <a:latin typeface="Verdana"/>
                <a:cs typeface="Verdana"/>
              </a:rPr>
              <a:t> </a:t>
            </a:r>
            <a:r>
              <a:rPr sz="2000" i="1" spc="-5" dirty="0">
                <a:latin typeface="Verdana"/>
                <a:cs typeface="Verdana"/>
              </a:rPr>
              <a:t>X</a:t>
            </a:r>
            <a:r>
              <a:rPr sz="2000" spc="-5" dirty="0">
                <a:latin typeface="Verdana"/>
                <a:cs typeface="Verdana"/>
              </a:rPr>
              <a:t>)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300">
              <a:latin typeface="Verdana"/>
              <a:cs typeface="Verdana"/>
            </a:endParaRPr>
          </a:p>
          <a:p>
            <a:pPr marL="393700" marR="17780" indent="-342900">
              <a:lnSpc>
                <a:spcPct val="100000"/>
              </a:lnSpc>
            </a:pPr>
            <a:r>
              <a:rPr sz="2400" dirty="0">
                <a:latin typeface="Verdana"/>
                <a:cs typeface="Verdana"/>
              </a:rPr>
              <a:t>Le assunzioni 3 e 4 sono </a:t>
            </a:r>
            <a:r>
              <a:rPr sz="2400" spc="-15" dirty="0">
                <a:latin typeface="Verdana"/>
                <a:cs typeface="Verdana"/>
              </a:rPr>
              <a:t>identiche </a:t>
            </a:r>
            <a:r>
              <a:rPr sz="2400" dirty="0">
                <a:latin typeface="Verdana"/>
                <a:cs typeface="Verdana"/>
              </a:rPr>
              <a:t>al </a:t>
            </a:r>
            <a:r>
              <a:rPr sz="2400" spc="-5" dirty="0">
                <a:latin typeface="Verdana"/>
                <a:cs typeface="Verdana"/>
              </a:rPr>
              <a:t>caso dei </a:t>
            </a:r>
            <a:r>
              <a:rPr sz="2400" dirty="0">
                <a:latin typeface="Verdana"/>
                <a:cs typeface="Verdana"/>
              </a:rPr>
              <a:t>minimi  </a:t>
            </a:r>
            <a:r>
              <a:rPr sz="2400" spc="-5" dirty="0">
                <a:latin typeface="Verdana"/>
                <a:cs typeface="Verdana"/>
              </a:rPr>
              <a:t>quadrati, le assunzioni </a:t>
            </a:r>
            <a:r>
              <a:rPr sz="2400" dirty="0">
                <a:latin typeface="Verdana"/>
                <a:cs typeface="Verdana"/>
              </a:rPr>
              <a:t>1 e 2 sono</a:t>
            </a:r>
            <a:r>
              <a:rPr sz="2400" spc="9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diverse.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0840" y="565785"/>
            <a:ext cx="71462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Assunzione </a:t>
            </a:r>
            <a:r>
              <a:rPr spc="-5" dirty="0"/>
              <a:t>1: </a:t>
            </a:r>
            <a:r>
              <a:rPr i="1" dirty="0">
                <a:latin typeface="Verdana"/>
                <a:cs typeface="Verdana"/>
              </a:rPr>
              <a:t>E</a:t>
            </a:r>
            <a:r>
              <a:rPr dirty="0"/>
              <a:t>(</a:t>
            </a:r>
            <a:r>
              <a:rPr i="1" dirty="0">
                <a:latin typeface="Verdana"/>
                <a:cs typeface="Verdana"/>
              </a:rPr>
              <a:t>u</a:t>
            </a:r>
            <a:r>
              <a:rPr sz="2775" i="1" baseline="-21021" dirty="0">
                <a:latin typeface="Verdana"/>
                <a:cs typeface="Verdana"/>
              </a:rPr>
              <a:t>it</a:t>
            </a:r>
            <a:r>
              <a:rPr sz="2800" dirty="0"/>
              <a:t>|</a:t>
            </a:r>
            <a:r>
              <a:rPr sz="2800" i="1" dirty="0">
                <a:latin typeface="Verdana"/>
                <a:cs typeface="Verdana"/>
              </a:rPr>
              <a:t>X</a:t>
            </a:r>
            <a:r>
              <a:rPr sz="2775" i="1" baseline="-21021" dirty="0">
                <a:latin typeface="Verdana"/>
                <a:cs typeface="Verdana"/>
              </a:rPr>
              <a:t>i</a:t>
            </a:r>
            <a:r>
              <a:rPr sz="2775" baseline="-21021" dirty="0"/>
              <a:t>1</a:t>
            </a:r>
            <a:r>
              <a:rPr sz="2800" dirty="0"/>
              <a:t>,…,</a:t>
            </a:r>
            <a:r>
              <a:rPr sz="2800" i="1" dirty="0">
                <a:latin typeface="Verdana"/>
                <a:cs typeface="Verdana"/>
              </a:rPr>
              <a:t>X</a:t>
            </a:r>
            <a:r>
              <a:rPr sz="2775" i="1" baseline="-21021" dirty="0">
                <a:latin typeface="Verdana"/>
                <a:cs typeface="Verdana"/>
              </a:rPr>
              <a:t>iT</a:t>
            </a:r>
            <a:r>
              <a:rPr sz="2800" dirty="0"/>
              <a:t>,</a:t>
            </a:r>
            <a:r>
              <a:rPr sz="2800" i="1" dirty="0">
                <a:latin typeface="Arial"/>
                <a:cs typeface="Arial"/>
              </a:rPr>
              <a:t>α</a:t>
            </a:r>
            <a:r>
              <a:rPr sz="2775" i="1" baseline="-21021" dirty="0">
                <a:latin typeface="Verdana"/>
                <a:cs typeface="Verdana"/>
              </a:rPr>
              <a:t>i</a:t>
            </a:r>
            <a:r>
              <a:rPr sz="2800" dirty="0"/>
              <a:t>) </a:t>
            </a:r>
            <a:r>
              <a:rPr sz="2800" spc="-5" dirty="0"/>
              <a:t>=</a:t>
            </a:r>
            <a:r>
              <a:rPr sz="2800" spc="160" dirty="0"/>
              <a:t> </a:t>
            </a:r>
            <a:r>
              <a:rPr sz="2800" spc="-5" dirty="0"/>
              <a:t>0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10-</a:t>
            </a:r>
            <a:fld id="{81D60167-4931-47E6-BA6A-407CBD079E47}" type="slidenum">
              <a:rPr dirty="0"/>
              <a:t>27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58140" y="1300734"/>
            <a:ext cx="8190865" cy="5121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indent="-342900" algn="just">
              <a:lnSpc>
                <a:spcPct val="100000"/>
              </a:lnSpc>
              <a:spcBef>
                <a:spcPts val="100"/>
              </a:spcBef>
              <a:buFont typeface="Verdana"/>
              <a:buChar char="•"/>
              <a:tabLst>
                <a:tab pos="381000" algn="l"/>
              </a:tabLst>
            </a:pPr>
            <a:r>
              <a:rPr sz="2400" i="1" dirty="0">
                <a:latin typeface="Verdana"/>
                <a:cs typeface="Verdana"/>
              </a:rPr>
              <a:t>u</a:t>
            </a:r>
            <a:r>
              <a:rPr sz="2400" i="1" baseline="-20833" dirty="0">
                <a:latin typeface="Verdana"/>
                <a:cs typeface="Verdana"/>
              </a:rPr>
              <a:t>it </a:t>
            </a:r>
            <a:r>
              <a:rPr sz="2400" dirty="0">
                <a:latin typeface="Verdana"/>
                <a:cs typeface="Verdana"/>
              </a:rPr>
              <a:t>ha </a:t>
            </a:r>
            <a:r>
              <a:rPr sz="2400" spc="-5" dirty="0">
                <a:latin typeface="Verdana"/>
                <a:cs typeface="Verdana"/>
              </a:rPr>
              <a:t>media zero, dato </a:t>
            </a:r>
            <a:r>
              <a:rPr sz="2400" spc="-10" dirty="0">
                <a:latin typeface="Verdana"/>
                <a:cs typeface="Verdana"/>
              </a:rPr>
              <a:t>l’effetto </a:t>
            </a:r>
            <a:r>
              <a:rPr sz="2400" spc="-5" dirty="0">
                <a:latin typeface="Verdana"/>
                <a:cs typeface="Verdana"/>
              </a:rPr>
              <a:t>fisso </a:t>
            </a:r>
            <a:r>
              <a:rPr sz="2400" i="1" dirty="0">
                <a:latin typeface="Verdana"/>
                <a:cs typeface="Verdana"/>
              </a:rPr>
              <a:t>e</a:t>
            </a:r>
            <a:r>
              <a:rPr sz="2400" i="1" spc="-135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l’intera</a:t>
            </a:r>
            <a:endParaRPr sz="2400">
              <a:latin typeface="Verdana"/>
              <a:cs typeface="Verdana"/>
            </a:endParaRPr>
          </a:p>
          <a:p>
            <a:pPr marL="381000" algn="just">
              <a:lnSpc>
                <a:spcPct val="100000"/>
              </a:lnSpc>
            </a:pPr>
            <a:r>
              <a:rPr sz="2400" spc="-5" dirty="0">
                <a:latin typeface="Verdana"/>
                <a:cs typeface="Verdana"/>
              </a:rPr>
              <a:t>storia delle </a:t>
            </a:r>
            <a:r>
              <a:rPr sz="2400" i="1" dirty="0">
                <a:latin typeface="Verdana"/>
                <a:cs typeface="Verdana"/>
              </a:rPr>
              <a:t>X </a:t>
            </a:r>
            <a:r>
              <a:rPr sz="2400" spc="-5" dirty="0">
                <a:latin typeface="Verdana"/>
                <a:cs typeface="Verdana"/>
              </a:rPr>
              <a:t>per </a:t>
            </a:r>
            <a:r>
              <a:rPr sz="2400" spc="-10" dirty="0">
                <a:latin typeface="Verdana"/>
                <a:cs typeface="Verdana"/>
              </a:rPr>
              <a:t>l’unità</a:t>
            </a:r>
            <a:r>
              <a:rPr sz="2400" spc="7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corrispondente</a:t>
            </a:r>
            <a:endParaRPr sz="2400">
              <a:latin typeface="Verdana"/>
              <a:cs typeface="Verdana"/>
            </a:endParaRPr>
          </a:p>
          <a:p>
            <a:pPr marL="381000" indent="-342900" algn="just">
              <a:lnSpc>
                <a:spcPct val="100000"/>
              </a:lnSpc>
              <a:spcBef>
                <a:spcPts val="575"/>
              </a:spcBef>
              <a:buChar char="•"/>
              <a:tabLst>
                <a:tab pos="381000" algn="l"/>
              </a:tabLst>
            </a:pPr>
            <a:r>
              <a:rPr sz="2400" spc="-5" dirty="0">
                <a:latin typeface="Verdana"/>
                <a:cs typeface="Verdana"/>
              </a:rPr>
              <a:t>Questa </a:t>
            </a:r>
            <a:r>
              <a:rPr sz="2400" dirty="0">
                <a:latin typeface="Verdana"/>
                <a:cs typeface="Verdana"/>
              </a:rPr>
              <a:t>è un’estensione </a:t>
            </a:r>
            <a:r>
              <a:rPr sz="2400" spc="-5" dirty="0">
                <a:latin typeface="Verdana"/>
                <a:cs typeface="Verdana"/>
              </a:rPr>
              <a:t>della</a:t>
            </a:r>
            <a:r>
              <a:rPr sz="2400" spc="3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precedente</a:t>
            </a:r>
            <a:endParaRPr sz="2400">
              <a:latin typeface="Verdana"/>
              <a:cs typeface="Verdana"/>
            </a:endParaRPr>
          </a:p>
          <a:p>
            <a:pPr marL="381000" algn="just">
              <a:lnSpc>
                <a:spcPct val="100000"/>
              </a:lnSpc>
            </a:pPr>
            <a:r>
              <a:rPr sz="2400" spc="-5" dirty="0">
                <a:latin typeface="Verdana"/>
                <a:cs typeface="Verdana"/>
              </a:rPr>
              <a:t>assunzione </a:t>
            </a:r>
            <a:r>
              <a:rPr sz="2400" dirty="0">
                <a:latin typeface="Verdana"/>
                <a:cs typeface="Verdana"/>
              </a:rPr>
              <a:t>1 </a:t>
            </a:r>
            <a:r>
              <a:rPr sz="2400" spc="-5" dirty="0">
                <a:latin typeface="Verdana"/>
                <a:cs typeface="Verdana"/>
              </a:rPr>
              <a:t>della regressione</a:t>
            </a:r>
            <a:r>
              <a:rPr sz="2400" spc="6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multipla</a:t>
            </a:r>
            <a:endParaRPr sz="2400">
              <a:latin typeface="Verdana"/>
              <a:cs typeface="Verdana"/>
            </a:endParaRPr>
          </a:p>
          <a:p>
            <a:pPr marL="381000" marR="69850" indent="-342900" algn="just">
              <a:lnSpc>
                <a:spcPct val="100000"/>
              </a:lnSpc>
              <a:spcBef>
                <a:spcPts val="575"/>
              </a:spcBef>
              <a:buChar char="•"/>
              <a:tabLst>
                <a:tab pos="381000" algn="l"/>
              </a:tabLst>
            </a:pPr>
            <a:r>
              <a:rPr sz="2400" spc="-5" dirty="0">
                <a:latin typeface="Verdana"/>
                <a:cs typeface="Verdana"/>
              </a:rPr>
              <a:t>Ciò </a:t>
            </a:r>
            <a:r>
              <a:rPr sz="2400" spc="-10" dirty="0">
                <a:latin typeface="Verdana"/>
                <a:cs typeface="Verdana"/>
              </a:rPr>
              <a:t>significa </a:t>
            </a:r>
            <a:r>
              <a:rPr sz="2400" dirty="0">
                <a:latin typeface="Verdana"/>
                <a:cs typeface="Verdana"/>
              </a:rPr>
              <a:t>che non vi </a:t>
            </a:r>
            <a:r>
              <a:rPr sz="2400" spc="-5" dirty="0">
                <a:latin typeface="Verdana"/>
                <a:cs typeface="Verdana"/>
              </a:rPr>
              <a:t>sono effetti passati </a:t>
            </a:r>
            <a:r>
              <a:rPr sz="2400" dirty="0">
                <a:latin typeface="Verdana"/>
                <a:cs typeface="Verdana"/>
              </a:rPr>
              <a:t>omessi  </a:t>
            </a:r>
            <a:r>
              <a:rPr sz="2400" spc="-5" dirty="0">
                <a:latin typeface="Verdana"/>
                <a:cs typeface="Verdana"/>
              </a:rPr>
              <a:t>(qualsiasi effetto passato di </a:t>
            </a:r>
            <a:r>
              <a:rPr sz="2400" i="1" dirty="0">
                <a:latin typeface="Verdana"/>
                <a:cs typeface="Verdana"/>
              </a:rPr>
              <a:t>X </a:t>
            </a:r>
            <a:r>
              <a:rPr sz="2400" spc="-5" dirty="0">
                <a:latin typeface="Verdana"/>
                <a:cs typeface="Verdana"/>
              </a:rPr>
              <a:t>deve essere incluso  esplicitamente)</a:t>
            </a:r>
            <a:endParaRPr sz="2400">
              <a:latin typeface="Verdana"/>
              <a:cs typeface="Verdana"/>
            </a:endParaRPr>
          </a:p>
          <a:p>
            <a:pPr marL="381000" indent="-342900" algn="just">
              <a:lnSpc>
                <a:spcPct val="100000"/>
              </a:lnSpc>
              <a:spcBef>
                <a:spcPts val="580"/>
              </a:spcBef>
              <a:buChar char="•"/>
              <a:tabLst>
                <a:tab pos="381000" algn="l"/>
              </a:tabLst>
            </a:pPr>
            <a:r>
              <a:rPr sz="2400" spc="-5" dirty="0">
                <a:latin typeface="Verdana"/>
                <a:cs typeface="Verdana"/>
              </a:rPr>
              <a:t>Inoltre, </a:t>
            </a:r>
            <a:r>
              <a:rPr sz="2400" dirty="0">
                <a:latin typeface="Verdana"/>
                <a:cs typeface="Verdana"/>
              </a:rPr>
              <a:t>non c’è </a:t>
            </a:r>
            <a:r>
              <a:rPr sz="2400" spc="-5" dirty="0">
                <a:latin typeface="Verdana"/>
                <a:cs typeface="Verdana"/>
              </a:rPr>
              <a:t>feedback da </a:t>
            </a:r>
            <a:r>
              <a:rPr sz="2400" i="1" dirty="0">
                <a:latin typeface="Verdana"/>
                <a:cs typeface="Verdana"/>
              </a:rPr>
              <a:t>u </a:t>
            </a:r>
            <a:r>
              <a:rPr sz="2400" dirty="0">
                <a:latin typeface="Verdana"/>
                <a:cs typeface="Verdana"/>
              </a:rPr>
              <a:t>su </a:t>
            </a:r>
            <a:r>
              <a:rPr sz="2400" i="1" dirty="0">
                <a:latin typeface="Verdana"/>
                <a:cs typeface="Verdana"/>
              </a:rPr>
              <a:t>X</a:t>
            </a:r>
            <a:r>
              <a:rPr sz="2400" i="1" spc="114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futuri:</a:t>
            </a:r>
            <a:endParaRPr sz="2400">
              <a:latin typeface="Verdana"/>
              <a:cs typeface="Verdana"/>
            </a:endParaRPr>
          </a:p>
          <a:p>
            <a:pPr marL="781685" marR="1244600" lvl="1" indent="-287020">
              <a:lnSpc>
                <a:spcPct val="100000"/>
              </a:lnSpc>
              <a:spcBef>
                <a:spcPts val="470"/>
              </a:spcBef>
              <a:buChar char="–"/>
              <a:tabLst>
                <a:tab pos="782320" algn="l"/>
              </a:tabLst>
            </a:pPr>
            <a:r>
              <a:rPr sz="2000" spc="-5" dirty="0">
                <a:latin typeface="Verdana"/>
                <a:cs typeface="Verdana"/>
              </a:rPr>
              <a:t>il </a:t>
            </a:r>
            <a:r>
              <a:rPr sz="2000" dirty="0">
                <a:latin typeface="Verdana"/>
                <a:cs typeface="Verdana"/>
              </a:rPr>
              <a:t>fatto che uno stato </a:t>
            </a:r>
            <a:r>
              <a:rPr sz="2000" spc="-5" dirty="0">
                <a:latin typeface="Verdana"/>
                <a:cs typeface="Verdana"/>
              </a:rPr>
              <a:t>abbia </a:t>
            </a:r>
            <a:r>
              <a:rPr sz="2000" dirty="0">
                <a:latin typeface="Verdana"/>
                <a:cs typeface="Verdana"/>
              </a:rPr>
              <a:t>un </a:t>
            </a:r>
            <a:r>
              <a:rPr sz="2000" spc="-5" dirty="0">
                <a:latin typeface="Verdana"/>
                <a:cs typeface="Verdana"/>
              </a:rPr>
              <a:t>tasso </a:t>
            </a:r>
            <a:r>
              <a:rPr sz="2000" dirty="0">
                <a:latin typeface="Verdana"/>
                <a:cs typeface="Verdana"/>
              </a:rPr>
              <a:t>di</a:t>
            </a:r>
            <a:r>
              <a:rPr sz="2000" spc="-14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mortalità  particolarmente alto quest’anno </a:t>
            </a:r>
            <a:r>
              <a:rPr sz="2000" dirty="0">
                <a:latin typeface="Verdana"/>
                <a:cs typeface="Verdana"/>
              </a:rPr>
              <a:t>non </a:t>
            </a:r>
            <a:r>
              <a:rPr sz="2000" spc="-5" dirty="0">
                <a:latin typeface="Verdana"/>
                <a:cs typeface="Verdana"/>
              </a:rPr>
              <a:t>influisce  </a:t>
            </a:r>
            <a:r>
              <a:rPr sz="2000" dirty="0">
                <a:latin typeface="Verdana"/>
                <a:cs typeface="Verdana"/>
              </a:rPr>
              <a:t>sull’aumento </a:t>
            </a:r>
            <a:r>
              <a:rPr sz="2000" spc="-10" dirty="0">
                <a:latin typeface="Verdana"/>
                <a:cs typeface="Verdana"/>
              </a:rPr>
              <a:t>delle </a:t>
            </a:r>
            <a:r>
              <a:rPr sz="2000" spc="-5" dirty="0">
                <a:latin typeface="Verdana"/>
                <a:cs typeface="Verdana"/>
              </a:rPr>
              <a:t>imposte </a:t>
            </a:r>
            <a:r>
              <a:rPr sz="2000" dirty="0">
                <a:latin typeface="Verdana"/>
                <a:cs typeface="Verdana"/>
              </a:rPr>
              <a:t>sulla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birra.</a:t>
            </a:r>
            <a:endParaRPr sz="2000">
              <a:latin typeface="Verdana"/>
              <a:cs typeface="Verdana"/>
            </a:endParaRPr>
          </a:p>
          <a:p>
            <a:pPr marL="781685" marR="30480" lvl="1" indent="-287020">
              <a:lnSpc>
                <a:spcPct val="100000"/>
              </a:lnSpc>
              <a:spcBef>
                <a:spcPts val="484"/>
              </a:spcBef>
              <a:buChar char="–"/>
              <a:tabLst>
                <a:tab pos="782320" algn="l"/>
              </a:tabLst>
            </a:pPr>
            <a:r>
              <a:rPr sz="2000" spc="-5" dirty="0">
                <a:latin typeface="Verdana"/>
                <a:cs typeface="Verdana"/>
              </a:rPr>
              <a:t>talvolta questa </a:t>
            </a:r>
            <a:r>
              <a:rPr sz="2000" dirty="0">
                <a:latin typeface="Verdana"/>
                <a:cs typeface="Verdana"/>
              </a:rPr>
              <a:t>assunzione </a:t>
            </a:r>
            <a:r>
              <a:rPr sz="2000" spc="-5" dirty="0">
                <a:latin typeface="Verdana"/>
                <a:cs typeface="Verdana"/>
              </a:rPr>
              <a:t>di </a:t>
            </a:r>
            <a:r>
              <a:rPr sz="2000" dirty="0">
                <a:latin typeface="Verdana"/>
                <a:cs typeface="Verdana"/>
              </a:rPr>
              <a:t>“assenza </a:t>
            </a:r>
            <a:r>
              <a:rPr sz="2000" spc="-5" dirty="0">
                <a:latin typeface="Verdana"/>
                <a:cs typeface="Verdana"/>
              </a:rPr>
              <a:t>di feedback” </a:t>
            </a:r>
            <a:r>
              <a:rPr sz="2000" dirty="0">
                <a:latin typeface="Verdana"/>
                <a:cs typeface="Verdana"/>
              </a:rPr>
              <a:t>è  </a:t>
            </a:r>
            <a:r>
              <a:rPr sz="2000" spc="-5" dirty="0">
                <a:latin typeface="Verdana"/>
                <a:cs typeface="Verdana"/>
              </a:rPr>
              <a:t>plausibile, talvolta </a:t>
            </a:r>
            <a:r>
              <a:rPr sz="2000" dirty="0">
                <a:latin typeface="Verdana"/>
                <a:cs typeface="Verdana"/>
              </a:rPr>
              <a:t>no. Ci </a:t>
            </a:r>
            <a:r>
              <a:rPr sz="2000" spc="-5" dirty="0">
                <a:latin typeface="Verdana"/>
                <a:cs typeface="Verdana"/>
              </a:rPr>
              <a:t>torneremo quando affronteremo  le serie</a:t>
            </a:r>
            <a:r>
              <a:rPr sz="2000" spc="-4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temporali.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8140" y="419480"/>
            <a:ext cx="771525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  <a:tabLst>
                <a:tab pos="2642235" algn="l"/>
              </a:tabLst>
            </a:pPr>
            <a:r>
              <a:rPr sz="2400" spc="-5" dirty="0"/>
              <a:t>Assunzione</a:t>
            </a:r>
            <a:r>
              <a:rPr sz="2400" spc="55" dirty="0"/>
              <a:t> </a:t>
            </a:r>
            <a:r>
              <a:rPr sz="2400" dirty="0"/>
              <a:t>2:	</a:t>
            </a:r>
            <a:r>
              <a:rPr sz="2400" spc="-5" dirty="0"/>
              <a:t>(</a:t>
            </a:r>
            <a:r>
              <a:rPr sz="2400" i="1" spc="-5" dirty="0">
                <a:latin typeface="Verdana"/>
                <a:cs typeface="Verdana"/>
              </a:rPr>
              <a:t>X</a:t>
            </a:r>
            <a:r>
              <a:rPr sz="2400" i="1" spc="-7" baseline="-20833" dirty="0">
                <a:latin typeface="Verdana"/>
                <a:cs typeface="Verdana"/>
              </a:rPr>
              <a:t>i</a:t>
            </a:r>
            <a:r>
              <a:rPr sz="2400" spc="-7" baseline="-20833" dirty="0"/>
              <a:t>1</a:t>
            </a:r>
            <a:r>
              <a:rPr sz="2400" spc="-5" dirty="0"/>
              <a:t>,…,</a:t>
            </a:r>
            <a:r>
              <a:rPr sz="2400" i="1" spc="-5" dirty="0">
                <a:latin typeface="Verdana"/>
                <a:cs typeface="Verdana"/>
              </a:rPr>
              <a:t>X</a:t>
            </a:r>
            <a:r>
              <a:rPr sz="2400" i="1" spc="-7" baseline="-20833" dirty="0">
                <a:latin typeface="Verdana"/>
                <a:cs typeface="Verdana"/>
              </a:rPr>
              <a:t>iT</a:t>
            </a:r>
            <a:r>
              <a:rPr sz="2400" i="1" spc="-5" dirty="0">
                <a:latin typeface="Verdana"/>
                <a:cs typeface="Verdana"/>
              </a:rPr>
              <a:t>,u</a:t>
            </a:r>
            <a:r>
              <a:rPr sz="2400" i="1" spc="-7" baseline="-20833" dirty="0">
                <a:latin typeface="Verdana"/>
                <a:cs typeface="Verdana"/>
              </a:rPr>
              <a:t>i</a:t>
            </a:r>
            <a:r>
              <a:rPr sz="2400" spc="-7" baseline="-20833" dirty="0"/>
              <a:t>1</a:t>
            </a:r>
            <a:r>
              <a:rPr sz="2400" spc="-5" dirty="0"/>
              <a:t>,…,</a:t>
            </a:r>
            <a:r>
              <a:rPr sz="2400" i="1" spc="-5" dirty="0">
                <a:latin typeface="Verdana"/>
                <a:cs typeface="Verdana"/>
              </a:rPr>
              <a:t>u</a:t>
            </a:r>
            <a:r>
              <a:rPr sz="2400" i="1" spc="-7" baseline="-20833" dirty="0">
                <a:latin typeface="Verdana"/>
                <a:cs typeface="Verdana"/>
              </a:rPr>
              <a:t>iT</a:t>
            </a:r>
            <a:r>
              <a:rPr sz="2400" spc="-5" dirty="0"/>
              <a:t>), </a:t>
            </a:r>
            <a:r>
              <a:rPr sz="2400" i="1" dirty="0">
                <a:latin typeface="Verdana"/>
                <a:cs typeface="Verdana"/>
              </a:rPr>
              <a:t>i </a:t>
            </a:r>
            <a:r>
              <a:rPr sz="2400" spc="-10" dirty="0"/>
              <a:t>=1,…,</a:t>
            </a:r>
            <a:r>
              <a:rPr sz="2400" i="1" spc="-10" dirty="0">
                <a:latin typeface="Verdana"/>
                <a:cs typeface="Verdana"/>
              </a:rPr>
              <a:t>n</a:t>
            </a:r>
            <a:r>
              <a:rPr sz="2400" spc="-10" dirty="0"/>
              <a:t>,  </a:t>
            </a:r>
            <a:r>
              <a:rPr sz="2400" spc="-5" dirty="0"/>
              <a:t>sono i.i.d. dalla </a:t>
            </a:r>
            <a:r>
              <a:rPr sz="2400" spc="-10" dirty="0"/>
              <a:t>distribuzione</a:t>
            </a:r>
            <a:r>
              <a:rPr sz="2400" spc="85" dirty="0"/>
              <a:t> </a:t>
            </a:r>
            <a:r>
              <a:rPr sz="2400" spc="-10" dirty="0"/>
              <a:t>congiunta.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10-</a:t>
            </a:r>
            <a:fld id="{81D60167-4931-47E6-BA6A-407CBD079E47}" type="slidenum">
              <a:rPr dirty="0"/>
              <a:t>28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32740" y="1630807"/>
            <a:ext cx="8248015" cy="41116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0640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405765" algn="l"/>
                <a:tab pos="406400" algn="l"/>
              </a:tabLst>
            </a:pP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un’estensione dell’assunzione </a:t>
            </a:r>
            <a:r>
              <a:rPr sz="2000" dirty="0">
                <a:latin typeface="Verdana"/>
                <a:cs typeface="Verdana"/>
              </a:rPr>
              <a:t>2 </a:t>
            </a:r>
            <a:r>
              <a:rPr sz="2000" spc="-5" dirty="0">
                <a:latin typeface="Verdana"/>
                <a:cs typeface="Verdana"/>
              </a:rPr>
              <a:t>per la regressione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multipla</a:t>
            </a:r>
            <a:endParaRPr sz="2000">
              <a:latin typeface="Verdana"/>
              <a:cs typeface="Verdana"/>
            </a:endParaRPr>
          </a:p>
          <a:p>
            <a:pPr marL="4064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con </a:t>
            </a:r>
            <a:r>
              <a:rPr sz="2000" spc="-5" dirty="0">
                <a:latin typeface="Verdana"/>
                <a:cs typeface="Verdana"/>
              </a:rPr>
              <a:t>dati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sezionali</a:t>
            </a:r>
            <a:endParaRPr sz="2000">
              <a:latin typeface="Verdana"/>
              <a:cs typeface="Verdana"/>
            </a:endParaRPr>
          </a:p>
          <a:p>
            <a:pPr marL="406400" indent="-342900">
              <a:lnSpc>
                <a:spcPct val="100000"/>
              </a:lnSpc>
              <a:spcBef>
                <a:spcPts val="1675"/>
              </a:spcBef>
              <a:buChar char="•"/>
              <a:tabLst>
                <a:tab pos="405765" algn="l"/>
                <a:tab pos="406400" algn="l"/>
              </a:tabLst>
            </a:pP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soddisfatta </a:t>
            </a:r>
            <a:r>
              <a:rPr sz="2000" dirty="0">
                <a:latin typeface="Verdana"/>
                <a:cs typeface="Verdana"/>
              </a:rPr>
              <a:t>se </a:t>
            </a:r>
            <a:r>
              <a:rPr sz="2000" spc="-5" dirty="0">
                <a:latin typeface="Verdana"/>
                <a:cs typeface="Verdana"/>
              </a:rPr>
              <a:t>le </a:t>
            </a:r>
            <a:r>
              <a:rPr sz="2000" dirty="0">
                <a:latin typeface="Verdana"/>
                <a:cs typeface="Verdana"/>
              </a:rPr>
              <a:t>unità sono </a:t>
            </a:r>
            <a:r>
              <a:rPr sz="2000" spc="-5" dirty="0">
                <a:latin typeface="Verdana"/>
                <a:cs typeface="Verdana"/>
              </a:rPr>
              <a:t>prese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caso dalla</a:t>
            </a:r>
            <a:r>
              <a:rPr sz="2000" spc="-1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popolazione</a:t>
            </a:r>
            <a:endParaRPr sz="2000">
              <a:latin typeface="Verdana"/>
              <a:cs typeface="Verdana"/>
            </a:endParaRPr>
          </a:p>
          <a:p>
            <a:pPr marL="4064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mediante </a:t>
            </a:r>
            <a:r>
              <a:rPr sz="2000" spc="-5" dirty="0">
                <a:latin typeface="Verdana"/>
                <a:cs typeface="Verdana"/>
              </a:rPr>
              <a:t>campionamento </a:t>
            </a:r>
            <a:r>
              <a:rPr sz="2000" dirty="0">
                <a:latin typeface="Verdana"/>
                <a:cs typeface="Verdana"/>
              </a:rPr>
              <a:t>casuale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semplice.</a:t>
            </a:r>
            <a:endParaRPr sz="2000">
              <a:latin typeface="Verdana"/>
              <a:cs typeface="Verdana"/>
            </a:endParaRPr>
          </a:p>
          <a:p>
            <a:pPr marL="406400" marR="68580" indent="-342900">
              <a:lnSpc>
                <a:spcPct val="100000"/>
              </a:lnSpc>
              <a:spcBef>
                <a:spcPts val="1685"/>
              </a:spcBef>
              <a:buFont typeface="Verdana"/>
              <a:buChar char="•"/>
              <a:tabLst>
                <a:tab pos="405765" algn="l"/>
                <a:tab pos="406400" algn="l"/>
              </a:tabLst>
            </a:pPr>
            <a:r>
              <a:rPr sz="2000" b="1" i="1" spc="-5" dirty="0">
                <a:latin typeface="Verdana"/>
                <a:cs typeface="Verdana"/>
              </a:rPr>
              <a:t>Non </a:t>
            </a:r>
            <a:r>
              <a:rPr sz="2000" spc="-5" dirty="0">
                <a:latin typeface="Verdana"/>
                <a:cs typeface="Verdana"/>
              </a:rPr>
              <a:t>richiede </a:t>
            </a:r>
            <a:r>
              <a:rPr sz="2000" dirty="0">
                <a:latin typeface="Verdana"/>
                <a:cs typeface="Verdana"/>
              </a:rPr>
              <a:t>che </a:t>
            </a:r>
            <a:r>
              <a:rPr sz="2000" spc="-5" dirty="0">
                <a:latin typeface="Verdana"/>
                <a:cs typeface="Verdana"/>
              </a:rPr>
              <a:t>le osservazioni </a:t>
            </a:r>
            <a:r>
              <a:rPr sz="2000" dirty="0">
                <a:latin typeface="Verdana"/>
                <a:cs typeface="Verdana"/>
              </a:rPr>
              <a:t>siano </a:t>
            </a:r>
            <a:r>
              <a:rPr sz="2000" spc="-5" dirty="0">
                <a:latin typeface="Verdana"/>
                <a:cs typeface="Verdana"/>
              </a:rPr>
              <a:t>i.i.d. </a:t>
            </a:r>
            <a:r>
              <a:rPr sz="2000" i="1" dirty="0">
                <a:latin typeface="Verdana"/>
                <a:cs typeface="Verdana"/>
              </a:rPr>
              <a:t>nel </a:t>
            </a:r>
            <a:r>
              <a:rPr sz="2000" i="1" spc="-5" dirty="0">
                <a:latin typeface="Verdana"/>
                <a:cs typeface="Verdana"/>
              </a:rPr>
              <a:t>tempo </a:t>
            </a:r>
            <a:r>
              <a:rPr sz="2000" spc="-5" dirty="0">
                <a:latin typeface="Verdana"/>
                <a:cs typeface="Verdana"/>
              </a:rPr>
              <a:t>per la  </a:t>
            </a:r>
            <a:r>
              <a:rPr sz="2000" dirty="0">
                <a:latin typeface="Verdana"/>
                <a:cs typeface="Verdana"/>
              </a:rPr>
              <a:t>stessa unità – </a:t>
            </a:r>
            <a:r>
              <a:rPr sz="2000" spc="-5" dirty="0">
                <a:latin typeface="Verdana"/>
                <a:cs typeface="Verdana"/>
              </a:rPr>
              <a:t>sarebbe irrealistico. </a:t>
            </a:r>
            <a:r>
              <a:rPr sz="2000" dirty="0">
                <a:latin typeface="Verdana"/>
                <a:cs typeface="Verdana"/>
              </a:rPr>
              <a:t>Il fatto che uno stato  </a:t>
            </a:r>
            <a:r>
              <a:rPr sz="2000" spc="-5" dirty="0">
                <a:latin typeface="Verdana"/>
                <a:cs typeface="Verdana"/>
              </a:rPr>
              <a:t>abbia </a:t>
            </a:r>
            <a:r>
              <a:rPr sz="2000" dirty="0">
                <a:latin typeface="Verdana"/>
                <a:cs typeface="Verdana"/>
              </a:rPr>
              <a:t>un’imposta sulla </a:t>
            </a:r>
            <a:r>
              <a:rPr sz="2000" spc="-5" dirty="0">
                <a:latin typeface="Verdana"/>
                <a:cs typeface="Verdana"/>
              </a:rPr>
              <a:t>birra elevata </a:t>
            </a:r>
            <a:r>
              <a:rPr sz="2000" dirty="0">
                <a:latin typeface="Verdana"/>
                <a:cs typeface="Verdana"/>
              </a:rPr>
              <a:t>quest’anno è un </a:t>
            </a:r>
            <a:r>
              <a:rPr sz="2000" spc="-5" dirty="0">
                <a:latin typeface="Verdana"/>
                <a:cs typeface="Verdana"/>
              </a:rPr>
              <a:t>buon  predittore del (è correlato </a:t>
            </a:r>
            <a:r>
              <a:rPr sz="2000" dirty="0">
                <a:latin typeface="Verdana"/>
                <a:cs typeface="Verdana"/>
              </a:rPr>
              <a:t>con) fatto che </a:t>
            </a:r>
            <a:r>
              <a:rPr sz="2000" spc="-5" dirty="0">
                <a:latin typeface="Verdana"/>
                <a:cs typeface="Verdana"/>
              </a:rPr>
              <a:t>avrà un’imposta  sulla birra elevata l’anno seguente. Similmente, il termine  d’errore per </a:t>
            </a:r>
            <a:r>
              <a:rPr sz="2000" dirty="0">
                <a:latin typeface="Verdana"/>
                <a:cs typeface="Verdana"/>
              </a:rPr>
              <a:t>un’unità </a:t>
            </a:r>
            <a:r>
              <a:rPr sz="2000" spc="-5" dirty="0">
                <a:latin typeface="Verdana"/>
                <a:cs typeface="Verdana"/>
              </a:rPr>
              <a:t>in </a:t>
            </a:r>
            <a:r>
              <a:rPr sz="2000" dirty="0">
                <a:latin typeface="Verdana"/>
                <a:cs typeface="Verdana"/>
              </a:rPr>
              <a:t>un anno è </a:t>
            </a:r>
            <a:r>
              <a:rPr sz="2000" spc="-5" dirty="0">
                <a:latin typeface="Verdana"/>
                <a:cs typeface="Verdana"/>
              </a:rPr>
              <a:t>plausibilmente correlato  </a:t>
            </a:r>
            <a:r>
              <a:rPr sz="2000" dirty="0">
                <a:latin typeface="Verdana"/>
                <a:cs typeface="Verdana"/>
              </a:rPr>
              <a:t>con </a:t>
            </a:r>
            <a:r>
              <a:rPr sz="2000" spc="-5" dirty="0">
                <a:latin typeface="Verdana"/>
                <a:cs typeface="Verdana"/>
              </a:rPr>
              <a:t>il </a:t>
            </a:r>
            <a:r>
              <a:rPr sz="2000" dirty="0">
                <a:latin typeface="Verdana"/>
                <a:cs typeface="Verdana"/>
              </a:rPr>
              <a:t>suo </a:t>
            </a:r>
            <a:r>
              <a:rPr sz="2000" spc="-5" dirty="0">
                <a:latin typeface="Verdana"/>
                <a:cs typeface="Verdana"/>
              </a:rPr>
              <a:t>valore l’anno dopo, </a:t>
            </a:r>
            <a:r>
              <a:rPr sz="2000" dirty="0">
                <a:latin typeface="Verdana"/>
                <a:cs typeface="Verdana"/>
              </a:rPr>
              <a:t>cioè corr(</a:t>
            </a:r>
            <a:r>
              <a:rPr sz="2000" i="1" dirty="0">
                <a:latin typeface="Verdana"/>
                <a:cs typeface="Verdana"/>
              </a:rPr>
              <a:t>u</a:t>
            </a:r>
            <a:r>
              <a:rPr sz="1950" i="1" baseline="-21367" dirty="0">
                <a:latin typeface="Verdana"/>
                <a:cs typeface="Verdana"/>
              </a:rPr>
              <a:t>it</a:t>
            </a:r>
            <a:r>
              <a:rPr sz="2000" dirty="0">
                <a:latin typeface="Verdana"/>
                <a:cs typeface="Verdana"/>
              </a:rPr>
              <a:t>, </a:t>
            </a:r>
            <a:r>
              <a:rPr sz="2000" i="1" spc="10" dirty="0">
                <a:latin typeface="Verdana"/>
                <a:cs typeface="Verdana"/>
              </a:rPr>
              <a:t>u</a:t>
            </a:r>
            <a:r>
              <a:rPr sz="1950" i="1" spc="15" baseline="-21367" dirty="0">
                <a:latin typeface="Verdana"/>
                <a:cs typeface="Verdana"/>
              </a:rPr>
              <a:t>it</a:t>
            </a:r>
            <a:r>
              <a:rPr sz="1950" spc="15" baseline="-21367" dirty="0">
                <a:latin typeface="Verdana"/>
                <a:cs typeface="Verdana"/>
              </a:rPr>
              <a:t>+1</a:t>
            </a:r>
            <a:r>
              <a:rPr sz="2000" spc="10" dirty="0">
                <a:latin typeface="Verdana"/>
                <a:cs typeface="Verdana"/>
              </a:rPr>
              <a:t>) </a:t>
            </a:r>
            <a:r>
              <a:rPr sz="2000" dirty="0">
                <a:latin typeface="Verdana"/>
                <a:cs typeface="Verdana"/>
              </a:rPr>
              <a:t>è  </a:t>
            </a:r>
            <a:r>
              <a:rPr sz="2000" spc="-5" dirty="0">
                <a:latin typeface="Verdana"/>
                <a:cs typeface="Verdana"/>
              </a:rPr>
              <a:t>plausibilmente diverso da</a:t>
            </a:r>
            <a:r>
              <a:rPr sz="200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zero.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78765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Autocorrelazione (correlazione</a:t>
            </a:r>
            <a:r>
              <a:rPr spc="40" dirty="0"/>
              <a:t> </a:t>
            </a:r>
            <a:r>
              <a:rPr spc="-5" dirty="0"/>
              <a:t>seriale)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10-</a:t>
            </a:r>
            <a:fld id="{81D60167-4931-47E6-BA6A-407CBD079E47}" type="slidenum">
              <a:rPr dirty="0"/>
              <a:t>29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2740" y="1630807"/>
            <a:ext cx="8337550" cy="39287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00" marR="120650">
              <a:lnSpc>
                <a:spcPct val="100000"/>
              </a:lnSpc>
              <a:spcBef>
                <a:spcPts val="105"/>
              </a:spcBef>
              <a:tabLst>
                <a:tab pos="5940425" algn="l"/>
              </a:tabLst>
            </a:pPr>
            <a:r>
              <a:rPr sz="2000" dirty="0">
                <a:latin typeface="Verdana"/>
                <a:cs typeface="Verdana"/>
              </a:rPr>
              <a:t>Supponiamo che una </a:t>
            </a:r>
            <a:r>
              <a:rPr sz="2000" spc="-5" dirty="0">
                <a:latin typeface="Verdana"/>
                <a:cs typeface="Verdana"/>
              </a:rPr>
              <a:t>variabile </a:t>
            </a:r>
            <a:r>
              <a:rPr sz="2000" i="1" dirty="0">
                <a:latin typeface="Verdana"/>
                <a:cs typeface="Verdana"/>
              </a:rPr>
              <a:t>Z </a:t>
            </a:r>
            <a:r>
              <a:rPr sz="2000" dirty="0">
                <a:latin typeface="Verdana"/>
                <a:cs typeface="Verdana"/>
              </a:rPr>
              <a:t>sia </a:t>
            </a:r>
            <a:r>
              <a:rPr sz="2000" spc="-5" dirty="0">
                <a:latin typeface="Verdana"/>
                <a:cs typeface="Verdana"/>
              </a:rPr>
              <a:t>osservata in diverse date </a:t>
            </a:r>
            <a:r>
              <a:rPr sz="2000" i="1" dirty="0">
                <a:latin typeface="Verdana"/>
                <a:cs typeface="Verdana"/>
              </a:rPr>
              <a:t>t</a:t>
            </a:r>
            <a:r>
              <a:rPr sz="2000" dirty="0">
                <a:latin typeface="Verdana"/>
                <a:cs typeface="Verdana"/>
              </a:rPr>
              <a:t>,  </a:t>
            </a:r>
            <a:r>
              <a:rPr sz="2000" spc="-5" dirty="0">
                <a:latin typeface="Verdana"/>
                <a:cs typeface="Verdana"/>
              </a:rPr>
              <a:t>perciò </a:t>
            </a:r>
            <a:r>
              <a:rPr sz="2000" spc="-10" dirty="0">
                <a:latin typeface="Verdana"/>
                <a:cs typeface="Verdana"/>
              </a:rPr>
              <a:t>le </a:t>
            </a:r>
            <a:r>
              <a:rPr sz="2000" spc="-5" dirty="0">
                <a:latin typeface="Verdana"/>
                <a:cs typeface="Verdana"/>
              </a:rPr>
              <a:t>osservazioni </a:t>
            </a:r>
            <a:r>
              <a:rPr sz="2000" dirty="0">
                <a:latin typeface="Verdana"/>
                <a:cs typeface="Verdana"/>
              </a:rPr>
              <a:t>sono su </a:t>
            </a:r>
            <a:r>
              <a:rPr sz="2000" i="1" dirty="0">
                <a:latin typeface="Verdana"/>
                <a:cs typeface="Verdana"/>
              </a:rPr>
              <a:t>Z</a:t>
            </a:r>
            <a:r>
              <a:rPr sz="1950" i="1" baseline="-21367" dirty="0">
                <a:latin typeface="Verdana"/>
                <a:cs typeface="Verdana"/>
              </a:rPr>
              <a:t>t</a:t>
            </a:r>
            <a:r>
              <a:rPr sz="2000" dirty="0">
                <a:latin typeface="Verdana"/>
                <a:cs typeface="Verdana"/>
              </a:rPr>
              <a:t>, </a:t>
            </a:r>
            <a:r>
              <a:rPr sz="2000" i="1" dirty="0">
                <a:latin typeface="Verdana"/>
                <a:cs typeface="Verdana"/>
              </a:rPr>
              <a:t>t </a:t>
            </a:r>
            <a:r>
              <a:rPr sz="2000" dirty="0">
                <a:latin typeface="Verdana"/>
                <a:cs typeface="Verdana"/>
              </a:rPr>
              <a:t>= 1,…,</a:t>
            </a:r>
            <a:r>
              <a:rPr sz="2000" spc="-5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T</a:t>
            </a:r>
            <a:r>
              <a:rPr sz="2000" dirty="0">
                <a:latin typeface="Verdana"/>
                <a:cs typeface="Verdana"/>
              </a:rPr>
              <a:t>.	</a:t>
            </a:r>
            <a:r>
              <a:rPr sz="2000" spc="-5" dirty="0">
                <a:latin typeface="Verdana"/>
                <a:cs typeface="Verdana"/>
              </a:rPr>
              <a:t>(consideriamo  </a:t>
            </a:r>
            <a:r>
              <a:rPr sz="2000" dirty="0">
                <a:latin typeface="Verdana"/>
                <a:cs typeface="Verdana"/>
              </a:rPr>
              <a:t>che vi </a:t>
            </a:r>
            <a:r>
              <a:rPr sz="2000" spc="-5" dirty="0">
                <a:latin typeface="Verdana"/>
                <a:cs typeface="Verdana"/>
              </a:rPr>
              <a:t>sia </a:t>
            </a:r>
            <a:r>
              <a:rPr sz="2000" dirty="0">
                <a:latin typeface="Verdana"/>
                <a:cs typeface="Verdana"/>
              </a:rPr>
              <a:t>una </a:t>
            </a:r>
            <a:r>
              <a:rPr sz="2000" spc="-5" dirty="0">
                <a:latin typeface="Verdana"/>
                <a:cs typeface="Verdana"/>
              </a:rPr>
              <a:t>sola </a:t>
            </a:r>
            <a:r>
              <a:rPr sz="2000" dirty="0">
                <a:latin typeface="Verdana"/>
                <a:cs typeface="Verdana"/>
              </a:rPr>
              <a:t>unità). </a:t>
            </a:r>
            <a:r>
              <a:rPr sz="2000" spc="-5" dirty="0">
                <a:latin typeface="Verdana"/>
                <a:cs typeface="Verdana"/>
              </a:rPr>
              <a:t>Allora </a:t>
            </a:r>
            <a:r>
              <a:rPr sz="2000" i="1" spc="5" dirty="0">
                <a:latin typeface="Verdana"/>
                <a:cs typeface="Verdana"/>
              </a:rPr>
              <a:t>Z</a:t>
            </a:r>
            <a:r>
              <a:rPr sz="1950" i="1" spc="7" baseline="-21367" dirty="0">
                <a:latin typeface="Verdana"/>
                <a:cs typeface="Verdana"/>
              </a:rPr>
              <a:t>t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detta </a:t>
            </a:r>
            <a:r>
              <a:rPr sz="2000" b="1" i="1" spc="-5" dirty="0">
                <a:latin typeface="Verdana"/>
                <a:cs typeface="Verdana"/>
              </a:rPr>
              <a:t>autocorrelata </a:t>
            </a:r>
            <a:r>
              <a:rPr sz="2000" dirty="0">
                <a:latin typeface="Verdana"/>
                <a:cs typeface="Verdana"/>
              </a:rPr>
              <a:t>o  </a:t>
            </a:r>
            <a:r>
              <a:rPr sz="2000" b="1" i="1" spc="-5" dirty="0">
                <a:latin typeface="Verdana"/>
                <a:cs typeface="Verdana"/>
              </a:rPr>
              <a:t>serialmente correlata </a:t>
            </a:r>
            <a:r>
              <a:rPr sz="2000" dirty="0">
                <a:latin typeface="Verdana"/>
                <a:cs typeface="Verdana"/>
              </a:rPr>
              <a:t>se corr(</a:t>
            </a:r>
            <a:r>
              <a:rPr sz="2000" i="1" dirty="0">
                <a:latin typeface="Verdana"/>
                <a:cs typeface="Verdana"/>
              </a:rPr>
              <a:t>Z</a:t>
            </a:r>
            <a:r>
              <a:rPr sz="1950" i="1" baseline="-21367" dirty="0">
                <a:latin typeface="Verdana"/>
                <a:cs typeface="Verdana"/>
              </a:rPr>
              <a:t>t</a:t>
            </a:r>
            <a:r>
              <a:rPr sz="2000" dirty="0">
                <a:latin typeface="Verdana"/>
                <a:cs typeface="Verdana"/>
              </a:rPr>
              <a:t>, </a:t>
            </a:r>
            <a:r>
              <a:rPr sz="2000" i="1" spc="5" dirty="0">
                <a:latin typeface="Verdana"/>
                <a:cs typeface="Verdana"/>
              </a:rPr>
              <a:t>Z</a:t>
            </a:r>
            <a:r>
              <a:rPr sz="1950" i="1" spc="7" baseline="-21367" dirty="0">
                <a:latin typeface="Verdana"/>
                <a:cs typeface="Verdana"/>
              </a:rPr>
              <a:t>t</a:t>
            </a:r>
            <a:r>
              <a:rPr sz="1950" spc="7" baseline="-21367" dirty="0">
                <a:latin typeface="Verdana"/>
                <a:cs typeface="Verdana"/>
              </a:rPr>
              <a:t>+</a:t>
            </a:r>
            <a:r>
              <a:rPr sz="1950" i="1" spc="7" baseline="-21367" dirty="0">
                <a:latin typeface="Verdana"/>
                <a:cs typeface="Verdana"/>
              </a:rPr>
              <a:t>j</a:t>
            </a:r>
            <a:r>
              <a:rPr sz="2000" spc="5" dirty="0">
                <a:latin typeface="Verdana"/>
                <a:cs typeface="Verdana"/>
              </a:rPr>
              <a:t>) </a:t>
            </a:r>
            <a:r>
              <a:rPr sz="2000" dirty="0">
                <a:latin typeface="Verdana"/>
                <a:cs typeface="Verdana"/>
              </a:rPr>
              <a:t>≠ 0 </a:t>
            </a:r>
            <a:r>
              <a:rPr sz="2000" spc="-5" dirty="0">
                <a:latin typeface="Verdana"/>
                <a:cs typeface="Verdana"/>
              </a:rPr>
              <a:t>per date </a:t>
            </a:r>
            <a:r>
              <a:rPr sz="2000" i="1" dirty="0">
                <a:latin typeface="Verdana"/>
                <a:cs typeface="Verdana"/>
              </a:rPr>
              <a:t>j </a:t>
            </a:r>
            <a:r>
              <a:rPr sz="2000" dirty="0">
                <a:latin typeface="Verdana"/>
                <a:cs typeface="Verdana"/>
              </a:rPr>
              <a:t>≠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0.</a:t>
            </a:r>
            <a:endParaRPr sz="2000">
              <a:latin typeface="Verdana"/>
              <a:cs typeface="Verdana"/>
            </a:endParaRPr>
          </a:p>
          <a:p>
            <a:pPr marL="4064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405765" algn="l"/>
                <a:tab pos="406400" algn="l"/>
              </a:tabLst>
            </a:pPr>
            <a:r>
              <a:rPr sz="2000" spc="-5" dirty="0">
                <a:latin typeface="Verdana"/>
                <a:cs typeface="Verdana"/>
              </a:rPr>
              <a:t>“Autocorrelazione” </a:t>
            </a:r>
            <a:r>
              <a:rPr sz="2000" dirty="0">
                <a:latin typeface="Verdana"/>
                <a:cs typeface="Verdana"/>
              </a:rPr>
              <a:t>significa </a:t>
            </a:r>
            <a:r>
              <a:rPr sz="2000" spc="-5" dirty="0">
                <a:latin typeface="Verdana"/>
                <a:cs typeface="Verdana"/>
              </a:rPr>
              <a:t>correlazione </a:t>
            </a:r>
            <a:r>
              <a:rPr sz="2000" dirty="0">
                <a:latin typeface="Verdana"/>
                <a:cs typeface="Verdana"/>
              </a:rPr>
              <a:t>con se</a:t>
            </a:r>
            <a:r>
              <a:rPr sz="2000" spc="-1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stesso.</a:t>
            </a:r>
            <a:endParaRPr sz="2000">
              <a:latin typeface="Verdana"/>
              <a:cs typeface="Verdana"/>
            </a:endParaRPr>
          </a:p>
          <a:p>
            <a:pPr marL="4064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405765" algn="l"/>
                <a:tab pos="406400" algn="l"/>
              </a:tabLst>
            </a:pPr>
            <a:r>
              <a:rPr sz="2000" dirty="0">
                <a:latin typeface="Verdana"/>
                <a:cs typeface="Verdana"/>
              </a:rPr>
              <a:t>cov(</a:t>
            </a:r>
            <a:r>
              <a:rPr sz="2000" i="1" dirty="0">
                <a:latin typeface="Verdana"/>
                <a:cs typeface="Verdana"/>
              </a:rPr>
              <a:t>Z</a:t>
            </a:r>
            <a:r>
              <a:rPr sz="1950" i="1" baseline="-21367" dirty="0">
                <a:latin typeface="Verdana"/>
                <a:cs typeface="Verdana"/>
              </a:rPr>
              <a:t>t</a:t>
            </a:r>
            <a:r>
              <a:rPr sz="2000" dirty="0">
                <a:latin typeface="Verdana"/>
                <a:cs typeface="Verdana"/>
              </a:rPr>
              <a:t>, </a:t>
            </a:r>
            <a:r>
              <a:rPr sz="2000" i="1" spc="5" dirty="0">
                <a:latin typeface="Verdana"/>
                <a:cs typeface="Verdana"/>
              </a:rPr>
              <a:t>Z</a:t>
            </a:r>
            <a:r>
              <a:rPr sz="1950" i="1" spc="7" baseline="-21367" dirty="0">
                <a:latin typeface="Verdana"/>
                <a:cs typeface="Verdana"/>
              </a:rPr>
              <a:t>t</a:t>
            </a:r>
            <a:r>
              <a:rPr sz="1950" spc="7" baseline="-21367" dirty="0">
                <a:latin typeface="Verdana"/>
                <a:cs typeface="Verdana"/>
              </a:rPr>
              <a:t>+</a:t>
            </a:r>
            <a:r>
              <a:rPr sz="1950" i="1" spc="7" baseline="-21367" dirty="0">
                <a:latin typeface="Verdana"/>
                <a:cs typeface="Verdana"/>
              </a:rPr>
              <a:t>j</a:t>
            </a:r>
            <a:r>
              <a:rPr sz="2000" spc="5" dirty="0">
                <a:latin typeface="Verdana"/>
                <a:cs typeface="Verdana"/>
              </a:rPr>
              <a:t>)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detta </a:t>
            </a:r>
            <a:r>
              <a:rPr sz="2000" b="1" i="1" spc="-5" dirty="0">
                <a:latin typeface="Verdana"/>
                <a:cs typeface="Verdana"/>
              </a:rPr>
              <a:t>j-esima </a:t>
            </a:r>
            <a:r>
              <a:rPr sz="2000" b="1" i="1" dirty="0">
                <a:latin typeface="Verdana"/>
                <a:cs typeface="Verdana"/>
              </a:rPr>
              <a:t>autocovarianza </a:t>
            </a:r>
            <a:r>
              <a:rPr sz="2000" spc="-5" dirty="0">
                <a:latin typeface="Verdana"/>
                <a:cs typeface="Verdana"/>
              </a:rPr>
              <a:t>di</a:t>
            </a:r>
            <a:r>
              <a:rPr sz="2000" spc="-40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Z</a:t>
            </a:r>
            <a:r>
              <a:rPr sz="1950" i="1" baseline="-21367" dirty="0">
                <a:latin typeface="Verdana"/>
                <a:cs typeface="Verdana"/>
              </a:rPr>
              <a:t>t</a:t>
            </a:r>
            <a:r>
              <a:rPr sz="2000" dirty="0"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  <a:p>
            <a:pPr marL="4064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405765" algn="l"/>
                <a:tab pos="406400" algn="l"/>
              </a:tabLst>
            </a:pPr>
            <a:r>
              <a:rPr sz="2000" spc="-5" dirty="0">
                <a:latin typeface="Verdana"/>
                <a:cs typeface="Verdana"/>
              </a:rPr>
              <a:t>Nell’esempio </a:t>
            </a:r>
            <a:r>
              <a:rPr sz="2000" spc="-10" dirty="0">
                <a:latin typeface="Verdana"/>
                <a:cs typeface="Verdana"/>
              </a:rPr>
              <a:t>della </a:t>
            </a:r>
            <a:r>
              <a:rPr sz="2000" spc="-5" dirty="0">
                <a:latin typeface="Verdana"/>
                <a:cs typeface="Verdana"/>
              </a:rPr>
              <a:t>guida in </a:t>
            </a:r>
            <a:r>
              <a:rPr sz="2000" dirty="0">
                <a:latin typeface="Verdana"/>
                <a:cs typeface="Verdana"/>
              </a:rPr>
              <a:t>stato </a:t>
            </a:r>
            <a:r>
              <a:rPr sz="2000" spc="-5" dirty="0">
                <a:latin typeface="Verdana"/>
                <a:cs typeface="Verdana"/>
              </a:rPr>
              <a:t>di ebbrezza, </a:t>
            </a:r>
            <a:r>
              <a:rPr sz="2000" i="1" spc="5" dirty="0">
                <a:latin typeface="Verdana"/>
                <a:cs typeface="Verdana"/>
              </a:rPr>
              <a:t>u</a:t>
            </a:r>
            <a:r>
              <a:rPr sz="1950" i="1" spc="7" baseline="-21367" dirty="0">
                <a:latin typeface="Verdana"/>
                <a:cs typeface="Verdana"/>
              </a:rPr>
              <a:t>it  </a:t>
            </a:r>
            <a:r>
              <a:rPr sz="2000" spc="-5" dirty="0">
                <a:latin typeface="Verdana"/>
                <a:cs typeface="Verdana"/>
              </a:rPr>
              <a:t>include</a:t>
            </a:r>
            <a:r>
              <a:rPr sz="2000" spc="-20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la</a:t>
            </a:r>
            <a:endParaRPr sz="2000">
              <a:latin typeface="Verdana"/>
              <a:cs typeface="Verdana"/>
            </a:endParaRPr>
          </a:p>
          <a:p>
            <a:pPr marL="406400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variabile omessa </a:t>
            </a:r>
            <a:r>
              <a:rPr sz="2000" spc="-10" dirty="0">
                <a:latin typeface="Verdana"/>
                <a:cs typeface="Verdana"/>
              </a:rPr>
              <a:t>delle </a:t>
            </a:r>
            <a:r>
              <a:rPr sz="2000" dirty="0">
                <a:latin typeface="Verdana"/>
                <a:cs typeface="Verdana"/>
              </a:rPr>
              <a:t>condizioni </a:t>
            </a:r>
            <a:r>
              <a:rPr sz="2000" spc="-5" dirty="0">
                <a:latin typeface="Verdana"/>
                <a:cs typeface="Verdana"/>
              </a:rPr>
              <a:t>meteo dell’anno per </a:t>
            </a:r>
            <a:r>
              <a:rPr sz="2000" dirty="0">
                <a:latin typeface="Verdana"/>
                <a:cs typeface="Verdana"/>
              </a:rPr>
              <a:t>lo</a:t>
            </a:r>
            <a:r>
              <a:rPr sz="2000" spc="1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stato</a:t>
            </a:r>
            <a:endParaRPr sz="2000">
              <a:latin typeface="Verdana"/>
              <a:cs typeface="Verdana"/>
            </a:endParaRPr>
          </a:p>
          <a:p>
            <a:pPr marL="747395" lvl="1" indent="-341630">
              <a:lnSpc>
                <a:spcPct val="100000"/>
              </a:lnSpc>
              <a:buFont typeface="Verdana"/>
              <a:buAutoNum type="romanLcPeriod"/>
              <a:tabLst>
                <a:tab pos="747395" algn="l"/>
                <a:tab pos="748030" algn="l"/>
              </a:tabLst>
            </a:pPr>
            <a:r>
              <a:rPr sz="2000" dirty="0">
                <a:latin typeface="Verdana"/>
                <a:cs typeface="Verdana"/>
              </a:rPr>
              <a:t>Se </a:t>
            </a:r>
            <a:r>
              <a:rPr sz="2000" spc="-5" dirty="0">
                <a:latin typeface="Verdana"/>
                <a:cs typeface="Verdana"/>
              </a:rPr>
              <a:t>gli </a:t>
            </a:r>
            <a:r>
              <a:rPr sz="2000" spc="-10" dirty="0">
                <a:latin typeface="Verdana"/>
                <a:cs typeface="Verdana"/>
              </a:rPr>
              <a:t>inverni </a:t>
            </a:r>
            <a:r>
              <a:rPr sz="2000" dirty="0">
                <a:latin typeface="Verdana"/>
                <a:cs typeface="Verdana"/>
              </a:rPr>
              <a:t>nevosi si </a:t>
            </a:r>
            <a:r>
              <a:rPr sz="2000" spc="-5" dirty="0">
                <a:latin typeface="Verdana"/>
                <a:cs typeface="Verdana"/>
              </a:rPr>
              <a:t>presentano in gruppi </a:t>
            </a:r>
            <a:r>
              <a:rPr sz="2000" dirty="0">
                <a:latin typeface="Verdana"/>
                <a:cs typeface="Verdana"/>
              </a:rPr>
              <a:t>(uno</a:t>
            </a:r>
            <a:r>
              <a:rPr sz="2000" spc="-8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segue</a:t>
            </a:r>
            <a:endParaRPr sz="2000">
              <a:latin typeface="Verdana"/>
              <a:cs typeface="Verdana"/>
            </a:endParaRPr>
          </a:p>
          <a:p>
            <a:pPr marL="406400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l’altro), allora </a:t>
            </a:r>
            <a:r>
              <a:rPr sz="2000" i="1" dirty="0">
                <a:latin typeface="Verdana"/>
                <a:cs typeface="Verdana"/>
              </a:rPr>
              <a:t>u</a:t>
            </a:r>
            <a:r>
              <a:rPr sz="1950" i="1" baseline="-21367" dirty="0">
                <a:latin typeface="Verdana"/>
                <a:cs typeface="Verdana"/>
              </a:rPr>
              <a:t>it </a:t>
            </a:r>
            <a:r>
              <a:rPr sz="2000" spc="-5" dirty="0">
                <a:latin typeface="Verdana"/>
                <a:cs typeface="Verdana"/>
              </a:rPr>
              <a:t>sarà autocorrelata</a:t>
            </a:r>
            <a:r>
              <a:rPr sz="2000" spc="-2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(</a:t>
            </a:r>
            <a:r>
              <a:rPr sz="2000" i="1" spc="-5" dirty="0">
                <a:latin typeface="Verdana"/>
                <a:cs typeface="Verdana"/>
              </a:rPr>
              <a:t>perché</a:t>
            </a:r>
            <a:r>
              <a:rPr sz="2000" spc="-5" dirty="0">
                <a:latin typeface="Verdana"/>
                <a:cs typeface="Verdana"/>
              </a:rPr>
              <a:t>?)</a:t>
            </a:r>
            <a:endParaRPr sz="2000">
              <a:latin typeface="Verdana"/>
              <a:cs typeface="Verdana"/>
            </a:endParaRPr>
          </a:p>
          <a:p>
            <a:pPr marL="4064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405765" algn="l"/>
                <a:tab pos="406400" algn="l"/>
              </a:tabLst>
            </a:pPr>
            <a:r>
              <a:rPr sz="2000" dirty="0">
                <a:latin typeface="Verdana"/>
                <a:cs typeface="Verdana"/>
              </a:rPr>
              <a:t>In </a:t>
            </a:r>
            <a:r>
              <a:rPr sz="2000" spc="-5" dirty="0">
                <a:latin typeface="Verdana"/>
                <a:cs typeface="Verdana"/>
              </a:rPr>
              <a:t>molte applicazioni </a:t>
            </a:r>
            <a:r>
              <a:rPr sz="2000" dirty="0">
                <a:latin typeface="Verdana"/>
                <a:cs typeface="Verdana"/>
              </a:rPr>
              <a:t>con </a:t>
            </a:r>
            <a:r>
              <a:rPr sz="2000" spc="-5" dirty="0">
                <a:latin typeface="Verdana"/>
                <a:cs typeface="Verdana"/>
              </a:rPr>
              <a:t>dati panel, </a:t>
            </a:r>
            <a:r>
              <a:rPr sz="2000" i="1" dirty="0">
                <a:latin typeface="Verdana"/>
                <a:cs typeface="Verdana"/>
              </a:rPr>
              <a:t>u</a:t>
            </a:r>
            <a:r>
              <a:rPr sz="1950" i="1" baseline="-21367" dirty="0">
                <a:latin typeface="Verdana"/>
                <a:cs typeface="Verdana"/>
              </a:rPr>
              <a:t>it </a:t>
            </a:r>
            <a:r>
              <a:rPr sz="2000" dirty="0">
                <a:latin typeface="Verdana"/>
                <a:cs typeface="Verdana"/>
              </a:rPr>
              <a:t>è</a:t>
            </a:r>
            <a:r>
              <a:rPr sz="2000" spc="-25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plausibilmente</a:t>
            </a:r>
            <a:endParaRPr sz="2000">
              <a:latin typeface="Verdana"/>
              <a:cs typeface="Verdana"/>
            </a:endParaRPr>
          </a:p>
          <a:p>
            <a:pPr marL="406400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autocorrelata.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58521"/>
            <a:ext cx="507111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Dati </a:t>
            </a:r>
            <a:r>
              <a:rPr spc="-5" dirty="0"/>
              <a:t>panel: </a:t>
            </a:r>
            <a:r>
              <a:rPr spc="-10" dirty="0"/>
              <a:t>cosa </a:t>
            </a:r>
            <a:r>
              <a:rPr spc="-5" dirty="0"/>
              <a:t>e </a:t>
            </a:r>
            <a:r>
              <a:rPr spc="-10" dirty="0" err="1"/>
              <a:t>perché</a:t>
            </a:r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8366506" y="6356662"/>
            <a:ext cx="516890" cy="2425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b="1" dirty="0">
                <a:latin typeface="Verdana"/>
                <a:cs typeface="Verdana"/>
              </a:rPr>
              <a:t>10-</a:t>
            </a:r>
            <a:fld id="{81D60167-4931-47E6-BA6A-407CBD079E47}" type="slidenum">
              <a:rPr sz="1400" b="1" dirty="0">
                <a:latin typeface="Verdana"/>
                <a:cs typeface="Verdana"/>
              </a:rPr>
              <a:t>3</a:t>
            </a:fld>
            <a:endParaRPr sz="14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1632330"/>
            <a:ext cx="8167370" cy="3573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 marR="898525" indent="-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Verdana"/>
                <a:cs typeface="Verdana"/>
              </a:rPr>
              <a:t>Un </a:t>
            </a:r>
            <a:r>
              <a:rPr sz="2400" b="1" i="1" spc="-5" dirty="0">
                <a:latin typeface="Verdana"/>
                <a:cs typeface="Verdana"/>
              </a:rPr>
              <a:t>panel </a:t>
            </a:r>
            <a:r>
              <a:rPr sz="2400" spc="-5" dirty="0">
                <a:latin typeface="Verdana"/>
                <a:cs typeface="Verdana"/>
              </a:rPr>
              <a:t>contiene osservazioni </a:t>
            </a:r>
            <a:r>
              <a:rPr sz="2400" dirty="0">
                <a:latin typeface="Verdana"/>
                <a:cs typeface="Verdana"/>
              </a:rPr>
              <a:t>su </a:t>
            </a:r>
            <a:r>
              <a:rPr sz="2400" spc="-5" dirty="0">
                <a:latin typeface="Verdana"/>
                <a:cs typeface="Verdana"/>
              </a:rPr>
              <a:t>più </a:t>
            </a:r>
            <a:r>
              <a:rPr sz="2400" spc="-10" dirty="0">
                <a:latin typeface="Verdana"/>
                <a:cs typeface="Verdana"/>
              </a:rPr>
              <a:t>unità  (individui, </a:t>
            </a:r>
            <a:r>
              <a:rPr sz="2400" dirty="0">
                <a:latin typeface="Verdana"/>
                <a:cs typeface="Verdana"/>
              </a:rPr>
              <a:t>stati, </a:t>
            </a:r>
            <a:r>
              <a:rPr sz="2400" spc="-10" dirty="0">
                <a:latin typeface="Verdana"/>
                <a:cs typeface="Verdana"/>
              </a:rPr>
              <a:t>imprese) in </a:t>
            </a:r>
            <a:r>
              <a:rPr sz="2400" dirty="0">
                <a:latin typeface="Verdana"/>
                <a:cs typeface="Verdana"/>
              </a:rPr>
              <a:t>cui ogni entità è  </a:t>
            </a:r>
            <a:r>
              <a:rPr sz="2400" spc="-5" dirty="0">
                <a:latin typeface="Verdana"/>
                <a:cs typeface="Verdana"/>
              </a:rPr>
              <a:t>osservata </a:t>
            </a: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dirty="0">
                <a:latin typeface="Verdana"/>
                <a:cs typeface="Verdana"/>
              </a:rPr>
              <a:t>due o </a:t>
            </a:r>
            <a:r>
              <a:rPr sz="2400" spc="-5" dirty="0">
                <a:latin typeface="Verdana"/>
                <a:cs typeface="Verdana"/>
              </a:rPr>
              <a:t>più </a:t>
            </a:r>
            <a:r>
              <a:rPr sz="2400" spc="-10" dirty="0">
                <a:latin typeface="Verdana"/>
                <a:cs typeface="Verdana"/>
              </a:rPr>
              <a:t>istanti </a:t>
            </a:r>
            <a:r>
              <a:rPr sz="2400" spc="-5" dirty="0">
                <a:latin typeface="Verdana"/>
                <a:cs typeface="Verdana"/>
              </a:rPr>
              <a:t>temporali</a:t>
            </a:r>
            <a:r>
              <a:rPr sz="2400" spc="125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diversi.</a:t>
            </a:r>
            <a:endParaRPr sz="24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  <a:spcBef>
                <a:spcPts val="575"/>
              </a:spcBef>
            </a:pPr>
            <a:r>
              <a:rPr sz="2400" i="1" spc="-5" dirty="0">
                <a:latin typeface="Verdana"/>
                <a:cs typeface="Verdana"/>
              </a:rPr>
              <a:t>Esempi</a:t>
            </a:r>
            <a:r>
              <a:rPr sz="2400" spc="-5" dirty="0">
                <a:latin typeface="Verdana"/>
                <a:cs typeface="Verdana"/>
              </a:rPr>
              <a:t>:</a:t>
            </a:r>
            <a:endParaRPr sz="2400">
              <a:latin typeface="Verdana"/>
              <a:cs typeface="Verdana"/>
            </a:endParaRPr>
          </a:p>
          <a:p>
            <a:pPr marL="756285" marR="189230" indent="-287020">
              <a:lnSpc>
                <a:spcPct val="100000"/>
              </a:lnSpc>
              <a:spcBef>
                <a:spcPts val="475"/>
              </a:spcBef>
              <a:buChar char="–"/>
              <a:tabLst>
                <a:tab pos="756920" algn="l"/>
              </a:tabLst>
            </a:pPr>
            <a:r>
              <a:rPr sz="2000" dirty="0">
                <a:latin typeface="Verdana"/>
                <a:cs typeface="Verdana"/>
              </a:rPr>
              <a:t>Dati su 420 </a:t>
            </a:r>
            <a:r>
              <a:rPr sz="2000" spc="-5" dirty="0">
                <a:latin typeface="Verdana"/>
                <a:cs typeface="Verdana"/>
              </a:rPr>
              <a:t>distretti scolastici </a:t>
            </a:r>
            <a:r>
              <a:rPr sz="2000" spc="-10" dirty="0">
                <a:latin typeface="Verdana"/>
                <a:cs typeface="Verdana"/>
              </a:rPr>
              <a:t>della </a:t>
            </a:r>
            <a:r>
              <a:rPr sz="2000" spc="-5" dirty="0">
                <a:latin typeface="Verdana"/>
                <a:cs typeface="Verdana"/>
              </a:rPr>
              <a:t>California </a:t>
            </a:r>
            <a:r>
              <a:rPr sz="2000" dirty="0">
                <a:latin typeface="Verdana"/>
                <a:cs typeface="Verdana"/>
              </a:rPr>
              <a:t>nel 1999 </a:t>
            </a:r>
            <a:r>
              <a:rPr sz="2000" i="1" dirty="0">
                <a:latin typeface="Verdana"/>
                <a:cs typeface="Verdana"/>
              </a:rPr>
              <a:t>e  ancora </a:t>
            </a:r>
            <a:r>
              <a:rPr sz="2000" dirty="0">
                <a:latin typeface="Verdana"/>
                <a:cs typeface="Verdana"/>
              </a:rPr>
              <a:t>nel 2000, </a:t>
            </a:r>
            <a:r>
              <a:rPr sz="2000" spc="-5" dirty="0">
                <a:latin typeface="Verdana"/>
                <a:cs typeface="Verdana"/>
              </a:rPr>
              <a:t>per </a:t>
            </a:r>
            <a:r>
              <a:rPr sz="2000" dirty="0">
                <a:latin typeface="Verdana"/>
                <a:cs typeface="Verdana"/>
              </a:rPr>
              <a:t>840 </a:t>
            </a:r>
            <a:r>
              <a:rPr sz="2000" spc="-5" dirty="0">
                <a:latin typeface="Verdana"/>
                <a:cs typeface="Verdana"/>
              </a:rPr>
              <a:t>osservazioni in</a:t>
            </a:r>
            <a:r>
              <a:rPr sz="2000" spc="-114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totale.</a:t>
            </a:r>
            <a:endParaRPr sz="2000">
              <a:latin typeface="Verdana"/>
              <a:cs typeface="Verdana"/>
            </a:endParaRPr>
          </a:p>
          <a:p>
            <a:pPr marL="756285" indent="-287020">
              <a:lnSpc>
                <a:spcPct val="100000"/>
              </a:lnSpc>
              <a:spcBef>
                <a:spcPts val="480"/>
              </a:spcBef>
              <a:buChar char="–"/>
              <a:tabLst>
                <a:tab pos="756920" algn="l"/>
              </a:tabLst>
            </a:pPr>
            <a:r>
              <a:rPr sz="2000" dirty="0">
                <a:latin typeface="Verdana"/>
                <a:cs typeface="Verdana"/>
              </a:rPr>
              <a:t>Dati su 50 stati USA, ognuno è </a:t>
            </a:r>
            <a:r>
              <a:rPr sz="2000" spc="-5" dirty="0">
                <a:latin typeface="Verdana"/>
                <a:cs typeface="Verdana"/>
              </a:rPr>
              <a:t>osservato per </a:t>
            </a:r>
            <a:r>
              <a:rPr sz="2000" dirty="0">
                <a:latin typeface="Verdana"/>
                <a:cs typeface="Verdana"/>
              </a:rPr>
              <a:t>3 anni,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per</a:t>
            </a:r>
            <a:endParaRPr sz="2000">
              <a:latin typeface="Verdana"/>
              <a:cs typeface="Verdana"/>
            </a:endParaRPr>
          </a:p>
          <a:p>
            <a:pPr marL="756285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un </a:t>
            </a:r>
            <a:r>
              <a:rPr sz="2000" spc="-5" dirty="0">
                <a:latin typeface="Verdana"/>
                <a:cs typeface="Verdana"/>
              </a:rPr>
              <a:t>totale di 150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osservazioni.</a:t>
            </a:r>
            <a:endParaRPr sz="2000">
              <a:latin typeface="Verdana"/>
              <a:cs typeface="Verdana"/>
            </a:endParaRPr>
          </a:p>
          <a:p>
            <a:pPr marL="756285" marR="5080" indent="-287020">
              <a:lnSpc>
                <a:spcPct val="100000"/>
              </a:lnSpc>
              <a:spcBef>
                <a:spcPts val="480"/>
              </a:spcBef>
              <a:buChar char="–"/>
              <a:tabLst>
                <a:tab pos="756920" algn="l"/>
              </a:tabLst>
            </a:pPr>
            <a:r>
              <a:rPr sz="2000" dirty="0">
                <a:latin typeface="Verdana"/>
                <a:cs typeface="Verdana"/>
              </a:rPr>
              <a:t>Dati su 1000 </a:t>
            </a:r>
            <a:r>
              <a:rPr sz="2000" spc="-5" dirty="0">
                <a:latin typeface="Verdana"/>
                <a:cs typeface="Verdana"/>
              </a:rPr>
              <a:t>individuali, in quattro mesi diversi, per </a:t>
            </a:r>
            <a:r>
              <a:rPr sz="2000" dirty="0">
                <a:latin typeface="Verdana"/>
                <a:cs typeface="Verdana"/>
              </a:rPr>
              <a:t>4000  </a:t>
            </a:r>
            <a:r>
              <a:rPr sz="2000" spc="-5" dirty="0">
                <a:latin typeface="Verdana"/>
                <a:cs typeface="Verdana"/>
              </a:rPr>
              <a:t>osservazioni in</a:t>
            </a:r>
            <a:r>
              <a:rPr sz="2000" spc="-4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totale.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Sotto </a:t>
            </a:r>
            <a:r>
              <a:rPr spc="-5" dirty="0"/>
              <a:t>le assunzioni </a:t>
            </a:r>
            <a:r>
              <a:rPr spc="-10" dirty="0"/>
              <a:t>dei </a:t>
            </a:r>
            <a:r>
              <a:rPr spc="-5" dirty="0"/>
              <a:t>minimi </a:t>
            </a:r>
            <a:r>
              <a:rPr spc="-10" dirty="0"/>
              <a:t>quadrati  </a:t>
            </a:r>
            <a:r>
              <a:rPr spc="-5" dirty="0"/>
              <a:t>per dati</a:t>
            </a:r>
            <a:r>
              <a:rPr spc="20" dirty="0"/>
              <a:t> </a:t>
            </a:r>
            <a:r>
              <a:rPr spc="-10" dirty="0"/>
              <a:t>panel: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10-</a:t>
            </a:r>
            <a:fld id="{81D60167-4931-47E6-BA6A-407CBD079E47}" type="slidenum">
              <a:rPr dirty="0"/>
              <a:t>30</a:t>
            </a:fld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8234" y="1810639"/>
            <a:ext cx="8112759" cy="4610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3065" marR="161925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Verdana"/>
                <a:cs typeface="Verdana"/>
              </a:rPr>
              <a:t>distorto, consistente </a:t>
            </a:r>
            <a:r>
              <a:rPr sz="2400" dirty="0">
                <a:latin typeface="Verdana"/>
                <a:cs typeface="Verdana"/>
              </a:rPr>
              <a:t>e ha </a:t>
            </a:r>
            <a:r>
              <a:rPr sz="2400" spc="-5" dirty="0">
                <a:latin typeface="Verdana"/>
                <a:cs typeface="Verdana"/>
              </a:rPr>
              <a:t>distribuzione asintotica  normale</a:t>
            </a:r>
            <a:endParaRPr sz="2400">
              <a:latin typeface="Verdana"/>
              <a:cs typeface="Verdana"/>
            </a:endParaRPr>
          </a:p>
          <a:p>
            <a:pPr marL="393065" marR="586105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93065" algn="l"/>
                <a:tab pos="393700" algn="l"/>
              </a:tabLst>
            </a:pPr>
            <a:r>
              <a:rPr sz="2400" spc="-10" dirty="0">
                <a:latin typeface="Verdana"/>
                <a:cs typeface="Verdana"/>
              </a:rPr>
              <a:t>Tuttavia, </a:t>
            </a:r>
            <a:r>
              <a:rPr sz="2400" dirty="0">
                <a:latin typeface="Verdana"/>
                <a:cs typeface="Verdana"/>
              </a:rPr>
              <a:t>i consueti </a:t>
            </a:r>
            <a:r>
              <a:rPr sz="2400" spc="-5" dirty="0">
                <a:latin typeface="Verdana"/>
                <a:cs typeface="Verdana"/>
              </a:rPr>
              <a:t>errori </a:t>
            </a:r>
            <a:r>
              <a:rPr sz="2400" dirty="0">
                <a:latin typeface="Verdana"/>
                <a:cs typeface="Verdana"/>
              </a:rPr>
              <a:t>standard </a:t>
            </a:r>
            <a:r>
              <a:rPr sz="2400" spc="-5" dirty="0">
                <a:latin typeface="Verdana"/>
                <a:cs typeface="Verdana"/>
              </a:rPr>
              <a:t>OLS (sia di  omoschedasticità </a:t>
            </a:r>
            <a:r>
              <a:rPr sz="2400" dirty="0">
                <a:latin typeface="Verdana"/>
                <a:cs typeface="Verdana"/>
              </a:rPr>
              <a:t>pura sia </a:t>
            </a:r>
            <a:r>
              <a:rPr sz="2400" spc="-5" dirty="0">
                <a:latin typeface="Verdana"/>
                <a:cs typeface="Verdana"/>
              </a:rPr>
              <a:t>robusti  all’eteroschedasticità) saranno </a:t>
            </a: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spc="-5" dirty="0">
                <a:latin typeface="Verdana"/>
                <a:cs typeface="Verdana"/>
              </a:rPr>
              <a:t>generale  sbagliati perché </a:t>
            </a:r>
            <a:r>
              <a:rPr sz="2400" dirty="0">
                <a:latin typeface="Verdana"/>
                <a:cs typeface="Verdana"/>
              </a:rPr>
              <a:t>assumono che </a:t>
            </a:r>
            <a:r>
              <a:rPr sz="2400" i="1" dirty="0">
                <a:latin typeface="Verdana"/>
                <a:cs typeface="Verdana"/>
              </a:rPr>
              <a:t>u</a:t>
            </a:r>
            <a:r>
              <a:rPr sz="2400" i="1" baseline="-20833" dirty="0">
                <a:latin typeface="Verdana"/>
                <a:cs typeface="Verdana"/>
              </a:rPr>
              <a:t>it </a:t>
            </a:r>
            <a:r>
              <a:rPr sz="2400" dirty="0">
                <a:latin typeface="Verdana"/>
                <a:cs typeface="Verdana"/>
              </a:rPr>
              <a:t>non </a:t>
            </a:r>
            <a:r>
              <a:rPr sz="2400" spc="-5" dirty="0">
                <a:latin typeface="Verdana"/>
                <a:cs typeface="Verdana"/>
              </a:rPr>
              <a:t>sia  </a:t>
            </a:r>
            <a:r>
              <a:rPr sz="2400" spc="-10" dirty="0">
                <a:latin typeface="Verdana"/>
                <a:cs typeface="Verdana"/>
              </a:rPr>
              <a:t>serialmente</a:t>
            </a:r>
            <a:r>
              <a:rPr sz="2400" spc="1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correlata.</a:t>
            </a:r>
            <a:endParaRPr sz="2400">
              <a:latin typeface="Verdana"/>
              <a:cs typeface="Verdana"/>
            </a:endParaRPr>
          </a:p>
          <a:p>
            <a:pPr marL="794385" marR="255270" lvl="1" indent="-287020">
              <a:lnSpc>
                <a:spcPct val="100000"/>
              </a:lnSpc>
              <a:spcBef>
                <a:spcPts val="475"/>
              </a:spcBef>
              <a:buChar char="–"/>
              <a:tabLst>
                <a:tab pos="795020" algn="l"/>
              </a:tabLst>
            </a:pPr>
            <a:r>
              <a:rPr sz="2000" dirty="0">
                <a:latin typeface="Verdana"/>
                <a:cs typeface="Verdana"/>
              </a:rPr>
              <a:t>In </a:t>
            </a:r>
            <a:r>
              <a:rPr sz="2000" spc="-5" dirty="0">
                <a:latin typeface="Verdana"/>
                <a:cs typeface="Verdana"/>
              </a:rPr>
              <a:t>pratica, gli errori </a:t>
            </a:r>
            <a:r>
              <a:rPr sz="2000" dirty="0">
                <a:latin typeface="Verdana"/>
                <a:cs typeface="Verdana"/>
              </a:rPr>
              <a:t>standard </a:t>
            </a:r>
            <a:r>
              <a:rPr sz="2000" spc="-5" dirty="0">
                <a:latin typeface="Verdana"/>
                <a:cs typeface="Verdana"/>
              </a:rPr>
              <a:t>OLS </a:t>
            </a:r>
            <a:r>
              <a:rPr sz="2000" dirty="0">
                <a:latin typeface="Verdana"/>
                <a:cs typeface="Verdana"/>
              </a:rPr>
              <a:t>spesso sottostimano  </a:t>
            </a:r>
            <a:r>
              <a:rPr sz="2000" spc="-5" dirty="0">
                <a:latin typeface="Verdana"/>
                <a:cs typeface="Verdana"/>
              </a:rPr>
              <a:t>l’incertezza del campionamento reale: </a:t>
            </a:r>
            <a:r>
              <a:rPr sz="2000" dirty="0">
                <a:latin typeface="Verdana"/>
                <a:cs typeface="Verdana"/>
              </a:rPr>
              <a:t>se </a:t>
            </a:r>
            <a:r>
              <a:rPr sz="2000" i="1" dirty="0">
                <a:latin typeface="Verdana"/>
                <a:cs typeface="Verdana"/>
              </a:rPr>
              <a:t>u</a:t>
            </a:r>
            <a:r>
              <a:rPr sz="1950" i="1" baseline="-21367" dirty="0">
                <a:latin typeface="Verdana"/>
                <a:cs typeface="Verdana"/>
              </a:rPr>
              <a:t>it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correlato  </a:t>
            </a:r>
            <a:r>
              <a:rPr sz="2000" dirty="0">
                <a:latin typeface="Verdana"/>
                <a:cs typeface="Verdana"/>
              </a:rPr>
              <a:t>nel </a:t>
            </a:r>
            <a:r>
              <a:rPr sz="2000" spc="-5" dirty="0">
                <a:latin typeface="Verdana"/>
                <a:cs typeface="Verdana"/>
              </a:rPr>
              <a:t>tempo, </a:t>
            </a:r>
            <a:r>
              <a:rPr sz="2000" dirty="0">
                <a:latin typeface="Verdana"/>
                <a:cs typeface="Verdana"/>
              </a:rPr>
              <a:t>non si hanno </a:t>
            </a:r>
            <a:r>
              <a:rPr sz="2000" spc="-5" dirty="0">
                <a:latin typeface="Verdana"/>
                <a:cs typeface="Verdana"/>
              </a:rPr>
              <a:t>molte informazioni (molta  variazione casuale) </a:t>
            </a:r>
            <a:r>
              <a:rPr sz="2000" dirty="0">
                <a:latin typeface="Verdana"/>
                <a:cs typeface="Verdana"/>
              </a:rPr>
              <a:t>come si </a:t>
            </a:r>
            <a:r>
              <a:rPr sz="2000" spc="-5" dirty="0">
                <a:latin typeface="Verdana"/>
                <a:cs typeface="Verdana"/>
              </a:rPr>
              <a:t>avrebbero </a:t>
            </a:r>
            <a:r>
              <a:rPr sz="2000" dirty="0">
                <a:latin typeface="Verdana"/>
                <a:cs typeface="Verdana"/>
              </a:rPr>
              <a:t>se </a:t>
            </a:r>
            <a:r>
              <a:rPr sz="2000" i="1" dirty="0">
                <a:latin typeface="Verdana"/>
                <a:cs typeface="Verdana"/>
              </a:rPr>
              <a:t>u</a:t>
            </a:r>
            <a:r>
              <a:rPr sz="1950" i="1" baseline="-21367" dirty="0">
                <a:latin typeface="Verdana"/>
                <a:cs typeface="Verdana"/>
              </a:rPr>
              <a:t>it </a:t>
            </a:r>
            <a:r>
              <a:rPr sz="2000" dirty="0">
                <a:latin typeface="Verdana"/>
                <a:cs typeface="Verdana"/>
              </a:rPr>
              <a:t>fosse  </a:t>
            </a:r>
            <a:r>
              <a:rPr sz="2000" spc="-10" dirty="0">
                <a:latin typeface="Verdana"/>
                <a:cs typeface="Verdana"/>
              </a:rPr>
              <a:t>incorrelata.</a:t>
            </a:r>
            <a:endParaRPr sz="2000">
              <a:latin typeface="Verdana"/>
              <a:cs typeface="Verdana"/>
            </a:endParaRPr>
          </a:p>
          <a:p>
            <a:pPr marL="794385" lvl="1" indent="-287020">
              <a:lnSpc>
                <a:spcPct val="100000"/>
              </a:lnSpc>
              <a:spcBef>
                <a:spcPts val="484"/>
              </a:spcBef>
              <a:buChar char="–"/>
              <a:tabLst>
                <a:tab pos="795020" algn="l"/>
              </a:tabLst>
            </a:pPr>
            <a:r>
              <a:rPr sz="2000" dirty="0">
                <a:latin typeface="Verdana"/>
                <a:cs typeface="Verdana"/>
              </a:rPr>
              <a:t>Il </a:t>
            </a:r>
            <a:r>
              <a:rPr sz="2000" spc="-5" dirty="0">
                <a:latin typeface="Verdana"/>
                <a:cs typeface="Verdana"/>
              </a:rPr>
              <a:t>problema </a:t>
            </a:r>
            <a:r>
              <a:rPr sz="2000" dirty="0">
                <a:latin typeface="Verdana"/>
                <a:cs typeface="Verdana"/>
              </a:rPr>
              <a:t>si </a:t>
            </a:r>
            <a:r>
              <a:rPr sz="2000" spc="-5" dirty="0">
                <a:latin typeface="Verdana"/>
                <a:cs typeface="Verdana"/>
              </a:rPr>
              <a:t>risolve </a:t>
            </a:r>
            <a:r>
              <a:rPr sz="2000" dirty="0">
                <a:latin typeface="Verdana"/>
                <a:cs typeface="Verdana"/>
              </a:rPr>
              <a:t>usando </a:t>
            </a:r>
            <a:r>
              <a:rPr sz="2000" spc="-5" dirty="0">
                <a:latin typeface="Verdana"/>
                <a:cs typeface="Verdana"/>
              </a:rPr>
              <a:t>errori </a:t>
            </a:r>
            <a:r>
              <a:rPr sz="2000" dirty="0">
                <a:latin typeface="Verdana"/>
                <a:cs typeface="Verdana"/>
              </a:rPr>
              <a:t>standard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“clustered”.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33440" y="1672832"/>
            <a:ext cx="106680" cy="22097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250" spc="10" dirty="0">
                <a:latin typeface="Times New Roman"/>
                <a:cs typeface="Times New Roman"/>
              </a:rPr>
              <a:t>1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8234" y="1444878"/>
            <a:ext cx="69361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37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93065" algn="l"/>
                <a:tab pos="393700" algn="l"/>
                <a:tab pos="6036310" algn="l"/>
              </a:tabLst>
            </a:pPr>
            <a:r>
              <a:rPr sz="2400" dirty="0">
                <a:latin typeface="Verdana"/>
                <a:cs typeface="Verdana"/>
              </a:rPr>
              <a:t>Lo </a:t>
            </a:r>
            <a:r>
              <a:rPr sz="2400" spc="-5" dirty="0">
                <a:latin typeface="Verdana"/>
                <a:cs typeface="Verdana"/>
              </a:rPr>
              <a:t>stimatore OLS con effetto</a:t>
            </a:r>
            <a:r>
              <a:rPr sz="2400" spc="16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fisso</a:t>
            </a:r>
            <a:r>
              <a:rPr sz="2400" spc="-450" dirty="0">
                <a:latin typeface="Verdana"/>
                <a:cs typeface="Verdana"/>
              </a:rPr>
              <a:t> </a:t>
            </a:r>
            <a:r>
              <a:rPr sz="3450" i="1" spc="-630" baseline="-2415" dirty="0">
                <a:latin typeface="Symbol"/>
                <a:cs typeface="Symbol"/>
              </a:rPr>
              <a:t></a:t>
            </a:r>
            <a:r>
              <a:rPr sz="3300" spc="-630" baseline="16414" dirty="0">
                <a:latin typeface="Times New Roman"/>
                <a:cs typeface="Times New Roman"/>
              </a:rPr>
              <a:t>ˆ	</a:t>
            </a:r>
            <a:r>
              <a:rPr sz="2400" dirty="0">
                <a:latin typeface="Verdana"/>
                <a:cs typeface="Verdana"/>
              </a:rPr>
              <a:t>è</a:t>
            </a:r>
            <a:r>
              <a:rPr sz="2400" spc="-7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non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72199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Errori standard per dati</a:t>
            </a:r>
            <a:r>
              <a:rPr spc="90" dirty="0"/>
              <a:t> </a:t>
            </a:r>
            <a:r>
              <a:rPr spc="-5" dirty="0"/>
              <a:t>raggruppati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10-</a:t>
            </a:r>
            <a:fld id="{81D60167-4931-47E6-BA6A-407CBD079E47}" type="slidenum">
              <a:rPr dirty="0"/>
              <a:t>31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1632330"/>
            <a:ext cx="807465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Verdana"/>
                <a:cs typeface="Verdana"/>
              </a:rPr>
              <a:t>Gli errori </a:t>
            </a:r>
            <a:r>
              <a:rPr sz="2400" dirty="0">
                <a:latin typeface="Verdana"/>
                <a:cs typeface="Verdana"/>
              </a:rPr>
              <a:t>standard </a:t>
            </a:r>
            <a:r>
              <a:rPr sz="2400" spc="-5" dirty="0">
                <a:latin typeface="Verdana"/>
                <a:cs typeface="Verdana"/>
              </a:rPr>
              <a:t>per </a:t>
            </a:r>
            <a:r>
              <a:rPr sz="2400" dirty="0">
                <a:latin typeface="Verdana"/>
                <a:cs typeface="Verdana"/>
              </a:rPr>
              <a:t>dati </a:t>
            </a:r>
            <a:r>
              <a:rPr sz="2400" spc="-5" dirty="0">
                <a:latin typeface="Verdana"/>
                <a:cs typeface="Verdana"/>
              </a:rPr>
              <a:t>raggruppati </a:t>
            </a:r>
            <a:r>
              <a:rPr sz="2400" dirty="0">
                <a:latin typeface="Verdana"/>
                <a:cs typeface="Verdana"/>
              </a:rPr>
              <a:t>stimano</a:t>
            </a:r>
            <a:r>
              <a:rPr sz="2400" spc="114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la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540" y="2363851"/>
            <a:ext cx="779653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53365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Verdana"/>
                <a:cs typeface="Verdana"/>
              </a:rPr>
              <a:t>unità </a:t>
            </a:r>
            <a:r>
              <a:rPr sz="2400" dirty="0">
                <a:latin typeface="Verdana"/>
                <a:cs typeface="Verdana"/>
              </a:rPr>
              <a:t>ma sono </a:t>
            </a:r>
            <a:r>
              <a:rPr sz="2400" spc="-5" dirty="0">
                <a:latin typeface="Verdana"/>
                <a:cs typeface="Verdana"/>
              </a:rPr>
              <a:t>potenzialmente autocorrelate </a:t>
            </a:r>
            <a:r>
              <a:rPr sz="2400" spc="-15" dirty="0">
                <a:latin typeface="Verdana"/>
                <a:cs typeface="Verdana"/>
              </a:rPr>
              <a:t>in  </a:t>
            </a:r>
            <a:r>
              <a:rPr sz="2400" dirty="0">
                <a:latin typeface="Verdana"/>
                <a:cs typeface="Verdana"/>
              </a:rPr>
              <a:t>una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dirty="0" err="1">
                <a:latin typeface="Verdana"/>
                <a:cs typeface="Verdana"/>
              </a:rPr>
              <a:t>unità</a:t>
            </a:r>
            <a:r>
              <a:rPr sz="2400" dirty="0">
                <a:latin typeface="Verdana"/>
                <a:cs typeface="Verdana"/>
              </a:rPr>
              <a:t>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669799" y="2215224"/>
            <a:ext cx="108585" cy="22732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300" dirty="0">
                <a:latin typeface="Times New Roman"/>
                <a:cs typeface="Times New Roman"/>
              </a:rPr>
              <a:t>1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1040" y="2002241"/>
            <a:ext cx="7550784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2150110" algn="l"/>
              </a:tabLst>
            </a:pPr>
            <a:r>
              <a:rPr sz="3600" spc="-7" baseline="1157" dirty="0">
                <a:latin typeface="Verdana"/>
                <a:cs typeface="Verdana"/>
              </a:rPr>
              <a:t>varianza</a:t>
            </a:r>
            <a:r>
              <a:rPr sz="3600" spc="52" baseline="1157" dirty="0">
                <a:latin typeface="Verdana"/>
                <a:cs typeface="Verdana"/>
              </a:rPr>
              <a:t> </a:t>
            </a:r>
            <a:r>
              <a:rPr sz="3600" spc="-7" baseline="1157" dirty="0">
                <a:latin typeface="Verdana"/>
                <a:cs typeface="Verdana"/>
              </a:rPr>
              <a:t>di</a:t>
            </a:r>
            <a:r>
              <a:rPr sz="3600" spc="104" baseline="1157" dirty="0">
                <a:latin typeface="Verdana"/>
                <a:cs typeface="Verdana"/>
              </a:rPr>
              <a:t> </a:t>
            </a:r>
            <a:r>
              <a:rPr sz="2400" i="1" spc="-440" dirty="0">
                <a:latin typeface="Symbol"/>
                <a:cs typeface="Symbol"/>
              </a:rPr>
              <a:t></a:t>
            </a:r>
            <a:r>
              <a:rPr sz="3375" spc="-660" baseline="18518" dirty="0">
                <a:latin typeface="Times New Roman"/>
                <a:cs typeface="Times New Roman"/>
              </a:rPr>
              <a:t>ˆ	</a:t>
            </a:r>
            <a:r>
              <a:rPr sz="3600" spc="-7" baseline="1157" dirty="0">
                <a:latin typeface="Verdana"/>
                <a:cs typeface="Verdana"/>
              </a:rPr>
              <a:t>quando le variabili sono i.i.d. tra</a:t>
            </a:r>
            <a:r>
              <a:rPr sz="3600" spc="135" baseline="1157" dirty="0">
                <a:latin typeface="Verdana"/>
                <a:cs typeface="Verdana"/>
              </a:rPr>
              <a:t> </a:t>
            </a:r>
            <a:r>
              <a:rPr sz="3600" spc="-22" baseline="1157" dirty="0">
                <a:latin typeface="Verdana"/>
                <a:cs typeface="Verdana"/>
              </a:rPr>
              <a:t>le</a:t>
            </a:r>
            <a:endParaRPr sz="3600" baseline="1157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304021" y="6357620"/>
            <a:ext cx="61722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Verdana"/>
                <a:cs typeface="Verdana"/>
              </a:rPr>
              <a:t>1</a:t>
            </a:r>
            <a:r>
              <a:rPr sz="1400" b="1" dirty="0">
                <a:latin typeface="Verdana"/>
                <a:cs typeface="Verdana"/>
              </a:rPr>
              <a:t>0</a:t>
            </a:r>
            <a:r>
              <a:rPr sz="1400" b="1" spc="-5" dirty="0">
                <a:latin typeface="Verdana"/>
                <a:cs typeface="Verdana"/>
              </a:rPr>
              <a:t>-53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83540" y="358521"/>
            <a:ext cx="702881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Che </a:t>
            </a:r>
            <a:r>
              <a:rPr spc="-10" dirty="0"/>
              <a:t>cos’hanno </a:t>
            </a:r>
            <a:r>
              <a:rPr spc="-5" dirty="0"/>
              <a:t>di speciale </a:t>
            </a:r>
            <a:r>
              <a:rPr spc="-10" dirty="0"/>
              <a:t>gli</a:t>
            </a:r>
            <a:r>
              <a:rPr spc="110" dirty="0"/>
              <a:t> </a:t>
            </a:r>
            <a:r>
              <a:rPr spc="-5" dirty="0"/>
              <a:t>errori</a:t>
            </a:r>
          </a:p>
          <a:p>
            <a:pPr marL="12700">
              <a:lnSpc>
                <a:spcPct val="100000"/>
              </a:lnSpc>
            </a:pPr>
            <a:r>
              <a:rPr spc="-10" dirty="0"/>
              <a:t>standard </a:t>
            </a:r>
            <a:r>
              <a:rPr spc="-5" dirty="0"/>
              <a:t>per dati</a:t>
            </a:r>
            <a:r>
              <a:rPr spc="60" dirty="0"/>
              <a:t> </a:t>
            </a:r>
            <a:r>
              <a:rPr spc="-10" dirty="0"/>
              <a:t>raggruppati?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83540" y="3057905"/>
            <a:ext cx="8370570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7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 err="1">
                <a:latin typeface="Verdana"/>
                <a:cs typeface="Verdana"/>
              </a:rPr>
              <a:t>C’è</a:t>
            </a:r>
            <a:r>
              <a:rPr sz="2400" spc="-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una </a:t>
            </a:r>
            <a:r>
              <a:rPr sz="2400" spc="-5" dirty="0">
                <a:latin typeface="Verdana"/>
                <a:cs typeface="Verdana"/>
              </a:rPr>
              <a:t>caratteristica importante: nella </a:t>
            </a:r>
            <a:r>
              <a:rPr sz="2400" spc="-10" dirty="0">
                <a:latin typeface="Verdana"/>
                <a:cs typeface="Verdana"/>
              </a:rPr>
              <a:t>derivazione  </a:t>
            </a:r>
            <a:r>
              <a:rPr sz="2400" spc="-5" dirty="0">
                <a:latin typeface="Verdana"/>
                <a:cs typeface="Verdana"/>
              </a:rPr>
              <a:t>dell’errore </a:t>
            </a:r>
            <a:r>
              <a:rPr sz="2400" dirty="0">
                <a:latin typeface="Verdana"/>
                <a:cs typeface="Verdana"/>
              </a:rPr>
              <a:t>standard </a:t>
            </a:r>
            <a:r>
              <a:rPr sz="2400" spc="-5" dirty="0">
                <a:latin typeface="Verdana"/>
                <a:cs typeface="Verdana"/>
              </a:rPr>
              <a:t>per </a:t>
            </a:r>
            <a:r>
              <a:rPr sz="2400" dirty="0">
                <a:latin typeface="Verdana"/>
                <a:cs typeface="Verdana"/>
              </a:rPr>
              <a:t>dati </a:t>
            </a:r>
            <a:r>
              <a:rPr sz="2400" spc="-5" dirty="0">
                <a:latin typeface="Verdana"/>
                <a:cs typeface="Verdana"/>
              </a:rPr>
              <a:t>raggruppati </a:t>
            </a:r>
            <a:r>
              <a:rPr sz="2400" dirty="0">
                <a:latin typeface="Verdana"/>
                <a:cs typeface="Verdana"/>
              </a:rPr>
              <a:t>non  </a:t>
            </a:r>
            <a:r>
              <a:rPr sz="2400" spc="-5" dirty="0">
                <a:latin typeface="Verdana"/>
                <a:cs typeface="Verdana"/>
              </a:rPr>
              <a:t>abbiamo </a:t>
            </a:r>
            <a:r>
              <a:rPr sz="2400" dirty="0">
                <a:latin typeface="Verdana"/>
                <a:cs typeface="Verdana"/>
              </a:rPr>
              <a:t>mai </a:t>
            </a:r>
            <a:r>
              <a:rPr sz="2400" spc="-5" dirty="0">
                <a:latin typeface="Verdana"/>
                <a:cs typeface="Verdana"/>
              </a:rPr>
              <a:t>assunto </a:t>
            </a:r>
            <a:r>
              <a:rPr sz="2400" dirty="0">
                <a:latin typeface="Verdana"/>
                <a:cs typeface="Verdana"/>
              </a:rPr>
              <a:t>che </a:t>
            </a:r>
            <a:r>
              <a:rPr sz="2400" spc="-5" dirty="0">
                <a:latin typeface="Verdana"/>
                <a:cs typeface="Verdana"/>
              </a:rPr>
              <a:t>le osservazioni siano i.i.d.  </a:t>
            </a:r>
            <a:r>
              <a:rPr sz="2400" i="1" spc="-5" dirty="0">
                <a:latin typeface="Verdana"/>
                <a:cs typeface="Verdana"/>
              </a:rPr>
              <a:t>in </a:t>
            </a:r>
            <a:r>
              <a:rPr sz="2400" dirty="0">
                <a:latin typeface="Verdana"/>
                <a:cs typeface="Verdana"/>
              </a:rPr>
              <a:t>una unità. </a:t>
            </a:r>
            <a:r>
              <a:rPr sz="2400" spc="-5" dirty="0">
                <a:latin typeface="Verdana"/>
                <a:cs typeface="Verdana"/>
              </a:rPr>
              <a:t>Quindi </a:t>
            </a:r>
            <a:r>
              <a:rPr sz="2400" dirty="0">
                <a:latin typeface="Verdana"/>
                <a:cs typeface="Verdana"/>
              </a:rPr>
              <a:t>abbiamo </a:t>
            </a:r>
            <a:r>
              <a:rPr sz="2400" spc="-10" dirty="0">
                <a:latin typeface="Verdana"/>
                <a:cs typeface="Verdana"/>
              </a:rPr>
              <a:t>implicitamente  </a:t>
            </a:r>
            <a:r>
              <a:rPr sz="2400" spc="-5" dirty="0">
                <a:latin typeface="Verdana"/>
                <a:cs typeface="Verdana"/>
              </a:rPr>
              <a:t>consentito la correlazione </a:t>
            </a:r>
            <a:r>
              <a:rPr sz="2400" spc="-10" dirty="0">
                <a:latin typeface="Verdana"/>
                <a:cs typeface="Verdana"/>
              </a:rPr>
              <a:t>seriale in </a:t>
            </a:r>
            <a:r>
              <a:rPr sz="2400" dirty="0">
                <a:latin typeface="Verdana"/>
                <a:cs typeface="Verdana"/>
              </a:rPr>
              <a:t>una</a:t>
            </a:r>
            <a:r>
              <a:rPr sz="2400" spc="130" dirty="0">
                <a:latin typeface="Verdana"/>
                <a:cs typeface="Verdana"/>
              </a:rPr>
              <a:t> </a:t>
            </a:r>
            <a:r>
              <a:rPr sz="2400" dirty="0" err="1">
                <a:latin typeface="Verdana"/>
                <a:cs typeface="Verdana"/>
              </a:rPr>
              <a:t>unità</a:t>
            </a:r>
            <a:r>
              <a:rPr sz="2400" dirty="0">
                <a:latin typeface="Verdana"/>
                <a:cs typeface="Verdana"/>
              </a:rPr>
              <a:t>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334" y="419480"/>
            <a:ext cx="7874634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Errori </a:t>
            </a:r>
            <a:r>
              <a:rPr sz="2400" dirty="0"/>
              <a:t>standard </a:t>
            </a:r>
            <a:r>
              <a:rPr sz="2400" spc="-5" dirty="0"/>
              <a:t>clustered </a:t>
            </a:r>
            <a:r>
              <a:rPr sz="2400" dirty="0"/>
              <a:t>per lo </a:t>
            </a:r>
            <a:r>
              <a:rPr sz="2400" spc="-5" dirty="0"/>
              <a:t>stimatore con  effetti fissi nella regressione con </a:t>
            </a:r>
            <a:r>
              <a:rPr sz="2400" dirty="0"/>
              <a:t>dati</a:t>
            </a:r>
            <a:r>
              <a:rPr sz="2400" spc="35" dirty="0"/>
              <a:t> </a:t>
            </a:r>
            <a:r>
              <a:rPr sz="2400" spc="-5" dirty="0"/>
              <a:t>panel</a:t>
            </a:r>
            <a:endParaRPr sz="2400"/>
          </a:p>
        </p:txBody>
      </p:sp>
      <p:sp>
        <p:nvSpPr>
          <p:cNvPr id="4" name="object 4"/>
          <p:cNvSpPr txBox="1"/>
          <p:nvPr/>
        </p:nvSpPr>
        <p:spPr>
          <a:xfrm>
            <a:off x="8304021" y="6356662"/>
            <a:ext cx="617220" cy="2425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b="1" spc="-5" dirty="0">
                <a:latin typeface="Verdana"/>
                <a:cs typeface="Verdana"/>
              </a:rPr>
              <a:t>1</a:t>
            </a:r>
            <a:r>
              <a:rPr sz="1400" b="1" dirty="0">
                <a:latin typeface="Verdana"/>
                <a:cs typeface="Verdana"/>
              </a:rPr>
              <a:t>0</a:t>
            </a:r>
            <a:r>
              <a:rPr sz="1400" b="1" spc="-5" dirty="0">
                <a:latin typeface="Verdana"/>
                <a:cs typeface="Verdana"/>
              </a:rPr>
              <a:t>-57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1442669"/>
            <a:ext cx="8221980" cy="361701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41275" indent="-342900">
              <a:lnSpc>
                <a:spcPct val="100000"/>
              </a:lnSpc>
              <a:spcBef>
                <a:spcPts val="168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 err="1">
                <a:latin typeface="Verdana"/>
                <a:cs typeface="Verdana"/>
              </a:rPr>
              <a:t>Gli</a:t>
            </a:r>
            <a:r>
              <a:rPr sz="2000" spc="-5" dirty="0">
                <a:latin typeface="Verdana"/>
                <a:cs typeface="Verdana"/>
              </a:rPr>
              <a:t> errori </a:t>
            </a:r>
            <a:r>
              <a:rPr sz="2000" dirty="0">
                <a:latin typeface="Verdana"/>
                <a:cs typeface="Verdana"/>
              </a:rPr>
              <a:t>standard </a:t>
            </a:r>
            <a:r>
              <a:rPr sz="2000" spc="-5" dirty="0">
                <a:latin typeface="Verdana"/>
                <a:cs typeface="Verdana"/>
              </a:rPr>
              <a:t>clustered per dati panel </a:t>
            </a:r>
            <a:r>
              <a:rPr sz="2000" dirty="0">
                <a:latin typeface="Verdana"/>
                <a:cs typeface="Verdana"/>
              </a:rPr>
              <a:t>sono </a:t>
            </a:r>
            <a:r>
              <a:rPr sz="2000" spc="-5" dirty="0">
                <a:latin typeface="Verdana"/>
                <a:cs typeface="Verdana"/>
              </a:rPr>
              <a:t>l’estensione  logica di quelli robusti all’eteroschedasticità per dati  sezionali. Nella regressione </a:t>
            </a:r>
            <a:r>
              <a:rPr sz="2000" dirty="0">
                <a:latin typeface="Verdana"/>
                <a:cs typeface="Verdana"/>
              </a:rPr>
              <a:t>con </a:t>
            </a:r>
            <a:r>
              <a:rPr sz="2000" spc="-5" dirty="0">
                <a:latin typeface="Verdana"/>
                <a:cs typeface="Verdana"/>
              </a:rPr>
              <a:t>dati sezionali, gli errori  </a:t>
            </a:r>
            <a:r>
              <a:rPr sz="2000" dirty="0">
                <a:latin typeface="Verdana"/>
                <a:cs typeface="Verdana"/>
              </a:rPr>
              <a:t>standard </a:t>
            </a:r>
            <a:r>
              <a:rPr sz="2000" spc="-5" dirty="0">
                <a:latin typeface="Verdana"/>
                <a:cs typeface="Verdana"/>
              </a:rPr>
              <a:t>robusti all’eteroschedasticità </a:t>
            </a:r>
            <a:r>
              <a:rPr sz="2000" dirty="0">
                <a:latin typeface="Verdana"/>
                <a:cs typeface="Verdana"/>
              </a:rPr>
              <a:t>sono </a:t>
            </a:r>
            <a:r>
              <a:rPr sz="2000" spc="-5" dirty="0">
                <a:latin typeface="Verdana"/>
                <a:cs typeface="Verdana"/>
              </a:rPr>
              <a:t>validi  indipendentemente dal </a:t>
            </a:r>
            <a:r>
              <a:rPr sz="2000" dirty="0">
                <a:latin typeface="Verdana"/>
                <a:cs typeface="Verdana"/>
              </a:rPr>
              <a:t>fatto che vi </a:t>
            </a:r>
            <a:r>
              <a:rPr sz="2000" spc="-5" dirty="0">
                <a:latin typeface="Verdana"/>
                <a:cs typeface="Verdana"/>
              </a:rPr>
              <a:t>sia eteroschedasticità.  Nella regressione </a:t>
            </a:r>
            <a:r>
              <a:rPr sz="2000" dirty="0">
                <a:latin typeface="Verdana"/>
                <a:cs typeface="Verdana"/>
              </a:rPr>
              <a:t>con </a:t>
            </a:r>
            <a:r>
              <a:rPr sz="2000" spc="-5" dirty="0">
                <a:latin typeface="Verdana"/>
                <a:cs typeface="Verdana"/>
              </a:rPr>
              <a:t>dati panel, gli errori </a:t>
            </a:r>
            <a:r>
              <a:rPr sz="2000" dirty="0">
                <a:latin typeface="Verdana"/>
                <a:cs typeface="Verdana"/>
              </a:rPr>
              <a:t>standard </a:t>
            </a:r>
            <a:r>
              <a:rPr sz="2000" spc="-5" dirty="0">
                <a:latin typeface="Verdana"/>
                <a:cs typeface="Verdana"/>
              </a:rPr>
              <a:t>clustered  </a:t>
            </a:r>
            <a:r>
              <a:rPr sz="2000" dirty="0">
                <a:latin typeface="Verdana"/>
                <a:cs typeface="Verdana"/>
              </a:rPr>
              <a:t>sono </a:t>
            </a:r>
            <a:r>
              <a:rPr sz="2000" spc="-5" dirty="0">
                <a:latin typeface="Verdana"/>
                <a:cs typeface="Verdana"/>
              </a:rPr>
              <a:t>validi indipendentemente dal </a:t>
            </a:r>
            <a:r>
              <a:rPr sz="2000" dirty="0">
                <a:latin typeface="Verdana"/>
                <a:cs typeface="Verdana"/>
              </a:rPr>
              <a:t>fatto che vi </a:t>
            </a:r>
            <a:r>
              <a:rPr sz="2000" spc="-5" dirty="0">
                <a:latin typeface="Verdana"/>
                <a:cs typeface="Verdana"/>
              </a:rPr>
              <a:t>sia  eteroschedasticità e/o correlazione</a:t>
            </a:r>
            <a:r>
              <a:rPr sz="2000" spc="-7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seriale.</a:t>
            </a:r>
            <a:endParaRPr sz="2000" dirty="0">
              <a:latin typeface="Verdana"/>
              <a:cs typeface="Verdana"/>
            </a:endParaRPr>
          </a:p>
          <a:p>
            <a:pPr marL="355600" marR="737870" indent="-342900">
              <a:lnSpc>
                <a:spcPct val="100000"/>
              </a:lnSpc>
              <a:spcBef>
                <a:spcPts val="1685"/>
              </a:spcBef>
              <a:buFont typeface="Verdana"/>
              <a:buChar char="•"/>
              <a:tabLst>
                <a:tab pos="354965" algn="l"/>
                <a:tab pos="355600" algn="l"/>
              </a:tabLst>
            </a:pPr>
            <a:r>
              <a:rPr sz="2000" i="1" spc="-5" dirty="0">
                <a:latin typeface="Verdana"/>
                <a:cs typeface="Verdana"/>
              </a:rPr>
              <a:t>Tra l’altro… </a:t>
            </a:r>
            <a:r>
              <a:rPr sz="2000" dirty="0">
                <a:latin typeface="Verdana"/>
                <a:cs typeface="Verdana"/>
              </a:rPr>
              <a:t>Il </a:t>
            </a:r>
            <a:r>
              <a:rPr sz="2000" spc="-5" dirty="0">
                <a:latin typeface="Verdana"/>
                <a:cs typeface="Verdana"/>
              </a:rPr>
              <a:t>termine </a:t>
            </a:r>
            <a:r>
              <a:rPr sz="2000" dirty="0">
                <a:latin typeface="Verdana"/>
                <a:cs typeface="Verdana"/>
              </a:rPr>
              <a:t>“clustered” </a:t>
            </a:r>
            <a:r>
              <a:rPr sz="2000" spc="-5" dirty="0">
                <a:latin typeface="Verdana"/>
                <a:cs typeface="Verdana"/>
              </a:rPr>
              <a:t>deriva dal </a:t>
            </a:r>
            <a:r>
              <a:rPr sz="2000" dirty="0">
                <a:latin typeface="Verdana"/>
                <a:cs typeface="Verdana"/>
              </a:rPr>
              <a:t>fatto che si  consente </a:t>
            </a:r>
            <a:r>
              <a:rPr sz="2000" spc="-5" dirty="0">
                <a:latin typeface="Verdana"/>
                <a:cs typeface="Verdana"/>
              </a:rPr>
              <a:t>correlazione in </a:t>
            </a:r>
            <a:r>
              <a:rPr sz="2000" dirty="0">
                <a:latin typeface="Verdana"/>
                <a:cs typeface="Verdana"/>
              </a:rPr>
              <a:t>un “cluster” </a:t>
            </a:r>
            <a:r>
              <a:rPr sz="2000" spc="-5" dirty="0">
                <a:latin typeface="Verdana"/>
                <a:cs typeface="Verdana"/>
              </a:rPr>
              <a:t>(o </a:t>
            </a:r>
            <a:r>
              <a:rPr sz="2000" dirty="0">
                <a:latin typeface="Verdana"/>
                <a:cs typeface="Verdana"/>
              </a:rPr>
              <a:t>“gruppo”) </a:t>
            </a:r>
            <a:r>
              <a:rPr sz="2000" spc="-5" dirty="0">
                <a:latin typeface="Verdana"/>
                <a:cs typeface="Verdana"/>
              </a:rPr>
              <a:t>di  osservazioni (in </a:t>
            </a:r>
            <a:r>
              <a:rPr sz="2000" dirty="0">
                <a:latin typeface="Verdana"/>
                <a:cs typeface="Verdana"/>
              </a:rPr>
              <a:t>una entità) ma non </a:t>
            </a:r>
            <a:r>
              <a:rPr sz="2000" spc="-5" dirty="0">
                <a:latin typeface="Verdana"/>
                <a:cs typeface="Verdana"/>
              </a:rPr>
              <a:t>tra</a:t>
            </a:r>
            <a:r>
              <a:rPr sz="2000" spc="-10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cluster.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472440" y="4151731"/>
              <a:ext cx="274320" cy="0"/>
            </a:xfrm>
            <a:custGeom>
              <a:avLst/>
              <a:gdLst/>
              <a:ahLst/>
              <a:cxnLst/>
              <a:rect l="l" t="t" r="r" b="b"/>
              <a:pathLst>
                <a:path w="274320">
                  <a:moveTo>
                    <a:pt x="0" y="0"/>
                  </a:moveTo>
                  <a:lnTo>
                    <a:pt x="27432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48131" y="4151731"/>
              <a:ext cx="274320" cy="0"/>
            </a:xfrm>
            <a:custGeom>
              <a:avLst/>
              <a:gdLst/>
              <a:ahLst/>
              <a:cxnLst/>
              <a:rect l="l" t="t" r="r" b="b"/>
              <a:pathLst>
                <a:path w="274319">
                  <a:moveTo>
                    <a:pt x="0" y="0"/>
                  </a:moveTo>
                  <a:lnTo>
                    <a:pt x="27432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23823" y="4151731"/>
              <a:ext cx="367665" cy="0"/>
            </a:xfrm>
            <a:custGeom>
              <a:avLst/>
              <a:gdLst/>
              <a:ahLst/>
              <a:cxnLst/>
              <a:rect l="l" t="t" r="r" b="b"/>
              <a:pathLst>
                <a:path w="367665">
                  <a:moveTo>
                    <a:pt x="0" y="0"/>
                  </a:moveTo>
                  <a:lnTo>
                    <a:pt x="182880" y="0"/>
                  </a:lnTo>
                </a:path>
                <a:path w="367665">
                  <a:moveTo>
                    <a:pt x="184251" y="0"/>
                  </a:moveTo>
                  <a:lnTo>
                    <a:pt x="367131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92326" y="4151731"/>
              <a:ext cx="274320" cy="0"/>
            </a:xfrm>
            <a:custGeom>
              <a:avLst/>
              <a:gdLst/>
              <a:ahLst/>
              <a:cxnLst/>
              <a:rect l="l" t="t" r="r" b="b"/>
              <a:pathLst>
                <a:path w="274319">
                  <a:moveTo>
                    <a:pt x="0" y="0"/>
                  </a:moveTo>
                  <a:lnTo>
                    <a:pt x="27432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68018" y="4151731"/>
              <a:ext cx="182880" cy="0"/>
            </a:xfrm>
            <a:custGeom>
              <a:avLst/>
              <a:gdLst/>
              <a:ahLst/>
              <a:cxnLst/>
              <a:rect l="l" t="t" r="r" b="b"/>
              <a:pathLst>
                <a:path w="182880">
                  <a:moveTo>
                    <a:pt x="0" y="0"/>
                  </a:moveTo>
                  <a:lnTo>
                    <a:pt x="18288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Errori standard clustered:  </a:t>
            </a:r>
            <a:r>
              <a:rPr spc="-5" dirty="0"/>
              <a:t>implementazione in</a:t>
            </a:r>
            <a:r>
              <a:rPr spc="20" dirty="0"/>
              <a:t> </a:t>
            </a:r>
            <a:r>
              <a:rPr spc="-10" dirty="0"/>
              <a:t>STATA</a:t>
            </a: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440690" y="1653156"/>
          <a:ext cx="7238996" cy="19291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2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2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6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53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16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33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56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6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321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6644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06266">
                <a:tc gridSpan="4">
                  <a:txBody>
                    <a:bodyPr/>
                    <a:lstStyle/>
                    <a:p>
                      <a:pPr marL="31750">
                        <a:lnSpc>
                          <a:spcPts val="1240"/>
                        </a:lnSpc>
                      </a:pPr>
                      <a:r>
                        <a:rPr sz="1200" b="1" dirty="0">
                          <a:latin typeface="Courier New"/>
                          <a:cs typeface="Courier New"/>
                        </a:rPr>
                        <a:t>. xtreg vfrall beertax, </a:t>
                      </a:r>
                      <a:r>
                        <a:rPr sz="1200" b="1" spc="-5" dirty="0">
                          <a:latin typeface="Courier New"/>
                          <a:cs typeface="Courier New"/>
                        </a:rPr>
                        <a:t>fe</a:t>
                      </a:r>
                      <a:r>
                        <a:rPr sz="1200" b="1" spc="-2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200" b="1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vce(cluster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ts val="1240"/>
                        </a:lnSpc>
                      </a:pPr>
                      <a:r>
                        <a:rPr sz="1200" b="1" spc="-5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state)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328">
                <a:tc gridSpan="4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sz="1200" b="1" dirty="0">
                          <a:latin typeface="Courier New"/>
                          <a:cs typeface="Courier New"/>
                        </a:rPr>
                        <a:t>Fixed-effects (within)</a:t>
                      </a:r>
                      <a:r>
                        <a:rPr sz="1200" b="1" spc="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200" b="1" dirty="0">
                          <a:latin typeface="Courier New"/>
                          <a:cs typeface="Courier New"/>
                        </a:rPr>
                        <a:t>regression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107314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sz="1200" b="1" spc="-5" dirty="0">
                          <a:latin typeface="Courier New"/>
                          <a:cs typeface="Courier New"/>
                        </a:rPr>
                        <a:t>Number </a:t>
                      </a:r>
                      <a:r>
                        <a:rPr sz="1200" b="1" spc="5" dirty="0">
                          <a:latin typeface="Courier New"/>
                          <a:cs typeface="Courier New"/>
                        </a:rPr>
                        <a:t>of</a:t>
                      </a:r>
                      <a:r>
                        <a:rPr sz="1200" b="1" spc="3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200" b="1" spc="-5" dirty="0">
                          <a:latin typeface="Courier New"/>
                          <a:cs typeface="Courier New"/>
                        </a:rPr>
                        <a:t>obs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107314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sz="1200" b="1" dirty="0">
                          <a:latin typeface="Courier New"/>
                          <a:cs typeface="Courier New"/>
                        </a:rPr>
                        <a:t>=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107314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sz="1200" b="1" spc="-5" dirty="0">
                          <a:latin typeface="Courier New"/>
                          <a:cs typeface="Courier New"/>
                        </a:rPr>
                        <a:t>3</a:t>
                      </a:r>
                      <a:r>
                        <a:rPr sz="1200" b="1" spc="10" dirty="0">
                          <a:latin typeface="Courier New"/>
                          <a:cs typeface="Courier New"/>
                        </a:rPr>
                        <a:t>3</a:t>
                      </a:r>
                      <a:r>
                        <a:rPr sz="1200" b="1" dirty="0">
                          <a:latin typeface="Courier New"/>
                          <a:cs typeface="Courier New"/>
                        </a:rPr>
                        <a:t>6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107314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048">
                <a:tc gridSpan="4">
                  <a:txBody>
                    <a:bodyPr/>
                    <a:lstStyle/>
                    <a:p>
                      <a:pPr marL="31750">
                        <a:lnSpc>
                          <a:spcPts val="1425"/>
                        </a:lnSpc>
                      </a:pPr>
                      <a:r>
                        <a:rPr sz="1200" b="1" spc="-5" dirty="0">
                          <a:latin typeface="Courier New"/>
                          <a:cs typeface="Courier New"/>
                        </a:rPr>
                        <a:t>Group </a:t>
                      </a:r>
                      <a:r>
                        <a:rPr sz="1200" b="1" dirty="0">
                          <a:latin typeface="Courier New"/>
                          <a:cs typeface="Courier New"/>
                        </a:rPr>
                        <a:t>variable:</a:t>
                      </a:r>
                      <a:r>
                        <a:rPr sz="1200" b="1" spc="2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200" b="1" spc="-5" dirty="0">
                          <a:latin typeface="Courier New"/>
                          <a:cs typeface="Courier New"/>
                        </a:rPr>
                        <a:t>state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137160">
                        <a:lnSpc>
                          <a:spcPts val="1425"/>
                        </a:lnSpc>
                      </a:pPr>
                      <a:r>
                        <a:rPr sz="1200" b="1" spc="-5" dirty="0">
                          <a:latin typeface="Courier New"/>
                          <a:cs typeface="Courier New"/>
                        </a:rPr>
                        <a:t>Number </a:t>
                      </a:r>
                      <a:r>
                        <a:rPr sz="1200" b="1" spc="5" dirty="0">
                          <a:latin typeface="Courier New"/>
                          <a:cs typeface="Courier New"/>
                        </a:rPr>
                        <a:t>of</a:t>
                      </a:r>
                      <a:r>
                        <a:rPr sz="1200" b="1" spc="-1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200" b="1" dirty="0">
                          <a:latin typeface="Courier New"/>
                          <a:cs typeface="Courier New"/>
                        </a:rPr>
                        <a:t>groups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425"/>
                        </a:lnSpc>
                      </a:pPr>
                      <a:r>
                        <a:rPr sz="1200" b="1" dirty="0">
                          <a:latin typeface="Courier New"/>
                          <a:cs typeface="Courier New"/>
                        </a:rPr>
                        <a:t>=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425"/>
                        </a:lnSpc>
                      </a:pPr>
                      <a:r>
                        <a:rPr sz="1200" b="1" spc="10" dirty="0">
                          <a:latin typeface="Courier New"/>
                          <a:cs typeface="Courier New"/>
                        </a:rPr>
                        <a:t>4</a:t>
                      </a:r>
                      <a:r>
                        <a:rPr sz="1200" b="1" dirty="0">
                          <a:latin typeface="Courier New"/>
                          <a:cs typeface="Courier New"/>
                        </a:rPr>
                        <a:t>8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86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200" b="1" spc="-5" dirty="0">
                          <a:latin typeface="Courier New"/>
                          <a:cs typeface="Courier New"/>
                        </a:rPr>
                        <a:t>R-sq: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200" b="1" dirty="0">
                          <a:latin typeface="Courier New"/>
                          <a:cs typeface="Courier New"/>
                        </a:rPr>
                        <a:t>within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200" b="1" dirty="0">
                          <a:latin typeface="Courier New"/>
                          <a:cs typeface="Courier New"/>
                        </a:rPr>
                        <a:t>=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200" b="1" dirty="0">
                          <a:latin typeface="Courier New"/>
                          <a:cs typeface="Courier New"/>
                        </a:rPr>
                        <a:t>0.0407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20955" marB="0"/>
                </a:tc>
                <a:tc gridSpan="2">
                  <a:txBody>
                    <a:bodyPr/>
                    <a:lstStyle/>
                    <a:p>
                      <a:pPr marR="38735" algn="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200" b="1" spc="-5" dirty="0">
                          <a:latin typeface="Courier New"/>
                          <a:cs typeface="Courier New"/>
                        </a:rPr>
                        <a:t>Obs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2095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200" b="1" dirty="0">
                          <a:latin typeface="Courier New"/>
                          <a:cs typeface="Courier New"/>
                        </a:rPr>
                        <a:t>per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200" b="1" dirty="0">
                          <a:latin typeface="Courier New"/>
                          <a:cs typeface="Courier New"/>
                        </a:rPr>
                        <a:t>group: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200" b="1" dirty="0">
                          <a:latin typeface="Courier New"/>
                          <a:cs typeface="Courier New"/>
                        </a:rPr>
                        <a:t>min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200" b="1" dirty="0">
                          <a:latin typeface="Courier New"/>
                          <a:cs typeface="Courier New"/>
                        </a:rPr>
                        <a:t>=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200" b="1" dirty="0">
                          <a:latin typeface="Courier New"/>
                          <a:cs typeface="Courier New"/>
                        </a:rPr>
                        <a:t>7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2095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5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1425"/>
                        </a:lnSpc>
                      </a:pPr>
                      <a:r>
                        <a:rPr sz="1200" b="1" dirty="0">
                          <a:latin typeface="Courier New"/>
                          <a:cs typeface="Courier New"/>
                        </a:rPr>
                        <a:t>between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ts val="1425"/>
                        </a:lnSpc>
                      </a:pPr>
                      <a:r>
                        <a:rPr sz="1200" b="1" dirty="0">
                          <a:latin typeface="Courier New"/>
                          <a:cs typeface="Courier New"/>
                        </a:rPr>
                        <a:t>=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ts val="1425"/>
                        </a:lnSpc>
                      </a:pPr>
                      <a:r>
                        <a:rPr sz="1200" b="1" dirty="0">
                          <a:latin typeface="Courier New"/>
                          <a:cs typeface="Courier New"/>
                        </a:rPr>
                        <a:t>0.1101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ts val="1425"/>
                        </a:lnSpc>
                      </a:pPr>
                      <a:r>
                        <a:rPr sz="1200" b="1" dirty="0">
                          <a:latin typeface="Courier New"/>
                          <a:cs typeface="Courier New"/>
                        </a:rPr>
                        <a:t>avg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ts val="1425"/>
                        </a:lnSpc>
                      </a:pPr>
                      <a:r>
                        <a:rPr sz="1200" b="1" dirty="0">
                          <a:latin typeface="Courier New"/>
                          <a:cs typeface="Courier New"/>
                        </a:rPr>
                        <a:t>=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425"/>
                        </a:lnSpc>
                      </a:pPr>
                      <a:r>
                        <a:rPr sz="1200" b="1" spc="-5" dirty="0">
                          <a:latin typeface="Courier New"/>
                          <a:cs typeface="Courier New"/>
                        </a:rPr>
                        <a:t>7</a:t>
                      </a:r>
                      <a:r>
                        <a:rPr sz="1200" b="1" spc="10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200" b="1" dirty="0">
                          <a:latin typeface="Courier New"/>
                          <a:cs typeface="Courier New"/>
                        </a:rPr>
                        <a:t>0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1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1425"/>
                        </a:lnSpc>
                      </a:pPr>
                      <a:r>
                        <a:rPr sz="1200" b="1" dirty="0">
                          <a:latin typeface="Courier New"/>
                          <a:cs typeface="Courier New"/>
                        </a:rPr>
                        <a:t>overall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ts val="1425"/>
                        </a:lnSpc>
                      </a:pPr>
                      <a:r>
                        <a:rPr sz="1200" b="1" dirty="0">
                          <a:latin typeface="Courier New"/>
                          <a:cs typeface="Courier New"/>
                        </a:rPr>
                        <a:t>=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ts val="1425"/>
                        </a:lnSpc>
                      </a:pPr>
                      <a:r>
                        <a:rPr sz="1200" b="1" dirty="0">
                          <a:latin typeface="Courier New"/>
                          <a:cs typeface="Courier New"/>
                        </a:rPr>
                        <a:t>0.0934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1425"/>
                        </a:lnSpc>
                      </a:pPr>
                      <a:r>
                        <a:rPr sz="1200" b="1" dirty="0">
                          <a:latin typeface="Courier New"/>
                          <a:cs typeface="Courier New"/>
                        </a:rPr>
                        <a:t>max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1425"/>
                        </a:lnSpc>
                      </a:pPr>
                      <a:r>
                        <a:rPr sz="1200" b="1" dirty="0">
                          <a:latin typeface="Courier New"/>
                          <a:cs typeface="Courier New"/>
                        </a:rPr>
                        <a:t>=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ts val="1425"/>
                        </a:lnSpc>
                      </a:pPr>
                      <a:r>
                        <a:rPr sz="1200" b="1" dirty="0">
                          <a:latin typeface="Courier New"/>
                          <a:cs typeface="Courier New"/>
                        </a:rPr>
                        <a:t>7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863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87693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200" b="1" dirty="0">
                          <a:latin typeface="Courier New"/>
                          <a:cs typeface="Courier New"/>
                        </a:rPr>
                        <a:t>F(1,47)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2095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R="177165" algn="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200" b="1" dirty="0">
                          <a:latin typeface="Courier New"/>
                          <a:cs typeface="Courier New"/>
                        </a:rPr>
                        <a:t>=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2095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200" b="1" spc="-5" dirty="0">
                          <a:latin typeface="Courier New"/>
                          <a:cs typeface="Courier New"/>
                        </a:rPr>
                        <a:t>5.</a:t>
                      </a:r>
                      <a:r>
                        <a:rPr sz="1200" b="1" spc="10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200" b="1" dirty="0">
                          <a:latin typeface="Courier New"/>
                          <a:cs typeface="Courier New"/>
                        </a:rPr>
                        <a:t>5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2095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6048">
                <a:tc gridSpan="2">
                  <a:txBody>
                    <a:bodyPr/>
                    <a:lstStyle/>
                    <a:p>
                      <a:pPr marL="31750">
                        <a:lnSpc>
                          <a:spcPts val="1425"/>
                        </a:lnSpc>
                      </a:pPr>
                      <a:r>
                        <a:rPr sz="1200" b="1" dirty="0">
                          <a:latin typeface="Courier New"/>
                          <a:cs typeface="Courier New"/>
                        </a:rPr>
                        <a:t>corr(u_i,</a:t>
                      </a:r>
                      <a:r>
                        <a:rPr sz="1200" b="1" spc="-2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200" b="1" spc="-5" dirty="0">
                          <a:latin typeface="Courier New"/>
                          <a:cs typeface="Courier New"/>
                        </a:rPr>
                        <a:t>Xb)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ts val="1425"/>
                        </a:lnSpc>
                      </a:pPr>
                      <a:r>
                        <a:rPr sz="1200" b="1" dirty="0">
                          <a:latin typeface="Courier New"/>
                          <a:cs typeface="Courier New"/>
                        </a:rPr>
                        <a:t>=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ts val="1425"/>
                        </a:lnSpc>
                      </a:pPr>
                      <a:r>
                        <a:rPr sz="1200" b="1" spc="-5" dirty="0">
                          <a:latin typeface="Courier New"/>
                          <a:cs typeface="Courier New"/>
                        </a:rPr>
                        <a:t>-0.6885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876935">
                        <a:lnSpc>
                          <a:spcPts val="1425"/>
                        </a:lnSpc>
                      </a:pPr>
                      <a:r>
                        <a:rPr sz="1200" b="1" dirty="0">
                          <a:latin typeface="Courier New"/>
                          <a:cs typeface="Courier New"/>
                        </a:rPr>
                        <a:t>Prob &gt;</a:t>
                      </a:r>
                      <a:r>
                        <a:rPr sz="1200" b="1" spc="-9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200" b="1" dirty="0">
                          <a:latin typeface="Courier New"/>
                          <a:cs typeface="Courier New"/>
                        </a:rPr>
                        <a:t>F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R="176530" algn="r">
                        <a:lnSpc>
                          <a:spcPts val="1425"/>
                        </a:lnSpc>
                      </a:pPr>
                      <a:r>
                        <a:rPr sz="1200" b="1" dirty="0">
                          <a:latin typeface="Courier New"/>
                          <a:cs typeface="Courier New"/>
                        </a:rPr>
                        <a:t>=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1425"/>
                        </a:lnSpc>
                      </a:pPr>
                      <a:r>
                        <a:rPr sz="1200" b="1" spc="-5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200" b="1" spc="10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200" b="1" spc="-5" dirty="0">
                          <a:latin typeface="Courier New"/>
                          <a:cs typeface="Courier New"/>
                        </a:rPr>
                        <a:t>02</a:t>
                      </a:r>
                      <a:r>
                        <a:rPr sz="1200" b="1" spc="10" dirty="0">
                          <a:latin typeface="Courier New"/>
                          <a:cs typeface="Courier New"/>
                        </a:rPr>
                        <a:t>9</a:t>
                      </a:r>
                      <a:r>
                        <a:rPr sz="1200" b="1" dirty="0">
                          <a:latin typeface="Courier New"/>
                          <a:cs typeface="Courier New"/>
                        </a:rPr>
                        <a:t>4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3499230" y="3810380"/>
            <a:ext cx="41662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0000FF"/>
                </a:solidFill>
                <a:latin typeface="Courier New"/>
                <a:cs typeface="Courier New"/>
              </a:rPr>
              <a:t>(Std. </a:t>
            </a:r>
            <a:r>
              <a:rPr sz="1200" b="1" dirty="0">
                <a:solidFill>
                  <a:srgbClr val="0000FF"/>
                </a:solidFill>
                <a:latin typeface="Courier New"/>
                <a:cs typeface="Courier New"/>
              </a:rPr>
              <a:t>Err. adjusted for </a:t>
            </a:r>
            <a:r>
              <a:rPr sz="1200" b="1" spc="5" dirty="0">
                <a:solidFill>
                  <a:srgbClr val="0000FF"/>
                </a:solidFill>
                <a:latin typeface="Courier New"/>
                <a:cs typeface="Courier New"/>
              </a:rPr>
              <a:t>48 </a:t>
            </a:r>
            <a:r>
              <a:rPr sz="1200" b="1" dirty="0">
                <a:solidFill>
                  <a:srgbClr val="0000FF"/>
                </a:solidFill>
                <a:latin typeface="Courier New"/>
                <a:cs typeface="Courier New"/>
              </a:rPr>
              <a:t>clusters </a:t>
            </a:r>
            <a:r>
              <a:rPr sz="1200" b="1" spc="5" dirty="0">
                <a:solidFill>
                  <a:srgbClr val="0000FF"/>
                </a:solidFill>
                <a:latin typeface="Courier New"/>
                <a:cs typeface="Courier New"/>
              </a:rPr>
              <a:t>in </a:t>
            </a:r>
            <a:r>
              <a:rPr sz="1200" b="1" dirty="0">
                <a:solidFill>
                  <a:srgbClr val="0000FF"/>
                </a:solidFill>
                <a:latin typeface="Courier New"/>
                <a:cs typeface="Courier New"/>
              </a:rPr>
              <a:t>state)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9740" y="4029836"/>
            <a:ext cx="14751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91920" algn="l"/>
              </a:tabLst>
            </a:pPr>
            <a:r>
              <a:rPr sz="1200" b="1" dirty="0">
                <a:latin typeface="Courier New"/>
                <a:cs typeface="Courier New"/>
              </a:rPr>
              <a:t> 	</a:t>
            </a:r>
            <a:endParaRPr sz="1200">
              <a:latin typeface="Courier New"/>
              <a:cs typeface="Courier New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938096" y="4144746"/>
            <a:ext cx="5626100" cy="13970"/>
            <a:chOff x="1938096" y="4144746"/>
            <a:chExt cx="5626100" cy="13970"/>
          </a:xfrm>
        </p:grpSpPr>
        <p:sp>
          <p:nvSpPr>
            <p:cNvPr id="13" name="object 13"/>
            <p:cNvSpPr/>
            <p:nvPr/>
          </p:nvSpPr>
          <p:spPr>
            <a:xfrm>
              <a:off x="1945081" y="4151731"/>
              <a:ext cx="550545" cy="0"/>
            </a:xfrm>
            <a:custGeom>
              <a:avLst/>
              <a:gdLst/>
              <a:ahLst/>
              <a:cxnLst/>
              <a:rect l="l" t="t" r="r" b="b"/>
              <a:pathLst>
                <a:path w="550544">
                  <a:moveTo>
                    <a:pt x="0" y="0"/>
                  </a:moveTo>
                  <a:lnTo>
                    <a:pt x="274320" y="0"/>
                  </a:lnTo>
                </a:path>
                <a:path w="550544">
                  <a:moveTo>
                    <a:pt x="275691" y="0"/>
                  </a:moveTo>
                  <a:lnTo>
                    <a:pt x="550011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496464" y="4151731"/>
              <a:ext cx="367665" cy="0"/>
            </a:xfrm>
            <a:custGeom>
              <a:avLst/>
              <a:gdLst/>
              <a:ahLst/>
              <a:cxnLst/>
              <a:rect l="l" t="t" r="r" b="b"/>
              <a:pathLst>
                <a:path w="367664">
                  <a:moveTo>
                    <a:pt x="0" y="0"/>
                  </a:moveTo>
                  <a:lnTo>
                    <a:pt x="182880" y="0"/>
                  </a:lnTo>
                </a:path>
                <a:path w="367664">
                  <a:moveTo>
                    <a:pt x="184251" y="0"/>
                  </a:moveTo>
                  <a:lnTo>
                    <a:pt x="367131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864967" y="4151731"/>
              <a:ext cx="274320" cy="0"/>
            </a:xfrm>
            <a:custGeom>
              <a:avLst/>
              <a:gdLst/>
              <a:ahLst/>
              <a:cxnLst/>
              <a:rect l="l" t="t" r="r" b="b"/>
              <a:pathLst>
                <a:path w="274319">
                  <a:moveTo>
                    <a:pt x="0" y="0"/>
                  </a:moveTo>
                  <a:lnTo>
                    <a:pt x="27432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140659" y="4151731"/>
              <a:ext cx="182880" cy="0"/>
            </a:xfrm>
            <a:custGeom>
              <a:avLst/>
              <a:gdLst/>
              <a:ahLst/>
              <a:cxnLst/>
              <a:rect l="l" t="t" r="r" b="b"/>
              <a:pathLst>
                <a:path w="182879">
                  <a:moveTo>
                    <a:pt x="0" y="0"/>
                  </a:moveTo>
                  <a:lnTo>
                    <a:pt x="18288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17722" y="4151731"/>
              <a:ext cx="550545" cy="0"/>
            </a:xfrm>
            <a:custGeom>
              <a:avLst/>
              <a:gdLst/>
              <a:ahLst/>
              <a:cxnLst/>
              <a:rect l="l" t="t" r="r" b="b"/>
              <a:pathLst>
                <a:path w="550545">
                  <a:moveTo>
                    <a:pt x="0" y="0"/>
                  </a:moveTo>
                  <a:lnTo>
                    <a:pt x="274320" y="0"/>
                  </a:lnTo>
                </a:path>
                <a:path w="550545">
                  <a:moveTo>
                    <a:pt x="275691" y="0"/>
                  </a:moveTo>
                  <a:lnTo>
                    <a:pt x="550011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69105" y="4151731"/>
              <a:ext cx="367665" cy="0"/>
            </a:xfrm>
            <a:custGeom>
              <a:avLst/>
              <a:gdLst/>
              <a:ahLst/>
              <a:cxnLst/>
              <a:rect l="l" t="t" r="r" b="b"/>
              <a:pathLst>
                <a:path w="367664">
                  <a:moveTo>
                    <a:pt x="0" y="0"/>
                  </a:moveTo>
                  <a:lnTo>
                    <a:pt x="182880" y="0"/>
                  </a:lnTo>
                </a:path>
                <a:path w="367664">
                  <a:moveTo>
                    <a:pt x="184251" y="0"/>
                  </a:moveTo>
                  <a:lnTo>
                    <a:pt x="367131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337608" y="4151731"/>
              <a:ext cx="274320" cy="0"/>
            </a:xfrm>
            <a:custGeom>
              <a:avLst/>
              <a:gdLst/>
              <a:ahLst/>
              <a:cxnLst/>
              <a:rect l="l" t="t" r="r" b="b"/>
              <a:pathLst>
                <a:path w="274320">
                  <a:moveTo>
                    <a:pt x="0" y="0"/>
                  </a:moveTo>
                  <a:lnTo>
                    <a:pt x="27432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613300" y="4151731"/>
              <a:ext cx="182880" cy="0"/>
            </a:xfrm>
            <a:custGeom>
              <a:avLst/>
              <a:gdLst/>
              <a:ahLst/>
              <a:cxnLst/>
              <a:rect l="l" t="t" r="r" b="b"/>
              <a:pathLst>
                <a:path w="182879">
                  <a:moveTo>
                    <a:pt x="0" y="0"/>
                  </a:moveTo>
                  <a:lnTo>
                    <a:pt x="18288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890363" y="4151731"/>
              <a:ext cx="550545" cy="0"/>
            </a:xfrm>
            <a:custGeom>
              <a:avLst/>
              <a:gdLst/>
              <a:ahLst/>
              <a:cxnLst/>
              <a:rect l="l" t="t" r="r" b="b"/>
              <a:pathLst>
                <a:path w="550545">
                  <a:moveTo>
                    <a:pt x="0" y="0"/>
                  </a:moveTo>
                  <a:lnTo>
                    <a:pt x="274320" y="0"/>
                  </a:lnTo>
                </a:path>
                <a:path w="550545">
                  <a:moveTo>
                    <a:pt x="275691" y="0"/>
                  </a:moveTo>
                  <a:lnTo>
                    <a:pt x="550011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441747" y="4151731"/>
              <a:ext cx="367665" cy="0"/>
            </a:xfrm>
            <a:custGeom>
              <a:avLst/>
              <a:gdLst/>
              <a:ahLst/>
              <a:cxnLst/>
              <a:rect l="l" t="t" r="r" b="b"/>
              <a:pathLst>
                <a:path w="367664">
                  <a:moveTo>
                    <a:pt x="0" y="0"/>
                  </a:moveTo>
                  <a:lnTo>
                    <a:pt x="182880" y="0"/>
                  </a:lnTo>
                </a:path>
                <a:path w="367664">
                  <a:moveTo>
                    <a:pt x="184251" y="0"/>
                  </a:moveTo>
                  <a:lnTo>
                    <a:pt x="367131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810250" y="4151731"/>
              <a:ext cx="274320" cy="0"/>
            </a:xfrm>
            <a:custGeom>
              <a:avLst/>
              <a:gdLst/>
              <a:ahLst/>
              <a:cxnLst/>
              <a:rect l="l" t="t" r="r" b="b"/>
              <a:pathLst>
                <a:path w="274320">
                  <a:moveTo>
                    <a:pt x="0" y="0"/>
                  </a:moveTo>
                  <a:lnTo>
                    <a:pt x="27432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085941" y="4151731"/>
              <a:ext cx="182880" cy="0"/>
            </a:xfrm>
            <a:custGeom>
              <a:avLst/>
              <a:gdLst/>
              <a:ahLst/>
              <a:cxnLst/>
              <a:rect l="l" t="t" r="r" b="b"/>
              <a:pathLst>
                <a:path w="182879">
                  <a:moveTo>
                    <a:pt x="0" y="0"/>
                  </a:moveTo>
                  <a:lnTo>
                    <a:pt x="18288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363005" y="4151731"/>
              <a:ext cx="274320" cy="0"/>
            </a:xfrm>
            <a:custGeom>
              <a:avLst/>
              <a:gdLst/>
              <a:ahLst/>
              <a:cxnLst/>
              <a:rect l="l" t="t" r="r" b="b"/>
              <a:pathLst>
                <a:path w="274320">
                  <a:moveTo>
                    <a:pt x="0" y="0"/>
                  </a:moveTo>
                  <a:lnTo>
                    <a:pt x="27432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638696" y="4151731"/>
              <a:ext cx="274320" cy="0"/>
            </a:xfrm>
            <a:custGeom>
              <a:avLst/>
              <a:gdLst/>
              <a:ahLst/>
              <a:cxnLst/>
              <a:rect l="l" t="t" r="r" b="b"/>
              <a:pathLst>
                <a:path w="274320">
                  <a:moveTo>
                    <a:pt x="0" y="0"/>
                  </a:moveTo>
                  <a:lnTo>
                    <a:pt x="27432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914388" y="4151731"/>
              <a:ext cx="367665" cy="0"/>
            </a:xfrm>
            <a:custGeom>
              <a:avLst/>
              <a:gdLst/>
              <a:ahLst/>
              <a:cxnLst/>
              <a:rect l="l" t="t" r="r" b="b"/>
              <a:pathLst>
                <a:path w="367665">
                  <a:moveTo>
                    <a:pt x="0" y="0"/>
                  </a:moveTo>
                  <a:lnTo>
                    <a:pt x="182880" y="0"/>
                  </a:lnTo>
                </a:path>
                <a:path w="367665">
                  <a:moveTo>
                    <a:pt x="184251" y="0"/>
                  </a:moveTo>
                  <a:lnTo>
                    <a:pt x="367131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282891" y="4151731"/>
              <a:ext cx="274320" cy="0"/>
            </a:xfrm>
            <a:custGeom>
              <a:avLst/>
              <a:gdLst/>
              <a:ahLst/>
              <a:cxnLst/>
              <a:rect l="l" t="t" r="r" b="b"/>
              <a:pathLst>
                <a:path w="274320">
                  <a:moveTo>
                    <a:pt x="0" y="0"/>
                  </a:moveTo>
                  <a:lnTo>
                    <a:pt x="27432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1839569" y="4029836"/>
            <a:ext cx="58235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85265" algn="l"/>
                <a:tab pos="2957830" algn="l"/>
                <a:tab pos="4430395" algn="l"/>
                <a:tab pos="5718810" algn="l"/>
              </a:tabLst>
            </a:pPr>
            <a:r>
              <a:rPr sz="1200" b="1" spc="10" dirty="0">
                <a:latin typeface="Courier New"/>
                <a:cs typeface="Courier New"/>
              </a:rPr>
              <a:t>-</a:t>
            </a:r>
            <a:r>
              <a:rPr sz="1200" b="1" dirty="0">
                <a:latin typeface="Courier New"/>
                <a:cs typeface="Courier New"/>
              </a:rPr>
              <a:t> 	</a:t>
            </a:r>
            <a:r>
              <a:rPr sz="1200" b="1" spc="10" dirty="0">
                <a:latin typeface="Courier New"/>
                <a:cs typeface="Courier New"/>
              </a:rPr>
              <a:t>-</a:t>
            </a:r>
            <a:r>
              <a:rPr sz="1200" b="1" dirty="0">
                <a:latin typeface="Courier New"/>
                <a:cs typeface="Courier New"/>
              </a:rPr>
              <a:t> 	</a:t>
            </a:r>
            <a:r>
              <a:rPr sz="1200" b="1" spc="10" dirty="0">
                <a:latin typeface="Courier New"/>
                <a:cs typeface="Courier New"/>
              </a:rPr>
              <a:t>-</a:t>
            </a:r>
            <a:r>
              <a:rPr sz="1200" b="1" dirty="0">
                <a:latin typeface="Courier New"/>
                <a:cs typeface="Courier New"/>
              </a:rPr>
              <a:t> 	</a:t>
            </a:r>
            <a:r>
              <a:rPr sz="1200" b="1" spc="10" dirty="0">
                <a:latin typeface="Courier New"/>
                <a:cs typeface="Courier New"/>
              </a:rPr>
              <a:t>-</a:t>
            </a:r>
            <a:r>
              <a:rPr sz="1200" b="1" dirty="0">
                <a:latin typeface="Courier New"/>
                <a:cs typeface="Courier New"/>
              </a:rPr>
              <a:t> 	-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011732" y="4213097"/>
            <a:ext cx="1775460" cy="46482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R="360680" algn="ctr">
              <a:lnSpc>
                <a:spcPct val="100000"/>
              </a:lnSpc>
              <a:spcBef>
                <a:spcPts val="385"/>
              </a:spcBef>
            </a:pPr>
            <a:r>
              <a:rPr sz="1200" b="1" dirty="0">
                <a:latin typeface="Courier New"/>
                <a:cs typeface="Courier New"/>
              </a:rPr>
              <a:t>|</a:t>
            </a:r>
            <a:endParaRPr sz="1200">
              <a:latin typeface="Courier New"/>
              <a:cs typeface="Courier New"/>
            </a:endParaRPr>
          </a:p>
          <a:p>
            <a:pPr algn="ctr">
              <a:lnSpc>
                <a:spcPct val="100000"/>
              </a:lnSpc>
              <a:spcBef>
                <a:spcPts val="290"/>
              </a:spcBef>
              <a:tabLst>
                <a:tab pos="1289050" algn="l"/>
              </a:tabLst>
            </a:pPr>
            <a:r>
              <a:rPr sz="1200" b="1" spc="-5" dirty="0">
                <a:latin typeface="Courier New"/>
                <a:cs typeface="Courier New"/>
              </a:rPr>
              <a:t>v</a:t>
            </a:r>
            <a:r>
              <a:rPr sz="1200" b="1" spc="10" dirty="0">
                <a:latin typeface="Courier New"/>
                <a:cs typeface="Courier New"/>
              </a:rPr>
              <a:t>f</a:t>
            </a:r>
            <a:r>
              <a:rPr sz="1200" b="1" spc="-5" dirty="0">
                <a:latin typeface="Courier New"/>
                <a:cs typeface="Courier New"/>
              </a:rPr>
              <a:t>r</a:t>
            </a:r>
            <a:r>
              <a:rPr sz="1200" b="1" spc="10" dirty="0">
                <a:latin typeface="Courier New"/>
                <a:cs typeface="Courier New"/>
              </a:rPr>
              <a:t>a</a:t>
            </a:r>
            <a:r>
              <a:rPr sz="1200" b="1" spc="-5" dirty="0">
                <a:latin typeface="Courier New"/>
                <a:cs typeface="Courier New"/>
              </a:rPr>
              <a:t>l</a:t>
            </a:r>
            <a:r>
              <a:rPr sz="1200" b="1" dirty="0">
                <a:latin typeface="Courier New"/>
                <a:cs typeface="Courier New"/>
              </a:rPr>
              <a:t>l</a:t>
            </a:r>
            <a:r>
              <a:rPr sz="1200" b="1" spc="10" dirty="0">
                <a:latin typeface="Courier New"/>
                <a:cs typeface="Courier New"/>
              </a:rPr>
              <a:t> </a:t>
            </a:r>
            <a:r>
              <a:rPr sz="1200" b="1" dirty="0">
                <a:latin typeface="Courier New"/>
                <a:cs typeface="Courier New"/>
              </a:rPr>
              <a:t>|	</a:t>
            </a:r>
            <a:r>
              <a:rPr sz="1200" b="1" spc="-5" dirty="0">
                <a:latin typeface="Courier New"/>
                <a:cs typeface="Courier New"/>
              </a:rPr>
              <a:t>C</a:t>
            </a:r>
            <a:r>
              <a:rPr sz="1200" b="1" spc="10" dirty="0">
                <a:latin typeface="Courier New"/>
                <a:cs typeface="Courier New"/>
              </a:rPr>
              <a:t>o</a:t>
            </a:r>
            <a:r>
              <a:rPr sz="1200" b="1" spc="-5" dirty="0">
                <a:latin typeface="Courier New"/>
                <a:cs typeface="Courier New"/>
              </a:rPr>
              <a:t>e</a:t>
            </a:r>
            <a:r>
              <a:rPr sz="1200" b="1" spc="10" dirty="0">
                <a:latin typeface="Courier New"/>
                <a:cs typeface="Courier New"/>
              </a:rPr>
              <a:t>f</a:t>
            </a:r>
            <a:r>
              <a:rPr sz="1200" b="1" dirty="0">
                <a:latin typeface="Courier New"/>
                <a:cs typeface="Courier New"/>
              </a:rPr>
              <a:t>.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036910" y="4213097"/>
            <a:ext cx="4630420" cy="46482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04139">
              <a:lnSpc>
                <a:spcPct val="100000"/>
              </a:lnSpc>
              <a:spcBef>
                <a:spcPts val="385"/>
              </a:spcBef>
            </a:pPr>
            <a:r>
              <a:rPr sz="1200" b="1" dirty="0">
                <a:latin typeface="Courier New"/>
                <a:cs typeface="Courier New"/>
              </a:rPr>
              <a:t>Robust</a:t>
            </a:r>
            <a:endParaRPr sz="12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  <a:tabLst>
                <a:tab pos="1395095" algn="l"/>
                <a:tab pos="1857375" algn="l"/>
                <a:tab pos="2777490" algn="l"/>
              </a:tabLst>
            </a:pPr>
            <a:r>
              <a:rPr sz="1200" b="1" dirty="0">
                <a:latin typeface="Courier New"/>
                <a:cs typeface="Courier New"/>
              </a:rPr>
              <a:t>Std.</a:t>
            </a:r>
            <a:r>
              <a:rPr sz="1200" b="1" spc="15" dirty="0">
                <a:latin typeface="Courier New"/>
                <a:cs typeface="Courier New"/>
              </a:rPr>
              <a:t> </a:t>
            </a:r>
            <a:r>
              <a:rPr sz="1200" b="1" dirty="0">
                <a:latin typeface="Courier New"/>
                <a:cs typeface="Courier New"/>
              </a:rPr>
              <a:t>Err.	t	</a:t>
            </a:r>
            <a:r>
              <a:rPr sz="1200" b="1" spc="-5" dirty="0">
                <a:latin typeface="Courier New"/>
                <a:cs typeface="Courier New"/>
              </a:rPr>
              <a:t>P&gt;|t|	</a:t>
            </a:r>
            <a:r>
              <a:rPr sz="1200" b="1" dirty="0">
                <a:latin typeface="Courier New"/>
                <a:cs typeface="Courier New"/>
              </a:rPr>
              <a:t>[95% Conf.</a:t>
            </a:r>
            <a:r>
              <a:rPr sz="1200" b="1" spc="-60" dirty="0">
                <a:latin typeface="Courier New"/>
                <a:cs typeface="Courier New"/>
              </a:rPr>
              <a:t> </a:t>
            </a:r>
            <a:r>
              <a:rPr sz="1200" b="1" dirty="0">
                <a:latin typeface="Courier New"/>
                <a:cs typeface="Courier New"/>
              </a:rPr>
              <a:t>Interval]</a:t>
            </a:r>
            <a:endParaRPr sz="1200">
              <a:latin typeface="Courier New"/>
              <a:cs typeface="Courier New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465455" y="4803495"/>
            <a:ext cx="6180455" cy="13970"/>
            <a:chOff x="465455" y="4803495"/>
            <a:chExt cx="6180455" cy="13970"/>
          </a:xfrm>
        </p:grpSpPr>
        <p:sp>
          <p:nvSpPr>
            <p:cNvPr id="33" name="object 33"/>
            <p:cNvSpPr/>
            <p:nvPr/>
          </p:nvSpPr>
          <p:spPr>
            <a:xfrm>
              <a:off x="472440" y="4810480"/>
              <a:ext cx="274320" cy="0"/>
            </a:xfrm>
            <a:custGeom>
              <a:avLst/>
              <a:gdLst/>
              <a:ahLst/>
              <a:cxnLst/>
              <a:rect l="l" t="t" r="r" b="b"/>
              <a:pathLst>
                <a:path w="274320">
                  <a:moveTo>
                    <a:pt x="0" y="0"/>
                  </a:moveTo>
                  <a:lnTo>
                    <a:pt x="27432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48131" y="4810480"/>
              <a:ext cx="274320" cy="0"/>
            </a:xfrm>
            <a:custGeom>
              <a:avLst/>
              <a:gdLst/>
              <a:ahLst/>
              <a:cxnLst/>
              <a:rect l="l" t="t" r="r" b="b"/>
              <a:pathLst>
                <a:path w="274319">
                  <a:moveTo>
                    <a:pt x="0" y="0"/>
                  </a:moveTo>
                  <a:lnTo>
                    <a:pt x="27432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023823" y="4810480"/>
              <a:ext cx="367665" cy="0"/>
            </a:xfrm>
            <a:custGeom>
              <a:avLst/>
              <a:gdLst/>
              <a:ahLst/>
              <a:cxnLst/>
              <a:rect l="l" t="t" r="r" b="b"/>
              <a:pathLst>
                <a:path w="367665">
                  <a:moveTo>
                    <a:pt x="0" y="0"/>
                  </a:moveTo>
                  <a:lnTo>
                    <a:pt x="182880" y="0"/>
                  </a:lnTo>
                </a:path>
                <a:path w="367665">
                  <a:moveTo>
                    <a:pt x="184251" y="0"/>
                  </a:moveTo>
                  <a:lnTo>
                    <a:pt x="367131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392326" y="4810480"/>
              <a:ext cx="1104265" cy="0"/>
            </a:xfrm>
            <a:custGeom>
              <a:avLst/>
              <a:gdLst/>
              <a:ahLst/>
              <a:cxnLst/>
              <a:rect l="l" t="t" r="r" b="b"/>
              <a:pathLst>
                <a:path w="1104264">
                  <a:moveTo>
                    <a:pt x="0" y="0"/>
                  </a:moveTo>
                  <a:lnTo>
                    <a:pt x="274320" y="0"/>
                  </a:lnTo>
                </a:path>
                <a:path w="1104264">
                  <a:moveTo>
                    <a:pt x="553770" y="0"/>
                  </a:moveTo>
                  <a:lnTo>
                    <a:pt x="828090" y="0"/>
                  </a:lnTo>
                </a:path>
                <a:path w="1104264">
                  <a:moveTo>
                    <a:pt x="829462" y="0"/>
                  </a:moveTo>
                  <a:lnTo>
                    <a:pt x="1103782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497480" y="4810480"/>
              <a:ext cx="367665" cy="0"/>
            </a:xfrm>
            <a:custGeom>
              <a:avLst/>
              <a:gdLst/>
              <a:ahLst/>
              <a:cxnLst/>
              <a:rect l="l" t="t" r="r" b="b"/>
              <a:pathLst>
                <a:path w="367664">
                  <a:moveTo>
                    <a:pt x="0" y="0"/>
                  </a:moveTo>
                  <a:lnTo>
                    <a:pt x="182880" y="0"/>
                  </a:lnTo>
                </a:path>
                <a:path w="367664">
                  <a:moveTo>
                    <a:pt x="184251" y="0"/>
                  </a:moveTo>
                  <a:lnTo>
                    <a:pt x="367131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865983" y="4810480"/>
              <a:ext cx="274320" cy="0"/>
            </a:xfrm>
            <a:custGeom>
              <a:avLst/>
              <a:gdLst/>
              <a:ahLst/>
              <a:cxnLst/>
              <a:rect l="l" t="t" r="r" b="b"/>
              <a:pathLst>
                <a:path w="274319">
                  <a:moveTo>
                    <a:pt x="0" y="0"/>
                  </a:moveTo>
                  <a:lnTo>
                    <a:pt x="27432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141675" y="4810480"/>
              <a:ext cx="182880" cy="0"/>
            </a:xfrm>
            <a:custGeom>
              <a:avLst/>
              <a:gdLst/>
              <a:ahLst/>
              <a:cxnLst/>
              <a:rect l="l" t="t" r="r" b="b"/>
              <a:pathLst>
                <a:path w="182879">
                  <a:moveTo>
                    <a:pt x="0" y="0"/>
                  </a:moveTo>
                  <a:lnTo>
                    <a:pt x="18288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418738" y="4810480"/>
              <a:ext cx="550545" cy="0"/>
            </a:xfrm>
            <a:custGeom>
              <a:avLst/>
              <a:gdLst/>
              <a:ahLst/>
              <a:cxnLst/>
              <a:rect l="l" t="t" r="r" b="b"/>
              <a:pathLst>
                <a:path w="550545">
                  <a:moveTo>
                    <a:pt x="0" y="0"/>
                  </a:moveTo>
                  <a:lnTo>
                    <a:pt x="274320" y="0"/>
                  </a:lnTo>
                </a:path>
                <a:path w="550545">
                  <a:moveTo>
                    <a:pt x="275691" y="0"/>
                  </a:moveTo>
                  <a:lnTo>
                    <a:pt x="550011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970121" y="4810480"/>
              <a:ext cx="367665" cy="0"/>
            </a:xfrm>
            <a:custGeom>
              <a:avLst/>
              <a:gdLst/>
              <a:ahLst/>
              <a:cxnLst/>
              <a:rect l="l" t="t" r="r" b="b"/>
              <a:pathLst>
                <a:path w="367664">
                  <a:moveTo>
                    <a:pt x="0" y="0"/>
                  </a:moveTo>
                  <a:lnTo>
                    <a:pt x="182880" y="0"/>
                  </a:lnTo>
                </a:path>
                <a:path w="367664">
                  <a:moveTo>
                    <a:pt x="184251" y="0"/>
                  </a:moveTo>
                  <a:lnTo>
                    <a:pt x="367131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338624" y="4810480"/>
              <a:ext cx="274320" cy="0"/>
            </a:xfrm>
            <a:custGeom>
              <a:avLst/>
              <a:gdLst/>
              <a:ahLst/>
              <a:cxnLst/>
              <a:rect l="l" t="t" r="r" b="b"/>
              <a:pathLst>
                <a:path w="274320">
                  <a:moveTo>
                    <a:pt x="0" y="0"/>
                  </a:moveTo>
                  <a:lnTo>
                    <a:pt x="27432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614316" y="4810480"/>
              <a:ext cx="182880" cy="0"/>
            </a:xfrm>
            <a:custGeom>
              <a:avLst/>
              <a:gdLst/>
              <a:ahLst/>
              <a:cxnLst/>
              <a:rect l="l" t="t" r="r" b="b"/>
              <a:pathLst>
                <a:path w="182879">
                  <a:moveTo>
                    <a:pt x="0" y="0"/>
                  </a:moveTo>
                  <a:lnTo>
                    <a:pt x="18288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891379" y="4810480"/>
              <a:ext cx="550545" cy="0"/>
            </a:xfrm>
            <a:custGeom>
              <a:avLst/>
              <a:gdLst/>
              <a:ahLst/>
              <a:cxnLst/>
              <a:rect l="l" t="t" r="r" b="b"/>
              <a:pathLst>
                <a:path w="550545">
                  <a:moveTo>
                    <a:pt x="0" y="0"/>
                  </a:moveTo>
                  <a:lnTo>
                    <a:pt x="274320" y="0"/>
                  </a:lnTo>
                </a:path>
                <a:path w="550545">
                  <a:moveTo>
                    <a:pt x="275691" y="0"/>
                  </a:moveTo>
                  <a:lnTo>
                    <a:pt x="550011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442762" y="4810480"/>
              <a:ext cx="367665" cy="0"/>
            </a:xfrm>
            <a:custGeom>
              <a:avLst/>
              <a:gdLst/>
              <a:ahLst/>
              <a:cxnLst/>
              <a:rect l="l" t="t" r="r" b="b"/>
              <a:pathLst>
                <a:path w="367664">
                  <a:moveTo>
                    <a:pt x="0" y="0"/>
                  </a:moveTo>
                  <a:lnTo>
                    <a:pt x="182880" y="0"/>
                  </a:lnTo>
                </a:path>
                <a:path w="367664">
                  <a:moveTo>
                    <a:pt x="184251" y="0"/>
                  </a:moveTo>
                  <a:lnTo>
                    <a:pt x="367131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811266" y="4810480"/>
              <a:ext cx="274320" cy="0"/>
            </a:xfrm>
            <a:custGeom>
              <a:avLst/>
              <a:gdLst/>
              <a:ahLst/>
              <a:cxnLst/>
              <a:rect l="l" t="t" r="r" b="b"/>
              <a:pathLst>
                <a:path w="274320">
                  <a:moveTo>
                    <a:pt x="0" y="0"/>
                  </a:moveTo>
                  <a:lnTo>
                    <a:pt x="27432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086958" y="4810480"/>
              <a:ext cx="182880" cy="0"/>
            </a:xfrm>
            <a:custGeom>
              <a:avLst/>
              <a:gdLst/>
              <a:ahLst/>
              <a:cxnLst/>
              <a:rect l="l" t="t" r="r" b="b"/>
              <a:pathLst>
                <a:path w="182879">
                  <a:moveTo>
                    <a:pt x="0" y="0"/>
                  </a:moveTo>
                  <a:lnTo>
                    <a:pt x="18288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364020" y="4810480"/>
              <a:ext cx="274320" cy="0"/>
            </a:xfrm>
            <a:custGeom>
              <a:avLst/>
              <a:gdLst/>
              <a:ahLst/>
              <a:cxnLst/>
              <a:rect l="l" t="t" r="r" b="b"/>
              <a:pathLst>
                <a:path w="274320">
                  <a:moveTo>
                    <a:pt x="0" y="0"/>
                  </a:moveTo>
                  <a:lnTo>
                    <a:pt x="27432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459740" y="4688585"/>
            <a:ext cx="29489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09040" algn="l"/>
                <a:tab pos="2865755" algn="l"/>
              </a:tabLst>
            </a:pPr>
            <a:r>
              <a:rPr sz="1200" b="1" dirty="0">
                <a:latin typeface="Courier New"/>
                <a:cs typeface="Courier New"/>
              </a:rPr>
              <a:t> 	</a:t>
            </a:r>
            <a:r>
              <a:rPr sz="1200" b="1" spc="5" dirty="0">
                <a:latin typeface="Courier New"/>
                <a:cs typeface="Courier New"/>
              </a:rPr>
              <a:t>+--</a:t>
            </a:r>
            <a:r>
              <a:rPr sz="1200" b="1" dirty="0">
                <a:latin typeface="Courier New"/>
                <a:cs typeface="Courier New"/>
              </a:rPr>
              <a:t> 	</a:t>
            </a:r>
            <a:endParaRPr sz="1200">
              <a:latin typeface="Courier New"/>
              <a:cs typeface="Courier New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6632727" y="4803495"/>
            <a:ext cx="932815" cy="13970"/>
            <a:chOff x="6632727" y="4803495"/>
            <a:chExt cx="932815" cy="13970"/>
          </a:xfrm>
        </p:grpSpPr>
        <p:sp>
          <p:nvSpPr>
            <p:cNvPr id="51" name="object 51"/>
            <p:cNvSpPr/>
            <p:nvPr/>
          </p:nvSpPr>
          <p:spPr>
            <a:xfrm>
              <a:off x="6639712" y="4810480"/>
              <a:ext cx="274320" cy="0"/>
            </a:xfrm>
            <a:custGeom>
              <a:avLst/>
              <a:gdLst/>
              <a:ahLst/>
              <a:cxnLst/>
              <a:rect l="l" t="t" r="r" b="b"/>
              <a:pathLst>
                <a:path w="274320">
                  <a:moveTo>
                    <a:pt x="0" y="0"/>
                  </a:moveTo>
                  <a:lnTo>
                    <a:pt x="27432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915404" y="4810480"/>
              <a:ext cx="367665" cy="0"/>
            </a:xfrm>
            <a:custGeom>
              <a:avLst/>
              <a:gdLst/>
              <a:ahLst/>
              <a:cxnLst/>
              <a:rect l="l" t="t" r="r" b="b"/>
              <a:pathLst>
                <a:path w="367665">
                  <a:moveTo>
                    <a:pt x="0" y="0"/>
                  </a:moveTo>
                  <a:lnTo>
                    <a:pt x="182880" y="0"/>
                  </a:lnTo>
                </a:path>
                <a:path w="367665">
                  <a:moveTo>
                    <a:pt x="184251" y="0"/>
                  </a:moveTo>
                  <a:lnTo>
                    <a:pt x="367131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283907" y="4810480"/>
              <a:ext cx="274320" cy="0"/>
            </a:xfrm>
            <a:custGeom>
              <a:avLst/>
              <a:gdLst/>
              <a:ahLst/>
              <a:cxnLst/>
              <a:rect l="l" t="t" r="r" b="b"/>
              <a:pathLst>
                <a:path w="274320">
                  <a:moveTo>
                    <a:pt x="0" y="0"/>
                  </a:moveTo>
                  <a:lnTo>
                    <a:pt x="27432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3313226" y="4688585"/>
            <a:ext cx="43510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85265" algn="l"/>
                <a:tab pos="2957830" algn="l"/>
                <a:tab pos="4246245" algn="l"/>
              </a:tabLst>
            </a:pPr>
            <a:r>
              <a:rPr sz="1200" b="1" spc="10" dirty="0">
                <a:latin typeface="Courier New"/>
                <a:cs typeface="Courier New"/>
              </a:rPr>
              <a:t>-</a:t>
            </a:r>
            <a:r>
              <a:rPr sz="1200" b="1" dirty="0">
                <a:latin typeface="Courier New"/>
                <a:cs typeface="Courier New"/>
              </a:rPr>
              <a:t> 	</a:t>
            </a:r>
            <a:r>
              <a:rPr sz="1200" b="1" spc="10" dirty="0">
                <a:latin typeface="Courier New"/>
                <a:cs typeface="Courier New"/>
              </a:rPr>
              <a:t>-</a:t>
            </a:r>
            <a:r>
              <a:rPr sz="1200" b="1" dirty="0">
                <a:latin typeface="Courier New"/>
                <a:cs typeface="Courier New"/>
              </a:rPr>
              <a:t> 	</a:t>
            </a:r>
            <a:r>
              <a:rPr sz="1200" b="1" spc="10" dirty="0">
                <a:latin typeface="Courier New"/>
                <a:cs typeface="Courier New"/>
              </a:rPr>
              <a:t>-</a:t>
            </a:r>
            <a:r>
              <a:rPr sz="1200" b="1" dirty="0">
                <a:latin typeface="Courier New"/>
                <a:cs typeface="Courier New"/>
              </a:rPr>
              <a:t> 	-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918768" y="4871466"/>
            <a:ext cx="854710" cy="46482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385"/>
              </a:spcBef>
            </a:pPr>
            <a:r>
              <a:rPr sz="1200" b="1" dirty="0">
                <a:latin typeface="Courier New"/>
                <a:cs typeface="Courier New"/>
              </a:rPr>
              <a:t>beertax</a:t>
            </a:r>
            <a:r>
              <a:rPr sz="1200" b="1" spc="-70" dirty="0">
                <a:latin typeface="Courier New"/>
                <a:cs typeface="Courier New"/>
              </a:rPr>
              <a:t> </a:t>
            </a:r>
            <a:r>
              <a:rPr sz="1200" b="1" dirty="0">
                <a:latin typeface="Courier New"/>
                <a:cs typeface="Courier New"/>
              </a:rPr>
              <a:t>|</a:t>
            </a:r>
            <a:endParaRPr sz="1200">
              <a:latin typeface="Courier New"/>
              <a:cs typeface="Courier New"/>
            </a:endParaRPr>
          </a:p>
          <a:p>
            <a:pPr marR="5080" algn="r">
              <a:lnSpc>
                <a:spcPct val="100000"/>
              </a:lnSpc>
              <a:spcBef>
                <a:spcPts val="290"/>
              </a:spcBef>
            </a:pPr>
            <a:r>
              <a:rPr sz="1200" b="1" dirty="0">
                <a:latin typeface="Courier New"/>
                <a:cs typeface="Courier New"/>
              </a:rPr>
              <a:t>_cons</a:t>
            </a:r>
            <a:r>
              <a:rPr sz="1200" b="1" spc="-80" dirty="0">
                <a:latin typeface="Courier New"/>
                <a:cs typeface="Courier New"/>
              </a:rPr>
              <a:t> </a:t>
            </a:r>
            <a:r>
              <a:rPr sz="1200" b="1" dirty="0">
                <a:latin typeface="Courier New"/>
                <a:cs typeface="Courier New"/>
              </a:rPr>
              <a:t>|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933701" y="4871466"/>
            <a:ext cx="852805" cy="46482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385"/>
              </a:spcBef>
            </a:pPr>
            <a:r>
              <a:rPr sz="1200" b="1" spc="-5" dirty="0">
                <a:latin typeface="Courier New"/>
                <a:cs typeface="Courier New"/>
              </a:rPr>
              <a:t>-.</a:t>
            </a:r>
            <a:r>
              <a:rPr sz="1200" b="1" spc="10" dirty="0">
                <a:latin typeface="Courier New"/>
                <a:cs typeface="Courier New"/>
              </a:rPr>
              <a:t>6</a:t>
            </a:r>
            <a:r>
              <a:rPr sz="1200" b="1" spc="-5" dirty="0">
                <a:latin typeface="Courier New"/>
                <a:cs typeface="Courier New"/>
              </a:rPr>
              <a:t>55</a:t>
            </a:r>
            <a:r>
              <a:rPr sz="1200" b="1" spc="10" dirty="0">
                <a:latin typeface="Courier New"/>
                <a:cs typeface="Courier New"/>
              </a:rPr>
              <a:t>8</a:t>
            </a:r>
            <a:r>
              <a:rPr sz="1200" b="1" spc="-5" dirty="0">
                <a:latin typeface="Courier New"/>
                <a:cs typeface="Courier New"/>
              </a:rPr>
              <a:t>7</a:t>
            </a:r>
            <a:r>
              <a:rPr sz="1200" b="1" spc="10" dirty="0">
                <a:latin typeface="Courier New"/>
                <a:cs typeface="Courier New"/>
              </a:rPr>
              <a:t>3</a:t>
            </a:r>
            <a:r>
              <a:rPr sz="1200" b="1" dirty="0">
                <a:latin typeface="Courier New"/>
                <a:cs typeface="Courier New"/>
              </a:rPr>
              <a:t>6</a:t>
            </a:r>
            <a:endParaRPr sz="1200">
              <a:latin typeface="Courier New"/>
              <a:cs typeface="Courier New"/>
            </a:endParaRPr>
          </a:p>
          <a:p>
            <a:pPr marR="5715" algn="r">
              <a:lnSpc>
                <a:spcPct val="100000"/>
              </a:lnSpc>
              <a:spcBef>
                <a:spcPts val="290"/>
              </a:spcBef>
            </a:pPr>
            <a:r>
              <a:rPr sz="1200" b="1" spc="-5" dirty="0">
                <a:latin typeface="Courier New"/>
                <a:cs typeface="Courier New"/>
              </a:rPr>
              <a:t>2</a:t>
            </a:r>
            <a:r>
              <a:rPr sz="1200" b="1" spc="10" dirty="0">
                <a:latin typeface="Courier New"/>
                <a:cs typeface="Courier New"/>
              </a:rPr>
              <a:t>.</a:t>
            </a:r>
            <a:r>
              <a:rPr sz="1200" b="1" spc="-5" dirty="0">
                <a:latin typeface="Courier New"/>
                <a:cs typeface="Courier New"/>
              </a:rPr>
              <a:t>37</a:t>
            </a:r>
            <a:r>
              <a:rPr sz="1200" b="1" spc="10" dirty="0">
                <a:latin typeface="Courier New"/>
                <a:cs typeface="Courier New"/>
              </a:rPr>
              <a:t>7</a:t>
            </a:r>
            <a:r>
              <a:rPr sz="1200" b="1" spc="-5" dirty="0">
                <a:latin typeface="Courier New"/>
                <a:cs typeface="Courier New"/>
              </a:rPr>
              <a:t>0</a:t>
            </a:r>
            <a:r>
              <a:rPr sz="1200" b="1" spc="10" dirty="0">
                <a:latin typeface="Courier New"/>
                <a:cs typeface="Courier New"/>
              </a:rPr>
              <a:t>7</a:t>
            </a:r>
            <a:r>
              <a:rPr sz="1200" b="1" dirty="0">
                <a:latin typeface="Courier New"/>
                <a:cs typeface="Courier New"/>
              </a:rPr>
              <a:t>5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035697" y="4871466"/>
            <a:ext cx="763270" cy="46482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385"/>
              </a:spcBef>
            </a:pPr>
            <a:r>
              <a:rPr sz="1200" b="1" dirty="0">
                <a:latin typeface="Courier New"/>
                <a:cs typeface="Courier New"/>
              </a:rPr>
              <a:t>.2918556</a:t>
            </a:r>
            <a:endParaRPr sz="12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200" b="1" dirty="0">
                <a:latin typeface="Courier New"/>
                <a:cs typeface="Courier New"/>
              </a:rPr>
              <a:t>.1497966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141192" y="4871466"/>
            <a:ext cx="487045" cy="46482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385"/>
              </a:spcBef>
            </a:pPr>
            <a:r>
              <a:rPr sz="1200" b="1" spc="-5" dirty="0">
                <a:latin typeface="Courier New"/>
                <a:cs typeface="Courier New"/>
              </a:rPr>
              <a:t>-</a:t>
            </a:r>
            <a:r>
              <a:rPr sz="1200" b="1" spc="10" dirty="0">
                <a:latin typeface="Courier New"/>
                <a:cs typeface="Courier New"/>
              </a:rPr>
              <a:t>2</a:t>
            </a:r>
            <a:r>
              <a:rPr sz="1200" b="1" spc="-5" dirty="0">
                <a:latin typeface="Courier New"/>
                <a:cs typeface="Courier New"/>
              </a:rPr>
              <a:t>.25</a:t>
            </a:r>
            <a:endParaRPr sz="12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200" b="1" spc="-5" dirty="0">
                <a:latin typeface="Courier New"/>
                <a:cs typeface="Courier New"/>
              </a:rPr>
              <a:t>15.87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878198" y="4871466"/>
            <a:ext cx="487045" cy="46482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385"/>
              </a:spcBef>
            </a:pPr>
            <a:r>
              <a:rPr sz="1200" b="1" spc="-5" dirty="0">
                <a:latin typeface="Courier New"/>
                <a:cs typeface="Courier New"/>
              </a:rPr>
              <a:t>0.</a:t>
            </a:r>
            <a:r>
              <a:rPr sz="1200" b="1" spc="10" dirty="0">
                <a:latin typeface="Courier New"/>
                <a:cs typeface="Courier New"/>
              </a:rPr>
              <a:t>0</a:t>
            </a:r>
            <a:r>
              <a:rPr sz="1200" b="1" spc="-5" dirty="0">
                <a:latin typeface="Courier New"/>
                <a:cs typeface="Courier New"/>
              </a:rPr>
              <a:t>29</a:t>
            </a:r>
            <a:endParaRPr sz="12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200" b="1" spc="-5" dirty="0">
                <a:latin typeface="Courier New"/>
                <a:cs typeface="Courier New"/>
              </a:rPr>
              <a:t>0.000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709284" y="4871466"/>
            <a:ext cx="854075" cy="46482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385"/>
              </a:spcBef>
            </a:pPr>
            <a:r>
              <a:rPr sz="1200" b="1" spc="10" dirty="0">
                <a:latin typeface="Courier New"/>
                <a:cs typeface="Courier New"/>
              </a:rPr>
              <a:t>-</a:t>
            </a:r>
            <a:r>
              <a:rPr sz="1200" b="1" spc="-5" dirty="0">
                <a:latin typeface="Courier New"/>
                <a:cs typeface="Courier New"/>
              </a:rPr>
              <a:t>1.</a:t>
            </a:r>
            <a:r>
              <a:rPr sz="1200" b="1" spc="10" dirty="0">
                <a:latin typeface="Courier New"/>
                <a:cs typeface="Courier New"/>
              </a:rPr>
              <a:t>2</a:t>
            </a:r>
            <a:r>
              <a:rPr sz="1200" b="1" spc="-5" dirty="0">
                <a:latin typeface="Courier New"/>
                <a:cs typeface="Courier New"/>
              </a:rPr>
              <a:t>4</a:t>
            </a:r>
            <a:r>
              <a:rPr sz="1200" b="1" spc="10" dirty="0">
                <a:latin typeface="Courier New"/>
                <a:cs typeface="Courier New"/>
              </a:rPr>
              <a:t>30</a:t>
            </a:r>
            <a:r>
              <a:rPr sz="1200" b="1" spc="-5" dirty="0">
                <a:latin typeface="Courier New"/>
                <a:cs typeface="Courier New"/>
              </a:rPr>
              <a:t>11</a:t>
            </a:r>
            <a:endParaRPr sz="1200">
              <a:latin typeface="Courier New"/>
              <a:cs typeface="Courier New"/>
            </a:endParaRPr>
          </a:p>
          <a:p>
            <a:pPr marR="8890" algn="r">
              <a:lnSpc>
                <a:spcPct val="100000"/>
              </a:lnSpc>
              <a:spcBef>
                <a:spcPts val="290"/>
              </a:spcBef>
            </a:pPr>
            <a:r>
              <a:rPr sz="1200" b="1" spc="-5" dirty="0">
                <a:latin typeface="Courier New"/>
                <a:cs typeface="Courier New"/>
              </a:rPr>
              <a:t>2.</a:t>
            </a:r>
            <a:r>
              <a:rPr sz="1200" b="1" spc="10" dirty="0">
                <a:latin typeface="Courier New"/>
                <a:cs typeface="Courier New"/>
              </a:rPr>
              <a:t>0</a:t>
            </a:r>
            <a:r>
              <a:rPr sz="1200" b="1" spc="-5" dirty="0">
                <a:latin typeface="Courier New"/>
                <a:cs typeface="Courier New"/>
              </a:rPr>
              <a:t>7</a:t>
            </a:r>
            <a:r>
              <a:rPr sz="1200" b="1" spc="10" dirty="0">
                <a:latin typeface="Courier New"/>
                <a:cs typeface="Courier New"/>
              </a:rPr>
              <a:t>57</a:t>
            </a:r>
            <a:r>
              <a:rPr sz="1200" b="1" spc="-5" dirty="0">
                <a:latin typeface="Courier New"/>
                <a:cs typeface="Courier New"/>
              </a:rPr>
              <a:t>23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814566" y="4871466"/>
            <a:ext cx="854075" cy="46482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385"/>
              </a:spcBef>
            </a:pPr>
            <a:r>
              <a:rPr sz="1200" b="1" spc="10" dirty="0">
                <a:latin typeface="Courier New"/>
                <a:cs typeface="Courier New"/>
              </a:rPr>
              <a:t>-</a:t>
            </a:r>
            <a:r>
              <a:rPr sz="1200" b="1" spc="-5" dirty="0">
                <a:latin typeface="Courier New"/>
                <a:cs typeface="Courier New"/>
              </a:rPr>
              <a:t>.</a:t>
            </a:r>
            <a:r>
              <a:rPr sz="1200" b="1" spc="10" dirty="0">
                <a:latin typeface="Courier New"/>
                <a:cs typeface="Courier New"/>
              </a:rPr>
              <a:t>0</a:t>
            </a:r>
            <a:r>
              <a:rPr sz="1200" b="1" spc="-5" dirty="0">
                <a:latin typeface="Courier New"/>
                <a:cs typeface="Courier New"/>
              </a:rPr>
              <a:t>6</a:t>
            </a:r>
            <a:r>
              <a:rPr sz="1200" b="1" spc="10" dirty="0">
                <a:latin typeface="Courier New"/>
                <a:cs typeface="Courier New"/>
              </a:rPr>
              <a:t>8</a:t>
            </a:r>
            <a:r>
              <a:rPr sz="1200" b="1" spc="-5" dirty="0">
                <a:latin typeface="Courier New"/>
                <a:cs typeface="Courier New"/>
              </a:rPr>
              <a:t>73</a:t>
            </a:r>
            <a:r>
              <a:rPr sz="1200" b="1" spc="10" dirty="0">
                <a:latin typeface="Courier New"/>
                <a:cs typeface="Courier New"/>
              </a:rPr>
              <a:t>5</a:t>
            </a:r>
            <a:r>
              <a:rPr sz="1200" b="1" dirty="0">
                <a:latin typeface="Courier New"/>
                <a:cs typeface="Courier New"/>
              </a:rPr>
              <a:t>8</a:t>
            </a:r>
            <a:endParaRPr sz="1200">
              <a:latin typeface="Courier New"/>
              <a:cs typeface="Courier New"/>
            </a:endParaRPr>
          </a:p>
          <a:p>
            <a:pPr marR="10160" algn="r">
              <a:lnSpc>
                <a:spcPct val="100000"/>
              </a:lnSpc>
              <a:spcBef>
                <a:spcPts val="290"/>
              </a:spcBef>
            </a:pPr>
            <a:r>
              <a:rPr sz="1200" b="1" spc="-5" dirty="0">
                <a:latin typeface="Courier New"/>
                <a:cs typeface="Courier New"/>
              </a:rPr>
              <a:t>2</a:t>
            </a:r>
            <a:r>
              <a:rPr sz="1200" b="1" spc="10" dirty="0">
                <a:latin typeface="Courier New"/>
                <a:cs typeface="Courier New"/>
              </a:rPr>
              <a:t>.</a:t>
            </a:r>
            <a:r>
              <a:rPr sz="1200" b="1" spc="-5" dirty="0">
                <a:latin typeface="Courier New"/>
                <a:cs typeface="Courier New"/>
              </a:rPr>
              <a:t>6</a:t>
            </a:r>
            <a:r>
              <a:rPr sz="1200" b="1" spc="10" dirty="0">
                <a:latin typeface="Courier New"/>
                <a:cs typeface="Courier New"/>
              </a:rPr>
              <a:t>7</a:t>
            </a:r>
            <a:r>
              <a:rPr sz="1200" b="1" spc="-5" dirty="0">
                <a:latin typeface="Courier New"/>
                <a:cs typeface="Courier New"/>
              </a:rPr>
              <a:t>84</a:t>
            </a:r>
            <a:r>
              <a:rPr sz="1200" b="1" spc="10" dirty="0">
                <a:latin typeface="Courier New"/>
                <a:cs typeface="Courier New"/>
              </a:rPr>
              <a:t>2</a:t>
            </a:r>
            <a:r>
              <a:rPr sz="1200" b="1" dirty="0">
                <a:latin typeface="Courier New"/>
                <a:cs typeface="Courier New"/>
              </a:rPr>
              <a:t>7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472440" y="5468762"/>
            <a:ext cx="7178040" cy="0"/>
          </a:xfrm>
          <a:custGeom>
            <a:avLst/>
            <a:gdLst/>
            <a:ahLst/>
            <a:cxnLst/>
            <a:rect l="l" t="t" r="r" b="b"/>
            <a:pathLst>
              <a:path w="7178040">
                <a:moveTo>
                  <a:pt x="0" y="0"/>
                </a:moveTo>
                <a:lnTo>
                  <a:pt x="7177904" y="0"/>
                </a:lnTo>
              </a:path>
            </a:pathLst>
          </a:custGeom>
          <a:ln w="13896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746251" y="5566664"/>
            <a:ext cx="6598284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3679" marR="5080" indent="-221615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34315" algn="l"/>
              </a:tabLst>
            </a:pPr>
            <a:r>
              <a:rPr sz="1200" b="1" dirty="0">
                <a:solidFill>
                  <a:srgbClr val="0000FF"/>
                </a:solidFill>
                <a:latin typeface="Courier New"/>
                <a:cs typeface="Courier New"/>
              </a:rPr>
              <a:t>vce(cluster state) </a:t>
            </a:r>
            <a:r>
              <a:rPr sz="1200" b="1" dirty="0">
                <a:latin typeface="Courier New"/>
                <a:cs typeface="Courier New"/>
              </a:rPr>
              <a:t>indica </a:t>
            </a:r>
            <a:r>
              <a:rPr sz="1200" b="1" spc="-5" dirty="0">
                <a:latin typeface="Courier New"/>
                <a:cs typeface="Courier New"/>
              </a:rPr>
              <a:t>di </a:t>
            </a:r>
            <a:r>
              <a:rPr sz="1200" b="1" dirty="0">
                <a:latin typeface="Courier New"/>
                <a:cs typeface="Courier New"/>
              </a:rPr>
              <a:t>usare errori standard clustered, dove </a:t>
            </a:r>
            <a:r>
              <a:rPr sz="1200" b="1" spc="-5" dirty="0">
                <a:latin typeface="Courier New"/>
                <a:cs typeface="Courier New"/>
              </a:rPr>
              <a:t>il  </a:t>
            </a:r>
            <a:r>
              <a:rPr sz="1200" b="1" dirty="0">
                <a:latin typeface="Courier New"/>
                <a:cs typeface="Courier New"/>
              </a:rPr>
              <a:t>raggruppamento è a livello </a:t>
            </a:r>
            <a:r>
              <a:rPr sz="1200" b="1" spc="-5" dirty="0">
                <a:latin typeface="Courier New"/>
                <a:cs typeface="Courier New"/>
              </a:rPr>
              <a:t>di </a:t>
            </a:r>
            <a:r>
              <a:rPr sz="1200" b="1" dirty="0">
                <a:latin typeface="Courier New"/>
                <a:cs typeface="Courier New"/>
              </a:rPr>
              <a:t>stato (osservazioni che hanno </a:t>
            </a:r>
            <a:r>
              <a:rPr sz="1200" b="1" spc="5" dirty="0">
                <a:latin typeface="Courier New"/>
                <a:cs typeface="Courier New"/>
              </a:rPr>
              <a:t>lo </a:t>
            </a:r>
            <a:r>
              <a:rPr sz="1200" b="1" dirty="0">
                <a:latin typeface="Courier New"/>
                <a:cs typeface="Courier New"/>
              </a:rPr>
              <a:t>stesso  </a:t>
            </a:r>
            <a:r>
              <a:rPr sz="1200" b="1" spc="-5" dirty="0">
                <a:latin typeface="Courier New"/>
                <a:cs typeface="Courier New"/>
              </a:rPr>
              <a:t>valore </a:t>
            </a:r>
            <a:r>
              <a:rPr sz="1200" b="1" dirty="0">
                <a:latin typeface="Courier New"/>
                <a:cs typeface="Courier New"/>
              </a:rPr>
              <a:t>della variabile “state” possono essere correlati, </a:t>
            </a:r>
            <a:r>
              <a:rPr sz="1200" b="1" spc="5" dirty="0">
                <a:latin typeface="Courier New"/>
                <a:cs typeface="Courier New"/>
              </a:rPr>
              <a:t>ma si </a:t>
            </a:r>
            <a:r>
              <a:rPr sz="1200" b="1" dirty="0">
                <a:latin typeface="Courier New"/>
                <a:cs typeface="Courier New"/>
              </a:rPr>
              <a:t>assume  </a:t>
            </a:r>
            <a:r>
              <a:rPr sz="1200" b="1" spc="-5" dirty="0">
                <a:latin typeface="Courier New"/>
                <a:cs typeface="Courier New"/>
              </a:rPr>
              <a:t>che </a:t>
            </a:r>
            <a:r>
              <a:rPr sz="1200" b="1" dirty="0">
                <a:latin typeface="Courier New"/>
                <a:cs typeface="Courier New"/>
              </a:rPr>
              <a:t>siano incorrelati </a:t>
            </a:r>
            <a:r>
              <a:rPr sz="1200" b="1" spc="-5" dirty="0">
                <a:latin typeface="Courier New"/>
                <a:cs typeface="Courier New"/>
              </a:rPr>
              <a:t>se </a:t>
            </a:r>
            <a:r>
              <a:rPr sz="1200" b="1" spc="5" dirty="0">
                <a:latin typeface="Courier New"/>
                <a:cs typeface="Courier New"/>
              </a:rPr>
              <a:t>il </a:t>
            </a:r>
            <a:r>
              <a:rPr sz="1200" b="1" dirty="0">
                <a:latin typeface="Courier New"/>
                <a:cs typeface="Courier New"/>
              </a:rPr>
              <a:t>valore </a:t>
            </a:r>
            <a:r>
              <a:rPr sz="1200" b="1" spc="-5" dirty="0">
                <a:latin typeface="Courier New"/>
                <a:cs typeface="Courier New"/>
              </a:rPr>
              <a:t>di </a:t>
            </a:r>
            <a:r>
              <a:rPr sz="1200" b="1" dirty="0">
                <a:latin typeface="Courier New"/>
                <a:cs typeface="Courier New"/>
              </a:rPr>
              <a:t>“state” è</a:t>
            </a:r>
            <a:r>
              <a:rPr sz="1200" b="1" spc="85" dirty="0">
                <a:latin typeface="Courier New"/>
                <a:cs typeface="Courier New"/>
              </a:rPr>
              <a:t> </a:t>
            </a:r>
            <a:r>
              <a:rPr sz="1200" b="1" spc="-5" dirty="0">
                <a:latin typeface="Courier New"/>
                <a:cs typeface="Courier New"/>
              </a:rPr>
              <a:t>diverso)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64" name="object 6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10-</a:t>
            </a:r>
            <a:fld id="{81D60167-4931-47E6-BA6A-407CBD079E47}" type="slidenum">
              <a:rPr dirty="0"/>
              <a:t>34</a:t>
            </a:fld>
            <a:endParaRPr dirty="0"/>
          </a:p>
        </p:txBody>
      </p:sp>
      <p:sp>
        <p:nvSpPr>
          <p:cNvPr id="65" name="object 6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419480"/>
            <a:ext cx="8110855" cy="47525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4769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Verdana"/>
                <a:cs typeface="Verdana"/>
              </a:rPr>
              <a:t>Applicazione: </a:t>
            </a:r>
            <a:r>
              <a:rPr sz="2400" b="1" dirty="0">
                <a:latin typeface="Verdana"/>
                <a:cs typeface="Verdana"/>
              </a:rPr>
              <a:t>leggi </a:t>
            </a:r>
            <a:r>
              <a:rPr sz="2400" b="1" spc="-10" dirty="0">
                <a:latin typeface="Verdana"/>
                <a:cs typeface="Verdana"/>
              </a:rPr>
              <a:t>sulla </a:t>
            </a:r>
            <a:r>
              <a:rPr sz="2400" b="1" spc="-5" dirty="0">
                <a:latin typeface="Verdana"/>
                <a:cs typeface="Verdana"/>
              </a:rPr>
              <a:t>guida in stato di  ebbrezza </a:t>
            </a:r>
            <a:r>
              <a:rPr sz="2400" b="1" dirty="0">
                <a:latin typeface="Verdana"/>
                <a:cs typeface="Verdana"/>
              </a:rPr>
              <a:t>e </a:t>
            </a:r>
            <a:r>
              <a:rPr sz="2400" b="1" spc="-5" dirty="0" err="1">
                <a:latin typeface="Verdana"/>
                <a:cs typeface="Verdana"/>
              </a:rPr>
              <a:t>mortalità</a:t>
            </a:r>
            <a:r>
              <a:rPr sz="2400" b="1" spc="-5" dirty="0">
                <a:latin typeface="Verdana"/>
                <a:cs typeface="Verdana"/>
              </a:rPr>
              <a:t> </a:t>
            </a:r>
            <a:r>
              <a:rPr sz="2400" b="1" spc="-5" dirty="0" err="1">
                <a:latin typeface="Verdana"/>
                <a:cs typeface="Verdana"/>
              </a:rPr>
              <a:t>stradale</a:t>
            </a:r>
            <a:endParaRPr sz="31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latin typeface="Verdana"/>
                <a:cs typeface="Verdana"/>
              </a:rPr>
              <a:t>Alcuni</a:t>
            </a:r>
            <a:r>
              <a:rPr sz="2400" b="1" spc="25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fatti</a:t>
            </a:r>
            <a:endParaRPr sz="2400" dirty="0">
              <a:latin typeface="Verdana"/>
              <a:cs typeface="Verdana"/>
            </a:endParaRPr>
          </a:p>
          <a:p>
            <a:pPr marL="355600" marR="51689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Verdana"/>
                <a:cs typeface="Verdana"/>
              </a:rPr>
              <a:t>Circa </a:t>
            </a:r>
            <a:r>
              <a:rPr sz="2400" dirty="0">
                <a:latin typeface="Verdana"/>
                <a:cs typeface="Verdana"/>
              </a:rPr>
              <a:t>40.000 </a:t>
            </a:r>
            <a:r>
              <a:rPr sz="2400" spc="-5" dirty="0">
                <a:latin typeface="Verdana"/>
                <a:cs typeface="Verdana"/>
              </a:rPr>
              <a:t>morti sulle strade </a:t>
            </a:r>
            <a:r>
              <a:rPr sz="2400" dirty="0">
                <a:latin typeface="Verdana"/>
                <a:cs typeface="Verdana"/>
              </a:rPr>
              <a:t>ogni anno negli  USA</a:t>
            </a:r>
          </a:p>
          <a:p>
            <a:pPr marL="355600" marR="188595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Verdana"/>
                <a:cs typeface="Verdana"/>
              </a:rPr>
              <a:t>1/3 degli </a:t>
            </a:r>
            <a:r>
              <a:rPr sz="2400" spc="-10" dirty="0">
                <a:latin typeface="Verdana"/>
                <a:cs typeface="Verdana"/>
              </a:rPr>
              <a:t>incidenti </a:t>
            </a:r>
            <a:r>
              <a:rPr sz="2400" spc="-5" dirty="0">
                <a:latin typeface="Verdana"/>
                <a:cs typeface="Verdana"/>
              </a:rPr>
              <a:t>mortali </a:t>
            </a:r>
            <a:r>
              <a:rPr sz="2400" spc="-10" dirty="0">
                <a:latin typeface="Verdana"/>
                <a:cs typeface="Verdana"/>
              </a:rPr>
              <a:t>coinvolge </a:t>
            </a:r>
            <a:r>
              <a:rPr sz="2400" dirty="0">
                <a:latin typeface="Verdana"/>
                <a:cs typeface="Verdana"/>
              </a:rPr>
              <a:t>un guidatore  </a:t>
            </a:r>
            <a:r>
              <a:rPr sz="2400" spc="-5" dirty="0">
                <a:latin typeface="Verdana"/>
                <a:cs typeface="Verdana"/>
              </a:rPr>
              <a:t>ubriaco</a:t>
            </a:r>
            <a:endParaRPr sz="2400" dirty="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Verdana"/>
                <a:cs typeface="Verdana"/>
              </a:rPr>
              <a:t>25% </a:t>
            </a:r>
            <a:r>
              <a:rPr sz="2400" spc="-5" dirty="0">
                <a:latin typeface="Verdana"/>
                <a:cs typeface="Verdana"/>
              </a:rPr>
              <a:t>dei </a:t>
            </a:r>
            <a:r>
              <a:rPr sz="2400" dirty="0">
                <a:latin typeface="Verdana"/>
                <a:cs typeface="Verdana"/>
              </a:rPr>
              <a:t>guidatori </a:t>
            </a:r>
            <a:r>
              <a:rPr sz="2400" spc="-5" dirty="0">
                <a:latin typeface="Verdana"/>
                <a:cs typeface="Verdana"/>
              </a:rPr>
              <a:t>sulle strade tra </a:t>
            </a:r>
            <a:r>
              <a:rPr sz="2400" spc="-10" dirty="0">
                <a:latin typeface="Verdana"/>
                <a:cs typeface="Verdana"/>
              </a:rPr>
              <a:t>l’1 </a:t>
            </a:r>
            <a:r>
              <a:rPr sz="2400" dirty="0">
                <a:latin typeface="Verdana"/>
                <a:cs typeface="Verdana"/>
              </a:rPr>
              <a:t>e </a:t>
            </a:r>
            <a:r>
              <a:rPr sz="2400" spc="-10" dirty="0">
                <a:latin typeface="Verdana"/>
                <a:cs typeface="Verdana"/>
              </a:rPr>
              <a:t>le </a:t>
            </a:r>
            <a:r>
              <a:rPr sz="2400" dirty="0">
                <a:latin typeface="Verdana"/>
                <a:cs typeface="Verdana"/>
              </a:rPr>
              <a:t>3</a:t>
            </a:r>
            <a:r>
              <a:rPr sz="2400" spc="11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del</a:t>
            </a: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Verdana"/>
                <a:cs typeface="Verdana"/>
              </a:rPr>
              <a:t>mattino ha </a:t>
            </a:r>
            <a:r>
              <a:rPr sz="2400" spc="-5" dirty="0">
                <a:latin typeface="Verdana"/>
                <a:cs typeface="Verdana"/>
              </a:rPr>
              <a:t>bevuto</a:t>
            </a:r>
            <a:r>
              <a:rPr sz="2400" spc="3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(stima)</a:t>
            </a:r>
            <a:endParaRPr sz="2400" dirty="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Verdana"/>
                <a:cs typeface="Verdana"/>
              </a:rPr>
              <a:t>Un </a:t>
            </a:r>
            <a:r>
              <a:rPr sz="2400" spc="-10" dirty="0">
                <a:latin typeface="Verdana"/>
                <a:cs typeface="Verdana"/>
              </a:rPr>
              <a:t>guidatore </a:t>
            </a:r>
            <a:r>
              <a:rPr sz="2400" spc="-5" dirty="0">
                <a:latin typeface="Verdana"/>
                <a:cs typeface="Verdana"/>
              </a:rPr>
              <a:t>ubriaco </a:t>
            </a:r>
            <a:r>
              <a:rPr sz="2400" dirty="0">
                <a:latin typeface="Verdana"/>
                <a:cs typeface="Verdana"/>
              </a:rPr>
              <a:t>ha 13 </a:t>
            </a:r>
            <a:r>
              <a:rPr sz="2400" spc="-5" dirty="0">
                <a:latin typeface="Verdana"/>
                <a:cs typeface="Verdana"/>
              </a:rPr>
              <a:t>volte più </a:t>
            </a:r>
            <a:r>
              <a:rPr sz="2400" spc="-10" dirty="0">
                <a:latin typeface="Verdana"/>
                <a:cs typeface="Verdana"/>
              </a:rPr>
              <a:t>probabilità </a:t>
            </a:r>
            <a:r>
              <a:rPr sz="2400" spc="-5" dirty="0">
                <a:latin typeface="Verdana"/>
                <a:cs typeface="Verdana"/>
              </a:rPr>
              <a:t>di  causare </a:t>
            </a:r>
            <a:r>
              <a:rPr sz="2400" dirty="0">
                <a:latin typeface="Verdana"/>
                <a:cs typeface="Verdana"/>
              </a:rPr>
              <a:t>un </a:t>
            </a:r>
            <a:r>
              <a:rPr sz="2400" spc="-10" dirty="0">
                <a:latin typeface="Verdana"/>
                <a:cs typeface="Verdana"/>
              </a:rPr>
              <a:t>incidente </a:t>
            </a:r>
            <a:r>
              <a:rPr sz="2400" spc="-5" dirty="0">
                <a:latin typeface="Verdana"/>
                <a:cs typeface="Verdana"/>
              </a:rPr>
              <a:t>mortale rispetto </a:t>
            </a:r>
            <a:r>
              <a:rPr sz="2400" dirty="0">
                <a:latin typeface="Verdana"/>
                <a:cs typeface="Verdana"/>
              </a:rPr>
              <a:t>a un  </a:t>
            </a:r>
            <a:r>
              <a:rPr sz="2400" spc="-5" dirty="0">
                <a:latin typeface="Verdana"/>
                <a:cs typeface="Verdana"/>
              </a:rPr>
              <a:t>guidatore sobrio</a:t>
            </a:r>
            <a:r>
              <a:rPr sz="2400" spc="7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(stima)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10-</a:t>
            </a:r>
            <a:fld id="{81D60167-4931-47E6-BA6A-407CBD079E47}" type="slidenum">
              <a:rPr dirty="0"/>
              <a:t>35</a:t>
            </a:fld>
            <a:endParaRPr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Leggi sulla guida </a:t>
            </a:r>
            <a:r>
              <a:rPr spc="-5" dirty="0"/>
              <a:t>in </a:t>
            </a:r>
            <a:r>
              <a:rPr spc="-10" dirty="0"/>
              <a:t>stato </a:t>
            </a:r>
            <a:r>
              <a:rPr spc="-5" dirty="0"/>
              <a:t>di </a:t>
            </a:r>
            <a:r>
              <a:rPr spc="-10" dirty="0"/>
              <a:t>ebbrezza </a:t>
            </a:r>
            <a:r>
              <a:rPr spc="-5" dirty="0"/>
              <a:t>e  </a:t>
            </a:r>
            <a:r>
              <a:rPr spc="-10" dirty="0"/>
              <a:t>mortalità stradale</a:t>
            </a:r>
            <a:r>
              <a:rPr spc="60" dirty="0"/>
              <a:t> </a:t>
            </a:r>
            <a:r>
              <a:rPr spc="-10" dirty="0"/>
              <a:t>(continua)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10-</a:t>
            </a:r>
            <a:fld id="{81D60167-4931-47E6-BA6A-407CBD079E47}" type="slidenum">
              <a:rPr dirty="0"/>
              <a:t>36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559179"/>
            <a:ext cx="8020684" cy="438774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b="1" spc="-5" dirty="0">
                <a:latin typeface="Verdana"/>
                <a:cs typeface="Verdana"/>
              </a:rPr>
              <a:t>Aspetti </a:t>
            </a:r>
            <a:r>
              <a:rPr sz="2400" b="1" dirty="0">
                <a:latin typeface="Verdana"/>
                <a:cs typeface="Verdana"/>
              </a:rPr>
              <a:t>di </a:t>
            </a:r>
            <a:r>
              <a:rPr sz="2400" b="1" spc="-5" dirty="0" err="1">
                <a:latin typeface="Verdana"/>
                <a:cs typeface="Verdana"/>
              </a:rPr>
              <a:t>politica</a:t>
            </a:r>
            <a:r>
              <a:rPr sz="2400" b="1" spc="-5" dirty="0">
                <a:latin typeface="Verdana"/>
                <a:cs typeface="Verdana"/>
              </a:rPr>
              <a:t> </a:t>
            </a:r>
            <a:r>
              <a:rPr sz="2400" b="1" spc="-10" dirty="0" err="1">
                <a:latin typeface="Verdana"/>
                <a:cs typeface="Verdana"/>
              </a:rPr>
              <a:t>pu</a:t>
            </a:r>
            <a:r>
              <a:rPr lang="it-IT" sz="2400" b="1" spc="-10" dirty="0">
                <a:latin typeface="Verdana"/>
                <a:cs typeface="Verdana"/>
              </a:rPr>
              <a:t>b</a:t>
            </a:r>
            <a:r>
              <a:rPr sz="2400" b="1" spc="-10" dirty="0" err="1">
                <a:latin typeface="Verdana"/>
                <a:cs typeface="Verdana"/>
              </a:rPr>
              <a:t>blica</a:t>
            </a:r>
            <a:endParaRPr sz="2400" dirty="0">
              <a:latin typeface="Verdana"/>
              <a:cs typeface="Verdana"/>
            </a:endParaRPr>
          </a:p>
          <a:p>
            <a:pPr marL="355600" marR="3175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Verdana"/>
                <a:cs typeface="Verdana"/>
              </a:rPr>
              <a:t>La guida </a:t>
            </a: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dirty="0">
                <a:latin typeface="Verdana"/>
                <a:cs typeface="Verdana"/>
              </a:rPr>
              <a:t>stato </a:t>
            </a:r>
            <a:r>
              <a:rPr sz="2400" spc="-5" dirty="0">
                <a:latin typeface="Verdana"/>
                <a:cs typeface="Verdana"/>
              </a:rPr>
              <a:t>di </a:t>
            </a:r>
            <a:r>
              <a:rPr sz="2400" dirty="0">
                <a:latin typeface="Verdana"/>
                <a:cs typeface="Verdana"/>
              </a:rPr>
              <a:t>ebbrezza causa </a:t>
            </a:r>
            <a:r>
              <a:rPr sz="2400" spc="-5" dirty="0">
                <a:latin typeface="Verdana"/>
                <a:cs typeface="Verdana"/>
              </a:rPr>
              <a:t>importanti  esternalità (guidatori sobri </a:t>
            </a:r>
            <a:r>
              <a:rPr sz="2400" dirty="0">
                <a:latin typeface="Verdana"/>
                <a:cs typeface="Verdana"/>
              </a:rPr>
              <a:t>vengono </a:t>
            </a:r>
            <a:r>
              <a:rPr sz="2400" spc="-5" dirty="0">
                <a:latin typeface="Verdana"/>
                <a:cs typeface="Verdana"/>
              </a:rPr>
              <a:t>uccisi, </a:t>
            </a:r>
            <a:r>
              <a:rPr sz="2400" spc="-10" dirty="0">
                <a:latin typeface="Verdana"/>
                <a:cs typeface="Verdana"/>
              </a:rPr>
              <a:t>la  </a:t>
            </a:r>
            <a:r>
              <a:rPr sz="2400" spc="-5" dirty="0">
                <a:latin typeface="Verdana"/>
                <a:cs typeface="Verdana"/>
              </a:rPr>
              <a:t>società sostiene costi medici, ecc.) </a:t>
            </a:r>
            <a:r>
              <a:rPr sz="2400" dirty="0">
                <a:latin typeface="Verdana"/>
                <a:cs typeface="Verdana"/>
              </a:rPr>
              <a:t>– vi è </a:t>
            </a:r>
            <a:r>
              <a:rPr sz="2400" spc="-5" dirty="0">
                <a:latin typeface="Verdana"/>
                <a:cs typeface="Verdana"/>
              </a:rPr>
              <a:t>ampia  giustificazione per </a:t>
            </a:r>
            <a:r>
              <a:rPr sz="2400" dirty="0">
                <a:latin typeface="Verdana"/>
                <a:cs typeface="Verdana"/>
              </a:rPr>
              <a:t>un </a:t>
            </a:r>
            <a:r>
              <a:rPr sz="2400" spc="-10" dirty="0">
                <a:latin typeface="Verdana"/>
                <a:cs typeface="Verdana"/>
              </a:rPr>
              <a:t>intervento </a:t>
            </a:r>
            <a:r>
              <a:rPr sz="2400" spc="-5" dirty="0">
                <a:latin typeface="Verdana"/>
                <a:cs typeface="Verdana"/>
              </a:rPr>
              <a:t>del</a:t>
            </a:r>
            <a:r>
              <a:rPr sz="2400" spc="12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governo</a:t>
            </a:r>
            <a:endParaRPr sz="2400" dirty="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Verdana"/>
                <a:cs typeface="Verdana"/>
              </a:rPr>
              <a:t>Esistono </a:t>
            </a:r>
            <a:r>
              <a:rPr sz="2400" dirty="0">
                <a:latin typeface="Verdana"/>
                <a:cs typeface="Verdana"/>
              </a:rPr>
              <a:t>modi </a:t>
            </a:r>
            <a:r>
              <a:rPr sz="2400" spc="-5" dirty="0">
                <a:latin typeface="Verdana"/>
                <a:cs typeface="Verdana"/>
              </a:rPr>
              <a:t>efficaci per </a:t>
            </a:r>
            <a:r>
              <a:rPr sz="2400" dirty="0">
                <a:latin typeface="Verdana"/>
                <a:cs typeface="Verdana"/>
              </a:rPr>
              <a:t>ridurre </a:t>
            </a:r>
            <a:r>
              <a:rPr sz="2400" spc="-5" dirty="0">
                <a:latin typeface="Verdana"/>
                <a:cs typeface="Verdana"/>
              </a:rPr>
              <a:t>la </a:t>
            </a:r>
            <a:r>
              <a:rPr sz="2400" spc="-10" dirty="0">
                <a:latin typeface="Verdana"/>
                <a:cs typeface="Verdana"/>
              </a:rPr>
              <a:t>guida in </a:t>
            </a:r>
            <a:r>
              <a:rPr sz="2400" dirty="0">
                <a:latin typeface="Verdana"/>
                <a:cs typeface="Verdana"/>
              </a:rPr>
              <a:t>stato  </a:t>
            </a:r>
            <a:r>
              <a:rPr sz="2400" spc="-5" dirty="0">
                <a:latin typeface="Verdana"/>
                <a:cs typeface="Verdana"/>
              </a:rPr>
              <a:t>di ebbrezza? </a:t>
            </a:r>
            <a:r>
              <a:rPr sz="2400" dirty="0">
                <a:latin typeface="Verdana"/>
                <a:cs typeface="Verdana"/>
              </a:rPr>
              <a:t>Se </a:t>
            </a:r>
            <a:r>
              <a:rPr sz="2400" spc="-5" dirty="0">
                <a:latin typeface="Verdana"/>
                <a:cs typeface="Verdana"/>
              </a:rPr>
              <a:t>sì,</a:t>
            </a:r>
            <a:r>
              <a:rPr sz="2400" spc="4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quali?</a:t>
            </a:r>
            <a:endParaRPr sz="2400" dirty="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Verdana"/>
                <a:cs typeface="Verdana"/>
              </a:rPr>
              <a:t>Quali sono gli effetti di leggi</a:t>
            </a:r>
            <a:r>
              <a:rPr sz="2400" spc="14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specifiche:</a:t>
            </a:r>
            <a:endParaRPr sz="2400" dirty="0">
              <a:latin typeface="Verdana"/>
              <a:cs typeface="Verdana"/>
            </a:endParaRPr>
          </a:p>
          <a:p>
            <a:pPr marL="756285" lvl="1" indent="-287020">
              <a:lnSpc>
                <a:spcPct val="100000"/>
              </a:lnSpc>
              <a:spcBef>
                <a:spcPts val="470"/>
              </a:spcBef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2000" spc="-5" dirty="0">
                <a:latin typeface="Verdana"/>
                <a:cs typeface="Verdana"/>
              </a:rPr>
              <a:t>pene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obbligatorie</a:t>
            </a:r>
            <a:endParaRPr sz="2000" dirty="0">
              <a:latin typeface="Verdana"/>
              <a:cs typeface="Verdana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2000" spc="-5" dirty="0">
                <a:latin typeface="Verdana"/>
                <a:cs typeface="Verdana"/>
              </a:rPr>
              <a:t>età minima legale per bere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alcolici</a:t>
            </a:r>
            <a:endParaRPr sz="2000" dirty="0">
              <a:latin typeface="Verdana"/>
              <a:cs typeface="Verdana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2000" spc="-5" dirty="0">
                <a:latin typeface="Verdana"/>
                <a:cs typeface="Verdana"/>
              </a:rPr>
              <a:t>interventi economici (imposte </a:t>
            </a:r>
            <a:r>
              <a:rPr sz="2000" dirty="0">
                <a:latin typeface="Verdana"/>
                <a:cs typeface="Verdana"/>
              </a:rPr>
              <a:t>sugli</a:t>
            </a:r>
            <a:r>
              <a:rPr sz="2000" spc="-4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alcolici)</a:t>
            </a:r>
            <a:endParaRPr sz="2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434721"/>
            <a:ext cx="7948295" cy="726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80"/>
              </a:lnSpc>
              <a:spcBef>
                <a:spcPts val="100"/>
              </a:spcBef>
            </a:pPr>
            <a:r>
              <a:rPr sz="2400" spc="-5" dirty="0"/>
              <a:t>Dati panel per la guida </a:t>
            </a:r>
            <a:r>
              <a:rPr sz="2400" dirty="0"/>
              <a:t>in </a:t>
            </a:r>
            <a:r>
              <a:rPr sz="2400" spc="-5" dirty="0"/>
              <a:t>stato di ebbrezza</a:t>
            </a:r>
            <a:endParaRPr sz="2400"/>
          </a:p>
          <a:p>
            <a:pPr marL="12700">
              <a:lnSpc>
                <a:spcPts val="2640"/>
              </a:lnSpc>
            </a:pPr>
            <a:r>
              <a:rPr sz="2200" b="0" i="1" spc="-5" dirty="0">
                <a:latin typeface="Verdana"/>
                <a:cs typeface="Verdana"/>
              </a:rPr>
              <a:t>n </a:t>
            </a:r>
            <a:r>
              <a:rPr sz="2200" b="0" spc="-5" dirty="0">
                <a:latin typeface="Verdana"/>
                <a:cs typeface="Verdana"/>
              </a:rPr>
              <a:t>= 48 stati USA, </a:t>
            </a:r>
            <a:r>
              <a:rPr sz="2200" b="0" i="1" spc="-5" dirty="0">
                <a:latin typeface="Verdana"/>
                <a:cs typeface="Verdana"/>
              </a:rPr>
              <a:t>T </a:t>
            </a:r>
            <a:r>
              <a:rPr sz="2200" b="0" spc="-5" dirty="0">
                <a:latin typeface="Verdana"/>
                <a:cs typeface="Verdana"/>
              </a:rPr>
              <a:t>= 7 anni </a:t>
            </a:r>
            <a:r>
              <a:rPr sz="2200" b="0" spc="-10" dirty="0">
                <a:latin typeface="Verdana"/>
                <a:cs typeface="Verdana"/>
              </a:rPr>
              <a:t>(1982,…,1988)</a:t>
            </a:r>
            <a:r>
              <a:rPr sz="2200" b="0" spc="180" dirty="0">
                <a:latin typeface="Verdana"/>
                <a:cs typeface="Verdana"/>
              </a:rPr>
              <a:t> </a:t>
            </a:r>
            <a:r>
              <a:rPr sz="2200" b="0" spc="-5" dirty="0">
                <a:latin typeface="Verdana"/>
                <a:cs typeface="Verdana"/>
              </a:rPr>
              <a:t>(bilanciato)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10-</a:t>
            </a:r>
            <a:fld id="{81D60167-4931-47E6-BA6A-407CBD079E47}" type="slidenum">
              <a:rPr dirty="0"/>
              <a:t>37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1559179"/>
            <a:ext cx="7397115" cy="492760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b="1" spc="-5" dirty="0">
                <a:latin typeface="Verdana"/>
                <a:cs typeface="Verdana"/>
              </a:rPr>
              <a:t>Variabili</a:t>
            </a:r>
            <a:endParaRPr sz="2400">
              <a:latin typeface="Verdana"/>
              <a:cs typeface="Verdana"/>
            </a:endParaRPr>
          </a:p>
          <a:p>
            <a:pPr marL="355600" marR="8255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Verdana"/>
                <a:cs typeface="Verdana"/>
              </a:rPr>
              <a:t>Tasso di mortalità stradale (morti per </a:t>
            </a:r>
            <a:r>
              <a:rPr sz="2400" dirty="0">
                <a:latin typeface="Verdana"/>
                <a:cs typeface="Verdana"/>
              </a:rPr>
              <a:t>10.000  </a:t>
            </a:r>
            <a:r>
              <a:rPr sz="2400" spc="-5" dirty="0">
                <a:latin typeface="Verdana"/>
                <a:cs typeface="Verdana"/>
              </a:rPr>
              <a:t>residenti)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Verdana"/>
                <a:cs typeface="Verdana"/>
              </a:rPr>
              <a:t>Imposta </a:t>
            </a:r>
            <a:r>
              <a:rPr sz="2400" dirty="0">
                <a:latin typeface="Verdana"/>
                <a:cs typeface="Verdana"/>
              </a:rPr>
              <a:t>su una cassa di </a:t>
            </a:r>
            <a:r>
              <a:rPr sz="2400" spc="-5" dirty="0">
                <a:latin typeface="Verdana"/>
                <a:cs typeface="Verdana"/>
              </a:rPr>
              <a:t>birra</a:t>
            </a:r>
            <a:r>
              <a:rPr sz="2400" spc="1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(</a:t>
            </a:r>
            <a:r>
              <a:rPr sz="2400" i="1" dirty="0">
                <a:latin typeface="Verdana"/>
                <a:cs typeface="Verdana"/>
              </a:rPr>
              <a:t>Beertax</a:t>
            </a:r>
            <a:r>
              <a:rPr sz="2400" dirty="0">
                <a:latin typeface="Verdana"/>
                <a:cs typeface="Verdana"/>
              </a:rPr>
              <a:t>)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Verdana"/>
                <a:cs typeface="Verdana"/>
              </a:rPr>
              <a:t>Età </a:t>
            </a:r>
            <a:r>
              <a:rPr sz="2400" spc="-10" dirty="0">
                <a:latin typeface="Verdana"/>
                <a:cs typeface="Verdana"/>
              </a:rPr>
              <a:t>minima </a:t>
            </a:r>
            <a:r>
              <a:rPr sz="2400" spc="-5" dirty="0">
                <a:latin typeface="Verdana"/>
                <a:cs typeface="Verdana"/>
              </a:rPr>
              <a:t>di legge </a:t>
            </a:r>
            <a:r>
              <a:rPr sz="2400" dirty="0">
                <a:latin typeface="Verdana"/>
                <a:cs typeface="Verdana"/>
              </a:rPr>
              <a:t>per </a:t>
            </a:r>
            <a:r>
              <a:rPr sz="2400" spc="-5" dirty="0">
                <a:latin typeface="Verdana"/>
                <a:cs typeface="Verdana"/>
              </a:rPr>
              <a:t>bere</a:t>
            </a:r>
            <a:r>
              <a:rPr sz="2400" spc="2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alcolici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Verdana"/>
                <a:cs typeface="Verdana"/>
              </a:rPr>
              <a:t>Pene </a:t>
            </a:r>
            <a:r>
              <a:rPr sz="2400" dirty="0">
                <a:latin typeface="Verdana"/>
                <a:cs typeface="Verdana"/>
              </a:rPr>
              <a:t>minime </a:t>
            </a:r>
            <a:r>
              <a:rPr sz="2400" spc="-5" dirty="0">
                <a:latin typeface="Verdana"/>
                <a:cs typeface="Verdana"/>
              </a:rPr>
              <a:t>per </a:t>
            </a:r>
            <a:r>
              <a:rPr sz="2400" spc="-10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prima</a:t>
            </a:r>
            <a:r>
              <a:rPr sz="2400" spc="5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violazione:</a:t>
            </a:r>
            <a:endParaRPr sz="2400">
              <a:latin typeface="Verdana"/>
              <a:cs typeface="Verdana"/>
            </a:endParaRPr>
          </a:p>
          <a:p>
            <a:pPr marL="756285" lvl="1" indent="-287020">
              <a:lnSpc>
                <a:spcPct val="100000"/>
              </a:lnSpc>
              <a:spcBef>
                <a:spcPts val="475"/>
              </a:spcBef>
              <a:buFont typeface="Verdana"/>
              <a:buChar char="–"/>
              <a:tabLst>
                <a:tab pos="756920" algn="l"/>
              </a:tabLst>
            </a:pPr>
            <a:r>
              <a:rPr sz="2000" i="1" spc="-5" dirty="0">
                <a:latin typeface="Verdana"/>
                <a:cs typeface="Verdana"/>
              </a:rPr>
              <a:t>Pena</a:t>
            </a:r>
            <a:r>
              <a:rPr sz="2000" i="1" spc="-45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obbligatoria</a:t>
            </a:r>
            <a:endParaRPr sz="2000">
              <a:latin typeface="Verdana"/>
              <a:cs typeface="Verdana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Font typeface="Verdana"/>
              <a:buChar char="–"/>
              <a:tabLst>
                <a:tab pos="756920" algn="l"/>
              </a:tabLst>
            </a:pPr>
            <a:r>
              <a:rPr sz="2000" i="1" dirty="0">
                <a:latin typeface="Verdana"/>
                <a:cs typeface="Verdana"/>
              </a:rPr>
              <a:t>Servizio </a:t>
            </a:r>
            <a:r>
              <a:rPr sz="2000" i="1" spc="-5" dirty="0">
                <a:latin typeface="Verdana"/>
                <a:cs typeface="Verdana"/>
              </a:rPr>
              <a:t>sociale</a:t>
            </a:r>
            <a:r>
              <a:rPr sz="2000" i="1" spc="-55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obbligatorio</a:t>
            </a:r>
            <a:endParaRPr sz="2000">
              <a:latin typeface="Verdana"/>
              <a:cs typeface="Verdana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Char char="–"/>
              <a:tabLst>
                <a:tab pos="756920" algn="l"/>
              </a:tabLst>
            </a:pPr>
            <a:r>
              <a:rPr sz="2000" spc="-5" dirty="0">
                <a:latin typeface="Verdana"/>
                <a:cs typeface="Verdana"/>
              </a:rPr>
              <a:t>altrimenti, la </a:t>
            </a:r>
            <a:r>
              <a:rPr sz="2000" dirty="0">
                <a:latin typeface="Verdana"/>
                <a:cs typeface="Verdana"/>
              </a:rPr>
              <a:t>sentenza </a:t>
            </a:r>
            <a:r>
              <a:rPr sz="2000" spc="-5" dirty="0">
                <a:latin typeface="Verdana"/>
                <a:cs typeface="Verdana"/>
              </a:rPr>
              <a:t>sarà soltanto</a:t>
            </a:r>
            <a:r>
              <a:rPr sz="2000" spc="-7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pecuniaria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8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Verdana"/>
                <a:cs typeface="Verdana"/>
              </a:rPr>
              <a:t>Miglia </a:t>
            </a:r>
            <a:r>
              <a:rPr sz="2400" spc="-5" dirty="0">
                <a:latin typeface="Verdana"/>
                <a:cs typeface="Verdana"/>
              </a:rPr>
              <a:t>per veicolo per </a:t>
            </a:r>
            <a:r>
              <a:rPr sz="2400" dirty="0">
                <a:latin typeface="Verdana"/>
                <a:cs typeface="Verdana"/>
              </a:rPr>
              <a:t>guidatore </a:t>
            </a:r>
            <a:r>
              <a:rPr sz="2400" spc="5" dirty="0">
                <a:latin typeface="Verdana"/>
                <a:cs typeface="Verdana"/>
              </a:rPr>
              <a:t>(US</a:t>
            </a:r>
            <a:r>
              <a:rPr sz="2400" spc="10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DOT)</a:t>
            </a:r>
            <a:endParaRPr sz="240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Verdana"/>
                <a:cs typeface="Verdana"/>
              </a:rPr>
              <a:t>Dati </a:t>
            </a:r>
            <a:r>
              <a:rPr sz="2400" spc="-5" dirty="0">
                <a:latin typeface="Verdana"/>
                <a:cs typeface="Verdana"/>
              </a:rPr>
              <a:t>economici sullo </a:t>
            </a:r>
            <a:r>
              <a:rPr sz="2400" dirty="0">
                <a:latin typeface="Verdana"/>
                <a:cs typeface="Verdana"/>
              </a:rPr>
              <a:t>stato </a:t>
            </a:r>
            <a:r>
              <a:rPr sz="2400" spc="-5" dirty="0">
                <a:latin typeface="Verdana"/>
                <a:cs typeface="Verdana"/>
              </a:rPr>
              <a:t>(reddito pro </a:t>
            </a:r>
            <a:r>
              <a:rPr sz="2400" dirty="0">
                <a:latin typeface="Verdana"/>
                <a:cs typeface="Verdana"/>
              </a:rPr>
              <a:t>capite,  </a:t>
            </a:r>
            <a:r>
              <a:rPr sz="2400" spc="-5" dirty="0">
                <a:latin typeface="Verdana"/>
                <a:cs typeface="Verdana"/>
              </a:rPr>
              <a:t>ecc.)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04021" y="6357620"/>
            <a:ext cx="61722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Verdana"/>
                <a:cs typeface="Verdana"/>
              </a:rPr>
              <a:t>1</a:t>
            </a:r>
            <a:r>
              <a:rPr sz="1400" b="1" dirty="0">
                <a:latin typeface="Verdana"/>
                <a:cs typeface="Verdana"/>
              </a:rPr>
              <a:t>0</a:t>
            </a:r>
            <a:r>
              <a:rPr sz="1400" b="1" spc="-5" dirty="0">
                <a:latin typeface="Verdana"/>
                <a:cs typeface="Verdana"/>
              </a:rPr>
              <a:t>-66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40" y="240868"/>
            <a:ext cx="78676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Perché i dati panel </a:t>
            </a:r>
            <a:r>
              <a:rPr spc="-10" dirty="0"/>
              <a:t>potrebbero</a:t>
            </a:r>
            <a:r>
              <a:rPr spc="120" dirty="0"/>
              <a:t> </a:t>
            </a:r>
            <a:r>
              <a:rPr spc="-5" dirty="0"/>
              <a:t>aiutare?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30200" y="727024"/>
            <a:ext cx="8507730" cy="55257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641350" indent="-343535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356235" algn="l"/>
              </a:tabLst>
            </a:pPr>
            <a:r>
              <a:rPr sz="2800" spc="-10" dirty="0">
                <a:latin typeface="Verdana"/>
                <a:cs typeface="Verdana"/>
              </a:rPr>
              <a:t>Potenziale distorsione </a:t>
            </a:r>
            <a:r>
              <a:rPr sz="2800" spc="-5" dirty="0">
                <a:latin typeface="Verdana"/>
                <a:cs typeface="Verdana"/>
              </a:rPr>
              <a:t>da </a:t>
            </a:r>
            <a:r>
              <a:rPr sz="2800" spc="-10" dirty="0">
                <a:latin typeface="Verdana"/>
                <a:cs typeface="Verdana"/>
              </a:rPr>
              <a:t>variabili </a:t>
            </a:r>
            <a:r>
              <a:rPr sz="2800" spc="-5" dirty="0">
                <a:latin typeface="Verdana"/>
                <a:cs typeface="Verdana"/>
              </a:rPr>
              <a:t>omesse  </a:t>
            </a:r>
            <a:r>
              <a:rPr sz="2800" spc="-10" dirty="0">
                <a:latin typeface="Verdana"/>
                <a:cs typeface="Verdana"/>
              </a:rPr>
              <a:t>per </a:t>
            </a:r>
            <a:r>
              <a:rPr sz="2800" spc="-5" dirty="0">
                <a:latin typeface="Verdana"/>
                <a:cs typeface="Verdana"/>
              </a:rPr>
              <a:t>variabili </a:t>
            </a:r>
            <a:r>
              <a:rPr sz="2800" spc="-10" dirty="0">
                <a:latin typeface="Verdana"/>
                <a:cs typeface="Verdana"/>
              </a:rPr>
              <a:t>che </a:t>
            </a:r>
            <a:r>
              <a:rPr sz="2800" spc="-5" dirty="0">
                <a:latin typeface="Verdana"/>
                <a:cs typeface="Verdana"/>
              </a:rPr>
              <a:t>variano </a:t>
            </a:r>
            <a:r>
              <a:rPr sz="2800" spc="-10" dirty="0">
                <a:latin typeface="Verdana"/>
                <a:cs typeface="Verdana"/>
              </a:rPr>
              <a:t>tra </a:t>
            </a:r>
            <a:r>
              <a:rPr sz="2800" spc="-5" dirty="0">
                <a:latin typeface="Verdana"/>
                <a:cs typeface="Verdana"/>
              </a:rPr>
              <a:t>stati ma </a:t>
            </a:r>
            <a:r>
              <a:rPr sz="2800" spc="-10" dirty="0">
                <a:latin typeface="Verdana"/>
                <a:cs typeface="Verdana"/>
              </a:rPr>
              <a:t>sono  costanti </a:t>
            </a:r>
            <a:r>
              <a:rPr sz="2800" spc="-5" dirty="0">
                <a:latin typeface="Verdana"/>
                <a:cs typeface="Verdana"/>
              </a:rPr>
              <a:t>nel</a:t>
            </a:r>
            <a:r>
              <a:rPr sz="2800" spc="4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tempo:</a:t>
            </a:r>
            <a:endParaRPr sz="2800">
              <a:latin typeface="Verdana"/>
              <a:cs typeface="Verdana"/>
            </a:endParaRPr>
          </a:p>
          <a:p>
            <a:pPr marL="756285" lvl="1" indent="-287020">
              <a:lnSpc>
                <a:spcPct val="100000"/>
              </a:lnSpc>
              <a:spcBef>
                <a:spcPts val="585"/>
              </a:spcBef>
              <a:buChar char="–"/>
              <a:tabLst>
                <a:tab pos="756920" algn="l"/>
              </a:tabLst>
            </a:pPr>
            <a:r>
              <a:rPr sz="2400" dirty="0">
                <a:latin typeface="Verdana"/>
                <a:cs typeface="Verdana"/>
              </a:rPr>
              <a:t>cultura </a:t>
            </a:r>
            <a:r>
              <a:rPr sz="2400" spc="-5" dirty="0">
                <a:latin typeface="Verdana"/>
                <a:cs typeface="Verdana"/>
              </a:rPr>
              <a:t>del bere </a:t>
            </a:r>
            <a:r>
              <a:rPr sz="2400" dirty="0">
                <a:latin typeface="Verdana"/>
                <a:cs typeface="Verdana"/>
              </a:rPr>
              <a:t>e del</a:t>
            </a:r>
            <a:r>
              <a:rPr sz="2400" spc="1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guidare</a:t>
            </a:r>
            <a:endParaRPr sz="2400">
              <a:latin typeface="Verdana"/>
              <a:cs typeface="Verdana"/>
            </a:endParaRPr>
          </a:p>
          <a:p>
            <a:pPr marL="756285" lvl="1" indent="-287020">
              <a:lnSpc>
                <a:spcPct val="100000"/>
              </a:lnSpc>
              <a:spcBef>
                <a:spcPts val="580"/>
              </a:spcBef>
              <a:buChar char="–"/>
              <a:tabLst>
                <a:tab pos="756920" algn="l"/>
              </a:tabLst>
            </a:pPr>
            <a:r>
              <a:rPr sz="2400" spc="-10" dirty="0">
                <a:latin typeface="Verdana"/>
                <a:cs typeface="Verdana"/>
              </a:rPr>
              <a:t>qualità </a:t>
            </a:r>
            <a:r>
              <a:rPr sz="2400" spc="-5" dirty="0">
                <a:latin typeface="Verdana"/>
                <a:cs typeface="Verdana"/>
              </a:rPr>
              <a:t>delle</a:t>
            </a:r>
            <a:r>
              <a:rPr sz="2400" spc="4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strade</a:t>
            </a:r>
            <a:endParaRPr sz="2400">
              <a:latin typeface="Verdana"/>
              <a:cs typeface="Verdana"/>
            </a:endParaRP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Char char="–"/>
              <a:tabLst>
                <a:tab pos="756920" algn="l"/>
              </a:tabLst>
            </a:pPr>
            <a:r>
              <a:rPr sz="2400" dirty="0">
                <a:latin typeface="Verdana"/>
                <a:cs typeface="Verdana"/>
              </a:rPr>
              <a:t>età </a:t>
            </a:r>
            <a:r>
              <a:rPr sz="2400" spc="-5" dirty="0">
                <a:latin typeface="Verdana"/>
                <a:cs typeface="Verdana"/>
              </a:rPr>
              <a:t>delle </a:t>
            </a:r>
            <a:r>
              <a:rPr sz="2400" dirty="0">
                <a:latin typeface="Verdana"/>
                <a:cs typeface="Verdana"/>
              </a:rPr>
              <a:t>automobili </a:t>
            </a:r>
            <a:r>
              <a:rPr sz="2400" spc="-5" dirty="0">
                <a:latin typeface="Verdana"/>
                <a:cs typeface="Verdana"/>
              </a:rPr>
              <a:t>sulle</a:t>
            </a:r>
            <a:r>
              <a:rPr sz="2400" spc="7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strade</a:t>
            </a:r>
            <a:endParaRPr sz="2400">
              <a:latin typeface="Verdana"/>
              <a:cs typeface="Verdana"/>
            </a:endParaRPr>
          </a:p>
          <a:p>
            <a:pPr marL="1155700" lvl="2" indent="-229235">
              <a:lnSpc>
                <a:spcPct val="100000"/>
              </a:lnSpc>
              <a:spcBef>
                <a:spcPts val="380"/>
              </a:spcBef>
              <a:buChar char="•"/>
              <a:tabLst>
                <a:tab pos="1156335" algn="l"/>
              </a:tabLst>
            </a:pPr>
            <a:r>
              <a:rPr sz="1600" spc="-10" dirty="0">
                <a:latin typeface="Verdana"/>
                <a:cs typeface="Verdana"/>
              </a:rPr>
              <a:t>usa </a:t>
            </a:r>
            <a:r>
              <a:rPr sz="1600" spc="-5" dirty="0">
                <a:latin typeface="Verdana"/>
                <a:cs typeface="Verdana"/>
              </a:rPr>
              <a:t>effetti fissi di</a:t>
            </a:r>
            <a:r>
              <a:rPr sz="1600" spc="4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stato</a:t>
            </a:r>
            <a:endParaRPr sz="1600">
              <a:latin typeface="Verdana"/>
              <a:cs typeface="Verdana"/>
            </a:endParaRPr>
          </a:p>
          <a:p>
            <a:pPr marL="355600" marR="256540" indent="-343535">
              <a:lnSpc>
                <a:spcPct val="100000"/>
              </a:lnSpc>
              <a:spcBef>
                <a:spcPts val="675"/>
              </a:spcBef>
              <a:buChar char="•"/>
              <a:tabLst>
                <a:tab pos="356235" algn="l"/>
              </a:tabLst>
            </a:pPr>
            <a:r>
              <a:rPr sz="2800" spc="-10" dirty="0">
                <a:latin typeface="Verdana"/>
                <a:cs typeface="Verdana"/>
              </a:rPr>
              <a:t>Potenziale distorsione </a:t>
            </a:r>
            <a:r>
              <a:rPr sz="2800" spc="-5" dirty="0">
                <a:latin typeface="Verdana"/>
                <a:cs typeface="Verdana"/>
              </a:rPr>
              <a:t>da variabili omesse  </a:t>
            </a:r>
            <a:r>
              <a:rPr sz="2800" spc="-10" dirty="0">
                <a:latin typeface="Verdana"/>
                <a:cs typeface="Verdana"/>
              </a:rPr>
              <a:t>per </a:t>
            </a:r>
            <a:r>
              <a:rPr sz="2800" spc="-5" dirty="0">
                <a:latin typeface="Verdana"/>
                <a:cs typeface="Verdana"/>
              </a:rPr>
              <a:t>variabili </a:t>
            </a:r>
            <a:r>
              <a:rPr sz="2800" spc="-10" dirty="0">
                <a:latin typeface="Verdana"/>
                <a:cs typeface="Verdana"/>
              </a:rPr>
              <a:t>che </a:t>
            </a:r>
            <a:r>
              <a:rPr sz="2800" spc="-5" dirty="0">
                <a:latin typeface="Verdana"/>
                <a:cs typeface="Verdana"/>
              </a:rPr>
              <a:t>variano nel </a:t>
            </a:r>
            <a:r>
              <a:rPr sz="2800" spc="-10" dirty="0">
                <a:latin typeface="Verdana"/>
                <a:cs typeface="Verdana"/>
              </a:rPr>
              <a:t>tempo </a:t>
            </a:r>
            <a:r>
              <a:rPr sz="2800" spc="-5" dirty="0">
                <a:latin typeface="Verdana"/>
                <a:cs typeface="Verdana"/>
              </a:rPr>
              <a:t>ma </a:t>
            </a:r>
            <a:r>
              <a:rPr sz="2800" spc="-10" dirty="0">
                <a:latin typeface="Verdana"/>
                <a:cs typeface="Verdana"/>
              </a:rPr>
              <a:t>sono  costanti </a:t>
            </a:r>
            <a:r>
              <a:rPr sz="2800" spc="-5" dirty="0">
                <a:latin typeface="Verdana"/>
                <a:cs typeface="Verdana"/>
              </a:rPr>
              <a:t>tra</a:t>
            </a:r>
            <a:r>
              <a:rPr sz="2800" spc="50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stati:</a:t>
            </a:r>
            <a:endParaRPr sz="2800">
              <a:latin typeface="Verdana"/>
              <a:cs typeface="Verdana"/>
            </a:endParaRPr>
          </a:p>
          <a:p>
            <a:pPr marL="756285" lvl="1" indent="-287020">
              <a:lnSpc>
                <a:spcPct val="100000"/>
              </a:lnSpc>
              <a:spcBef>
                <a:spcPts val="580"/>
              </a:spcBef>
              <a:buChar char="–"/>
              <a:tabLst>
                <a:tab pos="756920" algn="l"/>
              </a:tabLst>
            </a:pPr>
            <a:r>
              <a:rPr sz="2400" dirty="0">
                <a:latin typeface="Verdana"/>
                <a:cs typeface="Verdana"/>
              </a:rPr>
              <a:t>miglioramenti </a:t>
            </a:r>
            <a:r>
              <a:rPr sz="2400" spc="-5" dirty="0">
                <a:latin typeface="Verdana"/>
                <a:cs typeface="Verdana"/>
              </a:rPr>
              <a:t>nella sicurezza delle </a:t>
            </a:r>
            <a:r>
              <a:rPr sz="2400" dirty="0">
                <a:latin typeface="Verdana"/>
                <a:cs typeface="Verdana"/>
              </a:rPr>
              <a:t>auto nel</a:t>
            </a:r>
            <a:r>
              <a:rPr sz="2400" spc="9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tempo</a:t>
            </a:r>
            <a:endParaRPr sz="2400">
              <a:latin typeface="Verdana"/>
              <a:cs typeface="Verdana"/>
            </a:endParaRPr>
          </a:p>
          <a:p>
            <a:pPr marL="756285" marR="215265" lvl="1" indent="-287020">
              <a:lnSpc>
                <a:spcPct val="100000"/>
              </a:lnSpc>
              <a:spcBef>
                <a:spcPts val="575"/>
              </a:spcBef>
              <a:buChar char="–"/>
              <a:tabLst>
                <a:tab pos="756920" algn="l"/>
              </a:tabLst>
            </a:pPr>
            <a:r>
              <a:rPr sz="2400" spc="-5" dirty="0">
                <a:latin typeface="Verdana"/>
                <a:cs typeface="Verdana"/>
              </a:rPr>
              <a:t>mutamento atteggiamenti verso la </a:t>
            </a:r>
            <a:r>
              <a:rPr sz="2400" spc="-10" dirty="0">
                <a:latin typeface="Verdana"/>
                <a:cs typeface="Verdana"/>
              </a:rPr>
              <a:t>guida in </a:t>
            </a:r>
            <a:r>
              <a:rPr sz="2400" dirty="0">
                <a:latin typeface="Verdana"/>
                <a:cs typeface="Verdana"/>
              </a:rPr>
              <a:t>stato  </a:t>
            </a:r>
            <a:r>
              <a:rPr sz="2400" spc="-5" dirty="0">
                <a:latin typeface="Verdana"/>
                <a:cs typeface="Verdana"/>
              </a:rPr>
              <a:t>di ebbrezza </a:t>
            </a:r>
            <a:r>
              <a:rPr sz="2400" dirty="0">
                <a:latin typeface="Verdana"/>
                <a:cs typeface="Verdana"/>
              </a:rPr>
              <a:t>a </a:t>
            </a:r>
            <a:r>
              <a:rPr sz="2400" spc="-10" dirty="0">
                <a:latin typeface="Verdana"/>
                <a:cs typeface="Verdana"/>
              </a:rPr>
              <a:t>livello</a:t>
            </a:r>
            <a:r>
              <a:rPr sz="2400" spc="7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nazionale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8317" y="365944"/>
            <a:ext cx="7965770" cy="57986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10-</a:t>
            </a:r>
            <a:fld id="{81D60167-4931-47E6-BA6A-407CBD079E47}" type="slidenum">
              <a:rPr dirty="0"/>
              <a:t>39</a:t>
            </a:fld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49371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Notazione </a:t>
            </a:r>
            <a:r>
              <a:rPr spc="-10" dirty="0"/>
              <a:t>per dati</a:t>
            </a:r>
            <a:r>
              <a:rPr spc="50" dirty="0"/>
              <a:t> </a:t>
            </a:r>
            <a:r>
              <a:rPr spc="-5" dirty="0"/>
              <a:t>panel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366506" y="6356662"/>
            <a:ext cx="516890" cy="2425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b="1" dirty="0">
                <a:latin typeface="Verdana"/>
                <a:cs typeface="Verdana"/>
              </a:rPr>
              <a:t>10-</a:t>
            </a:r>
            <a:fld id="{81D60167-4931-47E6-BA6A-407CBD079E47}" type="slidenum">
              <a:rPr sz="1400" b="1" dirty="0">
                <a:latin typeface="Verdana"/>
                <a:cs typeface="Verdana"/>
              </a:rPr>
              <a:t>4</a:t>
            </a:fld>
            <a:endParaRPr sz="14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0840" y="1630807"/>
            <a:ext cx="8103870" cy="42945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 marR="51689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Verdana"/>
                <a:cs typeface="Verdana"/>
              </a:rPr>
              <a:t>Un </a:t>
            </a:r>
            <a:r>
              <a:rPr sz="2000" spc="-5" dirty="0">
                <a:latin typeface="Verdana"/>
                <a:cs typeface="Verdana"/>
              </a:rPr>
              <a:t>doppio pedice distingue </a:t>
            </a:r>
            <a:r>
              <a:rPr sz="2000" dirty="0">
                <a:latin typeface="Verdana"/>
                <a:cs typeface="Verdana"/>
              </a:rPr>
              <a:t>unità </a:t>
            </a:r>
            <a:r>
              <a:rPr sz="2000" spc="-5" dirty="0">
                <a:latin typeface="Verdana"/>
                <a:cs typeface="Verdana"/>
              </a:rPr>
              <a:t>(stati) </a:t>
            </a:r>
            <a:r>
              <a:rPr sz="2000" dirty="0">
                <a:latin typeface="Verdana"/>
                <a:cs typeface="Verdana"/>
              </a:rPr>
              <a:t>e </a:t>
            </a:r>
            <a:r>
              <a:rPr sz="2000" spc="-5" dirty="0">
                <a:latin typeface="Verdana"/>
                <a:cs typeface="Verdana"/>
              </a:rPr>
              <a:t>periodi temporali  (anni)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50">
              <a:latin typeface="Verdana"/>
              <a:cs typeface="Verdana"/>
            </a:endParaRPr>
          </a:p>
          <a:p>
            <a:pPr marL="25400">
              <a:lnSpc>
                <a:spcPct val="100000"/>
              </a:lnSpc>
            </a:pPr>
            <a:r>
              <a:rPr sz="2000" i="1" dirty="0">
                <a:latin typeface="Verdana"/>
                <a:cs typeface="Verdana"/>
              </a:rPr>
              <a:t>i </a:t>
            </a:r>
            <a:r>
              <a:rPr sz="2000" spc="5" dirty="0">
                <a:latin typeface="Verdana"/>
                <a:cs typeface="Verdana"/>
              </a:rPr>
              <a:t>= </a:t>
            </a:r>
            <a:r>
              <a:rPr sz="2000" dirty="0">
                <a:latin typeface="Verdana"/>
                <a:cs typeface="Verdana"/>
              </a:rPr>
              <a:t>unità </a:t>
            </a:r>
            <a:r>
              <a:rPr sz="2000" spc="-5" dirty="0">
                <a:latin typeface="Verdana"/>
                <a:cs typeface="Verdana"/>
              </a:rPr>
              <a:t>(stato), </a:t>
            </a:r>
            <a:r>
              <a:rPr sz="2000" i="1" dirty="0">
                <a:latin typeface="Verdana"/>
                <a:cs typeface="Verdana"/>
              </a:rPr>
              <a:t>n </a:t>
            </a:r>
            <a:r>
              <a:rPr sz="2000" spc="5" dirty="0">
                <a:latin typeface="Verdana"/>
                <a:cs typeface="Verdana"/>
              </a:rPr>
              <a:t>= </a:t>
            </a:r>
            <a:r>
              <a:rPr sz="2000" dirty="0">
                <a:latin typeface="Verdana"/>
                <a:cs typeface="Verdana"/>
              </a:rPr>
              <a:t>numero di</a:t>
            </a:r>
            <a:r>
              <a:rPr sz="2000" spc="-13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entità,</a:t>
            </a:r>
            <a:endParaRPr sz="2000">
              <a:latin typeface="Verdana"/>
              <a:cs typeface="Verdana"/>
            </a:endParaRPr>
          </a:p>
          <a:p>
            <a:pPr marL="431800"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latin typeface="Verdana"/>
                <a:cs typeface="Verdana"/>
              </a:rPr>
              <a:t>perciò </a:t>
            </a:r>
            <a:r>
              <a:rPr sz="2000" i="1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=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1,…,</a:t>
            </a:r>
            <a:r>
              <a:rPr sz="2000" i="1" dirty="0">
                <a:latin typeface="Verdana"/>
                <a:cs typeface="Verdana"/>
              </a:rPr>
              <a:t>n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350">
              <a:latin typeface="Verdana"/>
              <a:cs typeface="Verdana"/>
            </a:endParaRPr>
          </a:p>
          <a:p>
            <a:pPr marL="431800" marR="17780" indent="-407034">
              <a:lnSpc>
                <a:spcPct val="120100"/>
              </a:lnSpc>
            </a:pPr>
            <a:r>
              <a:rPr sz="2000" i="1" dirty="0">
                <a:latin typeface="Verdana"/>
                <a:cs typeface="Verdana"/>
              </a:rPr>
              <a:t>t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spc="-5" dirty="0">
                <a:latin typeface="Verdana"/>
                <a:cs typeface="Verdana"/>
              </a:rPr>
              <a:t>periodo temporale </a:t>
            </a:r>
            <a:r>
              <a:rPr sz="2000" dirty="0">
                <a:latin typeface="Verdana"/>
                <a:cs typeface="Verdana"/>
              </a:rPr>
              <a:t>(anno), </a:t>
            </a:r>
            <a:r>
              <a:rPr sz="2000" i="1" dirty="0">
                <a:latin typeface="Verdana"/>
                <a:cs typeface="Verdana"/>
              </a:rPr>
              <a:t>T </a:t>
            </a:r>
            <a:r>
              <a:rPr sz="2000" dirty="0">
                <a:latin typeface="Verdana"/>
                <a:cs typeface="Verdana"/>
              </a:rPr>
              <a:t>= numero </a:t>
            </a:r>
            <a:r>
              <a:rPr sz="2000" spc="-5" dirty="0">
                <a:latin typeface="Verdana"/>
                <a:cs typeface="Verdana"/>
              </a:rPr>
              <a:t>di periodi temporali  perciò </a:t>
            </a:r>
            <a:r>
              <a:rPr sz="2000" i="1" dirty="0">
                <a:latin typeface="Verdana"/>
                <a:cs typeface="Verdana"/>
              </a:rPr>
              <a:t>t</a:t>
            </a:r>
            <a:r>
              <a:rPr sz="2000" i="1" spc="-1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=1,…,</a:t>
            </a:r>
            <a:r>
              <a:rPr sz="2000" i="1" dirty="0">
                <a:latin typeface="Verdana"/>
                <a:cs typeface="Verdana"/>
              </a:rPr>
              <a:t>T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50">
              <a:latin typeface="Verdana"/>
              <a:cs typeface="Verdana"/>
            </a:endParaRPr>
          </a:p>
          <a:p>
            <a:pPr marL="25400">
              <a:lnSpc>
                <a:spcPct val="100000"/>
              </a:lnSpc>
              <a:tabLst>
                <a:tab pos="838835" algn="l"/>
              </a:tabLst>
            </a:pPr>
            <a:r>
              <a:rPr sz="2000" dirty="0">
                <a:latin typeface="Verdana"/>
                <a:cs typeface="Verdana"/>
              </a:rPr>
              <a:t>Dati:	supponiamo </a:t>
            </a:r>
            <a:r>
              <a:rPr sz="2000" spc="-5" dirty="0">
                <a:latin typeface="Verdana"/>
                <a:cs typeface="Verdana"/>
              </a:rPr>
              <a:t>di </a:t>
            </a:r>
            <a:r>
              <a:rPr sz="2000" dirty="0">
                <a:latin typeface="Verdana"/>
                <a:cs typeface="Verdana"/>
              </a:rPr>
              <a:t>avere 1 </a:t>
            </a:r>
            <a:r>
              <a:rPr sz="2000" spc="-5" dirty="0">
                <a:latin typeface="Verdana"/>
                <a:cs typeface="Verdana"/>
              </a:rPr>
              <a:t>regressore. </a:t>
            </a:r>
            <a:r>
              <a:rPr sz="2000" dirty="0">
                <a:latin typeface="Verdana"/>
                <a:cs typeface="Verdana"/>
              </a:rPr>
              <a:t>I </a:t>
            </a:r>
            <a:r>
              <a:rPr sz="2000" spc="-5" dirty="0">
                <a:latin typeface="Verdana"/>
                <a:cs typeface="Verdana"/>
              </a:rPr>
              <a:t>dati</a:t>
            </a:r>
            <a:r>
              <a:rPr sz="2000" spc="-9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sono: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750">
              <a:latin typeface="Verdana"/>
              <a:cs typeface="Verdana"/>
            </a:endParaRPr>
          </a:p>
          <a:p>
            <a:pPr marL="148590" algn="ctr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(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1950" i="1" baseline="-21367" dirty="0">
                <a:latin typeface="Verdana"/>
                <a:cs typeface="Verdana"/>
              </a:rPr>
              <a:t>it</a:t>
            </a:r>
            <a:r>
              <a:rPr sz="2000" dirty="0">
                <a:latin typeface="Verdana"/>
                <a:cs typeface="Verdana"/>
              </a:rPr>
              <a:t>, </a:t>
            </a:r>
            <a:r>
              <a:rPr sz="2000" i="1" dirty="0">
                <a:latin typeface="Verdana"/>
                <a:cs typeface="Verdana"/>
              </a:rPr>
              <a:t>Y</a:t>
            </a:r>
            <a:r>
              <a:rPr sz="1950" i="1" baseline="-21367" dirty="0">
                <a:latin typeface="Verdana"/>
                <a:cs typeface="Verdana"/>
              </a:rPr>
              <a:t>it</a:t>
            </a:r>
            <a:r>
              <a:rPr sz="2000" dirty="0">
                <a:latin typeface="Verdana"/>
                <a:cs typeface="Verdana"/>
              </a:rPr>
              <a:t>), </a:t>
            </a:r>
            <a:r>
              <a:rPr sz="2000" i="1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= 1,…,</a:t>
            </a:r>
            <a:r>
              <a:rPr sz="2000" i="1" dirty="0">
                <a:latin typeface="Verdana"/>
                <a:cs typeface="Verdana"/>
              </a:rPr>
              <a:t>n</a:t>
            </a:r>
            <a:r>
              <a:rPr sz="2000" dirty="0">
                <a:latin typeface="Verdana"/>
                <a:cs typeface="Verdana"/>
              </a:rPr>
              <a:t>, </a:t>
            </a:r>
            <a:r>
              <a:rPr sz="2000" i="1" dirty="0">
                <a:latin typeface="Verdana"/>
                <a:cs typeface="Verdana"/>
              </a:rPr>
              <a:t>t </a:t>
            </a:r>
            <a:r>
              <a:rPr sz="2000" dirty="0">
                <a:latin typeface="Verdana"/>
                <a:cs typeface="Verdana"/>
              </a:rPr>
              <a:t>=</a:t>
            </a:r>
            <a:r>
              <a:rPr sz="2000" spc="-10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1,…,</a:t>
            </a:r>
            <a:r>
              <a:rPr sz="2000" i="1" dirty="0">
                <a:latin typeface="Verdana"/>
                <a:cs typeface="Verdana"/>
              </a:rPr>
              <a:t>T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6362" y="1845564"/>
            <a:ext cx="8609121" cy="27524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10-</a:t>
            </a:r>
            <a:fld id="{81D60167-4931-47E6-BA6A-407CBD079E47}" type="slidenum">
              <a:rPr dirty="0"/>
              <a:t>40</a:t>
            </a:fld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3099"/>
            <a:ext cx="70383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Analisi empirica: </a:t>
            </a:r>
            <a:r>
              <a:rPr spc="-10" dirty="0"/>
              <a:t>risultati</a:t>
            </a:r>
            <a:r>
              <a:rPr spc="55" dirty="0"/>
              <a:t> </a:t>
            </a:r>
            <a:r>
              <a:rPr spc="-5" dirty="0"/>
              <a:t>principali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10-</a:t>
            </a:r>
            <a:fld id="{81D60167-4931-47E6-BA6A-407CBD079E47}" type="slidenum">
              <a:rPr dirty="0"/>
              <a:t>41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1632331"/>
            <a:ext cx="8162290" cy="4477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Verdana"/>
                <a:cs typeface="Verdana"/>
              </a:rPr>
              <a:t>Il segno </a:t>
            </a:r>
            <a:r>
              <a:rPr sz="2000" spc="-5" dirty="0">
                <a:latin typeface="Verdana"/>
                <a:cs typeface="Verdana"/>
              </a:rPr>
              <a:t>del coefficiente dell’imposta sulal birra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cambia</a:t>
            </a:r>
            <a:endParaRPr sz="20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quando </a:t>
            </a:r>
            <a:r>
              <a:rPr sz="2000" dirty="0">
                <a:latin typeface="Verdana"/>
                <a:cs typeface="Verdana"/>
              </a:rPr>
              <a:t>sono </a:t>
            </a:r>
            <a:r>
              <a:rPr sz="2000" spc="-5" dirty="0">
                <a:latin typeface="Verdana"/>
                <a:cs typeface="Verdana"/>
              </a:rPr>
              <a:t>inclusi gli </a:t>
            </a:r>
            <a:r>
              <a:rPr sz="2000" dirty="0">
                <a:latin typeface="Verdana"/>
                <a:cs typeface="Verdana"/>
              </a:rPr>
              <a:t>effetti fissi </a:t>
            </a:r>
            <a:r>
              <a:rPr sz="2000" spc="-10" dirty="0">
                <a:latin typeface="Verdana"/>
                <a:cs typeface="Verdana"/>
              </a:rPr>
              <a:t>dello</a:t>
            </a:r>
            <a:r>
              <a:rPr sz="2000" spc="-5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stato</a:t>
            </a:r>
            <a:endParaRPr sz="2000">
              <a:latin typeface="Verdana"/>
              <a:cs typeface="Verdana"/>
            </a:endParaRPr>
          </a:p>
          <a:p>
            <a:pPr marL="355600" marR="278765" indent="-342900">
              <a:lnSpc>
                <a:spcPct val="100000"/>
              </a:lnSpc>
              <a:spcBef>
                <a:spcPts val="47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Verdana"/>
                <a:cs typeface="Verdana"/>
              </a:rPr>
              <a:t>Gli </a:t>
            </a:r>
            <a:r>
              <a:rPr sz="2000" dirty="0">
                <a:latin typeface="Verdana"/>
                <a:cs typeface="Verdana"/>
              </a:rPr>
              <a:t>effetti </a:t>
            </a:r>
            <a:r>
              <a:rPr sz="2000" spc="-5" dirty="0">
                <a:latin typeface="Verdana"/>
                <a:cs typeface="Verdana"/>
              </a:rPr>
              <a:t>temporali </a:t>
            </a:r>
            <a:r>
              <a:rPr sz="2000" dirty="0">
                <a:latin typeface="Verdana"/>
                <a:cs typeface="Verdana"/>
              </a:rPr>
              <a:t>sono statisticamente </a:t>
            </a:r>
            <a:r>
              <a:rPr sz="2000" spc="-5" dirty="0">
                <a:latin typeface="Verdana"/>
                <a:cs typeface="Verdana"/>
              </a:rPr>
              <a:t>significativi </a:t>
            </a:r>
            <a:r>
              <a:rPr sz="2000" dirty="0">
                <a:latin typeface="Verdana"/>
                <a:cs typeface="Verdana"/>
              </a:rPr>
              <a:t>ma </a:t>
            </a:r>
            <a:r>
              <a:rPr sz="2000" spc="-5" dirty="0">
                <a:latin typeface="Verdana"/>
                <a:cs typeface="Verdana"/>
              </a:rPr>
              <a:t>la  loro inclusione </a:t>
            </a:r>
            <a:r>
              <a:rPr sz="2000" dirty="0">
                <a:latin typeface="Verdana"/>
                <a:cs typeface="Verdana"/>
              </a:rPr>
              <a:t>non ha un </a:t>
            </a:r>
            <a:r>
              <a:rPr sz="2000" spc="-5" dirty="0">
                <a:latin typeface="Verdana"/>
                <a:cs typeface="Verdana"/>
              </a:rPr>
              <a:t>grande impatto </a:t>
            </a:r>
            <a:r>
              <a:rPr sz="2000" dirty="0">
                <a:latin typeface="Verdana"/>
                <a:cs typeface="Verdana"/>
              </a:rPr>
              <a:t>sui </a:t>
            </a:r>
            <a:r>
              <a:rPr sz="2000" spc="-5" dirty="0">
                <a:latin typeface="Verdana"/>
                <a:cs typeface="Verdana"/>
              </a:rPr>
              <a:t>coefficienti  </a:t>
            </a:r>
            <a:r>
              <a:rPr sz="2000" dirty="0">
                <a:latin typeface="Verdana"/>
                <a:cs typeface="Verdana"/>
              </a:rPr>
              <a:t>stimati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484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Verdana"/>
                <a:cs typeface="Verdana"/>
              </a:rPr>
              <a:t>L’effetto </a:t>
            </a:r>
            <a:r>
              <a:rPr sz="2000" dirty="0">
                <a:latin typeface="Verdana"/>
                <a:cs typeface="Verdana"/>
              </a:rPr>
              <a:t>stimato </a:t>
            </a:r>
            <a:r>
              <a:rPr sz="2000" spc="-5" dirty="0">
                <a:latin typeface="Verdana"/>
                <a:cs typeface="Verdana"/>
              </a:rPr>
              <a:t>dell’imposta sulla birra cala quando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si</a:t>
            </a:r>
            <a:endParaRPr sz="20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includono </a:t>
            </a:r>
            <a:r>
              <a:rPr sz="2000" spc="-5" dirty="0">
                <a:latin typeface="Verdana"/>
                <a:cs typeface="Verdana"/>
              </a:rPr>
              <a:t>altre</a:t>
            </a:r>
            <a:r>
              <a:rPr sz="2000" spc="-45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leggi.</a:t>
            </a:r>
            <a:endParaRPr sz="200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Verdana"/>
                <a:cs typeface="Verdana"/>
              </a:rPr>
              <a:t>L’unica </a:t>
            </a:r>
            <a:r>
              <a:rPr sz="2000" spc="-5" dirty="0">
                <a:latin typeface="Verdana"/>
                <a:cs typeface="Verdana"/>
              </a:rPr>
              <a:t>variabile politica </a:t>
            </a:r>
            <a:r>
              <a:rPr sz="2000" dirty="0">
                <a:latin typeface="Verdana"/>
                <a:cs typeface="Verdana"/>
              </a:rPr>
              <a:t>che </a:t>
            </a:r>
            <a:r>
              <a:rPr sz="2000" spc="-5" dirty="0">
                <a:latin typeface="Verdana"/>
                <a:cs typeface="Verdana"/>
              </a:rPr>
              <a:t>sembra avere </a:t>
            </a:r>
            <a:r>
              <a:rPr sz="2000" dirty="0">
                <a:latin typeface="Verdana"/>
                <a:cs typeface="Verdana"/>
              </a:rPr>
              <a:t>un </a:t>
            </a:r>
            <a:r>
              <a:rPr sz="2000" spc="-5" dirty="0">
                <a:latin typeface="Verdana"/>
                <a:cs typeface="Verdana"/>
              </a:rPr>
              <a:t>impatto </a:t>
            </a:r>
            <a:r>
              <a:rPr sz="2000" dirty="0">
                <a:latin typeface="Verdana"/>
                <a:cs typeface="Verdana"/>
              </a:rPr>
              <a:t>è  </a:t>
            </a:r>
            <a:r>
              <a:rPr sz="2000" spc="-5" dirty="0">
                <a:latin typeface="Verdana"/>
                <a:cs typeface="Verdana"/>
              </a:rPr>
              <a:t>l’imposta sulla birra </a:t>
            </a:r>
            <a:r>
              <a:rPr sz="2000" dirty="0">
                <a:latin typeface="Verdana"/>
                <a:cs typeface="Verdana"/>
              </a:rPr>
              <a:t>– non </a:t>
            </a:r>
            <a:r>
              <a:rPr sz="2000" spc="-5" dirty="0">
                <a:latin typeface="Verdana"/>
                <a:cs typeface="Verdana"/>
              </a:rPr>
              <a:t>l’età </a:t>
            </a:r>
            <a:r>
              <a:rPr sz="2000" spc="-10" dirty="0">
                <a:latin typeface="Verdana"/>
                <a:cs typeface="Verdana"/>
              </a:rPr>
              <a:t>legale </a:t>
            </a:r>
            <a:r>
              <a:rPr sz="2000" spc="-5" dirty="0">
                <a:latin typeface="Verdana"/>
                <a:cs typeface="Verdana"/>
              </a:rPr>
              <a:t>minima per bere  alcolici, </a:t>
            </a:r>
            <a:r>
              <a:rPr sz="2000" dirty="0">
                <a:latin typeface="Verdana"/>
                <a:cs typeface="Verdana"/>
              </a:rPr>
              <a:t>non </a:t>
            </a:r>
            <a:r>
              <a:rPr sz="2000" spc="-5" dirty="0">
                <a:latin typeface="Verdana"/>
                <a:cs typeface="Verdana"/>
              </a:rPr>
              <a:t>la pena </a:t>
            </a:r>
            <a:r>
              <a:rPr sz="2000" dirty="0">
                <a:latin typeface="Verdana"/>
                <a:cs typeface="Verdana"/>
              </a:rPr>
              <a:t>minima </a:t>
            </a:r>
            <a:r>
              <a:rPr sz="2000" spc="-5" dirty="0">
                <a:latin typeface="Verdana"/>
                <a:cs typeface="Verdana"/>
              </a:rPr>
              <a:t>obbligatoria ecc. </a:t>
            </a:r>
            <a:r>
              <a:rPr sz="2000" dirty="0">
                <a:latin typeface="Verdana"/>
                <a:cs typeface="Verdana"/>
              </a:rPr>
              <a:t>– </a:t>
            </a:r>
            <a:r>
              <a:rPr sz="2000" spc="-5" dirty="0">
                <a:latin typeface="Verdana"/>
                <a:cs typeface="Verdana"/>
              </a:rPr>
              <a:t>tuttavia  l’imposta </a:t>
            </a:r>
            <a:r>
              <a:rPr sz="2000" dirty="0">
                <a:latin typeface="Verdana"/>
                <a:cs typeface="Verdana"/>
              </a:rPr>
              <a:t>sulal </a:t>
            </a:r>
            <a:r>
              <a:rPr sz="2000" spc="-5" dirty="0">
                <a:latin typeface="Verdana"/>
                <a:cs typeface="Verdana"/>
              </a:rPr>
              <a:t>birra </a:t>
            </a:r>
            <a:r>
              <a:rPr sz="2000" dirty="0">
                <a:latin typeface="Verdana"/>
                <a:cs typeface="Verdana"/>
              </a:rPr>
              <a:t>non è </a:t>
            </a:r>
            <a:r>
              <a:rPr sz="2000" spc="-5" dirty="0">
                <a:latin typeface="Verdana"/>
                <a:cs typeface="Verdana"/>
              </a:rPr>
              <a:t>significativa </a:t>
            </a:r>
            <a:r>
              <a:rPr sz="2000" dirty="0">
                <a:latin typeface="Verdana"/>
                <a:cs typeface="Verdana"/>
              </a:rPr>
              <a:t>anche al </a:t>
            </a:r>
            <a:r>
              <a:rPr sz="2000" spc="-10" dirty="0">
                <a:latin typeface="Verdana"/>
                <a:cs typeface="Verdana"/>
              </a:rPr>
              <a:t>livello </a:t>
            </a:r>
            <a:r>
              <a:rPr sz="2000" spc="-5" dirty="0">
                <a:latin typeface="Verdana"/>
                <a:cs typeface="Verdana"/>
              </a:rPr>
              <a:t>del  </a:t>
            </a:r>
            <a:r>
              <a:rPr sz="2000" dirty="0">
                <a:latin typeface="Verdana"/>
                <a:cs typeface="Verdana"/>
              </a:rPr>
              <a:t>10% usando </a:t>
            </a:r>
            <a:r>
              <a:rPr sz="2000" spc="-5" dirty="0">
                <a:latin typeface="Verdana"/>
                <a:cs typeface="Verdana"/>
              </a:rPr>
              <a:t>errori </a:t>
            </a:r>
            <a:r>
              <a:rPr sz="2000" dirty="0">
                <a:latin typeface="Verdana"/>
                <a:cs typeface="Verdana"/>
              </a:rPr>
              <a:t>standard </a:t>
            </a:r>
            <a:r>
              <a:rPr sz="2000" spc="-5" dirty="0">
                <a:latin typeface="Verdana"/>
                <a:cs typeface="Verdana"/>
              </a:rPr>
              <a:t>clustered nelle </a:t>
            </a:r>
            <a:r>
              <a:rPr sz="2000" dirty="0">
                <a:latin typeface="Verdana"/>
                <a:cs typeface="Verdana"/>
              </a:rPr>
              <a:t>specifiche che  </a:t>
            </a:r>
            <a:r>
              <a:rPr sz="2000" spc="-5" dirty="0">
                <a:latin typeface="Verdana"/>
                <a:cs typeface="Verdana"/>
              </a:rPr>
              <a:t>controllano per </a:t>
            </a:r>
            <a:r>
              <a:rPr sz="2000" spc="-10" dirty="0">
                <a:latin typeface="Verdana"/>
                <a:cs typeface="Verdana"/>
              </a:rPr>
              <a:t>le </a:t>
            </a:r>
            <a:r>
              <a:rPr sz="2000" dirty="0">
                <a:latin typeface="Verdana"/>
                <a:cs typeface="Verdana"/>
              </a:rPr>
              <a:t>condizioni </a:t>
            </a:r>
            <a:r>
              <a:rPr sz="2000" spc="-5" dirty="0">
                <a:latin typeface="Verdana"/>
                <a:cs typeface="Verdana"/>
              </a:rPr>
              <a:t>economiche </a:t>
            </a:r>
            <a:r>
              <a:rPr sz="2000" spc="-10" dirty="0">
                <a:latin typeface="Verdana"/>
                <a:cs typeface="Verdana"/>
              </a:rPr>
              <a:t>dello </a:t>
            </a:r>
            <a:r>
              <a:rPr sz="2000" dirty="0">
                <a:latin typeface="Verdana"/>
                <a:cs typeface="Verdana"/>
              </a:rPr>
              <a:t>stato </a:t>
            </a:r>
            <a:r>
              <a:rPr sz="2000" spc="-5" dirty="0">
                <a:latin typeface="Verdana"/>
                <a:cs typeface="Verdana"/>
              </a:rPr>
              <a:t>(tasso di  disoccupazione, reddito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personale)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56699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Risultati </a:t>
            </a:r>
            <a:r>
              <a:rPr spc="-5" dirty="0"/>
              <a:t>empirici</a:t>
            </a:r>
            <a:r>
              <a:rPr spc="55" dirty="0"/>
              <a:t> </a:t>
            </a:r>
            <a:r>
              <a:rPr spc="-10" dirty="0"/>
              <a:t>(continua)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10-</a:t>
            </a:r>
            <a:fld id="{81D60167-4931-47E6-BA6A-407CBD079E47}" type="slidenum">
              <a:rPr dirty="0"/>
              <a:t>42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1630807"/>
            <a:ext cx="7959090" cy="41116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37211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Verdana"/>
                <a:cs typeface="Verdana"/>
              </a:rPr>
              <a:t>In </a:t>
            </a:r>
            <a:r>
              <a:rPr sz="2000" spc="-5" dirty="0">
                <a:latin typeface="Verdana"/>
                <a:cs typeface="Verdana"/>
              </a:rPr>
              <a:t>particolare, l’età </a:t>
            </a:r>
            <a:r>
              <a:rPr sz="2000" spc="-10" dirty="0">
                <a:latin typeface="Verdana"/>
                <a:cs typeface="Verdana"/>
              </a:rPr>
              <a:t>legale </a:t>
            </a:r>
            <a:r>
              <a:rPr sz="2000" dirty="0">
                <a:latin typeface="Verdana"/>
                <a:cs typeface="Verdana"/>
              </a:rPr>
              <a:t>minima </a:t>
            </a:r>
            <a:r>
              <a:rPr sz="2000" spc="-5" dirty="0">
                <a:latin typeface="Verdana"/>
                <a:cs typeface="Verdana"/>
              </a:rPr>
              <a:t>per bere alcolici </a:t>
            </a:r>
            <a:r>
              <a:rPr sz="2000" dirty="0">
                <a:latin typeface="Verdana"/>
                <a:cs typeface="Verdana"/>
              </a:rPr>
              <a:t>ha un  </a:t>
            </a:r>
            <a:r>
              <a:rPr sz="2000" spc="-5" dirty="0">
                <a:latin typeface="Verdana"/>
                <a:cs typeface="Verdana"/>
              </a:rPr>
              <a:t>coefficiente piccolo </a:t>
            </a:r>
            <a:r>
              <a:rPr sz="2000" dirty="0">
                <a:latin typeface="Verdana"/>
                <a:cs typeface="Verdana"/>
              </a:rPr>
              <a:t>che è stimato con </a:t>
            </a:r>
            <a:r>
              <a:rPr sz="2000" spc="-5" dirty="0">
                <a:latin typeface="Verdana"/>
                <a:cs typeface="Verdana"/>
              </a:rPr>
              <a:t>precisione </a:t>
            </a:r>
            <a:r>
              <a:rPr sz="2000" dirty="0">
                <a:latin typeface="Verdana"/>
                <a:cs typeface="Verdana"/>
              </a:rPr>
              <a:t>–  </a:t>
            </a:r>
            <a:r>
              <a:rPr sz="2000" spc="-5" dirty="0">
                <a:latin typeface="Verdana"/>
                <a:cs typeface="Verdana"/>
              </a:rPr>
              <a:t>riducendola </a:t>
            </a:r>
            <a:r>
              <a:rPr sz="2000" dirty="0">
                <a:latin typeface="Verdana"/>
                <a:cs typeface="Verdana"/>
              </a:rPr>
              <a:t>non </a:t>
            </a:r>
            <a:r>
              <a:rPr sz="2000" spc="-5" dirty="0">
                <a:latin typeface="Verdana"/>
                <a:cs typeface="Verdana"/>
              </a:rPr>
              <a:t>pare </a:t>
            </a:r>
            <a:r>
              <a:rPr sz="2000" dirty="0">
                <a:latin typeface="Verdana"/>
                <a:cs typeface="Verdana"/>
              </a:rPr>
              <a:t>si </a:t>
            </a:r>
            <a:r>
              <a:rPr sz="2000" spc="-5" dirty="0">
                <a:latin typeface="Verdana"/>
                <a:cs typeface="Verdana"/>
              </a:rPr>
              <a:t>abbia </a:t>
            </a:r>
            <a:r>
              <a:rPr sz="2000" dirty="0">
                <a:latin typeface="Verdana"/>
                <a:cs typeface="Verdana"/>
              </a:rPr>
              <a:t>un </a:t>
            </a:r>
            <a:r>
              <a:rPr sz="2000" spc="-5" dirty="0">
                <a:latin typeface="Verdana"/>
                <a:cs typeface="Verdana"/>
              </a:rPr>
              <a:t>grande </a:t>
            </a:r>
            <a:r>
              <a:rPr sz="2000" dirty="0">
                <a:latin typeface="Verdana"/>
                <a:cs typeface="Verdana"/>
              </a:rPr>
              <a:t>effetto </a:t>
            </a:r>
            <a:r>
              <a:rPr sz="2000" spc="-5" dirty="0">
                <a:latin typeface="Verdana"/>
                <a:cs typeface="Verdana"/>
              </a:rPr>
              <a:t>sulla  mortalità stradale</a:t>
            </a:r>
            <a:r>
              <a:rPr sz="2000" spc="-1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complessiva.</a:t>
            </a:r>
            <a:endParaRPr sz="200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Verdana"/>
                <a:cs typeface="Verdana"/>
              </a:rPr>
              <a:t>Quali </a:t>
            </a:r>
            <a:r>
              <a:rPr sz="2000" dirty="0">
                <a:latin typeface="Verdana"/>
                <a:cs typeface="Verdana"/>
              </a:rPr>
              <a:t>sono </a:t>
            </a:r>
            <a:r>
              <a:rPr sz="2000" spc="-5" dirty="0">
                <a:latin typeface="Verdana"/>
                <a:cs typeface="Verdana"/>
              </a:rPr>
              <a:t>le </a:t>
            </a:r>
            <a:r>
              <a:rPr sz="2000" dirty="0">
                <a:latin typeface="Verdana"/>
                <a:cs typeface="Verdana"/>
              </a:rPr>
              <a:t>minacce </a:t>
            </a:r>
            <a:r>
              <a:rPr sz="2000" spc="-5" dirty="0">
                <a:latin typeface="Verdana"/>
                <a:cs typeface="Verdana"/>
              </a:rPr>
              <a:t>alla validità interna? Cosa </a:t>
            </a:r>
            <a:r>
              <a:rPr sz="2000" dirty="0">
                <a:latin typeface="Verdana"/>
                <a:cs typeface="Verdana"/>
              </a:rPr>
              <a:t>si </a:t>
            </a:r>
            <a:r>
              <a:rPr sz="2000" spc="-5" dirty="0">
                <a:latin typeface="Verdana"/>
                <a:cs typeface="Verdana"/>
              </a:rPr>
              <a:t>può dire  </a:t>
            </a:r>
            <a:r>
              <a:rPr sz="2000" dirty="0">
                <a:latin typeface="Verdana"/>
                <a:cs typeface="Verdana"/>
              </a:rPr>
              <a:t>su:</a:t>
            </a:r>
            <a:endParaRPr sz="2000">
              <a:latin typeface="Verdana"/>
              <a:cs typeface="Verdana"/>
            </a:endParaRPr>
          </a:p>
          <a:p>
            <a:pPr marL="527685" indent="-51562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000" dirty="0">
                <a:latin typeface="Verdana"/>
                <a:cs typeface="Verdana"/>
              </a:rPr>
              <a:t>Distorsione </a:t>
            </a:r>
            <a:r>
              <a:rPr sz="2000" spc="-5" dirty="0">
                <a:latin typeface="Verdana"/>
                <a:cs typeface="Verdana"/>
              </a:rPr>
              <a:t>da variabili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omesse</a:t>
            </a:r>
            <a:endParaRPr sz="2000">
              <a:latin typeface="Verdana"/>
              <a:cs typeface="Verdana"/>
            </a:endParaRPr>
          </a:p>
          <a:p>
            <a:pPr marL="527685" indent="-51562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000" spc="-5" dirty="0">
                <a:latin typeface="Verdana"/>
                <a:cs typeface="Verdana"/>
              </a:rPr>
              <a:t>Errata forma</a:t>
            </a:r>
            <a:r>
              <a:rPr sz="2000" spc="-4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funzionale</a:t>
            </a:r>
            <a:endParaRPr sz="2000">
              <a:latin typeface="Verdana"/>
              <a:cs typeface="Verdana"/>
            </a:endParaRPr>
          </a:p>
          <a:p>
            <a:pPr marL="527685" indent="-51562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000" dirty="0">
                <a:latin typeface="Verdana"/>
                <a:cs typeface="Verdana"/>
              </a:rPr>
              <a:t>Distorsione </a:t>
            </a:r>
            <a:r>
              <a:rPr sz="2000" spc="-5" dirty="0">
                <a:latin typeface="Verdana"/>
                <a:cs typeface="Verdana"/>
              </a:rPr>
              <a:t>da errori nelle</a:t>
            </a:r>
            <a:r>
              <a:rPr sz="2000" spc="-6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variabili</a:t>
            </a:r>
            <a:endParaRPr sz="2000">
              <a:latin typeface="Verdana"/>
              <a:cs typeface="Verdana"/>
            </a:endParaRPr>
          </a:p>
          <a:p>
            <a:pPr marL="527685" indent="-51562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000" dirty="0">
                <a:latin typeface="Verdana"/>
                <a:cs typeface="Verdana"/>
              </a:rPr>
              <a:t>Distorsione </a:t>
            </a:r>
            <a:r>
              <a:rPr sz="2000" spc="-5" dirty="0">
                <a:latin typeface="Verdana"/>
                <a:cs typeface="Verdana"/>
              </a:rPr>
              <a:t>da selezione del</a:t>
            </a:r>
            <a:r>
              <a:rPr sz="2000" spc="-6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campione</a:t>
            </a:r>
            <a:endParaRPr sz="2000">
              <a:latin typeface="Verdana"/>
              <a:cs typeface="Verdana"/>
            </a:endParaRPr>
          </a:p>
          <a:p>
            <a:pPr marL="527685" indent="-51562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000" dirty="0">
                <a:latin typeface="Verdana"/>
                <a:cs typeface="Verdana"/>
              </a:rPr>
              <a:t>Distorsione </a:t>
            </a:r>
            <a:r>
              <a:rPr sz="2000" spc="-5" dirty="0">
                <a:latin typeface="Verdana"/>
                <a:cs typeface="Verdana"/>
              </a:rPr>
              <a:t>da causalità</a:t>
            </a:r>
            <a:r>
              <a:rPr sz="2000" spc="-6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simultanea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2000" i="1" dirty="0">
                <a:latin typeface="Verdana"/>
                <a:cs typeface="Verdana"/>
              </a:rPr>
              <a:t>Che cosa ne</a:t>
            </a:r>
            <a:r>
              <a:rPr sz="2000" i="1" spc="-75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pensate?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58521"/>
            <a:ext cx="776605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Digressione: estensioni del concetto</a:t>
            </a:r>
            <a:r>
              <a:rPr spc="204" dirty="0"/>
              <a:t> </a:t>
            </a:r>
            <a:r>
              <a:rPr spc="-10" dirty="0"/>
              <a:t>di</a:t>
            </a:r>
          </a:p>
          <a:p>
            <a:pPr marL="12700">
              <a:lnSpc>
                <a:spcPct val="100000"/>
              </a:lnSpc>
            </a:pPr>
            <a:r>
              <a:rPr spc="-5" dirty="0"/>
              <a:t>“</a:t>
            </a:r>
            <a:r>
              <a:rPr i="1" spc="-5" dirty="0">
                <a:latin typeface="Verdana"/>
                <a:cs typeface="Verdana"/>
              </a:rPr>
              <a:t>n</a:t>
            </a:r>
            <a:r>
              <a:rPr spc="-5" dirty="0"/>
              <a:t>-1 </a:t>
            </a:r>
            <a:r>
              <a:rPr spc="-10" dirty="0"/>
              <a:t>regressori</a:t>
            </a:r>
            <a:r>
              <a:rPr spc="30" dirty="0"/>
              <a:t> </a:t>
            </a:r>
            <a:r>
              <a:rPr spc="-5" dirty="0"/>
              <a:t>binari”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10-</a:t>
            </a:r>
            <a:fld id="{81D60167-4931-47E6-BA6A-407CBD079E47}" type="slidenum">
              <a:rPr dirty="0"/>
              <a:t>43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1630807"/>
            <a:ext cx="8044815" cy="41116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22225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Verdana"/>
                <a:cs typeface="Verdana"/>
              </a:rPr>
              <a:t>L’idea di utilizzare molti indicatori binari per eliminare la  distorsione da variabili omesse può essere </a:t>
            </a:r>
            <a:r>
              <a:rPr sz="2000" dirty="0">
                <a:latin typeface="Verdana"/>
                <a:cs typeface="Verdana"/>
              </a:rPr>
              <a:t>estesa a </a:t>
            </a:r>
            <a:r>
              <a:rPr sz="2000" spc="-5" dirty="0">
                <a:latin typeface="Verdana"/>
                <a:cs typeface="Verdana"/>
              </a:rPr>
              <a:t>dati </a:t>
            </a:r>
            <a:r>
              <a:rPr sz="2000" dirty="0">
                <a:latin typeface="Verdana"/>
                <a:cs typeface="Verdana"/>
              </a:rPr>
              <a:t>non  </a:t>
            </a:r>
            <a:r>
              <a:rPr sz="2000" spc="-5" dirty="0">
                <a:latin typeface="Verdana"/>
                <a:cs typeface="Verdana"/>
              </a:rPr>
              <a:t>panel </a:t>
            </a:r>
            <a:r>
              <a:rPr sz="2000" dirty="0">
                <a:latin typeface="Verdana"/>
                <a:cs typeface="Verdana"/>
              </a:rPr>
              <a:t>– </a:t>
            </a:r>
            <a:r>
              <a:rPr sz="2000" spc="-5" dirty="0">
                <a:latin typeface="Verdana"/>
                <a:cs typeface="Verdana"/>
              </a:rPr>
              <a:t>la </a:t>
            </a:r>
            <a:r>
              <a:rPr sz="2000" dirty="0">
                <a:latin typeface="Verdana"/>
                <a:cs typeface="Verdana"/>
              </a:rPr>
              <a:t>chiave è che </a:t>
            </a:r>
            <a:r>
              <a:rPr sz="2000" spc="-5" dirty="0">
                <a:latin typeface="Verdana"/>
                <a:cs typeface="Verdana"/>
              </a:rPr>
              <a:t>la variabile omessa </a:t>
            </a:r>
            <a:r>
              <a:rPr sz="2000" dirty="0">
                <a:latin typeface="Verdana"/>
                <a:cs typeface="Verdana"/>
              </a:rPr>
              <a:t>sia costante </a:t>
            </a:r>
            <a:r>
              <a:rPr sz="2000" spc="-5" dirty="0">
                <a:latin typeface="Verdana"/>
                <a:cs typeface="Verdana"/>
              </a:rPr>
              <a:t>per</a:t>
            </a:r>
            <a:r>
              <a:rPr sz="2000" spc="-10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un  </a:t>
            </a:r>
            <a:r>
              <a:rPr sz="2000" spc="-5" dirty="0">
                <a:latin typeface="Verdana"/>
                <a:cs typeface="Verdana"/>
              </a:rPr>
              <a:t>gruppo di osservazioni, il </a:t>
            </a:r>
            <a:r>
              <a:rPr sz="2000" dirty="0">
                <a:latin typeface="Verdana"/>
                <a:cs typeface="Verdana"/>
              </a:rPr>
              <a:t>che </a:t>
            </a:r>
            <a:r>
              <a:rPr sz="2000" spc="-5" dirty="0">
                <a:latin typeface="Verdana"/>
                <a:cs typeface="Verdana"/>
              </a:rPr>
              <a:t>in </a:t>
            </a:r>
            <a:r>
              <a:rPr sz="2000" dirty="0">
                <a:latin typeface="Verdana"/>
                <a:cs typeface="Verdana"/>
              </a:rPr>
              <a:t>effetti significa che ciascun  </a:t>
            </a:r>
            <a:r>
              <a:rPr sz="2000" spc="-5" dirty="0">
                <a:latin typeface="Verdana"/>
                <a:cs typeface="Verdana"/>
              </a:rPr>
              <a:t>gruppo </a:t>
            </a:r>
            <a:r>
              <a:rPr sz="2000" dirty="0">
                <a:latin typeface="Verdana"/>
                <a:cs typeface="Verdana"/>
              </a:rPr>
              <a:t>ha </a:t>
            </a:r>
            <a:r>
              <a:rPr sz="2000" spc="-5" dirty="0">
                <a:latin typeface="Verdana"/>
                <a:cs typeface="Verdana"/>
              </a:rPr>
              <a:t>la propria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intercetta.</a:t>
            </a:r>
            <a:endParaRPr sz="2000">
              <a:latin typeface="Verdana"/>
              <a:cs typeface="Verdana"/>
            </a:endParaRPr>
          </a:p>
          <a:p>
            <a:pPr marL="520065" marR="553720">
              <a:lnSpc>
                <a:spcPct val="120000"/>
              </a:lnSpc>
            </a:pPr>
            <a:r>
              <a:rPr sz="2000" i="1" dirty="0">
                <a:latin typeface="Verdana"/>
                <a:cs typeface="Verdana"/>
              </a:rPr>
              <a:t>Esempio</a:t>
            </a:r>
            <a:r>
              <a:rPr sz="2000" dirty="0">
                <a:latin typeface="Verdana"/>
                <a:cs typeface="Verdana"/>
              </a:rPr>
              <a:t>: effetto </a:t>
            </a:r>
            <a:r>
              <a:rPr sz="2000" spc="-10" dirty="0">
                <a:latin typeface="Verdana"/>
                <a:cs typeface="Verdana"/>
              </a:rPr>
              <a:t>della </a:t>
            </a:r>
            <a:r>
              <a:rPr sz="2000" spc="-5" dirty="0">
                <a:latin typeface="Verdana"/>
                <a:cs typeface="Verdana"/>
              </a:rPr>
              <a:t>dimensione </a:t>
            </a:r>
            <a:r>
              <a:rPr sz="2000" spc="-10" dirty="0">
                <a:latin typeface="Verdana"/>
                <a:cs typeface="Verdana"/>
              </a:rPr>
              <a:t>delle </a:t>
            </a:r>
            <a:r>
              <a:rPr sz="2000" dirty="0">
                <a:latin typeface="Verdana"/>
                <a:cs typeface="Verdana"/>
              </a:rPr>
              <a:t>classi.  Supponiamo che </a:t>
            </a:r>
            <a:r>
              <a:rPr sz="2000" spc="-5" dirty="0">
                <a:latin typeface="Verdana"/>
                <a:cs typeface="Verdana"/>
              </a:rPr>
              <a:t>livelli di </a:t>
            </a:r>
            <a:r>
              <a:rPr sz="2000" dirty="0">
                <a:latin typeface="Verdana"/>
                <a:cs typeface="Verdana"/>
              </a:rPr>
              <a:t>finanziamento e </a:t>
            </a:r>
            <a:r>
              <a:rPr sz="2000" spc="-5" dirty="0">
                <a:latin typeface="Verdana"/>
                <a:cs typeface="Verdana"/>
              </a:rPr>
              <a:t>di</a:t>
            </a:r>
            <a:r>
              <a:rPr sz="2000" spc="-4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istruzione</a:t>
            </a:r>
            <a:endParaRPr sz="2000">
              <a:latin typeface="Verdana"/>
              <a:cs typeface="Verdana"/>
            </a:endParaRPr>
          </a:p>
          <a:p>
            <a:pPr marL="520065" marR="508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siano </a:t>
            </a:r>
            <a:r>
              <a:rPr sz="2000" spc="-5" dirty="0">
                <a:latin typeface="Verdana"/>
                <a:cs typeface="Verdana"/>
              </a:rPr>
              <a:t>determinati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livello della </a:t>
            </a:r>
            <a:r>
              <a:rPr sz="2000" dirty="0">
                <a:latin typeface="Verdana"/>
                <a:cs typeface="Verdana"/>
              </a:rPr>
              <a:t>contea, e che ogni contea  abbia </a:t>
            </a:r>
            <a:r>
              <a:rPr sz="2000" spc="-5" dirty="0">
                <a:latin typeface="Verdana"/>
                <a:cs typeface="Verdana"/>
              </a:rPr>
              <a:t>diversi distretti. </a:t>
            </a:r>
            <a:r>
              <a:rPr sz="2000" dirty="0">
                <a:latin typeface="Verdana"/>
                <a:cs typeface="Verdana"/>
              </a:rPr>
              <a:t>Se si è </a:t>
            </a:r>
            <a:r>
              <a:rPr sz="2000" spc="-5" dirty="0">
                <a:latin typeface="Verdana"/>
                <a:cs typeface="Verdana"/>
              </a:rPr>
              <a:t>preoccupati della distorsione  da variabili </a:t>
            </a:r>
            <a:r>
              <a:rPr sz="2000" dirty="0">
                <a:latin typeface="Verdana"/>
                <a:cs typeface="Verdana"/>
              </a:rPr>
              <a:t>omesse </a:t>
            </a:r>
            <a:r>
              <a:rPr sz="2000" spc="-5" dirty="0">
                <a:latin typeface="Verdana"/>
                <a:cs typeface="Verdana"/>
              </a:rPr>
              <a:t>risultante da variabili </a:t>
            </a:r>
            <a:r>
              <a:rPr sz="2000" dirty="0">
                <a:latin typeface="Verdana"/>
                <a:cs typeface="Verdana"/>
              </a:rPr>
              <a:t>non osservate a  </a:t>
            </a:r>
            <a:r>
              <a:rPr sz="2000" spc="-5" dirty="0">
                <a:latin typeface="Verdana"/>
                <a:cs typeface="Verdana"/>
              </a:rPr>
              <a:t>livello di </a:t>
            </a:r>
            <a:r>
              <a:rPr sz="2000" dirty="0">
                <a:latin typeface="Verdana"/>
                <a:cs typeface="Verdana"/>
              </a:rPr>
              <a:t>contea, si </a:t>
            </a:r>
            <a:r>
              <a:rPr sz="2000" spc="-5" dirty="0">
                <a:latin typeface="Verdana"/>
                <a:cs typeface="Verdana"/>
              </a:rPr>
              <a:t>possono </a:t>
            </a:r>
            <a:r>
              <a:rPr sz="2000" spc="-10" dirty="0">
                <a:latin typeface="Verdana"/>
                <a:cs typeface="Verdana"/>
              </a:rPr>
              <a:t>includere </a:t>
            </a:r>
            <a:r>
              <a:rPr sz="2000" spc="-5" dirty="0">
                <a:latin typeface="Verdana"/>
                <a:cs typeface="Verdana"/>
              </a:rPr>
              <a:t>gli </a:t>
            </a:r>
            <a:r>
              <a:rPr sz="2000" dirty="0">
                <a:latin typeface="Verdana"/>
                <a:cs typeface="Verdana"/>
              </a:rPr>
              <a:t>effetti </a:t>
            </a:r>
            <a:r>
              <a:rPr sz="2000" spc="-5" dirty="0">
                <a:latin typeface="Verdana"/>
                <a:cs typeface="Verdana"/>
              </a:rPr>
              <a:t>di contea  (indicatori binari, </a:t>
            </a:r>
            <a:r>
              <a:rPr sz="2000" spc="5" dirty="0">
                <a:latin typeface="Verdana"/>
                <a:cs typeface="Verdana"/>
              </a:rPr>
              <a:t>uno </a:t>
            </a:r>
            <a:r>
              <a:rPr sz="2000" dirty="0">
                <a:latin typeface="Verdana"/>
                <a:cs typeface="Verdana"/>
              </a:rPr>
              <a:t>per ciascuna contea, omettendo</a:t>
            </a:r>
            <a:r>
              <a:rPr sz="2000" spc="-125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una  </a:t>
            </a:r>
            <a:r>
              <a:rPr sz="2000" dirty="0">
                <a:latin typeface="Verdana"/>
                <a:cs typeface="Verdana"/>
              </a:rPr>
              <a:t>sola contea </a:t>
            </a:r>
            <a:r>
              <a:rPr sz="2000" spc="-5" dirty="0">
                <a:latin typeface="Verdana"/>
                <a:cs typeface="Verdana"/>
              </a:rPr>
              <a:t>per </a:t>
            </a:r>
            <a:r>
              <a:rPr sz="2000" dirty="0">
                <a:latin typeface="Verdana"/>
                <a:cs typeface="Verdana"/>
              </a:rPr>
              <a:t>evitare </a:t>
            </a:r>
            <a:r>
              <a:rPr sz="2000" spc="-5" dirty="0">
                <a:latin typeface="Verdana"/>
                <a:cs typeface="Verdana"/>
              </a:rPr>
              <a:t>la collinearità</a:t>
            </a:r>
            <a:r>
              <a:rPr sz="2000" spc="-7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perfetta).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58521"/>
            <a:ext cx="8376919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Riepilogo: </a:t>
            </a:r>
            <a:r>
              <a:rPr spc="-10" dirty="0"/>
              <a:t>regressione con </a:t>
            </a:r>
            <a:r>
              <a:rPr spc="-10" dirty="0" err="1"/>
              <a:t>dati</a:t>
            </a:r>
            <a:r>
              <a:rPr spc="-10" dirty="0"/>
              <a:t> </a:t>
            </a:r>
            <a:r>
              <a:rPr spc="-5" dirty="0"/>
              <a:t>panel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10-</a:t>
            </a:r>
            <a:fld id="{81D60167-4931-47E6-BA6A-407CBD079E47}" type="slidenum">
              <a:rPr dirty="0"/>
              <a:t>44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1632330"/>
            <a:ext cx="8051800" cy="4050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34035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Verdana"/>
                <a:cs typeface="Verdana"/>
              </a:rPr>
              <a:t>Vantaggi </a:t>
            </a:r>
            <a:r>
              <a:rPr sz="2400" b="1" dirty="0">
                <a:latin typeface="Verdana"/>
                <a:cs typeface="Verdana"/>
              </a:rPr>
              <a:t>e </a:t>
            </a:r>
            <a:r>
              <a:rPr sz="2400" b="1" spc="-10" dirty="0">
                <a:latin typeface="Verdana"/>
                <a:cs typeface="Verdana"/>
              </a:rPr>
              <a:t>limitazioni </a:t>
            </a:r>
            <a:r>
              <a:rPr sz="2400" b="1" spc="-5" dirty="0">
                <a:latin typeface="Verdana"/>
                <a:cs typeface="Verdana"/>
              </a:rPr>
              <a:t>della regressione con  effetti</a:t>
            </a:r>
            <a:r>
              <a:rPr sz="2400" b="1" spc="5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fissi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3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latin typeface="Verdana"/>
                <a:cs typeface="Verdana"/>
              </a:rPr>
              <a:t>Vantaggi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Verdana"/>
                <a:cs typeface="Verdana"/>
              </a:rPr>
              <a:t>Si può </a:t>
            </a:r>
            <a:r>
              <a:rPr sz="2400" spc="-5" dirty="0">
                <a:latin typeface="Verdana"/>
                <a:cs typeface="Verdana"/>
              </a:rPr>
              <a:t>controllare per </a:t>
            </a:r>
            <a:r>
              <a:rPr sz="2400" spc="-10" dirty="0">
                <a:latin typeface="Verdana"/>
                <a:cs typeface="Verdana"/>
              </a:rPr>
              <a:t>variabili </a:t>
            </a:r>
            <a:r>
              <a:rPr sz="2400" dirty="0">
                <a:latin typeface="Verdana"/>
                <a:cs typeface="Verdana"/>
              </a:rPr>
              <a:t>non </a:t>
            </a:r>
            <a:r>
              <a:rPr sz="2400" spc="-5" dirty="0">
                <a:latin typeface="Verdana"/>
                <a:cs typeface="Verdana"/>
              </a:rPr>
              <a:t>osservate</a:t>
            </a:r>
            <a:r>
              <a:rPr sz="2400" spc="15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che:</a:t>
            </a:r>
            <a:endParaRPr sz="2400">
              <a:latin typeface="Verdana"/>
              <a:cs typeface="Verdana"/>
            </a:endParaRPr>
          </a:p>
          <a:p>
            <a:pPr marL="756285" lvl="1" indent="-287020">
              <a:lnSpc>
                <a:spcPct val="100000"/>
              </a:lnSpc>
              <a:spcBef>
                <a:spcPts val="470"/>
              </a:spcBef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2000" spc="-5" dirty="0">
                <a:latin typeface="Verdana"/>
                <a:cs typeface="Verdana"/>
              </a:rPr>
              <a:t>variano tra </a:t>
            </a:r>
            <a:r>
              <a:rPr sz="2000" dirty="0">
                <a:latin typeface="Verdana"/>
                <a:cs typeface="Verdana"/>
              </a:rPr>
              <a:t>stati ma non nel </a:t>
            </a:r>
            <a:r>
              <a:rPr sz="2000" spc="-5" dirty="0">
                <a:latin typeface="Verdana"/>
                <a:cs typeface="Verdana"/>
              </a:rPr>
              <a:t>tempo</a:t>
            </a:r>
            <a:r>
              <a:rPr sz="2000" spc="-10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e/o</a:t>
            </a:r>
            <a:endParaRPr sz="2000">
              <a:latin typeface="Verdana"/>
              <a:cs typeface="Verdana"/>
            </a:endParaRPr>
          </a:p>
          <a:p>
            <a:pPr marL="756285" lvl="1" indent="-287020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2000" spc="-5" dirty="0">
                <a:latin typeface="Verdana"/>
                <a:cs typeface="Verdana"/>
              </a:rPr>
              <a:t>variano </a:t>
            </a:r>
            <a:r>
              <a:rPr sz="2000" dirty="0">
                <a:latin typeface="Verdana"/>
                <a:cs typeface="Verdana"/>
              </a:rPr>
              <a:t>nel </a:t>
            </a:r>
            <a:r>
              <a:rPr sz="2000" spc="-5" dirty="0">
                <a:latin typeface="Verdana"/>
                <a:cs typeface="Verdana"/>
              </a:rPr>
              <a:t>tempo </a:t>
            </a:r>
            <a:r>
              <a:rPr sz="2000" dirty="0">
                <a:latin typeface="Verdana"/>
                <a:cs typeface="Verdana"/>
              </a:rPr>
              <a:t>ma non </a:t>
            </a:r>
            <a:r>
              <a:rPr sz="2000" spc="-5" dirty="0">
                <a:latin typeface="Verdana"/>
                <a:cs typeface="Verdana"/>
              </a:rPr>
              <a:t>tra</a:t>
            </a:r>
            <a:r>
              <a:rPr sz="2000" spc="-7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stati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Verdana"/>
                <a:cs typeface="Verdana"/>
              </a:rPr>
              <a:t>Pià osservazioni forniscono più</a:t>
            </a:r>
            <a:r>
              <a:rPr sz="2400" spc="15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informazioni</a:t>
            </a:r>
            <a:endParaRPr sz="2400">
              <a:latin typeface="Verdana"/>
              <a:cs typeface="Verdana"/>
            </a:endParaRPr>
          </a:p>
          <a:p>
            <a:pPr marL="355600" marR="96901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Verdana"/>
                <a:cs typeface="Verdana"/>
              </a:rPr>
              <a:t>La </a:t>
            </a:r>
            <a:r>
              <a:rPr sz="2400" spc="-10" dirty="0">
                <a:latin typeface="Verdana"/>
                <a:cs typeface="Verdana"/>
              </a:rPr>
              <a:t>stima coinvolge </a:t>
            </a:r>
            <a:r>
              <a:rPr sz="2400" spc="-5" dirty="0">
                <a:latin typeface="Verdana"/>
                <a:cs typeface="Verdana"/>
              </a:rPr>
              <a:t>estensioni relativamente  </a:t>
            </a:r>
            <a:r>
              <a:rPr sz="2400" dirty="0">
                <a:latin typeface="Verdana"/>
                <a:cs typeface="Verdana"/>
              </a:rPr>
              <a:t>semplici </a:t>
            </a:r>
            <a:r>
              <a:rPr sz="2400" spc="-5" dirty="0">
                <a:latin typeface="Verdana"/>
                <a:cs typeface="Verdana"/>
              </a:rPr>
              <a:t>della regressione</a:t>
            </a:r>
            <a:r>
              <a:rPr sz="2400" spc="7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multipla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2740" y="427075"/>
            <a:ext cx="8003540" cy="526923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40640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405765" algn="l"/>
                <a:tab pos="406400" algn="l"/>
              </a:tabLst>
            </a:pPr>
            <a:r>
              <a:rPr sz="2000" dirty="0">
                <a:latin typeface="Verdana"/>
                <a:cs typeface="Verdana"/>
              </a:rPr>
              <a:t>La </a:t>
            </a:r>
            <a:r>
              <a:rPr sz="2000" spc="-5" dirty="0">
                <a:latin typeface="Verdana"/>
                <a:cs typeface="Verdana"/>
              </a:rPr>
              <a:t>regressione </a:t>
            </a:r>
            <a:r>
              <a:rPr sz="2000" dirty="0">
                <a:latin typeface="Verdana"/>
                <a:cs typeface="Verdana"/>
              </a:rPr>
              <a:t>con effetti fissi si </a:t>
            </a:r>
            <a:r>
              <a:rPr sz="2000" spc="-5" dirty="0">
                <a:latin typeface="Verdana"/>
                <a:cs typeface="Verdana"/>
              </a:rPr>
              <a:t>può eseguire in tre</a:t>
            </a:r>
            <a:r>
              <a:rPr sz="2000" spc="-14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modi:</a:t>
            </a:r>
            <a:endParaRPr sz="2000">
              <a:latin typeface="Verdana"/>
              <a:cs typeface="Verdana"/>
            </a:endParaRPr>
          </a:p>
          <a:p>
            <a:pPr marL="520700" indent="-45720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520065" algn="l"/>
                <a:tab pos="520700" algn="l"/>
              </a:tabLst>
            </a:pPr>
            <a:r>
              <a:rPr sz="2000" dirty="0">
                <a:latin typeface="Verdana"/>
                <a:cs typeface="Verdana"/>
              </a:rPr>
              <a:t>Metodo “prima e </a:t>
            </a:r>
            <a:r>
              <a:rPr sz="2000" spc="-5" dirty="0">
                <a:latin typeface="Verdana"/>
                <a:cs typeface="Verdana"/>
              </a:rPr>
              <a:t>dopo” quando </a:t>
            </a:r>
            <a:r>
              <a:rPr sz="2000" i="1" dirty="0">
                <a:latin typeface="Verdana"/>
                <a:cs typeface="Verdana"/>
              </a:rPr>
              <a:t>T </a:t>
            </a:r>
            <a:r>
              <a:rPr sz="2000" dirty="0">
                <a:latin typeface="Verdana"/>
                <a:cs typeface="Verdana"/>
              </a:rPr>
              <a:t>=</a:t>
            </a:r>
            <a:r>
              <a:rPr sz="2000" spc="-9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2</a:t>
            </a:r>
            <a:endParaRPr sz="2000">
              <a:latin typeface="Verdana"/>
              <a:cs typeface="Verdana"/>
            </a:endParaRPr>
          </a:p>
          <a:p>
            <a:pPr marL="520700" indent="-45720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520065" algn="l"/>
                <a:tab pos="520700" algn="l"/>
              </a:tabLst>
            </a:pPr>
            <a:r>
              <a:rPr sz="2000" dirty="0">
                <a:latin typeface="Verdana"/>
                <a:cs typeface="Verdana"/>
              </a:rPr>
              <a:t>“</a:t>
            </a:r>
            <a:r>
              <a:rPr sz="2000" i="1" dirty="0">
                <a:latin typeface="Verdana"/>
                <a:cs typeface="Verdana"/>
              </a:rPr>
              <a:t>n</a:t>
            </a:r>
            <a:r>
              <a:rPr sz="2000" dirty="0">
                <a:latin typeface="Verdana"/>
                <a:cs typeface="Verdana"/>
              </a:rPr>
              <a:t>-1 </a:t>
            </a:r>
            <a:r>
              <a:rPr sz="2000" spc="-5" dirty="0">
                <a:latin typeface="Verdana"/>
                <a:cs typeface="Verdana"/>
              </a:rPr>
              <a:t>regressori binari” quando </a:t>
            </a:r>
            <a:r>
              <a:rPr sz="2000" i="1" dirty="0">
                <a:latin typeface="Verdana"/>
                <a:cs typeface="Verdana"/>
              </a:rPr>
              <a:t>n </a:t>
            </a:r>
            <a:r>
              <a:rPr sz="2000" dirty="0">
                <a:latin typeface="Verdana"/>
                <a:cs typeface="Verdana"/>
              </a:rPr>
              <a:t>è</a:t>
            </a:r>
            <a:r>
              <a:rPr sz="2000" spc="-8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piccolo</a:t>
            </a:r>
            <a:endParaRPr sz="2000">
              <a:latin typeface="Verdana"/>
              <a:cs typeface="Verdana"/>
            </a:endParaRPr>
          </a:p>
          <a:p>
            <a:pPr marL="520700" indent="-45720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520065" algn="l"/>
                <a:tab pos="520700" algn="l"/>
              </a:tabLst>
            </a:pPr>
            <a:r>
              <a:rPr sz="2000" spc="-5" dirty="0">
                <a:latin typeface="Verdana"/>
                <a:cs typeface="Verdana"/>
              </a:rPr>
              <a:t>Regressione </a:t>
            </a:r>
            <a:r>
              <a:rPr sz="2000" dirty="0">
                <a:latin typeface="Verdana"/>
                <a:cs typeface="Verdana"/>
              </a:rPr>
              <a:t>“in </a:t>
            </a:r>
            <a:r>
              <a:rPr sz="2000" spc="-5" dirty="0">
                <a:latin typeface="Verdana"/>
                <a:cs typeface="Verdana"/>
              </a:rPr>
              <a:t>deviazione dalle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medie”</a:t>
            </a:r>
            <a:endParaRPr sz="2000">
              <a:latin typeface="Verdana"/>
              <a:cs typeface="Verdana"/>
            </a:endParaRPr>
          </a:p>
          <a:p>
            <a:pPr marL="406400" marR="93091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405765" algn="l"/>
                <a:tab pos="406400" algn="l"/>
              </a:tabLst>
            </a:pPr>
            <a:r>
              <a:rPr sz="2000" dirty="0">
                <a:latin typeface="Verdana"/>
                <a:cs typeface="Verdana"/>
              </a:rPr>
              <a:t>Metodi </a:t>
            </a:r>
            <a:r>
              <a:rPr sz="2000" spc="-5" dirty="0">
                <a:latin typeface="Verdana"/>
                <a:cs typeface="Verdana"/>
              </a:rPr>
              <a:t>simili </a:t>
            </a:r>
            <a:r>
              <a:rPr sz="2000" dirty="0">
                <a:latin typeface="Verdana"/>
                <a:cs typeface="Verdana"/>
              </a:rPr>
              <a:t>si </a:t>
            </a:r>
            <a:r>
              <a:rPr sz="2000" spc="-5" dirty="0">
                <a:latin typeface="Verdana"/>
                <a:cs typeface="Verdana"/>
              </a:rPr>
              <a:t>applicano alla regressione </a:t>
            </a:r>
            <a:r>
              <a:rPr sz="2000" dirty="0">
                <a:latin typeface="Verdana"/>
                <a:cs typeface="Verdana"/>
              </a:rPr>
              <a:t>con effetti  </a:t>
            </a:r>
            <a:r>
              <a:rPr sz="2000" spc="-5" dirty="0">
                <a:latin typeface="Verdana"/>
                <a:cs typeface="Verdana"/>
              </a:rPr>
              <a:t>temporali </a:t>
            </a:r>
            <a:r>
              <a:rPr sz="2000" dirty="0">
                <a:latin typeface="Verdana"/>
                <a:cs typeface="Verdana"/>
              </a:rPr>
              <a:t>e a </a:t>
            </a:r>
            <a:r>
              <a:rPr sz="2000" spc="-5" dirty="0">
                <a:latin typeface="Verdana"/>
                <a:cs typeface="Verdana"/>
              </a:rPr>
              <a:t>quella </a:t>
            </a:r>
            <a:r>
              <a:rPr sz="2000" dirty="0">
                <a:latin typeface="Verdana"/>
                <a:cs typeface="Verdana"/>
              </a:rPr>
              <a:t>con effetti fissi e</a:t>
            </a:r>
            <a:r>
              <a:rPr sz="2000" spc="-10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temporali</a:t>
            </a:r>
            <a:endParaRPr sz="2000">
              <a:latin typeface="Verdana"/>
              <a:cs typeface="Verdana"/>
            </a:endParaRPr>
          </a:p>
          <a:p>
            <a:pPr marL="4064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405765" algn="l"/>
                <a:tab pos="406400" algn="l"/>
              </a:tabLst>
            </a:pPr>
            <a:r>
              <a:rPr sz="2000" dirty="0">
                <a:latin typeface="Verdana"/>
                <a:cs typeface="Verdana"/>
              </a:rPr>
              <a:t>Inferenza statistica: come nella </a:t>
            </a:r>
            <a:r>
              <a:rPr sz="2000" spc="-5" dirty="0">
                <a:latin typeface="Verdana"/>
                <a:cs typeface="Verdana"/>
              </a:rPr>
              <a:t>regressione</a:t>
            </a:r>
            <a:r>
              <a:rPr sz="2000" spc="-14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multipla.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Verdana"/>
              <a:buChar char="•"/>
            </a:pPr>
            <a:endParaRPr sz="2750">
              <a:latin typeface="Verdana"/>
              <a:cs typeface="Verdana"/>
            </a:endParaRPr>
          </a:p>
          <a:p>
            <a:pPr marL="63500">
              <a:lnSpc>
                <a:spcPct val="100000"/>
              </a:lnSpc>
            </a:pPr>
            <a:r>
              <a:rPr sz="2000" b="1" spc="-5" dirty="0">
                <a:latin typeface="Verdana"/>
                <a:cs typeface="Verdana"/>
              </a:rPr>
              <a:t>Limitazioni/problemi</a:t>
            </a:r>
            <a:r>
              <a:rPr sz="2000" b="1" spc="-40" dirty="0">
                <a:latin typeface="Verdana"/>
                <a:cs typeface="Verdana"/>
              </a:rPr>
              <a:t> </a:t>
            </a:r>
            <a:r>
              <a:rPr sz="2000" b="1" spc="-5" dirty="0">
                <a:latin typeface="Verdana"/>
                <a:cs typeface="Verdana"/>
              </a:rPr>
              <a:t>aperti</a:t>
            </a:r>
            <a:endParaRPr sz="2000">
              <a:latin typeface="Verdana"/>
              <a:cs typeface="Verdana"/>
            </a:endParaRPr>
          </a:p>
          <a:p>
            <a:pPr marL="4064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405765" algn="l"/>
                <a:tab pos="406400" algn="l"/>
              </a:tabLst>
            </a:pPr>
            <a:r>
              <a:rPr sz="2000" spc="-5" dirty="0">
                <a:latin typeface="Verdana"/>
                <a:cs typeface="Verdana"/>
              </a:rPr>
              <a:t>Necessaria la </a:t>
            </a:r>
            <a:r>
              <a:rPr sz="2000" dirty="0">
                <a:latin typeface="Verdana"/>
                <a:cs typeface="Verdana"/>
              </a:rPr>
              <a:t>variazione </a:t>
            </a:r>
            <a:r>
              <a:rPr sz="2000" spc="-5" dirty="0">
                <a:latin typeface="Verdana"/>
                <a:cs typeface="Verdana"/>
              </a:rPr>
              <a:t>in </a:t>
            </a:r>
            <a:r>
              <a:rPr sz="2000" i="1" dirty="0">
                <a:latin typeface="Verdana"/>
                <a:cs typeface="Verdana"/>
              </a:rPr>
              <a:t>X </a:t>
            </a:r>
            <a:r>
              <a:rPr sz="2000" dirty="0">
                <a:latin typeface="Verdana"/>
                <a:cs typeface="Verdana"/>
              </a:rPr>
              <a:t>nel </a:t>
            </a:r>
            <a:r>
              <a:rPr sz="2000" spc="-5" dirty="0">
                <a:latin typeface="Verdana"/>
                <a:cs typeface="Verdana"/>
              </a:rPr>
              <a:t>tempo nelle</a:t>
            </a:r>
            <a:r>
              <a:rPr sz="2000" spc="-7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entità</a:t>
            </a:r>
            <a:endParaRPr sz="2000">
              <a:latin typeface="Verdana"/>
              <a:cs typeface="Verdana"/>
            </a:endParaRPr>
          </a:p>
          <a:p>
            <a:pPr marL="406400" marR="68580" indent="-342900">
              <a:lnSpc>
                <a:spcPct val="100000"/>
              </a:lnSpc>
              <a:spcBef>
                <a:spcPts val="484"/>
              </a:spcBef>
              <a:buChar char="•"/>
              <a:tabLst>
                <a:tab pos="405765" algn="l"/>
                <a:tab pos="406400" algn="l"/>
              </a:tabLst>
            </a:pPr>
            <a:r>
              <a:rPr sz="2000" spc="-5" dirty="0">
                <a:latin typeface="Verdana"/>
                <a:cs typeface="Verdana"/>
              </a:rPr>
              <a:t>Gli </a:t>
            </a:r>
            <a:r>
              <a:rPr sz="2000" dirty="0">
                <a:latin typeface="Verdana"/>
                <a:cs typeface="Verdana"/>
              </a:rPr>
              <a:t>effetti </a:t>
            </a:r>
            <a:r>
              <a:rPr sz="2000" spc="-5" dirty="0">
                <a:latin typeface="Verdana"/>
                <a:cs typeface="Verdana"/>
              </a:rPr>
              <a:t>di ritardo temporale possono essere importanti </a:t>
            </a:r>
            <a:r>
              <a:rPr sz="2000" dirty="0">
                <a:latin typeface="Verdana"/>
                <a:cs typeface="Verdana"/>
              </a:rPr>
              <a:t>–  anche se non ne </a:t>
            </a:r>
            <a:r>
              <a:rPr sz="2000" spc="-5" dirty="0">
                <a:latin typeface="Verdana"/>
                <a:cs typeface="Verdana"/>
              </a:rPr>
              <a:t>abbiamo tenuto </a:t>
            </a:r>
            <a:r>
              <a:rPr sz="2000" dirty="0">
                <a:latin typeface="Verdana"/>
                <a:cs typeface="Verdana"/>
              </a:rPr>
              <a:t>conto nel </a:t>
            </a:r>
            <a:r>
              <a:rPr sz="2000" spc="-5" dirty="0">
                <a:latin typeface="Verdana"/>
                <a:cs typeface="Verdana"/>
              </a:rPr>
              <a:t>modello  dell’imposta sulla</a:t>
            </a:r>
            <a:r>
              <a:rPr sz="2000" spc="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birra</a:t>
            </a:r>
            <a:endParaRPr sz="2000">
              <a:latin typeface="Verdana"/>
              <a:cs typeface="Verdana"/>
            </a:endParaRPr>
          </a:p>
          <a:p>
            <a:pPr marL="406400" marR="17018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405765" algn="l"/>
                <a:tab pos="406400" algn="l"/>
              </a:tabLst>
            </a:pP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necessario </a:t>
            </a:r>
            <a:r>
              <a:rPr sz="2000" dirty="0">
                <a:latin typeface="Verdana"/>
                <a:cs typeface="Verdana"/>
              </a:rPr>
              <a:t>usare </a:t>
            </a:r>
            <a:r>
              <a:rPr sz="2000" spc="-5" dirty="0">
                <a:latin typeface="Verdana"/>
                <a:cs typeface="Verdana"/>
              </a:rPr>
              <a:t>errori </a:t>
            </a:r>
            <a:r>
              <a:rPr sz="2000" dirty="0">
                <a:latin typeface="Verdana"/>
                <a:cs typeface="Verdana"/>
              </a:rPr>
              <a:t>standard </a:t>
            </a:r>
            <a:r>
              <a:rPr sz="2000" spc="-5" dirty="0">
                <a:latin typeface="Verdana"/>
                <a:cs typeface="Verdana"/>
              </a:rPr>
              <a:t>clustered per evitare</a:t>
            </a:r>
            <a:r>
              <a:rPr sz="2000" spc="-10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la  possibilità </a:t>
            </a:r>
            <a:r>
              <a:rPr sz="2000" dirty="0">
                <a:latin typeface="Verdana"/>
                <a:cs typeface="Verdana"/>
              </a:rPr>
              <a:t>che </a:t>
            </a:r>
            <a:r>
              <a:rPr sz="2000" i="1" dirty="0">
                <a:latin typeface="Verdana"/>
                <a:cs typeface="Verdana"/>
              </a:rPr>
              <a:t>u</a:t>
            </a:r>
            <a:r>
              <a:rPr sz="1950" i="1" baseline="-21367" dirty="0">
                <a:latin typeface="Verdana"/>
                <a:cs typeface="Verdana"/>
              </a:rPr>
              <a:t>it </a:t>
            </a:r>
            <a:r>
              <a:rPr sz="2000" dirty="0">
                <a:latin typeface="Verdana"/>
                <a:cs typeface="Verdana"/>
              </a:rPr>
              <a:t>sia</a:t>
            </a:r>
            <a:r>
              <a:rPr sz="2000" spc="-24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autocorrelato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10-</a:t>
            </a:r>
            <a:fld id="{81D60167-4931-47E6-BA6A-407CBD079E47}" type="slidenum">
              <a:rPr dirty="0"/>
              <a:t>45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717930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Notazione </a:t>
            </a:r>
            <a:r>
              <a:rPr spc="-10" dirty="0"/>
              <a:t>per dati </a:t>
            </a:r>
            <a:r>
              <a:rPr spc="-5" dirty="0"/>
              <a:t>panel</a:t>
            </a:r>
            <a:r>
              <a:rPr spc="125" dirty="0"/>
              <a:t> </a:t>
            </a:r>
            <a:r>
              <a:rPr spc="-10" dirty="0"/>
              <a:t>(continua)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366506" y="6356662"/>
            <a:ext cx="516890" cy="2425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b="1" dirty="0">
                <a:latin typeface="Verdana"/>
                <a:cs typeface="Verdana"/>
              </a:rPr>
              <a:t>10-</a:t>
            </a:r>
            <a:fld id="{81D60167-4931-47E6-BA6A-407CBD079E47}" type="slidenum">
              <a:rPr sz="1400" b="1" dirty="0">
                <a:latin typeface="Verdana"/>
                <a:cs typeface="Verdana"/>
              </a:rPr>
              <a:t>5</a:t>
            </a:fld>
            <a:endParaRPr sz="14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2740" y="1630807"/>
            <a:ext cx="8168640" cy="42335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Verdana"/>
                <a:cs typeface="Verdana"/>
              </a:rPr>
              <a:t>Dati </a:t>
            </a:r>
            <a:r>
              <a:rPr sz="2000" spc="-5" dirty="0">
                <a:latin typeface="Verdana"/>
                <a:cs typeface="Verdana"/>
              </a:rPr>
              <a:t>panel </a:t>
            </a:r>
            <a:r>
              <a:rPr sz="2000" dirty="0">
                <a:latin typeface="Verdana"/>
                <a:cs typeface="Verdana"/>
              </a:rPr>
              <a:t>con </a:t>
            </a:r>
            <a:r>
              <a:rPr sz="2000" i="1" dirty="0">
                <a:latin typeface="Verdana"/>
                <a:cs typeface="Verdana"/>
              </a:rPr>
              <a:t>k</a:t>
            </a:r>
            <a:r>
              <a:rPr sz="2000" i="1" spc="-6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regressori:</a:t>
            </a:r>
            <a:endParaRPr sz="2000">
              <a:latin typeface="Verdana"/>
              <a:cs typeface="Verdana"/>
            </a:endParaRPr>
          </a:p>
          <a:p>
            <a:pPr marL="63500" marR="1412875" indent="1519555">
              <a:lnSpc>
                <a:spcPts val="5760"/>
              </a:lnSpc>
              <a:spcBef>
                <a:spcPts val="750"/>
              </a:spcBef>
            </a:pPr>
            <a:r>
              <a:rPr sz="2000" spc="5" dirty="0">
                <a:latin typeface="Verdana"/>
                <a:cs typeface="Verdana"/>
              </a:rPr>
              <a:t>(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>
                <a:latin typeface="Verdana"/>
                <a:cs typeface="Verdana"/>
              </a:rPr>
              <a:t>1</a:t>
            </a:r>
            <a:r>
              <a:rPr sz="1950" i="1" spc="7" baseline="-21367" dirty="0">
                <a:latin typeface="Verdana"/>
                <a:cs typeface="Verdana"/>
              </a:rPr>
              <a:t>it</a:t>
            </a:r>
            <a:r>
              <a:rPr sz="2000" spc="5" dirty="0">
                <a:latin typeface="Verdana"/>
                <a:cs typeface="Verdana"/>
              </a:rPr>
              <a:t>, 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>
                <a:latin typeface="Verdana"/>
                <a:cs typeface="Verdana"/>
              </a:rPr>
              <a:t>2</a:t>
            </a:r>
            <a:r>
              <a:rPr sz="1950" i="1" spc="7" baseline="-21367" dirty="0">
                <a:latin typeface="Verdana"/>
                <a:cs typeface="Verdana"/>
              </a:rPr>
              <a:t>it</a:t>
            </a:r>
            <a:r>
              <a:rPr sz="2000" spc="5" dirty="0">
                <a:latin typeface="Verdana"/>
                <a:cs typeface="Verdana"/>
              </a:rPr>
              <a:t>,…,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i="1" spc="7" baseline="-21367" dirty="0">
                <a:latin typeface="Verdana"/>
                <a:cs typeface="Verdana"/>
              </a:rPr>
              <a:t>kit</a:t>
            </a:r>
            <a:r>
              <a:rPr sz="2000" spc="5" dirty="0">
                <a:latin typeface="Verdana"/>
                <a:cs typeface="Verdana"/>
              </a:rPr>
              <a:t>, </a:t>
            </a:r>
            <a:r>
              <a:rPr sz="2000" i="1" dirty="0">
                <a:latin typeface="Verdana"/>
                <a:cs typeface="Verdana"/>
              </a:rPr>
              <a:t>Y</a:t>
            </a:r>
            <a:r>
              <a:rPr sz="1950" i="1" baseline="-21367" dirty="0">
                <a:latin typeface="Verdana"/>
                <a:cs typeface="Verdana"/>
              </a:rPr>
              <a:t>it</a:t>
            </a:r>
            <a:r>
              <a:rPr sz="2000" dirty="0">
                <a:latin typeface="Verdana"/>
                <a:cs typeface="Verdana"/>
              </a:rPr>
              <a:t>), </a:t>
            </a:r>
            <a:r>
              <a:rPr sz="2000" i="1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= 1,…,</a:t>
            </a:r>
            <a:r>
              <a:rPr sz="2000" i="1" dirty="0">
                <a:latin typeface="Verdana"/>
                <a:cs typeface="Verdana"/>
              </a:rPr>
              <a:t>n</a:t>
            </a:r>
            <a:r>
              <a:rPr sz="2000" dirty="0">
                <a:latin typeface="Verdana"/>
                <a:cs typeface="Verdana"/>
              </a:rPr>
              <a:t>, </a:t>
            </a:r>
            <a:r>
              <a:rPr sz="2000" i="1" dirty="0">
                <a:latin typeface="Verdana"/>
                <a:cs typeface="Verdana"/>
              </a:rPr>
              <a:t>t </a:t>
            </a:r>
            <a:r>
              <a:rPr sz="2000" dirty="0">
                <a:latin typeface="Verdana"/>
                <a:cs typeface="Verdana"/>
              </a:rPr>
              <a:t>=</a:t>
            </a:r>
            <a:r>
              <a:rPr sz="2000" spc="-13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1,…,</a:t>
            </a:r>
            <a:r>
              <a:rPr sz="2000" i="1" dirty="0">
                <a:latin typeface="Verdana"/>
                <a:cs typeface="Verdana"/>
              </a:rPr>
              <a:t>T  n </a:t>
            </a:r>
            <a:r>
              <a:rPr sz="2000" dirty="0">
                <a:latin typeface="Verdana"/>
                <a:cs typeface="Verdana"/>
              </a:rPr>
              <a:t>= numero </a:t>
            </a:r>
            <a:r>
              <a:rPr sz="2000" spc="-5" dirty="0">
                <a:latin typeface="Verdana"/>
                <a:cs typeface="Verdana"/>
              </a:rPr>
              <a:t>di </a:t>
            </a:r>
            <a:r>
              <a:rPr sz="2000" dirty="0">
                <a:latin typeface="Verdana"/>
                <a:cs typeface="Verdana"/>
              </a:rPr>
              <a:t>unità</a:t>
            </a:r>
            <a:r>
              <a:rPr sz="2000" spc="-9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(stati)</a:t>
            </a:r>
            <a:endParaRPr sz="2000">
              <a:latin typeface="Verdana"/>
              <a:cs typeface="Verdana"/>
            </a:endParaRPr>
          </a:p>
          <a:p>
            <a:pPr marL="63500">
              <a:lnSpc>
                <a:spcPts val="2130"/>
              </a:lnSpc>
            </a:pPr>
            <a:r>
              <a:rPr sz="2000" i="1" dirty="0">
                <a:latin typeface="Verdana"/>
                <a:cs typeface="Verdana"/>
              </a:rPr>
              <a:t>T </a:t>
            </a:r>
            <a:r>
              <a:rPr sz="2000" dirty="0">
                <a:latin typeface="Verdana"/>
                <a:cs typeface="Verdana"/>
              </a:rPr>
              <a:t>= numero </a:t>
            </a:r>
            <a:r>
              <a:rPr sz="2000" spc="-5" dirty="0">
                <a:latin typeface="Verdana"/>
                <a:cs typeface="Verdana"/>
              </a:rPr>
              <a:t>di periodi temporali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(anni)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750">
              <a:latin typeface="Verdana"/>
              <a:cs typeface="Verdana"/>
            </a:endParaRPr>
          </a:p>
          <a:p>
            <a:pPr marL="635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Un </a:t>
            </a:r>
            <a:r>
              <a:rPr sz="2000" spc="-5" dirty="0">
                <a:latin typeface="Verdana"/>
                <a:cs typeface="Verdana"/>
              </a:rPr>
              <a:t>po’ di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gergo…</a:t>
            </a:r>
            <a:endParaRPr sz="2000">
              <a:latin typeface="Verdana"/>
              <a:cs typeface="Verdana"/>
            </a:endParaRPr>
          </a:p>
          <a:p>
            <a:pPr marL="4064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405765" algn="l"/>
                <a:tab pos="406400" algn="l"/>
              </a:tabLst>
            </a:pPr>
            <a:r>
              <a:rPr sz="2000" dirty="0">
                <a:latin typeface="Verdana"/>
                <a:cs typeface="Verdana"/>
              </a:rPr>
              <a:t>I </a:t>
            </a:r>
            <a:r>
              <a:rPr sz="2000" spc="-5" dirty="0">
                <a:latin typeface="Verdana"/>
                <a:cs typeface="Verdana"/>
              </a:rPr>
              <a:t>dati panel </a:t>
            </a:r>
            <a:r>
              <a:rPr sz="2000" dirty="0">
                <a:latin typeface="Verdana"/>
                <a:cs typeface="Verdana"/>
              </a:rPr>
              <a:t>sono </a:t>
            </a:r>
            <a:r>
              <a:rPr sz="2000" spc="-5" dirty="0">
                <a:latin typeface="Verdana"/>
                <a:cs typeface="Verdana"/>
              </a:rPr>
              <a:t>chiamati </a:t>
            </a:r>
            <a:r>
              <a:rPr sz="2000" dirty="0">
                <a:latin typeface="Verdana"/>
                <a:cs typeface="Verdana"/>
              </a:rPr>
              <a:t>anche </a:t>
            </a:r>
            <a:r>
              <a:rPr sz="2000" b="1" i="1" dirty="0">
                <a:latin typeface="Verdana"/>
                <a:cs typeface="Verdana"/>
              </a:rPr>
              <a:t>dati</a:t>
            </a:r>
            <a:r>
              <a:rPr sz="2000" b="1" i="1" spc="-100" dirty="0">
                <a:latin typeface="Verdana"/>
                <a:cs typeface="Verdana"/>
              </a:rPr>
              <a:t> </a:t>
            </a:r>
            <a:r>
              <a:rPr sz="2000" b="1" i="1" spc="-5" dirty="0">
                <a:latin typeface="Verdana"/>
                <a:cs typeface="Verdana"/>
              </a:rPr>
              <a:t>longitudinali</a:t>
            </a:r>
            <a:endParaRPr sz="2000">
              <a:latin typeface="Verdana"/>
              <a:cs typeface="Verdana"/>
            </a:endParaRPr>
          </a:p>
          <a:p>
            <a:pPr marL="406400" marR="17780" indent="-342900">
              <a:lnSpc>
                <a:spcPct val="100000"/>
              </a:lnSpc>
              <a:spcBef>
                <a:spcPts val="480"/>
              </a:spcBef>
              <a:buFont typeface="Verdana"/>
              <a:buChar char="•"/>
              <a:tabLst>
                <a:tab pos="405765" algn="l"/>
                <a:tab pos="406400" algn="l"/>
              </a:tabLst>
            </a:pPr>
            <a:r>
              <a:rPr sz="2000" b="1" i="1" dirty="0">
                <a:latin typeface="Verdana"/>
                <a:cs typeface="Verdana"/>
              </a:rPr>
              <a:t>panel </a:t>
            </a:r>
            <a:r>
              <a:rPr sz="2000" b="1" i="1" spc="-5" dirty="0">
                <a:latin typeface="Verdana"/>
                <a:cs typeface="Verdana"/>
              </a:rPr>
              <a:t>bilanciato</a:t>
            </a:r>
            <a:r>
              <a:rPr sz="2000" spc="-5" dirty="0">
                <a:latin typeface="Verdana"/>
                <a:cs typeface="Verdana"/>
              </a:rPr>
              <a:t>: </a:t>
            </a:r>
            <a:r>
              <a:rPr sz="2000" dirty="0">
                <a:latin typeface="Verdana"/>
                <a:cs typeface="Verdana"/>
              </a:rPr>
              <a:t>non ci sono </a:t>
            </a:r>
            <a:r>
              <a:rPr sz="2000" spc="-5" dirty="0">
                <a:latin typeface="Verdana"/>
                <a:cs typeface="Verdana"/>
              </a:rPr>
              <a:t>osservazioni </a:t>
            </a:r>
            <a:r>
              <a:rPr sz="2000" dirty="0">
                <a:latin typeface="Verdana"/>
                <a:cs typeface="Verdana"/>
              </a:rPr>
              <a:t>che mancano,  cioè tutte le </a:t>
            </a:r>
            <a:r>
              <a:rPr sz="2000" spc="-5" dirty="0">
                <a:latin typeface="Verdana"/>
                <a:cs typeface="Verdana"/>
              </a:rPr>
              <a:t>variabili </a:t>
            </a:r>
            <a:r>
              <a:rPr sz="2000" dirty="0">
                <a:latin typeface="Verdana"/>
                <a:cs typeface="Verdana"/>
              </a:rPr>
              <a:t>sono </a:t>
            </a:r>
            <a:r>
              <a:rPr sz="2000" spc="-5" dirty="0">
                <a:latin typeface="Verdana"/>
                <a:cs typeface="Verdana"/>
              </a:rPr>
              <a:t>osservate per tutte </a:t>
            </a:r>
            <a:r>
              <a:rPr sz="2000" dirty="0">
                <a:latin typeface="Verdana"/>
                <a:cs typeface="Verdana"/>
              </a:rPr>
              <a:t>le unità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(stati)  </a:t>
            </a:r>
            <a:r>
              <a:rPr sz="2000" dirty="0">
                <a:latin typeface="Verdana"/>
                <a:cs typeface="Verdana"/>
              </a:rPr>
              <a:t>e </a:t>
            </a:r>
            <a:r>
              <a:rPr sz="2000" spc="-5" dirty="0">
                <a:latin typeface="Verdana"/>
                <a:cs typeface="Verdana"/>
              </a:rPr>
              <a:t>tutti </a:t>
            </a:r>
            <a:r>
              <a:rPr sz="2000" dirty="0">
                <a:latin typeface="Verdana"/>
                <a:cs typeface="Verdana"/>
              </a:rPr>
              <a:t>i </a:t>
            </a:r>
            <a:r>
              <a:rPr sz="2000" spc="-5" dirty="0">
                <a:latin typeface="Verdana"/>
                <a:cs typeface="Verdana"/>
              </a:rPr>
              <a:t>periodi temporali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(anni)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59512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Perché </a:t>
            </a:r>
            <a:r>
              <a:rPr spc="-10" dirty="0"/>
              <a:t>sono utili </a:t>
            </a:r>
            <a:r>
              <a:rPr spc="-5" dirty="0"/>
              <a:t>i </a:t>
            </a:r>
            <a:r>
              <a:rPr spc="-10" dirty="0"/>
              <a:t>dati</a:t>
            </a:r>
            <a:r>
              <a:rPr spc="100" dirty="0"/>
              <a:t> </a:t>
            </a:r>
            <a:r>
              <a:rPr spc="-5" dirty="0"/>
              <a:t>panel?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366506" y="6356662"/>
            <a:ext cx="516890" cy="2425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b="1" dirty="0">
                <a:latin typeface="Verdana"/>
                <a:cs typeface="Verdana"/>
              </a:rPr>
              <a:t>10-</a:t>
            </a:r>
            <a:fld id="{81D60167-4931-47E6-BA6A-407CBD079E47}" type="slidenum">
              <a:rPr sz="1400" b="1" dirty="0">
                <a:latin typeface="Verdana"/>
                <a:cs typeface="Verdana"/>
              </a:rPr>
              <a:t>6</a:t>
            </a:fld>
            <a:endParaRPr sz="14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1329499"/>
            <a:ext cx="8187055" cy="4563110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2400" spc="-5" dirty="0">
                <a:latin typeface="Verdana"/>
                <a:cs typeface="Verdana"/>
              </a:rPr>
              <a:t>Con </a:t>
            </a:r>
            <a:r>
              <a:rPr sz="2400" dirty="0">
                <a:latin typeface="Verdana"/>
                <a:cs typeface="Verdana"/>
              </a:rPr>
              <a:t>i </a:t>
            </a:r>
            <a:r>
              <a:rPr sz="2400" spc="-5" dirty="0">
                <a:latin typeface="Verdana"/>
                <a:cs typeface="Verdana"/>
              </a:rPr>
              <a:t>dati panel </a:t>
            </a:r>
            <a:r>
              <a:rPr sz="2400" spc="-10" dirty="0">
                <a:latin typeface="Verdana"/>
                <a:cs typeface="Verdana"/>
              </a:rPr>
              <a:t>possiamo </a:t>
            </a:r>
            <a:r>
              <a:rPr sz="2400" spc="-5" dirty="0">
                <a:latin typeface="Verdana"/>
                <a:cs typeface="Verdana"/>
              </a:rPr>
              <a:t>controllare per fattori</a:t>
            </a:r>
            <a:r>
              <a:rPr sz="2400" spc="17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che: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Verdana"/>
                <a:cs typeface="Verdana"/>
              </a:rPr>
              <a:t>Variano tra le </a:t>
            </a:r>
            <a:r>
              <a:rPr sz="2400" dirty="0">
                <a:latin typeface="Verdana"/>
                <a:cs typeface="Verdana"/>
              </a:rPr>
              <a:t>unità ma non nel</a:t>
            </a:r>
            <a:r>
              <a:rPr sz="2400" spc="7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tempo</a:t>
            </a:r>
            <a:endParaRPr sz="240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Verdana"/>
                <a:cs typeface="Verdana"/>
              </a:rPr>
              <a:t>Potrebbero causare distorsione da </a:t>
            </a:r>
            <a:r>
              <a:rPr sz="2400" spc="-10" dirty="0">
                <a:latin typeface="Verdana"/>
                <a:cs typeface="Verdana"/>
              </a:rPr>
              <a:t>variabili </a:t>
            </a:r>
            <a:r>
              <a:rPr sz="2400" dirty="0">
                <a:latin typeface="Verdana"/>
                <a:cs typeface="Verdana"/>
              </a:rPr>
              <a:t>omesse  se </a:t>
            </a:r>
            <a:r>
              <a:rPr sz="2400" spc="-5" dirty="0">
                <a:latin typeface="Verdana"/>
                <a:cs typeface="Verdana"/>
              </a:rPr>
              <a:t>fossero</a:t>
            </a:r>
            <a:r>
              <a:rPr sz="2400" spc="1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omessi</a:t>
            </a:r>
            <a:endParaRPr sz="2400">
              <a:latin typeface="Verdana"/>
              <a:cs typeface="Verdana"/>
            </a:endParaRPr>
          </a:p>
          <a:p>
            <a:pPr marL="355600" marR="122555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Verdana"/>
                <a:cs typeface="Verdana"/>
              </a:rPr>
              <a:t>Sono </a:t>
            </a:r>
            <a:r>
              <a:rPr sz="2400" spc="-10" dirty="0">
                <a:latin typeface="Verdana"/>
                <a:cs typeface="Verdana"/>
              </a:rPr>
              <a:t>inosservati </a:t>
            </a:r>
            <a:r>
              <a:rPr sz="2400" dirty="0">
                <a:latin typeface="Verdana"/>
                <a:cs typeface="Verdana"/>
              </a:rPr>
              <a:t>o non </a:t>
            </a:r>
            <a:r>
              <a:rPr sz="2400" spc="-5" dirty="0">
                <a:latin typeface="Verdana"/>
                <a:cs typeface="Verdana"/>
              </a:rPr>
              <a:t>misurati, </a:t>
            </a:r>
            <a:r>
              <a:rPr sz="2400" dirty="0">
                <a:latin typeface="Verdana"/>
                <a:cs typeface="Verdana"/>
              </a:rPr>
              <a:t>e </a:t>
            </a:r>
            <a:r>
              <a:rPr sz="2400" spc="-5" dirty="0">
                <a:latin typeface="Verdana"/>
                <a:cs typeface="Verdana"/>
              </a:rPr>
              <a:t>perciò </a:t>
            </a:r>
            <a:r>
              <a:rPr sz="2400" dirty="0">
                <a:latin typeface="Verdana"/>
                <a:cs typeface="Verdana"/>
              </a:rPr>
              <a:t>non  </a:t>
            </a:r>
            <a:r>
              <a:rPr sz="2400" spc="-5" dirty="0">
                <a:latin typeface="Verdana"/>
                <a:cs typeface="Verdana"/>
              </a:rPr>
              <a:t>possono essere </a:t>
            </a:r>
            <a:r>
              <a:rPr sz="2400" spc="-15" dirty="0">
                <a:latin typeface="Verdana"/>
                <a:cs typeface="Verdana"/>
              </a:rPr>
              <a:t>inclusi </a:t>
            </a: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dirty="0">
                <a:latin typeface="Verdana"/>
                <a:cs typeface="Verdana"/>
              </a:rPr>
              <a:t>una </a:t>
            </a:r>
            <a:r>
              <a:rPr sz="2400" spc="-5" dirty="0">
                <a:latin typeface="Verdana"/>
                <a:cs typeface="Verdana"/>
              </a:rPr>
              <a:t>regressione</a:t>
            </a:r>
            <a:r>
              <a:rPr sz="2400" spc="12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multipla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3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Verdana"/>
                <a:cs typeface="Verdana"/>
              </a:rPr>
              <a:t>Ecco </a:t>
            </a:r>
            <a:r>
              <a:rPr sz="2400" spc="-10" dirty="0">
                <a:latin typeface="Verdana"/>
                <a:cs typeface="Verdana"/>
              </a:rPr>
              <a:t>l’idea</a:t>
            </a:r>
            <a:r>
              <a:rPr sz="2400" spc="2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chiave:</a:t>
            </a:r>
            <a:endParaRPr sz="2400">
              <a:latin typeface="Verdana"/>
              <a:cs typeface="Verdana"/>
            </a:endParaRPr>
          </a:p>
          <a:p>
            <a:pPr marL="355600" marR="186055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latin typeface="Verdana"/>
                <a:cs typeface="Verdana"/>
              </a:rPr>
              <a:t>Se una </a:t>
            </a:r>
            <a:r>
              <a:rPr sz="2400" spc="-5" dirty="0">
                <a:latin typeface="Verdana"/>
                <a:cs typeface="Verdana"/>
              </a:rPr>
              <a:t>variabile </a:t>
            </a:r>
            <a:r>
              <a:rPr sz="2400" dirty="0">
                <a:latin typeface="Verdana"/>
                <a:cs typeface="Verdana"/>
              </a:rPr>
              <a:t>omessa non </a:t>
            </a:r>
            <a:r>
              <a:rPr sz="2400" spc="-5" dirty="0">
                <a:latin typeface="Verdana"/>
                <a:cs typeface="Verdana"/>
              </a:rPr>
              <a:t>varia </a:t>
            </a:r>
            <a:r>
              <a:rPr sz="2400" dirty="0">
                <a:latin typeface="Verdana"/>
                <a:cs typeface="Verdana"/>
              </a:rPr>
              <a:t>nel </a:t>
            </a:r>
            <a:r>
              <a:rPr sz="2400" spc="-5" dirty="0">
                <a:latin typeface="Verdana"/>
                <a:cs typeface="Verdana"/>
              </a:rPr>
              <a:t>tempo,  </a:t>
            </a:r>
            <a:r>
              <a:rPr sz="2400" spc="-10" dirty="0">
                <a:latin typeface="Verdana"/>
                <a:cs typeface="Verdana"/>
              </a:rPr>
              <a:t>allora </a:t>
            </a:r>
            <a:r>
              <a:rPr sz="2400" spc="-5" dirty="0">
                <a:latin typeface="Verdana"/>
                <a:cs typeface="Verdana"/>
              </a:rPr>
              <a:t>qualsiasi </a:t>
            </a:r>
            <a:r>
              <a:rPr sz="2400" i="1" spc="-5" dirty="0">
                <a:latin typeface="Verdana"/>
                <a:cs typeface="Verdana"/>
              </a:rPr>
              <a:t>variazione </a:t>
            </a: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i="1" dirty="0">
                <a:latin typeface="Verdana"/>
                <a:cs typeface="Verdana"/>
              </a:rPr>
              <a:t>Y </a:t>
            </a:r>
            <a:r>
              <a:rPr sz="2400" dirty="0">
                <a:latin typeface="Verdana"/>
                <a:cs typeface="Verdana"/>
              </a:rPr>
              <a:t>nel </a:t>
            </a:r>
            <a:r>
              <a:rPr sz="2400" spc="-5" dirty="0">
                <a:latin typeface="Verdana"/>
                <a:cs typeface="Verdana"/>
              </a:rPr>
              <a:t>tempo </a:t>
            </a:r>
            <a:r>
              <a:rPr sz="2400" dirty="0">
                <a:latin typeface="Verdana"/>
                <a:cs typeface="Verdana"/>
              </a:rPr>
              <a:t>non </a:t>
            </a:r>
            <a:r>
              <a:rPr sz="2400" spc="-5" dirty="0">
                <a:latin typeface="Verdana"/>
                <a:cs typeface="Verdana"/>
              </a:rPr>
              <a:t>può  essere </a:t>
            </a:r>
            <a:r>
              <a:rPr sz="2400" dirty="0">
                <a:latin typeface="Verdana"/>
                <a:cs typeface="Verdana"/>
              </a:rPr>
              <a:t>causata </a:t>
            </a:r>
            <a:r>
              <a:rPr sz="2400" spc="-5" dirty="0">
                <a:latin typeface="Verdana"/>
                <a:cs typeface="Verdana"/>
              </a:rPr>
              <a:t>dalla variabile</a:t>
            </a:r>
            <a:r>
              <a:rPr sz="2400" spc="7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omessa.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58521"/>
            <a:ext cx="8119109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Esempio </a:t>
            </a:r>
            <a:r>
              <a:rPr spc="-5" dirty="0"/>
              <a:t>di </a:t>
            </a:r>
            <a:r>
              <a:rPr spc="-10" dirty="0"/>
              <a:t>dati </a:t>
            </a:r>
            <a:r>
              <a:rPr spc="-5" dirty="0"/>
              <a:t>panel: </a:t>
            </a:r>
            <a:r>
              <a:rPr spc="-10" dirty="0"/>
              <a:t>morti sulle strade  </a:t>
            </a:r>
            <a:r>
              <a:rPr spc="-5" dirty="0"/>
              <a:t>e imposte sugli</a:t>
            </a:r>
            <a:r>
              <a:rPr spc="50" dirty="0"/>
              <a:t> </a:t>
            </a:r>
            <a:r>
              <a:rPr spc="-5" dirty="0"/>
              <a:t>alcolici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366506" y="6356662"/>
            <a:ext cx="516890" cy="2425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b="1" dirty="0">
                <a:latin typeface="Verdana"/>
                <a:cs typeface="Verdana"/>
              </a:rPr>
              <a:t>10-</a:t>
            </a:r>
            <a:fld id="{81D60167-4931-47E6-BA6A-407CBD079E47}" type="slidenum">
              <a:rPr sz="1400" b="1" dirty="0">
                <a:latin typeface="Verdana"/>
                <a:cs typeface="Verdana"/>
              </a:rPr>
              <a:t>7</a:t>
            </a:fld>
            <a:endParaRPr sz="14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1561150"/>
            <a:ext cx="8186420" cy="462026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2400" dirty="0">
                <a:latin typeface="Verdana"/>
                <a:cs typeface="Verdana"/>
              </a:rPr>
              <a:t>Unità </a:t>
            </a:r>
            <a:r>
              <a:rPr sz="2400" spc="-5" dirty="0">
                <a:latin typeface="Verdana"/>
                <a:cs typeface="Verdana"/>
              </a:rPr>
              <a:t>di osservazione: </a:t>
            </a:r>
            <a:r>
              <a:rPr sz="2400" dirty="0">
                <a:latin typeface="Verdana"/>
                <a:cs typeface="Verdana"/>
              </a:rPr>
              <a:t>un anno </a:t>
            </a: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dirty="0">
                <a:latin typeface="Verdana"/>
                <a:cs typeface="Verdana"/>
              </a:rPr>
              <a:t>uno stato</a:t>
            </a:r>
            <a:r>
              <a:rPr sz="2400" spc="11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USA</a:t>
            </a:r>
            <a:endParaRPr sz="2400">
              <a:latin typeface="Verdana"/>
              <a:cs typeface="Verdana"/>
            </a:endParaRPr>
          </a:p>
          <a:p>
            <a:pPr marL="756285" indent="-287020">
              <a:lnSpc>
                <a:spcPct val="100000"/>
              </a:lnSpc>
              <a:spcBef>
                <a:spcPts val="470"/>
              </a:spcBef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2000" dirty="0">
                <a:latin typeface="Verdana"/>
                <a:cs typeface="Verdana"/>
              </a:rPr>
              <a:t>48 stati USA, </a:t>
            </a:r>
            <a:r>
              <a:rPr sz="2000" spc="-5" dirty="0">
                <a:latin typeface="Verdana"/>
                <a:cs typeface="Verdana"/>
              </a:rPr>
              <a:t>perciò </a:t>
            </a:r>
            <a:r>
              <a:rPr sz="2000" i="1" dirty="0">
                <a:latin typeface="Verdana"/>
                <a:cs typeface="Verdana"/>
              </a:rPr>
              <a:t>n </a:t>
            </a:r>
            <a:r>
              <a:rPr sz="2000" dirty="0">
                <a:latin typeface="Verdana"/>
                <a:cs typeface="Verdana"/>
              </a:rPr>
              <a:t>= numero </a:t>
            </a:r>
            <a:r>
              <a:rPr sz="2000" spc="-5" dirty="0">
                <a:latin typeface="Verdana"/>
                <a:cs typeface="Verdana"/>
              </a:rPr>
              <a:t>di </a:t>
            </a:r>
            <a:r>
              <a:rPr sz="2000" dirty="0">
                <a:latin typeface="Verdana"/>
                <a:cs typeface="Verdana"/>
              </a:rPr>
              <a:t>unità =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48</a:t>
            </a:r>
            <a:endParaRPr sz="2000">
              <a:latin typeface="Verdana"/>
              <a:cs typeface="Verdana"/>
            </a:endParaRPr>
          </a:p>
          <a:p>
            <a:pPr marL="756285" indent="-28702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2000" dirty="0">
                <a:latin typeface="Verdana"/>
                <a:cs typeface="Verdana"/>
              </a:rPr>
              <a:t>7 anni </a:t>
            </a:r>
            <a:r>
              <a:rPr sz="2000" spc="-5" dirty="0">
                <a:latin typeface="Verdana"/>
                <a:cs typeface="Verdana"/>
              </a:rPr>
              <a:t>(1982,…, </a:t>
            </a:r>
            <a:r>
              <a:rPr sz="2000" dirty="0">
                <a:latin typeface="Verdana"/>
                <a:cs typeface="Verdana"/>
              </a:rPr>
              <a:t>1988), </a:t>
            </a:r>
            <a:r>
              <a:rPr sz="2000" spc="-5" dirty="0">
                <a:latin typeface="Verdana"/>
                <a:cs typeface="Verdana"/>
              </a:rPr>
              <a:t>perciò </a:t>
            </a:r>
            <a:r>
              <a:rPr sz="2000" i="1" dirty="0">
                <a:latin typeface="Verdana"/>
                <a:cs typeface="Verdana"/>
              </a:rPr>
              <a:t>T </a:t>
            </a:r>
            <a:r>
              <a:rPr sz="2000" dirty="0">
                <a:latin typeface="Verdana"/>
                <a:cs typeface="Verdana"/>
              </a:rPr>
              <a:t>= numeri </a:t>
            </a:r>
            <a:r>
              <a:rPr sz="2000" spc="-5" dirty="0">
                <a:latin typeface="Verdana"/>
                <a:cs typeface="Verdana"/>
              </a:rPr>
              <a:t>di</a:t>
            </a:r>
            <a:r>
              <a:rPr sz="2000" spc="-7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periodi</a:t>
            </a:r>
            <a:endParaRPr sz="2000">
              <a:latin typeface="Verdana"/>
              <a:cs typeface="Verdana"/>
            </a:endParaRPr>
          </a:p>
          <a:p>
            <a:pPr marL="756285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temporali </a:t>
            </a:r>
            <a:r>
              <a:rPr sz="2000" spc="5" dirty="0">
                <a:latin typeface="Verdana"/>
                <a:cs typeface="Verdana"/>
              </a:rPr>
              <a:t>=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7</a:t>
            </a:r>
            <a:endParaRPr sz="2000">
              <a:latin typeface="Verdana"/>
              <a:cs typeface="Verdana"/>
            </a:endParaRPr>
          </a:p>
          <a:p>
            <a:pPr marL="756285" indent="-287020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2000" spc="-5" dirty="0">
                <a:latin typeface="Verdana"/>
                <a:cs typeface="Verdana"/>
              </a:rPr>
              <a:t>Panel bilanciato, perciò </a:t>
            </a:r>
            <a:r>
              <a:rPr sz="2000" dirty="0">
                <a:latin typeface="Verdana"/>
                <a:cs typeface="Verdana"/>
              </a:rPr>
              <a:t>numero </a:t>
            </a:r>
            <a:r>
              <a:rPr sz="2000" spc="-5" dirty="0">
                <a:latin typeface="Verdana"/>
                <a:cs typeface="Verdana"/>
              </a:rPr>
              <a:t>totale di</a:t>
            </a:r>
            <a:r>
              <a:rPr sz="2000" spc="-4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osservazioni</a:t>
            </a:r>
            <a:endParaRPr sz="2000">
              <a:latin typeface="Verdana"/>
              <a:cs typeface="Verdana"/>
            </a:endParaRPr>
          </a:p>
          <a:p>
            <a:pPr marL="756285">
              <a:lnSpc>
                <a:spcPct val="100000"/>
              </a:lnSpc>
              <a:spcBef>
                <a:spcPts val="20"/>
              </a:spcBef>
            </a:pPr>
            <a:r>
              <a:rPr sz="2000" dirty="0">
                <a:latin typeface="Verdana"/>
                <a:cs typeface="Verdana"/>
              </a:rPr>
              <a:t>= 7</a:t>
            </a:r>
            <a:r>
              <a:rPr sz="2000" dirty="0">
                <a:latin typeface="AoyagiKouzanFontT"/>
                <a:cs typeface="AoyagiKouzanFontT"/>
              </a:rPr>
              <a:t>×</a:t>
            </a:r>
            <a:r>
              <a:rPr sz="2000" dirty="0">
                <a:latin typeface="Verdana"/>
                <a:cs typeface="Verdana"/>
              </a:rPr>
              <a:t>48 =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336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2400" spc="-10" dirty="0">
                <a:latin typeface="Verdana"/>
                <a:cs typeface="Verdana"/>
              </a:rPr>
              <a:t>Variabili:</a:t>
            </a:r>
            <a:endParaRPr sz="2400">
              <a:latin typeface="Verdana"/>
              <a:cs typeface="Verdana"/>
            </a:endParaRPr>
          </a:p>
          <a:p>
            <a:pPr marL="756285" marR="184150" indent="-287020">
              <a:lnSpc>
                <a:spcPct val="100000"/>
              </a:lnSpc>
              <a:spcBef>
                <a:spcPts val="475"/>
              </a:spcBef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2000" spc="-5" dirty="0">
                <a:latin typeface="Verdana"/>
                <a:cs typeface="Verdana"/>
              </a:rPr>
              <a:t>Tasso di mortalità </a:t>
            </a:r>
            <a:r>
              <a:rPr sz="2000" dirty="0">
                <a:latin typeface="Verdana"/>
                <a:cs typeface="Verdana"/>
              </a:rPr>
              <a:t>stradale (numero </a:t>
            </a:r>
            <a:r>
              <a:rPr sz="2000" spc="-5" dirty="0">
                <a:latin typeface="Verdana"/>
                <a:cs typeface="Verdana"/>
              </a:rPr>
              <a:t>di morti sulle </a:t>
            </a:r>
            <a:r>
              <a:rPr sz="2000" dirty="0">
                <a:latin typeface="Verdana"/>
                <a:cs typeface="Verdana"/>
              </a:rPr>
              <a:t>strade  </a:t>
            </a:r>
            <a:r>
              <a:rPr sz="2000" spc="-5" dirty="0">
                <a:latin typeface="Verdana"/>
                <a:cs typeface="Verdana"/>
              </a:rPr>
              <a:t>in quel </a:t>
            </a:r>
            <a:r>
              <a:rPr sz="2000" dirty="0">
                <a:latin typeface="Verdana"/>
                <a:cs typeface="Verdana"/>
              </a:rPr>
              <a:t>stato </a:t>
            </a:r>
            <a:r>
              <a:rPr sz="2000" spc="-5" dirty="0">
                <a:latin typeface="Verdana"/>
                <a:cs typeface="Verdana"/>
              </a:rPr>
              <a:t>in quell’anno, per </a:t>
            </a:r>
            <a:r>
              <a:rPr sz="2000" dirty="0">
                <a:latin typeface="Verdana"/>
                <a:cs typeface="Verdana"/>
              </a:rPr>
              <a:t>10.000 </a:t>
            </a:r>
            <a:r>
              <a:rPr sz="2000" spc="-5" dirty="0">
                <a:latin typeface="Verdana"/>
                <a:cs typeface="Verdana"/>
              </a:rPr>
              <a:t>residenti nello  </a:t>
            </a:r>
            <a:r>
              <a:rPr sz="2000" dirty="0">
                <a:latin typeface="Verdana"/>
                <a:cs typeface="Verdana"/>
              </a:rPr>
              <a:t>stato)</a:t>
            </a:r>
            <a:endParaRPr sz="2000">
              <a:latin typeface="Verdana"/>
              <a:cs typeface="Verdana"/>
            </a:endParaRPr>
          </a:p>
          <a:p>
            <a:pPr marL="756285" indent="-28702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2000" spc="-5" dirty="0">
                <a:latin typeface="Verdana"/>
                <a:cs typeface="Verdana"/>
              </a:rPr>
              <a:t>Imposta </a:t>
            </a:r>
            <a:r>
              <a:rPr sz="2000" dirty="0">
                <a:latin typeface="Verdana"/>
                <a:cs typeface="Verdana"/>
              </a:rPr>
              <a:t>su una cassa di</a:t>
            </a:r>
            <a:r>
              <a:rPr sz="2000" spc="-9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birra</a:t>
            </a:r>
            <a:endParaRPr sz="2000">
              <a:latin typeface="Verdana"/>
              <a:cs typeface="Verdana"/>
            </a:endParaRPr>
          </a:p>
          <a:p>
            <a:pPr marL="756285" marR="5080" indent="-287020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2000" spc="-5" dirty="0">
                <a:latin typeface="Verdana"/>
                <a:cs typeface="Verdana"/>
              </a:rPr>
              <a:t>Altre (età minima per guidare, </a:t>
            </a:r>
            <a:r>
              <a:rPr sz="2000" spc="-10" dirty="0">
                <a:latin typeface="Verdana"/>
                <a:cs typeface="Verdana"/>
              </a:rPr>
              <a:t>leggi </a:t>
            </a:r>
            <a:r>
              <a:rPr sz="2000" spc="-5" dirty="0">
                <a:latin typeface="Verdana"/>
                <a:cs typeface="Verdana"/>
              </a:rPr>
              <a:t>sulla guida in </a:t>
            </a:r>
            <a:r>
              <a:rPr sz="2000" dirty="0">
                <a:latin typeface="Verdana"/>
                <a:cs typeface="Verdana"/>
              </a:rPr>
              <a:t>stato </a:t>
            </a:r>
            <a:r>
              <a:rPr sz="2000" spc="-5" dirty="0">
                <a:latin typeface="Verdana"/>
                <a:cs typeface="Verdana"/>
              </a:rPr>
              <a:t>di  ebbrezza,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ecc.)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82751" y="1600308"/>
            <a:ext cx="5786488" cy="41390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65322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Mortalità </a:t>
            </a:r>
            <a:r>
              <a:rPr spc="-10" dirty="0"/>
              <a:t>stradale USA nel</a:t>
            </a:r>
            <a:r>
              <a:rPr spc="110" dirty="0"/>
              <a:t> </a:t>
            </a:r>
            <a:r>
              <a:rPr spc="-5" dirty="0"/>
              <a:t>1982: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10-</a:t>
            </a: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951077" y="6051296"/>
            <a:ext cx="7096759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Verdana"/>
                <a:cs typeface="Verdana"/>
              </a:rPr>
              <a:t>Imposte </a:t>
            </a:r>
            <a:r>
              <a:rPr sz="2000" dirty="0">
                <a:latin typeface="Verdana"/>
                <a:cs typeface="Verdana"/>
              </a:rPr>
              <a:t>sugli </a:t>
            </a:r>
            <a:r>
              <a:rPr sz="2000" spc="-5" dirty="0">
                <a:latin typeface="Verdana"/>
                <a:cs typeface="Verdana"/>
              </a:rPr>
              <a:t>alcolici più elevate </a:t>
            </a:r>
            <a:r>
              <a:rPr sz="2000" dirty="0">
                <a:latin typeface="Verdana"/>
                <a:cs typeface="Verdana"/>
              </a:rPr>
              <a:t>e </a:t>
            </a:r>
            <a:r>
              <a:rPr sz="2000" spc="-5" dirty="0">
                <a:latin typeface="Verdana"/>
                <a:cs typeface="Verdana"/>
              </a:rPr>
              <a:t>maggiore</a:t>
            </a:r>
            <a:r>
              <a:rPr sz="2000" spc="1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mortalità?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236601"/>
            <a:ext cx="839851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Verdana"/>
                <a:cs typeface="Verdana"/>
              </a:rPr>
              <a:t>Perché potrebbero esserce </a:t>
            </a:r>
            <a:r>
              <a:rPr sz="2400" b="1" i="1" spc="-5" dirty="0">
                <a:latin typeface="Verdana"/>
                <a:cs typeface="Verdana"/>
              </a:rPr>
              <a:t>più </a:t>
            </a:r>
            <a:r>
              <a:rPr sz="2400" b="1" spc="-5" dirty="0">
                <a:latin typeface="Verdana"/>
                <a:cs typeface="Verdana"/>
              </a:rPr>
              <a:t>morti sulle strade  </a:t>
            </a:r>
            <a:r>
              <a:rPr sz="2400" b="1" dirty="0">
                <a:latin typeface="Verdana"/>
                <a:cs typeface="Verdana"/>
              </a:rPr>
              <a:t>in </a:t>
            </a:r>
            <a:r>
              <a:rPr sz="2400" b="1" spc="-5" dirty="0">
                <a:latin typeface="Verdana"/>
                <a:cs typeface="Verdana"/>
              </a:rPr>
              <a:t>stati </a:t>
            </a:r>
            <a:r>
              <a:rPr sz="2400" b="1" dirty="0">
                <a:latin typeface="Verdana"/>
                <a:cs typeface="Verdana"/>
              </a:rPr>
              <a:t>in </a:t>
            </a:r>
            <a:r>
              <a:rPr sz="2400" b="1" spc="-5" dirty="0">
                <a:latin typeface="Verdana"/>
                <a:cs typeface="Verdana"/>
              </a:rPr>
              <a:t>cui ci sono </a:t>
            </a:r>
            <a:r>
              <a:rPr sz="2400" b="1" dirty="0">
                <a:latin typeface="Verdana"/>
                <a:cs typeface="Verdana"/>
              </a:rPr>
              <a:t>imposte </a:t>
            </a:r>
            <a:r>
              <a:rPr sz="2400" b="1" spc="-5" dirty="0">
                <a:latin typeface="Verdana"/>
                <a:cs typeface="Verdana"/>
              </a:rPr>
              <a:t>più elevate sugli  alcolici?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10-</a:t>
            </a: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40" y="1632330"/>
            <a:ext cx="671703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145" marR="5080" indent="-5080">
              <a:lnSpc>
                <a:spcPct val="100000"/>
              </a:lnSpc>
              <a:spcBef>
                <a:spcPts val="95"/>
              </a:spcBef>
            </a:pPr>
            <a:r>
              <a:rPr b="0" spc="-10" dirty="0">
                <a:latin typeface="Verdana"/>
                <a:cs typeface="Verdana"/>
              </a:rPr>
              <a:t>Altri </a:t>
            </a:r>
            <a:r>
              <a:rPr b="0" spc="-5" dirty="0">
                <a:latin typeface="Verdana"/>
                <a:cs typeface="Verdana"/>
              </a:rPr>
              <a:t>fattori </a:t>
            </a:r>
            <a:r>
              <a:rPr b="0" spc="-10" dirty="0">
                <a:latin typeface="Verdana"/>
                <a:cs typeface="Verdana"/>
              </a:rPr>
              <a:t>che influenzano il tasso di  mortalità</a:t>
            </a:r>
            <a:r>
              <a:rPr b="0" spc="20" dirty="0">
                <a:latin typeface="Verdana"/>
                <a:cs typeface="Verdana"/>
              </a:rPr>
              <a:t> </a:t>
            </a:r>
            <a:r>
              <a:rPr b="0" spc="-10" dirty="0">
                <a:latin typeface="Verdana"/>
                <a:cs typeface="Verdana"/>
              </a:rPr>
              <a:t>stradale: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3540" y="2484589"/>
            <a:ext cx="5605780" cy="207518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5"/>
              </a:spcBef>
              <a:buChar char="•"/>
              <a:tabLst>
                <a:tab pos="355600" algn="l"/>
              </a:tabLst>
            </a:pPr>
            <a:r>
              <a:rPr sz="2800" spc="-10" dirty="0">
                <a:latin typeface="Verdana"/>
                <a:cs typeface="Verdana"/>
              </a:rPr>
              <a:t>Qualità </a:t>
            </a:r>
            <a:r>
              <a:rPr sz="2800" spc="-5" dirty="0">
                <a:latin typeface="Verdana"/>
                <a:cs typeface="Verdana"/>
              </a:rPr>
              <a:t>(età) </a:t>
            </a:r>
            <a:r>
              <a:rPr sz="2800" spc="-10" dirty="0">
                <a:latin typeface="Verdana"/>
                <a:cs typeface="Verdana"/>
              </a:rPr>
              <a:t>delle</a:t>
            </a:r>
            <a:r>
              <a:rPr sz="2800" spc="3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automobili</a:t>
            </a:r>
            <a:endParaRPr sz="28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5600" algn="l"/>
              </a:tabLst>
            </a:pPr>
            <a:r>
              <a:rPr sz="2800" spc="-15" dirty="0">
                <a:latin typeface="Verdana"/>
                <a:cs typeface="Verdana"/>
              </a:rPr>
              <a:t>Qualità </a:t>
            </a:r>
            <a:r>
              <a:rPr sz="2800" spc="-10" dirty="0">
                <a:latin typeface="Verdana"/>
                <a:cs typeface="Verdana"/>
              </a:rPr>
              <a:t>delle</a:t>
            </a:r>
            <a:r>
              <a:rPr sz="2800" spc="4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strade</a:t>
            </a:r>
            <a:endParaRPr sz="28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5600" algn="l"/>
              </a:tabLst>
            </a:pPr>
            <a:r>
              <a:rPr sz="2800" spc="-5" dirty="0">
                <a:latin typeface="Verdana"/>
                <a:cs typeface="Verdana"/>
              </a:rPr>
              <a:t>“Cultura” </a:t>
            </a:r>
            <a:r>
              <a:rPr sz="2800" spc="-10" dirty="0">
                <a:latin typeface="Verdana"/>
                <a:cs typeface="Verdana"/>
              </a:rPr>
              <a:t>sul bere </a:t>
            </a:r>
            <a:r>
              <a:rPr sz="2800" spc="-5" dirty="0">
                <a:latin typeface="Verdana"/>
                <a:cs typeface="Verdana"/>
              </a:rPr>
              <a:t>e</a:t>
            </a:r>
            <a:r>
              <a:rPr sz="2800" spc="4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guidare</a:t>
            </a:r>
            <a:endParaRPr sz="28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5600" algn="l"/>
              </a:tabLst>
            </a:pPr>
            <a:r>
              <a:rPr sz="2800" spc="-5" dirty="0">
                <a:latin typeface="Verdana"/>
                <a:cs typeface="Verdana"/>
              </a:rPr>
              <a:t>Densità di auto </a:t>
            </a:r>
            <a:r>
              <a:rPr sz="2800" spc="-15" dirty="0">
                <a:latin typeface="Verdana"/>
                <a:cs typeface="Verdana"/>
              </a:rPr>
              <a:t>sulle</a:t>
            </a:r>
            <a:r>
              <a:rPr sz="2800" spc="7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strade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4341</Words>
  <Application>Microsoft Office PowerPoint</Application>
  <PresentationFormat>Presentazione su schermo (4:3)</PresentationFormat>
  <Paragraphs>638</Paragraphs>
  <Slides>45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45</vt:i4>
      </vt:variant>
    </vt:vector>
  </HeadingPairs>
  <TitlesOfParts>
    <vt:vector size="53" baseType="lpstr">
      <vt:lpstr>AoyagiKouzanFontT</vt:lpstr>
      <vt:lpstr>Arial</vt:lpstr>
      <vt:lpstr>Calibri</vt:lpstr>
      <vt:lpstr>Courier New</vt:lpstr>
      <vt:lpstr>Symbol</vt:lpstr>
      <vt:lpstr>Times New Roman</vt:lpstr>
      <vt:lpstr>Verdana</vt:lpstr>
      <vt:lpstr>Office Theme</vt:lpstr>
      <vt:lpstr>Lezione 5</vt:lpstr>
      <vt:lpstr>Presentazione standard di PowerPoint</vt:lpstr>
      <vt:lpstr>Dati panel: cosa e perché</vt:lpstr>
      <vt:lpstr>Notazione per dati panel</vt:lpstr>
      <vt:lpstr>Notazione per dati panel (continua)</vt:lpstr>
      <vt:lpstr>Perché sono utili i dati panel?</vt:lpstr>
      <vt:lpstr>Esempio di dati panel: morti sulle strade  e imposte sugli alcolici</vt:lpstr>
      <vt:lpstr>Mortalità stradale USA nel 1982:</vt:lpstr>
      <vt:lpstr>Altri fattori che influenzano il tasso di  mortalità stradale:</vt:lpstr>
      <vt:lpstr>Questi fattori omessi potrebbero causare  distorsione da variabili omesse.</vt:lpstr>
      <vt:lpstr>Esempio 2: attitudini culturali verso il bere e la  guida:</vt:lpstr>
      <vt:lpstr>Dati panel con due periodi temporali</vt:lpstr>
      <vt:lpstr>L’idea chiave: Qualsiasi variazione nel tasso di mortalità dal 1982 al 1988  non può essere causata da Zi, perché Zi (per ipotesi) non  varia tra il 1982 e il 1988.</vt:lpstr>
      <vt:lpstr>Presentazione standard di PowerPoint</vt:lpstr>
      <vt:lpstr>Esempio: mortalità stradale e imposte  sulla birra</vt:lpstr>
      <vt:lpstr>ΔFatalityRate v. ΔBeerTax:</vt:lpstr>
      <vt:lpstr>Regressione con effetti fissi: stima</vt:lpstr>
      <vt:lpstr>Esempio: mortalità stradale e imposte  sulla birra in STATA</vt:lpstr>
      <vt:lpstr>Presentazione standard di PowerPoint</vt:lpstr>
      <vt:lpstr>Regressione con effetti temporali</vt:lpstr>
      <vt:lpstr>Effetti temporali: metodi di stima</vt:lpstr>
      <vt:lpstr>Stima con effetti fissi ed effetti temporali</vt:lpstr>
      <vt:lpstr>Presentazione standard di PowerPoint</vt:lpstr>
      <vt:lpstr>Gli effetti temporali sono congiuntamente  significativi a livello statistico?</vt:lpstr>
      <vt:lpstr>Le assunzioni e gli errori standard della  regressione con effetti fissi</vt:lpstr>
      <vt:lpstr>Assunzioni dei minimi quadrati per dati  panel</vt:lpstr>
      <vt:lpstr>Assunzione 1: E(uit|Xi1,…,XiT,αi) = 0</vt:lpstr>
      <vt:lpstr>Assunzione 2: (Xi1,…,XiT,ui1,…,uiT), i =1,…,n,  sono i.i.d. dalla distribuzione congiunta.</vt:lpstr>
      <vt:lpstr>Autocorrelazione (correlazione seriale)</vt:lpstr>
      <vt:lpstr>Sotto le assunzioni dei minimi quadrati  per dati panel:</vt:lpstr>
      <vt:lpstr>Errori standard per dati raggruppati</vt:lpstr>
      <vt:lpstr>Che cos’hanno di speciale gli errori standard per dati raggruppati?</vt:lpstr>
      <vt:lpstr>Errori standard clustered per lo stimatore con  effetti fissi nella regressione con dati panel</vt:lpstr>
      <vt:lpstr>Errori standard clustered:  implementazione in STATA</vt:lpstr>
      <vt:lpstr>Presentazione standard di PowerPoint</vt:lpstr>
      <vt:lpstr>Leggi sulla guida in stato di ebbrezza e  mortalità stradale (continua)</vt:lpstr>
      <vt:lpstr>Dati panel per la guida in stato di ebbrezza n = 48 stati USA, T = 7 anni (1982,…,1988) (bilanciato)</vt:lpstr>
      <vt:lpstr>Perché i dati panel potrebbero aiutare?</vt:lpstr>
      <vt:lpstr>Presentazione standard di PowerPoint</vt:lpstr>
      <vt:lpstr>Presentazione standard di PowerPoint</vt:lpstr>
      <vt:lpstr>Analisi empirica: risultati principali</vt:lpstr>
      <vt:lpstr>Risultati empirici (continua)</vt:lpstr>
      <vt:lpstr>Digressione: estensioni del concetto di “n-1 regressori binari”</vt:lpstr>
      <vt:lpstr>Riepilogo: regressione con dati panel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 to Econometrics</dc:title>
  <dc:subject>Multinational Business Finance</dc:subject>
  <dc:creator>Stephanie Lindsey</dc:creator>
  <cp:lastModifiedBy>ASUS</cp:lastModifiedBy>
  <cp:revision>5</cp:revision>
  <dcterms:created xsi:type="dcterms:W3CDTF">2020-03-24T05:49:07Z</dcterms:created>
  <dcterms:modified xsi:type="dcterms:W3CDTF">2020-03-31T12:12:53Z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2018-07-11T00:00:00Z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2020-03-24T00:00:00Z</vt:filetime>
  </property>
</Properties>
</file>