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30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2" r:id="rId42"/>
  </p:sldIdLst>
  <p:sldSz cx="9144000" cy="6858000" type="screen4x3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CC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83540" y="334467"/>
            <a:ext cx="8376919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9-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1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9-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1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9-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1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9-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9-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8991600" y="0"/>
                </a:lnTo>
                <a:lnTo>
                  <a:pt x="0" y="0"/>
                </a:lnTo>
                <a:lnTo>
                  <a:pt x="0" y="228600"/>
                </a:lnTo>
                <a:lnTo>
                  <a:pt x="8991600" y="228600"/>
                </a:lnTo>
                <a:lnTo>
                  <a:pt x="8991600" y="6172200"/>
                </a:lnTo>
                <a:lnTo>
                  <a:pt x="8229600" y="6172200"/>
                </a:lnTo>
                <a:lnTo>
                  <a:pt x="8229600" y="6858000"/>
                </a:lnTo>
                <a:lnTo>
                  <a:pt x="9144000" y="6858000"/>
                </a:lnTo>
                <a:lnTo>
                  <a:pt x="9144000" y="6705600"/>
                </a:lnTo>
                <a:lnTo>
                  <a:pt x="9144000" y="6172200"/>
                </a:lnTo>
                <a:lnTo>
                  <a:pt x="9144000" y="2286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1A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2437" y="177165"/>
            <a:ext cx="8001000" cy="1732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1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2437" y="1882876"/>
            <a:ext cx="8042909" cy="44005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82015" y="6492097"/>
            <a:ext cx="2559685" cy="1498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66506" y="6356662"/>
            <a:ext cx="516254" cy="2425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9-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6016" y="6517335"/>
            <a:ext cx="255968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Verdana"/>
                <a:cs typeface="Verdana"/>
              </a:rPr>
              <a:t>Copyright © 2012 Pearson </a:t>
            </a:r>
            <a:r>
              <a:rPr sz="800" spc="-5" dirty="0">
                <a:latin typeface="Verdana"/>
                <a:cs typeface="Verdana"/>
              </a:rPr>
              <a:t>Italia, Milano </a:t>
            </a:r>
            <a:r>
              <a:rPr sz="800" dirty="0">
                <a:latin typeface="Verdana"/>
                <a:cs typeface="Verdana"/>
              </a:rPr>
              <a:t>–</a:t>
            </a:r>
            <a:r>
              <a:rPr sz="800" spc="15" dirty="0">
                <a:latin typeface="Verdana"/>
                <a:cs typeface="Verdana"/>
              </a:rPr>
              <a:t> </a:t>
            </a:r>
            <a:r>
              <a:rPr sz="800" spc="-5" dirty="0">
                <a:latin typeface="Verdana"/>
                <a:cs typeface="Verdana"/>
              </a:rPr>
              <a:t>Torino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192523" y="188976"/>
            <a:ext cx="4680204" cy="63063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83540" y="2206574"/>
            <a:ext cx="355409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Verdana"/>
                <a:cs typeface="Verdana"/>
              </a:rPr>
              <a:t>Valutazione di studi  basati </a:t>
            </a:r>
            <a:r>
              <a:rPr sz="2400" b="1" spc="-10" dirty="0">
                <a:latin typeface="Verdana"/>
                <a:cs typeface="Verdana"/>
              </a:rPr>
              <a:t>sulla  </a:t>
            </a:r>
            <a:r>
              <a:rPr sz="2400" b="1" spc="-5" dirty="0">
                <a:latin typeface="Verdana"/>
                <a:cs typeface="Verdana"/>
              </a:rPr>
              <a:t>regressione</a:t>
            </a:r>
            <a:r>
              <a:rPr sz="2400" b="1" spc="-65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multipla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3540" y="334467"/>
            <a:ext cx="204088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Verdana"/>
                <a:cs typeface="Verdana"/>
              </a:rPr>
              <a:t>Capitolo</a:t>
            </a:r>
            <a:r>
              <a:rPr sz="2800" b="1" spc="-35" dirty="0">
                <a:latin typeface="Verdana"/>
                <a:cs typeface="Verdana"/>
              </a:rPr>
              <a:t> </a:t>
            </a:r>
            <a:r>
              <a:rPr sz="2800" b="1" spc="-5" dirty="0">
                <a:latin typeface="Verdana"/>
                <a:cs typeface="Verdana"/>
              </a:rPr>
              <a:t>9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437" y="246634"/>
            <a:ext cx="7534909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636905" algn="l"/>
              </a:tabLst>
            </a:pPr>
            <a:r>
              <a:rPr i="0" spc="-5" dirty="0">
                <a:latin typeface="Verdana"/>
                <a:cs typeface="Verdana"/>
              </a:rPr>
              <a:t>2.	Incorretta </a:t>
            </a:r>
            <a:r>
              <a:rPr i="0" spc="-10" dirty="0">
                <a:latin typeface="Verdana"/>
                <a:cs typeface="Verdana"/>
              </a:rPr>
              <a:t>forma funzionale  </a:t>
            </a:r>
            <a:r>
              <a:rPr i="0" spc="-5" dirty="0">
                <a:latin typeface="Verdana"/>
                <a:cs typeface="Verdana"/>
              </a:rPr>
              <a:t>(incorretta specificazione della </a:t>
            </a:r>
            <a:r>
              <a:rPr i="0" spc="-10" dirty="0">
                <a:latin typeface="Verdana"/>
                <a:cs typeface="Verdana"/>
              </a:rPr>
              <a:t>forma  </a:t>
            </a:r>
            <a:r>
              <a:rPr i="0" spc="-5" dirty="0">
                <a:latin typeface="Verdana"/>
                <a:cs typeface="Verdana"/>
              </a:rPr>
              <a:t>funzionale)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9-</a:t>
            </a: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632330"/>
            <a:ext cx="8211820" cy="4683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413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Verdana"/>
                <a:cs typeface="Verdana"/>
              </a:rPr>
              <a:t>Nasce </a:t>
            </a:r>
            <a:r>
              <a:rPr sz="2400" dirty="0">
                <a:latin typeface="Verdana"/>
                <a:cs typeface="Verdana"/>
              </a:rPr>
              <a:t>se </a:t>
            </a:r>
            <a:r>
              <a:rPr sz="2400" spc="-5" dirty="0">
                <a:latin typeface="Verdana"/>
                <a:cs typeface="Verdana"/>
              </a:rPr>
              <a:t>la forma </a:t>
            </a:r>
            <a:r>
              <a:rPr sz="2400" dirty="0">
                <a:latin typeface="Verdana"/>
                <a:cs typeface="Verdana"/>
              </a:rPr>
              <a:t>funzionale è </a:t>
            </a:r>
            <a:r>
              <a:rPr sz="2400" spc="-5" dirty="0">
                <a:latin typeface="Verdana"/>
                <a:cs typeface="Verdana"/>
              </a:rPr>
              <a:t>incorretta </a:t>
            </a:r>
            <a:r>
              <a:rPr sz="2400" dirty="0">
                <a:latin typeface="Verdana"/>
                <a:cs typeface="Verdana"/>
              </a:rPr>
              <a:t>– </a:t>
            </a:r>
            <a:r>
              <a:rPr sz="2400" spc="-5" dirty="0">
                <a:latin typeface="Verdana"/>
                <a:cs typeface="Verdana"/>
              </a:rPr>
              <a:t>per  esempio, </a:t>
            </a:r>
            <a:r>
              <a:rPr sz="2400" dirty="0">
                <a:latin typeface="Verdana"/>
                <a:cs typeface="Verdana"/>
              </a:rPr>
              <a:t>un </a:t>
            </a:r>
            <a:r>
              <a:rPr sz="2400" spc="-5" dirty="0">
                <a:latin typeface="Verdana"/>
                <a:cs typeface="Verdana"/>
              </a:rPr>
              <a:t>termine di </a:t>
            </a:r>
            <a:r>
              <a:rPr sz="2400" spc="-10" dirty="0">
                <a:latin typeface="Verdana"/>
                <a:cs typeface="Verdana"/>
              </a:rPr>
              <a:t>interazione </a:t>
            </a:r>
            <a:r>
              <a:rPr sz="2400" spc="-5" dirty="0">
                <a:latin typeface="Verdana"/>
                <a:cs typeface="Verdana"/>
              </a:rPr>
              <a:t>viene omesso </a:t>
            </a:r>
            <a:r>
              <a:rPr sz="2400" spc="-15" dirty="0">
                <a:latin typeface="Verdana"/>
                <a:cs typeface="Verdana"/>
              </a:rPr>
              <a:t>in  </a:t>
            </a:r>
            <a:r>
              <a:rPr sz="2400" spc="-5" dirty="0">
                <a:latin typeface="Verdana"/>
                <a:cs typeface="Verdana"/>
              </a:rPr>
              <a:t>maniera </a:t>
            </a:r>
            <a:r>
              <a:rPr sz="2400" spc="-10" dirty="0">
                <a:latin typeface="Verdana"/>
                <a:cs typeface="Verdana"/>
              </a:rPr>
              <a:t>incorretta; allora </a:t>
            </a:r>
            <a:r>
              <a:rPr sz="2400" spc="-5" dirty="0">
                <a:latin typeface="Verdana"/>
                <a:cs typeface="Verdana"/>
              </a:rPr>
              <a:t>le </a:t>
            </a:r>
            <a:r>
              <a:rPr sz="2400" spc="-10" dirty="0">
                <a:latin typeface="Verdana"/>
                <a:cs typeface="Verdana"/>
              </a:rPr>
              <a:t>inferenze </a:t>
            </a:r>
            <a:r>
              <a:rPr sz="2400" dirty="0">
                <a:latin typeface="Verdana"/>
                <a:cs typeface="Verdana"/>
              </a:rPr>
              <a:t>sugli </a:t>
            </a:r>
            <a:r>
              <a:rPr sz="2400" spc="-5" dirty="0">
                <a:latin typeface="Verdana"/>
                <a:cs typeface="Verdana"/>
              </a:rPr>
              <a:t>effetti  causali saranno</a:t>
            </a:r>
            <a:r>
              <a:rPr sz="2400" spc="2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distorte.</a:t>
            </a:r>
            <a:endParaRPr sz="24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300" dirty="0">
              <a:latin typeface="Verdana"/>
              <a:cs typeface="Verdana"/>
            </a:endParaRPr>
          </a:p>
          <a:p>
            <a:pPr marL="12700" marR="655955">
              <a:lnSpc>
                <a:spcPct val="100000"/>
              </a:lnSpc>
            </a:pPr>
            <a:r>
              <a:rPr sz="2400" b="1" spc="-10" dirty="0">
                <a:latin typeface="Verdana"/>
                <a:cs typeface="Verdana"/>
              </a:rPr>
              <a:t>Soluzioni </a:t>
            </a:r>
            <a:r>
              <a:rPr sz="2400" b="1" dirty="0">
                <a:latin typeface="Verdana"/>
                <a:cs typeface="Verdana"/>
              </a:rPr>
              <a:t>alla </a:t>
            </a:r>
            <a:r>
              <a:rPr sz="2400" b="1" spc="-10" dirty="0">
                <a:latin typeface="Verdana"/>
                <a:cs typeface="Verdana"/>
              </a:rPr>
              <a:t>incorretta </a:t>
            </a:r>
            <a:r>
              <a:rPr sz="2400" b="1" spc="-5" dirty="0">
                <a:latin typeface="Verdana"/>
                <a:cs typeface="Verdana"/>
              </a:rPr>
              <a:t>specificazione della  forma </a:t>
            </a:r>
            <a:r>
              <a:rPr sz="2400" b="1" spc="-10" dirty="0">
                <a:latin typeface="Verdana"/>
                <a:cs typeface="Verdana"/>
              </a:rPr>
              <a:t>funzionale</a:t>
            </a:r>
            <a:endParaRPr sz="2400" dirty="0">
              <a:latin typeface="Verdana"/>
              <a:cs typeface="Verdana"/>
            </a:endParaRPr>
          </a:p>
          <a:p>
            <a:pPr marL="706120" marR="5080" indent="-355600">
              <a:lnSpc>
                <a:spcPct val="100000"/>
              </a:lnSpc>
              <a:spcBef>
                <a:spcPts val="475"/>
              </a:spcBef>
              <a:buAutoNum type="arabicPeriod"/>
              <a:tabLst>
                <a:tab pos="706755" algn="l"/>
              </a:tabLst>
            </a:pPr>
            <a:r>
              <a:rPr sz="2000" spc="-5" dirty="0">
                <a:latin typeface="Verdana"/>
                <a:cs typeface="Verdana"/>
              </a:rPr>
              <a:t>Variabile dipendente </a:t>
            </a:r>
            <a:r>
              <a:rPr sz="2000" dirty="0">
                <a:latin typeface="Verdana"/>
                <a:cs typeface="Verdana"/>
              </a:rPr>
              <a:t>continua: usare </a:t>
            </a:r>
            <a:r>
              <a:rPr sz="2000" spc="-5" dirty="0">
                <a:latin typeface="Verdana"/>
                <a:cs typeface="Verdana"/>
              </a:rPr>
              <a:t>in </a:t>
            </a:r>
            <a:r>
              <a:rPr sz="2000" dirty="0">
                <a:latin typeface="Verdana"/>
                <a:cs typeface="Verdana"/>
              </a:rPr>
              <a:t>X </a:t>
            </a:r>
            <a:r>
              <a:rPr sz="2000" spc="-10" dirty="0">
                <a:latin typeface="Verdana"/>
                <a:cs typeface="Verdana"/>
              </a:rPr>
              <a:t>le </a:t>
            </a:r>
            <a:r>
              <a:rPr sz="2000" dirty="0">
                <a:latin typeface="Verdana"/>
                <a:cs typeface="Verdana"/>
              </a:rPr>
              <a:t>specifiche</a:t>
            </a:r>
            <a:r>
              <a:rPr sz="2000" spc="-8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non  </a:t>
            </a:r>
            <a:r>
              <a:rPr sz="2000" spc="-5" dirty="0">
                <a:latin typeface="Verdana"/>
                <a:cs typeface="Verdana"/>
              </a:rPr>
              <a:t>lineari “appropriate” (logaritmi, interazioni,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ecc.)</a:t>
            </a:r>
          </a:p>
          <a:p>
            <a:pPr marL="706120" marR="283845" indent="-35560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706755" algn="l"/>
              </a:tabLst>
            </a:pPr>
            <a:r>
              <a:rPr sz="2000" spc="-5" dirty="0">
                <a:latin typeface="Verdana"/>
                <a:cs typeface="Verdana"/>
              </a:rPr>
              <a:t>Variabile dipendente discreta (</a:t>
            </a:r>
            <a:r>
              <a:rPr sz="2000" i="1" spc="-5" dirty="0">
                <a:latin typeface="Verdana"/>
                <a:cs typeface="Verdana"/>
              </a:rPr>
              <a:t>per esempio</a:t>
            </a:r>
            <a:r>
              <a:rPr sz="2000" spc="-5" dirty="0">
                <a:latin typeface="Verdana"/>
                <a:cs typeface="Verdana"/>
              </a:rPr>
              <a:t>: binaria):  occorre un’estensione dei metodi di regressione multipla  (l’analisi </a:t>
            </a:r>
            <a:r>
              <a:rPr sz="2000" dirty="0">
                <a:latin typeface="Verdana"/>
                <a:cs typeface="Verdana"/>
              </a:rPr>
              <a:t>“probit” o </a:t>
            </a:r>
            <a:r>
              <a:rPr sz="2000" spc="-5" dirty="0">
                <a:latin typeface="Verdana"/>
                <a:cs typeface="Verdana"/>
              </a:rPr>
              <a:t>“logit” per le variabili dipendenti  binarie).</a:t>
            </a:r>
            <a:endParaRPr sz="2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762380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36905" algn="l"/>
              </a:tabLst>
            </a:pPr>
            <a:r>
              <a:rPr i="0" spc="-5" dirty="0">
                <a:latin typeface="Verdana"/>
                <a:cs typeface="Verdana"/>
              </a:rPr>
              <a:t>3.	</a:t>
            </a:r>
            <a:r>
              <a:rPr i="0" spc="-10" dirty="0">
                <a:latin typeface="Verdana"/>
                <a:cs typeface="Verdana"/>
              </a:rPr>
              <a:t>Distorsione da </a:t>
            </a:r>
            <a:r>
              <a:rPr i="0" spc="-5" dirty="0">
                <a:latin typeface="Verdana"/>
                <a:cs typeface="Verdana"/>
              </a:rPr>
              <a:t>errori nelle</a:t>
            </a:r>
            <a:r>
              <a:rPr i="0" spc="90" dirty="0">
                <a:latin typeface="Verdana"/>
                <a:cs typeface="Verdana"/>
              </a:rPr>
              <a:t> </a:t>
            </a:r>
            <a:r>
              <a:rPr i="0" spc="-5" dirty="0">
                <a:latin typeface="Verdana"/>
                <a:cs typeface="Verdana"/>
              </a:rPr>
              <a:t>variabili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9-</a:t>
            </a: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632330"/>
            <a:ext cx="8180705" cy="4244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 marR="455930" indent="-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Verdana"/>
                <a:cs typeface="Verdana"/>
              </a:rPr>
              <a:t>Finora il presupposto </a:t>
            </a:r>
            <a:r>
              <a:rPr sz="2400" dirty="0">
                <a:latin typeface="Verdana"/>
                <a:cs typeface="Verdana"/>
              </a:rPr>
              <a:t>è stato che </a:t>
            </a:r>
            <a:r>
              <a:rPr sz="2400" i="1" dirty="0">
                <a:latin typeface="Verdana"/>
                <a:cs typeface="Verdana"/>
              </a:rPr>
              <a:t>X </a:t>
            </a:r>
            <a:r>
              <a:rPr sz="2400" spc="-5" dirty="0">
                <a:latin typeface="Verdana"/>
                <a:cs typeface="Verdana"/>
              </a:rPr>
              <a:t>fosse </a:t>
            </a:r>
            <a:r>
              <a:rPr sz="2400" dirty="0">
                <a:latin typeface="Verdana"/>
                <a:cs typeface="Verdana"/>
              </a:rPr>
              <a:t>misurata  senza</a:t>
            </a:r>
            <a:r>
              <a:rPr sz="2400" spc="-5" dirty="0">
                <a:latin typeface="Verdana"/>
                <a:cs typeface="Verdana"/>
              </a:rPr>
              <a:t> errori.</a:t>
            </a:r>
            <a:endParaRPr sz="2400">
              <a:latin typeface="Verdana"/>
              <a:cs typeface="Verdana"/>
            </a:endParaRPr>
          </a:p>
          <a:p>
            <a:pPr marL="17145" marR="817244" indent="-508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latin typeface="Verdana"/>
                <a:cs typeface="Verdana"/>
              </a:rPr>
              <a:t>Nella realtà, </a:t>
            </a:r>
            <a:r>
              <a:rPr sz="2400" dirty="0">
                <a:latin typeface="Verdana"/>
                <a:cs typeface="Verdana"/>
              </a:rPr>
              <a:t>i </a:t>
            </a:r>
            <a:r>
              <a:rPr sz="2400" spc="-5" dirty="0">
                <a:latin typeface="Verdana"/>
                <a:cs typeface="Verdana"/>
              </a:rPr>
              <a:t>dati economici </a:t>
            </a:r>
            <a:r>
              <a:rPr sz="2400" dirty="0">
                <a:latin typeface="Verdana"/>
                <a:cs typeface="Verdana"/>
              </a:rPr>
              <a:t>spesso </a:t>
            </a:r>
            <a:r>
              <a:rPr sz="2400" spc="-5" dirty="0">
                <a:latin typeface="Verdana"/>
                <a:cs typeface="Verdana"/>
              </a:rPr>
              <a:t>presentano  errori di</a:t>
            </a:r>
            <a:r>
              <a:rPr sz="2400" spc="4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misura</a:t>
            </a:r>
            <a:endParaRPr sz="2400">
              <a:latin typeface="Verdana"/>
              <a:cs typeface="Verdana"/>
            </a:endParaRPr>
          </a:p>
          <a:p>
            <a:pPr marL="756285" indent="-287020">
              <a:lnSpc>
                <a:spcPct val="100000"/>
              </a:lnSpc>
              <a:spcBef>
                <a:spcPts val="475"/>
              </a:spcBef>
              <a:buChar char="–"/>
              <a:tabLst>
                <a:tab pos="756920" algn="l"/>
              </a:tabLst>
            </a:pPr>
            <a:r>
              <a:rPr sz="2000" spc="-5" dirty="0">
                <a:latin typeface="Verdana"/>
                <a:cs typeface="Verdana"/>
              </a:rPr>
              <a:t>Errori nell’inserimento dei dati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amministrativi</a:t>
            </a:r>
            <a:endParaRPr sz="2000">
              <a:latin typeface="Verdana"/>
              <a:cs typeface="Verdana"/>
            </a:endParaRPr>
          </a:p>
          <a:p>
            <a:pPr marL="756285" indent="-287020">
              <a:lnSpc>
                <a:spcPct val="100000"/>
              </a:lnSpc>
              <a:spcBef>
                <a:spcPts val="480"/>
              </a:spcBef>
              <a:buChar char="–"/>
              <a:tabLst>
                <a:tab pos="756920" algn="l"/>
              </a:tabLst>
            </a:pPr>
            <a:r>
              <a:rPr sz="2000" spc="-5" dirty="0">
                <a:latin typeface="Verdana"/>
                <a:cs typeface="Verdana"/>
              </a:rPr>
              <a:t>Errori di memoria </a:t>
            </a:r>
            <a:r>
              <a:rPr sz="2000" dirty="0">
                <a:latin typeface="Verdana"/>
                <a:cs typeface="Verdana"/>
              </a:rPr>
              <a:t>nei sondaggi </a:t>
            </a:r>
            <a:r>
              <a:rPr sz="2000" spc="-5" dirty="0">
                <a:latin typeface="Verdana"/>
                <a:cs typeface="Verdana"/>
              </a:rPr>
              <a:t>(quando </a:t>
            </a:r>
            <a:r>
              <a:rPr sz="2000" dirty="0">
                <a:latin typeface="Verdana"/>
                <a:cs typeface="Verdana"/>
              </a:rPr>
              <a:t>ha </a:t>
            </a:r>
            <a:r>
              <a:rPr sz="2000" spc="-5" dirty="0">
                <a:latin typeface="Verdana"/>
                <a:cs typeface="Verdana"/>
              </a:rPr>
              <a:t>iniziato</a:t>
            </a:r>
            <a:r>
              <a:rPr sz="2000" spc="-6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</a:t>
            </a:r>
            <a:endParaRPr sz="2000">
              <a:latin typeface="Verdana"/>
              <a:cs typeface="Verdana"/>
            </a:endParaRPr>
          </a:p>
          <a:p>
            <a:pPr marL="756285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svolgere il </a:t>
            </a:r>
            <a:r>
              <a:rPr sz="2000" dirty="0">
                <a:latin typeface="Verdana"/>
                <a:cs typeface="Verdana"/>
              </a:rPr>
              <a:t>suo </a:t>
            </a:r>
            <a:r>
              <a:rPr sz="2000" spc="-5" dirty="0">
                <a:latin typeface="Verdana"/>
                <a:cs typeface="Verdana"/>
              </a:rPr>
              <a:t>lavoro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attuale?)</a:t>
            </a:r>
            <a:endParaRPr sz="2000">
              <a:latin typeface="Verdana"/>
              <a:cs typeface="Verdana"/>
            </a:endParaRPr>
          </a:p>
          <a:p>
            <a:pPr marL="756285" marR="5080" indent="-287020">
              <a:lnSpc>
                <a:spcPct val="100000"/>
              </a:lnSpc>
              <a:spcBef>
                <a:spcPts val="480"/>
              </a:spcBef>
              <a:buChar char="–"/>
              <a:tabLst>
                <a:tab pos="756920" algn="l"/>
              </a:tabLst>
            </a:pPr>
            <a:r>
              <a:rPr sz="2000" spc="-5" dirty="0">
                <a:latin typeface="Verdana"/>
                <a:cs typeface="Verdana"/>
              </a:rPr>
              <a:t>Ambiguità nelle domande </a:t>
            </a:r>
            <a:r>
              <a:rPr sz="2000" dirty="0">
                <a:latin typeface="Verdana"/>
                <a:cs typeface="Verdana"/>
              </a:rPr>
              <a:t>(qual è stato </a:t>
            </a:r>
            <a:r>
              <a:rPr sz="2000" spc="-5" dirty="0">
                <a:latin typeface="Verdana"/>
                <a:cs typeface="Verdana"/>
              </a:rPr>
              <a:t>il </a:t>
            </a:r>
            <a:r>
              <a:rPr sz="2000" dirty="0">
                <a:latin typeface="Verdana"/>
                <a:cs typeface="Verdana"/>
              </a:rPr>
              <a:t>suo </a:t>
            </a:r>
            <a:r>
              <a:rPr sz="2000" spc="-5" dirty="0">
                <a:latin typeface="Verdana"/>
                <a:cs typeface="Verdana"/>
              </a:rPr>
              <a:t>reddito </a:t>
            </a:r>
            <a:r>
              <a:rPr sz="2000" spc="-10" dirty="0">
                <a:latin typeface="Verdana"/>
                <a:cs typeface="Verdana"/>
              </a:rPr>
              <a:t>dello  </a:t>
            </a:r>
            <a:r>
              <a:rPr sz="2000" dirty="0">
                <a:latin typeface="Verdana"/>
                <a:cs typeface="Verdana"/>
              </a:rPr>
              <a:t>scorso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anno?)</a:t>
            </a:r>
            <a:endParaRPr sz="2000">
              <a:latin typeface="Verdana"/>
              <a:cs typeface="Verdana"/>
            </a:endParaRPr>
          </a:p>
          <a:p>
            <a:pPr marL="756285" marR="127000" indent="-287020">
              <a:lnSpc>
                <a:spcPct val="100000"/>
              </a:lnSpc>
              <a:spcBef>
                <a:spcPts val="480"/>
              </a:spcBef>
              <a:buChar char="–"/>
              <a:tabLst>
                <a:tab pos="756920" algn="l"/>
                <a:tab pos="6609715" algn="l"/>
              </a:tabLst>
            </a:pPr>
            <a:r>
              <a:rPr sz="2000" spc="-5" dirty="0">
                <a:latin typeface="Verdana"/>
                <a:cs typeface="Verdana"/>
              </a:rPr>
              <a:t>Problemi da </a:t>
            </a:r>
            <a:r>
              <a:rPr sz="2000" dirty="0">
                <a:latin typeface="Verdana"/>
                <a:cs typeface="Verdana"/>
              </a:rPr>
              <a:t>risposte </a:t>
            </a:r>
            <a:r>
              <a:rPr sz="2000" spc="-5" dirty="0">
                <a:latin typeface="Verdana"/>
                <a:cs typeface="Verdana"/>
              </a:rPr>
              <a:t>intenzionalmente errate </a:t>
            </a:r>
            <a:r>
              <a:rPr sz="2000" dirty="0">
                <a:latin typeface="Verdana"/>
                <a:cs typeface="Verdana"/>
              </a:rPr>
              <a:t>ai sondaggi  </a:t>
            </a:r>
            <a:r>
              <a:rPr sz="2000" spc="-5" dirty="0">
                <a:latin typeface="Verdana"/>
                <a:cs typeface="Verdana"/>
              </a:rPr>
              <a:t>(Qual </a:t>
            </a:r>
            <a:r>
              <a:rPr sz="2000" dirty="0">
                <a:latin typeface="Verdana"/>
                <a:cs typeface="Verdana"/>
              </a:rPr>
              <a:t>è la sua </a:t>
            </a:r>
            <a:r>
              <a:rPr sz="2000" spc="-5" dirty="0">
                <a:latin typeface="Verdana"/>
                <a:cs typeface="Verdana"/>
              </a:rPr>
              <a:t>situazione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finanziaria </a:t>
            </a:r>
            <a:r>
              <a:rPr sz="2000" spc="-5" dirty="0">
                <a:latin typeface="Verdana"/>
                <a:cs typeface="Verdana"/>
              </a:rPr>
              <a:t>attuale?	Quante  volte </a:t>
            </a:r>
            <a:r>
              <a:rPr sz="2000" dirty="0">
                <a:latin typeface="Verdana"/>
                <a:cs typeface="Verdana"/>
              </a:rPr>
              <a:t>si </a:t>
            </a:r>
            <a:r>
              <a:rPr sz="2000" spc="-5" dirty="0">
                <a:latin typeface="Verdana"/>
                <a:cs typeface="Verdana"/>
              </a:rPr>
              <a:t>mette alla guida dopo </a:t>
            </a:r>
            <a:r>
              <a:rPr sz="2000" dirty="0">
                <a:latin typeface="Verdana"/>
                <a:cs typeface="Verdana"/>
              </a:rPr>
              <a:t>avere</a:t>
            </a:r>
            <a:r>
              <a:rPr sz="2000" spc="-4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bevuto?)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342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Distorsione da </a:t>
            </a:r>
            <a:r>
              <a:rPr spc="-5" dirty="0"/>
              <a:t>errori nelle variabili  </a:t>
            </a:r>
            <a:r>
              <a:rPr i="1" spc="-5" dirty="0"/>
              <a:t>(continua)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58140" y="1595754"/>
            <a:ext cx="8128000" cy="3130088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8100" marR="525145">
              <a:lnSpc>
                <a:spcPts val="2590"/>
              </a:lnSpc>
              <a:spcBef>
                <a:spcPts val="425"/>
              </a:spcBef>
            </a:pP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spc="-5" dirty="0">
                <a:latin typeface="Verdana"/>
                <a:cs typeface="Verdana"/>
              </a:rPr>
              <a:t>generale, </a:t>
            </a:r>
            <a:r>
              <a:rPr sz="2400" dirty="0">
                <a:latin typeface="Verdana"/>
                <a:cs typeface="Verdana"/>
              </a:rPr>
              <a:t>un </a:t>
            </a:r>
            <a:r>
              <a:rPr sz="2400" spc="-5" dirty="0">
                <a:latin typeface="Verdana"/>
                <a:cs typeface="Verdana"/>
              </a:rPr>
              <a:t>errore di </a:t>
            </a:r>
            <a:r>
              <a:rPr sz="2400" dirty="0">
                <a:latin typeface="Verdana"/>
                <a:cs typeface="Verdana"/>
              </a:rPr>
              <a:t>misura </a:t>
            </a: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dirty="0">
                <a:latin typeface="Verdana"/>
                <a:cs typeface="Verdana"/>
              </a:rPr>
              <a:t>un </a:t>
            </a:r>
            <a:r>
              <a:rPr sz="2400" spc="-5" dirty="0">
                <a:latin typeface="Verdana"/>
                <a:cs typeface="Verdana"/>
              </a:rPr>
              <a:t>regressore  risulta </a:t>
            </a: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dirty="0">
                <a:latin typeface="Verdana"/>
                <a:cs typeface="Verdana"/>
              </a:rPr>
              <a:t>una </a:t>
            </a:r>
            <a:r>
              <a:rPr sz="2400" b="1" spc="-10" dirty="0">
                <a:latin typeface="Verdana"/>
                <a:cs typeface="Verdana"/>
              </a:rPr>
              <a:t>distorsione </a:t>
            </a:r>
            <a:r>
              <a:rPr sz="2400" b="1" spc="-5" dirty="0">
                <a:latin typeface="Verdana"/>
                <a:cs typeface="Verdana"/>
              </a:rPr>
              <a:t>“da errori </a:t>
            </a:r>
            <a:r>
              <a:rPr sz="2400" b="1" spc="-10" dirty="0">
                <a:latin typeface="Verdana"/>
                <a:cs typeface="Verdana"/>
              </a:rPr>
              <a:t>nelle  </a:t>
            </a:r>
            <a:r>
              <a:rPr sz="2400" b="1" spc="-5" dirty="0" err="1">
                <a:latin typeface="Verdana"/>
                <a:cs typeface="Verdana"/>
              </a:rPr>
              <a:t>variabili</a:t>
            </a:r>
            <a:r>
              <a:rPr sz="2400" spc="-5" dirty="0">
                <a:latin typeface="Verdana"/>
                <a:cs typeface="Verdana"/>
              </a:rPr>
              <a:t>”.</a:t>
            </a:r>
            <a:endParaRPr lang="it-IT" sz="2400" spc="-5" dirty="0">
              <a:latin typeface="Verdana"/>
              <a:cs typeface="Verdana"/>
            </a:endParaRPr>
          </a:p>
          <a:p>
            <a:pPr marL="38100" marR="525145">
              <a:lnSpc>
                <a:spcPts val="2590"/>
              </a:lnSpc>
              <a:spcBef>
                <a:spcPts val="425"/>
              </a:spcBef>
            </a:pPr>
            <a:endParaRPr lang="it-IT" sz="2400" spc="-5" dirty="0">
              <a:latin typeface="Verdana"/>
              <a:cs typeface="Verdana"/>
            </a:endParaRPr>
          </a:p>
          <a:p>
            <a:pPr marL="844550" indent="-375285">
              <a:lnSpc>
                <a:spcPct val="100000"/>
              </a:lnSpc>
              <a:spcBef>
                <a:spcPts val="200"/>
              </a:spcBef>
              <a:buAutoNum type="alphaUcPeriod"/>
              <a:tabLst>
                <a:tab pos="845185" algn="l"/>
              </a:tabLst>
            </a:pPr>
            <a:r>
              <a:rPr lang="it-IT" sz="2400" spc="-5" dirty="0">
                <a:latin typeface="Verdana"/>
                <a:cs typeface="Verdana"/>
              </a:rPr>
              <a:t>Errore di </a:t>
            </a:r>
            <a:r>
              <a:rPr lang="it-IT" sz="2400" dirty="0">
                <a:latin typeface="Verdana"/>
                <a:cs typeface="Verdana"/>
              </a:rPr>
              <a:t>misura</a:t>
            </a:r>
            <a:r>
              <a:rPr lang="it-IT" sz="2400" spc="-35" dirty="0">
                <a:latin typeface="Verdana"/>
                <a:cs typeface="Verdana"/>
              </a:rPr>
              <a:t> </a:t>
            </a:r>
            <a:r>
              <a:rPr lang="it-IT" sz="2400" dirty="0">
                <a:latin typeface="Verdana"/>
                <a:cs typeface="Verdana"/>
              </a:rPr>
              <a:t>classico</a:t>
            </a:r>
          </a:p>
          <a:p>
            <a:pPr marL="825500" indent="-356235">
              <a:lnSpc>
                <a:spcPct val="100000"/>
              </a:lnSpc>
              <a:spcBef>
                <a:spcPts val="200"/>
              </a:spcBef>
              <a:buAutoNum type="alphaUcPeriod"/>
              <a:tabLst>
                <a:tab pos="826135" algn="l"/>
              </a:tabLst>
            </a:pPr>
            <a:r>
              <a:rPr lang="it-IT" sz="2400" dirty="0">
                <a:latin typeface="Verdana"/>
                <a:cs typeface="Verdana"/>
              </a:rPr>
              <a:t>Errore di misura </a:t>
            </a:r>
            <a:r>
              <a:rPr lang="it-IT" sz="2400" spc="-5" dirty="0">
                <a:latin typeface="Verdana"/>
                <a:cs typeface="Verdana"/>
              </a:rPr>
              <a:t>“migliore</a:t>
            </a:r>
            <a:r>
              <a:rPr lang="it-IT" sz="2400" spc="-65" dirty="0">
                <a:latin typeface="Verdana"/>
                <a:cs typeface="Verdana"/>
              </a:rPr>
              <a:t> </a:t>
            </a:r>
            <a:r>
              <a:rPr lang="it-IT" sz="2400" spc="-5" dirty="0">
                <a:latin typeface="Verdana"/>
                <a:cs typeface="Verdana"/>
              </a:rPr>
              <a:t>ipotesi”</a:t>
            </a:r>
            <a:endParaRPr lang="it-IT" sz="2400" dirty="0">
              <a:latin typeface="Verdana"/>
              <a:cs typeface="Verdana"/>
            </a:endParaRPr>
          </a:p>
          <a:p>
            <a:pPr marL="38100" marR="525145">
              <a:lnSpc>
                <a:spcPts val="2590"/>
              </a:lnSpc>
              <a:spcBef>
                <a:spcPts val="425"/>
              </a:spcBef>
            </a:pPr>
            <a:endParaRPr sz="2400" dirty="0">
              <a:latin typeface="Verdana"/>
              <a:cs typeface="Verdana"/>
            </a:endParaRPr>
          </a:p>
          <a:p>
            <a:pPr marL="38100" marR="30480">
              <a:lnSpc>
                <a:spcPts val="2590"/>
              </a:lnSpc>
              <a:spcBef>
                <a:spcPts val="1735"/>
              </a:spcBef>
              <a:tabLst>
                <a:tab pos="5477510" algn="l"/>
              </a:tabLst>
            </a:pPr>
            <a:endParaRPr sz="1800" dirty="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19256" y="5588508"/>
            <a:ext cx="312946" cy="3160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9-</a:t>
            </a: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342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95"/>
              </a:spcBef>
            </a:pPr>
            <a:r>
              <a:rPr i="0" spc="-10" dirty="0">
                <a:latin typeface="Verdana"/>
                <a:cs typeface="Verdana"/>
              </a:rPr>
              <a:t>Soluzioni </a:t>
            </a:r>
            <a:r>
              <a:rPr i="0" spc="-5" dirty="0">
                <a:latin typeface="Verdana"/>
                <a:cs typeface="Verdana"/>
              </a:rPr>
              <a:t>alla </a:t>
            </a:r>
            <a:r>
              <a:rPr i="0" spc="-10" dirty="0">
                <a:latin typeface="Verdana"/>
                <a:cs typeface="Verdana"/>
              </a:rPr>
              <a:t>distorsione da </a:t>
            </a:r>
            <a:r>
              <a:rPr i="0" spc="-5" dirty="0">
                <a:latin typeface="Verdana"/>
                <a:cs typeface="Verdana"/>
              </a:rPr>
              <a:t>errori nelle  variabili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9-</a:t>
            </a: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632330"/>
            <a:ext cx="8052434" cy="4348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685" marR="427990" indent="-51562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spc="-5" dirty="0">
                <a:latin typeface="Verdana"/>
                <a:cs typeface="Verdana"/>
              </a:rPr>
              <a:t>Ottenere dati migliori (spesso più </a:t>
            </a:r>
            <a:r>
              <a:rPr sz="2400" spc="-10" dirty="0">
                <a:latin typeface="Verdana"/>
                <a:cs typeface="Verdana"/>
              </a:rPr>
              <a:t>facile </a:t>
            </a:r>
            <a:r>
              <a:rPr sz="2400" dirty="0">
                <a:latin typeface="Verdana"/>
                <a:cs typeface="Verdana"/>
              </a:rPr>
              <a:t>a </a:t>
            </a:r>
            <a:r>
              <a:rPr sz="2400" spc="-5" dirty="0">
                <a:latin typeface="Verdana"/>
                <a:cs typeface="Verdana"/>
              </a:rPr>
              <a:t>dirsi  </a:t>
            </a:r>
            <a:r>
              <a:rPr sz="2400" dirty="0">
                <a:latin typeface="Verdana"/>
                <a:cs typeface="Verdana"/>
              </a:rPr>
              <a:t>che a </a:t>
            </a:r>
            <a:r>
              <a:rPr sz="2400" spc="-10" dirty="0">
                <a:latin typeface="Verdana"/>
                <a:cs typeface="Verdana"/>
              </a:rPr>
              <a:t>farsi).</a:t>
            </a:r>
            <a:endParaRPr sz="2400">
              <a:latin typeface="Verdana"/>
              <a:cs typeface="Verdana"/>
            </a:endParaRPr>
          </a:p>
          <a:p>
            <a:pPr marL="527685" marR="5080" indent="-515620">
              <a:lnSpc>
                <a:spcPct val="100000"/>
              </a:lnSpc>
              <a:spcBef>
                <a:spcPts val="1175"/>
              </a:spcBef>
              <a:buAutoNum type="arabicPeriod"/>
              <a:tabLst>
                <a:tab pos="527685" algn="l"/>
                <a:tab pos="528320" algn="l"/>
                <a:tab pos="4073525" algn="l"/>
              </a:tabLst>
            </a:pPr>
            <a:r>
              <a:rPr sz="2400" spc="-5" dirty="0">
                <a:latin typeface="Verdana"/>
                <a:cs typeface="Verdana"/>
              </a:rPr>
              <a:t>Sviluppare </a:t>
            </a:r>
            <a:r>
              <a:rPr sz="2400" dirty="0">
                <a:latin typeface="Verdana"/>
                <a:cs typeface="Verdana"/>
              </a:rPr>
              <a:t>un </a:t>
            </a:r>
            <a:r>
              <a:rPr sz="2400" spc="-5" dirty="0">
                <a:latin typeface="Verdana"/>
                <a:cs typeface="Verdana"/>
              </a:rPr>
              <a:t>modello specifico del processo  degli errori</a:t>
            </a:r>
            <a:r>
              <a:rPr sz="2400" spc="6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di</a:t>
            </a:r>
            <a:r>
              <a:rPr sz="2400" spc="2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misura.	</a:t>
            </a:r>
            <a:r>
              <a:rPr sz="2400" spc="-5" dirty="0">
                <a:latin typeface="Verdana"/>
                <a:cs typeface="Verdana"/>
              </a:rPr>
              <a:t>Questo </a:t>
            </a:r>
            <a:r>
              <a:rPr sz="2400" dirty="0">
                <a:latin typeface="Verdana"/>
                <a:cs typeface="Verdana"/>
              </a:rPr>
              <a:t>è </a:t>
            </a:r>
            <a:r>
              <a:rPr sz="2400" spc="-5" dirty="0">
                <a:latin typeface="Verdana"/>
                <a:cs typeface="Verdana"/>
              </a:rPr>
              <a:t>possibile solo </a:t>
            </a:r>
            <a:r>
              <a:rPr sz="2400" dirty="0">
                <a:latin typeface="Verdana"/>
                <a:cs typeface="Verdana"/>
              </a:rPr>
              <a:t>se  si sa </a:t>
            </a:r>
            <a:r>
              <a:rPr sz="2400" spc="-5" dirty="0">
                <a:latin typeface="Verdana"/>
                <a:cs typeface="Verdana"/>
              </a:rPr>
              <a:t>molto sulla </a:t>
            </a:r>
            <a:r>
              <a:rPr sz="2400" dirty="0">
                <a:latin typeface="Verdana"/>
                <a:cs typeface="Verdana"/>
              </a:rPr>
              <a:t>natura </a:t>
            </a:r>
            <a:r>
              <a:rPr sz="2400" spc="-10" dirty="0">
                <a:latin typeface="Verdana"/>
                <a:cs typeface="Verdana"/>
              </a:rPr>
              <a:t>dell’errore </a:t>
            </a:r>
            <a:r>
              <a:rPr sz="2400" spc="-5" dirty="0">
                <a:latin typeface="Verdana"/>
                <a:cs typeface="Verdana"/>
              </a:rPr>
              <a:t>di </a:t>
            </a:r>
            <a:r>
              <a:rPr sz="2400" dirty="0">
                <a:latin typeface="Verdana"/>
                <a:cs typeface="Verdana"/>
              </a:rPr>
              <a:t>misura –  </a:t>
            </a:r>
            <a:r>
              <a:rPr sz="2400" spc="-5" dirty="0">
                <a:latin typeface="Verdana"/>
                <a:cs typeface="Verdana"/>
              </a:rPr>
              <a:t>per </a:t>
            </a:r>
            <a:r>
              <a:rPr sz="2400" dirty="0">
                <a:latin typeface="Verdana"/>
                <a:cs typeface="Verdana"/>
              </a:rPr>
              <a:t>esempio, un sottocampione </a:t>
            </a:r>
            <a:r>
              <a:rPr sz="2400" spc="-5" dirty="0">
                <a:latin typeface="Verdana"/>
                <a:cs typeface="Verdana"/>
              </a:rPr>
              <a:t>dei dati viene  sottoposto </a:t>
            </a:r>
            <a:r>
              <a:rPr sz="2400" dirty="0">
                <a:latin typeface="Verdana"/>
                <a:cs typeface="Verdana"/>
              </a:rPr>
              <a:t>a </a:t>
            </a:r>
            <a:r>
              <a:rPr sz="2400" spc="-5" dirty="0">
                <a:latin typeface="Verdana"/>
                <a:cs typeface="Verdana"/>
              </a:rPr>
              <a:t>controlli </a:t>
            </a:r>
            <a:r>
              <a:rPr sz="2400" spc="-10" dirty="0">
                <a:latin typeface="Verdana"/>
                <a:cs typeface="Verdana"/>
              </a:rPr>
              <a:t>incrociati </a:t>
            </a:r>
            <a:r>
              <a:rPr sz="2400" dirty="0">
                <a:latin typeface="Verdana"/>
                <a:cs typeface="Verdana"/>
              </a:rPr>
              <a:t>usando </a:t>
            </a:r>
            <a:r>
              <a:rPr sz="2400" spc="-5" dirty="0">
                <a:latin typeface="Verdana"/>
                <a:cs typeface="Verdana"/>
              </a:rPr>
              <a:t>dati  amministrativi </a:t>
            </a:r>
            <a:r>
              <a:rPr sz="2400" dirty="0">
                <a:latin typeface="Verdana"/>
                <a:cs typeface="Verdana"/>
              </a:rPr>
              <a:t>e </a:t>
            </a:r>
            <a:r>
              <a:rPr sz="2400" spc="-10" dirty="0">
                <a:latin typeface="Verdana"/>
                <a:cs typeface="Verdana"/>
              </a:rPr>
              <a:t>le </a:t>
            </a:r>
            <a:r>
              <a:rPr sz="2400" spc="-5" dirty="0">
                <a:latin typeface="Verdana"/>
                <a:cs typeface="Verdana"/>
              </a:rPr>
              <a:t>discrepanze </a:t>
            </a:r>
            <a:r>
              <a:rPr sz="2400" dirty="0">
                <a:latin typeface="Verdana"/>
                <a:cs typeface="Verdana"/>
              </a:rPr>
              <a:t>vengono  </a:t>
            </a:r>
            <a:r>
              <a:rPr sz="2400" spc="-5" dirty="0">
                <a:latin typeface="Verdana"/>
                <a:cs typeface="Verdana"/>
              </a:rPr>
              <a:t>analizzate </a:t>
            </a:r>
            <a:r>
              <a:rPr sz="2400" dirty="0">
                <a:latin typeface="Verdana"/>
                <a:cs typeface="Verdana"/>
              </a:rPr>
              <a:t>e </a:t>
            </a:r>
            <a:r>
              <a:rPr sz="2400" spc="-5" dirty="0">
                <a:latin typeface="Verdana"/>
                <a:cs typeface="Verdana"/>
              </a:rPr>
              <a:t>modellizzate. </a:t>
            </a:r>
            <a:r>
              <a:rPr sz="2400" dirty="0">
                <a:latin typeface="Verdana"/>
                <a:cs typeface="Verdana"/>
              </a:rPr>
              <a:t>(Altamente  </a:t>
            </a:r>
            <a:r>
              <a:rPr sz="2400" spc="-5" dirty="0">
                <a:latin typeface="Verdana"/>
                <a:cs typeface="Verdana"/>
              </a:rPr>
              <a:t>specialistico; </a:t>
            </a:r>
            <a:r>
              <a:rPr sz="2400" dirty="0">
                <a:latin typeface="Verdana"/>
                <a:cs typeface="Verdana"/>
              </a:rPr>
              <a:t>non ce ne </a:t>
            </a:r>
            <a:r>
              <a:rPr sz="2400" spc="-5" dirty="0">
                <a:latin typeface="Verdana"/>
                <a:cs typeface="Verdana"/>
              </a:rPr>
              <a:t>occuperemo</a:t>
            </a:r>
            <a:r>
              <a:rPr sz="2400" spc="9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qui)</a:t>
            </a:r>
            <a:endParaRPr sz="2400">
              <a:latin typeface="Verdana"/>
              <a:cs typeface="Verdana"/>
            </a:endParaRPr>
          </a:p>
          <a:p>
            <a:pPr marL="527685" indent="-515620">
              <a:lnSpc>
                <a:spcPct val="100000"/>
              </a:lnSpc>
              <a:spcBef>
                <a:spcPts val="118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spc="-5" dirty="0">
                <a:latin typeface="Verdana"/>
                <a:cs typeface="Verdana"/>
              </a:rPr>
              <a:t>Regressione con variabili</a:t>
            </a:r>
            <a:r>
              <a:rPr sz="2400" spc="10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strumentali.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58521"/>
            <a:ext cx="676402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636905" algn="l"/>
              </a:tabLst>
            </a:pPr>
            <a:r>
              <a:rPr i="0" spc="-5" dirty="0">
                <a:latin typeface="Verdana"/>
                <a:cs typeface="Verdana"/>
              </a:rPr>
              <a:t>4.	</a:t>
            </a:r>
            <a:r>
              <a:rPr i="0" spc="-10" dirty="0">
                <a:latin typeface="Verdana"/>
                <a:cs typeface="Verdana"/>
              </a:rPr>
              <a:t>Distorsione da dati mancanti </a:t>
            </a:r>
            <a:r>
              <a:rPr i="0" spc="-5" dirty="0">
                <a:latin typeface="Verdana"/>
                <a:cs typeface="Verdana"/>
              </a:rPr>
              <a:t>e  </a:t>
            </a:r>
            <a:r>
              <a:rPr i="0" spc="-10" dirty="0">
                <a:latin typeface="Verdana"/>
                <a:cs typeface="Verdana"/>
              </a:rPr>
              <a:t>selezione</a:t>
            </a:r>
            <a:r>
              <a:rPr i="0" spc="30" dirty="0">
                <a:latin typeface="Verdana"/>
                <a:cs typeface="Verdana"/>
              </a:rPr>
              <a:t> </a:t>
            </a:r>
            <a:r>
              <a:rPr i="0" spc="-5" dirty="0">
                <a:latin typeface="Verdana"/>
                <a:cs typeface="Verdana"/>
              </a:rPr>
              <a:t>campionaria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9-</a:t>
            </a: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591792"/>
            <a:ext cx="7656830" cy="17392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1000"/>
              </a:lnSpc>
              <a:spcBef>
                <a:spcPts val="100"/>
              </a:spcBef>
              <a:tabLst>
                <a:tab pos="3159125" algn="l"/>
              </a:tabLst>
            </a:pPr>
            <a:r>
              <a:rPr sz="2000" dirty="0">
                <a:latin typeface="Verdana"/>
                <a:cs typeface="Verdana"/>
              </a:rPr>
              <a:t>Spesso i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dati</a:t>
            </a:r>
            <a:r>
              <a:rPr sz="2000" spc="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mancano.	A </a:t>
            </a:r>
            <a:r>
              <a:rPr sz="2000" spc="-5" dirty="0">
                <a:latin typeface="Verdana"/>
                <a:cs typeface="Verdana"/>
              </a:rPr>
              <a:t>volte </a:t>
            </a:r>
            <a:r>
              <a:rPr sz="2000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dati </a:t>
            </a:r>
            <a:r>
              <a:rPr sz="2000" dirty="0">
                <a:latin typeface="Verdana"/>
                <a:cs typeface="Verdana"/>
              </a:rPr>
              <a:t>mancanti </a:t>
            </a:r>
            <a:r>
              <a:rPr sz="2000" spc="-5" dirty="0">
                <a:latin typeface="Verdana"/>
                <a:cs typeface="Verdana"/>
              </a:rPr>
              <a:t>introducono  distorsione, </a:t>
            </a:r>
            <a:r>
              <a:rPr sz="2000" dirty="0">
                <a:latin typeface="Verdana"/>
                <a:cs typeface="Verdana"/>
              </a:rPr>
              <a:t>ma a </a:t>
            </a:r>
            <a:r>
              <a:rPr sz="2000" spc="-5" dirty="0">
                <a:latin typeface="Verdana"/>
                <a:cs typeface="Verdana"/>
              </a:rPr>
              <a:t>volte no. </a:t>
            </a:r>
            <a:r>
              <a:rPr sz="2000" dirty="0">
                <a:latin typeface="Verdana"/>
                <a:cs typeface="Verdana"/>
              </a:rPr>
              <a:t>È utile </a:t>
            </a:r>
            <a:r>
              <a:rPr sz="2000" spc="-5" dirty="0">
                <a:latin typeface="Verdana"/>
                <a:cs typeface="Verdana"/>
              </a:rPr>
              <a:t>considerare tre</a:t>
            </a:r>
            <a:r>
              <a:rPr sz="2000" spc="-7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casi:</a:t>
            </a:r>
            <a:endParaRPr sz="2000">
              <a:latin typeface="Verdana"/>
              <a:cs typeface="Verdana"/>
            </a:endParaRPr>
          </a:p>
          <a:p>
            <a:pPr marL="756285" indent="-337820">
              <a:lnSpc>
                <a:spcPct val="100000"/>
              </a:lnSpc>
              <a:spcBef>
                <a:spcPts val="1885"/>
              </a:spcBef>
              <a:buAutoNum type="arabicPeriod"/>
              <a:tabLst>
                <a:tab pos="756285" algn="l"/>
                <a:tab pos="756920" algn="l"/>
              </a:tabLst>
            </a:pPr>
            <a:r>
              <a:rPr sz="1600" spc="-5" dirty="0">
                <a:latin typeface="Verdana"/>
                <a:cs typeface="Verdana"/>
              </a:rPr>
              <a:t>I </a:t>
            </a:r>
            <a:r>
              <a:rPr sz="1600" spc="-10" dirty="0">
                <a:latin typeface="Verdana"/>
                <a:cs typeface="Verdana"/>
              </a:rPr>
              <a:t>dati </a:t>
            </a:r>
            <a:r>
              <a:rPr sz="1600" spc="-5" dirty="0">
                <a:latin typeface="Verdana"/>
                <a:cs typeface="Verdana"/>
              </a:rPr>
              <a:t>sono mancanti a</a:t>
            </a:r>
            <a:r>
              <a:rPr sz="1600" spc="7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caso.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Verdana"/>
              <a:buAutoNum type="arabicPeriod"/>
            </a:pPr>
            <a:endParaRPr sz="1600">
              <a:latin typeface="Verdana"/>
              <a:cs typeface="Verdana"/>
            </a:endParaRPr>
          </a:p>
          <a:p>
            <a:pPr marL="756285" indent="-337820">
              <a:lnSpc>
                <a:spcPct val="100000"/>
              </a:lnSpc>
              <a:buAutoNum type="arabicPeriod"/>
              <a:tabLst>
                <a:tab pos="756285" algn="l"/>
                <a:tab pos="756920" algn="l"/>
              </a:tabLst>
            </a:pPr>
            <a:r>
              <a:rPr sz="1600" spc="-5" dirty="0">
                <a:latin typeface="Verdana"/>
                <a:cs typeface="Verdana"/>
              </a:rPr>
              <a:t>I </a:t>
            </a:r>
            <a:r>
              <a:rPr sz="1600" spc="-10" dirty="0">
                <a:latin typeface="Verdana"/>
                <a:cs typeface="Verdana"/>
              </a:rPr>
              <a:t>dati </a:t>
            </a:r>
            <a:r>
              <a:rPr sz="1600" spc="-5" dirty="0">
                <a:latin typeface="Verdana"/>
                <a:cs typeface="Verdana"/>
              </a:rPr>
              <a:t>sono mancanti </a:t>
            </a:r>
            <a:r>
              <a:rPr sz="1600" spc="-10" dirty="0">
                <a:latin typeface="Verdana"/>
                <a:cs typeface="Verdana"/>
              </a:rPr>
              <a:t>in base </a:t>
            </a:r>
            <a:r>
              <a:rPr sz="1600" spc="-5" dirty="0">
                <a:latin typeface="Verdana"/>
                <a:cs typeface="Verdana"/>
              </a:rPr>
              <a:t>al valore di una o </a:t>
            </a:r>
            <a:r>
              <a:rPr sz="1600" spc="-10" dirty="0">
                <a:latin typeface="Verdana"/>
                <a:cs typeface="Verdana"/>
              </a:rPr>
              <a:t>più</a:t>
            </a:r>
            <a:r>
              <a:rPr sz="1600" spc="180" dirty="0">
                <a:latin typeface="Verdana"/>
                <a:cs typeface="Verdana"/>
              </a:rPr>
              <a:t> </a:t>
            </a:r>
            <a:r>
              <a:rPr sz="1600" i="1" spc="-5" dirty="0">
                <a:latin typeface="Verdana"/>
                <a:cs typeface="Verdana"/>
              </a:rPr>
              <a:t>X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540" y="3448950"/>
            <a:ext cx="7592695" cy="1183640"/>
          </a:xfrm>
          <a:prstGeom prst="rect">
            <a:avLst/>
          </a:prstGeom>
        </p:spPr>
        <p:txBody>
          <a:bodyPr vert="horz" wrap="square" lIns="0" tIns="118745" rIns="0" bIns="0" rtlCol="0">
            <a:spAutoFit/>
          </a:bodyPr>
          <a:lstStyle/>
          <a:p>
            <a:pPr marL="419100">
              <a:lnSpc>
                <a:spcPct val="100000"/>
              </a:lnSpc>
              <a:spcBef>
                <a:spcPts val="935"/>
              </a:spcBef>
              <a:tabLst>
                <a:tab pos="756285" algn="l"/>
              </a:tabLst>
            </a:pPr>
            <a:r>
              <a:rPr sz="1600" dirty="0">
                <a:latin typeface="Verdana"/>
                <a:cs typeface="Verdana"/>
              </a:rPr>
              <a:t>3.	</a:t>
            </a:r>
            <a:r>
              <a:rPr sz="1600" spc="-5" dirty="0">
                <a:latin typeface="Verdana"/>
                <a:cs typeface="Verdana"/>
              </a:rPr>
              <a:t>I </a:t>
            </a:r>
            <a:r>
              <a:rPr sz="1600" spc="-10" dirty="0">
                <a:latin typeface="Verdana"/>
                <a:cs typeface="Verdana"/>
              </a:rPr>
              <a:t>dati </a:t>
            </a:r>
            <a:r>
              <a:rPr sz="1600" spc="-5" dirty="0">
                <a:latin typeface="Verdana"/>
                <a:cs typeface="Verdana"/>
              </a:rPr>
              <a:t>sono mancanti </a:t>
            </a:r>
            <a:r>
              <a:rPr sz="1600" spc="-10" dirty="0">
                <a:latin typeface="Verdana"/>
                <a:cs typeface="Verdana"/>
              </a:rPr>
              <a:t>in parte in base </a:t>
            </a:r>
            <a:r>
              <a:rPr sz="1600" spc="-5" dirty="0">
                <a:latin typeface="Verdana"/>
                <a:cs typeface="Verdana"/>
              </a:rPr>
              <a:t>al valore di </a:t>
            </a:r>
            <a:r>
              <a:rPr sz="1600" i="1" spc="-5" dirty="0">
                <a:latin typeface="Verdana"/>
                <a:cs typeface="Verdana"/>
              </a:rPr>
              <a:t>Y </a:t>
            </a:r>
            <a:r>
              <a:rPr sz="1600" spc="-5" dirty="0">
                <a:latin typeface="Verdana"/>
                <a:cs typeface="Verdana"/>
              </a:rPr>
              <a:t>o</a:t>
            </a:r>
            <a:r>
              <a:rPr sz="1600" spc="204" dirty="0">
                <a:latin typeface="Verdana"/>
                <a:cs typeface="Verdana"/>
              </a:rPr>
              <a:t> </a:t>
            </a:r>
            <a:r>
              <a:rPr sz="1600" i="1" spc="-5" dirty="0">
                <a:latin typeface="Verdana"/>
                <a:cs typeface="Verdana"/>
              </a:rPr>
              <a:t>u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sz="2000" dirty="0">
                <a:latin typeface="Verdana"/>
                <a:cs typeface="Verdana"/>
              </a:rPr>
              <a:t>I casi 1 e 2 non </a:t>
            </a:r>
            <a:r>
              <a:rPr sz="2000" spc="-5" dirty="0">
                <a:latin typeface="Verdana"/>
                <a:cs typeface="Verdana"/>
              </a:rPr>
              <a:t>introducono distorsione: gli errori</a:t>
            </a:r>
            <a:r>
              <a:rPr sz="2000" spc="-8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standard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sz="2000" dirty="0">
                <a:latin typeface="Verdana"/>
                <a:cs typeface="Verdana"/>
              </a:rPr>
              <a:t>sono </a:t>
            </a:r>
            <a:r>
              <a:rPr sz="2000" spc="-5" dirty="0">
                <a:latin typeface="Verdana"/>
                <a:cs typeface="Verdana"/>
              </a:rPr>
              <a:t>più grandi di </a:t>
            </a:r>
            <a:r>
              <a:rPr sz="2000" dirty="0">
                <a:latin typeface="Verdana"/>
                <a:cs typeface="Verdana"/>
              </a:rPr>
              <a:t>come </a:t>
            </a:r>
            <a:r>
              <a:rPr sz="2000" spc="-5" dirty="0">
                <a:latin typeface="Verdana"/>
                <a:cs typeface="Verdana"/>
              </a:rPr>
              <a:t>sarebbero </a:t>
            </a:r>
            <a:r>
              <a:rPr sz="2000" dirty="0">
                <a:latin typeface="Verdana"/>
                <a:cs typeface="Verdana"/>
              </a:rPr>
              <a:t>se i </a:t>
            </a:r>
            <a:r>
              <a:rPr sz="2000" spc="-5" dirty="0">
                <a:latin typeface="Verdana"/>
                <a:cs typeface="Verdana"/>
              </a:rPr>
              <a:t>dati </a:t>
            </a:r>
            <a:r>
              <a:rPr sz="2000" dirty="0">
                <a:latin typeface="Verdana"/>
                <a:cs typeface="Verdana"/>
              </a:rPr>
              <a:t>non</a:t>
            </a:r>
            <a:r>
              <a:rPr sz="2000" spc="-9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fossero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3540" y="4670297"/>
            <a:ext cx="1783714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Verdana"/>
                <a:cs typeface="Verdana"/>
              </a:rPr>
              <a:t>mancanti,</a:t>
            </a:r>
            <a:r>
              <a:rPr sz="2000" spc="-9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ma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62150" y="4670297"/>
            <a:ext cx="18084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Verdana"/>
                <a:cs typeface="Verdana"/>
              </a:rPr>
              <a:t>è non</a:t>
            </a:r>
            <a:r>
              <a:rPr sz="2000" spc="-8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distorto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3540" y="5175961"/>
            <a:ext cx="7817484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Verdana"/>
                <a:cs typeface="Verdana"/>
              </a:rPr>
              <a:t>Il caso 3 </a:t>
            </a:r>
            <a:r>
              <a:rPr sz="2000" spc="-5" dirty="0">
                <a:latin typeface="Verdana"/>
                <a:cs typeface="Verdana"/>
              </a:rPr>
              <a:t>introduce </a:t>
            </a:r>
            <a:r>
              <a:rPr sz="2000" dirty="0">
                <a:latin typeface="Verdana"/>
                <a:cs typeface="Verdana"/>
              </a:rPr>
              <a:t>la </a:t>
            </a:r>
            <a:r>
              <a:rPr sz="2000" spc="-5" dirty="0">
                <a:latin typeface="Verdana"/>
                <a:cs typeface="Verdana"/>
              </a:rPr>
              <a:t>distorsione </a:t>
            </a:r>
            <a:r>
              <a:rPr sz="2000" dirty="0">
                <a:latin typeface="Verdana"/>
                <a:cs typeface="Verdana"/>
              </a:rPr>
              <a:t>da </a:t>
            </a:r>
            <a:r>
              <a:rPr sz="2000" spc="-5" dirty="0">
                <a:latin typeface="Verdana"/>
                <a:cs typeface="Verdana"/>
              </a:rPr>
              <a:t>“selezione</a:t>
            </a:r>
            <a:r>
              <a:rPr sz="2000" spc="-5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campionaria”.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03720" y="4852794"/>
            <a:ext cx="120014" cy="255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500" spc="-10" dirty="0">
                <a:latin typeface="Times New Roman"/>
                <a:cs typeface="Times New Roman"/>
              </a:rPr>
              <a:t>1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08686" y="4502067"/>
            <a:ext cx="248920" cy="4425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4050" i="1" spc="-750" baseline="-17489" dirty="0">
                <a:latin typeface="Symbol"/>
                <a:cs typeface="Symbol"/>
              </a:rPr>
              <a:t></a:t>
            </a:r>
            <a:r>
              <a:rPr sz="2600" spc="-500" dirty="0">
                <a:latin typeface="Times New Roman"/>
                <a:cs typeface="Times New Roman"/>
              </a:rPr>
              <a:t>ˆ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44075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i="0" u="heavy" spc="-1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Dati mancanti: </a:t>
            </a:r>
            <a:r>
              <a:rPr i="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Caso</a:t>
            </a:r>
            <a:r>
              <a:rPr i="0" u="heavy" spc="5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i="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9-</a:t>
            </a: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632330"/>
            <a:ext cx="8213090" cy="4561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7685" algn="l"/>
              </a:tabLst>
            </a:pPr>
            <a:r>
              <a:rPr sz="2400" spc="-5" dirty="0">
                <a:latin typeface="Verdana"/>
                <a:cs typeface="Verdana"/>
              </a:rPr>
              <a:t>1.	</a:t>
            </a:r>
            <a:r>
              <a:rPr sz="2400" dirty="0">
                <a:latin typeface="Verdana"/>
                <a:cs typeface="Verdana"/>
              </a:rPr>
              <a:t>I </a:t>
            </a:r>
            <a:r>
              <a:rPr sz="2400" spc="-5" dirty="0">
                <a:latin typeface="Verdana"/>
                <a:cs typeface="Verdana"/>
              </a:rPr>
              <a:t>dati sono </a:t>
            </a:r>
            <a:r>
              <a:rPr sz="2400" dirty="0">
                <a:latin typeface="Verdana"/>
                <a:cs typeface="Verdana"/>
              </a:rPr>
              <a:t>mancanti a</a:t>
            </a:r>
            <a:r>
              <a:rPr sz="2400" spc="5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caso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300">
              <a:latin typeface="Verdana"/>
              <a:cs typeface="Verdana"/>
            </a:endParaRPr>
          </a:p>
          <a:p>
            <a:pPr marL="355600" marR="5080" indent="-5080">
              <a:lnSpc>
                <a:spcPct val="100000"/>
              </a:lnSpc>
              <a:tabLst>
                <a:tab pos="2138045" algn="l"/>
              </a:tabLst>
            </a:pPr>
            <a:r>
              <a:rPr sz="2400" dirty="0">
                <a:latin typeface="Verdana"/>
                <a:cs typeface="Verdana"/>
              </a:rPr>
              <a:t>Si supponga </a:t>
            </a:r>
            <a:r>
              <a:rPr sz="2400" spc="-5" dirty="0">
                <a:latin typeface="Verdana"/>
                <a:cs typeface="Verdana"/>
              </a:rPr>
              <a:t>di avere effettuato </a:t>
            </a:r>
            <a:r>
              <a:rPr sz="2400" dirty="0">
                <a:latin typeface="Verdana"/>
                <a:cs typeface="Verdana"/>
              </a:rPr>
              <a:t>una </a:t>
            </a:r>
            <a:r>
              <a:rPr sz="2400" spc="-5" dirty="0">
                <a:latin typeface="Verdana"/>
                <a:cs typeface="Verdana"/>
              </a:rPr>
              <a:t>semplice  campionatura casuale di </a:t>
            </a:r>
            <a:r>
              <a:rPr sz="2400" dirty="0">
                <a:latin typeface="Verdana"/>
                <a:cs typeface="Verdana"/>
              </a:rPr>
              <a:t>100 </a:t>
            </a:r>
            <a:r>
              <a:rPr sz="2400" spc="-10" dirty="0">
                <a:latin typeface="Verdana"/>
                <a:cs typeface="Verdana"/>
              </a:rPr>
              <a:t>lavoratori </a:t>
            </a:r>
            <a:r>
              <a:rPr sz="2400" dirty="0">
                <a:latin typeface="Verdana"/>
                <a:cs typeface="Verdana"/>
              </a:rPr>
              <a:t>e </a:t>
            </a:r>
            <a:r>
              <a:rPr sz="2400" spc="-5" dirty="0">
                <a:latin typeface="Verdana"/>
                <a:cs typeface="Verdana"/>
              </a:rPr>
              <a:t>avere  registrato le risposte di </a:t>
            </a:r>
            <a:r>
              <a:rPr sz="2400" dirty="0">
                <a:latin typeface="Verdana"/>
                <a:cs typeface="Verdana"/>
              </a:rPr>
              <a:t>ognuno su un </a:t>
            </a:r>
            <a:r>
              <a:rPr sz="2400" spc="-5" dirty="0">
                <a:latin typeface="Verdana"/>
                <a:cs typeface="Verdana"/>
              </a:rPr>
              <a:t>foglio di  carta </a:t>
            </a:r>
            <a:r>
              <a:rPr sz="2400" dirty="0">
                <a:latin typeface="Verdana"/>
                <a:cs typeface="Verdana"/>
              </a:rPr>
              <a:t>– si supponga </a:t>
            </a:r>
            <a:r>
              <a:rPr sz="2400" spc="-5" dirty="0">
                <a:latin typeface="Verdana"/>
                <a:cs typeface="Verdana"/>
              </a:rPr>
              <a:t>poi </a:t>
            </a:r>
            <a:r>
              <a:rPr sz="2400" dirty="0">
                <a:latin typeface="Verdana"/>
                <a:cs typeface="Verdana"/>
              </a:rPr>
              <a:t>che </a:t>
            </a:r>
            <a:r>
              <a:rPr sz="2400" spc="-5" dirty="0">
                <a:latin typeface="Verdana"/>
                <a:cs typeface="Verdana"/>
              </a:rPr>
              <a:t>il proprio </a:t>
            </a:r>
            <a:r>
              <a:rPr sz="2400" dirty="0">
                <a:latin typeface="Verdana"/>
                <a:cs typeface="Verdana"/>
              </a:rPr>
              <a:t>cane </a:t>
            </a:r>
            <a:r>
              <a:rPr sz="2400" spc="-5" dirty="0">
                <a:latin typeface="Verdana"/>
                <a:cs typeface="Verdana"/>
              </a:rPr>
              <a:t>abbia  mangiato </a:t>
            </a:r>
            <a:r>
              <a:rPr sz="2400" dirty="0">
                <a:latin typeface="Verdana"/>
                <a:cs typeface="Verdana"/>
              </a:rPr>
              <a:t>20 dei </a:t>
            </a:r>
            <a:r>
              <a:rPr sz="2400" spc="-5" dirty="0">
                <a:latin typeface="Verdana"/>
                <a:cs typeface="Verdana"/>
              </a:rPr>
              <a:t>fogli con le risposte </a:t>
            </a:r>
            <a:r>
              <a:rPr sz="2400" spc="-10" dirty="0">
                <a:latin typeface="Verdana"/>
                <a:cs typeface="Verdana"/>
              </a:rPr>
              <a:t>(scelti </a:t>
            </a:r>
            <a:r>
              <a:rPr sz="2400" dirty="0">
                <a:latin typeface="Verdana"/>
                <a:cs typeface="Verdana"/>
              </a:rPr>
              <a:t>a </a:t>
            </a:r>
            <a:r>
              <a:rPr sz="2400" spc="-5" dirty="0">
                <a:latin typeface="Verdana"/>
                <a:cs typeface="Verdana"/>
              </a:rPr>
              <a:t>caso)  prima </a:t>
            </a:r>
            <a:r>
              <a:rPr sz="2400" dirty="0">
                <a:latin typeface="Verdana"/>
                <a:cs typeface="Verdana"/>
              </a:rPr>
              <a:t>che i </a:t>
            </a:r>
            <a:r>
              <a:rPr sz="2400" spc="-5" dirty="0">
                <a:latin typeface="Verdana"/>
                <a:cs typeface="Verdana"/>
              </a:rPr>
              <a:t>dati potessero essere </a:t>
            </a:r>
            <a:r>
              <a:rPr sz="2400" spc="-10" dirty="0">
                <a:latin typeface="Verdana"/>
                <a:cs typeface="Verdana"/>
              </a:rPr>
              <a:t>inseriti </a:t>
            </a:r>
            <a:r>
              <a:rPr sz="2400" dirty="0">
                <a:latin typeface="Verdana"/>
                <a:cs typeface="Verdana"/>
              </a:rPr>
              <a:t>nel  </a:t>
            </a:r>
            <a:r>
              <a:rPr sz="2400" spc="-5" dirty="0">
                <a:latin typeface="Verdana"/>
                <a:cs typeface="Verdana"/>
              </a:rPr>
              <a:t>computer.	Questo equivale </a:t>
            </a:r>
            <a:r>
              <a:rPr sz="2400" dirty="0">
                <a:latin typeface="Verdana"/>
                <a:cs typeface="Verdana"/>
              </a:rPr>
              <a:t>ad </a:t>
            </a:r>
            <a:r>
              <a:rPr sz="2400" spc="-5" dirty="0">
                <a:latin typeface="Verdana"/>
                <a:cs typeface="Verdana"/>
              </a:rPr>
              <a:t>avere effettuato  </a:t>
            </a:r>
            <a:r>
              <a:rPr sz="2400" dirty="0">
                <a:latin typeface="Verdana"/>
                <a:cs typeface="Verdana"/>
              </a:rPr>
              <a:t>una </a:t>
            </a:r>
            <a:r>
              <a:rPr sz="2400" spc="-5" dirty="0">
                <a:latin typeface="Verdana"/>
                <a:cs typeface="Verdana"/>
              </a:rPr>
              <a:t>semplice campionatura casuale di </a:t>
            </a:r>
            <a:r>
              <a:rPr sz="2400" dirty="0">
                <a:latin typeface="Verdana"/>
                <a:cs typeface="Verdana"/>
              </a:rPr>
              <a:t>80  </a:t>
            </a:r>
            <a:r>
              <a:rPr sz="2400" spc="-10" dirty="0">
                <a:latin typeface="Verdana"/>
                <a:cs typeface="Verdana"/>
              </a:rPr>
              <a:t>lavoratori </a:t>
            </a:r>
            <a:r>
              <a:rPr sz="2400" spc="-5" dirty="0">
                <a:latin typeface="Verdana"/>
                <a:cs typeface="Verdana"/>
              </a:rPr>
              <a:t>(basta rifletterci), per </a:t>
            </a:r>
            <a:r>
              <a:rPr sz="2400" dirty="0">
                <a:latin typeface="Verdana"/>
                <a:cs typeface="Verdana"/>
              </a:rPr>
              <a:t>cui </a:t>
            </a:r>
            <a:r>
              <a:rPr sz="2400" spc="-5" dirty="0">
                <a:latin typeface="Verdana"/>
                <a:cs typeface="Verdana"/>
              </a:rPr>
              <a:t>il </a:t>
            </a:r>
            <a:r>
              <a:rPr sz="2400" dirty="0">
                <a:latin typeface="Verdana"/>
                <a:cs typeface="Verdana"/>
              </a:rPr>
              <a:t>cane non ha  </a:t>
            </a:r>
            <a:r>
              <a:rPr sz="2400" spc="-10" dirty="0">
                <a:latin typeface="Verdana"/>
                <a:cs typeface="Verdana"/>
              </a:rPr>
              <a:t>introdotto </a:t>
            </a:r>
            <a:r>
              <a:rPr sz="2400" spc="-5" dirty="0">
                <a:latin typeface="Verdana"/>
                <a:cs typeface="Verdana"/>
              </a:rPr>
              <a:t>alcuna</a:t>
            </a:r>
            <a:r>
              <a:rPr sz="2400" spc="9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distorsione.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44075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i="0" u="heavy" spc="-1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Dati mancanti: </a:t>
            </a:r>
            <a:r>
              <a:rPr i="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Caso</a:t>
            </a:r>
            <a:r>
              <a:rPr i="0" u="heavy" spc="5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i="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2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9-</a:t>
            </a: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630807"/>
            <a:ext cx="8216900" cy="3806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69265" algn="l"/>
              </a:tabLst>
            </a:pPr>
            <a:r>
              <a:rPr sz="2000" spc="-5" dirty="0">
                <a:latin typeface="Verdana"/>
                <a:cs typeface="Verdana"/>
              </a:rPr>
              <a:t>2.	</a:t>
            </a:r>
            <a:r>
              <a:rPr sz="2000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dati </a:t>
            </a:r>
            <a:r>
              <a:rPr sz="2000" dirty="0">
                <a:latin typeface="Verdana"/>
                <a:cs typeface="Verdana"/>
              </a:rPr>
              <a:t>sono mancanti </a:t>
            </a:r>
            <a:r>
              <a:rPr sz="2000" spc="-5" dirty="0">
                <a:latin typeface="Verdana"/>
                <a:cs typeface="Verdana"/>
              </a:rPr>
              <a:t>in base </a:t>
            </a:r>
            <a:r>
              <a:rPr sz="2000" dirty="0">
                <a:latin typeface="Verdana"/>
                <a:cs typeface="Verdana"/>
              </a:rPr>
              <a:t>a un valore </a:t>
            </a:r>
            <a:r>
              <a:rPr sz="2000" spc="-5" dirty="0">
                <a:latin typeface="Verdana"/>
                <a:cs typeface="Verdana"/>
              </a:rPr>
              <a:t>di </a:t>
            </a:r>
            <a:r>
              <a:rPr sz="2000" dirty="0">
                <a:latin typeface="Verdana"/>
                <a:cs typeface="Verdana"/>
              </a:rPr>
              <a:t>una </a:t>
            </a:r>
            <a:r>
              <a:rPr sz="2000" spc="-5" dirty="0">
                <a:latin typeface="Verdana"/>
                <a:cs typeface="Verdana"/>
              </a:rPr>
              <a:t>delle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X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50">
              <a:latin typeface="Verdana"/>
              <a:cs typeface="Verdana"/>
            </a:endParaRPr>
          </a:p>
          <a:p>
            <a:pPr marL="355600" marR="5080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Nell’applicazione </a:t>
            </a:r>
            <a:r>
              <a:rPr sz="2000" dirty="0">
                <a:latin typeface="Verdana"/>
                <a:cs typeface="Verdana"/>
              </a:rPr>
              <a:t>su </a:t>
            </a:r>
            <a:r>
              <a:rPr sz="2000" spc="-5" dirty="0">
                <a:latin typeface="Verdana"/>
                <a:cs typeface="Verdana"/>
              </a:rPr>
              <a:t>punteggi </a:t>
            </a:r>
            <a:r>
              <a:rPr sz="2000" dirty="0">
                <a:latin typeface="Verdana"/>
                <a:cs typeface="Verdana"/>
              </a:rPr>
              <a:t>nei </a:t>
            </a:r>
            <a:r>
              <a:rPr sz="2000" spc="-5" dirty="0">
                <a:latin typeface="Verdana"/>
                <a:cs typeface="Verdana"/>
              </a:rPr>
              <a:t>test/dimensioni </a:t>
            </a:r>
            <a:r>
              <a:rPr sz="2000" spc="-10" dirty="0">
                <a:latin typeface="Verdana"/>
                <a:cs typeface="Verdana"/>
              </a:rPr>
              <a:t>delle </a:t>
            </a:r>
            <a:r>
              <a:rPr sz="2000" dirty="0">
                <a:latin typeface="Verdana"/>
                <a:cs typeface="Verdana"/>
              </a:rPr>
              <a:t>classi,  si supponga di restringere la </a:t>
            </a:r>
            <a:r>
              <a:rPr sz="2000" spc="-5" dirty="0">
                <a:latin typeface="Verdana"/>
                <a:cs typeface="Verdana"/>
              </a:rPr>
              <a:t>propria analisi </a:t>
            </a:r>
            <a:r>
              <a:rPr sz="2000" dirty="0">
                <a:latin typeface="Verdana"/>
                <a:cs typeface="Verdana"/>
              </a:rPr>
              <a:t>ai </a:t>
            </a:r>
            <a:r>
              <a:rPr sz="2000" spc="-5" dirty="0">
                <a:latin typeface="Verdana"/>
                <a:cs typeface="Verdana"/>
              </a:rPr>
              <a:t>soli distretti  scolastici </a:t>
            </a:r>
            <a:r>
              <a:rPr sz="2000" dirty="0">
                <a:latin typeface="Verdana"/>
                <a:cs typeface="Verdana"/>
              </a:rPr>
              <a:t>con </a:t>
            </a:r>
            <a:r>
              <a:rPr sz="2000" i="1" dirty="0">
                <a:latin typeface="Verdana"/>
                <a:cs typeface="Verdana"/>
              </a:rPr>
              <a:t>STR </a:t>
            </a:r>
            <a:r>
              <a:rPr sz="2000" dirty="0">
                <a:latin typeface="Verdana"/>
                <a:cs typeface="Verdana"/>
              </a:rPr>
              <a:t>&lt; </a:t>
            </a:r>
            <a:r>
              <a:rPr sz="2000" spc="-5" dirty="0">
                <a:latin typeface="Verdana"/>
                <a:cs typeface="Verdana"/>
              </a:rPr>
              <a:t>20. Considerando solo distretti </a:t>
            </a:r>
            <a:r>
              <a:rPr sz="2000" dirty="0">
                <a:latin typeface="Verdana"/>
                <a:cs typeface="Verdana"/>
              </a:rPr>
              <a:t>con  classi </a:t>
            </a:r>
            <a:r>
              <a:rPr sz="2000" spc="-5" dirty="0">
                <a:latin typeface="Verdana"/>
                <a:cs typeface="Verdana"/>
              </a:rPr>
              <a:t>di piccole dimensioni </a:t>
            </a:r>
            <a:r>
              <a:rPr sz="2000" dirty="0">
                <a:latin typeface="Verdana"/>
                <a:cs typeface="Verdana"/>
              </a:rPr>
              <a:t>non si </a:t>
            </a:r>
            <a:r>
              <a:rPr sz="2000" spc="-5" dirty="0">
                <a:latin typeface="Verdana"/>
                <a:cs typeface="Verdana"/>
              </a:rPr>
              <a:t>sarà in grado di dire nulla  </a:t>
            </a:r>
            <a:r>
              <a:rPr sz="2000" dirty="0">
                <a:latin typeface="Verdana"/>
                <a:cs typeface="Verdana"/>
              </a:rPr>
              <a:t>sui </a:t>
            </a:r>
            <a:r>
              <a:rPr sz="2000" spc="-5" dirty="0">
                <a:latin typeface="Verdana"/>
                <a:cs typeface="Verdana"/>
              </a:rPr>
              <a:t>distretti </a:t>
            </a:r>
            <a:r>
              <a:rPr sz="2000" dirty="0">
                <a:latin typeface="Verdana"/>
                <a:cs typeface="Verdana"/>
              </a:rPr>
              <a:t>con classi </a:t>
            </a:r>
            <a:r>
              <a:rPr sz="2000" spc="-5" dirty="0">
                <a:latin typeface="Verdana"/>
                <a:cs typeface="Verdana"/>
              </a:rPr>
              <a:t>di grandi dimensioni, la </a:t>
            </a:r>
            <a:r>
              <a:rPr sz="2000" dirty="0">
                <a:latin typeface="Verdana"/>
                <a:cs typeface="Verdana"/>
              </a:rPr>
              <a:t>concentrazione  sui </a:t>
            </a:r>
            <a:r>
              <a:rPr sz="2000" spc="-5" dirty="0">
                <a:latin typeface="Verdana"/>
                <a:cs typeface="Verdana"/>
              </a:rPr>
              <a:t>distretti </a:t>
            </a:r>
            <a:r>
              <a:rPr sz="2000" dirty="0">
                <a:latin typeface="Verdana"/>
                <a:cs typeface="Verdana"/>
              </a:rPr>
              <a:t>con </a:t>
            </a:r>
            <a:r>
              <a:rPr sz="2000" spc="-5" dirty="0">
                <a:latin typeface="Verdana"/>
                <a:cs typeface="Verdana"/>
              </a:rPr>
              <a:t>classi </a:t>
            </a:r>
            <a:r>
              <a:rPr sz="2000" dirty="0">
                <a:latin typeface="Verdana"/>
                <a:cs typeface="Verdana"/>
              </a:rPr>
              <a:t>di </a:t>
            </a:r>
            <a:r>
              <a:rPr sz="2000" spc="-5" dirty="0">
                <a:latin typeface="Verdana"/>
                <a:cs typeface="Verdana"/>
              </a:rPr>
              <a:t>piccole dimensioni </a:t>
            </a:r>
            <a:r>
              <a:rPr sz="2000" dirty="0">
                <a:latin typeface="Verdana"/>
                <a:cs typeface="Verdana"/>
              </a:rPr>
              <a:t>non </a:t>
            </a:r>
            <a:r>
              <a:rPr sz="2000" spc="-5" dirty="0">
                <a:latin typeface="Verdana"/>
                <a:cs typeface="Verdana"/>
              </a:rPr>
              <a:t>introduce  distorsione. Questo equivale </a:t>
            </a:r>
            <a:r>
              <a:rPr sz="2000" dirty="0">
                <a:latin typeface="Verdana"/>
                <a:cs typeface="Verdana"/>
              </a:rPr>
              <a:t>ad avere </a:t>
            </a:r>
            <a:r>
              <a:rPr sz="2000" spc="-5" dirty="0">
                <a:latin typeface="Verdana"/>
                <a:cs typeface="Verdana"/>
              </a:rPr>
              <a:t>dati </a:t>
            </a:r>
            <a:r>
              <a:rPr sz="2000" dirty="0">
                <a:latin typeface="Verdana"/>
                <a:cs typeface="Verdana"/>
              </a:rPr>
              <a:t>mancanti, </a:t>
            </a:r>
            <a:r>
              <a:rPr sz="2000" spc="-5" dirty="0">
                <a:latin typeface="Verdana"/>
                <a:cs typeface="Verdana"/>
              </a:rPr>
              <a:t>dove </a:t>
            </a:r>
            <a:r>
              <a:rPr sz="2000" dirty="0">
                <a:latin typeface="Verdana"/>
                <a:cs typeface="Verdana"/>
              </a:rPr>
              <a:t>i  </a:t>
            </a:r>
            <a:r>
              <a:rPr sz="2000" spc="-5" dirty="0">
                <a:latin typeface="Verdana"/>
                <a:cs typeface="Verdana"/>
              </a:rPr>
              <a:t>dati </a:t>
            </a:r>
            <a:r>
              <a:rPr sz="2000" dirty="0">
                <a:latin typeface="Verdana"/>
                <a:cs typeface="Verdana"/>
              </a:rPr>
              <a:t>mancano se </a:t>
            </a:r>
            <a:r>
              <a:rPr sz="2000" i="1" dirty="0">
                <a:latin typeface="Verdana"/>
                <a:cs typeface="Verdana"/>
              </a:rPr>
              <a:t>STR </a:t>
            </a:r>
            <a:r>
              <a:rPr sz="2000" dirty="0">
                <a:latin typeface="Verdana"/>
                <a:cs typeface="Verdana"/>
              </a:rPr>
              <a:t>&gt; </a:t>
            </a:r>
            <a:r>
              <a:rPr sz="2000" spc="-5" dirty="0">
                <a:latin typeface="Verdana"/>
                <a:cs typeface="Verdana"/>
              </a:rPr>
              <a:t>20. Più in generale, </a:t>
            </a:r>
            <a:r>
              <a:rPr sz="2000" dirty="0">
                <a:latin typeface="Verdana"/>
                <a:cs typeface="Verdana"/>
              </a:rPr>
              <a:t>se i </a:t>
            </a:r>
            <a:r>
              <a:rPr sz="2000" spc="-5" dirty="0">
                <a:latin typeface="Verdana"/>
                <a:cs typeface="Verdana"/>
              </a:rPr>
              <a:t>dati </a:t>
            </a:r>
            <a:r>
              <a:rPr sz="2000" dirty="0">
                <a:latin typeface="Verdana"/>
                <a:cs typeface="Verdana"/>
              </a:rPr>
              <a:t>sono  mancanti </a:t>
            </a:r>
            <a:r>
              <a:rPr sz="2000" spc="-5" dirty="0">
                <a:latin typeface="Verdana"/>
                <a:cs typeface="Verdana"/>
              </a:rPr>
              <a:t>in base unicamente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valori </a:t>
            </a:r>
            <a:r>
              <a:rPr sz="2000" spc="-10" dirty="0">
                <a:latin typeface="Verdana"/>
                <a:cs typeface="Verdana"/>
              </a:rPr>
              <a:t>delle </a:t>
            </a:r>
            <a:r>
              <a:rPr sz="2000" i="1" spc="-5" dirty="0">
                <a:latin typeface="Verdana"/>
                <a:cs typeface="Verdana"/>
              </a:rPr>
              <a:t>X</a:t>
            </a:r>
            <a:r>
              <a:rPr sz="2000" spc="-5" dirty="0">
                <a:latin typeface="Verdana"/>
                <a:cs typeface="Verdana"/>
              </a:rPr>
              <a:t>, la loro  </a:t>
            </a:r>
            <a:r>
              <a:rPr sz="2000" dirty="0">
                <a:latin typeface="Verdana"/>
                <a:cs typeface="Verdana"/>
              </a:rPr>
              <a:t>mancanza non distorce lo stimatore</a:t>
            </a:r>
            <a:r>
              <a:rPr sz="2000" spc="-13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OLS.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44075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i="0" u="heavy" spc="-1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Dati mancanti: </a:t>
            </a:r>
            <a:r>
              <a:rPr i="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Caso</a:t>
            </a:r>
            <a:r>
              <a:rPr i="0" u="heavy" spc="5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i="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3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9-</a:t>
            </a: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02437" y="1372615"/>
            <a:ext cx="8014970" cy="4855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100"/>
              </a:spcBef>
              <a:buAutoNum type="arabicPeriod" startAt="3"/>
              <a:tabLst>
                <a:tab pos="527685" algn="l"/>
                <a:tab pos="528320" algn="l"/>
              </a:tabLst>
            </a:pPr>
            <a:r>
              <a:rPr sz="2400" dirty="0">
                <a:latin typeface="Verdana"/>
                <a:cs typeface="Verdana"/>
              </a:rPr>
              <a:t>I </a:t>
            </a:r>
            <a:r>
              <a:rPr sz="2400" spc="-5" dirty="0">
                <a:latin typeface="Verdana"/>
                <a:cs typeface="Verdana"/>
              </a:rPr>
              <a:t>dati sono </a:t>
            </a:r>
            <a:r>
              <a:rPr sz="2400" dirty="0">
                <a:latin typeface="Verdana"/>
                <a:cs typeface="Verdana"/>
              </a:rPr>
              <a:t>mancanti </a:t>
            </a: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spc="-5" dirty="0">
                <a:latin typeface="Verdana"/>
                <a:cs typeface="Verdana"/>
              </a:rPr>
              <a:t>parte </a:t>
            </a: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spc="-5" dirty="0">
                <a:latin typeface="Verdana"/>
                <a:cs typeface="Verdana"/>
              </a:rPr>
              <a:t>base </a:t>
            </a:r>
            <a:r>
              <a:rPr sz="2400" dirty="0">
                <a:latin typeface="Verdana"/>
                <a:cs typeface="Verdana"/>
              </a:rPr>
              <a:t>al </a:t>
            </a:r>
            <a:r>
              <a:rPr sz="2400" spc="-10" dirty="0">
                <a:latin typeface="Verdana"/>
                <a:cs typeface="Verdana"/>
              </a:rPr>
              <a:t>valore</a:t>
            </a:r>
            <a:r>
              <a:rPr sz="2400" spc="11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di</a:t>
            </a:r>
            <a:endParaRPr sz="2400">
              <a:latin typeface="Verdana"/>
              <a:cs typeface="Verdana"/>
            </a:endParaRPr>
          </a:p>
          <a:p>
            <a:pPr marL="527685">
              <a:lnSpc>
                <a:spcPct val="100000"/>
              </a:lnSpc>
            </a:pPr>
            <a:r>
              <a:rPr sz="2400" i="1" dirty="0">
                <a:latin typeface="Verdana"/>
                <a:cs typeface="Verdana"/>
              </a:rPr>
              <a:t>Y </a:t>
            </a:r>
            <a:r>
              <a:rPr sz="2400" dirty="0">
                <a:latin typeface="Verdana"/>
                <a:cs typeface="Verdana"/>
              </a:rPr>
              <a:t>o </a:t>
            </a:r>
            <a:r>
              <a:rPr sz="2400" i="1" dirty="0">
                <a:latin typeface="Verdana"/>
                <a:cs typeface="Verdana"/>
              </a:rPr>
              <a:t>u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300">
              <a:latin typeface="Verdana"/>
              <a:cs typeface="Verdana"/>
            </a:endParaRPr>
          </a:p>
          <a:p>
            <a:pPr marL="355600" marR="207645" indent="-5080">
              <a:lnSpc>
                <a:spcPct val="100000"/>
              </a:lnSpc>
            </a:pP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spc="-5" dirty="0">
                <a:latin typeface="Verdana"/>
                <a:cs typeface="Verdana"/>
              </a:rPr>
              <a:t>genere </a:t>
            </a:r>
            <a:r>
              <a:rPr sz="2400" dirty="0">
                <a:latin typeface="Verdana"/>
                <a:cs typeface="Verdana"/>
              </a:rPr>
              <a:t>questo </a:t>
            </a:r>
            <a:r>
              <a:rPr sz="2400" spc="-5" dirty="0">
                <a:latin typeface="Verdana"/>
                <a:cs typeface="Verdana"/>
              </a:rPr>
              <a:t>tipo di dati </a:t>
            </a:r>
            <a:r>
              <a:rPr sz="2400" dirty="0">
                <a:latin typeface="Verdana"/>
                <a:cs typeface="Verdana"/>
              </a:rPr>
              <a:t>mancanti </a:t>
            </a:r>
            <a:r>
              <a:rPr sz="2400" i="1" spc="-5" dirty="0">
                <a:latin typeface="Verdana"/>
                <a:cs typeface="Verdana"/>
              </a:rPr>
              <a:t>introduce  effettivamente </a:t>
            </a:r>
            <a:r>
              <a:rPr sz="2400" spc="-5" dirty="0">
                <a:latin typeface="Verdana"/>
                <a:cs typeface="Verdana"/>
              </a:rPr>
              <a:t>distorsione nell’ stimatore OLS.  Questo tipo di distorsione </a:t>
            </a:r>
            <a:r>
              <a:rPr sz="2400" dirty="0">
                <a:latin typeface="Verdana"/>
                <a:cs typeface="Verdana"/>
              </a:rPr>
              <a:t>è detta </a:t>
            </a:r>
            <a:r>
              <a:rPr sz="2400" spc="-5" dirty="0">
                <a:latin typeface="Verdana"/>
                <a:cs typeface="Verdana"/>
              </a:rPr>
              <a:t>anche  distorsione da </a:t>
            </a:r>
            <a:r>
              <a:rPr sz="2400" spc="-10" dirty="0">
                <a:latin typeface="Verdana"/>
                <a:cs typeface="Verdana"/>
              </a:rPr>
              <a:t>selezione</a:t>
            </a:r>
            <a:r>
              <a:rPr sz="2400" spc="11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campionaria.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300">
              <a:latin typeface="Verdana"/>
              <a:cs typeface="Verdana"/>
            </a:endParaRPr>
          </a:p>
          <a:p>
            <a:pPr marL="355600" marR="561340" indent="-508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distorsione da </a:t>
            </a:r>
            <a:r>
              <a:rPr sz="2400" spc="-10" dirty="0">
                <a:latin typeface="Verdana"/>
                <a:cs typeface="Verdana"/>
              </a:rPr>
              <a:t>selezione </a:t>
            </a:r>
            <a:r>
              <a:rPr sz="2400" spc="-5" dirty="0">
                <a:latin typeface="Verdana"/>
                <a:cs typeface="Verdana"/>
              </a:rPr>
              <a:t>campionaria </a:t>
            </a:r>
            <a:r>
              <a:rPr sz="2400" dirty="0">
                <a:latin typeface="Verdana"/>
                <a:cs typeface="Verdana"/>
              </a:rPr>
              <a:t>nasce  quando un </a:t>
            </a:r>
            <a:r>
              <a:rPr sz="2400" spc="-5" dirty="0">
                <a:latin typeface="Verdana"/>
                <a:cs typeface="Verdana"/>
              </a:rPr>
              <a:t>processo di</a:t>
            </a:r>
            <a:r>
              <a:rPr sz="2400" spc="4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selezione:</a:t>
            </a:r>
            <a:endParaRPr sz="2400">
              <a:latin typeface="Verdana"/>
              <a:cs typeface="Verdana"/>
            </a:endParaRPr>
          </a:p>
          <a:p>
            <a:pPr marL="818515" lvl="1" indent="-468630">
              <a:lnSpc>
                <a:spcPct val="100000"/>
              </a:lnSpc>
              <a:spcBef>
                <a:spcPts val="575"/>
              </a:spcBef>
              <a:buAutoNum type="romanLcParenBoth"/>
              <a:tabLst>
                <a:tab pos="819150" algn="l"/>
              </a:tabLst>
            </a:pPr>
            <a:r>
              <a:rPr sz="2400" spc="-5" dirty="0">
                <a:latin typeface="Verdana"/>
                <a:cs typeface="Verdana"/>
              </a:rPr>
              <a:t>influenza la disponibilità dei dati</a:t>
            </a:r>
            <a:r>
              <a:rPr sz="2400" spc="12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e</a:t>
            </a:r>
            <a:endParaRPr sz="2400">
              <a:latin typeface="Verdana"/>
              <a:cs typeface="Verdana"/>
            </a:endParaRPr>
          </a:p>
          <a:p>
            <a:pPr marL="903605" lvl="1" indent="-553720">
              <a:lnSpc>
                <a:spcPct val="100000"/>
              </a:lnSpc>
              <a:spcBef>
                <a:spcPts val="580"/>
              </a:spcBef>
              <a:buAutoNum type="romanLcParenBoth"/>
              <a:tabLst>
                <a:tab pos="904240" algn="l"/>
              </a:tabLst>
            </a:pPr>
            <a:r>
              <a:rPr sz="2400" dirty="0">
                <a:latin typeface="Verdana"/>
                <a:cs typeface="Verdana"/>
              </a:rPr>
              <a:t>è </a:t>
            </a:r>
            <a:r>
              <a:rPr sz="2400" spc="-15" dirty="0">
                <a:latin typeface="Verdana"/>
                <a:cs typeface="Verdana"/>
              </a:rPr>
              <a:t>legato </a:t>
            </a:r>
            <a:r>
              <a:rPr sz="2400" spc="-5" dirty="0">
                <a:latin typeface="Verdana"/>
                <a:cs typeface="Verdana"/>
              </a:rPr>
              <a:t>alla variabile</a:t>
            </a:r>
            <a:r>
              <a:rPr sz="2400" spc="9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dipendente.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71291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763520" algn="l"/>
              </a:tabLst>
            </a:pPr>
            <a:r>
              <a:rPr spc="-10" dirty="0"/>
              <a:t>Esempio</a:t>
            </a:r>
            <a:r>
              <a:rPr spc="50" dirty="0"/>
              <a:t> </a:t>
            </a:r>
            <a:r>
              <a:rPr i="0" spc="-10" dirty="0">
                <a:latin typeface="Verdana"/>
                <a:cs typeface="Verdana"/>
              </a:rPr>
              <a:t>#1:	</a:t>
            </a:r>
            <a:r>
              <a:rPr i="0" spc="-5" dirty="0">
                <a:latin typeface="Verdana"/>
                <a:cs typeface="Verdana"/>
              </a:rPr>
              <a:t>Statura degli</a:t>
            </a:r>
            <a:r>
              <a:rPr i="0" dirty="0">
                <a:latin typeface="Verdana"/>
                <a:cs typeface="Verdana"/>
              </a:rPr>
              <a:t> </a:t>
            </a:r>
            <a:r>
              <a:rPr i="0" spc="-10" dirty="0">
                <a:latin typeface="Verdana"/>
                <a:cs typeface="Verdana"/>
              </a:rPr>
              <a:t>studenti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9-</a:t>
            </a: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632330"/>
            <a:ext cx="8206105" cy="3830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604895" algn="l"/>
              </a:tabLst>
            </a:pPr>
            <a:r>
              <a:rPr sz="2400" spc="-10" dirty="0">
                <a:latin typeface="Verdana"/>
                <a:cs typeface="Verdana"/>
              </a:rPr>
              <a:t>Il </a:t>
            </a:r>
            <a:r>
              <a:rPr sz="2400" spc="-5" dirty="0">
                <a:latin typeface="Verdana"/>
                <a:cs typeface="Verdana"/>
              </a:rPr>
              <a:t>prof di </a:t>
            </a:r>
            <a:r>
              <a:rPr lang="it-IT" sz="2400" spc="-5" dirty="0">
                <a:latin typeface="Verdana"/>
                <a:cs typeface="Verdana"/>
              </a:rPr>
              <a:t>Econometria</a:t>
            </a:r>
            <a:r>
              <a:rPr sz="2400" spc="-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chiede </a:t>
            </a:r>
            <a:r>
              <a:rPr sz="2400" spc="-5" dirty="0">
                <a:latin typeface="Verdana"/>
                <a:cs typeface="Verdana"/>
              </a:rPr>
              <a:t>di stimare </a:t>
            </a:r>
            <a:r>
              <a:rPr sz="2400" spc="-10" dirty="0">
                <a:latin typeface="Verdana"/>
                <a:cs typeface="Verdana"/>
              </a:rPr>
              <a:t>l’altezza </a:t>
            </a:r>
            <a:r>
              <a:rPr sz="2400" spc="-5" dirty="0">
                <a:latin typeface="Verdana"/>
                <a:cs typeface="Verdana"/>
              </a:rPr>
              <a:t>media  degli</a:t>
            </a:r>
            <a:r>
              <a:rPr sz="2400" spc="2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studenti</a:t>
            </a:r>
            <a:r>
              <a:rPr sz="2400" spc="2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maschi.	Si </a:t>
            </a:r>
            <a:r>
              <a:rPr sz="2400" spc="-10" dirty="0">
                <a:latin typeface="Verdana"/>
                <a:cs typeface="Verdana"/>
              </a:rPr>
              <a:t>raccolgono </a:t>
            </a:r>
            <a:r>
              <a:rPr sz="2400" dirty="0">
                <a:latin typeface="Verdana"/>
                <a:cs typeface="Verdana"/>
              </a:rPr>
              <a:t>i </a:t>
            </a:r>
            <a:r>
              <a:rPr sz="2400" spc="-5" dirty="0">
                <a:latin typeface="Verdana"/>
                <a:cs typeface="Verdana"/>
              </a:rPr>
              <a:t>dati (si ottiene  il </a:t>
            </a:r>
            <a:r>
              <a:rPr sz="2400" dirty="0">
                <a:latin typeface="Verdana"/>
                <a:cs typeface="Verdana"/>
              </a:rPr>
              <a:t>campione) stando </a:t>
            </a: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spc="-5" dirty="0">
                <a:latin typeface="Verdana"/>
                <a:cs typeface="Verdana"/>
              </a:rPr>
              <a:t>piedi fuori dallo spogliatoio  della </a:t>
            </a:r>
            <a:r>
              <a:rPr sz="2400" dirty="0">
                <a:latin typeface="Verdana"/>
                <a:cs typeface="Verdana"/>
              </a:rPr>
              <a:t>squadra di </a:t>
            </a:r>
            <a:r>
              <a:rPr sz="2400" spc="-5" dirty="0">
                <a:latin typeface="Verdana"/>
                <a:cs typeface="Verdana"/>
              </a:rPr>
              <a:t>basket </a:t>
            </a:r>
            <a:r>
              <a:rPr sz="2400" dirty="0">
                <a:latin typeface="Verdana"/>
                <a:cs typeface="Verdana"/>
              </a:rPr>
              <a:t>e </a:t>
            </a:r>
            <a:r>
              <a:rPr sz="2400" spc="-5" dirty="0">
                <a:latin typeface="Verdana"/>
                <a:cs typeface="Verdana"/>
              </a:rPr>
              <a:t>registrando la </a:t>
            </a:r>
            <a:r>
              <a:rPr sz="2400" dirty="0">
                <a:latin typeface="Verdana"/>
                <a:cs typeface="Verdana"/>
              </a:rPr>
              <a:t>statura degli  studenti che vi</a:t>
            </a:r>
            <a:r>
              <a:rPr sz="2400" spc="3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entrano.</a:t>
            </a:r>
          </a:p>
          <a:p>
            <a:pPr marL="355600" marR="36957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Verdana"/>
                <a:cs typeface="Verdana"/>
              </a:rPr>
              <a:t>Si </a:t>
            </a:r>
            <a:r>
              <a:rPr sz="2400" spc="-5" dirty="0">
                <a:latin typeface="Verdana"/>
                <a:cs typeface="Verdana"/>
              </a:rPr>
              <a:t>tratta di </a:t>
            </a:r>
            <a:r>
              <a:rPr sz="2400" dirty="0">
                <a:latin typeface="Verdana"/>
                <a:cs typeface="Verdana"/>
              </a:rPr>
              <a:t>un buon </a:t>
            </a:r>
            <a:r>
              <a:rPr sz="2400" spc="-5" dirty="0">
                <a:latin typeface="Verdana"/>
                <a:cs typeface="Verdana"/>
              </a:rPr>
              <a:t>progetto </a:t>
            </a:r>
            <a:r>
              <a:rPr sz="2400" dirty="0">
                <a:latin typeface="Verdana"/>
                <a:cs typeface="Verdana"/>
              </a:rPr>
              <a:t>– </a:t>
            </a:r>
            <a:r>
              <a:rPr sz="2400" spc="-5" dirty="0">
                <a:latin typeface="Verdana"/>
                <a:cs typeface="Verdana"/>
              </a:rPr>
              <a:t>fornirà </a:t>
            </a:r>
            <a:r>
              <a:rPr sz="2400" dirty="0">
                <a:latin typeface="Verdana"/>
                <a:cs typeface="Verdana"/>
              </a:rPr>
              <a:t>una stima  non </a:t>
            </a:r>
            <a:r>
              <a:rPr sz="2400" spc="-5" dirty="0">
                <a:latin typeface="Verdana"/>
                <a:cs typeface="Verdana"/>
              </a:rPr>
              <a:t>distorta della </a:t>
            </a:r>
            <a:r>
              <a:rPr sz="2400" dirty="0">
                <a:latin typeface="Verdana"/>
                <a:cs typeface="Verdana"/>
              </a:rPr>
              <a:t>statura </a:t>
            </a:r>
            <a:r>
              <a:rPr sz="2400" spc="-5" dirty="0">
                <a:latin typeface="Verdana"/>
                <a:cs typeface="Verdana"/>
              </a:rPr>
              <a:t>degli</a:t>
            </a:r>
            <a:r>
              <a:rPr sz="2400" spc="8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studenti?</a:t>
            </a:r>
          </a:p>
          <a:p>
            <a:pPr marL="355600" marR="68580" indent="-342900" algn="just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Verdana"/>
                <a:cs typeface="Verdana"/>
              </a:rPr>
              <a:t>Formalmente, gli </a:t>
            </a:r>
            <a:r>
              <a:rPr sz="2400" spc="-10" dirty="0">
                <a:latin typeface="Verdana"/>
                <a:cs typeface="Verdana"/>
              </a:rPr>
              <a:t>individui </a:t>
            </a:r>
            <a:r>
              <a:rPr sz="2400" spc="-5" dirty="0">
                <a:latin typeface="Verdana"/>
                <a:cs typeface="Verdana"/>
              </a:rPr>
              <a:t>sono </a:t>
            </a:r>
            <a:r>
              <a:rPr sz="2400" dirty="0">
                <a:latin typeface="Verdana"/>
                <a:cs typeface="Verdana"/>
              </a:rPr>
              <a:t>stati </a:t>
            </a:r>
            <a:r>
              <a:rPr sz="2400" spc="-5" dirty="0">
                <a:latin typeface="Verdana"/>
                <a:cs typeface="Verdana"/>
              </a:rPr>
              <a:t>campionati </a:t>
            </a:r>
            <a:r>
              <a:rPr sz="2400" spc="-15" dirty="0">
                <a:latin typeface="Verdana"/>
                <a:cs typeface="Verdana"/>
              </a:rPr>
              <a:t>in  </a:t>
            </a:r>
            <a:r>
              <a:rPr sz="2400" dirty="0">
                <a:latin typeface="Verdana"/>
                <a:cs typeface="Verdana"/>
              </a:rPr>
              <a:t>un modo </a:t>
            </a:r>
            <a:r>
              <a:rPr sz="2400" spc="-10" dirty="0">
                <a:latin typeface="Verdana"/>
                <a:cs typeface="Verdana"/>
              </a:rPr>
              <a:t>legato </a:t>
            </a:r>
            <a:r>
              <a:rPr sz="2400" spc="-5" dirty="0">
                <a:latin typeface="Verdana"/>
                <a:cs typeface="Verdana"/>
              </a:rPr>
              <a:t>alla </a:t>
            </a:r>
            <a:r>
              <a:rPr sz="2400" dirty="0">
                <a:latin typeface="Verdana"/>
                <a:cs typeface="Verdana"/>
              </a:rPr>
              <a:t>Y </a:t>
            </a:r>
            <a:r>
              <a:rPr sz="2400" spc="-5" dirty="0">
                <a:latin typeface="Verdana"/>
                <a:cs typeface="Verdana"/>
              </a:rPr>
              <a:t>(statura) risultante, il </a:t>
            </a:r>
            <a:r>
              <a:rPr sz="2400" dirty="0">
                <a:latin typeface="Verdana"/>
                <a:cs typeface="Verdana"/>
              </a:rPr>
              <a:t>che si  </a:t>
            </a:r>
            <a:r>
              <a:rPr sz="2400" spc="-5" dirty="0">
                <a:latin typeface="Verdana"/>
                <a:cs typeface="Verdana"/>
              </a:rPr>
              <a:t>traduce </a:t>
            </a:r>
            <a:r>
              <a:rPr sz="2400" spc="-10" dirty="0">
                <a:latin typeface="Verdana"/>
                <a:cs typeface="Verdana"/>
              </a:rPr>
              <a:t>in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distorsione.</a:t>
            </a:r>
            <a:endParaRPr sz="2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56908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763520" algn="l"/>
              </a:tabLst>
            </a:pPr>
            <a:r>
              <a:rPr spc="-10" dirty="0"/>
              <a:t>Esempio</a:t>
            </a:r>
            <a:r>
              <a:rPr spc="50" dirty="0"/>
              <a:t> </a:t>
            </a:r>
            <a:r>
              <a:rPr i="0" spc="-10" dirty="0">
                <a:latin typeface="Verdana"/>
                <a:cs typeface="Verdana"/>
              </a:rPr>
              <a:t>#2:	</a:t>
            </a:r>
            <a:r>
              <a:rPr i="0" spc="-5" dirty="0">
                <a:latin typeface="Verdana"/>
                <a:cs typeface="Verdana"/>
              </a:rPr>
              <a:t>I </a:t>
            </a:r>
            <a:r>
              <a:rPr i="0" spc="-10" dirty="0">
                <a:latin typeface="Verdana"/>
                <a:cs typeface="Verdana"/>
              </a:rPr>
              <a:t>fondi comuni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9-</a:t>
            </a: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02437" y="1300734"/>
            <a:ext cx="8429625" cy="4549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Verdana"/>
                <a:cs typeface="Verdana"/>
              </a:rPr>
              <a:t>I </a:t>
            </a:r>
            <a:r>
              <a:rPr sz="2400" spc="-5" dirty="0">
                <a:latin typeface="Verdana"/>
                <a:cs typeface="Verdana"/>
              </a:rPr>
              <a:t>fondi comuni gestiti attivamente </a:t>
            </a:r>
            <a:r>
              <a:rPr sz="2400" dirty="0">
                <a:latin typeface="Verdana"/>
                <a:cs typeface="Verdana"/>
              </a:rPr>
              <a:t>superano</a:t>
            </a:r>
            <a:r>
              <a:rPr sz="2400" spc="14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quelli</a:t>
            </a:r>
            <a:endParaRPr sz="24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2400" dirty="0">
                <a:latin typeface="Verdana"/>
                <a:cs typeface="Verdana"/>
              </a:rPr>
              <a:t>che seguono </a:t>
            </a:r>
            <a:r>
              <a:rPr sz="2400" spc="-10" dirty="0">
                <a:latin typeface="Verdana"/>
                <a:cs typeface="Verdana"/>
              </a:rPr>
              <a:t>l’andamento </a:t>
            </a:r>
            <a:r>
              <a:rPr sz="2400" spc="-5" dirty="0">
                <a:latin typeface="Verdana"/>
                <a:cs typeface="Verdana"/>
              </a:rPr>
              <a:t>del</a:t>
            </a:r>
            <a:r>
              <a:rPr sz="2400" spc="6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mercato?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Verdana"/>
                <a:cs typeface="Verdana"/>
              </a:rPr>
              <a:t>Strategia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empirica:</a:t>
            </a:r>
            <a:endParaRPr sz="2400">
              <a:latin typeface="Verdana"/>
              <a:cs typeface="Verdana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475"/>
              </a:spcBef>
              <a:buChar char="–"/>
              <a:tabLst>
                <a:tab pos="756920" algn="l"/>
              </a:tabLst>
            </a:pPr>
            <a:r>
              <a:rPr sz="2000" dirty="0">
                <a:latin typeface="Verdana"/>
                <a:cs typeface="Verdana"/>
              </a:rPr>
              <a:t>Schema </a:t>
            </a:r>
            <a:r>
              <a:rPr sz="2000" spc="-5" dirty="0">
                <a:latin typeface="Verdana"/>
                <a:cs typeface="Verdana"/>
              </a:rPr>
              <a:t>di campionatura: semplice </a:t>
            </a:r>
            <a:r>
              <a:rPr sz="2000" dirty="0">
                <a:latin typeface="Verdana"/>
                <a:cs typeface="Verdana"/>
              </a:rPr>
              <a:t>campione causale </a:t>
            </a:r>
            <a:r>
              <a:rPr sz="2000" spc="-5" dirty="0">
                <a:latin typeface="Verdana"/>
                <a:cs typeface="Verdana"/>
              </a:rPr>
              <a:t>dei  </a:t>
            </a:r>
            <a:r>
              <a:rPr sz="2000" dirty="0">
                <a:latin typeface="Verdana"/>
                <a:cs typeface="Verdana"/>
              </a:rPr>
              <a:t>fondi comuni </a:t>
            </a:r>
            <a:r>
              <a:rPr sz="2000" spc="-5" dirty="0">
                <a:latin typeface="Verdana"/>
                <a:cs typeface="Verdana"/>
              </a:rPr>
              <a:t>disponibili </a:t>
            </a:r>
            <a:r>
              <a:rPr sz="2000" dirty="0">
                <a:latin typeface="Verdana"/>
                <a:cs typeface="Verdana"/>
              </a:rPr>
              <a:t>al </a:t>
            </a:r>
            <a:r>
              <a:rPr sz="2000" spc="-5" dirty="0">
                <a:latin typeface="Verdana"/>
                <a:cs typeface="Verdana"/>
              </a:rPr>
              <a:t>pubblico </a:t>
            </a:r>
            <a:r>
              <a:rPr sz="2000" dirty="0">
                <a:latin typeface="Verdana"/>
                <a:cs typeface="Verdana"/>
              </a:rPr>
              <a:t>a una </a:t>
            </a:r>
            <a:r>
              <a:rPr sz="2000" spc="-5" dirty="0">
                <a:latin typeface="Verdana"/>
                <a:cs typeface="Verdana"/>
              </a:rPr>
              <a:t>determinata</a:t>
            </a:r>
            <a:r>
              <a:rPr sz="2000" spc="-7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data.</a:t>
            </a:r>
            <a:endParaRPr sz="2000">
              <a:latin typeface="Verdana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Char char="–"/>
              <a:tabLst>
                <a:tab pos="756920" algn="l"/>
              </a:tabLst>
            </a:pPr>
            <a:r>
              <a:rPr sz="2000" dirty="0">
                <a:latin typeface="Verdana"/>
                <a:cs typeface="Verdana"/>
              </a:rPr>
              <a:t>Dati: </a:t>
            </a:r>
            <a:r>
              <a:rPr sz="2000" spc="-5" dirty="0">
                <a:latin typeface="Verdana"/>
                <a:cs typeface="Verdana"/>
              </a:rPr>
              <a:t>rendimenti dei </a:t>
            </a:r>
            <a:r>
              <a:rPr sz="2000" dirty="0">
                <a:latin typeface="Verdana"/>
                <a:cs typeface="Verdana"/>
              </a:rPr>
              <a:t>10 anni</a:t>
            </a:r>
            <a:r>
              <a:rPr sz="2000" spc="-5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precedenti.</a:t>
            </a:r>
            <a:endParaRPr sz="2000">
              <a:latin typeface="Verdana"/>
              <a:cs typeface="Verdana"/>
            </a:endParaRPr>
          </a:p>
          <a:p>
            <a:pPr marL="756285" marR="17780" lvl="1" indent="-287020">
              <a:lnSpc>
                <a:spcPct val="100000"/>
              </a:lnSpc>
              <a:spcBef>
                <a:spcPts val="480"/>
              </a:spcBef>
              <a:buChar char="–"/>
              <a:tabLst>
                <a:tab pos="756920" algn="l"/>
              </a:tabLst>
            </a:pPr>
            <a:r>
              <a:rPr sz="2000" spc="-5" dirty="0">
                <a:latin typeface="Verdana"/>
                <a:cs typeface="Verdana"/>
              </a:rPr>
              <a:t>Stimatore: rendimento medio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dieci </a:t>
            </a:r>
            <a:r>
              <a:rPr sz="2000" dirty="0">
                <a:latin typeface="Verdana"/>
                <a:cs typeface="Verdana"/>
              </a:rPr>
              <a:t>anni </a:t>
            </a:r>
            <a:r>
              <a:rPr sz="2000" spc="-5" dirty="0">
                <a:latin typeface="Verdana"/>
                <a:cs typeface="Verdana"/>
              </a:rPr>
              <a:t>dei </a:t>
            </a:r>
            <a:r>
              <a:rPr sz="2000" dirty="0">
                <a:latin typeface="Verdana"/>
                <a:cs typeface="Verdana"/>
              </a:rPr>
              <a:t>fondi comuni  </a:t>
            </a:r>
            <a:r>
              <a:rPr sz="2000" spc="-5" dirty="0">
                <a:latin typeface="Verdana"/>
                <a:cs typeface="Verdana"/>
              </a:rPr>
              <a:t>campione, meno rendimento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dieci </a:t>
            </a:r>
            <a:r>
              <a:rPr sz="2000" dirty="0">
                <a:latin typeface="Verdana"/>
                <a:cs typeface="Verdana"/>
              </a:rPr>
              <a:t>anni </a:t>
            </a:r>
            <a:r>
              <a:rPr sz="2000" spc="-5" dirty="0">
                <a:latin typeface="Verdana"/>
                <a:cs typeface="Verdana"/>
              </a:rPr>
              <a:t>dell’indice</a:t>
            </a:r>
            <a:r>
              <a:rPr sz="200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S&amp;P500</a:t>
            </a:r>
            <a:endParaRPr sz="2000">
              <a:latin typeface="Verdana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Char char="–"/>
              <a:tabLst>
                <a:tab pos="756920" algn="l"/>
              </a:tabLst>
            </a:pPr>
            <a:r>
              <a:rPr sz="2000" dirty="0">
                <a:latin typeface="Verdana"/>
                <a:cs typeface="Verdana"/>
              </a:rPr>
              <a:t>Vi è </a:t>
            </a:r>
            <a:r>
              <a:rPr sz="2000" spc="-5" dirty="0">
                <a:latin typeface="Verdana"/>
                <a:cs typeface="Verdana"/>
              </a:rPr>
              <a:t>distorsione da selezione</a:t>
            </a:r>
            <a:r>
              <a:rPr sz="2000" spc="-7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campionaria?</a:t>
            </a:r>
            <a:endParaRPr sz="2000">
              <a:latin typeface="Verdana"/>
              <a:cs typeface="Verdana"/>
            </a:endParaRPr>
          </a:p>
          <a:p>
            <a:pPr marL="756285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(o </a:t>
            </a:r>
            <a:r>
              <a:rPr sz="2000" spc="-5" dirty="0">
                <a:latin typeface="Verdana"/>
                <a:cs typeface="Verdana"/>
              </a:rPr>
              <a:t>in modo equivalente, </a:t>
            </a:r>
            <a:r>
              <a:rPr sz="2000" dirty="0">
                <a:latin typeface="Verdana"/>
                <a:cs typeface="Verdana"/>
              </a:rPr>
              <a:t>vi sono </a:t>
            </a:r>
            <a:r>
              <a:rPr sz="2000" spc="-5" dirty="0">
                <a:latin typeface="Verdana"/>
                <a:cs typeface="Verdana"/>
              </a:rPr>
              <a:t>dati </a:t>
            </a:r>
            <a:r>
              <a:rPr sz="2000" dirty="0">
                <a:latin typeface="Verdana"/>
                <a:cs typeface="Verdana"/>
              </a:rPr>
              <a:t>mancanti </a:t>
            </a:r>
            <a:r>
              <a:rPr sz="2000" spc="-5" dirty="0">
                <a:latin typeface="Verdana"/>
                <a:cs typeface="Verdana"/>
              </a:rPr>
              <a:t>in </a:t>
            </a:r>
            <a:r>
              <a:rPr sz="2000" dirty="0">
                <a:latin typeface="Verdana"/>
                <a:cs typeface="Verdana"/>
              </a:rPr>
              <a:t>base</a:t>
            </a:r>
            <a:r>
              <a:rPr sz="2000" spc="-9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in</a:t>
            </a:r>
            <a:endParaRPr sz="2000">
              <a:latin typeface="Verdana"/>
              <a:cs typeface="Verdana"/>
            </a:endParaRPr>
          </a:p>
          <a:p>
            <a:pPr marL="756285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Verdana"/>
                <a:cs typeface="Verdana"/>
              </a:rPr>
              <a:t>parte </a:t>
            </a:r>
            <a:r>
              <a:rPr sz="2000" dirty="0">
                <a:latin typeface="Verdana"/>
                <a:cs typeface="Verdana"/>
              </a:rPr>
              <a:t>al valore </a:t>
            </a:r>
            <a:r>
              <a:rPr sz="2000" spc="-5" dirty="0">
                <a:latin typeface="Verdana"/>
                <a:cs typeface="Verdana"/>
              </a:rPr>
              <a:t>di </a:t>
            </a:r>
            <a:r>
              <a:rPr sz="2000" i="1" dirty="0">
                <a:latin typeface="Verdana"/>
                <a:cs typeface="Verdana"/>
              </a:rPr>
              <a:t>Y </a:t>
            </a:r>
            <a:r>
              <a:rPr sz="2000" dirty="0">
                <a:latin typeface="Verdana"/>
                <a:cs typeface="Verdana"/>
              </a:rPr>
              <a:t>o</a:t>
            </a:r>
            <a:r>
              <a:rPr sz="2000" spc="-65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u</a:t>
            </a:r>
            <a:r>
              <a:rPr sz="2000" dirty="0">
                <a:latin typeface="Verdana"/>
                <a:cs typeface="Verdana"/>
              </a:rPr>
              <a:t>?)</a:t>
            </a:r>
            <a:endParaRPr sz="2000">
              <a:latin typeface="Verdana"/>
              <a:cs typeface="Verdana"/>
            </a:endParaRPr>
          </a:p>
          <a:p>
            <a:pPr marL="756285" marR="147955" lvl="1" indent="-287020">
              <a:lnSpc>
                <a:spcPct val="100000"/>
              </a:lnSpc>
              <a:spcBef>
                <a:spcPts val="480"/>
              </a:spcBef>
              <a:buChar char="–"/>
              <a:tabLst>
                <a:tab pos="756920" algn="l"/>
              </a:tabLst>
            </a:pPr>
            <a:r>
              <a:rPr sz="2000" dirty="0">
                <a:latin typeface="Verdana"/>
                <a:cs typeface="Verdana"/>
              </a:rPr>
              <a:t>In che </a:t>
            </a:r>
            <a:r>
              <a:rPr sz="2000" spc="-5" dirty="0">
                <a:latin typeface="Verdana"/>
                <a:cs typeface="Verdana"/>
              </a:rPr>
              <a:t>modo questo esempio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simile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quello dei giocatori  di </a:t>
            </a:r>
            <a:r>
              <a:rPr sz="2000" dirty="0">
                <a:latin typeface="Verdana"/>
                <a:cs typeface="Verdana"/>
              </a:rPr>
              <a:t>basket?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E577E99-92A2-481F-8BD5-0CA3E7701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2437" y="1882876"/>
            <a:ext cx="8042909" cy="307777"/>
          </a:xfrm>
        </p:spPr>
        <p:txBody>
          <a:bodyPr/>
          <a:lstStyle/>
          <a:p>
            <a:r>
              <a:rPr lang="it-IT" dirty="0"/>
              <a:t>Lezione 4. Validità Interna ed Esterna</a:t>
            </a:r>
          </a:p>
        </p:txBody>
      </p:sp>
    </p:spTree>
    <p:extLst>
      <p:ext uri="{BB962C8B-B14F-4D97-AF65-F5344CB8AC3E}">
        <p14:creationId xmlns:p14="http://schemas.microsoft.com/office/powerpoint/2010/main" val="29007921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La distorsione da </a:t>
            </a:r>
            <a:r>
              <a:rPr spc="-5" dirty="0"/>
              <a:t>selezione campionaria  </a:t>
            </a:r>
            <a:r>
              <a:rPr i="1" spc="-5" dirty="0"/>
              <a:t>induce correlazione tra un </a:t>
            </a:r>
            <a:r>
              <a:rPr i="1" spc="-10" dirty="0"/>
              <a:t>regressore </a:t>
            </a:r>
            <a:r>
              <a:rPr i="1" spc="-5" dirty="0"/>
              <a:t>e  l’errore</a:t>
            </a:r>
            <a:r>
              <a:rPr i="0" spc="-5" dirty="0">
                <a:latin typeface="Verdana"/>
                <a:cs typeface="Verdana"/>
              </a:rPr>
              <a:t>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9-</a:t>
            </a: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45440" y="1632330"/>
            <a:ext cx="8036559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latin typeface="Verdana"/>
                <a:cs typeface="Verdana"/>
              </a:rPr>
              <a:t>Esempio dei fondi</a:t>
            </a:r>
            <a:r>
              <a:rPr sz="2400" i="1" spc="45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comuni</a:t>
            </a:r>
            <a:r>
              <a:rPr sz="2400" dirty="0">
                <a:latin typeface="Verdana"/>
                <a:cs typeface="Verdana"/>
              </a:rPr>
              <a:t>: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300">
              <a:latin typeface="Verdana"/>
              <a:cs typeface="Verdana"/>
            </a:endParaRPr>
          </a:p>
          <a:p>
            <a:pPr marL="267970" algn="ctr">
              <a:lnSpc>
                <a:spcPct val="100000"/>
              </a:lnSpc>
            </a:pPr>
            <a:r>
              <a:rPr sz="2400" i="1" spc="-5" dirty="0">
                <a:latin typeface="Verdana"/>
                <a:cs typeface="Verdana"/>
              </a:rPr>
              <a:t>rendimento</a:t>
            </a:r>
            <a:r>
              <a:rPr sz="2400" i="1" spc="-7" baseline="-20833" dirty="0">
                <a:latin typeface="Verdana"/>
                <a:cs typeface="Verdana"/>
              </a:rPr>
              <a:t>i </a:t>
            </a:r>
            <a:r>
              <a:rPr sz="2400" dirty="0">
                <a:latin typeface="Verdana"/>
                <a:cs typeface="Verdana"/>
              </a:rPr>
              <a:t>= </a:t>
            </a:r>
            <a:r>
              <a:rPr sz="2400" i="1" spc="-5" dirty="0">
                <a:latin typeface="Verdana"/>
                <a:cs typeface="Verdana"/>
              </a:rPr>
              <a:t>β</a:t>
            </a:r>
            <a:r>
              <a:rPr sz="2400" spc="-7" baseline="-20833" dirty="0">
                <a:latin typeface="Verdana"/>
                <a:cs typeface="Verdana"/>
              </a:rPr>
              <a:t>0 </a:t>
            </a:r>
            <a:r>
              <a:rPr sz="2400" dirty="0">
                <a:latin typeface="Verdana"/>
                <a:cs typeface="Verdana"/>
              </a:rPr>
              <a:t>+ </a:t>
            </a:r>
            <a:r>
              <a:rPr sz="2400" i="1" spc="-5" dirty="0">
                <a:latin typeface="Verdana"/>
                <a:cs typeface="Verdana"/>
              </a:rPr>
              <a:t>β</a:t>
            </a:r>
            <a:r>
              <a:rPr sz="2400" spc="-7" baseline="-20833" dirty="0">
                <a:latin typeface="Verdana"/>
                <a:cs typeface="Verdana"/>
              </a:rPr>
              <a:t>1</a:t>
            </a:r>
            <a:r>
              <a:rPr sz="2400" i="1" spc="-5" dirty="0">
                <a:latin typeface="Verdana"/>
                <a:cs typeface="Verdana"/>
              </a:rPr>
              <a:t>fondo_gestito</a:t>
            </a:r>
            <a:r>
              <a:rPr sz="2400" i="1" spc="-7" baseline="-20833" dirty="0">
                <a:latin typeface="Verdana"/>
                <a:cs typeface="Verdana"/>
              </a:rPr>
              <a:t>i </a:t>
            </a:r>
            <a:r>
              <a:rPr sz="2400" dirty="0">
                <a:latin typeface="Verdana"/>
                <a:cs typeface="Verdana"/>
              </a:rPr>
              <a:t>+</a:t>
            </a:r>
            <a:r>
              <a:rPr sz="2400" spc="375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u</a:t>
            </a:r>
            <a:r>
              <a:rPr sz="2400" i="1" baseline="-20833" dirty="0">
                <a:latin typeface="Verdana"/>
                <a:cs typeface="Verdana"/>
              </a:rPr>
              <a:t>i</a:t>
            </a:r>
            <a:endParaRPr sz="2400" baseline="-20833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300">
              <a:latin typeface="Verdana"/>
              <a:cs typeface="Verdana"/>
            </a:endParaRPr>
          </a:p>
          <a:p>
            <a:pPr marL="393700" marR="121285" indent="-342900">
              <a:lnSpc>
                <a:spcPct val="100000"/>
              </a:lnSpc>
              <a:spcBef>
                <a:spcPts val="5"/>
              </a:spcBef>
              <a:buChar char="•"/>
              <a:tabLst>
                <a:tab pos="393065" algn="l"/>
                <a:tab pos="393700" algn="l"/>
              </a:tabLst>
            </a:pPr>
            <a:r>
              <a:rPr sz="2400" spc="-5" dirty="0">
                <a:latin typeface="Verdana"/>
                <a:cs typeface="Verdana"/>
              </a:rPr>
              <a:t>Essere </a:t>
            </a:r>
            <a:r>
              <a:rPr sz="2400" dirty="0">
                <a:latin typeface="Verdana"/>
                <a:cs typeface="Verdana"/>
              </a:rPr>
              <a:t>un </a:t>
            </a:r>
            <a:r>
              <a:rPr sz="2400" spc="-5" dirty="0">
                <a:latin typeface="Verdana"/>
                <a:cs typeface="Verdana"/>
              </a:rPr>
              <a:t>fondo gestito </a:t>
            </a:r>
            <a:r>
              <a:rPr sz="2400" dirty="0">
                <a:latin typeface="Verdana"/>
                <a:cs typeface="Verdana"/>
              </a:rPr>
              <a:t>nel </a:t>
            </a:r>
            <a:r>
              <a:rPr sz="2400" spc="-5" dirty="0">
                <a:latin typeface="Verdana"/>
                <a:cs typeface="Verdana"/>
              </a:rPr>
              <a:t>campione  (</a:t>
            </a:r>
            <a:r>
              <a:rPr sz="2400" i="1" spc="-5" dirty="0">
                <a:latin typeface="Verdana"/>
                <a:cs typeface="Verdana"/>
              </a:rPr>
              <a:t>fondo_gestito</a:t>
            </a:r>
            <a:r>
              <a:rPr sz="2400" i="1" spc="-7" baseline="-20833" dirty="0">
                <a:latin typeface="Verdana"/>
                <a:cs typeface="Verdana"/>
              </a:rPr>
              <a:t>i </a:t>
            </a:r>
            <a:r>
              <a:rPr sz="2400" dirty="0">
                <a:latin typeface="Verdana"/>
                <a:cs typeface="Verdana"/>
              </a:rPr>
              <a:t>= 1) </a:t>
            </a:r>
            <a:r>
              <a:rPr sz="2400" spc="-10" dirty="0">
                <a:latin typeface="Verdana"/>
                <a:cs typeface="Verdana"/>
              </a:rPr>
              <a:t>significa </a:t>
            </a:r>
            <a:r>
              <a:rPr sz="2400" dirty="0">
                <a:latin typeface="Verdana"/>
                <a:cs typeface="Verdana"/>
              </a:rPr>
              <a:t>che </a:t>
            </a:r>
            <a:r>
              <a:rPr sz="2400" spc="-5" dirty="0">
                <a:latin typeface="Verdana"/>
                <a:cs typeface="Verdana"/>
              </a:rPr>
              <a:t>il proprio  rendimento </a:t>
            </a:r>
            <a:r>
              <a:rPr sz="2400" dirty="0">
                <a:latin typeface="Verdana"/>
                <a:cs typeface="Verdana"/>
              </a:rPr>
              <a:t>è stato </a:t>
            </a:r>
            <a:r>
              <a:rPr sz="2400" spc="-10" dirty="0">
                <a:latin typeface="Verdana"/>
                <a:cs typeface="Verdana"/>
              </a:rPr>
              <a:t>migliore </a:t>
            </a:r>
            <a:r>
              <a:rPr sz="2400" spc="-5" dirty="0">
                <a:latin typeface="Verdana"/>
                <a:cs typeface="Verdana"/>
              </a:rPr>
              <a:t>di quello dei fondi  gestiti estinti, </a:t>
            </a:r>
            <a:r>
              <a:rPr sz="2400" dirty="0">
                <a:latin typeface="Verdana"/>
                <a:cs typeface="Verdana"/>
              </a:rPr>
              <a:t>che non si </a:t>
            </a:r>
            <a:r>
              <a:rPr sz="2400" spc="-5" dirty="0">
                <a:latin typeface="Verdana"/>
                <a:cs typeface="Verdana"/>
              </a:rPr>
              <a:t>trovano </a:t>
            </a:r>
            <a:r>
              <a:rPr sz="2400" dirty="0">
                <a:latin typeface="Verdana"/>
                <a:cs typeface="Verdana"/>
              </a:rPr>
              <a:t>nel </a:t>
            </a:r>
            <a:r>
              <a:rPr sz="2400" spc="-5" dirty="0">
                <a:latin typeface="Verdana"/>
                <a:cs typeface="Verdana"/>
              </a:rPr>
              <a:t>campione </a:t>
            </a:r>
            <a:r>
              <a:rPr sz="2400" dirty="0">
                <a:latin typeface="Verdana"/>
                <a:cs typeface="Verdana"/>
              </a:rPr>
              <a:t>–  </a:t>
            </a:r>
            <a:r>
              <a:rPr sz="2400" spc="-10" dirty="0">
                <a:latin typeface="Verdana"/>
                <a:cs typeface="Verdana"/>
              </a:rPr>
              <a:t>quindi </a:t>
            </a:r>
            <a:r>
              <a:rPr sz="2400" dirty="0">
                <a:latin typeface="Verdana"/>
                <a:cs typeface="Verdana"/>
              </a:rPr>
              <a:t>corr(</a:t>
            </a:r>
            <a:r>
              <a:rPr sz="2400" i="1" dirty="0">
                <a:latin typeface="Verdana"/>
                <a:cs typeface="Verdana"/>
              </a:rPr>
              <a:t>fondo_gestito</a:t>
            </a:r>
            <a:r>
              <a:rPr sz="2400" i="1" baseline="-20833" dirty="0">
                <a:latin typeface="Verdana"/>
                <a:cs typeface="Verdana"/>
              </a:rPr>
              <a:t>i</a:t>
            </a:r>
            <a:r>
              <a:rPr sz="2400" dirty="0">
                <a:latin typeface="Verdana"/>
                <a:cs typeface="Verdana"/>
              </a:rPr>
              <a:t>,</a:t>
            </a:r>
            <a:r>
              <a:rPr sz="2400" i="1" dirty="0">
                <a:latin typeface="Verdana"/>
                <a:cs typeface="Verdana"/>
              </a:rPr>
              <a:t>u</a:t>
            </a:r>
            <a:r>
              <a:rPr sz="2400" i="1" baseline="-20833" dirty="0">
                <a:latin typeface="Verdana"/>
                <a:cs typeface="Verdana"/>
              </a:rPr>
              <a:t>i</a:t>
            </a:r>
            <a:r>
              <a:rPr sz="2400" dirty="0">
                <a:latin typeface="Verdana"/>
                <a:cs typeface="Verdana"/>
              </a:rPr>
              <a:t>) ≠</a:t>
            </a:r>
            <a:r>
              <a:rPr sz="2400" spc="7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0.</a:t>
            </a:r>
            <a:endParaRPr sz="2400">
              <a:latin typeface="Verdana"/>
              <a:cs typeface="Verdana"/>
            </a:endParaRPr>
          </a:p>
          <a:p>
            <a:pPr marL="393700" marR="4318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93065" algn="l"/>
                <a:tab pos="393700" algn="l"/>
              </a:tabLst>
            </a:pPr>
            <a:r>
              <a:rPr sz="2400" dirty="0">
                <a:latin typeface="Verdana"/>
                <a:cs typeface="Verdana"/>
              </a:rPr>
              <a:t>I </a:t>
            </a:r>
            <a:r>
              <a:rPr sz="2400" spc="-5" dirty="0">
                <a:latin typeface="Verdana"/>
                <a:cs typeface="Verdana"/>
              </a:rPr>
              <a:t>fondi </a:t>
            </a:r>
            <a:r>
              <a:rPr sz="2400" dirty="0">
                <a:latin typeface="Verdana"/>
                <a:cs typeface="Verdana"/>
              </a:rPr>
              <a:t>comuni che </a:t>
            </a:r>
            <a:r>
              <a:rPr sz="2400" spc="-5" dirty="0">
                <a:latin typeface="Verdana"/>
                <a:cs typeface="Verdana"/>
              </a:rPr>
              <a:t>sopravvivono sono </a:t>
            </a:r>
            <a:r>
              <a:rPr sz="2400" dirty="0">
                <a:latin typeface="Verdana"/>
                <a:cs typeface="Verdana"/>
              </a:rPr>
              <a:t>i </a:t>
            </a:r>
            <a:r>
              <a:rPr sz="2400" spc="-5" dirty="0">
                <a:latin typeface="Verdana"/>
                <a:cs typeface="Verdana"/>
              </a:rPr>
              <a:t>“giocatori  di basket” </a:t>
            </a:r>
            <a:r>
              <a:rPr sz="2400" dirty="0">
                <a:latin typeface="Verdana"/>
                <a:cs typeface="Verdana"/>
              </a:rPr>
              <a:t>dei </a:t>
            </a:r>
            <a:r>
              <a:rPr sz="2400" spc="-5" dirty="0">
                <a:latin typeface="Verdana"/>
                <a:cs typeface="Verdana"/>
              </a:rPr>
              <a:t>fondi</a:t>
            </a:r>
            <a:r>
              <a:rPr sz="2400" spc="5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comuni.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742378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Esempio </a:t>
            </a:r>
            <a:r>
              <a:rPr spc="-5" dirty="0"/>
              <a:t>#</a:t>
            </a:r>
            <a:r>
              <a:rPr i="0" spc="-5" dirty="0">
                <a:latin typeface="Verdana"/>
                <a:cs typeface="Verdana"/>
              </a:rPr>
              <a:t>3: rendimento dello</a:t>
            </a:r>
            <a:r>
              <a:rPr i="0" spc="75" dirty="0">
                <a:latin typeface="Verdana"/>
                <a:cs typeface="Verdana"/>
              </a:rPr>
              <a:t> </a:t>
            </a:r>
            <a:r>
              <a:rPr i="0" spc="-10" dirty="0">
                <a:latin typeface="Verdana"/>
                <a:cs typeface="Verdana"/>
              </a:rPr>
              <a:t>studio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9-</a:t>
            </a: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559179"/>
            <a:ext cx="8162925" cy="3951604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Verdana"/>
                <a:cs typeface="Verdana"/>
              </a:rPr>
              <a:t>Quanto rende </a:t>
            </a:r>
            <a:r>
              <a:rPr sz="2400" dirty="0">
                <a:latin typeface="Verdana"/>
                <a:cs typeface="Verdana"/>
              </a:rPr>
              <a:t>un anno </a:t>
            </a:r>
            <a:r>
              <a:rPr sz="2400" spc="-10" dirty="0">
                <a:latin typeface="Verdana"/>
                <a:cs typeface="Verdana"/>
              </a:rPr>
              <a:t>aggiuntivo </a:t>
            </a:r>
            <a:r>
              <a:rPr sz="2400" spc="-5" dirty="0">
                <a:latin typeface="Verdana"/>
                <a:cs typeface="Verdana"/>
              </a:rPr>
              <a:t>di</a:t>
            </a:r>
            <a:r>
              <a:rPr sz="2400" spc="11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studio?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Verdana"/>
                <a:cs typeface="Verdana"/>
              </a:rPr>
              <a:t>Strategia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empirica:</a:t>
            </a:r>
            <a:endParaRPr sz="2400">
              <a:latin typeface="Verdana"/>
              <a:cs typeface="Verdana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470"/>
              </a:spcBef>
              <a:buChar char="–"/>
              <a:tabLst>
                <a:tab pos="756920" algn="l"/>
              </a:tabLst>
            </a:pPr>
            <a:r>
              <a:rPr sz="2000" dirty="0">
                <a:latin typeface="Verdana"/>
                <a:cs typeface="Verdana"/>
              </a:rPr>
              <a:t>Schema </a:t>
            </a:r>
            <a:r>
              <a:rPr sz="2000" spc="-5" dirty="0">
                <a:latin typeface="Verdana"/>
                <a:cs typeface="Verdana"/>
              </a:rPr>
              <a:t>di campionatura: semplice campione </a:t>
            </a:r>
            <a:r>
              <a:rPr sz="2000" dirty="0">
                <a:latin typeface="Verdana"/>
                <a:cs typeface="Verdana"/>
              </a:rPr>
              <a:t>casuale </a:t>
            </a:r>
            <a:r>
              <a:rPr sz="2000" spc="-5" dirty="0">
                <a:latin typeface="Verdana"/>
                <a:cs typeface="Verdana"/>
              </a:rPr>
              <a:t>dei  laureati </a:t>
            </a:r>
            <a:r>
              <a:rPr sz="2000" dirty="0">
                <a:latin typeface="Verdana"/>
                <a:cs typeface="Verdana"/>
              </a:rPr>
              <a:t>con un </a:t>
            </a:r>
            <a:r>
              <a:rPr sz="2000" spc="-5" dirty="0">
                <a:latin typeface="Verdana"/>
                <a:cs typeface="Verdana"/>
              </a:rPr>
              <a:t>impiego </a:t>
            </a:r>
            <a:r>
              <a:rPr sz="2000" dirty="0">
                <a:latin typeface="Verdana"/>
                <a:cs typeface="Verdana"/>
              </a:rPr>
              <a:t>(se hanno un </a:t>
            </a:r>
            <a:r>
              <a:rPr sz="2000" spc="-5" dirty="0">
                <a:latin typeface="Verdana"/>
                <a:cs typeface="Verdana"/>
              </a:rPr>
              <a:t>impiego,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possibile  </a:t>
            </a:r>
            <a:r>
              <a:rPr sz="2000" dirty="0">
                <a:latin typeface="Verdana"/>
                <a:cs typeface="Verdana"/>
              </a:rPr>
              <a:t>avere i </a:t>
            </a:r>
            <a:r>
              <a:rPr sz="2000" spc="-5" dirty="0">
                <a:latin typeface="Verdana"/>
                <a:cs typeface="Verdana"/>
              </a:rPr>
              <a:t>dati sulle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retribuzioni)</a:t>
            </a:r>
            <a:endParaRPr sz="2000">
              <a:latin typeface="Verdana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484"/>
              </a:spcBef>
              <a:buChar char="–"/>
              <a:tabLst>
                <a:tab pos="756920" algn="l"/>
              </a:tabLst>
            </a:pPr>
            <a:r>
              <a:rPr sz="2000" dirty="0">
                <a:latin typeface="Verdana"/>
                <a:cs typeface="Verdana"/>
              </a:rPr>
              <a:t>Dati: </a:t>
            </a:r>
            <a:r>
              <a:rPr sz="2000" spc="-5" dirty="0">
                <a:latin typeface="Verdana"/>
                <a:cs typeface="Verdana"/>
              </a:rPr>
              <a:t>guadagni </a:t>
            </a:r>
            <a:r>
              <a:rPr sz="2000" dirty="0">
                <a:latin typeface="Verdana"/>
                <a:cs typeface="Verdana"/>
              </a:rPr>
              <a:t>e anni </a:t>
            </a:r>
            <a:r>
              <a:rPr sz="2000" spc="-5" dirty="0">
                <a:latin typeface="Verdana"/>
                <a:cs typeface="Verdana"/>
              </a:rPr>
              <a:t>di</a:t>
            </a:r>
            <a:r>
              <a:rPr sz="2000" spc="-4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studio</a:t>
            </a:r>
            <a:endParaRPr sz="2000">
              <a:latin typeface="Verdana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Char char="–"/>
              <a:tabLst>
                <a:tab pos="756920" algn="l"/>
              </a:tabLst>
            </a:pPr>
            <a:r>
              <a:rPr sz="2000" spc="-5" dirty="0">
                <a:latin typeface="Verdana"/>
                <a:cs typeface="Verdana"/>
              </a:rPr>
              <a:t>Stimatore: regressione </a:t>
            </a:r>
            <a:r>
              <a:rPr sz="2000" dirty="0">
                <a:latin typeface="Verdana"/>
                <a:cs typeface="Verdana"/>
              </a:rPr>
              <a:t>di </a:t>
            </a:r>
            <a:r>
              <a:rPr sz="2000" spc="-5" dirty="0">
                <a:latin typeface="Verdana"/>
                <a:cs typeface="Verdana"/>
              </a:rPr>
              <a:t>ln(</a:t>
            </a:r>
            <a:r>
              <a:rPr sz="2000" i="1" spc="-5" dirty="0">
                <a:latin typeface="Verdana"/>
                <a:cs typeface="Verdana"/>
              </a:rPr>
              <a:t>guadagni</a:t>
            </a:r>
            <a:r>
              <a:rPr sz="2000" spc="-5" dirty="0">
                <a:latin typeface="Verdana"/>
                <a:cs typeface="Verdana"/>
              </a:rPr>
              <a:t>) </a:t>
            </a:r>
            <a:r>
              <a:rPr sz="2000" dirty="0">
                <a:latin typeface="Verdana"/>
                <a:cs typeface="Verdana"/>
              </a:rPr>
              <a:t>su anni di</a:t>
            </a:r>
            <a:r>
              <a:rPr sz="2000" spc="-5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studio</a:t>
            </a:r>
            <a:endParaRPr sz="2000">
              <a:latin typeface="Verdana"/>
              <a:cs typeface="Verdana"/>
            </a:endParaRPr>
          </a:p>
          <a:p>
            <a:pPr marL="756285" marR="58419" lvl="1" indent="-287020">
              <a:lnSpc>
                <a:spcPct val="100000"/>
              </a:lnSpc>
              <a:spcBef>
                <a:spcPts val="480"/>
              </a:spcBef>
              <a:buChar char="–"/>
              <a:tabLst>
                <a:tab pos="756920" algn="l"/>
              </a:tabLst>
            </a:pPr>
            <a:r>
              <a:rPr sz="2000" spc="-5" dirty="0">
                <a:latin typeface="Verdana"/>
                <a:cs typeface="Verdana"/>
              </a:rPr>
              <a:t>Ignorare </a:t>
            </a:r>
            <a:r>
              <a:rPr sz="2000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problemi da distorsione da variabili </a:t>
            </a:r>
            <a:r>
              <a:rPr sz="2000" dirty="0">
                <a:latin typeface="Verdana"/>
                <a:cs typeface="Verdana"/>
              </a:rPr>
              <a:t>mancanti e  </a:t>
            </a:r>
            <a:r>
              <a:rPr sz="2000" spc="-5" dirty="0">
                <a:latin typeface="Verdana"/>
                <a:cs typeface="Verdana"/>
              </a:rPr>
              <a:t>da errori di </a:t>
            </a:r>
            <a:r>
              <a:rPr sz="2000" dirty="0">
                <a:latin typeface="Verdana"/>
                <a:cs typeface="Verdana"/>
              </a:rPr>
              <a:t>misura – vi è </a:t>
            </a:r>
            <a:r>
              <a:rPr sz="2000" spc="-5" dirty="0">
                <a:latin typeface="Verdana"/>
                <a:cs typeface="Verdana"/>
              </a:rPr>
              <a:t>distorsione da selezione  campionaria?</a:t>
            </a:r>
            <a:endParaRPr sz="2000">
              <a:latin typeface="Verdana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Char char="–"/>
              <a:tabLst>
                <a:tab pos="756920" algn="l"/>
              </a:tabLst>
            </a:pPr>
            <a:r>
              <a:rPr sz="2000" dirty="0">
                <a:latin typeface="Verdana"/>
                <a:cs typeface="Verdana"/>
              </a:rPr>
              <a:t>Che </a:t>
            </a:r>
            <a:r>
              <a:rPr sz="2000" spc="-5" dirty="0">
                <a:latin typeface="Verdana"/>
                <a:cs typeface="Verdana"/>
              </a:rPr>
              <a:t>rapporto </a:t>
            </a:r>
            <a:r>
              <a:rPr sz="2000" dirty="0">
                <a:latin typeface="Verdana"/>
                <a:cs typeface="Verdana"/>
              </a:rPr>
              <a:t>c’è con </a:t>
            </a:r>
            <a:r>
              <a:rPr sz="2000" spc="-5" dirty="0">
                <a:latin typeface="Verdana"/>
                <a:cs typeface="Verdana"/>
              </a:rPr>
              <a:t>l’esempio dei giocatori </a:t>
            </a:r>
            <a:r>
              <a:rPr sz="2000" dirty="0">
                <a:latin typeface="Verdana"/>
                <a:cs typeface="Verdana"/>
              </a:rPr>
              <a:t>di</a:t>
            </a:r>
            <a:r>
              <a:rPr sz="2000" spc="-6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basket?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342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95"/>
              </a:spcBef>
            </a:pPr>
            <a:r>
              <a:rPr i="0" spc="-10" dirty="0">
                <a:latin typeface="Verdana"/>
                <a:cs typeface="Verdana"/>
              </a:rPr>
              <a:t>Soluzioni </a:t>
            </a:r>
            <a:r>
              <a:rPr i="0" spc="-5" dirty="0">
                <a:latin typeface="Verdana"/>
                <a:cs typeface="Verdana"/>
              </a:rPr>
              <a:t>alla </a:t>
            </a:r>
            <a:r>
              <a:rPr i="0" spc="-10" dirty="0">
                <a:latin typeface="Verdana"/>
                <a:cs typeface="Verdana"/>
              </a:rPr>
              <a:t>distorsione da </a:t>
            </a:r>
            <a:r>
              <a:rPr i="0" spc="-5" dirty="0">
                <a:latin typeface="Verdana"/>
                <a:cs typeface="Verdana"/>
              </a:rPr>
              <a:t>selezione  campionaria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9-</a:t>
            </a: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630807"/>
            <a:ext cx="8077200" cy="43370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448945" indent="-342900" algn="just">
              <a:lnSpc>
                <a:spcPct val="100000"/>
              </a:lnSpc>
              <a:spcBef>
                <a:spcPts val="105"/>
              </a:spcBef>
              <a:buChar char="•"/>
              <a:tabLst>
                <a:tab pos="355600" algn="l"/>
              </a:tabLst>
            </a:pPr>
            <a:r>
              <a:rPr sz="2000" spc="-5" dirty="0">
                <a:latin typeface="Verdana"/>
                <a:cs typeface="Verdana"/>
              </a:rPr>
              <a:t>Raccogliere il campione in </a:t>
            </a:r>
            <a:r>
              <a:rPr sz="2000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modo </a:t>
            </a:r>
            <a:r>
              <a:rPr sz="2000" dirty="0">
                <a:latin typeface="Verdana"/>
                <a:cs typeface="Verdana"/>
              </a:rPr>
              <a:t>che </a:t>
            </a:r>
            <a:r>
              <a:rPr sz="2000" spc="-5" dirty="0">
                <a:latin typeface="Verdana"/>
                <a:cs typeface="Verdana"/>
              </a:rPr>
              <a:t>eviti la selezione  campionaria.</a:t>
            </a:r>
            <a:endParaRPr sz="2000">
              <a:latin typeface="Verdana"/>
              <a:cs typeface="Verdana"/>
            </a:endParaRPr>
          </a:p>
          <a:p>
            <a:pPr marL="756285" marR="367030" lvl="1" indent="-287020" algn="just">
              <a:lnSpc>
                <a:spcPct val="100000"/>
              </a:lnSpc>
              <a:spcBef>
                <a:spcPts val="434"/>
              </a:spcBef>
              <a:buFont typeface="Verdana"/>
              <a:buChar char="–"/>
              <a:tabLst>
                <a:tab pos="756920" algn="l"/>
              </a:tabLst>
            </a:pPr>
            <a:r>
              <a:rPr sz="1800" i="1" spc="-5" dirty="0">
                <a:latin typeface="Verdana"/>
                <a:cs typeface="Verdana"/>
              </a:rPr>
              <a:t>Esempio dei giocatori di basket</a:t>
            </a:r>
            <a:r>
              <a:rPr sz="1800" spc="-5" dirty="0">
                <a:latin typeface="Verdana"/>
                <a:cs typeface="Verdana"/>
              </a:rPr>
              <a:t>: </a:t>
            </a:r>
            <a:r>
              <a:rPr sz="1800" dirty="0">
                <a:latin typeface="Verdana"/>
                <a:cs typeface="Verdana"/>
              </a:rPr>
              <a:t>ottenere un vero campione  casuale </a:t>
            </a:r>
            <a:r>
              <a:rPr sz="1800" spc="-5" dirty="0">
                <a:latin typeface="Verdana"/>
                <a:cs typeface="Verdana"/>
              </a:rPr>
              <a:t>degli studenti, per esempio scegliendo gli studenti </a:t>
            </a:r>
            <a:r>
              <a:rPr sz="1800" dirty="0">
                <a:latin typeface="Verdana"/>
                <a:cs typeface="Verdana"/>
              </a:rPr>
              <a:t>a  </a:t>
            </a:r>
            <a:r>
              <a:rPr sz="1800" spc="-5" dirty="0">
                <a:latin typeface="Verdana"/>
                <a:cs typeface="Verdana"/>
              </a:rPr>
              <a:t>caso dagli </a:t>
            </a:r>
            <a:r>
              <a:rPr sz="1800" dirty="0">
                <a:latin typeface="Verdana"/>
                <a:cs typeface="Verdana"/>
              </a:rPr>
              <a:t>elenchi amministrativi </a:t>
            </a:r>
            <a:r>
              <a:rPr sz="1800" spc="-5" dirty="0">
                <a:latin typeface="Verdana"/>
                <a:cs typeface="Verdana"/>
              </a:rPr>
              <a:t>degli</a:t>
            </a:r>
            <a:r>
              <a:rPr sz="1800" spc="2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iscritti.</a:t>
            </a:r>
            <a:endParaRPr sz="1800">
              <a:latin typeface="Verdana"/>
              <a:cs typeface="Verdana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434"/>
              </a:spcBef>
              <a:buFont typeface="Verdana"/>
              <a:buChar char="–"/>
              <a:tabLst>
                <a:tab pos="756285" algn="l"/>
                <a:tab pos="756920" algn="l"/>
                <a:tab pos="3976370" algn="l"/>
              </a:tabLst>
            </a:pPr>
            <a:r>
              <a:rPr sz="1800" i="1" spc="-5" dirty="0">
                <a:latin typeface="Verdana"/>
                <a:cs typeface="Verdana"/>
              </a:rPr>
              <a:t>Esempio dei</a:t>
            </a:r>
            <a:r>
              <a:rPr sz="1800" i="1" spc="45" dirty="0">
                <a:latin typeface="Verdana"/>
                <a:cs typeface="Verdana"/>
              </a:rPr>
              <a:t> </a:t>
            </a:r>
            <a:r>
              <a:rPr sz="1800" i="1" dirty="0">
                <a:latin typeface="Verdana"/>
                <a:cs typeface="Verdana"/>
              </a:rPr>
              <a:t>fondi</a:t>
            </a:r>
            <a:r>
              <a:rPr sz="1800" i="1" spc="10" dirty="0">
                <a:latin typeface="Verdana"/>
                <a:cs typeface="Verdana"/>
              </a:rPr>
              <a:t> </a:t>
            </a:r>
            <a:r>
              <a:rPr sz="1800" i="1" dirty="0">
                <a:latin typeface="Verdana"/>
                <a:cs typeface="Verdana"/>
              </a:rPr>
              <a:t>comuni</a:t>
            </a:r>
            <a:r>
              <a:rPr sz="1800" dirty="0">
                <a:latin typeface="Verdana"/>
                <a:cs typeface="Verdana"/>
              </a:rPr>
              <a:t>:	</a:t>
            </a:r>
            <a:r>
              <a:rPr sz="1800" spc="-5" dirty="0">
                <a:latin typeface="Verdana"/>
                <a:cs typeface="Verdana"/>
              </a:rPr>
              <a:t>cambiare </a:t>
            </a:r>
            <a:r>
              <a:rPr sz="1800" dirty="0">
                <a:latin typeface="Verdana"/>
                <a:cs typeface="Verdana"/>
              </a:rPr>
              <a:t>la popolazione </a:t>
            </a:r>
            <a:r>
              <a:rPr sz="1800" spc="-5" dirty="0">
                <a:latin typeface="Verdana"/>
                <a:cs typeface="Verdana"/>
              </a:rPr>
              <a:t>del  campione dai </a:t>
            </a:r>
            <a:r>
              <a:rPr sz="1800" dirty="0">
                <a:latin typeface="Verdana"/>
                <a:cs typeface="Verdana"/>
              </a:rPr>
              <a:t>fondi disponibili alla </a:t>
            </a:r>
            <a:r>
              <a:rPr sz="1800" i="1" dirty="0">
                <a:latin typeface="Verdana"/>
                <a:cs typeface="Verdana"/>
              </a:rPr>
              <a:t>fine </a:t>
            </a:r>
            <a:r>
              <a:rPr sz="1800" spc="-5" dirty="0">
                <a:latin typeface="Verdana"/>
                <a:cs typeface="Verdana"/>
              </a:rPr>
              <a:t>del periodo di dieci </a:t>
            </a:r>
            <a:r>
              <a:rPr sz="1800" dirty="0">
                <a:latin typeface="Verdana"/>
                <a:cs typeface="Verdana"/>
              </a:rPr>
              <a:t>anni,  a </a:t>
            </a:r>
            <a:r>
              <a:rPr sz="1800" spc="-5" dirty="0">
                <a:latin typeface="Verdana"/>
                <a:cs typeface="Verdana"/>
              </a:rPr>
              <a:t>quelli </a:t>
            </a:r>
            <a:r>
              <a:rPr sz="1800" dirty="0">
                <a:latin typeface="Verdana"/>
                <a:cs typeface="Verdana"/>
              </a:rPr>
              <a:t>disponibili </a:t>
            </a:r>
            <a:r>
              <a:rPr sz="1800" spc="-5" dirty="0">
                <a:latin typeface="Verdana"/>
                <a:cs typeface="Verdana"/>
              </a:rPr>
              <a:t>all’</a:t>
            </a:r>
            <a:r>
              <a:rPr sz="1800" i="1" spc="-5" dirty="0">
                <a:latin typeface="Verdana"/>
                <a:cs typeface="Verdana"/>
              </a:rPr>
              <a:t>inizio </a:t>
            </a:r>
            <a:r>
              <a:rPr sz="1800" spc="-5" dirty="0">
                <a:latin typeface="Verdana"/>
                <a:cs typeface="Verdana"/>
              </a:rPr>
              <a:t>del periodo </a:t>
            </a:r>
            <a:r>
              <a:rPr sz="1800" dirty="0">
                <a:latin typeface="Verdana"/>
                <a:cs typeface="Verdana"/>
              </a:rPr>
              <a:t>(inclusi i fondi</a:t>
            </a:r>
            <a:r>
              <a:rPr sz="1800" spc="9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estinti)</a:t>
            </a:r>
            <a:endParaRPr sz="1800">
              <a:latin typeface="Verdana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434"/>
              </a:spcBef>
              <a:buFont typeface="Verdana"/>
              <a:buChar char="–"/>
              <a:tabLst>
                <a:tab pos="756285" algn="l"/>
                <a:tab pos="756920" algn="l"/>
                <a:tab pos="5213985" algn="l"/>
              </a:tabLst>
            </a:pPr>
            <a:r>
              <a:rPr sz="1800" i="1" spc="-5" dirty="0">
                <a:latin typeface="Verdana"/>
                <a:cs typeface="Verdana"/>
              </a:rPr>
              <a:t>Esempio del rendimento</a:t>
            </a:r>
            <a:r>
              <a:rPr sz="1800" i="1" spc="85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Verdana"/>
                <a:cs typeface="Verdana"/>
              </a:rPr>
              <a:t>dello</a:t>
            </a:r>
            <a:r>
              <a:rPr sz="1800" i="1" spc="40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Verdana"/>
                <a:cs typeface="Verdana"/>
              </a:rPr>
              <a:t>studio</a:t>
            </a:r>
            <a:r>
              <a:rPr sz="1800" spc="-5" dirty="0">
                <a:latin typeface="Verdana"/>
                <a:cs typeface="Verdana"/>
              </a:rPr>
              <a:t>:	campionare </a:t>
            </a:r>
            <a:r>
              <a:rPr sz="1800" dirty="0">
                <a:latin typeface="Verdana"/>
                <a:cs typeface="Verdana"/>
              </a:rPr>
              <a:t>i</a:t>
            </a:r>
            <a:r>
              <a:rPr sz="1800" spc="-6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laureati,</a:t>
            </a:r>
            <a:endParaRPr sz="1800">
              <a:latin typeface="Verdana"/>
              <a:cs typeface="Verdana"/>
            </a:endParaRPr>
          </a:p>
          <a:p>
            <a:pPr marL="756285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non i lavoratori </a:t>
            </a:r>
            <a:r>
              <a:rPr sz="1800" spc="-5" dirty="0">
                <a:latin typeface="Verdana"/>
                <a:cs typeface="Verdana"/>
              </a:rPr>
              <a:t>(comprendere </a:t>
            </a:r>
            <a:r>
              <a:rPr sz="1800" dirty="0">
                <a:latin typeface="Verdana"/>
                <a:cs typeface="Verdana"/>
              </a:rPr>
              <a:t>i</a:t>
            </a:r>
            <a:r>
              <a:rPr sz="1800" spc="-4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disoccupati)</a:t>
            </a:r>
            <a:endParaRPr sz="18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47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Verdana"/>
                <a:cs typeface="Verdana"/>
              </a:rPr>
              <a:t>Esperimento casualizzato</a:t>
            </a:r>
            <a:r>
              <a:rPr sz="2000" spc="-5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controllato.</a:t>
            </a:r>
            <a:endParaRPr sz="2000">
              <a:latin typeface="Verdana"/>
              <a:cs typeface="Verdana"/>
            </a:endParaRPr>
          </a:p>
          <a:p>
            <a:pPr marL="355600" marR="565785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Verdana"/>
                <a:cs typeface="Verdana"/>
              </a:rPr>
              <a:t>Costruire </a:t>
            </a:r>
            <a:r>
              <a:rPr sz="2000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modello del problema della selezione  campionaria </a:t>
            </a:r>
            <a:r>
              <a:rPr sz="2000" dirty="0">
                <a:latin typeface="Verdana"/>
                <a:cs typeface="Verdana"/>
              </a:rPr>
              <a:t>e farne una stima </a:t>
            </a:r>
            <a:r>
              <a:rPr sz="2000" spc="-5" dirty="0">
                <a:latin typeface="Verdana"/>
                <a:cs typeface="Verdana"/>
              </a:rPr>
              <a:t>(non lo </a:t>
            </a:r>
            <a:r>
              <a:rPr sz="2000" dirty="0">
                <a:latin typeface="Verdana"/>
                <a:cs typeface="Verdana"/>
              </a:rPr>
              <a:t>faremo </a:t>
            </a:r>
            <a:r>
              <a:rPr sz="2000" spc="-5" dirty="0">
                <a:latin typeface="Verdana"/>
                <a:cs typeface="Verdana"/>
              </a:rPr>
              <a:t>in</a:t>
            </a:r>
            <a:r>
              <a:rPr sz="2000" spc="-12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questa  sede).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77863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36905" algn="l"/>
              </a:tabLst>
            </a:pPr>
            <a:r>
              <a:rPr i="0" spc="-5" dirty="0">
                <a:latin typeface="Verdana"/>
                <a:cs typeface="Verdana"/>
              </a:rPr>
              <a:t>5.	</a:t>
            </a:r>
            <a:r>
              <a:rPr i="0" spc="-10" dirty="0">
                <a:latin typeface="Verdana"/>
                <a:cs typeface="Verdana"/>
              </a:rPr>
              <a:t>Distorsione da </a:t>
            </a:r>
            <a:r>
              <a:rPr i="0" spc="-5" dirty="0">
                <a:latin typeface="Verdana"/>
                <a:cs typeface="Verdana"/>
              </a:rPr>
              <a:t>causalità</a:t>
            </a:r>
            <a:r>
              <a:rPr i="0" spc="95" dirty="0">
                <a:latin typeface="Verdana"/>
                <a:cs typeface="Verdana"/>
              </a:rPr>
              <a:t> </a:t>
            </a:r>
            <a:r>
              <a:rPr i="0" spc="-5" dirty="0">
                <a:latin typeface="Verdana"/>
                <a:cs typeface="Verdana"/>
              </a:rPr>
              <a:t>simultanea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9-</a:t>
            </a: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559179"/>
            <a:ext cx="8032115" cy="4561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988820">
              <a:lnSpc>
                <a:spcPct val="120000"/>
              </a:lnSpc>
              <a:spcBef>
                <a:spcPts val="100"/>
              </a:spcBef>
            </a:pPr>
            <a:r>
              <a:rPr sz="2400" spc="-5" dirty="0">
                <a:latin typeface="Verdana"/>
                <a:cs typeface="Verdana"/>
              </a:rPr>
              <a:t>Finora </a:t>
            </a:r>
            <a:r>
              <a:rPr sz="2400" dirty="0">
                <a:latin typeface="Verdana"/>
                <a:cs typeface="Verdana"/>
              </a:rPr>
              <a:t>si è </a:t>
            </a:r>
            <a:r>
              <a:rPr sz="2400" spc="-10" dirty="0">
                <a:latin typeface="Verdana"/>
                <a:cs typeface="Verdana"/>
              </a:rPr>
              <a:t>ipotizzato </a:t>
            </a:r>
            <a:r>
              <a:rPr sz="2400" dirty="0">
                <a:latin typeface="Verdana"/>
                <a:cs typeface="Verdana"/>
              </a:rPr>
              <a:t>che </a:t>
            </a:r>
            <a:r>
              <a:rPr sz="2400" i="1" dirty="0">
                <a:latin typeface="Verdana"/>
                <a:cs typeface="Verdana"/>
              </a:rPr>
              <a:t>X </a:t>
            </a:r>
            <a:r>
              <a:rPr sz="2400" spc="-5" dirty="0">
                <a:latin typeface="Verdana"/>
                <a:cs typeface="Verdana"/>
              </a:rPr>
              <a:t>causasse </a:t>
            </a: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spc="-5" dirty="0">
                <a:latin typeface="Verdana"/>
                <a:cs typeface="Verdana"/>
              </a:rPr>
              <a:t>.  </a:t>
            </a:r>
            <a:r>
              <a:rPr sz="2400" dirty="0">
                <a:latin typeface="Verdana"/>
                <a:cs typeface="Verdana"/>
              </a:rPr>
              <a:t>E se anche </a:t>
            </a:r>
            <a:r>
              <a:rPr sz="2400" i="1" dirty="0">
                <a:latin typeface="Verdana"/>
                <a:cs typeface="Verdana"/>
              </a:rPr>
              <a:t>Y </a:t>
            </a:r>
            <a:r>
              <a:rPr sz="2400" dirty="0">
                <a:latin typeface="Verdana"/>
                <a:cs typeface="Verdana"/>
              </a:rPr>
              <a:t>causa</a:t>
            </a:r>
            <a:r>
              <a:rPr sz="2400" spc="-20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spc="-5" dirty="0">
                <a:latin typeface="Verdana"/>
                <a:cs typeface="Verdana"/>
              </a:rPr>
              <a:t>?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3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tabLst>
                <a:tab pos="1654175" algn="l"/>
              </a:tabLst>
            </a:pPr>
            <a:r>
              <a:rPr sz="2400" i="1" spc="-5" dirty="0">
                <a:latin typeface="Verdana"/>
                <a:cs typeface="Verdana"/>
              </a:rPr>
              <a:t>Esempio</a:t>
            </a:r>
            <a:r>
              <a:rPr sz="2400" spc="-5" dirty="0">
                <a:latin typeface="Verdana"/>
                <a:cs typeface="Verdana"/>
              </a:rPr>
              <a:t>:	</a:t>
            </a:r>
            <a:r>
              <a:rPr sz="2400" dirty="0">
                <a:latin typeface="Verdana"/>
                <a:cs typeface="Verdana"/>
              </a:rPr>
              <a:t>effetto </a:t>
            </a:r>
            <a:r>
              <a:rPr sz="2400" spc="-5" dirty="0">
                <a:latin typeface="Verdana"/>
                <a:cs typeface="Verdana"/>
              </a:rPr>
              <a:t>delle dimensioni delle</a:t>
            </a:r>
            <a:r>
              <a:rPr sz="2400" spc="9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classi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Verdana"/>
                <a:cs typeface="Verdana"/>
              </a:rPr>
              <a:t>Un </a:t>
            </a:r>
            <a:r>
              <a:rPr sz="2400" spc="-5" dirty="0">
                <a:latin typeface="Verdana"/>
                <a:cs typeface="Verdana"/>
              </a:rPr>
              <a:t>basso </a:t>
            </a:r>
            <a:r>
              <a:rPr sz="2400" i="1" dirty="0">
                <a:latin typeface="Verdana"/>
                <a:cs typeface="Verdana"/>
              </a:rPr>
              <a:t>STR </a:t>
            </a:r>
            <a:r>
              <a:rPr sz="2400" spc="-5" dirty="0">
                <a:latin typeface="Verdana"/>
                <a:cs typeface="Verdana"/>
              </a:rPr>
              <a:t>porta </a:t>
            </a:r>
            <a:r>
              <a:rPr sz="2400" dirty="0">
                <a:latin typeface="Verdana"/>
                <a:cs typeface="Verdana"/>
              </a:rPr>
              <a:t>a </a:t>
            </a:r>
            <a:r>
              <a:rPr sz="2400" spc="-5" dirty="0">
                <a:latin typeface="Verdana"/>
                <a:cs typeface="Verdana"/>
              </a:rPr>
              <a:t>migliori </a:t>
            </a:r>
            <a:r>
              <a:rPr sz="2400" dirty="0">
                <a:latin typeface="Verdana"/>
                <a:cs typeface="Verdana"/>
              </a:rPr>
              <a:t>punteggi nei</a:t>
            </a:r>
            <a:r>
              <a:rPr sz="2400" spc="10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test</a:t>
            </a:r>
            <a:endParaRPr sz="2400">
              <a:latin typeface="Verdana"/>
              <a:cs typeface="Verdana"/>
            </a:endParaRPr>
          </a:p>
          <a:p>
            <a:pPr marL="355600" marR="127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Verdana"/>
                <a:cs typeface="Verdana"/>
              </a:rPr>
              <a:t>Ma </a:t>
            </a:r>
            <a:r>
              <a:rPr sz="2400" spc="-5" dirty="0">
                <a:latin typeface="Verdana"/>
                <a:cs typeface="Verdana"/>
              </a:rPr>
              <a:t>si </a:t>
            </a:r>
            <a:r>
              <a:rPr sz="2400" dirty="0">
                <a:latin typeface="Verdana"/>
                <a:cs typeface="Verdana"/>
              </a:rPr>
              <a:t>supponga cha ai </a:t>
            </a:r>
            <a:r>
              <a:rPr sz="2400" spc="-5" dirty="0">
                <a:latin typeface="Verdana"/>
                <a:cs typeface="Verdana"/>
              </a:rPr>
              <a:t>distretti con bassi risultati  </a:t>
            </a:r>
            <a:r>
              <a:rPr sz="2400" dirty="0">
                <a:latin typeface="Verdana"/>
                <a:cs typeface="Verdana"/>
              </a:rPr>
              <a:t>nei </a:t>
            </a:r>
            <a:r>
              <a:rPr sz="2400" spc="-5" dirty="0">
                <a:latin typeface="Verdana"/>
                <a:cs typeface="Verdana"/>
              </a:rPr>
              <a:t>test </a:t>
            </a:r>
            <a:r>
              <a:rPr sz="2400" dirty="0">
                <a:latin typeface="Verdana"/>
                <a:cs typeface="Verdana"/>
              </a:rPr>
              <a:t>vengano </a:t>
            </a:r>
            <a:r>
              <a:rPr sz="2400" spc="-5" dirty="0">
                <a:latin typeface="Verdana"/>
                <a:cs typeface="Verdana"/>
              </a:rPr>
              <a:t>fornite risorse ulteriori: come  risultato di </a:t>
            </a:r>
            <a:r>
              <a:rPr sz="2400" dirty="0">
                <a:latin typeface="Verdana"/>
                <a:cs typeface="Verdana"/>
              </a:rPr>
              <a:t>un </a:t>
            </a:r>
            <a:r>
              <a:rPr sz="2400" spc="-5" dirty="0">
                <a:latin typeface="Verdana"/>
                <a:cs typeface="Verdana"/>
              </a:rPr>
              <a:t>processo politico anch’essi avranno  </a:t>
            </a:r>
            <a:r>
              <a:rPr sz="2400" dirty="0">
                <a:latin typeface="Verdana"/>
                <a:cs typeface="Verdana"/>
              </a:rPr>
              <a:t>un </a:t>
            </a:r>
            <a:r>
              <a:rPr sz="2400" spc="-5" dirty="0">
                <a:latin typeface="Verdana"/>
                <a:cs typeface="Verdana"/>
              </a:rPr>
              <a:t>basso</a:t>
            </a:r>
            <a:r>
              <a:rPr sz="2400" spc="20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STR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Verdana"/>
                <a:cs typeface="Verdana"/>
              </a:rPr>
              <a:t>Che </a:t>
            </a:r>
            <a:r>
              <a:rPr sz="2400" spc="-10" dirty="0">
                <a:latin typeface="Verdana"/>
                <a:cs typeface="Verdana"/>
              </a:rPr>
              <a:t>significato </a:t>
            </a:r>
            <a:r>
              <a:rPr sz="2400" dirty="0">
                <a:latin typeface="Verdana"/>
                <a:cs typeface="Verdana"/>
              </a:rPr>
              <a:t>ha </a:t>
            </a:r>
            <a:r>
              <a:rPr sz="2400" spc="-5" dirty="0">
                <a:latin typeface="Verdana"/>
                <a:cs typeface="Verdana"/>
              </a:rPr>
              <a:t>tutto ciò per </a:t>
            </a:r>
            <a:r>
              <a:rPr sz="2400" dirty="0">
                <a:latin typeface="Verdana"/>
                <a:cs typeface="Verdana"/>
              </a:rPr>
              <a:t>una </a:t>
            </a:r>
            <a:r>
              <a:rPr sz="2400" spc="-5" dirty="0">
                <a:latin typeface="Verdana"/>
                <a:cs typeface="Verdana"/>
              </a:rPr>
              <a:t>regressione</a:t>
            </a:r>
            <a:r>
              <a:rPr sz="2400" spc="12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di</a:t>
            </a:r>
            <a:endParaRPr sz="24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2400" i="1" spc="-10" dirty="0">
                <a:latin typeface="Verdana"/>
                <a:cs typeface="Verdana"/>
              </a:rPr>
              <a:t>TestScore </a:t>
            </a:r>
            <a:r>
              <a:rPr sz="2400" dirty="0">
                <a:latin typeface="Verdana"/>
                <a:cs typeface="Verdana"/>
              </a:rPr>
              <a:t>su</a:t>
            </a:r>
            <a:r>
              <a:rPr sz="2400" spc="35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STR</a:t>
            </a:r>
            <a:r>
              <a:rPr sz="2400" dirty="0">
                <a:latin typeface="Verdana"/>
                <a:cs typeface="Verdana"/>
              </a:rPr>
              <a:t>?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58521"/>
            <a:ext cx="730504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i="0" spc="-10" dirty="0">
                <a:latin typeface="Verdana"/>
                <a:cs typeface="Verdana"/>
              </a:rPr>
              <a:t>Distorsione da </a:t>
            </a:r>
            <a:r>
              <a:rPr i="0" spc="-5" dirty="0">
                <a:latin typeface="Verdana"/>
                <a:cs typeface="Verdana"/>
              </a:rPr>
              <a:t>causalità simultanea:  in</a:t>
            </a:r>
            <a:r>
              <a:rPr i="0" spc="10" dirty="0">
                <a:latin typeface="Verdana"/>
                <a:cs typeface="Verdana"/>
              </a:rPr>
              <a:t> </a:t>
            </a:r>
            <a:r>
              <a:rPr i="0" spc="-5" dirty="0">
                <a:latin typeface="Verdana"/>
                <a:cs typeface="Verdana"/>
              </a:rPr>
              <a:t>equazioni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9-</a:t>
            </a:r>
            <a:fld id="{81D60167-4931-47E6-BA6A-407CBD079E47}" type="slidenum">
              <a:rPr dirty="0"/>
              <a:t>24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630807"/>
            <a:ext cx="8184515" cy="42640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60705" indent="-472440">
              <a:lnSpc>
                <a:spcPct val="100000"/>
              </a:lnSpc>
              <a:spcBef>
                <a:spcPts val="105"/>
              </a:spcBef>
              <a:buAutoNum type="alphaLcParenBoth"/>
              <a:tabLst>
                <a:tab pos="561340" algn="l"/>
                <a:tab pos="3943350" algn="l"/>
              </a:tabLst>
            </a:pPr>
            <a:r>
              <a:rPr sz="2000" dirty="0">
                <a:latin typeface="Verdana"/>
                <a:cs typeface="Verdana"/>
              </a:rPr>
              <a:t>Effetto causale su </a:t>
            </a:r>
            <a:r>
              <a:rPr sz="2000" i="1" dirty="0">
                <a:latin typeface="Verdana"/>
                <a:cs typeface="Verdana"/>
              </a:rPr>
              <a:t>Y</a:t>
            </a:r>
            <a:r>
              <a:rPr sz="2000" i="1" spc="-6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di </a:t>
            </a:r>
            <a:r>
              <a:rPr sz="2000" i="1" spc="-5" dirty="0">
                <a:latin typeface="Verdana"/>
                <a:cs typeface="Verdana"/>
              </a:rPr>
              <a:t>X</a:t>
            </a:r>
            <a:r>
              <a:rPr sz="2000" spc="-5" dirty="0">
                <a:latin typeface="Verdana"/>
                <a:cs typeface="Verdana"/>
              </a:rPr>
              <a:t>:	</a:t>
            </a: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i="1" spc="10" dirty="0">
                <a:latin typeface="Verdana"/>
                <a:cs typeface="Verdana"/>
              </a:rPr>
              <a:t>β</a:t>
            </a:r>
            <a:r>
              <a:rPr sz="1950" spc="15" baseline="-21367" dirty="0">
                <a:latin typeface="Verdana"/>
                <a:cs typeface="Verdana"/>
              </a:rPr>
              <a:t>0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spc="5" dirty="0">
                <a:latin typeface="Verdana"/>
                <a:cs typeface="Verdana"/>
              </a:rPr>
              <a:t>β</a:t>
            </a:r>
            <a:r>
              <a:rPr sz="1950" spc="7" baseline="-21367" dirty="0">
                <a:latin typeface="Verdana"/>
                <a:cs typeface="Verdana"/>
              </a:rPr>
              <a:t>1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i="1" spc="7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+</a:t>
            </a:r>
            <a:r>
              <a:rPr sz="2000" spc="600" dirty="0">
                <a:latin typeface="Verdana"/>
                <a:cs typeface="Verdana"/>
              </a:rPr>
              <a:t> </a:t>
            </a:r>
            <a:r>
              <a:rPr sz="2000" i="1" spc="5" dirty="0">
                <a:latin typeface="Verdana"/>
                <a:cs typeface="Verdana"/>
              </a:rPr>
              <a:t>u</a:t>
            </a:r>
            <a:r>
              <a:rPr sz="1950" i="1" spc="7" baseline="-21367" dirty="0">
                <a:latin typeface="Verdana"/>
                <a:cs typeface="Verdana"/>
              </a:rPr>
              <a:t>i</a:t>
            </a:r>
            <a:endParaRPr sz="1950" baseline="-21367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Verdana"/>
              <a:buAutoNum type="alphaLcParenBoth"/>
            </a:pPr>
            <a:endParaRPr sz="2700">
              <a:latin typeface="Verdana"/>
              <a:cs typeface="Verdana"/>
            </a:endParaRPr>
          </a:p>
          <a:p>
            <a:pPr marL="568325" indent="-480059">
              <a:lnSpc>
                <a:spcPct val="100000"/>
              </a:lnSpc>
              <a:buAutoNum type="alphaLcParenBoth"/>
              <a:tabLst>
                <a:tab pos="568960" algn="l"/>
                <a:tab pos="3950970" algn="l"/>
              </a:tabLst>
            </a:pPr>
            <a:r>
              <a:rPr sz="2000" dirty="0">
                <a:latin typeface="Verdana"/>
                <a:cs typeface="Verdana"/>
              </a:rPr>
              <a:t>Effetto causale su 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2000" i="1" spc="-7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di</a:t>
            </a:r>
            <a:r>
              <a:rPr sz="2000" spc="10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Y</a:t>
            </a:r>
            <a:r>
              <a:rPr sz="2000" dirty="0">
                <a:latin typeface="Verdana"/>
                <a:cs typeface="Verdana"/>
              </a:rPr>
              <a:t>:	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1950" i="1" baseline="-21367" dirty="0">
                <a:latin typeface="Verdana"/>
                <a:cs typeface="Verdana"/>
              </a:rPr>
              <a:t>i 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i="1" spc="30" dirty="0">
                <a:latin typeface="Arial"/>
                <a:cs typeface="Arial"/>
              </a:rPr>
              <a:t>γ</a:t>
            </a:r>
            <a:r>
              <a:rPr sz="1950" spc="44" baseline="-21367" dirty="0">
                <a:latin typeface="Verdana"/>
                <a:cs typeface="Verdana"/>
              </a:rPr>
              <a:t>0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spc="15" dirty="0">
                <a:latin typeface="Arial"/>
                <a:cs typeface="Arial"/>
              </a:rPr>
              <a:t>γ</a:t>
            </a:r>
            <a:r>
              <a:rPr sz="1950" spc="22" baseline="-21367" dirty="0">
                <a:latin typeface="Verdana"/>
                <a:cs typeface="Verdana"/>
              </a:rPr>
              <a:t>1</a:t>
            </a:r>
            <a:r>
              <a:rPr sz="2000" i="1" spc="15" dirty="0">
                <a:latin typeface="Verdana"/>
                <a:cs typeface="Verdana"/>
              </a:rPr>
              <a:t>Y</a:t>
            </a:r>
            <a:r>
              <a:rPr sz="1950" i="1" spc="22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+</a:t>
            </a:r>
            <a:r>
              <a:rPr sz="2000" spc="100" dirty="0">
                <a:latin typeface="Verdana"/>
                <a:cs typeface="Verdana"/>
              </a:rPr>
              <a:t> </a:t>
            </a:r>
            <a:r>
              <a:rPr sz="2000" i="1" spc="5" dirty="0">
                <a:latin typeface="Verdana"/>
                <a:cs typeface="Verdana"/>
              </a:rPr>
              <a:t>v</a:t>
            </a:r>
            <a:r>
              <a:rPr sz="1950" i="1" spc="7" baseline="-21367" dirty="0">
                <a:latin typeface="Verdana"/>
                <a:cs typeface="Verdana"/>
              </a:rPr>
              <a:t>i</a:t>
            </a:r>
            <a:endParaRPr sz="1950" baseline="-21367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50">
              <a:latin typeface="Verdana"/>
              <a:cs typeface="Verdana"/>
            </a:endParaRPr>
          </a:p>
          <a:p>
            <a:pPr marL="431800" indent="-342900">
              <a:lnSpc>
                <a:spcPts val="2390"/>
              </a:lnSpc>
              <a:buChar char="•"/>
              <a:tabLst>
                <a:tab pos="431165" algn="l"/>
                <a:tab pos="431800" algn="l"/>
              </a:tabLst>
            </a:pPr>
            <a:r>
              <a:rPr sz="2000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grande </a:t>
            </a:r>
            <a:r>
              <a:rPr sz="2000" i="1" spc="5" dirty="0">
                <a:latin typeface="Verdana"/>
                <a:cs typeface="Verdana"/>
              </a:rPr>
              <a:t>u</a:t>
            </a:r>
            <a:r>
              <a:rPr sz="1950" i="1" spc="7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significa un </a:t>
            </a:r>
            <a:r>
              <a:rPr sz="2000" spc="-5" dirty="0">
                <a:latin typeface="Verdana"/>
                <a:cs typeface="Verdana"/>
              </a:rPr>
              <a:t>grande </a:t>
            </a:r>
            <a:r>
              <a:rPr sz="2000" i="1" dirty="0">
                <a:latin typeface="Verdana"/>
                <a:cs typeface="Verdana"/>
              </a:rPr>
              <a:t>Y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, </a:t>
            </a:r>
            <a:r>
              <a:rPr sz="2000" i="1" spc="-5" dirty="0">
                <a:latin typeface="Verdana"/>
                <a:cs typeface="Verdana"/>
              </a:rPr>
              <a:t>il </a:t>
            </a:r>
            <a:r>
              <a:rPr sz="2000" i="1" dirty="0">
                <a:latin typeface="Verdana"/>
                <a:cs typeface="Verdana"/>
              </a:rPr>
              <a:t>che </a:t>
            </a:r>
            <a:r>
              <a:rPr sz="2000" i="1" spc="-5" dirty="0">
                <a:latin typeface="Verdana"/>
                <a:cs typeface="Verdana"/>
              </a:rPr>
              <a:t>implica </a:t>
            </a:r>
            <a:r>
              <a:rPr sz="2000" i="1" dirty="0">
                <a:latin typeface="Verdana"/>
                <a:cs typeface="Verdana"/>
              </a:rPr>
              <a:t>un</a:t>
            </a:r>
            <a:r>
              <a:rPr sz="2000" i="1" spc="-35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grande</a:t>
            </a:r>
            <a:endParaRPr sz="2000">
              <a:latin typeface="Verdana"/>
              <a:cs typeface="Verdana"/>
            </a:endParaRPr>
          </a:p>
          <a:p>
            <a:pPr marL="431800">
              <a:lnSpc>
                <a:spcPts val="2390"/>
              </a:lnSpc>
            </a:pPr>
            <a:r>
              <a:rPr sz="2000" i="1" dirty="0">
                <a:latin typeface="Verdana"/>
                <a:cs typeface="Verdana"/>
              </a:rPr>
              <a:t>X</a:t>
            </a:r>
            <a:r>
              <a:rPr sz="1950" i="1" baseline="-21367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(se</a:t>
            </a:r>
            <a:r>
              <a:rPr sz="2000" spc="-235" dirty="0">
                <a:latin typeface="Verdana"/>
                <a:cs typeface="Verdana"/>
              </a:rPr>
              <a:t> </a:t>
            </a:r>
            <a:r>
              <a:rPr sz="2000" i="1" spc="10" dirty="0">
                <a:latin typeface="Arial"/>
                <a:cs typeface="Arial"/>
              </a:rPr>
              <a:t>γ</a:t>
            </a:r>
            <a:r>
              <a:rPr sz="1950" spc="15" baseline="-21367" dirty="0">
                <a:latin typeface="Verdana"/>
                <a:cs typeface="Verdana"/>
              </a:rPr>
              <a:t>1</a:t>
            </a:r>
            <a:r>
              <a:rPr sz="2000" spc="10" dirty="0">
                <a:latin typeface="Verdana"/>
                <a:cs typeface="Verdana"/>
              </a:rPr>
              <a:t>&gt;0)</a:t>
            </a:r>
            <a:endParaRPr sz="2000">
              <a:latin typeface="Verdana"/>
              <a:cs typeface="Verdana"/>
            </a:endParaRPr>
          </a:p>
          <a:p>
            <a:pPr marL="431800" indent="-342900">
              <a:lnSpc>
                <a:spcPct val="100000"/>
              </a:lnSpc>
              <a:spcBef>
                <a:spcPts val="1705"/>
              </a:spcBef>
              <a:buChar char="•"/>
              <a:tabLst>
                <a:tab pos="431165" algn="l"/>
                <a:tab pos="431800" algn="l"/>
              </a:tabLst>
            </a:pPr>
            <a:r>
              <a:rPr sz="2000" dirty="0">
                <a:latin typeface="Verdana"/>
                <a:cs typeface="Verdana"/>
              </a:rPr>
              <a:t>Quindi </a:t>
            </a:r>
            <a:r>
              <a:rPr sz="2000" spc="-5" dirty="0">
                <a:latin typeface="Verdana"/>
                <a:cs typeface="Verdana"/>
              </a:rPr>
              <a:t>corr(</a:t>
            </a:r>
            <a:r>
              <a:rPr sz="2000" i="1" spc="-5" dirty="0">
                <a:latin typeface="Verdana"/>
                <a:cs typeface="Verdana"/>
              </a:rPr>
              <a:t>X</a:t>
            </a:r>
            <a:r>
              <a:rPr sz="1950" i="1" spc="-7" baseline="-21367" dirty="0">
                <a:latin typeface="Verdana"/>
                <a:cs typeface="Verdana"/>
              </a:rPr>
              <a:t>i</a:t>
            </a:r>
            <a:r>
              <a:rPr sz="2000" spc="-5" dirty="0">
                <a:latin typeface="Verdana"/>
                <a:cs typeface="Verdana"/>
              </a:rPr>
              <a:t>,</a:t>
            </a:r>
            <a:r>
              <a:rPr sz="2000" i="1" spc="-5" dirty="0">
                <a:latin typeface="Verdana"/>
                <a:cs typeface="Verdana"/>
              </a:rPr>
              <a:t>u</a:t>
            </a:r>
            <a:r>
              <a:rPr sz="1950" i="1" spc="-7" baseline="-21367" dirty="0">
                <a:latin typeface="Verdana"/>
                <a:cs typeface="Verdana"/>
              </a:rPr>
              <a:t>i</a:t>
            </a:r>
            <a:r>
              <a:rPr sz="2000" spc="-5" dirty="0">
                <a:latin typeface="Verdana"/>
                <a:cs typeface="Verdana"/>
              </a:rPr>
              <a:t>) </a:t>
            </a:r>
            <a:r>
              <a:rPr sz="2000" spc="5" dirty="0">
                <a:latin typeface="Verdana"/>
                <a:cs typeface="Verdana"/>
              </a:rPr>
              <a:t>≠</a:t>
            </a:r>
            <a:r>
              <a:rPr sz="2000" spc="-4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0</a:t>
            </a:r>
            <a:endParaRPr sz="2000">
              <a:latin typeface="Verdana"/>
              <a:cs typeface="Verdana"/>
            </a:endParaRPr>
          </a:p>
          <a:p>
            <a:pPr marL="431800" indent="-342900">
              <a:lnSpc>
                <a:spcPts val="2480"/>
              </a:lnSpc>
              <a:spcBef>
                <a:spcPts val="985"/>
              </a:spcBef>
              <a:buChar char="•"/>
              <a:tabLst>
                <a:tab pos="431165" algn="l"/>
                <a:tab pos="431800" algn="l"/>
                <a:tab pos="1696720" algn="l"/>
              </a:tabLst>
            </a:pPr>
            <a:r>
              <a:rPr sz="2000" spc="-5" dirty="0">
                <a:latin typeface="Verdana"/>
                <a:cs typeface="Verdana"/>
              </a:rPr>
              <a:t>Quindi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4050" i="1" spc="-750" baseline="3086" dirty="0">
                <a:latin typeface="Symbol"/>
                <a:cs typeface="Symbol"/>
              </a:rPr>
              <a:t></a:t>
            </a:r>
            <a:r>
              <a:rPr sz="3900" spc="-750" baseline="21367" dirty="0">
                <a:latin typeface="Times New Roman"/>
                <a:cs typeface="Times New Roman"/>
              </a:rPr>
              <a:t>ˆ	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distorto </a:t>
            </a:r>
            <a:r>
              <a:rPr sz="2000" dirty="0">
                <a:latin typeface="Verdana"/>
                <a:cs typeface="Verdana"/>
              </a:rPr>
              <a:t>e</a:t>
            </a:r>
            <a:r>
              <a:rPr sz="2000" spc="-4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inconsistente.</a:t>
            </a:r>
            <a:endParaRPr sz="2000">
              <a:latin typeface="Verdana"/>
              <a:cs typeface="Verdana"/>
            </a:endParaRPr>
          </a:p>
          <a:p>
            <a:pPr marL="1487805">
              <a:lnSpc>
                <a:spcPts val="1040"/>
              </a:lnSpc>
            </a:pPr>
            <a:r>
              <a:rPr sz="1500" spc="-10" dirty="0">
                <a:latin typeface="Times New Roman"/>
                <a:cs typeface="Times New Roman"/>
              </a:rPr>
              <a:t>1</a:t>
            </a:r>
            <a:endParaRPr sz="1500">
              <a:latin typeface="Times New Roman"/>
              <a:cs typeface="Times New Roman"/>
            </a:endParaRPr>
          </a:p>
          <a:p>
            <a:pPr marL="431800" marR="189230" indent="-342900">
              <a:lnSpc>
                <a:spcPct val="100000"/>
              </a:lnSpc>
              <a:spcBef>
                <a:spcPts val="1260"/>
              </a:spcBef>
              <a:buFont typeface="Verdana"/>
              <a:buChar char="•"/>
              <a:tabLst>
                <a:tab pos="431165" algn="l"/>
                <a:tab pos="431800" algn="l"/>
              </a:tabLst>
            </a:pPr>
            <a:r>
              <a:rPr sz="2000" i="1" spc="-5" dirty="0">
                <a:latin typeface="Verdana"/>
                <a:cs typeface="Verdana"/>
              </a:rPr>
              <a:t>Esempio</a:t>
            </a:r>
            <a:r>
              <a:rPr sz="2000" spc="-5" dirty="0">
                <a:latin typeface="Verdana"/>
                <a:cs typeface="Verdana"/>
              </a:rPr>
              <a:t>: </a:t>
            </a:r>
            <a:r>
              <a:rPr sz="2000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distretto </a:t>
            </a:r>
            <a:r>
              <a:rPr sz="2000" dirty="0">
                <a:latin typeface="Verdana"/>
                <a:cs typeface="Verdana"/>
              </a:rPr>
              <a:t>con risultati </a:t>
            </a:r>
            <a:r>
              <a:rPr sz="2000" spc="-5" dirty="0">
                <a:latin typeface="Verdana"/>
                <a:cs typeface="Verdana"/>
              </a:rPr>
              <a:t>particolarmente </a:t>
            </a:r>
            <a:r>
              <a:rPr sz="2000" dirty="0">
                <a:latin typeface="Verdana"/>
                <a:cs typeface="Verdana"/>
              </a:rPr>
              <a:t>negativi  </a:t>
            </a:r>
            <a:r>
              <a:rPr sz="2000" spc="-5" dirty="0">
                <a:latin typeface="Verdana"/>
                <a:cs typeface="Verdana"/>
              </a:rPr>
              <a:t>dato </a:t>
            </a:r>
            <a:r>
              <a:rPr sz="2000" i="1" dirty="0">
                <a:latin typeface="Verdana"/>
                <a:cs typeface="Verdana"/>
              </a:rPr>
              <a:t>STR </a:t>
            </a:r>
            <a:r>
              <a:rPr sz="2000" spc="5" dirty="0">
                <a:latin typeface="Verdana"/>
                <a:cs typeface="Verdana"/>
              </a:rPr>
              <a:t>(</a:t>
            </a:r>
            <a:r>
              <a:rPr sz="2000" i="1" spc="5" dirty="0">
                <a:latin typeface="Verdana"/>
                <a:cs typeface="Verdana"/>
              </a:rPr>
              <a:t>u</a:t>
            </a:r>
            <a:r>
              <a:rPr sz="1950" i="1" spc="7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negativo) </a:t>
            </a:r>
            <a:r>
              <a:rPr sz="2000" spc="-5" dirty="0">
                <a:latin typeface="Verdana"/>
                <a:cs typeface="Verdana"/>
              </a:rPr>
              <a:t>riceve risorse </a:t>
            </a:r>
            <a:r>
              <a:rPr sz="2000" dirty="0">
                <a:latin typeface="Verdana"/>
                <a:cs typeface="Verdana"/>
              </a:rPr>
              <a:t>aggiuntive, che  abbassano </a:t>
            </a:r>
            <a:r>
              <a:rPr sz="2000" spc="-5" dirty="0">
                <a:latin typeface="Verdana"/>
                <a:cs typeface="Verdana"/>
              </a:rPr>
              <a:t>il </a:t>
            </a:r>
            <a:r>
              <a:rPr sz="2000" dirty="0">
                <a:latin typeface="Verdana"/>
                <a:cs typeface="Verdana"/>
              </a:rPr>
              <a:t>suo </a:t>
            </a:r>
            <a:r>
              <a:rPr sz="2000" i="1" dirty="0">
                <a:latin typeface="Verdana"/>
                <a:cs typeface="Verdana"/>
              </a:rPr>
              <a:t>STR</a:t>
            </a:r>
            <a:r>
              <a:rPr sz="2000" dirty="0">
                <a:latin typeface="Verdana"/>
                <a:cs typeface="Verdana"/>
              </a:rPr>
              <a:t>; </a:t>
            </a:r>
            <a:r>
              <a:rPr sz="2000" spc="-5" dirty="0">
                <a:latin typeface="Verdana"/>
                <a:cs typeface="Verdana"/>
              </a:rPr>
              <a:t>quindi </a:t>
            </a:r>
            <a:r>
              <a:rPr sz="2000" i="1" dirty="0">
                <a:latin typeface="Verdana"/>
                <a:cs typeface="Verdana"/>
              </a:rPr>
              <a:t>STR</a:t>
            </a:r>
            <a:r>
              <a:rPr sz="1950" i="1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e </a:t>
            </a:r>
            <a:r>
              <a:rPr sz="2000" i="1" spc="5" dirty="0">
                <a:latin typeface="Verdana"/>
                <a:cs typeface="Verdana"/>
              </a:rPr>
              <a:t>u</a:t>
            </a:r>
            <a:r>
              <a:rPr sz="1950" i="1" spc="7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sono</a:t>
            </a:r>
            <a:r>
              <a:rPr sz="2000" spc="34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correlati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342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95"/>
              </a:spcBef>
            </a:pPr>
            <a:r>
              <a:rPr i="0" spc="-10" dirty="0">
                <a:latin typeface="Verdana"/>
                <a:cs typeface="Verdana"/>
              </a:rPr>
              <a:t>Soluzioni </a:t>
            </a:r>
            <a:r>
              <a:rPr i="0" spc="-5" dirty="0">
                <a:latin typeface="Verdana"/>
                <a:cs typeface="Verdana"/>
              </a:rPr>
              <a:t>alla </a:t>
            </a:r>
            <a:r>
              <a:rPr i="0" spc="-10" dirty="0">
                <a:latin typeface="Verdana"/>
                <a:cs typeface="Verdana"/>
              </a:rPr>
              <a:t>distorsione da </a:t>
            </a:r>
            <a:r>
              <a:rPr i="0" spc="-5" dirty="0">
                <a:latin typeface="Verdana"/>
                <a:cs typeface="Verdana"/>
              </a:rPr>
              <a:t>causalità  </a:t>
            </a:r>
            <a:r>
              <a:rPr i="0" spc="-10" dirty="0">
                <a:latin typeface="Verdana"/>
                <a:cs typeface="Verdana"/>
              </a:rPr>
              <a:t>simultanea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9-</a:t>
            </a:r>
            <a:fld id="{81D60167-4931-47E6-BA6A-407CBD079E47}" type="slidenum">
              <a:rPr dirty="0"/>
              <a:t>25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32740" y="1630807"/>
            <a:ext cx="8174990" cy="3653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78485" marR="100330" indent="-515620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578485" algn="l"/>
                <a:tab pos="579120" algn="l"/>
              </a:tabLst>
            </a:pPr>
            <a:r>
              <a:rPr sz="2000" spc="-5" dirty="0">
                <a:latin typeface="Verdana"/>
                <a:cs typeface="Verdana"/>
              </a:rPr>
              <a:t>Eseguire </a:t>
            </a:r>
            <a:r>
              <a:rPr sz="2000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esperimento casualizzato </a:t>
            </a:r>
            <a:r>
              <a:rPr sz="2000" dirty="0">
                <a:latin typeface="Verdana"/>
                <a:cs typeface="Verdana"/>
              </a:rPr>
              <a:t>controllato. </a:t>
            </a:r>
            <a:r>
              <a:rPr sz="2000" spc="-5" dirty="0">
                <a:latin typeface="Verdana"/>
                <a:cs typeface="Verdana"/>
              </a:rPr>
              <a:t>Siccome  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1950" i="1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viene </a:t>
            </a:r>
            <a:r>
              <a:rPr sz="2000" spc="-5" dirty="0">
                <a:latin typeface="Verdana"/>
                <a:cs typeface="Verdana"/>
              </a:rPr>
              <a:t>scelto </a:t>
            </a:r>
            <a:r>
              <a:rPr sz="2000" dirty="0">
                <a:latin typeface="Verdana"/>
                <a:cs typeface="Verdana"/>
              </a:rPr>
              <a:t>a caso </a:t>
            </a:r>
            <a:r>
              <a:rPr sz="2000" spc="-5" dirty="0">
                <a:latin typeface="Verdana"/>
                <a:cs typeface="Verdana"/>
              </a:rPr>
              <a:t>dallo sperimentatore, </a:t>
            </a:r>
            <a:r>
              <a:rPr sz="2000" dirty="0">
                <a:latin typeface="Verdana"/>
                <a:cs typeface="Verdana"/>
              </a:rPr>
              <a:t>non vi è  </a:t>
            </a:r>
            <a:r>
              <a:rPr sz="2000" spc="-5" dirty="0">
                <a:latin typeface="Verdana"/>
                <a:cs typeface="Verdana"/>
              </a:rPr>
              <a:t>feedback dalla variabile </a:t>
            </a:r>
            <a:r>
              <a:rPr sz="2000" dirty="0">
                <a:latin typeface="Verdana"/>
                <a:cs typeface="Verdana"/>
              </a:rPr>
              <a:t>risultante su </a:t>
            </a: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(ipotizzando </a:t>
            </a:r>
            <a:r>
              <a:rPr sz="2000" dirty="0">
                <a:latin typeface="Verdana"/>
                <a:cs typeface="Verdana"/>
              </a:rPr>
              <a:t>una  </a:t>
            </a:r>
            <a:r>
              <a:rPr sz="2000" spc="-5" dirty="0">
                <a:latin typeface="Verdana"/>
                <a:cs typeface="Verdana"/>
              </a:rPr>
              <a:t>perfetta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corrispondenza).</a:t>
            </a:r>
            <a:endParaRPr sz="2000">
              <a:latin typeface="Verdana"/>
              <a:cs typeface="Verdana"/>
            </a:endParaRPr>
          </a:p>
          <a:p>
            <a:pPr marL="578485" marR="68580" indent="-515620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578485" algn="l"/>
                <a:tab pos="579120" algn="l"/>
              </a:tabLst>
            </a:pPr>
            <a:r>
              <a:rPr sz="2000" spc="-5" dirty="0">
                <a:latin typeface="Verdana"/>
                <a:cs typeface="Verdana"/>
              </a:rPr>
              <a:t>Sviluppare </a:t>
            </a:r>
            <a:r>
              <a:rPr sz="2000" dirty="0">
                <a:latin typeface="Verdana"/>
                <a:cs typeface="Verdana"/>
              </a:rPr>
              <a:t>e </a:t>
            </a:r>
            <a:r>
              <a:rPr sz="2000" spc="-5" dirty="0">
                <a:latin typeface="Verdana"/>
                <a:cs typeface="Verdana"/>
              </a:rPr>
              <a:t>stimare </a:t>
            </a:r>
            <a:r>
              <a:rPr sz="2000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modello completo di entrambe le  direzioni di causalità.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l’idea alla base di molti  macromodelli (per esempio </a:t>
            </a:r>
            <a:r>
              <a:rPr sz="2000" spc="-10" dirty="0">
                <a:latin typeface="Verdana"/>
                <a:cs typeface="Verdana"/>
              </a:rPr>
              <a:t>la </a:t>
            </a:r>
            <a:r>
              <a:rPr sz="2000" spc="-5" dirty="0">
                <a:latin typeface="Verdana"/>
                <a:cs typeface="Verdana"/>
              </a:rPr>
              <a:t>Federal Reserve Bank-USA).  </a:t>
            </a:r>
            <a:r>
              <a:rPr sz="2000" i="1" spc="-5" dirty="0">
                <a:latin typeface="Verdana"/>
                <a:cs typeface="Verdana"/>
              </a:rPr>
              <a:t>Questo </a:t>
            </a:r>
            <a:r>
              <a:rPr sz="2000" i="1" dirty="0">
                <a:latin typeface="Verdana"/>
                <a:cs typeface="Verdana"/>
              </a:rPr>
              <a:t>nella pratica è </a:t>
            </a:r>
            <a:r>
              <a:rPr sz="2000" i="1" spc="-5" dirty="0">
                <a:latin typeface="Verdana"/>
                <a:cs typeface="Verdana"/>
              </a:rPr>
              <a:t>estremamente</a:t>
            </a:r>
            <a:r>
              <a:rPr sz="2000" i="1" spc="-120" dirty="0">
                <a:latin typeface="Verdana"/>
                <a:cs typeface="Verdana"/>
              </a:rPr>
              <a:t> </a:t>
            </a:r>
            <a:r>
              <a:rPr sz="2000" i="1" spc="-5" dirty="0">
                <a:latin typeface="Verdana"/>
                <a:cs typeface="Verdana"/>
              </a:rPr>
              <a:t>difficile</a:t>
            </a:r>
            <a:r>
              <a:rPr sz="2000" spc="-5" dirty="0"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  <a:p>
            <a:pPr marL="578485" marR="225425" indent="-515620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578485" algn="l"/>
                <a:tab pos="579120" algn="l"/>
                <a:tab pos="1728470" algn="l"/>
              </a:tabLst>
            </a:pPr>
            <a:r>
              <a:rPr sz="2000" dirty="0">
                <a:latin typeface="Verdana"/>
                <a:cs typeface="Verdana"/>
              </a:rPr>
              <a:t>Usare </a:t>
            </a:r>
            <a:r>
              <a:rPr sz="2000" spc="-5" dirty="0">
                <a:latin typeface="Verdana"/>
                <a:cs typeface="Verdana"/>
              </a:rPr>
              <a:t>regressione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variabili </a:t>
            </a:r>
            <a:r>
              <a:rPr sz="2000" dirty="0">
                <a:latin typeface="Verdana"/>
                <a:cs typeface="Verdana"/>
              </a:rPr>
              <a:t>strumentali </a:t>
            </a:r>
            <a:r>
              <a:rPr sz="2000" spc="-5" dirty="0">
                <a:latin typeface="Verdana"/>
                <a:cs typeface="Verdana"/>
              </a:rPr>
              <a:t>per stimare  l’effetto	</a:t>
            </a:r>
            <a:r>
              <a:rPr sz="2000" dirty="0">
                <a:latin typeface="Verdana"/>
                <a:cs typeface="Verdana"/>
              </a:rPr>
              <a:t>causale </a:t>
            </a:r>
            <a:r>
              <a:rPr sz="2000" spc="-5" dirty="0">
                <a:latin typeface="Verdana"/>
                <a:cs typeface="Verdana"/>
              </a:rPr>
              <a:t>di interesse (effetto di </a:t>
            </a:r>
            <a:r>
              <a:rPr sz="2000" i="1" dirty="0">
                <a:latin typeface="Verdana"/>
                <a:cs typeface="Verdana"/>
              </a:rPr>
              <a:t>X </a:t>
            </a:r>
            <a:r>
              <a:rPr sz="2000" dirty="0">
                <a:latin typeface="Verdana"/>
                <a:cs typeface="Verdana"/>
              </a:rPr>
              <a:t>su </a:t>
            </a:r>
            <a:r>
              <a:rPr sz="2000" i="1" dirty="0">
                <a:latin typeface="Verdana"/>
                <a:cs typeface="Verdana"/>
              </a:rPr>
              <a:t>Y</a:t>
            </a:r>
            <a:r>
              <a:rPr sz="2000" dirty="0">
                <a:latin typeface="Verdana"/>
                <a:cs typeface="Verdana"/>
              </a:rPr>
              <a:t>,</a:t>
            </a:r>
            <a:r>
              <a:rPr sz="2000" spc="-9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ignorando  l’effetto di </a:t>
            </a:r>
            <a:r>
              <a:rPr sz="2000" i="1" dirty="0">
                <a:latin typeface="Verdana"/>
                <a:cs typeface="Verdana"/>
              </a:rPr>
              <a:t>Y </a:t>
            </a:r>
            <a:r>
              <a:rPr sz="2000" dirty="0">
                <a:latin typeface="Verdana"/>
                <a:cs typeface="Verdana"/>
              </a:rPr>
              <a:t>su</a:t>
            </a:r>
            <a:r>
              <a:rPr sz="2000" spc="-40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2000" dirty="0">
                <a:latin typeface="Verdana"/>
                <a:cs typeface="Verdana"/>
              </a:rPr>
              <a:t>).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437" y="177165"/>
            <a:ext cx="8001000" cy="918585"/>
          </a:xfrm>
          <a:prstGeom prst="rect">
            <a:avLst/>
          </a:prstGeom>
        </p:spPr>
        <p:txBody>
          <a:bodyPr vert="horz" wrap="square" lIns="0" tIns="56261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95"/>
              </a:spcBef>
            </a:pPr>
            <a:r>
              <a:rPr i="0" spc="-5" dirty="0">
                <a:latin typeface="Verdana"/>
                <a:cs typeface="Verdana"/>
              </a:rPr>
              <a:t>Validità interna </a:t>
            </a:r>
            <a:r>
              <a:rPr i="0" spc="-10" dirty="0">
                <a:latin typeface="Verdana"/>
                <a:cs typeface="Verdana"/>
              </a:rPr>
              <a:t>ed esterna quando </a:t>
            </a:r>
            <a:r>
              <a:rPr i="0" spc="-5" dirty="0">
                <a:latin typeface="Verdana"/>
                <a:cs typeface="Verdana"/>
              </a:rPr>
              <a:t>la  </a:t>
            </a:r>
            <a:r>
              <a:rPr i="0" spc="-10" dirty="0">
                <a:latin typeface="Verdana"/>
                <a:cs typeface="Verdana"/>
              </a:rPr>
              <a:t>regressione </a:t>
            </a:r>
            <a:r>
              <a:rPr i="0" spc="-5" dirty="0">
                <a:latin typeface="Verdana"/>
                <a:cs typeface="Verdana"/>
              </a:rPr>
              <a:t>è </a:t>
            </a:r>
            <a:r>
              <a:rPr i="0" spc="-10" dirty="0">
                <a:latin typeface="Verdana"/>
                <a:cs typeface="Verdana"/>
              </a:rPr>
              <a:t>usata per </a:t>
            </a:r>
            <a:r>
              <a:rPr i="0" spc="-5" dirty="0">
                <a:latin typeface="Verdana"/>
                <a:cs typeface="Verdana"/>
              </a:rPr>
              <a:t>le </a:t>
            </a:r>
            <a:r>
              <a:rPr i="0" spc="-10" dirty="0" err="1">
                <a:latin typeface="Verdana"/>
                <a:cs typeface="Verdana"/>
              </a:rPr>
              <a:t>previsioni</a:t>
            </a:r>
            <a:r>
              <a:rPr i="0" spc="-10" dirty="0">
                <a:latin typeface="Verdana"/>
                <a:cs typeface="Verdana"/>
              </a:rPr>
              <a:t>  </a:t>
            </a:r>
            <a:endParaRPr i="0" spc="-5" dirty="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23165" y="2864748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2" y="0"/>
                </a:lnTo>
              </a:path>
            </a:pathLst>
          </a:custGeom>
          <a:ln w="163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32867" y="1632330"/>
            <a:ext cx="8654415" cy="4549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marR="10033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80365" algn="l"/>
                <a:tab pos="381000" algn="l"/>
              </a:tabLst>
            </a:pPr>
            <a:r>
              <a:rPr sz="2400" spc="-5" dirty="0">
                <a:latin typeface="Verdana"/>
                <a:cs typeface="Verdana"/>
              </a:rPr>
              <a:t>Previsione </a:t>
            </a:r>
            <a:r>
              <a:rPr sz="2400" dirty="0">
                <a:latin typeface="Verdana"/>
                <a:cs typeface="Verdana"/>
              </a:rPr>
              <a:t>e </a:t>
            </a:r>
            <a:r>
              <a:rPr sz="2400" spc="-5" dirty="0">
                <a:latin typeface="Verdana"/>
                <a:cs typeface="Verdana"/>
              </a:rPr>
              <a:t>stima degli effetti causali sono obbiettivi  piuttosto</a:t>
            </a:r>
            <a:r>
              <a:rPr sz="2400" spc="4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diversi.</a:t>
            </a:r>
            <a:endParaRPr sz="2400">
              <a:latin typeface="Verdana"/>
              <a:cs typeface="Verdana"/>
            </a:endParaRPr>
          </a:p>
          <a:p>
            <a:pPr marL="381000" indent="-342900">
              <a:lnSpc>
                <a:spcPts val="2845"/>
              </a:lnSpc>
              <a:spcBef>
                <a:spcPts val="575"/>
              </a:spcBef>
              <a:buChar char="•"/>
              <a:tabLst>
                <a:tab pos="380365" algn="l"/>
                <a:tab pos="381000" algn="l"/>
              </a:tabLst>
            </a:pPr>
            <a:r>
              <a:rPr sz="2400" spc="-5" dirty="0">
                <a:latin typeface="Verdana"/>
                <a:cs typeface="Verdana"/>
              </a:rPr>
              <a:t>Per </a:t>
            </a:r>
            <a:r>
              <a:rPr sz="2400" spc="-10" dirty="0">
                <a:latin typeface="Verdana"/>
                <a:cs typeface="Verdana"/>
              </a:rPr>
              <a:t>la</a:t>
            </a:r>
            <a:r>
              <a:rPr sz="240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previsione,</a:t>
            </a:r>
            <a:endParaRPr sz="2400">
              <a:latin typeface="Verdana"/>
              <a:cs typeface="Verdana"/>
            </a:endParaRPr>
          </a:p>
          <a:p>
            <a:pPr marL="849630" lvl="1" indent="-354965">
              <a:lnSpc>
                <a:spcPts val="3085"/>
              </a:lnSpc>
              <a:buSzPct val="76923"/>
              <a:buFont typeface="Verdana"/>
              <a:buChar char="–"/>
              <a:tabLst>
                <a:tab pos="849630" algn="l"/>
                <a:tab pos="850265" algn="l"/>
              </a:tabLst>
            </a:pPr>
            <a:r>
              <a:rPr sz="2600" i="1" spc="-25" dirty="0">
                <a:latin typeface="Times New Roman"/>
                <a:cs typeface="Times New Roman"/>
              </a:rPr>
              <a:t>R</a:t>
            </a:r>
            <a:r>
              <a:rPr sz="2250" spc="-37" baseline="42592" dirty="0">
                <a:latin typeface="Times New Roman"/>
                <a:cs typeface="Times New Roman"/>
              </a:rPr>
              <a:t>2</a:t>
            </a:r>
            <a:r>
              <a:rPr sz="3000" spc="-37" baseline="1388" dirty="0">
                <a:latin typeface="Verdana"/>
                <a:cs typeface="Verdana"/>
              </a:rPr>
              <a:t>è </a:t>
            </a:r>
            <a:r>
              <a:rPr sz="3000" spc="-7" baseline="1388" dirty="0">
                <a:latin typeface="Verdana"/>
                <a:cs typeface="Verdana"/>
              </a:rPr>
              <a:t>importante (molto!)</a:t>
            </a:r>
            <a:endParaRPr sz="3000" baseline="1388">
              <a:latin typeface="Verdana"/>
              <a:cs typeface="Verdana"/>
            </a:endParaRPr>
          </a:p>
          <a:p>
            <a:pPr marL="781685" lvl="1" indent="-287020">
              <a:lnSpc>
                <a:spcPct val="100000"/>
              </a:lnSpc>
              <a:spcBef>
                <a:spcPts val="305"/>
              </a:spcBef>
              <a:buChar char="–"/>
              <a:tabLst>
                <a:tab pos="782320" algn="l"/>
              </a:tabLst>
            </a:pPr>
            <a:r>
              <a:rPr sz="2000" dirty="0">
                <a:latin typeface="Verdana"/>
                <a:cs typeface="Verdana"/>
              </a:rPr>
              <a:t>La </a:t>
            </a:r>
            <a:r>
              <a:rPr sz="2000" spc="-5" dirty="0">
                <a:latin typeface="Verdana"/>
                <a:cs typeface="Verdana"/>
              </a:rPr>
              <a:t>distorsione da variabili omesse </a:t>
            </a:r>
            <a:r>
              <a:rPr sz="2000" dirty="0">
                <a:latin typeface="Verdana"/>
                <a:cs typeface="Verdana"/>
              </a:rPr>
              <a:t>non è un</a:t>
            </a:r>
            <a:r>
              <a:rPr sz="2000" spc="-7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problema!</a:t>
            </a:r>
            <a:endParaRPr sz="2000">
              <a:latin typeface="Verdana"/>
              <a:cs typeface="Verdana"/>
            </a:endParaRPr>
          </a:p>
          <a:p>
            <a:pPr marL="781685" marR="17780" lvl="1" indent="-287020">
              <a:lnSpc>
                <a:spcPct val="100000"/>
              </a:lnSpc>
              <a:spcBef>
                <a:spcPts val="480"/>
              </a:spcBef>
              <a:buChar char="–"/>
              <a:tabLst>
                <a:tab pos="782320" algn="l"/>
              </a:tabLst>
            </a:pPr>
            <a:r>
              <a:rPr sz="2000" spc="-5" dirty="0">
                <a:latin typeface="Verdana"/>
                <a:cs typeface="Verdana"/>
              </a:rPr>
              <a:t>L’interpretazione dei coefficienti </a:t>
            </a:r>
            <a:r>
              <a:rPr sz="2000" dirty="0">
                <a:latin typeface="Verdana"/>
                <a:cs typeface="Verdana"/>
              </a:rPr>
              <a:t>nei </a:t>
            </a:r>
            <a:r>
              <a:rPr sz="2000" spc="-5" dirty="0">
                <a:latin typeface="Verdana"/>
                <a:cs typeface="Verdana"/>
              </a:rPr>
              <a:t>modelli di previsione </a:t>
            </a:r>
            <a:r>
              <a:rPr sz="2000" dirty="0">
                <a:latin typeface="Verdana"/>
                <a:cs typeface="Verdana"/>
              </a:rPr>
              <a:t>non  è </a:t>
            </a:r>
            <a:r>
              <a:rPr sz="2000" spc="-5" dirty="0">
                <a:latin typeface="Verdana"/>
                <a:cs typeface="Verdana"/>
              </a:rPr>
              <a:t>importante </a:t>
            </a:r>
            <a:r>
              <a:rPr sz="2000" dirty="0">
                <a:latin typeface="Verdana"/>
                <a:cs typeface="Verdana"/>
              </a:rPr>
              <a:t>– </a:t>
            </a:r>
            <a:r>
              <a:rPr sz="2000" spc="-5" dirty="0">
                <a:latin typeface="Verdana"/>
                <a:cs typeface="Verdana"/>
              </a:rPr>
              <a:t>ciò </a:t>
            </a:r>
            <a:r>
              <a:rPr sz="2000" dirty="0">
                <a:latin typeface="Verdana"/>
                <a:cs typeface="Verdana"/>
              </a:rPr>
              <a:t>che conta sono un buon adattamento e</a:t>
            </a:r>
            <a:r>
              <a:rPr sz="2000" spc="-20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un  </a:t>
            </a:r>
            <a:r>
              <a:rPr sz="2000" spc="-5" dirty="0">
                <a:latin typeface="Verdana"/>
                <a:cs typeface="Verdana"/>
              </a:rPr>
              <a:t>modello </a:t>
            </a:r>
            <a:r>
              <a:rPr sz="2000" dirty="0">
                <a:latin typeface="Verdana"/>
                <a:cs typeface="Verdana"/>
              </a:rPr>
              <a:t>che si </a:t>
            </a:r>
            <a:r>
              <a:rPr sz="2000" spc="-5" dirty="0">
                <a:latin typeface="Verdana"/>
                <a:cs typeface="Verdana"/>
              </a:rPr>
              <a:t>possa ritenere “affidabile” per la propria  applicazione</a:t>
            </a:r>
            <a:endParaRPr sz="2000">
              <a:latin typeface="Verdana"/>
              <a:cs typeface="Verdana"/>
            </a:endParaRPr>
          </a:p>
          <a:p>
            <a:pPr marL="781685" lvl="1" indent="-287020">
              <a:lnSpc>
                <a:spcPct val="100000"/>
              </a:lnSpc>
              <a:spcBef>
                <a:spcPts val="480"/>
              </a:spcBef>
              <a:buChar char="–"/>
              <a:tabLst>
                <a:tab pos="782320" algn="l"/>
              </a:tabLst>
            </a:pPr>
            <a:r>
              <a:rPr sz="2000" dirty="0">
                <a:latin typeface="Verdana"/>
                <a:cs typeface="Verdana"/>
              </a:rPr>
              <a:t>La </a:t>
            </a:r>
            <a:r>
              <a:rPr sz="2000" spc="-5" dirty="0">
                <a:latin typeface="Verdana"/>
                <a:cs typeface="Verdana"/>
              </a:rPr>
              <a:t>validità esterna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fondamentale: il modello </a:t>
            </a:r>
            <a:r>
              <a:rPr sz="2000" dirty="0">
                <a:latin typeface="Verdana"/>
                <a:cs typeface="Verdana"/>
              </a:rPr>
              <a:t>stimato con</a:t>
            </a:r>
            <a:endParaRPr sz="2000">
              <a:latin typeface="Verdana"/>
              <a:cs typeface="Verdana"/>
            </a:endParaRPr>
          </a:p>
          <a:p>
            <a:pPr marL="781685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dati storici deve </a:t>
            </a:r>
            <a:r>
              <a:rPr sz="2000" dirty="0">
                <a:latin typeface="Verdana"/>
                <a:cs typeface="Verdana"/>
              </a:rPr>
              <a:t>mantenersi </a:t>
            </a:r>
            <a:r>
              <a:rPr sz="2000" spc="-5" dirty="0">
                <a:latin typeface="Verdana"/>
                <a:cs typeface="Verdana"/>
              </a:rPr>
              <a:t>valido per il </a:t>
            </a:r>
            <a:r>
              <a:rPr sz="2000" dirty="0">
                <a:latin typeface="Verdana"/>
                <a:cs typeface="Verdana"/>
              </a:rPr>
              <a:t>futuro</a:t>
            </a:r>
            <a:r>
              <a:rPr sz="2000" spc="-6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(immediato)</a:t>
            </a:r>
            <a:endParaRPr sz="2000">
              <a:latin typeface="Verdana"/>
              <a:cs typeface="Verdana"/>
            </a:endParaRPr>
          </a:p>
          <a:p>
            <a:pPr marL="781685" marR="666115" lvl="1" indent="-287020">
              <a:lnSpc>
                <a:spcPct val="100000"/>
              </a:lnSpc>
              <a:spcBef>
                <a:spcPts val="484"/>
              </a:spcBef>
              <a:buChar char="–"/>
              <a:tabLst>
                <a:tab pos="782320" algn="l"/>
              </a:tabLst>
            </a:pPr>
            <a:r>
              <a:rPr sz="2000" dirty="0">
                <a:latin typeface="Verdana"/>
                <a:cs typeface="Verdana"/>
              </a:rPr>
              <a:t>La </a:t>
            </a:r>
            <a:r>
              <a:rPr sz="2000" spc="-5" dirty="0">
                <a:latin typeface="Verdana"/>
                <a:cs typeface="Verdana"/>
              </a:rPr>
              <a:t>previsione </a:t>
            </a:r>
            <a:r>
              <a:rPr sz="2000" dirty="0">
                <a:latin typeface="Verdana"/>
                <a:cs typeface="Verdana"/>
              </a:rPr>
              <a:t>verrà </a:t>
            </a:r>
            <a:r>
              <a:rPr sz="2000" spc="-5" dirty="0">
                <a:latin typeface="Verdana"/>
                <a:cs typeface="Verdana"/>
              </a:rPr>
              <a:t>trattata in seguito </a:t>
            </a:r>
            <a:r>
              <a:rPr sz="2000" dirty="0">
                <a:latin typeface="Verdana"/>
                <a:cs typeface="Verdana"/>
              </a:rPr>
              <a:t>con i </a:t>
            </a:r>
            <a:r>
              <a:rPr sz="2000" spc="-5" dirty="0">
                <a:latin typeface="Verdana"/>
                <a:cs typeface="Verdana"/>
              </a:rPr>
              <a:t>dati da serie  </a:t>
            </a:r>
            <a:r>
              <a:rPr sz="2000" dirty="0">
                <a:latin typeface="Verdana"/>
                <a:cs typeface="Verdana"/>
              </a:rPr>
              <a:t>storiche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9-</a:t>
            </a:r>
            <a:fld id="{81D60167-4931-47E6-BA6A-407CBD079E47}" type="slidenum">
              <a:rPr dirty="0"/>
              <a:t>26</a:t>
            </a:fld>
            <a:endParaRPr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437" y="177165"/>
            <a:ext cx="8001000" cy="1349472"/>
          </a:xfrm>
          <a:prstGeom prst="rect">
            <a:avLst/>
          </a:prstGeom>
        </p:spPr>
        <p:txBody>
          <a:bodyPr vert="horz" wrap="square" lIns="0" tIns="56261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95"/>
              </a:spcBef>
            </a:pPr>
            <a:r>
              <a:rPr i="0" spc="-5" dirty="0">
                <a:latin typeface="Verdana"/>
                <a:cs typeface="Verdana"/>
              </a:rPr>
              <a:t>Applicare la validità interna </a:t>
            </a:r>
            <a:r>
              <a:rPr i="0" spc="-10" dirty="0">
                <a:latin typeface="Verdana"/>
                <a:cs typeface="Verdana"/>
              </a:rPr>
              <a:t>ed esterna:  punteggio nei </a:t>
            </a:r>
            <a:r>
              <a:rPr i="0" spc="-5" dirty="0">
                <a:latin typeface="Verdana"/>
                <a:cs typeface="Verdana"/>
              </a:rPr>
              <a:t>test e </a:t>
            </a:r>
            <a:r>
              <a:rPr i="0" spc="-10" dirty="0">
                <a:latin typeface="Verdana"/>
                <a:cs typeface="Verdana"/>
              </a:rPr>
              <a:t>dimensioni </a:t>
            </a:r>
            <a:r>
              <a:rPr i="0" spc="-5" dirty="0">
                <a:latin typeface="Verdana"/>
                <a:cs typeface="Verdana"/>
              </a:rPr>
              <a:t>delle  </a:t>
            </a:r>
            <a:r>
              <a:rPr i="0" spc="-10" dirty="0" err="1">
                <a:latin typeface="Verdana"/>
                <a:cs typeface="Verdana"/>
              </a:rPr>
              <a:t>classi</a:t>
            </a:r>
            <a:r>
              <a:rPr i="0" spc="-10" dirty="0">
                <a:latin typeface="Verdana"/>
                <a:cs typeface="Verdana"/>
              </a:rPr>
              <a:t> </a:t>
            </a:r>
            <a:r>
              <a:rPr i="0" spc="-5" dirty="0">
                <a:latin typeface="Verdana"/>
                <a:cs typeface="Verdana"/>
              </a:rPr>
              <a:t>(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9-</a:t>
            </a:r>
            <a:fld id="{81D60167-4931-47E6-BA6A-407CBD079E47}" type="slidenum">
              <a:rPr dirty="0"/>
              <a:t>27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74370" y="1804796"/>
            <a:ext cx="8126730" cy="3841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0096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Verdana"/>
                <a:cs typeface="Verdana"/>
              </a:rPr>
              <a:t>Obiettivo: valutare </a:t>
            </a:r>
            <a:r>
              <a:rPr sz="2400" spc="-5" dirty="0">
                <a:latin typeface="Verdana"/>
                <a:cs typeface="Verdana"/>
              </a:rPr>
              <a:t>le </a:t>
            </a:r>
            <a:r>
              <a:rPr sz="2400" spc="-10" dirty="0">
                <a:latin typeface="Verdana"/>
                <a:cs typeface="Verdana"/>
              </a:rPr>
              <a:t>minacce </a:t>
            </a:r>
            <a:r>
              <a:rPr sz="2400" spc="-5" dirty="0">
                <a:latin typeface="Verdana"/>
                <a:cs typeface="Verdana"/>
              </a:rPr>
              <a:t>alla </a:t>
            </a:r>
            <a:r>
              <a:rPr sz="2400" spc="-10" dirty="0">
                <a:latin typeface="Verdana"/>
                <a:cs typeface="Verdana"/>
              </a:rPr>
              <a:t>validità </a:t>
            </a:r>
            <a:r>
              <a:rPr sz="2400" spc="-15" dirty="0">
                <a:latin typeface="Verdana"/>
                <a:cs typeface="Verdana"/>
              </a:rPr>
              <a:t>interna  </a:t>
            </a:r>
            <a:r>
              <a:rPr sz="2400" dirty="0">
                <a:latin typeface="Verdana"/>
                <a:cs typeface="Verdana"/>
              </a:rPr>
              <a:t>ed </a:t>
            </a:r>
            <a:r>
              <a:rPr sz="2400" spc="-5" dirty="0">
                <a:latin typeface="Verdana"/>
                <a:cs typeface="Verdana"/>
              </a:rPr>
              <a:t>esterna dell’analisi empirica dei dati </a:t>
            </a:r>
            <a:r>
              <a:rPr sz="2400" dirty="0">
                <a:latin typeface="Verdana"/>
                <a:cs typeface="Verdana"/>
              </a:rPr>
              <a:t>sui  punteggi nei </a:t>
            </a:r>
            <a:r>
              <a:rPr sz="2400" spc="-5" dirty="0">
                <a:latin typeface="Verdana"/>
                <a:cs typeface="Verdana"/>
              </a:rPr>
              <a:t>test della</a:t>
            </a:r>
            <a:r>
              <a:rPr sz="2400" spc="5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California.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Verdana"/>
              <a:buChar char="•"/>
            </a:pPr>
            <a:endParaRPr sz="33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Verdana"/>
                <a:cs typeface="Verdana"/>
              </a:rPr>
              <a:t>Validità</a:t>
            </a:r>
            <a:r>
              <a:rPr sz="2400" spc="3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esterna</a:t>
            </a:r>
            <a:endParaRPr sz="2400">
              <a:latin typeface="Verdana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470"/>
              </a:spcBef>
              <a:buChar char="–"/>
              <a:tabLst>
                <a:tab pos="756920" algn="l"/>
              </a:tabLst>
            </a:pPr>
            <a:r>
              <a:rPr sz="2000" spc="-5" dirty="0">
                <a:latin typeface="Verdana"/>
                <a:cs typeface="Verdana"/>
              </a:rPr>
              <a:t>Confrontare </a:t>
            </a:r>
            <a:r>
              <a:rPr sz="2000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risultati </a:t>
            </a:r>
            <a:r>
              <a:rPr sz="2000" spc="-10" dirty="0">
                <a:latin typeface="Verdana"/>
                <a:cs typeface="Verdana"/>
              </a:rPr>
              <a:t>della </a:t>
            </a:r>
            <a:r>
              <a:rPr sz="2000" spc="-5" dirty="0">
                <a:latin typeface="Verdana"/>
                <a:cs typeface="Verdana"/>
              </a:rPr>
              <a:t>California </a:t>
            </a:r>
            <a:r>
              <a:rPr sz="2000" dirty="0">
                <a:latin typeface="Verdana"/>
                <a:cs typeface="Verdana"/>
              </a:rPr>
              <a:t>e </a:t>
            </a:r>
            <a:r>
              <a:rPr sz="2000" spc="-5" dirty="0">
                <a:latin typeface="Verdana"/>
                <a:cs typeface="Verdana"/>
              </a:rPr>
              <a:t>del</a:t>
            </a:r>
            <a:r>
              <a:rPr sz="200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Massachusetts</a:t>
            </a:r>
            <a:endParaRPr sz="2000">
              <a:latin typeface="Verdana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Char char="–"/>
              <a:tabLst>
                <a:tab pos="756920" algn="l"/>
              </a:tabLst>
            </a:pPr>
            <a:r>
              <a:rPr sz="2000" spc="-5" dirty="0">
                <a:latin typeface="Verdana"/>
                <a:cs typeface="Verdana"/>
              </a:rPr>
              <a:t>Riflettere </a:t>
            </a:r>
            <a:r>
              <a:rPr sz="2000" dirty="0">
                <a:latin typeface="Verdana"/>
                <a:cs typeface="Verdana"/>
              </a:rPr>
              <a:t>a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lungo…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8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Verdana"/>
                <a:cs typeface="Verdana"/>
              </a:rPr>
              <a:t>Validità</a:t>
            </a:r>
            <a:r>
              <a:rPr sz="2400" spc="3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interna</a:t>
            </a:r>
            <a:endParaRPr sz="2400">
              <a:latin typeface="Verdana"/>
              <a:cs typeface="Verdana"/>
            </a:endParaRPr>
          </a:p>
          <a:p>
            <a:pPr marL="756285" marR="118745" lvl="1" indent="-287020">
              <a:lnSpc>
                <a:spcPct val="100000"/>
              </a:lnSpc>
              <a:spcBef>
                <a:spcPts val="475"/>
              </a:spcBef>
              <a:buChar char="–"/>
              <a:tabLst>
                <a:tab pos="756920" algn="l"/>
              </a:tabLst>
            </a:pPr>
            <a:r>
              <a:rPr sz="2000" spc="-5" dirty="0">
                <a:latin typeface="Verdana"/>
                <a:cs typeface="Verdana"/>
              </a:rPr>
              <a:t>Esaminare l’elenco delle </a:t>
            </a:r>
            <a:r>
              <a:rPr sz="2000" dirty="0">
                <a:latin typeface="Verdana"/>
                <a:cs typeface="Verdana"/>
              </a:rPr>
              <a:t>cinque </a:t>
            </a:r>
            <a:r>
              <a:rPr sz="2000" spc="-5" dirty="0">
                <a:latin typeface="Verdana"/>
                <a:cs typeface="Verdana"/>
              </a:rPr>
              <a:t>potenziali </a:t>
            </a:r>
            <a:r>
              <a:rPr sz="2000" dirty="0">
                <a:latin typeface="Verdana"/>
                <a:cs typeface="Verdana"/>
              </a:rPr>
              <a:t>minacce </a:t>
            </a:r>
            <a:r>
              <a:rPr sz="2000" spc="-5" dirty="0">
                <a:latin typeface="Verdana"/>
                <a:cs typeface="Verdana"/>
              </a:rPr>
              <a:t>per la  validità interna </a:t>
            </a:r>
            <a:r>
              <a:rPr sz="2000" dirty="0">
                <a:latin typeface="Verdana"/>
                <a:cs typeface="Verdana"/>
              </a:rPr>
              <a:t>e </a:t>
            </a:r>
            <a:r>
              <a:rPr sz="2000" spc="-5" dirty="0">
                <a:latin typeface="Verdana"/>
                <a:cs typeface="Verdana"/>
              </a:rPr>
              <a:t>riflettere </a:t>
            </a:r>
            <a:r>
              <a:rPr sz="2000" dirty="0">
                <a:latin typeface="Verdana"/>
                <a:cs typeface="Verdana"/>
              </a:rPr>
              <a:t>a</a:t>
            </a:r>
            <a:r>
              <a:rPr sz="2000" spc="-4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lungo…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58820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i="0" spc="-5" dirty="0">
                <a:latin typeface="Verdana"/>
                <a:cs typeface="Verdana"/>
              </a:rPr>
              <a:t>Verifica della validità</a:t>
            </a:r>
            <a:r>
              <a:rPr i="0" spc="75" dirty="0">
                <a:latin typeface="Verdana"/>
                <a:cs typeface="Verdana"/>
              </a:rPr>
              <a:t> </a:t>
            </a:r>
            <a:r>
              <a:rPr i="0" spc="-10" dirty="0">
                <a:latin typeface="Verdana"/>
                <a:cs typeface="Verdana"/>
              </a:rPr>
              <a:t>esterna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9-</a:t>
            </a:r>
            <a:fld id="{81D60167-4931-47E6-BA6A-407CBD079E47}" type="slidenum">
              <a:rPr dirty="0"/>
              <a:t>28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632330"/>
            <a:ext cx="8188959" cy="3317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 marR="5080" indent="-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Verdana"/>
                <a:cs typeface="Verdana"/>
              </a:rPr>
              <a:t>Lo </a:t>
            </a:r>
            <a:r>
              <a:rPr sz="2400" spc="-5" dirty="0">
                <a:latin typeface="Verdana"/>
                <a:cs typeface="Verdana"/>
              </a:rPr>
              <a:t>studio sulla California verrà confrontato </a:t>
            </a:r>
            <a:r>
              <a:rPr sz="2400" dirty="0">
                <a:latin typeface="Verdana"/>
                <a:cs typeface="Verdana"/>
              </a:rPr>
              <a:t>a uno che  usa i </a:t>
            </a:r>
            <a:r>
              <a:rPr sz="2400" spc="-5" dirty="0">
                <a:latin typeface="Verdana"/>
                <a:cs typeface="Verdana"/>
              </a:rPr>
              <a:t>dati del</a:t>
            </a:r>
            <a:r>
              <a:rPr sz="2400" spc="3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Massachusetts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3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latin typeface="Verdana"/>
                <a:cs typeface="Verdana"/>
              </a:rPr>
              <a:t>Il </a:t>
            </a:r>
            <a:r>
              <a:rPr sz="2400" b="1" spc="-5" dirty="0">
                <a:latin typeface="Verdana"/>
                <a:cs typeface="Verdana"/>
              </a:rPr>
              <a:t>gruppo di </a:t>
            </a:r>
            <a:r>
              <a:rPr sz="2400" b="1" dirty="0">
                <a:latin typeface="Verdana"/>
                <a:cs typeface="Verdana"/>
              </a:rPr>
              <a:t>dati </a:t>
            </a:r>
            <a:r>
              <a:rPr sz="2400" b="1" spc="-5" dirty="0">
                <a:latin typeface="Verdana"/>
                <a:cs typeface="Verdana"/>
              </a:rPr>
              <a:t>del Massachusetts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Verdana"/>
                <a:cs typeface="Verdana"/>
              </a:rPr>
              <a:t>220 </a:t>
            </a:r>
            <a:r>
              <a:rPr sz="2400" spc="-5" dirty="0">
                <a:latin typeface="Verdana"/>
                <a:cs typeface="Verdana"/>
              </a:rPr>
              <a:t>distretti scolastici</a:t>
            </a:r>
            <a:r>
              <a:rPr sz="2400" spc="8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elementari</a:t>
            </a:r>
            <a:endParaRPr sz="2400">
              <a:latin typeface="Verdana"/>
              <a:cs typeface="Verdana"/>
            </a:endParaRPr>
          </a:p>
          <a:p>
            <a:pPr marL="355600" marR="414655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  <a:tab pos="1355725" algn="l"/>
              </a:tabLst>
            </a:pPr>
            <a:r>
              <a:rPr sz="2400" spc="-5" dirty="0">
                <a:latin typeface="Verdana"/>
                <a:cs typeface="Verdana"/>
              </a:rPr>
              <a:t>Test:	test </a:t>
            </a:r>
            <a:r>
              <a:rPr sz="2400" dirty="0">
                <a:latin typeface="Verdana"/>
                <a:cs typeface="Verdana"/>
              </a:rPr>
              <a:t>MCAS </a:t>
            </a:r>
            <a:r>
              <a:rPr sz="2400" spc="-5" dirty="0">
                <a:latin typeface="Verdana"/>
                <a:cs typeface="Verdana"/>
              </a:rPr>
              <a:t>del </a:t>
            </a:r>
            <a:r>
              <a:rPr sz="2400" dirty="0">
                <a:latin typeface="Verdana"/>
                <a:cs typeface="Verdana"/>
              </a:rPr>
              <a:t>1998 MCAS – </a:t>
            </a:r>
            <a:r>
              <a:rPr sz="2400" spc="-5" dirty="0">
                <a:latin typeface="Verdana"/>
                <a:cs typeface="Verdana"/>
              </a:rPr>
              <a:t>totale quarto  grado </a:t>
            </a:r>
            <a:r>
              <a:rPr sz="2400" dirty="0">
                <a:latin typeface="Verdana"/>
                <a:cs typeface="Verdana"/>
              </a:rPr>
              <a:t>(Matematica + </a:t>
            </a:r>
            <a:r>
              <a:rPr sz="2400" spc="-10" dirty="0">
                <a:latin typeface="Verdana"/>
                <a:cs typeface="Verdana"/>
              </a:rPr>
              <a:t>Inglese </a:t>
            </a:r>
            <a:r>
              <a:rPr sz="2400" dirty="0">
                <a:latin typeface="Verdana"/>
                <a:cs typeface="Verdana"/>
              </a:rPr>
              <a:t>+</a:t>
            </a:r>
            <a:r>
              <a:rPr sz="2400" spc="5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Scienze)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Verdana"/>
                <a:cs typeface="Verdana"/>
              </a:rPr>
              <a:t>Variabili: </a:t>
            </a:r>
            <a:r>
              <a:rPr sz="2400" i="1" spc="-5" dirty="0">
                <a:latin typeface="Verdana"/>
                <a:cs typeface="Verdana"/>
              </a:rPr>
              <a:t>STR</a:t>
            </a:r>
            <a:r>
              <a:rPr sz="2400" spc="-5" dirty="0">
                <a:latin typeface="Verdana"/>
                <a:cs typeface="Verdana"/>
              </a:rPr>
              <a:t>, </a:t>
            </a:r>
            <a:r>
              <a:rPr sz="2400" i="1" spc="-5" dirty="0">
                <a:latin typeface="Verdana"/>
                <a:cs typeface="Verdana"/>
              </a:rPr>
              <a:t>TestScore</a:t>
            </a:r>
            <a:r>
              <a:rPr sz="2400" spc="-5" dirty="0">
                <a:latin typeface="Verdana"/>
                <a:cs typeface="Verdana"/>
              </a:rPr>
              <a:t>, </a:t>
            </a:r>
            <a:r>
              <a:rPr sz="2400" i="1" spc="-5" dirty="0">
                <a:latin typeface="Verdana"/>
                <a:cs typeface="Verdana"/>
              </a:rPr>
              <a:t>PctEL</a:t>
            </a:r>
            <a:r>
              <a:rPr sz="2400" spc="-5" dirty="0">
                <a:latin typeface="Verdana"/>
                <a:cs typeface="Verdana"/>
              </a:rPr>
              <a:t>, </a:t>
            </a:r>
            <a:r>
              <a:rPr sz="2400" i="1" dirty="0">
                <a:latin typeface="Verdana"/>
                <a:cs typeface="Verdana"/>
              </a:rPr>
              <a:t>LunchPct</a:t>
            </a:r>
            <a:r>
              <a:rPr sz="2400" dirty="0">
                <a:latin typeface="Verdana"/>
                <a:cs typeface="Verdana"/>
              </a:rPr>
              <a:t>,</a:t>
            </a:r>
            <a:r>
              <a:rPr sz="2400" spc="55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Income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9413" y="1829169"/>
            <a:ext cx="7752219" cy="32282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342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95"/>
              </a:spcBef>
            </a:pPr>
            <a:r>
              <a:rPr i="0" spc="-5" dirty="0">
                <a:latin typeface="Verdana"/>
                <a:cs typeface="Verdana"/>
              </a:rPr>
              <a:t>I </a:t>
            </a:r>
            <a:r>
              <a:rPr i="0" spc="-10" dirty="0">
                <a:latin typeface="Verdana"/>
                <a:cs typeface="Verdana"/>
              </a:rPr>
              <a:t>dati del </a:t>
            </a:r>
            <a:r>
              <a:rPr i="0" spc="-5" dirty="0">
                <a:latin typeface="Verdana"/>
                <a:cs typeface="Verdana"/>
              </a:rPr>
              <a:t>Massachusetts: riepilogo delle  statistiche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9-</a:t>
            </a:r>
            <a:fld id="{81D60167-4931-47E6-BA6A-407CBD079E47}" type="slidenum">
              <a:rPr dirty="0"/>
              <a:t>29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205358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i="0" spc="-10" dirty="0">
                <a:latin typeface="Verdana"/>
                <a:cs typeface="Verdana"/>
              </a:rPr>
              <a:t>Sommario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9-</a:t>
            </a: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546377"/>
            <a:ext cx="7269480" cy="448881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469900" algn="l"/>
              </a:tabLst>
            </a:pPr>
            <a:r>
              <a:rPr sz="2800" spc="-5" dirty="0">
                <a:latin typeface="Verdana"/>
                <a:cs typeface="Verdana"/>
              </a:rPr>
              <a:t>Validità </a:t>
            </a:r>
            <a:r>
              <a:rPr sz="2800" spc="-15" dirty="0">
                <a:latin typeface="Verdana"/>
                <a:cs typeface="Verdana"/>
              </a:rPr>
              <a:t>interna </a:t>
            </a:r>
            <a:r>
              <a:rPr sz="2800" spc="-5" dirty="0">
                <a:latin typeface="Verdana"/>
                <a:cs typeface="Verdana"/>
              </a:rPr>
              <a:t>ed</a:t>
            </a:r>
            <a:r>
              <a:rPr sz="2800" spc="75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esterna</a:t>
            </a:r>
            <a:endParaRPr sz="2800">
              <a:latin typeface="Verdana"/>
              <a:cs typeface="Verdana"/>
            </a:endParaRPr>
          </a:p>
          <a:p>
            <a:pPr marL="469900" indent="-45720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469900" algn="l"/>
              </a:tabLst>
            </a:pPr>
            <a:r>
              <a:rPr sz="2800" spc="-5" dirty="0">
                <a:latin typeface="Verdana"/>
                <a:cs typeface="Verdana"/>
              </a:rPr>
              <a:t>Minacce alla validità</a:t>
            </a:r>
            <a:r>
              <a:rPr sz="2800" spc="125" dirty="0">
                <a:latin typeface="Verdana"/>
                <a:cs typeface="Verdana"/>
              </a:rPr>
              <a:t> </a:t>
            </a:r>
            <a:r>
              <a:rPr sz="2800" spc="-15" dirty="0">
                <a:latin typeface="Verdana"/>
                <a:cs typeface="Verdana"/>
              </a:rPr>
              <a:t>interna</a:t>
            </a:r>
            <a:endParaRPr sz="2800">
              <a:latin typeface="Verdana"/>
              <a:cs typeface="Verdana"/>
            </a:endParaRPr>
          </a:p>
          <a:p>
            <a:pPr marL="1045844" lvl="1" indent="-462280">
              <a:lnSpc>
                <a:spcPct val="100000"/>
              </a:lnSpc>
              <a:spcBef>
                <a:spcPts val="580"/>
              </a:spcBef>
              <a:buAutoNum type="alphaLcParenR"/>
              <a:tabLst>
                <a:tab pos="1046480" algn="l"/>
              </a:tabLst>
            </a:pPr>
            <a:r>
              <a:rPr sz="2400" spc="-5" dirty="0">
                <a:latin typeface="Verdana"/>
                <a:cs typeface="Verdana"/>
              </a:rPr>
              <a:t>Distorsione da </a:t>
            </a:r>
            <a:r>
              <a:rPr sz="2400" spc="-10" dirty="0">
                <a:latin typeface="Verdana"/>
                <a:cs typeface="Verdana"/>
              </a:rPr>
              <a:t>variabili</a:t>
            </a:r>
            <a:r>
              <a:rPr sz="2400" spc="114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omesse</a:t>
            </a:r>
            <a:endParaRPr sz="2400">
              <a:latin typeface="Verdana"/>
              <a:cs typeface="Verdana"/>
            </a:endParaRPr>
          </a:p>
          <a:p>
            <a:pPr marL="1045844" marR="621665" lvl="1" indent="-462280">
              <a:lnSpc>
                <a:spcPct val="100000"/>
              </a:lnSpc>
              <a:spcBef>
                <a:spcPts val="575"/>
              </a:spcBef>
              <a:buAutoNum type="alphaLcParenR"/>
              <a:tabLst>
                <a:tab pos="1046480" algn="l"/>
              </a:tabLst>
            </a:pPr>
            <a:r>
              <a:rPr sz="2400" spc="-5" dirty="0">
                <a:latin typeface="Verdana"/>
                <a:cs typeface="Verdana"/>
              </a:rPr>
              <a:t>Incorretta specificazione della forma  </a:t>
            </a:r>
            <a:r>
              <a:rPr sz="2400" dirty="0">
                <a:latin typeface="Verdana"/>
                <a:cs typeface="Verdana"/>
              </a:rPr>
              <a:t>funzionale</a:t>
            </a:r>
            <a:endParaRPr sz="2400">
              <a:latin typeface="Verdana"/>
              <a:cs typeface="Verdana"/>
            </a:endParaRPr>
          </a:p>
          <a:p>
            <a:pPr marL="1045844" lvl="1" indent="-462280">
              <a:lnSpc>
                <a:spcPct val="100000"/>
              </a:lnSpc>
              <a:spcBef>
                <a:spcPts val="575"/>
              </a:spcBef>
              <a:buAutoNum type="alphaLcParenR"/>
              <a:tabLst>
                <a:tab pos="1045844" algn="l"/>
                <a:tab pos="1046480" algn="l"/>
              </a:tabLst>
            </a:pPr>
            <a:r>
              <a:rPr sz="2400" spc="-5" dirty="0">
                <a:latin typeface="Verdana"/>
                <a:cs typeface="Verdana"/>
              </a:rPr>
              <a:t>Distorsione da errori nelle</a:t>
            </a:r>
            <a:r>
              <a:rPr sz="2400" spc="10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variabili</a:t>
            </a:r>
            <a:endParaRPr sz="2400">
              <a:latin typeface="Verdana"/>
              <a:cs typeface="Verdana"/>
            </a:endParaRPr>
          </a:p>
          <a:p>
            <a:pPr marL="1045844" marR="5080" lvl="1" indent="-462280">
              <a:lnSpc>
                <a:spcPct val="100000"/>
              </a:lnSpc>
              <a:spcBef>
                <a:spcPts val="580"/>
              </a:spcBef>
              <a:buAutoNum type="alphaLcParenR"/>
              <a:tabLst>
                <a:tab pos="1046480" algn="l"/>
              </a:tabLst>
            </a:pPr>
            <a:r>
              <a:rPr sz="2400" spc="-5" dirty="0">
                <a:latin typeface="Verdana"/>
                <a:cs typeface="Verdana"/>
              </a:rPr>
              <a:t>Distorsione da dati </a:t>
            </a:r>
            <a:r>
              <a:rPr sz="2400" dirty="0">
                <a:latin typeface="Verdana"/>
                <a:cs typeface="Verdana"/>
              </a:rPr>
              <a:t>mancanti e </a:t>
            </a:r>
            <a:r>
              <a:rPr sz="2400" spc="-5" dirty="0">
                <a:latin typeface="Verdana"/>
                <a:cs typeface="Verdana"/>
              </a:rPr>
              <a:t>selezione  campionaria</a:t>
            </a:r>
            <a:endParaRPr sz="2400">
              <a:latin typeface="Verdana"/>
              <a:cs typeface="Verdana"/>
            </a:endParaRPr>
          </a:p>
          <a:p>
            <a:pPr marL="1045844" lvl="1" indent="-462280">
              <a:lnSpc>
                <a:spcPct val="100000"/>
              </a:lnSpc>
              <a:spcBef>
                <a:spcPts val="575"/>
              </a:spcBef>
              <a:buAutoNum type="alphaLcParenR"/>
              <a:tabLst>
                <a:tab pos="1046480" algn="l"/>
              </a:tabLst>
            </a:pPr>
            <a:r>
              <a:rPr sz="2400" spc="-5" dirty="0">
                <a:latin typeface="Verdana"/>
                <a:cs typeface="Verdana"/>
              </a:rPr>
              <a:t>Distorsione da causalità</a:t>
            </a:r>
            <a:r>
              <a:rPr sz="2400" spc="7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simultanea</a:t>
            </a:r>
            <a:endParaRPr sz="2400">
              <a:latin typeface="Verdana"/>
              <a:cs typeface="Verdana"/>
            </a:endParaRPr>
          </a:p>
          <a:p>
            <a:pPr marL="469900" indent="-45720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469900" algn="l"/>
              </a:tabLst>
            </a:pPr>
            <a:r>
              <a:rPr sz="2800" spc="-5" dirty="0">
                <a:latin typeface="Verdana"/>
                <a:cs typeface="Verdana"/>
              </a:rPr>
              <a:t>Applicazione ai </a:t>
            </a:r>
            <a:r>
              <a:rPr sz="2800" spc="-10" dirty="0">
                <a:latin typeface="Verdana"/>
                <a:cs typeface="Verdana"/>
              </a:rPr>
              <a:t>punteggi </a:t>
            </a:r>
            <a:r>
              <a:rPr sz="2800" spc="-5" dirty="0">
                <a:latin typeface="Verdana"/>
                <a:cs typeface="Verdana"/>
              </a:rPr>
              <a:t>nei</a:t>
            </a:r>
            <a:r>
              <a:rPr sz="2800" spc="7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test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81443" y="346334"/>
            <a:ext cx="7179588" cy="53248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83540" y="5746496"/>
            <a:ext cx="636778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Verdana"/>
                <a:cs typeface="Verdana"/>
              </a:rPr>
              <a:t>Punteggi </a:t>
            </a:r>
            <a:r>
              <a:rPr sz="2000" spc="-5" dirty="0">
                <a:latin typeface="Verdana"/>
                <a:cs typeface="Verdana"/>
              </a:rPr>
              <a:t>rispetto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reddito </a:t>
            </a:r>
            <a:r>
              <a:rPr sz="2000" dirty="0">
                <a:latin typeface="Verdana"/>
                <a:cs typeface="Verdana"/>
              </a:rPr>
              <a:t>e </a:t>
            </a:r>
            <a:r>
              <a:rPr sz="2000" spc="-5" dirty="0">
                <a:latin typeface="Verdana"/>
                <a:cs typeface="Verdana"/>
              </a:rPr>
              <a:t>rette di regressione:  dati del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Massachusetts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9-</a:t>
            </a:r>
            <a:fld id="{81D60167-4931-47E6-BA6A-407CBD079E47}" type="slidenum">
              <a:rPr dirty="0"/>
              <a:t>30</a:t>
            </a:fld>
            <a:endParaRPr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1459" y="332231"/>
            <a:ext cx="8028432" cy="59375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9-</a:t>
            </a:r>
            <a:fld id="{81D60167-4931-47E6-BA6A-407CBD079E47}" type="slidenum">
              <a:rPr dirty="0"/>
              <a:t>31</a:t>
            </a:fld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725" y="405384"/>
            <a:ext cx="8850830" cy="3436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83540" y="4324350"/>
            <a:ext cx="7613650" cy="1736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3848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Verdana"/>
                <a:cs typeface="Verdana"/>
              </a:rPr>
              <a:t>Che </a:t>
            </a:r>
            <a:r>
              <a:rPr sz="2000" spc="-5" dirty="0">
                <a:latin typeface="Verdana"/>
                <a:cs typeface="Verdana"/>
              </a:rPr>
              <a:t>somiglianza </a:t>
            </a:r>
            <a:r>
              <a:rPr sz="2000" dirty="0">
                <a:latin typeface="Verdana"/>
                <a:cs typeface="Verdana"/>
              </a:rPr>
              <a:t>esiste </a:t>
            </a:r>
            <a:r>
              <a:rPr sz="2000" spc="-5" dirty="0">
                <a:latin typeface="Verdana"/>
                <a:cs typeface="Verdana"/>
              </a:rPr>
              <a:t>tra </a:t>
            </a:r>
            <a:r>
              <a:rPr sz="2000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risultati di Massachusetts </a:t>
            </a:r>
            <a:r>
              <a:rPr sz="2000" dirty="0">
                <a:latin typeface="Verdana"/>
                <a:cs typeface="Verdana"/>
              </a:rPr>
              <a:t>e  </a:t>
            </a:r>
            <a:r>
              <a:rPr sz="2000" spc="-5" dirty="0">
                <a:latin typeface="Verdana"/>
                <a:cs typeface="Verdana"/>
              </a:rPr>
              <a:t>California </a:t>
            </a:r>
            <a:r>
              <a:rPr sz="2000" dirty="0">
                <a:latin typeface="Verdana"/>
                <a:cs typeface="Verdana"/>
              </a:rPr>
              <a:t>?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484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Verdana"/>
                <a:cs typeface="Verdana"/>
              </a:rPr>
              <a:t>Funzione logaritmica rispetto </a:t>
            </a:r>
            <a:r>
              <a:rPr sz="2000" dirty="0">
                <a:latin typeface="Verdana"/>
                <a:cs typeface="Verdana"/>
              </a:rPr>
              <a:t>a funzione cubica </a:t>
            </a:r>
            <a:r>
              <a:rPr sz="2000" spc="-5" dirty="0">
                <a:latin typeface="Verdana"/>
                <a:cs typeface="Verdana"/>
              </a:rPr>
              <a:t>per</a:t>
            </a:r>
            <a:r>
              <a:rPr sz="2000" spc="-105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STR</a:t>
            </a:r>
            <a:r>
              <a:rPr sz="2000" dirty="0">
                <a:latin typeface="Verdana"/>
                <a:cs typeface="Verdana"/>
              </a:rPr>
              <a:t>?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Verdana"/>
                <a:cs typeface="Verdana"/>
              </a:rPr>
              <a:t>Evidenza di </a:t>
            </a:r>
            <a:r>
              <a:rPr sz="2000" dirty="0">
                <a:latin typeface="Verdana"/>
                <a:cs typeface="Verdana"/>
              </a:rPr>
              <a:t>non </a:t>
            </a:r>
            <a:r>
              <a:rPr sz="2000" spc="-5" dirty="0">
                <a:latin typeface="Verdana"/>
                <a:cs typeface="Verdana"/>
              </a:rPr>
              <a:t>linearità nella relazione</a:t>
            </a:r>
            <a:r>
              <a:rPr sz="2000" spc="5" dirty="0">
                <a:latin typeface="Verdana"/>
                <a:cs typeface="Verdana"/>
              </a:rPr>
              <a:t> </a:t>
            </a:r>
            <a:r>
              <a:rPr sz="2000" i="1" spc="-5" dirty="0">
                <a:latin typeface="Verdana"/>
                <a:cs typeface="Verdana"/>
              </a:rPr>
              <a:t>TestScore</a:t>
            </a:r>
            <a:r>
              <a:rPr sz="2000" spc="-5" dirty="0">
                <a:latin typeface="Verdana"/>
                <a:cs typeface="Verdana"/>
              </a:rPr>
              <a:t>-</a:t>
            </a:r>
            <a:r>
              <a:rPr sz="2000" i="1" spc="-5" dirty="0">
                <a:latin typeface="Verdana"/>
                <a:cs typeface="Verdana"/>
              </a:rPr>
              <a:t>STR</a:t>
            </a:r>
            <a:r>
              <a:rPr sz="2000" spc="-5" dirty="0">
                <a:latin typeface="Verdana"/>
                <a:cs typeface="Verdana"/>
              </a:rPr>
              <a:t>?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0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Verdana"/>
                <a:cs typeface="Verdana"/>
              </a:rPr>
              <a:t>Esiste </a:t>
            </a:r>
            <a:r>
              <a:rPr sz="2000" dirty="0">
                <a:latin typeface="Verdana"/>
                <a:cs typeface="Verdana"/>
              </a:rPr>
              <a:t>una </a:t>
            </a:r>
            <a:r>
              <a:rPr sz="2000" spc="-5" dirty="0">
                <a:latin typeface="Verdana"/>
                <a:cs typeface="Verdana"/>
              </a:rPr>
              <a:t>significativa interazione</a:t>
            </a:r>
            <a:r>
              <a:rPr sz="2000" spc="-80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HiEL</a:t>
            </a:r>
            <a:r>
              <a:rPr sz="2000" dirty="0">
                <a:latin typeface="kiloji - P"/>
                <a:cs typeface="kiloji - P"/>
              </a:rPr>
              <a:t>×</a:t>
            </a:r>
            <a:r>
              <a:rPr sz="2000" i="1" dirty="0">
                <a:latin typeface="Verdana"/>
                <a:cs typeface="Verdana"/>
              </a:rPr>
              <a:t>STR</a:t>
            </a:r>
            <a:r>
              <a:rPr sz="2000" dirty="0">
                <a:latin typeface="Verdana"/>
                <a:cs typeface="Verdana"/>
              </a:rPr>
              <a:t>?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9-</a:t>
            </a:r>
            <a:fld id="{81D60167-4931-47E6-BA6A-407CBD079E47}" type="slidenum">
              <a:rPr dirty="0"/>
              <a:t>32</a:t>
            </a:fld>
            <a:endParaRPr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236601"/>
            <a:ext cx="825436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Verdana"/>
                <a:cs typeface="Verdana"/>
              </a:rPr>
              <a:t>Effetti previsti di una </a:t>
            </a:r>
            <a:r>
              <a:rPr sz="2400" b="1" spc="-10" dirty="0">
                <a:latin typeface="Verdana"/>
                <a:cs typeface="Verdana"/>
              </a:rPr>
              <a:t>riduzione </a:t>
            </a:r>
            <a:r>
              <a:rPr sz="2400" b="1" spc="-5" dirty="0">
                <a:latin typeface="Verdana"/>
                <a:cs typeface="Verdana"/>
              </a:rPr>
              <a:t>delle </a:t>
            </a:r>
            <a:r>
              <a:rPr sz="2400" b="1" spc="-10" dirty="0">
                <a:latin typeface="Verdana"/>
                <a:cs typeface="Verdana"/>
              </a:rPr>
              <a:t>dimensioni  </a:t>
            </a:r>
            <a:r>
              <a:rPr sz="2400" b="1" spc="-5" dirty="0">
                <a:latin typeface="Verdana"/>
                <a:cs typeface="Verdana"/>
              </a:rPr>
              <a:t>delle classi di specificazione lineare</a:t>
            </a:r>
            <a:r>
              <a:rPr sz="2400" b="1" spc="75" dirty="0"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2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latin typeface="Verdana"/>
                <a:cs typeface="Verdana"/>
              </a:rPr>
              <a:t>per </a:t>
            </a:r>
            <a:r>
              <a:rPr sz="2400" b="1" dirty="0">
                <a:latin typeface="Verdana"/>
                <a:cs typeface="Verdana"/>
              </a:rPr>
              <a:t>il</a:t>
            </a:r>
            <a:r>
              <a:rPr sz="2400" b="1" spc="5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Massachusetts: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9-</a:t>
            </a:r>
            <a:fld id="{81D60167-4931-47E6-BA6A-407CBD079E47}" type="slidenum">
              <a:rPr dirty="0"/>
              <a:t>33</a:t>
            </a:fld>
            <a:endParaRPr dirty="0"/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91894" y="1570456"/>
            <a:ext cx="662305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6070" marR="125730" indent="-268605">
              <a:lnSpc>
                <a:spcPct val="120000"/>
              </a:lnSpc>
              <a:spcBef>
                <a:spcPts val="100"/>
              </a:spcBef>
              <a:tabLst>
                <a:tab pos="1294130" algn="l"/>
                <a:tab pos="2991485" algn="l"/>
                <a:tab pos="4852670" algn="l"/>
              </a:tabLst>
            </a:pPr>
            <a:r>
              <a:rPr sz="2000" dirty="0">
                <a:latin typeface="Verdana"/>
                <a:cs typeface="Verdana"/>
              </a:rPr>
              <a:t>= 744,0 – 0,64</a:t>
            </a:r>
            <a:r>
              <a:rPr sz="2000" i="1" dirty="0">
                <a:latin typeface="Verdana"/>
                <a:cs typeface="Verdana"/>
              </a:rPr>
              <a:t>STR </a:t>
            </a:r>
            <a:r>
              <a:rPr sz="2000" dirty="0">
                <a:latin typeface="Verdana"/>
                <a:cs typeface="Verdana"/>
              </a:rPr>
              <a:t>– 0,437</a:t>
            </a:r>
            <a:r>
              <a:rPr sz="2000" i="1" dirty="0">
                <a:latin typeface="Verdana"/>
                <a:cs typeface="Verdana"/>
              </a:rPr>
              <a:t>PctEL </a:t>
            </a:r>
            <a:r>
              <a:rPr sz="2000" dirty="0">
                <a:latin typeface="Verdana"/>
                <a:cs typeface="Verdana"/>
              </a:rPr>
              <a:t>–</a:t>
            </a:r>
            <a:r>
              <a:rPr sz="2000" spc="-114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0,582</a:t>
            </a:r>
            <a:r>
              <a:rPr sz="2000" i="1" dirty="0">
                <a:latin typeface="Verdana"/>
                <a:cs typeface="Verdana"/>
              </a:rPr>
              <a:t>LunchPct  </a:t>
            </a:r>
            <a:r>
              <a:rPr sz="2000" spc="-5" dirty="0">
                <a:latin typeface="Verdana"/>
                <a:cs typeface="Verdana"/>
              </a:rPr>
              <a:t>(21,3)	(0,27)	(0,303)	(0,097)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50">
              <a:latin typeface="Verdana"/>
              <a:cs typeface="Verdana"/>
            </a:endParaRPr>
          </a:p>
          <a:p>
            <a:pPr marL="30607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– 3,07</a:t>
            </a:r>
            <a:r>
              <a:rPr sz="2000" i="1" dirty="0">
                <a:latin typeface="Verdana"/>
                <a:cs typeface="Verdana"/>
              </a:rPr>
              <a:t>Income </a:t>
            </a:r>
            <a:r>
              <a:rPr sz="2000" spc="5" dirty="0">
                <a:latin typeface="Verdana"/>
                <a:cs typeface="Verdana"/>
              </a:rPr>
              <a:t>+ </a:t>
            </a:r>
            <a:r>
              <a:rPr sz="2000" dirty="0">
                <a:latin typeface="Verdana"/>
                <a:cs typeface="Verdana"/>
              </a:rPr>
              <a:t>0,164</a:t>
            </a:r>
            <a:r>
              <a:rPr sz="2000" i="1" dirty="0">
                <a:latin typeface="Verdana"/>
                <a:cs typeface="Verdana"/>
              </a:rPr>
              <a:t>Income</a:t>
            </a:r>
            <a:r>
              <a:rPr sz="1950" baseline="25641" dirty="0">
                <a:latin typeface="Verdana"/>
                <a:cs typeface="Verdana"/>
              </a:rPr>
              <a:t>2 </a:t>
            </a:r>
            <a:r>
              <a:rPr sz="2000" dirty="0">
                <a:latin typeface="Verdana"/>
                <a:cs typeface="Verdana"/>
              </a:rPr>
              <a:t>–</a:t>
            </a:r>
            <a:r>
              <a:rPr sz="2000" spc="-33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0,0022</a:t>
            </a:r>
            <a:r>
              <a:rPr sz="2000" i="1" dirty="0">
                <a:latin typeface="Verdana"/>
                <a:cs typeface="Verdana"/>
              </a:rPr>
              <a:t>Income</a:t>
            </a:r>
            <a:r>
              <a:rPr sz="1950" baseline="25641" dirty="0">
                <a:latin typeface="Verdana"/>
                <a:cs typeface="Verdana"/>
              </a:rPr>
              <a:t>3</a:t>
            </a:r>
            <a:endParaRPr sz="1950" baseline="25641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05707" y="3094101"/>
            <a:ext cx="115824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Verdana"/>
                <a:cs typeface="Verdana"/>
              </a:rPr>
              <a:t>(0,0010)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3540" y="3094101"/>
            <a:ext cx="5063490" cy="14471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79600">
              <a:lnSpc>
                <a:spcPct val="100000"/>
              </a:lnSpc>
              <a:spcBef>
                <a:spcPts val="105"/>
              </a:spcBef>
              <a:tabLst>
                <a:tab pos="3845560" algn="l"/>
              </a:tabLst>
            </a:pPr>
            <a:r>
              <a:rPr sz="2000" spc="-5" dirty="0">
                <a:latin typeface="Verdana"/>
                <a:cs typeface="Verdana"/>
              </a:rPr>
              <a:t>(2,35)	(0,085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5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Verdana"/>
                <a:cs typeface="Verdana"/>
              </a:rPr>
              <a:t>Effetto stimato = -0,64</a:t>
            </a:r>
            <a:r>
              <a:rPr sz="2000" dirty="0">
                <a:latin typeface="kiloji - P"/>
                <a:cs typeface="kiloji - P"/>
              </a:rPr>
              <a:t>×</a:t>
            </a:r>
            <a:r>
              <a:rPr sz="2000" dirty="0">
                <a:latin typeface="Verdana"/>
                <a:cs typeface="Verdana"/>
              </a:rPr>
              <a:t>(-2) =</a:t>
            </a:r>
            <a:r>
              <a:rPr sz="2000" spc="-11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1,28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108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Verdana"/>
                <a:cs typeface="Verdana"/>
              </a:rPr>
              <a:t>Errore </a:t>
            </a:r>
            <a:r>
              <a:rPr sz="2000" dirty="0">
                <a:latin typeface="Verdana"/>
                <a:cs typeface="Verdana"/>
              </a:rPr>
              <a:t>standard = 2</a:t>
            </a:r>
            <a:r>
              <a:rPr sz="2000" dirty="0">
                <a:latin typeface="kiloji - P"/>
                <a:cs typeface="kiloji - P"/>
              </a:rPr>
              <a:t>×</a:t>
            </a:r>
            <a:r>
              <a:rPr sz="2000" dirty="0">
                <a:latin typeface="Verdana"/>
                <a:cs typeface="Verdana"/>
              </a:rPr>
              <a:t>0,27 =</a:t>
            </a:r>
            <a:r>
              <a:rPr sz="2000" spc="-8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0,54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87266" y="4658105"/>
            <a:ext cx="13335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spc="20" dirty="0">
                <a:latin typeface="Verdana"/>
                <a:cs typeface="Verdana"/>
              </a:rPr>
              <a:t>2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18996" y="4648961"/>
            <a:ext cx="431101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92835" algn="l"/>
              </a:tabLst>
            </a:pPr>
            <a:r>
              <a:rPr sz="2000" b="1" i="1" dirty="0">
                <a:latin typeface="Verdana"/>
                <a:cs typeface="Verdana"/>
              </a:rPr>
              <a:t>NOTA</a:t>
            </a:r>
            <a:r>
              <a:rPr sz="2000" b="1" dirty="0">
                <a:latin typeface="Verdana"/>
                <a:cs typeface="Verdana"/>
              </a:rPr>
              <a:t>:	</a:t>
            </a:r>
            <a:r>
              <a:rPr sz="2000" dirty="0">
                <a:latin typeface="Verdana"/>
                <a:cs typeface="Verdana"/>
              </a:rPr>
              <a:t>var(</a:t>
            </a:r>
            <a:r>
              <a:rPr sz="2000" i="1" dirty="0">
                <a:latin typeface="Verdana"/>
                <a:cs typeface="Verdana"/>
              </a:rPr>
              <a:t>aY</a:t>
            </a:r>
            <a:r>
              <a:rPr sz="2000" dirty="0">
                <a:latin typeface="Verdana"/>
                <a:cs typeface="Verdana"/>
              </a:rPr>
              <a:t>) = </a:t>
            </a:r>
            <a:r>
              <a:rPr sz="2000" i="1" dirty="0">
                <a:latin typeface="Verdana"/>
                <a:cs typeface="Verdana"/>
              </a:rPr>
              <a:t>a </a:t>
            </a:r>
            <a:r>
              <a:rPr sz="2000" dirty="0">
                <a:latin typeface="Verdana"/>
                <a:cs typeface="Verdana"/>
              </a:rPr>
              <a:t>var(</a:t>
            </a:r>
            <a:r>
              <a:rPr sz="2000" i="1" dirty="0">
                <a:latin typeface="Verdana"/>
                <a:cs typeface="Verdana"/>
              </a:rPr>
              <a:t>Y</a:t>
            </a:r>
            <a:r>
              <a:rPr sz="2000" dirty="0">
                <a:latin typeface="Verdana"/>
                <a:cs typeface="Verdana"/>
              </a:rPr>
              <a:t>);</a:t>
            </a:r>
            <a:r>
              <a:rPr sz="2000" spc="25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SE</a:t>
            </a:r>
            <a:r>
              <a:rPr sz="2000" dirty="0">
                <a:latin typeface="Verdana"/>
                <a:cs typeface="Verdana"/>
              </a:rPr>
              <a:t>(</a:t>
            </a:r>
            <a:r>
              <a:rPr sz="2000" i="1" dirty="0">
                <a:latin typeface="Verdana"/>
                <a:cs typeface="Verdana"/>
              </a:rPr>
              <a:t>a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57113" y="4648961"/>
            <a:ext cx="13620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Verdana"/>
                <a:cs typeface="Verdana"/>
              </a:rPr>
              <a:t>) =</a:t>
            </a:r>
            <a:r>
              <a:rPr sz="2000" spc="-9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|</a:t>
            </a:r>
            <a:r>
              <a:rPr sz="2000" i="1" dirty="0">
                <a:latin typeface="Verdana"/>
                <a:cs typeface="Verdana"/>
              </a:rPr>
              <a:t>a</a:t>
            </a:r>
            <a:r>
              <a:rPr sz="2000" dirty="0">
                <a:latin typeface="Verdana"/>
                <a:cs typeface="Verdana"/>
              </a:rPr>
              <a:t>|</a:t>
            </a:r>
            <a:r>
              <a:rPr sz="2000" i="1" dirty="0">
                <a:latin typeface="Verdana"/>
                <a:cs typeface="Verdana"/>
              </a:rPr>
              <a:t>SE</a:t>
            </a:r>
            <a:r>
              <a:rPr sz="2000" dirty="0">
                <a:latin typeface="Verdana"/>
                <a:cs typeface="Verdana"/>
              </a:rPr>
              <a:t>(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36073" y="4648961"/>
            <a:ext cx="14097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Verdana"/>
                <a:cs typeface="Verdana"/>
              </a:rPr>
              <a:t>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3540" y="5093665"/>
            <a:ext cx="609790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Verdana"/>
                <a:cs typeface="Verdana"/>
              </a:rPr>
              <a:t>95% CI </a:t>
            </a:r>
            <a:r>
              <a:rPr sz="2000" spc="5" dirty="0">
                <a:latin typeface="Verdana"/>
                <a:cs typeface="Verdana"/>
              </a:rPr>
              <a:t>= </a:t>
            </a:r>
            <a:r>
              <a:rPr sz="2000" dirty="0">
                <a:latin typeface="Verdana"/>
                <a:cs typeface="Verdana"/>
              </a:rPr>
              <a:t>1,28 </a:t>
            </a:r>
            <a:r>
              <a:rPr sz="2000" spc="5" dirty="0">
                <a:latin typeface="kiloji - P"/>
                <a:cs typeface="kiloji - P"/>
              </a:rPr>
              <a:t>± </a:t>
            </a:r>
            <a:r>
              <a:rPr sz="2000" dirty="0">
                <a:latin typeface="Verdana"/>
                <a:cs typeface="Verdana"/>
              </a:rPr>
              <a:t>1,96</a:t>
            </a:r>
            <a:r>
              <a:rPr sz="2000" dirty="0">
                <a:latin typeface="kiloji - P"/>
                <a:cs typeface="kiloji - P"/>
              </a:rPr>
              <a:t>×</a:t>
            </a:r>
            <a:r>
              <a:rPr sz="2000" dirty="0">
                <a:latin typeface="Verdana"/>
                <a:cs typeface="Verdana"/>
              </a:rPr>
              <a:t>0,54 </a:t>
            </a:r>
            <a:r>
              <a:rPr sz="2000" spc="5" dirty="0">
                <a:latin typeface="Verdana"/>
                <a:cs typeface="Verdana"/>
              </a:rPr>
              <a:t>= </a:t>
            </a:r>
            <a:r>
              <a:rPr sz="2000" spc="-5" dirty="0">
                <a:latin typeface="Verdana"/>
                <a:cs typeface="Verdana"/>
              </a:rPr>
              <a:t>(0,22,</a:t>
            </a:r>
            <a:r>
              <a:rPr sz="2000" spc="-44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2,34)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8404" y="1554163"/>
            <a:ext cx="1178560" cy="3740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250" i="1" spc="35" dirty="0">
                <a:latin typeface="Times New Roman"/>
                <a:cs typeface="Times New Roman"/>
              </a:rPr>
              <a:t>T</a:t>
            </a:r>
            <a:r>
              <a:rPr sz="2250" i="1" dirty="0">
                <a:latin typeface="Times New Roman"/>
                <a:cs typeface="Times New Roman"/>
              </a:rPr>
              <a:t>e</a:t>
            </a:r>
            <a:r>
              <a:rPr sz="2250" i="1" spc="20" dirty="0">
                <a:latin typeface="Times New Roman"/>
                <a:cs typeface="Times New Roman"/>
              </a:rPr>
              <a:t>stS</a:t>
            </a:r>
            <a:r>
              <a:rPr sz="2250" i="1" dirty="0">
                <a:latin typeface="Times New Roman"/>
                <a:cs typeface="Times New Roman"/>
              </a:rPr>
              <a:t>c</a:t>
            </a:r>
            <a:r>
              <a:rPr sz="2250" i="1" spc="30" dirty="0">
                <a:latin typeface="Times New Roman"/>
                <a:cs typeface="Times New Roman"/>
              </a:rPr>
              <a:t>o</a:t>
            </a:r>
            <a:r>
              <a:rPr sz="2250" i="1" spc="10" dirty="0">
                <a:latin typeface="Times New Roman"/>
                <a:cs typeface="Times New Roman"/>
              </a:rPr>
              <a:t>r</a:t>
            </a:r>
            <a:r>
              <a:rPr sz="2250" i="1" spc="25" dirty="0">
                <a:latin typeface="Times New Roman"/>
                <a:cs typeface="Times New Roman"/>
              </a:rPr>
              <a:t>e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402620" y="4836030"/>
            <a:ext cx="120014" cy="255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500" spc="-10" dirty="0">
                <a:latin typeface="Times New Roman"/>
                <a:cs typeface="Times New Roman"/>
              </a:rPr>
              <a:t>1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297298" y="4502758"/>
            <a:ext cx="13398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15" dirty="0">
                <a:latin typeface="Times New Roman"/>
                <a:cs typeface="Times New Roman"/>
              </a:rPr>
              <a:t>ˆ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233684" y="4594021"/>
            <a:ext cx="191135" cy="4425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700" i="1" spc="-985" dirty="0">
                <a:latin typeface="Symbol"/>
                <a:cs typeface="Symbol"/>
              </a:rPr>
              <a:t></a:t>
            </a:r>
            <a:endParaRPr sz="270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01072" y="4832982"/>
            <a:ext cx="120014" cy="255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500" spc="-10" dirty="0">
                <a:latin typeface="Times New Roman"/>
                <a:cs typeface="Times New Roman"/>
              </a:rPr>
              <a:t>1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595315" y="4499710"/>
            <a:ext cx="13462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10" dirty="0">
                <a:latin typeface="Times New Roman"/>
                <a:cs typeface="Times New Roman"/>
              </a:rPr>
              <a:t>ˆ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531437" y="4590834"/>
            <a:ext cx="192405" cy="4425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700" i="1" spc="-985" dirty="0">
                <a:latin typeface="Symbol"/>
                <a:cs typeface="Symbol"/>
              </a:rPr>
              <a:t></a:t>
            </a:r>
            <a:endParaRPr sz="27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275590"/>
            <a:ext cx="748855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i="0" spc="-5" dirty="0">
                <a:latin typeface="Verdana"/>
                <a:cs typeface="Verdana"/>
              </a:rPr>
              <a:t>Calcolo degli effetti previsti nei modelli </a:t>
            </a:r>
            <a:r>
              <a:rPr sz="2400" i="0" spc="-10" dirty="0">
                <a:latin typeface="Verdana"/>
                <a:cs typeface="Verdana"/>
              </a:rPr>
              <a:t>non  </a:t>
            </a:r>
            <a:r>
              <a:rPr sz="2400" i="0" spc="-5" dirty="0">
                <a:latin typeface="Verdana"/>
                <a:cs typeface="Verdana"/>
              </a:rPr>
              <a:t>lineari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400" b="0" dirty="0">
                <a:latin typeface="Verdana"/>
                <a:cs typeface="Verdana"/>
              </a:rPr>
              <a:t>Si </a:t>
            </a:r>
            <a:r>
              <a:rPr sz="2400" b="0" spc="-5" dirty="0">
                <a:latin typeface="Verdana"/>
                <a:cs typeface="Verdana"/>
              </a:rPr>
              <a:t>utilizzi il metodo </a:t>
            </a:r>
            <a:r>
              <a:rPr sz="2400" b="0" dirty="0">
                <a:latin typeface="Verdana"/>
                <a:cs typeface="Verdana"/>
              </a:rPr>
              <a:t>“prima” e “dopo”</a:t>
            </a:r>
            <a:r>
              <a:rPr sz="2400" b="0" spc="80" dirty="0">
                <a:latin typeface="Verdana"/>
                <a:cs typeface="Verdana"/>
              </a:rPr>
              <a:t> </a:t>
            </a:r>
            <a:r>
              <a:rPr sz="2400" b="0" i="0" dirty="0">
                <a:latin typeface="Verdana"/>
                <a:cs typeface="Verdana"/>
              </a:rPr>
              <a:t>: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9-</a:t>
            </a:r>
            <a:fld id="{81D60167-4931-47E6-BA6A-407CBD079E47}" type="slidenum">
              <a:rPr dirty="0"/>
              <a:t>34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0304" y="1839163"/>
            <a:ext cx="8235315" cy="3964304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610"/>
              </a:spcBef>
            </a:pPr>
            <a:r>
              <a:rPr sz="3375" i="1" spc="30" baseline="12345" dirty="0">
                <a:latin typeface="Times New Roman"/>
                <a:cs typeface="Times New Roman"/>
              </a:rPr>
              <a:t>TestScore </a:t>
            </a:r>
            <a:r>
              <a:rPr sz="2000" dirty="0">
                <a:latin typeface="Verdana"/>
                <a:cs typeface="Verdana"/>
              </a:rPr>
              <a:t>= 655,5 + 12,4</a:t>
            </a:r>
            <a:r>
              <a:rPr sz="2000" i="1" dirty="0">
                <a:latin typeface="Verdana"/>
                <a:cs typeface="Verdana"/>
              </a:rPr>
              <a:t>STR </a:t>
            </a:r>
            <a:r>
              <a:rPr sz="2000" dirty="0">
                <a:latin typeface="Verdana"/>
                <a:cs typeface="Verdana"/>
              </a:rPr>
              <a:t>– 0,680</a:t>
            </a:r>
            <a:r>
              <a:rPr sz="2000" i="1" dirty="0">
                <a:latin typeface="Verdana"/>
                <a:cs typeface="Verdana"/>
              </a:rPr>
              <a:t>STR</a:t>
            </a:r>
            <a:r>
              <a:rPr sz="1950" baseline="25641" dirty="0">
                <a:latin typeface="Verdana"/>
                <a:cs typeface="Verdana"/>
              </a:rPr>
              <a:t>2 </a:t>
            </a:r>
            <a:r>
              <a:rPr sz="2000" dirty="0">
                <a:latin typeface="Verdana"/>
                <a:cs typeface="Verdana"/>
              </a:rPr>
              <a:t>+</a:t>
            </a:r>
            <a:r>
              <a:rPr sz="2000" spc="-39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0,0115</a:t>
            </a:r>
            <a:r>
              <a:rPr sz="2000" i="1" dirty="0">
                <a:latin typeface="Verdana"/>
                <a:cs typeface="Verdana"/>
              </a:rPr>
              <a:t>STR</a:t>
            </a:r>
            <a:r>
              <a:rPr sz="1950" baseline="25641" dirty="0">
                <a:latin typeface="Verdana"/>
                <a:cs typeface="Verdana"/>
              </a:rPr>
              <a:t>3</a:t>
            </a:r>
            <a:endParaRPr sz="1950" baseline="25641">
              <a:latin typeface="Verdana"/>
              <a:cs typeface="Verdana"/>
            </a:endParaRPr>
          </a:p>
          <a:p>
            <a:pPr marL="1351280">
              <a:lnSpc>
                <a:spcPct val="100000"/>
              </a:lnSpc>
              <a:spcBef>
                <a:spcPts val="430"/>
              </a:spcBef>
            </a:pPr>
            <a:r>
              <a:rPr sz="2000" dirty="0">
                <a:latin typeface="Verdana"/>
                <a:cs typeface="Verdana"/>
              </a:rPr>
              <a:t>– 0,434</a:t>
            </a:r>
            <a:r>
              <a:rPr sz="2000" i="1" dirty="0">
                <a:latin typeface="Verdana"/>
                <a:cs typeface="Verdana"/>
              </a:rPr>
              <a:t>PctEL </a:t>
            </a:r>
            <a:r>
              <a:rPr sz="2000" dirty="0">
                <a:latin typeface="Verdana"/>
                <a:cs typeface="Verdana"/>
              </a:rPr>
              <a:t>–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0,587</a:t>
            </a:r>
            <a:r>
              <a:rPr sz="2000" i="1" dirty="0">
                <a:latin typeface="Verdana"/>
                <a:cs typeface="Verdana"/>
              </a:rPr>
              <a:t>LunchPct</a:t>
            </a:r>
            <a:endParaRPr sz="2000">
              <a:latin typeface="Verdana"/>
              <a:cs typeface="Verdana"/>
            </a:endParaRPr>
          </a:p>
          <a:p>
            <a:pPr marL="135128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Verdana"/>
                <a:cs typeface="Verdana"/>
              </a:rPr>
              <a:t>– 3,48</a:t>
            </a:r>
            <a:r>
              <a:rPr sz="2000" i="1" dirty="0">
                <a:latin typeface="Verdana"/>
                <a:cs typeface="Verdana"/>
              </a:rPr>
              <a:t>Income </a:t>
            </a:r>
            <a:r>
              <a:rPr sz="2000" spc="5" dirty="0">
                <a:latin typeface="Verdana"/>
                <a:cs typeface="Verdana"/>
              </a:rPr>
              <a:t>+ </a:t>
            </a:r>
            <a:r>
              <a:rPr sz="2000" dirty="0">
                <a:latin typeface="Verdana"/>
                <a:cs typeface="Verdana"/>
              </a:rPr>
              <a:t>0,174</a:t>
            </a:r>
            <a:r>
              <a:rPr sz="2000" i="1" dirty="0">
                <a:latin typeface="Verdana"/>
                <a:cs typeface="Verdana"/>
              </a:rPr>
              <a:t>Income</a:t>
            </a:r>
            <a:r>
              <a:rPr sz="1950" baseline="25641" dirty="0">
                <a:latin typeface="Verdana"/>
                <a:cs typeface="Verdana"/>
              </a:rPr>
              <a:t>2 </a:t>
            </a:r>
            <a:r>
              <a:rPr sz="2000" dirty="0">
                <a:latin typeface="Verdana"/>
                <a:cs typeface="Verdana"/>
              </a:rPr>
              <a:t>–</a:t>
            </a:r>
            <a:r>
              <a:rPr sz="2000" spc="-30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0,0023</a:t>
            </a:r>
            <a:r>
              <a:rPr sz="2000" i="1" dirty="0">
                <a:latin typeface="Verdana"/>
                <a:cs typeface="Verdana"/>
              </a:rPr>
              <a:t>Income</a:t>
            </a:r>
            <a:r>
              <a:rPr sz="1950" baseline="25641" dirty="0">
                <a:latin typeface="Verdana"/>
                <a:cs typeface="Verdana"/>
              </a:rPr>
              <a:t>3</a:t>
            </a:r>
            <a:endParaRPr sz="1950" baseline="25641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750">
              <a:latin typeface="Verdana"/>
              <a:cs typeface="Verdana"/>
            </a:endParaRPr>
          </a:p>
          <a:p>
            <a:pPr marL="105410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Riduzione </a:t>
            </a:r>
            <a:r>
              <a:rPr sz="2000" dirty="0">
                <a:latin typeface="Verdana"/>
                <a:cs typeface="Verdana"/>
              </a:rPr>
              <a:t>stimata </a:t>
            </a:r>
            <a:r>
              <a:rPr sz="2000" spc="-5" dirty="0">
                <a:latin typeface="Verdana"/>
                <a:cs typeface="Verdana"/>
              </a:rPr>
              <a:t>da </a:t>
            </a:r>
            <a:r>
              <a:rPr sz="2000" dirty="0">
                <a:latin typeface="Verdana"/>
                <a:cs typeface="Verdana"/>
              </a:rPr>
              <a:t>20 studenti a 18</a:t>
            </a:r>
            <a:r>
              <a:rPr sz="2000" spc="-7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:</a:t>
            </a:r>
            <a:endParaRPr sz="2000">
              <a:latin typeface="Verdana"/>
              <a:cs typeface="Verdana"/>
            </a:endParaRPr>
          </a:p>
          <a:p>
            <a:pPr marL="105410">
              <a:lnSpc>
                <a:spcPct val="100000"/>
              </a:lnSpc>
              <a:spcBef>
                <a:spcPts val="220"/>
              </a:spcBef>
              <a:tabLst>
                <a:tab pos="399415" algn="l"/>
              </a:tabLst>
            </a:pPr>
            <a:r>
              <a:rPr sz="2000" spc="-265" dirty="0">
                <a:latin typeface="Arial Black"/>
                <a:cs typeface="Arial Black"/>
              </a:rPr>
              <a:t>Δ	</a:t>
            </a:r>
            <a:r>
              <a:rPr sz="3375" i="1" spc="30" baseline="7407" dirty="0">
                <a:latin typeface="Times New Roman"/>
                <a:cs typeface="Times New Roman"/>
              </a:rPr>
              <a:t>TestScore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spc="-5" dirty="0">
                <a:latin typeface="Verdana"/>
                <a:cs typeface="Verdana"/>
              </a:rPr>
              <a:t>[12,4</a:t>
            </a:r>
            <a:r>
              <a:rPr sz="2000" spc="-5" dirty="0">
                <a:latin typeface="kiloji - P"/>
                <a:cs typeface="kiloji - P"/>
              </a:rPr>
              <a:t>×</a:t>
            </a:r>
            <a:r>
              <a:rPr sz="2000" spc="-5" dirty="0">
                <a:latin typeface="Verdana"/>
                <a:cs typeface="Verdana"/>
              </a:rPr>
              <a:t>20 </a:t>
            </a:r>
            <a:r>
              <a:rPr sz="2000" dirty="0">
                <a:latin typeface="Verdana"/>
                <a:cs typeface="Verdana"/>
              </a:rPr>
              <a:t>– 0,680</a:t>
            </a:r>
            <a:r>
              <a:rPr sz="2000" dirty="0">
                <a:latin typeface="kiloji - P"/>
                <a:cs typeface="kiloji - P"/>
              </a:rPr>
              <a:t>×</a:t>
            </a:r>
            <a:r>
              <a:rPr sz="2000" dirty="0">
                <a:latin typeface="Verdana"/>
                <a:cs typeface="Verdana"/>
              </a:rPr>
              <a:t>20</a:t>
            </a:r>
            <a:r>
              <a:rPr sz="1950" baseline="25641" dirty="0">
                <a:latin typeface="Verdana"/>
                <a:cs typeface="Verdana"/>
              </a:rPr>
              <a:t>2 </a:t>
            </a:r>
            <a:r>
              <a:rPr sz="2000" dirty="0">
                <a:latin typeface="Verdana"/>
                <a:cs typeface="Verdana"/>
              </a:rPr>
              <a:t>+</a:t>
            </a:r>
            <a:r>
              <a:rPr sz="2000" spc="-40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0,0115</a:t>
            </a:r>
            <a:r>
              <a:rPr sz="2000" dirty="0">
                <a:latin typeface="kiloji - P"/>
                <a:cs typeface="kiloji - P"/>
              </a:rPr>
              <a:t>×</a:t>
            </a:r>
            <a:r>
              <a:rPr sz="2000" dirty="0">
                <a:latin typeface="Verdana"/>
                <a:cs typeface="Verdana"/>
              </a:rPr>
              <a:t>20</a:t>
            </a:r>
            <a:r>
              <a:rPr sz="1950" baseline="25641" dirty="0">
                <a:latin typeface="Verdana"/>
                <a:cs typeface="Verdana"/>
              </a:rPr>
              <a:t>3</a:t>
            </a:r>
            <a:r>
              <a:rPr sz="2000" dirty="0">
                <a:latin typeface="Verdana"/>
                <a:cs typeface="Verdana"/>
              </a:rPr>
              <a:t>]</a:t>
            </a:r>
            <a:endParaRPr sz="2000">
              <a:latin typeface="Verdana"/>
              <a:cs typeface="Verdana"/>
            </a:endParaRPr>
          </a:p>
          <a:p>
            <a:pPr marL="1707514">
              <a:lnSpc>
                <a:spcPct val="100000"/>
              </a:lnSpc>
              <a:spcBef>
                <a:spcPts val="470"/>
              </a:spcBef>
            </a:pPr>
            <a:r>
              <a:rPr sz="2000" dirty="0">
                <a:latin typeface="Verdana"/>
                <a:cs typeface="Verdana"/>
              </a:rPr>
              <a:t>– </a:t>
            </a:r>
            <a:r>
              <a:rPr sz="2000" spc="-5" dirty="0">
                <a:latin typeface="Verdana"/>
                <a:cs typeface="Verdana"/>
              </a:rPr>
              <a:t>[12,4</a:t>
            </a:r>
            <a:r>
              <a:rPr sz="2000" spc="-5" dirty="0">
                <a:latin typeface="kiloji - P"/>
                <a:cs typeface="kiloji - P"/>
              </a:rPr>
              <a:t>×</a:t>
            </a:r>
            <a:r>
              <a:rPr sz="2000" spc="-5" dirty="0">
                <a:latin typeface="Verdana"/>
                <a:cs typeface="Verdana"/>
              </a:rPr>
              <a:t>18 </a:t>
            </a:r>
            <a:r>
              <a:rPr sz="2000" dirty="0">
                <a:latin typeface="Verdana"/>
                <a:cs typeface="Verdana"/>
              </a:rPr>
              <a:t>– 0,680</a:t>
            </a:r>
            <a:r>
              <a:rPr sz="2000" dirty="0">
                <a:latin typeface="kiloji - P"/>
                <a:cs typeface="kiloji - P"/>
              </a:rPr>
              <a:t>×</a:t>
            </a:r>
            <a:r>
              <a:rPr sz="2000" dirty="0">
                <a:latin typeface="Verdana"/>
                <a:cs typeface="Verdana"/>
              </a:rPr>
              <a:t>18</a:t>
            </a:r>
            <a:r>
              <a:rPr sz="1950" baseline="25641" dirty="0">
                <a:latin typeface="Verdana"/>
                <a:cs typeface="Verdana"/>
              </a:rPr>
              <a:t>2 </a:t>
            </a:r>
            <a:r>
              <a:rPr sz="2000" dirty="0">
                <a:latin typeface="Verdana"/>
                <a:cs typeface="Verdana"/>
              </a:rPr>
              <a:t>+ 0,0115</a:t>
            </a:r>
            <a:r>
              <a:rPr sz="2000" dirty="0">
                <a:latin typeface="kiloji - P"/>
                <a:cs typeface="kiloji - P"/>
              </a:rPr>
              <a:t>×</a:t>
            </a:r>
            <a:r>
              <a:rPr sz="2000" dirty="0">
                <a:latin typeface="Verdana"/>
                <a:cs typeface="Verdana"/>
              </a:rPr>
              <a:t>18</a:t>
            </a:r>
            <a:r>
              <a:rPr sz="1950" baseline="25641" dirty="0">
                <a:latin typeface="Verdana"/>
                <a:cs typeface="Verdana"/>
              </a:rPr>
              <a:t>3</a:t>
            </a:r>
            <a:r>
              <a:rPr sz="2000" dirty="0">
                <a:latin typeface="Verdana"/>
                <a:cs typeface="Verdana"/>
              </a:rPr>
              <a:t>] =</a:t>
            </a:r>
            <a:r>
              <a:rPr sz="2000" spc="-229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1,98</a:t>
            </a:r>
            <a:endParaRPr sz="2000">
              <a:latin typeface="Verdana"/>
              <a:cs typeface="Verdana"/>
            </a:endParaRPr>
          </a:p>
          <a:p>
            <a:pPr marL="443865" indent="-339090">
              <a:lnSpc>
                <a:spcPct val="100000"/>
              </a:lnSpc>
              <a:spcBef>
                <a:spcPts val="455"/>
              </a:spcBef>
              <a:buFont typeface="Arial"/>
              <a:buChar char="•"/>
              <a:tabLst>
                <a:tab pos="443865" algn="l"/>
                <a:tab pos="444500" algn="l"/>
              </a:tabLst>
            </a:pPr>
            <a:r>
              <a:rPr sz="2000" dirty="0">
                <a:latin typeface="Verdana"/>
                <a:cs typeface="Verdana"/>
              </a:rPr>
              <a:t>Si confronti con </a:t>
            </a:r>
            <a:r>
              <a:rPr sz="2000" spc="-5" dirty="0">
                <a:latin typeface="Verdana"/>
                <a:cs typeface="Verdana"/>
              </a:rPr>
              <a:t>la </a:t>
            </a:r>
            <a:r>
              <a:rPr sz="2000" dirty="0">
                <a:latin typeface="Verdana"/>
                <a:cs typeface="Verdana"/>
              </a:rPr>
              <a:t>stima </a:t>
            </a:r>
            <a:r>
              <a:rPr sz="2000" spc="-5" dirty="0">
                <a:latin typeface="Verdana"/>
                <a:cs typeface="Verdana"/>
              </a:rPr>
              <a:t>data dal modello lineare di</a:t>
            </a:r>
            <a:r>
              <a:rPr sz="2000" spc="-6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1,28</a:t>
            </a:r>
            <a:endParaRPr sz="2000">
              <a:latin typeface="Verdana"/>
              <a:cs typeface="Verdana"/>
            </a:endParaRPr>
          </a:p>
          <a:p>
            <a:pPr marL="443865" marR="43180" indent="-33845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443865" algn="l"/>
                <a:tab pos="444500" algn="l"/>
              </a:tabLst>
            </a:pPr>
            <a:r>
              <a:rPr sz="2000" i="1" spc="-5" dirty="0">
                <a:latin typeface="Verdana"/>
                <a:cs typeface="Verdana"/>
              </a:rPr>
              <a:t>Errori </a:t>
            </a:r>
            <a:r>
              <a:rPr sz="2000" i="1" dirty="0">
                <a:latin typeface="Verdana"/>
                <a:cs typeface="Verdana"/>
              </a:rPr>
              <a:t>standard </a:t>
            </a:r>
            <a:r>
              <a:rPr sz="2000" spc="-5" dirty="0">
                <a:latin typeface="Verdana"/>
                <a:cs typeface="Verdana"/>
              </a:rPr>
              <a:t>di </a:t>
            </a:r>
            <a:r>
              <a:rPr sz="2000" dirty="0">
                <a:latin typeface="Verdana"/>
                <a:cs typeface="Verdana"/>
              </a:rPr>
              <a:t>questo effetto stimato: si </a:t>
            </a:r>
            <a:r>
              <a:rPr sz="2000" spc="-5" dirty="0">
                <a:latin typeface="Verdana"/>
                <a:cs typeface="Verdana"/>
              </a:rPr>
              <a:t>utilizzi il metodo  “riordinamento </a:t>
            </a:r>
            <a:r>
              <a:rPr sz="2000" spc="-10" dirty="0">
                <a:latin typeface="Verdana"/>
                <a:cs typeface="Verdana"/>
              </a:rPr>
              <a:t>della </a:t>
            </a:r>
            <a:r>
              <a:rPr sz="2000" spc="-5" dirty="0">
                <a:latin typeface="Verdana"/>
                <a:cs typeface="Verdana"/>
              </a:rPr>
              <a:t>regressione” (“trasformazione dei  regressori”)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342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95"/>
              </a:spcBef>
            </a:pPr>
            <a:r>
              <a:rPr i="0" spc="-5" dirty="0">
                <a:latin typeface="Verdana"/>
                <a:cs typeface="Verdana"/>
              </a:rPr>
              <a:t>Riepilogo </a:t>
            </a:r>
            <a:r>
              <a:rPr i="0" spc="-10" dirty="0">
                <a:latin typeface="Verdana"/>
                <a:cs typeface="Verdana"/>
              </a:rPr>
              <a:t>dei </a:t>
            </a:r>
            <a:r>
              <a:rPr i="0" spc="-5" dirty="0">
                <a:latin typeface="Verdana"/>
                <a:cs typeface="Verdana"/>
              </a:rPr>
              <a:t>risultati </a:t>
            </a:r>
            <a:r>
              <a:rPr i="0" spc="-10" dirty="0">
                <a:latin typeface="Verdana"/>
                <a:cs typeface="Verdana"/>
              </a:rPr>
              <a:t>per </a:t>
            </a:r>
            <a:r>
              <a:rPr i="0" spc="-5" dirty="0">
                <a:latin typeface="Verdana"/>
                <a:cs typeface="Verdana"/>
              </a:rPr>
              <a:t>il  Massachusetts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9-</a:t>
            </a:r>
            <a:fld id="{81D60167-4931-47E6-BA6A-407CBD079E47}" type="slidenum">
              <a:rPr dirty="0"/>
              <a:t>35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632330"/>
            <a:ext cx="8178800" cy="46348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Verdana"/>
                <a:cs typeface="Verdana"/>
              </a:rPr>
              <a:t>Il coefficiente </a:t>
            </a:r>
            <a:r>
              <a:rPr sz="2400" spc="-5" dirty="0">
                <a:latin typeface="Verdana"/>
                <a:cs typeface="Verdana"/>
              </a:rPr>
              <a:t>di </a:t>
            </a:r>
            <a:r>
              <a:rPr sz="2400" i="1" dirty="0">
                <a:latin typeface="Verdana"/>
                <a:cs typeface="Verdana"/>
              </a:rPr>
              <a:t>STR </a:t>
            </a:r>
            <a:r>
              <a:rPr sz="2400" dirty="0">
                <a:latin typeface="Verdana"/>
                <a:cs typeface="Verdana"/>
              </a:rPr>
              <a:t>si </a:t>
            </a:r>
            <a:r>
              <a:rPr sz="2400" spc="-5" dirty="0">
                <a:latin typeface="Verdana"/>
                <a:cs typeface="Verdana"/>
              </a:rPr>
              <a:t>riduce da –1,72 </a:t>
            </a:r>
            <a:r>
              <a:rPr sz="2400" dirty="0">
                <a:latin typeface="Verdana"/>
                <a:cs typeface="Verdana"/>
              </a:rPr>
              <a:t>a </a:t>
            </a:r>
            <a:r>
              <a:rPr sz="2400" spc="-5" dirty="0">
                <a:latin typeface="Verdana"/>
                <a:cs typeface="Verdana"/>
              </a:rPr>
              <a:t>–0,69  </a:t>
            </a:r>
            <a:r>
              <a:rPr sz="2400" dirty="0">
                <a:latin typeface="Verdana"/>
                <a:cs typeface="Verdana"/>
              </a:rPr>
              <a:t>quando vengono </a:t>
            </a:r>
            <a:r>
              <a:rPr sz="2400" spc="-15" dirty="0">
                <a:latin typeface="Verdana"/>
                <a:cs typeface="Verdana"/>
              </a:rPr>
              <a:t>inserite </a:t>
            </a:r>
            <a:r>
              <a:rPr sz="2400" spc="-5" dirty="0">
                <a:latin typeface="Verdana"/>
                <a:cs typeface="Verdana"/>
              </a:rPr>
              <a:t>le variabili di </a:t>
            </a:r>
            <a:r>
              <a:rPr sz="2400" spc="-10" dirty="0">
                <a:latin typeface="Verdana"/>
                <a:cs typeface="Verdana"/>
              </a:rPr>
              <a:t>controllo  </a:t>
            </a:r>
            <a:r>
              <a:rPr sz="2400" spc="-5" dirty="0">
                <a:latin typeface="Verdana"/>
                <a:cs typeface="Verdana"/>
              </a:rPr>
              <a:t>per </a:t>
            </a:r>
            <a:r>
              <a:rPr sz="2400" spc="-10" dirty="0">
                <a:latin typeface="Verdana"/>
                <a:cs typeface="Verdana"/>
              </a:rPr>
              <a:t>le </a:t>
            </a:r>
            <a:r>
              <a:rPr sz="2400" spc="-5" dirty="0">
                <a:latin typeface="Verdana"/>
                <a:cs typeface="Verdana"/>
              </a:rPr>
              <a:t>caratteristiche di </a:t>
            </a:r>
            <a:r>
              <a:rPr sz="2400" dirty="0">
                <a:latin typeface="Verdana"/>
                <a:cs typeface="Verdana"/>
              </a:rPr>
              <a:t>studenti e </a:t>
            </a:r>
            <a:r>
              <a:rPr sz="2400" spc="-5" dirty="0">
                <a:latin typeface="Verdana"/>
                <a:cs typeface="Verdana"/>
              </a:rPr>
              <a:t>distretti </a:t>
            </a:r>
            <a:r>
              <a:rPr sz="2400" dirty="0">
                <a:latin typeface="Verdana"/>
                <a:cs typeface="Verdana"/>
              </a:rPr>
              <a:t>– segno  che </a:t>
            </a:r>
            <a:r>
              <a:rPr sz="2400" spc="-10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stima </a:t>
            </a:r>
            <a:r>
              <a:rPr sz="2400" spc="-10" dirty="0">
                <a:latin typeface="Verdana"/>
                <a:cs typeface="Verdana"/>
              </a:rPr>
              <a:t>originaria </a:t>
            </a:r>
            <a:r>
              <a:rPr sz="2400" spc="-5" dirty="0">
                <a:latin typeface="Verdana"/>
                <a:cs typeface="Verdana"/>
              </a:rPr>
              <a:t>presentava </a:t>
            </a:r>
            <a:r>
              <a:rPr sz="2400" spc="-10" dirty="0">
                <a:latin typeface="Verdana"/>
                <a:cs typeface="Verdana"/>
              </a:rPr>
              <a:t>distorsione </a:t>
            </a:r>
            <a:r>
              <a:rPr sz="2400" spc="-5" dirty="0">
                <a:latin typeface="Verdana"/>
                <a:cs typeface="Verdana"/>
              </a:rPr>
              <a:t>da  variabili</a:t>
            </a:r>
            <a:r>
              <a:rPr sz="2400" spc="5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omesse.</a:t>
            </a:r>
            <a:endParaRPr sz="2400">
              <a:latin typeface="Verdana"/>
              <a:cs typeface="Verdana"/>
            </a:endParaRPr>
          </a:p>
          <a:p>
            <a:pPr marL="355600" marR="45085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Verdana"/>
                <a:cs typeface="Verdana"/>
              </a:rPr>
              <a:t>L’effetto delle dimensioni delle classi </a:t>
            </a:r>
            <a:r>
              <a:rPr sz="2400" dirty="0">
                <a:latin typeface="Verdana"/>
                <a:cs typeface="Verdana"/>
              </a:rPr>
              <a:t>è  </a:t>
            </a:r>
            <a:r>
              <a:rPr sz="2400" spc="-5" dirty="0">
                <a:latin typeface="Verdana"/>
                <a:cs typeface="Verdana"/>
              </a:rPr>
              <a:t>statisticamente significativo </a:t>
            </a:r>
            <a:r>
              <a:rPr sz="2400" dirty="0">
                <a:latin typeface="Verdana"/>
                <a:cs typeface="Verdana"/>
              </a:rPr>
              <a:t>al </a:t>
            </a:r>
            <a:r>
              <a:rPr sz="2400" spc="-10" dirty="0">
                <a:latin typeface="Verdana"/>
                <a:cs typeface="Verdana"/>
              </a:rPr>
              <a:t>livello </a:t>
            </a:r>
            <a:r>
              <a:rPr sz="2400" dirty="0">
                <a:latin typeface="Verdana"/>
                <a:cs typeface="Verdana"/>
              </a:rPr>
              <a:t>1%, </a:t>
            </a:r>
            <a:r>
              <a:rPr sz="2400" spc="-5" dirty="0">
                <a:latin typeface="Verdana"/>
                <a:cs typeface="Verdana"/>
              </a:rPr>
              <a:t>dopo </a:t>
            </a:r>
            <a:r>
              <a:rPr sz="2400" spc="-10" dirty="0">
                <a:latin typeface="Verdana"/>
                <a:cs typeface="Verdana"/>
              </a:rPr>
              <a:t>il  </a:t>
            </a:r>
            <a:r>
              <a:rPr sz="2400" spc="-5" dirty="0">
                <a:latin typeface="Verdana"/>
                <a:cs typeface="Verdana"/>
              </a:rPr>
              <a:t>controllo delle caratteristiche di </a:t>
            </a:r>
            <a:r>
              <a:rPr sz="2400" dirty="0">
                <a:latin typeface="Verdana"/>
                <a:cs typeface="Verdana"/>
              </a:rPr>
              <a:t>studenti e</a:t>
            </a:r>
            <a:r>
              <a:rPr sz="2400" spc="16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distretti</a:t>
            </a:r>
            <a:endParaRPr sz="2400">
              <a:latin typeface="Verdana"/>
              <a:cs typeface="Verdana"/>
            </a:endParaRPr>
          </a:p>
          <a:p>
            <a:pPr marL="355600" marR="32893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Verdana"/>
                <a:cs typeface="Verdana"/>
              </a:rPr>
              <a:t>Nessuna evidenza statistica di </a:t>
            </a:r>
            <a:r>
              <a:rPr sz="2400" dirty="0">
                <a:latin typeface="Verdana"/>
                <a:cs typeface="Verdana"/>
              </a:rPr>
              <a:t>non </a:t>
            </a:r>
            <a:r>
              <a:rPr sz="2400" spc="-5" dirty="0">
                <a:latin typeface="Verdana"/>
                <a:cs typeface="Verdana"/>
              </a:rPr>
              <a:t>linearità nella  </a:t>
            </a:r>
            <a:r>
              <a:rPr sz="2400" spc="-10" dirty="0">
                <a:latin typeface="Verdana"/>
                <a:cs typeface="Verdana"/>
              </a:rPr>
              <a:t>relazione </a:t>
            </a:r>
            <a:r>
              <a:rPr sz="2400" i="1" spc="-5" dirty="0">
                <a:latin typeface="Verdana"/>
                <a:cs typeface="Verdana"/>
              </a:rPr>
              <a:t>TestScore</a:t>
            </a:r>
            <a:r>
              <a:rPr sz="2400" i="1" spc="6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-</a:t>
            </a:r>
            <a:r>
              <a:rPr sz="2400" i="1" dirty="0">
                <a:latin typeface="Verdana"/>
                <a:cs typeface="Verdana"/>
              </a:rPr>
              <a:t>STR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Verdana"/>
                <a:cs typeface="Verdana"/>
              </a:rPr>
              <a:t>Nessuna evidenza statistica di </a:t>
            </a:r>
            <a:r>
              <a:rPr sz="2400" spc="-10" dirty="0">
                <a:latin typeface="Verdana"/>
                <a:cs typeface="Verdana"/>
              </a:rPr>
              <a:t>interazione </a:t>
            </a:r>
            <a:r>
              <a:rPr sz="2400" spc="-5" dirty="0">
                <a:latin typeface="Verdana"/>
                <a:cs typeface="Verdana"/>
              </a:rPr>
              <a:t>tra</a:t>
            </a:r>
            <a:r>
              <a:rPr sz="2400" spc="160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STR</a:t>
            </a:r>
            <a:endParaRPr sz="24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2400" dirty="0">
                <a:latin typeface="Verdana"/>
                <a:cs typeface="Verdana"/>
              </a:rPr>
              <a:t>e </a:t>
            </a:r>
            <a:r>
              <a:rPr sz="2400" i="1" spc="-5" dirty="0">
                <a:latin typeface="Verdana"/>
                <a:cs typeface="Verdana"/>
              </a:rPr>
              <a:t>PctEL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928" y="246634"/>
            <a:ext cx="7642859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i="0" spc="-5" dirty="0">
                <a:latin typeface="Verdana"/>
                <a:cs typeface="Verdana"/>
              </a:rPr>
              <a:t>Confronto degli </a:t>
            </a:r>
            <a:r>
              <a:rPr i="0" spc="-10" dirty="0">
                <a:latin typeface="Verdana"/>
                <a:cs typeface="Verdana"/>
              </a:rPr>
              <a:t>effetti stimati </a:t>
            </a:r>
            <a:r>
              <a:rPr i="0" spc="-5" dirty="0">
                <a:latin typeface="Verdana"/>
                <a:cs typeface="Verdana"/>
              </a:rPr>
              <a:t>delle  </a:t>
            </a:r>
            <a:r>
              <a:rPr i="0" spc="-10" dirty="0">
                <a:latin typeface="Verdana"/>
                <a:cs typeface="Verdana"/>
              </a:rPr>
              <a:t>dimensioni </a:t>
            </a:r>
            <a:r>
              <a:rPr i="0" spc="-5" dirty="0">
                <a:latin typeface="Verdana"/>
                <a:cs typeface="Verdana"/>
              </a:rPr>
              <a:t>delle </a:t>
            </a:r>
            <a:r>
              <a:rPr i="0" spc="-10" dirty="0">
                <a:latin typeface="Verdana"/>
                <a:cs typeface="Verdana"/>
              </a:rPr>
              <a:t>classi </a:t>
            </a:r>
            <a:r>
              <a:rPr i="0" spc="-5" dirty="0">
                <a:latin typeface="Verdana"/>
                <a:cs typeface="Verdana"/>
              </a:rPr>
              <a:t>tra California e  Massachusetts</a:t>
            </a:r>
          </a:p>
        </p:txBody>
      </p:sp>
      <p:sp>
        <p:nvSpPr>
          <p:cNvPr id="3" name="object 3"/>
          <p:cNvSpPr/>
          <p:nvPr/>
        </p:nvSpPr>
        <p:spPr>
          <a:xfrm>
            <a:off x="557462" y="1694207"/>
            <a:ext cx="7303490" cy="47524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9-</a:t>
            </a:r>
            <a:fld id="{81D60167-4931-47E6-BA6A-407CBD079E47}" type="slidenum">
              <a:rPr dirty="0"/>
              <a:t>36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58521"/>
            <a:ext cx="8328659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2266950" algn="l"/>
              </a:tabLst>
            </a:pPr>
            <a:r>
              <a:rPr i="0" spc="-5" dirty="0">
                <a:latin typeface="Verdana"/>
                <a:cs typeface="Verdana"/>
              </a:rPr>
              <a:t>Riepilogo:	</a:t>
            </a:r>
            <a:r>
              <a:rPr i="0" spc="-10" dirty="0">
                <a:latin typeface="Verdana"/>
                <a:cs typeface="Verdana"/>
              </a:rPr>
              <a:t>confronto </a:t>
            </a:r>
            <a:r>
              <a:rPr i="0" spc="-5" dirty="0">
                <a:latin typeface="Verdana"/>
                <a:cs typeface="Verdana"/>
              </a:rPr>
              <a:t>tra le analisi </a:t>
            </a:r>
            <a:r>
              <a:rPr i="0" spc="-10" dirty="0">
                <a:latin typeface="Verdana"/>
                <a:cs typeface="Verdana"/>
              </a:rPr>
              <a:t>di  regressione </a:t>
            </a:r>
            <a:r>
              <a:rPr i="0" spc="-5" dirty="0">
                <a:latin typeface="Verdana"/>
                <a:cs typeface="Verdana"/>
              </a:rPr>
              <a:t>di California e</a:t>
            </a:r>
            <a:r>
              <a:rPr i="0" spc="105" dirty="0">
                <a:latin typeface="Verdana"/>
                <a:cs typeface="Verdana"/>
              </a:rPr>
              <a:t> </a:t>
            </a:r>
            <a:r>
              <a:rPr i="0" spc="-5" dirty="0">
                <a:latin typeface="Verdana"/>
                <a:cs typeface="Verdana"/>
              </a:rPr>
              <a:t>Massachusetts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9-</a:t>
            </a:r>
            <a:fld id="{81D60167-4931-47E6-BA6A-407CBD079E47}" type="slidenum">
              <a:rPr dirty="0"/>
              <a:t>37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2437" y="1516760"/>
            <a:ext cx="8099425" cy="4708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905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Verdana"/>
                <a:cs typeface="Verdana"/>
              </a:rPr>
              <a:t>L’effetto delle dimensioni delle classi scende </a:t>
            </a:r>
            <a:r>
              <a:rPr sz="2400" spc="-15" dirty="0">
                <a:latin typeface="Verdana"/>
                <a:cs typeface="Verdana"/>
              </a:rPr>
              <a:t>in  </a:t>
            </a:r>
            <a:r>
              <a:rPr sz="2400" dirty="0">
                <a:latin typeface="Verdana"/>
                <a:cs typeface="Verdana"/>
              </a:rPr>
              <a:t>entrambi i </a:t>
            </a:r>
            <a:r>
              <a:rPr sz="2400" spc="-5" dirty="0">
                <a:latin typeface="Verdana"/>
                <a:cs typeface="Verdana"/>
              </a:rPr>
              <a:t>casi </a:t>
            </a:r>
            <a:r>
              <a:rPr sz="2400" dirty="0">
                <a:latin typeface="Verdana"/>
                <a:cs typeface="Verdana"/>
              </a:rPr>
              <a:t>quando vengono </a:t>
            </a:r>
            <a:r>
              <a:rPr sz="2400" spc="-5" dirty="0">
                <a:latin typeface="Verdana"/>
                <a:cs typeface="Verdana"/>
              </a:rPr>
              <a:t>aggiunte variabili  di controllo per </a:t>
            </a:r>
            <a:r>
              <a:rPr sz="2400" dirty="0">
                <a:latin typeface="Verdana"/>
                <a:cs typeface="Verdana"/>
              </a:rPr>
              <a:t>studenti e</a:t>
            </a:r>
            <a:r>
              <a:rPr sz="2400" spc="8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distretti.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Verdana"/>
                <a:cs typeface="Verdana"/>
              </a:rPr>
              <a:t>L’effetto delle dimensioni delle classi</a:t>
            </a:r>
            <a:r>
              <a:rPr sz="2400" spc="14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è</a:t>
            </a:r>
            <a:endParaRPr sz="24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2400" spc="-5" dirty="0">
                <a:latin typeface="Verdana"/>
                <a:cs typeface="Verdana"/>
              </a:rPr>
              <a:t>statisticamente significativo </a:t>
            </a: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dirty="0">
                <a:latin typeface="Verdana"/>
                <a:cs typeface="Verdana"/>
              </a:rPr>
              <a:t>entrambi i</a:t>
            </a:r>
            <a:r>
              <a:rPr sz="2400" spc="114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casi.</a:t>
            </a:r>
            <a:endParaRPr sz="2400">
              <a:latin typeface="Verdana"/>
              <a:cs typeface="Verdana"/>
            </a:endParaRPr>
          </a:p>
          <a:p>
            <a:pPr marL="355600" marR="459105" indent="-342900" algn="just">
              <a:lnSpc>
                <a:spcPct val="100000"/>
              </a:lnSpc>
              <a:spcBef>
                <a:spcPts val="575"/>
              </a:spcBef>
              <a:buChar char="•"/>
              <a:tabLst>
                <a:tab pos="355600" algn="l"/>
              </a:tabLst>
            </a:pPr>
            <a:r>
              <a:rPr sz="2400" spc="-5" dirty="0">
                <a:latin typeface="Verdana"/>
                <a:cs typeface="Verdana"/>
              </a:rPr>
              <a:t>L’effetto stimato della riduzione di </a:t>
            </a:r>
            <a:r>
              <a:rPr sz="2400" dirty="0">
                <a:latin typeface="Verdana"/>
                <a:cs typeface="Verdana"/>
              </a:rPr>
              <a:t>2 studenti </a:t>
            </a:r>
            <a:r>
              <a:rPr sz="2400" spc="-15" dirty="0">
                <a:latin typeface="Verdana"/>
                <a:cs typeface="Verdana"/>
              </a:rPr>
              <a:t>in  </a:t>
            </a:r>
            <a:r>
              <a:rPr sz="2400" i="1" dirty="0">
                <a:latin typeface="Verdana"/>
                <a:cs typeface="Verdana"/>
              </a:rPr>
              <a:t>STR </a:t>
            </a:r>
            <a:r>
              <a:rPr sz="2400" dirty="0">
                <a:latin typeface="Verdana"/>
                <a:cs typeface="Verdana"/>
              </a:rPr>
              <a:t>è </a:t>
            </a:r>
            <a:r>
              <a:rPr sz="2400" spc="-5" dirty="0">
                <a:latin typeface="Verdana"/>
                <a:cs typeface="Verdana"/>
              </a:rPr>
              <a:t>quantitativamente simile per California </a:t>
            </a:r>
            <a:r>
              <a:rPr sz="2400" dirty="0">
                <a:latin typeface="Verdana"/>
                <a:cs typeface="Verdana"/>
              </a:rPr>
              <a:t>e  </a:t>
            </a:r>
            <a:r>
              <a:rPr sz="2400" spc="-5" dirty="0">
                <a:latin typeface="Verdana"/>
                <a:cs typeface="Verdana"/>
              </a:rPr>
              <a:t>Massachusetts.</a:t>
            </a:r>
            <a:endParaRPr sz="2400">
              <a:latin typeface="Verdana"/>
              <a:cs typeface="Verdana"/>
            </a:endParaRPr>
          </a:p>
          <a:p>
            <a:pPr marL="355600" indent="-342900" algn="just">
              <a:lnSpc>
                <a:spcPct val="100000"/>
              </a:lnSpc>
              <a:spcBef>
                <a:spcPts val="575"/>
              </a:spcBef>
              <a:buChar char="•"/>
              <a:tabLst>
                <a:tab pos="355600" algn="l"/>
              </a:tabLst>
            </a:pPr>
            <a:r>
              <a:rPr sz="2400" spc="-5" dirty="0">
                <a:latin typeface="Verdana"/>
                <a:cs typeface="Verdana"/>
              </a:rPr>
              <a:t>Nessuno dei gruppi di dati </a:t>
            </a:r>
            <a:r>
              <a:rPr sz="2400" spc="-10" dirty="0">
                <a:latin typeface="Verdana"/>
                <a:cs typeface="Verdana"/>
              </a:rPr>
              <a:t>evidenzia</a:t>
            </a:r>
            <a:r>
              <a:rPr sz="2400" spc="13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interazione</a:t>
            </a:r>
            <a:endParaRPr sz="24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400" i="1" dirty="0">
                <a:latin typeface="Verdana"/>
                <a:cs typeface="Verdana"/>
              </a:rPr>
              <a:t>STR </a:t>
            </a:r>
            <a:r>
              <a:rPr sz="2400" dirty="0">
                <a:latin typeface="Verdana"/>
                <a:cs typeface="Verdana"/>
              </a:rPr>
              <a:t>–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PctEL</a:t>
            </a:r>
            <a:r>
              <a:rPr sz="2400" spc="-5" dirty="0">
                <a:latin typeface="Verdana"/>
                <a:cs typeface="Verdana"/>
              </a:rPr>
              <a:t>.</a:t>
            </a:r>
            <a:endParaRPr sz="240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Verdana"/>
                <a:cs typeface="Verdana"/>
              </a:rPr>
              <a:t>Esiste </a:t>
            </a:r>
            <a:r>
              <a:rPr sz="2400" spc="-5" dirty="0">
                <a:latin typeface="Verdana"/>
                <a:cs typeface="Verdana"/>
              </a:rPr>
              <a:t>qualche evidenza di </a:t>
            </a:r>
            <a:r>
              <a:rPr sz="2400" dirty="0">
                <a:latin typeface="Verdana"/>
                <a:cs typeface="Verdana"/>
              </a:rPr>
              <a:t>non </a:t>
            </a:r>
            <a:r>
              <a:rPr sz="2400" spc="-5" dirty="0">
                <a:latin typeface="Verdana"/>
                <a:cs typeface="Verdana"/>
              </a:rPr>
              <a:t>linearità di </a:t>
            </a:r>
            <a:r>
              <a:rPr sz="2400" i="1" dirty="0">
                <a:latin typeface="Verdana"/>
                <a:cs typeface="Verdana"/>
              </a:rPr>
              <a:t>STR </a:t>
            </a:r>
            <a:r>
              <a:rPr sz="2400" dirty="0">
                <a:latin typeface="Verdana"/>
                <a:cs typeface="Verdana"/>
              </a:rPr>
              <a:t>nei  </a:t>
            </a:r>
            <a:r>
              <a:rPr sz="2400" spc="-5" dirty="0">
                <a:latin typeface="Verdana"/>
                <a:cs typeface="Verdana"/>
              </a:rPr>
              <a:t>dati della California </a:t>
            </a:r>
            <a:r>
              <a:rPr sz="2400" dirty="0">
                <a:latin typeface="Verdana"/>
                <a:cs typeface="Verdana"/>
              </a:rPr>
              <a:t>ma non </a:t>
            </a:r>
            <a:r>
              <a:rPr sz="2400" spc="-5" dirty="0">
                <a:latin typeface="Verdana"/>
                <a:cs typeface="Verdana"/>
              </a:rPr>
              <a:t>del</a:t>
            </a:r>
            <a:r>
              <a:rPr sz="2400" spc="13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Massachusetts.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i="0" spc="-10" dirty="0">
                <a:latin typeface="Verdana"/>
                <a:cs typeface="Verdana"/>
              </a:rPr>
              <a:t>Un passo </a:t>
            </a:r>
            <a:r>
              <a:rPr i="0" spc="-5" dirty="0">
                <a:latin typeface="Verdana"/>
                <a:cs typeface="Verdana"/>
              </a:rPr>
              <a:t>indietro: </a:t>
            </a:r>
            <a:r>
              <a:rPr i="0" spc="-10" dirty="0">
                <a:latin typeface="Verdana"/>
                <a:cs typeface="Verdana"/>
              </a:rPr>
              <a:t>che minacce per</a:t>
            </a:r>
            <a:r>
              <a:rPr i="0" spc="175" dirty="0">
                <a:latin typeface="Verdana"/>
                <a:cs typeface="Verdana"/>
              </a:rPr>
              <a:t> </a:t>
            </a:r>
            <a:r>
              <a:rPr i="0" spc="-5" dirty="0">
                <a:latin typeface="Verdana"/>
                <a:cs typeface="Verdana"/>
              </a:rPr>
              <a:t>la</a:t>
            </a: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i="0" spc="-5" dirty="0">
                <a:latin typeface="Verdana"/>
                <a:cs typeface="Verdana"/>
              </a:rPr>
              <a:t>validità interna rimangono nell’esempio  </a:t>
            </a:r>
            <a:r>
              <a:rPr i="0" spc="-10" dirty="0">
                <a:latin typeface="Verdana"/>
                <a:cs typeface="Verdana"/>
              </a:rPr>
              <a:t>punteggio nei </a:t>
            </a:r>
            <a:r>
              <a:rPr i="0" spc="-5" dirty="0">
                <a:latin typeface="Verdana"/>
                <a:cs typeface="Verdana"/>
              </a:rPr>
              <a:t>test/dimensioni delle  </a:t>
            </a:r>
            <a:r>
              <a:rPr i="0" spc="-10" dirty="0">
                <a:latin typeface="Verdana"/>
                <a:cs typeface="Verdana"/>
              </a:rPr>
              <a:t>classi?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9-</a:t>
            </a:r>
            <a:fld id="{81D60167-4931-47E6-BA6A-407CBD079E47}" type="slidenum">
              <a:rPr dirty="0"/>
              <a:t>38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460375" indent="-448309">
              <a:lnSpc>
                <a:spcPct val="100000"/>
              </a:lnSpc>
              <a:spcBef>
                <a:spcPts val="1180"/>
              </a:spcBef>
              <a:buAutoNum type="arabicPeriod"/>
              <a:tabLst>
                <a:tab pos="460375" algn="l"/>
                <a:tab pos="461009" algn="l"/>
              </a:tabLst>
            </a:pPr>
            <a:r>
              <a:rPr spc="-5" dirty="0"/>
              <a:t>Distorsione </a:t>
            </a:r>
            <a:r>
              <a:rPr dirty="0"/>
              <a:t>da variabili</a:t>
            </a:r>
            <a:r>
              <a:rPr spc="-25" dirty="0"/>
              <a:t> </a:t>
            </a:r>
            <a:r>
              <a:rPr dirty="0"/>
              <a:t>omesse?</a:t>
            </a:r>
          </a:p>
          <a:p>
            <a:pPr marL="419100">
              <a:lnSpc>
                <a:spcPct val="100000"/>
              </a:lnSpc>
              <a:spcBef>
                <a:spcPts val="1080"/>
              </a:spcBef>
            </a:pPr>
            <a:r>
              <a:rPr b="0" spc="-5" dirty="0">
                <a:latin typeface="Verdana"/>
                <a:cs typeface="Verdana"/>
              </a:rPr>
              <a:t>Quali </a:t>
            </a:r>
            <a:r>
              <a:rPr b="0" dirty="0">
                <a:latin typeface="Verdana"/>
                <a:cs typeface="Verdana"/>
              </a:rPr>
              <a:t>fattori causali</a:t>
            </a:r>
            <a:r>
              <a:rPr b="0" spc="-55" dirty="0">
                <a:latin typeface="Verdana"/>
                <a:cs typeface="Verdana"/>
              </a:rPr>
              <a:t> </a:t>
            </a:r>
            <a:r>
              <a:rPr b="0" dirty="0">
                <a:latin typeface="Verdana"/>
                <a:cs typeface="Verdana"/>
              </a:rPr>
              <a:t>mancano?</a:t>
            </a:r>
          </a:p>
          <a:p>
            <a:pPr marL="757555" lvl="1" indent="-339090">
              <a:lnSpc>
                <a:spcPct val="100000"/>
              </a:lnSpc>
              <a:spcBef>
                <a:spcPts val="1080"/>
              </a:spcBef>
              <a:buChar char="•"/>
              <a:tabLst>
                <a:tab pos="757555" algn="l"/>
                <a:tab pos="758190" algn="l"/>
              </a:tabLst>
            </a:pPr>
            <a:r>
              <a:rPr sz="2000" spc="-5" dirty="0">
                <a:latin typeface="Verdana"/>
                <a:cs typeface="Verdana"/>
              </a:rPr>
              <a:t>Caratteristiche degli </a:t>
            </a:r>
            <a:r>
              <a:rPr sz="2000" dirty="0">
                <a:latin typeface="Verdana"/>
                <a:cs typeface="Verdana"/>
              </a:rPr>
              <a:t>studenti come </a:t>
            </a:r>
            <a:r>
              <a:rPr sz="2000" spc="-5" dirty="0">
                <a:latin typeface="Verdana"/>
                <a:cs typeface="Verdana"/>
              </a:rPr>
              <a:t>le </a:t>
            </a:r>
            <a:r>
              <a:rPr sz="2000" dirty="0">
                <a:latin typeface="Verdana"/>
                <a:cs typeface="Verdana"/>
              </a:rPr>
              <a:t>capacità</a:t>
            </a:r>
            <a:r>
              <a:rPr sz="2000" spc="-10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innate</a:t>
            </a:r>
            <a:endParaRPr sz="2000">
              <a:latin typeface="Verdana"/>
              <a:cs typeface="Verdana"/>
            </a:endParaRPr>
          </a:p>
          <a:p>
            <a:pPr marL="757555" lvl="1" indent="-339090">
              <a:lnSpc>
                <a:spcPct val="100000"/>
              </a:lnSpc>
              <a:spcBef>
                <a:spcPts val="480"/>
              </a:spcBef>
              <a:buChar char="•"/>
              <a:tabLst>
                <a:tab pos="757555" algn="l"/>
                <a:tab pos="758190" algn="l"/>
              </a:tabLst>
            </a:pPr>
            <a:r>
              <a:rPr sz="2000" dirty="0">
                <a:latin typeface="Verdana"/>
                <a:cs typeface="Verdana"/>
              </a:rPr>
              <a:t>Accesso a opportunità </a:t>
            </a:r>
            <a:r>
              <a:rPr sz="2000" spc="-5" dirty="0">
                <a:latin typeface="Verdana"/>
                <a:cs typeface="Verdana"/>
              </a:rPr>
              <a:t>di apprendimento</a:t>
            </a:r>
            <a:r>
              <a:rPr sz="2000" spc="-8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esterne</a:t>
            </a:r>
            <a:endParaRPr sz="2000">
              <a:latin typeface="Verdana"/>
              <a:cs typeface="Verdana"/>
            </a:endParaRPr>
          </a:p>
          <a:p>
            <a:pPr marL="757555" lvl="1" indent="-339090">
              <a:lnSpc>
                <a:spcPct val="100000"/>
              </a:lnSpc>
              <a:spcBef>
                <a:spcPts val="480"/>
              </a:spcBef>
              <a:buChar char="•"/>
              <a:tabLst>
                <a:tab pos="757555" algn="l"/>
                <a:tab pos="758190" algn="l"/>
              </a:tabLst>
            </a:pPr>
            <a:r>
              <a:rPr sz="2000" spc="-5" dirty="0">
                <a:latin typeface="Verdana"/>
                <a:cs typeface="Verdana"/>
              </a:rPr>
              <a:t>Altre </a:t>
            </a:r>
            <a:r>
              <a:rPr sz="2000" dirty="0">
                <a:latin typeface="Verdana"/>
                <a:cs typeface="Verdana"/>
              </a:rPr>
              <a:t>misure </a:t>
            </a:r>
            <a:r>
              <a:rPr sz="2000" spc="-10" dirty="0">
                <a:latin typeface="Verdana"/>
                <a:cs typeface="Verdana"/>
              </a:rPr>
              <a:t>della </a:t>
            </a:r>
            <a:r>
              <a:rPr sz="2000" spc="-5" dirty="0">
                <a:latin typeface="Verdana"/>
                <a:cs typeface="Verdana"/>
              </a:rPr>
              <a:t>qualità del distretto, </a:t>
            </a:r>
            <a:r>
              <a:rPr sz="2000" dirty="0">
                <a:latin typeface="Verdana"/>
                <a:cs typeface="Verdana"/>
              </a:rPr>
              <a:t>come </a:t>
            </a:r>
            <a:r>
              <a:rPr sz="2000" spc="-5" dirty="0">
                <a:latin typeface="Verdana"/>
                <a:cs typeface="Verdana"/>
              </a:rPr>
              <a:t>la</a:t>
            </a:r>
            <a:r>
              <a:rPr sz="2000" spc="-6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qualità</a:t>
            </a:r>
            <a:endParaRPr sz="2000">
              <a:latin typeface="Verdana"/>
              <a:cs typeface="Verdana"/>
            </a:endParaRPr>
          </a:p>
          <a:p>
            <a:pPr marL="757555">
              <a:lnSpc>
                <a:spcPct val="100000"/>
              </a:lnSpc>
            </a:pPr>
            <a:r>
              <a:rPr b="0" spc="-5" dirty="0">
                <a:latin typeface="Verdana"/>
                <a:cs typeface="Verdana"/>
              </a:rPr>
              <a:t>degli</a:t>
            </a:r>
            <a:r>
              <a:rPr b="0" spc="-10" dirty="0">
                <a:latin typeface="Verdana"/>
                <a:cs typeface="Verdana"/>
              </a:rPr>
              <a:t> </a:t>
            </a:r>
            <a:r>
              <a:rPr b="0" spc="-5" dirty="0">
                <a:latin typeface="Verdana"/>
                <a:cs typeface="Verdana"/>
              </a:rPr>
              <a:t>insegnanti</a:t>
            </a:r>
          </a:p>
          <a:p>
            <a:pPr marL="419100" marR="5080">
              <a:lnSpc>
                <a:spcPct val="100000"/>
              </a:lnSpc>
              <a:spcBef>
                <a:spcPts val="484"/>
              </a:spcBef>
            </a:pPr>
            <a:r>
              <a:rPr b="0" dirty="0">
                <a:latin typeface="Verdana"/>
                <a:cs typeface="Verdana"/>
              </a:rPr>
              <a:t>Le </a:t>
            </a:r>
            <a:r>
              <a:rPr b="0" spc="-5" dirty="0">
                <a:latin typeface="Verdana"/>
                <a:cs typeface="Verdana"/>
              </a:rPr>
              <a:t>regressioni cercano di controllare questi </a:t>
            </a:r>
            <a:r>
              <a:rPr b="0" dirty="0">
                <a:latin typeface="Verdana"/>
                <a:cs typeface="Verdana"/>
              </a:rPr>
              <a:t>fattori mancanti  con </a:t>
            </a:r>
            <a:r>
              <a:rPr b="0" spc="-5" dirty="0">
                <a:latin typeface="Verdana"/>
                <a:cs typeface="Verdana"/>
              </a:rPr>
              <a:t>variabili </a:t>
            </a:r>
            <a:r>
              <a:rPr b="0" dirty="0">
                <a:latin typeface="Verdana"/>
                <a:cs typeface="Verdana"/>
              </a:rPr>
              <a:t>ci </a:t>
            </a:r>
            <a:r>
              <a:rPr b="0" spc="-5" dirty="0">
                <a:latin typeface="Verdana"/>
                <a:cs typeface="Verdana"/>
              </a:rPr>
              <a:t>controllo </a:t>
            </a:r>
            <a:r>
              <a:rPr b="0" dirty="0">
                <a:latin typeface="Verdana"/>
                <a:cs typeface="Verdana"/>
              </a:rPr>
              <a:t>che non sono </a:t>
            </a:r>
            <a:r>
              <a:rPr b="0" spc="-5" dirty="0">
                <a:latin typeface="Verdana"/>
                <a:cs typeface="Verdana"/>
              </a:rPr>
              <a:t>necessariamente  </a:t>
            </a:r>
            <a:r>
              <a:rPr b="0" dirty="0">
                <a:latin typeface="Verdana"/>
                <a:cs typeface="Verdana"/>
              </a:rPr>
              <a:t>causali ma sono </a:t>
            </a:r>
            <a:r>
              <a:rPr b="0" spc="-5" dirty="0">
                <a:latin typeface="Verdana"/>
                <a:cs typeface="Verdana"/>
              </a:rPr>
              <a:t>correlate </a:t>
            </a:r>
            <a:r>
              <a:rPr b="0" dirty="0">
                <a:latin typeface="Verdana"/>
                <a:cs typeface="Verdana"/>
              </a:rPr>
              <a:t>con </a:t>
            </a:r>
            <a:r>
              <a:rPr b="0" spc="-5" dirty="0">
                <a:latin typeface="Verdana"/>
                <a:cs typeface="Verdana"/>
              </a:rPr>
              <a:t>le variabili </a:t>
            </a:r>
            <a:r>
              <a:rPr b="0" dirty="0">
                <a:latin typeface="Verdana"/>
                <a:cs typeface="Verdana"/>
              </a:rPr>
              <a:t>causali</a:t>
            </a:r>
            <a:r>
              <a:rPr b="0" spc="-100" dirty="0">
                <a:latin typeface="Verdana"/>
                <a:cs typeface="Verdana"/>
              </a:rPr>
              <a:t> </a:t>
            </a:r>
            <a:r>
              <a:rPr b="0" dirty="0">
                <a:latin typeface="Verdana"/>
                <a:cs typeface="Verdana"/>
              </a:rPr>
              <a:t>mancanti:</a:t>
            </a:r>
          </a:p>
          <a:p>
            <a:pPr marL="757555" marR="660400" lvl="1" indent="-338455">
              <a:lnSpc>
                <a:spcPct val="100000"/>
              </a:lnSpc>
              <a:spcBef>
                <a:spcPts val="480"/>
              </a:spcBef>
              <a:buChar char="•"/>
              <a:tabLst>
                <a:tab pos="757555" algn="l"/>
                <a:tab pos="758190" algn="l"/>
              </a:tabLst>
            </a:pPr>
            <a:r>
              <a:rPr sz="2000" dirty="0">
                <a:latin typeface="Verdana"/>
                <a:cs typeface="Verdana"/>
              </a:rPr>
              <a:t>Dati </a:t>
            </a:r>
            <a:r>
              <a:rPr sz="2000" spc="-5" dirty="0">
                <a:latin typeface="Verdana"/>
                <a:cs typeface="Verdana"/>
              </a:rPr>
              <a:t>demografici dei distretti (reddito, </a:t>
            </a:r>
            <a:r>
              <a:rPr sz="2000" dirty="0">
                <a:latin typeface="Verdana"/>
                <a:cs typeface="Verdana"/>
              </a:rPr>
              <a:t>% </a:t>
            </a:r>
            <a:r>
              <a:rPr sz="2000" spc="-5" dirty="0">
                <a:latin typeface="Verdana"/>
                <a:cs typeface="Verdana"/>
              </a:rPr>
              <a:t>di diritto </a:t>
            </a:r>
            <a:r>
              <a:rPr sz="2000" dirty="0">
                <a:latin typeface="Verdana"/>
                <a:cs typeface="Verdana"/>
              </a:rPr>
              <a:t>a  sussidio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mensa)</a:t>
            </a:r>
            <a:endParaRPr sz="2000">
              <a:latin typeface="Verdana"/>
              <a:cs typeface="Verdana"/>
            </a:endParaRPr>
          </a:p>
          <a:p>
            <a:pPr marL="757555" lvl="1" indent="-339090">
              <a:lnSpc>
                <a:spcPct val="100000"/>
              </a:lnSpc>
              <a:spcBef>
                <a:spcPts val="480"/>
              </a:spcBef>
              <a:buChar char="•"/>
              <a:tabLst>
                <a:tab pos="757555" algn="l"/>
                <a:tab pos="758190" algn="l"/>
              </a:tabLst>
            </a:pPr>
            <a:r>
              <a:rPr sz="2000" spc="-5" dirty="0">
                <a:latin typeface="Verdana"/>
                <a:cs typeface="Verdana"/>
              </a:rPr>
              <a:t>Frazione di </a:t>
            </a:r>
            <a:r>
              <a:rPr sz="2000" dirty="0">
                <a:latin typeface="Verdana"/>
                <a:cs typeface="Verdana"/>
              </a:rPr>
              <a:t>studenti non </a:t>
            </a:r>
            <a:r>
              <a:rPr sz="2000" spc="-5" dirty="0">
                <a:latin typeface="Verdana"/>
                <a:cs typeface="Verdana"/>
              </a:rPr>
              <a:t>di</a:t>
            </a:r>
            <a:r>
              <a:rPr sz="2000" spc="-6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madrelingua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342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Distorsione da </a:t>
            </a:r>
            <a:r>
              <a:rPr spc="-5" dirty="0"/>
              <a:t>variabili omesse  </a:t>
            </a:r>
            <a:r>
              <a:rPr i="1" spc="-10" dirty="0"/>
              <a:t>(continua)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9-</a:t>
            </a:r>
            <a:fld id="{81D60167-4931-47E6-BA6A-407CBD079E47}" type="slidenum">
              <a:rPr dirty="0"/>
              <a:t>39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630807"/>
            <a:ext cx="8089265" cy="42062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882515" algn="l"/>
              </a:tabLst>
            </a:pPr>
            <a:r>
              <a:rPr sz="2000" dirty="0">
                <a:latin typeface="Verdana"/>
                <a:cs typeface="Verdana"/>
              </a:rPr>
              <a:t>Le </a:t>
            </a:r>
            <a:r>
              <a:rPr sz="2000" spc="-5" dirty="0">
                <a:latin typeface="Verdana"/>
                <a:cs typeface="Verdana"/>
              </a:rPr>
              <a:t>variabili di controllo</a:t>
            </a:r>
            <a:r>
              <a:rPr sz="2000" spc="5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sono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efficaci?	Cioè, dopo </a:t>
            </a:r>
            <a:r>
              <a:rPr sz="2000" dirty="0">
                <a:latin typeface="Verdana"/>
                <a:cs typeface="Verdana"/>
              </a:rPr>
              <a:t>avere</a:t>
            </a:r>
            <a:r>
              <a:rPr sz="2000" spc="-8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inserito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le variabili di controllo l’errore </a:t>
            </a:r>
            <a:r>
              <a:rPr sz="2000" dirty="0">
                <a:latin typeface="Verdana"/>
                <a:cs typeface="Verdana"/>
              </a:rPr>
              <a:t>è non </a:t>
            </a:r>
            <a:r>
              <a:rPr sz="2000" spc="-5" dirty="0">
                <a:latin typeface="Verdana"/>
                <a:cs typeface="Verdana"/>
              </a:rPr>
              <a:t>correlato </a:t>
            </a:r>
            <a:r>
              <a:rPr sz="2000" dirty="0">
                <a:latin typeface="Verdana"/>
                <a:cs typeface="Verdana"/>
              </a:rPr>
              <a:t>con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STR</a:t>
            </a:r>
            <a:r>
              <a:rPr sz="2000" dirty="0">
                <a:latin typeface="Verdana"/>
                <a:cs typeface="Verdana"/>
              </a:rPr>
              <a:t>?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107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Verdana"/>
                <a:cs typeface="Verdana"/>
              </a:rPr>
              <a:t>La risposta a </a:t>
            </a:r>
            <a:r>
              <a:rPr sz="2000" spc="-5" dirty="0">
                <a:latin typeface="Verdana"/>
                <a:cs typeface="Verdana"/>
              </a:rPr>
              <a:t>queste domande richiede </a:t>
            </a:r>
            <a:r>
              <a:rPr sz="2000" dirty="0">
                <a:latin typeface="Verdana"/>
                <a:cs typeface="Verdana"/>
              </a:rPr>
              <a:t>un</a:t>
            </a:r>
            <a:r>
              <a:rPr sz="2000" spc="-9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ragionamento.</a:t>
            </a:r>
            <a:endParaRPr sz="2000">
              <a:latin typeface="Verdana"/>
              <a:cs typeface="Verdana"/>
            </a:endParaRPr>
          </a:p>
          <a:p>
            <a:pPr marL="355600" marR="652145" indent="-342900">
              <a:lnSpc>
                <a:spcPct val="100000"/>
              </a:lnSpc>
              <a:spcBef>
                <a:spcPts val="108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Verdana"/>
                <a:cs typeface="Verdana"/>
              </a:rPr>
              <a:t>Vi è </a:t>
            </a:r>
            <a:r>
              <a:rPr sz="2000" spc="-5" dirty="0">
                <a:latin typeface="Verdana"/>
                <a:cs typeface="Verdana"/>
              </a:rPr>
              <a:t>qualche </a:t>
            </a:r>
            <a:r>
              <a:rPr sz="2000" dirty="0">
                <a:latin typeface="Verdana"/>
                <a:cs typeface="Verdana"/>
              </a:rPr>
              <a:t>evidenza che </a:t>
            </a:r>
            <a:r>
              <a:rPr sz="2000" spc="-5" dirty="0">
                <a:latin typeface="Verdana"/>
                <a:cs typeface="Verdana"/>
              </a:rPr>
              <a:t>le variabili di controllo </a:t>
            </a:r>
            <a:r>
              <a:rPr sz="2000" dirty="0">
                <a:latin typeface="Verdana"/>
                <a:cs typeface="Verdana"/>
              </a:rPr>
              <a:t>stiano  facendo </a:t>
            </a:r>
            <a:r>
              <a:rPr sz="2000" spc="-5" dirty="0">
                <a:latin typeface="Verdana"/>
                <a:cs typeface="Verdana"/>
              </a:rPr>
              <a:t>il loro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lavoro:</a:t>
            </a:r>
            <a:endParaRPr sz="2000">
              <a:latin typeface="Verdana"/>
              <a:cs typeface="Verdana"/>
            </a:endParaRPr>
          </a:p>
          <a:p>
            <a:pPr marL="756285" marR="765175" lvl="1" indent="-287020">
              <a:lnSpc>
                <a:spcPct val="100000"/>
              </a:lnSpc>
              <a:spcBef>
                <a:spcPts val="1040"/>
              </a:spcBef>
              <a:buChar char="–"/>
              <a:tabLst>
                <a:tab pos="756285" algn="l"/>
                <a:tab pos="756920" algn="l"/>
              </a:tabLst>
            </a:pPr>
            <a:r>
              <a:rPr sz="1800" dirty="0">
                <a:latin typeface="Verdana"/>
                <a:cs typeface="Verdana"/>
              </a:rPr>
              <a:t>Il coefficiente </a:t>
            </a:r>
            <a:r>
              <a:rPr sz="1800" spc="-5" dirty="0">
                <a:latin typeface="Verdana"/>
                <a:cs typeface="Verdana"/>
              </a:rPr>
              <a:t>di </a:t>
            </a:r>
            <a:r>
              <a:rPr sz="1800" i="1" dirty="0">
                <a:latin typeface="Verdana"/>
                <a:cs typeface="Verdana"/>
              </a:rPr>
              <a:t>STR </a:t>
            </a:r>
            <a:r>
              <a:rPr sz="1800" dirty="0">
                <a:latin typeface="Verdana"/>
                <a:cs typeface="Verdana"/>
              </a:rPr>
              <a:t>non cambia molto al </a:t>
            </a:r>
            <a:r>
              <a:rPr sz="1800" spc="-5" dirty="0">
                <a:latin typeface="Verdana"/>
                <a:cs typeface="Verdana"/>
              </a:rPr>
              <a:t>cambiare della  </a:t>
            </a:r>
            <a:r>
              <a:rPr sz="1800" dirty="0">
                <a:latin typeface="Verdana"/>
                <a:cs typeface="Verdana"/>
              </a:rPr>
              <a:t>specificazione delle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variabili</a:t>
            </a:r>
            <a:endParaRPr sz="1800">
              <a:latin typeface="Verdana"/>
              <a:cs typeface="Verdana"/>
            </a:endParaRPr>
          </a:p>
          <a:p>
            <a:pPr marL="756285" marR="51435" lvl="1" indent="-287020">
              <a:lnSpc>
                <a:spcPct val="100000"/>
              </a:lnSpc>
              <a:spcBef>
                <a:spcPts val="1035"/>
              </a:spcBef>
              <a:buChar char="–"/>
              <a:tabLst>
                <a:tab pos="756285" algn="l"/>
                <a:tab pos="756920" algn="l"/>
              </a:tabLst>
            </a:pPr>
            <a:r>
              <a:rPr sz="1800" dirty="0">
                <a:latin typeface="Verdana"/>
                <a:cs typeface="Verdana"/>
              </a:rPr>
              <a:t>I risultati </a:t>
            </a:r>
            <a:r>
              <a:rPr sz="1800" spc="-5" dirty="0">
                <a:latin typeface="Verdana"/>
                <a:cs typeface="Verdana"/>
              </a:rPr>
              <a:t>per </a:t>
            </a:r>
            <a:r>
              <a:rPr sz="1800" dirty="0">
                <a:latin typeface="Verdana"/>
                <a:cs typeface="Verdana"/>
              </a:rPr>
              <a:t>California e </a:t>
            </a:r>
            <a:r>
              <a:rPr sz="1800" spc="-5" dirty="0">
                <a:latin typeface="Verdana"/>
                <a:cs typeface="Verdana"/>
              </a:rPr>
              <a:t>Massachusetts </a:t>
            </a:r>
            <a:r>
              <a:rPr sz="1800" dirty="0">
                <a:latin typeface="Verdana"/>
                <a:cs typeface="Verdana"/>
              </a:rPr>
              <a:t>sono simili – </a:t>
            </a:r>
            <a:r>
              <a:rPr sz="1800" spc="-5" dirty="0">
                <a:latin typeface="Verdana"/>
                <a:cs typeface="Verdana"/>
              </a:rPr>
              <a:t>perciò </a:t>
            </a:r>
            <a:r>
              <a:rPr sz="1800" dirty="0">
                <a:latin typeface="Verdana"/>
                <a:cs typeface="Verdana"/>
              </a:rPr>
              <a:t>se  rimane della </a:t>
            </a:r>
            <a:r>
              <a:rPr sz="1800" spc="-5" dirty="0">
                <a:latin typeface="Verdana"/>
                <a:cs typeface="Verdana"/>
              </a:rPr>
              <a:t>distorsione da </a:t>
            </a:r>
            <a:r>
              <a:rPr sz="1800" dirty="0">
                <a:latin typeface="Verdana"/>
                <a:cs typeface="Verdana"/>
              </a:rPr>
              <a:t>variabili </a:t>
            </a:r>
            <a:r>
              <a:rPr sz="1800" spc="-5" dirty="0">
                <a:latin typeface="Verdana"/>
                <a:cs typeface="Verdana"/>
              </a:rPr>
              <a:t>omesse, questa dovrebbe  essere </a:t>
            </a:r>
            <a:r>
              <a:rPr sz="1800" dirty="0">
                <a:latin typeface="Verdana"/>
                <a:cs typeface="Verdana"/>
              </a:rPr>
              <a:t>simile nei </a:t>
            </a:r>
            <a:r>
              <a:rPr sz="1800" spc="-5" dirty="0">
                <a:latin typeface="Verdana"/>
                <a:cs typeface="Verdana"/>
              </a:rPr>
              <a:t>due gruppi di</a:t>
            </a:r>
            <a:r>
              <a:rPr sz="1800" spc="8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dati</a:t>
            </a:r>
            <a:endParaRPr sz="18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1070"/>
              </a:spcBef>
              <a:buFont typeface="Verdana"/>
              <a:buChar char="•"/>
              <a:tabLst>
                <a:tab pos="354965" algn="l"/>
                <a:tab pos="355600" algn="l"/>
              </a:tabLst>
            </a:pPr>
            <a:r>
              <a:rPr sz="2000" i="1" dirty="0">
                <a:latin typeface="Verdana"/>
                <a:cs typeface="Verdana"/>
              </a:rPr>
              <a:t>Quali </a:t>
            </a:r>
            <a:r>
              <a:rPr sz="2000" i="1" spc="-5" dirty="0">
                <a:latin typeface="Verdana"/>
                <a:cs typeface="Verdana"/>
              </a:rPr>
              <a:t>ulteriori variabili </a:t>
            </a:r>
            <a:r>
              <a:rPr sz="2000" i="1" dirty="0">
                <a:latin typeface="Verdana"/>
                <a:cs typeface="Verdana"/>
              </a:rPr>
              <a:t>di controllo si </a:t>
            </a:r>
            <a:r>
              <a:rPr sz="2000" i="1" spc="-5" dirty="0">
                <a:latin typeface="Verdana"/>
                <a:cs typeface="Verdana"/>
              </a:rPr>
              <a:t>potrebbero</a:t>
            </a:r>
            <a:r>
              <a:rPr sz="2000" i="1" spc="-110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volere</a:t>
            </a:r>
            <a:endParaRPr sz="20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000" i="1" dirty="0">
                <a:latin typeface="Verdana"/>
                <a:cs typeface="Verdana"/>
              </a:rPr>
              <a:t>utilizzare – e cosa </a:t>
            </a:r>
            <a:r>
              <a:rPr sz="2000" i="1" spc="-5" dirty="0">
                <a:latin typeface="Verdana"/>
                <a:cs typeface="Verdana"/>
              </a:rPr>
              <a:t>dovrebbero</a:t>
            </a:r>
            <a:r>
              <a:rPr sz="2000" i="1" spc="-110" dirty="0">
                <a:latin typeface="Verdana"/>
                <a:cs typeface="Verdana"/>
              </a:rPr>
              <a:t> </a:t>
            </a:r>
            <a:r>
              <a:rPr sz="2000" i="1" spc="-5" dirty="0">
                <a:latin typeface="Verdana"/>
                <a:cs typeface="Verdana"/>
              </a:rPr>
              <a:t>controllare?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53543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i="0" spc="-5" dirty="0">
                <a:latin typeface="Verdana"/>
                <a:cs typeface="Verdana"/>
              </a:rPr>
              <a:t>Validità interna </a:t>
            </a:r>
            <a:r>
              <a:rPr i="0" spc="-10" dirty="0">
                <a:latin typeface="Verdana"/>
                <a:cs typeface="Verdana"/>
              </a:rPr>
              <a:t>ed</a:t>
            </a:r>
            <a:r>
              <a:rPr i="0" spc="40" dirty="0">
                <a:latin typeface="Verdana"/>
                <a:cs typeface="Verdana"/>
              </a:rPr>
              <a:t> </a:t>
            </a:r>
            <a:r>
              <a:rPr i="0" spc="-10" dirty="0">
                <a:latin typeface="Verdana"/>
                <a:cs typeface="Verdana"/>
              </a:rPr>
              <a:t>esterna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9-</a:t>
            </a: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595754"/>
            <a:ext cx="8228965" cy="429895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355600" marR="334010" indent="-342900">
              <a:lnSpc>
                <a:spcPct val="90000"/>
              </a:lnSpc>
              <a:spcBef>
                <a:spcPts val="385"/>
              </a:spcBef>
              <a:buChar char="•"/>
              <a:tabLst>
                <a:tab pos="354965" algn="l"/>
                <a:tab pos="355600" algn="l"/>
                <a:tab pos="2512695" algn="l"/>
                <a:tab pos="4721225" algn="l"/>
                <a:tab pos="6254115" algn="l"/>
              </a:tabLst>
            </a:pPr>
            <a:r>
              <a:rPr sz="2400" spc="-5" dirty="0">
                <a:latin typeface="Verdana"/>
                <a:cs typeface="Verdana"/>
              </a:rPr>
              <a:t>Facciamo </a:t>
            </a:r>
            <a:r>
              <a:rPr sz="2400" dirty="0">
                <a:latin typeface="Verdana"/>
                <a:cs typeface="Verdana"/>
              </a:rPr>
              <a:t>un </a:t>
            </a:r>
            <a:r>
              <a:rPr sz="2400" spc="-5" dirty="0">
                <a:latin typeface="Verdana"/>
                <a:cs typeface="Verdana"/>
              </a:rPr>
              <a:t>passo </a:t>
            </a:r>
            <a:r>
              <a:rPr sz="2400" spc="-10" dirty="0">
                <a:latin typeface="Verdana"/>
                <a:cs typeface="Verdana"/>
              </a:rPr>
              <a:t>indietro </a:t>
            </a:r>
            <a:r>
              <a:rPr sz="2400" dirty="0">
                <a:latin typeface="Verdana"/>
                <a:cs typeface="Verdana"/>
              </a:rPr>
              <a:t>e </a:t>
            </a:r>
            <a:r>
              <a:rPr sz="2400" spc="-5" dirty="0">
                <a:latin typeface="Verdana"/>
                <a:cs typeface="Verdana"/>
              </a:rPr>
              <a:t>diamo </a:t>
            </a:r>
            <a:r>
              <a:rPr sz="2400" dirty="0">
                <a:latin typeface="Verdana"/>
                <a:cs typeface="Verdana"/>
              </a:rPr>
              <a:t>uno sguardo  </a:t>
            </a:r>
            <a:r>
              <a:rPr sz="2400" spc="-5" dirty="0">
                <a:latin typeface="Verdana"/>
                <a:cs typeface="Verdana"/>
              </a:rPr>
              <a:t>più ampio</a:t>
            </a:r>
            <a:r>
              <a:rPr sz="2400" spc="5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alla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regressione.	Esiste </a:t>
            </a:r>
            <a:r>
              <a:rPr sz="2400" dirty="0">
                <a:latin typeface="Verdana"/>
                <a:cs typeface="Verdana"/>
              </a:rPr>
              <a:t>un modo  </a:t>
            </a:r>
            <a:r>
              <a:rPr sz="2400" spc="-5" dirty="0">
                <a:latin typeface="Verdana"/>
                <a:cs typeface="Verdana"/>
              </a:rPr>
              <a:t>sistematico per valutare </a:t>
            </a:r>
            <a:r>
              <a:rPr sz="2400" spc="-10" dirty="0">
                <a:latin typeface="Verdana"/>
                <a:cs typeface="Verdana"/>
              </a:rPr>
              <a:t>(criticare) </a:t>
            </a:r>
            <a:r>
              <a:rPr sz="2400" spc="-5" dirty="0">
                <a:latin typeface="Verdana"/>
                <a:cs typeface="Verdana"/>
              </a:rPr>
              <a:t>gli </a:t>
            </a:r>
            <a:r>
              <a:rPr sz="2400" dirty="0">
                <a:latin typeface="Verdana"/>
                <a:cs typeface="Verdana"/>
              </a:rPr>
              <a:t>studi </a:t>
            </a:r>
            <a:r>
              <a:rPr sz="2400" spc="-5" dirty="0">
                <a:latin typeface="Verdana"/>
                <a:cs typeface="Verdana"/>
              </a:rPr>
              <a:t>di  regressione?	</a:t>
            </a:r>
            <a:r>
              <a:rPr sz="2400" dirty="0">
                <a:latin typeface="Verdana"/>
                <a:cs typeface="Verdana"/>
              </a:rPr>
              <a:t>Sono noti i </a:t>
            </a:r>
            <a:r>
              <a:rPr sz="2400" spc="-5" dirty="0">
                <a:latin typeface="Verdana"/>
                <a:cs typeface="Verdana"/>
              </a:rPr>
              <a:t>punti di forza della  regressione </a:t>
            </a:r>
            <a:r>
              <a:rPr sz="2400" dirty="0">
                <a:latin typeface="Verdana"/>
                <a:cs typeface="Verdana"/>
              </a:rPr>
              <a:t>multipla – ma</a:t>
            </a:r>
            <a:r>
              <a:rPr sz="2400" spc="8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quali</a:t>
            </a:r>
            <a:r>
              <a:rPr sz="2400" spc="1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sono	</a:t>
            </a:r>
            <a:r>
              <a:rPr sz="2400" spc="-10" dirty="0">
                <a:latin typeface="Verdana"/>
                <a:cs typeface="Verdana"/>
              </a:rPr>
              <a:t>le</a:t>
            </a:r>
            <a:r>
              <a:rPr sz="2400" spc="-3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insidie?</a:t>
            </a:r>
            <a:endParaRPr sz="2400">
              <a:latin typeface="Verdana"/>
              <a:cs typeface="Verdana"/>
            </a:endParaRPr>
          </a:p>
          <a:p>
            <a:pPr marL="756285" marR="5080" lvl="1" indent="-287020">
              <a:lnSpc>
                <a:spcPct val="90000"/>
              </a:lnSpc>
              <a:spcBef>
                <a:spcPts val="475"/>
              </a:spcBef>
              <a:buChar char="–"/>
              <a:tabLst>
                <a:tab pos="756920" algn="l"/>
              </a:tabLst>
            </a:pPr>
            <a:r>
              <a:rPr sz="2000" spc="-5" dirty="0">
                <a:latin typeface="Verdana"/>
                <a:cs typeface="Verdana"/>
              </a:rPr>
              <a:t>Verranno elencate le ragioni più </a:t>
            </a:r>
            <a:r>
              <a:rPr sz="2000" dirty="0">
                <a:latin typeface="Verdana"/>
                <a:cs typeface="Verdana"/>
              </a:rPr>
              <a:t>comuni </a:t>
            </a:r>
            <a:r>
              <a:rPr sz="2000" spc="-5" dirty="0">
                <a:latin typeface="Verdana"/>
                <a:cs typeface="Verdana"/>
              </a:rPr>
              <a:t>per </a:t>
            </a:r>
            <a:r>
              <a:rPr sz="2000" dirty="0">
                <a:latin typeface="Verdana"/>
                <a:cs typeface="Verdana"/>
              </a:rPr>
              <a:t>cui </a:t>
            </a:r>
            <a:r>
              <a:rPr sz="2000" spc="-5" dirty="0">
                <a:latin typeface="Verdana"/>
                <a:cs typeface="Verdana"/>
              </a:rPr>
              <a:t>le </a:t>
            </a:r>
            <a:r>
              <a:rPr sz="2000" dirty="0">
                <a:latin typeface="Verdana"/>
                <a:cs typeface="Verdana"/>
              </a:rPr>
              <a:t>stime </a:t>
            </a:r>
            <a:r>
              <a:rPr sz="2000" spc="-5" dirty="0">
                <a:latin typeface="Verdana"/>
                <a:cs typeface="Verdana"/>
              </a:rPr>
              <a:t>di  regressione multipla, </a:t>
            </a:r>
            <a:r>
              <a:rPr sz="2000" dirty="0">
                <a:latin typeface="Verdana"/>
                <a:cs typeface="Verdana"/>
              </a:rPr>
              <a:t>fondate su </a:t>
            </a:r>
            <a:r>
              <a:rPr sz="2000" spc="-5" dirty="0">
                <a:latin typeface="Verdana"/>
                <a:cs typeface="Verdana"/>
              </a:rPr>
              <a:t>dati basati  sull’osservazione, </a:t>
            </a:r>
            <a:r>
              <a:rPr sz="2000" dirty="0">
                <a:latin typeface="Verdana"/>
                <a:cs typeface="Verdana"/>
              </a:rPr>
              <a:t>possono </a:t>
            </a:r>
            <a:r>
              <a:rPr sz="2000" spc="-5" dirty="0">
                <a:latin typeface="Verdana"/>
                <a:cs typeface="Verdana"/>
              </a:rPr>
              <a:t>produrre </a:t>
            </a:r>
            <a:r>
              <a:rPr sz="2000" dirty="0">
                <a:latin typeface="Verdana"/>
                <a:cs typeface="Verdana"/>
              </a:rPr>
              <a:t>stime </a:t>
            </a:r>
            <a:r>
              <a:rPr sz="2000" spc="-5" dirty="0">
                <a:latin typeface="Verdana"/>
                <a:cs typeface="Verdana"/>
              </a:rPr>
              <a:t>distorte  sull’effetto </a:t>
            </a:r>
            <a:r>
              <a:rPr sz="2000" dirty="0">
                <a:latin typeface="Verdana"/>
                <a:cs typeface="Verdana"/>
              </a:rPr>
              <a:t>causale </a:t>
            </a:r>
            <a:r>
              <a:rPr sz="2000" spc="-5" dirty="0">
                <a:latin typeface="Verdana"/>
                <a:cs typeface="Verdana"/>
              </a:rPr>
              <a:t>di</a:t>
            </a:r>
            <a:r>
              <a:rPr sz="2000" spc="-4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interesse.</a:t>
            </a:r>
            <a:endParaRPr sz="2000">
              <a:latin typeface="Verdana"/>
              <a:cs typeface="Verdana"/>
            </a:endParaRPr>
          </a:p>
          <a:p>
            <a:pPr marL="756285" marR="59055" lvl="1" indent="-287020">
              <a:lnSpc>
                <a:spcPct val="90000"/>
              </a:lnSpc>
              <a:spcBef>
                <a:spcPts val="480"/>
              </a:spcBef>
              <a:buChar char="–"/>
              <a:tabLst>
                <a:tab pos="756920" algn="l"/>
              </a:tabLst>
            </a:pPr>
            <a:r>
              <a:rPr sz="2000" spc="-5" dirty="0">
                <a:latin typeface="Verdana"/>
                <a:cs typeface="Verdana"/>
              </a:rPr>
              <a:t>Nell’applicazione </a:t>
            </a:r>
            <a:r>
              <a:rPr sz="2000" dirty="0">
                <a:latin typeface="Verdana"/>
                <a:cs typeface="Verdana"/>
              </a:rPr>
              <a:t>sui </a:t>
            </a:r>
            <a:r>
              <a:rPr sz="2000" spc="-5" dirty="0">
                <a:latin typeface="Verdana"/>
                <a:cs typeface="Verdana"/>
              </a:rPr>
              <a:t>punteggi </a:t>
            </a:r>
            <a:r>
              <a:rPr sz="2000" dirty="0">
                <a:latin typeface="Verdana"/>
                <a:cs typeface="Verdana"/>
              </a:rPr>
              <a:t>nei </a:t>
            </a:r>
            <a:r>
              <a:rPr sz="2000" spc="-5" dirty="0">
                <a:latin typeface="Verdana"/>
                <a:cs typeface="Verdana"/>
              </a:rPr>
              <a:t>test </a:t>
            </a:r>
            <a:r>
              <a:rPr sz="2000" dirty="0">
                <a:latin typeface="Verdana"/>
                <a:cs typeface="Verdana"/>
              </a:rPr>
              <a:t>si </a:t>
            </a:r>
            <a:r>
              <a:rPr sz="2000" spc="-5" dirty="0">
                <a:latin typeface="Verdana"/>
                <a:cs typeface="Verdana"/>
              </a:rPr>
              <a:t>cercherà di  </a:t>
            </a:r>
            <a:r>
              <a:rPr sz="2000" dirty="0">
                <a:latin typeface="Verdana"/>
                <a:cs typeface="Verdana"/>
              </a:rPr>
              <a:t>affrontare </a:t>
            </a:r>
            <a:r>
              <a:rPr sz="2000" spc="-5" dirty="0">
                <a:latin typeface="Verdana"/>
                <a:cs typeface="Verdana"/>
              </a:rPr>
              <a:t>queste </a:t>
            </a:r>
            <a:r>
              <a:rPr sz="2000" dirty="0">
                <a:latin typeface="Verdana"/>
                <a:cs typeface="Verdana"/>
              </a:rPr>
              <a:t>minacce nel </a:t>
            </a:r>
            <a:r>
              <a:rPr sz="2000" spc="-5" dirty="0">
                <a:latin typeface="Verdana"/>
                <a:cs typeface="Verdana"/>
              </a:rPr>
              <a:t>modo migliore possibile </a:t>
            </a:r>
            <a:r>
              <a:rPr sz="2000" dirty="0">
                <a:latin typeface="Verdana"/>
                <a:cs typeface="Verdana"/>
              </a:rPr>
              <a:t>–</a:t>
            </a:r>
            <a:r>
              <a:rPr sz="2000" spc="-12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e  </a:t>
            </a:r>
            <a:r>
              <a:rPr sz="2000" spc="-5" dirty="0">
                <a:latin typeface="Verdana"/>
                <a:cs typeface="Verdana"/>
              </a:rPr>
              <a:t>di individuare </a:t>
            </a:r>
            <a:r>
              <a:rPr sz="2000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rischi </a:t>
            </a:r>
            <a:r>
              <a:rPr sz="2000" dirty="0">
                <a:latin typeface="Verdana"/>
                <a:cs typeface="Verdana"/>
              </a:rPr>
              <a:t>ancora </a:t>
            </a:r>
            <a:r>
              <a:rPr sz="2000" spc="-5" dirty="0">
                <a:latin typeface="Verdana"/>
                <a:cs typeface="Verdana"/>
              </a:rPr>
              <a:t>presenti. </a:t>
            </a:r>
            <a:r>
              <a:rPr sz="2000" dirty="0">
                <a:latin typeface="Verdana"/>
                <a:cs typeface="Verdana"/>
              </a:rPr>
              <a:t>Dopo </a:t>
            </a:r>
            <a:r>
              <a:rPr sz="2000" spc="-5" dirty="0">
                <a:latin typeface="Verdana"/>
                <a:cs typeface="Verdana"/>
              </a:rPr>
              <a:t>tutto questo  lavoro, </a:t>
            </a:r>
            <a:r>
              <a:rPr sz="2000" dirty="0">
                <a:latin typeface="Verdana"/>
                <a:cs typeface="Verdana"/>
              </a:rPr>
              <a:t>che cosa si sarà </a:t>
            </a:r>
            <a:r>
              <a:rPr sz="2000" spc="-5" dirty="0">
                <a:latin typeface="Verdana"/>
                <a:cs typeface="Verdana"/>
              </a:rPr>
              <a:t>appreso </a:t>
            </a:r>
            <a:r>
              <a:rPr sz="2000" dirty="0">
                <a:latin typeface="Verdana"/>
                <a:cs typeface="Verdana"/>
              </a:rPr>
              <a:t>sull’effetto sui </a:t>
            </a:r>
            <a:r>
              <a:rPr sz="2000" spc="-5" dirty="0">
                <a:latin typeface="Verdana"/>
                <a:cs typeface="Verdana"/>
              </a:rPr>
              <a:t>punteggi  </a:t>
            </a:r>
            <a:r>
              <a:rPr sz="2000" dirty="0">
                <a:latin typeface="Verdana"/>
                <a:cs typeface="Verdana"/>
              </a:rPr>
              <a:t>nei </a:t>
            </a:r>
            <a:r>
              <a:rPr sz="2000" spc="-5" dirty="0">
                <a:latin typeface="Verdana"/>
                <a:cs typeface="Verdana"/>
              </a:rPr>
              <a:t>test </a:t>
            </a:r>
            <a:r>
              <a:rPr sz="2000" spc="-10" dirty="0">
                <a:latin typeface="Verdana"/>
                <a:cs typeface="Verdana"/>
              </a:rPr>
              <a:t>della </a:t>
            </a:r>
            <a:r>
              <a:rPr sz="2000" spc="-5" dirty="0">
                <a:latin typeface="Verdana"/>
                <a:cs typeface="Verdana"/>
              </a:rPr>
              <a:t>riduzione </a:t>
            </a:r>
            <a:r>
              <a:rPr sz="2000" spc="-10" dirty="0">
                <a:latin typeface="Verdana"/>
                <a:cs typeface="Verdana"/>
              </a:rPr>
              <a:t>delle </a:t>
            </a:r>
            <a:r>
              <a:rPr sz="2000" spc="-5" dirty="0">
                <a:latin typeface="Verdana"/>
                <a:cs typeface="Verdana"/>
              </a:rPr>
              <a:t>dimensioni </a:t>
            </a:r>
            <a:r>
              <a:rPr sz="2000" spc="-10" dirty="0">
                <a:latin typeface="Verdana"/>
                <a:cs typeface="Verdana"/>
              </a:rPr>
              <a:t>delle</a:t>
            </a:r>
            <a:r>
              <a:rPr sz="2000" spc="3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classi?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437" y="436245"/>
            <a:ext cx="55264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48640" algn="l"/>
              </a:tabLst>
            </a:pPr>
            <a:r>
              <a:rPr sz="2400" i="0" dirty="0">
                <a:latin typeface="Verdana"/>
                <a:cs typeface="Verdana"/>
              </a:rPr>
              <a:t>2.	</a:t>
            </a:r>
            <a:r>
              <a:rPr sz="2400" i="0" spc="-10" dirty="0">
                <a:latin typeface="Verdana"/>
                <a:cs typeface="Verdana"/>
              </a:rPr>
              <a:t>Forma funzionale</a:t>
            </a:r>
            <a:r>
              <a:rPr sz="2400" i="0" spc="85" dirty="0">
                <a:latin typeface="Verdana"/>
                <a:cs typeface="Verdana"/>
              </a:rPr>
              <a:t> </a:t>
            </a:r>
            <a:r>
              <a:rPr sz="2400" i="0" spc="-10" dirty="0">
                <a:latin typeface="Verdana"/>
                <a:cs typeface="Verdana"/>
              </a:rPr>
              <a:t>incorretta?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9-</a:t>
            </a:r>
            <a:fld id="{81D60167-4931-47E6-BA6A-407CBD079E47}" type="slidenum">
              <a:rPr dirty="0"/>
              <a:t>40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02437" y="869442"/>
            <a:ext cx="8166734" cy="55708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45415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Verdana"/>
                <a:cs typeface="Verdana"/>
              </a:rPr>
              <a:t>Si sono </a:t>
            </a:r>
            <a:r>
              <a:rPr sz="2200" spc="-10" dirty="0">
                <a:latin typeface="Verdana"/>
                <a:cs typeface="Verdana"/>
              </a:rPr>
              <a:t>provate </a:t>
            </a:r>
            <a:r>
              <a:rPr sz="2200" spc="-5" dirty="0">
                <a:latin typeface="Verdana"/>
                <a:cs typeface="Verdana"/>
              </a:rPr>
              <a:t>diverse forme </a:t>
            </a:r>
            <a:r>
              <a:rPr sz="2200" dirty="0">
                <a:latin typeface="Verdana"/>
                <a:cs typeface="Verdana"/>
              </a:rPr>
              <a:t>funzionali, </a:t>
            </a:r>
            <a:r>
              <a:rPr sz="2200" spc="-5" dirty="0">
                <a:latin typeface="Verdana"/>
                <a:cs typeface="Verdana"/>
              </a:rPr>
              <a:t>sia con i </a:t>
            </a:r>
            <a:r>
              <a:rPr sz="2200" spc="-10" dirty="0">
                <a:latin typeface="Verdana"/>
                <a:cs typeface="Verdana"/>
              </a:rPr>
              <a:t>dati  </a:t>
            </a:r>
            <a:r>
              <a:rPr sz="2200" spc="-5" dirty="0">
                <a:latin typeface="Verdana"/>
                <a:cs typeface="Verdana"/>
              </a:rPr>
              <a:t>della California che </a:t>
            </a:r>
            <a:r>
              <a:rPr sz="2200" spc="-10" dirty="0">
                <a:latin typeface="Verdana"/>
                <a:cs typeface="Verdana"/>
              </a:rPr>
              <a:t>del</a:t>
            </a:r>
            <a:r>
              <a:rPr sz="2200" spc="10" dirty="0">
                <a:latin typeface="Verdana"/>
                <a:cs typeface="Verdana"/>
              </a:rPr>
              <a:t> </a:t>
            </a:r>
            <a:r>
              <a:rPr sz="2200" spc="-5" dirty="0">
                <a:latin typeface="Verdana"/>
                <a:cs typeface="Verdana"/>
              </a:rPr>
              <a:t>Massachusetts</a:t>
            </a:r>
            <a:endParaRPr sz="22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Verdana"/>
                <a:cs typeface="Verdana"/>
              </a:rPr>
              <a:t>Gli effetti non lineari sono</a:t>
            </a:r>
            <a:r>
              <a:rPr sz="2200" dirty="0">
                <a:latin typeface="Verdana"/>
                <a:cs typeface="Verdana"/>
              </a:rPr>
              <a:t> </a:t>
            </a:r>
            <a:r>
              <a:rPr sz="2200" spc="-10" dirty="0">
                <a:latin typeface="Verdana"/>
                <a:cs typeface="Verdana"/>
              </a:rPr>
              <a:t>modesti</a:t>
            </a:r>
            <a:endParaRPr sz="2200">
              <a:latin typeface="Verdana"/>
              <a:cs typeface="Verdana"/>
            </a:endParaRPr>
          </a:p>
          <a:p>
            <a:pPr marL="355600" marR="700405" indent="-342900">
              <a:lnSpc>
                <a:spcPct val="100000"/>
              </a:lnSpc>
              <a:spcBef>
                <a:spcPts val="530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Verdana"/>
                <a:cs typeface="Verdana"/>
              </a:rPr>
              <a:t>Verosimilmente, non è una minaccia importante al  momento.</a:t>
            </a:r>
            <a:endParaRPr sz="2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180"/>
              </a:spcBef>
              <a:tabLst>
                <a:tab pos="548640" algn="l"/>
              </a:tabLst>
            </a:pPr>
            <a:r>
              <a:rPr sz="2400" b="1" dirty="0">
                <a:latin typeface="Verdana"/>
                <a:cs typeface="Verdana"/>
              </a:rPr>
              <a:t>3.	</a:t>
            </a:r>
            <a:r>
              <a:rPr sz="2400" b="1" spc="-10" dirty="0">
                <a:latin typeface="Verdana"/>
                <a:cs typeface="Verdana"/>
              </a:rPr>
              <a:t>Distorsione </a:t>
            </a:r>
            <a:r>
              <a:rPr sz="2400" b="1" spc="-5" dirty="0">
                <a:latin typeface="Verdana"/>
                <a:cs typeface="Verdana"/>
              </a:rPr>
              <a:t>da </a:t>
            </a:r>
            <a:r>
              <a:rPr sz="2400" b="1" spc="-10" dirty="0">
                <a:latin typeface="Verdana"/>
                <a:cs typeface="Verdana"/>
              </a:rPr>
              <a:t>errori nelle</a:t>
            </a:r>
            <a:r>
              <a:rPr sz="2400" b="1" spc="100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variabili?</a:t>
            </a:r>
            <a:endParaRPr sz="240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530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Verdana"/>
                <a:cs typeface="Verdana"/>
              </a:rPr>
              <a:t>I </a:t>
            </a:r>
            <a:r>
              <a:rPr sz="2200" spc="-10" dirty="0">
                <a:latin typeface="Verdana"/>
                <a:cs typeface="Verdana"/>
              </a:rPr>
              <a:t>dati </a:t>
            </a:r>
            <a:r>
              <a:rPr sz="2200" spc="-5" dirty="0">
                <a:latin typeface="Verdana"/>
                <a:cs typeface="Verdana"/>
              </a:rPr>
              <a:t>sono </a:t>
            </a:r>
            <a:r>
              <a:rPr sz="2200" dirty="0">
                <a:latin typeface="Verdana"/>
                <a:cs typeface="Verdana"/>
              </a:rPr>
              <a:t>amministrativi, </a:t>
            </a:r>
            <a:r>
              <a:rPr sz="2200" spc="-10" dirty="0">
                <a:latin typeface="Verdana"/>
                <a:cs typeface="Verdana"/>
              </a:rPr>
              <a:t>per </a:t>
            </a:r>
            <a:r>
              <a:rPr sz="2200" spc="-5" dirty="0">
                <a:latin typeface="Verdana"/>
                <a:cs typeface="Verdana"/>
              </a:rPr>
              <a:t>cui è probabilmente  possibile escludere errori di registrazione o inserimento  importanti.</a:t>
            </a:r>
            <a:endParaRPr sz="2200">
              <a:latin typeface="Verdana"/>
              <a:cs typeface="Verdana"/>
            </a:endParaRPr>
          </a:p>
          <a:p>
            <a:pPr marL="355600" marR="116205" indent="-342900">
              <a:lnSpc>
                <a:spcPct val="100000"/>
              </a:lnSpc>
              <a:spcBef>
                <a:spcPts val="525"/>
              </a:spcBef>
              <a:buFont typeface="Verdana"/>
              <a:buChar char="•"/>
              <a:tabLst>
                <a:tab pos="354965" algn="l"/>
                <a:tab pos="355600" algn="l"/>
              </a:tabLst>
            </a:pPr>
            <a:r>
              <a:rPr sz="2200" i="1" spc="-5" dirty="0">
                <a:latin typeface="Verdana"/>
                <a:cs typeface="Verdana"/>
              </a:rPr>
              <a:t>STR </a:t>
            </a:r>
            <a:r>
              <a:rPr sz="2200" spc="-5" dirty="0">
                <a:latin typeface="Verdana"/>
                <a:cs typeface="Verdana"/>
              </a:rPr>
              <a:t>è una misura a </a:t>
            </a:r>
            <a:r>
              <a:rPr sz="2200" dirty="0">
                <a:latin typeface="Verdana"/>
                <a:cs typeface="Verdana"/>
              </a:rPr>
              <a:t>livello </a:t>
            </a:r>
            <a:r>
              <a:rPr sz="2200" spc="-5" dirty="0">
                <a:latin typeface="Verdana"/>
                <a:cs typeface="Verdana"/>
              </a:rPr>
              <a:t>di distretto, per cui gli  studenti sottoposti ai </a:t>
            </a:r>
            <a:r>
              <a:rPr sz="2200" spc="-10" dirty="0">
                <a:latin typeface="Verdana"/>
                <a:cs typeface="Verdana"/>
              </a:rPr>
              <a:t>test potrebbero </a:t>
            </a:r>
            <a:r>
              <a:rPr sz="2200" spc="-5" dirty="0">
                <a:latin typeface="Verdana"/>
                <a:cs typeface="Verdana"/>
              </a:rPr>
              <a:t>non avere subito  l’STR misurato </a:t>
            </a:r>
            <a:r>
              <a:rPr sz="2200" spc="-10" dirty="0">
                <a:latin typeface="Verdana"/>
                <a:cs typeface="Verdana"/>
              </a:rPr>
              <a:t>per </a:t>
            </a:r>
            <a:r>
              <a:rPr sz="2200" dirty="0">
                <a:latin typeface="Verdana"/>
                <a:cs typeface="Verdana"/>
              </a:rPr>
              <a:t>il </a:t>
            </a:r>
            <a:r>
              <a:rPr sz="2200" spc="-5" dirty="0">
                <a:latin typeface="Verdana"/>
                <a:cs typeface="Verdana"/>
              </a:rPr>
              <a:t>distretto – un tipo di errore </a:t>
            </a:r>
            <a:r>
              <a:rPr sz="2200" spc="-10" dirty="0">
                <a:latin typeface="Verdana"/>
                <a:cs typeface="Verdana"/>
              </a:rPr>
              <a:t>di  </a:t>
            </a:r>
            <a:r>
              <a:rPr sz="2200" spc="-5" dirty="0">
                <a:latin typeface="Verdana"/>
                <a:cs typeface="Verdana"/>
              </a:rPr>
              <a:t>misura</a:t>
            </a:r>
            <a:r>
              <a:rPr sz="2200" spc="-10" dirty="0">
                <a:latin typeface="Verdana"/>
                <a:cs typeface="Verdana"/>
              </a:rPr>
              <a:t> </a:t>
            </a:r>
            <a:r>
              <a:rPr sz="2200" spc="-5" dirty="0">
                <a:latin typeface="Verdana"/>
                <a:cs typeface="Verdana"/>
              </a:rPr>
              <a:t>complicato</a:t>
            </a:r>
            <a:endParaRPr sz="2200">
              <a:latin typeface="Verdana"/>
              <a:cs typeface="Verdana"/>
            </a:endParaRPr>
          </a:p>
          <a:p>
            <a:pPr marL="355600" marR="1010285" indent="-342900">
              <a:lnSpc>
                <a:spcPct val="100000"/>
              </a:lnSpc>
              <a:spcBef>
                <a:spcPts val="535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Verdana"/>
                <a:cs typeface="Verdana"/>
              </a:rPr>
              <a:t>Idealmente si dovrebbero avere i </a:t>
            </a:r>
            <a:r>
              <a:rPr sz="2200" spc="-10" dirty="0">
                <a:latin typeface="Verdana"/>
                <a:cs typeface="Verdana"/>
              </a:rPr>
              <a:t>dati </a:t>
            </a:r>
            <a:r>
              <a:rPr sz="2200" spc="-5" dirty="0">
                <a:latin typeface="Verdana"/>
                <a:cs typeface="Verdana"/>
              </a:rPr>
              <a:t>sui singoli  studenti </a:t>
            </a:r>
            <a:r>
              <a:rPr sz="2200" spc="-10" dirty="0">
                <a:latin typeface="Verdana"/>
                <a:cs typeface="Verdana"/>
              </a:rPr>
              <a:t>per </a:t>
            </a:r>
            <a:r>
              <a:rPr sz="2200" dirty="0">
                <a:latin typeface="Verdana"/>
                <a:cs typeface="Verdana"/>
              </a:rPr>
              <a:t>livello </a:t>
            </a:r>
            <a:r>
              <a:rPr sz="2200" spc="-5" dirty="0">
                <a:latin typeface="Verdana"/>
                <a:cs typeface="Verdana"/>
              </a:rPr>
              <a:t>di grado.</a:t>
            </a:r>
            <a:endParaRPr sz="2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568198"/>
            <a:ext cx="8172450" cy="581533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  <a:tabLst>
                <a:tab pos="548640" algn="l"/>
              </a:tabLst>
            </a:pPr>
            <a:r>
              <a:rPr sz="2400" b="1" dirty="0">
                <a:latin typeface="Verdana"/>
                <a:cs typeface="Verdana"/>
              </a:rPr>
              <a:t>4.	</a:t>
            </a:r>
            <a:r>
              <a:rPr sz="2400" b="1" spc="-10" dirty="0">
                <a:latin typeface="Verdana"/>
                <a:cs typeface="Verdana"/>
              </a:rPr>
              <a:t>Distorsione </a:t>
            </a:r>
            <a:r>
              <a:rPr sz="2400" b="1" spc="-5" dirty="0">
                <a:latin typeface="Verdana"/>
                <a:cs typeface="Verdana"/>
              </a:rPr>
              <a:t>da </a:t>
            </a:r>
            <a:r>
              <a:rPr sz="2400" b="1" spc="-10" dirty="0">
                <a:latin typeface="Verdana"/>
                <a:cs typeface="Verdana"/>
              </a:rPr>
              <a:t>selezione</a:t>
            </a:r>
            <a:r>
              <a:rPr sz="2400" b="1" spc="105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campionaria?</a:t>
            </a:r>
            <a:endParaRPr sz="2400">
              <a:latin typeface="Verdana"/>
              <a:cs typeface="Verdana"/>
            </a:endParaRPr>
          </a:p>
          <a:p>
            <a:pPr marL="355600" marR="12065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Verdana"/>
                <a:cs typeface="Verdana"/>
              </a:rPr>
              <a:t>Il </a:t>
            </a:r>
            <a:r>
              <a:rPr sz="2400" spc="-5" dirty="0">
                <a:latin typeface="Verdana"/>
                <a:cs typeface="Verdana"/>
              </a:rPr>
              <a:t>campione </a:t>
            </a:r>
            <a:r>
              <a:rPr sz="2400" dirty="0">
                <a:latin typeface="Verdana"/>
                <a:cs typeface="Verdana"/>
              </a:rPr>
              <a:t>è </a:t>
            </a:r>
            <a:r>
              <a:rPr sz="2400" spc="-5" dirty="0">
                <a:latin typeface="Verdana"/>
                <a:cs typeface="Verdana"/>
              </a:rPr>
              <a:t>costituito da tutti </a:t>
            </a:r>
            <a:r>
              <a:rPr sz="2400" dirty="0">
                <a:latin typeface="Verdana"/>
                <a:cs typeface="Verdana"/>
              </a:rPr>
              <a:t>i </a:t>
            </a:r>
            <a:r>
              <a:rPr sz="2400" spc="-5" dirty="0">
                <a:latin typeface="Verdana"/>
                <a:cs typeface="Verdana"/>
              </a:rPr>
              <a:t>distretti scolastici  elementari pubblici (in California</a:t>
            </a:r>
            <a:r>
              <a:rPr sz="2400" spc="12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e</a:t>
            </a:r>
            <a:endParaRPr sz="24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Verdana"/>
                <a:cs typeface="Verdana"/>
              </a:rPr>
              <a:t>Massachusetts) </a:t>
            </a:r>
            <a:r>
              <a:rPr sz="2400" dirty="0">
                <a:latin typeface="Verdana"/>
                <a:cs typeface="Verdana"/>
              </a:rPr>
              <a:t>– non ci </a:t>
            </a:r>
            <a:r>
              <a:rPr sz="2400" spc="-5" dirty="0">
                <a:latin typeface="Verdana"/>
                <a:cs typeface="Verdana"/>
              </a:rPr>
              <a:t>sono dati</a:t>
            </a:r>
            <a:r>
              <a:rPr sz="2400" spc="8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mancanti</a:t>
            </a:r>
            <a:endParaRPr sz="2400">
              <a:latin typeface="Verdana"/>
              <a:cs typeface="Verdana"/>
            </a:endParaRPr>
          </a:p>
          <a:p>
            <a:pPr marL="355600" marR="880744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Verdana"/>
                <a:cs typeface="Verdana"/>
              </a:rPr>
              <a:t>Nessun </a:t>
            </a:r>
            <a:r>
              <a:rPr sz="2400" dirty="0">
                <a:latin typeface="Verdana"/>
                <a:cs typeface="Verdana"/>
              </a:rPr>
              <a:t>motivo </a:t>
            </a:r>
            <a:r>
              <a:rPr sz="2400" spc="-5" dirty="0">
                <a:latin typeface="Verdana"/>
                <a:cs typeface="Verdana"/>
              </a:rPr>
              <a:t>per pensare </a:t>
            </a:r>
            <a:r>
              <a:rPr sz="2400" dirty="0">
                <a:latin typeface="Verdana"/>
                <a:cs typeface="Verdana"/>
              </a:rPr>
              <a:t>a </a:t>
            </a:r>
            <a:r>
              <a:rPr sz="2400" spc="5" dirty="0">
                <a:latin typeface="Verdana"/>
                <a:cs typeface="Verdana"/>
              </a:rPr>
              <a:t>un </a:t>
            </a:r>
            <a:r>
              <a:rPr sz="2400" spc="-5" dirty="0">
                <a:latin typeface="Verdana"/>
                <a:cs typeface="Verdana"/>
              </a:rPr>
              <a:t>problema di  </a:t>
            </a:r>
            <a:r>
              <a:rPr sz="2400" spc="-10" dirty="0">
                <a:latin typeface="Verdana"/>
                <a:cs typeface="Verdana"/>
              </a:rPr>
              <a:t>selezione.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2380"/>
              </a:spcBef>
              <a:tabLst>
                <a:tab pos="548640" algn="l"/>
              </a:tabLst>
            </a:pPr>
            <a:r>
              <a:rPr sz="2400" b="1" dirty="0">
                <a:latin typeface="Verdana"/>
                <a:cs typeface="Verdana"/>
              </a:rPr>
              <a:t>5.	</a:t>
            </a:r>
            <a:r>
              <a:rPr sz="2400" b="1" spc="-10" dirty="0">
                <a:latin typeface="Verdana"/>
                <a:cs typeface="Verdana"/>
              </a:rPr>
              <a:t>Distorsione </a:t>
            </a:r>
            <a:r>
              <a:rPr sz="2400" b="1" spc="-5" dirty="0">
                <a:latin typeface="Verdana"/>
                <a:cs typeface="Verdana"/>
              </a:rPr>
              <a:t>da causalità</a:t>
            </a:r>
            <a:r>
              <a:rPr sz="2400" b="1" spc="40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simultanea?</a:t>
            </a:r>
            <a:endParaRPr sz="2400">
              <a:latin typeface="Verdana"/>
              <a:cs typeface="Verdana"/>
            </a:endParaRPr>
          </a:p>
          <a:p>
            <a:pPr marL="355600" marR="6477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Verdana"/>
                <a:cs typeface="Verdana"/>
              </a:rPr>
              <a:t>L’equiparazione del </a:t>
            </a:r>
            <a:r>
              <a:rPr sz="2400" dirty="0">
                <a:latin typeface="Verdana"/>
                <a:cs typeface="Verdana"/>
              </a:rPr>
              <a:t>finanziamento </a:t>
            </a: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spc="-5" dirty="0">
                <a:latin typeface="Verdana"/>
                <a:cs typeface="Verdana"/>
              </a:rPr>
              <a:t>base </a:t>
            </a:r>
            <a:r>
              <a:rPr sz="2400" dirty="0">
                <a:latin typeface="Verdana"/>
                <a:cs typeface="Verdana"/>
              </a:rPr>
              <a:t>ai  punteggi nei </a:t>
            </a:r>
            <a:r>
              <a:rPr sz="2400" spc="-5" dirty="0">
                <a:latin typeface="Verdana"/>
                <a:cs typeface="Verdana"/>
              </a:rPr>
              <a:t>test potrebbe provocare </a:t>
            </a:r>
            <a:r>
              <a:rPr sz="2400" spc="-10" dirty="0">
                <a:latin typeface="Verdana"/>
                <a:cs typeface="Verdana"/>
              </a:rPr>
              <a:t>causalità  </a:t>
            </a:r>
            <a:r>
              <a:rPr sz="2400" spc="-5" dirty="0">
                <a:latin typeface="Verdana"/>
                <a:cs typeface="Verdana"/>
              </a:rPr>
              <a:t>simultanea.</a:t>
            </a:r>
            <a:endParaRPr sz="240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Verdana"/>
                <a:cs typeface="Verdana"/>
              </a:rPr>
              <a:t>Questo </a:t>
            </a:r>
            <a:r>
              <a:rPr sz="2400" dirty="0">
                <a:latin typeface="Verdana"/>
                <a:cs typeface="Verdana"/>
              </a:rPr>
              <a:t>non </a:t>
            </a:r>
            <a:r>
              <a:rPr sz="2400" spc="-5" dirty="0">
                <a:latin typeface="Verdana"/>
                <a:cs typeface="Verdana"/>
              </a:rPr>
              <a:t>avveniva </a:t>
            </a: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spc="-5" dirty="0">
                <a:latin typeface="Verdana"/>
                <a:cs typeface="Verdana"/>
              </a:rPr>
              <a:t>California </a:t>
            </a:r>
            <a:r>
              <a:rPr sz="2400" dirty="0">
                <a:latin typeface="Verdana"/>
                <a:cs typeface="Verdana"/>
              </a:rPr>
              <a:t>o </a:t>
            </a:r>
            <a:r>
              <a:rPr sz="2400" spc="-5" dirty="0">
                <a:latin typeface="Verdana"/>
                <a:cs typeface="Verdana"/>
              </a:rPr>
              <a:t>Massachusetts  durante </a:t>
            </a:r>
            <a:r>
              <a:rPr sz="2400" dirty="0">
                <a:latin typeface="Verdana"/>
                <a:cs typeface="Verdana"/>
              </a:rPr>
              <a:t>i </a:t>
            </a:r>
            <a:r>
              <a:rPr sz="2400" spc="-5" dirty="0">
                <a:latin typeface="Verdana"/>
                <a:cs typeface="Verdana"/>
              </a:rPr>
              <a:t>campionamenti, per </a:t>
            </a:r>
            <a:r>
              <a:rPr sz="2400" dirty="0">
                <a:latin typeface="Verdana"/>
                <a:cs typeface="Verdana"/>
              </a:rPr>
              <a:t>cui </a:t>
            </a:r>
            <a:r>
              <a:rPr sz="2400" spc="-5" dirty="0">
                <a:latin typeface="Verdana"/>
                <a:cs typeface="Verdana"/>
              </a:rPr>
              <a:t>la distorsione da  causalità simultanea </a:t>
            </a:r>
            <a:r>
              <a:rPr sz="2400" dirty="0">
                <a:latin typeface="Verdana"/>
                <a:cs typeface="Verdana"/>
              </a:rPr>
              <a:t>non </a:t>
            </a:r>
            <a:r>
              <a:rPr sz="2400" spc="-5" dirty="0">
                <a:latin typeface="Verdana"/>
                <a:cs typeface="Verdana"/>
              </a:rPr>
              <a:t>appare verosimilmente  importante.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66506" y="6356662"/>
            <a:ext cx="490855" cy="2425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b="1" dirty="0">
                <a:latin typeface="Verdana"/>
                <a:cs typeface="Verdana"/>
              </a:rPr>
              <a:t>9</a:t>
            </a:r>
            <a:r>
              <a:rPr sz="1400" b="1" spc="-5" dirty="0">
                <a:latin typeface="Verdana"/>
                <a:cs typeface="Verdana"/>
              </a:rPr>
              <a:t>-47</a:t>
            </a:r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236601"/>
            <a:ext cx="8291195" cy="48910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Verdana"/>
                <a:cs typeface="Verdana"/>
              </a:rPr>
              <a:t>Quadro di riferimento per </a:t>
            </a:r>
            <a:r>
              <a:rPr sz="2400" b="1" dirty="0">
                <a:latin typeface="Verdana"/>
                <a:cs typeface="Verdana"/>
              </a:rPr>
              <a:t>la </a:t>
            </a:r>
            <a:r>
              <a:rPr sz="2400" b="1" spc="-5" dirty="0">
                <a:latin typeface="Verdana"/>
                <a:cs typeface="Verdana"/>
              </a:rPr>
              <a:t>valutazione di studi  statistici: validità interna ed</a:t>
            </a:r>
            <a:r>
              <a:rPr sz="2400" b="1" spc="50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esterna</a:t>
            </a:r>
            <a:endParaRPr sz="2400" dirty="0">
              <a:latin typeface="Verdana"/>
              <a:cs typeface="Verdana"/>
            </a:endParaRPr>
          </a:p>
          <a:p>
            <a:pPr marL="355600" marR="659130" indent="-342900">
              <a:lnSpc>
                <a:spcPct val="100000"/>
              </a:lnSpc>
              <a:spcBef>
                <a:spcPts val="2350"/>
              </a:spcBef>
              <a:buFont typeface="Verdana"/>
              <a:buChar char="•"/>
              <a:tabLst>
                <a:tab pos="354965" algn="l"/>
                <a:tab pos="355600" algn="l"/>
                <a:tab pos="3354070" algn="l"/>
              </a:tabLst>
            </a:pPr>
            <a:r>
              <a:rPr sz="2400" b="1" i="1" spc="-5" dirty="0" err="1">
                <a:latin typeface="Verdana"/>
                <a:cs typeface="Verdana"/>
              </a:rPr>
              <a:t>Validità</a:t>
            </a:r>
            <a:r>
              <a:rPr sz="2400" b="1" i="1" spc="15" dirty="0">
                <a:latin typeface="Verdana"/>
                <a:cs typeface="Verdana"/>
              </a:rPr>
              <a:t> </a:t>
            </a:r>
            <a:r>
              <a:rPr sz="2400" b="1" i="1" spc="-5" dirty="0">
                <a:latin typeface="Verdana"/>
                <a:cs typeface="Verdana"/>
              </a:rPr>
              <a:t>interna</a:t>
            </a:r>
            <a:r>
              <a:rPr sz="2400" spc="-5" dirty="0">
                <a:latin typeface="Verdana"/>
                <a:cs typeface="Verdana"/>
              </a:rPr>
              <a:t>:	</a:t>
            </a:r>
            <a:r>
              <a:rPr sz="2400" spc="-10" dirty="0">
                <a:latin typeface="Verdana"/>
                <a:cs typeface="Verdana"/>
              </a:rPr>
              <a:t>le inferenze </a:t>
            </a:r>
            <a:r>
              <a:rPr sz="2400" spc="-5" dirty="0">
                <a:latin typeface="Verdana"/>
                <a:cs typeface="Verdana"/>
              </a:rPr>
              <a:t>statistiche </a:t>
            </a:r>
            <a:r>
              <a:rPr sz="2400" dirty="0">
                <a:latin typeface="Verdana"/>
                <a:cs typeface="Verdana"/>
              </a:rPr>
              <a:t>sugli  </a:t>
            </a:r>
            <a:r>
              <a:rPr sz="2400" spc="-5" dirty="0">
                <a:latin typeface="Verdana"/>
                <a:cs typeface="Verdana"/>
              </a:rPr>
              <a:t>effetti causali sono </a:t>
            </a:r>
            <a:r>
              <a:rPr sz="2400" spc="-10" dirty="0">
                <a:latin typeface="Verdana"/>
                <a:cs typeface="Verdana"/>
              </a:rPr>
              <a:t>valide </a:t>
            </a:r>
            <a:r>
              <a:rPr sz="2400" spc="-5" dirty="0">
                <a:latin typeface="Verdana"/>
                <a:cs typeface="Verdana"/>
              </a:rPr>
              <a:t>per </a:t>
            </a:r>
            <a:r>
              <a:rPr sz="2400" spc="-10" dirty="0">
                <a:latin typeface="Verdana"/>
                <a:cs typeface="Verdana"/>
              </a:rPr>
              <a:t>la popolazione  </a:t>
            </a:r>
            <a:r>
              <a:rPr sz="2400" spc="-5" dirty="0">
                <a:latin typeface="Verdana"/>
                <a:cs typeface="Verdana"/>
              </a:rPr>
              <a:t>studiata.</a:t>
            </a:r>
            <a:endParaRPr sz="24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Verdana"/>
              <a:buChar char="•"/>
            </a:pPr>
            <a:endParaRPr sz="3300" dirty="0">
              <a:latin typeface="Verdana"/>
              <a:cs typeface="Verdana"/>
            </a:endParaRPr>
          </a:p>
          <a:p>
            <a:pPr marL="355600" marR="377190" indent="-342900">
              <a:lnSpc>
                <a:spcPct val="100000"/>
              </a:lnSpc>
              <a:buFont typeface="Verdana"/>
              <a:buChar char="•"/>
              <a:tabLst>
                <a:tab pos="354965" algn="l"/>
                <a:tab pos="355600" algn="l"/>
                <a:tab pos="3416300" algn="l"/>
              </a:tabLst>
            </a:pPr>
            <a:r>
              <a:rPr sz="2400" b="1" i="1" spc="-5" dirty="0">
                <a:latin typeface="Verdana"/>
                <a:cs typeface="Verdana"/>
              </a:rPr>
              <a:t>Validità</a:t>
            </a:r>
            <a:r>
              <a:rPr sz="2400" b="1" i="1" spc="5" dirty="0">
                <a:latin typeface="Verdana"/>
                <a:cs typeface="Verdana"/>
              </a:rPr>
              <a:t> </a:t>
            </a:r>
            <a:r>
              <a:rPr sz="2400" b="1" i="1" dirty="0">
                <a:latin typeface="Verdana"/>
                <a:cs typeface="Verdana"/>
              </a:rPr>
              <a:t>esterna</a:t>
            </a:r>
            <a:r>
              <a:rPr sz="2400" dirty="0">
                <a:latin typeface="Verdana"/>
                <a:cs typeface="Verdana"/>
              </a:rPr>
              <a:t>:	</a:t>
            </a:r>
            <a:r>
              <a:rPr sz="2400" spc="-10" dirty="0">
                <a:latin typeface="Verdana"/>
                <a:cs typeface="Verdana"/>
              </a:rPr>
              <a:t>le inferenze </a:t>
            </a:r>
            <a:r>
              <a:rPr sz="2400" spc="-5" dirty="0">
                <a:latin typeface="Verdana"/>
                <a:cs typeface="Verdana"/>
              </a:rPr>
              <a:t>statistiche  possono essere generalizzate dalla </a:t>
            </a:r>
            <a:r>
              <a:rPr sz="2400" spc="-10" dirty="0">
                <a:latin typeface="Verdana"/>
                <a:cs typeface="Verdana"/>
              </a:rPr>
              <a:t>popolazione </a:t>
            </a:r>
            <a:r>
              <a:rPr sz="2400" dirty="0">
                <a:latin typeface="Verdana"/>
                <a:cs typeface="Verdana"/>
              </a:rPr>
              <a:t>e  </a:t>
            </a:r>
            <a:r>
              <a:rPr sz="2400" spc="-5" dirty="0">
                <a:latin typeface="Verdana"/>
                <a:cs typeface="Verdana"/>
              </a:rPr>
              <a:t>dal </a:t>
            </a:r>
            <a:r>
              <a:rPr sz="2400" dirty="0">
                <a:latin typeface="Verdana"/>
                <a:cs typeface="Verdana"/>
              </a:rPr>
              <a:t>contesto studiati ad </a:t>
            </a:r>
            <a:r>
              <a:rPr sz="2400" spc="-10" dirty="0">
                <a:latin typeface="Verdana"/>
                <a:cs typeface="Verdana"/>
              </a:rPr>
              <a:t>altre </a:t>
            </a:r>
            <a:r>
              <a:rPr sz="2400" spc="-5" dirty="0">
                <a:latin typeface="Verdana"/>
                <a:cs typeface="Verdana"/>
              </a:rPr>
              <a:t>popolazioni </a:t>
            </a:r>
            <a:r>
              <a:rPr sz="2400" dirty="0">
                <a:latin typeface="Verdana"/>
                <a:cs typeface="Verdana"/>
              </a:rPr>
              <a:t>e </a:t>
            </a:r>
            <a:r>
              <a:rPr sz="2400" spc="-5" dirty="0">
                <a:latin typeface="Verdana"/>
                <a:cs typeface="Verdana"/>
              </a:rPr>
              <a:t>altri  contesti, dove il </a:t>
            </a:r>
            <a:r>
              <a:rPr sz="2400" dirty="0">
                <a:latin typeface="Verdana"/>
                <a:cs typeface="Verdana"/>
              </a:rPr>
              <a:t>“contesto” fa </a:t>
            </a:r>
            <a:r>
              <a:rPr sz="2400" spc="-10" dirty="0">
                <a:latin typeface="Verdana"/>
                <a:cs typeface="Verdana"/>
              </a:rPr>
              <a:t>riferimento  all’ambiente legale, </a:t>
            </a:r>
            <a:r>
              <a:rPr sz="2400" spc="-5" dirty="0">
                <a:latin typeface="Verdana"/>
                <a:cs typeface="Verdana"/>
              </a:rPr>
              <a:t>istituzionale </a:t>
            </a:r>
            <a:r>
              <a:rPr sz="2400" dirty="0">
                <a:latin typeface="Verdana"/>
                <a:cs typeface="Verdana"/>
              </a:rPr>
              <a:t>e </a:t>
            </a:r>
            <a:r>
              <a:rPr sz="2400" spc="-5" dirty="0">
                <a:latin typeface="Verdana"/>
                <a:cs typeface="Verdana"/>
              </a:rPr>
              <a:t>fisico </a:t>
            </a:r>
            <a:r>
              <a:rPr sz="2400" dirty="0">
                <a:latin typeface="Verdana"/>
                <a:cs typeface="Verdana"/>
              </a:rPr>
              <a:t>e </a:t>
            </a:r>
            <a:r>
              <a:rPr sz="2400" spc="-10" dirty="0">
                <a:latin typeface="Verdana"/>
                <a:cs typeface="Verdana"/>
              </a:rPr>
              <a:t>alle  </a:t>
            </a:r>
            <a:r>
              <a:rPr sz="2400" spc="-5" dirty="0">
                <a:latin typeface="Verdana"/>
                <a:cs typeface="Verdana"/>
              </a:rPr>
              <a:t>caratteristiche</a:t>
            </a:r>
            <a:r>
              <a:rPr sz="2400" spc="3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salienti.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9-</a:t>
            </a: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58521"/>
            <a:ext cx="843470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i="0" spc="-5" dirty="0">
                <a:latin typeface="Verdana"/>
                <a:cs typeface="Verdana"/>
              </a:rPr>
              <a:t>Minacce alla validità </a:t>
            </a:r>
            <a:r>
              <a:rPr i="0" spc="-10" dirty="0">
                <a:latin typeface="Verdana"/>
                <a:cs typeface="Verdana"/>
              </a:rPr>
              <a:t>esterna </a:t>
            </a:r>
            <a:r>
              <a:rPr i="0" spc="-5" dirty="0">
                <a:latin typeface="Verdana"/>
                <a:cs typeface="Verdana"/>
              </a:rPr>
              <a:t>degli </a:t>
            </a:r>
            <a:r>
              <a:rPr i="0" spc="-10" dirty="0">
                <a:latin typeface="Verdana"/>
                <a:cs typeface="Verdana"/>
              </a:rPr>
              <a:t>studi di  regressione</a:t>
            </a:r>
            <a:r>
              <a:rPr i="0" spc="30" dirty="0">
                <a:latin typeface="Verdana"/>
                <a:cs typeface="Verdana"/>
              </a:rPr>
              <a:t> </a:t>
            </a:r>
            <a:r>
              <a:rPr i="0" spc="-10" dirty="0">
                <a:latin typeface="Verdana"/>
                <a:cs typeface="Verdana"/>
              </a:rPr>
              <a:t>multipla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9-</a:t>
            </a: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595754"/>
            <a:ext cx="7906384" cy="469836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137160">
              <a:lnSpc>
                <a:spcPts val="2590"/>
              </a:lnSpc>
              <a:spcBef>
                <a:spcPts val="425"/>
              </a:spcBef>
            </a:pPr>
            <a:r>
              <a:rPr sz="2400" i="1" dirty="0">
                <a:latin typeface="Verdana"/>
                <a:cs typeface="Verdana"/>
              </a:rPr>
              <a:t>La </a:t>
            </a:r>
            <a:r>
              <a:rPr sz="2400" i="1" spc="-5" dirty="0">
                <a:latin typeface="Verdana"/>
                <a:cs typeface="Verdana"/>
              </a:rPr>
              <a:t>valutazione delle minacce alla </a:t>
            </a:r>
            <a:r>
              <a:rPr sz="2400" i="1" dirty="0">
                <a:latin typeface="Verdana"/>
                <a:cs typeface="Verdana"/>
              </a:rPr>
              <a:t>validità </a:t>
            </a:r>
            <a:r>
              <a:rPr sz="2400" i="1" spc="-5" dirty="0">
                <a:latin typeface="Verdana"/>
                <a:cs typeface="Verdana"/>
              </a:rPr>
              <a:t>esterna  </a:t>
            </a:r>
            <a:r>
              <a:rPr sz="2400" i="1" dirty="0">
                <a:latin typeface="Verdana"/>
                <a:cs typeface="Verdana"/>
              </a:rPr>
              <a:t>richiede una </a:t>
            </a:r>
            <a:r>
              <a:rPr sz="2400" i="1" spc="-5" dirty="0">
                <a:latin typeface="Verdana"/>
                <a:cs typeface="Verdana"/>
              </a:rPr>
              <a:t>conoscenza </a:t>
            </a:r>
            <a:r>
              <a:rPr sz="2400" i="1" dirty="0">
                <a:latin typeface="Verdana"/>
                <a:cs typeface="Verdana"/>
              </a:rPr>
              <a:t>e un </a:t>
            </a:r>
            <a:r>
              <a:rPr sz="2400" i="1" spc="-5" dirty="0">
                <a:latin typeface="Verdana"/>
                <a:cs typeface="Verdana"/>
              </a:rPr>
              <a:t>giudizio dettagliati </a:t>
            </a:r>
            <a:r>
              <a:rPr sz="2400" i="1" dirty="0">
                <a:latin typeface="Verdana"/>
                <a:cs typeface="Verdana"/>
              </a:rPr>
              <a:t>e  </a:t>
            </a:r>
            <a:r>
              <a:rPr sz="2400" i="1" spc="-5" dirty="0">
                <a:latin typeface="Verdana"/>
                <a:cs typeface="Verdana"/>
              </a:rPr>
              <a:t>sostanziali caso per</a:t>
            </a:r>
            <a:r>
              <a:rPr sz="2400" i="1" spc="45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caso.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050">
              <a:latin typeface="Verdana"/>
              <a:cs typeface="Verdana"/>
            </a:endParaRPr>
          </a:p>
          <a:p>
            <a:pPr marL="12700" marR="5080">
              <a:lnSpc>
                <a:spcPts val="2590"/>
              </a:lnSpc>
            </a:pPr>
            <a:r>
              <a:rPr sz="2400" dirty="0">
                <a:latin typeface="Verdana"/>
                <a:cs typeface="Verdana"/>
              </a:rPr>
              <a:t>Fino a </a:t>
            </a:r>
            <a:r>
              <a:rPr sz="2400" spc="-5" dirty="0">
                <a:latin typeface="Verdana"/>
                <a:cs typeface="Verdana"/>
              </a:rPr>
              <a:t>che </a:t>
            </a:r>
            <a:r>
              <a:rPr sz="2400" dirty="0">
                <a:latin typeface="Verdana"/>
                <a:cs typeface="Verdana"/>
              </a:rPr>
              <a:t>punto è </a:t>
            </a:r>
            <a:r>
              <a:rPr sz="2400" spc="-5" dirty="0">
                <a:latin typeface="Verdana"/>
                <a:cs typeface="Verdana"/>
              </a:rPr>
              <a:t>possibile </a:t>
            </a:r>
            <a:r>
              <a:rPr sz="2400" spc="-10" dirty="0">
                <a:latin typeface="Verdana"/>
                <a:cs typeface="Verdana"/>
              </a:rPr>
              <a:t>generalizzare </a:t>
            </a:r>
            <a:r>
              <a:rPr sz="2400" dirty="0">
                <a:latin typeface="Verdana"/>
                <a:cs typeface="Verdana"/>
              </a:rPr>
              <a:t>i </a:t>
            </a:r>
            <a:r>
              <a:rPr sz="2400" spc="-5" dirty="0">
                <a:latin typeface="Verdana"/>
                <a:cs typeface="Verdana"/>
              </a:rPr>
              <a:t>risultati  sulle dimensioni delle classi </a:t>
            </a:r>
            <a:r>
              <a:rPr sz="2400" spc="-10" dirty="0">
                <a:latin typeface="Verdana"/>
                <a:cs typeface="Verdana"/>
              </a:rPr>
              <a:t>in</a:t>
            </a:r>
            <a:r>
              <a:rPr sz="2400" spc="13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California?</a:t>
            </a:r>
            <a:endParaRPr sz="2400">
              <a:latin typeface="Verdana"/>
              <a:cs typeface="Verdana"/>
            </a:endParaRPr>
          </a:p>
          <a:p>
            <a:pPr marL="756285" indent="-287020">
              <a:lnSpc>
                <a:spcPct val="100000"/>
              </a:lnSpc>
              <a:spcBef>
                <a:spcPts val="200"/>
              </a:spcBef>
              <a:buChar char="–"/>
              <a:tabLst>
                <a:tab pos="756920" algn="l"/>
              </a:tabLst>
            </a:pPr>
            <a:r>
              <a:rPr sz="2000" dirty="0">
                <a:latin typeface="Verdana"/>
                <a:cs typeface="Verdana"/>
              </a:rPr>
              <a:t>Differenze </a:t>
            </a:r>
            <a:r>
              <a:rPr sz="2000" spc="-5" dirty="0">
                <a:latin typeface="Verdana"/>
                <a:cs typeface="Verdana"/>
              </a:rPr>
              <a:t>nelle</a:t>
            </a:r>
            <a:r>
              <a:rPr sz="2000" spc="-6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popolazioni</a:t>
            </a:r>
            <a:endParaRPr sz="2000">
              <a:latin typeface="Verdana"/>
              <a:cs typeface="Verdana"/>
            </a:endParaRPr>
          </a:p>
          <a:p>
            <a:pPr marL="1155700" lvl="1" indent="-229235">
              <a:lnSpc>
                <a:spcPct val="100000"/>
              </a:lnSpc>
              <a:spcBef>
                <a:spcPts val="225"/>
              </a:spcBef>
              <a:buChar char="•"/>
              <a:tabLst>
                <a:tab pos="1156335" algn="l"/>
              </a:tabLst>
            </a:pPr>
            <a:r>
              <a:rPr sz="1800" dirty="0">
                <a:latin typeface="Verdana"/>
                <a:cs typeface="Verdana"/>
              </a:rPr>
              <a:t>California nel</a:t>
            </a:r>
            <a:r>
              <a:rPr sz="1800" spc="-2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2011?</a:t>
            </a:r>
            <a:endParaRPr sz="1800">
              <a:latin typeface="Verdana"/>
              <a:cs typeface="Verdana"/>
            </a:endParaRPr>
          </a:p>
          <a:p>
            <a:pPr marL="1155700" lvl="1" indent="-229235">
              <a:lnSpc>
                <a:spcPct val="100000"/>
              </a:lnSpc>
              <a:spcBef>
                <a:spcPts val="215"/>
              </a:spcBef>
              <a:buChar char="•"/>
              <a:tabLst>
                <a:tab pos="1156335" algn="l"/>
              </a:tabLst>
            </a:pPr>
            <a:r>
              <a:rPr sz="1800" spc="-5" dirty="0">
                <a:latin typeface="Verdana"/>
                <a:cs typeface="Verdana"/>
              </a:rPr>
              <a:t>Massachusetts </a:t>
            </a:r>
            <a:r>
              <a:rPr sz="1800" dirty="0">
                <a:latin typeface="Verdana"/>
                <a:cs typeface="Verdana"/>
              </a:rPr>
              <a:t>nel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2011?</a:t>
            </a:r>
            <a:endParaRPr sz="1800">
              <a:latin typeface="Verdana"/>
              <a:cs typeface="Verdana"/>
            </a:endParaRPr>
          </a:p>
          <a:p>
            <a:pPr marL="1155700" lvl="1" indent="-229235">
              <a:lnSpc>
                <a:spcPct val="100000"/>
              </a:lnSpc>
              <a:spcBef>
                <a:spcPts val="215"/>
              </a:spcBef>
              <a:buChar char="•"/>
              <a:tabLst>
                <a:tab pos="1156335" algn="l"/>
              </a:tabLst>
            </a:pPr>
            <a:r>
              <a:rPr sz="1800" dirty="0">
                <a:latin typeface="Verdana"/>
                <a:cs typeface="Verdana"/>
              </a:rPr>
              <a:t>Mexico nel</a:t>
            </a:r>
            <a:r>
              <a:rPr sz="1800" spc="-8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2011?</a:t>
            </a:r>
            <a:endParaRPr sz="1800">
              <a:latin typeface="Verdana"/>
              <a:cs typeface="Verdana"/>
            </a:endParaRPr>
          </a:p>
          <a:p>
            <a:pPr marL="756285" indent="-287020">
              <a:lnSpc>
                <a:spcPct val="100000"/>
              </a:lnSpc>
              <a:spcBef>
                <a:spcPts val="235"/>
              </a:spcBef>
              <a:buChar char="–"/>
              <a:tabLst>
                <a:tab pos="756920" algn="l"/>
              </a:tabLst>
            </a:pPr>
            <a:r>
              <a:rPr sz="2000" dirty="0">
                <a:latin typeface="Verdana"/>
                <a:cs typeface="Verdana"/>
              </a:rPr>
              <a:t>Differenze </a:t>
            </a:r>
            <a:r>
              <a:rPr sz="2000" spc="-5" dirty="0">
                <a:latin typeface="Verdana"/>
                <a:cs typeface="Verdana"/>
              </a:rPr>
              <a:t>di</a:t>
            </a:r>
            <a:r>
              <a:rPr sz="2000" spc="-114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contesto</a:t>
            </a:r>
            <a:endParaRPr sz="2000">
              <a:latin typeface="Verdana"/>
              <a:cs typeface="Verdana"/>
            </a:endParaRPr>
          </a:p>
          <a:p>
            <a:pPr marL="1155700" lvl="1" indent="-229235">
              <a:lnSpc>
                <a:spcPct val="100000"/>
              </a:lnSpc>
              <a:spcBef>
                <a:spcPts val="225"/>
              </a:spcBef>
              <a:buChar char="•"/>
              <a:tabLst>
                <a:tab pos="1156335" algn="l"/>
              </a:tabLst>
            </a:pPr>
            <a:r>
              <a:rPr sz="1800" spc="-5" dirty="0">
                <a:latin typeface="Verdana"/>
                <a:cs typeface="Verdana"/>
              </a:rPr>
              <a:t>diversità di </a:t>
            </a:r>
            <a:r>
              <a:rPr sz="1800" dirty="0">
                <a:latin typeface="Verdana"/>
                <a:cs typeface="Verdana"/>
              </a:rPr>
              <a:t>legislazione </a:t>
            </a:r>
            <a:r>
              <a:rPr sz="1800" spc="-5" dirty="0">
                <a:latin typeface="Verdana"/>
                <a:cs typeface="Verdana"/>
              </a:rPr>
              <a:t>(per esempio </a:t>
            </a:r>
            <a:r>
              <a:rPr sz="1800" dirty="0">
                <a:latin typeface="Verdana"/>
                <a:cs typeface="Verdana"/>
              </a:rPr>
              <a:t>le scuole</a:t>
            </a:r>
            <a:r>
              <a:rPr sz="1800" spc="4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speciali)</a:t>
            </a:r>
            <a:endParaRPr sz="1800">
              <a:latin typeface="Verdana"/>
              <a:cs typeface="Verdana"/>
            </a:endParaRPr>
          </a:p>
          <a:p>
            <a:pPr marL="1155700" lvl="1" indent="-229235">
              <a:lnSpc>
                <a:spcPct val="100000"/>
              </a:lnSpc>
              <a:spcBef>
                <a:spcPts val="215"/>
              </a:spcBef>
              <a:buChar char="•"/>
              <a:tabLst>
                <a:tab pos="1156335" algn="l"/>
              </a:tabLst>
            </a:pPr>
            <a:r>
              <a:rPr sz="1800" spc="-5" dirty="0">
                <a:latin typeface="Verdana"/>
                <a:cs typeface="Verdana"/>
              </a:rPr>
              <a:t>diversa gestione dell’educazione</a:t>
            </a:r>
            <a:r>
              <a:rPr sz="1800" spc="4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bilingue</a:t>
            </a:r>
            <a:endParaRPr sz="1800">
              <a:latin typeface="Verdana"/>
              <a:cs typeface="Verdana"/>
            </a:endParaRPr>
          </a:p>
          <a:p>
            <a:pPr marL="756285" indent="-287020">
              <a:lnSpc>
                <a:spcPct val="100000"/>
              </a:lnSpc>
              <a:spcBef>
                <a:spcPts val="234"/>
              </a:spcBef>
              <a:buChar char="–"/>
              <a:tabLst>
                <a:tab pos="756920" algn="l"/>
              </a:tabLst>
            </a:pPr>
            <a:r>
              <a:rPr sz="2000" spc="-5" dirty="0">
                <a:latin typeface="Verdana"/>
                <a:cs typeface="Verdana"/>
              </a:rPr>
              <a:t>differenze nelle caratteristiche degli</a:t>
            </a:r>
            <a:r>
              <a:rPr sz="2000" spc="-6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insegnanti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58521"/>
            <a:ext cx="841883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i="0" spc="-5" dirty="0">
                <a:latin typeface="Verdana"/>
                <a:cs typeface="Verdana"/>
              </a:rPr>
              <a:t>Minacce alla validità interna dell’analisi</a:t>
            </a:r>
            <a:r>
              <a:rPr i="0" spc="235" dirty="0">
                <a:latin typeface="Verdana"/>
                <a:cs typeface="Verdana"/>
              </a:rPr>
              <a:t> </a:t>
            </a:r>
            <a:r>
              <a:rPr i="0" spc="-10" dirty="0">
                <a:latin typeface="Verdana"/>
                <a:cs typeface="Verdana"/>
              </a:rPr>
              <a:t>di</a:t>
            </a:r>
          </a:p>
          <a:p>
            <a:pPr marL="12700">
              <a:lnSpc>
                <a:spcPct val="100000"/>
              </a:lnSpc>
            </a:pPr>
            <a:r>
              <a:rPr i="0" spc="-10" dirty="0" err="1">
                <a:latin typeface="Verdana"/>
                <a:cs typeface="Verdana"/>
              </a:rPr>
              <a:t>regressione</a:t>
            </a:r>
            <a:r>
              <a:rPr i="0" spc="-10" dirty="0">
                <a:latin typeface="Verdana"/>
                <a:cs typeface="Verdana"/>
              </a:rPr>
              <a:t> </a:t>
            </a:r>
            <a:r>
              <a:rPr i="0" spc="-10" dirty="0" err="1">
                <a:latin typeface="Verdana"/>
                <a:cs typeface="Verdana"/>
              </a:rPr>
              <a:t>multipla</a:t>
            </a:r>
            <a:endParaRPr i="0" spc="-5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9-</a:t>
            </a: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45440" y="1600326"/>
            <a:ext cx="8249920" cy="4180204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50800" marR="431800">
              <a:lnSpc>
                <a:spcPts val="2160"/>
              </a:lnSpc>
              <a:spcBef>
                <a:spcPts val="375"/>
              </a:spcBef>
            </a:pPr>
            <a:r>
              <a:rPr sz="2000" b="1" i="1" dirty="0">
                <a:latin typeface="Verdana"/>
                <a:cs typeface="Verdana"/>
              </a:rPr>
              <a:t>Validità interna</a:t>
            </a:r>
            <a:r>
              <a:rPr sz="2000" dirty="0">
                <a:latin typeface="Verdana"/>
                <a:cs typeface="Verdana"/>
              </a:rPr>
              <a:t>: </a:t>
            </a:r>
            <a:r>
              <a:rPr sz="2000" spc="-5" dirty="0">
                <a:latin typeface="Verdana"/>
                <a:cs typeface="Verdana"/>
              </a:rPr>
              <a:t>le inferenze </a:t>
            </a:r>
            <a:r>
              <a:rPr sz="2000" dirty="0">
                <a:latin typeface="Verdana"/>
                <a:cs typeface="Verdana"/>
              </a:rPr>
              <a:t>statistiche sugli effetti</a:t>
            </a:r>
            <a:r>
              <a:rPr sz="2000" spc="-13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causali  sono </a:t>
            </a:r>
            <a:r>
              <a:rPr sz="2000" spc="-5" dirty="0">
                <a:latin typeface="Verdana"/>
                <a:cs typeface="Verdana"/>
              </a:rPr>
              <a:t>valide per la popolazione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studiata.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00">
              <a:latin typeface="Verdana"/>
              <a:cs typeface="Verdana"/>
            </a:endParaRPr>
          </a:p>
          <a:p>
            <a:pPr marL="50800">
              <a:lnSpc>
                <a:spcPct val="100000"/>
              </a:lnSpc>
            </a:pPr>
            <a:r>
              <a:rPr sz="2000" i="1" dirty="0">
                <a:latin typeface="Verdana"/>
                <a:cs typeface="Verdana"/>
              </a:rPr>
              <a:t>Cinque minacce alla validità </a:t>
            </a:r>
            <a:r>
              <a:rPr sz="2000" i="1" spc="-5" dirty="0">
                <a:latin typeface="Verdana"/>
                <a:cs typeface="Verdana"/>
              </a:rPr>
              <a:t>interna degli </a:t>
            </a:r>
            <a:r>
              <a:rPr sz="2000" i="1" dirty="0">
                <a:latin typeface="Verdana"/>
                <a:cs typeface="Verdana"/>
              </a:rPr>
              <a:t>studi a</a:t>
            </a:r>
            <a:r>
              <a:rPr sz="2000" i="1" spc="-170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regressione:</a:t>
            </a:r>
            <a:endParaRPr sz="2000">
              <a:latin typeface="Verdana"/>
              <a:cs typeface="Verdana"/>
            </a:endParaRPr>
          </a:p>
          <a:p>
            <a:pPr marL="794385" indent="-287020">
              <a:lnSpc>
                <a:spcPct val="100000"/>
              </a:lnSpc>
              <a:spcBef>
                <a:spcPts val="445"/>
              </a:spcBef>
              <a:buChar char="–"/>
              <a:tabLst>
                <a:tab pos="794385" algn="l"/>
                <a:tab pos="795020" algn="l"/>
              </a:tabLst>
            </a:pPr>
            <a:r>
              <a:rPr sz="1800" dirty="0">
                <a:latin typeface="Verdana"/>
                <a:cs typeface="Verdana"/>
              </a:rPr>
              <a:t>Distorsione </a:t>
            </a:r>
            <a:r>
              <a:rPr sz="1800" spc="-5" dirty="0">
                <a:latin typeface="Verdana"/>
                <a:cs typeface="Verdana"/>
              </a:rPr>
              <a:t>da </a:t>
            </a:r>
            <a:r>
              <a:rPr sz="1800" dirty="0">
                <a:latin typeface="Verdana"/>
                <a:cs typeface="Verdana"/>
              </a:rPr>
              <a:t>variabili</a:t>
            </a:r>
            <a:r>
              <a:rPr sz="1800" spc="-3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omesse</a:t>
            </a:r>
            <a:endParaRPr sz="1800">
              <a:latin typeface="Verdana"/>
              <a:cs typeface="Verdana"/>
            </a:endParaRPr>
          </a:p>
          <a:p>
            <a:pPr marL="794385" indent="-287020">
              <a:lnSpc>
                <a:spcPct val="100000"/>
              </a:lnSpc>
              <a:spcBef>
                <a:spcPts val="645"/>
              </a:spcBef>
              <a:buChar char="–"/>
              <a:tabLst>
                <a:tab pos="794385" algn="l"/>
                <a:tab pos="795020" algn="l"/>
              </a:tabLst>
            </a:pPr>
            <a:r>
              <a:rPr sz="1800" dirty="0">
                <a:latin typeface="Verdana"/>
                <a:cs typeface="Verdana"/>
              </a:rPr>
              <a:t>Forma funzionale</a:t>
            </a:r>
            <a:r>
              <a:rPr sz="1800" spc="-3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incorretta</a:t>
            </a:r>
            <a:endParaRPr sz="1800">
              <a:latin typeface="Verdana"/>
              <a:cs typeface="Verdana"/>
            </a:endParaRPr>
          </a:p>
          <a:p>
            <a:pPr marL="794385" indent="-287020">
              <a:lnSpc>
                <a:spcPct val="100000"/>
              </a:lnSpc>
              <a:spcBef>
                <a:spcPts val="650"/>
              </a:spcBef>
              <a:buChar char="–"/>
              <a:tabLst>
                <a:tab pos="794385" algn="l"/>
                <a:tab pos="795020" algn="l"/>
              </a:tabLst>
            </a:pPr>
            <a:r>
              <a:rPr sz="1800" dirty="0">
                <a:latin typeface="Verdana"/>
                <a:cs typeface="Verdana"/>
              </a:rPr>
              <a:t>Distorsione </a:t>
            </a:r>
            <a:r>
              <a:rPr sz="1800" spc="-5" dirty="0">
                <a:latin typeface="Verdana"/>
                <a:cs typeface="Verdana"/>
              </a:rPr>
              <a:t>da errori </a:t>
            </a:r>
            <a:r>
              <a:rPr sz="1800" dirty="0">
                <a:latin typeface="Verdana"/>
                <a:cs typeface="Verdana"/>
              </a:rPr>
              <a:t>nelle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variabili</a:t>
            </a:r>
            <a:endParaRPr sz="1800">
              <a:latin typeface="Verdana"/>
              <a:cs typeface="Verdana"/>
            </a:endParaRPr>
          </a:p>
          <a:p>
            <a:pPr marL="794385" indent="-287020">
              <a:lnSpc>
                <a:spcPct val="100000"/>
              </a:lnSpc>
              <a:spcBef>
                <a:spcPts val="650"/>
              </a:spcBef>
              <a:buChar char="–"/>
              <a:tabLst>
                <a:tab pos="794385" algn="l"/>
                <a:tab pos="795020" algn="l"/>
              </a:tabLst>
            </a:pPr>
            <a:r>
              <a:rPr sz="1800" dirty="0">
                <a:latin typeface="Verdana"/>
                <a:cs typeface="Verdana"/>
              </a:rPr>
              <a:t>Distorsione </a:t>
            </a:r>
            <a:r>
              <a:rPr sz="1800" spc="-5" dirty="0">
                <a:latin typeface="Verdana"/>
                <a:cs typeface="Verdana"/>
              </a:rPr>
              <a:t>da </a:t>
            </a:r>
            <a:r>
              <a:rPr sz="1800" dirty="0">
                <a:latin typeface="Verdana"/>
                <a:cs typeface="Verdana"/>
              </a:rPr>
              <a:t>selezione</a:t>
            </a:r>
            <a:r>
              <a:rPr sz="1800" spc="-2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campionaria</a:t>
            </a:r>
            <a:endParaRPr sz="1800">
              <a:latin typeface="Verdana"/>
              <a:cs typeface="Verdana"/>
            </a:endParaRPr>
          </a:p>
          <a:p>
            <a:pPr marL="794385" indent="-287020">
              <a:lnSpc>
                <a:spcPct val="100000"/>
              </a:lnSpc>
              <a:spcBef>
                <a:spcPts val="650"/>
              </a:spcBef>
              <a:buChar char="–"/>
              <a:tabLst>
                <a:tab pos="794385" algn="l"/>
                <a:tab pos="795020" algn="l"/>
              </a:tabLst>
            </a:pPr>
            <a:r>
              <a:rPr sz="1800" dirty="0">
                <a:latin typeface="Verdana"/>
                <a:cs typeface="Verdana"/>
              </a:rPr>
              <a:t>Distorsione </a:t>
            </a:r>
            <a:r>
              <a:rPr sz="1800" spc="-5" dirty="0">
                <a:latin typeface="Verdana"/>
                <a:cs typeface="Verdana"/>
              </a:rPr>
              <a:t>da causalità</a:t>
            </a:r>
            <a:r>
              <a:rPr sz="1800" spc="-3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simultanea</a:t>
            </a:r>
            <a:endParaRPr sz="1800">
              <a:latin typeface="Verdana"/>
              <a:cs typeface="Verdana"/>
            </a:endParaRPr>
          </a:p>
          <a:p>
            <a:pPr marL="50800">
              <a:lnSpc>
                <a:spcPct val="100000"/>
              </a:lnSpc>
              <a:spcBef>
                <a:spcPts val="865"/>
              </a:spcBef>
            </a:pPr>
            <a:r>
              <a:rPr sz="2000" b="1" dirty="0">
                <a:latin typeface="Verdana"/>
                <a:cs typeface="Verdana"/>
              </a:rPr>
              <a:t>Tutte </a:t>
            </a:r>
            <a:r>
              <a:rPr sz="2000" b="1" spc="-5" dirty="0">
                <a:latin typeface="Verdana"/>
                <a:cs typeface="Verdana"/>
              </a:rPr>
              <a:t>queste </a:t>
            </a:r>
            <a:r>
              <a:rPr sz="2000" b="1" dirty="0">
                <a:latin typeface="Verdana"/>
                <a:cs typeface="Verdana"/>
              </a:rPr>
              <a:t>implicano </a:t>
            </a:r>
            <a:r>
              <a:rPr sz="2000" b="1" spc="-5" dirty="0">
                <a:latin typeface="Verdana"/>
                <a:cs typeface="Verdana"/>
              </a:rPr>
              <a:t>che </a:t>
            </a:r>
            <a:r>
              <a:rPr sz="2000" b="1" i="1" dirty="0">
                <a:latin typeface="Verdana"/>
                <a:cs typeface="Verdana"/>
              </a:rPr>
              <a:t>E</a:t>
            </a:r>
            <a:r>
              <a:rPr sz="2000" b="1" dirty="0">
                <a:latin typeface="Verdana"/>
                <a:cs typeface="Verdana"/>
              </a:rPr>
              <a:t>(</a:t>
            </a:r>
            <a:r>
              <a:rPr sz="2000" b="1" i="1" dirty="0">
                <a:latin typeface="Verdana"/>
                <a:cs typeface="Verdana"/>
              </a:rPr>
              <a:t>u</a:t>
            </a:r>
            <a:r>
              <a:rPr sz="1950" b="1" i="1" baseline="-21367" dirty="0">
                <a:latin typeface="Verdana"/>
                <a:cs typeface="Verdana"/>
              </a:rPr>
              <a:t>i</a:t>
            </a:r>
            <a:r>
              <a:rPr sz="2000" b="1" dirty="0">
                <a:latin typeface="Verdana"/>
                <a:cs typeface="Verdana"/>
              </a:rPr>
              <a:t>|</a:t>
            </a:r>
            <a:r>
              <a:rPr sz="2000" b="1" i="1" dirty="0">
                <a:latin typeface="Verdana"/>
                <a:cs typeface="Verdana"/>
              </a:rPr>
              <a:t>X</a:t>
            </a:r>
            <a:r>
              <a:rPr sz="1950" b="1" baseline="-21367" dirty="0">
                <a:latin typeface="Verdana"/>
                <a:cs typeface="Verdana"/>
              </a:rPr>
              <a:t>1</a:t>
            </a:r>
            <a:r>
              <a:rPr sz="1950" b="1" i="1" baseline="-21367" dirty="0">
                <a:latin typeface="Verdana"/>
                <a:cs typeface="Verdana"/>
              </a:rPr>
              <a:t>i</a:t>
            </a:r>
            <a:r>
              <a:rPr sz="2000" b="1" dirty="0">
                <a:latin typeface="Verdana"/>
                <a:cs typeface="Verdana"/>
              </a:rPr>
              <a:t>,…,</a:t>
            </a:r>
            <a:r>
              <a:rPr sz="2000" b="1" i="1" dirty="0">
                <a:latin typeface="Verdana"/>
                <a:cs typeface="Verdana"/>
              </a:rPr>
              <a:t>X</a:t>
            </a:r>
            <a:r>
              <a:rPr sz="1950" b="1" i="1" baseline="-21367" dirty="0">
                <a:latin typeface="Verdana"/>
                <a:cs typeface="Verdana"/>
              </a:rPr>
              <a:t>ki</a:t>
            </a:r>
            <a:r>
              <a:rPr sz="2000" b="1" dirty="0">
                <a:latin typeface="Verdana"/>
                <a:cs typeface="Verdana"/>
              </a:rPr>
              <a:t>) ≠</a:t>
            </a:r>
            <a:r>
              <a:rPr sz="2000" b="1" spc="-50" dirty="0">
                <a:latin typeface="Verdana"/>
                <a:cs typeface="Verdana"/>
              </a:rPr>
              <a:t> </a:t>
            </a:r>
            <a:r>
              <a:rPr sz="2000" b="1" dirty="0">
                <a:latin typeface="Verdana"/>
                <a:cs typeface="Verdana"/>
              </a:rPr>
              <a:t>0</a:t>
            </a:r>
            <a:endParaRPr sz="2000">
              <a:latin typeface="Verdana"/>
              <a:cs typeface="Verdana"/>
            </a:endParaRPr>
          </a:p>
          <a:p>
            <a:pPr marL="50800">
              <a:lnSpc>
                <a:spcPct val="100000"/>
              </a:lnSpc>
              <a:spcBef>
                <a:spcPts val="480"/>
              </a:spcBef>
            </a:pPr>
            <a:r>
              <a:rPr sz="2000" b="1" dirty="0">
                <a:latin typeface="Verdana"/>
                <a:cs typeface="Verdana"/>
              </a:rPr>
              <a:t>(o che non </a:t>
            </a:r>
            <a:r>
              <a:rPr sz="2000" b="1" spc="5" dirty="0">
                <a:latin typeface="Verdana"/>
                <a:cs typeface="Verdana"/>
              </a:rPr>
              <a:t>vale </a:t>
            </a:r>
            <a:r>
              <a:rPr sz="2000" b="1" dirty="0">
                <a:latin typeface="Verdana"/>
                <a:cs typeface="Verdana"/>
              </a:rPr>
              <a:t>l’indipendenza in media </a:t>
            </a:r>
            <a:r>
              <a:rPr sz="2000" b="1" spc="-5" dirty="0">
                <a:latin typeface="Verdana"/>
                <a:cs typeface="Verdana"/>
              </a:rPr>
              <a:t>condizionata)</a:t>
            </a:r>
            <a:r>
              <a:rPr sz="2000" b="1" spc="-110" dirty="0">
                <a:latin typeface="Verdana"/>
                <a:cs typeface="Verdana"/>
              </a:rPr>
              <a:t> </a:t>
            </a:r>
            <a:r>
              <a:rPr sz="2000" b="1" dirty="0">
                <a:latin typeface="Verdana"/>
                <a:cs typeface="Verdana"/>
              </a:rPr>
              <a:t>–</a:t>
            </a:r>
            <a:endParaRPr sz="2000">
              <a:latin typeface="Verdana"/>
              <a:cs typeface="Verdana"/>
            </a:endParaRPr>
          </a:p>
          <a:p>
            <a:pPr marL="50800">
              <a:lnSpc>
                <a:spcPct val="100000"/>
              </a:lnSpc>
              <a:spcBef>
                <a:spcPts val="484"/>
              </a:spcBef>
            </a:pPr>
            <a:r>
              <a:rPr sz="2000" b="1" spc="-5" dirty="0">
                <a:latin typeface="Verdana"/>
                <a:cs typeface="Verdana"/>
              </a:rPr>
              <a:t>nel </a:t>
            </a:r>
            <a:r>
              <a:rPr sz="2000" b="1" dirty="0">
                <a:latin typeface="Verdana"/>
                <a:cs typeface="Verdana"/>
              </a:rPr>
              <a:t>qual </a:t>
            </a:r>
            <a:r>
              <a:rPr sz="2000" b="1" spc="-5" dirty="0">
                <a:latin typeface="Verdana"/>
                <a:cs typeface="Verdana"/>
              </a:rPr>
              <a:t>caso </a:t>
            </a:r>
            <a:r>
              <a:rPr sz="2000" b="1" dirty="0">
                <a:latin typeface="Verdana"/>
                <a:cs typeface="Verdana"/>
              </a:rPr>
              <a:t>lo </a:t>
            </a:r>
            <a:r>
              <a:rPr sz="2000" b="1" spc="-5" dirty="0">
                <a:latin typeface="Verdana"/>
                <a:cs typeface="Verdana"/>
              </a:rPr>
              <a:t>stimatore OLS </a:t>
            </a:r>
            <a:r>
              <a:rPr sz="2000" b="1" dirty="0">
                <a:latin typeface="Verdana"/>
                <a:cs typeface="Verdana"/>
              </a:rPr>
              <a:t>è </a:t>
            </a:r>
            <a:r>
              <a:rPr sz="2000" b="1" spc="-5" dirty="0">
                <a:latin typeface="Verdana"/>
                <a:cs typeface="Verdana"/>
              </a:rPr>
              <a:t>distorto </a:t>
            </a:r>
            <a:r>
              <a:rPr sz="2000" b="1" dirty="0">
                <a:latin typeface="Verdana"/>
                <a:cs typeface="Verdana"/>
              </a:rPr>
              <a:t>e</a:t>
            </a:r>
            <a:r>
              <a:rPr sz="2000" b="1" spc="40" dirty="0">
                <a:latin typeface="Verdana"/>
                <a:cs typeface="Verdana"/>
              </a:rPr>
              <a:t> </a:t>
            </a:r>
            <a:r>
              <a:rPr sz="2000" b="1" dirty="0">
                <a:latin typeface="Verdana"/>
                <a:cs typeface="Verdana"/>
              </a:rPr>
              <a:t>inconsistente.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69170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36905" algn="l"/>
              </a:tabLst>
            </a:pPr>
            <a:r>
              <a:rPr i="0" spc="-5" dirty="0">
                <a:latin typeface="Verdana"/>
                <a:cs typeface="Verdana"/>
              </a:rPr>
              <a:t>1.	</a:t>
            </a:r>
            <a:r>
              <a:rPr i="0" spc="-10" dirty="0">
                <a:latin typeface="Verdana"/>
                <a:cs typeface="Verdana"/>
              </a:rPr>
              <a:t>Distorsione da </a:t>
            </a:r>
            <a:r>
              <a:rPr i="0" spc="-5" dirty="0">
                <a:latin typeface="Verdana"/>
                <a:cs typeface="Verdana"/>
              </a:rPr>
              <a:t>variabili</a:t>
            </a:r>
            <a:r>
              <a:rPr i="0" spc="95" dirty="0">
                <a:latin typeface="Verdana"/>
                <a:cs typeface="Verdana"/>
              </a:rPr>
              <a:t> </a:t>
            </a:r>
            <a:r>
              <a:rPr i="0" spc="-5" dirty="0">
                <a:latin typeface="Verdana"/>
                <a:cs typeface="Verdana"/>
              </a:rPr>
              <a:t>omesse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9-</a:t>
            </a: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595754"/>
            <a:ext cx="8151495" cy="438404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00355" marR="420370">
              <a:lnSpc>
                <a:spcPts val="2590"/>
              </a:lnSpc>
              <a:spcBef>
                <a:spcPts val="425"/>
              </a:spcBef>
            </a:pPr>
            <a:r>
              <a:rPr sz="2400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distorsione da </a:t>
            </a:r>
            <a:r>
              <a:rPr sz="2400" spc="-10" dirty="0">
                <a:latin typeface="Verdana"/>
                <a:cs typeface="Verdana"/>
              </a:rPr>
              <a:t>variabili </a:t>
            </a:r>
            <a:r>
              <a:rPr sz="2400" dirty="0">
                <a:latin typeface="Verdana"/>
                <a:cs typeface="Verdana"/>
              </a:rPr>
              <a:t>omesse nasce </a:t>
            </a:r>
            <a:r>
              <a:rPr sz="2400" spc="-5" dirty="0">
                <a:latin typeface="Verdana"/>
                <a:cs typeface="Verdana"/>
              </a:rPr>
              <a:t>quando  </a:t>
            </a:r>
            <a:r>
              <a:rPr sz="2400" dirty="0">
                <a:latin typeface="Verdana"/>
                <a:cs typeface="Verdana"/>
              </a:rPr>
              <a:t>una </a:t>
            </a:r>
            <a:r>
              <a:rPr sz="2400" spc="-10" dirty="0">
                <a:latin typeface="Verdana"/>
                <a:cs typeface="Verdana"/>
              </a:rPr>
              <a:t>variabile </a:t>
            </a:r>
            <a:r>
              <a:rPr sz="2400" dirty="0">
                <a:latin typeface="Verdana"/>
                <a:cs typeface="Verdana"/>
              </a:rPr>
              <a:t>omesse è</a:t>
            </a:r>
            <a:r>
              <a:rPr sz="2400" spc="55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sia:</a:t>
            </a:r>
            <a:endParaRPr sz="2400">
              <a:latin typeface="Verdana"/>
              <a:cs typeface="Verdana"/>
            </a:endParaRPr>
          </a:p>
          <a:p>
            <a:pPr marL="1143635" indent="-407670">
              <a:lnSpc>
                <a:spcPct val="100000"/>
              </a:lnSpc>
              <a:spcBef>
                <a:spcPts val="200"/>
              </a:spcBef>
              <a:buAutoNum type="romanUcPeriod"/>
              <a:tabLst>
                <a:tab pos="1143635" algn="l"/>
                <a:tab pos="1144270" algn="l"/>
              </a:tabLst>
            </a:pPr>
            <a:r>
              <a:rPr sz="2000" dirty="0">
                <a:latin typeface="Verdana"/>
                <a:cs typeface="Verdana"/>
              </a:rPr>
              <a:t>una </a:t>
            </a:r>
            <a:r>
              <a:rPr sz="2000" spc="-5" dirty="0">
                <a:latin typeface="Verdana"/>
                <a:cs typeface="Verdana"/>
              </a:rPr>
              <a:t>determinante di </a:t>
            </a:r>
            <a:r>
              <a:rPr sz="2000" i="1" dirty="0">
                <a:latin typeface="Verdana"/>
                <a:cs typeface="Verdana"/>
              </a:rPr>
              <a:t>Y</a:t>
            </a:r>
            <a:r>
              <a:rPr sz="2000" i="1" spc="-50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e</a:t>
            </a:r>
            <a:endParaRPr sz="2000">
              <a:latin typeface="Verdana"/>
              <a:cs typeface="Verdana"/>
            </a:endParaRPr>
          </a:p>
          <a:p>
            <a:pPr marL="1143635" indent="-407670">
              <a:lnSpc>
                <a:spcPct val="100000"/>
              </a:lnSpc>
              <a:spcBef>
                <a:spcPts val="240"/>
              </a:spcBef>
              <a:buAutoNum type="romanUcPeriod"/>
              <a:tabLst>
                <a:tab pos="1144270" algn="l"/>
              </a:tabLst>
            </a:pPr>
            <a:r>
              <a:rPr sz="2000" spc="-5" dirty="0">
                <a:latin typeface="Verdana"/>
                <a:cs typeface="Verdana"/>
              </a:rPr>
              <a:t>correlata </a:t>
            </a:r>
            <a:r>
              <a:rPr sz="2000" dirty="0">
                <a:latin typeface="Verdana"/>
                <a:cs typeface="Verdana"/>
              </a:rPr>
              <a:t>con </a:t>
            </a:r>
            <a:r>
              <a:rPr sz="2000" spc="-5" dirty="0">
                <a:latin typeface="Verdana"/>
                <a:cs typeface="Verdana"/>
              </a:rPr>
              <a:t>almeno </a:t>
            </a:r>
            <a:r>
              <a:rPr sz="2000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regressore</a:t>
            </a:r>
            <a:r>
              <a:rPr sz="2000" spc="-9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incluso.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3000">
              <a:latin typeface="Verdana"/>
              <a:cs typeface="Verdana"/>
            </a:endParaRPr>
          </a:p>
          <a:p>
            <a:pPr marL="300355" marR="413384" indent="-288290">
              <a:lnSpc>
                <a:spcPct val="90000"/>
              </a:lnSpc>
              <a:buChar char="•"/>
              <a:tabLst>
                <a:tab pos="300355" algn="l"/>
                <a:tab pos="300990" algn="l"/>
                <a:tab pos="3884295" algn="l"/>
              </a:tabLst>
            </a:pPr>
            <a:r>
              <a:rPr sz="2000" dirty="0">
                <a:latin typeface="Verdana"/>
                <a:cs typeface="Verdana"/>
              </a:rPr>
              <a:t>È stata </a:t>
            </a:r>
            <a:r>
              <a:rPr sz="2000" spc="-5" dirty="0">
                <a:latin typeface="Verdana"/>
                <a:cs typeface="Verdana"/>
              </a:rPr>
              <a:t>esaminata in precedenza la distorsione da variabili  omesse </a:t>
            </a:r>
            <a:r>
              <a:rPr sz="2000" dirty="0">
                <a:latin typeface="Verdana"/>
                <a:cs typeface="Verdana"/>
              </a:rPr>
              <a:t>con una</a:t>
            </a:r>
            <a:r>
              <a:rPr sz="2000" spc="-5" dirty="0">
                <a:latin typeface="Verdana"/>
                <a:cs typeface="Verdana"/>
              </a:rPr>
              <a:t> singola</a:t>
            </a:r>
            <a:r>
              <a:rPr sz="2000" spc="5" dirty="0">
                <a:latin typeface="Verdana"/>
                <a:cs typeface="Verdana"/>
              </a:rPr>
              <a:t> </a:t>
            </a:r>
            <a:r>
              <a:rPr sz="2000" i="1" spc="-5" dirty="0">
                <a:latin typeface="Verdana"/>
                <a:cs typeface="Verdana"/>
              </a:rPr>
              <a:t>X</a:t>
            </a:r>
            <a:r>
              <a:rPr sz="2000" spc="-5" dirty="0">
                <a:latin typeface="Verdana"/>
                <a:cs typeface="Verdana"/>
              </a:rPr>
              <a:t>.	</a:t>
            </a:r>
            <a:r>
              <a:rPr sz="2000" dirty="0">
                <a:latin typeface="Verdana"/>
                <a:cs typeface="Verdana"/>
              </a:rPr>
              <a:t>La </a:t>
            </a:r>
            <a:r>
              <a:rPr sz="2000" spc="-5" dirty="0">
                <a:latin typeface="Verdana"/>
                <a:cs typeface="Verdana"/>
              </a:rPr>
              <a:t>distorsione </a:t>
            </a:r>
            <a:r>
              <a:rPr sz="2000" dirty="0">
                <a:latin typeface="Verdana"/>
                <a:cs typeface="Verdana"/>
              </a:rPr>
              <a:t>nasce </a:t>
            </a:r>
            <a:r>
              <a:rPr sz="2000" spc="-5" dirty="0">
                <a:latin typeface="Verdana"/>
                <a:cs typeface="Verdana"/>
              </a:rPr>
              <a:t>nelle  regressioni multiple </a:t>
            </a:r>
            <a:r>
              <a:rPr sz="2000" dirty="0">
                <a:latin typeface="Verdana"/>
                <a:cs typeface="Verdana"/>
              </a:rPr>
              <a:t>se la </a:t>
            </a:r>
            <a:r>
              <a:rPr sz="2000" spc="-5" dirty="0">
                <a:latin typeface="Verdana"/>
                <a:cs typeface="Verdana"/>
              </a:rPr>
              <a:t>variabile omessa soddisfa le  condizioni (i) </a:t>
            </a:r>
            <a:r>
              <a:rPr sz="2000" dirty="0">
                <a:latin typeface="Verdana"/>
                <a:cs typeface="Verdana"/>
              </a:rPr>
              <a:t>e </a:t>
            </a:r>
            <a:r>
              <a:rPr sz="2000" spc="-5" dirty="0">
                <a:latin typeface="Verdana"/>
                <a:cs typeface="Verdana"/>
              </a:rPr>
              <a:t>(ii) date in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precedenza.</a:t>
            </a:r>
            <a:endParaRPr sz="2000">
              <a:latin typeface="Verdana"/>
              <a:cs typeface="Verdana"/>
            </a:endParaRPr>
          </a:p>
          <a:p>
            <a:pPr marL="300355" marR="5080" indent="-288290">
              <a:lnSpc>
                <a:spcPct val="90000"/>
              </a:lnSpc>
              <a:spcBef>
                <a:spcPts val="480"/>
              </a:spcBef>
              <a:buChar char="•"/>
              <a:tabLst>
                <a:tab pos="300355" algn="l"/>
                <a:tab pos="300990" algn="l"/>
              </a:tabLst>
            </a:pPr>
            <a:r>
              <a:rPr sz="2000" dirty="0">
                <a:latin typeface="Verdana"/>
                <a:cs typeface="Verdana"/>
              </a:rPr>
              <a:t>Se </a:t>
            </a:r>
            <a:r>
              <a:rPr sz="2000" spc="-5" dirty="0">
                <a:latin typeface="Verdana"/>
                <a:cs typeface="Verdana"/>
              </a:rPr>
              <a:t>la regressione multipla comprende variabili di controllo,  occorre chiedersi </a:t>
            </a:r>
            <a:r>
              <a:rPr sz="2000" dirty="0">
                <a:latin typeface="Verdana"/>
                <a:cs typeface="Verdana"/>
              </a:rPr>
              <a:t>se vi siano </a:t>
            </a:r>
            <a:r>
              <a:rPr sz="2000" spc="-5" dirty="0">
                <a:latin typeface="Verdana"/>
                <a:cs typeface="Verdana"/>
              </a:rPr>
              <a:t>dei </a:t>
            </a:r>
            <a:r>
              <a:rPr sz="2000" dirty="0">
                <a:latin typeface="Verdana"/>
                <a:cs typeface="Verdana"/>
              </a:rPr>
              <a:t>fattori </a:t>
            </a:r>
            <a:r>
              <a:rPr sz="2000" spc="-5" dirty="0">
                <a:latin typeface="Verdana"/>
                <a:cs typeface="Verdana"/>
              </a:rPr>
              <a:t>omessi per </a:t>
            </a:r>
            <a:r>
              <a:rPr sz="2000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quali </a:t>
            </a:r>
            <a:r>
              <a:rPr sz="2000" dirty="0">
                <a:latin typeface="Verdana"/>
                <a:cs typeface="Verdana"/>
              </a:rPr>
              <a:t>non  </a:t>
            </a:r>
            <a:r>
              <a:rPr sz="2000" spc="-5" dirty="0">
                <a:latin typeface="Verdana"/>
                <a:cs typeface="Verdana"/>
              </a:rPr>
              <a:t>esista </a:t>
            </a:r>
            <a:r>
              <a:rPr sz="2000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adeguato controllo, </a:t>
            </a:r>
            <a:r>
              <a:rPr sz="2000" dirty="0">
                <a:latin typeface="Verdana"/>
                <a:cs typeface="Verdana"/>
              </a:rPr>
              <a:t>cioè se </a:t>
            </a:r>
            <a:r>
              <a:rPr sz="2000" spc="-5" dirty="0">
                <a:latin typeface="Verdana"/>
                <a:cs typeface="Verdana"/>
              </a:rPr>
              <a:t>il termine </a:t>
            </a:r>
            <a:r>
              <a:rPr sz="2000" dirty="0">
                <a:latin typeface="Verdana"/>
                <a:cs typeface="Verdana"/>
              </a:rPr>
              <a:t>di </a:t>
            </a:r>
            <a:r>
              <a:rPr sz="2000" spc="-5" dirty="0">
                <a:latin typeface="Verdana"/>
                <a:cs typeface="Verdana"/>
              </a:rPr>
              <a:t>errore sia  correlato </a:t>
            </a:r>
            <a:r>
              <a:rPr sz="2000" dirty="0">
                <a:latin typeface="Verdana"/>
                <a:cs typeface="Verdana"/>
              </a:rPr>
              <a:t>con </a:t>
            </a:r>
            <a:r>
              <a:rPr sz="2000" spc="-5" dirty="0">
                <a:latin typeface="Verdana"/>
                <a:cs typeface="Verdana"/>
              </a:rPr>
              <a:t>la variabile di interesse </a:t>
            </a:r>
            <a:r>
              <a:rPr sz="2000" dirty="0">
                <a:latin typeface="Verdana"/>
                <a:cs typeface="Verdana"/>
              </a:rPr>
              <a:t>anche </a:t>
            </a:r>
            <a:r>
              <a:rPr sz="2000" spc="-5" dirty="0">
                <a:latin typeface="Verdana"/>
                <a:cs typeface="Verdana"/>
              </a:rPr>
              <a:t>dopo </a:t>
            </a:r>
            <a:r>
              <a:rPr sz="2000" dirty="0">
                <a:latin typeface="Verdana"/>
                <a:cs typeface="Verdana"/>
              </a:rPr>
              <a:t>che siano  state </a:t>
            </a:r>
            <a:r>
              <a:rPr sz="2000" spc="-5" dirty="0">
                <a:latin typeface="Verdana"/>
                <a:cs typeface="Verdana"/>
              </a:rPr>
              <a:t>inserite le variabili di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controllo.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342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95"/>
              </a:spcBef>
            </a:pPr>
            <a:r>
              <a:rPr i="0" spc="-10" dirty="0">
                <a:latin typeface="Verdana"/>
                <a:cs typeface="Verdana"/>
              </a:rPr>
              <a:t>Soluzioni </a:t>
            </a:r>
            <a:r>
              <a:rPr i="0" spc="-5" dirty="0">
                <a:latin typeface="Verdana"/>
                <a:cs typeface="Verdana"/>
              </a:rPr>
              <a:t>alla </a:t>
            </a:r>
            <a:r>
              <a:rPr i="0" spc="-10" dirty="0">
                <a:latin typeface="Verdana"/>
                <a:cs typeface="Verdana"/>
              </a:rPr>
              <a:t>distorsione da </a:t>
            </a:r>
            <a:r>
              <a:rPr i="0" spc="-5" dirty="0">
                <a:latin typeface="Verdana"/>
                <a:cs typeface="Verdana"/>
              </a:rPr>
              <a:t>variabili  omesse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9-</a:t>
            </a: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600326"/>
            <a:ext cx="8241030" cy="416941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469900" marR="5080" indent="-457200">
              <a:lnSpc>
                <a:spcPts val="2160"/>
              </a:lnSpc>
              <a:spcBef>
                <a:spcPts val="37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latin typeface="Verdana"/>
                <a:cs typeface="Verdana"/>
              </a:rPr>
              <a:t>Se è </a:t>
            </a:r>
            <a:r>
              <a:rPr sz="2000" spc="-5" dirty="0">
                <a:latin typeface="Verdana"/>
                <a:cs typeface="Verdana"/>
              </a:rPr>
              <a:t>possibile </a:t>
            </a:r>
            <a:r>
              <a:rPr sz="2000" dirty="0">
                <a:latin typeface="Verdana"/>
                <a:cs typeface="Verdana"/>
              </a:rPr>
              <a:t>misurare </a:t>
            </a:r>
            <a:r>
              <a:rPr sz="2000" spc="-5" dirty="0">
                <a:latin typeface="Verdana"/>
                <a:cs typeface="Verdana"/>
              </a:rPr>
              <a:t>la variabile </a:t>
            </a:r>
            <a:r>
              <a:rPr sz="2000" dirty="0">
                <a:latin typeface="Verdana"/>
                <a:cs typeface="Verdana"/>
              </a:rPr>
              <a:t>causale omessa, </a:t>
            </a:r>
            <a:r>
              <a:rPr sz="2000" spc="-5" dirty="0">
                <a:latin typeface="Verdana"/>
                <a:cs typeface="Verdana"/>
              </a:rPr>
              <a:t>inserirla  </a:t>
            </a:r>
            <a:r>
              <a:rPr sz="2000" dirty="0">
                <a:latin typeface="Verdana"/>
                <a:cs typeface="Verdana"/>
              </a:rPr>
              <a:t>come </a:t>
            </a:r>
            <a:r>
              <a:rPr sz="2000" spc="-5" dirty="0">
                <a:latin typeface="Verdana"/>
                <a:cs typeface="Verdana"/>
              </a:rPr>
              <a:t>regressore </a:t>
            </a:r>
            <a:r>
              <a:rPr sz="2000" dirty="0">
                <a:latin typeface="Verdana"/>
                <a:cs typeface="Verdana"/>
              </a:rPr>
              <a:t>aggiuntivo </a:t>
            </a:r>
            <a:r>
              <a:rPr sz="2000" spc="-5" dirty="0">
                <a:latin typeface="Verdana"/>
                <a:cs typeface="Verdana"/>
              </a:rPr>
              <a:t>nella </a:t>
            </a:r>
            <a:r>
              <a:rPr sz="2000" dirty="0">
                <a:latin typeface="Verdana"/>
                <a:cs typeface="Verdana"/>
              </a:rPr>
              <a:t>regressione</a:t>
            </a:r>
            <a:r>
              <a:rPr sz="2000" spc="-8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multipla;</a:t>
            </a:r>
            <a:endParaRPr sz="2000">
              <a:latin typeface="Verdana"/>
              <a:cs typeface="Verdana"/>
            </a:endParaRPr>
          </a:p>
          <a:p>
            <a:pPr marL="469900" marR="46355" indent="-457200">
              <a:lnSpc>
                <a:spcPct val="90000"/>
              </a:lnSpc>
              <a:spcBef>
                <a:spcPts val="45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latin typeface="Verdana"/>
                <a:cs typeface="Verdana"/>
              </a:rPr>
              <a:t>Se si </a:t>
            </a:r>
            <a:r>
              <a:rPr sz="2000" spc="-5" dirty="0">
                <a:latin typeface="Verdana"/>
                <a:cs typeface="Verdana"/>
              </a:rPr>
              <a:t>possiedono dati </a:t>
            </a:r>
            <a:r>
              <a:rPr sz="2000" dirty="0">
                <a:latin typeface="Verdana"/>
                <a:cs typeface="Verdana"/>
              </a:rPr>
              <a:t>su </a:t>
            </a:r>
            <a:r>
              <a:rPr sz="2000" spc="5" dirty="0">
                <a:latin typeface="Verdana"/>
                <a:cs typeface="Verdana"/>
              </a:rPr>
              <a:t>uno </a:t>
            </a:r>
            <a:r>
              <a:rPr sz="2000" dirty="0">
                <a:latin typeface="Verdana"/>
                <a:cs typeface="Verdana"/>
              </a:rPr>
              <a:t>o </a:t>
            </a:r>
            <a:r>
              <a:rPr sz="2000" spc="-5" dirty="0">
                <a:latin typeface="Verdana"/>
                <a:cs typeface="Verdana"/>
              </a:rPr>
              <a:t>più </a:t>
            </a:r>
            <a:r>
              <a:rPr sz="2000" dirty="0">
                <a:latin typeface="Verdana"/>
                <a:cs typeface="Verdana"/>
              </a:rPr>
              <a:t>controlli e questi sono  adeguati (nel senso </a:t>
            </a:r>
            <a:r>
              <a:rPr sz="2000" spc="-5" dirty="0">
                <a:latin typeface="Verdana"/>
                <a:cs typeface="Verdana"/>
              </a:rPr>
              <a:t>del </a:t>
            </a:r>
            <a:r>
              <a:rPr sz="2000" dirty="0">
                <a:latin typeface="Verdana"/>
                <a:cs typeface="Verdana"/>
              </a:rPr>
              <a:t>mantenimento </a:t>
            </a:r>
            <a:r>
              <a:rPr sz="2000" spc="-5" dirty="0">
                <a:latin typeface="Verdana"/>
                <a:cs typeface="Verdana"/>
              </a:rPr>
              <a:t>della </a:t>
            </a:r>
            <a:r>
              <a:rPr sz="2000" spc="-10" dirty="0">
                <a:latin typeface="Verdana"/>
                <a:cs typeface="Verdana"/>
              </a:rPr>
              <a:t>plausibilità  </a:t>
            </a:r>
            <a:r>
              <a:rPr sz="2000" spc="-5" dirty="0">
                <a:latin typeface="Verdana"/>
                <a:cs typeface="Verdana"/>
              </a:rPr>
              <a:t>dell’indipendenza in media </a:t>
            </a:r>
            <a:r>
              <a:rPr sz="2000" dirty="0">
                <a:latin typeface="Verdana"/>
                <a:cs typeface="Verdana"/>
              </a:rPr>
              <a:t>condizionata), </a:t>
            </a:r>
            <a:r>
              <a:rPr sz="2000" spc="-5" dirty="0">
                <a:latin typeface="Verdana"/>
                <a:cs typeface="Verdana"/>
              </a:rPr>
              <a:t>inserire </a:t>
            </a:r>
            <a:r>
              <a:rPr sz="2000" dirty="0">
                <a:latin typeface="Verdana"/>
                <a:cs typeface="Verdana"/>
              </a:rPr>
              <a:t>le </a:t>
            </a:r>
            <a:r>
              <a:rPr sz="2000" spc="-5" dirty="0">
                <a:latin typeface="Verdana"/>
                <a:cs typeface="Verdana"/>
              </a:rPr>
              <a:t>variabili  di controllo;</a:t>
            </a:r>
            <a:endParaRPr sz="2000">
              <a:latin typeface="Verdana"/>
              <a:cs typeface="Verdana"/>
            </a:endParaRPr>
          </a:p>
          <a:p>
            <a:pPr marL="469900" marR="936625" indent="-457200">
              <a:lnSpc>
                <a:spcPts val="2160"/>
              </a:lnSpc>
              <a:spcBef>
                <a:spcPts val="509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latin typeface="Verdana"/>
                <a:cs typeface="Verdana"/>
              </a:rPr>
              <a:t>Se </a:t>
            </a:r>
            <a:r>
              <a:rPr sz="2000" spc="-5" dirty="0">
                <a:latin typeface="Verdana"/>
                <a:cs typeface="Verdana"/>
              </a:rPr>
              <a:t>possibile, </a:t>
            </a:r>
            <a:r>
              <a:rPr sz="2000" dirty="0">
                <a:latin typeface="Verdana"/>
                <a:cs typeface="Verdana"/>
              </a:rPr>
              <a:t>usare </a:t>
            </a:r>
            <a:r>
              <a:rPr sz="2000" i="1" spc="-5" dirty="0">
                <a:latin typeface="Verdana"/>
                <a:cs typeface="Verdana"/>
              </a:rPr>
              <a:t>dati panel </a:t>
            </a:r>
            <a:r>
              <a:rPr sz="2000" dirty="0">
                <a:latin typeface="Verdana"/>
                <a:cs typeface="Verdana"/>
              </a:rPr>
              <a:t>nei </a:t>
            </a:r>
            <a:r>
              <a:rPr sz="2000" spc="-5" dirty="0">
                <a:latin typeface="Verdana"/>
                <a:cs typeface="Verdana"/>
              </a:rPr>
              <a:t>quali </a:t>
            </a:r>
            <a:r>
              <a:rPr sz="2000" dirty="0">
                <a:latin typeface="Verdana"/>
                <a:cs typeface="Verdana"/>
              </a:rPr>
              <a:t>ciascuna</a:t>
            </a:r>
            <a:r>
              <a:rPr sz="2000" spc="-1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unità  (individuo) </a:t>
            </a:r>
            <a:r>
              <a:rPr sz="2000" dirty="0">
                <a:latin typeface="Verdana"/>
                <a:cs typeface="Verdana"/>
              </a:rPr>
              <a:t>venga osservata </a:t>
            </a:r>
            <a:r>
              <a:rPr sz="2000" spc="-5" dirty="0">
                <a:latin typeface="Verdana"/>
                <a:cs typeface="Verdana"/>
              </a:rPr>
              <a:t>più </a:t>
            </a:r>
            <a:r>
              <a:rPr sz="2000" dirty="0">
                <a:latin typeface="Verdana"/>
                <a:cs typeface="Verdana"/>
              </a:rPr>
              <a:t>di una</a:t>
            </a:r>
            <a:r>
              <a:rPr sz="2000" spc="-6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volta;</a:t>
            </a:r>
            <a:endParaRPr sz="2000">
              <a:latin typeface="Verdana"/>
              <a:cs typeface="Verdana"/>
            </a:endParaRPr>
          </a:p>
          <a:p>
            <a:pPr marL="469900" indent="-457200">
              <a:lnSpc>
                <a:spcPts val="2280"/>
              </a:lnSpc>
              <a:spcBef>
                <a:spcPts val="209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latin typeface="Verdana"/>
                <a:cs typeface="Verdana"/>
              </a:rPr>
              <a:t>Se non è </a:t>
            </a:r>
            <a:r>
              <a:rPr sz="2000" spc="-5" dirty="0">
                <a:latin typeface="Verdana"/>
                <a:cs typeface="Verdana"/>
              </a:rPr>
              <a:t>possibile </a:t>
            </a:r>
            <a:r>
              <a:rPr sz="2000" dirty="0">
                <a:latin typeface="Verdana"/>
                <a:cs typeface="Verdana"/>
              </a:rPr>
              <a:t>misurare la variabile omessa, usare</a:t>
            </a:r>
            <a:r>
              <a:rPr sz="2000" spc="-114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la</a:t>
            </a:r>
            <a:endParaRPr sz="2000">
              <a:latin typeface="Verdana"/>
              <a:cs typeface="Verdana"/>
            </a:endParaRPr>
          </a:p>
          <a:p>
            <a:pPr marL="469900">
              <a:lnSpc>
                <a:spcPts val="2280"/>
              </a:lnSpc>
            </a:pPr>
            <a:r>
              <a:rPr sz="2000" i="1" dirty="0">
                <a:latin typeface="Verdana"/>
                <a:cs typeface="Verdana"/>
              </a:rPr>
              <a:t>regressione con variabili</a:t>
            </a:r>
            <a:r>
              <a:rPr sz="2000" i="1" spc="-75" dirty="0">
                <a:latin typeface="Verdana"/>
                <a:cs typeface="Verdana"/>
              </a:rPr>
              <a:t> </a:t>
            </a:r>
            <a:r>
              <a:rPr sz="2000" i="1" spc="-5" dirty="0">
                <a:latin typeface="Verdana"/>
                <a:cs typeface="Verdana"/>
              </a:rPr>
              <a:t>strumentali</a:t>
            </a:r>
            <a:r>
              <a:rPr sz="2000" spc="-5" dirty="0">
                <a:latin typeface="Verdana"/>
                <a:cs typeface="Verdana"/>
              </a:rPr>
              <a:t>;</a:t>
            </a:r>
            <a:endParaRPr sz="2000">
              <a:latin typeface="Verdana"/>
              <a:cs typeface="Verdana"/>
            </a:endParaRPr>
          </a:p>
          <a:p>
            <a:pPr marL="469900" indent="-457200">
              <a:lnSpc>
                <a:spcPct val="100000"/>
              </a:lnSpc>
              <a:spcBef>
                <a:spcPts val="240"/>
              </a:spcBef>
              <a:buAutoNum type="arabicPeriod" startAt="5"/>
              <a:tabLst>
                <a:tab pos="469265" algn="l"/>
                <a:tab pos="469900" algn="l"/>
              </a:tabLst>
            </a:pPr>
            <a:r>
              <a:rPr sz="2000" dirty="0">
                <a:latin typeface="Verdana"/>
                <a:cs typeface="Verdana"/>
              </a:rPr>
              <a:t>Condurre un </a:t>
            </a:r>
            <a:r>
              <a:rPr sz="2000" spc="-5" dirty="0">
                <a:latin typeface="Verdana"/>
                <a:cs typeface="Verdana"/>
              </a:rPr>
              <a:t>esperimento controllato</a:t>
            </a:r>
            <a:r>
              <a:rPr sz="2000" spc="-5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casualizzato.</a:t>
            </a:r>
            <a:endParaRPr sz="2000">
              <a:latin typeface="Verdana"/>
              <a:cs typeface="Verdana"/>
            </a:endParaRPr>
          </a:p>
          <a:p>
            <a:pPr marL="850900" marR="16510" indent="-381635">
              <a:lnSpc>
                <a:spcPct val="89800"/>
              </a:lnSpc>
              <a:spcBef>
                <a:spcPts val="440"/>
              </a:spcBef>
              <a:tabLst>
                <a:tab pos="850900" algn="l"/>
                <a:tab pos="2963545" algn="l"/>
              </a:tabLst>
            </a:pPr>
            <a:r>
              <a:rPr sz="1800" dirty="0">
                <a:latin typeface="Verdana"/>
                <a:cs typeface="Verdana"/>
              </a:rPr>
              <a:t>–	</a:t>
            </a:r>
            <a:r>
              <a:rPr sz="1800" i="1" spc="-5" dirty="0">
                <a:latin typeface="Verdana"/>
                <a:cs typeface="Verdana"/>
              </a:rPr>
              <a:t>Perché</a:t>
            </a:r>
            <a:r>
              <a:rPr sz="1800" i="1" spc="20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Verdana"/>
                <a:cs typeface="Verdana"/>
              </a:rPr>
              <a:t>funziona?	</a:t>
            </a:r>
            <a:r>
              <a:rPr sz="1800" dirty="0">
                <a:latin typeface="Verdana"/>
                <a:cs typeface="Verdana"/>
              </a:rPr>
              <a:t>Si ricordi: se </a:t>
            </a:r>
            <a:r>
              <a:rPr sz="1800" i="1" dirty="0">
                <a:latin typeface="Verdana"/>
                <a:cs typeface="Verdana"/>
              </a:rPr>
              <a:t>X </a:t>
            </a:r>
            <a:r>
              <a:rPr sz="1800" dirty="0">
                <a:latin typeface="Verdana"/>
                <a:cs typeface="Verdana"/>
              </a:rPr>
              <a:t>viene </a:t>
            </a:r>
            <a:r>
              <a:rPr sz="1800" spc="-5" dirty="0">
                <a:latin typeface="Verdana"/>
                <a:cs typeface="Verdana"/>
              </a:rPr>
              <a:t>assegnata casualmente,  </a:t>
            </a:r>
            <a:r>
              <a:rPr sz="1800" dirty="0">
                <a:latin typeface="Verdana"/>
                <a:cs typeface="Verdana"/>
              </a:rPr>
              <a:t>allora </a:t>
            </a:r>
            <a:r>
              <a:rPr sz="1800" i="1" dirty="0">
                <a:latin typeface="Verdana"/>
                <a:cs typeface="Verdana"/>
              </a:rPr>
              <a:t>X </a:t>
            </a:r>
            <a:r>
              <a:rPr sz="1800" dirty="0">
                <a:latin typeface="Verdana"/>
                <a:cs typeface="Verdana"/>
              </a:rPr>
              <a:t>sà </a:t>
            </a:r>
            <a:r>
              <a:rPr sz="1800" spc="-5" dirty="0">
                <a:latin typeface="Verdana"/>
                <a:cs typeface="Verdana"/>
              </a:rPr>
              <a:t>necessariamente distribuita </a:t>
            </a:r>
            <a:r>
              <a:rPr sz="2000" spc="-5" dirty="0">
                <a:latin typeface="Verdana"/>
                <a:cs typeface="Verdana"/>
              </a:rPr>
              <a:t>indipendentemente  da </a:t>
            </a:r>
            <a:r>
              <a:rPr sz="2000" i="1" dirty="0">
                <a:latin typeface="Verdana"/>
                <a:cs typeface="Verdana"/>
              </a:rPr>
              <a:t>u</a:t>
            </a:r>
            <a:r>
              <a:rPr sz="2000" dirty="0">
                <a:latin typeface="Verdana"/>
                <a:cs typeface="Verdana"/>
              </a:rPr>
              <a:t>; </a:t>
            </a:r>
            <a:r>
              <a:rPr sz="2000" spc="-5" dirty="0">
                <a:latin typeface="Verdana"/>
                <a:cs typeface="Verdana"/>
              </a:rPr>
              <a:t>perciò </a:t>
            </a:r>
            <a:r>
              <a:rPr sz="2000" i="1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(</a:t>
            </a:r>
            <a:r>
              <a:rPr sz="2000" i="1" dirty="0">
                <a:latin typeface="Verdana"/>
                <a:cs typeface="Verdana"/>
              </a:rPr>
              <a:t>u</a:t>
            </a:r>
            <a:r>
              <a:rPr sz="2000" dirty="0">
                <a:latin typeface="Verdana"/>
                <a:cs typeface="Verdana"/>
              </a:rPr>
              <a:t>|</a:t>
            </a:r>
            <a:r>
              <a:rPr sz="2000" i="1" dirty="0">
                <a:latin typeface="Verdana"/>
                <a:cs typeface="Verdana"/>
              </a:rPr>
              <a:t>X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2000" dirty="0">
                <a:latin typeface="Verdana"/>
                <a:cs typeface="Verdana"/>
              </a:rPr>
              <a:t>) =</a:t>
            </a:r>
            <a:r>
              <a:rPr sz="2000" spc="-7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0.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3454</Words>
  <Application>Microsoft Office PowerPoint</Application>
  <PresentationFormat>Presentazione su schermo (4:3)</PresentationFormat>
  <Paragraphs>339</Paragraphs>
  <Slides>41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41</vt:i4>
      </vt:variant>
    </vt:vector>
  </HeadingPairs>
  <TitlesOfParts>
    <vt:vector size="49" baseType="lpstr">
      <vt:lpstr>Arial</vt:lpstr>
      <vt:lpstr>Arial Black</vt:lpstr>
      <vt:lpstr>Calibri</vt:lpstr>
      <vt:lpstr>kiloji - P</vt:lpstr>
      <vt:lpstr>Symbol</vt:lpstr>
      <vt:lpstr>Times New Roman</vt:lpstr>
      <vt:lpstr>Verdana</vt:lpstr>
      <vt:lpstr>Office Theme</vt:lpstr>
      <vt:lpstr>Presentazione standard di PowerPoint</vt:lpstr>
      <vt:lpstr>Presentazione standard di PowerPoint</vt:lpstr>
      <vt:lpstr>Sommario</vt:lpstr>
      <vt:lpstr>Validità interna ed esterna</vt:lpstr>
      <vt:lpstr>Presentazione standard di PowerPoint</vt:lpstr>
      <vt:lpstr>Minacce alla validità esterna degli studi di  regressione multipla</vt:lpstr>
      <vt:lpstr>Minacce alla validità interna dell’analisi di regressione multipla</vt:lpstr>
      <vt:lpstr>1. Distorsione da variabili omesse</vt:lpstr>
      <vt:lpstr>Soluzioni alla distorsione da variabili  omesse</vt:lpstr>
      <vt:lpstr>2. Incorretta forma funzionale  (incorretta specificazione della forma  funzionale)</vt:lpstr>
      <vt:lpstr>3. Distorsione da errori nelle variabili</vt:lpstr>
      <vt:lpstr>Distorsione da errori nelle variabili  (continua)</vt:lpstr>
      <vt:lpstr>Soluzioni alla distorsione da errori nelle  variabili</vt:lpstr>
      <vt:lpstr>4. Distorsione da dati mancanti e  selezione campionaria</vt:lpstr>
      <vt:lpstr>Dati mancanti: Caso 1</vt:lpstr>
      <vt:lpstr>Dati mancanti: Caso 2</vt:lpstr>
      <vt:lpstr>Dati mancanti: Caso 3</vt:lpstr>
      <vt:lpstr>Esempio #1: Statura degli studenti</vt:lpstr>
      <vt:lpstr>Esempio #2: I fondi comuni</vt:lpstr>
      <vt:lpstr>La distorsione da selezione campionaria  induce correlazione tra un regressore e  l’errore.</vt:lpstr>
      <vt:lpstr>Esempio #3: rendimento dello studio</vt:lpstr>
      <vt:lpstr>Soluzioni alla distorsione da selezione  campionaria</vt:lpstr>
      <vt:lpstr>5. Distorsione da causalità simultanea</vt:lpstr>
      <vt:lpstr>Distorsione da causalità simultanea:  in equazioni</vt:lpstr>
      <vt:lpstr>Soluzioni alla distorsione da causalità  simultanea</vt:lpstr>
      <vt:lpstr>Validità interna ed esterna quando la  regressione è usata per le previsioni  </vt:lpstr>
      <vt:lpstr>Applicare la validità interna ed esterna:  punteggio nei test e dimensioni delle  classi (</vt:lpstr>
      <vt:lpstr>Verifica della validità esterna</vt:lpstr>
      <vt:lpstr>I dati del Massachusetts: riepilogo delle  statistiche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Calcolo degli effetti previsti nei modelli non  lineari Si utilizzi il metodo “prima” e “dopo” :</vt:lpstr>
      <vt:lpstr>Riepilogo dei risultati per il  Massachusetts</vt:lpstr>
      <vt:lpstr>Confronto degli effetti stimati delle  dimensioni delle classi tra California e  Massachusetts</vt:lpstr>
      <vt:lpstr>Riepilogo: confronto tra le analisi di  regressione di California e Massachusetts</vt:lpstr>
      <vt:lpstr>Un passo indietro: che minacce per la validità interna rimangono nell’esempio  punteggio nei test/dimensioni delle  classi?</vt:lpstr>
      <vt:lpstr>Distorsione da variabili omesse  (continua)</vt:lpstr>
      <vt:lpstr>2. Forma funzionale incorretta?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 to Econometrics</dc:title>
  <dc:subject>Multinational Business Finance</dc:subject>
  <dc:creator>Stephanie Lindsey</dc:creator>
  <cp:lastModifiedBy>ASUS</cp:lastModifiedBy>
  <cp:revision>3</cp:revision>
  <dcterms:created xsi:type="dcterms:W3CDTF">2020-03-24T05:48:12Z</dcterms:created>
  <dcterms:modified xsi:type="dcterms:W3CDTF">2020-03-25T06:53:37Z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2018-07-11T00:00:00Z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2020-03-24T00:00:00Z</vt:filetime>
  </property>
</Properties>
</file>