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90" r:id="rId28"/>
    <p:sldId id="292" r:id="rId29"/>
    <p:sldId id="294" r:id="rId30"/>
    <p:sldId id="295" r:id="rId31"/>
    <p:sldId id="296" r:id="rId32"/>
    <p:sldId id="297" r:id="rId33"/>
    <p:sldId id="300" r:id="rId34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3540" y="334467"/>
            <a:ext cx="837691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0" y="0"/>
                </a:lnTo>
                <a:lnTo>
                  <a:pt x="0" y="228600"/>
                </a:lnTo>
                <a:lnTo>
                  <a:pt x="8991600" y="228600"/>
                </a:lnTo>
                <a:lnTo>
                  <a:pt x="8991600" y="6172200"/>
                </a:lnTo>
                <a:lnTo>
                  <a:pt x="8229600" y="6172200"/>
                </a:lnTo>
                <a:lnTo>
                  <a:pt x="8229600" y="6858000"/>
                </a:lnTo>
                <a:lnTo>
                  <a:pt x="9144000" y="6858000"/>
                </a:lnTo>
                <a:lnTo>
                  <a:pt x="9144000" y="6705600"/>
                </a:lnTo>
                <a:lnTo>
                  <a:pt x="9144000" y="6172200"/>
                </a:lnTo>
                <a:lnTo>
                  <a:pt x="9144000" y="228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A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145161"/>
            <a:ext cx="8376919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0840" y="1324101"/>
            <a:ext cx="7545705" cy="3228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2015" y="6492097"/>
            <a:ext cx="2559685" cy="149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42706" y="6356662"/>
            <a:ext cx="516254" cy="242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9A44CF-7B6C-4A77-99E4-FF82191BD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3332275"/>
            <a:ext cx="7545705" cy="307777"/>
          </a:xfrm>
        </p:spPr>
        <p:txBody>
          <a:bodyPr/>
          <a:lstStyle/>
          <a:p>
            <a:r>
              <a:rPr lang="it-IT" dirty="0"/>
              <a:t>Lezione 3: Funzioni di regressioni non lineari</a:t>
            </a:r>
          </a:p>
        </p:txBody>
      </p:sp>
    </p:spTree>
    <p:extLst>
      <p:ext uri="{BB962C8B-B14F-4D97-AF65-F5344CB8AC3E}">
        <p14:creationId xmlns:p14="http://schemas.microsoft.com/office/powerpoint/2010/main" val="4093731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3772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6905" algn="l"/>
              </a:tabLst>
            </a:pPr>
            <a:r>
              <a:rPr i="0" spc="-5" dirty="0">
                <a:latin typeface="Verdana"/>
                <a:cs typeface="Verdana"/>
              </a:rPr>
              <a:t>1.	Polinomiali in</a:t>
            </a:r>
            <a:r>
              <a:rPr i="0" spc="20" dirty="0">
                <a:latin typeface="Verdana"/>
                <a:cs typeface="Verdana"/>
              </a:rPr>
              <a:t> </a:t>
            </a:r>
            <a:r>
              <a:rPr spc="-5" dirty="0"/>
              <a:t>X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72567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Approssimiamo la </a:t>
            </a:r>
            <a:r>
              <a:rPr sz="2400" dirty="0">
                <a:latin typeface="Verdana"/>
                <a:cs typeface="Verdana"/>
              </a:rPr>
              <a:t>funzione </a:t>
            </a:r>
            <a:r>
              <a:rPr sz="2400" spc="-5" dirty="0">
                <a:latin typeface="Verdana"/>
                <a:cs typeface="Verdana"/>
              </a:rPr>
              <a:t>di regressione della  </a:t>
            </a:r>
            <a:r>
              <a:rPr sz="2400" spc="-10" dirty="0">
                <a:latin typeface="Verdana"/>
                <a:cs typeface="Verdana"/>
              </a:rPr>
              <a:t>popolazione </a:t>
            </a:r>
            <a:r>
              <a:rPr sz="2400" spc="-5" dirty="0">
                <a:latin typeface="Verdana"/>
                <a:cs typeface="Verdana"/>
              </a:rPr>
              <a:t>con </a:t>
            </a:r>
            <a:r>
              <a:rPr sz="2400" dirty="0">
                <a:latin typeface="Verdana"/>
                <a:cs typeface="Verdana"/>
              </a:rPr>
              <a:t>una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polinomiale: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70913" y="2870072"/>
            <a:ext cx="2880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2</a:t>
            </a:r>
            <a:endParaRPr sz="2400" baseline="-20833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3409" y="2870072"/>
            <a:ext cx="26015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+…+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i="1" spc="-30" baseline="-20833" dirty="0">
                <a:latin typeface="Verdana"/>
                <a:cs typeface="Verdana"/>
              </a:rPr>
              <a:t>r </a:t>
            </a:r>
            <a:r>
              <a:rPr sz="2400" spc="-5" dirty="0">
                <a:latin typeface="Verdana"/>
                <a:cs typeface="Verdana"/>
              </a:rPr>
              <a:t>X^r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-30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endParaRPr sz="2400" baseline="-20833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3753992"/>
            <a:ext cx="8108950" cy="2367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proprio </a:t>
            </a: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modello di regressione lineare</a:t>
            </a:r>
            <a:r>
              <a:rPr sz="2400" spc="18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multipla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salvo </a:t>
            </a:r>
            <a:r>
              <a:rPr sz="2400" dirty="0">
                <a:latin typeface="Verdana"/>
                <a:cs typeface="Verdana"/>
              </a:rPr>
              <a:t>che i regressori </a:t>
            </a:r>
            <a:r>
              <a:rPr sz="2400" spc="-5" dirty="0">
                <a:latin typeface="Verdana"/>
                <a:cs typeface="Verdana"/>
              </a:rPr>
              <a:t>sono potenze di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!</a:t>
            </a:r>
            <a:endParaRPr sz="2400">
              <a:latin typeface="Verdana"/>
              <a:cs typeface="Verdana"/>
            </a:endParaRPr>
          </a:p>
          <a:p>
            <a:pPr marL="355600" marR="5715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Per stima, </a:t>
            </a:r>
            <a:r>
              <a:rPr sz="2400" spc="-10" dirty="0">
                <a:latin typeface="Verdana"/>
                <a:cs typeface="Verdana"/>
              </a:rPr>
              <a:t>verifica </a:t>
            </a:r>
            <a:r>
              <a:rPr sz="2400" spc="-5" dirty="0">
                <a:latin typeface="Verdana"/>
                <a:cs typeface="Verdana"/>
              </a:rPr>
              <a:t>delle </a:t>
            </a:r>
            <a:r>
              <a:rPr sz="2400" spc="-10" dirty="0">
                <a:latin typeface="Verdana"/>
                <a:cs typeface="Verdana"/>
              </a:rPr>
              <a:t>ipotesi, </a:t>
            </a:r>
            <a:r>
              <a:rPr sz="2400" spc="-5" dirty="0">
                <a:latin typeface="Verdana"/>
                <a:cs typeface="Verdana"/>
              </a:rPr>
              <a:t>ecc. si procede  come </a:t>
            </a:r>
            <a:r>
              <a:rPr sz="2400" dirty="0">
                <a:latin typeface="Verdana"/>
                <a:cs typeface="Verdana"/>
              </a:rPr>
              <a:t>nel </a:t>
            </a:r>
            <a:r>
              <a:rPr sz="2400" spc="-5" dirty="0">
                <a:latin typeface="Verdana"/>
                <a:cs typeface="Verdana"/>
              </a:rPr>
              <a:t>modello di regressione multipla con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OLS</a:t>
            </a:r>
            <a:endParaRPr sz="2400">
              <a:latin typeface="Verdana"/>
              <a:cs typeface="Verdana"/>
            </a:endParaRPr>
          </a:p>
          <a:p>
            <a:pPr marL="355600" marR="44704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coefficienti </a:t>
            </a:r>
            <a:r>
              <a:rPr sz="2400" dirty="0">
                <a:latin typeface="Verdana"/>
                <a:cs typeface="Verdana"/>
              </a:rPr>
              <a:t>sono </a:t>
            </a:r>
            <a:r>
              <a:rPr sz="2400" spc="-10" dirty="0">
                <a:latin typeface="Verdana"/>
                <a:cs typeface="Verdana"/>
              </a:rPr>
              <a:t>difficili </a:t>
            </a:r>
            <a:r>
              <a:rPr sz="2400" spc="-5" dirty="0">
                <a:latin typeface="Verdana"/>
                <a:cs typeface="Verdana"/>
              </a:rPr>
              <a:t>da interpretare, </a:t>
            </a:r>
            <a:r>
              <a:rPr sz="2400" dirty="0">
                <a:latin typeface="Verdana"/>
                <a:cs typeface="Verdana"/>
              </a:rPr>
              <a:t>ma </a:t>
            </a:r>
            <a:r>
              <a:rPr sz="2400" spc="-10" dirty="0">
                <a:latin typeface="Verdana"/>
                <a:cs typeface="Verdana"/>
              </a:rPr>
              <a:t>la  </a:t>
            </a:r>
            <a:r>
              <a:rPr sz="2400" dirty="0">
                <a:latin typeface="Verdana"/>
                <a:cs typeface="Verdana"/>
              </a:rPr>
              <a:t>funzione </a:t>
            </a:r>
            <a:r>
              <a:rPr sz="2400" spc="-5" dirty="0">
                <a:latin typeface="Verdana"/>
                <a:cs typeface="Verdana"/>
              </a:rPr>
              <a:t>risultante </a:t>
            </a:r>
            <a:r>
              <a:rPr sz="2400" dirty="0">
                <a:latin typeface="Verdana"/>
                <a:cs typeface="Verdana"/>
              </a:rPr>
              <a:t>è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interpretabile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84012" y="2832242"/>
            <a:ext cx="222250" cy="4197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i="1" spc="-10" dirty="0">
                <a:latin typeface="Times New Roman"/>
                <a:cs typeface="Times New Roman"/>
              </a:rPr>
              <a:t>X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14938" y="2793698"/>
            <a:ext cx="146685" cy="54038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40005">
              <a:lnSpc>
                <a:spcPct val="100000"/>
              </a:lnSpc>
              <a:spcBef>
                <a:spcPts val="325"/>
              </a:spcBef>
            </a:pPr>
            <a:r>
              <a:rPr sz="1500" spc="-20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500" i="1" spc="-10" dirty="0">
                <a:latin typeface="Times New Roman"/>
                <a:cs typeface="Times New Roman"/>
              </a:rPr>
              <a:t>i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5424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Esempio</a:t>
            </a:r>
            <a:r>
              <a:rPr i="0" spc="-5" dirty="0">
                <a:latin typeface="Verdana"/>
                <a:cs typeface="Verdana"/>
              </a:rPr>
              <a:t>: la relazione tra </a:t>
            </a:r>
            <a:r>
              <a:rPr i="0" spc="-10" dirty="0">
                <a:latin typeface="Verdana"/>
                <a:cs typeface="Verdana"/>
              </a:rPr>
              <a:t>punteggio nei  </a:t>
            </a:r>
            <a:r>
              <a:rPr i="0" spc="-5" dirty="0">
                <a:latin typeface="Verdana"/>
                <a:cs typeface="Verdana"/>
              </a:rPr>
              <a:t>test e </a:t>
            </a:r>
            <a:r>
              <a:rPr i="0" spc="-10" dirty="0">
                <a:latin typeface="Verdana"/>
                <a:cs typeface="Verdana"/>
              </a:rPr>
              <a:t>reddito</a:t>
            </a:r>
            <a:r>
              <a:rPr i="0" spc="35" dirty="0">
                <a:latin typeface="Verdana"/>
                <a:cs typeface="Verdana"/>
              </a:rPr>
              <a:t> </a:t>
            </a:r>
            <a:r>
              <a:rPr i="0" spc="-10" dirty="0">
                <a:latin typeface="Verdana"/>
                <a:cs typeface="Verdana"/>
              </a:rPr>
              <a:t>distrettuale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570456"/>
            <a:ext cx="8300084" cy="368109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580"/>
              </a:spcBef>
            </a:pP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reddito distrettuale medio </a:t>
            </a:r>
            <a:r>
              <a:rPr sz="2000" dirty="0">
                <a:latin typeface="Verdana"/>
                <a:cs typeface="Verdana"/>
              </a:rPr>
              <a:t>nel </a:t>
            </a:r>
            <a:r>
              <a:rPr sz="2000" spc="-5" dirty="0">
                <a:latin typeface="Verdana"/>
                <a:cs typeface="Verdana"/>
              </a:rPr>
              <a:t>distretto</a:t>
            </a:r>
            <a:r>
              <a:rPr sz="2000" spc="-310" dirty="0">
                <a:latin typeface="Verdana"/>
                <a:cs typeface="Verdana"/>
              </a:rPr>
              <a:t> </a:t>
            </a:r>
            <a:r>
              <a:rPr sz="2000" i="1" spc="15" dirty="0">
                <a:latin typeface="Verdana"/>
                <a:cs typeface="Verdana"/>
              </a:rPr>
              <a:t>i</a:t>
            </a:r>
            <a:r>
              <a:rPr sz="1950" spc="22" baseline="25641" dirty="0">
                <a:latin typeface="Verdana"/>
                <a:cs typeface="Verdana"/>
              </a:rPr>
              <a:t>esimo</a:t>
            </a:r>
            <a:endParaRPr sz="1950" baseline="25641">
              <a:latin typeface="Verdana"/>
              <a:cs typeface="Verdana"/>
            </a:endParaRPr>
          </a:p>
          <a:p>
            <a:pPr marL="889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Verdana"/>
                <a:cs typeface="Verdana"/>
              </a:rPr>
              <a:t>(migliaia di dollari pro</a:t>
            </a:r>
            <a:r>
              <a:rPr sz="2000" spc="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capite)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889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Approssimazione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quadratica: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>
              <a:latin typeface="Verdana"/>
              <a:cs typeface="Verdana"/>
            </a:endParaRPr>
          </a:p>
          <a:p>
            <a:pPr marL="80645" algn="ctr">
              <a:lnSpc>
                <a:spcPct val="100000"/>
              </a:lnSpc>
            </a:pPr>
            <a:r>
              <a:rPr sz="2000" i="1" spc="-5" dirty="0">
                <a:latin typeface="Verdana"/>
                <a:cs typeface="Verdana"/>
              </a:rPr>
              <a:t>TestScore</a:t>
            </a:r>
            <a:r>
              <a:rPr sz="1950" i="1" spc="-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</a:t>
            </a:r>
            <a:r>
              <a:rPr sz="1950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>
              <a:latin typeface="Verdana"/>
              <a:cs typeface="Verdana"/>
            </a:endParaRPr>
          </a:p>
          <a:p>
            <a:pPr marL="889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Approssimazione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cubica: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>
              <a:latin typeface="Verdana"/>
              <a:cs typeface="Verdana"/>
            </a:endParaRPr>
          </a:p>
          <a:p>
            <a:pPr marL="81915" algn="ctr">
              <a:lnSpc>
                <a:spcPct val="100000"/>
              </a:lnSpc>
            </a:pPr>
            <a:r>
              <a:rPr sz="2000" i="1" spc="-5" dirty="0">
                <a:latin typeface="Verdana"/>
                <a:cs typeface="Verdana"/>
              </a:rPr>
              <a:t>TestScore</a:t>
            </a:r>
            <a:r>
              <a:rPr sz="1950" i="1" spc="-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</a:t>
            </a:r>
            <a:r>
              <a:rPr sz="1950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3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</a:t>
            </a:r>
            <a:r>
              <a:rPr sz="1950" baseline="25641" dirty="0">
                <a:latin typeface="Verdana"/>
                <a:cs typeface="Verdana"/>
              </a:rPr>
              <a:t>3</a:t>
            </a:r>
            <a:r>
              <a:rPr sz="1950" spc="-359" baseline="25641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240" y="3733747"/>
            <a:ext cx="7679055" cy="713740"/>
          </a:xfrm>
          <a:custGeom>
            <a:avLst/>
            <a:gdLst/>
            <a:ahLst/>
            <a:cxnLst/>
            <a:rect l="l" t="t" r="r" b="b"/>
            <a:pathLst>
              <a:path w="7679055" h="713739">
                <a:moveTo>
                  <a:pt x="0" y="0"/>
                </a:moveTo>
                <a:lnTo>
                  <a:pt x="7678727" y="0"/>
                </a:lnTo>
              </a:path>
              <a:path w="7679055" h="713739">
                <a:moveTo>
                  <a:pt x="0" y="713613"/>
                </a:moveTo>
                <a:lnTo>
                  <a:pt x="1281035" y="713613"/>
                </a:lnTo>
              </a:path>
            </a:pathLst>
          </a:custGeom>
          <a:ln w="14977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2835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Stima dell’approssimazione </a:t>
            </a:r>
            <a:r>
              <a:rPr spc="-10" dirty="0"/>
              <a:t>quadratica</a:t>
            </a:r>
            <a:r>
              <a:rPr spc="95" dirty="0"/>
              <a:t> </a:t>
            </a:r>
            <a:r>
              <a:rPr spc="-5" dirty="0"/>
              <a:t>in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STATA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422171"/>
            <a:ext cx="6426200" cy="501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200"/>
              </a:lnSpc>
              <a:spcBef>
                <a:spcPts val="100"/>
              </a:spcBef>
              <a:tabLst>
                <a:tab pos="3950970" algn="l"/>
              </a:tabLst>
            </a:pPr>
            <a:r>
              <a:rPr sz="1300" b="1" spc="-10" dirty="0">
                <a:latin typeface="Courier New"/>
                <a:cs typeface="Courier New"/>
              </a:rPr>
              <a:t>generate avginc2</a:t>
            </a:r>
            <a:r>
              <a:rPr sz="1300" b="1" spc="35" dirty="0">
                <a:latin typeface="Courier New"/>
                <a:cs typeface="Courier New"/>
              </a:rPr>
              <a:t> </a:t>
            </a:r>
            <a:r>
              <a:rPr sz="1300" b="1" spc="-5" dirty="0">
                <a:latin typeface="Courier New"/>
                <a:cs typeface="Courier New"/>
              </a:rPr>
              <a:t>=</a:t>
            </a:r>
            <a:r>
              <a:rPr sz="1300" b="1" spc="15" dirty="0">
                <a:latin typeface="Courier New"/>
                <a:cs typeface="Courier New"/>
              </a:rPr>
              <a:t> </a:t>
            </a:r>
            <a:r>
              <a:rPr sz="1300" b="1" spc="-10" dirty="0">
                <a:latin typeface="Courier New"/>
                <a:cs typeface="Courier New"/>
              </a:rPr>
              <a:t>avginc*avginc;	</a:t>
            </a:r>
            <a:r>
              <a:rPr sz="1300" b="1" spc="-10" dirty="0">
                <a:solidFill>
                  <a:srgbClr val="FF0000"/>
                </a:solidFill>
                <a:latin typeface="Courier New"/>
                <a:cs typeface="Courier New"/>
              </a:rPr>
              <a:t>Crea </a:t>
            </a:r>
            <a:r>
              <a:rPr sz="1300" b="1" spc="-5" dirty="0">
                <a:solidFill>
                  <a:srgbClr val="FF0000"/>
                </a:solidFill>
                <a:latin typeface="Courier New"/>
                <a:cs typeface="Courier New"/>
              </a:rPr>
              <a:t>il </a:t>
            </a:r>
            <a:r>
              <a:rPr sz="1300" b="1" spc="-10" dirty="0">
                <a:solidFill>
                  <a:srgbClr val="FF0000"/>
                </a:solidFill>
                <a:latin typeface="Courier New"/>
                <a:cs typeface="Courier New"/>
              </a:rPr>
              <a:t>regressore cubico  </a:t>
            </a:r>
            <a:r>
              <a:rPr sz="1300" b="1" spc="-5" dirty="0">
                <a:latin typeface="Courier New"/>
                <a:cs typeface="Courier New"/>
              </a:rPr>
              <a:t>reg </a:t>
            </a:r>
            <a:r>
              <a:rPr sz="1300" b="1" spc="-10" dirty="0">
                <a:latin typeface="Courier New"/>
                <a:cs typeface="Courier New"/>
              </a:rPr>
              <a:t>testscr avginc avginc2,</a:t>
            </a:r>
            <a:r>
              <a:rPr sz="1300" b="1" spc="-5" dirty="0">
                <a:latin typeface="Courier New"/>
                <a:cs typeface="Courier New"/>
              </a:rPr>
              <a:t> r;</a:t>
            </a:r>
            <a:endParaRPr sz="1300">
              <a:latin typeface="Courier New"/>
              <a:cs typeface="Courier Ne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64490" y="2216664"/>
          <a:ext cx="7748269" cy="1137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8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6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19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2097">
                <a:tc>
                  <a:txBody>
                    <a:bodyPr/>
                    <a:lstStyle/>
                    <a:p>
                      <a:pPr marL="31750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Regression</a:t>
                      </a:r>
                      <a:r>
                        <a:rPr sz="1300" b="1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with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robust standard errors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Number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of</a:t>
                      </a:r>
                      <a:r>
                        <a:rPr sz="1300" b="1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obs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3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20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540"/>
                        </a:lnSpc>
                        <a:tabLst>
                          <a:tab pos="426720" algn="l"/>
                        </a:tabLst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F(	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2,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417)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52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Prob</a:t>
                      </a:r>
                      <a:r>
                        <a:rPr sz="1300" b="1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&gt;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F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00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62">
                <a:tc gridSpan="4">
                  <a:txBody>
                    <a:bodyPr/>
                    <a:lstStyle/>
                    <a:p>
                      <a:pPr marR="435609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R-</a:t>
                      </a:r>
                      <a:r>
                        <a:rPr sz="1300" b="1" spc="-15" dirty="0"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q</a:t>
                      </a:r>
                      <a:r>
                        <a:rPr sz="1300" b="1" spc="-15" dirty="0">
                          <a:latin typeface="Courier New"/>
                          <a:cs typeface="Courier New"/>
                        </a:rPr>
                        <a:t>u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ar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d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28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5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562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28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179">
                <a:tc gridSpan="4">
                  <a:txBody>
                    <a:bodyPr/>
                    <a:lstStyle/>
                    <a:p>
                      <a:pPr marR="533400" algn="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1300" b="1" spc="-1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MSE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24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775714" y="4447360"/>
            <a:ext cx="6300470" cy="0"/>
          </a:xfrm>
          <a:custGeom>
            <a:avLst/>
            <a:gdLst/>
            <a:ahLst/>
            <a:cxnLst/>
            <a:rect l="l" t="t" r="r" b="b"/>
            <a:pathLst>
              <a:path w="6300470">
                <a:moveTo>
                  <a:pt x="0" y="0"/>
                </a:moveTo>
                <a:lnTo>
                  <a:pt x="6299939" y="0"/>
                </a:lnTo>
              </a:path>
            </a:pathLst>
          </a:custGeom>
          <a:ln w="14977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885377"/>
              </p:ext>
            </p:extLst>
          </p:nvPr>
        </p:nvGraphicFramePr>
        <p:xfrm>
          <a:off x="856741" y="3733747"/>
          <a:ext cx="13353413" cy="831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3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77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4020">
                <a:tc>
                  <a:txBody>
                    <a:bodyPr/>
                    <a:lstStyle/>
                    <a:p>
                      <a:pPr marR="6386195" algn="r">
                        <a:lnSpc>
                          <a:spcPts val="13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|</a:t>
                      </a:r>
                      <a:endParaRPr sz="13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5110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Robust</a:t>
                      </a:r>
                      <a:endParaRPr sz="13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62">
                <a:tc>
                  <a:txBody>
                    <a:bodyPr/>
                    <a:lstStyle/>
                    <a:p>
                      <a:pPr marL="31750" marR="6092825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testscr</a:t>
                      </a:r>
                      <a:r>
                        <a:rPr sz="1300" b="1" spc="-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1540"/>
                        </a:lnSpc>
                      </a:pPr>
                      <a:endParaRPr sz="13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1300" b="1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Err.</a:t>
                      </a:r>
                      <a:endParaRPr sz="13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t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5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P&gt;|t|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5110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1300" b="1" spc="-7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Conf.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Interval]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7309484" algn="l"/>
                        </a:tabLst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            </a:t>
                      </a:r>
                      <a:r>
                        <a:rPr sz="1300" b="1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+ 	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56741" y="4594740"/>
          <a:ext cx="7253605" cy="661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0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2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1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2097">
                <a:tc>
                  <a:txBody>
                    <a:bodyPr/>
                    <a:lstStyle/>
                    <a:p>
                      <a:pPr marR="41275" algn="r">
                        <a:lnSpc>
                          <a:spcPts val="13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v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g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nc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95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3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1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3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36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0.000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2240" algn="r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1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3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79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R="41275" algn="r">
                        <a:lnSpc>
                          <a:spcPts val="1540"/>
                        </a:lnSpc>
                      </a:pP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v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g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c2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540"/>
                        </a:lnSpc>
                      </a:pP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065" algn="r">
                        <a:lnSpc>
                          <a:spcPts val="1540"/>
                        </a:lnSpc>
                      </a:pP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85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540"/>
                        </a:lnSpc>
                      </a:pP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065" algn="r">
                        <a:lnSpc>
                          <a:spcPts val="1540"/>
                        </a:lnSpc>
                      </a:pP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85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540"/>
                        </a:lnSpc>
                      </a:pP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0.000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ts val="1540"/>
                        </a:lnSpc>
                      </a:pP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5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540"/>
                        </a:lnSpc>
                      </a:pP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19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97">
                <a:tc>
                  <a:txBody>
                    <a:bodyPr/>
                    <a:lstStyle/>
                    <a:p>
                      <a:pPr marR="40640" algn="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_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c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o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ns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17</a:t>
                      </a:r>
                      <a:endParaRPr sz="13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5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4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29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0.000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2240" algn="r">
                        <a:lnSpc>
                          <a:spcPts val="15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8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5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56</a:t>
                      </a:r>
                      <a:endParaRPr sz="13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396240" y="5398249"/>
            <a:ext cx="7680325" cy="0"/>
          </a:xfrm>
          <a:custGeom>
            <a:avLst/>
            <a:gdLst/>
            <a:ahLst/>
            <a:cxnLst/>
            <a:rect l="l" t="t" r="r" b="b"/>
            <a:pathLst>
              <a:path w="7680325">
                <a:moveTo>
                  <a:pt x="0" y="0"/>
                </a:moveTo>
                <a:lnTo>
                  <a:pt x="7680068" y="0"/>
                </a:lnTo>
              </a:path>
            </a:pathLst>
          </a:custGeom>
          <a:ln w="1500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3540" y="5781547"/>
            <a:ext cx="806704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Verdana"/>
                <a:cs typeface="Verdana"/>
              </a:rPr>
              <a:t>Verifica </a:t>
            </a:r>
            <a:r>
              <a:rPr sz="1400" spc="-5" dirty="0">
                <a:latin typeface="Verdana"/>
                <a:cs typeface="Verdana"/>
              </a:rPr>
              <a:t>l’ipotesi di </a:t>
            </a:r>
            <a:r>
              <a:rPr sz="1400" dirty="0">
                <a:latin typeface="Verdana"/>
                <a:cs typeface="Verdana"/>
              </a:rPr>
              <a:t>linearità confrontandola con </a:t>
            </a:r>
            <a:r>
              <a:rPr sz="1400" spc="-5" dirty="0">
                <a:latin typeface="Verdana"/>
                <a:cs typeface="Verdana"/>
              </a:rPr>
              <a:t>l’alternativa </a:t>
            </a:r>
            <a:r>
              <a:rPr sz="1400" dirty="0">
                <a:latin typeface="Verdana"/>
                <a:cs typeface="Verdana"/>
              </a:rPr>
              <a:t>che la funzione </a:t>
            </a:r>
            <a:r>
              <a:rPr sz="1400" spc="-5" dirty="0">
                <a:latin typeface="Verdana"/>
                <a:cs typeface="Verdana"/>
              </a:rPr>
              <a:t>di </a:t>
            </a:r>
            <a:r>
              <a:rPr sz="1400" dirty="0">
                <a:latin typeface="Verdana"/>
                <a:cs typeface="Verdana"/>
              </a:rPr>
              <a:t>regressione  </a:t>
            </a:r>
            <a:r>
              <a:rPr sz="1400" spc="5" dirty="0">
                <a:latin typeface="Verdana"/>
                <a:cs typeface="Verdana"/>
              </a:rPr>
              <a:t>sia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quadratica….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77261" y="2743192"/>
            <a:ext cx="4210049" cy="3561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5424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Interpretazione della </a:t>
            </a:r>
            <a:r>
              <a:rPr i="0" spc="-10" dirty="0">
                <a:latin typeface="Verdana"/>
                <a:cs typeface="Verdana"/>
              </a:rPr>
              <a:t>funzione di  regressione</a:t>
            </a:r>
            <a:r>
              <a:rPr i="0" spc="30" dirty="0">
                <a:latin typeface="Verdana"/>
                <a:cs typeface="Verdana"/>
              </a:rPr>
              <a:t> </a:t>
            </a:r>
            <a:r>
              <a:rPr i="0" spc="-10" dirty="0">
                <a:latin typeface="Verdana"/>
                <a:cs typeface="Verdana"/>
              </a:rPr>
              <a:t>stimata: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70840" y="1380800"/>
            <a:ext cx="6363970" cy="110553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869"/>
              </a:spcBef>
              <a:tabLst>
                <a:tab pos="474345" algn="l"/>
              </a:tabLst>
            </a:pPr>
            <a:r>
              <a:rPr sz="1600" spc="-5" dirty="0">
                <a:latin typeface="Verdana"/>
                <a:cs typeface="Verdana"/>
              </a:rPr>
              <a:t>(a)	</a:t>
            </a:r>
            <a:r>
              <a:rPr sz="1600" spc="-10" dirty="0">
                <a:latin typeface="Verdana"/>
                <a:cs typeface="Verdana"/>
              </a:rPr>
              <a:t>Rappresentiamo graficamente </a:t>
            </a:r>
            <a:r>
              <a:rPr sz="1600" spc="-5" dirty="0">
                <a:latin typeface="Verdana"/>
                <a:cs typeface="Verdana"/>
              </a:rPr>
              <a:t>i valori </a:t>
            </a:r>
            <a:r>
              <a:rPr sz="1600" spc="-10" dirty="0">
                <a:latin typeface="Verdana"/>
                <a:cs typeface="Verdana"/>
              </a:rPr>
              <a:t>della</a:t>
            </a:r>
            <a:r>
              <a:rPr sz="1600" spc="17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stima</a:t>
            </a:r>
            <a:endParaRPr sz="1600">
              <a:latin typeface="Verdana"/>
              <a:cs typeface="Verdana"/>
            </a:endParaRPr>
          </a:p>
          <a:p>
            <a:pPr marL="2096770" marR="17780" indent="-1412240">
              <a:lnSpc>
                <a:spcPct val="110600"/>
              </a:lnSpc>
              <a:spcBef>
                <a:spcPts val="765"/>
              </a:spcBef>
              <a:tabLst>
                <a:tab pos="3040380" algn="l"/>
                <a:tab pos="4542155" algn="l"/>
              </a:tabLst>
            </a:pPr>
            <a:r>
              <a:rPr sz="3225" i="1" spc="-7" baseline="9043" dirty="0">
                <a:latin typeface="Times New Roman"/>
                <a:cs typeface="Times New Roman"/>
              </a:rPr>
              <a:t>TestScore </a:t>
            </a:r>
            <a:r>
              <a:rPr sz="1600" spc="-5" dirty="0">
                <a:latin typeface="Verdana"/>
                <a:cs typeface="Verdana"/>
              </a:rPr>
              <a:t>= 607,3 + 3,85</a:t>
            </a:r>
            <a:r>
              <a:rPr sz="1600" i="1" spc="-5" dirty="0">
                <a:latin typeface="Verdana"/>
                <a:cs typeface="Verdana"/>
              </a:rPr>
              <a:t>Income</a:t>
            </a:r>
            <a:r>
              <a:rPr sz="1575" i="1" spc="-7" baseline="-21164" dirty="0">
                <a:latin typeface="Verdana"/>
                <a:cs typeface="Verdana"/>
              </a:rPr>
              <a:t>i </a:t>
            </a:r>
            <a:r>
              <a:rPr sz="1600" spc="-5" dirty="0">
                <a:latin typeface="Verdana"/>
                <a:cs typeface="Verdana"/>
              </a:rPr>
              <a:t>– 0,0423(</a:t>
            </a:r>
            <a:r>
              <a:rPr sz="1600" i="1" spc="-5" dirty="0">
                <a:latin typeface="Verdana"/>
                <a:cs typeface="Verdana"/>
              </a:rPr>
              <a:t>Income</a:t>
            </a:r>
            <a:r>
              <a:rPr sz="1575" i="1" spc="-7" baseline="-21164" dirty="0">
                <a:latin typeface="Verdana"/>
                <a:cs typeface="Verdana"/>
              </a:rPr>
              <a:t>i</a:t>
            </a:r>
            <a:r>
              <a:rPr sz="1600" spc="-5" dirty="0">
                <a:latin typeface="Verdana"/>
                <a:cs typeface="Verdana"/>
              </a:rPr>
              <a:t>)</a:t>
            </a:r>
            <a:r>
              <a:rPr sz="1575" spc="-7" baseline="26455" dirty="0">
                <a:latin typeface="Verdana"/>
                <a:cs typeface="Verdana"/>
              </a:rPr>
              <a:t>2  </a:t>
            </a:r>
            <a:r>
              <a:rPr sz="1600" spc="-10" dirty="0">
                <a:latin typeface="Verdana"/>
                <a:cs typeface="Verdana"/>
              </a:rPr>
              <a:t>(2,9)	</a:t>
            </a:r>
            <a:r>
              <a:rPr sz="1600" spc="-5" dirty="0">
                <a:latin typeface="Verdana"/>
                <a:cs typeface="Verdana"/>
              </a:rPr>
              <a:t>(0,27)	(0,0048)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5424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Interpretazione della </a:t>
            </a:r>
            <a:r>
              <a:rPr spc="-10" dirty="0"/>
              <a:t>funzione di  </a:t>
            </a:r>
            <a:r>
              <a:rPr i="1" spc="-10" dirty="0"/>
              <a:t>regressione</a:t>
            </a:r>
            <a:r>
              <a:rPr i="1" spc="30" dirty="0"/>
              <a:t> </a:t>
            </a:r>
            <a:r>
              <a:rPr i="1" spc="-5" dirty="0"/>
              <a:t>stimata</a:t>
            </a:r>
            <a:r>
              <a:rPr i="0" spc="-5" dirty="0">
                <a:latin typeface="Verdana"/>
                <a:cs typeface="Verdana"/>
              </a:rPr>
              <a:t>: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62420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0390" algn="l"/>
              </a:tabLst>
            </a:pPr>
            <a:r>
              <a:rPr sz="2000" spc="-5" dirty="0">
                <a:latin typeface="Verdana"/>
                <a:cs typeface="Verdana"/>
              </a:rPr>
              <a:t>(b)	Calcoliamo gli </a:t>
            </a:r>
            <a:r>
              <a:rPr sz="2000" dirty="0">
                <a:latin typeface="Verdana"/>
                <a:cs typeface="Verdana"/>
              </a:rPr>
              <a:t>“effetti” </a:t>
            </a:r>
            <a:r>
              <a:rPr sz="2000" spc="-5" dirty="0">
                <a:latin typeface="Verdana"/>
                <a:cs typeface="Verdana"/>
              </a:rPr>
              <a:t>per diversi </a:t>
            </a:r>
            <a:r>
              <a:rPr sz="2000" dirty="0">
                <a:latin typeface="Verdana"/>
                <a:cs typeface="Verdana"/>
              </a:rPr>
              <a:t>valori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194" y="2302352"/>
            <a:ext cx="5680075" cy="7569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575"/>
              </a:spcBef>
            </a:pPr>
            <a:r>
              <a:rPr sz="2000" dirty="0">
                <a:latin typeface="Verdana"/>
                <a:cs typeface="Verdana"/>
              </a:rPr>
              <a:t>= 607,3 + 3,85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2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0,0423(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</a:t>
            </a:r>
            <a:r>
              <a:rPr sz="1950" baseline="25641" dirty="0">
                <a:latin typeface="Verdana"/>
                <a:cs typeface="Verdana"/>
              </a:rPr>
              <a:t>2</a:t>
            </a:r>
            <a:endParaRPr sz="1950" baseline="25641">
              <a:latin typeface="Verdana"/>
              <a:cs typeface="Verdana"/>
            </a:endParaRPr>
          </a:p>
          <a:p>
            <a:pPr marL="495300">
              <a:lnSpc>
                <a:spcPct val="100000"/>
              </a:lnSpc>
              <a:spcBef>
                <a:spcPts val="480"/>
              </a:spcBef>
              <a:tabLst>
                <a:tab pos="1320800" algn="l"/>
                <a:tab pos="3375025" algn="l"/>
              </a:tabLst>
            </a:pPr>
            <a:r>
              <a:rPr sz="2000" spc="-5" dirty="0">
                <a:latin typeface="Verdana"/>
                <a:cs typeface="Verdana"/>
              </a:rPr>
              <a:t>(2,9)	(0,27)	(0,0048)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957" y="2353856"/>
            <a:ext cx="1106805" cy="35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50" i="1" spc="10" dirty="0">
                <a:latin typeface="Times New Roman"/>
                <a:cs typeface="Times New Roman"/>
              </a:rPr>
              <a:t>T</a:t>
            </a:r>
            <a:r>
              <a:rPr sz="2150" i="1" spc="-15" dirty="0">
                <a:latin typeface="Times New Roman"/>
                <a:cs typeface="Times New Roman"/>
              </a:rPr>
              <a:t>e</a:t>
            </a:r>
            <a:r>
              <a:rPr sz="2150" i="1" spc="5" dirty="0">
                <a:latin typeface="Times New Roman"/>
                <a:cs typeface="Times New Roman"/>
              </a:rPr>
              <a:t>stS</a:t>
            </a:r>
            <a:r>
              <a:rPr sz="2150" i="1" spc="-20" dirty="0">
                <a:latin typeface="Times New Roman"/>
                <a:cs typeface="Times New Roman"/>
              </a:rPr>
              <a:t>c</a:t>
            </a:r>
            <a:r>
              <a:rPr sz="2150" i="1" spc="5" dirty="0">
                <a:latin typeface="Times New Roman"/>
                <a:cs typeface="Times New Roman"/>
              </a:rPr>
              <a:t>o</a:t>
            </a:r>
            <a:r>
              <a:rPr sz="2150" i="1" spc="-5" dirty="0">
                <a:latin typeface="Times New Roman"/>
                <a:cs typeface="Times New Roman"/>
              </a:rPr>
              <a:t>r</a:t>
            </a:r>
            <a:r>
              <a:rPr sz="2150" i="1" spc="5" dirty="0">
                <a:latin typeface="Times New Roman"/>
                <a:cs typeface="Times New Roman"/>
              </a:rPr>
              <a:t>e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5440" y="3459860"/>
            <a:ext cx="8149590" cy="2099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 marR="17780" indent="-3429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Variazione predetta in </a:t>
            </a:r>
            <a:r>
              <a:rPr sz="2000" i="1" spc="-5" dirty="0">
                <a:latin typeface="Verdana"/>
                <a:cs typeface="Verdana"/>
              </a:rPr>
              <a:t>TestScore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variazione del </a:t>
            </a:r>
            <a:r>
              <a:rPr sz="2000" spc="-10" dirty="0">
                <a:latin typeface="Verdana"/>
                <a:cs typeface="Verdana"/>
              </a:rPr>
              <a:t>reddito  </a:t>
            </a:r>
            <a:r>
              <a:rPr sz="2000" spc="-5" dirty="0">
                <a:latin typeface="Verdana"/>
                <a:cs typeface="Verdana"/>
              </a:rPr>
              <a:t>da </a:t>
            </a:r>
            <a:r>
              <a:rPr sz="2000" dirty="0">
                <a:latin typeface="Verdana"/>
                <a:cs typeface="Verdana"/>
              </a:rPr>
              <a:t>$5.000 </a:t>
            </a:r>
            <a:r>
              <a:rPr sz="2000" spc="-5" dirty="0">
                <a:latin typeface="Verdana"/>
                <a:cs typeface="Verdana"/>
              </a:rPr>
              <a:t>pro capite </a:t>
            </a:r>
            <a:r>
              <a:rPr sz="2000" dirty="0">
                <a:latin typeface="Verdana"/>
                <a:cs typeface="Verdana"/>
              </a:rPr>
              <a:t>a $6.000 </a:t>
            </a:r>
            <a:r>
              <a:rPr sz="2000" spc="-5" dirty="0">
                <a:latin typeface="Verdana"/>
                <a:cs typeface="Verdana"/>
              </a:rPr>
              <a:t>pro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capite: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tabLst>
                <a:tab pos="379095" algn="l"/>
                <a:tab pos="1637030" algn="l"/>
              </a:tabLst>
            </a:pPr>
            <a:r>
              <a:rPr sz="2000" spc="-265" dirty="0">
                <a:latin typeface="Arial Black"/>
                <a:cs typeface="Arial Black"/>
              </a:rPr>
              <a:t>Δ	</a:t>
            </a:r>
            <a:r>
              <a:rPr sz="3225" i="1" baseline="-3875" dirty="0">
                <a:latin typeface="Times New Roman"/>
                <a:cs typeface="Times New Roman"/>
              </a:rPr>
              <a:t>TestScore	</a:t>
            </a:r>
            <a:r>
              <a:rPr sz="2000" dirty="0">
                <a:latin typeface="Verdana"/>
                <a:cs typeface="Verdana"/>
              </a:rPr>
              <a:t>= 607,3 + 3,85</a:t>
            </a:r>
            <a:r>
              <a:rPr sz="2000" dirty="0">
                <a:latin typeface="AoyagiKouzanFontT"/>
                <a:cs typeface="AoyagiKouzanFontT"/>
              </a:rPr>
              <a:t>×</a:t>
            </a:r>
            <a:r>
              <a:rPr sz="2000" dirty="0">
                <a:latin typeface="Verdana"/>
                <a:cs typeface="Verdana"/>
              </a:rPr>
              <a:t>6 –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0,0423</a:t>
            </a:r>
            <a:r>
              <a:rPr sz="2000" dirty="0">
                <a:latin typeface="AoyagiKouzanFontT"/>
                <a:cs typeface="AoyagiKouzanFontT"/>
              </a:rPr>
              <a:t>×</a:t>
            </a:r>
            <a:r>
              <a:rPr sz="2000" dirty="0">
                <a:latin typeface="Verdana"/>
                <a:cs typeface="Verdana"/>
              </a:rPr>
              <a:t>6</a:t>
            </a:r>
            <a:r>
              <a:rPr sz="1950" baseline="25641" dirty="0">
                <a:latin typeface="Verdana"/>
                <a:cs typeface="Verdana"/>
              </a:rPr>
              <a:t>2</a:t>
            </a:r>
            <a:endParaRPr sz="1950" baseline="25641">
              <a:latin typeface="Verdana"/>
              <a:cs typeface="Verdana"/>
            </a:endParaRPr>
          </a:p>
          <a:p>
            <a:pPr marL="2794635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(607,3 </a:t>
            </a:r>
            <a:r>
              <a:rPr sz="2000" dirty="0">
                <a:latin typeface="Verdana"/>
                <a:cs typeface="Verdana"/>
              </a:rPr>
              <a:t>+ 3,85</a:t>
            </a:r>
            <a:r>
              <a:rPr sz="2000" dirty="0">
                <a:latin typeface="AoyagiKouzanFontT"/>
                <a:cs typeface="AoyagiKouzanFontT"/>
              </a:rPr>
              <a:t>×</a:t>
            </a:r>
            <a:r>
              <a:rPr sz="2000" dirty="0">
                <a:latin typeface="Verdana"/>
                <a:cs typeface="Verdana"/>
              </a:rPr>
              <a:t>5 –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0,0423</a:t>
            </a:r>
            <a:r>
              <a:rPr sz="2000" dirty="0">
                <a:latin typeface="AoyagiKouzanFontT"/>
                <a:cs typeface="AoyagiKouzanFontT"/>
              </a:rPr>
              <a:t>×</a:t>
            </a:r>
            <a:r>
              <a:rPr sz="2000" dirty="0">
                <a:latin typeface="Verdana"/>
                <a:cs typeface="Verdana"/>
              </a:rPr>
              <a:t>5</a:t>
            </a:r>
            <a:r>
              <a:rPr sz="1950" baseline="25641" dirty="0">
                <a:latin typeface="Verdana"/>
                <a:cs typeface="Verdana"/>
              </a:rPr>
              <a:t>2</a:t>
            </a: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2794635">
              <a:lnSpc>
                <a:spcPct val="100000"/>
              </a:lnSpc>
              <a:spcBef>
                <a:spcPts val="455"/>
              </a:spcBef>
            </a:pPr>
            <a:r>
              <a:rPr sz="2000" spc="5" dirty="0">
                <a:latin typeface="Verdana"/>
                <a:cs typeface="Verdana"/>
              </a:rPr>
              <a:t>=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3,4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5901" y="631316"/>
            <a:ext cx="62585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Verdana"/>
                <a:cs typeface="Verdana"/>
              </a:rPr>
              <a:t>= 607,3 + 3,85</a:t>
            </a:r>
            <a:r>
              <a:rPr sz="2000" b="1" i="1" dirty="0">
                <a:latin typeface="Verdana"/>
                <a:cs typeface="Verdana"/>
              </a:rPr>
              <a:t>Income</a:t>
            </a:r>
            <a:r>
              <a:rPr sz="1950" b="1" i="1" baseline="-21367" dirty="0">
                <a:latin typeface="Verdana"/>
                <a:cs typeface="Verdana"/>
              </a:rPr>
              <a:t>i </a:t>
            </a:r>
            <a:r>
              <a:rPr sz="2000" b="1" dirty="0">
                <a:latin typeface="Verdana"/>
                <a:cs typeface="Verdana"/>
              </a:rPr>
              <a:t>–</a:t>
            </a:r>
            <a:r>
              <a:rPr sz="2000" b="1" spc="-220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0,0423(</a:t>
            </a:r>
            <a:r>
              <a:rPr sz="2000" b="1" i="1" dirty="0">
                <a:latin typeface="Verdana"/>
                <a:cs typeface="Verdana"/>
              </a:rPr>
              <a:t>Income</a:t>
            </a:r>
            <a:r>
              <a:rPr sz="1950" b="1" i="1" baseline="-21367" dirty="0">
                <a:latin typeface="Verdana"/>
                <a:cs typeface="Verdana"/>
              </a:rPr>
              <a:t>i</a:t>
            </a:r>
            <a:r>
              <a:rPr sz="2000" b="1" dirty="0">
                <a:latin typeface="Verdana"/>
                <a:cs typeface="Verdana"/>
              </a:rPr>
              <a:t>)</a:t>
            </a:r>
            <a:r>
              <a:rPr sz="1950" b="1" baseline="25641" dirty="0">
                <a:latin typeface="Verdana"/>
                <a:cs typeface="Verdana"/>
              </a:rPr>
              <a:t>2</a:t>
            </a:r>
            <a:endParaRPr sz="1950" baseline="25641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50088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“Effetti” attesi </a:t>
            </a:r>
            <a:r>
              <a:rPr sz="1800" dirty="0">
                <a:latin typeface="Verdana"/>
                <a:cs typeface="Verdana"/>
              </a:rPr>
              <a:t>in </a:t>
            </a:r>
            <a:r>
              <a:rPr sz="1800" spc="-5" dirty="0">
                <a:latin typeface="Verdana"/>
                <a:cs typeface="Verdana"/>
              </a:rPr>
              <a:t>base ai diversi </a:t>
            </a:r>
            <a:r>
              <a:rPr sz="1800" dirty="0">
                <a:latin typeface="Verdana"/>
                <a:cs typeface="Verdana"/>
              </a:rPr>
              <a:t>valori </a:t>
            </a:r>
            <a:r>
              <a:rPr sz="1800" spc="-5" dirty="0">
                <a:latin typeface="Verdana"/>
                <a:cs typeface="Verdana"/>
              </a:rPr>
              <a:t>di</a:t>
            </a:r>
            <a:r>
              <a:rPr sz="1800" spc="90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X</a:t>
            </a:r>
            <a:r>
              <a:rPr sz="1800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4266438"/>
            <a:ext cx="8013700" cy="150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L’“effetto” di </a:t>
            </a:r>
            <a:r>
              <a:rPr sz="1800" dirty="0">
                <a:latin typeface="Verdana"/>
                <a:cs typeface="Verdana"/>
              </a:rPr>
              <a:t>un </a:t>
            </a:r>
            <a:r>
              <a:rPr sz="1800" spc="-5" dirty="0">
                <a:latin typeface="Verdana"/>
                <a:cs typeface="Verdana"/>
              </a:rPr>
              <a:t>cambiamento del reddito </a:t>
            </a:r>
            <a:r>
              <a:rPr sz="1800" dirty="0">
                <a:latin typeface="Verdana"/>
                <a:cs typeface="Verdana"/>
              </a:rPr>
              <a:t>è </a:t>
            </a:r>
            <a:r>
              <a:rPr sz="1800" spc="-5" dirty="0">
                <a:latin typeface="Verdana"/>
                <a:cs typeface="Verdana"/>
              </a:rPr>
              <a:t>maggiore per </a:t>
            </a:r>
            <a:r>
              <a:rPr sz="1800" dirty="0">
                <a:latin typeface="Verdana"/>
                <a:cs typeface="Verdana"/>
              </a:rPr>
              <a:t>i </a:t>
            </a:r>
            <a:r>
              <a:rPr sz="1800" spc="-5" dirty="0">
                <a:latin typeface="Verdana"/>
                <a:cs typeface="Verdana"/>
              </a:rPr>
              <a:t>redditi più  bassi (forse </a:t>
            </a:r>
            <a:r>
              <a:rPr sz="1800" dirty="0">
                <a:latin typeface="Verdana"/>
                <a:cs typeface="Verdana"/>
              </a:rPr>
              <a:t>un beneficio marginale </a:t>
            </a:r>
            <a:r>
              <a:rPr sz="1800" spc="-5" dirty="0">
                <a:latin typeface="Verdana"/>
                <a:cs typeface="Verdana"/>
              </a:rPr>
              <a:t>decrescente </a:t>
            </a:r>
            <a:r>
              <a:rPr sz="1800" dirty="0">
                <a:latin typeface="Verdana"/>
                <a:cs typeface="Verdana"/>
              </a:rPr>
              <a:t>con l’aumento </a:t>
            </a:r>
            <a:r>
              <a:rPr sz="1800" spc="-10" dirty="0">
                <a:latin typeface="Verdana"/>
                <a:cs typeface="Verdana"/>
              </a:rPr>
              <a:t>dei  </a:t>
            </a:r>
            <a:r>
              <a:rPr sz="1800" spc="-5" dirty="0">
                <a:latin typeface="Verdana"/>
                <a:cs typeface="Verdana"/>
              </a:rPr>
              <a:t>budget </a:t>
            </a:r>
            <a:r>
              <a:rPr sz="1800" dirty="0">
                <a:latin typeface="Verdana"/>
                <a:cs typeface="Verdana"/>
              </a:rPr>
              <a:t>delle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scuole?)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1486535" algn="l"/>
              </a:tabLst>
            </a:pPr>
            <a:r>
              <a:rPr sz="1800" i="1" spc="-5" dirty="0">
                <a:solidFill>
                  <a:srgbClr val="FF0000"/>
                </a:solidFill>
                <a:latin typeface="Verdana"/>
                <a:cs typeface="Verdana"/>
              </a:rPr>
              <a:t>Attenzione!	</a:t>
            </a:r>
            <a:r>
              <a:rPr sz="1800" spc="-5" dirty="0">
                <a:latin typeface="Verdana"/>
                <a:cs typeface="Verdana"/>
              </a:rPr>
              <a:t>Qual </a:t>
            </a:r>
            <a:r>
              <a:rPr sz="1800" dirty="0">
                <a:latin typeface="Verdana"/>
                <a:cs typeface="Verdana"/>
              </a:rPr>
              <a:t>è </a:t>
            </a:r>
            <a:r>
              <a:rPr sz="1800" spc="-5" dirty="0">
                <a:latin typeface="Verdana"/>
                <a:cs typeface="Verdana"/>
              </a:rPr>
              <a:t>l’effetto di </a:t>
            </a:r>
            <a:r>
              <a:rPr sz="1800" dirty="0">
                <a:latin typeface="Verdana"/>
                <a:cs typeface="Verdana"/>
              </a:rPr>
              <a:t>una variazione </a:t>
            </a:r>
            <a:r>
              <a:rPr sz="1800" spc="-5" dirty="0">
                <a:latin typeface="Verdana"/>
                <a:cs typeface="Verdana"/>
              </a:rPr>
              <a:t>da </a:t>
            </a:r>
            <a:r>
              <a:rPr sz="1800" dirty="0">
                <a:latin typeface="Verdana"/>
                <a:cs typeface="Verdana"/>
              </a:rPr>
              <a:t>65 a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66?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i="1" spc="-5" dirty="0">
                <a:solidFill>
                  <a:srgbClr val="FF0000"/>
                </a:solidFill>
                <a:latin typeface="Verdana"/>
                <a:cs typeface="Verdana"/>
              </a:rPr>
              <a:t>Non estrapolate </a:t>
            </a:r>
            <a:r>
              <a:rPr sz="1800" i="1" dirty="0">
                <a:solidFill>
                  <a:srgbClr val="FF0000"/>
                </a:solidFill>
                <a:latin typeface="Verdana"/>
                <a:cs typeface="Verdana"/>
              </a:rPr>
              <a:t>al </a:t>
            </a:r>
            <a:r>
              <a:rPr sz="1800" i="1" spc="-5" dirty="0">
                <a:solidFill>
                  <a:srgbClr val="FF0000"/>
                </a:solidFill>
                <a:latin typeface="Verdana"/>
                <a:cs typeface="Verdana"/>
              </a:rPr>
              <a:t>di </a:t>
            </a:r>
            <a:r>
              <a:rPr sz="1800" i="1" dirty="0">
                <a:solidFill>
                  <a:srgbClr val="FF0000"/>
                </a:solidFill>
                <a:latin typeface="Verdana"/>
                <a:cs typeface="Verdana"/>
              </a:rPr>
              <a:t>fuori </a:t>
            </a:r>
            <a:r>
              <a:rPr sz="1800" i="1" spc="-5" dirty="0">
                <a:solidFill>
                  <a:srgbClr val="FF0000"/>
                </a:solidFill>
                <a:latin typeface="Verdana"/>
                <a:cs typeface="Verdana"/>
              </a:rPr>
              <a:t>dell’intervallo </a:t>
            </a:r>
            <a:r>
              <a:rPr sz="1800" i="1" spc="-10" dirty="0">
                <a:solidFill>
                  <a:srgbClr val="FF0000"/>
                </a:solidFill>
                <a:latin typeface="Verdana"/>
                <a:cs typeface="Verdana"/>
              </a:rPr>
              <a:t>dei</a:t>
            </a:r>
            <a:r>
              <a:rPr sz="1800" i="1" spc="114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FF0000"/>
                </a:solidFill>
                <a:latin typeface="Verdana"/>
                <a:cs typeface="Verdana"/>
              </a:rPr>
              <a:t>dati!</a:t>
            </a:r>
            <a:endParaRPr sz="1800">
              <a:latin typeface="Verdana"/>
              <a:cs typeface="Verdan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62000" y="2133600"/>
          <a:ext cx="7994650" cy="1629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6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600" b="1" spc="-5" dirty="0">
                          <a:latin typeface="Verdana"/>
                          <a:cs typeface="Verdana"/>
                        </a:rPr>
                        <a:t>Variazione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del reddito </a:t>
                      </a:r>
                      <a:r>
                        <a:rPr sz="1600" b="1" spc="-5" dirty="0">
                          <a:latin typeface="Verdana"/>
                          <a:cs typeface="Verdana"/>
                        </a:rPr>
                        <a:t>($1000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pro</a:t>
                      </a:r>
                      <a:r>
                        <a:rPr sz="1600" b="1" spc="1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latin typeface="Verdana"/>
                          <a:cs typeface="Verdana"/>
                        </a:rPr>
                        <a:t>capite)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13970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85725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15" dirty="0">
                          <a:latin typeface="Times New Roman"/>
                          <a:cs typeface="Times New Roman"/>
                        </a:rPr>
                        <a:t>TestScore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400" b="1" dirty="0">
                          <a:latin typeface="Verdana"/>
                          <a:cs typeface="Verdana"/>
                        </a:rPr>
                        <a:t>da 5 a</a:t>
                      </a:r>
                      <a:r>
                        <a:rPr sz="14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6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819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3,4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400" b="1" dirty="0">
                          <a:latin typeface="Verdana"/>
                          <a:cs typeface="Verdana"/>
                        </a:rPr>
                        <a:t>da 25 a</a:t>
                      </a:r>
                      <a:r>
                        <a:rPr sz="14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26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8255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1,7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1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400" b="1" dirty="0">
                          <a:latin typeface="Verdana"/>
                          <a:cs typeface="Verdana"/>
                        </a:rPr>
                        <a:t>da 45 a</a:t>
                      </a:r>
                      <a:r>
                        <a:rPr sz="1400" b="1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46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8255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0,0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0390" y="561167"/>
            <a:ext cx="1254760" cy="3962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0" spc="35" dirty="0">
                <a:latin typeface="Times New Roman"/>
                <a:cs typeface="Times New Roman"/>
              </a:rPr>
              <a:t>T</a:t>
            </a:r>
            <a:r>
              <a:rPr sz="2400" b="0" dirty="0">
                <a:latin typeface="Times New Roman"/>
                <a:cs typeface="Times New Roman"/>
              </a:rPr>
              <a:t>e</a:t>
            </a:r>
            <a:r>
              <a:rPr sz="2400" b="0" spc="25" dirty="0">
                <a:latin typeface="Times New Roman"/>
                <a:cs typeface="Times New Roman"/>
              </a:rPr>
              <a:t>stS</a:t>
            </a:r>
            <a:r>
              <a:rPr sz="2400" b="0" dirty="0">
                <a:latin typeface="Times New Roman"/>
                <a:cs typeface="Times New Roman"/>
              </a:rPr>
              <a:t>c</a:t>
            </a:r>
            <a:r>
              <a:rPr sz="2400" b="0" spc="30" dirty="0">
                <a:latin typeface="Times New Roman"/>
                <a:cs typeface="Times New Roman"/>
              </a:rPr>
              <a:t>o</a:t>
            </a:r>
            <a:r>
              <a:rPr sz="2400" b="0" spc="15" dirty="0">
                <a:latin typeface="Times New Roman"/>
                <a:cs typeface="Times New Roman"/>
              </a:rPr>
              <a:t>r</a:t>
            </a:r>
            <a:r>
              <a:rPr sz="2400" b="0" spc="25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1453" y="3334814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>
                <a:moveTo>
                  <a:pt x="0" y="0"/>
                </a:moveTo>
                <a:lnTo>
                  <a:pt x="376503" y="0"/>
                </a:lnTo>
              </a:path>
            </a:pathLst>
          </a:custGeom>
          <a:ln w="160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1031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6905" algn="l"/>
              </a:tabLst>
            </a:pPr>
            <a:r>
              <a:rPr i="0" spc="-5" dirty="0">
                <a:latin typeface="Verdana"/>
                <a:cs typeface="Verdana"/>
              </a:rPr>
              <a:t>2.	Funzioni logaritmiche di </a:t>
            </a:r>
            <a:r>
              <a:rPr spc="-5" dirty="0"/>
              <a:t>Y </a:t>
            </a:r>
            <a:r>
              <a:rPr i="0" spc="-5" dirty="0">
                <a:latin typeface="Verdana"/>
                <a:cs typeface="Verdana"/>
              </a:rPr>
              <a:t>e/o</a:t>
            </a:r>
            <a:r>
              <a:rPr i="0" spc="125" dirty="0">
                <a:latin typeface="Verdana"/>
                <a:cs typeface="Verdana"/>
              </a:rPr>
              <a:t> </a:t>
            </a:r>
            <a:r>
              <a:rPr spc="-5" dirty="0"/>
              <a:t>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570456"/>
            <a:ext cx="7790815" cy="13671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ln(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 = è </a:t>
            </a:r>
            <a:r>
              <a:rPr sz="2000" spc="-5" dirty="0">
                <a:latin typeface="Verdana"/>
                <a:cs typeface="Verdana"/>
              </a:rPr>
              <a:t>il </a:t>
            </a:r>
            <a:r>
              <a:rPr sz="2000" spc="-10" dirty="0">
                <a:latin typeface="Verdana"/>
                <a:cs typeface="Verdana"/>
              </a:rPr>
              <a:t>logaritmo </a:t>
            </a:r>
            <a:r>
              <a:rPr sz="2000" dirty="0">
                <a:latin typeface="Verdana"/>
                <a:cs typeface="Verdana"/>
              </a:rPr>
              <a:t>naturale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endParaRPr sz="2000">
              <a:latin typeface="Verdana"/>
              <a:cs typeface="Verdan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Le </a:t>
            </a:r>
            <a:r>
              <a:rPr sz="2000" spc="-5" dirty="0">
                <a:latin typeface="Verdana"/>
                <a:cs typeface="Verdana"/>
              </a:rPr>
              <a:t>trasformazioni logaritmiche permettono di modellare le  relazioni in termini “percentuali” (come l’elasticità) invece  </a:t>
            </a:r>
            <a:r>
              <a:rPr sz="2000" dirty="0">
                <a:latin typeface="Verdana"/>
                <a:cs typeface="Verdana"/>
              </a:rPr>
              <a:t>che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linearmente.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3112388"/>
            <a:ext cx="44094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11680" algn="l"/>
              </a:tabLst>
            </a:pPr>
            <a:r>
              <a:rPr sz="2000" i="1" spc="-5" dirty="0">
                <a:latin typeface="Verdana"/>
                <a:cs typeface="Verdana"/>
              </a:rPr>
              <a:t>Ecco</a:t>
            </a:r>
            <a:r>
              <a:rPr sz="2000" i="1" spc="-2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perché</a:t>
            </a:r>
            <a:r>
              <a:rPr sz="2000" spc="-5" dirty="0">
                <a:latin typeface="Verdana"/>
                <a:cs typeface="Verdana"/>
              </a:rPr>
              <a:t>:	</a:t>
            </a:r>
            <a:r>
              <a:rPr sz="2000" spc="-35" dirty="0">
                <a:latin typeface="Verdana"/>
                <a:cs typeface="Verdana"/>
              </a:rPr>
              <a:t>ln(</a:t>
            </a:r>
            <a:r>
              <a:rPr sz="2000" i="1" spc="-35" dirty="0">
                <a:latin typeface="Verdana"/>
                <a:cs typeface="Verdana"/>
              </a:rPr>
              <a:t>x</a:t>
            </a:r>
            <a:r>
              <a:rPr sz="2000" spc="-35" dirty="0">
                <a:latin typeface="Verdana"/>
                <a:cs typeface="Verdana"/>
              </a:rPr>
              <a:t>+</a:t>
            </a:r>
            <a:r>
              <a:rPr sz="2000" spc="-35" dirty="0">
                <a:latin typeface="Arial Black"/>
                <a:cs typeface="Arial Black"/>
              </a:rPr>
              <a:t>Δ</a:t>
            </a:r>
            <a:r>
              <a:rPr sz="2000" i="1" spc="-35" dirty="0">
                <a:latin typeface="Verdana"/>
                <a:cs typeface="Verdana"/>
              </a:rPr>
              <a:t>x</a:t>
            </a:r>
            <a:r>
              <a:rPr sz="2000" spc="-3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– ln(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5701" y="4017340"/>
            <a:ext cx="11201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(c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spc="-5" dirty="0">
                <a:latin typeface="Verdana"/>
                <a:cs typeface="Verdana"/>
              </a:rPr>
              <a:t>l</a:t>
            </a:r>
            <a:r>
              <a:rPr sz="2000" spc="-15" dirty="0">
                <a:latin typeface="Verdana"/>
                <a:cs typeface="Verdana"/>
              </a:rPr>
              <a:t>c</a:t>
            </a:r>
            <a:r>
              <a:rPr sz="2000" dirty="0">
                <a:latin typeface="Verdana"/>
                <a:cs typeface="Verdana"/>
              </a:rPr>
              <a:t>o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o: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4383785"/>
            <a:ext cx="21666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spc="-5" dirty="0">
                <a:latin typeface="Verdana"/>
                <a:cs typeface="Verdana"/>
              </a:rPr>
              <a:t>Numericamente</a:t>
            </a:r>
            <a:r>
              <a:rPr sz="2000" spc="-5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29001" y="4692620"/>
            <a:ext cx="4150995" cy="7569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spc="-10" dirty="0">
                <a:latin typeface="Verdana"/>
                <a:cs typeface="Verdana"/>
              </a:rPr>
              <a:t>ln(1,01)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0,00995 </a:t>
            </a:r>
            <a:r>
              <a:rPr sz="2000" dirty="0">
                <a:latin typeface="kiloji"/>
                <a:cs typeface="kiloji"/>
              </a:rPr>
              <a:t>≅</a:t>
            </a:r>
            <a:r>
              <a:rPr sz="2000" spc="-235" dirty="0">
                <a:latin typeface="kiloji"/>
                <a:cs typeface="kiloji"/>
              </a:rPr>
              <a:t> </a:t>
            </a:r>
            <a:r>
              <a:rPr sz="2000" dirty="0">
                <a:latin typeface="Verdana"/>
                <a:cs typeface="Verdana"/>
              </a:rPr>
              <a:t>0,01;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Verdana"/>
                <a:cs typeface="Verdana"/>
              </a:rPr>
              <a:t>ln(1,10)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0,0953 </a:t>
            </a:r>
            <a:r>
              <a:rPr sz="2000" dirty="0">
                <a:latin typeface="kiloji"/>
                <a:cs typeface="kiloji"/>
              </a:rPr>
              <a:t>≅ </a:t>
            </a:r>
            <a:r>
              <a:rPr sz="2000" dirty="0">
                <a:latin typeface="Verdana"/>
                <a:cs typeface="Verdana"/>
              </a:rPr>
              <a:t>0,10</a:t>
            </a:r>
            <a:r>
              <a:rPr sz="2000" spc="-3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(circa)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65140" y="2857084"/>
            <a:ext cx="149860" cy="414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50" dirty="0">
                <a:latin typeface="Symbol"/>
                <a:cs typeface="Symbol"/>
              </a:rPr>
              <a:t>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53842" y="3086201"/>
            <a:ext cx="1482090" cy="414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037590" algn="l"/>
                <a:tab pos="1318895" algn="l"/>
              </a:tabLst>
            </a:pPr>
            <a:r>
              <a:rPr sz="2550" spc="-10" dirty="0">
                <a:latin typeface="Times New Roman"/>
                <a:cs typeface="Times New Roman"/>
              </a:rPr>
              <a:t>ln</a:t>
            </a:r>
            <a:r>
              <a:rPr sz="2550" spc="-355" dirty="0">
                <a:latin typeface="Times New Roman"/>
                <a:cs typeface="Times New Roman"/>
              </a:rPr>
              <a:t> </a:t>
            </a:r>
            <a:r>
              <a:rPr sz="3825" spc="-225" baseline="-20697" dirty="0">
                <a:latin typeface="Symbol"/>
                <a:cs typeface="Symbol"/>
              </a:rPr>
              <a:t></a:t>
            </a:r>
            <a:r>
              <a:rPr sz="3825" spc="-225" baseline="-43572" dirty="0">
                <a:latin typeface="Symbol"/>
                <a:cs typeface="Symbol"/>
              </a:rPr>
              <a:t></a:t>
            </a:r>
            <a:r>
              <a:rPr sz="2550" spc="-150" dirty="0">
                <a:latin typeface="Times New Roman"/>
                <a:cs typeface="Times New Roman"/>
              </a:rPr>
              <a:t>1</a:t>
            </a:r>
            <a:r>
              <a:rPr sz="2550" spc="-150" dirty="0">
                <a:latin typeface="Symbol"/>
                <a:cs typeface="Symbol"/>
              </a:rPr>
              <a:t></a:t>
            </a:r>
            <a:r>
              <a:rPr sz="2550" spc="-150" dirty="0">
                <a:latin typeface="Times New Roman"/>
                <a:cs typeface="Times New Roman"/>
              </a:rPr>
              <a:t>	</a:t>
            </a:r>
            <a:r>
              <a:rPr sz="3825" i="1" baseline="-42483" dirty="0">
                <a:latin typeface="Times New Roman"/>
                <a:cs typeface="Times New Roman"/>
              </a:rPr>
              <a:t>x	</a:t>
            </a:r>
            <a:r>
              <a:rPr sz="3825" spc="-735" baseline="-20697" dirty="0">
                <a:latin typeface="Symbol"/>
                <a:cs typeface="Symbol"/>
              </a:rPr>
              <a:t></a:t>
            </a:r>
            <a:r>
              <a:rPr sz="3825" spc="-735" baseline="-43572" dirty="0">
                <a:latin typeface="Symbol"/>
                <a:cs typeface="Symbol"/>
              </a:rPr>
              <a:t></a:t>
            </a:r>
            <a:endParaRPr sz="3825" baseline="-43572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52757" y="2849330"/>
            <a:ext cx="14319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715645" algn="l"/>
              </a:tabLst>
            </a:pPr>
            <a:r>
              <a:rPr sz="3825" spc="-22" baseline="1089" dirty="0">
                <a:latin typeface="Symbol"/>
                <a:cs typeface="Symbol"/>
              </a:rPr>
              <a:t></a:t>
            </a:r>
            <a:r>
              <a:rPr sz="3825" i="1" spc="-22" baseline="1089" dirty="0">
                <a:latin typeface="Times New Roman"/>
                <a:cs typeface="Times New Roman"/>
              </a:rPr>
              <a:t>x</a:t>
            </a:r>
            <a:r>
              <a:rPr sz="3825" i="1" spc="-450" baseline="1089" dirty="0">
                <a:latin typeface="Times New Roman"/>
                <a:cs typeface="Times New Roman"/>
              </a:rPr>
              <a:t> </a:t>
            </a:r>
            <a:r>
              <a:rPr sz="3825" baseline="4357" dirty="0">
                <a:latin typeface="Symbol"/>
                <a:cs typeface="Symbol"/>
              </a:rPr>
              <a:t></a:t>
            </a:r>
            <a:r>
              <a:rPr sz="3825" baseline="4357" dirty="0">
                <a:latin typeface="Times New Roman"/>
                <a:cs typeface="Times New Roman"/>
              </a:rPr>
              <a:t>	</a:t>
            </a:r>
            <a:r>
              <a:rPr sz="4200" spc="-7" baseline="-25793" dirty="0">
                <a:latin typeface="kiloji"/>
                <a:cs typeface="kiloji"/>
              </a:rPr>
              <a:t>≅</a:t>
            </a:r>
            <a:r>
              <a:rPr sz="4200" spc="-359" baseline="-25793" dirty="0">
                <a:latin typeface="kiloji"/>
                <a:cs typeface="kiloji"/>
              </a:rPr>
              <a:t> </a:t>
            </a:r>
            <a:r>
              <a:rPr sz="2550" dirty="0">
                <a:latin typeface="Symbol"/>
                <a:cs typeface="Symbol"/>
              </a:rPr>
              <a:t></a:t>
            </a:r>
            <a:r>
              <a:rPr sz="2550" i="1" dirty="0">
                <a:latin typeface="Times New Roman"/>
                <a:cs typeface="Times New Roman"/>
              </a:rPr>
              <a:t>x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94011" y="3338080"/>
            <a:ext cx="169545" cy="4184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50" i="1" dirty="0">
                <a:latin typeface="Times New Roman"/>
                <a:cs typeface="Times New Roman"/>
              </a:rPr>
              <a:t>x</a:t>
            </a:r>
            <a:endParaRPr sz="255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102751" y="3332684"/>
            <a:ext cx="3071495" cy="951230"/>
            <a:chOff x="4102751" y="3332684"/>
            <a:chExt cx="3071495" cy="951230"/>
          </a:xfrm>
        </p:grpSpPr>
        <p:sp>
          <p:nvSpPr>
            <p:cNvPr id="14" name="object 14"/>
            <p:cNvSpPr/>
            <p:nvPr/>
          </p:nvSpPr>
          <p:spPr>
            <a:xfrm>
              <a:off x="6784276" y="3340939"/>
              <a:ext cx="381635" cy="0"/>
            </a:xfrm>
            <a:custGeom>
              <a:avLst/>
              <a:gdLst/>
              <a:ahLst/>
              <a:cxnLst/>
              <a:rect l="l" t="t" r="r" b="b"/>
              <a:pathLst>
                <a:path w="381634">
                  <a:moveTo>
                    <a:pt x="0" y="0"/>
                  </a:moveTo>
                  <a:lnTo>
                    <a:pt x="381090" y="0"/>
                  </a:lnTo>
                </a:path>
              </a:pathLst>
            </a:custGeom>
            <a:ln w="162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10371" y="4276001"/>
              <a:ext cx="846455" cy="0"/>
            </a:xfrm>
            <a:custGeom>
              <a:avLst/>
              <a:gdLst/>
              <a:ahLst/>
              <a:cxnLst/>
              <a:rect l="l" t="t" r="r" b="b"/>
              <a:pathLst>
                <a:path w="846454">
                  <a:moveTo>
                    <a:pt x="0" y="0"/>
                  </a:moveTo>
                  <a:lnTo>
                    <a:pt x="846180" y="0"/>
                  </a:lnTo>
                </a:path>
              </a:pathLst>
            </a:custGeom>
            <a:ln w="149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077830" y="3778057"/>
            <a:ext cx="1670050" cy="887094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sz="2400" i="1" spc="15" dirty="0">
                <a:latin typeface="Times New Roman"/>
                <a:cs typeface="Times New Roman"/>
              </a:rPr>
              <a:t>d </a:t>
            </a:r>
            <a:r>
              <a:rPr sz="2400" spc="55" dirty="0">
                <a:latin typeface="Times New Roman"/>
                <a:cs typeface="Times New Roman"/>
              </a:rPr>
              <a:t>ln(</a:t>
            </a:r>
            <a:r>
              <a:rPr sz="2400" i="1" spc="55" dirty="0">
                <a:latin typeface="Times New Roman"/>
                <a:cs typeface="Times New Roman"/>
              </a:rPr>
              <a:t>x</a:t>
            </a:r>
            <a:r>
              <a:rPr sz="2400" spc="55" dirty="0">
                <a:latin typeface="Times New Roman"/>
                <a:cs typeface="Times New Roman"/>
              </a:rPr>
              <a:t>) </a:t>
            </a:r>
            <a:r>
              <a:rPr sz="3600" spc="22" baseline="-35879" dirty="0">
                <a:latin typeface="Symbol"/>
                <a:cs typeface="Symbol"/>
              </a:rPr>
              <a:t></a:t>
            </a:r>
            <a:r>
              <a:rPr sz="3600" spc="22" baseline="-35879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1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3000" baseline="-27777" dirty="0">
                <a:latin typeface="Verdana"/>
                <a:cs typeface="Verdana"/>
              </a:rPr>
              <a:t>)</a:t>
            </a:r>
            <a:endParaRPr sz="3000" baseline="-27777">
              <a:latin typeface="Verdana"/>
              <a:cs typeface="Verdana"/>
            </a:endParaRPr>
          </a:p>
          <a:p>
            <a:pPr marL="17145" algn="ctr">
              <a:lnSpc>
                <a:spcPct val="100000"/>
              </a:lnSpc>
              <a:spcBef>
                <a:spcPts val="509"/>
              </a:spcBef>
              <a:tabLst>
                <a:tab pos="940435" algn="l"/>
              </a:tabLst>
            </a:pPr>
            <a:r>
              <a:rPr sz="2400" i="1" dirty="0">
                <a:latin typeface="Times New Roman"/>
                <a:cs typeface="Times New Roman"/>
              </a:rPr>
              <a:t>dx	</a:t>
            </a:r>
            <a:r>
              <a:rPr sz="2400" i="1" spc="15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90339" y="4276001"/>
            <a:ext cx="175895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487" y="0"/>
                </a:lnTo>
              </a:path>
            </a:pathLst>
          </a:custGeom>
          <a:ln w="1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5424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Le </a:t>
            </a:r>
            <a:r>
              <a:rPr spc="-5" dirty="0"/>
              <a:t>tre specificazioni di </a:t>
            </a:r>
            <a:r>
              <a:rPr spc="-10" dirty="0"/>
              <a:t>regressione  </a:t>
            </a:r>
            <a:r>
              <a:rPr i="1" spc="-5" dirty="0"/>
              <a:t>logaritmica</a:t>
            </a:r>
            <a:r>
              <a:rPr i="0" spc="-5" dirty="0">
                <a:latin typeface="Verdana"/>
                <a:cs typeface="Verdana"/>
              </a:rPr>
              <a:t>: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4800" y="1447800"/>
          <a:ext cx="8288655" cy="19076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7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Caso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6256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b="1" dirty="0">
                          <a:latin typeface="Verdana"/>
                          <a:cs typeface="Verdana"/>
                        </a:rPr>
                        <a:t>Funzione </a:t>
                      </a:r>
                      <a:r>
                        <a:rPr sz="1800" b="1" spc="-5" dirty="0">
                          <a:latin typeface="Verdana"/>
                          <a:cs typeface="Verdana"/>
                        </a:rPr>
                        <a:t>di regressione</a:t>
                      </a:r>
                      <a:r>
                        <a:rPr sz="1800" b="1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5" dirty="0">
                          <a:latin typeface="Verdana"/>
                          <a:cs typeface="Verdana"/>
                        </a:rPr>
                        <a:t>della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2540" algn="ctr">
                        <a:lnSpc>
                          <a:spcPts val="207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latin typeface="Verdana"/>
                          <a:cs typeface="Verdana"/>
                        </a:rPr>
                        <a:t>popolazione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670"/>
                        </a:spcBef>
                        <a:tabLst>
                          <a:tab pos="567690" algn="l"/>
                        </a:tabLst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I.	lineare-log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800" i="1" spc="-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800" i="1" spc="-7" baseline="-20833" dirty="0">
                          <a:latin typeface="Verdana"/>
                          <a:cs typeface="Verdana"/>
                        </a:rPr>
                        <a:t>i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= </a:t>
                      </a:r>
                      <a:r>
                        <a:rPr sz="1800" i="1" spc="-15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800" spc="-22" baseline="-20833" dirty="0">
                          <a:latin typeface="Verdana"/>
                          <a:cs typeface="Verdana"/>
                        </a:rPr>
                        <a:t>0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+ </a:t>
                      </a:r>
                      <a:r>
                        <a:rPr sz="1800" i="1" spc="-5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800" spc="-7" baseline="-20833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ln(</a:t>
                      </a:r>
                      <a:r>
                        <a:rPr sz="1800" i="1" spc="-5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800" i="1" spc="-7" baseline="-20833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)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800" spc="-3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i="1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800" i="1" baseline="-20833" dirty="0">
                          <a:latin typeface="Verdana"/>
                          <a:cs typeface="Verdana"/>
                        </a:rPr>
                        <a:t>i</a:t>
                      </a:r>
                      <a:endParaRPr sz="1800" baseline="-20833">
                        <a:latin typeface="Verdana"/>
                        <a:cs typeface="Verdana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584200" algn="l"/>
                        </a:tabLst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II.	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log-lineare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762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ln(</a:t>
                      </a:r>
                      <a:r>
                        <a:rPr sz="1800" i="1" spc="-5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800" i="1" spc="-7" baseline="-20833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)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= </a:t>
                      </a:r>
                      <a:r>
                        <a:rPr sz="1800" i="1" spc="-15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800" spc="-22" baseline="-20833" dirty="0">
                          <a:latin typeface="Verdana"/>
                          <a:cs typeface="Verdana"/>
                        </a:rPr>
                        <a:t>0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+ </a:t>
                      </a:r>
                      <a:r>
                        <a:rPr sz="1800" i="1" spc="-5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800" spc="-7" baseline="-20833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800" i="1" spc="-5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800" i="1" spc="-7" baseline="-20833" dirty="0">
                          <a:latin typeface="Verdana"/>
                          <a:cs typeface="Verdana"/>
                        </a:rPr>
                        <a:t>i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800" spc="-3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i="1" spc="-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800" i="1" spc="-7" baseline="-20833" dirty="0">
                          <a:latin typeface="Verdana"/>
                          <a:cs typeface="Verdana"/>
                        </a:rPr>
                        <a:t>i</a:t>
                      </a:r>
                      <a:endParaRPr sz="1800" baseline="-20833">
                        <a:latin typeface="Verdana"/>
                        <a:cs typeface="Verdana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10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599440" algn="l"/>
                        </a:tabLst>
                      </a:pPr>
                      <a:r>
                        <a:rPr sz="1800" spc="-5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III.	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log-log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825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spc="-5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ln(</a:t>
                      </a:r>
                      <a:r>
                        <a:rPr sz="1800" i="1" spc="-5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800" i="1" spc="-7" baseline="-20833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5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)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= </a:t>
                      </a:r>
                      <a:r>
                        <a:rPr sz="1800" i="1" spc="-1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β</a:t>
                      </a:r>
                      <a:r>
                        <a:rPr sz="1800" spc="-22" baseline="-20833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0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+ </a:t>
                      </a:r>
                      <a:r>
                        <a:rPr sz="1800" i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β</a:t>
                      </a:r>
                      <a:r>
                        <a:rPr sz="1800" spc="-7" baseline="-20833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sz="1800" spc="-5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ln(</a:t>
                      </a:r>
                      <a:r>
                        <a:rPr sz="1800" i="1" spc="-5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X</a:t>
                      </a:r>
                      <a:r>
                        <a:rPr sz="1800" i="1" spc="-7" baseline="-20833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5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) </a:t>
                      </a:r>
                      <a:r>
                        <a:rPr sz="1800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+</a:t>
                      </a:r>
                      <a:r>
                        <a:rPr sz="1800" spc="-185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i="1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800" i="1" baseline="-20833" dirty="0">
                          <a:solidFill>
                            <a:srgbClr val="333399"/>
                          </a:solidFill>
                          <a:latin typeface="Verdana"/>
                          <a:cs typeface="Verdana"/>
                        </a:rPr>
                        <a:t>i</a:t>
                      </a:r>
                      <a:endParaRPr sz="1800" baseline="-20833">
                        <a:latin typeface="Verdana"/>
                        <a:cs typeface="Verdana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83540" y="3688460"/>
            <a:ext cx="8437880" cy="231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indent="-2362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8285" algn="l"/>
                <a:tab pos="248920" algn="l"/>
              </a:tabLst>
            </a:pPr>
            <a:r>
              <a:rPr sz="2000" spc="-15" dirty="0">
                <a:latin typeface="Verdana"/>
                <a:cs typeface="Verdana"/>
              </a:rPr>
              <a:t>L’interpretazione </a:t>
            </a:r>
            <a:r>
              <a:rPr sz="2000" spc="-5" dirty="0">
                <a:latin typeface="Verdana"/>
                <a:cs typeface="Verdana"/>
              </a:rPr>
              <a:t>del coefficiente </a:t>
            </a:r>
            <a:r>
              <a:rPr sz="2000" dirty="0">
                <a:latin typeface="Verdana"/>
                <a:cs typeface="Verdana"/>
              </a:rPr>
              <a:t>pendenza è </a:t>
            </a:r>
            <a:r>
              <a:rPr sz="2000" spc="-5" dirty="0">
                <a:latin typeface="Verdana"/>
                <a:cs typeface="Verdana"/>
              </a:rPr>
              <a:t>diversa in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ciascun</a:t>
            </a:r>
            <a:endParaRPr sz="2000">
              <a:latin typeface="Verdana"/>
              <a:cs typeface="Verdana"/>
            </a:endParaRPr>
          </a:p>
          <a:p>
            <a:pPr marL="248285">
              <a:lnSpc>
                <a:spcPct val="100000"/>
              </a:lnSpc>
            </a:pPr>
            <a:r>
              <a:rPr sz="2000" spc="-10" dirty="0">
                <a:latin typeface="Verdana"/>
                <a:cs typeface="Verdana"/>
              </a:rPr>
              <a:t>caso.</a:t>
            </a:r>
            <a:endParaRPr sz="2000">
              <a:latin typeface="Verdana"/>
              <a:cs typeface="Verdana"/>
            </a:endParaRPr>
          </a:p>
          <a:p>
            <a:pPr marL="248285" marR="5080" indent="-236220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248285" algn="l"/>
                <a:tab pos="248920" algn="l"/>
              </a:tabLst>
            </a:pPr>
            <a:r>
              <a:rPr sz="2000" spc="-15" dirty="0">
                <a:latin typeface="Verdana"/>
                <a:cs typeface="Verdana"/>
              </a:rPr>
              <a:t>L’interpretazione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15" dirty="0">
                <a:latin typeface="Verdana"/>
                <a:cs typeface="Verdana"/>
              </a:rPr>
              <a:t>trova </a:t>
            </a:r>
            <a:r>
              <a:rPr sz="2000" spc="-5" dirty="0">
                <a:latin typeface="Verdana"/>
                <a:cs typeface="Verdana"/>
              </a:rPr>
              <a:t>applicando la regola </a:t>
            </a:r>
            <a:r>
              <a:rPr sz="2000" spc="-10" dirty="0">
                <a:latin typeface="Verdana"/>
                <a:cs typeface="Verdana"/>
              </a:rPr>
              <a:t>generale </a:t>
            </a:r>
            <a:r>
              <a:rPr sz="2000" dirty="0">
                <a:latin typeface="Verdana"/>
                <a:cs typeface="Verdana"/>
              </a:rPr>
              <a:t>“prima e  </a:t>
            </a:r>
            <a:r>
              <a:rPr sz="2000" spc="-5" dirty="0">
                <a:latin typeface="Verdana"/>
                <a:cs typeface="Verdana"/>
              </a:rPr>
              <a:t>dopo”: </a:t>
            </a:r>
            <a:r>
              <a:rPr sz="2000" spc="-10" dirty="0">
                <a:latin typeface="Verdana"/>
                <a:cs typeface="Verdana"/>
              </a:rPr>
              <a:t>predire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spc="-10" dirty="0">
                <a:latin typeface="Verdana"/>
                <a:cs typeface="Verdana"/>
              </a:rPr>
              <a:t>variazione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data </a:t>
            </a:r>
            <a:r>
              <a:rPr sz="2000" spc="-10" dirty="0">
                <a:latin typeface="Verdana"/>
                <a:cs typeface="Verdana"/>
              </a:rPr>
              <a:t>variazione </a:t>
            </a:r>
            <a:r>
              <a:rPr sz="2000" spc="-5" dirty="0">
                <a:latin typeface="Verdana"/>
                <a:cs typeface="Verdana"/>
              </a:rPr>
              <a:t>in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i="1" spc="-140" dirty="0">
                <a:latin typeface="Verdana"/>
                <a:cs typeface="Verdana"/>
              </a:rPr>
              <a:t>X</a:t>
            </a:r>
            <a:r>
              <a:rPr sz="2000" spc="-140" dirty="0">
                <a:latin typeface="Verdana"/>
                <a:cs typeface="Verdana"/>
              </a:rPr>
              <a:t>.”</a:t>
            </a:r>
            <a:endParaRPr sz="2000">
              <a:latin typeface="Verdana"/>
              <a:cs typeface="Verdana"/>
            </a:endParaRPr>
          </a:p>
          <a:p>
            <a:pPr marL="248285" marR="227965" indent="-23622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248285" algn="l"/>
                <a:tab pos="248920" algn="l"/>
              </a:tabLst>
            </a:pPr>
            <a:r>
              <a:rPr sz="2000" spc="-5" dirty="0">
                <a:latin typeface="Verdana"/>
                <a:cs typeface="Verdana"/>
              </a:rPr>
              <a:t>Ogni </a:t>
            </a:r>
            <a:r>
              <a:rPr sz="2000" dirty="0">
                <a:latin typeface="Verdana"/>
                <a:cs typeface="Verdana"/>
              </a:rPr>
              <a:t>caso ha una </a:t>
            </a:r>
            <a:r>
              <a:rPr sz="2000" spc="-5" dirty="0">
                <a:latin typeface="Verdana"/>
                <a:cs typeface="Verdana"/>
              </a:rPr>
              <a:t>diversa interpretazione naturale (per piccole  </a:t>
            </a:r>
            <a:r>
              <a:rPr sz="2000" spc="-10" dirty="0">
                <a:latin typeface="Verdana"/>
                <a:cs typeface="Verdana"/>
              </a:rPr>
              <a:t>variazioni </a:t>
            </a:r>
            <a:r>
              <a:rPr sz="2000" spc="-5" dirty="0">
                <a:latin typeface="Verdana"/>
                <a:cs typeface="Verdana"/>
              </a:rPr>
              <a:t>in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9571" y="4192689"/>
            <a:ext cx="450850" cy="0"/>
          </a:xfrm>
          <a:custGeom>
            <a:avLst/>
            <a:gdLst/>
            <a:ahLst/>
            <a:cxnLst/>
            <a:rect l="l" t="t" r="r" b="b"/>
            <a:pathLst>
              <a:path w="450850">
                <a:moveTo>
                  <a:pt x="0" y="0"/>
                </a:moveTo>
                <a:lnTo>
                  <a:pt x="450614" y="0"/>
                </a:lnTo>
              </a:path>
            </a:pathLst>
          </a:custGeom>
          <a:ln w="16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5424" rIns="0" bIns="0" rtlCol="0">
            <a:spAutoFit/>
          </a:bodyPr>
          <a:lstStyle/>
          <a:p>
            <a:pPr marL="876935" marR="5080" indent="-864869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III. Funzione di </a:t>
            </a:r>
            <a:r>
              <a:rPr i="0" spc="-10" dirty="0">
                <a:latin typeface="Verdana"/>
                <a:cs typeface="Verdana"/>
              </a:rPr>
              <a:t>regressione </a:t>
            </a:r>
            <a:r>
              <a:rPr i="0" spc="-5" dirty="0">
                <a:latin typeface="Verdana"/>
                <a:cs typeface="Verdana"/>
              </a:rPr>
              <a:t>della  </a:t>
            </a:r>
            <a:r>
              <a:rPr i="0" spc="-10" dirty="0">
                <a:latin typeface="Verdana"/>
                <a:cs typeface="Verdana"/>
              </a:rPr>
              <a:t>popolazione</a:t>
            </a:r>
            <a:r>
              <a:rPr i="0" spc="50" dirty="0">
                <a:latin typeface="Verdana"/>
                <a:cs typeface="Verdana"/>
              </a:rPr>
              <a:t> </a:t>
            </a:r>
            <a:r>
              <a:rPr i="0" dirty="0">
                <a:latin typeface="Verdana"/>
                <a:cs typeface="Verdana"/>
              </a:rPr>
              <a:t>log-log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44394" y="1627758"/>
            <a:ext cx="32905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ln(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 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-5" dirty="0">
                <a:latin typeface="Arial"/>
                <a:cs typeface="Arial"/>
              </a:rPr>
              <a:t>β</a:t>
            </a:r>
            <a:r>
              <a:rPr sz="1950" spc="-7" baseline="-21367" dirty="0">
                <a:latin typeface="Verdana"/>
                <a:cs typeface="Verdana"/>
              </a:rPr>
              <a:t>1</a:t>
            </a:r>
            <a:r>
              <a:rPr sz="2000" spc="-5" dirty="0">
                <a:latin typeface="Verdana"/>
                <a:cs typeface="Verdana"/>
              </a:rPr>
              <a:t>ln(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27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5393" y="1627758"/>
            <a:ext cx="4152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(b)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2359279"/>
            <a:ext cx="14611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Variamo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3091052"/>
            <a:ext cx="15538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Sottraiamo: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18994" y="2359279"/>
            <a:ext cx="5940425" cy="1062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5504815" algn="l"/>
              </a:tabLst>
            </a:pPr>
            <a:r>
              <a:rPr sz="2000" dirty="0">
                <a:latin typeface="Verdana"/>
                <a:cs typeface="Verdana"/>
              </a:rPr>
              <a:t>ln(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spc="-90" dirty="0">
                <a:latin typeface="Arial Black"/>
                <a:cs typeface="Arial Black"/>
              </a:rPr>
              <a:t>Δ</a:t>
            </a:r>
            <a:r>
              <a:rPr sz="2000" i="1" spc="-90" dirty="0">
                <a:latin typeface="Verdana"/>
                <a:cs typeface="Verdana"/>
              </a:rPr>
              <a:t>Y</a:t>
            </a:r>
            <a:r>
              <a:rPr sz="2000" spc="-90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-5" dirty="0">
                <a:latin typeface="Arial"/>
                <a:cs typeface="Arial"/>
              </a:rPr>
              <a:t>β</a:t>
            </a:r>
            <a:r>
              <a:rPr sz="1950" spc="-7" baseline="-21367" dirty="0">
                <a:latin typeface="Verdana"/>
                <a:cs typeface="Verdana"/>
              </a:rPr>
              <a:t>0 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-5" dirty="0">
                <a:latin typeface="Arial"/>
                <a:cs typeface="Arial"/>
              </a:rPr>
              <a:t>β</a:t>
            </a:r>
            <a:r>
              <a:rPr sz="1950" spc="-7" baseline="-21367" dirty="0">
                <a:latin typeface="Verdana"/>
                <a:cs typeface="Verdana"/>
              </a:rPr>
              <a:t>1</a:t>
            </a:r>
            <a:r>
              <a:rPr sz="2000" spc="-5" dirty="0">
                <a:latin typeface="Verdana"/>
                <a:cs typeface="Verdana"/>
              </a:rPr>
              <a:t>ln(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i="1" spc="-114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spc="-90" dirty="0">
                <a:latin typeface="Arial Black"/>
                <a:cs typeface="Arial Black"/>
              </a:rPr>
              <a:t>Δ</a:t>
            </a:r>
            <a:r>
              <a:rPr sz="2000" i="1" spc="-90" dirty="0">
                <a:latin typeface="Verdana"/>
                <a:cs typeface="Verdana"/>
              </a:rPr>
              <a:t>X</a:t>
            </a:r>
            <a:r>
              <a:rPr sz="2000" spc="-90" dirty="0">
                <a:latin typeface="Verdana"/>
                <a:cs typeface="Verdana"/>
              </a:rPr>
              <a:t>)	</a:t>
            </a:r>
            <a:r>
              <a:rPr sz="2000" spc="-5" dirty="0">
                <a:latin typeface="Verdana"/>
                <a:cs typeface="Verdana"/>
              </a:rPr>
              <a:t>(a)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ln(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-5" dirty="0">
                <a:latin typeface="Arial"/>
                <a:cs typeface="Arial"/>
              </a:rPr>
              <a:t>Δ</a:t>
            </a:r>
            <a:r>
              <a:rPr sz="2000" i="1" spc="-5" dirty="0">
                <a:latin typeface="Verdana"/>
                <a:cs typeface="Verdana"/>
              </a:rPr>
              <a:t>Y</a:t>
            </a:r>
            <a:r>
              <a:rPr sz="2000" spc="-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– ln(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) = </a:t>
            </a:r>
            <a:r>
              <a:rPr sz="2000" i="1" spc="-5" dirty="0">
                <a:latin typeface="Arial"/>
                <a:cs typeface="Arial"/>
              </a:rPr>
              <a:t>β</a:t>
            </a:r>
            <a:r>
              <a:rPr sz="1950" spc="-7" baseline="-21367" dirty="0">
                <a:latin typeface="Verdana"/>
                <a:cs typeface="Verdana"/>
              </a:rPr>
              <a:t>1</a:t>
            </a:r>
            <a:r>
              <a:rPr sz="2000" spc="-5" dirty="0">
                <a:latin typeface="Verdana"/>
                <a:cs typeface="Verdana"/>
              </a:rPr>
              <a:t>[ln(</a:t>
            </a:r>
            <a:r>
              <a:rPr sz="2000" i="1" spc="-5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-5" dirty="0">
                <a:latin typeface="Arial"/>
                <a:cs typeface="Arial"/>
              </a:rPr>
              <a:t>β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ln(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)]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3965524"/>
            <a:ext cx="8261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Da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cui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1939" y="4113352"/>
            <a:ext cx="13335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20" dirty="0">
                <a:latin typeface="Verdana"/>
                <a:cs typeface="Verdana"/>
              </a:rPr>
              <a:t>1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540" y="5022341"/>
            <a:ext cx="2260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58979" y="3706775"/>
            <a:ext cx="1708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269365" algn="l"/>
              </a:tabLst>
            </a:pPr>
            <a:r>
              <a:rPr sz="3900" spc="-22" baseline="1068" dirty="0">
                <a:latin typeface="Symbol"/>
                <a:cs typeface="Symbol"/>
              </a:rPr>
              <a:t></a:t>
            </a:r>
            <a:r>
              <a:rPr sz="3900" i="1" spc="-22" baseline="1068" dirty="0">
                <a:latin typeface="Times New Roman"/>
                <a:cs typeface="Times New Roman"/>
              </a:rPr>
              <a:t>Y</a:t>
            </a:r>
            <a:r>
              <a:rPr sz="3900" i="1" spc="225" baseline="1068" dirty="0">
                <a:latin typeface="Times New Roman"/>
                <a:cs typeface="Times New Roman"/>
              </a:rPr>
              <a:t> </a:t>
            </a:r>
            <a:r>
              <a:rPr sz="4200" spc="-7" baseline="-24801" dirty="0">
                <a:latin typeface="kiloji"/>
                <a:cs typeface="kiloji"/>
              </a:rPr>
              <a:t>≅</a:t>
            </a:r>
            <a:r>
              <a:rPr sz="4200" spc="-1042" baseline="-24801" dirty="0">
                <a:latin typeface="kiloji"/>
                <a:cs typeface="kiloji"/>
              </a:rPr>
              <a:t> </a:t>
            </a:r>
            <a:r>
              <a:rPr sz="3000" i="1" spc="-30" baseline="-34722" dirty="0">
                <a:latin typeface="Arial"/>
                <a:cs typeface="Arial"/>
              </a:rPr>
              <a:t>β	</a:t>
            </a:r>
            <a:r>
              <a:rPr sz="2600" spc="-15" dirty="0">
                <a:latin typeface="Symbol"/>
                <a:cs typeface="Symbol"/>
              </a:rPr>
              <a:t></a:t>
            </a:r>
            <a:r>
              <a:rPr sz="2600" i="1" spc="-15" dirty="0">
                <a:latin typeface="Times New Roman"/>
                <a:cs typeface="Times New Roman"/>
              </a:rPr>
              <a:t>X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87569" y="4197579"/>
            <a:ext cx="1468755" cy="423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254125" algn="l"/>
              </a:tabLst>
            </a:pPr>
            <a:r>
              <a:rPr sz="3900" i="1" spc="-22" baseline="1068" dirty="0">
                <a:latin typeface="Times New Roman"/>
                <a:cs typeface="Times New Roman"/>
              </a:rPr>
              <a:t>Y	</a:t>
            </a:r>
            <a:r>
              <a:rPr sz="2600" i="1" spc="-10" dirty="0">
                <a:latin typeface="Times New Roman"/>
                <a:cs typeface="Times New Roman"/>
              </a:rPr>
              <a:t>X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08626" y="4200309"/>
            <a:ext cx="474980" cy="0"/>
          </a:xfrm>
          <a:custGeom>
            <a:avLst/>
            <a:gdLst/>
            <a:ahLst/>
            <a:cxnLst/>
            <a:rect l="l" t="t" r="r" b="b"/>
            <a:pathLst>
              <a:path w="474979">
                <a:moveTo>
                  <a:pt x="0" y="0"/>
                </a:moveTo>
                <a:lnTo>
                  <a:pt x="474682" y="0"/>
                </a:lnTo>
              </a:path>
            </a:pathLst>
          </a:custGeom>
          <a:ln w="16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810382" y="4713455"/>
            <a:ext cx="3933190" cy="655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3125">
              <a:lnSpc>
                <a:spcPts val="2475"/>
              </a:lnSpc>
              <a:spcBef>
                <a:spcPts val="100"/>
              </a:spcBef>
            </a:pPr>
            <a:r>
              <a:rPr sz="2600" spc="-10" dirty="0">
                <a:latin typeface="Symbol"/>
                <a:cs typeface="Symbol"/>
              </a:rPr>
              <a:t></a:t>
            </a:r>
            <a:r>
              <a:rPr sz="2600" i="1" spc="-10" dirty="0">
                <a:latin typeface="Times New Roman"/>
                <a:cs typeface="Times New Roman"/>
              </a:rPr>
              <a:t>Y </a:t>
            </a:r>
            <a:r>
              <a:rPr sz="2600" spc="5" dirty="0">
                <a:latin typeface="Times New Roman"/>
                <a:cs typeface="Times New Roman"/>
              </a:rPr>
              <a:t>/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i="1" spc="10" dirty="0">
                <a:latin typeface="Times New Roman"/>
                <a:cs typeface="Times New Roman"/>
              </a:rPr>
              <a:t>Y</a:t>
            </a:r>
            <a:endParaRPr sz="2600">
              <a:latin typeface="Times New Roman"/>
              <a:cs typeface="Times New Roman"/>
            </a:endParaRPr>
          </a:p>
          <a:p>
            <a:pPr marL="50800">
              <a:lnSpc>
                <a:spcPts val="2475"/>
              </a:lnSpc>
              <a:tabLst>
                <a:tab pos="822325" algn="l"/>
              </a:tabLst>
            </a:pP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1950" spc="359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kiloji"/>
                <a:cs typeface="kiloji"/>
              </a:rPr>
              <a:t>≅	</a:t>
            </a:r>
            <a:r>
              <a:rPr sz="3900" spc="-15" baseline="-39529" dirty="0">
                <a:latin typeface="Symbol"/>
                <a:cs typeface="Symbol"/>
              </a:rPr>
              <a:t></a:t>
            </a:r>
            <a:r>
              <a:rPr sz="3900" i="1" spc="-15" baseline="-39529" dirty="0">
                <a:latin typeface="Times New Roman"/>
                <a:cs typeface="Times New Roman"/>
              </a:rPr>
              <a:t>X </a:t>
            </a:r>
            <a:r>
              <a:rPr sz="3900" spc="7" baseline="-39529" dirty="0">
                <a:latin typeface="Times New Roman"/>
                <a:cs typeface="Times New Roman"/>
              </a:rPr>
              <a:t>/ </a:t>
            </a:r>
            <a:r>
              <a:rPr sz="3900" i="1" spc="15" baseline="-39529" dirty="0">
                <a:latin typeface="Times New Roman"/>
                <a:cs typeface="Times New Roman"/>
              </a:rPr>
              <a:t>X </a:t>
            </a:r>
            <a:r>
              <a:rPr sz="2000" spc="-5" dirty="0">
                <a:latin typeface="Verdana"/>
                <a:cs typeface="Verdana"/>
              </a:rPr>
              <a:t>(per piccole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90" dirty="0">
                <a:latin typeface="Arial Black"/>
                <a:cs typeface="Arial Black"/>
              </a:rPr>
              <a:t>Δ</a:t>
            </a:r>
            <a:r>
              <a:rPr sz="2000" i="1" spc="-90" dirty="0">
                <a:latin typeface="Verdana"/>
                <a:cs typeface="Verdana"/>
              </a:rPr>
              <a:t>X</a:t>
            </a:r>
            <a:r>
              <a:rPr sz="2000" spc="-9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13160" y="5182119"/>
            <a:ext cx="981075" cy="0"/>
          </a:xfrm>
          <a:custGeom>
            <a:avLst/>
            <a:gdLst/>
            <a:ahLst/>
            <a:cxnLst/>
            <a:rect l="l" t="t" r="r" b="b"/>
            <a:pathLst>
              <a:path w="981075">
                <a:moveTo>
                  <a:pt x="0" y="0"/>
                </a:moveTo>
                <a:lnTo>
                  <a:pt x="980881" y="0"/>
                </a:lnTo>
              </a:path>
            </a:pathLst>
          </a:custGeom>
          <a:ln w="162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47428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Caso log-log</a:t>
            </a:r>
            <a:r>
              <a:rPr spc="15" dirty="0"/>
              <a:t> </a:t>
            </a:r>
            <a:r>
              <a:rPr spc="-5" dirty="0"/>
              <a:t>(continua)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626234"/>
            <a:ext cx="3938270" cy="982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ln(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5" dirty="0">
                <a:latin typeface="Arial"/>
                <a:cs typeface="Arial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ln(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-26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endParaRPr sz="2400" baseline="-20833">
              <a:latin typeface="Verdana"/>
              <a:cs typeface="Verdana"/>
            </a:endParaRPr>
          </a:p>
          <a:p>
            <a:pPr marL="146050">
              <a:lnSpc>
                <a:spcPct val="100000"/>
              </a:lnSpc>
              <a:spcBef>
                <a:spcPts val="1775"/>
              </a:spcBef>
            </a:pP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spc="-10" dirty="0">
                <a:latin typeface="Verdana"/>
                <a:cs typeface="Verdana"/>
              </a:rPr>
              <a:t>piccole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spc="-110" dirty="0">
                <a:latin typeface="Arial Black"/>
                <a:cs typeface="Arial Black"/>
              </a:rPr>
              <a:t>Δ</a:t>
            </a:r>
            <a:r>
              <a:rPr sz="2400" i="1" spc="-110" dirty="0">
                <a:latin typeface="Verdana"/>
                <a:cs typeface="Verdana"/>
              </a:rPr>
              <a:t>X</a:t>
            </a:r>
            <a:r>
              <a:rPr sz="2400" spc="-110" dirty="0">
                <a:latin typeface="Verdana"/>
                <a:cs typeface="Verdana"/>
              </a:rPr>
              <a:t>,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51682" y="2833497"/>
            <a:ext cx="6610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1</a:t>
            </a:r>
            <a:r>
              <a:rPr sz="2400" spc="322" baseline="-20833" dirty="0">
                <a:latin typeface="Verdana"/>
                <a:cs typeface="Verdana"/>
              </a:rPr>
              <a:t> </a:t>
            </a:r>
            <a:r>
              <a:rPr sz="2800" spc="-5" dirty="0">
                <a:latin typeface="kiloji"/>
                <a:cs typeface="kiloji"/>
              </a:rPr>
              <a:t>≅</a:t>
            </a:r>
            <a:endParaRPr sz="2800">
              <a:latin typeface="kiloji"/>
              <a:cs typeface="kiloj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23454" y="3519296"/>
            <a:ext cx="23367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6440" y="3925900"/>
            <a:ext cx="67329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variazione percentuale in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, per </a:t>
            </a:r>
            <a:r>
              <a:rPr sz="2000" dirty="0">
                <a:latin typeface="Verdana"/>
                <a:cs typeface="Verdana"/>
              </a:rPr>
              <a:t>cui </a:t>
            </a:r>
            <a:r>
              <a:rPr sz="2000" b="1" i="1" dirty="0">
                <a:latin typeface="Verdana"/>
                <a:cs typeface="Verdana"/>
              </a:rPr>
              <a:t>una</a:t>
            </a:r>
            <a:r>
              <a:rPr sz="2000" b="1" i="1" spc="-60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variazione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140" y="4331970"/>
            <a:ext cx="7529830" cy="1358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>
              <a:lnSpc>
                <a:spcPct val="100000"/>
              </a:lnSpc>
              <a:spcBef>
                <a:spcPts val="100"/>
              </a:spcBef>
            </a:pPr>
            <a:r>
              <a:rPr sz="2000" b="1" i="1" spc="-5" dirty="0">
                <a:latin typeface="Verdana"/>
                <a:cs typeface="Verdana"/>
              </a:rPr>
              <a:t>dell’1% </a:t>
            </a:r>
            <a:r>
              <a:rPr sz="2000" b="1" i="1" dirty="0">
                <a:latin typeface="Verdana"/>
                <a:cs typeface="Verdana"/>
              </a:rPr>
              <a:t>in X </a:t>
            </a:r>
            <a:r>
              <a:rPr sz="2000" b="1" i="1" spc="-5" dirty="0">
                <a:latin typeface="Verdana"/>
                <a:cs typeface="Verdana"/>
              </a:rPr>
              <a:t>produce una </a:t>
            </a:r>
            <a:r>
              <a:rPr sz="2000" b="1" i="1" dirty="0">
                <a:latin typeface="Verdana"/>
                <a:cs typeface="Verdana"/>
              </a:rPr>
              <a:t>variazione </a:t>
            </a:r>
            <a:r>
              <a:rPr sz="2000" b="1" i="1" spc="-5" dirty="0">
                <a:latin typeface="Verdana"/>
                <a:cs typeface="Verdana"/>
              </a:rPr>
              <a:t>del </a:t>
            </a:r>
            <a:r>
              <a:rPr sz="2000" b="1" i="1" spc="5" dirty="0">
                <a:latin typeface="Arial"/>
                <a:cs typeface="Arial"/>
              </a:rPr>
              <a:t>β</a:t>
            </a:r>
            <a:r>
              <a:rPr sz="1950" b="1" i="1" spc="7" baseline="-21367" dirty="0">
                <a:latin typeface="Verdana"/>
                <a:cs typeface="Verdana"/>
              </a:rPr>
              <a:t>1</a:t>
            </a:r>
            <a:r>
              <a:rPr sz="2000" b="1" i="1" spc="5" dirty="0">
                <a:latin typeface="Verdana"/>
                <a:cs typeface="Verdana"/>
              </a:rPr>
              <a:t>% </a:t>
            </a:r>
            <a:r>
              <a:rPr sz="2000" b="1" i="1" dirty="0">
                <a:latin typeface="Verdana"/>
                <a:cs typeface="Verdana"/>
              </a:rPr>
              <a:t>in</a:t>
            </a:r>
            <a:r>
              <a:rPr sz="2000" b="1" i="1" spc="25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2485"/>
              </a:spcBef>
            </a:pPr>
            <a:r>
              <a:rPr sz="2000" b="1" i="1" dirty="0">
                <a:solidFill>
                  <a:srgbClr val="FF0000"/>
                </a:solidFill>
                <a:latin typeface="Verdana"/>
                <a:cs typeface="Verdana"/>
              </a:rPr>
              <a:t>Nella </a:t>
            </a:r>
            <a:r>
              <a:rPr sz="2000" b="1" i="1" spc="-5" dirty="0">
                <a:solidFill>
                  <a:srgbClr val="FF0000"/>
                </a:solidFill>
                <a:latin typeface="Verdana"/>
                <a:cs typeface="Verdana"/>
              </a:rPr>
              <a:t>specifica log-log, </a:t>
            </a:r>
            <a:r>
              <a:rPr sz="2000" b="1" i="1" spc="5" dirty="0">
                <a:solidFill>
                  <a:srgbClr val="FF0000"/>
                </a:solidFill>
                <a:latin typeface="Arial"/>
                <a:cs typeface="Arial"/>
              </a:rPr>
              <a:t>β</a:t>
            </a:r>
            <a:r>
              <a:rPr sz="1950" b="1" i="1" spc="7" baseline="-21367" dirty="0">
                <a:solidFill>
                  <a:srgbClr val="FF0000"/>
                </a:solidFill>
                <a:latin typeface="Verdana"/>
                <a:cs typeface="Verdana"/>
              </a:rPr>
              <a:t>1 </a:t>
            </a:r>
            <a:r>
              <a:rPr sz="2000" b="1" i="1" dirty="0">
                <a:solidFill>
                  <a:srgbClr val="FF0000"/>
                </a:solidFill>
                <a:latin typeface="Verdana"/>
                <a:cs typeface="Verdana"/>
              </a:rPr>
              <a:t>ha l’interpretazione </a:t>
            </a:r>
            <a:r>
              <a:rPr sz="2000" b="1" i="1" spc="-5" dirty="0">
                <a:solidFill>
                  <a:srgbClr val="FF0000"/>
                </a:solidFill>
                <a:latin typeface="Verdana"/>
                <a:cs typeface="Verdana"/>
              </a:rPr>
              <a:t>di</a:t>
            </a:r>
            <a:r>
              <a:rPr sz="2000" b="1" i="1" spc="-2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FF0000"/>
                </a:solidFill>
                <a:latin typeface="Verdana"/>
                <a:cs typeface="Verdana"/>
              </a:rPr>
              <a:t>un</a:t>
            </a:r>
            <a:endParaRPr sz="2000">
              <a:latin typeface="Verdana"/>
              <a:cs typeface="Verdana"/>
            </a:endParaRPr>
          </a:p>
          <a:p>
            <a:pPr marL="381000">
              <a:lnSpc>
                <a:spcPct val="100000"/>
              </a:lnSpc>
              <a:spcBef>
                <a:spcPts val="810"/>
              </a:spcBef>
            </a:pPr>
            <a:r>
              <a:rPr sz="2000" b="1" i="1" dirty="0">
                <a:solidFill>
                  <a:srgbClr val="FF0000"/>
                </a:solidFill>
                <a:latin typeface="Verdana"/>
                <a:cs typeface="Verdana"/>
              </a:rPr>
              <a:t>coefficiente </a:t>
            </a:r>
            <a:r>
              <a:rPr sz="2000" b="1" i="1" spc="-5" dirty="0">
                <a:solidFill>
                  <a:srgbClr val="FF0000"/>
                </a:solidFill>
                <a:latin typeface="Verdana"/>
                <a:cs typeface="Verdana"/>
              </a:rPr>
              <a:t>di</a:t>
            </a:r>
            <a:r>
              <a:rPr sz="2000" b="1" i="1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FF0000"/>
                </a:solidFill>
                <a:latin typeface="Verdana"/>
                <a:cs typeface="Verdana"/>
              </a:rPr>
              <a:t>elasticità</a:t>
            </a:r>
            <a:r>
              <a:rPr sz="2000" spc="-5" dirty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3797" y="3671339"/>
            <a:ext cx="183515" cy="3714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i="1" spc="-10" dirty="0">
                <a:latin typeface="Times New Roman"/>
                <a:cs typeface="Times New Roman"/>
              </a:rPr>
              <a:t>Y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80364" y="3675375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4">
                <a:moveTo>
                  <a:pt x="0" y="0"/>
                </a:moveTo>
                <a:lnTo>
                  <a:pt x="391322" y="0"/>
                </a:lnTo>
              </a:path>
            </a:pathLst>
          </a:custGeom>
          <a:ln w="146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00070" y="2596504"/>
            <a:ext cx="789305" cy="3962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spc="5" dirty="0">
                <a:latin typeface="Symbol"/>
                <a:cs typeface="Symbol"/>
              </a:rPr>
              <a:t></a:t>
            </a:r>
            <a:r>
              <a:rPr sz="2400" i="1" spc="5" dirty="0">
                <a:latin typeface="Times New Roman"/>
                <a:cs typeface="Times New Roman"/>
              </a:rPr>
              <a:t>Y </a:t>
            </a:r>
            <a:r>
              <a:rPr sz="2400" spc="10" dirty="0">
                <a:latin typeface="Times New Roman"/>
                <a:cs typeface="Times New Roman"/>
              </a:rPr>
              <a:t>/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i="1" spc="25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52283" y="3031954"/>
            <a:ext cx="876300" cy="3962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spc="5" dirty="0">
                <a:latin typeface="Symbol"/>
                <a:cs typeface="Symbol"/>
              </a:rPr>
              <a:t></a:t>
            </a:r>
            <a:r>
              <a:rPr sz="2400" i="1" spc="5" dirty="0">
                <a:latin typeface="Times New Roman"/>
                <a:cs typeface="Times New Roman"/>
              </a:rPr>
              <a:t>X </a:t>
            </a:r>
            <a:r>
              <a:rPr sz="2400" spc="10" dirty="0">
                <a:latin typeface="Times New Roman"/>
                <a:cs typeface="Times New Roman"/>
              </a:rPr>
              <a:t>/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i="1" spc="25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46559" y="3035323"/>
            <a:ext cx="916305" cy="0"/>
          </a:xfrm>
          <a:custGeom>
            <a:avLst/>
            <a:gdLst/>
            <a:ahLst/>
            <a:cxnLst/>
            <a:rect l="l" t="t" r="r" b="b"/>
            <a:pathLst>
              <a:path w="916304">
                <a:moveTo>
                  <a:pt x="0" y="0"/>
                </a:moveTo>
                <a:lnTo>
                  <a:pt x="915733" y="0"/>
                </a:lnTo>
              </a:path>
            </a:pathLst>
          </a:custGeom>
          <a:ln w="151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8140" y="3265636"/>
            <a:ext cx="7300595" cy="5848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439545">
              <a:lnSpc>
                <a:spcPts val="2340"/>
              </a:lnSpc>
              <a:spcBef>
                <a:spcPts val="114"/>
              </a:spcBef>
              <a:tabLst>
                <a:tab pos="6933565" algn="l"/>
              </a:tabLst>
            </a:pPr>
            <a:r>
              <a:rPr sz="2250" spc="-10" dirty="0">
                <a:latin typeface="Symbol"/>
                <a:cs typeface="Symbol"/>
              </a:rPr>
              <a:t></a:t>
            </a:r>
            <a:r>
              <a:rPr sz="2250" i="1" spc="-10" dirty="0">
                <a:latin typeface="Times New Roman"/>
                <a:cs typeface="Times New Roman"/>
              </a:rPr>
              <a:t>Y	</a:t>
            </a:r>
            <a:r>
              <a:rPr sz="3150" spc="7" baseline="-7936" dirty="0">
                <a:latin typeface="Symbol"/>
                <a:cs typeface="Symbol"/>
              </a:rPr>
              <a:t></a:t>
            </a:r>
            <a:r>
              <a:rPr sz="3150" i="1" spc="7" baseline="-7936" dirty="0">
                <a:latin typeface="Times New Roman"/>
                <a:cs typeface="Times New Roman"/>
              </a:rPr>
              <a:t>X</a:t>
            </a:r>
            <a:endParaRPr sz="3150" baseline="-7936">
              <a:latin typeface="Times New Roman"/>
              <a:cs typeface="Times New Roman"/>
            </a:endParaRPr>
          </a:p>
          <a:p>
            <a:pPr marL="38100">
              <a:lnSpc>
                <a:spcPts val="2039"/>
              </a:lnSpc>
              <a:tabLst>
                <a:tab pos="676275" algn="l"/>
                <a:tab pos="1950720" algn="l"/>
              </a:tabLst>
            </a:pPr>
            <a:r>
              <a:rPr sz="2000" spc="-5" dirty="0">
                <a:latin typeface="Verdana"/>
                <a:cs typeface="Verdana"/>
              </a:rPr>
              <a:t>Ora	</a:t>
            </a:r>
            <a:r>
              <a:rPr sz="2000" dirty="0">
                <a:latin typeface="Verdana"/>
                <a:cs typeface="Verdana"/>
              </a:rPr>
              <a:t>100</a:t>
            </a:r>
            <a:r>
              <a:rPr sz="2000" dirty="0">
                <a:latin typeface="AoyagiKouzanFontT"/>
                <a:cs typeface="AoyagiKouzanFontT"/>
              </a:rPr>
              <a:t>×	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variazione percentuale in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, e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100</a:t>
            </a:r>
            <a:r>
              <a:rPr sz="2000" dirty="0">
                <a:latin typeface="AoyagiKouzanFontT"/>
                <a:cs typeface="AoyagiKouzanFontT"/>
              </a:rPr>
              <a:t>×</a:t>
            </a:r>
            <a:endParaRPr sz="2000">
              <a:latin typeface="AoyagiKouzanFontT"/>
              <a:cs typeface="AoyagiKouzanFont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72418" y="3704823"/>
            <a:ext cx="189865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00" i="1" spc="10" dirty="0">
                <a:latin typeface="Times New Roman"/>
                <a:cs typeface="Times New Roman"/>
              </a:rPr>
              <a:t>X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75715" y="3709411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>
                <a:moveTo>
                  <a:pt x="0" y="0"/>
                </a:moveTo>
                <a:lnTo>
                  <a:pt x="388492" y="0"/>
                </a:lnTo>
              </a:path>
            </a:pathLst>
          </a:custGeom>
          <a:ln w="134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71880"/>
            <a:ext cx="7937500" cy="4329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Verdana"/>
                <a:cs typeface="Verdana"/>
              </a:rPr>
              <a:t>Sommario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100">
              <a:latin typeface="Verdana"/>
              <a:cs typeface="Verdana"/>
            </a:endParaRPr>
          </a:p>
          <a:p>
            <a:pPr marL="527685" marR="5080" indent="-515620">
              <a:lnSpc>
                <a:spcPct val="100000"/>
              </a:lnSpc>
              <a:buAutoNum type="arabi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Funzioni </a:t>
            </a:r>
            <a:r>
              <a:rPr sz="2800" spc="-5" dirty="0">
                <a:latin typeface="Verdana"/>
                <a:cs typeface="Verdana"/>
              </a:rPr>
              <a:t>di regressione </a:t>
            </a:r>
            <a:r>
              <a:rPr sz="2800" spc="-10" dirty="0">
                <a:latin typeface="Verdana"/>
                <a:cs typeface="Verdana"/>
              </a:rPr>
              <a:t>non lineari </a:t>
            </a:r>
            <a:r>
              <a:rPr sz="2800" spc="-5" dirty="0">
                <a:latin typeface="Verdana"/>
                <a:cs typeface="Verdana"/>
              </a:rPr>
              <a:t>– </a:t>
            </a:r>
            <a:r>
              <a:rPr sz="2800" spc="-10" dirty="0">
                <a:latin typeface="Verdana"/>
                <a:cs typeface="Verdana"/>
              </a:rPr>
              <a:t>note  generali</a:t>
            </a:r>
            <a:endParaRPr sz="28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Funzioni non lineari </a:t>
            </a:r>
            <a:r>
              <a:rPr sz="2800" spc="-5" dirty="0">
                <a:latin typeface="Verdana"/>
                <a:cs typeface="Verdana"/>
              </a:rPr>
              <a:t>a </a:t>
            </a:r>
            <a:r>
              <a:rPr sz="2800" spc="-10" dirty="0">
                <a:latin typeface="Verdana"/>
                <a:cs typeface="Verdana"/>
              </a:rPr>
              <a:t>una</a:t>
            </a:r>
            <a:r>
              <a:rPr sz="2800" spc="17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variabile</a:t>
            </a:r>
            <a:endParaRPr sz="2800">
              <a:latin typeface="Verdana"/>
              <a:cs typeface="Verdana"/>
            </a:endParaRPr>
          </a:p>
          <a:p>
            <a:pPr marL="527685" marR="1102360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Funzioni non lineari </a:t>
            </a:r>
            <a:r>
              <a:rPr sz="2800" spc="-5" dirty="0">
                <a:latin typeface="Verdana"/>
                <a:cs typeface="Verdana"/>
              </a:rPr>
              <a:t>a </a:t>
            </a:r>
            <a:r>
              <a:rPr sz="2800" spc="-10" dirty="0">
                <a:latin typeface="Verdana"/>
                <a:cs typeface="Verdana"/>
              </a:rPr>
              <a:t>due </a:t>
            </a:r>
            <a:r>
              <a:rPr sz="2800" spc="-5" dirty="0">
                <a:latin typeface="Verdana"/>
                <a:cs typeface="Verdana"/>
              </a:rPr>
              <a:t>variabili:  </a:t>
            </a:r>
            <a:r>
              <a:rPr sz="2800" spc="-10" dirty="0">
                <a:latin typeface="Verdana"/>
                <a:cs typeface="Verdana"/>
              </a:rPr>
              <a:t>interazioni</a:t>
            </a:r>
            <a:endParaRPr sz="2800">
              <a:latin typeface="Verdana"/>
              <a:cs typeface="Verdana"/>
            </a:endParaRPr>
          </a:p>
          <a:p>
            <a:pPr marL="527685" marR="287020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Applicazione </a:t>
            </a:r>
            <a:r>
              <a:rPr sz="2800" spc="-5" dirty="0">
                <a:latin typeface="Verdana"/>
                <a:cs typeface="Verdana"/>
              </a:rPr>
              <a:t>al </a:t>
            </a:r>
            <a:r>
              <a:rPr sz="2800" spc="-10" dirty="0">
                <a:latin typeface="Verdana"/>
                <a:cs typeface="Verdana"/>
              </a:rPr>
              <a:t>dataset dei punteggi </a:t>
            </a:r>
            <a:r>
              <a:rPr sz="2800" spc="-5" dirty="0">
                <a:latin typeface="Verdana"/>
                <a:cs typeface="Verdana"/>
              </a:rPr>
              <a:t>nei  </a:t>
            </a:r>
            <a:r>
              <a:rPr sz="2800" spc="-10" dirty="0">
                <a:latin typeface="Verdana"/>
                <a:cs typeface="Verdana"/>
              </a:rPr>
              <a:t>test della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California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6923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Esempio: </a:t>
            </a:r>
            <a:r>
              <a:rPr spc="-5" dirty="0"/>
              <a:t>ln(TestScore) </a:t>
            </a:r>
            <a:r>
              <a:rPr spc="-10" dirty="0"/>
              <a:t>su</a:t>
            </a:r>
            <a:r>
              <a:rPr spc="125" dirty="0"/>
              <a:t> </a:t>
            </a:r>
            <a:r>
              <a:rPr spc="-5" dirty="0"/>
              <a:t>ln(Income)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630807"/>
            <a:ext cx="8018780" cy="37452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marR="18859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80365" algn="l"/>
                <a:tab pos="381000" algn="l"/>
              </a:tabLst>
            </a:pPr>
            <a:r>
              <a:rPr sz="2000" spc="-5" dirty="0">
                <a:latin typeface="Verdana"/>
                <a:cs typeface="Verdana"/>
              </a:rPr>
              <a:t>Per prima </a:t>
            </a:r>
            <a:r>
              <a:rPr sz="2000" dirty="0">
                <a:latin typeface="Verdana"/>
                <a:cs typeface="Verdana"/>
              </a:rPr>
              <a:t>cosa </a:t>
            </a:r>
            <a:r>
              <a:rPr sz="2000" spc="-5" dirty="0">
                <a:latin typeface="Verdana"/>
                <a:cs typeface="Verdana"/>
              </a:rPr>
              <a:t>definiamo </a:t>
            </a:r>
            <a:r>
              <a:rPr sz="2000" dirty="0">
                <a:latin typeface="Verdana"/>
                <a:cs typeface="Verdana"/>
              </a:rPr>
              <a:t>una nuova </a:t>
            </a:r>
            <a:r>
              <a:rPr sz="2000" spc="-5" dirty="0">
                <a:latin typeface="Verdana"/>
                <a:cs typeface="Verdana"/>
              </a:rPr>
              <a:t>variabile dipendente,  ln(</a:t>
            </a:r>
            <a:r>
              <a:rPr sz="2000" i="1" spc="-5" dirty="0">
                <a:latin typeface="Verdana"/>
                <a:cs typeface="Verdana"/>
              </a:rPr>
              <a:t>TestScore</a:t>
            </a:r>
            <a:r>
              <a:rPr sz="2000" spc="-5" dirty="0">
                <a:latin typeface="Verdana"/>
                <a:cs typeface="Verdana"/>
              </a:rPr>
              <a:t>) </a:t>
            </a:r>
            <a:r>
              <a:rPr sz="2000" b="1" i="1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il </a:t>
            </a:r>
            <a:r>
              <a:rPr sz="2000" dirty="0">
                <a:latin typeface="Verdana"/>
                <a:cs typeface="Verdana"/>
              </a:rPr>
              <a:t>nuovo </a:t>
            </a:r>
            <a:r>
              <a:rPr sz="2000" spc="-5" dirty="0">
                <a:latin typeface="Verdana"/>
                <a:cs typeface="Verdana"/>
              </a:rPr>
              <a:t>regressore,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ln(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80365" algn="l"/>
                <a:tab pos="38100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modello ora </a:t>
            </a:r>
            <a:r>
              <a:rPr sz="2000" dirty="0">
                <a:latin typeface="Verdana"/>
                <a:cs typeface="Verdana"/>
              </a:rPr>
              <a:t>è una </a:t>
            </a:r>
            <a:r>
              <a:rPr sz="2000" spc="-5" dirty="0">
                <a:latin typeface="Verdana"/>
                <a:cs typeface="Verdana"/>
              </a:rPr>
              <a:t>regressione lineare di ln(</a:t>
            </a:r>
            <a:r>
              <a:rPr sz="2000" i="1" spc="-5" dirty="0">
                <a:latin typeface="Verdana"/>
                <a:cs typeface="Verdana"/>
              </a:rPr>
              <a:t>TestScore</a:t>
            </a:r>
            <a:r>
              <a:rPr sz="2000" spc="-5" dirty="0">
                <a:latin typeface="Verdana"/>
                <a:cs typeface="Verdana"/>
              </a:rPr>
              <a:t>)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su</a:t>
            </a:r>
            <a:endParaRPr sz="2000">
              <a:latin typeface="Verdana"/>
              <a:cs typeface="Verdana"/>
            </a:endParaRPr>
          </a:p>
          <a:p>
            <a:pPr marL="3810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ln(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2000" dirty="0">
                <a:latin typeface="Verdana"/>
                <a:cs typeface="Verdana"/>
              </a:rPr>
              <a:t>) che può essere stimata </a:t>
            </a:r>
            <a:r>
              <a:rPr sz="2000" spc="-5" dirty="0">
                <a:latin typeface="Verdana"/>
                <a:cs typeface="Verdana"/>
              </a:rPr>
              <a:t>mediante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OLS: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Verdana"/>
              <a:cs typeface="Verdana"/>
            </a:endParaRPr>
          </a:p>
          <a:p>
            <a:pPr marL="158750">
              <a:lnSpc>
                <a:spcPct val="100000"/>
              </a:lnSpc>
              <a:tabLst>
                <a:tab pos="1994535" algn="l"/>
              </a:tabLst>
            </a:pPr>
            <a:r>
              <a:rPr sz="3675" spc="7" baseline="3401" dirty="0">
                <a:latin typeface="Times New Roman"/>
                <a:cs typeface="Times New Roman"/>
              </a:rPr>
              <a:t>ln(</a:t>
            </a:r>
            <a:r>
              <a:rPr sz="3675" i="1" spc="7" baseline="3401" dirty="0">
                <a:latin typeface="Times New Roman"/>
                <a:cs typeface="Times New Roman"/>
              </a:rPr>
              <a:t>TestScore</a:t>
            </a:r>
            <a:r>
              <a:rPr sz="3675" spc="7" baseline="3401" dirty="0">
                <a:latin typeface="Times New Roman"/>
                <a:cs typeface="Times New Roman"/>
              </a:rPr>
              <a:t>)	</a:t>
            </a:r>
            <a:r>
              <a:rPr sz="2000" dirty="0">
                <a:latin typeface="Verdana"/>
                <a:cs typeface="Verdana"/>
              </a:rPr>
              <a:t>= 6,336 +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0,0554</a:t>
            </a:r>
            <a:r>
              <a:rPr sz="2000" dirty="0">
                <a:latin typeface="AoyagiKouzanFontT"/>
                <a:cs typeface="AoyagiKouzanFontT"/>
              </a:rPr>
              <a:t>×</a:t>
            </a:r>
            <a:r>
              <a:rPr sz="2000" dirty="0">
                <a:latin typeface="Verdana"/>
                <a:cs typeface="Verdana"/>
              </a:rPr>
              <a:t>ln(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2259965">
              <a:lnSpc>
                <a:spcPct val="100000"/>
              </a:lnSpc>
              <a:spcBef>
                <a:spcPts val="370"/>
              </a:spcBef>
              <a:tabLst>
                <a:tab pos="3411220" algn="l"/>
              </a:tabLst>
            </a:pPr>
            <a:r>
              <a:rPr sz="2000" spc="-5" dirty="0">
                <a:latin typeface="Verdana"/>
                <a:cs typeface="Verdana"/>
              </a:rPr>
              <a:t>(0,006)	(0,0021)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Verdana"/>
              <a:cs typeface="Verdana"/>
            </a:endParaRPr>
          </a:p>
          <a:p>
            <a:pPr marL="38100" marR="15684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A un </a:t>
            </a:r>
            <a:r>
              <a:rPr sz="2000" spc="-5" dirty="0">
                <a:latin typeface="Verdana"/>
                <a:cs typeface="Verdana"/>
              </a:rPr>
              <a:t>aumento dell’1% in </a:t>
            </a:r>
            <a:r>
              <a:rPr sz="2000" i="1" dirty="0">
                <a:latin typeface="Verdana"/>
                <a:cs typeface="Verdana"/>
              </a:rPr>
              <a:t>Income </a:t>
            </a:r>
            <a:r>
              <a:rPr sz="2000" dirty="0">
                <a:latin typeface="Verdana"/>
                <a:cs typeface="Verdana"/>
              </a:rPr>
              <a:t>si associa un </a:t>
            </a:r>
            <a:r>
              <a:rPr sz="2000" spc="-5" dirty="0">
                <a:latin typeface="Verdana"/>
                <a:cs typeface="Verdana"/>
              </a:rPr>
              <a:t>aumento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dello  </a:t>
            </a:r>
            <a:r>
              <a:rPr sz="2000" dirty="0">
                <a:latin typeface="Verdana"/>
                <a:cs typeface="Verdana"/>
              </a:rPr>
              <a:t>0.0554%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i="1" spc="-5" dirty="0">
                <a:latin typeface="Verdana"/>
                <a:cs typeface="Verdana"/>
              </a:rPr>
              <a:t>TestScore 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Income </a:t>
            </a:r>
            <a:r>
              <a:rPr sz="2000" spc="-5" dirty="0">
                <a:latin typeface="Verdana"/>
                <a:cs typeface="Verdana"/>
              </a:rPr>
              <a:t>aumenta di </a:t>
            </a:r>
            <a:r>
              <a:rPr sz="2000" dirty="0">
                <a:latin typeface="Verdana"/>
                <a:cs typeface="Verdana"/>
              </a:rPr>
              <a:t>un fattore 1,01,  </a:t>
            </a:r>
            <a:r>
              <a:rPr sz="2000" i="1" spc="-5" dirty="0">
                <a:latin typeface="Verdana"/>
                <a:cs typeface="Verdana"/>
              </a:rPr>
              <a:t>TestScore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un fattore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1,000554)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5424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Esempio: </a:t>
            </a:r>
            <a:r>
              <a:rPr spc="-5" dirty="0"/>
              <a:t>ln(TestScore) </a:t>
            </a:r>
            <a:r>
              <a:rPr spc="-10" dirty="0"/>
              <a:t>su </a:t>
            </a:r>
            <a:r>
              <a:rPr spc="-5" dirty="0"/>
              <a:t>ln( Income)  </a:t>
            </a:r>
            <a:r>
              <a:rPr i="1" spc="-5" dirty="0"/>
              <a:t>(continua</a:t>
            </a:r>
            <a:r>
              <a:rPr i="0" spc="-5" dirty="0">
                <a:latin typeface="Verdana"/>
                <a:cs typeface="Verdana"/>
              </a:rPr>
              <a:t>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42032" y="1543030"/>
            <a:ext cx="8158480" cy="3265638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65"/>
              </a:spcBef>
            </a:pPr>
            <a:r>
              <a:rPr sz="3825" spc="-7" baseline="7625" dirty="0">
                <a:latin typeface="Times New Roman"/>
                <a:cs typeface="Times New Roman"/>
              </a:rPr>
              <a:t>ln(</a:t>
            </a:r>
            <a:r>
              <a:rPr sz="3825" i="1" spc="-7" baseline="7625" dirty="0">
                <a:latin typeface="Times New Roman"/>
                <a:cs typeface="Times New Roman"/>
              </a:rPr>
              <a:t>TestScore</a:t>
            </a:r>
            <a:r>
              <a:rPr sz="3825" spc="-7" baseline="7625" dirty="0">
                <a:latin typeface="Times New Roman"/>
                <a:cs typeface="Times New Roman"/>
              </a:rPr>
              <a:t>) </a:t>
            </a:r>
            <a:r>
              <a:rPr sz="2400" dirty="0">
                <a:latin typeface="Verdana"/>
                <a:cs typeface="Verdana"/>
              </a:rPr>
              <a:t>= 6,336 +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0,0554</a:t>
            </a:r>
            <a:r>
              <a:rPr sz="2400" spc="-5" dirty="0">
                <a:latin typeface="AoyagiKouzanFontT"/>
                <a:cs typeface="AoyagiKouzanFontT"/>
              </a:rPr>
              <a:t>×</a:t>
            </a:r>
            <a:r>
              <a:rPr sz="2400" spc="-5" dirty="0">
                <a:latin typeface="Verdana"/>
                <a:cs typeface="Verdana"/>
              </a:rPr>
              <a:t>ln(</a:t>
            </a:r>
            <a:r>
              <a:rPr sz="2400" i="1" spc="-5" dirty="0">
                <a:latin typeface="Verdana"/>
                <a:cs typeface="Verdana"/>
              </a:rPr>
              <a:t>Income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</a:t>
            </a:r>
            <a:endParaRPr sz="2400" dirty="0">
              <a:latin typeface="Verdana"/>
              <a:cs typeface="Verdana"/>
            </a:endParaRPr>
          </a:p>
          <a:p>
            <a:pPr marL="2213610">
              <a:lnSpc>
                <a:spcPct val="100000"/>
              </a:lnSpc>
              <a:spcBef>
                <a:spcPts val="535"/>
              </a:spcBef>
              <a:tabLst>
                <a:tab pos="3590290" algn="l"/>
              </a:tabLst>
            </a:pPr>
            <a:r>
              <a:rPr sz="2400" spc="-5" dirty="0">
                <a:latin typeface="Verdana"/>
                <a:cs typeface="Verdana"/>
              </a:rPr>
              <a:t>(0,006)	(0,0021)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00" dirty="0">
              <a:latin typeface="Verdana"/>
              <a:cs typeface="Verdana"/>
            </a:endParaRPr>
          </a:p>
          <a:p>
            <a:pPr marL="396875" marR="17780" indent="-342900">
              <a:lnSpc>
                <a:spcPct val="100099"/>
              </a:lnSpc>
              <a:spcBef>
                <a:spcPts val="5"/>
              </a:spcBef>
              <a:buChar char="•"/>
              <a:tabLst>
                <a:tab pos="396875" algn="l"/>
                <a:tab pos="397510" algn="l"/>
                <a:tab pos="1938655" algn="l"/>
              </a:tabLst>
            </a:pPr>
            <a:r>
              <a:rPr sz="2400" spc="-5" dirty="0">
                <a:latin typeface="Verdana"/>
                <a:cs typeface="Verdana"/>
              </a:rPr>
              <a:t>Per esempio, </a:t>
            </a:r>
            <a:r>
              <a:rPr sz="2400" dirty="0">
                <a:latin typeface="Verdana"/>
                <a:cs typeface="Verdana"/>
              </a:rPr>
              <a:t>supponiamo che </a:t>
            </a:r>
            <a:r>
              <a:rPr sz="2400" spc="-5" dirty="0">
                <a:latin typeface="Verdana"/>
                <a:cs typeface="Verdana"/>
              </a:rPr>
              <a:t>il reddito salga da  10,000$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11,000$, </a:t>
            </a:r>
            <a:r>
              <a:rPr sz="2400" dirty="0">
                <a:latin typeface="Verdana"/>
                <a:cs typeface="Verdana"/>
              </a:rPr>
              <a:t>o </a:t>
            </a:r>
            <a:r>
              <a:rPr sz="2400" spc="-5" dirty="0">
                <a:latin typeface="Verdana"/>
                <a:cs typeface="Verdana"/>
              </a:rPr>
              <a:t>del </a:t>
            </a:r>
            <a:r>
              <a:rPr sz="2400" dirty="0">
                <a:latin typeface="Verdana"/>
                <a:cs typeface="Verdana"/>
              </a:rPr>
              <a:t>10%. </a:t>
            </a:r>
            <a:r>
              <a:rPr sz="2400" spc="-5" dirty="0">
                <a:latin typeface="Verdana"/>
                <a:cs typeface="Verdana"/>
              </a:rPr>
              <a:t>Quindi </a:t>
            </a:r>
            <a:r>
              <a:rPr sz="2400" i="1" spc="-10" dirty="0">
                <a:latin typeface="Verdana"/>
                <a:cs typeface="Verdana"/>
              </a:rPr>
              <a:t>TestScore  </a:t>
            </a:r>
            <a:r>
              <a:rPr sz="2400" spc="-5" dirty="0">
                <a:latin typeface="Verdana"/>
                <a:cs typeface="Verdana"/>
              </a:rPr>
              <a:t>cresce approssimativamente di 0,0554</a:t>
            </a:r>
            <a:r>
              <a:rPr sz="2400" spc="-5" dirty="0">
                <a:latin typeface="AoyagiKouzanFontT"/>
                <a:cs typeface="AoyagiKouzanFontT"/>
              </a:rPr>
              <a:t>×</a:t>
            </a:r>
            <a:r>
              <a:rPr sz="2400" spc="-5" dirty="0">
                <a:latin typeface="Verdana"/>
                <a:cs typeface="Verdana"/>
              </a:rPr>
              <a:t>10% </a:t>
            </a:r>
            <a:r>
              <a:rPr sz="2400" dirty="0">
                <a:latin typeface="Verdana"/>
                <a:cs typeface="Verdana"/>
              </a:rPr>
              <a:t>=  0,554%.	Se </a:t>
            </a:r>
            <a:r>
              <a:rPr sz="2400" i="1" spc="-5" dirty="0">
                <a:latin typeface="Verdana"/>
                <a:cs typeface="Verdana"/>
              </a:rPr>
              <a:t>TestScore </a:t>
            </a:r>
            <a:r>
              <a:rPr sz="2400" dirty="0">
                <a:latin typeface="Verdana"/>
                <a:cs typeface="Verdana"/>
              </a:rPr>
              <a:t>= 650, questo </a:t>
            </a:r>
            <a:r>
              <a:rPr sz="2400" spc="-5" dirty="0">
                <a:latin typeface="Verdana"/>
                <a:cs typeface="Verdana"/>
              </a:rPr>
              <a:t>corrisponde  </a:t>
            </a:r>
            <a:r>
              <a:rPr sz="2400" dirty="0">
                <a:latin typeface="Verdana"/>
                <a:cs typeface="Verdana"/>
              </a:rPr>
              <a:t>a un aumento </a:t>
            </a:r>
            <a:r>
              <a:rPr sz="2400" spc="-5" dirty="0">
                <a:latin typeface="Verdana"/>
                <a:cs typeface="Verdana"/>
              </a:rPr>
              <a:t>di 0,00554</a:t>
            </a:r>
            <a:r>
              <a:rPr sz="2400" spc="-5" dirty="0">
                <a:latin typeface="AoyagiKouzanFontT"/>
                <a:cs typeface="AoyagiKouzanFontT"/>
              </a:rPr>
              <a:t>×</a:t>
            </a:r>
            <a:r>
              <a:rPr sz="2400" spc="-5" dirty="0">
                <a:latin typeface="Verdana"/>
                <a:cs typeface="Verdana"/>
              </a:rPr>
              <a:t>650 </a:t>
            </a:r>
            <a:r>
              <a:rPr sz="2400" dirty="0">
                <a:latin typeface="Verdana"/>
                <a:cs typeface="Verdana"/>
              </a:rPr>
              <a:t>= 3,6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 err="1">
                <a:latin typeface="Verdana"/>
                <a:cs typeface="Verdana"/>
              </a:rPr>
              <a:t>punti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9329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10" dirty="0">
                <a:latin typeface="Verdana"/>
                <a:cs typeface="Verdana"/>
              </a:rPr>
              <a:t>Le specifiche </a:t>
            </a:r>
            <a:r>
              <a:rPr i="0" spc="-5" dirty="0">
                <a:latin typeface="Verdana"/>
                <a:cs typeface="Verdana"/>
              </a:rPr>
              <a:t>log-lineare e</a:t>
            </a:r>
            <a:r>
              <a:rPr i="0" spc="140" dirty="0">
                <a:latin typeface="Verdana"/>
                <a:cs typeface="Verdana"/>
              </a:rPr>
              <a:t> </a:t>
            </a:r>
            <a:r>
              <a:rPr i="0" dirty="0">
                <a:latin typeface="Verdana"/>
                <a:cs typeface="Verdana"/>
              </a:rPr>
              <a:t>log-log: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4999837"/>
            <a:ext cx="7753984" cy="13671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000" i="1" spc="-5" dirty="0">
                <a:latin typeface="Verdana"/>
                <a:cs typeface="Verdana"/>
              </a:rPr>
              <a:t>Notate l’asse</a:t>
            </a:r>
            <a:r>
              <a:rPr sz="2000" i="1" spc="-6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verticale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000" i="1" spc="-5" dirty="0">
                <a:latin typeface="Verdana"/>
                <a:cs typeface="Verdana"/>
              </a:rPr>
              <a:t>Niente </a:t>
            </a:r>
            <a:r>
              <a:rPr sz="2000" i="1" dirty="0">
                <a:latin typeface="Verdana"/>
                <a:cs typeface="Verdana"/>
              </a:rPr>
              <a:t>sembra </a:t>
            </a:r>
            <a:r>
              <a:rPr sz="2000" i="1" spc="-5" dirty="0">
                <a:latin typeface="Verdana"/>
                <a:cs typeface="Verdana"/>
              </a:rPr>
              <a:t>adattarsi </a:t>
            </a:r>
            <a:r>
              <a:rPr sz="2000" i="1" dirty="0">
                <a:latin typeface="Verdana"/>
                <a:cs typeface="Verdana"/>
              </a:rPr>
              <a:t>meglio </a:t>
            </a:r>
            <a:r>
              <a:rPr sz="2000" i="1" spc="-5" dirty="0">
                <a:latin typeface="Verdana"/>
                <a:cs typeface="Verdana"/>
              </a:rPr>
              <a:t>della </a:t>
            </a:r>
            <a:r>
              <a:rPr sz="2000" i="1" dirty="0">
                <a:latin typeface="Verdana"/>
                <a:cs typeface="Verdana"/>
              </a:rPr>
              <a:t>cubica o </a:t>
            </a:r>
            <a:r>
              <a:rPr sz="2000" i="1" spc="-5" dirty="0">
                <a:latin typeface="Verdana"/>
                <a:cs typeface="Verdana"/>
              </a:rPr>
              <a:t>lineare-log,  </a:t>
            </a:r>
            <a:r>
              <a:rPr sz="2000" i="1" dirty="0">
                <a:latin typeface="Verdana"/>
                <a:cs typeface="Verdana"/>
              </a:rPr>
              <a:t>almeno </a:t>
            </a:r>
            <a:r>
              <a:rPr sz="2000" i="1" spc="-5" dirty="0">
                <a:latin typeface="Verdana"/>
                <a:cs typeface="Verdana"/>
              </a:rPr>
              <a:t>in base </a:t>
            </a:r>
            <a:r>
              <a:rPr sz="2000" i="1" dirty="0">
                <a:latin typeface="Verdana"/>
                <a:cs typeface="Verdana"/>
              </a:rPr>
              <a:t>all’aspetto visivo </a:t>
            </a:r>
            <a:r>
              <a:rPr sz="2000" i="1" spc="-5" dirty="0">
                <a:latin typeface="Verdana"/>
                <a:cs typeface="Verdana"/>
              </a:rPr>
              <a:t>(il </a:t>
            </a:r>
            <a:r>
              <a:rPr sz="2000" i="1" dirty="0">
                <a:latin typeface="Verdana"/>
                <a:cs typeface="Verdana"/>
              </a:rPr>
              <a:t>confronto formale è  dificile </a:t>
            </a:r>
            <a:r>
              <a:rPr sz="2000" i="1" spc="-5" dirty="0">
                <a:latin typeface="Verdana"/>
                <a:cs typeface="Verdana"/>
              </a:rPr>
              <a:t>perché le variabili dipendenti</a:t>
            </a:r>
            <a:r>
              <a:rPr sz="2000" i="1" spc="-6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differiscono)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86483" y="1295399"/>
            <a:ext cx="4966716" cy="37856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7184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Riepilogo: trasformazioni</a:t>
            </a:r>
            <a:r>
              <a:rPr i="0" spc="85" dirty="0">
                <a:latin typeface="Verdana"/>
                <a:cs typeface="Verdana"/>
              </a:rPr>
              <a:t> </a:t>
            </a:r>
            <a:r>
              <a:rPr i="0" spc="-5" dirty="0">
                <a:latin typeface="Verdana"/>
                <a:cs typeface="Verdana"/>
              </a:rPr>
              <a:t>logaritmiche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94640" y="1630807"/>
            <a:ext cx="8174990" cy="36426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4500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444500" algn="l"/>
              </a:tabLst>
            </a:pPr>
            <a:r>
              <a:rPr sz="2000" spc="-5" dirty="0">
                <a:latin typeface="Verdana"/>
                <a:cs typeface="Verdana"/>
              </a:rPr>
              <a:t>Tre casi, differiscono in base alla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spc="-5" dirty="0">
                <a:latin typeface="Verdana"/>
                <a:cs typeface="Verdana"/>
              </a:rPr>
              <a:t>alle variabili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e/o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endParaRPr sz="2000" dirty="0">
              <a:latin typeface="Verdana"/>
              <a:cs typeface="Verdana"/>
            </a:endParaRPr>
          </a:p>
          <a:p>
            <a:pPr marL="444500" algn="just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trasformate in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logaritmi.</a:t>
            </a:r>
            <a:endParaRPr sz="2000" dirty="0">
              <a:latin typeface="Verdana"/>
              <a:cs typeface="Verdana"/>
            </a:endParaRPr>
          </a:p>
          <a:p>
            <a:pPr marL="444500" marR="195580" indent="-342900" algn="just">
              <a:lnSpc>
                <a:spcPct val="100000"/>
              </a:lnSpc>
              <a:spcBef>
                <a:spcPts val="1085"/>
              </a:spcBef>
              <a:buChar char="•"/>
              <a:tabLst>
                <a:tab pos="444500" algn="l"/>
              </a:tabLst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test di ipotesi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gli intervalli di affidabilità possono essere  implementati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interpretati </a:t>
            </a:r>
            <a:r>
              <a:rPr sz="2000" dirty="0">
                <a:latin typeface="Verdana"/>
                <a:cs typeface="Verdana"/>
              </a:rPr>
              <a:t>“nel </a:t>
            </a:r>
            <a:r>
              <a:rPr sz="2000" spc="-5" dirty="0">
                <a:latin typeface="Verdana"/>
                <a:cs typeface="Verdana"/>
              </a:rPr>
              <a:t>solito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modo”</a:t>
            </a:r>
            <a:endParaRPr sz="2000" dirty="0">
              <a:latin typeface="Verdana"/>
              <a:cs typeface="Verdana"/>
            </a:endParaRPr>
          </a:p>
          <a:p>
            <a:pPr marL="444500" indent="-342900" algn="just">
              <a:lnSpc>
                <a:spcPct val="100000"/>
              </a:lnSpc>
              <a:spcBef>
                <a:spcPts val="1060"/>
              </a:spcBef>
              <a:buChar char="•"/>
              <a:tabLst>
                <a:tab pos="444500" algn="l"/>
              </a:tabLst>
            </a:pPr>
            <a:r>
              <a:rPr sz="2000" spc="-5" dirty="0">
                <a:latin typeface="Verdana"/>
                <a:cs typeface="Verdana"/>
              </a:rPr>
              <a:t>L’interpretazione di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spc="-5" dirty="0">
                <a:latin typeface="Verdana"/>
                <a:cs typeface="Verdana"/>
              </a:rPr>
              <a:t>differisce </a:t>
            </a:r>
            <a:r>
              <a:rPr sz="2000" dirty="0">
                <a:latin typeface="Verdana"/>
                <a:cs typeface="Verdana"/>
              </a:rPr>
              <a:t>caso </a:t>
            </a:r>
            <a:r>
              <a:rPr sz="2000" spc="-5" dirty="0">
                <a:latin typeface="Verdana"/>
                <a:cs typeface="Verdana"/>
              </a:rPr>
              <a:t>per</a:t>
            </a:r>
            <a:r>
              <a:rPr sz="2000" spc="-3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caso.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50" dirty="0">
              <a:latin typeface="Verdana"/>
              <a:cs typeface="Verdana"/>
            </a:endParaRPr>
          </a:p>
          <a:p>
            <a:pPr marL="106045" marR="30480" indent="-508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scelta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specificazione (forma funzionale) dev’essere  guidata dal ragionamento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quale interpretazione </a:t>
            </a:r>
            <a:r>
              <a:rPr sz="2000" dirty="0">
                <a:latin typeface="Verdana"/>
                <a:cs typeface="Verdana"/>
              </a:rPr>
              <a:t>ha </a:t>
            </a:r>
            <a:r>
              <a:rPr sz="2000" spc="-5" dirty="0">
                <a:latin typeface="Verdana"/>
                <a:cs typeface="Verdana"/>
              </a:rPr>
              <a:t>più </a:t>
            </a:r>
            <a:r>
              <a:rPr sz="2000" dirty="0">
                <a:latin typeface="Verdana"/>
                <a:cs typeface="Verdana"/>
              </a:rPr>
              <a:t>senso  </a:t>
            </a:r>
            <a:r>
              <a:rPr sz="2000" spc="-5" dirty="0">
                <a:latin typeface="Verdana"/>
                <a:cs typeface="Verdana"/>
              </a:rPr>
              <a:t>nella </a:t>
            </a:r>
            <a:r>
              <a:rPr sz="2000" dirty="0">
                <a:latin typeface="Verdana"/>
                <a:cs typeface="Verdana"/>
              </a:rPr>
              <a:t>vostra </a:t>
            </a:r>
            <a:r>
              <a:rPr sz="2000" spc="-5" dirty="0">
                <a:latin typeface="Verdana"/>
                <a:cs typeface="Verdana"/>
              </a:rPr>
              <a:t>applicazione?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da test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dall’analisi grafica dei  valori predetti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45161"/>
            <a:ext cx="8376919" cy="658513"/>
          </a:xfrm>
          <a:prstGeom prst="rect">
            <a:avLst/>
          </a:prstGeom>
        </p:spPr>
        <p:txBody>
          <a:bodyPr vert="horz" wrap="square" lIns="0" tIns="225424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Interazioni tra </a:t>
            </a:r>
            <a:r>
              <a:rPr i="0" spc="-5" dirty="0" err="1">
                <a:latin typeface="Verdana"/>
                <a:cs typeface="Verdana"/>
              </a:rPr>
              <a:t>variabili</a:t>
            </a:r>
            <a:r>
              <a:rPr i="0" spc="-5" dirty="0">
                <a:latin typeface="Verdana"/>
                <a:cs typeface="Verdana"/>
              </a:rPr>
              <a:t> </a:t>
            </a:r>
            <a:r>
              <a:rPr i="0" spc="-5" dirty="0" err="1">
                <a:latin typeface="Verdana"/>
                <a:cs typeface="Verdana"/>
              </a:rPr>
              <a:t>indipendenti</a:t>
            </a:r>
            <a:endParaRPr i="0" spc="-5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7894955" cy="1535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Forse </a:t>
            </a:r>
            <a:r>
              <a:rPr sz="2000" spc="-5" dirty="0">
                <a:latin typeface="Verdana"/>
                <a:cs typeface="Verdana"/>
              </a:rPr>
              <a:t>ridurre la dimensione di </a:t>
            </a:r>
            <a:r>
              <a:rPr sz="2000" dirty="0">
                <a:latin typeface="Verdana"/>
                <a:cs typeface="Verdana"/>
              </a:rPr>
              <a:t>una classe è </a:t>
            </a:r>
            <a:r>
              <a:rPr sz="2000" spc="-5" dirty="0">
                <a:latin typeface="Verdana"/>
                <a:cs typeface="Verdana"/>
              </a:rPr>
              <a:t>più </a:t>
            </a:r>
            <a:r>
              <a:rPr sz="2000" dirty="0">
                <a:latin typeface="Verdana"/>
                <a:cs typeface="Verdana"/>
              </a:rPr>
              <a:t>efficace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in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alcune circostanze che </a:t>
            </a:r>
            <a:r>
              <a:rPr sz="2000" spc="-5" dirty="0">
                <a:latin typeface="Verdana"/>
                <a:cs typeface="Verdana"/>
              </a:rPr>
              <a:t>in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altre…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Forse classi </a:t>
            </a:r>
            <a:r>
              <a:rPr sz="2000" spc="-5" dirty="0">
                <a:latin typeface="Verdana"/>
                <a:cs typeface="Verdana"/>
              </a:rPr>
              <a:t>più piccole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migliori </a:t>
            </a:r>
            <a:r>
              <a:rPr sz="2000" dirty="0">
                <a:latin typeface="Verdana"/>
                <a:cs typeface="Verdana"/>
              </a:rPr>
              <a:t>se ci sono </a:t>
            </a:r>
            <a:r>
              <a:rPr sz="2000" spc="-5" dirty="0">
                <a:latin typeface="Verdana"/>
                <a:cs typeface="Verdana"/>
              </a:rPr>
              <a:t>molti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allievi 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di madrelingua,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richiedono </a:t>
            </a:r>
            <a:r>
              <a:rPr sz="2000" dirty="0">
                <a:latin typeface="Verdana"/>
                <a:cs typeface="Verdana"/>
              </a:rPr>
              <a:t>attenzioni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individuali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3429380"/>
            <a:ext cx="1644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•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2889" y="3429380"/>
            <a:ext cx="30327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può dipendere da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PctEL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040" y="3197090"/>
            <a:ext cx="2529840" cy="378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000" spc="-7" baseline="-41666" dirty="0">
                <a:latin typeface="Verdana"/>
                <a:cs typeface="Verdana"/>
              </a:rPr>
              <a:t>Ovvero,</a:t>
            </a:r>
            <a:r>
              <a:rPr sz="3000" spc="397" baseline="-41666" dirty="0">
                <a:latin typeface="Verdana"/>
                <a:cs typeface="Verdana"/>
              </a:rPr>
              <a:t> </a:t>
            </a:r>
            <a:r>
              <a:rPr sz="2300" spc="-15" dirty="0">
                <a:latin typeface="Symbol"/>
                <a:cs typeface="Symbol"/>
              </a:rPr>
              <a:t></a:t>
            </a:r>
            <a:r>
              <a:rPr sz="2300" i="1" spc="-15" dirty="0">
                <a:latin typeface="Times New Roman"/>
                <a:cs typeface="Times New Roman"/>
              </a:rPr>
              <a:t>TestScore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86520" y="3611408"/>
            <a:ext cx="689610" cy="378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00" spc="-15" dirty="0">
                <a:latin typeface="Symbol"/>
                <a:cs typeface="Symbol"/>
              </a:rPr>
              <a:t></a:t>
            </a:r>
            <a:r>
              <a:rPr sz="2300" i="1" dirty="0">
                <a:latin typeface="Times New Roman"/>
                <a:cs typeface="Times New Roman"/>
              </a:rPr>
              <a:t>S</a:t>
            </a:r>
            <a:r>
              <a:rPr sz="2300" i="1" spc="-35" dirty="0">
                <a:latin typeface="Times New Roman"/>
                <a:cs typeface="Times New Roman"/>
              </a:rPr>
              <a:t>T</a:t>
            </a:r>
            <a:r>
              <a:rPr sz="2300" i="1" spc="20" dirty="0">
                <a:latin typeface="Times New Roman"/>
                <a:cs typeface="Times New Roman"/>
              </a:rPr>
              <a:t>R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6957" y="3615260"/>
            <a:ext cx="1337945" cy="0"/>
          </a:xfrm>
          <a:custGeom>
            <a:avLst/>
            <a:gdLst/>
            <a:ahLst/>
            <a:cxnLst/>
            <a:rect l="l" t="t" r="r" b="b"/>
            <a:pathLst>
              <a:path w="1337945">
                <a:moveTo>
                  <a:pt x="0" y="0"/>
                </a:moveTo>
                <a:lnTo>
                  <a:pt x="1337848" y="0"/>
                </a:lnTo>
              </a:path>
            </a:pathLst>
          </a:custGeom>
          <a:ln w="1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74908" y="4001515"/>
            <a:ext cx="361950" cy="3746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250" spc="10" dirty="0">
                <a:latin typeface="Symbol"/>
                <a:cs typeface="Symbol"/>
              </a:rPr>
              <a:t></a:t>
            </a:r>
            <a:r>
              <a:rPr sz="2250" i="1" spc="5" dirty="0">
                <a:latin typeface="Times New Roman"/>
                <a:cs typeface="Times New Roman"/>
              </a:rPr>
              <a:t>Y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140" y="4216677"/>
            <a:ext cx="5728335" cy="3746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35"/>
              </a:spcBef>
              <a:buChar char="•"/>
              <a:tabLst>
                <a:tab pos="380365" algn="l"/>
                <a:tab pos="381000" algn="l"/>
                <a:tab pos="3074670" algn="l"/>
              </a:tabLst>
            </a:pPr>
            <a:r>
              <a:rPr sz="2000" spc="-5" dirty="0">
                <a:latin typeface="Verdana"/>
                <a:cs typeface="Verdana"/>
              </a:rPr>
              <a:t>Più in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generale,</a:t>
            </a:r>
            <a:r>
              <a:rPr sz="2000" spc="220" dirty="0">
                <a:latin typeface="Verdana"/>
                <a:cs typeface="Verdana"/>
              </a:rPr>
              <a:t> </a:t>
            </a:r>
            <a:r>
              <a:rPr sz="3375" spc="7" baseline="-38271" dirty="0">
                <a:latin typeface="Symbol"/>
                <a:cs typeface="Symbol"/>
              </a:rPr>
              <a:t></a:t>
            </a:r>
            <a:r>
              <a:rPr sz="3375" i="1" spc="7" baseline="-38271" dirty="0">
                <a:latin typeface="Times New Roman"/>
                <a:cs typeface="Times New Roman"/>
              </a:rPr>
              <a:t>X	</a:t>
            </a:r>
            <a:r>
              <a:rPr sz="2000" spc="-5" dirty="0">
                <a:latin typeface="Verdana"/>
                <a:cs typeface="Verdana"/>
              </a:rPr>
              <a:t>può dipendere da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endParaRPr sz="1950" baseline="-21367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5440" y="4629846"/>
            <a:ext cx="7628890" cy="11430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1819910" algn="ctr">
              <a:lnSpc>
                <a:spcPct val="100000"/>
              </a:lnSpc>
              <a:spcBef>
                <a:spcPts val="125"/>
              </a:spcBef>
            </a:pPr>
            <a:r>
              <a:rPr sz="1300" spc="5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spcBef>
                <a:spcPts val="130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spc="-5" dirty="0">
                <a:latin typeface="Verdana"/>
                <a:cs typeface="Verdana"/>
              </a:rPr>
              <a:t>Come modellare queste “interazioni” tra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e</a:t>
            </a:r>
            <a:r>
              <a:rPr sz="2000" spc="-27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spc="5" dirty="0">
                <a:latin typeface="Verdana"/>
                <a:cs typeface="Verdana"/>
              </a:rPr>
              <a:t>?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2280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spc="-5" dirty="0">
                <a:latin typeface="Verdana"/>
                <a:cs typeface="Verdana"/>
              </a:rPr>
              <a:t>Consideriamo prima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i="1" spc="-5" dirty="0">
                <a:latin typeface="Verdana"/>
                <a:cs typeface="Verdana"/>
              </a:rPr>
              <a:t>binarie</a:t>
            </a:r>
            <a:r>
              <a:rPr sz="2000" spc="-5" dirty="0">
                <a:latin typeface="Verdana"/>
                <a:cs typeface="Verdana"/>
              </a:rPr>
              <a:t>, poi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i="1" spc="5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continue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21486" y="4414628"/>
            <a:ext cx="492125" cy="0"/>
          </a:xfrm>
          <a:custGeom>
            <a:avLst/>
            <a:gdLst/>
            <a:ahLst/>
            <a:cxnLst/>
            <a:rect l="l" t="t" r="r" b="b"/>
            <a:pathLst>
              <a:path w="492125">
                <a:moveTo>
                  <a:pt x="0" y="0"/>
                </a:moveTo>
                <a:lnTo>
                  <a:pt x="491646" y="0"/>
                </a:lnTo>
              </a:path>
            </a:pathLst>
          </a:custGeom>
          <a:ln w="145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8085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(a) Interazioni tra due variabili</a:t>
            </a:r>
            <a:r>
              <a:rPr i="0" spc="150" dirty="0">
                <a:latin typeface="Verdana"/>
                <a:cs typeface="Verdana"/>
              </a:rPr>
              <a:t> </a:t>
            </a:r>
            <a:r>
              <a:rPr i="0" spc="-10" dirty="0">
                <a:latin typeface="Verdana"/>
                <a:cs typeface="Verdana"/>
              </a:rPr>
              <a:t>binarie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1626234"/>
            <a:ext cx="7912100" cy="4491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5925" algn="ctr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D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0" dirty="0">
                <a:latin typeface="Verdana"/>
                <a:cs typeface="Verdana"/>
              </a:rPr>
              <a:t>D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63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endParaRPr sz="2400" baseline="-20833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5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buFont typeface="Verdana"/>
              <a:buChar char="•"/>
              <a:tabLst>
                <a:tab pos="405765" algn="l"/>
                <a:tab pos="406400" algn="l"/>
              </a:tabLst>
            </a:pPr>
            <a:r>
              <a:rPr sz="2400" i="1" dirty="0">
                <a:latin typeface="Verdana"/>
                <a:cs typeface="Verdana"/>
              </a:rPr>
              <a:t>D</a:t>
            </a:r>
            <a:r>
              <a:rPr sz="2400" baseline="-20833" dirty="0">
                <a:latin typeface="Verdana"/>
                <a:cs typeface="Verdana"/>
              </a:rPr>
              <a:t>1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spc="-7" baseline="-20833" dirty="0">
                <a:latin typeface="Verdana"/>
                <a:cs typeface="Verdana"/>
              </a:rPr>
              <a:t>2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sono</a:t>
            </a:r>
            <a:r>
              <a:rPr sz="2400" spc="-2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binarie</a:t>
            </a:r>
            <a:endParaRPr sz="2400">
              <a:latin typeface="Verdana"/>
              <a:cs typeface="Verdana"/>
            </a:endParaRPr>
          </a:p>
          <a:p>
            <a:pPr marL="406400" marR="55880" indent="-342900">
              <a:lnSpc>
                <a:spcPct val="100800"/>
              </a:lnSpc>
              <a:spcBef>
                <a:spcPts val="509"/>
              </a:spcBef>
              <a:buFont typeface="Arial Black"/>
              <a:buChar char="•"/>
              <a:tabLst>
                <a:tab pos="405765" algn="l"/>
                <a:tab pos="406400" algn="l"/>
              </a:tabLst>
            </a:pP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1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l’effetto </a:t>
            </a:r>
            <a:r>
              <a:rPr sz="2400" dirty="0">
                <a:latin typeface="Verdana"/>
                <a:cs typeface="Verdana"/>
              </a:rPr>
              <a:t>che si ha cambiando </a:t>
            </a: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=0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=1. 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questa </a:t>
            </a:r>
            <a:r>
              <a:rPr sz="2400" spc="-5" dirty="0">
                <a:latin typeface="Verdana"/>
                <a:cs typeface="Verdana"/>
              </a:rPr>
              <a:t>specificazione, </a:t>
            </a:r>
            <a:r>
              <a:rPr sz="2400" i="1" dirty="0">
                <a:latin typeface="Verdana"/>
                <a:cs typeface="Verdana"/>
              </a:rPr>
              <a:t>questo </a:t>
            </a:r>
            <a:r>
              <a:rPr sz="2400" i="1" spc="-5" dirty="0">
                <a:latin typeface="Verdana"/>
                <a:cs typeface="Verdana"/>
              </a:rPr>
              <a:t>effetto </a:t>
            </a:r>
            <a:r>
              <a:rPr sz="2400" i="1" dirty="0">
                <a:latin typeface="Verdana"/>
                <a:cs typeface="Verdana"/>
              </a:rPr>
              <a:t>non  </a:t>
            </a:r>
            <a:r>
              <a:rPr sz="2400" i="1" spc="-5" dirty="0">
                <a:latin typeface="Verdana"/>
                <a:cs typeface="Verdana"/>
              </a:rPr>
              <a:t>dipende dal valore di</a:t>
            </a:r>
            <a:r>
              <a:rPr sz="2400" i="1" spc="5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spc="-7" baseline="-20833" dirty="0">
                <a:latin typeface="Verdana"/>
                <a:cs typeface="Verdana"/>
              </a:rPr>
              <a:t>2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406400" marR="59055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406400" algn="l"/>
              </a:tabLst>
            </a:pP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dirty="0">
                <a:latin typeface="Verdana"/>
                <a:cs typeface="Verdana"/>
              </a:rPr>
              <a:t>far sì che </a:t>
            </a:r>
            <a:r>
              <a:rPr sz="2400" spc="-5" dirty="0">
                <a:latin typeface="Verdana"/>
                <a:cs typeface="Verdana"/>
              </a:rPr>
              <a:t>la modifica di </a:t>
            </a: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spc="-5" dirty="0">
                <a:latin typeface="Verdana"/>
                <a:cs typeface="Verdana"/>
              </a:rPr>
              <a:t>dipenda </a:t>
            </a:r>
            <a:r>
              <a:rPr sz="2400" dirty="0">
                <a:latin typeface="Verdana"/>
                <a:cs typeface="Verdana"/>
              </a:rPr>
              <a:t>da </a:t>
            </a: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spc="-7" baseline="-20833" dirty="0">
                <a:latin typeface="Verdana"/>
                <a:cs typeface="Verdana"/>
              </a:rPr>
              <a:t>2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dirty="0">
                <a:latin typeface="Verdana"/>
                <a:cs typeface="Verdana"/>
              </a:rPr>
              <a:t>si  </a:t>
            </a:r>
            <a:r>
              <a:rPr sz="2400" spc="-10" dirty="0">
                <a:latin typeface="Verdana"/>
                <a:cs typeface="Verdana"/>
              </a:rPr>
              <a:t>inserisce </a:t>
            </a:r>
            <a:r>
              <a:rPr sz="2400" spc="-5" dirty="0">
                <a:latin typeface="Verdana"/>
                <a:cs typeface="Verdana"/>
              </a:rPr>
              <a:t>il </a:t>
            </a:r>
            <a:r>
              <a:rPr sz="2400" dirty="0">
                <a:latin typeface="Verdana"/>
                <a:cs typeface="Verdana"/>
              </a:rPr>
              <a:t>“termine </a:t>
            </a:r>
            <a:r>
              <a:rPr sz="2400" spc="-5" dirty="0">
                <a:latin typeface="Verdana"/>
                <a:cs typeface="Verdana"/>
              </a:rPr>
              <a:t>d’interazione” </a:t>
            </a: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AoyagiKouzanFontT"/>
                <a:cs typeface="AoyagiKouzanFontT"/>
              </a:rPr>
              <a:t>×</a:t>
            </a: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spc="-7" baseline="-20833" dirty="0">
                <a:latin typeface="Verdana"/>
                <a:cs typeface="Verdana"/>
              </a:rPr>
              <a:t>2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come  </a:t>
            </a:r>
            <a:r>
              <a:rPr sz="2400" spc="-10" dirty="0">
                <a:latin typeface="Verdana"/>
                <a:cs typeface="Verdana"/>
              </a:rPr>
              <a:t>regressore: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50">
              <a:latin typeface="Verdana"/>
              <a:cs typeface="Verdana"/>
            </a:endParaRPr>
          </a:p>
          <a:p>
            <a:pPr marL="417830" algn="ctr">
              <a:lnSpc>
                <a:spcPct val="100000"/>
              </a:lnSpc>
              <a:spcBef>
                <a:spcPts val="5"/>
              </a:spcBef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D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0" dirty="0">
                <a:latin typeface="Verdana"/>
                <a:cs typeface="Verdana"/>
              </a:rPr>
              <a:t>D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5" dirty="0">
                <a:latin typeface="Arial"/>
                <a:cs typeface="Arial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3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AoyagiKouzanFontT"/>
                <a:cs typeface="AoyagiKouzanFontT"/>
              </a:rPr>
              <a:t>×</a:t>
            </a: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spc="-7" baseline="-20833" dirty="0">
                <a:latin typeface="Verdana"/>
                <a:cs typeface="Verdana"/>
              </a:rPr>
              <a:t>2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61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endParaRPr sz="2400" baseline="-20833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5424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0" spc="-10" dirty="0">
                <a:latin typeface="Verdana"/>
                <a:cs typeface="Verdana"/>
              </a:rPr>
              <a:t>(b) </a:t>
            </a:r>
            <a:r>
              <a:rPr i="0" spc="-5" dirty="0">
                <a:latin typeface="Verdana"/>
                <a:cs typeface="Verdana"/>
              </a:rPr>
              <a:t>Interazioni tra variabili </a:t>
            </a:r>
            <a:r>
              <a:rPr i="0" spc="-10" dirty="0">
                <a:latin typeface="Verdana"/>
                <a:cs typeface="Verdana"/>
              </a:rPr>
              <a:t>continue </a:t>
            </a:r>
            <a:r>
              <a:rPr i="0" spc="-5" dirty="0">
                <a:latin typeface="Verdana"/>
                <a:cs typeface="Verdana"/>
              </a:rPr>
              <a:t>e  binarie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1626234"/>
            <a:ext cx="8085455" cy="4583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840" algn="ctr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D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34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endParaRPr sz="2400" baseline="-20833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5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buFont typeface="Verdana"/>
              <a:buChar char="•"/>
              <a:tabLst>
                <a:tab pos="405765" algn="l"/>
                <a:tab pos="406400" algn="l"/>
              </a:tabLst>
            </a:pP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binaria,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è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continua</a:t>
            </a:r>
            <a:endParaRPr sz="2400">
              <a:latin typeface="Verdana"/>
              <a:cs typeface="Verdana"/>
            </a:endParaRPr>
          </a:p>
          <a:p>
            <a:pPr marL="406400" indent="-342900">
              <a:lnSpc>
                <a:spcPts val="2855"/>
              </a:lnSpc>
              <a:spcBef>
                <a:spcPts val="1780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Verdana"/>
                <a:cs typeface="Verdana"/>
              </a:rPr>
              <a:t>Come specificato prima, </a:t>
            </a:r>
            <a:r>
              <a:rPr sz="2400" spc="-10" dirty="0">
                <a:latin typeface="Verdana"/>
                <a:cs typeface="Verdana"/>
              </a:rPr>
              <a:t>l’effetto </a:t>
            </a:r>
            <a:r>
              <a:rPr sz="2400" dirty="0">
                <a:latin typeface="Verdana"/>
                <a:cs typeface="Verdana"/>
              </a:rPr>
              <a:t>su </a:t>
            </a:r>
            <a:r>
              <a:rPr sz="2400" i="1" dirty="0">
                <a:latin typeface="Verdana"/>
                <a:cs typeface="Verdana"/>
              </a:rPr>
              <a:t>Y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X</a:t>
            </a:r>
            <a:endParaRPr sz="2400">
              <a:latin typeface="Verdana"/>
              <a:cs typeface="Verdana"/>
            </a:endParaRPr>
          </a:p>
          <a:p>
            <a:pPr marL="342900" algn="ctr">
              <a:lnSpc>
                <a:spcPts val="2855"/>
              </a:lnSpc>
            </a:pPr>
            <a:r>
              <a:rPr sz="2400" spc="-5" dirty="0">
                <a:latin typeface="Verdana"/>
                <a:cs typeface="Verdana"/>
              </a:rPr>
              <a:t>(tenendo costante </a:t>
            </a: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spc="-10" dirty="0">
                <a:latin typeface="Verdana"/>
                <a:cs typeface="Verdana"/>
              </a:rPr>
              <a:t>, </a:t>
            </a:r>
            <a:r>
              <a:rPr sz="2400" dirty="0">
                <a:latin typeface="Verdana"/>
                <a:cs typeface="Verdana"/>
              </a:rPr>
              <a:t>che non </a:t>
            </a:r>
            <a:r>
              <a:rPr sz="2400" spc="-5" dirty="0">
                <a:latin typeface="Verdana"/>
                <a:cs typeface="Verdana"/>
              </a:rPr>
              <a:t>dipende da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D</a:t>
            </a:r>
            <a:endParaRPr sz="2400">
              <a:latin typeface="Verdana"/>
              <a:cs typeface="Verdana"/>
            </a:endParaRPr>
          </a:p>
          <a:p>
            <a:pPr marL="406400" marR="189865" indent="-342900">
              <a:lnSpc>
                <a:spcPct val="100000"/>
              </a:lnSpc>
              <a:spcBef>
                <a:spcPts val="1825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dirty="0">
                <a:latin typeface="Verdana"/>
                <a:cs typeface="Verdana"/>
              </a:rPr>
              <a:t>far sì che </a:t>
            </a:r>
            <a:r>
              <a:rPr sz="2400" spc="-10" dirty="0">
                <a:latin typeface="Verdana"/>
                <a:cs typeface="Verdana"/>
              </a:rPr>
              <a:t>l’effetto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i="1" spc="-5" dirty="0">
                <a:latin typeface="Verdana"/>
                <a:cs typeface="Verdana"/>
              </a:rPr>
              <a:t>dipenda da </a:t>
            </a:r>
            <a:r>
              <a:rPr sz="2400" i="1" dirty="0">
                <a:latin typeface="Verdana"/>
                <a:cs typeface="Verdana"/>
              </a:rPr>
              <a:t>D</a:t>
            </a:r>
            <a:r>
              <a:rPr sz="2400" dirty="0">
                <a:latin typeface="Verdana"/>
                <a:cs typeface="Verdana"/>
              </a:rPr>
              <a:t>,  </a:t>
            </a:r>
            <a:r>
              <a:rPr sz="2400" spc="-10" dirty="0">
                <a:latin typeface="Verdana"/>
                <a:cs typeface="Verdana"/>
              </a:rPr>
              <a:t>includiamo </a:t>
            </a:r>
            <a:r>
              <a:rPr sz="2400" spc="-5" dirty="0">
                <a:latin typeface="Verdana"/>
                <a:cs typeface="Verdana"/>
              </a:rPr>
              <a:t>il </a:t>
            </a:r>
            <a:r>
              <a:rPr sz="2400" dirty="0">
                <a:latin typeface="Verdana"/>
                <a:cs typeface="Verdana"/>
              </a:rPr>
              <a:t>“termine </a:t>
            </a:r>
            <a:r>
              <a:rPr sz="2400" spc="-5" dirty="0">
                <a:latin typeface="Verdana"/>
                <a:cs typeface="Verdana"/>
              </a:rPr>
              <a:t>d’interazione” </a:t>
            </a: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AoyagiKouzanFontT"/>
                <a:cs typeface="AoyagiKouzanFontT"/>
              </a:rPr>
              <a:t>×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come  </a:t>
            </a:r>
            <a:r>
              <a:rPr sz="2400" spc="-10" dirty="0">
                <a:latin typeface="Verdana"/>
                <a:cs typeface="Verdana"/>
              </a:rPr>
              <a:t>regressore: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250">
              <a:latin typeface="Verdana"/>
              <a:cs typeface="Verdana"/>
            </a:endParaRPr>
          </a:p>
          <a:p>
            <a:pPr marL="242570" algn="ctr">
              <a:lnSpc>
                <a:spcPct val="100000"/>
              </a:lnSpc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D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5" dirty="0">
                <a:latin typeface="Arial"/>
                <a:cs typeface="Arial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3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D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AoyagiKouzanFontT"/>
                <a:cs typeface="AoyagiKouzanFontT"/>
              </a:rPr>
              <a:t>×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34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endParaRPr sz="2400" baseline="-20833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8115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10" dirty="0">
                <a:latin typeface="Verdana"/>
                <a:cs typeface="Verdana"/>
              </a:rPr>
              <a:t>(c) </a:t>
            </a:r>
            <a:r>
              <a:rPr i="0" spc="-5" dirty="0">
                <a:latin typeface="Verdana"/>
                <a:cs typeface="Verdana"/>
              </a:rPr>
              <a:t>Interazioni tra </a:t>
            </a:r>
            <a:r>
              <a:rPr i="0" spc="-10" dirty="0">
                <a:latin typeface="Verdana"/>
                <a:cs typeface="Verdana"/>
              </a:rPr>
              <a:t>due </a:t>
            </a:r>
            <a:r>
              <a:rPr i="0" spc="-5" dirty="0">
                <a:latin typeface="Verdana"/>
                <a:cs typeface="Verdana"/>
              </a:rPr>
              <a:t>variabili</a:t>
            </a:r>
            <a:r>
              <a:rPr i="0" spc="175" dirty="0">
                <a:latin typeface="Verdana"/>
                <a:cs typeface="Verdana"/>
              </a:rPr>
              <a:t> </a:t>
            </a:r>
            <a:r>
              <a:rPr i="0" spc="-10" dirty="0">
                <a:latin typeface="Verdana"/>
                <a:cs typeface="Verdana"/>
              </a:rPr>
              <a:t>continue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1626234"/>
            <a:ext cx="8214359" cy="4199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" algn="ctr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65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endParaRPr sz="2400" baseline="-20833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5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buFont typeface="Verdana"/>
              <a:buChar char="•"/>
              <a:tabLst>
                <a:tab pos="405765" algn="l"/>
                <a:tab pos="406400" algn="l"/>
              </a:tabLst>
            </a:pPr>
            <a:r>
              <a:rPr sz="2400" i="1" dirty="0">
                <a:latin typeface="Verdana"/>
                <a:cs typeface="Verdana"/>
              </a:rPr>
              <a:t>X</a:t>
            </a:r>
            <a:r>
              <a:rPr sz="2400" baseline="-20833" dirty="0">
                <a:latin typeface="Verdana"/>
                <a:cs typeface="Verdana"/>
              </a:rPr>
              <a:t>1</a:t>
            </a:r>
            <a:r>
              <a:rPr sz="2400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2 </a:t>
            </a:r>
            <a:r>
              <a:rPr sz="2400" spc="-5" dirty="0">
                <a:latin typeface="Verdana"/>
                <a:cs typeface="Verdana"/>
              </a:rPr>
              <a:t>sono</a:t>
            </a:r>
            <a:r>
              <a:rPr sz="2400" spc="-23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continue</a:t>
            </a:r>
            <a:endParaRPr sz="24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Verdana"/>
                <a:cs typeface="Verdana"/>
              </a:rPr>
              <a:t>Come specificato, </a:t>
            </a:r>
            <a:r>
              <a:rPr sz="2400" spc="-10" dirty="0">
                <a:latin typeface="Verdana"/>
                <a:cs typeface="Verdana"/>
              </a:rPr>
              <a:t>l’effetto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1 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dipende da</a:t>
            </a:r>
            <a:r>
              <a:rPr sz="2400" spc="-7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2</a:t>
            </a:r>
            <a:endParaRPr sz="2400" baseline="-20833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Verdana"/>
                <a:cs typeface="Verdana"/>
              </a:rPr>
              <a:t>Come specificato, </a:t>
            </a:r>
            <a:r>
              <a:rPr sz="2400" spc="-10" dirty="0">
                <a:latin typeface="Verdana"/>
                <a:cs typeface="Verdana"/>
              </a:rPr>
              <a:t>l’effetto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2 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dipende da</a:t>
            </a:r>
            <a:r>
              <a:rPr sz="2400" spc="-7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endParaRPr sz="2400" baseline="-20833">
              <a:latin typeface="Verdana"/>
              <a:cs typeface="Verdana"/>
            </a:endParaRPr>
          </a:p>
          <a:p>
            <a:pPr marL="406400" marR="85725" indent="-342900">
              <a:lnSpc>
                <a:spcPct val="100099"/>
              </a:lnSpc>
              <a:spcBef>
                <a:spcPts val="575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Verdana"/>
                <a:cs typeface="Verdana"/>
              </a:rPr>
              <a:t>Per far </a:t>
            </a:r>
            <a:r>
              <a:rPr sz="2400" dirty="0">
                <a:latin typeface="Verdana"/>
                <a:cs typeface="Verdana"/>
              </a:rPr>
              <a:t>sì che </a:t>
            </a:r>
            <a:r>
              <a:rPr sz="2400" spc="-10" dirty="0">
                <a:latin typeface="Verdana"/>
                <a:cs typeface="Verdana"/>
              </a:rPr>
              <a:t>l’effetto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spc="-5" dirty="0">
                <a:latin typeface="Verdana"/>
                <a:cs typeface="Verdana"/>
              </a:rPr>
              <a:t>dipenda da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2</a:t>
            </a:r>
            <a:r>
              <a:rPr sz="2400" spc="-5" dirty="0">
                <a:latin typeface="Verdana"/>
                <a:cs typeface="Verdana"/>
              </a:rPr>
              <a:t>,  </a:t>
            </a:r>
            <a:r>
              <a:rPr sz="2400" spc="-10" dirty="0">
                <a:latin typeface="Verdana"/>
                <a:cs typeface="Verdana"/>
              </a:rPr>
              <a:t>includiamo </a:t>
            </a:r>
            <a:r>
              <a:rPr sz="2400" spc="-5" dirty="0">
                <a:latin typeface="Verdana"/>
                <a:cs typeface="Verdana"/>
              </a:rPr>
              <a:t>il </a:t>
            </a:r>
            <a:r>
              <a:rPr sz="2400" dirty="0">
                <a:latin typeface="Verdana"/>
                <a:cs typeface="Verdana"/>
              </a:rPr>
              <a:t>“termine </a:t>
            </a:r>
            <a:r>
              <a:rPr sz="2400" spc="-5" dirty="0">
                <a:latin typeface="Verdana"/>
                <a:cs typeface="Verdana"/>
              </a:rPr>
              <a:t>d’interazione”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AoyagiKouzanFontT"/>
                <a:cs typeface="AoyagiKouzanFontT"/>
              </a:rPr>
              <a:t>×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2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come  </a:t>
            </a:r>
            <a:r>
              <a:rPr sz="2400" spc="-10" dirty="0">
                <a:latin typeface="Verdana"/>
                <a:cs typeface="Verdana"/>
              </a:rPr>
              <a:t>regressore: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300">
              <a:latin typeface="Verdana"/>
              <a:cs typeface="Verdana"/>
            </a:endParaRPr>
          </a:p>
          <a:p>
            <a:pPr marL="115570" algn="ctr">
              <a:lnSpc>
                <a:spcPct val="100000"/>
              </a:lnSpc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5" dirty="0">
                <a:latin typeface="Arial"/>
                <a:cs typeface="Arial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3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AoyagiKouzanFontT"/>
                <a:cs typeface="AoyagiKouzanFontT"/>
              </a:rPr>
              <a:t>×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2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64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endParaRPr sz="2400" baseline="-20833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318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Esempio</a:t>
            </a:r>
            <a:r>
              <a:rPr i="0" spc="-5" dirty="0">
                <a:latin typeface="Verdana"/>
                <a:cs typeface="Verdana"/>
              </a:rPr>
              <a:t>: </a:t>
            </a:r>
            <a:r>
              <a:rPr spc="-5" dirty="0"/>
              <a:t>TestScore, </a:t>
            </a:r>
            <a:r>
              <a:rPr spc="-10" dirty="0"/>
              <a:t>STR,</a:t>
            </a:r>
            <a:r>
              <a:rPr spc="35" dirty="0"/>
              <a:t> </a:t>
            </a:r>
            <a:r>
              <a:rPr spc="-5" dirty="0"/>
              <a:t>PctEL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17294" y="1576552"/>
            <a:ext cx="7153275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670" marR="5080" indent="-268605">
              <a:lnSpc>
                <a:spcPct val="119000"/>
              </a:lnSpc>
              <a:spcBef>
                <a:spcPts val="100"/>
              </a:spcBef>
              <a:tabLst>
                <a:tab pos="1533525" algn="l"/>
                <a:tab pos="3054350" algn="l"/>
                <a:tab pos="4575810" algn="l"/>
              </a:tabLst>
            </a:pPr>
            <a:r>
              <a:rPr sz="2000" dirty="0">
                <a:latin typeface="Verdana"/>
                <a:cs typeface="Verdana"/>
              </a:rPr>
              <a:t>= 686,3 – 1,12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dirty="0">
                <a:latin typeface="Verdana"/>
                <a:cs typeface="Verdana"/>
              </a:rPr>
              <a:t>– 0,67</a:t>
            </a:r>
            <a:r>
              <a:rPr sz="2000" i="1" dirty="0">
                <a:latin typeface="Verdana"/>
                <a:cs typeface="Verdana"/>
              </a:rPr>
              <a:t>PctEL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0,0012(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2000" dirty="0">
                <a:latin typeface="AoyagiKouzanFontT"/>
                <a:cs typeface="AoyagiKouzanFontT"/>
              </a:rPr>
              <a:t>×</a:t>
            </a:r>
            <a:r>
              <a:rPr sz="2000" i="1" dirty="0">
                <a:latin typeface="Verdana"/>
                <a:cs typeface="Verdana"/>
              </a:rPr>
              <a:t>PctEL</a:t>
            </a:r>
            <a:r>
              <a:rPr sz="2000" dirty="0">
                <a:latin typeface="Verdana"/>
                <a:cs typeface="Verdana"/>
              </a:rPr>
              <a:t>),  </a:t>
            </a:r>
            <a:r>
              <a:rPr sz="2000" spc="-5" dirty="0">
                <a:latin typeface="Verdana"/>
                <a:cs typeface="Verdana"/>
              </a:rPr>
              <a:t>(11,8)	(0,59)	(0,37)	(0,019)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2727782"/>
            <a:ext cx="817499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L’effetto stimato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riduzione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dimensione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classe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lineare, perché </a:t>
            </a:r>
            <a:r>
              <a:rPr sz="2000" spc="-1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dimensione dell’effetto </a:t>
            </a:r>
            <a:r>
              <a:rPr sz="2000" dirty="0">
                <a:latin typeface="Verdana"/>
                <a:cs typeface="Verdana"/>
              </a:rPr>
              <a:t>stesso </a:t>
            </a:r>
            <a:r>
              <a:rPr sz="2000" spc="-5" dirty="0">
                <a:latin typeface="Verdana"/>
                <a:cs typeface="Verdana"/>
              </a:rPr>
              <a:t>dipende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3337940"/>
            <a:ext cx="8318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spc="-5" dirty="0">
                <a:latin typeface="Verdana"/>
                <a:cs typeface="Verdana"/>
              </a:rPr>
              <a:t>Pct</a:t>
            </a:r>
            <a:r>
              <a:rPr sz="2000" i="1" spc="10" dirty="0">
                <a:latin typeface="Verdana"/>
                <a:cs typeface="Verdana"/>
              </a:rPr>
              <a:t>E</a:t>
            </a:r>
            <a:r>
              <a:rPr sz="2000" i="1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74391" y="3931996"/>
            <a:ext cx="30391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–1,12 </a:t>
            </a:r>
            <a:r>
              <a:rPr sz="2000" spc="5" dirty="0">
                <a:latin typeface="Verdana"/>
                <a:cs typeface="Verdana"/>
              </a:rPr>
              <a:t>+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0,0012</a:t>
            </a:r>
            <a:r>
              <a:rPr sz="2000" i="1" dirty="0">
                <a:latin typeface="Verdana"/>
                <a:cs typeface="Verdana"/>
              </a:rPr>
              <a:t>PctEL</a:t>
            </a:r>
            <a:endParaRPr sz="2000">
              <a:latin typeface="Verdana"/>
              <a:cs typeface="Verdan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62000" y="4347971"/>
          <a:ext cx="6927850" cy="1796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7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5"/>
                        </a:spcBef>
                      </a:pPr>
                      <a:r>
                        <a:rPr sz="2600" b="1" i="1" dirty="0">
                          <a:latin typeface="Times New Roman"/>
                          <a:cs typeface="Times New Roman"/>
                        </a:rPr>
                        <a:t>PctEL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28003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3085"/>
                        </a:lnSpc>
                      </a:pPr>
                      <a:r>
                        <a:rPr sz="2600" spc="-20" dirty="0">
                          <a:latin typeface="Symbol"/>
                          <a:cs typeface="Symbol"/>
                        </a:rPr>
                        <a:t></a:t>
                      </a:r>
                      <a:r>
                        <a:rPr sz="2600" i="1" spc="-20" dirty="0">
                          <a:latin typeface="Times New Roman"/>
                          <a:cs typeface="Times New Roman"/>
                        </a:rPr>
                        <a:t>TestScore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R="8318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2600" spc="-15" dirty="0">
                          <a:latin typeface="Symbol"/>
                          <a:cs typeface="Symbol"/>
                        </a:rPr>
                        <a:t></a:t>
                      </a:r>
                      <a:r>
                        <a:rPr sz="2600" i="1" spc="-15" dirty="0">
                          <a:latin typeface="Times New Roman"/>
                          <a:cs typeface="Times New Roman"/>
                        </a:rPr>
                        <a:t>STR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–1,12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9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20%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–1,12+0,0012</a:t>
                      </a:r>
                      <a:r>
                        <a:rPr sz="2400" dirty="0">
                          <a:latin typeface="AoyagiKouzanFontT"/>
                          <a:cs typeface="AoyagiKouzanFontT"/>
                        </a:rPr>
                        <a:t>×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20 =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–1,10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4451320" y="4802289"/>
            <a:ext cx="1507490" cy="0"/>
          </a:xfrm>
          <a:custGeom>
            <a:avLst/>
            <a:gdLst/>
            <a:ahLst/>
            <a:cxnLst/>
            <a:rect l="l" t="t" r="r" b="b"/>
            <a:pathLst>
              <a:path w="1507489">
                <a:moveTo>
                  <a:pt x="0" y="0"/>
                </a:moveTo>
                <a:lnTo>
                  <a:pt x="1507147" y="0"/>
                </a:lnTo>
              </a:path>
            </a:pathLst>
          </a:custGeom>
          <a:ln w="162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50662" y="1530675"/>
            <a:ext cx="1254760" cy="39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50" i="1" spc="5" dirty="0">
                <a:latin typeface="Times New Roman"/>
                <a:cs typeface="Times New Roman"/>
              </a:rPr>
              <a:t>T</a:t>
            </a:r>
            <a:r>
              <a:rPr sz="2450" i="1" spc="-20" dirty="0">
                <a:latin typeface="Times New Roman"/>
                <a:cs typeface="Times New Roman"/>
              </a:rPr>
              <a:t>e</a:t>
            </a:r>
            <a:r>
              <a:rPr sz="2450" i="1" spc="5" dirty="0">
                <a:latin typeface="Times New Roman"/>
                <a:cs typeface="Times New Roman"/>
              </a:rPr>
              <a:t>stS</a:t>
            </a:r>
            <a:r>
              <a:rPr sz="2450" i="1" spc="-20" dirty="0">
                <a:latin typeface="Times New Roman"/>
                <a:cs typeface="Times New Roman"/>
              </a:rPr>
              <a:t>c</a:t>
            </a:r>
            <a:r>
              <a:rPr sz="2450" i="1" spc="5" dirty="0">
                <a:latin typeface="Times New Roman"/>
                <a:cs typeface="Times New Roman"/>
              </a:rPr>
              <a:t>o</a:t>
            </a:r>
            <a:r>
              <a:rPr sz="2450" i="1" spc="-5" dirty="0">
                <a:latin typeface="Times New Roman"/>
                <a:cs typeface="Times New Roman"/>
              </a:rPr>
              <a:t>r</a:t>
            </a:r>
            <a:r>
              <a:rPr sz="2450" i="1" spc="5" dirty="0">
                <a:latin typeface="Times New Roman"/>
                <a:cs typeface="Times New Roman"/>
              </a:rPr>
              <a:t>e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1026" y="3418069"/>
            <a:ext cx="1343660" cy="3778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00" spc="-15" dirty="0">
                <a:latin typeface="Symbol"/>
                <a:cs typeface="Symbol"/>
              </a:rPr>
              <a:t></a:t>
            </a:r>
            <a:r>
              <a:rPr sz="2300" i="1" spc="-15" dirty="0">
                <a:latin typeface="Times New Roman"/>
                <a:cs typeface="Times New Roman"/>
              </a:rPr>
              <a:t>TestScore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5520" y="3831524"/>
            <a:ext cx="689610" cy="3778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00" spc="-15" dirty="0">
                <a:latin typeface="Symbol"/>
                <a:cs typeface="Symbol"/>
              </a:rPr>
              <a:t></a:t>
            </a:r>
            <a:r>
              <a:rPr sz="2300" i="1" dirty="0">
                <a:latin typeface="Times New Roman"/>
                <a:cs typeface="Times New Roman"/>
              </a:rPr>
              <a:t>S</a:t>
            </a:r>
            <a:r>
              <a:rPr sz="2300" i="1" spc="-35" dirty="0">
                <a:latin typeface="Times New Roman"/>
                <a:cs typeface="Times New Roman"/>
              </a:rPr>
              <a:t>T</a:t>
            </a:r>
            <a:r>
              <a:rPr sz="2300" i="1" spc="20" dirty="0">
                <a:latin typeface="Times New Roman"/>
                <a:cs typeface="Times New Roman"/>
              </a:rPr>
              <a:t>R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75957" y="3835394"/>
            <a:ext cx="1337945" cy="0"/>
          </a:xfrm>
          <a:custGeom>
            <a:avLst/>
            <a:gdLst/>
            <a:ahLst/>
            <a:cxnLst/>
            <a:rect l="l" t="t" r="r" b="b"/>
            <a:pathLst>
              <a:path w="1337945">
                <a:moveTo>
                  <a:pt x="0" y="0"/>
                </a:moveTo>
                <a:lnTo>
                  <a:pt x="1337848" y="0"/>
                </a:lnTo>
              </a:path>
            </a:pathLst>
          </a:custGeom>
          <a:ln w="143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36601"/>
            <a:ext cx="8122920" cy="533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9847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Applicazione: effetti </a:t>
            </a:r>
            <a:r>
              <a:rPr sz="2400" b="1" spc="-10" dirty="0">
                <a:latin typeface="Verdana"/>
                <a:cs typeface="Verdana"/>
              </a:rPr>
              <a:t>non </a:t>
            </a:r>
            <a:r>
              <a:rPr sz="2400" b="1" spc="-5" dirty="0">
                <a:latin typeface="Verdana"/>
                <a:cs typeface="Verdana"/>
              </a:rPr>
              <a:t>lineari del rapporto  </a:t>
            </a:r>
            <a:r>
              <a:rPr sz="2400" b="1" spc="-10" dirty="0">
                <a:latin typeface="Verdana"/>
                <a:cs typeface="Verdana"/>
              </a:rPr>
              <a:t>studenti/insegnanti </a:t>
            </a:r>
            <a:r>
              <a:rPr sz="2400" b="1" spc="-5" dirty="0">
                <a:latin typeface="Verdana"/>
                <a:cs typeface="Verdana"/>
              </a:rPr>
              <a:t>sui punteggi </a:t>
            </a:r>
            <a:r>
              <a:rPr sz="2400" b="1" spc="-5" dirty="0" err="1">
                <a:latin typeface="Verdana"/>
                <a:cs typeface="Verdana"/>
              </a:rPr>
              <a:t>nei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test</a:t>
            </a:r>
            <a:endParaRPr sz="2400" dirty="0">
              <a:latin typeface="Verdana"/>
              <a:cs typeface="Verdana"/>
            </a:endParaRPr>
          </a:p>
          <a:p>
            <a:pPr marL="12700" marR="96520">
              <a:lnSpc>
                <a:spcPct val="100000"/>
              </a:lnSpc>
              <a:spcBef>
                <a:spcPts val="2350"/>
              </a:spcBef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specificazioni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lineari </a:t>
            </a:r>
            <a:r>
              <a:rPr sz="2400" dirty="0">
                <a:latin typeface="Verdana"/>
                <a:cs typeface="Verdana"/>
              </a:rPr>
              <a:t>ci </a:t>
            </a:r>
            <a:r>
              <a:rPr sz="2400" spc="-5" dirty="0">
                <a:latin typeface="Verdana"/>
                <a:cs typeface="Verdana"/>
              </a:rPr>
              <a:t>permettono di  esaminare dettagli </a:t>
            </a:r>
            <a:r>
              <a:rPr sz="2400" dirty="0">
                <a:latin typeface="Verdana"/>
                <a:cs typeface="Verdana"/>
              </a:rPr>
              <a:t>meno </a:t>
            </a:r>
            <a:r>
              <a:rPr sz="2400" spc="-5" dirty="0">
                <a:latin typeface="Verdana"/>
                <a:cs typeface="Verdana"/>
              </a:rPr>
              <a:t>evidenti della </a:t>
            </a:r>
            <a:r>
              <a:rPr sz="2400" spc="-10" dirty="0">
                <a:latin typeface="Verdana"/>
                <a:cs typeface="Verdana"/>
              </a:rPr>
              <a:t>relazione </a:t>
            </a:r>
            <a:r>
              <a:rPr sz="2400" spc="-5" dirty="0">
                <a:latin typeface="Verdana"/>
                <a:cs typeface="Verdana"/>
              </a:rPr>
              <a:t>tra  </a:t>
            </a:r>
            <a:r>
              <a:rPr sz="2400" dirty="0">
                <a:latin typeface="Verdana"/>
                <a:cs typeface="Verdana"/>
              </a:rPr>
              <a:t>punteggi nei </a:t>
            </a:r>
            <a:r>
              <a:rPr sz="2400" spc="-5" dirty="0">
                <a:latin typeface="Verdana"/>
                <a:cs typeface="Verdana"/>
              </a:rPr>
              <a:t>test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STR,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quali: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 dirty="0">
              <a:latin typeface="Verdana"/>
              <a:cs typeface="Verdana"/>
            </a:endParaRPr>
          </a:p>
          <a:p>
            <a:pPr marL="527685" marR="146050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Verdana"/>
                <a:cs typeface="Verdana"/>
              </a:rPr>
              <a:t>Ci </a:t>
            </a:r>
            <a:r>
              <a:rPr sz="2400" spc="-5" dirty="0">
                <a:latin typeface="Verdana"/>
                <a:cs typeface="Verdana"/>
              </a:rPr>
              <a:t>sono effetti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lineari della riduzione della  dimensione della classe </a:t>
            </a:r>
            <a:r>
              <a:rPr sz="2400" dirty="0">
                <a:latin typeface="Verdana"/>
                <a:cs typeface="Verdana"/>
              </a:rPr>
              <a:t>sui punteggi nei </a:t>
            </a:r>
            <a:r>
              <a:rPr sz="2400" spc="-5" dirty="0">
                <a:latin typeface="Verdana"/>
                <a:cs typeface="Verdana"/>
              </a:rPr>
              <a:t>test?  </a:t>
            </a:r>
            <a:r>
              <a:rPr sz="2400" dirty="0">
                <a:latin typeface="Verdana"/>
                <a:cs typeface="Verdana"/>
              </a:rPr>
              <a:t>(Una </a:t>
            </a:r>
            <a:r>
              <a:rPr sz="2400" spc="-5" dirty="0">
                <a:latin typeface="Verdana"/>
                <a:cs typeface="Verdana"/>
              </a:rPr>
              <a:t>riduzione da </a:t>
            </a:r>
            <a:r>
              <a:rPr sz="2400" dirty="0">
                <a:latin typeface="Verdana"/>
                <a:cs typeface="Verdana"/>
              </a:rPr>
              <a:t>35 a </a:t>
            </a:r>
            <a:r>
              <a:rPr sz="2400" spc="-5" dirty="0">
                <a:latin typeface="Verdana"/>
                <a:cs typeface="Verdana"/>
              </a:rPr>
              <a:t>30 </a:t>
            </a:r>
            <a:r>
              <a:rPr sz="2400" dirty="0">
                <a:latin typeface="Verdana"/>
                <a:cs typeface="Verdana"/>
              </a:rPr>
              <a:t>ha </a:t>
            </a:r>
            <a:r>
              <a:rPr sz="2400" spc="-5" dirty="0">
                <a:latin typeface="Verdana"/>
                <a:cs typeface="Verdana"/>
              </a:rPr>
              <a:t>lo stesso effetto di 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riduzione da </a:t>
            </a:r>
            <a:r>
              <a:rPr sz="2400" dirty="0">
                <a:latin typeface="Verdana"/>
                <a:cs typeface="Verdana"/>
              </a:rPr>
              <a:t>20 a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15?)</a:t>
            </a:r>
          </a:p>
          <a:p>
            <a:pPr marL="527685" marR="5080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Verdana"/>
                <a:cs typeface="Verdana"/>
              </a:rPr>
              <a:t>Ci </a:t>
            </a:r>
            <a:r>
              <a:rPr sz="2400" spc="-5" dirty="0">
                <a:latin typeface="Verdana"/>
                <a:cs typeface="Verdana"/>
              </a:rPr>
              <a:t>sono </a:t>
            </a:r>
            <a:r>
              <a:rPr sz="2400" spc="-10" dirty="0">
                <a:latin typeface="Verdana"/>
                <a:cs typeface="Verdana"/>
              </a:rPr>
              <a:t>interazioni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lineari tra </a:t>
            </a:r>
            <a:r>
              <a:rPr sz="2400" i="1" spc="-5" dirty="0">
                <a:latin typeface="Verdana"/>
                <a:cs typeface="Verdana"/>
              </a:rPr>
              <a:t>PctEL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5" dirty="0">
                <a:latin typeface="Verdana"/>
                <a:cs typeface="Verdana"/>
              </a:rPr>
              <a:t>?  (Le classi piccole sono più efficaci quando </a:t>
            </a:r>
            <a:r>
              <a:rPr sz="2400" dirty="0">
                <a:latin typeface="Verdana"/>
                <a:cs typeface="Verdana"/>
              </a:rPr>
              <a:t>ci </a:t>
            </a:r>
            <a:r>
              <a:rPr sz="2400" spc="-5" dirty="0">
                <a:latin typeface="Verdana"/>
                <a:cs typeface="Verdana"/>
              </a:rPr>
              <a:t>sono  </a:t>
            </a:r>
            <a:r>
              <a:rPr sz="2400" dirty="0">
                <a:latin typeface="Verdana"/>
                <a:cs typeface="Verdana"/>
              </a:rPr>
              <a:t>molti studenti non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madrelingua?)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71880"/>
            <a:ext cx="8212455" cy="4243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Verdana"/>
                <a:cs typeface="Verdana"/>
              </a:rPr>
              <a:t>Funzioni di </a:t>
            </a:r>
            <a:r>
              <a:rPr sz="2800" b="1" spc="-10" dirty="0">
                <a:latin typeface="Verdana"/>
                <a:cs typeface="Verdana"/>
              </a:rPr>
              <a:t>regressione non</a:t>
            </a:r>
            <a:r>
              <a:rPr sz="2800" b="1" spc="145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lineari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1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Le </a:t>
            </a:r>
            <a:r>
              <a:rPr sz="2800" spc="-10" dirty="0">
                <a:latin typeface="Verdana"/>
                <a:cs typeface="Verdana"/>
              </a:rPr>
              <a:t>funzioni </a:t>
            </a:r>
            <a:r>
              <a:rPr sz="2800" spc="-5" dirty="0">
                <a:latin typeface="Verdana"/>
                <a:cs typeface="Verdana"/>
              </a:rPr>
              <a:t>di regressione viste </a:t>
            </a:r>
            <a:r>
              <a:rPr sz="2800" spc="-10" dirty="0">
                <a:latin typeface="Verdana"/>
                <a:cs typeface="Verdana"/>
              </a:rPr>
              <a:t>finora erano  lineari </a:t>
            </a:r>
            <a:r>
              <a:rPr sz="2800" spc="-5" dirty="0">
                <a:latin typeface="Verdana"/>
                <a:cs typeface="Verdana"/>
              </a:rPr>
              <a:t>rispetto alla variabile</a:t>
            </a:r>
            <a:r>
              <a:rPr sz="2800" spc="125" dirty="0">
                <a:latin typeface="Verdana"/>
                <a:cs typeface="Verdana"/>
              </a:rPr>
              <a:t> </a:t>
            </a:r>
            <a:r>
              <a:rPr sz="2800" i="1" spc="-5" dirty="0">
                <a:latin typeface="Verdana"/>
                <a:cs typeface="Verdana"/>
              </a:rPr>
              <a:t>X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Ma </a:t>
            </a:r>
            <a:r>
              <a:rPr sz="2800" spc="-10" dirty="0">
                <a:latin typeface="Verdana"/>
                <a:cs typeface="Verdana"/>
              </a:rPr>
              <a:t>l’approssimazione lineare non </a:t>
            </a:r>
            <a:r>
              <a:rPr sz="2800" spc="-5" dirty="0">
                <a:latin typeface="Verdana"/>
                <a:cs typeface="Verdana"/>
              </a:rPr>
              <a:t>è</a:t>
            </a:r>
            <a:r>
              <a:rPr sz="2800" spc="16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sempre</a:t>
            </a:r>
            <a:endParaRPr sz="2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800" spc="-10" dirty="0">
                <a:latin typeface="Verdana"/>
                <a:cs typeface="Verdana"/>
              </a:rPr>
              <a:t>la</a:t>
            </a:r>
            <a:r>
              <a:rPr sz="2800" spc="-2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migliore</a:t>
            </a:r>
            <a:endParaRPr sz="2800">
              <a:latin typeface="Verdana"/>
              <a:cs typeface="Verdana"/>
            </a:endParaRPr>
          </a:p>
          <a:p>
            <a:pPr marL="355600" marR="635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dirty="0">
                <a:latin typeface="Verdana"/>
                <a:cs typeface="Verdana"/>
              </a:rPr>
              <a:t>Il </a:t>
            </a:r>
            <a:r>
              <a:rPr sz="2800" spc="-10" dirty="0">
                <a:latin typeface="Verdana"/>
                <a:cs typeface="Verdana"/>
              </a:rPr>
              <a:t>modello </a:t>
            </a:r>
            <a:r>
              <a:rPr sz="2800" spc="-5" dirty="0">
                <a:latin typeface="Verdana"/>
                <a:cs typeface="Verdana"/>
              </a:rPr>
              <a:t>di </a:t>
            </a:r>
            <a:r>
              <a:rPr sz="2800" spc="-10" dirty="0">
                <a:latin typeface="Verdana"/>
                <a:cs typeface="Verdana"/>
              </a:rPr>
              <a:t>regressione multipla può  gestire funzioni </a:t>
            </a:r>
            <a:r>
              <a:rPr sz="2800" spc="-5" dirty="0">
                <a:latin typeface="Verdana"/>
                <a:cs typeface="Verdana"/>
              </a:rPr>
              <a:t>di regressione </a:t>
            </a:r>
            <a:r>
              <a:rPr sz="2800" spc="-10" dirty="0">
                <a:latin typeface="Verdana"/>
                <a:cs typeface="Verdana"/>
              </a:rPr>
              <a:t>non lineari </a:t>
            </a:r>
            <a:r>
              <a:rPr sz="2800" spc="-15" dirty="0">
                <a:latin typeface="Verdana"/>
                <a:cs typeface="Verdana"/>
              </a:rPr>
              <a:t>in  </a:t>
            </a:r>
            <a:r>
              <a:rPr sz="2800" spc="-10" dirty="0">
                <a:latin typeface="Verdana"/>
                <a:cs typeface="Verdana"/>
              </a:rPr>
              <a:t>una </a:t>
            </a:r>
            <a:r>
              <a:rPr sz="2800" spc="-5" dirty="0">
                <a:latin typeface="Verdana"/>
                <a:cs typeface="Verdana"/>
              </a:rPr>
              <a:t>o </a:t>
            </a:r>
            <a:r>
              <a:rPr sz="2800" spc="-10" dirty="0">
                <a:latin typeface="Verdana"/>
                <a:cs typeface="Verdana"/>
              </a:rPr>
              <a:t>più</a:t>
            </a:r>
            <a:r>
              <a:rPr sz="2800" spc="55" dirty="0">
                <a:latin typeface="Verdana"/>
                <a:cs typeface="Verdana"/>
              </a:rPr>
              <a:t> </a:t>
            </a:r>
            <a:r>
              <a:rPr sz="2800" i="1" spc="-5" dirty="0">
                <a:latin typeface="Verdana"/>
                <a:cs typeface="Verdana"/>
              </a:rPr>
              <a:t>X</a:t>
            </a:r>
            <a:r>
              <a:rPr sz="2800" spc="-5" dirty="0">
                <a:latin typeface="Verdana"/>
                <a:cs typeface="Verdana"/>
              </a:rPr>
              <a:t>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64655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Strategia </a:t>
            </a:r>
            <a:r>
              <a:rPr i="0" spc="-10" dirty="0">
                <a:latin typeface="Verdana"/>
                <a:cs typeface="Verdana"/>
              </a:rPr>
              <a:t>per </a:t>
            </a:r>
            <a:r>
              <a:rPr i="0" spc="-5" dirty="0">
                <a:latin typeface="Verdana"/>
                <a:cs typeface="Verdana"/>
              </a:rPr>
              <a:t>la </a:t>
            </a:r>
            <a:r>
              <a:rPr i="0" spc="-10" dirty="0">
                <a:latin typeface="Verdana"/>
                <a:cs typeface="Verdana"/>
              </a:rPr>
              <a:t>domanda #1  (effetti diversi </a:t>
            </a:r>
            <a:r>
              <a:rPr i="0" spc="-5" dirty="0">
                <a:latin typeface="Verdana"/>
                <a:cs typeface="Verdana"/>
              </a:rPr>
              <a:t>per STR</a:t>
            </a:r>
            <a:r>
              <a:rPr i="0" spc="100" dirty="0">
                <a:latin typeface="Verdana"/>
                <a:cs typeface="Verdana"/>
              </a:rPr>
              <a:t> </a:t>
            </a:r>
            <a:r>
              <a:rPr i="0" spc="-10" dirty="0">
                <a:latin typeface="Verdana"/>
                <a:cs typeface="Verdana"/>
              </a:rPr>
              <a:t>diversi?)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190865" cy="4500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36319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Stimare funzioni </a:t>
            </a:r>
            <a:r>
              <a:rPr sz="2400" spc="-5" dirty="0">
                <a:latin typeface="Verdana"/>
                <a:cs typeface="Verdana"/>
              </a:rPr>
              <a:t>lineari </a:t>
            </a:r>
            <a:r>
              <a:rPr sz="2400" dirty="0">
                <a:latin typeface="Verdana"/>
                <a:cs typeface="Verdana"/>
              </a:rPr>
              <a:t>e non </a:t>
            </a:r>
            <a:r>
              <a:rPr sz="2400" spc="-5" dirty="0">
                <a:latin typeface="Verdana"/>
                <a:cs typeface="Verdana"/>
              </a:rPr>
              <a:t>lineari di 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5" dirty="0">
                <a:latin typeface="Verdana"/>
                <a:cs typeface="Verdana"/>
              </a:rPr>
              <a:t>,  </a:t>
            </a:r>
            <a:r>
              <a:rPr sz="2400" dirty="0">
                <a:latin typeface="Verdana"/>
                <a:cs typeface="Verdana"/>
              </a:rPr>
              <a:t>mantenendo </a:t>
            </a:r>
            <a:r>
              <a:rPr sz="2400" spc="-5" dirty="0">
                <a:latin typeface="Verdana"/>
                <a:cs typeface="Verdana"/>
              </a:rPr>
              <a:t>costanti le rilevanti variabili  demografiche</a:t>
            </a:r>
            <a:endParaRPr sz="24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70"/>
              </a:spcBef>
              <a:buFont typeface="Verdana"/>
              <a:buChar char="–"/>
              <a:tabLst>
                <a:tab pos="756920" algn="l"/>
              </a:tabLst>
            </a:pPr>
            <a:r>
              <a:rPr sz="2000" i="1" dirty="0">
                <a:latin typeface="Verdana"/>
                <a:cs typeface="Verdana"/>
              </a:rPr>
              <a:t>PctEL</a:t>
            </a:r>
            <a:endParaRPr sz="2000">
              <a:latin typeface="Verdana"/>
              <a:cs typeface="Verdana"/>
            </a:endParaRPr>
          </a:p>
          <a:p>
            <a:pPr marL="756285" marR="302895" lvl="1" indent="-287020">
              <a:lnSpc>
                <a:spcPct val="100000"/>
              </a:lnSpc>
              <a:spcBef>
                <a:spcPts val="484"/>
              </a:spcBef>
              <a:buFont typeface="Verdana"/>
              <a:buChar char="–"/>
              <a:tabLst>
                <a:tab pos="756920" algn="l"/>
              </a:tabLst>
            </a:pPr>
            <a:r>
              <a:rPr sz="2000" i="1" dirty="0">
                <a:latin typeface="Verdana"/>
                <a:cs typeface="Verdana"/>
              </a:rPr>
              <a:t>Income </a:t>
            </a:r>
            <a:r>
              <a:rPr sz="2000" spc="-5" dirty="0">
                <a:latin typeface="Verdana"/>
                <a:cs typeface="Verdana"/>
              </a:rPr>
              <a:t>(si ricordi </a:t>
            </a:r>
            <a:r>
              <a:rPr sz="2000" spc="-1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relazione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lineare tra punteggio  </a:t>
            </a:r>
            <a:r>
              <a:rPr sz="2000" dirty="0">
                <a:latin typeface="Verdana"/>
                <a:cs typeface="Verdana"/>
              </a:rPr>
              <a:t>nei </a:t>
            </a:r>
            <a:r>
              <a:rPr sz="2000" spc="-5" dirty="0">
                <a:latin typeface="Verdana"/>
                <a:cs typeface="Verdana"/>
              </a:rPr>
              <a:t>test </a:t>
            </a:r>
            <a:r>
              <a:rPr sz="2000" dirty="0">
                <a:latin typeface="Verdana"/>
                <a:cs typeface="Verdana"/>
              </a:rPr>
              <a:t>e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reddito)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Verdana"/>
              <a:buChar char="–"/>
              <a:tabLst>
                <a:tab pos="756920" algn="l"/>
              </a:tabLst>
            </a:pPr>
            <a:r>
              <a:rPr sz="2000" i="1" dirty="0">
                <a:latin typeface="Verdana"/>
                <a:cs typeface="Verdana"/>
              </a:rPr>
              <a:t>LunchPCT </a:t>
            </a:r>
            <a:r>
              <a:rPr sz="2000" spc="-5" dirty="0">
                <a:latin typeface="Verdana"/>
                <a:cs typeface="Verdana"/>
              </a:rPr>
              <a:t>(pranzo libero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/sovvenzionato)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Verificare se </a:t>
            </a:r>
            <a:r>
              <a:rPr sz="2400" dirty="0">
                <a:latin typeface="Verdana"/>
                <a:cs typeface="Verdana"/>
              </a:rPr>
              <a:t>aggiungendo </a:t>
            </a:r>
            <a:r>
              <a:rPr sz="2400" spc="-5" dirty="0">
                <a:latin typeface="Verdana"/>
                <a:cs typeface="Verdana"/>
              </a:rPr>
              <a:t>dei termini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lineari si  </a:t>
            </a:r>
            <a:r>
              <a:rPr sz="2400" dirty="0">
                <a:latin typeface="Verdana"/>
                <a:cs typeface="Verdana"/>
              </a:rPr>
              <a:t>ha una </a:t>
            </a:r>
            <a:r>
              <a:rPr sz="2400" spc="-5" dirty="0">
                <a:latin typeface="Verdana"/>
                <a:cs typeface="Verdana"/>
              </a:rPr>
              <a:t>differenza quantitativa “economicamente  rilevante” </a:t>
            </a:r>
            <a:r>
              <a:rPr sz="2400" spc="-10" dirty="0">
                <a:latin typeface="Verdana"/>
                <a:cs typeface="Verdana"/>
              </a:rPr>
              <a:t>(l’importanza </a:t>
            </a:r>
            <a:r>
              <a:rPr sz="2400" spc="-5" dirty="0">
                <a:latin typeface="Verdana"/>
                <a:cs typeface="Verdana"/>
              </a:rPr>
              <a:t>“economica” </a:t>
            </a:r>
            <a:r>
              <a:rPr sz="2400" dirty="0">
                <a:latin typeface="Verdana"/>
                <a:cs typeface="Verdana"/>
              </a:rPr>
              <a:t>o </a:t>
            </a:r>
            <a:r>
              <a:rPr sz="2400" spc="-5" dirty="0">
                <a:latin typeface="Verdana"/>
                <a:cs typeface="Verdana"/>
              </a:rPr>
              <a:t>“reale” </a:t>
            </a:r>
            <a:r>
              <a:rPr sz="2400" dirty="0">
                <a:latin typeface="Verdana"/>
                <a:cs typeface="Verdana"/>
              </a:rPr>
              <a:t>è  </a:t>
            </a:r>
            <a:r>
              <a:rPr sz="2400" spc="-5" dirty="0">
                <a:latin typeface="Verdana"/>
                <a:cs typeface="Verdana"/>
              </a:rPr>
              <a:t>diversa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quindi statisticamente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significativa)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Verificare </a:t>
            </a:r>
            <a:r>
              <a:rPr sz="2400" dirty="0">
                <a:latin typeface="Verdana"/>
                <a:cs typeface="Verdana"/>
              </a:rPr>
              <a:t>se i </a:t>
            </a:r>
            <a:r>
              <a:rPr sz="2400" spc="-5" dirty="0">
                <a:latin typeface="Verdana"/>
                <a:cs typeface="Verdana"/>
              </a:rPr>
              <a:t>termini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lineari sono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significativi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59531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Strategia </a:t>
            </a:r>
            <a:r>
              <a:rPr i="0" spc="-10" dirty="0">
                <a:latin typeface="Verdana"/>
                <a:cs typeface="Verdana"/>
              </a:rPr>
              <a:t>per </a:t>
            </a:r>
            <a:r>
              <a:rPr i="0" spc="-5" dirty="0">
                <a:latin typeface="Verdana"/>
                <a:cs typeface="Verdana"/>
              </a:rPr>
              <a:t>la </a:t>
            </a:r>
            <a:r>
              <a:rPr i="0" spc="-10" dirty="0">
                <a:latin typeface="Verdana"/>
                <a:cs typeface="Verdana"/>
              </a:rPr>
              <a:t>domanda #2  </a:t>
            </a:r>
            <a:r>
              <a:rPr i="0" spc="-5" dirty="0">
                <a:latin typeface="Verdana"/>
                <a:cs typeface="Verdana"/>
              </a:rPr>
              <a:t>(interazioni tra </a:t>
            </a:r>
            <a:r>
              <a:rPr spc="-5" dirty="0"/>
              <a:t>PctEL </a:t>
            </a:r>
            <a:r>
              <a:rPr i="0" spc="-5" dirty="0">
                <a:latin typeface="Verdana"/>
                <a:cs typeface="Verdana"/>
              </a:rPr>
              <a:t>e</a:t>
            </a:r>
            <a:r>
              <a:rPr i="0" spc="45" dirty="0">
                <a:latin typeface="Verdana"/>
                <a:cs typeface="Verdana"/>
              </a:rPr>
              <a:t> </a:t>
            </a:r>
            <a:r>
              <a:rPr spc="-5" dirty="0"/>
              <a:t>STR</a:t>
            </a:r>
            <a:r>
              <a:rPr i="0" spc="-5" dirty="0">
                <a:latin typeface="Verdana"/>
                <a:cs typeface="Verdana"/>
              </a:rPr>
              <a:t>?)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632330"/>
            <a:ext cx="8227059" cy="3983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Stimare </a:t>
            </a:r>
            <a:r>
              <a:rPr sz="2400" spc="-10" dirty="0">
                <a:latin typeface="Verdana"/>
                <a:cs typeface="Verdana"/>
              </a:rPr>
              <a:t>le </a:t>
            </a:r>
            <a:r>
              <a:rPr sz="2400" dirty="0">
                <a:latin typeface="Verdana"/>
                <a:cs typeface="Verdana"/>
              </a:rPr>
              <a:t>funzioni </a:t>
            </a:r>
            <a:r>
              <a:rPr sz="2400" spc="-5" dirty="0">
                <a:latin typeface="Verdana"/>
                <a:cs typeface="Verdana"/>
              </a:rPr>
              <a:t>lineari </a:t>
            </a:r>
            <a:r>
              <a:rPr sz="2400" dirty="0">
                <a:latin typeface="Verdana"/>
                <a:cs typeface="Verdana"/>
              </a:rPr>
              <a:t>e non </a:t>
            </a:r>
            <a:r>
              <a:rPr sz="2400" spc="-5" dirty="0">
                <a:latin typeface="Verdana"/>
                <a:cs typeface="Verdana"/>
              </a:rPr>
              <a:t>lineari di 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con</a:t>
            </a:r>
            <a:endParaRPr sz="2400" dirty="0">
              <a:latin typeface="Verdana"/>
              <a:cs typeface="Verdana"/>
            </a:endParaRPr>
          </a:p>
          <a:p>
            <a:pPr marL="381000">
              <a:lnSpc>
                <a:spcPct val="100000"/>
              </a:lnSpc>
            </a:pPr>
            <a:r>
              <a:rPr sz="2400" spc="-10" dirty="0">
                <a:latin typeface="Verdana"/>
                <a:cs typeface="Verdana"/>
              </a:rPr>
              <a:t>l’interazione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PctEL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  <a:p>
            <a:pPr marL="381000" marR="171450" indent="-342900">
              <a:lnSpc>
                <a:spcPct val="100000"/>
              </a:lnSpc>
              <a:spcBef>
                <a:spcPts val="1175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Se </a:t>
            </a:r>
            <a:r>
              <a:rPr sz="2400" spc="-1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specificazione </a:t>
            </a:r>
            <a:r>
              <a:rPr sz="2400" dirty="0">
                <a:latin typeface="Verdana"/>
                <a:cs typeface="Verdana"/>
              </a:rPr>
              <a:t>è non </a:t>
            </a:r>
            <a:r>
              <a:rPr sz="2400" spc="-5" dirty="0">
                <a:latin typeface="Verdana"/>
                <a:cs typeface="Verdana"/>
              </a:rPr>
              <a:t>lineare (con 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7" baseline="24305" dirty="0">
                <a:latin typeface="Verdana"/>
                <a:cs typeface="Verdana"/>
              </a:rPr>
              <a:t>2</a:t>
            </a:r>
            <a:r>
              <a:rPr sz="2400" spc="-5" dirty="0">
                <a:latin typeface="Verdana"/>
                <a:cs typeface="Verdana"/>
              </a:rPr>
              <a:t>,  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7" baseline="24305" dirty="0">
                <a:latin typeface="Verdana"/>
                <a:cs typeface="Verdana"/>
              </a:rPr>
              <a:t>3</a:t>
            </a:r>
            <a:r>
              <a:rPr sz="2400" spc="-5" dirty="0">
                <a:latin typeface="Verdana"/>
                <a:cs typeface="Verdana"/>
              </a:rPr>
              <a:t>), allora occorre aggiungere </a:t>
            </a:r>
            <a:r>
              <a:rPr sz="2400" spc="-10" dirty="0">
                <a:latin typeface="Verdana"/>
                <a:cs typeface="Verdana"/>
              </a:rPr>
              <a:t>interazioni </a:t>
            </a:r>
            <a:r>
              <a:rPr sz="2400" spc="-5" dirty="0">
                <a:latin typeface="Verdana"/>
                <a:cs typeface="Verdana"/>
              </a:rPr>
              <a:t>con  tutti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termini,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modo che </a:t>
            </a:r>
            <a:r>
              <a:rPr sz="2400" spc="-1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risultante forma  </a:t>
            </a:r>
            <a:r>
              <a:rPr sz="2400" dirty="0">
                <a:latin typeface="Verdana"/>
                <a:cs typeface="Verdana"/>
              </a:rPr>
              <a:t>funzionale </a:t>
            </a:r>
            <a:r>
              <a:rPr sz="2400" spc="-5" dirty="0">
                <a:latin typeface="Verdana"/>
                <a:cs typeface="Verdana"/>
              </a:rPr>
              <a:t>possa essere diversa, </a:t>
            </a:r>
            <a:r>
              <a:rPr sz="2400" dirty="0">
                <a:latin typeface="Verdana"/>
                <a:cs typeface="Verdana"/>
              </a:rPr>
              <a:t>al </a:t>
            </a:r>
            <a:r>
              <a:rPr sz="2400" spc="-5" dirty="0">
                <a:latin typeface="Verdana"/>
                <a:cs typeface="Verdana"/>
              </a:rPr>
              <a:t>variare del  </a:t>
            </a:r>
            <a:r>
              <a:rPr sz="2400" spc="-10" dirty="0">
                <a:latin typeface="Verdana"/>
                <a:cs typeface="Verdana"/>
              </a:rPr>
              <a:t>livello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PctEL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  <a:p>
            <a:pPr marL="381000" marR="1087120" indent="-342900">
              <a:lnSpc>
                <a:spcPct val="100200"/>
              </a:lnSpc>
              <a:spcBef>
                <a:spcPts val="1175"/>
              </a:spcBef>
              <a:buChar char="•"/>
              <a:tabLst>
                <a:tab pos="380365" algn="l"/>
                <a:tab pos="381000" algn="l"/>
                <a:tab pos="2313305" algn="l"/>
              </a:tabLst>
            </a:pPr>
            <a:r>
              <a:rPr sz="2400" spc="-10" dirty="0">
                <a:latin typeface="Verdana"/>
                <a:cs typeface="Verdana"/>
              </a:rPr>
              <a:t>Utilizzare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specificazione con </a:t>
            </a:r>
            <a:r>
              <a:rPr sz="2400" spc="-10" dirty="0">
                <a:latin typeface="Verdana"/>
                <a:cs typeface="Verdana"/>
              </a:rPr>
              <a:t>interazione  binaria-continua </a:t>
            </a:r>
            <a:r>
              <a:rPr sz="2400" spc="-5" dirty="0">
                <a:latin typeface="Verdana"/>
                <a:cs typeface="Verdana"/>
              </a:rPr>
              <a:t>aggiungendo </a:t>
            </a:r>
            <a:r>
              <a:rPr sz="2400" i="1" spc="-5" dirty="0">
                <a:latin typeface="Verdana"/>
                <a:cs typeface="Verdana"/>
              </a:rPr>
              <a:t>HiEL</a:t>
            </a:r>
            <a:r>
              <a:rPr sz="2400" spc="-5" dirty="0">
                <a:latin typeface="AoyagiKouzanFontT"/>
                <a:cs typeface="AoyagiKouzanFontT"/>
              </a:rPr>
              <a:t>×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5" dirty="0">
                <a:latin typeface="Verdana"/>
                <a:cs typeface="Verdana"/>
              </a:rPr>
              <a:t>,  </a:t>
            </a:r>
            <a:r>
              <a:rPr sz="2400" i="1" spc="-5" dirty="0">
                <a:latin typeface="Verdana"/>
                <a:cs typeface="Verdana"/>
              </a:rPr>
              <a:t>HiEL</a:t>
            </a:r>
            <a:r>
              <a:rPr sz="2400" spc="-5" dirty="0">
                <a:latin typeface="AoyagiKouzanFontT"/>
                <a:cs typeface="AoyagiKouzanFontT"/>
              </a:rPr>
              <a:t>×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7" baseline="24305" dirty="0">
                <a:latin typeface="Verdana"/>
                <a:cs typeface="Verdana"/>
              </a:rPr>
              <a:t>2	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HiEL</a:t>
            </a:r>
            <a:r>
              <a:rPr sz="2400" spc="-5" dirty="0">
                <a:latin typeface="AoyagiKouzanFontT"/>
                <a:cs typeface="AoyagiKouzanFontT"/>
              </a:rPr>
              <a:t>×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7" baseline="24305" dirty="0">
                <a:latin typeface="Verdana"/>
                <a:cs typeface="Verdana"/>
              </a:rPr>
              <a:t>3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89945" y="2692570"/>
            <a:ext cx="4859885" cy="4088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64598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Qual </a:t>
            </a:r>
            <a:r>
              <a:rPr spc="-5" dirty="0"/>
              <a:t>è </a:t>
            </a:r>
            <a:r>
              <a:rPr spc="-10" dirty="0"/>
              <a:t>una buona</a:t>
            </a:r>
            <a:r>
              <a:rPr spc="60" dirty="0"/>
              <a:t> </a:t>
            </a:r>
            <a:r>
              <a:rPr spc="-5" dirty="0"/>
              <a:t>specificazione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di</a:t>
            </a:r>
            <a:r>
              <a:rPr spc="5" dirty="0"/>
              <a:t> </a:t>
            </a:r>
            <a:r>
              <a:rPr spc="-5" dirty="0"/>
              <a:t>“base”</a:t>
            </a:r>
            <a:r>
              <a:rPr i="0" spc="-5" dirty="0">
                <a:latin typeface="Verdana"/>
                <a:cs typeface="Verdana"/>
              </a:rPr>
              <a:t>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416978"/>
            <a:ext cx="8147684" cy="106299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relazione </a:t>
            </a:r>
            <a:r>
              <a:rPr sz="2000" i="1" spc="-5" dirty="0">
                <a:latin typeface="Verdana"/>
                <a:cs typeface="Verdana"/>
              </a:rPr>
              <a:t>Punteggio </a:t>
            </a:r>
            <a:r>
              <a:rPr sz="2000" i="1" dirty="0">
                <a:latin typeface="Verdana"/>
                <a:cs typeface="Verdana"/>
              </a:rPr>
              <a:t>nei </a:t>
            </a:r>
            <a:r>
              <a:rPr sz="2000" i="1" spc="-5" dirty="0">
                <a:latin typeface="Verdana"/>
                <a:cs typeface="Verdana"/>
              </a:rPr>
              <a:t>test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Reddito</a:t>
            </a:r>
            <a:r>
              <a:rPr sz="2000" spc="-5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specificazione logaritmica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comporta meglio </a:t>
            </a:r>
            <a:r>
              <a:rPr sz="2000" dirty="0">
                <a:latin typeface="Verdana"/>
                <a:cs typeface="Verdana"/>
              </a:rPr>
              <a:t>verso </a:t>
            </a:r>
            <a:r>
              <a:rPr sz="2000" spc="-5" dirty="0">
                <a:latin typeface="Verdana"/>
                <a:cs typeface="Verdana"/>
              </a:rPr>
              <a:t>gli  estremi del campione, specialmente per valori di reddito</a:t>
            </a:r>
            <a:r>
              <a:rPr sz="2000" spc="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alti.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602360"/>
            <a:ext cx="77158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0" spc="-10" dirty="0">
                <a:latin typeface="Verdana"/>
                <a:cs typeface="Verdana"/>
              </a:rPr>
              <a:t>Riepilogo: funzioni </a:t>
            </a:r>
            <a:r>
              <a:rPr sz="2400" i="0" spc="-5" dirty="0">
                <a:latin typeface="Verdana"/>
                <a:cs typeface="Verdana"/>
              </a:rPr>
              <a:t>di regressione </a:t>
            </a:r>
            <a:r>
              <a:rPr sz="2400" i="0" spc="-10" dirty="0">
                <a:latin typeface="Verdana"/>
                <a:cs typeface="Verdana"/>
              </a:rPr>
              <a:t>non</a:t>
            </a:r>
            <a:r>
              <a:rPr sz="2400" i="0" spc="125" dirty="0">
                <a:latin typeface="Verdana"/>
                <a:cs typeface="Verdana"/>
              </a:rPr>
              <a:t> </a:t>
            </a:r>
            <a:r>
              <a:rPr sz="2400" i="0" spc="-5" dirty="0">
                <a:latin typeface="Verdana"/>
                <a:cs typeface="Verdana"/>
              </a:rPr>
              <a:t>lineari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4939" y="1630807"/>
            <a:ext cx="8672195" cy="4679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1800" marR="36703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spc="-5" dirty="0">
                <a:latin typeface="Verdana"/>
                <a:cs typeface="Verdana"/>
              </a:rPr>
              <a:t>Utilizzando </a:t>
            </a:r>
            <a:r>
              <a:rPr sz="2000" dirty="0">
                <a:latin typeface="Verdana"/>
                <a:cs typeface="Verdana"/>
              </a:rPr>
              <a:t>funzioni </a:t>
            </a:r>
            <a:r>
              <a:rPr sz="2000" spc="-5" dirty="0">
                <a:latin typeface="Verdana"/>
                <a:cs typeface="Verdana"/>
              </a:rPr>
              <a:t>di variabili indipendenti </a:t>
            </a:r>
            <a:r>
              <a:rPr sz="2000" dirty="0">
                <a:latin typeface="Verdana"/>
                <a:cs typeface="Verdana"/>
              </a:rPr>
              <a:t>come </a:t>
            </a:r>
            <a:r>
              <a:rPr sz="2000" spc="10" dirty="0">
                <a:latin typeface="Verdana"/>
                <a:cs typeface="Verdana"/>
              </a:rPr>
              <a:t>ln(</a:t>
            </a:r>
            <a:r>
              <a:rPr sz="2000" i="1" spc="10" dirty="0">
                <a:latin typeface="Verdana"/>
                <a:cs typeface="Verdana"/>
              </a:rPr>
              <a:t>X</a:t>
            </a:r>
            <a:r>
              <a:rPr sz="2000" spc="10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o 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AoyagiKouzanFontT"/>
                <a:cs typeface="AoyagiKouzanFontT"/>
              </a:rPr>
              <a:t>×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possiamo riformulare </a:t>
            </a:r>
            <a:r>
              <a:rPr sz="2000" dirty="0">
                <a:latin typeface="Verdana"/>
                <a:cs typeface="Verdana"/>
              </a:rPr>
              <a:t>una vasta </a:t>
            </a:r>
            <a:r>
              <a:rPr sz="2000" spc="-5" dirty="0">
                <a:latin typeface="Verdana"/>
                <a:cs typeface="Verdana"/>
              </a:rPr>
              <a:t>famiglia di funzioni di  regressione lineare </a:t>
            </a:r>
            <a:r>
              <a:rPr sz="2000" dirty="0">
                <a:latin typeface="Verdana"/>
                <a:cs typeface="Verdana"/>
              </a:rPr>
              <a:t>come </a:t>
            </a:r>
            <a:r>
              <a:rPr sz="2000" spc="-5" dirty="0">
                <a:latin typeface="Verdana"/>
                <a:cs typeface="Verdana"/>
              </a:rPr>
              <a:t>regressioni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multiple.</a:t>
            </a:r>
            <a:endParaRPr sz="2000">
              <a:latin typeface="Verdana"/>
              <a:cs typeface="Verdana"/>
            </a:endParaRPr>
          </a:p>
          <a:p>
            <a:pPr marL="431800" indent="-342900">
              <a:lnSpc>
                <a:spcPct val="100000"/>
              </a:lnSpc>
              <a:spcBef>
                <a:spcPts val="1675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Verdana"/>
                <a:cs typeface="Verdana"/>
              </a:rPr>
              <a:t>La stima e </a:t>
            </a:r>
            <a:r>
              <a:rPr sz="2000" spc="-5" dirty="0">
                <a:latin typeface="Verdana"/>
                <a:cs typeface="Verdana"/>
              </a:rPr>
              <a:t>l’inferenza procedono in modo analogo </a:t>
            </a:r>
            <a:r>
              <a:rPr sz="2000" dirty="0">
                <a:latin typeface="Verdana"/>
                <a:cs typeface="Verdana"/>
              </a:rPr>
              <a:t>al </a:t>
            </a:r>
            <a:r>
              <a:rPr sz="2000" spc="-5" dirty="0">
                <a:latin typeface="Verdana"/>
                <a:cs typeface="Verdana"/>
              </a:rPr>
              <a:t>modello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endParaRPr sz="2000">
              <a:latin typeface="Verdana"/>
              <a:cs typeface="Verdana"/>
            </a:endParaRPr>
          </a:p>
          <a:p>
            <a:pPr marL="4318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Verdana"/>
                <a:cs typeface="Verdana"/>
              </a:rPr>
              <a:t>regressione lineare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multiplo.</a:t>
            </a:r>
            <a:endParaRPr sz="2000">
              <a:latin typeface="Verdana"/>
              <a:cs typeface="Verdana"/>
            </a:endParaRPr>
          </a:p>
          <a:p>
            <a:pPr marL="431800" marR="93980" indent="-342900">
              <a:lnSpc>
                <a:spcPct val="100000"/>
              </a:lnSpc>
              <a:spcBef>
                <a:spcPts val="1680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spc="-5" dirty="0">
                <a:latin typeface="Verdana"/>
                <a:cs typeface="Verdana"/>
              </a:rPr>
              <a:t>L’interpretazione dei coefficienti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specifica del modello  utilizzato, </a:t>
            </a:r>
            <a:r>
              <a:rPr sz="2000" dirty="0">
                <a:latin typeface="Verdana"/>
                <a:cs typeface="Verdana"/>
              </a:rPr>
              <a:t>ma </a:t>
            </a:r>
            <a:r>
              <a:rPr sz="2000" spc="-5" dirty="0">
                <a:latin typeface="Verdana"/>
                <a:cs typeface="Verdana"/>
              </a:rPr>
              <a:t>la regola generale </a:t>
            </a:r>
            <a:r>
              <a:rPr sz="2000" dirty="0">
                <a:latin typeface="Verdana"/>
                <a:cs typeface="Verdana"/>
              </a:rPr>
              <a:t>consiste nel </a:t>
            </a:r>
            <a:r>
              <a:rPr sz="2000" spc="-5" dirty="0">
                <a:latin typeface="Verdana"/>
                <a:cs typeface="Verdana"/>
              </a:rPr>
              <a:t>calcolare gli </a:t>
            </a:r>
            <a:r>
              <a:rPr sz="2000" dirty="0">
                <a:latin typeface="Verdana"/>
                <a:cs typeface="Verdana"/>
              </a:rPr>
              <a:t>effetti  confrontando i </a:t>
            </a:r>
            <a:r>
              <a:rPr sz="2000" spc="-5" dirty="0">
                <a:latin typeface="Verdana"/>
                <a:cs typeface="Verdana"/>
              </a:rPr>
              <a:t>casi diversi (i diversi valori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dirty="0">
                <a:latin typeface="Verdana"/>
                <a:cs typeface="Verdana"/>
              </a:rPr>
              <a:t>X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originali)</a:t>
            </a:r>
            <a:endParaRPr sz="2000">
              <a:latin typeface="Verdana"/>
              <a:cs typeface="Verdana"/>
            </a:endParaRPr>
          </a:p>
          <a:p>
            <a:pPr marL="431800" marR="1188085" indent="-342900">
              <a:lnSpc>
                <a:spcPct val="100000"/>
              </a:lnSpc>
              <a:spcBef>
                <a:spcPts val="1680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possibili molte specificazioni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lineari, per </a:t>
            </a:r>
            <a:r>
              <a:rPr sz="2000" dirty="0">
                <a:latin typeface="Verdana"/>
                <a:cs typeface="Verdana"/>
              </a:rPr>
              <a:t>cui è  </a:t>
            </a:r>
            <a:r>
              <a:rPr sz="2000" spc="-5" dirty="0">
                <a:latin typeface="Verdana"/>
                <a:cs typeface="Verdana"/>
              </a:rPr>
              <a:t>necessario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riflettere:</a:t>
            </a:r>
            <a:endParaRPr sz="2000">
              <a:latin typeface="Verdana"/>
              <a:cs typeface="Verdana"/>
            </a:endParaRPr>
          </a:p>
          <a:p>
            <a:pPr marL="832485" lvl="1" indent="-287020">
              <a:lnSpc>
                <a:spcPct val="100000"/>
              </a:lnSpc>
              <a:spcBef>
                <a:spcPts val="1645"/>
              </a:spcBef>
              <a:buChar char="–"/>
              <a:tabLst>
                <a:tab pos="832485" algn="l"/>
                <a:tab pos="833119" algn="l"/>
              </a:tabLst>
            </a:pPr>
            <a:r>
              <a:rPr sz="1800" spc="-5" dirty="0">
                <a:latin typeface="Verdana"/>
                <a:cs typeface="Verdana"/>
              </a:rPr>
              <a:t>Quali effetti </a:t>
            </a:r>
            <a:r>
              <a:rPr sz="1800" dirty="0">
                <a:latin typeface="Verdana"/>
                <a:cs typeface="Verdana"/>
              </a:rPr>
              <a:t>non lineari si vogliono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analizzare?</a:t>
            </a:r>
            <a:endParaRPr sz="1800">
              <a:latin typeface="Verdana"/>
              <a:cs typeface="Verdana"/>
            </a:endParaRPr>
          </a:p>
          <a:p>
            <a:pPr marL="832485" lvl="1" indent="-287020">
              <a:lnSpc>
                <a:spcPct val="100000"/>
              </a:lnSpc>
              <a:spcBef>
                <a:spcPts val="1630"/>
              </a:spcBef>
              <a:buChar char="–"/>
              <a:tabLst>
                <a:tab pos="832485" algn="l"/>
                <a:tab pos="833119" algn="l"/>
              </a:tabLst>
            </a:pPr>
            <a:r>
              <a:rPr sz="1800" spc="-5" dirty="0">
                <a:latin typeface="Verdana"/>
                <a:cs typeface="Verdana"/>
              </a:rPr>
              <a:t>Quale </a:t>
            </a:r>
            <a:r>
              <a:rPr sz="1800" dirty="0">
                <a:latin typeface="Verdana"/>
                <a:cs typeface="Verdana"/>
              </a:rPr>
              <a:t>ha </a:t>
            </a:r>
            <a:r>
              <a:rPr sz="1800" spc="-5" dirty="0">
                <a:latin typeface="Verdana"/>
                <a:cs typeface="Verdana"/>
              </a:rPr>
              <a:t>senso </a:t>
            </a:r>
            <a:r>
              <a:rPr sz="1800" dirty="0">
                <a:latin typeface="Verdana"/>
                <a:cs typeface="Verdana"/>
              </a:rPr>
              <a:t>nella particolare applicazione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considerata?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0" spc="-10" dirty="0">
                <a:latin typeface="Verdana"/>
                <a:cs typeface="Verdana"/>
              </a:rPr>
              <a:t>La </a:t>
            </a:r>
            <a:r>
              <a:rPr i="0" spc="-5" dirty="0">
                <a:latin typeface="Verdana"/>
                <a:cs typeface="Verdana"/>
              </a:rPr>
              <a:t>relazione tra punteggio </a:t>
            </a:r>
            <a:r>
              <a:rPr i="0" spc="-10" dirty="0">
                <a:latin typeface="Verdana"/>
                <a:cs typeface="Verdana"/>
              </a:rPr>
              <a:t>nei </a:t>
            </a:r>
            <a:r>
              <a:rPr i="0" spc="-5" dirty="0">
                <a:latin typeface="Verdana"/>
                <a:cs typeface="Verdana"/>
              </a:rPr>
              <a:t>test e  rapporto studenti/insegnanti </a:t>
            </a:r>
            <a:r>
              <a:rPr i="0" spc="-10" dirty="0">
                <a:latin typeface="Verdana"/>
                <a:cs typeface="Verdana"/>
              </a:rPr>
              <a:t>sembra  </a:t>
            </a:r>
            <a:r>
              <a:rPr i="0" spc="-5" dirty="0">
                <a:latin typeface="Verdana"/>
                <a:cs typeface="Verdana"/>
              </a:rPr>
              <a:t>lineare</a:t>
            </a:r>
            <a:r>
              <a:rPr i="0" spc="20" dirty="0">
                <a:latin typeface="Verdana"/>
                <a:cs typeface="Verdana"/>
              </a:rPr>
              <a:t> </a:t>
            </a:r>
            <a:r>
              <a:rPr i="0" spc="-10" dirty="0">
                <a:latin typeface="Verdana"/>
                <a:cs typeface="Verdana"/>
              </a:rPr>
              <a:t>(forse)…</a:t>
            </a:r>
          </a:p>
        </p:txBody>
      </p:sp>
      <p:sp>
        <p:nvSpPr>
          <p:cNvPr id="3" name="object 3"/>
          <p:cNvSpPr/>
          <p:nvPr/>
        </p:nvSpPr>
        <p:spPr>
          <a:xfrm>
            <a:off x="439115" y="1704044"/>
            <a:ext cx="8325102" cy="4228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0243" y="1804763"/>
            <a:ext cx="5261427" cy="44486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27785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Ma la relazione tra punteggio </a:t>
            </a:r>
            <a:r>
              <a:rPr i="0" spc="-10" dirty="0">
                <a:latin typeface="Verdana"/>
                <a:cs typeface="Verdana"/>
              </a:rPr>
              <a:t>nei </a:t>
            </a:r>
            <a:r>
              <a:rPr i="0" spc="-5" dirty="0">
                <a:latin typeface="Verdana"/>
                <a:cs typeface="Verdana"/>
              </a:rPr>
              <a:t>test</a:t>
            </a:r>
            <a:r>
              <a:rPr i="0" spc="155" dirty="0">
                <a:latin typeface="Verdana"/>
                <a:cs typeface="Verdana"/>
              </a:rPr>
              <a:t> </a:t>
            </a:r>
            <a:r>
              <a:rPr i="0" spc="-5" dirty="0">
                <a:latin typeface="Verdana"/>
                <a:cs typeface="Verdana"/>
              </a:rPr>
              <a:t>e</a:t>
            </a:r>
          </a:p>
          <a:p>
            <a:pPr marL="12700">
              <a:lnSpc>
                <a:spcPct val="100000"/>
              </a:lnSpc>
            </a:pPr>
            <a:r>
              <a:rPr i="0" spc="-10" dirty="0">
                <a:latin typeface="Verdana"/>
                <a:cs typeface="Verdana"/>
              </a:rPr>
              <a:t>reddito distrettuale sembra </a:t>
            </a:r>
            <a:r>
              <a:rPr i="0" spc="-5" dirty="0">
                <a:latin typeface="Verdana"/>
                <a:cs typeface="Verdana"/>
              </a:rPr>
              <a:t>non</a:t>
            </a:r>
            <a:r>
              <a:rPr i="0" spc="155" dirty="0">
                <a:latin typeface="Verdana"/>
                <a:cs typeface="Verdana"/>
              </a:rPr>
              <a:t> </a:t>
            </a:r>
            <a:r>
              <a:rPr i="0" spc="-5" dirty="0">
                <a:latin typeface="Verdana"/>
                <a:cs typeface="Verdana"/>
              </a:rPr>
              <a:t>lineare…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10921"/>
            <a:ext cx="73355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Funzioni di </a:t>
            </a:r>
            <a:r>
              <a:rPr i="0" spc="-10" dirty="0">
                <a:latin typeface="Verdana"/>
                <a:cs typeface="Verdana"/>
              </a:rPr>
              <a:t>regressione non </a:t>
            </a:r>
            <a:r>
              <a:rPr i="0" spc="-5" dirty="0">
                <a:latin typeface="Verdana"/>
                <a:cs typeface="Verdana"/>
              </a:rPr>
              <a:t>lineari</a:t>
            </a:r>
            <a:r>
              <a:rPr i="0" spc="195" dirty="0">
                <a:latin typeface="Verdana"/>
                <a:cs typeface="Verdana"/>
              </a:rPr>
              <a:t> </a:t>
            </a:r>
            <a:r>
              <a:rPr i="0" spc="-5" dirty="0">
                <a:latin typeface="Verdana"/>
                <a:cs typeface="Verdana"/>
              </a:rPr>
              <a:t>–</a:t>
            </a:r>
          </a:p>
          <a:p>
            <a:pPr marL="12700">
              <a:lnSpc>
                <a:spcPct val="100000"/>
              </a:lnSpc>
            </a:pPr>
            <a:r>
              <a:rPr i="0" spc="-10" dirty="0">
                <a:latin typeface="Verdana"/>
                <a:cs typeface="Verdana"/>
              </a:rPr>
              <a:t>concetti </a:t>
            </a:r>
            <a:r>
              <a:rPr i="0" spc="-5" dirty="0" err="1">
                <a:latin typeface="Verdana"/>
                <a:cs typeface="Verdana"/>
              </a:rPr>
              <a:t>generali</a:t>
            </a:r>
            <a:r>
              <a:rPr i="0" spc="-5" dirty="0">
                <a:latin typeface="Verdana"/>
                <a:cs typeface="Verdana"/>
              </a:rPr>
              <a:t> 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951456"/>
            <a:ext cx="8163559" cy="307403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Verdana"/>
                <a:cs typeface="Verdana"/>
              </a:rPr>
              <a:t>Se una </a:t>
            </a:r>
            <a:r>
              <a:rPr sz="2000" spc="-5" dirty="0">
                <a:latin typeface="Verdana"/>
                <a:cs typeface="Verdana"/>
              </a:rPr>
              <a:t>relazione tra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b="1" spc="-5" dirty="0">
                <a:latin typeface="Verdana"/>
                <a:cs typeface="Verdana"/>
              </a:rPr>
              <a:t>non</a:t>
            </a:r>
            <a:r>
              <a:rPr sz="2000" b="1" spc="-110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lineare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L’effetto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variazione in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spc="-5" dirty="0">
                <a:latin typeface="Verdana"/>
                <a:cs typeface="Verdana"/>
              </a:rPr>
              <a:t>dipende dal </a:t>
            </a:r>
            <a:r>
              <a:rPr sz="2000" dirty="0">
                <a:latin typeface="Verdana"/>
                <a:cs typeface="Verdana"/>
              </a:rPr>
              <a:t>valore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i="1" spc="-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–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ovvero, l’effetto marginale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non è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costante</a:t>
            </a:r>
            <a:endParaRPr sz="2000">
              <a:latin typeface="Verdana"/>
              <a:cs typeface="Verdana"/>
            </a:endParaRPr>
          </a:p>
          <a:p>
            <a:pPr marL="355600" marR="129349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regressione lineare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mal specificata: la </a:t>
            </a:r>
            <a:r>
              <a:rPr sz="2000" dirty="0">
                <a:latin typeface="Verdana"/>
                <a:cs typeface="Verdana"/>
              </a:rPr>
              <a:t>forma  </a:t>
            </a:r>
            <a:r>
              <a:rPr sz="2000" spc="-5" dirty="0">
                <a:latin typeface="Verdana"/>
                <a:cs typeface="Verdana"/>
              </a:rPr>
              <a:t>funzionale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errata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Lo </a:t>
            </a:r>
            <a:r>
              <a:rPr sz="2000" spc="-5" dirty="0">
                <a:latin typeface="Verdana"/>
                <a:cs typeface="Verdana"/>
              </a:rPr>
              <a:t>stimatore dell’effetto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distorto: in generale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non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corretto </a:t>
            </a:r>
            <a:r>
              <a:rPr sz="2000" dirty="0">
                <a:latin typeface="Verdana"/>
                <a:cs typeface="Verdana"/>
              </a:rPr>
              <a:t>nemmeno sulla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media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soluzione </a:t>
            </a:r>
            <a:r>
              <a:rPr sz="2000" dirty="0">
                <a:latin typeface="Verdana"/>
                <a:cs typeface="Verdana"/>
              </a:rPr>
              <a:t>consiste </a:t>
            </a:r>
            <a:r>
              <a:rPr sz="2000" spc="-5" dirty="0">
                <a:latin typeface="Verdana"/>
                <a:cs typeface="Verdana"/>
              </a:rPr>
              <a:t>nell’applicare </a:t>
            </a:r>
            <a:r>
              <a:rPr sz="2000" dirty="0">
                <a:latin typeface="Verdana"/>
                <a:cs typeface="Verdana"/>
              </a:rPr>
              <a:t>una funzione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che sia non </a:t>
            </a:r>
            <a:r>
              <a:rPr sz="2000" spc="-5" dirty="0">
                <a:latin typeface="Verdana"/>
                <a:cs typeface="Verdana"/>
              </a:rPr>
              <a:t>lineare in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5424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La formula </a:t>
            </a:r>
            <a:r>
              <a:rPr spc="-5" dirty="0"/>
              <a:t>generale </a:t>
            </a:r>
            <a:r>
              <a:rPr spc="-10" dirty="0"/>
              <a:t>per una funzione di  </a:t>
            </a:r>
            <a:r>
              <a:rPr i="1" spc="-10" dirty="0"/>
              <a:t>regressione </a:t>
            </a:r>
            <a:r>
              <a:rPr i="1" spc="-5" dirty="0"/>
              <a:t>non</a:t>
            </a:r>
            <a:r>
              <a:rPr i="1" spc="60" dirty="0"/>
              <a:t> </a:t>
            </a:r>
            <a:r>
              <a:rPr i="1" spc="-5" dirty="0"/>
              <a:t>lineare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94640" y="1630807"/>
            <a:ext cx="8346440" cy="4702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690" algn="ctr">
              <a:lnSpc>
                <a:spcPct val="100000"/>
              </a:lnSpc>
              <a:spcBef>
                <a:spcPts val="105"/>
              </a:spcBef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5" dirty="0">
                <a:latin typeface="Verdana"/>
                <a:cs typeface="Verdana"/>
              </a:rPr>
              <a:t>f</a:t>
            </a: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,…,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ki</a:t>
            </a:r>
            <a:r>
              <a:rPr sz="2000" dirty="0">
                <a:latin typeface="Verdana"/>
                <a:cs typeface="Verdana"/>
              </a:rPr>
              <a:t>) +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1,…,</a:t>
            </a:r>
            <a:r>
              <a:rPr sz="2000" spc="-34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n</a:t>
            </a:r>
            <a:endParaRPr sz="2000">
              <a:latin typeface="Verdana"/>
              <a:cs typeface="Verdana"/>
            </a:endParaRPr>
          </a:p>
          <a:p>
            <a:pPr marL="101600">
              <a:lnSpc>
                <a:spcPct val="100000"/>
              </a:lnSpc>
              <a:spcBef>
                <a:spcPts val="1675"/>
              </a:spcBef>
            </a:pPr>
            <a:r>
              <a:rPr sz="2000" b="1" dirty="0">
                <a:latin typeface="Verdana"/>
                <a:cs typeface="Verdana"/>
              </a:rPr>
              <a:t>Assunzioni</a:t>
            </a:r>
            <a:endParaRPr sz="2000">
              <a:latin typeface="Verdana"/>
              <a:cs typeface="Verdana"/>
            </a:endParaRPr>
          </a:p>
          <a:p>
            <a:pPr marL="558800" marR="315595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58165" algn="l"/>
                <a:tab pos="558800" algn="l"/>
              </a:tabLst>
            </a:pP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|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,…,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ki</a:t>
            </a:r>
            <a:r>
              <a:rPr sz="2000" dirty="0">
                <a:latin typeface="Verdana"/>
                <a:cs typeface="Verdana"/>
              </a:rPr>
              <a:t>) = 0 </a:t>
            </a:r>
            <a:r>
              <a:rPr sz="2000" spc="-5" dirty="0">
                <a:latin typeface="Verdana"/>
                <a:cs typeface="Verdana"/>
              </a:rPr>
              <a:t>(identica); implica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i="1" dirty="0">
                <a:latin typeface="Verdana"/>
                <a:cs typeface="Verdana"/>
              </a:rPr>
              <a:t>f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il valore  </a:t>
            </a:r>
            <a:r>
              <a:rPr sz="2000" dirty="0">
                <a:latin typeface="Verdana"/>
                <a:cs typeface="Verdana"/>
              </a:rPr>
              <a:t>atteso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condizionato alle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558800" indent="-457200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558165" algn="l"/>
                <a:tab pos="558800" algn="l"/>
              </a:tabLst>
            </a:pP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,…,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ki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 sono </a:t>
            </a:r>
            <a:r>
              <a:rPr sz="2000" spc="-5" dirty="0">
                <a:latin typeface="Verdana"/>
                <a:cs typeface="Verdana"/>
              </a:rPr>
              <a:t>i.i.d.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(identica).</a:t>
            </a:r>
            <a:endParaRPr sz="2000">
              <a:latin typeface="Verdana"/>
              <a:cs typeface="Verdana"/>
            </a:endParaRPr>
          </a:p>
          <a:p>
            <a:pPr marL="5588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58165" algn="l"/>
                <a:tab pos="558800" algn="l"/>
              </a:tabLst>
            </a:pPr>
            <a:r>
              <a:rPr sz="2000" spc="-5" dirty="0">
                <a:latin typeface="Verdana"/>
                <a:cs typeface="Verdana"/>
              </a:rPr>
              <a:t>Gli outlier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rari </a:t>
            </a:r>
            <a:r>
              <a:rPr sz="2000" dirty="0">
                <a:latin typeface="Verdana"/>
                <a:cs typeface="Verdana"/>
              </a:rPr>
              <a:t>(stessa </a:t>
            </a:r>
            <a:r>
              <a:rPr sz="2000" spc="-5" dirty="0">
                <a:latin typeface="Verdana"/>
                <a:cs typeface="Verdana"/>
              </a:rPr>
              <a:t>idea; la condizione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matematica</a:t>
            </a:r>
            <a:endParaRPr sz="2000">
              <a:latin typeface="Verdana"/>
              <a:cs typeface="Verdana"/>
            </a:endParaRPr>
          </a:p>
          <a:p>
            <a:pPr marL="5588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precisa dipende dalla </a:t>
            </a:r>
            <a:r>
              <a:rPr sz="2000" i="1" dirty="0">
                <a:latin typeface="Verdana"/>
                <a:cs typeface="Verdana"/>
              </a:rPr>
              <a:t>f </a:t>
            </a:r>
            <a:r>
              <a:rPr sz="2000" spc="-5" dirty="0">
                <a:latin typeface="Verdana"/>
                <a:cs typeface="Verdana"/>
              </a:rPr>
              <a:t>in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esame).</a:t>
            </a:r>
            <a:endParaRPr sz="2000">
              <a:latin typeface="Verdana"/>
              <a:cs typeface="Verdana"/>
            </a:endParaRPr>
          </a:p>
          <a:p>
            <a:pPr marL="558800" marR="1153795" indent="-457200">
              <a:lnSpc>
                <a:spcPct val="100000"/>
              </a:lnSpc>
              <a:spcBef>
                <a:spcPts val="480"/>
              </a:spcBef>
              <a:buAutoNum type="arabicPeriod" startAt="4"/>
              <a:tabLst>
                <a:tab pos="558165" algn="l"/>
                <a:tab pos="558800" algn="l"/>
              </a:tabLst>
            </a:pPr>
            <a:r>
              <a:rPr sz="2000" dirty="0">
                <a:latin typeface="Verdana"/>
                <a:cs typeface="Verdana"/>
              </a:rPr>
              <a:t>Assenza </a:t>
            </a:r>
            <a:r>
              <a:rPr sz="2000" spc="-5" dirty="0">
                <a:latin typeface="Verdana"/>
                <a:cs typeface="Verdana"/>
              </a:rPr>
              <a:t>di multicollinearità perfetta </a:t>
            </a:r>
            <a:r>
              <a:rPr sz="2000" dirty="0">
                <a:latin typeface="Verdana"/>
                <a:cs typeface="Verdana"/>
              </a:rPr>
              <a:t>(stessa </a:t>
            </a:r>
            <a:r>
              <a:rPr sz="2000" spc="-5" dirty="0">
                <a:latin typeface="Verdana"/>
                <a:cs typeface="Verdana"/>
              </a:rPr>
              <a:t>idea; la  </a:t>
            </a:r>
            <a:r>
              <a:rPr sz="2000" dirty="0">
                <a:latin typeface="Verdana"/>
                <a:cs typeface="Verdana"/>
              </a:rPr>
              <a:t>formulazione </a:t>
            </a:r>
            <a:r>
              <a:rPr sz="2000" spc="-5" dirty="0">
                <a:latin typeface="Verdana"/>
                <a:cs typeface="Verdana"/>
              </a:rPr>
              <a:t>precisa dipende dalla </a:t>
            </a:r>
            <a:r>
              <a:rPr sz="2000" i="1" dirty="0">
                <a:latin typeface="Verdana"/>
                <a:cs typeface="Verdana"/>
              </a:rPr>
              <a:t>f </a:t>
            </a:r>
            <a:r>
              <a:rPr sz="2000" spc="-5" dirty="0">
                <a:latin typeface="Verdana"/>
                <a:cs typeface="Verdana"/>
              </a:rPr>
              <a:t>in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esame).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Verdana"/>
              <a:cs typeface="Verdana"/>
            </a:endParaRPr>
          </a:p>
          <a:p>
            <a:pPr marL="38100" algn="ctr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variazione in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associata a una </a:t>
            </a:r>
            <a:r>
              <a:rPr sz="2000" spc="-5" dirty="0">
                <a:latin typeface="Verdana"/>
                <a:cs typeface="Verdana"/>
              </a:rPr>
              <a:t>variazione in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,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mantenendo</a:t>
            </a:r>
            <a:endParaRPr sz="2000">
              <a:latin typeface="Verdana"/>
              <a:cs typeface="Verdana"/>
            </a:endParaRPr>
          </a:p>
          <a:p>
            <a:pPr marR="4966970" algn="ctr">
              <a:lnSpc>
                <a:spcPct val="100000"/>
              </a:lnSpc>
            </a:pP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spc="5" dirty="0">
                <a:latin typeface="Verdana"/>
                <a:cs typeface="Verdana"/>
              </a:rPr>
              <a:t>,…,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k </a:t>
            </a:r>
            <a:r>
              <a:rPr sz="2000" dirty="0">
                <a:latin typeface="Verdana"/>
                <a:cs typeface="Verdana"/>
              </a:rPr>
              <a:t>costanti</a:t>
            </a:r>
            <a:r>
              <a:rPr sz="2000" spc="-30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è:</a:t>
            </a:r>
            <a:endParaRPr sz="2000">
              <a:latin typeface="Verdana"/>
              <a:cs typeface="Verdana"/>
            </a:endParaRPr>
          </a:p>
          <a:p>
            <a:pPr marL="60325" algn="ctr">
              <a:lnSpc>
                <a:spcPct val="100000"/>
              </a:lnSpc>
              <a:spcBef>
                <a:spcPts val="1060"/>
              </a:spcBef>
            </a:pPr>
            <a:r>
              <a:rPr sz="2000" spc="-135" dirty="0">
                <a:latin typeface="Arial Black"/>
                <a:cs typeface="Arial Black"/>
              </a:rPr>
              <a:t>Δ</a:t>
            </a:r>
            <a:r>
              <a:rPr sz="2000" i="1" spc="-135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5" dirty="0">
                <a:latin typeface="Verdana"/>
                <a:cs typeface="Verdana"/>
              </a:rPr>
              <a:t>f</a:t>
            </a: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spc="-60" dirty="0">
                <a:latin typeface="Arial Black"/>
                <a:cs typeface="Arial Black"/>
              </a:rPr>
              <a:t>Δ</a:t>
            </a:r>
            <a:r>
              <a:rPr sz="2000" i="1" spc="-60" dirty="0">
                <a:latin typeface="Verdana"/>
                <a:cs typeface="Verdana"/>
              </a:rPr>
              <a:t>X</a:t>
            </a:r>
            <a:r>
              <a:rPr sz="1950" spc="-89" baseline="-21367" dirty="0">
                <a:latin typeface="Verdana"/>
                <a:cs typeface="Verdana"/>
              </a:rPr>
              <a:t>1</a:t>
            </a:r>
            <a:r>
              <a:rPr sz="2000" spc="-60" dirty="0">
                <a:latin typeface="Verdana"/>
                <a:cs typeface="Verdana"/>
              </a:rPr>
              <a:t>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spc="5" dirty="0">
                <a:latin typeface="Verdana"/>
                <a:cs typeface="Verdana"/>
              </a:rPr>
              <a:t>,…,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k</a:t>
            </a:r>
            <a:r>
              <a:rPr sz="2000" dirty="0">
                <a:latin typeface="Verdana"/>
                <a:cs typeface="Verdana"/>
              </a:rPr>
              <a:t>) – </a:t>
            </a:r>
            <a:r>
              <a:rPr sz="2000" i="1" spc="5" dirty="0">
                <a:latin typeface="Verdana"/>
                <a:cs typeface="Verdana"/>
              </a:rPr>
              <a:t>f</a:t>
            </a: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spc="5" dirty="0">
                <a:latin typeface="Verdana"/>
                <a:cs typeface="Verdana"/>
              </a:rPr>
              <a:t>,…,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k</a:t>
            </a: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5557" y="1549570"/>
            <a:ext cx="8297922" cy="37588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15911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Funzioni </a:t>
            </a:r>
            <a:r>
              <a:rPr i="0" spc="-10" dirty="0">
                <a:latin typeface="Verdana"/>
                <a:cs typeface="Verdana"/>
              </a:rPr>
              <a:t>non </a:t>
            </a:r>
            <a:r>
              <a:rPr i="0" spc="-5" dirty="0">
                <a:latin typeface="Verdana"/>
                <a:cs typeface="Verdana"/>
              </a:rPr>
              <a:t>lineari di </a:t>
            </a:r>
            <a:r>
              <a:rPr i="0" spc="-10" dirty="0">
                <a:latin typeface="Verdana"/>
                <a:cs typeface="Verdana"/>
              </a:rPr>
              <a:t>un’unica</a:t>
            </a:r>
            <a:r>
              <a:rPr i="0" spc="175" dirty="0">
                <a:latin typeface="Verdana"/>
                <a:cs typeface="Verdana"/>
              </a:rPr>
              <a:t> </a:t>
            </a:r>
            <a:r>
              <a:rPr i="0" spc="-5" dirty="0">
                <a:latin typeface="Verdana"/>
                <a:cs typeface="Verdana"/>
              </a:rPr>
              <a:t>variabile</a:t>
            </a:r>
          </a:p>
          <a:p>
            <a:pPr marL="12700">
              <a:lnSpc>
                <a:spcPct val="100000"/>
              </a:lnSpc>
            </a:pPr>
            <a:r>
              <a:rPr i="0" spc="-5" dirty="0" err="1">
                <a:latin typeface="Verdana"/>
                <a:cs typeface="Verdana"/>
              </a:rPr>
              <a:t>indipend</a:t>
            </a:r>
            <a:r>
              <a:rPr lang="it-IT" i="0" spc="-5" dirty="0">
                <a:latin typeface="Verdana"/>
                <a:cs typeface="Verdana"/>
              </a:rPr>
              <a:t>ente</a:t>
            </a:r>
            <a:endParaRPr i="0" spc="-5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8-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7604125" cy="40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Vedremo due </a:t>
            </a:r>
            <a:r>
              <a:rPr sz="2400" spc="-5" dirty="0">
                <a:latin typeface="Verdana"/>
                <a:cs typeface="Verdana"/>
              </a:rPr>
              <a:t>approcci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complementari: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Verdana"/>
              <a:cs typeface="Verdana"/>
            </a:endParaRPr>
          </a:p>
          <a:p>
            <a:pPr marL="527685" indent="-515620" algn="just">
              <a:lnSpc>
                <a:spcPct val="100000"/>
              </a:lnSpc>
              <a:buAutoNum type="arabicPeriod"/>
              <a:tabLst>
                <a:tab pos="528320" algn="l"/>
              </a:tabLst>
            </a:pPr>
            <a:r>
              <a:rPr sz="2400" spc="-5" dirty="0">
                <a:latin typeface="Verdana"/>
                <a:cs typeface="Verdana"/>
              </a:rPr>
              <a:t>Polinomiali </a:t>
            </a:r>
            <a:r>
              <a:rPr sz="2400" spc="-10" dirty="0">
                <a:latin typeface="Verdana"/>
                <a:cs typeface="Verdana"/>
              </a:rPr>
              <a:t>in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X</a:t>
            </a:r>
            <a:endParaRPr sz="2400">
              <a:latin typeface="Verdana"/>
              <a:cs typeface="Verdana"/>
            </a:endParaRPr>
          </a:p>
          <a:p>
            <a:pPr marL="469900" marR="655955" algn="just">
              <a:lnSpc>
                <a:spcPct val="100000"/>
              </a:lnSpc>
              <a:spcBef>
                <a:spcPts val="475"/>
              </a:spcBef>
            </a:pPr>
            <a:r>
              <a:rPr sz="2000" dirty="0">
                <a:latin typeface="Verdana"/>
                <a:cs typeface="Verdana"/>
              </a:rPr>
              <a:t>La funzione </a:t>
            </a:r>
            <a:r>
              <a:rPr sz="2000" spc="-5" dirty="0">
                <a:latin typeface="Verdana"/>
                <a:cs typeface="Verdana"/>
              </a:rPr>
              <a:t>di regressione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popolazione </a:t>
            </a:r>
            <a:r>
              <a:rPr sz="2000" dirty="0">
                <a:latin typeface="Verdana"/>
                <a:cs typeface="Verdana"/>
              </a:rPr>
              <a:t>viene  approssimata </a:t>
            </a:r>
            <a:r>
              <a:rPr sz="2000" spc="-5" dirty="0">
                <a:latin typeface="Verdana"/>
                <a:cs typeface="Verdana"/>
              </a:rPr>
              <a:t>da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quadratica, </a:t>
            </a:r>
            <a:r>
              <a:rPr sz="2000" dirty="0">
                <a:latin typeface="Verdana"/>
                <a:cs typeface="Verdana"/>
              </a:rPr>
              <a:t>una cubica o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una  </a:t>
            </a:r>
            <a:r>
              <a:rPr sz="2000" spc="-5" dirty="0">
                <a:latin typeface="Verdana"/>
                <a:cs typeface="Verdana"/>
              </a:rPr>
              <a:t>polinomiale di grado più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alto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5" dirty="0">
                <a:latin typeface="Verdana"/>
                <a:cs typeface="Verdana"/>
              </a:rPr>
              <a:t>Trasformazioni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logaritmiche</a:t>
            </a:r>
            <a:endParaRPr sz="2400">
              <a:latin typeface="Verdana"/>
              <a:cs typeface="Verdana"/>
            </a:endParaRPr>
          </a:p>
          <a:p>
            <a:pPr marL="520065" marR="5080">
              <a:lnSpc>
                <a:spcPct val="100000"/>
              </a:lnSpc>
              <a:spcBef>
                <a:spcPts val="475"/>
              </a:spcBef>
              <a:tabLst>
                <a:tab pos="3496945" algn="l"/>
              </a:tabLst>
            </a:pPr>
            <a:r>
              <a:rPr sz="2000" dirty="0">
                <a:latin typeface="Verdana"/>
                <a:cs typeface="Verdana"/>
              </a:rPr>
              <a:t>Le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e/o le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i="1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vengono	</a:t>
            </a:r>
            <a:r>
              <a:rPr sz="2000" spc="-5" dirty="0">
                <a:latin typeface="Verdana"/>
                <a:cs typeface="Verdana"/>
              </a:rPr>
              <a:t>trasformate </a:t>
            </a:r>
            <a:r>
              <a:rPr sz="2000" dirty="0">
                <a:latin typeface="Verdana"/>
                <a:cs typeface="Verdana"/>
              </a:rPr>
              <a:t>prendendone </a:t>
            </a:r>
            <a:r>
              <a:rPr sz="2000" spc="-10" dirty="0">
                <a:latin typeface="Verdana"/>
                <a:cs typeface="Verdana"/>
              </a:rPr>
              <a:t>il  </a:t>
            </a:r>
            <a:r>
              <a:rPr sz="2000" spc="-5" dirty="0">
                <a:latin typeface="Verdana"/>
                <a:cs typeface="Verdana"/>
              </a:rPr>
              <a:t>logaritmo, </a:t>
            </a:r>
            <a:r>
              <a:rPr sz="2000" dirty="0">
                <a:latin typeface="Verdana"/>
                <a:cs typeface="Verdana"/>
              </a:rPr>
              <a:t>che ne dà un’approssimazione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“percentuale”  utile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molte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applicazioni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2647</Words>
  <Application>Microsoft Office PowerPoint</Application>
  <PresentationFormat>Presentazione su schermo (4:3)</PresentationFormat>
  <Paragraphs>369</Paragraphs>
  <Slides>33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43" baseType="lpstr">
      <vt:lpstr>AoyagiKouzanFontT</vt:lpstr>
      <vt:lpstr>Arial</vt:lpstr>
      <vt:lpstr>Arial Black</vt:lpstr>
      <vt:lpstr>Calibri</vt:lpstr>
      <vt:lpstr>Courier New</vt:lpstr>
      <vt:lpstr>kiloji</vt:lpstr>
      <vt:lpstr>Symbol</vt:lpstr>
      <vt:lpstr>Times New Roman</vt:lpstr>
      <vt:lpstr>Verdana</vt:lpstr>
      <vt:lpstr>Office Theme</vt:lpstr>
      <vt:lpstr>Presentazione standard di PowerPoint</vt:lpstr>
      <vt:lpstr>Presentazione standard di PowerPoint</vt:lpstr>
      <vt:lpstr>Presentazione standard di PowerPoint</vt:lpstr>
      <vt:lpstr>La relazione tra punteggio nei test e  rapporto studenti/insegnanti sembra  lineare (forse)…</vt:lpstr>
      <vt:lpstr>Ma la relazione tra punteggio nei test e reddito distrettuale sembra non lineare…</vt:lpstr>
      <vt:lpstr>Funzioni di regressione non lineari – concetti generali </vt:lpstr>
      <vt:lpstr>La formula generale per una funzione di  regressione non lineare</vt:lpstr>
      <vt:lpstr>Presentazione standard di PowerPoint</vt:lpstr>
      <vt:lpstr>Funzioni non lineari di un’unica variabile indipendente</vt:lpstr>
      <vt:lpstr>1. Polinomiali in X</vt:lpstr>
      <vt:lpstr>Esempio: la relazione tra punteggio nei  test e reddito distrettuale</vt:lpstr>
      <vt:lpstr>Stima dell’approssimazione quadratica in STATA</vt:lpstr>
      <vt:lpstr>Interpretazione della funzione di  regressione stimata:</vt:lpstr>
      <vt:lpstr>Interpretazione della funzione di  regressione stimata:</vt:lpstr>
      <vt:lpstr>TestScore</vt:lpstr>
      <vt:lpstr>2. Funzioni logaritmiche di Y e/o X</vt:lpstr>
      <vt:lpstr>Le tre specificazioni di regressione  logaritmica:</vt:lpstr>
      <vt:lpstr>III. Funzione di regressione della  popolazione log-log</vt:lpstr>
      <vt:lpstr>Caso log-log (continua)</vt:lpstr>
      <vt:lpstr>Esempio: ln(TestScore) su ln(Income)</vt:lpstr>
      <vt:lpstr>Esempio: ln(TestScore) su ln( Income)  (continua)</vt:lpstr>
      <vt:lpstr>Le specifiche log-lineare e log-log:</vt:lpstr>
      <vt:lpstr>Riepilogo: trasformazioni logaritmiche</vt:lpstr>
      <vt:lpstr>Interazioni tra variabili indipendenti</vt:lpstr>
      <vt:lpstr>(a) Interazioni tra due variabili binarie</vt:lpstr>
      <vt:lpstr>(b) Interazioni tra variabili continue e  binarie</vt:lpstr>
      <vt:lpstr>(c) Interazioni tra due variabili continue</vt:lpstr>
      <vt:lpstr>Esempio: TestScore, STR, PctEL</vt:lpstr>
      <vt:lpstr>Presentazione standard di PowerPoint</vt:lpstr>
      <vt:lpstr>Strategia per la domanda #1  (effetti diversi per STR diversi?)</vt:lpstr>
      <vt:lpstr>Strategia per la domanda #2  (interazioni tra PctEL e STR?)</vt:lpstr>
      <vt:lpstr>Qual è una buona specificazione di “base”?</vt:lpstr>
      <vt:lpstr>Riepilogo: funzioni di regressione non lineari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Econometrics</dc:title>
  <dc:subject>Multinational Business Finance</dc:subject>
  <dc:creator>Stephanie Lindsey</dc:creator>
  <cp:lastModifiedBy>ASUS</cp:lastModifiedBy>
  <cp:revision>5</cp:revision>
  <dcterms:created xsi:type="dcterms:W3CDTF">2020-03-24T05:47:01Z</dcterms:created>
  <dcterms:modified xsi:type="dcterms:W3CDTF">2020-03-24T13:38:21Z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2020-03-24T00:00:00Z</vt:filetime>
  </property>
</Properties>
</file>