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8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3" r:id="rId19"/>
    <p:sldId id="294" r:id="rId20"/>
    <p:sldId id="295" r:id="rId21"/>
    <p:sldId id="296" r:id="rId22"/>
    <p:sldId id="258" r:id="rId23"/>
    <p:sldId id="259" r:id="rId24"/>
    <p:sldId id="260" r:id="rId25"/>
    <p:sldId id="261" r:id="rId26"/>
    <p:sldId id="262" r:id="rId27"/>
    <p:sldId id="263" r:id="rId28"/>
    <p:sldId id="265" r:id="rId29"/>
    <p:sldId id="266" r:id="rId30"/>
    <p:sldId id="267" r:id="rId31"/>
    <p:sldId id="270" r:id="rId32"/>
    <p:sldId id="272" r:id="rId33"/>
    <p:sldId id="301" r:id="rId34"/>
    <p:sldId id="303" r:id="rId35"/>
    <p:sldId id="304" r:id="rId36"/>
    <p:sldId id="305" r:id="rId37"/>
    <p:sldId id="306" r:id="rId38"/>
    <p:sldId id="297" r:id="rId39"/>
    <p:sldId id="307" r:id="rId40"/>
    <p:sldId id="308" r:id="rId41"/>
    <p:sldId id="311" r:id="rId42"/>
    <p:sldId id="317" r:id="rId43"/>
    <p:sldId id="318" r:id="rId44"/>
    <p:sldId id="319" r:id="rId45"/>
    <p:sldId id="324" r:id="rId46"/>
    <p:sldId id="325" r:id="rId47"/>
    <p:sldId id="326" r:id="rId48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419480"/>
            <a:ext cx="83769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2740" y="1627758"/>
            <a:ext cx="8187055" cy="2559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42706" y="6356662"/>
            <a:ext cx="516254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088568-C0DF-42B5-826E-547DB1AC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2125980"/>
            <a:ext cx="4876800" cy="369332"/>
          </a:xfrm>
        </p:spPr>
        <p:txBody>
          <a:bodyPr/>
          <a:lstStyle/>
          <a:p>
            <a:r>
              <a:rPr lang="it-IT" dirty="0"/>
              <a:t>Lezione 2 Online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81CCE4-F05B-4C4C-9954-12077891B936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615553"/>
          </a:xfrm>
        </p:spPr>
        <p:txBody>
          <a:bodyPr/>
          <a:lstStyle/>
          <a:p>
            <a:r>
              <a:rPr lang="it-IT" b="1" spc="-10" dirty="0"/>
              <a:t>Regressione  </a:t>
            </a:r>
            <a:r>
              <a:rPr lang="it-IT" b="1" spc="-5" dirty="0"/>
              <a:t>lineare </a:t>
            </a:r>
            <a:r>
              <a:rPr lang="it-IT" b="1" spc="-10" dirty="0"/>
              <a:t>con  </a:t>
            </a:r>
            <a:r>
              <a:rPr lang="it-IT" b="1" spc="-10" dirty="0" err="1"/>
              <a:t>regressori</a:t>
            </a:r>
            <a:r>
              <a:rPr lang="it-IT" b="1" spc="-10" dirty="0"/>
              <a:t>  </a:t>
            </a:r>
            <a:r>
              <a:rPr lang="it-IT" b="1" spc="-5" dirty="0"/>
              <a:t>multipli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48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532" y="637486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0" y="0"/>
                </a:moveTo>
                <a:lnTo>
                  <a:pt x="176176" y="0"/>
                </a:lnTo>
              </a:path>
            </a:pathLst>
          </a:custGeom>
          <a:ln w="188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4010405"/>
            <a:ext cx="205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5055" algn="l"/>
              </a:tabLst>
            </a:pPr>
            <a:r>
              <a:rPr sz="2400" spc="-5" dirty="0">
                <a:latin typeface="Verdana"/>
                <a:cs typeface="Verdana"/>
              </a:rPr>
              <a:t>dove	</a:t>
            </a:r>
            <a:r>
              <a:rPr sz="2400" i="1" spc="-5" dirty="0">
                <a:latin typeface="Verdana"/>
                <a:cs typeface="Verdana"/>
              </a:rPr>
              <a:t>ESS</a:t>
            </a:r>
            <a:r>
              <a:rPr sz="2400" i="1" spc="-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1997" y="4010405"/>
            <a:ext cx="1207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TSS</a:t>
            </a:r>
            <a:r>
              <a:rPr sz="2400" i="1" spc="-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6744" y="4010405"/>
            <a:ext cx="136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140" y="4801361"/>
            <a:ext cx="827468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42265" algn="l"/>
                <a:tab pos="381000" algn="l"/>
              </a:tabLst>
            </a:pPr>
            <a:r>
              <a:rPr sz="2000" spc="5" dirty="0">
                <a:latin typeface="Verdana"/>
                <a:cs typeface="Verdana"/>
              </a:rPr>
              <a:t>L’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aumenta sempre quando si </a:t>
            </a:r>
            <a:r>
              <a:rPr sz="2000" dirty="0">
                <a:latin typeface="Verdana"/>
                <a:cs typeface="Verdana"/>
              </a:rPr>
              <a:t>aggiunge un </a:t>
            </a:r>
            <a:r>
              <a:rPr sz="2000" spc="-5" dirty="0">
                <a:latin typeface="Verdana"/>
                <a:cs typeface="Verdana"/>
              </a:rPr>
              <a:t>altro</a:t>
            </a:r>
            <a:r>
              <a:rPr sz="2000" spc="-2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regressore</a:t>
            </a:r>
            <a:endParaRPr sz="2000">
              <a:latin typeface="Verdana"/>
              <a:cs typeface="Verdana"/>
            </a:endParaRPr>
          </a:p>
          <a:p>
            <a:pPr marR="24765" algn="ctr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perché?) </a:t>
            </a:r>
            <a:r>
              <a:rPr sz="2000" dirty="0">
                <a:latin typeface="Verdana"/>
                <a:cs typeface="Verdana"/>
              </a:rPr>
              <a:t>– un </a:t>
            </a:r>
            <a:r>
              <a:rPr sz="2000" spc="-5" dirty="0">
                <a:latin typeface="Verdana"/>
                <a:cs typeface="Verdana"/>
              </a:rPr>
              <a:t>problema per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misura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“adattamento”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440" y="518028"/>
            <a:ext cx="7697470" cy="2237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2400" b="1" i="1" spc="-10" dirty="0">
                <a:latin typeface="Verdana"/>
                <a:cs typeface="Verdana"/>
              </a:rPr>
              <a:t>R</a:t>
            </a:r>
            <a:r>
              <a:rPr sz="2400" b="1" spc="-15" baseline="24305" dirty="0">
                <a:latin typeface="Verdana"/>
                <a:cs typeface="Verdana"/>
              </a:rPr>
              <a:t>2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4500" i="1" spc="142" baseline="-5555" dirty="0">
                <a:latin typeface="Times New Roman"/>
                <a:cs typeface="Times New Roman"/>
              </a:rPr>
              <a:t>R</a:t>
            </a:r>
            <a:r>
              <a:rPr sz="2550" spc="142" baseline="34313" dirty="0">
                <a:latin typeface="Times New Roman"/>
                <a:cs typeface="Times New Roman"/>
              </a:rPr>
              <a:t>2 </a:t>
            </a:r>
            <a:r>
              <a:rPr sz="2400" b="1" dirty="0">
                <a:latin typeface="Verdana"/>
                <a:cs typeface="Verdana"/>
              </a:rPr>
              <a:t>(</a:t>
            </a:r>
            <a:r>
              <a:rPr sz="2400" b="1" i="1" dirty="0">
                <a:latin typeface="Verdana"/>
                <a:cs typeface="Verdana"/>
              </a:rPr>
              <a:t>R</a:t>
            </a:r>
            <a:r>
              <a:rPr sz="2400" b="1" baseline="24305" dirty="0">
                <a:latin typeface="Verdana"/>
                <a:cs typeface="Verdana"/>
              </a:rPr>
              <a:t>2</a:t>
            </a:r>
            <a:r>
              <a:rPr sz="2400" b="1" spc="-127" baseline="2430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corretto)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250">
              <a:latin typeface="Verdana"/>
              <a:cs typeface="Verdana"/>
            </a:endParaRPr>
          </a:p>
          <a:p>
            <a:pPr marL="393700" marR="43180" indent="-3429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L’</a:t>
            </a:r>
            <a:r>
              <a:rPr sz="2400" i="1" spc="-5" dirty="0">
                <a:latin typeface="Verdana"/>
                <a:cs typeface="Verdana"/>
              </a:rPr>
              <a:t>R</a:t>
            </a:r>
            <a:r>
              <a:rPr sz="2400" spc="-7" baseline="24305" dirty="0">
                <a:latin typeface="Verdana"/>
                <a:cs typeface="Verdana"/>
              </a:rPr>
              <a:t>2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frazione della varianza </a:t>
            </a:r>
            <a:r>
              <a:rPr sz="2400" dirty="0">
                <a:latin typeface="Verdana"/>
                <a:cs typeface="Verdana"/>
              </a:rPr>
              <a:t>spiegata – </a:t>
            </a:r>
            <a:r>
              <a:rPr sz="2400" spc="-5" dirty="0">
                <a:latin typeface="Verdana"/>
                <a:cs typeface="Verdana"/>
              </a:rPr>
              <a:t>stessa  definizione della regressione con singolo  regressore: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9994" y="2884901"/>
            <a:ext cx="1417955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600" i="1" spc="-7" baseline="-40509" dirty="0">
                <a:latin typeface="Verdana"/>
                <a:cs typeface="Verdana"/>
              </a:rPr>
              <a:t>R</a:t>
            </a:r>
            <a:r>
              <a:rPr sz="2400" spc="-7" baseline="-34722" dirty="0">
                <a:latin typeface="Verdana"/>
                <a:cs typeface="Verdana"/>
              </a:rPr>
              <a:t>2 </a:t>
            </a:r>
            <a:r>
              <a:rPr sz="3600" baseline="-40509" dirty="0">
                <a:latin typeface="Verdana"/>
                <a:cs typeface="Verdana"/>
              </a:rPr>
              <a:t>=</a:t>
            </a:r>
            <a:r>
              <a:rPr sz="3600" spc="-442" baseline="-40509" dirty="0">
                <a:latin typeface="Verdana"/>
                <a:cs typeface="Verdana"/>
              </a:rPr>
              <a:t> </a:t>
            </a:r>
            <a:r>
              <a:rPr sz="2600" i="1" spc="-10" dirty="0">
                <a:latin typeface="Times New Roman"/>
                <a:cs typeface="Times New Roman"/>
              </a:rPr>
              <a:t>ESS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46373" y="3354489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0" y="0"/>
                </a:moveTo>
                <a:lnTo>
                  <a:pt x="595754" y="0"/>
                </a:lnTo>
              </a:path>
            </a:pathLst>
          </a:custGeom>
          <a:ln w="162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291070" y="3105549"/>
            <a:ext cx="1731010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1581150" algn="l"/>
              </a:tabLst>
            </a:pPr>
            <a:r>
              <a:rPr sz="2400" dirty="0">
                <a:latin typeface="Verdana"/>
                <a:cs typeface="Verdana"/>
              </a:rPr>
              <a:t>=</a:t>
            </a:r>
            <a:r>
              <a:rPr sz="2400" spc="-90" dirty="0">
                <a:latin typeface="Verdana"/>
                <a:cs typeface="Verdana"/>
              </a:rPr>
              <a:t> </a:t>
            </a:r>
            <a:r>
              <a:rPr sz="3900" spc="172" baseline="1068" dirty="0">
                <a:latin typeface="Times New Roman"/>
                <a:cs typeface="Times New Roman"/>
              </a:rPr>
              <a:t>1</a:t>
            </a:r>
            <a:r>
              <a:rPr sz="3900" spc="172" baseline="1068" dirty="0">
                <a:latin typeface="Symbol"/>
                <a:cs typeface="Symbol"/>
              </a:rPr>
              <a:t></a:t>
            </a:r>
            <a:r>
              <a:rPr sz="3900" spc="187" baseline="1068" dirty="0">
                <a:latin typeface="Times New Roman"/>
                <a:cs typeface="Times New Roman"/>
              </a:rPr>
              <a:t> </a:t>
            </a:r>
            <a:r>
              <a:rPr sz="3900" i="1" baseline="37393" dirty="0">
                <a:latin typeface="Times New Roman"/>
                <a:cs typeface="Times New Roman"/>
              </a:rPr>
              <a:t>SSR	</a:t>
            </a:r>
            <a:r>
              <a:rPr sz="2400" dirty="0">
                <a:latin typeface="Verdana"/>
                <a:cs typeface="Verdana"/>
              </a:rPr>
              <a:t>,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37765" y="3346386"/>
            <a:ext cx="1153160" cy="633730"/>
            <a:chOff x="3537765" y="3346386"/>
            <a:chExt cx="1153160" cy="633730"/>
          </a:xfrm>
        </p:grpSpPr>
        <p:sp>
          <p:nvSpPr>
            <p:cNvPr id="12" name="object 12"/>
            <p:cNvSpPr/>
            <p:nvPr/>
          </p:nvSpPr>
          <p:spPr>
            <a:xfrm>
              <a:off x="4128893" y="3354489"/>
              <a:ext cx="561975" cy="0"/>
            </a:xfrm>
            <a:custGeom>
              <a:avLst/>
              <a:gdLst/>
              <a:ahLst/>
              <a:cxnLst/>
              <a:rect l="l" t="t" r="r" b="b"/>
              <a:pathLst>
                <a:path w="561975">
                  <a:moveTo>
                    <a:pt x="0" y="0"/>
                  </a:moveTo>
                  <a:lnTo>
                    <a:pt x="561957" y="0"/>
                  </a:lnTo>
                </a:path>
              </a:pathLst>
            </a:custGeom>
            <a:ln w="162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37765" y="3972308"/>
              <a:ext cx="156210" cy="0"/>
            </a:xfrm>
            <a:custGeom>
              <a:avLst/>
              <a:gdLst/>
              <a:ahLst/>
              <a:cxnLst/>
              <a:rect l="l" t="t" r="r" b="b"/>
              <a:pathLst>
                <a:path w="156210">
                  <a:moveTo>
                    <a:pt x="0" y="0"/>
                  </a:moveTo>
                  <a:lnTo>
                    <a:pt x="155763" y="0"/>
                  </a:lnTo>
                </a:path>
              </a:pathLst>
            </a:custGeom>
            <a:ln w="154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810353" y="3990041"/>
            <a:ext cx="11557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041350" y="3916631"/>
            <a:ext cx="640080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23240" algn="l"/>
              </a:tabLst>
            </a:pPr>
            <a:r>
              <a:rPr sz="2450" dirty="0">
                <a:latin typeface="Times New Roman"/>
                <a:cs typeface="Times New Roman"/>
              </a:rPr>
              <a:t>ˆ	ˆ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60252" y="3260911"/>
            <a:ext cx="534670" cy="77914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600" i="1" spc="-45" dirty="0">
                <a:latin typeface="Times New Roman"/>
                <a:cs typeface="Times New Roman"/>
              </a:rPr>
              <a:t>T</a:t>
            </a:r>
            <a:r>
              <a:rPr sz="2600" i="1" spc="-5" dirty="0">
                <a:latin typeface="Times New Roman"/>
                <a:cs typeface="Times New Roman"/>
              </a:rPr>
              <a:t>S</a:t>
            </a:r>
            <a:r>
              <a:rPr sz="2600" i="1" dirty="0"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405"/>
              </a:spcBef>
            </a:pPr>
            <a:r>
              <a:rPr sz="1400" i="1" spc="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04488" y="4210452"/>
            <a:ext cx="755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i="1" spc="5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61018" y="3999146"/>
            <a:ext cx="278765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spc="-385" dirty="0">
                <a:latin typeface="Times New Roman"/>
                <a:cs typeface="Times New Roman"/>
              </a:rPr>
              <a:t>(</a:t>
            </a:r>
            <a:r>
              <a:rPr sz="2450" i="1" spc="-385" dirty="0">
                <a:latin typeface="Times New Roman"/>
                <a:cs typeface="Times New Roman"/>
              </a:rPr>
              <a:t>Y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9519" y="4430582"/>
            <a:ext cx="27305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i="1" spc="105" dirty="0">
                <a:latin typeface="Times New Roman"/>
                <a:cs typeface="Times New Roman"/>
              </a:rPr>
              <a:t>i</a:t>
            </a:r>
            <a:r>
              <a:rPr sz="1400" spc="-35" dirty="0">
                <a:latin typeface="Symbol"/>
                <a:cs typeface="Symbol"/>
              </a:rPr>
              <a:t></a:t>
            </a:r>
            <a:r>
              <a:rPr sz="1400" spc="1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1202" y="3351758"/>
            <a:ext cx="1902460" cy="1050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87094">
              <a:lnSpc>
                <a:spcPct val="100000"/>
              </a:lnSpc>
              <a:spcBef>
                <a:spcPts val="110"/>
              </a:spcBef>
            </a:pPr>
            <a:r>
              <a:rPr sz="2600" i="1" spc="-15" dirty="0">
                <a:latin typeface="Times New Roman"/>
                <a:cs typeface="Times New Roman"/>
              </a:rPr>
              <a:t>TSS</a:t>
            </a:r>
            <a:endParaRPr sz="260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spcBef>
                <a:spcPts val="2005"/>
              </a:spcBef>
              <a:buFont typeface="Symbol"/>
              <a:buChar char=""/>
              <a:tabLst>
                <a:tab pos="226060" algn="l"/>
              </a:tabLst>
            </a:pPr>
            <a:r>
              <a:rPr sz="3675" i="1" baseline="1133" dirty="0">
                <a:latin typeface="Times New Roman"/>
                <a:cs typeface="Times New Roman"/>
              </a:rPr>
              <a:t>Y </a:t>
            </a:r>
            <a:r>
              <a:rPr sz="3675" baseline="1133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SSR</a:t>
            </a:r>
            <a:r>
              <a:rPr sz="2400" i="1" spc="-509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8371" y="3914381"/>
            <a:ext cx="358775" cy="584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3650" spc="15" dirty="0">
                <a:latin typeface="Symbol"/>
                <a:cs typeface="Symbol"/>
              </a:rPr>
              <a:t></a:t>
            </a:r>
            <a:endParaRPr sz="36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76576" y="3943601"/>
            <a:ext cx="113030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spc="1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54972" y="3938286"/>
            <a:ext cx="125730" cy="3873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5" dirty="0">
                <a:latin typeface="Times New Roman"/>
                <a:cs typeface="Times New Roman"/>
              </a:rPr>
              <a:t>ˆ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70168" y="3757891"/>
            <a:ext cx="113030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10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53670" y="4157614"/>
            <a:ext cx="74295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5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04908" y="3952442"/>
            <a:ext cx="163830" cy="3873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i="1" spc="-785" dirty="0">
                <a:latin typeface="Times New Roman"/>
                <a:cs typeface="Times New Roman"/>
              </a:rPr>
              <a:t>u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99462" y="4371353"/>
            <a:ext cx="264795" cy="2349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50" i="1" spc="100" dirty="0">
                <a:latin typeface="Times New Roman"/>
                <a:cs typeface="Times New Roman"/>
              </a:rPr>
              <a:t>i</a:t>
            </a:r>
            <a:r>
              <a:rPr sz="1350" spc="-30" dirty="0">
                <a:latin typeface="Symbol"/>
                <a:cs typeface="Symbol"/>
              </a:rPr>
              <a:t></a:t>
            </a:r>
            <a:r>
              <a:rPr sz="1350" spc="1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49968" y="3870138"/>
            <a:ext cx="347980" cy="567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50" dirty="0">
                <a:latin typeface="Symbol"/>
                <a:cs typeface="Symbol"/>
              </a:rPr>
              <a:t></a:t>
            </a:r>
            <a:endParaRPr sz="35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613383" y="4183662"/>
            <a:ext cx="6921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i="1" spc="5" dirty="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96396" y="3982213"/>
            <a:ext cx="83756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Times New Roman"/>
                <a:cs typeface="Times New Roman"/>
              </a:rPr>
              <a:t>(</a:t>
            </a:r>
            <a:r>
              <a:rPr sz="2100" i="1" spc="-5" dirty="0">
                <a:latin typeface="Times New Roman"/>
                <a:cs typeface="Times New Roman"/>
              </a:rPr>
              <a:t>Y </a:t>
            </a:r>
            <a:r>
              <a:rPr sz="2100" spc="5" dirty="0">
                <a:latin typeface="Symbol"/>
                <a:cs typeface="Symbol"/>
              </a:rPr>
              <a:t>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i="1" spc="5" dirty="0">
                <a:latin typeface="Times New Roman"/>
                <a:cs typeface="Times New Roman"/>
              </a:rPr>
              <a:t>Y</a:t>
            </a:r>
            <a:r>
              <a:rPr sz="2100" i="1" spc="-18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14074" y="3974520"/>
            <a:ext cx="10350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spc="1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92540" y="3808480"/>
            <a:ext cx="10350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i="1" spc="10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74769" y="3808480"/>
            <a:ext cx="185420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i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86037" y="3901722"/>
            <a:ext cx="313055" cy="661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670"/>
              </a:lnSpc>
              <a:spcBef>
                <a:spcPts val="100"/>
              </a:spcBef>
            </a:pPr>
            <a:r>
              <a:rPr sz="3150" spc="15" dirty="0">
                <a:latin typeface="Symbol"/>
                <a:cs typeface="Symbol"/>
              </a:rPr>
              <a:t></a:t>
            </a:r>
            <a:endParaRPr sz="3150">
              <a:latin typeface="Symbol"/>
              <a:cs typeface="Symbol"/>
            </a:endParaRPr>
          </a:p>
          <a:p>
            <a:pPr marL="57150">
              <a:lnSpc>
                <a:spcPts val="1330"/>
              </a:lnSpc>
            </a:pPr>
            <a:r>
              <a:rPr sz="1200" i="1" spc="20" dirty="0">
                <a:latin typeface="Times New Roman"/>
                <a:cs typeface="Times New Roman"/>
              </a:rPr>
              <a:t>i</a:t>
            </a:r>
            <a:r>
              <a:rPr sz="1200" spc="20" dirty="0">
                <a:latin typeface="Symbol"/>
                <a:cs typeface="Symbol"/>
              </a:rPr>
              <a:t></a:t>
            </a:r>
            <a:r>
              <a:rPr sz="1200" spc="2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1615" y="621915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565" y="0"/>
                </a:lnTo>
              </a:path>
            </a:pathLst>
          </a:custGeom>
          <a:ln w="18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140" y="526971"/>
            <a:ext cx="3317240" cy="481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946785" algn="l"/>
                <a:tab pos="1461135" algn="l"/>
              </a:tabLst>
            </a:pPr>
            <a:r>
              <a:rPr i="1" spc="-10" dirty="0">
                <a:latin typeface="Verdana"/>
                <a:cs typeface="Verdana"/>
              </a:rPr>
              <a:t>R</a:t>
            </a:r>
            <a:r>
              <a:rPr sz="2400" spc="-15" baseline="24305" dirty="0"/>
              <a:t>2</a:t>
            </a:r>
            <a:r>
              <a:rPr sz="2400" spc="419" baseline="24305" dirty="0"/>
              <a:t> </a:t>
            </a:r>
            <a:r>
              <a:rPr sz="2400" dirty="0"/>
              <a:t>e	</a:t>
            </a:r>
            <a:r>
              <a:rPr sz="4500" b="0" i="1" spc="135" baseline="-1851" dirty="0">
                <a:latin typeface="Times New Roman"/>
                <a:cs typeface="Times New Roman"/>
              </a:rPr>
              <a:t>R</a:t>
            </a:r>
            <a:r>
              <a:rPr sz="2550" b="0" spc="135" baseline="39215" dirty="0">
                <a:latin typeface="Times New Roman"/>
                <a:cs typeface="Times New Roman"/>
              </a:rPr>
              <a:t>2	</a:t>
            </a:r>
            <a:r>
              <a:rPr sz="2400" spc="-5" dirty="0"/>
              <a:t>(continua)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41251" y="3833918"/>
            <a:ext cx="1087755" cy="0"/>
          </a:xfrm>
          <a:custGeom>
            <a:avLst/>
            <a:gdLst/>
            <a:ahLst/>
            <a:cxnLst/>
            <a:rect l="l" t="t" r="r" b="b"/>
            <a:pathLst>
              <a:path w="1087754">
                <a:moveTo>
                  <a:pt x="0" y="0"/>
                </a:moveTo>
                <a:lnTo>
                  <a:pt x="1087628" y="0"/>
                </a:lnTo>
              </a:path>
            </a:pathLst>
          </a:custGeom>
          <a:ln w="163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589476" y="3367393"/>
            <a:ext cx="1645285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64869" algn="l"/>
              </a:tabLst>
            </a:pPr>
            <a:r>
              <a:rPr sz="2600" i="1" dirty="0">
                <a:latin typeface="Times New Roman"/>
                <a:cs typeface="Times New Roman"/>
              </a:rPr>
              <a:t>n</a:t>
            </a:r>
            <a:r>
              <a:rPr sz="2600" i="1" spc="-2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Symbol"/>
                <a:cs typeface="Symbol"/>
              </a:rPr>
              <a:t></a:t>
            </a:r>
            <a:r>
              <a:rPr sz="2600" spc="-3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1	</a:t>
            </a:r>
            <a:r>
              <a:rPr sz="3900" baseline="3205" dirty="0">
                <a:latin typeface="Symbol"/>
                <a:cs typeface="Symbol"/>
              </a:rPr>
              <a:t></a:t>
            </a:r>
            <a:r>
              <a:rPr sz="3900" spc="179" baseline="320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SSR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2489" y="3842027"/>
            <a:ext cx="2114550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900" spc="-750" baseline="23504" dirty="0">
                <a:latin typeface="Symbol"/>
                <a:cs typeface="Symbol"/>
              </a:rPr>
              <a:t></a:t>
            </a:r>
            <a:r>
              <a:rPr sz="2600" spc="-500" dirty="0">
                <a:latin typeface="Symbol"/>
                <a:cs typeface="Symbol"/>
              </a:rPr>
              <a:t></a:t>
            </a:r>
            <a:r>
              <a:rPr sz="2600" spc="-500" dirty="0">
                <a:latin typeface="Times New Roman"/>
                <a:cs typeface="Times New Roman"/>
              </a:rPr>
              <a:t> </a:t>
            </a:r>
            <a:r>
              <a:rPr sz="3900" i="1" baseline="2136" dirty="0">
                <a:latin typeface="Times New Roman"/>
                <a:cs typeface="Times New Roman"/>
              </a:rPr>
              <a:t>n </a:t>
            </a:r>
            <a:r>
              <a:rPr sz="3900" baseline="2136" dirty="0">
                <a:latin typeface="Symbol"/>
                <a:cs typeface="Symbol"/>
              </a:rPr>
              <a:t></a:t>
            </a:r>
            <a:r>
              <a:rPr sz="3900" baseline="2136" dirty="0">
                <a:latin typeface="Times New Roman"/>
                <a:cs typeface="Times New Roman"/>
              </a:rPr>
              <a:t> </a:t>
            </a:r>
            <a:r>
              <a:rPr sz="3900" i="1" baseline="2136" dirty="0">
                <a:latin typeface="Times New Roman"/>
                <a:cs typeface="Times New Roman"/>
              </a:rPr>
              <a:t>k </a:t>
            </a:r>
            <a:r>
              <a:rPr sz="3900" baseline="2136" dirty="0">
                <a:latin typeface="Symbol"/>
                <a:cs typeface="Symbol"/>
              </a:rPr>
              <a:t></a:t>
            </a:r>
            <a:r>
              <a:rPr sz="3900" spc="-802" baseline="2136" dirty="0">
                <a:latin typeface="Times New Roman"/>
                <a:cs typeface="Times New Roman"/>
              </a:rPr>
              <a:t> </a:t>
            </a:r>
            <a:r>
              <a:rPr sz="3900" spc="-487" baseline="2136" dirty="0">
                <a:latin typeface="Times New Roman"/>
                <a:cs typeface="Times New Roman"/>
              </a:rPr>
              <a:t>1</a:t>
            </a:r>
            <a:r>
              <a:rPr sz="3900" spc="-487" baseline="23504" dirty="0">
                <a:latin typeface="Symbol"/>
                <a:cs typeface="Symbol"/>
              </a:rPr>
              <a:t></a:t>
            </a:r>
            <a:r>
              <a:rPr sz="2600" spc="-325" dirty="0">
                <a:latin typeface="Symbol"/>
                <a:cs typeface="Symbol"/>
              </a:rPr>
              <a:t></a:t>
            </a:r>
            <a:r>
              <a:rPr sz="2600" spc="-325" dirty="0">
                <a:latin typeface="Times New Roman"/>
                <a:cs typeface="Times New Roman"/>
              </a:rPr>
              <a:t> </a:t>
            </a:r>
            <a:r>
              <a:rPr sz="3900" i="1" spc="-22" baseline="2136" dirty="0">
                <a:latin typeface="Times New Roman"/>
                <a:cs typeface="Times New Roman"/>
              </a:rPr>
              <a:t>TSS</a:t>
            </a:r>
            <a:endParaRPr sz="3900" baseline="2136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957170" y="3656593"/>
            <a:ext cx="3283585" cy="186055"/>
            <a:chOff x="3957170" y="3656593"/>
            <a:chExt cx="3283585" cy="186055"/>
          </a:xfrm>
        </p:grpSpPr>
        <p:sp>
          <p:nvSpPr>
            <p:cNvPr id="8" name="object 8"/>
            <p:cNvSpPr/>
            <p:nvPr/>
          </p:nvSpPr>
          <p:spPr>
            <a:xfrm>
              <a:off x="6669704" y="3833918"/>
              <a:ext cx="563245" cy="0"/>
            </a:xfrm>
            <a:custGeom>
              <a:avLst/>
              <a:gdLst/>
              <a:ahLst/>
              <a:cxnLst/>
              <a:rect l="l" t="t" r="r" b="b"/>
              <a:pathLst>
                <a:path w="563245">
                  <a:moveTo>
                    <a:pt x="0" y="0"/>
                  </a:moveTo>
                  <a:lnTo>
                    <a:pt x="562681" y="0"/>
                  </a:lnTo>
                </a:path>
              </a:pathLst>
            </a:custGeom>
            <a:ln w="163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65425" y="3664848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48866" y="3594271"/>
            <a:ext cx="346710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600" i="1" spc="-7" baseline="2314" dirty="0">
                <a:latin typeface="Verdana"/>
                <a:cs typeface="Verdana"/>
              </a:rPr>
              <a:t>R</a:t>
            </a:r>
            <a:r>
              <a:rPr sz="2400" spc="-7" baseline="27777" dirty="0">
                <a:latin typeface="Verdana"/>
                <a:cs typeface="Verdana"/>
              </a:rPr>
              <a:t>2 </a:t>
            </a:r>
            <a:r>
              <a:rPr sz="3600" i="1" spc="-7" baseline="2314" dirty="0">
                <a:latin typeface="Verdana"/>
                <a:cs typeface="Verdana"/>
              </a:rPr>
              <a:t>corretto </a:t>
            </a:r>
            <a:r>
              <a:rPr sz="3600" baseline="2314" dirty="0">
                <a:latin typeface="Verdana"/>
                <a:cs typeface="Verdana"/>
              </a:rPr>
              <a:t>: </a:t>
            </a:r>
            <a:r>
              <a:rPr sz="2600" i="1" spc="75" dirty="0">
                <a:latin typeface="Times New Roman"/>
                <a:cs typeface="Times New Roman"/>
              </a:rPr>
              <a:t>R</a:t>
            </a:r>
            <a:r>
              <a:rPr sz="2250" spc="112" baseline="42592" dirty="0">
                <a:latin typeface="Times New Roman"/>
                <a:cs typeface="Times New Roman"/>
              </a:rPr>
              <a:t>2 </a:t>
            </a:r>
            <a:r>
              <a:rPr sz="3600" b="1" baseline="2314" dirty="0">
                <a:latin typeface="Verdana"/>
                <a:cs typeface="Verdana"/>
              </a:rPr>
              <a:t>= </a:t>
            </a:r>
            <a:r>
              <a:rPr sz="3900" spc="165" baseline="2136" dirty="0">
                <a:latin typeface="Times New Roman"/>
                <a:cs typeface="Times New Roman"/>
              </a:rPr>
              <a:t>1</a:t>
            </a:r>
            <a:r>
              <a:rPr sz="3900" spc="165" baseline="2136" dirty="0">
                <a:latin typeface="Symbol"/>
                <a:cs typeface="Symbol"/>
              </a:rPr>
              <a:t></a:t>
            </a:r>
            <a:r>
              <a:rPr sz="3900" spc="-547" baseline="2136" dirty="0">
                <a:latin typeface="Times New Roman"/>
                <a:cs typeface="Times New Roman"/>
              </a:rPr>
              <a:t> </a:t>
            </a:r>
            <a:r>
              <a:rPr sz="3900" baseline="41666" dirty="0">
                <a:latin typeface="Symbol"/>
                <a:cs typeface="Symbol"/>
              </a:rPr>
              <a:t></a:t>
            </a:r>
            <a:endParaRPr sz="3900" baseline="41666">
              <a:latin typeface="Symbol"/>
              <a:cs typeface="Symbo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174090" y="2392975"/>
            <a:ext cx="645795" cy="2144395"/>
            <a:chOff x="2174090" y="2392975"/>
            <a:chExt cx="645795" cy="2144395"/>
          </a:xfrm>
        </p:grpSpPr>
        <p:sp>
          <p:nvSpPr>
            <p:cNvPr id="12" name="object 12"/>
            <p:cNvSpPr/>
            <p:nvPr/>
          </p:nvSpPr>
          <p:spPr>
            <a:xfrm>
              <a:off x="2642894" y="2402182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39">
                  <a:moveTo>
                    <a:pt x="0" y="0"/>
                  </a:moveTo>
                  <a:lnTo>
                    <a:pt x="167639" y="0"/>
                  </a:lnTo>
                </a:path>
              </a:pathLst>
            </a:custGeom>
            <a:ln w="1795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82345" y="4528956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58140" y="4460665"/>
            <a:ext cx="7331709" cy="7823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42545" marR="30480" indent="-5080">
              <a:lnSpc>
                <a:spcPts val="2880"/>
              </a:lnSpc>
              <a:spcBef>
                <a:spcPts val="395"/>
              </a:spcBef>
            </a:pPr>
            <a:r>
              <a:rPr sz="2400" dirty="0">
                <a:latin typeface="Verdana"/>
                <a:cs typeface="Verdana"/>
              </a:rPr>
              <a:t>Si noti che </a:t>
            </a:r>
            <a:r>
              <a:rPr sz="2600" i="1" spc="35" dirty="0">
                <a:latin typeface="Times New Roman"/>
                <a:cs typeface="Times New Roman"/>
              </a:rPr>
              <a:t>R</a:t>
            </a:r>
            <a:r>
              <a:rPr sz="2250" spc="52" baseline="44444" dirty="0">
                <a:latin typeface="Times New Roman"/>
                <a:cs typeface="Times New Roman"/>
              </a:rPr>
              <a:t>2</a:t>
            </a:r>
            <a:r>
              <a:rPr sz="2400" b="1" spc="35" dirty="0">
                <a:latin typeface="Verdana"/>
                <a:cs typeface="Verdana"/>
              </a:rPr>
              <a:t>&lt; </a:t>
            </a:r>
            <a:r>
              <a:rPr sz="2400" i="1" dirty="0">
                <a:latin typeface="Verdana"/>
                <a:cs typeface="Verdana"/>
              </a:rPr>
              <a:t>R</a:t>
            </a:r>
            <a:r>
              <a:rPr sz="2400" baseline="24305" dirty="0">
                <a:latin typeface="Verdana"/>
                <a:cs typeface="Verdana"/>
              </a:rPr>
              <a:t>2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tuttavia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i="1" dirty="0">
                <a:latin typeface="Verdana"/>
                <a:cs typeface="Verdana"/>
              </a:rPr>
              <a:t>n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grande </a:t>
            </a:r>
            <a:r>
              <a:rPr sz="2400" dirty="0">
                <a:latin typeface="Verdana"/>
                <a:cs typeface="Verdana"/>
              </a:rPr>
              <a:t>i due  </a:t>
            </a:r>
            <a:r>
              <a:rPr sz="2400" spc="-5" dirty="0">
                <a:latin typeface="Verdana"/>
                <a:cs typeface="Verdana"/>
              </a:rPr>
              <a:t>saranno </a:t>
            </a:r>
            <a:r>
              <a:rPr sz="2400" dirty="0">
                <a:latin typeface="Verdana"/>
                <a:cs typeface="Verdana"/>
              </a:rPr>
              <a:t>molto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vicini.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13793" y="1700412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67945" marR="30480" indent="-5080">
              <a:lnSpc>
                <a:spcPts val="2880"/>
              </a:lnSpc>
              <a:spcBef>
                <a:spcPts val="395"/>
              </a:spcBef>
            </a:pPr>
            <a:r>
              <a:rPr sz="2400" dirty="0"/>
              <a:t>L’ </a:t>
            </a:r>
            <a:r>
              <a:rPr sz="3900" i="1" spc="112" baseline="-4273" dirty="0">
                <a:latin typeface="Times New Roman"/>
                <a:cs typeface="Times New Roman"/>
              </a:rPr>
              <a:t>R</a:t>
            </a:r>
            <a:r>
              <a:rPr sz="2250" spc="112" baseline="37037" dirty="0">
                <a:latin typeface="Times New Roman"/>
                <a:cs typeface="Times New Roman"/>
              </a:rPr>
              <a:t>2 </a:t>
            </a:r>
            <a:r>
              <a:rPr sz="2400" spc="-5" dirty="0"/>
              <a:t>(l’“</a:t>
            </a:r>
            <a:r>
              <a:rPr sz="2400" i="1" spc="-5" dirty="0">
                <a:latin typeface="Verdana"/>
                <a:cs typeface="Verdana"/>
              </a:rPr>
              <a:t>R</a:t>
            </a:r>
            <a:r>
              <a:rPr sz="2400" spc="-7" baseline="24305" dirty="0"/>
              <a:t>2 </a:t>
            </a:r>
            <a:r>
              <a:rPr sz="2400" spc="-5" dirty="0"/>
              <a:t>corretto”) corregge </a:t>
            </a:r>
            <a:r>
              <a:rPr sz="2400" dirty="0"/>
              <a:t>questo </a:t>
            </a:r>
            <a:r>
              <a:rPr sz="2400" spc="-5" dirty="0"/>
              <a:t>problema  “penalizzandovi” per </a:t>
            </a:r>
            <a:r>
              <a:rPr sz="2400" spc="-10" dirty="0"/>
              <a:t>l’inserimento </a:t>
            </a:r>
            <a:r>
              <a:rPr sz="2400" spc="-5" dirty="0"/>
              <a:t>di </a:t>
            </a:r>
            <a:r>
              <a:rPr sz="2400" dirty="0"/>
              <a:t>un altro  </a:t>
            </a:r>
            <a:r>
              <a:rPr sz="2400" spc="-5" dirty="0"/>
              <a:t>regressore </a:t>
            </a:r>
            <a:r>
              <a:rPr sz="2400" dirty="0"/>
              <a:t>– </a:t>
            </a:r>
            <a:r>
              <a:rPr sz="2400" spc="30" dirty="0"/>
              <a:t>l’</a:t>
            </a:r>
            <a:r>
              <a:rPr sz="4275" i="1" spc="44" baseline="-2923" dirty="0">
                <a:latin typeface="Times New Roman"/>
                <a:cs typeface="Times New Roman"/>
              </a:rPr>
              <a:t>R</a:t>
            </a:r>
            <a:r>
              <a:rPr sz="2475" spc="44" baseline="38720" dirty="0">
                <a:latin typeface="Times New Roman"/>
                <a:cs typeface="Times New Roman"/>
              </a:rPr>
              <a:t>2 </a:t>
            </a:r>
            <a:r>
              <a:rPr sz="2400" dirty="0"/>
              <a:t>non aumenta </a:t>
            </a:r>
            <a:r>
              <a:rPr sz="2400" spc="-5" dirty="0"/>
              <a:t>necessariamente  quando si </a:t>
            </a:r>
            <a:r>
              <a:rPr sz="2400" dirty="0"/>
              <a:t>aggiunge un </a:t>
            </a:r>
            <a:r>
              <a:rPr sz="2400" spc="-5" dirty="0"/>
              <a:t>altro</a:t>
            </a:r>
            <a:r>
              <a:rPr sz="2400" spc="65" dirty="0"/>
              <a:t> </a:t>
            </a:r>
            <a:r>
              <a:rPr sz="2400" spc="-5" dirty="0"/>
              <a:t>regressore.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05961" y="3824868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7623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Verdana"/>
                <a:cs typeface="Verdana"/>
              </a:rPr>
              <a:t>Misure </a:t>
            </a:r>
            <a:r>
              <a:rPr i="1" spc="-5" dirty="0">
                <a:latin typeface="Verdana"/>
                <a:cs typeface="Verdana"/>
              </a:rPr>
              <a:t>di bontà dell’adattamento (continua)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630807"/>
            <a:ext cx="40874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Esempio del punteggio </a:t>
            </a:r>
            <a:r>
              <a:rPr sz="2000" dirty="0">
                <a:latin typeface="Verdana"/>
                <a:cs typeface="Verdana"/>
              </a:rPr>
              <a:t>nei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test: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2365375"/>
            <a:ext cx="4184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(1)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5501" y="2308445"/>
            <a:ext cx="3994150" cy="7505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0"/>
              </a:spcBef>
            </a:pPr>
            <a:r>
              <a:rPr sz="2000" dirty="0">
                <a:latin typeface="Verdana"/>
                <a:cs typeface="Verdana"/>
              </a:rPr>
              <a:t>= 698,9 –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2,28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1054735">
              <a:lnSpc>
                <a:spcPct val="100000"/>
              </a:lnSpc>
              <a:spcBef>
                <a:spcPts val="455"/>
              </a:spcBef>
            </a:pP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0,05, </a:t>
            </a:r>
            <a:r>
              <a:rPr sz="2000" i="1" dirty="0">
                <a:latin typeface="Verdana"/>
                <a:cs typeface="Verdana"/>
              </a:rPr>
              <a:t>SER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3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18,6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3462909"/>
            <a:ext cx="4184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(2)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5501" y="3462909"/>
            <a:ext cx="5826125" cy="71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ts val="2345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= 686,0 – 1,10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0,65</a:t>
            </a:r>
            <a:r>
              <a:rPr sz="2000" i="1" dirty="0">
                <a:latin typeface="Verdana"/>
                <a:cs typeface="Verdana"/>
              </a:rPr>
              <a:t>PctEL</a:t>
            </a:r>
            <a:r>
              <a:rPr sz="2000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1143000">
              <a:lnSpc>
                <a:spcPts val="3065"/>
              </a:lnSpc>
              <a:tabLst>
                <a:tab pos="2799715" algn="l"/>
              </a:tabLst>
            </a:pPr>
            <a:r>
              <a:rPr sz="3000" i="1" spc="7" baseline="1388" dirty="0">
                <a:latin typeface="Verdana"/>
                <a:cs typeface="Verdana"/>
              </a:rPr>
              <a:t>R</a:t>
            </a:r>
            <a:r>
              <a:rPr sz="1950" spc="7" baseline="27777" dirty="0">
                <a:latin typeface="Verdana"/>
                <a:cs typeface="Verdana"/>
              </a:rPr>
              <a:t>2</a:t>
            </a:r>
            <a:r>
              <a:rPr sz="1950" spc="345" baseline="27777" dirty="0">
                <a:latin typeface="Verdana"/>
                <a:cs typeface="Verdana"/>
              </a:rPr>
              <a:t> </a:t>
            </a:r>
            <a:r>
              <a:rPr sz="3000" spc="7" baseline="1388" dirty="0">
                <a:latin typeface="Verdana"/>
                <a:cs typeface="Verdana"/>
              </a:rPr>
              <a:t>=</a:t>
            </a:r>
            <a:r>
              <a:rPr sz="3000" spc="-7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0,426,	</a:t>
            </a:r>
            <a:r>
              <a:rPr sz="2600" i="1" spc="-25" dirty="0">
                <a:latin typeface="Times New Roman"/>
                <a:cs typeface="Times New Roman"/>
              </a:rPr>
              <a:t>R</a:t>
            </a:r>
            <a:r>
              <a:rPr sz="2250" spc="-37" baseline="42592" dirty="0">
                <a:latin typeface="Times New Roman"/>
                <a:cs typeface="Times New Roman"/>
              </a:rPr>
              <a:t>2</a:t>
            </a:r>
            <a:r>
              <a:rPr sz="3000" b="1" spc="-37" baseline="1388" dirty="0">
                <a:latin typeface="Verdana"/>
                <a:cs typeface="Verdana"/>
              </a:rPr>
              <a:t>= </a:t>
            </a:r>
            <a:r>
              <a:rPr sz="3000" baseline="1388" dirty="0">
                <a:latin typeface="Verdana"/>
                <a:cs typeface="Verdana"/>
              </a:rPr>
              <a:t>0,424</a:t>
            </a:r>
            <a:r>
              <a:rPr sz="3000" b="1" baseline="1388" dirty="0">
                <a:latin typeface="Verdana"/>
                <a:cs typeface="Verdana"/>
              </a:rPr>
              <a:t>, </a:t>
            </a:r>
            <a:r>
              <a:rPr sz="3000" i="1" baseline="1388" dirty="0">
                <a:latin typeface="Verdana"/>
                <a:cs typeface="Verdana"/>
              </a:rPr>
              <a:t>SER </a:t>
            </a:r>
            <a:r>
              <a:rPr sz="3000" spc="7" baseline="1388" dirty="0">
                <a:latin typeface="Verdana"/>
                <a:cs typeface="Verdana"/>
              </a:rPr>
              <a:t>=</a:t>
            </a:r>
            <a:r>
              <a:rPr sz="3000" spc="-127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14,5</a:t>
            </a:r>
            <a:endParaRPr sz="3000" baseline="1388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98678" y="559198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146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5440" y="4557521"/>
            <a:ext cx="8503285" cy="1315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55880" indent="-34290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Verdana"/>
                <a:cs typeface="Verdana"/>
              </a:rPr>
              <a:t>Che cosa vi </a:t>
            </a:r>
            <a:r>
              <a:rPr sz="2000" i="1" spc="-5" dirty="0">
                <a:latin typeface="Verdana"/>
                <a:cs typeface="Verdana"/>
              </a:rPr>
              <a:t>dice questo </a:t>
            </a:r>
            <a:r>
              <a:rPr sz="2000" i="1" dirty="0">
                <a:latin typeface="Verdana"/>
                <a:cs typeface="Verdana"/>
              </a:rPr>
              <a:t>– precisamente – riguardo </a:t>
            </a:r>
            <a:r>
              <a:rPr sz="2000" i="1" spc="-5" dirty="0">
                <a:latin typeface="Verdana"/>
                <a:cs typeface="Verdana"/>
              </a:rPr>
              <a:t>la bontà  dell’adattamento della </a:t>
            </a:r>
            <a:r>
              <a:rPr sz="2000" i="1" dirty="0">
                <a:latin typeface="Verdana"/>
                <a:cs typeface="Verdana"/>
              </a:rPr>
              <a:t>regressione </a:t>
            </a:r>
            <a:r>
              <a:rPr sz="2000" i="1" spc="-5" dirty="0">
                <a:latin typeface="Verdana"/>
                <a:cs typeface="Verdana"/>
              </a:rPr>
              <a:t>(2) rispetto </a:t>
            </a:r>
            <a:r>
              <a:rPr sz="2000" i="1" dirty="0">
                <a:latin typeface="Verdana"/>
                <a:cs typeface="Verdana"/>
              </a:rPr>
              <a:t>alla regressione  </a:t>
            </a:r>
            <a:r>
              <a:rPr sz="2000" i="1" spc="-5" dirty="0">
                <a:latin typeface="Verdana"/>
                <a:cs typeface="Verdana"/>
              </a:rPr>
              <a:t>(1)?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185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spc="-5" dirty="0">
                <a:latin typeface="Verdana"/>
                <a:cs typeface="Verdana"/>
              </a:rPr>
              <a:t>perché </a:t>
            </a:r>
            <a:r>
              <a:rPr sz="2000" i="1" dirty="0">
                <a:latin typeface="Verdana"/>
                <a:cs typeface="Verdana"/>
              </a:rPr>
              <a:t>l’R</a:t>
            </a:r>
            <a:r>
              <a:rPr sz="1950" baseline="25641" dirty="0">
                <a:latin typeface="Verdana"/>
                <a:cs typeface="Verdana"/>
              </a:rPr>
              <a:t>2 </a:t>
            </a:r>
            <a:r>
              <a:rPr sz="2000" i="1" dirty="0">
                <a:latin typeface="Verdana"/>
                <a:cs typeface="Verdana"/>
              </a:rPr>
              <a:t>e </a:t>
            </a:r>
            <a:r>
              <a:rPr sz="2000" i="1" spc="-5" dirty="0">
                <a:latin typeface="Verdana"/>
                <a:cs typeface="Verdana"/>
              </a:rPr>
              <a:t>l’ </a:t>
            </a:r>
            <a:r>
              <a:rPr sz="3450" i="1" spc="120" baseline="-7246" dirty="0">
                <a:latin typeface="Times New Roman"/>
                <a:cs typeface="Times New Roman"/>
              </a:rPr>
              <a:t>R</a:t>
            </a:r>
            <a:r>
              <a:rPr sz="2025" spc="120" baseline="30864" dirty="0">
                <a:latin typeface="Times New Roman"/>
                <a:cs typeface="Times New Roman"/>
              </a:rPr>
              <a:t>2 </a:t>
            </a:r>
            <a:r>
              <a:rPr sz="2000" i="1" dirty="0">
                <a:latin typeface="Verdana"/>
                <a:cs typeface="Verdana"/>
              </a:rPr>
              <a:t>sono così vicini </a:t>
            </a:r>
            <a:r>
              <a:rPr sz="2000" i="1" spc="-5" dirty="0">
                <a:latin typeface="Verdana"/>
                <a:cs typeface="Verdana"/>
              </a:rPr>
              <a:t>in</a:t>
            </a:r>
            <a:r>
              <a:rPr sz="2000" i="1" spc="-20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(2)?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4276" y="2276855"/>
            <a:ext cx="1641348" cy="432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4276" y="3357371"/>
            <a:ext cx="1641348" cy="431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 assunzioni </a:t>
            </a:r>
            <a:r>
              <a:rPr dirty="0"/>
              <a:t>dei </a:t>
            </a:r>
            <a:r>
              <a:rPr spc="-5" dirty="0"/>
              <a:t>minimi quadrati per </a:t>
            </a:r>
            <a:r>
              <a:rPr dirty="0"/>
              <a:t>la  </a:t>
            </a:r>
            <a:r>
              <a:rPr spc="-5" dirty="0" err="1"/>
              <a:t>regressione</a:t>
            </a:r>
            <a:r>
              <a:rPr spc="-5" dirty="0"/>
              <a:t> </a:t>
            </a:r>
            <a:r>
              <a:rPr spc="-5" dirty="0" err="1"/>
              <a:t>multipla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1605" algn="ctr">
              <a:lnSpc>
                <a:spcPct val="100000"/>
              </a:lnSpc>
              <a:spcBef>
                <a:spcPts val="105"/>
              </a:spcBef>
              <a:tabLst>
                <a:tab pos="5316220" algn="l"/>
              </a:tabLst>
            </a:pPr>
            <a:r>
              <a:rPr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/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/>
              <a:t>0 </a:t>
            </a:r>
            <a:r>
              <a:rPr sz="2000" dirty="0"/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/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/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/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/>
              <a:t>2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/>
              <a:t>2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/>
              <a:t>+ … + </a:t>
            </a:r>
            <a:r>
              <a:rPr sz="2000" spc="35" dirty="0"/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  </a:t>
            </a:r>
            <a:r>
              <a:rPr sz="2000" dirty="0"/>
              <a:t>+</a:t>
            </a:r>
            <a:r>
              <a:rPr sz="2000" spc="-15" dirty="0"/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/>
              <a:t>,	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/>
              <a:t>=</a:t>
            </a:r>
            <a:r>
              <a:rPr sz="2000" spc="-30" dirty="0"/>
              <a:t> </a:t>
            </a:r>
            <a:r>
              <a:rPr sz="2000" dirty="0"/>
              <a:t>1,…,</a:t>
            </a:r>
            <a:r>
              <a:rPr sz="2000" i="1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pc="-5" dirty="0"/>
              <a:t>1. </a:t>
            </a:r>
            <a:r>
              <a:rPr dirty="0"/>
              <a:t>La </a:t>
            </a:r>
            <a:r>
              <a:rPr spc="-5" dirty="0"/>
              <a:t>distribuzione di </a:t>
            </a:r>
            <a:r>
              <a:rPr i="1" dirty="0">
                <a:latin typeface="Verdana"/>
                <a:cs typeface="Verdana"/>
              </a:rPr>
              <a:t>u </a:t>
            </a:r>
            <a:r>
              <a:rPr spc="-5" dirty="0"/>
              <a:t>condizionata alle </a:t>
            </a:r>
            <a:r>
              <a:rPr i="1" dirty="0">
                <a:latin typeface="Verdana"/>
                <a:cs typeface="Verdana"/>
              </a:rPr>
              <a:t>X </a:t>
            </a:r>
            <a:r>
              <a:rPr dirty="0"/>
              <a:t>ha </a:t>
            </a:r>
            <a:r>
              <a:rPr spc="-5" dirty="0"/>
              <a:t>media nulla, cioè</a:t>
            </a:r>
          </a:p>
          <a:p>
            <a:pPr marL="406400">
              <a:lnSpc>
                <a:spcPct val="100000"/>
              </a:lnSpc>
            </a:pPr>
            <a:r>
              <a:rPr i="1" dirty="0">
                <a:latin typeface="Verdana"/>
                <a:cs typeface="Verdana"/>
              </a:rPr>
              <a:t>E</a:t>
            </a:r>
            <a:r>
              <a:rPr dirty="0"/>
              <a:t>(</a:t>
            </a:r>
            <a:r>
              <a:rPr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/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baseline="-21367" dirty="0"/>
              <a:t>1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5" dirty="0"/>
              <a:t>=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/>
              <a:t>1</a:t>
            </a:r>
            <a:r>
              <a:rPr sz="2000" spc="5" dirty="0"/>
              <a:t>,…,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ki </a:t>
            </a:r>
            <a:r>
              <a:rPr sz="2000" spc="5" dirty="0"/>
              <a:t>=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</a:t>
            </a:r>
            <a:r>
              <a:rPr sz="2000" spc="5" dirty="0"/>
              <a:t>) =</a:t>
            </a:r>
            <a:r>
              <a:rPr sz="2000" spc="400" dirty="0"/>
              <a:t> </a:t>
            </a:r>
            <a:r>
              <a:rPr sz="2000" spc="-5" dirty="0"/>
              <a:t>0.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  <a:spcBef>
                <a:spcPts val="2280"/>
              </a:spcBef>
            </a:pPr>
            <a:r>
              <a:rPr spc="-5" dirty="0"/>
              <a:t>2. </a:t>
            </a:r>
            <a:r>
              <a:rPr dirty="0"/>
              <a:t>(</a:t>
            </a:r>
            <a:r>
              <a:rPr i="1" dirty="0">
                <a:latin typeface="Verdana"/>
                <a:cs typeface="Verdana"/>
              </a:rPr>
              <a:t>X</a:t>
            </a:r>
            <a:r>
              <a:rPr sz="1950" baseline="-21367" dirty="0"/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/>
              <a:t>,…,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</a:t>
            </a:r>
            <a:r>
              <a:rPr sz="2000" i="1" dirty="0">
                <a:latin typeface="Verdana"/>
                <a:cs typeface="Verdana"/>
              </a:rPr>
              <a:t>,Y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/>
              <a:t>),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/>
              <a:t>=1,…,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/>
              <a:t>, sono</a:t>
            </a:r>
            <a:r>
              <a:rPr sz="2000" spc="-100" dirty="0"/>
              <a:t> </a:t>
            </a:r>
            <a:r>
              <a:rPr sz="2000" spc="-5" dirty="0"/>
              <a:t>i.i.d.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  <a:spcBef>
                <a:spcPts val="2280"/>
              </a:spcBef>
            </a:pPr>
            <a:r>
              <a:rPr dirty="0"/>
              <a:t>3. </a:t>
            </a:r>
            <a:r>
              <a:rPr spc="-5" dirty="0"/>
              <a:t>Gli outlier </a:t>
            </a:r>
            <a:r>
              <a:rPr dirty="0"/>
              <a:t>sono </a:t>
            </a:r>
            <a:r>
              <a:rPr spc="-10" dirty="0"/>
              <a:t>improbabili: </a:t>
            </a:r>
            <a:r>
              <a:rPr i="1" spc="5" dirty="0">
                <a:latin typeface="Verdana"/>
                <a:cs typeface="Verdana"/>
              </a:rPr>
              <a:t>X</a:t>
            </a:r>
            <a:r>
              <a:rPr sz="1950" spc="7" baseline="-21367" dirty="0"/>
              <a:t>1</a:t>
            </a:r>
            <a:r>
              <a:rPr sz="2000" spc="5" dirty="0"/>
              <a:t>,…,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dirty="0"/>
              <a:t>, e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/>
              <a:t>hanno</a:t>
            </a:r>
            <a:r>
              <a:rPr sz="2000" spc="-15" dirty="0"/>
              <a:t> </a:t>
            </a:r>
            <a:r>
              <a:rPr sz="2000" spc="-5" dirty="0"/>
              <a:t>momenti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4161282"/>
            <a:ext cx="8915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quarti: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4755641"/>
            <a:ext cx="40951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4. Non </a:t>
            </a:r>
            <a:r>
              <a:rPr sz="2000" dirty="0">
                <a:latin typeface="Verdana"/>
                <a:cs typeface="Verdana"/>
              </a:rPr>
              <a:t>vi è </a:t>
            </a:r>
            <a:r>
              <a:rPr sz="2000" spc="-5" dirty="0">
                <a:latin typeface="Verdana"/>
                <a:cs typeface="Verdana"/>
              </a:rPr>
              <a:t>collinearità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perfetta.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3736" y="4340483"/>
            <a:ext cx="354901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77695" algn="l"/>
                <a:tab pos="3484245" algn="l"/>
              </a:tabLst>
            </a:pPr>
            <a:r>
              <a:rPr sz="2250" spc="-22" baseline="1851" dirty="0">
                <a:latin typeface="Times New Roman"/>
                <a:cs typeface="Times New Roman"/>
              </a:rPr>
              <a:t>1</a:t>
            </a:r>
            <a:r>
              <a:rPr sz="2250" i="1" spc="-15" baseline="1851" dirty="0">
                <a:latin typeface="Times New Roman"/>
                <a:cs typeface="Times New Roman"/>
              </a:rPr>
              <a:t>i	</a:t>
            </a:r>
            <a:r>
              <a:rPr sz="1500" i="1" spc="-5" dirty="0">
                <a:latin typeface="Times New Roman"/>
                <a:cs typeface="Times New Roman"/>
              </a:rPr>
              <a:t>k</a:t>
            </a:r>
            <a:r>
              <a:rPr sz="1500" i="1" spc="-10" dirty="0">
                <a:latin typeface="Times New Roman"/>
                <a:cs typeface="Times New Roman"/>
              </a:rPr>
              <a:t>i</a:t>
            </a:r>
            <a:r>
              <a:rPr sz="1500" i="1" dirty="0">
                <a:latin typeface="Times New Roman"/>
                <a:cs typeface="Times New Roman"/>
              </a:rPr>
              <a:t>	</a:t>
            </a:r>
            <a:r>
              <a:rPr sz="1500" i="1" spc="-10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00326" y="4092590"/>
            <a:ext cx="5172075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2715895" algn="l"/>
              </a:tabLst>
            </a:pPr>
            <a:r>
              <a:rPr sz="3000" i="1" baseline="1388" dirty="0">
                <a:latin typeface="Verdana"/>
                <a:cs typeface="Verdana"/>
              </a:rPr>
              <a:t>E</a:t>
            </a:r>
            <a:r>
              <a:rPr sz="3000" baseline="1388" dirty="0">
                <a:latin typeface="Verdana"/>
                <a:cs typeface="Verdana"/>
              </a:rPr>
              <a:t>( </a:t>
            </a:r>
            <a:r>
              <a:rPr sz="3825" i="1" baseline="1089" dirty="0">
                <a:latin typeface="Times New Roman"/>
                <a:cs typeface="Times New Roman"/>
              </a:rPr>
              <a:t>X </a:t>
            </a:r>
            <a:r>
              <a:rPr sz="2250" spc="82" baseline="44444" dirty="0">
                <a:latin typeface="Times New Roman"/>
                <a:cs typeface="Times New Roman"/>
              </a:rPr>
              <a:t>4</a:t>
            </a:r>
            <a:r>
              <a:rPr sz="3000" spc="82" baseline="1388" dirty="0">
                <a:latin typeface="Verdana"/>
                <a:cs typeface="Verdana"/>
              </a:rPr>
              <a:t>) </a:t>
            </a:r>
            <a:r>
              <a:rPr sz="3000" baseline="1388" dirty="0">
                <a:latin typeface="Verdana"/>
                <a:cs typeface="Verdana"/>
              </a:rPr>
              <a:t>&lt; ∞,…,</a:t>
            </a:r>
            <a:r>
              <a:rPr sz="3000" spc="-509" baseline="1388" dirty="0">
                <a:latin typeface="Verdana"/>
                <a:cs typeface="Verdana"/>
              </a:rPr>
              <a:t> </a:t>
            </a:r>
            <a:r>
              <a:rPr sz="3000" i="1" spc="-142" baseline="1388" dirty="0">
                <a:latin typeface="Verdana"/>
                <a:cs typeface="Verdana"/>
              </a:rPr>
              <a:t>E</a:t>
            </a:r>
            <a:r>
              <a:rPr sz="3000" spc="-142" baseline="1388" dirty="0">
                <a:latin typeface="Verdana"/>
                <a:cs typeface="Verdana"/>
              </a:rPr>
              <a:t>(</a:t>
            </a:r>
            <a:r>
              <a:rPr sz="2550" i="1" spc="-95" dirty="0">
                <a:latin typeface="Times New Roman"/>
                <a:cs typeface="Times New Roman"/>
              </a:rPr>
              <a:t>X</a:t>
            </a:r>
            <a:r>
              <a:rPr sz="2550" i="1" spc="-160" dirty="0">
                <a:latin typeface="Times New Roman"/>
                <a:cs typeface="Times New Roman"/>
              </a:rPr>
              <a:t> </a:t>
            </a:r>
            <a:r>
              <a:rPr sz="2250" spc="-22" baseline="42592" dirty="0">
                <a:latin typeface="Times New Roman"/>
                <a:cs typeface="Times New Roman"/>
              </a:rPr>
              <a:t>4	</a:t>
            </a:r>
            <a:r>
              <a:rPr sz="3000" baseline="1388" dirty="0">
                <a:latin typeface="Verdana"/>
                <a:cs typeface="Verdana"/>
              </a:rPr>
              <a:t>) &lt; ∞, </a:t>
            </a:r>
            <a:r>
              <a:rPr sz="3000" i="1" spc="-67" baseline="1388" dirty="0">
                <a:latin typeface="Verdana"/>
                <a:cs typeface="Verdana"/>
              </a:rPr>
              <a:t>E</a:t>
            </a:r>
            <a:r>
              <a:rPr sz="3000" spc="-67" baseline="1388" dirty="0">
                <a:latin typeface="Verdana"/>
                <a:cs typeface="Verdana"/>
              </a:rPr>
              <a:t>(</a:t>
            </a:r>
            <a:r>
              <a:rPr sz="2550" i="1" spc="-45" dirty="0">
                <a:latin typeface="Times New Roman"/>
                <a:cs typeface="Times New Roman"/>
              </a:rPr>
              <a:t>Y </a:t>
            </a:r>
            <a:r>
              <a:rPr sz="2250" spc="-30" baseline="44444" dirty="0">
                <a:latin typeface="Times New Roman"/>
                <a:cs typeface="Times New Roman"/>
              </a:rPr>
              <a:t>4 </a:t>
            </a:r>
            <a:r>
              <a:rPr sz="3000" baseline="1388" dirty="0">
                <a:latin typeface="Verdana"/>
                <a:cs typeface="Verdana"/>
              </a:rPr>
              <a:t>) &lt;</a:t>
            </a:r>
            <a:r>
              <a:rPr sz="3000" spc="-427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∞.</a:t>
            </a:r>
            <a:endParaRPr sz="3000" baseline="1388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19480"/>
            <a:ext cx="82911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Assunzione </a:t>
            </a:r>
            <a:r>
              <a:rPr dirty="0"/>
              <a:t>1: la </a:t>
            </a:r>
            <a:r>
              <a:rPr spc="-5" dirty="0"/>
              <a:t>media </a:t>
            </a:r>
            <a:r>
              <a:rPr spc="-10" dirty="0"/>
              <a:t>condizionata </a:t>
            </a:r>
            <a:r>
              <a:rPr spc="-5" dirty="0"/>
              <a:t>di </a:t>
            </a:r>
            <a:r>
              <a:rPr i="1" dirty="0">
                <a:latin typeface="Verdana"/>
                <a:cs typeface="Verdana"/>
              </a:rPr>
              <a:t>u </a:t>
            </a:r>
            <a:r>
              <a:rPr spc="-5" dirty="0"/>
              <a:t>date</a:t>
            </a:r>
            <a:r>
              <a:rPr spc="140" dirty="0"/>
              <a:t> </a:t>
            </a:r>
            <a:r>
              <a:rPr spc="-5" dirty="0"/>
              <a:t>le</a:t>
            </a:r>
          </a:p>
          <a:p>
            <a:pPr marL="12700">
              <a:lnSpc>
                <a:spcPct val="100000"/>
              </a:lnSpc>
            </a:pPr>
            <a:r>
              <a:rPr i="1" dirty="0">
                <a:latin typeface="Verdana"/>
                <a:cs typeface="Verdana"/>
              </a:rPr>
              <a:t>X </a:t>
            </a:r>
            <a:r>
              <a:rPr spc="-10" dirty="0"/>
              <a:t>incluse </a:t>
            </a:r>
            <a:r>
              <a:rPr dirty="0"/>
              <a:t>è</a:t>
            </a:r>
            <a:r>
              <a:rPr spc="45" dirty="0"/>
              <a:t> </a:t>
            </a:r>
            <a:r>
              <a:rPr spc="-5" dirty="0"/>
              <a:t>zero.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238859"/>
            <a:ext cx="8197215" cy="50863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396490">
              <a:lnSpc>
                <a:spcPct val="100000"/>
              </a:lnSpc>
              <a:spcBef>
                <a:spcPts val="580"/>
              </a:spcBef>
            </a:pPr>
            <a:r>
              <a:rPr sz="2000" i="1" spc="5" dirty="0">
                <a:latin typeface="Verdana"/>
                <a:cs typeface="Verdana"/>
              </a:rPr>
              <a:t>E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2000" spc="5" dirty="0">
                <a:latin typeface="Verdana"/>
                <a:cs typeface="Verdana"/>
              </a:rPr>
              <a:t>|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409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15176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stessa </a:t>
            </a:r>
            <a:r>
              <a:rPr sz="2000" spc="-5" dirty="0">
                <a:latin typeface="Verdana"/>
                <a:cs typeface="Verdana"/>
              </a:rPr>
              <a:t>interpretazione del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singolo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regressore.</a:t>
            </a:r>
            <a:endParaRPr sz="2000">
              <a:latin typeface="Verdana"/>
              <a:cs typeface="Verdana"/>
            </a:endParaRPr>
          </a:p>
          <a:p>
            <a:pPr marL="406400" marR="33718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La non </a:t>
            </a:r>
            <a:r>
              <a:rPr sz="2000" spc="-5" dirty="0">
                <a:latin typeface="Verdana"/>
                <a:cs typeface="Verdana"/>
              </a:rPr>
              <a:t>validità di questa condizione porta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distorsione da  variabili omesse; nello specifico, </a:t>
            </a:r>
            <a:r>
              <a:rPr sz="2000" dirty="0">
                <a:latin typeface="Verdana"/>
                <a:cs typeface="Verdana"/>
              </a:rPr>
              <a:t>se una </a:t>
            </a:r>
            <a:r>
              <a:rPr sz="2000" spc="-5" dirty="0">
                <a:latin typeface="Verdana"/>
                <a:cs typeface="Verdana"/>
              </a:rPr>
              <a:t>variabile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omessa</a:t>
            </a:r>
            <a:endParaRPr sz="2000">
              <a:latin typeface="Verdana"/>
              <a:cs typeface="Verdana"/>
            </a:endParaRPr>
          </a:p>
          <a:p>
            <a:pPr marL="808990" lvl="1" indent="-4584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808355" algn="l"/>
                <a:tab pos="809625" algn="l"/>
              </a:tabLst>
            </a:pPr>
            <a:r>
              <a:rPr sz="2000" spc="-5" dirty="0">
                <a:latin typeface="Verdana"/>
                <a:cs typeface="Verdana"/>
              </a:rPr>
              <a:t>appartiene all’equazione </a:t>
            </a:r>
            <a:r>
              <a:rPr sz="2000" dirty="0">
                <a:latin typeface="Verdana"/>
                <a:cs typeface="Verdana"/>
              </a:rPr>
              <a:t>(cioè è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808990" lvl="1" indent="-45847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808355" algn="l"/>
                <a:tab pos="809625" algn="l"/>
              </a:tabLst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con una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inclusa</a:t>
            </a:r>
            <a:endParaRPr sz="2000">
              <a:latin typeface="Verdana"/>
              <a:cs typeface="Verdana"/>
            </a:endParaRPr>
          </a:p>
          <a:p>
            <a:pPr marL="406400" marR="855344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allora questa condizione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vale </a:t>
            </a:r>
            <a:r>
              <a:rPr sz="2000" dirty="0">
                <a:latin typeface="Verdana"/>
                <a:cs typeface="Verdana"/>
              </a:rPr>
              <a:t>e vi è </a:t>
            </a:r>
            <a:r>
              <a:rPr sz="2000" spc="-5" dirty="0">
                <a:latin typeface="Verdana"/>
                <a:cs typeface="Verdana"/>
              </a:rPr>
              <a:t>distorsione da  variabili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omesse.</a:t>
            </a:r>
            <a:endParaRPr sz="2000">
              <a:latin typeface="Verdana"/>
              <a:cs typeface="Verdana"/>
            </a:endParaRPr>
          </a:p>
          <a:p>
            <a:pPr marL="406400" marR="391795" indent="-342900">
              <a:lnSpc>
                <a:spcPct val="100000"/>
              </a:lnSpc>
              <a:spcBef>
                <a:spcPts val="108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soluzione </a:t>
            </a:r>
            <a:r>
              <a:rPr sz="2000" spc="-10" dirty="0">
                <a:latin typeface="Verdana"/>
                <a:cs typeface="Verdana"/>
              </a:rPr>
              <a:t>migliore,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10" dirty="0">
                <a:latin typeface="Verdana"/>
                <a:cs typeface="Verdana"/>
              </a:rPr>
              <a:t>possibile,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quella di includere </a:t>
            </a:r>
            <a:r>
              <a:rPr sz="2000" spc="-15" dirty="0">
                <a:latin typeface="Verdana"/>
                <a:cs typeface="Verdana"/>
              </a:rPr>
              <a:t>la  </a:t>
            </a:r>
            <a:r>
              <a:rPr sz="2000" spc="-5" dirty="0">
                <a:latin typeface="Verdana"/>
                <a:cs typeface="Verdana"/>
              </a:rPr>
              <a:t>variabile omessa nella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regressione.</a:t>
            </a:r>
            <a:endParaRPr sz="2000">
              <a:latin typeface="Verdana"/>
              <a:cs typeface="Verdana"/>
            </a:endParaRPr>
          </a:p>
          <a:p>
            <a:pPr marL="406400" marR="3048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Una seconda </a:t>
            </a:r>
            <a:r>
              <a:rPr sz="2000" spc="-5" dirty="0">
                <a:latin typeface="Verdana"/>
                <a:cs typeface="Verdana"/>
              </a:rPr>
              <a:t>soluzione, correlata alla precedente,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quella di  includere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controlli per la variabile omessa  </a:t>
            </a:r>
            <a:r>
              <a:rPr sz="2000" dirty="0">
                <a:latin typeface="Verdana"/>
                <a:cs typeface="Verdana"/>
              </a:rPr>
              <a:t>(cfr. </a:t>
            </a:r>
            <a:r>
              <a:rPr sz="2000" spc="-5" dirty="0">
                <a:latin typeface="Verdana"/>
                <a:cs typeface="Verdana"/>
              </a:rPr>
              <a:t>Capitolo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7)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491998"/>
            <a:ext cx="8444865" cy="42818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75"/>
              </a:spcBef>
              <a:tabLst>
                <a:tab pos="2655570" algn="l"/>
              </a:tabLst>
            </a:pPr>
            <a:r>
              <a:rPr sz="2400" b="1" spc="-5" dirty="0">
                <a:latin typeface="Verdana"/>
                <a:cs typeface="Verdana"/>
              </a:rPr>
              <a:t>Assunzione</a:t>
            </a:r>
            <a:r>
              <a:rPr sz="2400" b="1" spc="6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2:	</a:t>
            </a:r>
            <a:r>
              <a:rPr sz="2400" b="1" spc="-5" dirty="0">
                <a:latin typeface="Verdana"/>
                <a:cs typeface="Verdana"/>
              </a:rPr>
              <a:t>(</a:t>
            </a:r>
            <a:r>
              <a:rPr sz="2400" b="1" i="1" spc="-5" dirty="0">
                <a:latin typeface="Verdana"/>
                <a:cs typeface="Verdana"/>
              </a:rPr>
              <a:t>X</a:t>
            </a:r>
            <a:r>
              <a:rPr sz="2400" b="1" spc="-7" baseline="-20833" dirty="0">
                <a:latin typeface="Verdana"/>
                <a:cs typeface="Verdana"/>
              </a:rPr>
              <a:t>1</a:t>
            </a:r>
            <a:r>
              <a:rPr sz="2400" b="1" i="1" spc="-7" baseline="-20833" dirty="0">
                <a:latin typeface="Verdana"/>
                <a:cs typeface="Verdana"/>
              </a:rPr>
              <a:t>i</a:t>
            </a:r>
            <a:r>
              <a:rPr sz="2400" b="1" spc="-5" dirty="0">
                <a:latin typeface="Verdana"/>
                <a:cs typeface="Verdana"/>
              </a:rPr>
              <a:t>,…,</a:t>
            </a:r>
            <a:r>
              <a:rPr sz="2400" b="1" i="1" spc="-5" dirty="0">
                <a:latin typeface="Verdana"/>
                <a:cs typeface="Verdana"/>
              </a:rPr>
              <a:t>X</a:t>
            </a:r>
            <a:r>
              <a:rPr sz="2400" b="1" i="1" spc="-7" baseline="-20833" dirty="0">
                <a:latin typeface="Verdana"/>
                <a:cs typeface="Verdana"/>
              </a:rPr>
              <a:t>ki</a:t>
            </a:r>
            <a:r>
              <a:rPr sz="2400" b="1" i="1" spc="-5" dirty="0">
                <a:latin typeface="Verdana"/>
                <a:cs typeface="Verdana"/>
              </a:rPr>
              <a:t>,Y</a:t>
            </a:r>
            <a:r>
              <a:rPr sz="2400" b="1" i="1" spc="-7" baseline="-20833" dirty="0">
                <a:latin typeface="Verdana"/>
                <a:cs typeface="Verdana"/>
              </a:rPr>
              <a:t>i</a:t>
            </a:r>
            <a:r>
              <a:rPr sz="2400" b="1" spc="-5" dirty="0">
                <a:latin typeface="Verdana"/>
                <a:cs typeface="Verdana"/>
              </a:rPr>
              <a:t>), </a:t>
            </a:r>
            <a:r>
              <a:rPr sz="2400" b="1" i="1" dirty="0">
                <a:latin typeface="Verdana"/>
                <a:cs typeface="Verdana"/>
              </a:rPr>
              <a:t>i </a:t>
            </a:r>
            <a:r>
              <a:rPr sz="2400" b="1" spc="-5" dirty="0">
                <a:latin typeface="Verdana"/>
                <a:cs typeface="Verdana"/>
              </a:rPr>
              <a:t>=1,…,</a:t>
            </a:r>
            <a:r>
              <a:rPr sz="2400" b="1" i="1" spc="-5" dirty="0">
                <a:latin typeface="Verdana"/>
                <a:cs typeface="Verdana"/>
              </a:rPr>
              <a:t>n</a:t>
            </a:r>
            <a:r>
              <a:rPr sz="2400" b="1" spc="-5" dirty="0">
                <a:latin typeface="Verdana"/>
                <a:cs typeface="Verdana"/>
              </a:rPr>
              <a:t>, sono i.i.d.</a:t>
            </a:r>
            <a:endParaRPr sz="2400">
              <a:latin typeface="Verdana"/>
              <a:cs typeface="Verdana"/>
            </a:endParaRPr>
          </a:p>
          <a:p>
            <a:pPr marL="55244" marR="247650" indent="-508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soddisfatta </a:t>
            </a:r>
            <a:r>
              <a:rPr sz="2400" dirty="0">
                <a:latin typeface="Verdana"/>
                <a:cs typeface="Verdana"/>
              </a:rPr>
              <a:t>automaticamente </a:t>
            </a:r>
            <a:r>
              <a:rPr sz="2400" spc="-5" dirty="0">
                <a:latin typeface="Verdana"/>
                <a:cs typeface="Verdana"/>
              </a:rPr>
              <a:t>se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</a:t>
            </a:r>
            <a:r>
              <a:rPr sz="2400" dirty="0">
                <a:latin typeface="Verdana"/>
                <a:cs typeface="Verdana"/>
              </a:rPr>
              <a:t>sono </a:t>
            </a:r>
            <a:r>
              <a:rPr sz="2400" spc="-10" dirty="0">
                <a:latin typeface="Verdana"/>
                <a:cs typeface="Verdana"/>
              </a:rPr>
              <a:t>raccolti  </a:t>
            </a:r>
            <a:r>
              <a:rPr sz="2400" dirty="0">
                <a:latin typeface="Verdana"/>
                <a:cs typeface="Verdana"/>
              </a:rPr>
              <a:t>mediante </a:t>
            </a:r>
            <a:r>
              <a:rPr sz="2400" spc="-5" dirty="0">
                <a:latin typeface="Verdana"/>
                <a:cs typeface="Verdana"/>
              </a:rPr>
              <a:t>campionamento casuale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semplice.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50">
              <a:latin typeface="Verdana"/>
              <a:cs typeface="Verdana"/>
            </a:endParaRPr>
          </a:p>
          <a:p>
            <a:pPr marL="50800" marR="698500">
              <a:lnSpc>
                <a:spcPct val="100000"/>
              </a:lnSpc>
              <a:tabLst>
                <a:tab pos="2655570" algn="l"/>
              </a:tabLst>
            </a:pPr>
            <a:r>
              <a:rPr sz="2400" b="1" spc="-5" dirty="0">
                <a:latin typeface="Verdana"/>
                <a:cs typeface="Verdana"/>
              </a:rPr>
              <a:t>Assunzione</a:t>
            </a:r>
            <a:r>
              <a:rPr sz="2400" b="1" spc="60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3:	</a:t>
            </a:r>
            <a:r>
              <a:rPr sz="2400" b="1" spc="-5" dirty="0">
                <a:latin typeface="Verdana"/>
                <a:cs typeface="Verdana"/>
              </a:rPr>
              <a:t>gli outlier </a:t>
            </a:r>
            <a:r>
              <a:rPr sz="2400" b="1" dirty="0">
                <a:latin typeface="Verdana"/>
                <a:cs typeface="Verdana"/>
              </a:rPr>
              <a:t>sono </a:t>
            </a:r>
            <a:r>
              <a:rPr sz="2400" b="1" spc="-5" dirty="0">
                <a:latin typeface="Verdana"/>
                <a:cs typeface="Verdana"/>
              </a:rPr>
              <a:t>rari </a:t>
            </a:r>
            <a:r>
              <a:rPr sz="2400" b="1" dirty="0">
                <a:latin typeface="Verdana"/>
                <a:cs typeface="Verdana"/>
              </a:rPr>
              <a:t>(momenti  </a:t>
            </a:r>
            <a:r>
              <a:rPr sz="2400" b="1" spc="-5" dirty="0">
                <a:latin typeface="Verdana"/>
                <a:cs typeface="Verdana"/>
              </a:rPr>
              <a:t>quarti </a:t>
            </a:r>
            <a:r>
              <a:rPr sz="2400" b="1" spc="-10" dirty="0">
                <a:latin typeface="Verdana"/>
                <a:cs typeface="Verdana"/>
              </a:rPr>
              <a:t>finiti)</a:t>
            </a:r>
            <a:endParaRPr sz="2400">
              <a:latin typeface="Verdana"/>
              <a:cs typeface="Verdana"/>
            </a:endParaRPr>
          </a:p>
          <a:p>
            <a:pPr marL="50800" marR="1778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stessa assunzione </a:t>
            </a:r>
            <a:r>
              <a:rPr sz="2400" spc="-10" dirty="0">
                <a:latin typeface="Verdana"/>
                <a:cs typeface="Verdana"/>
              </a:rPr>
              <a:t>descritta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caso di </a:t>
            </a:r>
            <a:r>
              <a:rPr sz="2400" dirty="0">
                <a:latin typeface="Verdana"/>
                <a:cs typeface="Verdana"/>
              </a:rPr>
              <a:t>un  </a:t>
            </a:r>
            <a:r>
              <a:rPr sz="2400" spc="-5" dirty="0">
                <a:latin typeface="Verdana"/>
                <a:cs typeface="Verdana"/>
              </a:rPr>
              <a:t>regressore singolo. Come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quel </a:t>
            </a:r>
            <a:r>
              <a:rPr sz="2400" spc="-5" dirty="0">
                <a:latin typeface="Verdana"/>
                <a:cs typeface="Verdana"/>
              </a:rPr>
              <a:t>caso, </a:t>
            </a:r>
            <a:r>
              <a:rPr sz="2400" spc="-10" dirty="0">
                <a:latin typeface="Verdana"/>
                <a:cs typeface="Verdana"/>
              </a:rPr>
              <a:t>l’OLS </a:t>
            </a:r>
            <a:r>
              <a:rPr sz="2400" dirty="0">
                <a:latin typeface="Verdana"/>
                <a:cs typeface="Verdana"/>
              </a:rPr>
              <a:t>può  </a:t>
            </a:r>
            <a:r>
              <a:rPr sz="2400" spc="-5" dirty="0">
                <a:latin typeface="Verdana"/>
                <a:cs typeface="Verdana"/>
              </a:rPr>
              <a:t>essere sensibile </a:t>
            </a:r>
            <a:r>
              <a:rPr sz="2400" dirty="0">
                <a:latin typeface="Verdana"/>
                <a:cs typeface="Verdana"/>
              </a:rPr>
              <a:t>agli </a:t>
            </a:r>
            <a:r>
              <a:rPr sz="2400" spc="-5" dirty="0">
                <a:latin typeface="Verdana"/>
                <a:cs typeface="Verdana"/>
              </a:rPr>
              <a:t>outlier, perciò occorre controllare 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dati (diagrammi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nuvola!) per assicurarsi </a:t>
            </a:r>
            <a:r>
              <a:rPr sz="2400" dirty="0">
                <a:latin typeface="Verdana"/>
                <a:cs typeface="Verdana"/>
              </a:rPr>
              <a:t>che non vi  </a:t>
            </a:r>
            <a:r>
              <a:rPr sz="2400" spc="-5" dirty="0">
                <a:latin typeface="Verdana"/>
                <a:cs typeface="Verdana"/>
              </a:rPr>
              <a:t>siano </a:t>
            </a:r>
            <a:r>
              <a:rPr sz="2400" spc="-10" dirty="0">
                <a:latin typeface="Verdana"/>
                <a:cs typeface="Verdana"/>
              </a:rPr>
              <a:t>valori </a:t>
            </a:r>
            <a:r>
              <a:rPr sz="2400" spc="-5" dirty="0">
                <a:latin typeface="Verdana"/>
                <a:cs typeface="Verdana"/>
              </a:rPr>
              <a:t>“impazziti” (refusi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errori di</a:t>
            </a:r>
            <a:r>
              <a:rPr sz="2400" spc="1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codifica).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396240" y="3878802"/>
              <a:ext cx="8343900" cy="0"/>
            </a:xfrm>
            <a:custGeom>
              <a:avLst/>
              <a:gdLst/>
              <a:ahLst/>
              <a:cxnLst/>
              <a:rect l="l" t="t" r="r" b="b"/>
              <a:pathLst>
                <a:path w="8343900">
                  <a:moveTo>
                    <a:pt x="0" y="0"/>
                  </a:moveTo>
                  <a:lnTo>
                    <a:pt x="8343900" y="0"/>
                  </a:lnTo>
                </a:path>
              </a:pathLst>
            </a:custGeom>
            <a:ln w="1733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6240" y="4702143"/>
              <a:ext cx="914400" cy="0"/>
            </a:xfrm>
            <a:custGeom>
              <a:avLst/>
              <a:gdLst/>
              <a:ahLst/>
              <a:cxnLst/>
              <a:rect l="l" t="t" r="r" b="b"/>
              <a:pathLst>
                <a:path w="914400">
                  <a:moveTo>
                    <a:pt x="0" y="0"/>
                  </a:moveTo>
                  <a:lnTo>
                    <a:pt x="914400" y="0"/>
                  </a:lnTo>
                </a:path>
              </a:pathLst>
            </a:custGeom>
            <a:ln w="1733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25194" y="4702143"/>
              <a:ext cx="7315200" cy="0"/>
            </a:xfrm>
            <a:custGeom>
              <a:avLst/>
              <a:gdLst/>
              <a:ahLst/>
              <a:cxnLst/>
              <a:rect l="l" t="t" r="r" b="b"/>
              <a:pathLst>
                <a:path w="7315200">
                  <a:moveTo>
                    <a:pt x="0" y="0"/>
                  </a:moveTo>
                  <a:lnTo>
                    <a:pt x="7315200" y="0"/>
                  </a:lnTo>
                </a:path>
              </a:pathLst>
            </a:custGeom>
            <a:ln w="1733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478916"/>
            <a:ext cx="760984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79320" algn="l"/>
              </a:tabLst>
            </a:pPr>
            <a:r>
              <a:rPr sz="2000" dirty="0"/>
              <a:t>Assunzione</a:t>
            </a:r>
            <a:r>
              <a:rPr sz="2000" spc="-35" dirty="0"/>
              <a:t> </a:t>
            </a:r>
            <a:r>
              <a:rPr sz="2000" dirty="0"/>
              <a:t>4:	</a:t>
            </a:r>
            <a:r>
              <a:rPr sz="2000" spc="-5" dirty="0"/>
              <a:t>Non </a:t>
            </a:r>
            <a:r>
              <a:rPr sz="2000" dirty="0"/>
              <a:t>vi è </a:t>
            </a:r>
            <a:r>
              <a:rPr sz="2000" spc="-5" dirty="0"/>
              <a:t>collinearità</a:t>
            </a:r>
            <a:r>
              <a:rPr sz="2000" spc="-15" dirty="0"/>
              <a:t> </a:t>
            </a:r>
            <a:r>
              <a:rPr sz="2000" spc="-5" dirty="0"/>
              <a:t>perfetta</a:t>
            </a:r>
            <a:endParaRPr sz="2000"/>
          </a:p>
          <a:p>
            <a:pPr marL="12700" marR="5080">
              <a:lnSpc>
                <a:spcPct val="100000"/>
              </a:lnSpc>
            </a:pPr>
            <a:r>
              <a:rPr sz="2000" b="0" dirty="0">
                <a:latin typeface="Verdana"/>
                <a:cs typeface="Verdana"/>
              </a:rPr>
              <a:t>La </a:t>
            </a:r>
            <a:r>
              <a:rPr sz="2000" i="1" dirty="0">
                <a:latin typeface="Verdana"/>
                <a:cs typeface="Verdana"/>
              </a:rPr>
              <a:t>collinearità perfetta </a:t>
            </a:r>
            <a:r>
              <a:rPr sz="2000" b="0" dirty="0">
                <a:latin typeface="Verdana"/>
                <a:cs typeface="Verdana"/>
              </a:rPr>
              <a:t>si ha </a:t>
            </a:r>
            <a:r>
              <a:rPr sz="2000" b="0" spc="-5" dirty="0">
                <a:latin typeface="Verdana"/>
                <a:cs typeface="Verdana"/>
              </a:rPr>
              <a:t>quando </a:t>
            </a:r>
            <a:r>
              <a:rPr sz="2000" b="0" dirty="0">
                <a:latin typeface="Verdana"/>
                <a:cs typeface="Verdana"/>
              </a:rPr>
              <a:t>uno </a:t>
            </a:r>
            <a:r>
              <a:rPr sz="2000" b="0" spc="-5" dirty="0">
                <a:latin typeface="Verdana"/>
                <a:cs typeface="Verdana"/>
              </a:rPr>
              <a:t>dei regressori </a:t>
            </a:r>
            <a:r>
              <a:rPr sz="2000" b="0" dirty="0">
                <a:latin typeface="Verdana"/>
                <a:cs typeface="Verdana"/>
              </a:rPr>
              <a:t>è  funzione </a:t>
            </a:r>
            <a:r>
              <a:rPr sz="2000" b="0" spc="-5" dirty="0">
                <a:latin typeface="Verdana"/>
                <a:cs typeface="Verdana"/>
              </a:rPr>
              <a:t>lineare esatta degli</a:t>
            </a:r>
            <a:r>
              <a:rPr sz="2000" b="0" spc="-60" dirty="0">
                <a:latin typeface="Verdana"/>
                <a:cs typeface="Verdana"/>
              </a:rPr>
              <a:t> </a:t>
            </a:r>
            <a:r>
              <a:rPr sz="2000" b="0" spc="-5" dirty="0">
                <a:latin typeface="Verdana"/>
                <a:cs typeface="Verdana"/>
              </a:rPr>
              <a:t>altri.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1755470"/>
            <a:ext cx="7180580" cy="58229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800" b="1" i="1" spc="-5" dirty="0">
                <a:latin typeface="Verdana"/>
                <a:cs typeface="Verdana"/>
              </a:rPr>
              <a:t>Esempio</a:t>
            </a:r>
            <a:r>
              <a:rPr sz="1800" b="1" spc="-5" dirty="0">
                <a:latin typeface="Verdana"/>
                <a:cs typeface="Verdana"/>
              </a:rPr>
              <a:t>: </a:t>
            </a:r>
            <a:r>
              <a:rPr sz="1800" spc="-5" dirty="0">
                <a:latin typeface="Verdana"/>
                <a:cs typeface="Verdana"/>
              </a:rPr>
              <a:t>si supponga di </a:t>
            </a:r>
            <a:r>
              <a:rPr sz="1800" dirty="0">
                <a:latin typeface="Verdana"/>
                <a:cs typeface="Verdana"/>
              </a:rPr>
              <a:t>includere </a:t>
            </a:r>
            <a:r>
              <a:rPr sz="1800" spc="-5" dirty="0">
                <a:latin typeface="Verdana"/>
                <a:cs typeface="Verdana"/>
              </a:rPr>
              <a:t>due </a:t>
            </a:r>
            <a:r>
              <a:rPr sz="1800" dirty="0">
                <a:latin typeface="Verdana"/>
                <a:cs typeface="Verdana"/>
              </a:rPr>
              <a:t>volte </a:t>
            </a:r>
            <a:r>
              <a:rPr sz="1800" i="1" spc="-5" dirty="0">
                <a:latin typeface="Verdana"/>
                <a:cs typeface="Verdana"/>
              </a:rPr>
              <a:t>STR</a:t>
            </a:r>
            <a:r>
              <a:rPr sz="1800" spc="-5" dirty="0">
                <a:latin typeface="Verdana"/>
                <a:cs typeface="Verdana"/>
              </a:rPr>
              <a:t>, per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errore: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500" b="1" spc="-5" dirty="0">
                <a:latin typeface="Courier New"/>
                <a:cs typeface="Courier New"/>
              </a:rPr>
              <a:t>regress testscr str </a:t>
            </a:r>
            <a:r>
              <a:rPr sz="1500" b="1" spc="-5" dirty="0">
                <a:solidFill>
                  <a:srgbClr val="FF0000"/>
                </a:solidFill>
                <a:latin typeface="Courier New"/>
                <a:cs typeface="Courier New"/>
              </a:rPr>
              <a:t>str</a:t>
            </a:r>
            <a:r>
              <a:rPr sz="1500" b="1" spc="-5" dirty="0">
                <a:latin typeface="Courier New"/>
                <a:cs typeface="Courier New"/>
              </a:rPr>
              <a:t>,</a:t>
            </a:r>
            <a:r>
              <a:rPr sz="1500" b="1" spc="-10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robust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2357754"/>
            <a:ext cx="74568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26430" algn="l"/>
              </a:tabLst>
            </a:pPr>
            <a:r>
              <a:rPr sz="1500" b="1" spc="-5" dirty="0">
                <a:latin typeface="Courier New"/>
                <a:cs typeface="Courier New"/>
              </a:rPr>
              <a:t>Regression with robust</a:t>
            </a:r>
            <a:r>
              <a:rPr sz="1500" b="1" spc="10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standard</a:t>
            </a:r>
            <a:r>
              <a:rPr sz="1500" b="1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errors	Number of obs</a:t>
            </a:r>
            <a:r>
              <a:rPr sz="1500" b="1" spc="-70" dirty="0">
                <a:latin typeface="Courier New"/>
                <a:cs typeface="Courier New"/>
              </a:rPr>
              <a:t> </a:t>
            </a:r>
            <a:r>
              <a:rPr sz="1500" b="1" dirty="0">
                <a:latin typeface="Courier New"/>
                <a:cs typeface="Courier New"/>
              </a:rPr>
              <a:t>=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99428" y="2632075"/>
            <a:ext cx="7112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500" b="1" spc="-5" dirty="0">
                <a:latin typeface="Courier New"/>
                <a:cs typeface="Courier New"/>
              </a:rPr>
              <a:t>F</a:t>
            </a:r>
            <a:r>
              <a:rPr sz="1500" b="1" dirty="0">
                <a:latin typeface="Courier New"/>
                <a:cs typeface="Courier New"/>
              </a:rPr>
              <a:t>(	</a:t>
            </a:r>
            <a:r>
              <a:rPr sz="1500" b="1" spc="-5" dirty="0">
                <a:latin typeface="Courier New"/>
                <a:cs typeface="Courier New"/>
              </a:rPr>
              <a:t>1,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9428" y="2906648"/>
            <a:ext cx="9398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Courier New"/>
                <a:cs typeface="Courier New"/>
              </a:rPr>
              <a:t>Prob </a:t>
            </a:r>
            <a:r>
              <a:rPr sz="1500" b="1" dirty="0">
                <a:latin typeface="Courier New"/>
                <a:cs typeface="Courier New"/>
              </a:rPr>
              <a:t>&gt;</a:t>
            </a:r>
            <a:r>
              <a:rPr sz="1500" b="1" spc="-95" dirty="0">
                <a:latin typeface="Courier New"/>
                <a:cs typeface="Courier New"/>
              </a:rPr>
              <a:t> </a:t>
            </a:r>
            <a:r>
              <a:rPr sz="1500" b="1" dirty="0">
                <a:latin typeface="Courier New"/>
                <a:cs typeface="Courier New"/>
              </a:rPr>
              <a:t>F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99428" y="3135248"/>
            <a:ext cx="1054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1500" b="1" spc="-5" dirty="0">
                <a:latin typeface="Courier New"/>
                <a:cs typeface="Courier New"/>
              </a:rPr>
              <a:t>R-squared  Root</a:t>
            </a:r>
            <a:r>
              <a:rPr sz="1500" b="1" spc="-55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MSE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28054" y="2312034"/>
            <a:ext cx="1626235" cy="13976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1500" b="1" spc="-5" dirty="0">
                <a:latin typeface="Courier New"/>
                <a:cs typeface="Courier New"/>
              </a:rPr>
              <a:t>420</a:t>
            </a:r>
            <a:endParaRPr sz="15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360"/>
              </a:spcBef>
              <a:tabLst>
                <a:tab pos="1028065" algn="l"/>
              </a:tabLst>
            </a:pPr>
            <a:r>
              <a:rPr sz="1500" b="1" spc="-5" dirty="0">
                <a:latin typeface="Courier New"/>
                <a:cs typeface="Courier New"/>
              </a:rPr>
              <a:t>418</a:t>
            </a:r>
            <a:r>
              <a:rPr sz="1500" b="1" dirty="0">
                <a:latin typeface="Courier New"/>
                <a:cs typeface="Courier New"/>
              </a:rPr>
              <a:t>)</a:t>
            </a:r>
            <a:r>
              <a:rPr sz="1500" b="1" spc="-5" dirty="0">
                <a:latin typeface="Courier New"/>
                <a:cs typeface="Courier New"/>
              </a:rPr>
              <a:t> </a:t>
            </a: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19.26</a:t>
            </a:r>
            <a:endParaRPr sz="15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360"/>
              </a:spcBef>
              <a:tabLst>
                <a:tab pos="342265" algn="l"/>
              </a:tabLst>
            </a:pP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0.0000</a:t>
            </a:r>
            <a:endParaRPr sz="15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360"/>
              </a:spcBef>
              <a:tabLst>
                <a:tab pos="342265" algn="l"/>
              </a:tabLst>
            </a:pP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0.0512</a:t>
            </a:r>
            <a:endParaRPr sz="15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360"/>
              </a:spcBef>
              <a:tabLst>
                <a:tab pos="342265" algn="l"/>
              </a:tabLst>
            </a:pP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18.581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3540" y="3957510"/>
            <a:ext cx="2312035" cy="57531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R="334645" algn="ctr">
              <a:lnSpc>
                <a:spcPct val="100000"/>
              </a:lnSpc>
              <a:spcBef>
                <a:spcPts val="465"/>
              </a:spcBef>
            </a:pPr>
            <a:r>
              <a:rPr sz="1500" b="1" dirty="0">
                <a:latin typeface="Courier New"/>
                <a:cs typeface="Courier New"/>
              </a:rPr>
              <a:t>|</a:t>
            </a:r>
            <a:endParaRPr sz="15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  <a:tabLst>
                <a:tab pos="1714500" algn="l"/>
              </a:tabLst>
            </a:pPr>
            <a:r>
              <a:rPr sz="1500" b="1" spc="-5" dirty="0">
                <a:latin typeface="Courier New"/>
                <a:cs typeface="Courier New"/>
              </a:rPr>
              <a:t>testsc</a:t>
            </a:r>
            <a:r>
              <a:rPr sz="1500" b="1" dirty="0">
                <a:latin typeface="Courier New"/>
                <a:cs typeface="Courier New"/>
              </a:rPr>
              <a:t>r |	</a:t>
            </a:r>
            <a:r>
              <a:rPr sz="1500" b="1" spc="-5" dirty="0">
                <a:latin typeface="Courier New"/>
                <a:cs typeface="Courier New"/>
              </a:rPr>
              <a:t>Coef</a:t>
            </a:r>
            <a:r>
              <a:rPr sz="1500" b="1" dirty="0">
                <a:latin typeface="Courier New"/>
                <a:cs typeface="Courier New"/>
              </a:rPr>
              <a:t>.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12675" y="3957510"/>
            <a:ext cx="5740400" cy="57531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465"/>
              </a:spcBef>
            </a:pPr>
            <a:r>
              <a:rPr sz="1500" b="1" spc="-5" dirty="0">
                <a:latin typeface="Courier New"/>
                <a:cs typeface="Courier New"/>
              </a:rPr>
              <a:t>Robust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  <a:tabLst>
                <a:tab pos="1726564" algn="l"/>
                <a:tab pos="2298065" algn="l"/>
                <a:tab pos="3441065" algn="l"/>
              </a:tabLst>
            </a:pPr>
            <a:r>
              <a:rPr sz="1500" b="1" spc="-5" dirty="0">
                <a:latin typeface="Courier New"/>
                <a:cs typeface="Courier New"/>
              </a:rPr>
              <a:t>Std.</a:t>
            </a:r>
            <a:r>
              <a:rPr sz="1500" b="1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Err.	</a:t>
            </a:r>
            <a:r>
              <a:rPr sz="1500" b="1" dirty="0">
                <a:latin typeface="Courier New"/>
                <a:cs typeface="Courier New"/>
              </a:rPr>
              <a:t>t	</a:t>
            </a:r>
            <a:r>
              <a:rPr sz="1500" b="1" spc="-5" dirty="0">
                <a:latin typeface="Courier New"/>
                <a:cs typeface="Courier New"/>
              </a:rPr>
              <a:t>P&gt;|t|	[95% Conf.</a:t>
            </a:r>
            <a:r>
              <a:rPr sz="1500" b="1" spc="-90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Interval]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540" y="4552950"/>
            <a:ext cx="84766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7100" algn="l"/>
                <a:tab pos="8463280" algn="l"/>
              </a:tabLst>
            </a:pPr>
            <a:r>
              <a:rPr sz="1500" b="1" dirty="0">
                <a:latin typeface="Courier New"/>
                <a:cs typeface="Courier New"/>
              </a:rPr>
              <a:t> 	</a:t>
            </a:r>
            <a:r>
              <a:rPr sz="1500" b="1" spc="-5" dirty="0">
                <a:latin typeface="Courier New"/>
                <a:cs typeface="Courier New"/>
              </a:rPr>
              <a:t>+</a:t>
            </a:r>
            <a:r>
              <a:rPr sz="1500" b="1" dirty="0">
                <a:latin typeface="Courier New"/>
                <a:cs typeface="Courier New"/>
              </a:rPr>
              <a:t> 	</a:t>
            </a:r>
            <a:endParaRPr sz="1500">
              <a:latin typeface="Courier New"/>
              <a:cs typeface="Courier New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93090" y="4871875"/>
          <a:ext cx="8183879" cy="764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0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31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9507">
                <a:tc>
                  <a:txBody>
                    <a:bodyPr/>
                    <a:lstStyle/>
                    <a:p>
                      <a:pPr marL="260350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str</a:t>
                      </a:r>
                      <a:endParaRPr sz="1500">
                        <a:latin typeface="Courier New"/>
                        <a:cs typeface="Courier New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5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str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550"/>
                        </a:lnSpc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-2.279808</a:t>
                      </a:r>
                      <a:endParaRPr sz="1500">
                        <a:latin typeface="Courier New"/>
                        <a:cs typeface="Courier New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500" b="1" spc="-5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(dropped)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.5194892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195" algn="r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-4.39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0.000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r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-3.300945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-1.258671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87">
                <a:tc>
                  <a:txBody>
                    <a:bodyPr/>
                    <a:lstStyle/>
                    <a:p>
                      <a:pPr marL="31750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_cons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1780"/>
                        </a:lnSpc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265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698.933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9530" algn="ct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10.36436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67.44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0.000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678.5602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78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719.3057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396240" y="5799677"/>
            <a:ext cx="8343900" cy="0"/>
          </a:xfrm>
          <a:custGeom>
            <a:avLst/>
            <a:gdLst/>
            <a:ahLst/>
            <a:cxnLst/>
            <a:rect l="l" t="t" r="r" b="b"/>
            <a:pathLst>
              <a:path w="8343900">
                <a:moveTo>
                  <a:pt x="0" y="0"/>
                </a:moveTo>
                <a:lnTo>
                  <a:pt x="8343900" y="0"/>
                </a:lnTo>
              </a:path>
            </a:pathLst>
          </a:custGeom>
          <a:ln w="1733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9629" y="1830930"/>
            <a:ext cx="7452995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20447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Verdana"/>
                <a:cs typeface="Verdana"/>
              </a:rPr>
              <a:t>La </a:t>
            </a:r>
            <a:r>
              <a:rPr sz="4000" b="1" i="1" spc="-5" dirty="0">
                <a:latin typeface="Verdana"/>
                <a:cs typeface="Verdana"/>
              </a:rPr>
              <a:t>collinearità perfetta </a:t>
            </a:r>
            <a:r>
              <a:rPr sz="4000" spc="-5" dirty="0">
                <a:latin typeface="Verdana"/>
                <a:cs typeface="Verdana"/>
              </a:rPr>
              <a:t>si </a:t>
            </a:r>
            <a:r>
              <a:rPr sz="4000" dirty="0">
                <a:latin typeface="Verdana"/>
                <a:cs typeface="Verdana"/>
              </a:rPr>
              <a:t>ha quando uno </a:t>
            </a:r>
            <a:r>
              <a:rPr sz="4000" spc="-5" dirty="0">
                <a:latin typeface="Verdana"/>
                <a:cs typeface="Verdana"/>
              </a:rPr>
              <a:t>dei  regressori </a:t>
            </a:r>
            <a:r>
              <a:rPr sz="4000" dirty="0">
                <a:latin typeface="Verdana"/>
                <a:cs typeface="Verdana"/>
              </a:rPr>
              <a:t>è </a:t>
            </a:r>
            <a:r>
              <a:rPr sz="4000" spc="-5" dirty="0">
                <a:latin typeface="Verdana"/>
                <a:cs typeface="Verdana"/>
              </a:rPr>
              <a:t>funzione lineare esatta degli</a:t>
            </a:r>
            <a:r>
              <a:rPr sz="4000" spc="120" dirty="0">
                <a:latin typeface="Verdana"/>
                <a:cs typeface="Verdana"/>
              </a:rPr>
              <a:t> </a:t>
            </a:r>
            <a:r>
              <a:rPr sz="4000" spc="-5" dirty="0" err="1">
                <a:latin typeface="Verdana"/>
                <a:cs typeface="Verdana"/>
              </a:rPr>
              <a:t>altri</a:t>
            </a:r>
            <a:r>
              <a:rPr sz="4000" spc="-5" dirty="0">
                <a:latin typeface="Verdana"/>
                <a:cs typeface="Verdana"/>
              </a:rPr>
              <a:t>.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5764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 trappola </a:t>
            </a:r>
            <a:r>
              <a:rPr spc="-10" dirty="0"/>
              <a:t>delle </a:t>
            </a:r>
            <a:r>
              <a:rPr spc="-5" dirty="0"/>
              <a:t>variabili</a:t>
            </a:r>
            <a:r>
              <a:rPr dirty="0"/>
              <a:t> </a:t>
            </a:r>
            <a:r>
              <a:rPr spc="-5" dirty="0"/>
              <a:t>dummy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217534" cy="3973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803900" algn="l"/>
              </a:tabLst>
            </a:pPr>
            <a:r>
              <a:rPr sz="1800" dirty="0">
                <a:latin typeface="Verdana"/>
                <a:cs typeface="Verdana"/>
              </a:rPr>
              <a:t>Si </a:t>
            </a:r>
            <a:r>
              <a:rPr sz="1800" spc="-5" dirty="0">
                <a:latin typeface="Verdana"/>
                <a:cs typeface="Verdana"/>
              </a:rPr>
              <a:t>supponga di </a:t>
            </a:r>
            <a:r>
              <a:rPr sz="1800" dirty="0">
                <a:latin typeface="Verdana"/>
                <a:cs typeface="Verdana"/>
              </a:rPr>
              <a:t>avere un insieme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dirty="0">
                <a:latin typeface="Verdana"/>
                <a:cs typeface="Verdana"/>
              </a:rPr>
              <a:t>più variabili binarie </a:t>
            </a:r>
            <a:r>
              <a:rPr sz="1800" spc="-5" dirty="0">
                <a:latin typeface="Verdana"/>
                <a:cs typeface="Verdana"/>
              </a:rPr>
              <a:t>(dummy) </a:t>
            </a:r>
            <a:r>
              <a:rPr sz="1800" dirty="0">
                <a:latin typeface="Verdana"/>
                <a:cs typeface="Verdana"/>
              </a:rPr>
              <a:t>che  sono </a:t>
            </a:r>
            <a:r>
              <a:rPr sz="1800" spc="-5" dirty="0">
                <a:latin typeface="Verdana"/>
                <a:cs typeface="Verdana"/>
              </a:rPr>
              <a:t>mutuamente </a:t>
            </a:r>
            <a:r>
              <a:rPr sz="1800" dirty="0">
                <a:latin typeface="Verdana"/>
                <a:cs typeface="Verdana"/>
              </a:rPr>
              <a:t>esclusive ed </a:t>
            </a:r>
            <a:r>
              <a:rPr sz="1800" spc="-5" dirty="0">
                <a:latin typeface="Verdana"/>
                <a:cs typeface="Verdana"/>
              </a:rPr>
              <a:t>esaustive </a:t>
            </a:r>
            <a:r>
              <a:rPr sz="1800" dirty="0">
                <a:latin typeface="Verdana"/>
                <a:cs typeface="Verdana"/>
              </a:rPr>
              <a:t>– cioè esistono </a:t>
            </a:r>
            <a:r>
              <a:rPr sz="1800" spc="-5" dirty="0">
                <a:latin typeface="Verdana"/>
                <a:cs typeface="Verdana"/>
              </a:rPr>
              <a:t>più categorie 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5" dirty="0">
                <a:latin typeface="Verdana"/>
                <a:cs typeface="Verdana"/>
              </a:rPr>
              <a:t>ogni </a:t>
            </a:r>
            <a:r>
              <a:rPr sz="1800" dirty="0">
                <a:latin typeface="Verdana"/>
                <a:cs typeface="Verdana"/>
              </a:rPr>
              <a:t>osservazione ricade in una </a:t>
            </a:r>
            <a:r>
              <a:rPr sz="1800" spc="-5" dirty="0">
                <a:latin typeface="Verdana"/>
                <a:cs typeface="Verdana"/>
              </a:rPr>
              <a:t>di esse </a:t>
            </a:r>
            <a:r>
              <a:rPr sz="1800" dirty="0">
                <a:latin typeface="Verdana"/>
                <a:cs typeface="Verdana"/>
              </a:rPr>
              <a:t>e solo in una (Matricole,  </a:t>
            </a:r>
            <a:r>
              <a:rPr sz="1800" spc="-5" dirty="0">
                <a:latin typeface="Verdana"/>
                <a:cs typeface="Verdana"/>
              </a:rPr>
              <a:t>Studenti del secondo </a:t>
            </a:r>
            <a:r>
              <a:rPr sz="1800" dirty="0">
                <a:latin typeface="Verdana"/>
                <a:cs typeface="Verdana"/>
              </a:rPr>
              <a:t>anno, Junior,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Senior,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Altri).	Se includete </a:t>
            </a:r>
            <a:r>
              <a:rPr sz="1800" spc="-5" dirty="0">
                <a:latin typeface="Verdana"/>
                <a:cs typeface="Verdana"/>
              </a:rPr>
              <a:t>tutte  queste </a:t>
            </a:r>
            <a:r>
              <a:rPr sz="1800" dirty="0">
                <a:latin typeface="Verdana"/>
                <a:cs typeface="Verdana"/>
              </a:rPr>
              <a:t>variabili </a:t>
            </a:r>
            <a:r>
              <a:rPr sz="1800" spc="-5" dirty="0">
                <a:latin typeface="Verdana"/>
                <a:cs typeface="Verdana"/>
              </a:rPr>
              <a:t>dummy </a:t>
            </a:r>
            <a:r>
              <a:rPr sz="1800" i="1" dirty="0">
                <a:latin typeface="Verdana"/>
                <a:cs typeface="Verdana"/>
              </a:rPr>
              <a:t>e </a:t>
            </a:r>
            <a:r>
              <a:rPr sz="1800" dirty="0">
                <a:latin typeface="Verdana"/>
                <a:cs typeface="Verdana"/>
              </a:rPr>
              <a:t>una </a:t>
            </a:r>
            <a:r>
              <a:rPr sz="1800" spc="-5" dirty="0">
                <a:latin typeface="Verdana"/>
                <a:cs typeface="Verdana"/>
              </a:rPr>
              <a:t>costante, avrete </a:t>
            </a:r>
            <a:r>
              <a:rPr sz="1800" dirty="0">
                <a:latin typeface="Verdana"/>
                <a:cs typeface="Verdana"/>
              </a:rPr>
              <a:t>collinearità </a:t>
            </a:r>
            <a:r>
              <a:rPr sz="1800" spc="-5" dirty="0">
                <a:latin typeface="Verdana"/>
                <a:cs typeface="Verdana"/>
              </a:rPr>
              <a:t>perfetta </a:t>
            </a:r>
            <a:r>
              <a:rPr sz="1800" dirty="0">
                <a:latin typeface="Verdana"/>
                <a:cs typeface="Verdana"/>
              </a:rPr>
              <a:t>– si  parla talvolta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b="1" i="1" dirty="0">
                <a:latin typeface="Verdana"/>
                <a:cs typeface="Verdana"/>
              </a:rPr>
              <a:t>trappola </a:t>
            </a:r>
            <a:r>
              <a:rPr sz="1800" b="1" i="1" spc="-5" dirty="0">
                <a:latin typeface="Verdana"/>
                <a:cs typeface="Verdana"/>
              </a:rPr>
              <a:t>delle variabili</a:t>
            </a:r>
            <a:r>
              <a:rPr sz="1800" b="1" i="1" spc="-20" dirty="0">
                <a:latin typeface="Verdana"/>
                <a:cs typeface="Verdana"/>
              </a:rPr>
              <a:t> </a:t>
            </a:r>
            <a:r>
              <a:rPr sz="1800" b="1" i="1" spc="-5" dirty="0">
                <a:latin typeface="Verdana"/>
                <a:cs typeface="Verdana"/>
              </a:rPr>
              <a:t>dummy</a:t>
            </a:r>
            <a:r>
              <a:rPr sz="1800" spc="-5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3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1800" i="1" spc="-5" dirty="0">
                <a:latin typeface="Verdana"/>
                <a:cs typeface="Verdana"/>
              </a:rPr>
              <a:t>Perché </a:t>
            </a:r>
            <a:r>
              <a:rPr sz="1800" i="1" dirty="0">
                <a:latin typeface="Verdana"/>
                <a:cs typeface="Verdana"/>
              </a:rPr>
              <a:t>vi è </a:t>
            </a:r>
            <a:r>
              <a:rPr sz="1800" i="1" spc="-5" dirty="0">
                <a:latin typeface="Verdana"/>
                <a:cs typeface="Verdana"/>
              </a:rPr>
              <a:t>collinearità perfetta in questo</a:t>
            </a:r>
            <a:r>
              <a:rPr sz="1800" i="1" spc="8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caso</a:t>
            </a:r>
            <a:r>
              <a:rPr sz="1800" dirty="0"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1800" i="1" spc="-5" dirty="0">
                <a:latin typeface="Verdana"/>
                <a:cs typeface="Verdana"/>
              </a:rPr>
              <a:t>Soluzioni </a:t>
            </a:r>
            <a:r>
              <a:rPr sz="1800" i="1" dirty="0">
                <a:latin typeface="Verdana"/>
                <a:cs typeface="Verdana"/>
              </a:rPr>
              <a:t>alla </a:t>
            </a:r>
            <a:r>
              <a:rPr sz="1800" i="1" spc="-5" dirty="0">
                <a:latin typeface="Verdana"/>
                <a:cs typeface="Verdana"/>
              </a:rPr>
              <a:t>trappola delle variabili</a:t>
            </a:r>
            <a:r>
              <a:rPr sz="1800" i="1" spc="7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dummy</a:t>
            </a:r>
            <a:r>
              <a:rPr sz="1800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710565" lvl="1" indent="-343535">
              <a:lnSpc>
                <a:spcPct val="100000"/>
              </a:lnSpc>
              <a:spcBef>
                <a:spcPts val="1035"/>
              </a:spcBef>
              <a:buAutoNum type="arabicPeriod"/>
              <a:tabLst>
                <a:tab pos="711200" algn="l"/>
              </a:tabLst>
            </a:pPr>
            <a:r>
              <a:rPr sz="1800" spc="-5" dirty="0">
                <a:latin typeface="Verdana"/>
                <a:cs typeface="Verdana"/>
              </a:rPr>
              <a:t>omettere </a:t>
            </a:r>
            <a:r>
              <a:rPr sz="1800" dirty="0">
                <a:latin typeface="Verdana"/>
                <a:cs typeface="Verdana"/>
              </a:rPr>
              <a:t>uno </a:t>
            </a:r>
            <a:r>
              <a:rPr sz="1800" spc="-5" dirty="0">
                <a:latin typeface="Verdana"/>
                <a:cs typeface="Verdana"/>
              </a:rPr>
              <a:t>dei gruppi (per esempio </a:t>
            </a:r>
            <a:r>
              <a:rPr sz="1800" dirty="0">
                <a:latin typeface="Verdana"/>
                <a:cs typeface="Verdana"/>
              </a:rPr>
              <a:t>Senior),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oppure</a:t>
            </a:r>
            <a:endParaRPr sz="1800">
              <a:latin typeface="Verdana"/>
              <a:cs typeface="Verdana"/>
            </a:endParaRPr>
          </a:p>
          <a:p>
            <a:pPr marL="710565" lvl="1" indent="-343535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711200" algn="l"/>
              </a:tabLst>
            </a:pPr>
            <a:r>
              <a:rPr sz="1800" spc="-5" dirty="0">
                <a:latin typeface="Verdana"/>
                <a:cs typeface="Verdana"/>
              </a:rPr>
              <a:t>omettere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l’intercetta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03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1800" i="1" spc="-5" dirty="0">
                <a:latin typeface="Verdana"/>
                <a:cs typeface="Verdana"/>
              </a:rPr>
              <a:t>Quali </a:t>
            </a:r>
            <a:r>
              <a:rPr sz="1800" i="1" dirty="0">
                <a:latin typeface="Verdana"/>
                <a:cs typeface="Verdana"/>
              </a:rPr>
              <a:t>sono </a:t>
            </a:r>
            <a:r>
              <a:rPr sz="1800" i="1" spc="-5" dirty="0">
                <a:latin typeface="Verdana"/>
                <a:cs typeface="Verdana"/>
              </a:rPr>
              <a:t>le </a:t>
            </a:r>
            <a:r>
              <a:rPr sz="1800" i="1" spc="-10" dirty="0">
                <a:latin typeface="Verdana"/>
                <a:cs typeface="Verdana"/>
              </a:rPr>
              <a:t>implicazioni </a:t>
            </a:r>
            <a:r>
              <a:rPr sz="1800" i="1" spc="-5" dirty="0">
                <a:latin typeface="Verdana"/>
                <a:cs typeface="Verdana"/>
              </a:rPr>
              <a:t>di (1) </a:t>
            </a:r>
            <a:r>
              <a:rPr sz="1800" i="1" dirty="0">
                <a:latin typeface="Verdana"/>
                <a:cs typeface="Verdana"/>
              </a:rPr>
              <a:t>o </a:t>
            </a:r>
            <a:r>
              <a:rPr sz="1800" i="1" spc="-5" dirty="0">
                <a:latin typeface="Verdana"/>
                <a:cs typeface="Verdana"/>
              </a:rPr>
              <a:t>(2) per l’interpretazione</a:t>
            </a:r>
            <a:r>
              <a:rPr sz="1800" i="1" spc="13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dei</a:t>
            </a:r>
            <a:endParaRPr sz="18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1800" i="1" spc="-5" dirty="0">
                <a:latin typeface="Verdana"/>
                <a:cs typeface="Verdana"/>
              </a:rPr>
              <a:t>coefficienti?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539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latin typeface="Verdana"/>
                <a:cs typeface="Verdana"/>
              </a:rPr>
              <a:t>Collinearità perfetta</a:t>
            </a:r>
            <a:r>
              <a:rPr i="1" spc="-3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07045" cy="3921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874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10" dirty="0">
                <a:latin typeface="Verdana"/>
                <a:cs typeface="Verdana"/>
              </a:rPr>
              <a:t>collinearità </a:t>
            </a:r>
            <a:r>
              <a:rPr sz="2400" spc="-5" dirty="0">
                <a:latin typeface="Verdana"/>
                <a:cs typeface="Verdana"/>
              </a:rPr>
              <a:t>perfetta solitamente riflette </a:t>
            </a:r>
            <a:r>
              <a:rPr sz="2400" dirty="0">
                <a:latin typeface="Verdana"/>
                <a:cs typeface="Verdana"/>
              </a:rPr>
              <a:t>un  </a:t>
            </a:r>
            <a:r>
              <a:rPr sz="2400" spc="-5" dirty="0">
                <a:latin typeface="Verdana"/>
                <a:cs typeface="Verdana"/>
              </a:rPr>
              <a:t>errore nelle definizioni dei </a:t>
            </a:r>
            <a:r>
              <a:rPr sz="2400" spc="-10" dirty="0">
                <a:latin typeface="Verdana"/>
                <a:cs typeface="Verdana"/>
              </a:rPr>
              <a:t>regressori, </a:t>
            </a:r>
            <a:r>
              <a:rPr sz="2400" dirty="0">
                <a:latin typeface="Verdana"/>
                <a:cs typeface="Verdana"/>
              </a:rPr>
              <a:t>o una  </a:t>
            </a:r>
            <a:r>
              <a:rPr sz="2400" spc="-5" dirty="0">
                <a:latin typeface="Verdana"/>
                <a:cs typeface="Verdana"/>
              </a:rPr>
              <a:t>stranezza </a:t>
            </a:r>
            <a:r>
              <a:rPr sz="2400" dirty="0">
                <a:latin typeface="Verdana"/>
                <a:cs typeface="Verdana"/>
              </a:rPr>
              <a:t>nei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dati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23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avete collinearità perfetta, il software statistico  </a:t>
            </a:r>
            <a:r>
              <a:rPr sz="2400" dirty="0">
                <a:latin typeface="Verdana"/>
                <a:cs typeface="Verdana"/>
              </a:rPr>
              <a:t>ve </a:t>
            </a:r>
            <a:r>
              <a:rPr sz="2400" spc="-5" dirty="0">
                <a:latin typeface="Verdana"/>
                <a:cs typeface="Verdana"/>
              </a:rPr>
              <a:t>lo farà sapere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bloccandosi,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mostrando </a:t>
            </a:r>
            <a:r>
              <a:rPr sz="2400" dirty="0">
                <a:latin typeface="Verdana"/>
                <a:cs typeface="Verdana"/>
              </a:rPr>
              <a:t>un  </a:t>
            </a:r>
            <a:r>
              <a:rPr sz="2400" spc="-5" dirty="0">
                <a:latin typeface="Verdana"/>
                <a:cs typeface="Verdana"/>
              </a:rPr>
              <a:t>messaggio di errore,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“scaricando”  arbitrariamente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10" dirty="0">
                <a:latin typeface="Verdana"/>
                <a:cs typeface="Verdana"/>
              </a:rPr>
              <a:t>delle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variabili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3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soluzione alla </a:t>
            </a:r>
            <a:r>
              <a:rPr sz="2400" spc="-15" dirty="0">
                <a:latin typeface="Verdana"/>
                <a:cs typeface="Verdana"/>
              </a:rPr>
              <a:t>collinearità </a:t>
            </a:r>
            <a:r>
              <a:rPr sz="2400" spc="-5" dirty="0">
                <a:latin typeface="Verdana"/>
                <a:cs typeface="Verdana"/>
              </a:rPr>
              <a:t>perfetta consiste</a:t>
            </a:r>
            <a:r>
              <a:rPr sz="2400" spc="1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nel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modificare </a:t>
            </a:r>
            <a:r>
              <a:rPr sz="2400" spc="-10" dirty="0">
                <a:latin typeface="Verdana"/>
                <a:cs typeface="Verdana"/>
              </a:rPr>
              <a:t>l’elenco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regressori.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19480"/>
            <a:ext cx="805916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Il </a:t>
            </a:r>
            <a:r>
              <a:rPr spc="-5" dirty="0"/>
              <a:t>modello di </a:t>
            </a:r>
            <a:r>
              <a:rPr spc="-5" dirty="0" err="1"/>
              <a:t>regressione</a:t>
            </a:r>
            <a:r>
              <a:rPr spc="-5" dirty="0"/>
              <a:t> </a:t>
            </a:r>
            <a:r>
              <a:rPr spc="-5" dirty="0" err="1"/>
              <a:t>multipla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573504"/>
            <a:ext cx="8277859" cy="331533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555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consideri il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di due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regressori:</a:t>
            </a:r>
            <a:endParaRPr sz="2000">
              <a:latin typeface="Verdana"/>
              <a:cs typeface="Verdana"/>
            </a:endParaRPr>
          </a:p>
          <a:p>
            <a:pPr marL="26670" algn="ctr">
              <a:lnSpc>
                <a:spcPct val="100000"/>
              </a:lnSpc>
              <a:spcBef>
                <a:spcPts val="455"/>
              </a:spcBef>
              <a:tabLst>
                <a:tab pos="3659504" algn="l"/>
              </a:tabLst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1950" i="1" spc="7" baseline="-21367" dirty="0">
                <a:latin typeface="Verdana"/>
                <a:cs typeface="Verdana"/>
              </a:rPr>
              <a:t>i  </a:t>
            </a:r>
            <a:r>
              <a:rPr sz="1950" i="1" spc="22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	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1,…,</a:t>
            </a:r>
            <a:r>
              <a:rPr sz="2000" i="1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05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i="1" spc="-5" dirty="0">
                <a:latin typeface="Verdana"/>
                <a:cs typeface="Verdana"/>
              </a:rPr>
              <a:t>variabile</a:t>
            </a:r>
            <a:r>
              <a:rPr sz="2000" i="1" spc="-3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dipendente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sono le due </a:t>
            </a:r>
            <a:r>
              <a:rPr sz="2000" i="1" spc="-5" dirty="0">
                <a:latin typeface="Verdana"/>
                <a:cs typeface="Verdana"/>
              </a:rPr>
              <a:t>variabili indipendenti</a:t>
            </a:r>
            <a:r>
              <a:rPr sz="2000" i="1" spc="-2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regressori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denotano </a:t>
            </a:r>
            <a:r>
              <a:rPr sz="2000" spc="-5" dirty="0">
                <a:latin typeface="Verdana"/>
                <a:cs typeface="Verdana"/>
              </a:rPr>
              <a:t>l’</a:t>
            </a:r>
            <a:r>
              <a:rPr sz="2000" i="1" spc="-5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-esima </a:t>
            </a:r>
            <a:r>
              <a:rPr sz="2000" dirty="0">
                <a:latin typeface="Verdana"/>
                <a:cs typeface="Verdana"/>
              </a:rPr>
              <a:t>osservazione </a:t>
            </a:r>
            <a:r>
              <a:rPr sz="2000" spc="-5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35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55"/>
              </a:spcBef>
              <a:buFont typeface="Arial Black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intercetta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popolazione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ignota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Arial Black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effetto 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di una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tenendo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1950" spc="-202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costante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4"/>
              </a:spcBef>
              <a:buFont typeface="Arial Black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 </a:t>
            </a:r>
            <a:r>
              <a:rPr sz="2000" dirty="0">
                <a:latin typeface="Verdana"/>
                <a:cs typeface="Verdana"/>
              </a:rPr>
              <a:t>= effetto </a:t>
            </a:r>
            <a:r>
              <a:rPr sz="2000" spc="-5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spc="-104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costante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05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errore di regressione </a:t>
            </a:r>
            <a:r>
              <a:rPr sz="2000" dirty="0">
                <a:latin typeface="Verdana"/>
                <a:cs typeface="Verdana"/>
              </a:rPr>
              <a:t>(fattori</a:t>
            </a:r>
            <a:r>
              <a:rPr sz="2000" spc="-3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omessi)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3902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latin typeface="Verdana"/>
                <a:cs typeface="Verdana"/>
              </a:rPr>
              <a:t>Collinearità</a:t>
            </a:r>
            <a:r>
              <a:rPr i="1" spc="-40" dirty="0">
                <a:latin typeface="Verdana"/>
                <a:cs typeface="Verdana"/>
              </a:rPr>
              <a:t> </a:t>
            </a:r>
            <a:r>
              <a:rPr i="1" dirty="0">
                <a:latin typeface="Verdana"/>
                <a:cs typeface="Verdana"/>
              </a:rPr>
              <a:t>imperfetta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735570" cy="2813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526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La collinearità </a:t>
            </a:r>
            <a:r>
              <a:rPr sz="1800" spc="-5" dirty="0">
                <a:latin typeface="Verdana"/>
                <a:cs typeface="Verdana"/>
              </a:rPr>
              <a:t>imperfetta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latin typeface="Verdana"/>
                <a:cs typeface="Verdana"/>
              </a:rPr>
              <a:t>ben diversa </a:t>
            </a:r>
            <a:r>
              <a:rPr sz="1800" dirty="0">
                <a:latin typeface="Verdana"/>
                <a:cs typeface="Verdana"/>
              </a:rPr>
              <a:t>dalla collinearità </a:t>
            </a:r>
            <a:r>
              <a:rPr sz="1800" spc="-5" dirty="0">
                <a:latin typeface="Verdana"/>
                <a:cs typeface="Verdana"/>
              </a:rPr>
              <a:t>perfetta,  nonostante </a:t>
            </a:r>
            <a:r>
              <a:rPr sz="1800" dirty="0">
                <a:latin typeface="Verdana"/>
                <a:cs typeface="Verdana"/>
              </a:rPr>
              <a:t>la somiglianza </a:t>
            </a:r>
            <a:r>
              <a:rPr sz="1800" spc="-5" dirty="0">
                <a:latin typeface="Verdana"/>
                <a:cs typeface="Verdana"/>
              </a:rPr>
              <a:t>dei</a:t>
            </a:r>
            <a:r>
              <a:rPr sz="1800" dirty="0">
                <a:latin typeface="Verdana"/>
                <a:cs typeface="Verdana"/>
              </a:rPr>
              <a:t> nomi.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La </a:t>
            </a:r>
            <a:r>
              <a:rPr sz="1800" b="1" i="1" spc="-5" dirty="0">
                <a:latin typeface="Verdana"/>
                <a:cs typeface="Verdana"/>
              </a:rPr>
              <a:t>collinearità imperfetta </a:t>
            </a:r>
            <a:r>
              <a:rPr sz="1800" dirty="0">
                <a:latin typeface="Verdana"/>
                <a:cs typeface="Verdana"/>
              </a:rPr>
              <a:t>si verifica </a:t>
            </a:r>
            <a:r>
              <a:rPr sz="1800" spc="-5" dirty="0">
                <a:latin typeface="Verdana"/>
                <a:cs typeface="Verdana"/>
              </a:rPr>
              <a:t>quando due </a:t>
            </a:r>
            <a:r>
              <a:rPr sz="1800" dirty="0">
                <a:latin typeface="Verdana"/>
                <a:cs typeface="Verdana"/>
              </a:rPr>
              <a:t>o più </a:t>
            </a:r>
            <a:r>
              <a:rPr sz="1800" spc="-5" dirty="0">
                <a:latin typeface="Verdana"/>
                <a:cs typeface="Verdana"/>
              </a:rPr>
              <a:t>regressori  </a:t>
            </a:r>
            <a:r>
              <a:rPr sz="1800" dirty="0">
                <a:latin typeface="Verdana"/>
                <a:cs typeface="Verdana"/>
              </a:rPr>
              <a:t>sono </a:t>
            </a:r>
            <a:r>
              <a:rPr sz="1800" spc="-5" dirty="0">
                <a:latin typeface="Verdana"/>
                <a:cs typeface="Verdana"/>
              </a:rPr>
              <a:t>altamente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correlati.</a:t>
            </a:r>
            <a:endParaRPr sz="1800">
              <a:latin typeface="Verdana"/>
              <a:cs typeface="Verdana"/>
            </a:endParaRPr>
          </a:p>
          <a:p>
            <a:pPr marL="355600" marR="40005" indent="-342900">
              <a:lnSpc>
                <a:spcPct val="100200"/>
              </a:lnSpc>
              <a:spcBef>
                <a:spcPts val="1630"/>
              </a:spcBef>
              <a:buChar char="•"/>
              <a:tabLst>
                <a:tab pos="354965" algn="l"/>
                <a:tab pos="355600" algn="l"/>
                <a:tab pos="4881245" algn="l"/>
              </a:tabLst>
            </a:pPr>
            <a:r>
              <a:rPr sz="1800" spc="-5" dirty="0">
                <a:latin typeface="Verdana"/>
                <a:cs typeface="Verdana"/>
              </a:rPr>
              <a:t>Perché </a:t>
            </a:r>
            <a:r>
              <a:rPr sz="1800" dirty="0">
                <a:latin typeface="Verdana"/>
                <a:cs typeface="Verdana"/>
              </a:rPr>
              <a:t>si usa </a:t>
            </a:r>
            <a:r>
              <a:rPr sz="1800" spc="5" dirty="0">
                <a:latin typeface="Verdana"/>
                <a:cs typeface="Verdana"/>
              </a:rPr>
              <a:t>il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termine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“collinearità”?	Se </a:t>
            </a:r>
            <a:r>
              <a:rPr sz="1800" spc="-5" dirty="0">
                <a:latin typeface="Verdana"/>
                <a:cs typeface="Verdana"/>
              </a:rPr>
              <a:t>due regressori </a:t>
            </a:r>
            <a:r>
              <a:rPr sz="1800" dirty="0">
                <a:latin typeface="Verdana"/>
                <a:cs typeface="Verdana"/>
              </a:rPr>
              <a:t>sono  </a:t>
            </a:r>
            <a:r>
              <a:rPr sz="1800" spc="-5" dirty="0">
                <a:latin typeface="Verdana"/>
                <a:cs typeface="Verdana"/>
              </a:rPr>
              <a:t>altamente </a:t>
            </a:r>
            <a:r>
              <a:rPr sz="1800" dirty="0">
                <a:latin typeface="Verdana"/>
                <a:cs typeface="Verdana"/>
              </a:rPr>
              <a:t>correlati, allora il loro </a:t>
            </a:r>
            <a:r>
              <a:rPr sz="1800" spc="-5" dirty="0">
                <a:latin typeface="Verdana"/>
                <a:cs typeface="Verdana"/>
              </a:rPr>
              <a:t>diagramma </a:t>
            </a:r>
            <a:r>
              <a:rPr sz="1800" dirty="0">
                <a:latin typeface="Verdana"/>
                <a:cs typeface="Verdana"/>
              </a:rPr>
              <a:t>a nuvola </a:t>
            </a:r>
            <a:r>
              <a:rPr sz="1800" spc="-5" dirty="0">
                <a:latin typeface="Verdana"/>
                <a:cs typeface="Verdana"/>
              </a:rPr>
              <a:t>apparirà  </a:t>
            </a:r>
            <a:r>
              <a:rPr sz="1800" dirty="0">
                <a:latin typeface="Verdana"/>
                <a:cs typeface="Verdana"/>
              </a:rPr>
              <a:t>molto simile a una </a:t>
            </a:r>
            <a:r>
              <a:rPr sz="1800" spc="-5" dirty="0">
                <a:latin typeface="Verdana"/>
                <a:cs typeface="Verdana"/>
              </a:rPr>
              <a:t>retta </a:t>
            </a:r>
            <a:r>
              <a:rPr sz="1800" dirty="0">
                <a:latin typeface="Verdana"/>
                <a:cs typeface="Verdana"/>
              </a:rPr>
              <a:t>– sono “co-lineari” – ma a meno che</a:t>
            </a:r>
            <a:r>
              <a:rPr sz="1800" spc="-11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la  </a:t>
            </a:r>
            <a:r>
              <a:rPr sz="1800" dirty="0">
                <a:latin typeface="Verdana"/>
                <a:cs typeface="Verdana"/>
              </a:rPr>
              <a:t>correlazione sia </a:t>
            </a:r>
            <a:r>
              <a:rPr sz="1800" spc="-5" dirty="0">
                <a:latin typeface="Verdana"/>
                <a:cs typeface="Verdana"/>
              </a:rPr>
              <a:t>esattamente </a:t>
            </a:r>
            <a:r>
              <a:rPr sz="1800" dirty="0">
                <a:latin typeface="kiloji - P"/>
                <a:cs typeface="kiloji - P"/>
              </a:rPr>
              <a:t>±</a:t>
            </a:r>
            <a:r>
              <a:rPr sz="1800" dirty="0">
                <a:latin typeface="Verdana"/>
                <a:cs typeface="Verdana"/>
              </a:rPr>
              <a:t>1, tale collinearità è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imperfetta.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5821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latin typeface="Verdana"/>
                <a:cs typeface="Verdana"/>
              </a:rPr>
              <a:t>Collinearità </a:t>
            </a:r>
            <a:r>
              <a:rPr i="1" dirty="0">
                <a:latin typeface="Verdana"/>
                <a:cs typeface="Verdana"/>
              </a:rPr>
              <a:t>imperfetta </a:t>
            </a:r>
            <a:r>
              <a:rPr i="1" spc="-10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227201"/>
            <a:ext cx="8335645" cy="43608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900" marR="3175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collinearità imperfetta implica </a:t>
            </a:r>
            <a:r>
              <a:rPr sz="2000" dirty="0">
                <a:latin typeface="Verdana"/>
                <a:cs typeface="Verdana"/>
              </a:rPr>
              <a:t>che uno o </a:t>
            </a:r>
            <a:r>
              <a:rPr sz="2000" spc="-5" dirty="0">
                <a:latin typeface="Verdana"/>
                <a:cs typeface="Verdana"/>
              </a:rPr>
              <a:t>più dei coefficienti  di regressione sarà </a:t>
            </a:r>
            <a:r>
              <a:rPr sz="2000" dirty="0">
                <a:latin typeface="Verdana"/>
                <a:cs typeface="Verdana"/>
              </a:rPr>
              <a:t>stimato </a:t>
            </a:r>
            <a:r>
              <a:rPr sz="2000" spc="-5" dirty="0">
                <a:latin typeface="Verdana"/>
                <a:cs typeface="Verdana"/>
              </a:rPr>
              <a:t>in modo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impreciso.</a:t>
            </a:r>
            <a:endParaRPr sz="2000" dirty="0">
              <a:latin typeface="Verdana"/>
              <a:cs typeface="Verdana"/>
            </a:endParaRPr>
          </a:p>
          <a:p>
            <a:pPr marL="431800" marR="93980" indent="-342900">
              <a:lnSpc>
                <a:spcPct val="100000"/>
              </a:lnSpc>
              <a:spcBef>
                <a:spcPts val="167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Verdana"/>
                <a:cs typeface="Verdana"/>
              </a:rPr>
              <a:t>L’idea: il coefficiente di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l’effetto di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dirty="0">
                <a:latin typeface="Verdana"/>
                <a:cs typeface="Verdana"/>
              </a:rPr>
              <a:t>costante 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; ma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altamente correlati, </a:t>
            </a:r>
            <a:r>
              <a:rPr sz="2000" dirty="0">
                <a:latin typeface="Verdana"/>
                <a:cs typeface="Verdana"/>
              </a:rPr>
              <a:t>vi è una  </a:t>
            </a:r>
            <a:r>
              <a:rPr sz="2000" spc="-5" dirty="0">
                <a:latin typeface="Verdana"/>
                <a:cs typeface="Verdana"/>
              </a:rPr>
              <a:t>ridottissima variazione in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è mantenuta  costante –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dirty="0">
                <a:latin typeface="Verdana"/>
                <a:cs typeface="Verdana"/>
              </a:rPr>
              <a:t>non contengono </a:t>
            </a:r>
            <a:r>
              <a:rPr sz="2000" spc="-5" dirty="0">
                <a:latin typeface="Verdana"/>
                <a:cs typeface="Verdana"/>
              </a:rPr>
              <a:t>molte informazioni  </a:t>
            </a:r>
            <a:r>
              <a:rPr sz="2000" dirty="0">
                <a:latin typeface="Verdana"/>
                <a:cs typeface="Verdana"/>
              </a:rPr>
              <a:t>su ciò che </a:t>
            </a:r>
            <a:r>
              <a:rPr sz="2000" spc="-5" dirty="0">
                <a:latin typeface="Verdana"/>
                <a:cs typeface="Verdana"/>
              </a:rPr>
              <a:t>accade quando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cambia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no. In </a:t>
            </a: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caso,  la </a:t>
            </a:r>
            <a:r>
              <a:rPr sz="2000" spc="-5" dirty="0">
                <a:latin typeface="Verdana"/>
                <a:cs typeface="Verdana"/>
              </a:rPr>
              <a:t>varianza </a:t>
            </a:r>
            <a:r>
              <a:rPr sz="2000" spc="-10" dirty="0">
                <a:latin typeface="Verdana"/>
                <a:cs typeface="Verdana"/>
              </a:rPr>
              <a:t>dello </a:t>
            </a:r>
            <a:r>
              <a:rPr sz="2000" dirty="0">
                <a:latin typeface="Verdana"/>
                <a:cs typeface="Verdana"/>
              </a:rPr>
              <a:t>stimatore OLS </a:t>
            </a:r>
            <a:r>
              <a:rPr sz="2000" spc="-5" dirty="0">
                <a:latin typeface="Verdana"/>
                <a:cs typeface="Verdana"/>
              </a:rPr>
              <a:t>del coefficiente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sarà  </a:t>
            </a:r>
            <a:r>
              <a:rPr sz="2000" spc="-5" dirty="0">
                <a:latin typeface="Verdana"/>
                <a:cs typeface="Verdana"/>
              </a:rPr>
              <a:t>grande.</a:t>
            </a:r>
            <a:endParaRPr sz="2000" dirty="0">
              <a:latin typeface="Verdana"/>
              <a:cs typeface="Verdana"/>
            </a:endParaRPr>
          </a:p>
          <a:p>
            <a:pPr marL="431800" indent="-342900">
              <a:lnSpc>
                <a:spcPct val="100000"/>
              </a:lnSpc>
              <a:spcBef>
                <a:spcPts val="168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collinearità imperfetta (correttamente) genera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grandi</a:t>
            </a:r>
            <a:endParaRPr sz="2000" dirty="0">
              <a:latin typeface="Verdana"/>
              <a:cs typeface="Verdana"/>
            </a:endParaRPr>
          </a:p>
          <a:p>
            <a:pPr marL="4318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uno o </a:t>
            </a:r>
            <a:r>
              <a:rPr sz="2000" spc="-5" dirty="0">
                <a:latin typeface="Verdana"/>
                <a:cs typeface="Verdana"/>
              </a:rPr>
              <a:t>più dei coefficienti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OLS.</a:t>
            </a:r>
          </a:p>
          <a:p>
            <a:pPr marL="431800" indent="-342900">
              <a:lnSpc>
                <a:spcPct val="100000"/>
              </a:lnSpc>
              <a:spcBef>
                <a:spcPts val="1685"/>
              </a:spcBef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matematica? Cfr. il </a:t>
            </a:r>
            <a:r>
              <a:rPr sz="2000" dirty="0">
                <a:latin typeface="Verdana"/>
                <a:cs typeface="Verdana"/>
              </a:rPr>
              <a:t>volume stampato, </a:t>
            </a:r>
            <a:r>
              <a:rPr sz="2000" dirty="0" err="1">
                <a:latin typeface="Verdana"/>
                <a:cs typeface="Verdana"/>
              </a:rPr>
              <a:t>Appendice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6.2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di ipotesi e intervalli </a:t>
            </a:r>
            <a:r>
              <a:rPr spc="-10" dirty="0"/>
              <a:t>di  </a:t>
            </a:r>
            <a:r>
              <a:rPr spc="-5" dirty="0"/>
              <a:t>confidenza per un </a:t>
            </a:r>
            <a:r>
              <a:rPr spc="-10" dirty="0"/>
              <a:t>singolo </a:t>
            </a:r>
            <a:r>
              <a:rPr spc="-5" dirty="0"/>
              <a:t>coefficiente  (Paragrafo</a:t>
            </a:r>
            <a:r>
              <a:rPr spc="15" dirty="0"/>
              <a:t> </a:t>
            </a:r>
            <a:r>
              <a:rPr spc="-5" dirty="0"/>
              <a:t>7.1)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06005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5"/>
              </a:spcBef>
              <a:buChar char="•"/>
              <a:tabLst>
                <a:tab pos="360045" algn="l"/>
                <a:tab pos="360680" algn="l"/>
              </a:tabLst>
            </a:pPr>
            <a:r>
              <a:rPr sz="2200" spc="-10" dirty="0">
                <a:latin typeface="Verdana"/>
                <a:cs typeface="Verdana"/>
              </a:rPr>
              <a:t>Per </a:t>
            </a:r>
            <a:r>
              <a:rPr sz="2200" spc="-5" dirty="0">
                <a:latin typeface="Verdana"/>
                <a:cs typeface="Verdana"/>
              </a:rPr>
              <a:t>verifica di </a:t>
            </a:r>
            <a:r>
              <a:rPr sz="2200" spc="-10" dirty="0">
                <a:latin typeface="Verdana"/>
                <a:cs typeface="Verdana"/>
              </a:rPr>
              <a:t>ipotesi </a:t>
            </a:r>
            <a:r>
              <a:rPr sz="2200" spc="-5" dirty="0">
                <a:latin typeface="Verdana"/>
                <a:cs typeface="Verdana"/>
              </a:rPr>
              <a:t>e </a:t>
            </a:r>
            <a:r>
              <a:rPr sz="2200" dirty="0">
                <a:latin typeface="Verdana"/>
                <a:cs typeface="Verdana"/>
              </a:rPr>
              <a:t>intervalli </a:t>
            </a:r>
            <a:r>
              <a:rPr sz="2200" spc="-5" dirty="0">
                <a:latin typeface="Verdana"/>
                <a:cs typeface="Verdana"/>
              </a:rPr>
              <a:t>di confidenza </a:t>
            </a:r>
            <a:r>
              <a:rPr sz="2200" dirty="0">
                <a:latin typeface="Verdana"/>
                <a:cs typeface="Verdana"/>
              </a:rPr>
              <a:t>nella  </a:t>
            </a:r>
            <a:r>
              <a:rPr sz="2200" spc="-5" dirty="0">
                <a:latin typeface="Verdana"/>
                <a:cs typeface="Verdana"/>
              </a:rPr>
              <a:t>regressione </a:t>
            </a:r>
            <a:r>
              <a:rPr sz="2200" dirty="0">
                <a:latin typeface="Verdana"/>
                <a:cs typeface="Verdana"/>
              </a:rPr>
              <a:t>multipla </a:t>
            </a:r>
            <a:r>
              <a:rPr sz="2200" spc="-5" dirty="0">
                <a:latin typeface="Verdana"/>
                <a:cs typeface="Verdana"/>
              </a:rPr>
              <a:t>si segue </a:t>
            </a:r>
            <a:r>
              <a:rPr sz="2200" dirty="0">
                <a:latin typeface="Verdana"/>
                <a:cs typeface="Verdana"/>
              </a:rPr>
              <a:t>la </a:t>
            </a:r>
            <a:r>
              <a:rPr sz="2200" spc="-10" dirty="0">
                <a:latin typeface="Verdana"/>
                <a:cs typeface="Verdana"/>
              </a:rPr>
              <a:t>stessa </a:t>
            </a:r>
            <a:r>
              <a:rPr sz="2200" dirty="0">
                <a:latin typeface="Verdana"/>
                <a:cs typeface="Verdana"/>
              </a:rPr>
              <a:t>logica </a:t>
            </a:r>
            <a:r>
              <a:rPr sz="2200" spc="-10" dirty="0">
                <a:latin typeface="Verdana"/>
                <a:cs typeface="Verdana"/>
              </a:rPr>
              <a:t>utilizzata  per </a:t>
            </a:r>
            <a:r>
              <a:rPr sz="2200" dirty="0">
                <a:latin typeface="Verdana"/>
                <a:cs typeface="Verdana"/>
              </a:rPr>
              <a:t>la </a:t>
            </a:r>
            <a:r>
              <a:rPr sz="2200" spc="-10" dirty="0">
                <a:latin typeface="Verdana"/>
                <a:cs typeface="Verdana"/>
              </a:rPr>
              <a:t>pendenza </a:t>
            </a:r>
            <a:r>
              <a:rPr sz="2200" dirty="0">
                <a:latin typeface="Verdana"/>
                <a:cs typeface="Verdana"/>
              </a:rPr>
              <a:t>in </a:t>
            </a:r>
            <a:r>
              <a:rPr sz="2200" spc="-5" dirty="0">
                <a:latin typeface="Verdana"/>
                <a:cs typeface="Verdana"/>
              </a:rPr>
              <a:t>un modello a </a:t>
            </a:r>
            <a:r>
              <a:rPr sz="2200" dirty="0">
                <a:latin typeface="Verdana"/>
                <a:cs typeface="Verdana"/>
              </a:rPr>
              <a:t>singolo</a:t>
            </a:r>
            <a:r>
              <a:rPr sz="2200" spc="30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regressore.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2366" y="3354704"/>
            <a:ext cx="9023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Verdana"/>
                <a:cs typeface="Verdana"/>
              </a:rPr>
              <a:t>(TLC).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4071365"/>
            <a:ext cx="7322184" cy="1747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200"/>
              </a:lnSpc>
              <a:spcBef>
                <a:spcPts val="90"/>
              </a:spcBef>
              <a:buChar char="•"/>
              <a:tabLst>
                <a:tab pos="360045" algn="l"/>
                <a:tab pos="360680" algn="l"/>
                <a:tab pos="4609465" algn="l"/>
                <a:tab pos="6788784" algn="l"/>
              </a:tabLst>
            </a:pPr>
            <a:r>
              <a:rPr sz="2200" spc="-5" dirty="0">
                <a:latin typeface="Verdana"/>
                <a:cs typeface="Verdana"/>
              </a:rPr>
              <a:t>Perciò </a:t>
            </a:r>
            <a:r>
              <a:rPr sz="2200" dirty="0">
                <a:latin typeface="Verdana"/>
                <a:cs typeface="Verdana"/>
              </a:rPr>
              <a:t>le </a:t>
            </a:r>
            <a:r>
              <a:rPr sz="2200" spc="-10" dirty="0">
                <a:latin typeface="Verdana"/>
                <a:cs typeface="Verdana"/>
              </a:rPr>
              <a:t>ipotesi su </a:t>
            </a:r>
            <a:r>
              <a:rPr sz="2200" spc="-5" dirty="0">
                <a:latin typeface="Verdana"/>
                <a:cs typeface="Verdana"/>
              </a:rPr>
              <a:t>β1 </a:t>
            </a:r>
            <a:r>
              <a:rPr sz="2200" spc="-10" dirty="0">
                <a:latin typeface="Verdana"/>
                <a:cs typeface="Verdana"/>
              </a:rPr>
              <a:t>possono </a:t>
            </a:r>
            <a:r>
              <a:rPr sz="2200" spc="-5" dirty="0">
                <a:latin typeface="Verdana"/>
                <a:cs typeface="Verdana"/>
              </a:rPr>
              <a:t>essere verificate  mediante </a:t>
            </a:r>
            <a:r>
              <a:rPr sz="2200" dirty="0">
                <a:latin typeface="Verdana"/>
                <a:cs typeface="Verdana"/>
              </a:rPr>
              <a:t>la </a:t>
            </a:r>
            <a:r>
              <a:rPr sz="2200" spc="-5" dirty="0">
                <a:latin typeface="Verdana"/>
                <a:cs typeface="Verdana"/>
              </a:rPr>
              <a:t>consueta statistica-t e </a:t>
            </a:r>
            <a:r>
              <a:rPr sz="2200" dirty="0">
                <a:latin typeface="Verdana"/>
                <a:cs typeface="Verdana"/>
              </a:rPr>
              <a:t>gli </a:t>
            </a:r>
            <a:r>
              <a:rPr sz="2200" spc="-5" dirty="0">
                <a:latin typeface="Verdana"/>
                <a:cs typeface="Verdana"/>
              </a:rPr>
              <a:t>intervalli </a:t>
            </a:r>
            <a:r>
              <a:rPr sz="2200" spc="-10" dirty="0">
                <a:latin typeface="Verdana"/>
                <a:cs typeface="Verdana"/>
              </a:rPr>
              <a:t>di  </a:t>
            </a:r>
            <a:r>
              <a:rPr sz="2200" spc="-5" dirty="0">
                <a:latin typeface="Verdana"/>
                <a:cs typeface="Verdana"/>
              </a:rPr>
              <a:t>confidenza costruiti</a:t>
            </a:r>
            <a:r>
              <a:rPr sz="2200" spc="40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come</a:t>
            </a:r>
            <a:r>
              <a:rPr sz="2200" spc="3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{	</a:t>
            </a:r>
            <a:r>
              <a:rPr sz="2200" spc="-5" dirty="0">
                <a:latin typeface="kiloji - P"/>
                <a:cs typeface="kiloji - P"/>
              </a:rPr>
              <a:t>±</a:t>
            </a:r>
            <a:r>
              <a:rPr sz="2200" spc="-335" dirty="0">
                <a:latin typeface="kiloji - P"/>
                <a:cs typeface="kiloji - P"/>
              </a:rPr>
              <a:t> </a:t>
            </a:r>
            <a:r>
              <a:rPr sz="2200" spc="-5" dirty="0">
                <a:latin typeface="Verdana"/>
                <a:cs typeface="Verdana"/>
              </a:rPr>
              <a:t>1,96</a:t>
            </a:r>
            <a:r>
              <a:rPr sz="2200" spc="-5" dirty="0">
                <a:latin typeface="kiloji - P"/>
                <a:cs typeface="kiloji - P"/>
              </a:rPr>
              <a:t>×</a:t>
            </a:r>
            <a:r>
              <a:rPr sz="2200" spc="-5" dirty="0">
                <a:latin typeface="Verdana"/>
                <a:cs typeface="Verdana"/>
              </a:rPr>
              <a:t>SE(	</a:t>
            </a:r>
            <a:r>
              <a:rPr sz="2200" spc="-10" dirty="0">
                <a:latin typeface="Verdana"/>
                <a:cs typeface="Verdana"/>
              </a:rPr>
              <a:t>)}.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Verdana"/>
              <a:buChar char="•"/>
            </a:pPr>
            <a:endParaRPr sz="245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buChar char="•"/>
              <a:tabLst>
                <a:tab pos="360045" algn="l"/>
                <a:tab pos="360680" algn="l"/>
              </a:tabLst>
            </a:pPr>
            <a:r>
              <a:rPr sz="2200" spc="-5" dirty="0">
                <a:latin typeface="Verdana"/>
                <a:cs typeface="Verdana"/>
              </a:rPr>
              <a:t>Lo stesso </a:t>
            </a:r>
            <a:r>
              <a:rPr sz="2200" spc="-10" dirty="0">
                <a:latin typeface="Verdana"/>
                <a:cs typeface="Verdana"/>
              </a:rPr>
              <a:t>per β2,…,</a:t>
            </a:r>
            <a:r>
              <a:rPr sz="2200" spc="65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βk.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4282" y="3184770"/>
            <a:ext cx="970280" cy="439420"/>
            <a:chOff x="794282" y="3184770"/>
            <a:chExt cx="970280" cy="439420"/>
          </a:xfrm>
        </p:grpSpPr>
        <p:sp>
          <p:nvSpPr>
            <p:cNvPr id="7" name="object 7"/>
            <p:cNvSpPr/>
            <p:nvPr/>
          </p:nvSpPr>
          <p:spPr>
            <a:xfrm>
              <a:off x="801425" y="3196070"/>
              <a:ext cx="962660" cy="426720"/>
            </a:xfrm>
            <a:custGeom>
              <a:avLst/>
              <a:gdLst/>
              <a:ahLst/>
              <a:cxnLst/>
              <a:rect l="l" t="t" r="r" b="b"/>
              <a:pathLst>
                <a:path w="962660" h="426720">
                  <a:moveTo>
                    <a:pt x="0" y="287095"/>
                  </a:moveTo>
                  <a:lnTo>
                    <a:pt x="27057" y="265513"/>
                  </a:lnTo>
                </a:path>
                <a:path w="962660" h="426720">
                  <a:moveTo>
                    <a:pt x="27317" y="265251"/>
                  </a:moveTo>
                  <a:lnTo>
                    <a:pt x="94455" y="426407"/>
                  </a:lnTo>
                </a:path>
                <a:path w="962660" h="426720">
                  <a:moveTo>
                    <a:pt x="94455" y="426664"/>
                  </a:moveTo>
                  <a:lnTo>
                    <a:pt x="167724" y="262"/>
                  </a:lnTo>
                </a:path>
                <a:path w="962660" h="426720">
                  <a:moveTo>
                    <a:pt x="167724" y="0"/>
                  </a:moveTo>
                  <a:lnTo>
                    <a:pt x="96210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94282" y="3184770"/>
              <a:ext cx="965200" cy="433705"/>
            </a:xfrm>
            <a:custGeom>
              <a:avLst/>
              <a:gdLst/>
              <a:ahLst/>
              <a:cxnLst/>
              <a:rect l="l" t="t" r="r" b="b"/>
              <a:pathLst>
                <a:path w="965200" h="433704">
                  <a:moveTo>
                    <a:pt x="964971" y="0"/>
                  </a:moveTo>
                  <a:lnTo>
                    <a:pt x="164648" y="0"/>
                  </a:lnTo>
                  <a:lnTo>
                    <a:pt x="96999" y="394784"/>
                  </a:lnTo>
                  <a:lnTo>
                    <a:pt x="37525" y="260361"/>
                  </a:lnTo>
                  <a:lnTo>
                    <a:pt x="0" y="290432"/>
                  </a:lnTo>
                  <a:lnTo>
                    <a:pt x="5609" y="297377"/>
                  </a:lnTo>
                  <a:lnTo>
                    <a:pt x="22719" y="283234"/>
                  </a:lnTo>
                  <a:lnTo>
                    <a:pt x="90368" y="433338"/>
                  </a:lnTo>
                  <a:lnTo>
                    <a:pt x="103891" y="433338"/>
                  </a:lnTo>
                  <a:lnTo>
                    <a:pt x="175888" y="13356"/>
                  </a:lnTo>
                  <a:lnTo>
                    <a:pt x="964971" y="13356"/>
                  </a:lnTo>
                  <a:lnTo>
                    <a:pt x="96497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8140" y="3019424"/>
            <a:ext cx="82708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1790" indent="-314325">
              <a:lnSpc>
                <a:spcPct val="100000"/>
              </a:lnSpc>
              <a:spcBef>
                <a:spcPts val="95"/>
              </a:spcBef>
              <a:buSzPct val="176000"/>
              <a:buFont typeface="Verdana"/>
              <a:buChar char="•"/>
              <a:tabLst>
                <a:tab pos="351790" algn="l"/>
                <a:tab pos="352425" algn="l"/>
                <a:tab pos="1285240" algn="l"/>
              </a:tabLst>
            </a:pPr>
            <a:r>
              <a:rPr sz="1875" u="heavy" spc="-7" baseline="6666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875" u="heavy" spc="-60" baseline="6666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75" u="heavy" spc="-15" baseline="6666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1</a:t>
            </a:r>
            <a:r>
              <a:rPr sz="1875" spc="-15" baseline="66666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Verdana"/>
                <a:cs typeface="Verdana"/>
              </a:rPr>
              <a:t>è approssimativamente distribuita come</a:t>
            </a:r>
            <a:r>
              <a:rPr sz="2200" spc="160" dirty="0">
                <a:latin typeface="Verdana"/>
                <a:cs typeface="Verdana"/>
              </a:rPr>
              <a:t> </a:t>
            </a:r>
            <a:r>
              <a:rPr sz="2200" spc="-10" dirty="0">
                <a:latin typeface="Verdana"/>
                <a:cs typeface="Verdana"/>
              </a:rPr>
              <a:t>N(0,1)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6653" y="3425838"/>
            <a:ext cx="104139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10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5210" y="2660822"/>
            <a:ext cx="219710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375" i="1" spc="-622" baseline="-17283" dirty="0">
                <a:latin typeface="Symbol"/>
                <a:cs typeface="Symbol"/>
              </a:rPr>
              <a:t></a:t>
            </a:r>
            <a:r>
              <a:rPr sz="2150" spc="-415" dirty="0">
                <a:latin typeface="Times New Roman"/>
                <a:cs typeface="Times New Roman"/>
              </a:rPr>
              <a:t>ˆ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2789" y="3226022"/>
            <a:ext cx="841375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150" spc="-140" dirty="0">
                <a:latin typeface="Times New Roman"/>
                <a:cs typeface="Times New Roman"/>
              </a:rPr>
              <a:t>var(</a:t>
            </a:r>
            <a:r>
              <a:rPr sz="2250" i="1" spc="-140" dirty="0">
                <a:latin typeface="Symbol"/>
                <a:cs typeface="Symbol"/>
              </a:rPr>
              <a:t></a:t>
            </a:r>
            <a:r>
              <a:rPr sz="3225" spc="-209" baseline="18087" dirty="0">
                <a:latin typeface="Times New Roman"/>
                <a:cs typeface="Times New Roman"/>
              </a:rPr>
              <a:t>ˆ</a:t>
            </a:r>
            <a:r>
              <a:rPr sz="3225" spc="187" baseline="18087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72141" y="2750267"/>
            <a:ext cx="896619" cy="370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150" spc="-10" dirty="0">
                <a:latin typeface="Symbol"/>
                <a:cs typeface="Symbol"/>
              </a:rPr>
              <a:t></a:t>
            </a:r>
            <a:r>
              <a:rPr sz="2150" spc="-10" dirty="0">
                <a:latin typeface="Times New Roman"/>
                <a:cs typeface="Times New Roman"/>
              </a:rPr>
              <a:t> </a:t>
            </a:r>
            <a:r>
              <a:rPr sz="2150" i="1" spc="-165" dirty="0">
                <a:latin typeface="Times New Roman"/>
                <a:cs typeface="Times New Roman"/>
              </a:rPr>
              <a:t>E</a:t>
            </a:r>
            <a:r>
              <a:rPr sz="2150" spc="-165" dirty="0">
                <a:latin typeface="Times New Roman"/>
                <a:cs typeface="Times New Roman"/>
              </a:rPr>
              <a:t>(</a:t>
            </a:r>
            <a:r>
              <a:rPr sz="2250" i="1" spc="-165" dirty="0">
                <a:latin typeface="Symbol"/>
                <a:cs typeface="Symbol"/>
              </a:rPr>
              <a:t></a:t>
            </a:r>
            <a:r>
              <a:rPr sz="3225" spc="-247" baseline="18087" dirty="0">
                <a:latin typeface="Times New Roman"/>
                <a:cs typeface="Times New Roman"/>
              </a:rPr>
              <a:t>ˆ</a:t>
            </a:r>
            <a:r>
              <a:rPr sz="3225" spc="150" baseline="18087" dirty="0">
                <a:latin typeface="Times New Roman"/>
                <a:cs typeface="Times New Roman"/>
              </a:rPr>
              <a:t> </a:t>
            </a:r>
            <a:r>
              <a:rPr sz="2150" spc="-10" dirty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48200" y="4724400"/>
            <a:ext cx="304800" cy="46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4724400"/>
            <a:ext cx="304800" cy="46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3336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080895" algn="l"/>
              </a:tabLst>
            </a:pPr>
            <a:r>
              <a:rPr i="1" spc="-5" dirty="0">
                <a:latin typeface="Verdana"/>
                <a:cs typeface="Verdana"/>
              </a:rPr>
              <a:t>Esempio</a:t>
            </a:r>
            <a:r>
              <a:rPr spc="-5" dirty="0"/>
              <a:t>:	dati </a:t>
            </a:r>
            <a:r>
              <a:rPr spc="-10" dirty="0"/>
              <a:t>sulle dimensioni </a:t>
            </a:r>
            <a:r>
              <a:rPr spc="-5" dirty="0"/>
              <a:t>delle  classi in</a:t>
            </a:r>
            <a:r>
              <a:rPr spc="45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606405"/>
            <a:ext cx="8235315" cy="402780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76200">
              <a:lnSpc>
                <a:spcPts val="2610"/>
              </a:lnSpc>
              <a:spcBef>
                <a:spcPts val="120"/>
              </a:spcBef>
            </a:pPr>
            <a:r>
              <a:rPr sz="2000" spc="-5" dirty="0">
                <a:latin typeface="Verdana"/>
                <a:cs typeface="Verdana"/>
              </a:rPr>
              <a:t>1. </a:t>
            </a:r>
            <a:r>
              <a:rPr sz="3300" i="1" spc="15" baseline="13888" dirty="0">
                <a:latin typeface="Times New Roman"/>
                <a:cs typeface="Times New Roman"/>
              </a:rPr>
              <a:t>TestScore </a:t>
            </a:r>
            <a:r>
              <a:rPr sz="2000" dirty="0">
                <a:latin typeface="Verdana"/>
                <a:cs typeface="Verdana"/>
              </a:rPr>
              <a:t>= 698,9 –</a:t>
            </a:r>
            <a:r>
              <a:rPr sz="2000" spc="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2,28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  <a:p>
            <a:pPr marL="1957070">
              <a:lnSpc>
                <a:spcPts val="2370"/>
              </a:lnSpc>
              <a:tabLst>
                <a:tab pos="2943225" algn="l"/>
              </a:tabLst>
            </a:pPr>
            <a:r>
              <a:rPr sz="2000" spc="-5" dirty="0">
                <a:latin typeface="Verdana"/>
                <a:cs typeface="Verdana"/>
              </a:rPr>
              <a:t>(10,4)	(0,52)</a:t>
            </a:r>
            <a:endParaRPr sz="2000">
              <a:latin typeface="Verdana"/>
              <a:cs typeface="Verdana"/>
            </a:endParaRPr>
          </a:p>
          <a:p>
            <a:pPr marL="76200">
              <a:lnSpc>
                <a:spcPts val="2615"/>
              </a:lnSpc>
              <a:spcBef>
                <a:spcPts val="315"/>
              </a:spcBef>
            </a:pPr>
            <a:r>
              <a:rPr sz="2000" spc="-5" dirty="0">
                <a:latin typeface="Verdana"/>
                <a:cs typeface="Verdana"/>
              </a:rPr>
              <a:t>2. </a:t>
            </a:r>
            <a:r>
              <a:rPr sz="3300" i="1" spc="15" baseline="13888" dirty="0">
                <a:latin typeface="Times New Roman"/>
                <a:cs typeface="Times New Roman"/>
              </a:rPr>
              <a:t>TestScore </a:t>
            </a:r>
            <a:r>
              <a:rPr sz="2000" dirty="0">
                <a:latin typeface="Verdana"/>
                <a:cs typeface="Verdana"/>
              </a:rPr>
              <a:t>= 686,0 – 1,10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0,650</a:t>
            </a:r>
            <a:r>
              <a:rPr sz="2000" i="1" dirty="0">
                <a:latin typeface="Verdana"/>
                <a:cs typeface="Verdana"/>
              </a:rPr>
              <a:t>PctEL</a:t>
            </a:r>
            <a:endParaRPr sz="2000">
              <a:latin typeface="Verdana"/>
              <a:cs typeface="Verdana"/>
            </a:endParaRPr>
          </a:p>
          <a:p>
            <a:pPr marL="1957070">
              <a:lnSpc>
                <a:spcPts val="2375"/>
              </a:lnSpc>
              <a:tabLst>
                <a:tab pos="2781935" algn="l"/>
                <a:tab pos="4657725" algn="l"/>
              </a:tabLst>
            </a:pPr>
            <a:r>
              <a:rPr sz="2000" spc="-5" dirty="0">
                <a:latin typeface="Verdana"/>
                <a:cs typeface="Verdana"/>
              </a:rPr>
              <a:t>(8,7)	(0,43)	(0,031)</a:t>
            </a:r>
            <a:endParaRPr sz="2000">
              <a:latin typeface="Verdana"/>
              <a:cs typeface="Verdana"/>
            </a:endParaRPr>
          </a:p>
          <a:p>
            <a:pPr marL="423545" marR="81280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coefficiente di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spc="-5" dirty="0">
                <a:latin typeface="Verdana"/>
                <a:cs typeface="Verdana"/>
              </a:rPr>
              <a:t>in (2)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l'effetto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spc="-5" dirty="0">
                <a:latin typeface="Verdana"/>
                <a:cs typeface="Verdana"/>
              </a:rPr>
              <a:t>TestScore </a:t>
            </a:r>
            <a:r>
              <a:rPr sz="2000" spc="-5" dirty="0">
                <a:latin typeface="Verdana"/>
                <a:cs typeface="Verdana"/>
              </a:rPr>
              <a:t>del  cambio di </a:t>
            </a:r>
            <a:r>
              <a:rPr sz="2000" dirty="0">
                <a:latin typeface="Verdana"/>
                <a:cs typeface="Verdana"/>
              </a:rPr>
              <a:t>unità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, mantenendo costante </a:t>
            </a:r>
            <a:r>
              <a:rPr sz="2000" spc="-5" dirty="0">
                <a:latin typeface="Verdana"/>
                <a:cs typeface="Verdana"/>
              </a:rPr>
              <a:t>la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percentuale  di </a:t>
            </a:r>
            <a:r>
              <a:rPr sz="2000" dirty="0">
                <a:latin typeface="Verdana"/>
                <a:cs typeface="Verdana"/>
              </a:rPr>
              <a:t>studenti non </a:t>
            </a:r>
            <a:r>
              <a:rPr sz="2000" spc="-5" dirty="0">
                <a:latin typeface="Verdana"/>
                <a:cs typeface="Verdana"/>
              </a:rPr>
              <a:t>di madrelingua </a:t>
            </a:r>
            <a:r>
              <a:rPr sz="2000" dirty="0">
                <a:latin typeface="Verdana"/>
                <a:cs typeface="Verdana"/>
              </a:rPr>
              <a:t>nel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distretto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49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Il coefficiente di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si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dimezza</a:t>
            </a:r>
            <a:endParaRPr sz="2000">
              <a:latin typeface="Verdana"/>
              <a:cs typeface="Verdana"/>
            </a:endParaRPr>
          </a:p>
          <a:p>
            <a:pPr marL="423545" marR="140970" indent="-347980">
              <a:lnSpc>
                <a:spcPct val="100499"/>
              </a:lnSpc>
              <a:spcBef>
                <a:spcPts val="49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L'intervallo di </a:t>
            </a:r>
            <a:r>
              <a:rPr sz="2000" dirty="0">
                <a:latin typeface="Verdana"/>
                <a:cs typeface="Verdana"/>
              </a:rPr>
              <a:t>confidenza al 95% </a:t>
            </a:r>
            <a:r>
              <a:rPr sz="2000" spc="-5" dirty="0">
                <a:latin typeface="Verdana"/>
                <a:cs typeface="Verdana"/>
              </a:rPr>
              <a:t>per il coefficiente di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(2) </a:t>
            </a:r>
            <a:r>
              <a:rPr sz="2000" dirty="0">
                <a:latin typeface="Verdana"/>
                <a:cs typeface="Verdana"/>
              </a:rPr>
              <a:t>è {–1,10 </a:t>
            </a:r>
            <a:r>
              <a:rPr sz="2000" dirty="0">
                <a:latin typeface="kiloji - P"/>
                <a:cs typeface="kiloji - P"/>
              </a:rPr>
              <a:t>± </a:t>
            </a:r>
            <a:r>
              <a:rPr sz="2000" dirty="0">
                <a:latin typeface="Verdana"/>
                <a:cs typeface="Verdana"/>
              </a:rPr>
              <a:t>1,96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0,43} = (–1,95,</a:t>
            </a:r>
            <a:r>
              <a:rPr sz="2000" spc="-3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–0,26)</a:t>
            </a:r>
            <a:endParaRPr sz="2000">
              <a:latin typeface="Verdana"/>
              <a:cs typeface="Verdana"/>
            </a:endParaRPr>
          </a:p>
          <a:p>
            <a:pPr marL="423545" marR="335280" indent="-347980">
              <a:lnSpc>
                <a:spcPct val="101600"/>
              </a:lnSpc>
              <a:spcBef>
                <a:spcPts val="41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statistica-</a:t>
            </a:r>
            <a:r>
              <a:rPr sz="2000" i="1" spc="-5" dirty="0">
                <a:latin typeface="Verdana"/>
                <a:cs typeface="Verdana"/>
              </a:rPr>
              <a:t>t </a:t>
            </a:r>
            <a:r>
              <a:rPr sz="2000" i="1" spc="10" dirty="0">
                <a:latin typeface="Arial"/>
                <a:cs typeface="Arial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= 0 è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= –1,10/0,43 = –2,54,  </a:t>
            </a:r>
            <a:r>
              <a:rPr sz="2000" spc="-5" dirty="0">
                <a:latin typeface="Verdana"/>
                <a:cs typeface="Verdana"/>
              </a:rPr>
              <a:t>perciò rifiutiamo l'ipotesi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livello di significatività del</a:t>
            </a:r>
            <a:r>
              <a:rPr sz="2000" spc="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5%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396240" y="3095191"/>
              <a:ext cx="7679055" cy="0"/>
            </a:xfrm>
            <a:custGeom>
              <a:avLst/>
              <a:gdLst/>
              <a:ahLst/>
              <a:cxnLst/>
              <a:rect l="l" t="t" r="r" b="b"/>
              <a:pathLst>
                <a:path w="7679055">
                  <a:moveTo>
                    <a:pt x="0" y="0"/>
                  </a:moveTo>
                  <a:lnTo>
                    <a:pt x="7678727" y="0"/>
                  </a:lnTo>
                </a:path>
              </a:pathLst>
            </a:custGeom>
            <a:ln w="14977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6240" y="3803851"/>
              <a:ext cx="1281430" cy="0"/>
            </a:xfrm>
            <a:custGeom>
              <a:avLst/>
              <a:gdLst/>
              <a:ahLst/>
              <a:cxnLst/>
              <a:rect l="l" t="t" r="r" b="b"/>
              <a:pathLst>
                <a:path w="1281430">
                  <a:moveTo>
                    <a:pt x="0" y="0"/>
                  </a:moveTo>
                  <a:lnTo>
                    <a:pt x="1281035" y="0"/>
                  </a:lnTo>
                </a:path>
              </a:pathLst>
            </a:custGeom>
            <a:ln w="14977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Errori standard </a:t>
            </a:r>
            <a:r>
              <a:rPr spc="-5" dirty="0"/>
              <a:t>nella </a:t>
            </a:r>
            <a:r>
              <a:rPr spc="-10" dirty="0"/>
              <a:t>regressione </a:t>
            </a:r>
            <a:r>
              <a:rPr spc="-5" dirty="0"/>
              <a:t>multipla  in</a:t>
            </a:r>
            <a:r>
              <a:rPr spc="10" dirty="0"/>
              <a:t> </a:t>
            </a:r>
            <a:r>
              <a:rPr spc="-10" dirty="0"/>
              <a:t>STATA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64490" y="1350651"/>
          <a:ext cx="7745095" cy="1368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8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7792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reg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testscr</a:t>
                      </a:r>
                      <a:r>
                        <a:rPr sz="1300" b="1" spc="-9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str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300" b="1" spc="-10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Regression</a:t>
                      </a:r>
                      <a:r>
                        <a:rPr sz="1300" b="1" spc="-80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with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pctel,</a:t>
                      </a:r>
                      <a:endParaRPr sz="1300">
                        <a:latin typeface="Courier New"/>
                        <a:cs typeface="Courier New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300" b="1" spc="-10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robust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300" b="1" spc="-10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robust;</a:t>
                      </a:r>
                      <a:endParaRPr sz="1300">
                        <a:latin typeface="Courier New"/>
                        <a:cs typeface="Courier New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300" b="1" spc="-10" dirty="0">
                          <a:solidFill>
                            <a:srgbClr val="3366FF"/>
                          </a:solidFill>
                          <a:latin typeface="Courier New"/>
                          <a:cs typeface="Courier New"/>
                        </a:rPr>
                        <a:t>standard errors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Number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30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obs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420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535"/>
                        </a:lnSpc>
                        <a:tabLst>
                          <a:tab pos="425450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F(	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2,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417)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1300" b="1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&gt;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F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 gridSpan="5">
                  <a:txBody>
                    <a:bodyPr/>
                    <a:lstStyle/>
                    <a:p>
                      <a:pPr marR="435609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R-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q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u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d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64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35">
                <a:tc gridSpan="5">
                  <a:txBody>
                    <a:bodyPr/>
                    <a:lstStyle/>
                    <a:p>
                      <a:pPr marR="534035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13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MSE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64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775714" y="3803851"/>
            <a:ext cx="6300470" cy="0"/>
          </a:xfrm>
          <a:custGeom>
            <a:avLst/>
            <a:gdLst/>
            <a:ahLst/>
            <a:cxnLst/>
            <a:rect l="l" t="t" r="r" b="b"/>
            <a:pathLst>
              <a:path w="6300470">
                <a:moveTo>
                  <a:pt x="0" y="0"/>
                </a:moveTo>
                <a:lnTo>
                  <a:pt x="6299939" y="0"/>
                </a:lnTo>
              </a:path>
            </a:pathLst>
          </a:custGeom>
          <a:ln w="14977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56741" y="3241046"/>
          <a:ext cx="13349605" cy="659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2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1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77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335">
                <a:tc>
                  <a:txBody>
                    <a:bodyPr/>
                    <a:lstStyle/>
                    <a:p>
                      <a:pPr marR="638619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Robust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335">
                <a:tc>
                  <a:txBody>
                    <a:bodyPr/>
                    <a:lstStyle/>
                    <a:p>
                      <a:pPr marL="31750" marR="609282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testscr</a:t>
                      </a:r>
                      <a:r>
                        <a:rPr sz="1300" b="1" spc="-3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Coef.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13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Err.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P&gt;|t|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13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Conf.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Interval]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7309484" algn="l"/>
                        </a:tabLst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            </a:t>
                      </a:r>
                      <a:r>
                        <a:rPr sz="13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+ 	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55166" y="3949706"/>
          <a:ext cx="7054850" cy="659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1526">
                <a:tc>
                  <a:txBody>
                    <a:bodyPr/>
                    <a:lstStyle/>
                    <a:p>
                      <a:pPr marR="41275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tr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54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0.011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3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40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10">
                <a:tc>
                  <a:txBody>
                    <a:bodyPr/>
                    <a:lstStyle/>
                    <a:p>
                      <a:pPr marR="41275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p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el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065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35">
                <a:tc>
                  <a:txBody>
                    <a:bodyPr/>
                    <a:lstStyle/>
                    <a:p>
                      <a:pPr marR="41275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_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c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o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ns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2240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89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396240" y="4749112"/>
            <a:ext cx="7679055" cy="0"/>
          </a:xfrm>
          <a:custGeom>
            <a:avLst/>
            <a:gdLst/>
            <a:ahLst/>
            <a:cxnLst/>
            <a:rect l="l" t="t" r="r" b="b"/>
            <a:pathLst>
              <a:path w="7679055">
                <a:moveTo>
                  <a:pt x="0" y="0"/>
                </a:moveTo>
                <a:lnTo>
                  <a:pt x="7678727" y="0"/>
                </a:lnTo>
              </a:path>
            </a:pathLst>
          </a:custGeom>
          <a:ln w="1497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79194" y="5042814"/>
            <a:ext cx="3604895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290" marR="5080" indent="-276225">
              <a:lnSpc>
                <a:spcPct val="120700"/>
              </a:lnSpc>
              <a:spcBef>
                <a:spcPts val="100"/>
              </a:spcBef>
              <a:tabLst>
                <a:tab pos="1089025" algn="l"/>
                <a:tab pos="2592070" algn="l"/>
              </a:tabLst>
            </a:pPr>
            <a:r>
              <a:rPr sz="1600" spc="-5" dirty="0">
                <a:latin typeface="Verdana"/>
                <a:cs typeface="Verdana"/>
              </a:rPr>
              <a:t>= 686,0 – 1,10</a:t>
            </a:r>
            <a:r>
              <a:rPr sz="1600" spc="-5" dirty="0">
                <a:latin typeface="kiloji - P"/>
                <a:cs typeface="kiloji - P"/>
              </a:rPr>
              <a:t>×</a:t>
            </a:r>
            <a:r>
              <a:rPr sz="1600" i="1" spc="-5" dirty="0">
                <a:latin typeface="Verdana"/>
                <a:cs typeface="Verdana"/>
              </a:rPr>
              <a:t>STR </a:t>
            </a:r>
            <a:r>
              <a:rPr sz="1600" spc="-5" dirty="0">
                <a:latin typeface="Verdana"/>
                <a:cs typeface="Verdana"/>
              </a:rPr>
              <a:t>– 0,650</a:t>
            </a:r>
            <a:r>
              <a:rPr sz="1600" i="1" spc="-5" dirty="0">
                <a:latin typeface="Verdana"/>
                <a:cs typeface="Verdana"/>
              </a:rPr>
              <a:t>PctEL  </a:t>
            </a:r>
            <a:r>
              <a:rPr sz="1600" spc="-10" dirty="0">
                <a:latin typeface="Verdana"/>
                <a:cs typeface="Verdana"/>
              </a:rPr>
              <a:t>(8,7)	</a:t>
            </a:r>
            <a:r>
              <a:rPr sz="1600" spc="-5" dirty="0">
                <a:latin typeface="Verdana"/>
                <a:cs typeface="Verdana"/>
              </a:rPr>
              <a:t>(</a:t>
            </a:r>
            <a:r>
              <a:rPr sz="1600" spc="-5" dirty="0">
                <a:solidFill>
                  <a:srgbClr val="FF0000"/>
                </a:solidFill>
                <a:latin typeface="Verdana"/>
                <a:cs typeface="Verdana"/>
              </a:rPr>
              <a:t>0,43</a:t>
            </a:r>
            <a:r>
              <a:rPr sz="1600" spc="-5" dirty="0">
                <a:latin typeface="Verdana"/>
                <a:cs typeface="Verdana"/>
              </a:rPr>
              <a:t>)	(</a:t>
            </a:r>
            <a:r>
              <a:rPr sz="1600" spc="-5" dirty="0">
                <a:solidFill>
                  <a:srgbClr val="FF0000"/>
                </a:solidFill>
                <a:latin typeface="Verdana"/>
                <a:cs typeface="Verdana"/>
              </a:rPr>
              <a:t>0,031</a:t>
            </a:r>
            <a:r>
              <a:rPr sz="1600" spc="-5" dirty="0"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83540" y="5682488"/>
            <a:ext cx="79908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Verdana"/>
                <a:cs typeface="Verdana"/>
              </a:rPr>
              <a:t>Utilizziamo </a:t>
            </a:r>
            <a:r>
              <a:rPr sz="1600" spc="-5" dirty="0">
                <a:latin typeface="Verdana"/>
                <a:cs typeface="Verdana"/>
              </a:rPr>
              <a:t>gli </a:t>
            </a:r>
            <a:r>
              <a:rPr sz="1600" spc="-5" dirty="0">
                <a:solidFill>
                  <a:srgbClr val="3366FF"/>
                </a:solidFill>
                <a:latin typeface="Verdana"/>
                <a:cs typeface="Verdana"/>
              </a:rPr>
              <a:t>errori standard robusti all'eteroschedasticità </a:t>
            </a:r>
            <a:r>
              <a:rPr sz="1600" spc="-5" dirty="0">
                <a:latin typeface="Verdana"/>
                <a:cs typeface="Verdana"/>
              </a:rPr>
              <a:t>– esattamente </a:t>
            </a:r>
            <a:r>
              <a:rPr sz="1600" spc="-10" dirty="0">
                <a:latin typeface="Verdana"/>
                <a:cs typeface="Verdana"/>
              </a:rPr>
              <a:t>per  lo stesso </a:t>
            </a:r>
            <a:r>
              <a:rPr sz="1600" spc="-5" dirty="0">
                <a:latin typeface="Verdana"/>
                <a:cs typeface="Verdana"/>
              </a:rPr>
              <a:t>motivo </a:t>
            </a:r>
            <a:r>
              <a:rPr sz="1600" spc="-10" dirty="0">
                <a:latin typeface="Verdana"/>
                <a:cs typeface="Verdana"/>
              </a:rPr>
              <a:t>del </a:t>
            </a:r>
            <a:r>
              <a:rPr sz="1600" spc="-5" dirty="0">
                <a:latin typeface="Verdana"/>
                <a:cs typeface="Verdana"/>
              </a:rPr>
              <a:t>caso di un singolo</a:t>
            </a:r>
            <a:r>
              <a:rPr sz="1600" spc="17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regressore.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4556" y="5184307"/>
            <a:ext cx="1024890" cy="326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i="1" spc="15" dirty="0">
                <a:latin typeface="Times New Roman"/>
                <a:cs typeface="Times New Roman"/>
              </a:rPr>
              <a:t>TestScore</a:t>
            </a:r>
            <a:endParaRPr sz="1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56153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di ipotesi </a:t>
            </a:r>
            <a:r>
              <a:rPr spc="-10" dirty="0"/>
              <a:t>congiunte  </a:t>
            </a:r>
            <a:r>
              <a:rPr spc="-5" dirty="0"/>
              <a:t>(Paragrafo</a:t>
            </a:r>
            <a:r>
              <a:rPr spc="15" dirty="0"/>
              <a:t> </a:t>
            </a:r>
            <a:r>
              <a:rPr spc="-5" dirty="0"/>
              <a:t>7.2)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7766050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36703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Sia </a:t>
            </a:r>
            <a:r>
              <a:rPr sz="2000" i="1" dirty="0">
                <a:latin typeface="Verdana"/>
                <a:cs typeface="Verdana"/>
              </a:rPr>
              <a:t>Expn </a:t>
            </a:r>
            <a:r>
              <a:rPr sz="2000" dirty="0">
                <a:latin typeface="Verdana"/>
                <a:cs typeface="Verdana"/>
              </a:rPr>
              <a:t>= spese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studente e si </a:t>
            </a:r>
            <a:r>
              <a:rPr sz="2000" spc="-5" dirty="0">
                <a:latin typeface="Verdana"/>
                <a:cs typeface="Verdana"/>
              </a:rPr>
              <a:t>consideri il modello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  regressione:</a:t>
            </a:r>
            <a:endParaRPr sz="2000">
              <a:latin typeface="Verdana"/>
              <a:cs typeface="Verdana"/>
            </a:endParaRPr>
          </a:p>
          <a:p>
            <a:pPr marL="565150" algn="ctr">
              <a:lnSpc>
                <a:spcPct val="100000"/>
              </a:lnSpc>
              <a:spcBef>
                <a:spcPts val="1075"/>
              </a:spcBef>
            </a:pP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1950" i="1" spc="-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i="1" dirty="0">
                <a:latin typeface="Verdana"/>
                <a:cs typeface="Verdana"/>
              </a:rPr>
              <a:t>Expn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3</a:t>
            </a:r>
            <a:r>
              <a:rPr sz="2000" i="1" dirty="0">
                <a:latin typeface="Verdana"/>
                <a:cs typeface="Verdana"/>
              </a:rPr>
              <a:t>PctEL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6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8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L'ipotesi nulla per </a:t>
            </a:r>
            <a:r>
              <a:rPr sz="2000" dirty="0">
                <a:latin typeface="Verdana"/>
                <a:cs typeface="Verdana"/>
              </a:rPr>
              <a:t>cui "le </a:t>
            </a:r>
            <a:r>
              <a:rPr sz="2000" spc="-5" dirty="0">
                <a:latin typeface="Verdana"/>
                <a:cs typeface="Verdana"/>
              </a:rPr>
              <a:t>risorse </a:t>
            </a:r>
            <a:r>
              <a:rPr sz="2000" dirty="0">
                <a:latin typeface="Verdana"/>
                <a:cs typeface="Verdana"/>
              </a:rPr>
              <a:t>scolastiche non contano“,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l'alternativa per </a:t>
            </a:r>
            <a:r>
              <a:rPr sz="2000" dirty="0">
                <a:latin typeface="Verdana"/>
                <a:cs typeface="Verdana"/>
              </a:rPr>
              <a:t>cui </a:t>
            </a:r>
            <a:r>
              <a:rPr sz="2000" spc="-5" dirty="0">
                <a:latin typeface="Verdana"/>
                <a:cs typeface="Verdana"/>
              </a:rPr>
              <a:t>invece </a:t>
            </a:r>
            <a:r>
              <a:rPr sz="2000" dirty="0">
                <a:latin typeface="Verdana"/>
                <a:cs typeface="Verdana"/>
              </a:rPr>
              <a:t>contano, corrisponde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latin typeface="Verdana"/>
              <a:cs typeface="Verdana"/>
            </a:endParaRPr>
          </a:p>
          <a:p>
            <a:pPr marL="563880" algn="ctr">
              <a:lnSpc>
                <a:spcPct val="100000"/>
              </a:lnSpc>
              <a:spcBef>
                <a:spcPts val="1660"/>
              </a:spcBef>
            </a:pP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0</a:t>
            </a:r>
            <a:r>
              <a:rPr sz="2000" spc="10" dirty="0">
                <a:latin typeface="Verdana"/>
                <a:cs typeface="Verdana"/>
              </a:rPr>
              <a:t>: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0 </a:t>
            </a:r>
            <a:r>
              <a:rPr sz="2000" b="1" i="1" dirty="0">
                <a:latin typeface="Verdana"/>
                <a:cs typeface="Verdana"/>
              </a:rPr>
              <a:t>e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4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561975" algn="ctr">
              <a:lnSpc>
                <a:spcPct val="100000"/>
              </a:lnSpc>
              <a:spcBef>
                <a:spcPts val="1105"/>
              </a:spcBef>
            </a:pPr>
            <a:r>
              <a:rPr sz="2000" dirty="0">
                <a:latin typeface="Verdana"/>
                <a:cs typeface="Verdana"/>
              </a:rPr>
              <a:t>vs. </a:t>
            </a: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spc="10" dirty="0">
                <a:latin typeface="Verdana"/>
                <a:cs typeface="Verdana"/>
              </a:rPr>
              <a:t>: </a:t>
            </a:r>
            <a:r>
              <a:rPr sz="2000" b="1" i="1" dirty="0">
                <a:latin typeface="Verdana"/>
                <a:cs typeface="Verdana"/>
              </a:rPr>
              <a:t>o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≠ 0 </a:t>
            </a:r>
            <a:r>
              <a:rPr sz="2000" b="1" i="1" dirty="0">
                <a:latin typeface="Verdana"/>
                <a:cs typeface="Verdana"/>
              </a:rPr>
              <a:t>o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≠ 0 </a:t>
            </a:r>
            <a:r>
              <a:rPr sz="2000" b="1" i="1" dirty="0">
                <a:latin typeface="Verdana"/>
                <a:cs typeface="Verdana"/>
              </a:rPr>
              <a:t>o</a:t>
            </a:r>
            <a:r>
              <a:rPr sz="2000" b="1" i="1" spc="430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entrambi</a:t>
            </a:r>
            <a:endParaRPr sz="2000">
              <a:latin typeface="Verdana"/>
              <a:cs typeface="Verdana"/>
            </a:endParaRPr>
          </a:p>
          <a:p>
            <a:pPr marL="565150" algn="ctr">
              <a:lnSpc>
                <a:spcPct val="100000"/>
              </a:lnSpc>
              <a:spcBef>
                <a:spcPts val="1105"/>
              </a:spcBef>
            </a:pP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1950" i="1" spc="-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i="1" dirty="0">
                <a:latin typeface="Verdana"/>
                <a:cs typeface="Verdana"/>
              </a:rPr>
              <a:t>Expn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3</a:t>
            </a:r>
            <a:r>
              <a:rPr sz="2000" i="1" dirty="0">
                <a:latin typeface="Verdana"/>
                <a:cs typeface="Verdana"/>
              </a:rPr>
              <a:t>PctEL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6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8606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Verifica di ipotesi </a:t>
            </a:r>
            <a:r>
              <a:rPr i="1" spc="-10" dirty="0">
                <a:latin typeface="Verdana"/>
                <a:cs typeface="Verdana"/>
              </a:rPr>
              <a:t>congiunte</a:t>
            </a:r>
            <a:r>
              <a:rPr i="1" spc="12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564360"/>
            <a:ext cx="8168005" cy="437451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23545" indent="-347980">
              <a:lnSpc>
                <a:spcPct val="100000"/>
              </a:lnSpc>
              <a:spcBef>
                <a:spcPts val="600"/>
              </a:spcBef>
              <a:buFont typeface="Verdana"/>
              <a:buChar char="•"/>
              <a:tabLst>
                <a:tab pos="423545" algn="l"/>
                <a:tab pos="424180" algn="l"/>
              </a:tabLst>
            </a:pP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0</a:t>
            </a:r>
            <a:r>
              <a:rPr sz="2000" spc="10" dirty="0">
                <a:latin typeface="Verdana"/>
                <a:cs typeface="Verdana"/>
              </a:rPr>
              <a:t>: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0 </a:t>
            </a:r>
            <a:r>
              <a:rPr sz="2000" b="1" i="1" dirty="0">
                <a:latin typeface="Verdana"/>
                <a:cs typeface="Verdana"/>
              </a:rPr>
              <a:t>e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4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vs. </a:t>
            </a: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spc="10" dirty="0">
                <a:latin typeface="Verdana"/>
                <a:cs typeface="Verdana"/>
              </a:rPr>
              <a:t>: </a:t>
            </a:r>
            <a:r>
              <a:rPr sz="2000" b="1" i="1" dirty="0">
                <a:latin typeface="Verdana"/>
                <a:cs typeface="Verdana"/>
              </a:rPr>
              <a:t>o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≠ 0 </a:t>
            </a:r>
            <a:r>
              <a:rPr sz="2000" b="1" i="1" dirty="0">
                <a:latin typeface="Verdana"/>
                <a:cs typeface="Verdana"/>
              </a:rPr>
              <a:t>o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≠ 0 </a:t>
            </a:r>
            <a:r>
              <a:rPr sz="2000" b="1" i="1" dirty="0">
                <a:latin typeface="Verdana"/>
                <a:cs typeface="Verdana"/>
              </a:rPr>
              <a:t>o</a:t>
            </a:r>
            <a:r>
              <a:rPr sz="2000" b="1" i="1" spc="-470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entrambe</a:t>
            </a:r>
            <a:endParaRPr sz="2000">
              <a:latin typeface="Verdana"/>
              <a:cs typeface="Verdana"/>
            </a:endParaRPr>
          </a:p>
          <a:p>
            <a:pPr marL="423545" marR="608330" indent="-347980">
              <a:lnSpc>
                <a:spcPct val="100000"/>
              </a:lnSpc>
              <a:spcBef>
                <a:spcPts val="530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Un'</a:t>
            </a:r>
            <a:r>
              <a:rPr sz="2000" b="1" i="1" dirty="0">
                <a:latin typeface="Verdana"/>
                <a:cs typeface="Verdana"/>
              </a:rPr>
              <a:t>ipotesi </a:t>
            </a:r>
            <a:r>
              <a:rPr sz="2000" b="1" i="1" spc="-5" dirty="0">
                <a:latin typeface="Verdana"/>
                <a:cs typeface="Verdana"/>
              </a:rPr>
              <a:t>congiunta </a:t>
            </a:r>
            <a:r>
              <a:rPr sz="2000" spc="-5" dirty="0">
                <a:latin typeface="Verdana"/>
                <a:cs typeface="Verdana"/>
              </a:rPr>
              <a:t>specifica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valore per due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più  coefficienti, ossia impone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restrizione </a:t>
            </a:r>
            <a:r>
              <a:rPr sz="2000" dirty="0">
                <a:latin typeface="Verdana"/>
                <a:cs typeface="Verdana"/>
              </a:rPr>
              <a:t>su due o </a:t>
            </a:r>
            <a:r>
              <a:rPr sz="2000" spc="-5" dirty="0">
                <a:latin typeface="Verdana"/>
                <a:cs typeface="Verdana"/>
              </a:rPr>
              <a:t>più  coefficienti.</a:t>
            </a:r>
            <a:endParaRPr sz="2000">
              <a:latin typeface="Verdana"/>
              <a:cs typeface="Verdana"/>
            </a:endParaRPr>
          </a:p>
          <a:p>
            <a:pPr marL="423545" marR="439420" indent="-347980">
              <a:lnSpc>
                <a:spcPct val="995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generale, un'ipotesi </a:t>
            </a:r>
            <a:r>
              <a:rPr sz="2000" dirty="0">
                <a:latin typeface="Verdana"/>
                <a:cs typeface="Verdana"/>
              </a:rPr>
              <a:t>congiunta </a:t>
            </a:r>
            <a:r>
              <a:rPr sz="2000" spc="-5" dirty="0">
                <a:latin typeface="Verdana"/>
                <a:cs typeface="Verdana"/>
              </a:rPr>
              <a:t>implicherà </a:t>
            </a:r>
            <a:r>
              <a:rPr sz="2000" i="1" dirty="0">
                <a:latin typeface="Verdana"/>
                <a:cs typeface="Verdana"/>
              </a:rPr>
              <a:t>q </a:t>
            </a:r>
            <a:r>
              <a:rPr sz="2000" dirty="0">
                <a:latin typeface="Verdana"/>
                <a:cs typeface="Verdana"/>
              </a:rPr>
              <a:t>restrizioni.  </a:t>
            </a:r>
            <a:r>
              <a:rPr sz="2000" spc="-5" dirty="0">
                <a:latin typeface="Verdana"/>
                <a:cs typeface="Verdana"/>
              </a:rPr>
              <a:t>Nell'esempio precedente, </a:t>
            </a:r>
            <a:r>
              <a:rPr sz="2000" i="1" dirty="0">
                <a:latin typeface="Verdana"/>
                <a:cs typeface="Verdana"/>
              </a:rPr>
              <a:t>q </a:t>
            </a:r>
            <a:r>
              <a:rPr sz="2000" dirty="0">
                <a:latin typeface="Verdana"/>
                <a:cs typeface="Verdana"/>
              </a:rPr>
              <a:t>= 2 e </a:t>
            </a:r>
            <a:r>
              <a:rPr sz="2000" spc="-5" dirty="0">
                <a:latin typeface="Verdana"/>
                <a:cs typeface="Verdana"/>
              </a:rPr>
              <a:t>le due restrizioni </a:t>
            </a:r>
            <a:r>
              <a:rPr sz="2000" dirty="0">
                <a:latin typeface="Verdana"/>
                <a:cs typeface="Verdana"/>
              </a:rPr>
              <a:t>sono 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 e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4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  <a:p>
            <a:pPr marL="423545" marR="81280" indent="-347980">
              <a:lnSpc>
                <a:spcPct val="100000"/>
              </a:lnSpc>
              <a:spcBef>
                <a:spcPts val="530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Un'idea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"buon senso" è </a:t>
            </a:r>
            <a:r>
              <a:rPr sz="2000" spc="-5" dirty="0">
                <a:latin typeface="Verdana"/>
                <a:cs typeface="Verdana"/>
              </a:rPr>
              <a:t>quella di rifiutare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10" dirty="0">
                <a:latin typeface="Verdana"/>
                <a:cs typeface="Verdana"/>
              </a:rPr>
              <a:t>l'una 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l'altra  delle </a:t>
            </a:r>
            <a:r>
              <a:rPr sz="2000" dirty="0">
                <a:latin typeface="Verdana"/>
                <a:cs typeface="Verdana"/>
              </a:rPr>
              <a:t>statistiche-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supera 1,96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valore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assoluto.</a:t>
            </a:r>
            <a:endParaRPr sz="2000">
              <a:latin typeface="Verdana"/>
              <a:cs typeface="Verdana"/>
            </a:endParaRPr>
          </a:p>
          <a:p>
            <a:pPr marL="423545" marR="60134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questa verifica </a:t>
            </a:r>
            <a:r>
              <a:rPr sz="2000" dirty="0">
                <a:latin typeface="Verdana"/>
                <a:cs typeface="Verdana"/>
              </a:rPr>
              <a:t>"coefficiente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coefficiente" non è  </a:t>
            </a:r>
            <a:r>
              <a:rPr sz="2000" spc="-5" dirty="0">
                <a:latin typeface="Verdana"/>
                <a:cs typeface="Verdana"/>
              </a:rPr>
              <a:t>valida: la </a:t>
            </a:r>
            <a:r>
              <a:rPr sz="2000" dirty="0">
                <a:latin typeface="Verdana"/>
                <a:cs typeface="Verdana"/>
              </a:rPr>
              <a:t>verifica risultante ha un </a:t>
            </a:r>
            <a:r>
              <a:rPr sz="2000" spc="-5" dirty="0">
                <a:latin typeface="Verdana"/>
                <a:cs typeface="Verdana"/>
              </a:rPr>
              <a:t>tasso di rifiuto troppo  elevato sotto l'ipotesi nulla (più del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5%)!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Perché </a:t>
            </a:r>
            <a:r>
              <a:rPr i="1" spc="-10" dirty="0">
                <a:latin typeface="Verdana"/>
                <a:cs typeface="Verdana"/>
              </a:rPr>
              <a:t>non possiamo </a:t>
            </a:r>
            <a:r>
              <a:rPr i="1" spc="-5" dirty="0">
                <a:latin typeface="Verdana"/>
                <a:cs typeface="Verdana"/>
              </a:rPr>
              <a:t>verificare  coefficiente per</a:t>
            </a:r>
            <a:r>
              <a:rPr i="1" spc="65" dirty="0">
                <a:latin typeface="Verdana"/>
                <a:cs typeface="Verdana"/>
              </a:rPr>
              <a:t> </a:t>
            </a:r>
            <a:r>
              <a:rPr i="1" spc="-10" dirty="0">
                <a:latin typeface="Verdana"/>
                <a:cs typeface="Verdana"/>
              </a:rPr>
              <a:t>coefficiente?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40" y="1630807"/>
            <a:ext cx="865124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Perché il tasso di rifiuto </a:t>
            </a:r>
            <a:r>
              <a:rPr sz="2000" dirty="0">
                <a:latin typeface="Verdana"/>
                <a:cs typeface="Verdana"/>
              </a:rPr>
              <a:t>sotto </a:t>
            </a:r>
            <a:r>
              <a:rPr sz="2000" spc="-5" dirty="0">
                <a:latin typeface="Verdana"/>
                <a:cs typeface="Verdana"/>
              </a:rPr>
              <a:t>l'ipotesi nulla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5%.  </a:t>
            </a:r>
            <a:r>
              <a:rPr sz="2000" spc="-5" dirty="0">
                <a:latin typeface="Verdana"/>
                <a:cs typeface="Verdana"/>
              </a:rPr>
              <a:t>Calcoleremo la probabilità di </a:t>
            </a:r>
            <a:r>
              <a:rPr sz="2000" dirty="0">
                <a:latin typeface="Verdana"/>
                <a:cs typeface="Verdana"/>
              </a:rPr>
              <a:t>rifiutare </a:t>
            </a:r>
            <a:r>
              <a:rPr sz="2000" spc="-5" dirty="0">
                <a:latin typeface="Verdana"/>
                <a:cs typeface="Verdana"/>
              </a:rPr>
              <a:t>in modo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corretto l'ipotesi  nulla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verifica </a:t>
            </a:r>
            <a:r>
              <a:rPr sz="2000" spc="-5" dirty="0">
                <a:latin typeface="Verdana"/>
                <a:cs typeface="Verdana"/>
              </a:rPr>
              <a:t>del "buon </a:t>
            </a:r>
            <a:r>
              <a:rPr sz="2000" dirty="0">
                <a:latin typeface="Verdana"/>
                <a:cs typeface="Verdana"/>
              </a:rPr>
              <a:t>senso" </a:t>
            </a:r>
            <a:r>
              <a:rPr sz="2000" spc="-5" dirty="0">
                <a:latin typeface="Verdana"/>
                <a:cs typeface="Verdana"/>
              </a:rPr>
              <a:t>basata sulle due  </a:t>
            </a:r>
            <a:r>
              <a:rPr sz="2000" dirty="0">
                <a:latin typeface="Verdana"/>
                <a:cs typeface="Verdana"/>
              </a:rPr>
              <a:t>statistiche-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singole. Per semplificare il calcolo, </a:t>
            </a:r>
            <a:r>
              <a:rPr sz="2000" dirty="0">
                <a:latin typeface="Verdana"/>
                <a:cs typeface="Verdana"/>
              </a:rPr>
              <a:t>supponete che  siano </a:t>
            </a:r>
            <a:r>
              <a:rPr sz="2000" spc="-5" dirty="0">
                <a:latin typeface="Verdana"/>
                <a:cs typeface="Verdana"/>
              </a:rPr>
              <a:t>distribuite in modo </a:t>
            </a:r>
            <a:r>
              <a:rPr sz="2000" dirty="0">
                <a:latin typeface="Verdana"/>
                <a:cs typeface="Verdana"/>
              </a:rPr>
              <a:t>indipendente </a:t>
            </a:r>
            <a:r>
              <a:rPr sz="2000" spc="-5" dirty="0">
                <a:latin typeface="Verdana"/>
                <a:cs typeface="Verdana"/>
              </a:rPr>
              <a:t>(non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vero in generale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lo 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solo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questo </a:t>
            </a:r>
            <a:r>
              <a:rPr sz="2000" spc="-5" dirty="0">
                <a:latin typeface="Verdana"/>
                <a:cs typeface="Verdana"/>
              </a:rPr>
              <a:t>esempio). </a:t>
            </a:r>
            <a:r>
              <a:rPr sz="2000" dirty="0">
                <a:latin typeface="Verdana"/>
                <a:cs typeface="Verdana"/>
              </a:rPr>
              <a:t>Siano </a:t>
            </a:r>
            <a:r>
              <a:rPr sz="2000" i="1" spc="10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spc="10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le</a:t>
            </a:r>
            <a:r>
              <a:rPr sz="2000" spc="3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statistiche-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8195" y="3752469"/>
            <a:ext cx="5816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i="1" spc="10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1950" spc="262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0339" y="4426458"/>
            <a:ext cx="8756015" cy="182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verifica </a:t>
            </a:r>
            <a:r>
              <a:rPr sz="2000" dirty="0">
                <a:latin typeface="Verdana"/>
                <a:cs typeface="Verdana"/>
              </a:rPr>
              <a:t>"coeff.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coeff."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è:</a:t>
            </a:r>
            <a:endParaRPr sz="2000">
              <a:latin typeface="Verdana"/>
              <a:cs typeface="Verdana"/>
            </a:endParaRPr>
          </a:p>
          <a:p>
            <a:pPr marL="977900">
              <a:lnSpc>
                <a:spcPct val="100000"/>
              </a:lnSpc>
              <a:spcBef>
                <a:spcPts val="1670"/>
              </a:spcBef>
            </a:pPr>
            <a:r>
              <a:rPr sz="2000" dirty="0">
                <a:latin typeface="Verdana"/>
                <a:cs typeface="Verdana"/>
              </a:rPr>
              <a:t>rifiuta </a:t>
            </a: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0</a:t>
            </a:r>
            <a:r>
              <a:rPr sz="2000" spc="10" dirty="0">
                <a:latin typeface="Verdana"/>
                <a:cs typeface="Verdana"/>
              </a:rPr>
              <a:t>: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 0 se </a:t>
            </a:r>
            <a:r>
              <a:rPr sz="2000" spc="5" dirty="0">
                <a:latin typeface="Verdana"/>
                <a:cs typeface="Verdana"/>
              </a:rPr>
              <a:t>|</a:t>
            </a:r>
            <a:r>
              <a:rPr sz="2000" i="1" spc="5" dirty="0">
                <a:latin typeface="Verdana"/>
                <a:cs typeface="Verdana"/>
              </a:rPr>
              <a:t>t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| </a:t>
            </a:r>
            <a:r>
              <a:rPr sz="2000" dirty="0">
                <a:latin typeface="Verdana"/>
                <a:cs typeface="Verdana"/>
              </a:rPr>
              <a:t>&gt; 1,96 e/o |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dirty="0">
                <a:latin typeface="Verdana"/>
                <a:cs typeface="Verdana"/>
              </a:rPr>
              <a:t>| &gt;</a:t>
            </a:r>
            <a:r>
              <a:rPr sz="2000" spc="3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1,96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Verdana"/>
              <a:cs typeface="Verdana"/>
            </a:endParaRPr>
          </a:p>
          <a:p>
            <a:pPr marL="63500" marR="5588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Qual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probabilità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questa verifica </a:t>
            </a:r>
            <a:r>
              <a:rPr sz="2000" dirty="0">
                <a:latin typeface="Verdana"/>
                <a:cs typeface="Verdana"/>
              </a:rPr>
              <a:t>"coeff.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coeff." rifiuti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0</a:t>
            </a:r>
            <a:r>
              <a:rPr sz="2000" spc="10" dirty="0">
                <a:latin typeface="Verdana"/>
                <a:cs typeface="Verdana"/>
              </a:rPr>
              <a:t>,  </a:t>
            </a: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spc="10" dirty="0">
                <a:latin typeface="Verdana"/>
                <a:cs typeface="Verdana"/>
              </a:rPr>
              <a:t>H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è effettivamente vero? (</a:t>
            </a:r>
            <a:r>
              <a:rPr sz="2000" i="1" dirty="0">
                <a:latin typeface="Verdana"/>
                <a:cs typeface="Verdana"/>
              </a:rPr>
              <a:t>Dovrebbe </a:t>
            </a:r>
            <a:r>
              <a:rPr sz="2000" spc="-5" dirty="0">
                <a:latin typeface="Verdana"/>
                <a:cs typeface="Verdana"/>
              </a:rPr>
              <a:t>essere</a:t>
            </a:r>
            <a:r>
              <a:rPr sz="2000" spc="-3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5%.)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51260" y="3911849"/>
            <a:ext cx="771525" cy="0"/>
          </a:xfrm>
          <a:custGeom>
            <a:avLst/>
            <a:gdLst/>
            <a:ahLst/>
            <a:cxnLst/>
            <a:rect l="l" t="t" r="r" b="b"/>
            <a:pathLst>
              <a:path w="771525">
                <a:moveTo>
                  <a:pt x="0" y="0"/>
                </a:moveTo>
                <a:lnTo>
                  <a:pt x="771484" y="0"/>
                </a:lnTo>
              </a:path>
            </a:pathLst>
          </a:custGeom>
          <a:ln w="13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55854" y="3710407"/>
            <a:ext cx="104139" cy="2139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15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12334" y="4122919"/>
            <a:ext cx="104139" cy="2139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00" spc="15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5576" y="3850179"/>
            <a:ext cx="11557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5" dirty="0">
                <a:latin typeface="Times New Roman"/>
                <a:cs typeface="Times New Roman"/>
              </a:rPr>
              <a:t>ˆ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91276" y="3423042"/>
            <a:ext cx="219075" cy="36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375" i="1" spc="-615" baseline="-17283" dirty="0">
                <a:latin typeface="Symbol"/>
                <a:cs typeface="Symbol"/>
              </a:rPr>
              <a:t></a:t>
            </a:r>
            <a:r>
              <a:rPr sz="2100" spc="-409" dirty="0">
                <a:latin typeface="Times New Roman"/>
                <a:cs typeface="Times New Roman"/>
              </a:rPr>
              <a:t>ˆ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0188" y="3924361"/>
            <a:ext cx="763905" cy="367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100" i="1" spc="35" dirty="0">
                <a:latin typeface="Times New Roman"/>
                <a:cs typeface="Times New Roman"/>
              </a:rPr>
              <a:t>SE</a:t>
            </a:r>
            <a:r>
              <a:rPr sz="2100" spc="35" dirty="0">
                <a:latin typeface="Times New Roman"/>
                <a:cs typeface="Times New Roman"/>
              </a:rPr>
              <a:t>(</a:t>
            </a:r>
            <a:r>
              <a:rPr sz="2250" i="1" spc="35" dirty="0">
                <a:latin typeface="Symbol"/>
                <a:cs typeface="Symbol"/>
              </a:rPr>
              <a:t></a:t>
            </a:r>
            <a:r>
              <a:rPr sz="2250" i="1" spc="4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)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00895" y="3526485"/>
            <a:ext cx="36004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15" dirty="0">
                <a:latin typeface="Symbol"/>
                <a:cs typeface="Symbol"/>
              </a:rPr>
              <a:t></a:t>
            </a:r>
            <a:r>
              <a:rPr sz="2100" spc="-204" dirty="0">
                <a:latin typeface="Times New Roman"/>
                <a:cs typeface="Times New Roman"/>
              </a:rPr>
              <a:t> </a:t>
            </a:r>
            <a:r>
              <a:rPr sz="2100" spc="10" dirty="0">
                <a:latin typeface="Times New Roman"/>
                <a:cs typeface="Times New Roman"/>
              </a:rPr>
              <a:t>0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9701" y="3752469"/>
            <a:ext cx="16275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039494" algn="l"/>
                <a:tab pos="1588770" algn="l"/>
              </a:tabLst>
            </a:pPr>
            <a:r>
              <a:rPr sz="200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2</a:t>
            </a:r>
            <a:r>
              <a:rPr sz="1950" spc="367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3000" u="heavy" baseline="22222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</a:t>
            </a:r>
            <a:r>
              <a:rPr sz="1800" u="heavy" spc="-15" baseline="3703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	</a:t>
            </a:r>
            <a:endParaRPr sz="1800" baseline="3703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49620" y="3475911"/>
            <a:ext cx="213360" cy="3556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225" i="1" spc="-592" baseline="-18087" dirty="0">
                <a:latin typeface="Symbol"/>
                <a:cs typeface="Symbol"/>
              </a:rPr>
              <a:t></a:t>
            </a:r>
            <a:r>
              <a:rPr sz="2050" spc="-395" dirty="0">
                <a:latin typeface="Times New Roman"/>
                <a:cs typeface="Times New Roman"/>
              </a:rPr>
              <a:t>ˆ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94292" y="3960608"/>
            <a:ext cx="819785" cy="3556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050" i="1" spc="-85" dirty="0">
                <a:latin typeface="Times New Roman"/>
                <a:cs typeface="Times New Roman"/>
              </a:rPr>
              <a:t>SE</a:t>
            </a:r>
            <a:r>
              <a:rPr sz="2050" spc="-85" dirty="0">
                <a:latin typeface="Times New Roman"/>
                <a:cs typeface="Times New Roman"/>
              </a:rPr>
              <a:t>(</a:t>
            </a:r>
            <a:r>
              <a:rPr sz="2150" i="1" spc="-85" dirty="0">
                <a:latin typeface="Symbol"/>
                <a:cs typeface="Symbol"/>
              </a:rPr>
              <a:t></a:t>
            </a:r>
            <a:r>
              <a:rPr sz="3075" spc="-127" baseline="18970" dirty="0">
                <a:latin typeface="Times New Roman"/>
                <a:cs typeface="Times New Roman"/>
              </a:rPr>
              <a:t>ˆ</a:t>
            </a:r>
            <a:r>
              <a:rPr sz="1800" spc="-127" baseline="-25462" dirty="0">
                <a:latin typeface="Times New Roman"/>
                <a:cs typeface="Times New Roman"/>
              </a:rPr>
              <a:t>2</a:t>
            </a:r>
            <a:r>
              <a:rPr sz="1800" spc="-165" baseline="-25462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Times New Roman"/>
                <a:cs typeface="Times New Roman"/>
              </a:rPr>
              <a:t>)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79450" y="3575633"/>
            <a:ext cx="347980" cy="339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50" spc="-10" dirty="0">
                <a:latin typeface="Symbol"/>
                <a:cs typeface="Symbol"/>
              </a:rPr>
              <a:t></a:t>
            </a:r>
            <a:r>
              <a:rPr sz="2050" spc="-19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Times New Roman"/>
                <a:cs typeface="Times New Roman"/>
              </a:rPr>
              <a:t>0</a:t>
            </a:r>
            <a:endParaRPr sz="2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</a:t>
            </a:r>
            <a:r>
              <a:rPr i="1" spc="-10" dirty="0">
                <a:latin typeface="Verdana"/>
                <a:cs typeface="Verdana"/>
              </a:rPr>
              <a:t>dimensione </a:t>
            </a:r>
            <a:r>
              <a:rPr spc="-5" dirty="0"/>
              <a:t>di </a:t>
            </a:r>
            <a:r>
              <a:rPr spc="-10" dirty="0"/>
              <a:t>una </a:t>
            </a:r>
            <a:r>
              <a:rPr spc="-5" dirty="0"/>
              <a:t>verifica è l'effettivo  tasso di </a:t>
            </a:r>
            <a:r>
              <a:rPr spc="-10" dirty="0"/>
              <a:t>rifiuto sotto </a:t>
            </a:r>
            <a:r>
              <a:rPr spc="-5" dirty="0"/>
              <a:t>l'ipotesi</a:t>
            </a:r>
            <a:r>
              <a:rPr spc="140" dirty="0"/>
              <a:t> </a:t>
            </a:r>
            <a:r>
              <a:rPr spc="-10" dirty="0"/>
              <a:t>nulla.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0807"/>
            <a:ext cx="8189595" cy="8521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5445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385445" algn="l"/>
                <a:tab pos="38608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verifica del </a:t>
            </a:r>
            <a:r>
              <a:rPr sz="2000" dirty="0">
                <a:latin typeface="Verdana"/>
                <a:cs typeface="Verdana"/>
              </a:rPr>
              <a:t>"buon senso" non è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5%!</a:t>
            </a:r>
            <a:endParaRPr sz="2000">
              <a:latin typeface="Verdana"/>
              <a:cs typeface="Verdana"/>
            </a:endParaRPr>
          </a:p>
          <a:p>
            <a:pPr marL="385445" indent="-347980">
              <a:lnSpc>
                <a:spcPct val="100000"/>
              </a:lnSpc>
              <a:spcBef>
                <a:spcPts val="1700"/>
              </a:spcBef>
              <a:buChar char="•"/>
              <a:tabLst>
                <a:tab pos="385445" algn="l"/>
                <a:tab pos="386080" algn="l"/>
              </a:tabLst>
            </a:pPr>
            <a:r>
              <a:rPr sz="2000" dirty="0">
                <a:latin typeface="Verdana"/>
                <a:cs typeface="Verdana"/>
              </a:rPr>
              <a:t>In effetti,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sua </a:t>
            </a:r>
            <a:r>
              <a:rPr sz="2000" spc="-5" dirty="0">
                <a:latin typeface="Verdana"/>
                <a:cs typeface="Verdana"/>
              </a:rPr>
              <a:t>dimensione dipende dalla correlazione tra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5612" y="2456814"/>
            <a:ext cx="45212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e </a:t>
            </a:r>
            <a:r>
              <a:rPr sz="2000" i="1" spc="10" dirty="0">
                <a:latin typeface="Verdana"/>
                <a:cs typeface="Verdana"/>
              </a:rPr>
              <a:t>t</a:t>
            </a:r>
            <a:r>
              <a:rPr sz="1950" spc="15" baseline="-21367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(e quindi </a:t>
            </a:r>
            <a:r>
              <a:rPr sz="2000" spc="-10" dirty="0">
                <a:latin typeface="Verdana"/>
                <a:cs typeface="Verdana"/>
              </a:rPr>
              <a:t>dalla </a:t>
            </a:r>
            <a:r>
              <a:rPr sz="2000" spc="-5" dirty="0">
                <a:latin typeface="Verdana"/>
                <a:cs typeface="Verdana"/>
              </a:rPr>
              <a:t>correlazione</a:t>
            </a:r>
            <a:r>
              <a:rPr sz="2000" spc="-2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tra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740" y="2978276"/>
            <a:ext cx="8263890" cy="2588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Verdana"/>
                <a:cs typeface="Verdana"/>
              </a:rPr>
              <a:t>Due</a:t>
            </a:r>
            <a:r>
              <a:rPr sz="2000" b="1" spc="-1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soluzioni:</a:t>
            </a:r>
            <a:endParaRPr sz="2000" dirty="0">
              <a:latin typeface="Verdana"/>
              <a:cs typeface="Verdana"/>
            </a:endParaRPr>
          </a:p>
          <a:p>
            <a:pPr marL="410845" marR="68580" indent="-347980">
              <a:lnSpc>
                <a:spcPct val="100000"/>
              </a:lnSpc>
              <a:spcBef>
                <a:spcPts val="1689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Utilizzare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valore critico diverso in questa procedura </a:t>
            </a:r>
            <a:r>
              <a:rPr sz="2000" dirty="0">
                <a:latin typeface="Verdana"/>
                <a:cs typeface="Verdana"/>
              </a:rPr>
              <a:t>– non  1,96 </a:t>
            </a:r>
            <a:r>
              <a:rPr sz="2000" spc="-5" dirty="0">
                <a:latin typeface="Verdana"/>
                <a:cs typeface="Verdana"/>
              </a:rPr>
              <a:t>(questo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"metodo </a:t>
            </a:r>
            <a:r>
              <a:rPr sz="2000" spc="-5" dirty="0">
                <a:latin typeface="Verdana"/>
                <a:cs typeface="Verdana"/>
              </a:rPr>
              <a:t>Bonferroni" </a:t>
            </a:r>
            <a:r>
              <a:rPr sz="2000" dirty="0">
                <a:latin typeface="Verdana"/>
                <a:cs typeface="Verdana"/>
              </a:rPr>
              <a:t>– vedi </a:t>
            </a:r>
            <a:r>
              <a:rPr sz="2000" dirty="0" err="1">
                <a:latin typeface="Verdana"/>
                <a:cs typeface="Verdana"/>
              </a:rPr>
              <a:t>Appendice</a:t>
            </a:r>
            <a:r>
              <a:rPr sz="2000" dirty="0">
                <a:latin typeface="Verdana"/>
                <a:cs typeface="Verdana"/>
              </a:rPr>
              <a:t> 7.1</a:t>
            </a:r>
            <a:r>
              <a:rPr lang="it-IT" sz="2000" dirty="0">
                <a:latin typeface="Verdana"/>
                <a:cs typeface="Verdana"/>
              </a:rPr>
              <a:t> del capitolo</a:t>
            </a:r>
            <a:r>
              <a:rPr sz="2000" dirty="0">
                <a:latin typeface="Verdana"/>
                <a:cs typeface="Verdana"/>
              </a:rPr>
              <a:t>)  </a:t>
            </a:r>
            <a:r>
              <a:rPr sz="2000" spc="-5" dirty="0">
                <a:latin typeface="Verdana"/>
                <a:cs typeface="Verdana"/>
              </a:rPr>
              <a:t>(in </a:t>
            </a:r>
            <a:r>
              <a:rPr sz="2000" dirty="0">
                <a:latin typeface="Verdana"/>
                <a:cs typeface="Verdana"/>
              </a:rPr>
              <a:t>ogni caso, </a:t>
            </a:r>
            <a:r>
              <a:rPr sz="2000" spc="-5" dirty="0">
                <a:latin typeface="Verdana"/>
                <a:cs typeface="Verdana"/>
              </a:rPr>
              <a:t>questo metodo </a:t>
            </a:r>
            <a:r>
              <a:rPr sz="2000" dirty="0">
                <a:latin typeface="Verdana"/>
                <a:cs typeface="Verdana"/>
              </a:rPr>
              <a:t>è utilizzato </a:t>
            </a:r>
            <a:r>
              <a:rPr sz="2000" spc="-5" dirty="0">
                <a:latin typeface="Verdana"/>
                <a:cs typeface="Verdana"/>
              </a:rPr>
              <a:t>raramente nella  pratica)</a:t>
            </a:r>
            <a:endParaRPr sz="2000" dirty="0">
              <a:latin typeface="Verdana"/>
              <a:cs typeface="Verdana"/>
            </a:endParaRPr>
          </a:p>
          <a:p>
            <a:pPr marL="410845" indent="-347980">
              <a:lnSpc>
                <a:spcPts val="2390"/>
              </a:lnSpc>
              <a:spcBef>
                <a:spcPts val="170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Utilizzare </a:t>
            </a:r>
            <a:r>
              <a:rPr sz="2000" dirty="0">
                <a:latin typeface="Verdana"/>
                <a:cs typeface="Verdana"/>
              </a:rPr>
              <a:t>una statistica </a:t>
            </a:r>
            <a:r>
              <a:rPr sz="2000" spc="-5" dirty="0">
                <a:latin typeface="Verdana"/>
                <a:cs typeface="Verdana"/>
              </a:rPr>
              <a:t>di test diversa studiata per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verificare</a:t>
            </a:r>
            <a:endParaRPr sz="2000" dirty="0">
              <a:latin typeface="Verdana"/>
              <a:cs typeface="Verdana"/>
            </a:endParaRPr>
          </a:p>
          <a:p>
            <a:pPr marL="410845">
              <a:lnSpc>
                <a:spcPts val="2390"/>
              </a:lnSpc>
            </a:pPr>
            <a:r>
              <a:rPr sz="2000" dirty="0">
                <a:latin typeface="Verdana"/>
                <a:cs typeface="Verdana"/>
              </a:rPr>
              <a:t>subito </a:t>
            </a:r>
            <a:r>
              <a:rPr sz="2000" i="1" dirty="0">
                <a:latin typeface="Verdana"/>
                <a:cs typeface="Verdana"/>
              </a:rPr>
              <a:t>sia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sia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2000" dirty="0">
                <a:latin typeface="Verdana"/>
                <a:cs typeface="Verdana"/>
              </a:rPr>
              <a:t>: la statistica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(questa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pratica</a:t>
            </a:r>
            <a:r>
              <a:rPr sz="2000" spc="-3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comune)</a:t>
            </a:r>
          </a:p>
        </p:txBody>
      </p:sp>
      <p:sp>
        <p:nvSpPr>
          <p:cNvPr id="6" name="object 6"/>
          <p:cNvSpPr/>
          <p:nvPr/>
        </p:nvSpPr>
        <p:spPr>
          <a:xfrm>
            <a:off x="5257800" y="2426207"/>
            <a:ext cx="316991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32248" y="2662806"/>
            <a:ext cx="12128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93022" y="2363280"/>
            <a:ext cx="792480" cy="443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000" dirty="0">
                <a:latin typeface="Verdana"/>
                <a:cs typeface="Verdana"/>
              </a:rPr>
              <a:t>e </a:t>
            </a:r>
            <a:r>
              <a:rPr sz="4125" i="1" spc="-765" baseline="-9090" dirty="0">
                <a:latin typeface="Symbol"/>
                <a:cs typeface="Symbol"/>
              </a:rPr>
              <a:t></a:t>
            </a:r>
            <a:r>
              <a:rPr sz="3900" spc="-765" baseline="8547" dirty="0">
                <a:latin typeface="Times New Roman"/>
                <a:cs typeface="Times New Roman"/>
              </a:rPr>
              <a:t>ˆ</a:t>
            </a:r>
            <a:r>
              <a:rPr sz="3900" spc="-622" baseline="8547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12508" y="4168911"/>
            <a:ext cx="2356485" cy="0"/>
          </a:xfrm>
          <a:custGeom>
            <a:avLst/>
            <a:gdLst/>
            <a:ahLst/>
            <a:cxnLst/>
            <a:rect l="l" t="t" r="r" b="b"/>
            <a:pathLst>
              <a:path w="2356485">
                <a:moveTo>
                  <a:pt x="0" y="0"/>
                </a:moveTo>
                <a:lnTo>
                  <a:pt x="176935" y="0"/>
                </a:lnTo>
              </a:path>
              <a:path w="2356485">
                <a:moveTo>
                  <a:pt x="378599" y="0"/>
                </a:moveTo>
                <a:lnTo>
                  <a:pt x="2356007" y="0"/>
                </a:lnTo>
              </a:path>
            </a:pathLst>
          </a:custGeom>
          <a:ln w="147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2805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statistica</a:t>
            </a:r>
            <a:r>
              <a:rPr spc="45" dirty="0"/>
              <a:t> </a:t>
            </a:r>
            <a:r>
              <a:rPr i="1" spc="-5" dirty="0">
                <a:latin typeface="Verdana"/>
                <a:cs typeface="Verdana"/>
              </a:rPr>
              <a:t>F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5440" y="1630807"/>
            <a:ext cx="8227695" cy="18262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8145" marR="17780" indent="-3479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La statistica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verifica tutte le parti di un'ipotesi </a:t>
            </a:r>
            <a:r>
              <a:rPr sz="2000" dirty="0">
                <a:latin typeface="Verdana"/>
                <a:cs typeface="Verdana"/>
              </a:rPr>
              <a:t>congiunta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un  </a:t>
            </a:r>
            <a:r>
              <a:rPr sz="2000" spc="-5" dirty="0">
                <a:latin typeface="Verdana"/>
                <a:cs typeface="Verdana"/>
              </a:rPr>
              <a:t>colpo solo.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1655"/>
              </a:spcBef>
            </a:pPr>
            <a:r>
              <a:rPr sz="2000" spc="-5" dirty="0">
                <a:latin typeface="Verdana"/>
                <a:cs typeface="Verdana"/>
              </a:rPr>
              <a:t>Formula per il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speciale dell'ipotesi </a:t>
            </a:r>
            <a:r>
              <a:rPr sz="2000" dirty="0">
                <a:latin typeface="Verdana"/>
                <a:cs typeface="Verdana"/>
              </a:rPr>
              <a:t>congiunta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6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1,0</a:t>
            </a:r>
            <a:endParaRPr sz="1950" baseline="-21367">
              <a:latin typeface="Verdana"/>
              <a:cs typeface="Verdana"/>
            </a:endParaRPr>
          </a:p>
          <a:p>
            <a:pPr marL="39814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2,0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due</a:t>
            </a:r>
            <a:r>
              <a:rPr sz="2000" spc="3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regressori: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5785" y="4018863"/>
            <a:ext cx="47053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F</a:t>
            </a:r>
            <a:r>
              <a:rPr sz="2000" i="1" spc="-8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4908041"/>
            <a:ext cx="6407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dove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93004" y="5055870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29453" y="5055870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2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5798311"/>
            <a:ext cx="56540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Rifiuta quando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grande (quanto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grande?)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2287" y="4458051"/>
            <a:ext cx="26162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Times New Roman"/>
                <a:cs typeface="Times New Roman"/>
              </a:rPr>
              <a:t>1</a:t>
            </a:r>
            <a:r>
              <a:rPr sz="950" spc="60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7296" y="3695877"/>
            <a:ext cx="11176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57304" y="3905851"/>
            <a:ext cx="11176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69558" y="3905851"/>
            <a:ext cx="11176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92319" y="4156302"/>
            <a:ext cx="11176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4253" y="3748379"/>
            <a:ext cx="17399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5" dirty="0">
                <a:latin typeface="Times New Roman"/>
                <a:cs typeface="Times New Roman"/>
              </a:rPr>
              <a:t>1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57877" y="4136963"/>
            <a:ext cx="12446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Times New Roman"/>
                <a:cs typeface="Times New Roman"/>
              </a:rPr>
              <a:t>ˆ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73859" y="3905851"/>
            <a:ext cx="69151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350" i="1" spc="-35" dirty="0">
                <a:latin typeface="Times New Roman"/>
                <a:cs typeface="Times New Roman"/>
              </a:rPr>
              <a:t>t</a:t>
            </a:r>
            <a:r>
              <a:rPr sz="1425" spc="-52" baseline="-20467" dirty="0">
                <a:latin typeface="Times New Roman"/>
                <a:cs typeface="Times New Roman"/>
              </a:rPr>
              <a:t>1 </a:t>
            </a:r>
            <a:r>
              <a:rPr sz="1350" spc="10" dirty="0">
                <a:latin typeface="Times New Roman"/>
                <a:cs typeface="Times New Roman"/>
              </a:rPr>
              <a:t>,</a:t>
            </a:r>
            <a:r>
              <a:rPr sz="1350" i="1" spc="10" dirty="0">
                <a:latin typeface="Times New Roman"/>
                <a:cs typeface="Times New Roman"/>
              </a:rPr>
              <a:t>t</a:t>
            </a:r>
            <a:r>
              <a:rPr sz="1425" spc="15" baseline="-20467" dirty="0">
                <a:latin typeface="Times New Roman"/>
                <a:cs typeface="Times New Roman"/>
              </a:rPr>
              <a:t>2 </a:t>
            </a:r>
            <a:r>
              <a:rPr sz="1350" dirty="0">
                <a:latin typeface="Times New Roman"/>
                <a:cs typeface="Times New Roman"/>
              </a:rPr>
              <a:t>1</a:t>
            </a:r>
            <a:r>
              <a:rPr sz="1350" spc="114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75301" y="4365994"/>
            <a:ext cx="233679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i="1" dirty="0">
                <a:latin typeface="Times New Roman"/>
                <a:cs typeface="Times New Roman"/>
              </a:rPr>
              <a:t>t</a:t>
            </a:r>
            <a:r>
              <a:rPr sz="1350" i="1" spc="1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i="1" dirty="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88131" y="3704550"/>
            <a:ext cx="10795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i="1" spc="5" dirty="0">
                <a:latin typeface="Times New Roman"/>
                <a:cs typeface="Times New Roman"/>
              </a:rPr>
              <a:t>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18971" y="3683468"/>
            <a:ext cx="13970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Symbol"/>
                <a:cs typeface="Symbol"/>
              </a:rPr>
              <a:t>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6416" y="3688490"/>
            <a:ext cx="1905635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1380490" algn="l"/>
                <a:tab pos="1753235" algn="l"/>
              </a:tabLst>
            </a:pPr>
            <a:r>
              <a:rPr sz="2300" spc="15" dirty="0">
                <a:latin typeface="Symbol"/>
                <a:cs typeface="Symbol"/>
              </a:rPr>
              <a:t></a:t>
            </a:r>
            <a:r>
              <a:rPr sz="2300" spc="-150" dirty="0">
                <a:latin typeface="Times New Roman"/>
                <a:cs typeface="Times New Roman"/>
              </a:rPr>
              <a:t> </a:t>
            </a:r>
            <a:r>
              <a:rPr sz="2300" i="1" spc="5" dirty="0">
                <a:latin typeface="Times New Roman"/>
                <a:cs typeface="Times New Roman"/>
              </a:rPr>
              <a:t>t</a:t>
            </a:r>
            <a:r>
              <a:rPr sz="2300" i="1" spc="-360" dirty="0">
                <a:latin typeface="Times New Roman"/>
                <a:cs typeface="Times New Roman"/>
              </a:rPr>
              <a:t> </a:t>
            </a:r>
            <a:r>
              <a:rPr sz="2025" baseline="43209" dirty="0">
                <a:latin typeface="Times New Roman"/>
                <a:cs typeface="Times New Roman"/>
              </a:rPr>
              <a:t>2 </a:t>
            </a:r>
            <a:r>
              <a:rPr sz="2025" spc="7" baseline="43209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Symbol"/>
                <a:cs typeface="Symbol"/>
              </a:rPr>
              <a:t></a:t>
            </a:r>
            <a:r>
              <a:rPr sz="2300" spc="-114" dirty="0">
                <a:latin typeface="Times New Roman"/>
                <a:cs typeface="Times New Roman"/>
              </a:rPr>
              <a:t> </a:t>
            </a:r>
            <a:r>
              <a:rPr sz="2300" spc="-315" dirty="0">
                <a:latin typeface="Times New Roman"/>
                <a:cs typeface="Times New Roman"/>
              </a:rPr>
              <a:t>2</a:t>
            </a:r>
            <a:r>
              <a:rPr sz="2450" i="1" spc="-315" dirty="0">
                <a:latin typeface="Symbol"/>
                <a:cs typeface="Symbol"/>
              </a:rPr>
              <a:t></a:t>
            </a:r>
            <a:r>
              <a:rPr sz="3450" spc="-472" baseline="4830" dirty="0">
                <a:latin typeface="Times New Roman"/>
                <a:cs typeface="Times New Roman"/>
              </a:rPr>
              <a:t>ˆ	</a:t>
            </a:r>
            <a:r>
              <a:rPr sz="2300" i="1" spc="5" dirty="0">
                <a:latin typeface="Times New Roman"/>
                <a:cs typeface="Times New Roman"/>
              </a:rPr>
              <a:t>t</a:t>
            </a:r>
            <a:r>
              <a:rPr sz="2300" i="1" spc="-80" dirty="0">
                <a:latin typeface="Times New Roman"/>
                <a:cs typeface="Times New Roman"/>
              </a:rPr>
              <a:t> </a:t>
            </a:r>
            <a:r>
              <a:rPr sz="2300" i="1" spc="5" dirty="0">
                <a:latin typeface="Times New Roman"/>
                <a:cs typeface="Times New Roman"/>
              </a:rPr>
              <a:t>t	</a:t>
            </a:r>
            <a:r>
              <a:rPr sz="3450" spc="15" baseline="3623" dirty="0">
                <a:latin typeface="Symbol"/>
                <a:cs typeface="Symbol"/>
              </a:rPr>
              <a:t></a:t>
            </a:r>
            <a:endParaRPr sz="3450" baseline="3623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3297" y="4032944"/>
            <a:ext cx="390525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450" spc="22" baseline="-25362" dirty="0">
                <a:latin typeface="Times New Roman"/>
                <a:cs typeface="Times New Roman"/>
              </a:rPr>
              <a:t>2</a:t>
            </a:r>
            <a:r>
              <a:rPr sz="3450" spc="-330" baseline="-25362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Symbol"/>
                <a:cs typeface="Symbol"/>
              </a:rPr>
              <a:t>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67072" y="4032944"/>
            <a:ext cx="13970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Symbol"/>
                <a:cs typeface="Symbol"/>
              </a:rPr>
              <a:t>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12055" y="4148632"/>
            <a:ext cx="577215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15" dirty="0">
                <a:latin typeface="Times New Roman"/>
                <a:cs typeface="Times New Roman"/>
              </a:rPr>
              <a:t>1</a:t>
            </a:r>
            <a:r>
              <a:rPr sz="2300" spc="-500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Symbol"/>
                <a:cs typeface="Symbol"/>
              </a:rPr>
              <a:t>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450" i="1" spc="-1000" dirty="0">
                <a:latin typeface="Symbol"/>
                <a:cs typeface="Symbol"/>
              </a:rPr>
              <a:t>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18971" y="4222108"/>
            <a:ext cx="13970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Symbol"/>
                <a:cs typeface="Symbol"/>
              </a:rPr>
              <a:t>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67072" y="4222108"/>
            <a:ext cx="139700" cy="380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Symbol"/>
                <a:cs typeface="Symbol"/>
              </a:rPr>
              <a:t>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73181" y="5078870"/>
            <a:ext cx="290195" cy="19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dirty="0">
                <a:latin typeface="Times New Roman"/>
                <a:cs typeface="Times New Roman"/>
              </a:rPr>
              <a:t>1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00302" y="4718527"/>
            <a:ext cx="137160" cy="4241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spc="10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1474" y="4913181"/>
            <a:ext cx="44246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890" algn="l"/>
                <a:tab pos="3870325" algn="l"/>
              </a:tabLst>
            </a:pPr>
            <a:r>
              <a:rPr sz="1500" i="1" spc="5" dirty="0">
                <a:latin typeface="Times New Roman"/>
                <a:cs typeface="Times New Roman"/>
              </a:rPr>
              <a:t>t</a:t>
            </a:r>
            <a:r>
              <a:rPr sz="1500" i="1" spc="225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,</a:t>
            </a:r>
            <a:r>
              <a:rPr sz="1500" i="1" spc="5" dirty="0">
                <a:latin typeface="Times New Roman"/>
                <a:cs typeface="Times New Roman"/>
              </a:rPr>
              <a:t>t	</a:t>
            </a:r>
            <a:r>
              <a:rPr sz="3000" baseline="1388" dirty="0">
                <a:latin typeface="Verdana"/>
                <a:cs typeface="Verdana"/>
              </a:rPr>
              <a:t>stima </a:t>
            </a:r>
            <a:r>
              <a:rPr sz="3000" spc="-15" baseline="1388" dirty="0">
                <a:latin typeface="Verdana"/>
                <a:cs typeface="Verdana"/>
              </a:rPr>
              <a:t>la </a:t>
            </a:r>
            <a:r>
              <a:rPr sz="3000" spc="-7" baseline="1388" dirty="0">
                <a:latin typeface="Verdana"/>
                <a:cs typeface="Verdana"/>
              </a:rPr>
              <a:t>correlazione</a:t>
            </a:r>
            <a:r>
              <a:rPr sz="3000" spc="15" baseline="1388" dirty="0">
                <a:latin typeface="Verdana"/>
                <a:cs typeface="Verdana"/>
              </a:rPr>
              <a:t> </a:t>
            </a:r>
            <a:r>
              <a:rPr sz="3000" spc="-7" baseline="1388" dirty="0">
                <a:latin typeface="Verdana"/>
                <a:cs typeface="Verdana"/>
              </a:rPr>
              <a:t>tra</a:t>
            </a:r>
            <a:r>
              <a:rPr sz="3000" spc="-22" baseline="1388" dirty="0">
                <a:latin typeface="Verdana"/>
                <a:cs typeface="Verdana"/>
              </a:rPr>
              <a:t> </a:t>
            </a:r>
            <a:r>
              <a:rPr sz="3000" i="1" baseline="1388" dirty="0">
                <a:latin typeface="Verdana"/>
                <a:cs typeface="Verdana"/>
              </a:rPr>
              <a:t>t	</a:t>
            </a:r>
            <a:r>
              <a:rPr sz="3000" baseline="1388" dirty="0">
                <a:latin typeface="Verdana"/>
                <a:cs typeface="Verdana"/>
              </a:rPr>
              <a:t>e </a:t>
            </a:r>
            <a:r>
              <a:rPr sz="3000" i="1" baseline="1388" dirty="0">
                <a:latin typeface="Verdana"/>
                <a:cs typeface="Verdana"/>
              </a:rPr>
              <a:t>t</a:t>
            </a:r>
            <a:r>
              <a:rPr sz="3000" i="1" spc="67" baseline="1388" dirty="0">
                <a:latin typeface="Verdana"/>
                <a:cs typeface="Verdana"/>
              </a:rPr>
              <a:t> </a:t>
            </a:r>
            <a:r>
              <a:rPr sz="3000" baseline="1388" dirty="0">
                <a:latin typeface="Verdana"/>
                <a:cs typeface="Verdana"/>
              </a:rPr>
              <a:t>.</a:t>
            </a:r>
            <a:endParaRPr sz="3000" baseline="1388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50692" y="4731475"/>
            <a:ext cx="196215" cy="445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50" i="1" spc="-1125" dirty="0">
                <a:latin typeface="Symbol"/>
                <a:cs typeface="Symbol"/>
              </a:rPr>
              <a:t></a:t>
            </a:r>
            <a:endParaRPr sz="27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19480"/>
            <a:ext cx="8545830" cy="584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 marR="558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Interpretazione </a:t>
            </a:r>
            <a:r>
              <a:rPr sz="2400" b="1" dirty="0">
                <a:latin typeface="Verdana"/>
                <a:cs typeface="Verdana"/>
              </a:rPr>
              <a:t>dei </a:t>
            </a:r>
            <a:r>
              <a:rPr sz="2400" b="1" spc="-10" dirty="0">
                <a:latin typeface="Verdana"/>
                <a:cs typeface="Verdana"/>
              </a:rPr>
              <a:t>coefficienti nella </a:t>
            </a:r>
            <a:r>
              <a:rPr sz="2400" b="1" spc="-5" dirty="0">
                <a:latin typeface="Verdana"/>
                <a:cs typeface="Verdana"/>
              </a:rPr>
              <a:t>regressione  multipla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Verdana"/>
              <a:cs typeface="Verdana"/>
            </a:endParaRPr>
          </a:p>
          <a:p>
            <a:pPr marL="1301750">
              <a:lnSpc>
                <a:spcPct val="100000"/>
              </a:lnSpc>
              <a:tabLst>
                <a:tab pos="5670550" algn="l"/>
              </a:tabLst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i="1" spc="202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,	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1,…,</a:t>
            </a:r>
            <a:r>
              <a:rPr sz="2400" i="1" dirty="0">
                <a:latin typeface="Verdana"/>
                <a:cs typeface="Verdana"/>
              </a:rPr>
              <a:t>n</a:t>
            </a:r>
            <a:endParaRPr sz="2400">
              <a:latin typeface="Verdana"/>
              <a:cs typeface="Verdana"/>
            </a:endParaRPr>
          </a:p>
          <a:p>
            <a:pPr marL="88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Verdana"/>
                <a:cs typeface="Verdana"/>
              </a:rPr>
              <a:t>Si consideri </a:t>
            </a:r>
            <a:r>
              <a:rPr sz="2400" spc="-5" dirty="0">
                <a:latin typeface="Verdana"/>
                <a:cs typeface="Verdana"/>
              </a:rPr>
              <a:t>di variare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spc="-110" dirty="0">
                <a:latin typeface="Arial Black"/>
                <a:cs typeface="Arial Black"/>
              </a:rPr>
              <a:t>Δ</a:t>
            </a:r>
            <a:r>
              <a:rPr sz="2400" i="1" spc="-110" dirty="0">
                <a:latin typeface="Verdana"/>
                <a:cs typeface="Verdana"/>
              </a:rPr>
              <a:t>X</a:t>
            </a:r>
            <a:r>
              <a:rPr sz="2400" spc="-165" baseline="-20833" dirty="0">
                <a:latin typeface="Verdana"/>
                <a:cs typeface="Verdana"/>
              </a:rPr>
              <a:t>1 </a:t>
            </a:r>
            <a:r>
              <a:rPr sz="2400" spc="-5" dirty="0">
                <a:latin typeface="Verdana"/>
                <a:cs typeface="Verdana"/>
              </a:rPr>
              <a:t>tenendo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7" baseline="-20833" dirty="0">
                <a:latin typeface="Verdana"/>
                <a:cs typeface="Verdana"/>
              </a:rPr>
              <a:t>2</a:t>
            </a:r>
            <a:r>
              <a:rPr sz="2400" spc="89" baseline="-20833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costante:</a:t>
            </a:r>
            <a:endParaRPr sz="2400">
              <a:latin typeface="Verdana"/>
              <a:cs typeface="Verdana"/>
            </a:endParaRPr>
          </a:p>
          <a:p>
            <a:pPr marL="431800" marR="675005" indent="-342900">
              <a:lnSpc>
                <a:spcPct val="100000"/>
              </a:lnSpc>
              <a:spcBef>
                <a:spcPts val="625"/>
              </a:spcBef>
            </a:pPr>
            <a:r>
              <a:rPr sz="2400" spc="-5" dirty="0">
                <a:latin typeface="Verdana"/>
                <a:cs typeface="Verdana"/>
              </a:rPr>
              <a:t>Retta di regressione della </a:t>
            </a:r>
            <a:r>
              <a:rPr sz="2400" spc="-10" dirty="0">
                <a:latin typeface="Verdana"/>
                <a:cs typeface="Verdana"/>
              </a:rPr>
              <a:t>popolazione </a:t>
            </a:r>
            <a:r>
              <a:rPr sz="2400" b="1" i="1" spc="-5" dirty="0">
                <a:latin typeface="Verdana"/>
                <a:cs typeface="Verdana"/>
              </a:rPr>
              <a:t>prima </a:t>
            </a:r>
            <a:r>
              <a:rPr sz="2400" spc="-5" dirty="0">
                <a:latin typeface="Verdana"/>
                <a:cs typeface="Verdana"/>
              </a:rPr>
              <a:t>della  variazione: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Verdana"/>
              <a:cs typeface="Verdana"/>
            </a:endParaRPr>
          </a:p>
          <a:p>
            <a:pPr marR="158115" algn="ctr">
              <a:lnSpc>
                <a:spcPct val="100000"/>
              </a:lnSpc>
            </a:pP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495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Verdana"/>
              <a:cs typeface="Verdana"/>
            </a:endParaRPr>
          </a:p>
          <a:p>
            <a:pPr marL="431800" marR="1280160" indent="-3429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Retta di regressione della </a:t>
            </a:r>
            <a:r>
              <a:rPr sz="2400" spc="-10" dirty="0">
                <a:latin typeface="Verdana"/>
                <a:cs typeface="Verdana"/>
              </a:rPr>
              <a:t>popolazione </a:t>
            </a:r>
            <a:r>
              <a:rPr sz="2400" b="1" i="1" spc="-5" dirty="0">
                <a:latin typeface="Verdana"/>
                <a:cs typeface="Verdana"/>
              </a:rPr>
              <a:t>dopo </a:t>
            </a:r>
            <a:r>
              <a:rPr sz="2400" spc="-10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variazione: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Verdana"/>
              <a:cs typeface="Verdana"/>
            </a:endParaRPr>
          </a:p>
          <a:p>
            <a:pPr marR="156845" algn="ctr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spc="-160" dirty="0">
                <a:latin typeface="Arial Black"/>
                <a:cs typeface="Arial Black"/>
              </a:rPr>
              <a:t>Δ</a:t>
            </a:r>
            <a:r>
              <a:rPr sz="2400" i="1" spc="-160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spc="-10" dirty="0">
                <a:latin typeface="Verdana"/>
                <a:cs typeface="Verdana"/>
              </a:rPr>
              <a:t>(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spc="-85" dirty="0">
                <a:latin typeface="Arial Black"/>
                <a:cs typeface="Arial Black"/>
              </a:rPr>
              <a:t>Δ</a:t>
            </a:r>
            <a:r>
              <a:rPr sz="2400" i="1" spc="-85" dirty="0">
                <a:latin typeface="Verdana"/>
                <a:cs typeface="Verdana"/>
              </a:rPr>
              <a:t>X</a:t>
            </a:r>
            <a:r>
              <a:rPr sz="2400" spc="-127" baseline="-20833" dirty="0">
                <a:latin typeface="Verdana"/>
                <a:cs typeface="Verdana"/>
              </a:rPr>
              <a:t>1</a:t>
            </a:r>
            <a:r>
              <a:rPr sz="2400" spc="-8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240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spc="-15" baseline="-20833" dirty="0">
                <a:latin typeface="Verdana"/>
                <a:cs typeface="Verdana"/>
              </a:rPr>
              <a:t>2</a:t>
            </a:r>
            <a:endParaRPr sz="2400" baseline="-20833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65002" y="1857750"/>
            <a:ext cx="2366010" cy="0"/>
          </a:xfrm>
          <a:custGeom>
            <a:avLst/>
            <a:gdLst/>
            <a:ahLst/>
            <a:cxnLst/>
            <a:rect l="l" t="t" r="r" b="b"/>
            <a:pathLst>
              <a:path w="2366010">
                <a:moveTo>
                  <a:pt x="0" y="0"/>
                </a:moveTo>
                <a:lnTo>
                  <a:pt x="177663" y="0"/>
                </a:lnTo>
              </a:path>
              <a:path w="2366010">
                <a:moveTo>
                  <a:pt x="380157" y="0"/>
                </a:moveTo>
                <a:lnTo>
                  <a:pt x="2365702" y="0"/>
                </a:lnTo>
              </a:path>
            </a:pathLst>
          </a:custGeom>
          <a:ln w="14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140" y="565785"/>
            <a:ext cx="7080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</a:t>
            </a:r>
            <a:r>
              <a:rPr spc="-5" dirty="0"/>
              <a:t>verifica della </a:t>
            </a:r>
            <a:r>
              <a:rPr spc="-10" dirty="0"/>
              <a:t>statistica </a:t>
            </a:r>
            <a:r>
              <a:rPr i="1" spc="-5" dirty="0">
                <a:latin typeface="Verdana"/>
                <a:cs typeface="Verdana"/>
              </a:rPr>
              <a:t>F </a:t>
            </a:r>
            <a:r>
              <a:rPr i="1" dirty="0">
                <a:latin typeface="Arial"/>
                <a:cs typeface="Arial"/>
              </a:rPr>
              <a:t>β</a:t>
            </a:r>
            <a:r>
              <a:rPr sz="2775" baseline="-21021" dirty="0"/>
              <a:t>1 </a:t>
            </a:r>
            <a:r>
              <a:rPr sz="2800" spc="-5" dirty="0"/>
              <a:t>e</a:t>
            </a:r>
            <a:r>
              <a:rPr sz="2800" spc="-100" dirty="0"/>
              <a:t> </a:t>
            </a:r>
            <a:r>
              <a:rPr sz="2800" i="1" spc="-5" dirty="0">
                <a:latin typeface="Arial"/>
                <a:cs typeface="Arial"/>
              </a:rPr>
              <a:t>β</a:t>
            </a:r>
            <a:r>
              <a:rPr sz="2775" spc="-7" baseline="-21021" dirty="0"/>
              <a:t>2</a:t>
            </a:r>
            <a:r>
              <a:rPr sz="2800" spc="-5" dirty="0"/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51505" y="1632330"/>
            <a:ext cx="557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Verdana"/>
                <a:cs typeface="Verdana"/>
              </a:rPr>
              <a:t>F</a:t>
            </a:r>
            <a:r>
              <a:rPr sz="2400" i="1" spc="-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" y="2439797"/>
            <a:ext cx="8041640" cy="32575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5445" indent="-347980">
              <a:lnSpc>
                <a:spcPct val="100000"/>
              </a:lnSpc>
              <a:spcBef>
                <a:spcPts val="700"/>
              </a:spcBef>
              <a:buChar char="•"/>
              <a:tabLst>
                <a:tab pos="385445" algn="l"/>
                <a:tab pos="38608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dirty="0">
                <a:latin typeface="Verdana"/>
                <a:cs typeface="Verdana"/>
              </a:rPr>
              <a:t>è grande quando </a:t>
            </a:r>
            <a:r>
              <a:rPr sz="2400" i="1" spc="-5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e/o </a:t>
            </a:r>
            <a:r>
              <a:rPr sz="2400" i="1" dirty="0">
                <a:latin typeface="Verdana"/>
                <a:cs typeface="Verdana"/>
              </a:rPr>
              <a:t>t</a:t>
            </a:r>
            <a:r>
              <a:rPr sz="2400" baseline="-20833" dirty="0">
                <a:latin typeface="Verdana"/>
                <a:cs typeface="Verdana"/>
              </a:rPr>
              <a:t>2 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-5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grande</a:t>
            </a:r>
            <a:endParaRPr sz="2400">
              <a:latin typeface="Verdana"/>
              <a:cs typeface="Verdana"/>
            </a:endParaRPr>
          </a:p>
          <a:p>
            <a:pPr marL="385445" marR="245745" indent="-347980">
              <a:lnSpc>
                <a:spcPct val="100000"/>
              </a:lnSpc>
              <a:spcBef>
                <a:spcPts val="605"/>
              </a:spcBef>
              <a:buChar char="•"/>
              <a:tabLst>
                <a:tab pos="385445" algn="l"/>
                <a:tab pos="38608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spc="-5" dirty="0">
                <a:latin typeface="Verdana"/>
                <a:cs typeface="Verdana"/>
              </a:rPr>
              <a:t>corregge (nel </a:t>
            </a:r>
            <a:r>
              <a:rPr sz="2400" dirty="0">
                <a:latin typeface="Verdana"/>
                <a:cs typeface="Verdana"/>
              </a:rPr>
              <a:t>modo </a:t>
            </a:r>
            <a:r>
              <a:rPr sz="2400" spc="-5" dirty="0">
                <a:latin typeface="Verdana"/>
                <a:cs typeface="Verdana"/>
              </a:rPr>
              <a:t>giusto) per </a:t>
            </a:r>
            <a:r>
              <a:rPr sz="2400" spc="-15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correlazione tra </a:t>
            </a:r>
            <a:r>
              <a:rPr sz="2400" i="1" spc="-5" dirty="0">
                <a:latin typeface="Verdana"/>
                <a:cs typeface="Verdana"/>
              </a:rPr>
              <a:t>t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t</a:t>
            </a:r>
            <a:r>
              <a:rPr sz="2400" baseline="-20833" dirty="0">
                <a:latin typeface="Verdana"/>
                <a:cs typeface="Verdana"/>
              </a:rPr>
              <a:t>2</a:t>
            </a: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85445" marR="241300" indent="-347980">
              <a:lnSpc>
                <a:spcPct val="101800"/>
              </a:lnSpc>
              <a:spcBef>
                <a:spcPts val="500"/>
              </a:spcBef>
              <a:buChar char="•"/>
              <a:tabLst>
                <a:tab pos="385445" algn="l"/>
                <a:tab pos="38608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formula per più di </a:t>
            </a:r>
            <a:r>
              <a:rPr sz="2400" dirty="0">
                <a:latin typeface="Verdana"/>
                <a:cs typeface="Verdana"/>
              </a:rPr>
              <a:t>due </a:t>
            </a:r>
            <a:r>
              <a:rPr sz="2400" i="1" spc="-25" dirty="0">
                <a:latin typeface="Arial"/>
                <a:cs typeface="Arial"/>
              </a:rPr>
              <a:t>β </a:t>
            </a:r>
            <a:r>
              <a:rPr sz="2400" dirty="0">
                <a:latin typeface="Verdana"/>
                <a:cs typeface="Verdana"/>
              </a:rPr>
              <a:t>è brutta a </a:t>
            </a:r>
            <a:r>
              <a:rPr sz="2400" spc="-5" dirty="0">
                <a:latin typeface="Verdana"/>
                <a:cs typeface="Verdana"/>
              </a:rPr>
              <a:t>vedersi, </a:t>
            </a:r>
            <a:r>
              <a:rPr sz="2400" dirty="0">
                <a:latin typeface="Verdana"/>
                <a:cs typeface="Verdana"/>
              </a:rPr>
              <a:t>a  meno che non si </a:t>
            </a:r>
            <a:r>
              <a:rPr sz="2400" spc="-10" dirty="0">
                <a:latin typeface="Verdana"/>
                <a:cs typeface="Verdana"/>
              </a:rPr>
              <a:t>utilizzil'algebra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matriciale.</a:t>
            </a:r>
            <a:endParaRPr sz="2400">
              <a:latin typeface="Verdana"/>
              <a:cs typeface="Verdana"/>
            </a:endParaRPr>
          </a:p>
          <a:p>
            <a:pPr marL="385445" marR="466090" indent="-347980">
              <a:lnSpc>
                <a:spcPct val="100000"/>
              </a:lnSpc>
              <a:spcBef>
                <a:spcPts val="600"/>
              </a:spcBef>
              <a:buChar char="•"/>
              <a:tabLst>
                <a:tab pos="385445" algn="l"/>
                <a:tab pos="386080" algn="l"/>
              </a:tabLst>
            </a:pPr>
            <a:r>
              <a:rPr sz="2400" spc="-5" dirty="0">
                <a:latin typeface="Verdana"/>
                <a:cs typeface="Verdana"/>
              </a:rPr>
              <a:t>Ciò fornisce alla 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dirty="0">
                <a:latin typeface="Verdana"/>
                <a:cs typeface="Verdana"/>
              </a:rPr>
              <a:t>una buona  </a:t>
            </a:r>
            <a:r>
              <a:rPr sz="2400" spc="-5" dirty="0">
                <a:latin typeface="Verdana"/>
                <a:cs typeface="Verdana"/>
              </a:rPr>
              <a:t>distribuzione approssimata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grandi campioni,  ossia…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1005" y="2147379"/>
            <a:ext cx="26289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15" dirty="0">
                <a:latin typeface="Times New Roman"/>
                <a:cs typeface="Times New Roman"/>
              </a:rPr>
              <a:t>1</a:t>
            </a:r>
            <a:r>
              <a:rPr sz="950" spc="50" dirty="0">
                <a:latin typeface="Times New Roman"/>
                <a:cs typeface="Times New Roman"/>
              </a:rPr>
              <a:t> </a:t>
            </a:r>
            <a:r>
              <a:rPr sz="950" spc="1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1837" y="1383969"/>
            <a:ext cx="1117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1680" y="1594284"/>
            <a:ext cx="1117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26042" y="1594284"/>
            <a:ext cx="1117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50955" y="1845141"/>
            <a:ext cx="1117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6806" y="1436556"/>
            <a:ext cx="174625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20" dirty="0">
                <a:latin typeface="Times New Roman"/>
                <a:cs typeface="Times New Roman"/>
              </a:rPr>
              <a:t>1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5959" y="1825771"/>
            <a:ext cx="125095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0" dirty="0">
                <a:latin typeface="Times New Roman"/>
                <a:cs typeface="Times New Roman"/>
              </a:rPr>
              <a:t>ˆ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33346" y="1594284"/>
            <a:ext cx="69405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50" i="1" spc="-35" dirty="0">
                <a:latin typeface="Times New Roman"/>
                <a:cs typeface="Times New Roman"/>
              </a:rPr>
              <a:t>t</a:t>
            </a:r>
            <a:r>
              <a:rPr sz="1425" spc="-52" baseline="-20467" dirty="0">
                <a:latin typeface="Times New Roman"/>
                <a:cs typeface="Times New Roman"/>
              </a:rPr>
              <a:t>1 </a:t>
            </a:r>
            <a:r>
              <a:rPr sz="1350" spc="15" dirty="0">
                <a:latin typeface="Times New Roman"/>
                <a:cs typeface="Times New Roman"/>
              </a:rPr>
              <a:t>,</a:t>
            </a:r>
            <a:r>
              <a:rPr sz="1350" i="1" spc="15" dirty="0">
                <a:latin typeface="Times New Roman"/>
                <a:cs typeface="Times New Roman"/>
              </a:rPr>
              <a:t>t</a:t>
            </a:r>
            <a:r>
              <a:rPr sz="1425" spc="22" baseline="-20467" dirty="0">
                <a:latin typeface="Times New Roman"/>
                <a:cs typeface="Times New Roman"/>
              </a:rPr>
              <a:t>2 </a:t>
            </a:r>
            <a:r>
              <a:rPr sz="1350" dirty="0">
                <a:latin typeface="Times New Roman"/>
                <a:cs typeface="Times New Roman"/>
              </a:rPr>
              <a:t>1</a:t>
            </a:r>
            <a:r>
              <a:rPr sz="1350" spc="10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33867" y="2055173"/>
            <a:ext cx="23431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t</a:t>
            </a:r>
            <a:r>
              <a:rPr sz="1350" i="1" spc="1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,</a:t>
            </a:r>
            <a:r>
              <a:rPr sz="1350" i="1" dirty="0">
                <a:latin typeface="Times New Roman"/>
                <a:cs typeface="Times New Roman"/>
              </a:rPr>
              <a:t>t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2223" y="1392656"/>
            <a:ext cx="108585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i="1" spc="10" dirty="0">
                <a:latin typeface="Times New Roman"/>
                <a:cs typeface="Times New Roman"/>
              </a:rPr>
              <a:t>t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2367" y="1371540"/>
            <a:ext cx="13970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5" dirty="0">
                <a:latin typeface="Symbol"/>
                <a:cs typeface="Symbol"/>
              </a:rPr>
              <a:t>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81645" y="1376492"/>
            <a:ext cx="191325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386205" algn="l"/>
                <a:tab pos="1760220" algn="l"/>
              </a:tabLst>
            </a:pPr>
            <a:r>
              <a:rPr sz="2300" spc="20" dirty="0">
                <a:latin typeface="Symbol"/>
                <a:cs typeface="Symbol"/>
              </a:rPr>
              <a:t></a:t>
            </a:r>
            <a:r>
              <a:rPr sz="2300" spc="-150" dirty="0">
                <a:latin typeface="Times New Roman"/>
                <a:cs typeface="Times New Roman"/>
              </a:rPr>
              <a:t> </a:t>
            </a:r>
            <a:r>
              <a:rPr sz="2300" i="1" spc="10" dirty="0">
                <a:latin typeface="Times New Roman"/>
                <a:cs typeface="Times New Roman"/>
              </a:rPr>
              <a:t>t</a:t>
            </a:r>
            <a:r>
              <a:rPr sz="2300" i="1" spc="-360" dirty="0">
                <a:latin typeface="Times New Roman"/>
                <a:cs typeface="Times New Roman"/>
              </a:rPr>
              <a:t> </a:t>
            </a:r>
            <a:r>
              <a:rPr sz="2025" baseline="43209" dirty="0">
                <a:latin typeface="Times New Roman"/>
                <a:cs typeface="Times New Roman"/>
              </a:rPr>
              <a:t>2 </a:t>
            </a:r>
            <a:r>
              <a:rPr sz="2025" spc="7" baseline="43209" dirty="0">
                <a:latin typeface="Times New Roman"/>
                <a:cs typeface="Times New Roman"/>
              </a:rPr>
              <a:t> </a:t>
            </a:r>
            <a:r>
              <a:rPr sz="2300" spc="20" dirty="0">
                <a:latin typeface="Symbol"/>
                <a:cs typeface="Symbol"/>
              </a:rPr>
              <a:t></a:t>
            </a:r>
            <a:r>
              <a:rPr sz="2300" spc="-105" dirty="0">
                <a:latin typeface="Times New Roman"/>
                <a:cs typeface="Times New Roman"/>
              </a:rPr>
              <a:t> </a:t>
            </a:r>
            <a:r>
              <a:rPr sz="2300" spc="-310" dirty="0">
                <a:latin typeface="Times New Roman"/>
                <a:cs typeface="Times New Roman"/>
              </a:rPr>
              <a:t>2</a:t>
            </a:r>
            <a:r>
              <a:rPr sz="2450" i="1" spc="-310" dirty="0">
                <a:latin typeface="Symbol"/>
                <a:cs typeface="Symbol"/>
              </a:rPr>
              <a:t></a:t>
            </a:r>
            <a:r>
              <a:rPr sz="3450" spc="-465" baseline="4830" dirty="0">
                <a:latin typeface="Times New Roman"/>
                <a:cs typeface="Times New Roman"/>
              </a:rPr>
              <a:t>ˆ	</a:t>
            </a:r>
            <a:r>
              <a:rPr sz="2300" i="1" spc="10" dirty="0">
                <a:latin typeface="Times New Roman"/>
                <a:cs typeface="Times New Roman"/>
              </a:rPr>
              <a:t>t</a:t>
            </a:r>
            <a:r>
              <a:rPr sz="2300" i="1" spc="-85" dirty="0">
                <a:latin typeface="Times New Roman"/>
                <a:cs typeface="Times New Roman"/>
              </a:rPr>
              <a:t> </a:t>
            </a:r>
            <a:r>
              <a:rPr sz="2300" i="1" spc="10" dirty="0">
                <a:latin typeface="Times New Roman"/>
                <a:cs typeface="Times New Roman"/>
              </a:rPr>
              <a:t>t	</a:t>
            </a:r>
            <a:r>
              <a:rPr sz="3450" spc="22" baseline="3623" dirty="0">
                <a:latin typeface="Symbol"/>
                <a:cs typeface="Symbol"/>
              </a:rPr>
              <a:t></a:t>
            </a:r>
            <a:endParaRPr sz="3450" baseline="3623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45869" y="1721583"/>
            <a:ext cx="391795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450" spc="30" baseline="-25362" dirty="0">
                <a:latin typeface="Times New Roman"/>
                <a:cs typeface="Times New Roman"/>
              </a:rPr>
              <a:t>2</a:t>
            </a:r>
            <a:r>
              <a:rPr sz="3450" spc="-337" baseline="-25362" dirty="0">
                <a:latin typeface="Times New Roman"/>
                <a:cs typeface="Times New Roman"/>
              </a:rPr>
              <a:t> </a:t>
            </a:r>
            <a:r>
              <a:rPr sz="2300" spc="15" dirty="0">
                <a:latin typeface="Symbol"/>
                <a:cs typeface="Symbol"/>
              </a:rPr>
              <a:t>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29307" y="1721583"/>
            <a:ext cx="13970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5" dirty="0">
                <a:latin typeface="Symbol"/>
                <a:cs typeface="Symbol"/>
              </a:rPr>
              <a:t>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68302" y="1837380"/>
            <a:ext cx="579755" cy="4006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00" spc="20" dirty="0">
                <a:latin typeface="Times New Roman"/>
                <a:cs typeface="Times New Roman"/>
              </a:rPr>
              <a:t>1</a:t>
            </a:r>
            <a:r>
              <a:rPr sz="2300" spc="-500" dirty="0">
                <a:latin typeface="Times New Roman"/>
                <a:cs typeface="Times New Roman"/>
              </a:rPr>
              <a:t> </a:t>
            </a:r>
            <a:r>
              <a:rPr sz="2300" spc="20" dirty="0">
                <a:latin typeface="Symbol"/>
                <a:cs typeface="Symbol"/>
              </a:rPr>
              <a:t>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450" i="1" spc="-1000" dirty="0">
                <a:latin typeface="Symbol"/>
                <a:cs typeface="Symbol"/>
              </a:rPr>
              <a:t>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72367" y="1911053"/>
            <a:ext cx="13970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5" dirty="0">
                <a:latin typeface="Symbol"/>
                <a:cs typeface="Symbol"/>
              </a:rPr>
              <a:t>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29307" y="1911053"/>
            <a:ext cx="139700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300" spc="15" dirty="0">
                <a:latin typeface="Symbol"/>
                <a:cs typeface="Symbol"/>
              </a:rPr>
              <a:t></a:t>
            </a:r>
            <a:endParaRPr sz="23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4150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Calcolo </a:t>
            </a:r>
            <a:r>
              <a:rPr i="1" spc="-10" dirty="0">
                <a:latin typeface="Verdana"/>
                <a:cs typeface="Verdana"/>
              </a:rPr>
              <a:t>del </a:t>
            </a:r>
            <a:r>
              <a:rPr i="1" dirty="0">
                <a:latin typeface="Verdana"/>
                <a:cs typeface="Verdana"/>
              </a:rPr>
              <a:t>valore-p </a:t>
            </a:r>
            <a:r>
              <a:rPr i="1" spc="-5" dirty="0">
                <a:latin typeface="Verdana"/>
                <a:cs typeface="Verdana"/>
              </a:rPr>
              <a:t>mediante la </a:t>
            </a:r>
            <a:r>
              <a:rPr i="1" spc="-10" dirty="0">
                <a:latin typeface="Verdana"/>
                <a:cs typeface="Verdana"/>
              </a:rPr>
              <a:t>statistica  </a:t>
            </a:r>
            <a:r>
              <a:rPr i="1" spc="-5" dirty="0">
                <a:latin typeface="Verdana"/>
                <a:cs typeface="Verdana"/>
              </a:rPr>
              <a:t>F</a:t>
            </a:r>
            <a:r>
              <a:rPr spc="-5" dirty="0"/>
              <a:t>: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0700" y="1632330"/>
            <a:ext cx="356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0" dirty="0">
                <a:latin typeface="Verdana"/>
                <a:cs typeface="Verdana"/>
              </a:rPr>
              <a:t>/</a:t>
            </a:r>
            <a:r>
              <a:rPr sz="2400" i="1" dirty="0">
                <a:latin typeface="Verdana"/>
                <a:cs typeface="Verdana"/>
              </a:rPr>
              <a:t>q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1556131"/>
            <a:ext cx="7932420" cy="90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valore-</a:t>
            </a:r>
            <a:r>
              <a:rPr sz="2400" i="1" spc="-5" dirty="0">
                <a:latin typeface="Verdana"/>
                <a:cs typeface="Verdana"/>
              </a:rPr>
              <a:t>p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10" dirty="0">
                <a:latin typeface="Verdana"/>
                <a:cs typeface="Verdana"/>
              </a:rPr>
              <a:t>probabilità </a:t>
            </a:r>
            <a:r>
              <a:rPr sz="2400" spc="-5" dirty="0">
                <a:latin typeface="Verdana"/>
                <a:cs typeface="Verdana"/>
              </a:rPr>
              <a:t>nelle code della distribuzione  oltre la 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spc="-5" dirty="0">
                <a:latin typeface="Verdana"/>
                <a:cs typeface="Verdana"/>
              </a:rPr>
              <a:t>effettivamente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calcolata.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2882265"/>
            <a:ext cx="8583295" cy="28911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latin typeface="Verdana"/>
                <a:cs typeface="Verdana"/>
              </a:rPr>
              <a:t>Implementazione </a:t>
            </a:r>
            <a:r>
              <a:rPr sz="2400" b="1" dirty="0">
                <a:latin typeface="Verdana"/>
                <a:cs typeface="Verdana"/>
              </a:rPr>
              <a:t>in</a:t>
            </a:r>
            <a:r>
              <a:rPr sz="2400" b="1" spc="4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STATA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Verdana"/>
                <a:cs typeface="Verdana"/>
              </a:rPr>
              <a:t>Utilizzare </a:t>
            </a:r>
            <a:r>
              <a:rPr sz="2400" spc="-5" dirty="0">
                <a:latin typeface="Verdana"/>
                <a:cs typeface="Verdana"/>
              </a:rPr>
              <a:t>il comando </a:t>
            </a:r>
            <a:r>
              <a:rPr sz="2400" dirty="0">
                <a:latin typeface="Verdana"/>
                <a:cs typeface="Verdana"/>
              </a:rPr>
              <a:t>"test" </a:t>
            </a:r>
            <a:r>
              <a:rPr sz="2400" spc="-5" dirty="0">
                <a:latin typeface="Verdana"/>
                <a:cs typeface="Verdana"/>
              </a:rPr>
              <a:t>dopo la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regressione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tabLst>
                <a:tab pos="1655445" algn="l"/>
              </a:tabLst>
            </a:pPr>
            <a:r>
              <a:rPr sz="2400" i="1" spc="-5" dirty="0">
                <a:latin typeface="Verdana"/>
                <a:cs typeface="Verdana"/>
              </a:rPr>
              <a:t>Esempio:	</a:t>
            </a:r>
            <a:r>
              <a:rPr sz="2400" spc="-5" dirty="0">
                <a:latin typeface="Verdana"/>
                <a:cs typeface="Verdana"/>
              </a:rPr>
              <a:t>Verificare </a:t>
            </a:r>
            <a:r>
              <a:rPr sz="2400" spc="-10" dirty="0">
                <a:latin typeface="Verdana"/>
                <a:cs typeface="Verdana"/>
              </a:rPr>
              <a:t>l'ipotesi </a:t>
            </a:r>
            <a:r>
              <a:rPr sz="2400" spc="-5" dirty="0">
                <a:latin typeface="Verdana"/>
                <a:cs typeface="Verdana"/>
              </a:rPr>
              <a:t>congiunta </a:t>
            </a:r>
            <a:r>
              <a:rPr sz="2400" dirty="0">
                <a:latin typeface="Verdana"/>
                <a:cs typeface="Verdana"/>
              </a:rPr>
              <a:t>che i </a:t>
            </a:r>
            <a:r>
              <a:rPr sz="2400" spc="-5" dirty="0">
                <a:latin typeface="Verdana"/>
                <a:cs typeface="Verdana"/>
              </a:rPr>
              <a:t>coefficienti  di </a:t>
            </a:r>
            <a:r>
              <a:rPr sz="2400" i="1" dirty="0">
                <a:latin typeface="Verdana"/>
                <a:cs typeface="Verdana"/>
              </a:rPr>
              <a:t>STR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delle </a:t>
            </a:r>
            <a:r>
              <a:rPr sz="2400" dirty="0">
                <a:latin typeface="Verdana"/>
                <a:cs typeface="Verdana"/>
              </a:rPr>
              <a:t>spese </a:t>
            </a:r>
            <a:r>
              <a:rPr sz="2400" spc="-5" dirty="0">
                <a:latin typeface="Verdana"/>
                <a:cs typeface="Verdana"/>
              </a:rPr>
              <a:t>per studente </a:t>
            </a: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expn_stu</a:t>
            </a:r>
            <a:r>
              <a:rPr sz="2400" dirty="0">
                <a:latin typeface="Verdana"/>
                <a:cs typeface="Verdana"/>
              </a:rPr>
              <a:t>) </a:t>
            </a:r>
            <a:r>
              <a:rPr sz="2400" spc="-5" dirty="0">
                <a:latin typeface="Verdana"/>
                <a:cs typeface="Verdana"/>
              </a:rPr>
              <a:t>siano  </a:t>
            </a:r>
            <a:r>
              <a:rPr sz="2400" dirty="0">
                <a:latin typeface="Verdana"/>
                <a:cs typeface="Verdana"/>
              </a:rPr>
              <a:t>entrambi </a:t>
            </a:r>
            <a:r>
              <a:rPr sz="2400" spc="-5" dirty="0">
                <a:latin typeface="Verdana"/>
                <a:cs typeface="Verdana"/>
              </a:rPr>
              <a:t>zero,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fronte dell'alternativa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almeno  </a:t>
            </a:r>
            <a:r>
              <a:rPr sz="2400" dirty="0">
                <a:latin typeface="Verdana"/>
                <a:cs typeface="Verdana"/>
              </a:rPr>
              <a:t>uno </a:t>
            </a:r>
            <a:r>
              <a:rPr sz="2400" spc="-5" dirty="0">
                <a:latin typeface="Verdana"/>
                <a:cs typeface="Verdana"/>
              </a:rPr>
              <a:t>dei sia diverso da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zero.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5132" y="1545206"/>
            <a:ext cx="207645" cy="446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50" i="1" spc="-80" dirty="0">
                <a:latin typeface="Symbol"/>
                <a:cs typeface="Symbol"/>
              </a:rPr>
              <a:t></a:t>
            </a:r>
            <a:endParaRPr sz="27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5207" y="1523762"/>
            <a:ext cx="137795" cy="54737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350"/>
              </a:spcBef>
            </a:pPr>
            <a:r>
              <a:rPr sz="1500" spc="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500" i="1" spc="5" dirty="0">
                <a:latin typeface="Times New Roman"/>
                <a:cs typeface="Times New Roman"/>
              </a:rPr>
              <a:t>q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8301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Ulteriori informazioni </a:t>
            </a:r>
            <a:r>
              <a:rPr spc="-10" dirty="0"/>
              <a:t>sulla statistica</a:t>
            </a:r>
            <a:r>
              <a:rPr spc="240" dirty="0"/>
              <a:t> </a:t>
            </a:r>
            <a:r>
              <a:rPr i="1" dirty="0">
                <a:latin typeface="Verdana"/>
                <a:cs typeface="Verdana"/>
              </a:rPr>
              <a:t>F</a:t>
            </a:r>
            <a:r>
              <a:rPr dirty="0"/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056880" cy="4549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715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Esiste una formula </a:t>
            </a:r>
            <a:r>
              <a:rPr sz="2000" i="1" spc="-5" dirty="0">
                <a:latin typeface="Verdana"/>
                <a:cs typeface="Verdana"/>
              </a:rPr>
              <a:t>semplice per la </a:t>
            </a:r>
            <a:r>
              <a:rPr sz="2000" i="1" dirty="0">
                <a:latin typeface="Verdana"/>
                <a:cs typeface="Verdana"/>
              </a:rPr>
              <a:t>statistica F, valida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solo </a:t>
            </a:r>
            <a:r>
              <a:rPr sz="2000" i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 </a:t>
            </a:r>
            <a:r>
              <a:rPr sz="2000" i="1" spc="-5" dirty="0">
                <a:latin typeface="Verdana"/>
                <a:cs typeface="Verdana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condizinoi </a:t>
            </a:r>
            <a:r>
              <a:rPr sz="2000" i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 omoschedasticità</a:t>
            </a:r>
            <a:r>
              <a:rPr sz="2000" i="1" spc="-5" dirty="0">
                <a:latin typeface="Verdana"/>
                <a:cs typeface="Verdana"/>
              </a:rPr>
              <a:t> (perciò </a:t>
            </a:r>
            <a:r>
              <a:rPr sz="2000" i="1" dirty="0">
                <a:latin typeface="Verdana"/>
                <a:cs typeface="Verdana"/>
              </a:rPr>
              <a:t>non molto utile), che  </a:t>
            </a:r>
            <a:r>
              <a:rPr sz="2000" i="1" spc="-5" dirty="0">
                <a:latin typeface="Verdana"/>
                <a:cs typeface="Verdana"/>
              </a:rPr>
              <a:t>tuttavia può </a:t>
            </a:r>
            <a:r>
              <a:rPr sz="2000" i="1" dirty="0">
                <a:latin typeface="Verdana"/>
                <a:cs typeface="Verdana"/>
              </a:rPr>
              <a:t>aiutare a comprendere che cosa fa </a:t>
            </a:r>
            <a:r>
              <a:rPr sz="2000" i="1" spc="-5" dirty="0">
                <a:latin typeface="Verdana"/>
                <a:cs typeface="Verdana"/>
              </a:rPr>
              <a:t>la </a:t>
            </a:r>
            <a:r>
              <a:rPr sz="2000" i="1" dirty="0">
                <a:latin typeface="Verdana"/>
                <a:cs typeface="Verdana"/>
              </a:rPr>
              <a:t>statistica</a:t>
            </a:r>
            <a:r>
              <a:rPr sz="2000" i="1" spc="-2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F.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  <a:spcBef>
                <a:spcPts val="1700"/>
              </a:spcBef>
            </a:pPr>
            <a:r>
              <a:rPr sz="2000" b="1" spc="-5" dirty="0">
                <a:latin typeface="Verdana"/>
                <a:cs typeface="Verdana"/>
              </a:rPr>
              <a:t>La statistica </a:t>
            </a:r>
            <a:r>
              <a:rPr sz="2000" b="1" i="1" dirty="0">
                <a:latin typeface="Verdana"/>
                <a:cs typeface="Verdana"/>
              </a:rPr>
              <a:t>F </a:t>
            </a:r>
            <a:r>
              <a:rPr sz="2000" b="1" dirty="0">
                <a:latin typeface="Verdana"/>
                <a:cs typeface="Verdana"/>
              </a:rPr>
              <a:t>in </a:t>
            </a:r>
            <a:r>
              <a:rPr sz="2000" b="1" spc="-5" dirty="0">
                <a:latin typeface="Verdana"/>
                <a:cs typeface="Verdana"/>
              </a:rPr>
              <a:t>condizioni </a:t>
            </a:r>
            <a:r>
              <a:rPr sz="2000" b="1" dirty="0">
                <a:latin typeface="Verdana"/>
                <a:cs typeface="Verdana"/>
              </a:rPr>
              <a:t>di omoschedasticità</a:t>
            </a:r>
            <a:r>
              <a:rPr sz="2000" b="1" spc="-2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pura</a:t>
            </a:r>
            <a:endParaRPr sz="2000">
              <a:latin typeface="Verdana"/>
              <a:cs typeface="Verdana"/>
            </a:endParaRPr>
          </a:p>
          <a:p>
            <a:pPr marL="63500" marR="550545">
              <a:lnSpc>
                <a:spcPct val="100000"/>
              </a:lnSpc>
              <a:spcBef>
                <a:spcPts val="1705"/>
              </a:spcBef>
            </a:pPr>
            <a:r>
              <a:rPr sz="2000" spc="-5" dirty="0">
                <a:latin typeface="Verdana"/>
                <a:cs typeface="Verdana"/>
              </a:rPr>
              <a:t>Quando gli errori sono omoschedastici, </a:t>
            </a:r>
            <a:r>
              <a:rPr sz="2000" dirty="0">
                <a:latin typeface="Verdana"/>
                <a:cs typeface="Verdana"/>
              </a:rPr>
              <a:t>esiste una formula  </a:t>
            </a:r>
            <a:r>
              <a:rPr sz="2000" spc="-5" dirty="0">
                <a:latin typeface="Verdana"/>
                <a:cs typeface="Verdana"/>
              </a:rPr>
              <a:t>semplice per il calcolo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dirty="0">
                <a:latin typeface="Verdana"/>
                <a:cs typeface="Verdana"/>
              </a:rPr>
              <a:t>statistica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in presenza di  "omoschedasticità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pura":</a:t>
            </a:r>
            <a:endParaRPr sz="2000">
              <a:latin typeface="Verdana"/>
              <a:cs typeface="Verdana"/>
            </a:endParaRPr>
          </a:p>
          <a:p>
            <a:pPr marL="410845" marR="417830" indent="-347980">
              <a:lnSpc>
                <a:spcPct val="100000"/>
              </a:lnSpc>
              <a:spcBef>
                <a:spcPts val="169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Eseguire due regressioni, </a:t>
            </a:r>
            <a:r>
              <a:rPr sz="2000" dirty="0">
                <a:latin typeface="Verdana"/>
                <a:cs typeface="Verdana"/>
              </a:rPr>
              <a:t>una sotto </a:t>
            </a:r>
            <a:r>
              <a:rPr sz="2000" spc="-5" dirty="0">
                <a:latin typeface="Verdana"/>
                <a:cs typeface="Verdana"/>
              </a:rPr>
              <a:t>l'ipotesi nulla  (regressione "vincolata") </a:t>
            </a:r>
            <a:r>
              <a:rPr sz="2000" dirty="0">
                <a:latin typeface="Verdana"/>
                <a:cs typeface="Verdana"/>
              </a:rPr>
              <a:t>e una sotto </a:t>
            </a:r>
            <a:r>
              <a:rPr sz="2000" spc="-5" dirty="0">
                <a:latin typeface="Verdana"/>
                <a:cs typeface="Verdana"/>
              </a:rPr>
              <a:t>l'ipotesi alternativa  (regressione </a:t>
            </a:r>
            <a:r>
              <a:rPr sz="2000" dirty="0">
                <a:latin typeface="Verdana"/>
                <a:cs typeface="Verdana"/>
              </a:rPr>
              <a:t>"senza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vincolo").</a:t>
            </a:r>
            <a:endParaRPr sz="2000">
              <a:latin typeface="Verdana"/>
              <a:cs typeface="Verdana"/>
            </a:endParaRPr>
          </a:p>
          <a:p>
            <a:pPr marL="410845" marR="68580" indent="-347980">
              <a:lnSpc>
                <a:spcPct val="100000"/>
              </a:lnSpc>
              <a:spcBef>
                <a:spcPts val="1710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Confrontare gli adattamenti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regressioni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– se </a:t>
            </a:r>
            <a:r>
              <a:rPr sz="2000" spc="-5" dirty="0">
                <a:latin typeface="Verdana"/>
                <a:cs typeface="Verdana"/>
              </a:rPr>
              <a:t>il  modello </a:t>
            </a:r>
            <a:r>
              <a:rPr sz="2000" dirty="0">
                <a:latin typeface="Verdana"/>
                <a:cs typeface="Verdana"/>
              </a:rPr>
              <a:t>"non vincolato" si </a:t>
            </a:r>
            <a:r>
              <a:rPr sz="2000" spc="-5" dirty="0">
                <a:latin typeface="Verdana"/>
                <a:cs typeface="Verdana"/>
              </a:rPr>
              <a:t>adatta sufficientemente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meglio,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015" y="6069074"/>
            <a:ext cx="3148330" cy="57150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61315">
              <a:lnSpc>
                <a:spcPct val="100000"/>
              </a:lnSpc>
              <a:spcBef>
                <a:spcPts val="765"/>
              </a:spcBef>
            </a:pPr>
            <a:r>
              <a:rPr sz="2000" dirty="0">
                <a:latin typeface="Verdana"/>
                <a:cs typeface="Verdana"/>
              </a:rPr>
              <a:t>rifiutare </a:t>
            </a:r>
            <a:r>
              <a:rPr sz="2000" spc="-5" dirty="0">
                <a:latin typeface="Verdana"/>
                <a:cs typeface="Verdana"/>
              </a:rPr>
              <a:t>l'ipotesi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nulla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800" dirty="0">
                <a:latin typeface="Verdana"/>
                <a:cs typeface="Verdana"/>
              </a:rPr>
              <a:t>Copyright © 2012 Pearson </a:t>
            </a:r>
            <a:r>
              <a:rPr sz="800" spc="-5" dirty="0">
                <a:latin typeface="Verdana"/>
                <a:cs typeface="Verdana"/>
              </a:rPr>
              <a:t>Italia, Milano </a:t>
            </a:r>
            <a:r>
              <a:rPr sz="800" dirty="0">
                <a:latin typeface="Verdana"/>
                <a:cs typeface="Verdana"/>
              </a:rPr>
              <a:t>–</a:t>
            </a:r>
            <a:r>
              <a:rPr sz="800" spc="15" dirty="0">
                <a:latin typeface="Verdana"/>
                <a:cs typeface="Verdana"/>
              </a:rPr>
              <a:t> </a:t>
            </a:r>
            <a:r>
              <a:rPr sz="800" spc="-5" dirty="0">
                <a:latin typeface="Verdana"/>
                <a:cs typeface="Verdana"/>
              </a:rPr>
              <a:t>Torino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2706" y="6357620"/>
            <a:ext cx="4908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Verdana"/>
                <a:cs typeface="Verdana"/>
              </a:rPr>
              <a:t>7</a:t>
            </a:r>
            <a:r>
              <a:rPr sz="1400" b="1" spc="-5" dirty="0">
                <a:latin typeface="Verdana"/>
                <a:cs typeface="Verdana"/>
              </a:rPr>
              <a:t>-17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582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</a:t>
            </a:r>
            <a:r>
              <a:rPr spc="-5" dirty="0"/>
              <a:t>distribuzione</a:t>
            </a:r>
            <a:r>
              <a:rPr spc="15" dirty="0"/>
              <a:t> </a:t>
            </a:r>
            <a:r>
              <a:rPr i="1" spc="-5" dirty="0">
                <a:latin typeface="Verdana"/>
                <a:cs typeface="Verdana"/>
              </a:rPr>
              <a:t>F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0339" y="1630807"/>
            <a:ext cx="8646795" cy="2111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volte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riferimento alla regressione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parla di distribuzione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"</a:t>
            </a:r>
            <a:r>
              <a:rPr sz="2000" i="1" spc="-5" dirty="0">
                <a:latin typeface="Verdana"/>
                <a:cs typeface="Verdana"/>
              </a:rPr>
              <a:t>F</a:t>
            </a:r>
            <a:r>
              <a:rPr sz="2000" spc="-5" dirty="0">
                <a:latin typeface="Verdana"/>
                <a:cs typeface="Verdana"/>
              </a:rPr>
              <a:t>".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800" dirty="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le quattro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 per </a:t>
            </a:r>
            <a:r>
              <a:rPr sz="2000" spc="-10" dirty="0">
                <a:latin typeface="Verdana"/>
                <a:cs typeface="Verdana"/>
              </a:rPr>
              <a:t>la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</a:t>
            </a:r>
            <a:endParaRPr sz="2000" dirty="0">
              <a:latin typeface="Verdana"/>
              <a:cs typeface="Verdana"/>
            </a:endParaRPr>
          </a:p>
          <a:p>
            <a:pPr marL="41084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multipla valgono </a:t>
            </a:r>
            <a:r>
              <a:rPr sz="2000" b="1" i="1" dirty="0">
                <a:latin typeface="Verdana"/>
                <a:cs typeface="Verdana"/>
              </a:rPr>
              <a:t>e</a:t>
            </a:r>
            <a:r>
              <a:rPr sz="2000" b="1" i="1" spc="-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:</a:t>
            </a:r>
          </a:p>
          <a:p>
            <a:pPr marL="520700" indent="-457200">
              <a:lnSpc>
                <a:spcPct val="100000"/>
              </a:lnSpc>
              <a:spcBef>
                <a:spcPts val="490"/>
              </a:spcBef>
              <a:buAutoNum type="arabicPeriod" startAt="5"/>
              <a:tabLst>
                <a:tab pos="520065" algn="l"/>
                <a:tab pos="520700" algn="l"/>
              </a:tabLst>
            </a:pP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omoschedastico, </a:t>
            </a:r>
            <a:r>
              <a:rPr sz="2000" dirty="0">
                <a:latin typeface="Verdana"/>
                <a:cs typeface="Verdana"/>
              </a:rPr>
              <a:t>ossia var(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dirty="0">
                <a:latin typeface="Verdana"/>
                <a:cs typeface="Verdana"/>
              </a:rPr>
              <a:t>) non </a:t>
            </a:r>
            <a:r>
              <a:rPr sz="2000" spc="-5" dirty="0">
                <a:latin typeface="Verdana"/>
                <a:cs typeface="Verdana"/>
              </a:rPr>
              <a:t>dipende dalle</a:t>
            </a:r>
            <a:r>
              <a:rPr sz="2000" spc="-30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 dirty="0">
              <a:latin typeface="Verdana"/>
              <a:cs typeface="Verdana"/>
            </a:endParaRPr>
          </a:p>
          <a:p>
            <a:pPr marL="520700" indent="-457200">
              <a:lnSpc>
                <a:spcPct val="100000"/>
              </a:lnSpc>
              <a:spcBef>
                <a:spcPts val="505"/>
              </a:spcBef>
              <a:buAutoNum type="arabicPeriod" startAt="5"/>
              <a:tabLst>
                <a:tab pos="520065" algn="l"/>
                <a:tab pos="520700" algn="l"/>
              </a:tabLst>
            </a:pP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 err="1">
                <a:latin typeface="Verdana"/>
                <a:cs typeface="Verdana"/>
              </a:rPr>
              <a:t>normalmente</a:t>
            </a:r>
            <a:r>
              <a:rPr sz="2000" spc="-295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distribuiti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2607" y="4912590"/>
            <a:ext cx="121920" cy="257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i="1" spc="5" dirty="0">
                <a:latin typeface="Times New Roman"/>
                <a:cs typeface="Times New Roman"/>
              </a:rPr>
              <a:t>q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326516"/>
            <a:ext cx="8421370" cy="4937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778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Verdana"/>
                <a:cs typeface="Verdana"/>
              </a:rPr>
              <a:t>Specificazione </a:t>
            </a:r>
            <a:r>
              <a:rPr sz="2000" b="1" spc="-5" dirty="0">
                <a:latin typeface="Verdana"/>
                <a:cs typeface="Verdana"/>
              </a:rPr>
              <a:t>della regressione: </a:t>
            </a:r>
            <a:r>
              <a:rPr sz="2000" b="1" dirty="0">
                <a:latin typeface="Verdana"/>
                <a:cs typeface="Verdana"/>
              </a:rPr>
              <a:t>variabili </a:t>
            </a:r>
            <a:r>
              <a:rPr sz="2000" b="1" spc="-5" dirty="0">
                <a:latin typeface="Verdana"/>
                <a:cs typeface="Verdana"/>
              </a:rPr>
              <a:t>di interesse,  </a:t>
            </a:r>
            <a:r>
              <a:rPr sz="2000" b="1" dirty="0">
                <a:latin typeface="Verdana"/>
                <a:cs typeface="Verdana"/>
              </a:rPr>
              <a:t>variabili </a:t>
            </a:r>
            <a:r>
              <a:rPr sz="2000" b="1" spc="-5" dirty="0">
                <a:latin typeface="Verdana"/>
                <a:cs typeface="Verdana"/>
              </a:rPr>
              <a:t>di </a:t>
            </a:r>
            <a:r>
              <a:rPr sz="2000" b="1" dirty="0">
                <a:latin typeface="Verdana"/>
                <a:cs typeface="Verdana"/>
              </a:rPr>
              <a:t>controllo e indipendenza in media </a:t>
            </a:r>
            <a:r>
              <a:rPr sz="2000" b="1" dirty="0" err="1">
                <a:latin typeface="Verdana"/>
                <a:cs typeface="Verdana"/>
              </a:rPr>
              <a:t>condizionata</a:t>
            </a:r>
            <a:endParaRPr lang="it-IT" sz="2000" b="1" dirty="0">
              <a:latin typeface="Verdana"/>
              <a:cs typeface="Verdana"/>
            </a:endParaRPr>
          </a:p>
          <a:p>
            <a:pPr marL="50800" marR="17780">
              <a:lnSpc>
                <a:spcPct val="100000"/>
              </a:lnSpc>
              <a:spcBef>
                <a:spcPts val="100"/>
              </a:spcBef>
            </a:pPr>
            <a:endParaRPr sz="2500" dirty="0">
              <a:latin typeface="Verdana"/>
              <a:cs typeface="Verdana"/>
            </a:endParaRPr>
          </a:p>
          <a:p>
            <a:pPr marL="50800" marR="27241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Vogliamo </a:t>
            </a:r>
            <a:r>
              <a:rPr sz="2000" dirty="0">
                <a:latin typeface="Verdana"/>
                <a:cs typeface="Verdana"/>
              </a:rPr>
              <a:t>ottenere una stima non </a:t>
            </a:r>
            <a:r>
              <a:rPr sz="2000" spc="-5" dirty="0">
                <a:latin typeface="Verdana"/>
                <a:cs typeface="Verdana"/>
              </a:rPr>
              <a:t>distorta dell'effetto </a:t>
            </a:r>
            <a:r>
              <a:rPr sz="2000" dirty="0">
                <a:latin typeface="Verdana"/>
                <a:cs typeface="Verdana"/>
              </a:rPr>
              <a:t>sui  </a:t>
            </a:r>
            <a:r>
              <a:rPr sz="2000" spc="-5" dirty="0">
                <a:latin typeface="Verdana"/>
                <a:cs typeface="Verdana"/>
              </a:rPr>
              <a:t>punteggi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modifica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classe,  tenendo </a:t>
            </a:r>
            <a:r>
              <a:rPr sz="2000" dirty="0">
                <a:latin typeface="Verdana"/>
                <a:cs typeface="Verdana"/>
              </a:rPr>
              <a:t>costanti i fattori al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fuori </a:t>
            </a:r>
            <a:r>
              <a:rPr sz="2000" spc="-5" dirty="0">
                <a:latin typeface="Verdana"/>
                <a:cs typeface="Verdana"/>
              </a:rPr>
              <a:t>del controllo del consiglio  scolastico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opportunità </a:t>
            </a:r>
            <a:r>
              <a:rPr sz="2000" spc="-5" dirty="0">
                <a:latin typeface="Verdana"/>
                <a:cs typeface="Verdana"/>
              </a:rPr>
              <a:t>di apprendimento esterne (musei  </a:t>
            </a:r>
            <a:r>
              <a:rPr sz="2000" dirty="0">
                <a:latin typeface="Verdana"/>
                <a:cs typeface="Verdana"/>
              </a:rPr>
              <a:t>e così </a:t>
            </a:r>
            <a:r>
              <a:rPr sz="2000" spc="-5" dirty="0">
                <a:latin typeface="Verdana"/>
                <a:cs typeface="Verdana"/>
              </a:rPr>
              <a:t>via), coinvolgimento dei genitori nell'istruzione (letture </a:t>
            </a:r>
            <a:r>
              <a:rPr sz="2000" dirty="0">
                <a:latin typeface="Verdana"/>
                <a:cs typeface="Verdana"/>
              </a:rPr>
              <a:t>a  casa con </a:t>
            </a:r>
            <a:r>
              <a:rPr sz="2000" spc="-5" dirty="0">
                <a:latin typeface="Verdana"/>
                <a:cs typeface="Verdana"/>
              </a:rPr>
              <a:t>la madre?) </a:t>
            </a:r>
            <a:r>
              <a:rPr sz="2000" dirty="0">
                <a:latin typeface="Verdana"/>
                <a:cs typeface="Verdana"/>
              </a:rPr>
              <a:t>e così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via.</a:t>
            </a:r>
            <a:endParaRPr sz="2000" dirty="0">
              <a:latin typeface="Verdana"/>
              <a:cs typeface="Verdana"/>
            </a:endParaRPr>
          </a:p>
          <a:p>
            <a:pPr marL="50800" marR="478790">
              <a:lnSpc>
                <a:spcPct val="100000"/>
              </a:lnSpc>
              <a:spcBef>
                <a:spcPts val="1705"/>
              </a:spcBef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potessimo eseguire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esperimento, assegneremmo  </a:t>
            </a:r>
            <a:r>
              <a:rPr sz="2000" dirty="0">
                <a:latin typeface="Verdana"/>
                <a:cs typeface="Verdana"/>
              </a:rPr>
              <a:t>casualmente studenti (e </a:t>
            </a:r>
            <a:r>
              <a:rPr sz="2000" spc="-5" dirty="0">
                <a:latin typeface="Verdana"/>
                <a:cs typeface="Verdana"/>
              </a:rPr>
              <a:t>insegnanti)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classi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dimensione  diversa. Allora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sarebbe indipendente da tutti </a:t>
            </a:r>
            <a:r>
              <a:rPr sz="2000" dirty="0">
                <a:latin typeface="Verdana"/>
                <a:cs typeface="Verdana"/>
              </a:rPr>
              <a:t>i fattori che  </a:t>
            </a:r>
            <a:r>
              <a:rPr sz="2000" spc="-5" dirty="0">
                <a:latin typeface="Verdana"/>
                <a:cs typeface="Verdana"/>
              </a:rPr>
              <a:t>rientrano in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= 0 e </a:t>
            </a:r>
            <a:r>
              <a:rPr sz="2000" spc="-5" dirty="0">
                <a:latin typeface="Verdana"/>
                <a:cs typeface="Verdana"/>
              </a:rPr>
              <a:t>lo stimatore OLS </a:t>
            </a:r>
            <a:r>
              <a:rPr sz="2000" spc="-10" dirty="0">
                <a:latin typeface="Verdana"/>
                <a:cs typeface="Verdana"/>
              </a:rPr>
              <a:t>della  </a:t>
            </a:r>
            <a:r>
              <a:rPr sz="2000" dirty="0">
                <a:latin typeface="Verdana"/>
                <a:cs typeface="Verdana"/>
              </a:rPr>
              <a:t>pendenza </a:t>
            </a:r>
            <a:r>
              <a:rPr sz="2000" spc="-5" dirty="0">
                <a:latin typeface="Verdana"/>
                <a:cs typeface="Verdana"/>
              </a:rPr>
              <a:t>nella regressione di </a:t>
            </a:r>
            <a:r>
              <a:rPr sz="2000" i="1" spc="-5" dirty="0">
                <a:latin typeface="Verdana"/>
                <a:cs typeface="Verdana"/>
              </a:rPr>
              <a:t>TestScore</a:t>
            </a:r>
            <a:r>
              <a:rPr sz="1950" i="1" spc="-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sarebbe </a:t>
            </a:r>
            <a:r>
              <a:rPr sz="2000" spc="5" dirty="0">
                <a:latin typeface="Verdana"/>
                <a:cs typeface="Verdana"/>
              </a:rPr>
              <a:t>uno  </a:t>
            </a:r>
            <a:r>
              <a:rPr sz="2000" dirty="0">
                <a:latin typeface="Verdana"/>
                <a:cs typeface="Verdana"/>
              </a:rPr>
              <a:t>stimatore non </a:t>
            </a:r>
            <a:r>
              <a:rPr sz="2000" spc="-5" dirty="0">
                <a:latin typeface="Verdana"/>
                <a:cs typeface="Verdana"/>
              </a:rPr>
              <a:t>distorto dell'effetto </a:t>
            </a:r>
            <a:r>
              <a:rPr sz="2000" dirty="0">
                <a:latin typeface="Verdana"/>
                <a:cs typeface="Verdana"/>
              </a:rPr>
              <a:t>casuale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desiderato.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" y="641350"/>
            <a:ext cx="8439785" cy="450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" marR="764540" indent="-952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Con dati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sperimentali, tuttavia,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dipende </a:t>
            </a:r>
            <a:r>
              <a:rPr sz="2400" dirty="0">
                <a:latin typeface="Verdana"/>
                <a:cs typeface="Verdana"/>
              </a:rPr>
              <a:t>da  </a:t>
            </a:r>
            <a:r>
              <a:rPr sz="2400" spc="-5" dirty="0">
                <a:latin typeface="Verdana"/>
                <a:cs typeface="Verdana"/>
              </a:rPr>
              <a:t>fattori supplementari (musei, </a:t>
            </a:r>
            <a:r>
              <a:rPr sz="2400" spc="-10" dirty="0">
                <a:latin typeface="Verdana"/>
                <a:cs typeface="Verdana"/>
              </a:rPr>
              <a:t>coinvolgimento </a:t>
            </a:r>
            <a:r>
              <a:rPr sz="2400" spc="-5" dirty="0">
                <a:latin typeface="Verdana"/>
                <a:cs typeface="Verdana"/>
              </a:rPr>
              <a:t>dei  genitori, conoscenza dell'inglese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così</a:t>
            </a:r>
            <a:r>
              <a:rPr sz="2400" spc="1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via).</a:t>
            </a:r>
            <a:endParaRPr sz="2400">
              <a:latin typeface="Verdana"/>
              <a:cs typeface="Verdana"/>
            </a:endParaRPr>
          </a:p>
          <a:p>
            <a:pPr marL="449580" indent="-411480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400" dirty="0">
                <a:latin typeface="Verdana"/>
                <a:cs typeface="Verdana"/>
              </a:rPr>
              <a:t>Se potete </a:t>
            </a:r>
            <a:r>
              <a:rPr sz="2400" spc="-5" dirty="0">
                <a:latin typeface="Verdana"/>
                <a:cs typeface="Verdana"/>
              </a:rPr>
              <a:t>osservare </a:t>
            </a:r>
            <a:r>
              <a:rPr sz="2400" dirty="0">
                <a:latin typeface="Verdana"/>
                <a:cs typeface="Verdana"/>
              </a:rPr>
              <a:t>questi fattori (per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esempio</a:t>
            </a:r>
            <a:endParaRPr sz="2400">
              <a:latin typeface="Verdana"/>
              <a:cs typeface="Verdana"/>
            </a:endParaRPr>
          </a:p>
          <a:p>
            <a:pPr marL="449580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), includeteli nella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regressione.</a:t>
            </a:r>
            <a:endParaRPr sz="2400">
              <a:latin typeface="Verdana"/>
              <a:cs typeface="Verdana"/>
            </a:endParaRPr>
          </a:p>
          <a:p>
            <a:pPr marL="449580" marR="30480" indent="-411480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400" dirty="0">
                <a:latin typeface="Verdana"/>
                <a:cs typeface="Verdana"/>
              </a:rPr>
              <a:t>Ma </a:t>
            </a:r>
            <a:r>
              <a:rPr sz="2400" spc="-10" dirty="0">
                <a:latin typeface="Verdana"/>
                <a:cs typeface="Verdana"/>
              </a:rPr>
              <a:t>solitamente </a:t>
            </a:r>
            <a:r>
              <a:rPr sz="2400" dirty="0">
                <a:latin typeface="Verdana"/>
                <a:cs typeface="Verdana"/>
              </a:rPr>
              <a:t>non siete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grado di osservare tutti  </a:t>
            </a:r>
            <a:r>
              <a:rPr sz="2400" dirty="0">
                <a:latin typeface="Verdana"/>
                <a:cs typeface="Verdana"/>
              </a:rPr>
              <a:t>questi fattori omessi (per esempio </a:t>
            </a:r>
            <a:r>
              <a:rPr sz="2400" spc="-10" dirty="0">
                <a:latin typeface="Verdana"/>
                <a:cs typeface="Verdana"/>
              </a:rPr>
              <a:t>il  </a:t>
            </a:r>
            <a:r>
              <a:rPr sz="2400" spc="-5" dirty="0">
                <a:latin typeface="Verdana"/>
                <a:cs typeface="Verdana"/>
              </a:rPr>
              <a:t>coinvolgimento dei </a:t>
            </a:r>
            <a:r>
              <a:rPr sz="2400" spc="-10" dirty="0">
                <a:latin typeface="Verdana"/>
                <a:cs typeface="Verdana"/>
              </a:rPr>
              <a:t>genitori </a:t>
            </a:r>
            <a:r>
              <a:rPr sz="2400" dirty="0">
                <a:latin typeface="Verdana"/>
                <a:cs typeface="Verdana"/>
              </a:rPr>
              <a:t>nei </a:t>
            </a:r>
            <a:r>
              <a:rPr sz="2400" spc="-5" dirty="0">
                <a:latin typeface="Verdana"/>
                <a:cs typeface="Verdana"/>
              </a:rPr>
              <a:t>compiti 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casa).</a:t>
            </a:r>
            <a:endParaRPr sz="2400">
              <a:latin typeface="Verdana"/>
              <a:cs typeface="Verdana"/>
            </a:endParaRPr>
          </a:p>
          <a:p>
            <a:pPr marL="449580" marR="447040">
              <a:lnSpc>
                <a:spcPct val="100000"/>
              </a:lnSpc>
            </a:pPr>
            <a:r>
              <a:rPr sz="2400" b="1" i="1" dirty="0">
                <a:latin typeface="Verdana"/>
                <a:cs typeface="Verdana"/>
              </a:rPr>
              <a:t>In </a:t>
            </a:r>
            <a:r>
              <a:rPr sz="2400" b="1" i="1" spc="-5" dirty="0">
                <a:latin typeface="Verdana"/>
                <a:cs typeface="Verdana"/>
              </a:rPr>
              <a:t>questo </a:t>
            </a:r>
            <a:r>
              <a:rPr sz="2400" b="1" i="1" dirty="0">
                <a:latin typeface="Verdana"/>
                <a:cs typeface="Verdana"/>
              </a:rPr>
              <a:t>caso </a:t>
            </a:r>
            <a:r>
              <a:rPr sz="2400" b="1" i="1" spc="-5" dirty="0">
                <a:latin typeface="Verdana"/>
                <a:cs typeface="Verdana"/>
              </a:rPr>
              <a:t>potete includere "variabili di  controllo" </a:t>
            </a:r>
            <a:r>
              <a:rPr sz="2400" b="1" i="1" dirty="0">
                <a:latin typeface="Verdana"/>
                <a:cs typeface="Verdana"/>
              </a:rPr>
              <a:t>correlate a </a:t>
            </a:r>
            <a:r>
              <a:rPr sz="2400" b="1" i="1" spc="-5" dirty="0">
                <a:latin typeface="Verdana"/>
                <a:cs typeface="Verdana"/>
              </a:rPr>
              <a:t>questi fattori </a:t>
            </a:r>
            <a:r>
              <a:rPr sz="2400" b="1" i="1" dirty="0">
                <a:latin typeface="Verdana"/>
                <a:cs typeface="Verdana"/>
              </a:rPr>
              <a:t>causali  omessi, </a:t>
            </a:r>
            <a:r>
              <a:rPr sz="2400" b="1" i="1" spc="5" dirty="0">
                <a:latin typeface="Verdana"/>
                <a:cs typeface="Verdana"/>
              </a:rPr>
              <a:t>ma </a:t>
            </a:r>
            <a:r>
              <a:rPr sz="2400" b="1" i="1" spc="-5" dirty="0">
                <a:latin typeface="Verdana"/>
                <a:cs typeface="Verdana"/>
              </a:rPr>
              <a:t>che di </a:t>
            </a:r>
            <a:r>
              <a:rPr sz="2400" b="1" i="1" dirty="0">
                <a:latin typeface="Verdana"/>
                <a:cs typeface="Verdana"/>
              </a:rPr>
              <a:t>per sé </a:t>
            </a:r>
            <a:r>
              <a:rPr sz="2400" b="1" i="1" spc="-5" dirty="0">
                <a:latin typeface="Verdana"/>
                <a:cs typeface="Verdana"/>
              </a:rPr>
              <a:t>non </a:t>
            </a:r>
            <a:r>
              <a:rPr sz="2400" b="1" i="1" dirty="0">
                <a:latin typeface="Verdana"/>
                <a:cs typeface="Verdana"/>
              </a:rPr>
              <a:t>sono</a:t>
            </a:r>
            <a:r>
              <a:rPr sz="2400" b="1" i="1" spc="-5" dirty="0">
                <a:latin typeface="Verdana"/>
                <a:cs typeface="Verdana"/>
              </a:rPr>
              <a:t> causali</a:t>
            </a:r>
            <a:r>
              <a:rPr sz="2400" i="1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58521"/>
            <a:ext cx="8133715" cy="3432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9466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Variabili di </a:t>
            </a:r>
            <a:r>
              <a:rPr sz="2800" b="1" spc="-10" dirty="0">
                <a:latin typeface="Verdana"/>
                <a:cs typeface="Verdana"/>
              </a:rPr>
              <a:t>controllo </a:t>
            </a:r>
            <a:r>
              <a:rPr sz="2800" b="1" spc="-5" dirty="0">
                <a:latin typeface="Verdana"/>
                <a:cs typeface="Verdana"/>
              </a:rPr>
              <a:t>nella </a:t>
            </a:r>
            <a:r>
              <a:rPr sz="2800" b="1" spc="-10" dirty="0">
                <a:latin typeface="Verdana"/>
                <a:cs typeface="Verdana"/>
              </a:rPr>
              <a:t>regressione  multipla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Verdana"/>
              <a:cs typeface="Verdana"/>
            </a:endParaRPr>
          </a:p>
          <a:p>
            <a:pPr marL="21590" marR="5080" indent="-952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Verdana"/>
                <a:cs typeface="Verdana"/>
              </a:rPr>
              <a:t>Una </a:t>
            </a:r>
            <a:r>
              <a:rPr sz="2800" b="1" spc="-5" dirty="0">
                <a:latin typeface="Verdana"/>
                <a:cs typeface="Verdana"/>
              </a:rPr>
              <a:t>variabile di </a:t>
            </a:r>
            <a:r>
              <a:rPr sz="2800" b="1" spc="-10" dirty="0">
                <a:latin typeface="Verdana"/>
                <a:cs typeface="Verdana"/>
              </a:rPr>
              <a:t>controllo </a:t>
            </a:r>
            <a:r>
              <a:rPr sz="2800" b="1" i="1" spc="-5" dirty="0">
                <a:latin typeface="Verdana"/>
                <a:cs typeface="Verdana"/>
              </a:rPr>
              <a:t>W </a:t>
            </a:r>
            <a:r>
              <a:rPr sz="2800" spc="-5" dirty="0">
                <a:latin typeface="Verdana"/>
                <a:cs typeface="Verdana"/>
              </a:rPr>
              <a:t>è </a:t>
            </a:r>
            <a:r>
              <a:rPr sz="2800" spc="-10" dirty="0">
                <a:latin typeface="Verdana"/>
                <a:cs typeface="Verdana"/>
              </a:rPr>
              <a:t>una  </a:t>
            </a:r>
            <a:r>
              <a:rPr sz="2800" spc="-5" dirty="0">
                <a:latin typeface="Verdana"/>
                <a:cs typeface="Verdana"/>
              </a:rPr>
              <a:t>variabile </a:t>
            </a:r>
            <a:r>
              <a:rPr sz="2800" spc="-10" dirty="0">
                <a:latin typeface="Verdana"/>
                <a:cs typeface="Verdana"/>
              </a:rPr>
              <a:t>correlata </a:t>
            </a:r>
            <a:r>
              <a:rPr sz="2800" spc="-5" dirty="0">
                <a:latin typeface="Verdana"/>
                <a:cs typeface="Verdana"/>
              </a:rPr>
              <a:t>e </a:t>
            </a:r>
            <a:r>
              <a:rPr sz="2800" spc="-10" dirty="0">
                <a:latin typeface="Verdana"/>
                <a:cs typeface="Verdana"/>
              </a:rPr>
              <a:t>che controlla per </a:t>
            </a:r>
            <a:r>
              <a:rPr sz="2800" spc="-5" dirty="0">
                <a:latin typeface="Verdana"/>
                <a:cs typeface="Verdana"/>
              </a:rPr>
              <a:t>un  fattore </a:t>
            </a:r>
            <a:r>
              <a:rPr sz="2800" spc="-10" dirty="0">
                <a:latin typeface="Verdana"/>
                <a:cs typeface="Verdana"/>
              </a:rPr>
              <a:t>causale </a:t>
            </a:r>
            <a:r>
              <a:rPr sz="2800" spc="-5" dirty="0">
                <a:latin typeface="Verdana"/>
                <a:cs typeface="Verdana"/>
              </a:rPr>
              <a:t>omesso </a:t>
            </a:r>
            <a:r>
              <a:rPr sz="2800" spc="-10" dirty="0">
                <a:latin typeface="Verdana"/>
                <a:cs typeface="Verdana"/>
              </a:rPr>
              <a:t>nella regressione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i="1" spc="-5" dirty="0">
                <a:latin typeface="Verdana"/>
                <a:cs typeface="Verdana"/>
              </a:rPr>
              <a:t>Y  </a:t>
            </a:r>
            <a:r>
              <a:rPr sz="2800" spc="-5" dirty="0">
                <a:latin typeface="Verdana"/>
                <a:cs typeface="Verdana"/>
              </a:rPr>
              <a:t>su </a:t>
            </a:r>
            <a:r>
              <a:rPr sz="2800" i="1" spc="-5" dirty="0">
                <a:latin typeface="Verdana"/>
                <a:cs typeface="Verdana"/>
              </a:rPr>
              <a:t>X</a:t>
            </a:r>
            <a:r>
              <a:rPr sz="2800" spc="-5" dirty="0">
                <a:latin typeface="Verdana"/>
                <a:cs typeface="Verdana"/>
              </a:rPr>
              <a:t>, ma </a:t>
            </a:r>
            <a:r>
              <a:rPr sz="2800" spc="-10" dirty="0">
                <a:latin typeface="Verdana"/>
                <a:cs typeface="Verdana"/>
              </a:rPr>
              <a:t>che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per </a:t>
            </a:r>
            <a:r>
              <a:rPr sz="2800" spc="-5" dirty="0">
                <a:latin typeface="Verdana"/>
                <a:cs typeface="Verdana"/>
              </a:rPr>
              <a:t>sé </a:t>
            </a:r>
            <a:r>
              <a:rPr sz="2800" spc="-10" dirty="0">
                <a:latin typeface="Verdana"/>
                <a:cs typeface="Verdana"/>
              </a:rPr>
              <a:t>non </a:t>
            </a:r>
            <a:r>
              <a:rPr sz="2800" spc="-5" dirty="0">
                <a:latin typeface="Verdana"/>
                <a:cs typeface="Verdana"/>
              </a:rPr>
              <a:t>ha un effetto  </a:t>
            </a:r>
            <a:r>
              <a:rPr sz="2800" spc="-10" dirty="0">
                <a:latin typeface="Verdana"/>
                <a:cs typeface="Verdana"/>
              </a:rPr>
              <a:t>causale </a:t>
            </a:r>
            <a:r>
              <a:rPr sz="2800" spc="-5" dirty="0">
                <a:latin typeface="Verdana"/>
                <a:cs typeface="Verdana"/>
              </a:rPr>
              <a:t>su</a:t>
            </a:r>
            <a:r>
              <a:rPr sz="2800" spc="60" dirty="0">
                <a:latin typeface="Verdana"/>
                <a:cs typeface="Verdana"/>
              </a:rPr>
              <a:t> </a:t>
            </a:r>
            <a:r>
              <a:rPr sz="2800" i="1" spc="-5" dirty="0">
                <a:latin typeface="Verdana"/>
                <a:cs typeface="Verdana"/>
              </a:rPr>
              <a:t>Y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18225" y="165012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Variabili di </a:t>
            </a:r>
            <a:r>
              <a:rPr spc="-10" dirty="0"/>
              <a:t>controllo: un esempio dai dati  </a:t>
            </a:r>
            <a:r>
              <a:rPr spc="-5" dirty="0"/>
              <a:t>dei </a:t>
            </a:r>
            <a:r>
              <a:rPr spc="-10" dirty="0"/>
              <a:t>punteggi </a:t>
            </a:r>
            <a:r>
              <a:rPr spc="-5" dirty="0"/>
              <a:t>nei test della</a:t>
            </a:r>
            <a:r>
              <a:rPr spc="114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8704" y="1503166"/>
            <a:ext cx="8457565" cy="386524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664335" marR="140335" indent="-1588770">
              <a:lnSpc>
                <a:spcPct val="109100"/>
              </a:lnSpc>
              <a:spcBef>
                <a:spcPts val="225"/>
              </a:spcBef>
              <a:tabLst>
                <a:tab pos="1362710" algn="l"/>
                <a:tab pos="2649855" algn="l"/>
                <a:tab pos="3942079" algn="l"/>
                <a:tab pos="6109335" algn="l"/>
              </a:tabLst>
            </a:pPr>
            <a:r>
              <a:rPr sz="3375" i="1" spc="30" baseline="3703" dirty="0">
                <a:latin typeface="Times New Roman"/>
                <a:cs typeface="Times New Roman"/>
              </a:rPr>
              <a:t>TestScore	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spc="-5" dirty="0">
                <a:latin typeface="Verdana"/>
                <a:cs typeface="Verdana"/>
              </a:rPr>
              <a:t>700,2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1,00</a:t>
            </a:r>
            <a:r>
              <a:rPr sz="1800" i="1" spc="-5" dirty="0">
                <a:latin typeface="Verdana"/>
                <a:cs typeface="Verdana"/>
              </a:rPr>
              <a:t>STR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0,122</a:t>
            </a:r>
            <a:r>
              <a:rPr sz="1800" i="1" spc="-5" dirty="0">
                <a:latin typeface="Verdana"/>
                <a:cs typeface="Verdana"/>
              </a:rPr>
              <a:t>PctEL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0,547</a:t>
            </a:r>
            <a:r>
              <a:rPr sz="1800" i="1" spc="-5" dirty="0">
                <a:latin typeface="Verdana"/>
                <a:cs typeface="Verdana"/>
              </a:rPr>
              <a:t>LchPct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3900" i="1" spc="112" baseline="-4273" dirty="0">
                <a:latin typeface="Times New Roman"/>
                <a:cs typeface="Times New Roman"/>
              </a:rPr>
              <a:t>R</a:t>
            </a:r>
            <a:r>
              <a:rPr sz="2250" spc="112" baseline="37037" dirty="0">
                <a:latin typeface="Times New Roman"/>
                <a:cs typeface="Times New Roman"/>
              </a:rPr>
              <a:t>2 </a:t>
            </a:r>
            <a:r>
              <a:rPr sz="1800" spc="-5" dirty="0">
                <a:latin typeface="Verdana"/>
                <a:cs typeface="Verdana"/>
              </a:rPr>
              <a:t>=0,773  (5,6)	(0,27)	(0,033)	(0,024)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Verdana"/>
              <a:cs typeface="Verdana"/>
            </a:endParaRPr>
          </a:p>
          <a:p>
            <a:pPr marL="20701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PctEL </a:t>
            </a:r>
            <a:r>
              <a:rPr sz="2000" i="1" spc="5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percentuale </a:t>
            </a:r>
            <a:r>
              <a:rPr sz="2000" dirty="0">
                <a:latin typeface="Verdana"/>
                <a:cs typeface="Verdana"/>
              </a:rPr>
              <a:t>di studenti non di </a:t>
            </a:r>
            <a:r>
              <a:rPr sz="2000" spc="-5" dirty="0">
                <a:latin typeface="Verdana"/>
                <a:cs typeface="Verdana"/>
              </a:rPr>
              <a:t>madrelingua nel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distretto</a:t>
            </a:r>
            <a:endParaRPr sz="2000">
              <a:latin typeface="Verdana"/>
              <a:cs typeface="Verdana"/>
            </a:endParaRPr>
          </a:p>
          <a:p>
            <a:pPr marL="207010" marR="637540">
              <a:lnSpc>
                <a:spcPct val="100000"/>
              </a:lnSpc>
              <a:spcBef>
                <a:spcPts val="495"/>
              </a:spcBef>
            </a:pPr>
            <a:r>
              <a:rPr sz="2000" i="1" dirty="0">
                <a:latin typeface="Verdana"/>
                <a:cs typeface="Verdana"/>
              </a:rPr>
              <a:t>LchPct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percentuali di </a:t>
            </a:r>
            <a:r>
              <a:rPr sz="2000" dirty="0">
                <a:latin typeface="Verdana"/>
                <a:cs typeface="Verdana"/>
              </a:rPr>
              <a:t>studenti che </a:t>
            </a:r>
            <a:r>
              <a:rPr sz="2000" spc="-5" dirty="0">
                <a:latin typeface="Verdana"/>
                <a:cs typeface="Verdana"/>
              </a:rPr>
              <a:t>ricevono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pasto  gratuito/sovvenzionato (ne </a:t>
            </a:r>
            <a:r>
              <a:rPr sz="2000" dirty="0">
                <a:latin typeface="Verdana"/>
                <a:cs typeface="Verdana"/>
              </a:rPr>
              <a:t>hanno </a:t>
            </a:r>
            <a:r>
              <a:rPr sz="2000" spc="-10" dirty="0">
                <a:latin typeface="Verdana"/>
                <a:cs typeface="Verdana"/>
              </a:rPr>
              <a:t>diritto </a:t>
            </a:r>
            <a:r>
              <a:rPr sz="2000" spc="-5" dirty="0">
                <a:latin typeface="Verdana"/>
                <a:cs typeface="Verdana"/>
              </a:rPr>
              <a:t>solo gli </a:t>
            </a:r>
            <a:r>
              <a:rPr sz="2000" dirty="0">
                <a:latin typeface="Verdana"/>
                <a:cs typeface="Verdana"/>
              </a:rPr>
              <a:t>studenti </a:t>
            </a:r>
            <a:r>
              <a:rPr sz="2000" spc="-5" dirty="0">
                <a:latin typeface="Verdana"/>
                <a:cs typeface="Verdana"/>
              </a:rPr>
              <a:t>di  famiglie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reddito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basso)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Verdana"/>
              <a:cs typeface="Verdana"/>
            </a:endParaRPr>
          </a:p>
          <a:p>
            <a:pPr marL="545465" indent="-339090">
              <a:lnSpc>
                <a:spcPct val="100000"/>
              </a:lnSpc>
              <a:buFont typeface="Arial"/>
              <a:buChar char="•"/>
              <a:tabLst>
                <a:tab pos="545465" algn="l"/>
                <a:tab pos="546100" algn="l"/>
              </a:tabLst>
            </a:pPr>
            <a:r>
              <a:rPr sz="2000" spc="-5" dirty="0">
                <a:latin typeface="Verdana"/>
                <a:cs typeface="Verdana"/>
              </a:rPr>
              <a:t>Quale variabile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variabile di interesse?</a:t>
            </a:r>
            <a:endParaRPr sz="2000">
              <a:latin typeface="Verdana"/>
              <a:cs typeface="Verdana"/>
            </a:endParaRPr>
          </a:p>
          <a:p>
            <a:pPr marL="545465" marR="128905" indent="-338455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545465" algn="l"/>
                <a:tab pos="546100" algn="l"/>
                <a:tab pos="1729739" algn="l"/>
              </a:tabLst>
            </a:pPr>
            <a:r>
              <a:rPr sz="2000" spc="-5" dirty="0">
                <a:latin typeface="Verdana"/>
                <a:cs typeface="Verdana"/>
              </a:rPr>
              <a:t>Quali variabili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variabili di controllo? Ci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componenti  causali?	</a:t>
            </a:r>
            <a:r>
              <a:rPr sz="2000" dirty="0">
                <a:latin typeface="Verdana"/>
                <a:cs typeface="Verdana"/>
              </a:rPr>
              <a:t>Che cosa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controllano?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Esempio </a:t>
            </a:r>
            <a:r>
              <a:rPr spc="-5" dirty="0"/>
              <a:t>di variabili di </a:t>
            </a:r>
            <a:r>
              <a:rPr spc="-10" dirty="0"/>
              <a:t>controllo  (continua)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713230">
              <a:lnSpc>
                <a:spcPct val="100000"/>
              </a:lnSpc>
              <a:spcBef>
                <a:spcPts val="540"/>
              </a:spcBef>
              <a:tabLst>
                <a:tab pos="2779395" algn="l"/>
                <a:tab pos="4152900" algn="l"/>
                <a:tab pos="5995670" algn="l"/>
              </a:tabLst>
            </a:pPr>
            <a:r>
              <a:rPr spc="-5" dirty="0"/>
              <a:t>(5,6)	(0,27)	(0,033)	(0,024)</a:t>
            </a:r>
          </a:p>
          <a:p>
            <a:pPr marL="360045" indent="-347980">
              <a:lnSpc>
                <a:spcPct val="100000"/>
              </a:lnSpc>
              <a:spcBef>
                <a:spcPts val="495"/>
              </a:spcBef>
              <a:buFont typeface="Verdana"/>
              <a:buChar char="•"/>
              <a:tabLst>
                <a:tab pos="360045" algn="l"/>
                <a:tab pos="360680" algn="l"/>
              </a:tabLst>
            </a:pP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/>
              <a:t>è </a:t>
            </a:r>
            <a:r>
              <a:rPr sz="2000" spc="-5" dirty="0"/>
              <a:t>la variabile di</a:t>
            </a:r>
            <a:r>
              <a:rPr sz="2000" spc="-25" dirty="0"/>
              <a:t> </a:t>
            </a:r>
            <a:r>
              <a:rPr sz="2000" spc="-5" dirty="0"/>
              <a:t>interesse</a:t>
            </a:r>
            <a:endParaRPr sz="2000" dirty="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505"/>
              </a:spcBef>
              <a:buFont typeface="Verdana"/>
              <a:buChar char="•"/>
              <a:tabLst>
                <a:tab pos="360045" algn="l"/>
                <a:tab pos="360680" algn="l"/>
                <a:tab pos="2555240" algn="l"/>
              </a:tabLst>
            </a:pPr>
            <a:r>
              <a:rPr sz="2000" i="1" dirty="0">
                <a:latin typeface="Verdana"/>
                <a:cs typeface="Verdana"/>
              </a:rPr>
              <a:t>PctEL </a:t>
            </a:r>
            <a:r>
              <a:rPr sz="2000" spc="-5" dirty="0"/>
              <a:t>probabilmente </a:t>
            </a:r>
            <a:r>
              <a:rPr sz="2000" dirty="0"/>
              <a:t>ha un effetto causale </a:t>
            </a:r>
            <a:r>
              <a:rPr sz="2000" spc="-5" dirty="0"/>
              <a:t>diretto (la </a:t>
            </a:r>
            <a:r>
              <a:rPr sz="2000" dirty="0"/>
              <a:t>scuola è  </a:t>
            </a:r>
            <a:r>
              <a:rPr sz="2000" spc="-5" dirty="0"/>
              <a:t>più difficile per </a:t>
            </a:r>
            <a:r>
              <a:rPr sz="2000" dirty="0"/>
              <a:t>chi non è </a:t>
            </a:r>
            <a:r>
              <a:rPr sz="2000" spc="-5" dirty="0"/>
              <a:t>di madrelingua!). </a:t>
            </a:r>
            <a:r>
              <a:rPr sz="2000" dirty="0"/>
              <a:t>Ma è anche una  </a:t>
            </a:r>
            <a:r>
              <a:rPr sz="2000" spc="-5" dirty="0"/>
              <a:t>variabile di controllo: le comunità di immigranti tendono </a:t>
            </a:r>
            <a:r>
              <a:rPr sz="2000" dirty="0"/>
              <a:t>a  </a:t>
            </a:r>
            <a:r>
              <a:rPr sz="2000" spc="-5" dirty="0"/>
              <a:t>essere </a:t>
            </a:r>
            <a:r>
              <a:rPr sz="2000" dirty="0"/>
              <a:t>meno benestanti e spesso hanno minori opportunità</a:t>
            </a:r>
            <a:r>
              <a:rPr sz="2000" spc="-190" dirty="0"/>
              <a:t> </a:t>
            </a:r>
            <a:r>
              <a:rPr sz="2000" spc="-5" dirty="0"/>
              <a:t>di  apprendimento </a:t>
            </a:r>
            <a:r>
              <a:rPr sz="2000" dirty="0"/>
              <a:t>esterno e </a:t>
            </a:r>
            <a:r>
              <a:rPr sz="2000" i="1" dirty="0">
                <a:latin typeface="Verdana"/>
                <a:cs typeface="Verdana"/>
              </a:rPr>
              <a:t>PctEL </a:t>
            </a:r>
            <a:r>
              <a:rPr sz="2000" dirty="0"/>
              <a:t>è </a:t>
            </a:r>
            <a:r>
              <a:rPr sz="2000" spc="-5" dirty="0"/>
              <a:t>correlata </a:t>
            </a:r>
            <a:r>
              <a:rPr sz="2000" dirty="0"/>
              <a:t>a </a:t>
            </a:r>
            <a:r>
              <a:rPr sz="2000" spc="-5" dirty="0"/>
              <a:t>tali variabili  </a:t>
            </a:r>
            <a:r>
              <a:rPr sz="2000" dirty="0"/>
              <a:t>causali</a:t>
            </a:r>
            <a:r>
              <a:rPr sz="2000" spc="-20" dirty="0"/>
              <a:t> </a:t>
            </a:r>
            <a:r>
              <a:rPr sz="2000" spc="-5" dirty="0"/>
              <a:t>omesse.	</a:t>
            </a:r>
            <a:r>
              <a:rPr sz="2000" i="1" dirty="0">
                <a:latin typeface="Verdana"/>
                <a:cs typeface="Verdana"/>
              </a:rPr>
              <a:t>PctEL è sia una </a:t>
            </a:r>
            <a:r>
              <a:rPr sz="2000" i="1" spc="-5" dirty="0">
                <a:latin typeface="Verdana"/>
                <a:cs typeface="Verdana"/>
              </a:rPr>
              <a:t>variabile </a:t>
            </a:r>
            <a:r>
              <a:rPr sz="2000" i="1" dirty="0">
                <a:latin typeface="Verdana"/>
                <a:cs typeface="Verdana"/>
              </a:rPr>
              <a:t>causale sia una  </a:t>
            </a:r>
            <a:r>
              <a:rPr sz="2000" i="1" spc="-5" dirty="0">
                <a:latin typeface="Verdana"/>
                <a:cs typeface="Verdana"/>
              </a:rPr>
              <a:t>variabile di</a:t>
            </a:r>
            <a:r>
              <a:rPr sz="2000" i="1" spc="-1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controllo.</a:t>
            </a:r>
            <a:endParaRPr sz="2000" dirty="0">
              <a:latin typeface="Verdana"/>
              <a:cs typeface="Verdana"/>
            </a:endParaRPr>
          </a:p>
          <a:p>
            <a:pPr marL="360045" marR="67945" indent="-347980">
              <a:lnSpc>
                <a:spcPct val="100000"/>
              </a:lnSpc>
              <a:spcBef>
                <a:spcPts val="509"/>
              </a:spcBef>
              <a:buFont typeface="Verdana"/>
              <a:buChar char="•"/>
              <a:tabLst>
                <a:tab pos="360045" algn="l"/>
                <a:tab pos="360680" algn="l"/>
              </a:tabLst>
            </a:pPr>
            <a:r>
              <a:rPr sz="2000" i="1" dirty="0">
                <a:latin typeface="Verdana"/>
                <a:cs typeface="Verdana"/>
              </a:rPr>
              <a:t>LchPct </a:t>
            </a:r>
            <a:r>
              <a:rPr sz="2000" spc="-5" dirty="0"/>
              <a:t>potrebbe </a:t>
            </a:r>
            <a:r>
              <a:rPr sz="2000" dirty="0"/>
              <a:t>avere un effetto causale </a:t>
            </a:r>
            <a:r>
              <a:rPr sz="2000" spc="-5" dirty="0"/>
              <a:t>(consumare il</a:t>
            </a:r>
            <a:r>
              <a:rPr sz="2000" spc="-220" dirty="0"/>
              <a:t> </a:t>
            </a:r>
            <a:r>
              <a:rPr sz="2000" spc="-5" dirty="0"/>
              <a:t>pasto  </a:t>
            </a:r>
            <a:r>
              <a:rPr sz="2000" dirty="0"/>
              <a:t>aiuta </a:t>
            </a:r>
            <a:r>
              <a:rPr sz="2000" spc="-5" dirty="0"/>
              <a:t>l'apprendimento); </a:t>
            </a:r>
            <a:r>
              <a:rPr sz="2000" dirty="0"/>
              <a:t>è </a:t>
            </a:r>
            <a:r>
              <a:rPr sz="2000" spc="-5" dirty="0"/>
              <a:t>inoltre correlata </a:t>
            </a:r>
            <a:r>
              <a:rPr sz="2000" dirty="0"/>
              <a:t>e </a:t>
            </a:r>
            <a:r>
              <a:rPr sz="2000" spc="-5" dirty="0"/>
              <a:t>controlla per le  </a:t>
            </a:r>
            <a:r>
              <a:rPr sz="2000" dirty="0"/>
              <a:t>opportunità </a:t>
            </a:r>
            <a:r>
              <a:rPr sz="2000" spc="-5" dirty="0"/>
              <a:t>di apprendimento esterne legate </a:t>
            </a:r>
            <a:r>
              <a:rPr sz="2000" dirty="0"/>
              <a:t>al</a:t>
            </a:r>
            <a:r>
              <a:rPr sz="2000" spc="-45" dirty="0"/>
              <a:t> </a:t>
            </a:r>
            <a:r>
              <a:rPr sz="2000" spc="-5" dirty="0"/>
              <a:t>reddito.</a:t>
            </a:r>
            <a:endParaRPr sz="2000" dirty="0">
              <a:latin typeface="Verdana"/>
              <a:cs typeface="Verdana"/>
            </a:endParaRPr>
          </a:p>
          <a:p>
            <a:pPr marL="360045" marR="40386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PctEL è sia una </a:t>
            </a:r>
            <a:r>
              <a:rPr sz="2000" i="1" spc="-5" dirty="0">
                <a:latin typeface="Verdana"/>
                <a:cs typeface="Verdana"/>
              </a:rPr>
              <a:t>possibile variabile </a:t>
            </a:r>
            <a:r>
              <a:rPr sz="2000" i="1" dirty="0">
                <a:latin typeface="Verdana"/>
                <a:cs typeface="Verdana"/>
              </a:rPr>
              <a:t>causale sia una</a:t>
            </a:r>
            <a:r>
              <a:rPr sz="2000" i="1" spc="-16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variabile  di</a:t>
            </a:r>
            <a:r>
              <a:rPr sz="2000" i="1" spc="-1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controllo.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224" y="1554163"/>
            <a:ext cx="1178560" cy="374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250" i="1" spc="35" dirty="0">
                <a:latin typeface="Times New Roman"/>
                <a:cs typeface="Times New Roman"/>
              </a:rPr>
              <a:t>T</a:t>
            </a:r>
            <a:r>
              <a:rPr sz="2250" i="1" dirty="0">
                <a:latin typeface="Times New Roman"/>
                <a:cs typeface="Times New Roman"/>
              </a:rPr>
              <a:t>e</a:t>
            </a:r>
            <a:r>
              <a:rPr sz="2250" i="1" spc="20" dirty="0">
                <a:latin typeface="Times New Roman"/>
                <a:cs typeface="Times New Roman"/>
              </a:rPr>
              <a:t>stS</a:t>
            </a:r>
            <a:r>
              <a:rPr sz="2250" i="1" dirty="0">
                <a:latin typeface="Times New Roman"/>
                <a:cs typeface="Times New Roman"/>
              </a:rPr>
              <a:t>c</a:t>
            </a:r>
            <a:r>
              <a:rPr sz="2250" i="1" spc="30" dirty="0">
                <a:latin typeface="Times New Roman"/>
                <a:cs typeface="Times New Roman"/>
              </a:rPr>
              <a:t>o</a:t>
            </a:r>
            <a:r>
              <a:rPr sz="2250" i="1" spc="10" dirty="0">
                <a:latin typeface="Times New Roman"/>
                <a:cs typeface="Times New Roman"/>
              </a:rPr>
              <a:t>r</a:t>
            </a:r>
            <a:r>
              <a:rPr sz="2250" i="1" spc="25" dirty="0">
                <a:latin typeface="Times New Roman"/>
                <a:cs typeface="Times New Roman"/>
              </a:rPr>
              <a:t>e</a:t>
            </a:r>
            <a:endParaRPr sz="225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97117" y="165012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39900" y="1191576"/>
            <a:ext cx="7020559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774690" algn="l"/>
              </a:tabLst>
            </a:pPr>
            <a:r>
              <a:rPr sz="1800" dirty="0">
                <a:latin typeface="Verdana"/>
                <a:cs typeface="Verdana"/>
              </a:rPr>
              <a:t>= </a:t>
            </a:r>
            <a:r>
              <a:rPr sz="1800" spc="-5" dirty="0">
                <a:latin typeface="Verdana"/>
                <a:cs typeface="Verdana"/>
              </a:rPr>
              <a:t>700,2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1,00</a:t>
            </a:r>
            <a:r>
              <a:rPr sz="1800" i="1" spc="-5" dirty="0">
                <a:latin typeface="Verdana"/>
                <a:cs typeface="Verdana"/>
              </a:rPr>
              <a:t>STR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0,122</a:t>
            </a:r>
            <a:r>
              <a:rPr sz="1800" i="1" spc="-5" dirty="0">
                <a:latin typeface="Verdana"/>
                <a:cs typeface="Verdana"/>
              </a:rPr>
              <a:t>PctEL</a:t>
            </a:r>
            <a:r>
              <a:rPr sz="1800" i="1" spc="1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–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0,547</a:t>
            </a:r>
            <a:r>
              <a:rPr sz="1800" i="1" spc="-5" dirty="0">
                <a:latin typeface="Verdana"/>
                <a:cs typeface="Verdana"/>
              </a:rPr>
              <a:t>LchPct</a:t>
            </a:r>
            <a:r>
              <a:rPr sz="1800" spc="-5" dirty="0">
                <a:latin typeface="Verdana"/>
                <a:cs typeface="Verdana"/>
              </a:rPr>
              <a:t>,	</a:t>
            </a:r>
            <a:r>
              <a:rPr sz="3900" i="1" spc="112" baseline="-4273" dirty="0">
                <a:latin typeface="Times New Roman"/>
                <a:cs typeface="Times New Roman"/>
              </a:rPr>
              <a:t>R</a:t>
            </a:r>
            <a:r>
              <a:rPr sz="2250" spc="112" baseline="37037" dirty="0">
                <a:latin typeface="Times New Roman"/>
                <a:cs typeface="Times New Roman"/>
              </a:rPr>
              <a:t>2</a:t>
            </a:r>
            <a:r>
              <a:rPr sz="2250" spc="-157" baseline="37037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Verdana"/>
                <a:cs typeface="Verdana"/>
              </a:rPr>
              <a:t>=0,773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318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Variabili di </a:t>
            </a:r>
            <a:r>
              <a:rPr spc="-10" dirty="0"/>
              <a:t>controllo</a:t>
            </a:r>
            <a:r>
              <a:rPr spc="95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209915" cy="3722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4510" algn="l"/>
              </a:tabLst>
            </a:pPr>
            <a:r>
              <a:rPr sz="2000" b="1" dirty="0">
                <a:latin typeface="Verdana"/>
                <a:cs typeface="Verdana"/>
              </a:rPr>
              <a:t>1.	Tre affermazioni intercambiabili </a:t>
            </a:r>
            <a:r>
              <a:rPr sz="2000" b="1" spc="-5" dirty="0">
                <a:latin typeface="Verdana"/>
                <a:cs typeface="Verdana"/>
              </a:rPr>
              <a:t>sui </a:t>
            </a:r>
            <a:r>
              <a:rPr sz="2000" b="1" dirty="0">
                <a:latin typeface="Verdana"/>
                <a:cs typeface="Verdana"/>
              </a:rPr>
              <a:t>fattori</a:t>
            </a:r>
            <a:r>
              <a:rPr sz="2000" b="1" spc="-6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che</a:t>
            </a:r>
            <a:endParaRPr sz="2000">
              <a:latin typeface="Verdana"/>
              <a:cs typeface="Verdana"/>
            </a:endParaRPr>
          </a:p>
          <a:p>
            <a:pPr marL="524510">
              <a:lnSpc>
                <a:spcPct val="100000"/>
              </a:lnSpc>
            </a:pPr>
            <a:r>
              <a:rPr sz="2000" b="1" dirty="0">
                <a:latin typeface="Verdana"/>
                <a:cs typeface="Verdana"/>
              </a:rPr>
              <a:t>determinano l’efficacia </a:t>
            </a:r>
            <a:r>
              <a:rPr sz="2000" b="1" spc="-5" dirty="0">
                <a:latin typeface="Verdana"/>
                <a:cs typeface="Verdana"/>
              </a:rPr>
              <a:t>di una </a:t>
            </a:r>
            <a:r>
              <a:rPr sz="2000" b="1" dirty="0">
                <a:latin typeface="Verdana"/>
                <a:cs typeface="Verdana"/>
              </a:rPr>
              <a:t>variabile </a:t>
            </a:r>
            <a:r>
              <a:rPr sz="2000" b="1" spc="-5" dirty="0">
                <a:latin typeface="Verdana"/>
                <a:cs typeface="Verdana"/>
              </a:rPr>
              <a:t>di</a:t>
            </a:r>
            <a:r>
              <a:rPr sz="2000" b="1" spc="-6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controllo:</a:t>
            </a:r>
            <a:endParaRPr sz="2000">
              <a:latin typeface="Verdana"/>
              <a:cs typeface="Verdana"/>
            </a:endParaRPr>
          </a:p>
          <a:p>
            <a:pPr marL="579755" marR="624840" indent="-567690">
              <a:lnSpc>
                <a:spcPct val="100000"/>
              </a:lnSpc>
              <a:spcBef>
                <a:spcPts val="1700"/>
              </a:spcBef>
              <a:buAutoNum type="romanUcPeriod"/>
              <a:tabLst>
                <a:tab pos="579755" algn="l"/>
                <a:tab pos="580390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di controllo </a:t>
            </a:r>
            <a:r>
              <a:rPr sz="2000" dirty="0">
                <a:latin typeface="Verdana"/>
                <a:cs typeface="Verdana"/>
              </a:rPr>
              <a:t>efficace è una che, se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inclusa  nella regressione, </a:t>
            </a:r>
            <a:r>
              <a:rPr sz="2000" dirty="0">
                <a:latin typeface="Verdana"/>
                <a:cs typeface="Verdana"/>
              </a:rPr>
              <a:t>rende la </a:t>
            </a:r>
            <a:r>
              <a:rPr sz="2000" spc="-5" dirty="0">
                <a:latin typeface="Verdana"/>
                <a:cs typeface="Verdana"/>
              </a:rPr>
              <a:t>condizione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errore </a:t>
            </a:r>
            <a:r>
              <a:rPr sz="2000" dirty="0">
                <a:latin typeface="Verdana"/>
                <a:cs typeface="Verdana"/>
              </a:rPr>
              <a:t>non  </a:t>
            </a:r>
            <a:r>
              <a:rPr sz="2000" spc="-5" dirty="0">
                <a:latin typeface="Verdana"/>
                <a:cs typeface="Verdana"/>
              </a:rPr>
              <a:t>correlata alla variabile di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interesse.</a:t>
            </a:r>
            <a:endParaRPr sz="2000">
              <a:latin typeface="Verdana"/>
              <a:cs typeface="Verdana"/>
            </a:endParaRPr>
          </a:p>
          <a:p>
            <a:pPr marL="579755" indent="-567690">
              <a:lnSpc>
                <a:spcPct val="100000"/>
              </a:lnSpc>
              <a:spcBef>
                <a:spcPts val="1705"/>
              </a:spcBef>
              <a:buAutoNum type="romanUcPeriod"/>
              <a:tabLst>
                <a:tab pos="579755" algn="l"/>
                <a:tab pos="580390" algn="l"/>
              </a:tabLst>
            </a:pP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dirty="0">
                <a:latin typeface="Verdana"/>
                <a:cs typeface="Verdana"/>
              </a:rPr>
              <a:t>costante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le variabili di controllo, la variabile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57975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interesse </a:t>
            </a:r>
            <a:r>
              <a:rPr sz="2000" dirty="0">
                <a:latin typeface="Verdana"/>
                <a:cs typeface="Verdana"/>
              </a:rPr>
              <a:t>viene </a:t>
            </a:r>
            <a:r>
              <a:rPr sz="2000" spc="-5" dirty="0">
                <a:latin typeface="Verdana"/>
                <a:cs typeface="Verdana"/>
              </a:rPr>
              <a:t>assegnata </a:t>
            </a:r>
            <a:r>
              <a:rPr sz="2000" dirty="0">
                <a:latin typeface="Verdana"/>
                <a:cs typeface="Verdana"/>
              </a:rPr>
              <a:t>casualmente "così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com'è".</a:t>
            </a:r>
            <a:endParaRPr sz="2000">
              <a:latin typeface="Verdana"/>
              <a:cs typeface="Verdana"/>
            </a:endParaRPr>
          </a:p>
          <a:p>
            <a:pPr marL="579755" marR="466090" indent="-567690">
              <a:lnSpc>
                <a:spcPct val="100000"/>
              </a:lnSpc>
              <a:spcBef>
                <a:spcPts val="1695"/>
              </a:spcBef>
              <a:buAutoNum type="romanUcPeriod" startAt="3"/>
              <a:tabLst>
                <a:tab pos="579755" algn="l"/>
                <a:tab pos="580390" algn="l"/>
              </a:tabLst>
            </a:pPr>
            <a:r>
              <a:rPr sz="2000" spc="-5" dirty="0">
                <a:latin typeface="Verdana"/>
                <a:cs typeface="Verdana"/>
              </a:rPr>
              <a:t>Tra gli individui (unità)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lo </a:t>
            </a:r>
            <a:r>
              <a:rPr sz="2000" dirty="0">
                <a:latin typeface="Verdana"/>
                <a:cs typeface="Verdana"/>
              </a:rPr>
              <a:t>stesso </a:t>
            </a:r>
            <a:r>
              <a:rPr sz="2000" spc="-5" dirty="0">
                <a:latin typeface="Verdana"/>
                <a:cs typeface="Verdana"/>
              </a:rPr>
              <a:t>valore della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10" dirty="0">
                <a:latin typeface="Verdana"/>
                <a:cs typeface="Verdana"/>
              </a:rPr>
              <a:t>delle  </a:t>
            </a:r>
            <a:r>
              <a:rPr sz="2000" spc="-5" dirty="0">
                <a:latin typeface="Verdana"/>
                <a:cs typeface="Verdana"/>
              </a:rPr>
              <a:t>variabili di controllo, la variabile di interesse </a:t>
            </a:r>
            <a:r>
              <a:rPr sz="2000" dirty="0">
                <a:latin typeface="Verdana"/>
                <a:cs typeface="Verdana"/>
              </a:rPr>
              <a:t>è non  </a:t>
            </a: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ai </a:t>
            </a:r>
            <a:r>
              <a:rPr sz="2000" spc="-5" dirty="0">
                <a:latin typeface="Verdana"/>
                <a:cs typeface="Verdana"/>
              </a:rPr>
              <a:t>determinanti omessi di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2362200" y="2590800"/>
              <a:ext cx="4800600" cy="1066800"/>
            </a:xfrm>
            <a:custGeom>
              <a:avLst/>
              <a:gdLst/>
              <a:ahLst/>
              <a:cxnLst/>
              <a:rect l="l" t="t" r="r" b="b"/>
              <a:pathLst>
                <a:path w="4800600" h="1066800">
                  <a:moveTo>
                    <a:pt x="4800600" y="0"/>
                  </a:moveTo>
                  <a:lnTo>
                    <a:pt x="0" y="0"/>
                  </a:lnTo>
                  <a:lnTo>
                    <a:pt x="0" y="1066800"/>
                  </a:lnTo>
                  <a:lnTo>
                    <a:pt x="4800600" y="1066800"/>
                  </a:lnTo>
                  <a:lnTo>
                    <a:pt x="48006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62200" y="2590800"/>
              <a:ext cx="4800600" cy="1066800"/>
            </a:xfrm>
            <a:custGeom>
              <a:avLst/>
              <a:gdLst/>
              <a:ahLst/>
              <a:cxnLst/>
              <a:rect l="l" t="t" r="r" b="b"/>
              <a:pathLst>
                <a:path w="4800600" h="1066800">
                  <a:moveTo>
                    <a:pt x="0" y="1066800"/>
                  </a:moveTo>
                  <a:lnTo>
                    <a:pt x="4800600" y="1066800"/>
                  </a:lnTo>
                  <a:lnTo>
                    <a:pt x="4800600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8400" y="3962400"/>
              <a:ext cx="4800600" cy="1066800"/>
            </a:xfrm>
            <a:custGeom>
              <a:avLst/>
              <a:gdLst/>
              <a:ahLst/>
              <a:cxnLst/>
              <a:rect l="l" t="t" r="r" b="b"/>
              <a:pathLst>
                <a:path w="4800600" h="1066800">
                  <a:moveTo>
                    <a:pt x="4800600" y="0"/>
                  </a:moveTo>
                  <a:lnTo>
                    <a:pt x="0" y="0"/>
                  </a:lnTo>
                  <a:lnTo>
                    <a:pt x="0" y="1066800"/>
                  </a:lnTo>
                  <a:lnTo>
                    <a:pt x="4800600" y="1066800"/>
                  </a:lnTo>
                  <a:lnTo>
                    <a:pt x="48006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38400" y="3962400"/>
              <a:ext cx="4800600" cy="1066800"/>
            </a:xfrm>
            <a:custGeom>
              <a:avLst/>
              <a:gdLst/>
              <a:ahLst/>
              <a:cxnLst/>
              <a:rect l="l" t="t" r="r" b="b"/>
              <a:pathLst>
                <a:path w="4800600" h="1066800">
                  <a:moveTo>
                    <a:pt x="0" y="1066800"/>
                  </a:moveTo>
                  <a:lnTo>
                    <a:pt x="4800600" y="1066800"/>
                  </a:lnTo>
                  <a:lnTo>
                    <a:pt x="4800600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83540" y="408177"/>
            <a:ext cx="9810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Verdana"/>
                <a:cs typeface="Verdana"/>
              </a:rPr>
              <a:t>Pr</a:t>
            </a:r>
            <a:r>
              <a:rPr sz="2000" b="1" i="1" spc="-10" dirty="0">
                <a:latin typeface="Verdana"/>
                <a:cs typeface="Verdana"/>
              </a:rPr>
              <a:t>i</a:t>
            </a:r>
            <a:r>
              <a:rPr sz="2000" b="1" i="1" spc="-5" dirty="0">
                <a:latin typeface="Verdana"/>
                <a:cs typeface="Verdana"/>
              </a:rPr>
              <a:t>m</a:t>
            </a:r>
            <a:r>
              <a:rPr sz="2000" b="1" i="1" spc="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7526" y="394413"/>
            <a:ext cx="3767454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60" dirty="0">
                <a:latin typeface="Arial Black"/>
                <a:cs typeface="Arial Black"/>
              </a:rPr>
              <a:t>Δ</a:t>
            </a:r>
            <a:r>
              <a:rPr sz="2000" i="1" spc="-60" dirty="0">
                <a:latin typeface="Verdana"/>
                <a:cs typeface="Verdana"/>
              </a:rPr>
              <a:t>X</a:t>
            </a:r>
            <a:r>
              <a:rPr sz="1950" spc="-89" baseline="-21367" dirty="0">
                <a:latin typeface="Verdana"/>
                <a:cs typeface="Verdana"/>
              </a:rPr>
              <a:t>1</a:t>
            </a:r>
            <a:r>
              <a:rPr sz="2000" spc="-60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490" dirty="0">
                <a:latin typeface="Verdana"/>
                <a:cs typeface="Verdana"/>
              </a:rPr>
              <a:t> </a:t>
            </a:r>
            <a:r>
              <a:rPr sz="2100" i="1" spc="-5" dirty="0">
                <a:latin typeface="Symbol"/>
                <a:cs typeface="Symbol"/>
              </a:rPr>
              <a:t></a:t>
            </a:r>
            <a:r>
              <a:rPr sz="1950" spc="-7" baseline="-21367" dirty="0">
                <a:latin typeface="Verdana"/>
                <a:cs typeface="Verdana"/>
              </a:rPr>
              <a:t>2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spc="-7" baseline="-21367" dirty="0">
                <a:latin typeface="Verdana"/>
                <a:cs typeface="Verdana"/>
              </a:rPr>
              <a:t>2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1139697"/>
            <a:ext cx="8794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spc="-5" dirty="0">
                <a:latin typeface="Verdana"/>
                <a:cs typeface="Verdana"/>
              </a:rPr>
              <a:t>Dopo</a:t>
            </a:r>
            <a:r>
              <a:rPr sz="2000" spc="-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5166" y="1139697"/>
            <a:ext cx="44748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135" dirty="0">
                <a:latin typeface="Arial Black"/>
                <a:cs typeface="Arial Black"/>
              </a:rPr>
              <a:t>Δ</a:t>
            </a:r>
            <a:r>
              <a:rPr sz="2000" i="1" spc="-135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spc="-60" dirty="0">
                <a:latin typeface="Arial Black"/>
                <a:cs typeface="Arial Black"/>
              </a:rPr>
              <a:t>Δ</a:t>
            </a:r>
            <a:r>
              <a:rPr sz="2000" i="1" spc="-60" dirty="0">
                <a:latin typeface="Verdana"/>
                <a:cs typeface="Verdana"/>
              </a:rPr>
              <a:t>X</a:t>
            </a:r>
            <a:r>
              <a:rPr sz="1950" spc="-89" baseline="-21367" dirty="0">
                <a:latin typeface="Verdana"/>
                <a:cs typeface="Verdana"/>
              </a:rPr>
              <a:t>1</a:t>
            </a:r>
            <a:r>
              <a:rPr sz="2000" spc="-60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38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44419" y="1871599"/>
            <a:ext cx="14776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135" dirty="0">
                <a:latin typeface="Arial Black"/>
                <a:cs typeface="Arial Black"/>
              </a:rPr>
              <a:t>Δ</a:t>
            </a:r>
            <a:r>
              <a:rPr sz="2000" i="1" spc="-135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35" dirty="0">
                <a:latin typeface="Verdana"/>
                <a:cs typeface="Verdana"/>
              </a:rPr>
              <a:t> </a:t>
            </a:r>
            <a:r>
              <a:rPr sz="2000" i="1" spc="-50" dirty="0">
                <a:latin typeface="Arial"/>
                <a:cs typeface="Arial"/>
              </a:rPr>
              <a:t>β</a:t>
            </a:r>
            <a:r>
              <a:rPr sz="1950" spc="-75" baseline="-21367" dirty="0">
                <a:latin typeface="Verdana"/>
                <a:cs typeface="Verdana"/>
              </a:rPr>
              <a:t>1</a:t>
            </a:r>
            <a:r>
              <a:rPr sz="2000" spc="-50" dirty="0">
                <a:latin typeface="Arial Black"/>
                <a:cs typeface="Arial Black"/>
              </a:rPr>
              <a:t>Δ</a:t>
            </a:r>
            <a:r>
              <a:rPr sz="2000" i="1" spc="-50" dirty="0">
                <a:latin typeface="Verdana"/>
                <a:cs typeface="Verdana"/>
              </a:rPr>
              <a:t>X</a:t>
            </a:r>
            <a:r>
              <a:rPr sz="1950" spc="-75" baseline="-21367" dirty="0">
                <a:latin typeface="Verdana"/>
                <a:cs typeface="Verdana"/>
              </a:rPr>
              <a:t>1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540" y="1808200"/>
            <a:ext cx="1625600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1000"/>
              </a:lnSpc>
              <a:spcBef>
                <a:spcPts val="100"/>
              </a:spcBef>
            </a:pPr>
            <a:r>
              <a:rPr sz="2000" b="1" i="1" spc="-5" dirty="0">
                <a:latin typeface="Verdana"/>
                <a:cs typeface="Verdana"/>
              </a:rPr>
              <a:t>Di</a:t>
            </a:r>
            <a:r>
              <a:rPr sz="2000" b="1" i="1" spc="5" dirty="0">
                <a:latin typeface="Verdana"/>
                <a:cs typeface="Verdana"/>
              </a:rPr>
              <a:t>f</a:t>
            </a:r>
            <a:r>
              <a:rPr sz="2000" b="1" i="1" dirty="0">
                <a:latin typeface="Verdana"/>
                <a:cs typeface="Verdana"/>
              </a:rPr>
              <a:t>f</a:t>
            </a:r>
            <a:r>
              <a:rPr sz="2000" b="1" i="1" spc="-5" dirty="0">
                <a:latin typeface="Verdana"/>
                <a:cs typeface="Verdana"/>
              </a:rPr>
              <a:t>eren</a:t>
            </a:r>
            <a:r>
              <a:rPr sz="2000" b="1" i="1" spc="5" dirty="0">
                <a:latin typeface="Verdana"/>
                <a:cs typeface="Verdana"/>
              </a:rPr>
              <a:t>z</a:t>
            </a:r>
            <a:r>
              <a:rPr sz="2000" b="1" i="1" spc="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:  </a:t>
            </a:r>
            <a:r>
              <a:rPr sz="2000" b="1" i="1" spc="-5" dirty="0">
                <a:latin typeface="Verdana"/>
                <a:cs typeface="Verdana"/>
              </a:rPr>
              <a:t>Quindi: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4873" y="3056001"/>
            <a:ext cx="1206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1617" y="2908173"/>
            <a:ext cx="5600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338455" algn="l"/>
              </a:tabLst>
            </a:pPr>
            <a:r>
              <a:rPr sz="2000" i="1" spc="-20" dirty="0">
                <a:latin typeface="Arial"/>
                <a:cs typeface="Arial"/>
              </a:rPr>
              <a:t>β	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77832" y="2908173"/>
            <a:ext cx="16433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, </a:t>
            </a:r>
            <a:r>
              <a:rPr sz="2000" b="1" dirty="0">
                <a:latin typeface="Verdana"/>
                <a:cs typeface="Verdana"/>
              </a:rPr>
              <a:t>tenendo</a:t>
            </a:r>
            <a:r>
              <a:rPr sz="2000" b="1" spc="-110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08625" y="3056001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300" b="1" spc="20" dirty="0">
                <a:latin typeface="Verdana"/>
                <a:cs typeface="Verdana"/>
              </a:rPr>
              <a:t>2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5889" y="2908173"/>
            <a:ext cx="12401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Verdana"/>
                <a:cs typeface="Verdana"/>
              </a:rPr>
              <a:t>costante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83001" y="4249673"/>
            <a:ext cx="6121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2</a:t>
            </a:r>
            <a:r>
              <a:rPr sz="1950" spc="262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2171" y="4249673"/>
            <a:ext cx="31273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, </a:t>
            </a:r>
            <a:r>
              <a:rPr sz="2000" b="1" dirty="0">
                <a:latin typeface="Verdana"/>
                <a:cs typeface="Verdana"/>
              </a:rPr>
              <a:t>tenendo </a:t>
            </a:r>
            <a:r>
              <a:rPr sz="2000" b="1" i="1" spc="15" dirty="0">
                <a:latin typeface="Verdana"/>
                <a:cs typeface="Verdana"/>
              </a:rPr>
              <a:t>X</a:t>
            </a:r>
            <a:r>
              <a:rPr sz="1950" b="1" spc="22" baseline="-21367" dirty="0">
                <a:latin typeface="Verdana"/>
                <a:cs typeface="Verdana"/>
              </a:rPr>
              <a:t>1</a:t>
            </a:r>
            <a:r>
              <a:rPr sz="1950" b="1" spc="209" baseline="-21367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costante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8800" y="5257800"/>
            <a:ext cx="6045200" cy="762000"/>
          </a:xfrm>
          <a:prstGeom prst="rect">
            <a:avLst/>
          </a:prstGeom>
          <a:solidFill>
            <a:srgbClr val="BADFE2"/>
          </a:solidFill>
          <a:ln w="9144">
            <a:solidFill>
              <a:srgbClr val="000000"/>
            </a:solidFill>
          </a:ln>
        </p:spPr>
        <p:txBody>
          <a:bodyPr vert="horz" wrap="square" lIns="0" tIns="193675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1525"/>
              </a:spcBef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valore predetto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6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97401" y="2655865"/>
            <a:ext cx="359410" cy="384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350" spc="-10" dirty="0">
                <a:latin typeface="Symbol"/>
                <a:cs typeface="Symbol"/>
              </a:rPr>
              <a:t></a:t>
            </a:r>
            <a:r>
              <a:rPr sz="2350" i="1" spc="-15" dirty="0">
                <a:latin typeface="Times New Roman"/>
                <a:cs typeface="Times New Roman"/>
              </a:rPr>
              <a:t>Y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7388" y="3076892"/>
            <a:ext cx="375920" cy="384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350" spc="-10" dirty="0">
                <a:latin typeface="Symbol"/>
                <a:cs typeface="Symbol"/>
              </a:rPr>
              <a:t></a:t>
            </a:r>
            <a:r>
              <a:rPr sz="2350" i="1" spc="-15" dirty="0">
                <a:latin typeface="Times New Roman"/>
                <a:cs typeface="Times New Roman"/>
              </a:rPr>
              <a:t>X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23575" y="3302746"/>
            <a:ext cx="99060" cy="2336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135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29252" y="3080800"/>
            <a:ext cx="506730" cy="0"/>
          </a:xfrm>
          <a:custGeom>
            <a:avLst/>
            <a:gdLst/>
            <a:ahLst/>
            <a:cxnLst/>
            <a:rect l="l" t="t" r="r" b="b"/>
            <a:pathLst>
              <a:path w="506729">
                <a:moveTo>
                  <a:pt x="0" y="0"/>
                </a:moveTo>
                <a:lnTo>
                  <a:pt x="506716" y="0"/>
                </a:lnTo>
              </a:path>
            </a:pathLst>
          </a:custGeom>
          <a:ln w="149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53555" y="4103522"/>
            <a:ext cx="328295" cy="35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150" spc="-25" dirty="0">
                <a:latin typeface="Symbol"/>
                <a:cs typeface="Symbol"/>
              </a:rPr>
              <a:t></a:t>
            </a:r>
            <a:r>
              <a:rPr sz="2150" i="1" spc="-10" dirty="0">
                <a:latin typeface="Times New Roman"/>
                <a:cs typeface="Times New Roman"/>
              </a:rPr>
              <a:t>Y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95369" y="4486824"/>
            <a:ext cx="342900" cy="35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150" spc="-25" dirty="0">
                <a:latin typeface="Symbol"/>
                <a:cs typeface="Symbol"/>
              </a:rPr>
              <a:t></a:t>
            </a:r>
            <a:r>
              <a:rPr sz="2150" i="1" spc="-10" dirty="0">
                <a:latin typeface="Times New Roman"/>
                <a:cs typeface="Times New Roman"/>
              </a:rPr>
              <a:t>X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48009" y="4692441"/>
            <a:ext cx="91440" cy="21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250" spc="-10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78996" y="4491519"/>
            <a:ext cx="483870" cy="0"/>
          </a:xfrm>
          <a:custGeom>
            <a:avLst/>
            <a:gdLst/>
            <a:ahLst/>
            <a:cxnLst/>
            <a:rect l="l" t="t" r="r" b="b"/>
            <a:pathLst>
              <a:path w="483870">
                <a:moveTo>
                  <a:pt x="0" y="0"/>
                </a:moveTo>
                <a:lnTo>
                  <a:pt x="483376" y="0"/>
                </a:lnTo>
              </a:path>
            </a:pathLst>
          </a:custGeom>
          <a:ln w="13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82194" y="3025466"/>
            <a:ext cx="128905" cy="0"/>
          </a:xfrm>
          <a:custGeom>
            <a:avLst/>
            <a:gdLst/>
            <a:ahLst/>
            <a:cxnLst/>
            <a:rect l="l" t="t" r="r" b="b"/>
            <a:pathLst>
              <a:path w="128904">
                <a:moveTo>
                  <a:pt x="0" y="0"/>
                </a:moveTo>
                <a:lnTo>
                  <a:pt x="128627" y="0"/>
                </a:lnTo>
              </a:path>
            </a:pathLst>
          </a:custGeom>
          <a:ln w="137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318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Variabili di </a:t>
            </a:r>
            <a:r>
              <a:rPr spc="-10" dirty="0"/>
              <a:t>controllo</a:t>
            </a:r>
            <a:r>
              <a:rPr spc="95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5440" y="1630807"/>
            <a:ext cx="8114030" cy="4627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0" marR="17780" indent="-457200">
              <a:lnSpc>
                <a:spcPct val="100000"/>
              </a:lnSpc>
              <a:spcBef>
                <a:spcPts val="105"/>
              </a:spcBef>
              <a:tabLst>
                <a:tab pos="507365" algn="l"/>
                <a:tab pos="4589780" algn="l"/>
              </a:tabLst>
            </a:pPr>
            <a:r>
              <a:rPr sz="2000" b="1" dirty="0">
                <a:latin typeface="Verdana"/>
                <a:cs typeface="Verdana"/>
              </a:rPr>
              <a:t>2.	Le variabili </a:t>
            </a:r>
            <a:r>
              <a:rPr sz="2000" b="1" spc="-5" dirty="0">
                <a:latin typeface="Verdana"/>
                <a:cs typeface="Verdana"/>
              </a:rPr>
              <a:t>di </a:t>
            </a:r>
            <a:r>
              <a:rPr sz="2000" b="1" dirty="0">
                <a:latin typeface="Verdana"/>
                <a:cs typeface="Verdana"/>
              </a:rPr>
              <a:t>controllo non devono essere causali e i  loro coefficienti in generale non hanno  un'interpretazione</a:t>
            </a:r>
            <a:r>
              <a:rPr sz="2000" b="1" spc="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causale.	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esempio: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Verdana"/>
              <a:cs typeface="Verdana"/>
            </a:endParaRPr>
          </a:p>
          <a:p>
            <a:pPr marL="1693545" marR="664845" indent="-1588770">
              <a:lnSpc>
                <a:spcPct val="112999"/>
              </a:lnSpc>
              <a:tabLst>
                <a:tab pos="2566035" algn="l"/>
                <a:tab pos="3852545" algn="l"/>
                <a:tab pos="5481955" algn="l"/>
                <a:tab pos="6502400" algn="l"/>
              </a:tabLst>
            </a:pPr>
            <a:r>
              <a:rPr sz="3375" i="1" spc="30" baseline="-3703" dirty="0">
                <a:latin typeface="Times New Roman"/>
                <a:cs typeface="Times New Roman"/>
              </a:rPr>
              <a:t>TestScore  </a:t>
            </a:r>
            <a:r>
              <a:rPr sz="1600" spc="-5" dirty="0">
                <a:latin typeface="Verdana"/>
                <a:cs typeface="Verdana"/>
              </a:rPr>
              <a:t>= 700,2 – 1,00</a:t>
            </a:r>
            <a:r>
              <a:rPr sz="1600" i="1" spc="-5" dirty="0">
                <a:latin typeface="Verdana"/>
                <a:cs typeface="Verdana"/>
              </a:rPr>
              <a:t>STR </a:t>
            </a:r>
            <a:r>
              <a:rPr sz="1600" spc="-5" dirty="0">
                <a:latin typeface="Verdana"/>
                <a:cs typeface="Verdana"/>
              </a:rPr>
              <a:t>– 0,122</a:t>
            </a:r>
            <a:r>
              <a:rPr sz="1600" i="1" spc="-5" dirty="0">
                <a:latin typeface="Verdana"/>
                <a:cs typeface="Verdana"/>
              </a:rPr>
              <a:t>PctEL</a:t>
            </a:r>
            <a:r>
              <a:rPr sz="1600" i="1" spc="-11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–</a:t>
            </a:r>
            <a:r>
              <a:rPr sz="1600" spc="1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0,547</a:t>
            </a:r>
            <a:r>
              <a:rPr sz="1600" i="1" spc="-5" dirty="0">
                <a:latin typeface="Verdana"/>
                <a:cs typeface="Verdana"/>
              </a:rPr>
              <a:t>LchPct</a:t>
            </a:r>
            <a:r>
              <a:rPr sz="1600" spc="-5" dirty="0">
                <a:latin typeface="Verdana"/>
                <a:cs typeface="Verdana"/>
              </a:rPr>
              <a:t>,	</a:t>
            </a:r>
            <a:r>
              <a:rPr sz="3300" i="1" spc="97" baseline="-2525" dirty="0">
                <a:latin typeface="Times New Roman"/>
                <a:cs typeface="Times New Roman"/>
              </a:rPr>
              <a:t>R</a:t>
            </a:r>
            <a:r>
              <a:rPr sz="1875" spc="97" baseline="40000" dirty="0">
                <a:latin typeface="Times New Roman"/>
                <a:cs typeface="Times New Roman"/>
              </a:rPr>
              <a:t>2 </a:t>
            </a:r>
            <a:r>
              <a:rPr sz="1600" spc="-5" dirty="0">
                <a:latin typeface="Verdana"/>
                <a:cs typeface="Verdana"/>
              </a:rPr>
              <a:t>0,773  </a:t>
            </a:r>
            <a:r>
              <a:rPr sz="1600" spc="-10" dirty="0">
                <a:latin typeface="Verdana"/>
                <a:cs typeface="Verdana"/>
              </a:rPr>
              <a:t>(5,6)	(0,27)	</a:t>
            </a:r>
            <a:r>
              <a:rPr sz="1600" spc="-5" dirty="0">
                <a:latin typeface="Verdana"/>
                <a:cs typeface="Verdana"/>
              </a:rPr>
              <a:t>(0,033)	(0,024)</a:t>
            </a:r>
            <a:endParaRPr sz="1600">
              <a:latin typeface="Verdana"/>
              <a:cs typeface="Verdana"/>
            </a:endParaRPr>
          </a:p>
          <a:p>
            <a:pPr marL="398145" marR="338455" indent="-347980">
              <a:lnSpc>
                <a:spcPct val="100000"/>
              </a:lnSpc>
              <a:spcBef>
                <a:spcPts val="1700"/>
              </a:spcBef>
              <a:buChar char="•"/>
              <a:tabLst>
                <a:tab pos="398145" algn="l"/>
                <a:tab pos="398780" algn="l"/>
                <a:tab pos="3377565" algn="l"/>
                <a:tab pos="7498715" algn="l"/>
              </a:tabLst>
            </a:pPr>
            <a:r>
              <a:rPr sz="2000" dirty="0">
                <a:latin typeface="Verdana"/>
                <a:cs typeface="Verdana"/>
              </a:rPr>
              <a:t>Il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ffici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nte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LchP</a:t>
            </a:r>
            <a:r>
              <a:rPr sz="2000" i="1" spc="-15" dirty="0">
                <a:latin typeface="Verdana"/>
                <a:cs typeface="Verdana"/>
              </a:rPr>
              <a:t>c</a:t>
            </a:r>
            <a:r>
              <a:rPr sz="2000" i="1" spc="-5" dirty="0">
                <a:latin typeface="Verdana"/>
                <a:cs typeface="Verdana"/>
              </a:rPr>
              <a:t>t</a:t>
            </a:r>
            <a:r>
              <a:rPr sz="2000" i="1" u="sng" spc="-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ha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un'inte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5" dirty="0">
                <a:latin typeface="Verdana"/>
                <a:cs typeface="Verdana"/>
              </a:rPr>
              <a:t>pr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tazi</a:t>
            </a:r>
            <a:r>
              <a:rPr sz="2000" spc="-10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causa</a:t>
            </a:r>
            <a:r>
              <a:rPr sz="2000" spc="-10" dirty="0">
                <a:latin typeface="Verdana"/>
                <a:cs typeface="Verdana"/>
              </a:rPr>
              <a:t>le</a:t>
            </a:r>
            <a:r>
              <a:rPr sz="2000" dirty="0">
                <a:latin typeface="Verdana"/>
                <a:cs typeface="Verdana"/>
              </a:rPr>
              <a:t>?	In  </a:t>
            </a: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caso, </a:t>
            </a:r>
            <a:r>
              <a:rPr sz="2000" spc="-5" dirty="0">
                <a:latin typeface="Verdana"/>
                <a:cs typeface="Verdana"/>
              </a:rPr>
              <a:t>dovremmo essere in grado di ampliare </a:t>
            </a:r>
            <a:r>
              <a:rPr sz="2000" dirty="0">
                <a:latin typeface="Verdana"/>
                <a:cs typeface="Verdana"/>
              </a:rPr>
              <a:t>i  </a:t>
            </a:r>
            <a:r>
              <a:rPr sz="2000" spc="-5" dirty="0">
                <a:latin typeface="Verdana"/>
                <a:cs typeface="Verdana"/>
              </a:rPr>
              <a:t>punteggi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(e di parecchio </a:t>
            </a:r>
            <a:r>
              <a:rPr sz="2000" dirty="0">
                <a:latin typeface="Verdana"/>
                <a:cs typeface="Verdana"/>
              </a:rPr>
              <a:t>anche!) </a:t>
            </a:r>
            <a:r>
              <a:rPr sz="2000" spc="-5" dirty="0">
                <a:latin typeface="Verdana"/>
                <a:cs typeface="Verdana"/>
              </a:rPr>
              <a:t>eliminando  semplicemente il programma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dirty="0">
                <a:latin typeface="Verdana"/>
                <a:cs typeface="Verdana"/>
              </a:rPr>
              <a:t>mensa scolastica,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modo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dirty="0">
                <a:latin typeface="Verdana"/>
                <a:cs typeface="Verdana"/>
              </a:rPr>
              <a:t>LchPct</a:t>
            </a:r>
            <a:r>
              <a:rPr sz="2000" i="1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0!	(L'eliminazione del programma di  </a:t>
            </a:r>
            <a:r>
              <a:rPr sz="2000" dirty="0">
                <a:latin typeface="Verdana"/>
                <a:cs typeface="Verdana"/>
              </a:rPr>
              <a:t>mensa </a:t>
            </a:r>
            <a:r>
              <a:rPr sz="2000" spc="-5" dirty="0">
                <a:latin typeface="Verdana"/>
                <a:cs typeface="Verdana"/>
              </a:rPr>
              <a:t>scolastica </a:t>
            </a:r>
            <a:r>
              <a:rPr sz="2000" dirty="0">
                <a:latin typeface="Verdana"/>
                <a:cs typeface="Verdana"/>
              </a:rPr>
              <a:t>ha un effetto causale </a:t>
            </a:r>
            <a:r>
              <a:rPr sz="2000" spc="-5" dirty="0">
                <a:latin typeface="Verdana"/>
                <a:cs typeface="Verdana"/>
              </a:rPr>
              <a:t>ben definito:  possiamo realizzare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 </a:t>
            </a:r>
            <a:r>
              <a:rPr sz="2000" dirty="0">
                <a:latin typeface="Verdana"/>
                <a:cs typeface="Verdana"/>
              </a:rPr>
              <a:t>randomizzato </a:t>
            </a:r>
            <a:r>
              <a:rPr sz="2000" spc="-5" dirty="0">
                <a:latin typeface="Verdana"/>
                <a:cs typeface="Verdana"/>
              </a:rPr>
              <a:t>per  misurare l'effetto </a:t>
            </a:r>
            <a:r>
              <a:rPr sz="2000" dirty="0">
                <a:latin typeface="Verdana"/>
                <a:cs typeface="Verdana"/>
              </a:rPr>
              <a:t>causale </a:t>
            </a:r>
            <a:r>
              <a:rPr sz="2000" spc="-5" dirty="0">
                <a:latin typeface="Verdana"/>
                <a:cs typeface="Verdana"/>
              </a:rPr>
              <a:t>di questo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intervento).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Indipendenza in media </a:t>
            </a:r>
            <a:r>
              <a:rPr spc="-10" dirty="0"/>
              <a:t>condizionata  (continua)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567409"/>
            <a:ext cx="7968615" cy="35191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Verdana"/>
                <a:cs typeface="Verdana"/>
              </a:rPr>
              <a:t>Considerate il modello di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regressione,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505"/>
              </a:spcBef>
            </a:pP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2000" i="1" spc="10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2</a:t>
            </a:r>
            <a:r>
              <a:rPr sz="2000" i="1" spc="10" dirty="0">
                <a:latin typeface="Verdana"/>
                <a:cs typeface="Verdana"/>
              </a:rPr>
              <a:t>W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36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endParaRPr sz="2000">
              <a:latin typeface="Verdana"/>
              <a:cs typeface="Verdana"/>
            </a:endParaRPr>
          </a:p>
          <a:p>
            <a:pPr marL="398145" marR="453390" indent="-347980">
              <a:lnSpc>
                <a:spcPct val="100000"/>
              </a:lnSpc>
              <a:spcBef>
                <a:spcPts val="505"/>
              </a:spcBef>
            </a:pPr>
            <a:r>
              <a:rPr sz="2000" spc="-5" dirty="0">
                <a:latin typeface="Verdana"/>
                <a:cs typeface="Verdana"/>
              </a:rPr>
              <a:t>dove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variabile di interesse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W </a:t>
            </a:r>
            <a:r>
              <a:rPr sz="2000" dirty="0">
                <a:latin typeface="Verdana"/>
                <a:cs typeface="Verdana"/>
              </a:rPr>
              <a:t>è una </a:t>
            </a:r>
            <a:r>
              <a:rPr sz="2000" spc="-5" dirty="0">
                <a:latin typeface="Verdana"/>
                <a:cs typeface="Verdana"/>
              </a:rPr>
              <a:t>variabile di  controllo efficace, </a:t>
            </a:r>
            <a:r>
              <a:rPr sz="2000" dirty="0">
                <a:latin typeface="Verdana"/>
                <a:cs typeface="Verdana"/>
              </a:rPr>
              <a:t>cosicché </a:t>
            </a:r>
            <a:r>
              <a:rPr sz="2000" spc="-5" dirty="0">
                <a:latin typeface="Verdana"/>
                <a:cs typeface="Verdana"/>
              </a:rPr>
              <a:t>vale l'indipendenza in media  condizionata: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95"/>
              </a:spcBef>
            </a:pP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-5" dirty="0">
                <a:latin typeface="Verdana"/>
                <a:cs typeface="Verdana"/>
              </a:rPr>
              <a:t>W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505"/>
              </a:spcBef>
            </a:pPr>
            <a:r>
              <a:rPr sz="2000" spc="-5" dirty="0">
                <a:latin typeface="Verdana"/>
                <a:cs typeface="Verdana"/>
              </a:rPr>
              <a:t>Inoltre, </a:t>
            </a:r>
            <a:r>
              <a:rPr sz="2000" dirty="0">
                <a:latin typeface="Verdana"/>
                <a:cs typeface="Verdana"/>
              </a:rPr>
              <a:t>supponete che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 </a:t>
            </a:r>
            <a:r>
              <a:rPr sz="2000" dirty="0">
                <a:latin typeface="Verdana"/>
                <a:cs typeface="Verdana"/>
              </a:rPr>
              <a:t>n.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</a:t>
            </a:r>
            <a:endParaRPr sz="2000">
              <a:latin typeface="Verdana"/>
              <a:cs typeface="Verdana"/>
            </a:endParaRPr>
          </a:p>
          <a:p>
            <a:pPr marL="398145">
              <a:lnSpc>
                <a:spcPct val="100000"/>
              </a:lnSpc>
              <a:tabLst>
                <a:tab pos="3091815" algn="l"/>
              </a:tabLst>
            </a:pPr>
            <a:r>
              <a:rPr sz="2000" dirty="0">
                <a:latin typeface="Verdana"/>
                <a:cs typeface="Verdana"/>
              </a:rPr>
              <a:t>n. 3 e n.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4 </a:t>
            </a:r>
            <a:r>
              <a:rPr sz="2000" spc="-5" dirty="0">
                <a:latin typeface="Verdana"/>
                <a:cs typeface="Verdana"/>
              </a:rPr>
              <a:t>valgano.	Quindi: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tabLst>
                <a:tab pos="562610" algn="l"/>
              </a:tabLst>
            </a:pPr>
            <a:r>
              <a:rPr sz="2000" i="1" spc="-5" dirty="0">
                <a:latin typeface="Verdana"/>
                <a:cs typeface="Verdana"/>
              </a:rPr>
              <a:t>1.	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un'interpretazione</a:t>
            </a:r>
            <a:r>
              <a:rPr sz="2000" spc="-3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causale.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2524" y="5276545"/>
            <a:ext cx="18053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è non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distorto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0109" y="5475261"/>
            <a:ext cx="123189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1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140" y="5172772"/>
            <a:ext cx="636270" cy="455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000" dirty="0">
                <a:latin typeface="Verdana"/>
                <a:cs typeface="Verdana"/>
              </a:rPr>
              <a:t>2.</a:t>
            </a:r>
            <a:r>
              <a:rPr sz="2000" spc="220" dirty="0">
                <a:latin typeface="Verdana"/>
                <a:cs typeface="Verdana"/>
              </a:rPr>
              <a:t> </a:t>
            </a:r>
            <a:r>
              <a:rPr sz="4200" i="1" spc="-765" baseline="-7936" dirty="0">
                <a:latin typeface="Symbol"/>
                <a:cs typeface="Symbol"/>
              </a:rPr>
              <a:t></a:t>
            </a:r>
            <a:r>
              <a:rPr sz="3975" spc="-765" baseline="9433" dirty="0">
                <a:latin typeface="Times New Roman"/>
                <a:cs typeface="Times New Roman"/>
              </a:rPr>
              <a:t>ˆ</a:t>
            </a:r>
            <a:endParaRPr sz="3975" baseline="9433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440" y="5756302"/>
            <a:ext cx="7988934" cy="678180"/>
          </a:xfrm>
          <a:prstGeom prst="rect">
            <a:avLst/>
          </a:prstGeom>
        </p:spPr>
        <p:txBody>
          <a:bodyPr vert="horz" wrap="square" lIns="0" tIns="65404" rIns="0" bIns="0" rtlCol="0">
            <a:spAutoFit/>
          </a:bodyPr>
          <a:lstStyle/>
          <a:p>
            <a:pPr marL="562610" marR="43180" indent="-512445">
              <a:lnSpc>
                <a:spcPts val="2400"/>
              </a:lnSpc>
              <a:spcBef>
                <a:spcPts val="515"/>
              </a:spcBef>
              <a:tabLst>
                <a:tab pos="562610" algn="l"/>
              </a:tabLst>
            </a:pPr>
            <a:r>
              <a:rPr sz="2000" spc="-5" dirty="0">
                <a:latin typeface="Verdana"/>
                <a:cs typeface="Verdana"/>
              </a:rPr>
              <a:t>3.	</a:t>
            </a: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coefficiente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variabile di controllo, </a:t>
            </a:r>
            <a:r>
              <a:rPr sz="3450" i="1" spc="-359" baseline="7246" dirty="0">
                <a:latin typeface="Symbol"/>
                <a:cs typeface="Symbol"/>
              </a:rPr>
              <a:t></a:t>
            </a:r>
            <a:r>
              <a:rPr sz="3300" spc="-359" baseline="25252" dirty="0">
                <a:latin typeface="Times New Roman"/>
                <a:cs typeface="Times New Roman"/>
              </a:rPr>
              <a:t>ˆ</a:t>
            </a:r>
            <a:r>
              <a:rPr sz="1875" spc="-359" baseline="-13333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Verdana"/>
                <a:cs typeface="Verdana"/>
              </a:rPr>
              <a:t>, è </a:t>
            </a:r>
            <a:r>
              <a:rPr sz="2000" spc="-5" dirty="0">
                <a:latin typeface="Verdana"/>
                <a:cs typeface="Verdana"/>
              </a:rPr>
              <a:t>in</a:t>
            </a:r>
            <a:r>
              <a:rPr sz="2000" spc="-2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generale  </a:t>
            </a:r>
            <a:r>
              <a:rPr sz="2000" dirty="0">
                <a:latin typeface="Verdana"/>
                <a:cs typeface="Verdana"/>
              </a:rPr>
              <a:t>non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distorto.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Implicazioni </a:t>
            </a:r>
            <a:r>
              <a:rPr spc="-10" dirty="0"/>
              <a:t>per </a:t>
            </a:r>
            <a:r>
              <a:rPr spc="-5" dirty="0"/>
              <a:t>la selezione delle  variabili e "</a:t>
            </a:r>
            <a:r>
              <a:rPr i="1" spc="-5" dirty="0">
                <a:latin typeface="Verdana"/>
                <a:cs typeface="Verdana"/>
              </a:rPr>
              <a:t>specificazione del</a:t>
            </a:r>
            <a:r>
              <a:rPr i="1" spc="14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modello</a:t>
            </a:r>
            <a:r>
              <a:rPr spc="-5" dirty="0"/>
              <a:t>"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67409"/>
            <a:ext cx="8232775" cy="326644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Identificate </a:t>
            </a:r>
            <a:r>
              <a:rPr sz="2000" spc="-5" dirty="0">
                <a:latin typeface="Verdana"/>
                <a:cs typeface="Verdana"/>
              </a:rPr>
              <a:t>la variabile di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interesse</a:t>
            </a:r>
            <a:endParaRPr sz="2000">
              <a:latin typeface="Verdana"/>
              <a:cs typeface="Verdana"/>
            </a:endParaRPr>
          </a:p>
          <a:p>
            <a:pPr marL="469900" marR="270510" indent="-457200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Pensate agli effetti causali omessi che </a:t>
            </a:r>
            <a:r>
              <a:rPr sz="2000" spc="-5" dirty="0">
                <a:latin typeface="Verdana"/>
                <a:cs typeface="Verdana"/>
              </a:rPr>
              <a:t>potrebbero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risultare  in distorsione delle variabili </a:t>
            </a:r>
            <a:r>
              <a:rPr sz="2000" dirty="0">
                <a:latin typeface="Verdana"/>
                <a:cs typeface="Verdana"/>
              </a:rPr>
              <a:t>omesse</a:t>
            </a:r>
            <a:endParaRPr sz="2000">
              <a:latin typeface="Verdana"/>
              <a:cs typeface="Verdana"/>
            </a:endParaRPr>
          </a:p>
          <a:p>
            <a:pPr marL="469900" marR="5080" indent="-457200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469265" algn="l"/>
                <a:tab pos="469900" algn="l"/>
                <a:tab pos="3655060" algn="l"/>
                <a:tab pos="4642485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potete, includete tali </a:t>
            </a:r>
            <a:r>
              <a:rPr sz="2000" dirty="0">
                <a:latin typeface="Verdana"/>
                <a:cs typeface="Verdana"/>
              </a:rPr>
              <a:t>effetti causali omessi o,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caso  </a:t>
            </a:r>
            <a:r>
              <a:rPr sz="2000" spc="-5" dirty="0">
                <a:latin typeface="Verdana"/>
                <a:cs typeface="Verdana"/>
              </a:rPr>
              <a:t>contrario, </a:t>
            </a:r>
            <a:r>
              <a:rPr sz="2000" spc="-10" dirty="0">
                <a:latin typeface="Verdana"/>
                <a:cs typeface="Verdana"/>
              </a:rPr>
              <a:t>includete </a:t>
            </a:r>
            <a:r>
              <a:rPr sz="2000" spc="-5" dirty="0">
                <a:latin typeface="Verdana"/>
                <a:cs typeface="Verdana"/>
              </a:rPr>
              <a:t>le variabili correlate </a:t>
            </a:r>
            <a:r>
              <a:rPr sz="2000" dirty="0">
                <a:latin typeface="Verdana"/>
                <a:cs typeface="Verdana"/>
              </a:rPr>
              <a:t>a essi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fungere  </a:t>
            </a:r>
            <a:r>
              <a:rPr sz="2000" spc="-5" dirty="0">
                <a:latin typeface="Verdana"/>
                <a:cs typeface="Verdana"/>
              </a:rPr>
              <a:t>da variabili</a:t>
            </a:r>
            <a:r>
              <a:rPr sz="2000" spc="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controllo.	</a:t>
            </a: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variabili di </a:t>
            </a:r>
            <a:r>
              <a:rPr sz="2000" dirty="0">
                <a:latin typeface="Verdana"/>
                <a:cs typeface="Verdana"/>
              </a:rPr>
              <a:t>controllo sono efficaci  se </a:t>
            </a:r>
            <a:r>
              <a:rPr sz="2000" spc="-5" dirty="0">
                <a:latin typeface="Verdana"/>
                <a:cs typeface="Verdana"/>
              </a:rPr>
              <a:t>l'assunzione dell'indipendenza in media condizionata </a:t>
            </a:r>
            <a:r>
              <a:rPr sz="2000" dirty="0">
                <a:latin typeface="Verdana"/>
                <a:cs typeface="Verdana"/>
              </a:rPr>
              <a:t>vale 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modo plausibile (se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è non </a:t>
            </a: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volta  incluse le variabili</a:t>
            </a:r>
            <a:r>
              <a:rPr sz="2000" spc="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controllo).	Ciò risulta in </a:t>
            </a:r>
            <a:r>
              <a:rPr sz="2000" spc="5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modello  </a:t>
            </a:r>
            <a:r>
              <a:rPr sz="2000" dirty="0">
                <a:latin typeface="Verdana"/>
                <a:cs typeface="Verdana"/>
              </a:rPr>
              <a:t>"base" o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"benchmark".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5730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Specificazione </a:t>
            </a:r>
            <a:r>
              <a:rPr spc="-10" dirty="0"/>
              <a:t>del </a:t>
            </a:r>
            <a:r>
              <a:rPr spc="-5" dirty="0"/>
              <a:t>modello</a:t>
            </a:r>
            <a:r>
              <a:rPr spc="110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147050" cy="393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910" marR="962660" indent="-512445">
              <a:lnSpc>
                <a:spcPct val="100000"/>
              </a:lnSpc>
              <a:spcBef>
                <a:spcPts val="100"/>
              </a:spcBef>
              <a:tabLst>
                <a:tab pos="549910" algn="l"/>
              </a:tabLst>
            </a:pPr>
            <a:r>
              <a:rPr sz="2400" spc="-5" dirty="0">
                <a:latin typeface="Verdana"/>
                <a:cs typeface="Verdana"/>
              </a:rPr>
              <a:t>4.	Specificate </a:t>
            </a:r>
            <a:r>
              <a:rPr sz="2400" dirty="0">
                <a:latin typeface="Verdana"/>
                <a:cs typeface="Verdana"/>
              </a:rPr>
              <a:t>anche una gamma </a:t>
            </a:r>
            <a:r>
              <a:rPr sz="2400" spc="-5" dirty="0">
                <a:latin typeface="Verdana"/>
                <a:cs typeface="Verdana"/>
              </a:rPr>
              <a:t>di modelli  alternativi plausibili,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includano variabili  </a:t>
            </a:r>
            <a:r>
              <a:rPr sz="2400" dirty="0">
                <a:latin typeface="Verdana"/>
                <a:cs typeface="Verdana"/>
              </a:rPr>
              <a:t>candidate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aggiuntive.</a:t>
            </a:r>
            <a:endParaRPr sz="2400" dirty="0">
              <a:latin typeface="Verdana"/>
              <a:cs typeface="Verdana"/>
            </a:endParaRPr>
          </a:p>
          <a:p>
            <a:pPr marL="37465" marR="488315">
              <a:lnSpc>
                <a:spcPct val="100000"/>
              </a:lnSpc>
              <a:spcBef>
                <a:spcPts val="2340"/>
              </a:spcBef>
              <a:tabLst>
                <a:tab pos="549910" algn="l"/>
                <a:tab pos="550545" algn="l"/>
              </a:tabLst>
            </a:pPr>
            <a:r>
              <a:rPr lang="it-IT" sz="2400" dirty="0">
                <a:latin typeface="Verdana"/>
                <a:cs typeface="Verdana"/>
              </a:rPr>
              <a:t>5. </a:t>
            </a:r>
            <a:r>
              <a:rPr sz="2400" dirty="0" err="1">
                <a:latin typeface="Verdana"/>
                <a:cs typeface="Verdana"/>
              </a:rPr>
              <a:t>Stimate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il modello base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specificazioni  alternative plausibili </a:t>
            </a:r>
            <a:r>
              <a:rPr sz="2400" spc="-10" dirty="0">
                <a:latin typeface="Verdana"/>
                <a:cs typeface="Verdana"/>
              </a:rPr>
              <a:t>("controlli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sensibilità").</a:t>
            </a:r>
            <a:endParaRPr sz="2400" dirty="0">
              <a:latin typeface="Verdana"/>
              <a:cs typeface="Verdana"/>
            </a:endParaRPr>
          </a:p>
          <a:p>
            <a:pPr marL="778510" marR="30480" lvl="1" indent="-283845">
              <a:lnSpc>
                <a:spcPts val="2380"/>
              </a:lnSpc>
              <a:spcBef>
                <a:spcPts val="595"/>
              </a:spcBef>
              <a:buChar char="–"/>
              <a:tabLst>
                <a:tab pos="779145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candidata cambia il coefficiente di interesse 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)?</a:t>
            </a:r>
          </a:p>
          <a:p>
            <a:pPr marL="778510" lvl="1" indent="-283845">
              <a:lnSpc>
                <a:spcPct val="100000"/>
              </a:lnSpc>
              <a:spcBef>
                <a:spcPts val="450"/>
              </a:spcBef>
              <a:buChar char="–"/>
              <a:tabLst>
                <a:tab pos="779145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candidata </a:t>
            </a:r>
            <a:r>
              <a:rPr sz="2000" dirty="0">
                <a:latin typeface="Verdana"/>
                <a:cs typeface="Verdana"/>
              </a:rPr>
              <a:t>è statisticamente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significativa?</a:t>
            </a:r>
            <a:endParaRPr sz="2000" dirty="0">
              <a:latin typeface="Verdana"/>
              <a:cs typeface="Verdana"/>
            </a:endParaRPr>
          </a:p>
          <a:p>
            <a:pPr marL="778510" lvl="1" indent="-283845">
              <a:lnSpc>
                <a:spcPct val="100000"/>
              </a:lnSpc>
              <a:spcBef>
                <a:spcPts val="490"/>
              </a:spcBef>
              <a:buChar char="–"/>
              <a:tabLst>
                <a:tab pos="779145" algn="l"/>
              </a:tabLst>
            </a:pPr>
            <a:r>
              <a:rPr sz="2000" spc="-5" dirty="0">
                <a:latin typeface="Verdana"/>
                <a:cs typeface="Verdana"/>
              </a:rPr>
              <a:t>Usate il giudizio </a:t>
            </a:r>
            <a:r>
              <a:rPr sz="2000" dirty="0">
                <a:latin typeface="Verdana"/>
                <a:cs typeface="Verdana"/>
              </a:rPr>
              <a:t>e non una </a:t>
            </a:r>
            <a:r>
              <a:rPr sz="2000" spc="-5" dirty="0">
                <a:latin typeface="Verdana"/>
                <a:cs typeface="Verdana"/>
              </a:rPr>
              <a:t>ricetta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meccanica…</a:t>
            </a:r>
            <a:endParaRPr sz="2000" dirty="0">
              <a:latin typeface="Verdana"/>
              <a:cs typeface="Verdana"/>
            </a:endParaRPr>
          </a:p>
          <a:p>
            <a:pPr marL="778510" lvl="1" indent="-283845">
              <a:lnSpc>
                <a:spcPct val="100000"/>
              </a:lnSpc>
              <a:spcBef>
                <a:spcPts val="505"/>
              </a:spcBef>
              <a:buChar char="–"/>
              <a:tabLst>
                <a:tab pos="779145" algn="l"/>
              </a:tabLst>
            </a:pPr>
            <a:r>
              <a:rPr sz="2000" spc="-5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cercate </a:t>
            </a:r>
            <a:r>
              <a:rPr sz="2000" spc="-5" dirty="0">
                <a:latin typeface="Verdana"/>
                <a:cs typeface="Verdana"/>
              </a:rPr>
              <a:t>semplicemente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massimizzare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</a:t>
            </a:r>
            <a:r>
              <a:rPr sz="2000" spc="5" dirty="0">
                <a:latin typeface="Verdana"/>
                <a:cs typeface="Verdana"/>
              </a:rPr>
              <a:t>!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2974825" y="2767212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74825" y="3596268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974825" y="4434468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74825" y="5248284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13425" y="1650120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2" y="0"/>
                  </a:lnTo>
                </a:path>
              </a:pathLst>
            </a:custGeom>
            <a:ln w="163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0686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10" dirty="0">
                <a:latin typeface="Verdana"/>
                <a:cs typeface="Verdana"/>
              </a:rPr>
              <a:t>Digressione sulle misure </a:t>
            </a:r>
            <a:r>
              <a:rPr i="1" spc="-5" dirty="0">
                <a:latin typeface="Verdana"/>
                <a:cs typeface="Verdana"/>
              </a:rPr>
              <a:t>di</a:t>
            </a:r>
            <a:r>
              <a:rPr i="1" spc="130" dirty="0">
                <a:latin typeface="Verdana"/>
                <a:cs typeface="Verdana"/>
              </a:rPr>
              <a:t> </a:t>
            </a:r>
            <a:r>
              <a:rPr i="1" spc="-10" dirty="0">
                <a:latin typeface="Verdana"/>
                <a:cs typeface="Verdana"/>
              </a:rPr>
              <a:t>un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Verdana"/>
                <a:cs typeface="Verdana"/>
              </a:rPr>
              <a:t>adattamento…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332740" y="1555286"/>
            <a:ext cx="8038465" cy="462470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3500" marR="55880">
              <a:lnSpc>
                <a:spcPct val="97600"/>
              </a:lnSpc>
              <a:spcBef>
                <a:spcPts val="170"/>
              </a:spcBef>
              <a:tabLst>
                <a:tab pos="6640195" algn="l"/>
              </a:tabLst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facile cadere nella trappola di massimizzare</a:t>
            </a:r>
            <a:r>
              <a:rPr sz="2000" spc="7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</a:t>
            </a:r>
            <a:r>
              <a:rPr sz="1950" spc="390" baseline="25641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	</a:t>
            </a:r>
            <a:r>
              <a:rPr sz="3900" i="1" spc="30" baseline="-4273" dirty="0">
                <a:latin typeface="Times New Roman"/>
                <a:cs typeface="Times New Roman"/>
              </a:rPr>
              <a:t>R</a:t>
            </a:r>
            <a:r>
              <a:rPr sz="2250" spc="30" baseline="37037" dirty="0">
                <a:latin typeface="Times New Roman"/>
                <a:cs typeface="Times New Roman"/>
              </a:rPr>
              <a:t>2</a:t>
            </a:r>
            <a:r>
              <a:rPr sz="2000" spc="20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ma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ciò  </a:t>
            </a:r>
            <a:r>
              <a:rPr sz="2000" spc="-5" dirty="0">
                <a:latin typeface="Verdana"/>
                <a:cs typeface="Verdana"/>
              </a:rPr>
              <a:t>riduce la visibilità sull'obiettivo reale, </a:t>
            </a:r>
            <a:r>
              <a:rPr sz="2000" dirty="0">
                <a:latin typeface="Verdana"/>
                <a:cs typeface="Verdana"/>
              </a:rPr>
              <a:t>uno </a:t>
            </a:r>
            <a:r>
              <a:rPr sz="2000" spc="-5" dirty="0">
                <a:latin typeface="Verdana"/>
                <a:cs typeface="Verdana"/>
              </a:rPr>
              <a:t>stimatore </a:t>
            </a:r>
            <a:r>
              <a:rPr sz="2000" dirty="0">
                <a:latin typeface="Verdana"/>
                <a:cs typeface="Verdana"/>
              </a:rPr>
              <a:t>non  </a:t>
            </a:r>
            <a:r>
              <a:rPr sz="2000" spc="-5" dirty="0">
                <a:latin typeface="Verdana"/>
                <a:cs typeface="Verdana"/>
              </a:rPr>
              <a:t>distorto dell'effetto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della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classe.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ts val="3020"/>
              </a:lnSpc>
              <a:spcBef>
                <a:spcPts val="1190"/>
              </a:spcBef>
              <a:buChar char="•"/>
              <a:tabLst>
                <a:tab pos="410845" algn="l"/>
                <a:tab pos="411480" algn="l"/>
              </a:tabLst>
            </a:pPr>
            <a:r>
              <a:rPr sz="3000" baseline="2777" dirty="0">
                <a:latin typeface="Verdana"/>
                <a:cs typeface="Verdana"/>
              </a:rPr>
              <a:t>Un </a:t>
            </a:r>
            <a:r>
              <a:rPr sz="3000" spc="-7" baseline="2777" dirty="0">
                <a:latin typeface="Verdana"/>
                <a:cs typeface="Verdana"/>
              </a:rPr>
              <a:t>elevato </a:t>
            </a:r>
            <a:r>
              <a:rPr sz="3000" i="1" spc="15" baseline="2777" dirty="0">
                <a:latin typeface="Verdana"/>
                <a:cs typeface="Verdana"/>
              </a:rPr>
              <a:t>R</a:t>
            </a:r>
            <a:r>
              <a:rPr sz="1950" spc="15" baseline="29914" dirty="0">
                <a:latin typeface="Verdana"/>
                <a:cs typeface="Verdana"/>
              </a:rPr>
              <a:t>2 </a:t>
            </a:r>
            <a:r>
              <a:rPr sz="3000" baseline="2777" dirty="0">
                <a:latin typeface="Verdana"/>
                <a:cs typeface="Verdana"/>
              </a:rPr>
              <a:t>(o </a:t>
            </a:r>
            <a:r>
              <a:rPr sz="2600" i="1" spc="75" dirty="0">
                <a:latin typeface="Times New Roman"/>
                <a:cs typeface="Times New Roman"/>
              </a:rPr>
              <a:t>R</a:t>
            </a:r>
            <a:r>
              <a:rPr sz="2250" spc="112" baseline="42592" dirty="0">
                <a:latin typeface="Times New Roman"/>
                <a:cs typeface="Times New Roman"/>
              </a:rPr>
              <a:t>2 </a:t>
            </a:r>
            <a:r>
              <a:rPr sz="3000" baseline="2777" dirty="0">
                <a:latin typeface="Verdana"/>
                <a:cs typeface="Verdana"/>
              </a:rPr>
              <a:t>) </a:t>
            </a:r>
            <a:r>
              <a:rPr sz="3000" spc="-7" baseline="2777" dirty="0">
                <a:latin typeface="Verdana"/>
                <a:cs typeface="Verdana"/>
              </a:rPr>
              <a:t>significa </a:t>
            </a:r>
            <a:r>
              <a:rPr sz="3000" baseline="2777" dirty="0">
                <a:latin typeface="Verdana"/>
                <a:cs typeface="Verdana"/>
              </a:rPr>
              <a:t>che i </a:t>
            </a:r>
            <a:r>
              <a:rPr sz="3000" spc="-7" baseline="2777" dirty="0">
                <a:latin typeface="Verdana"/>
                <a:cs typeface="Verdana"/>
              </a:rPr>
              <a:t>regressori spiegano</a:t>
            </a:r>
            <a:r>
              <a:rPr sz="3000" spc="-675" baseline="2777" dirty="0">
                <a:latin typeface="Verdana"/>
                <a:cs typeface="Verdana"/>
              </a:rPr>
              <a:t> </a:t>
            </a:r>
            <a:r>
              <a:rPr sz="3000" spc="-7" baseline="2777" dirty="0">
                <a:latin typeface="Verdana"/>
                <a:cs typeface="Verdana"/>
              </a:rPr>
              <a:t>la</a:t>
            </a:r>
            <a:endParaRPr sz="3000" baseline="2777">
              <a:latin typeface="Verdana"/>
              <a:cs typeface="Verdana"/>
            </a:endParaRPr>
          </a:p>
          <a:p>
            <a:pPr marL="410845">
              <a:lnSpc>
                <a:spcPts val="2300"/>
              </a:lnSpc>
            </a:pP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ts val="3060"/>
              </a:lnSpc>
              <a:spcBef>
                <a:spcPts val="110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elevato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(o </a:t>
            </a:r>
            <a:r>
              <a:rPr sz="3900" i="1" spc="112" baseline="-2136" dirty="0">
                <a:latin typeface="Times New Roman"/>
                <a:cs typeface="Times New Roman"/>
              </a:rPr>
              <a:t>R</a:t>
            </a:r>
            <a:r>
              <a:rPr sz="2250" spc="112" baseline="38888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i="1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significa che </a:t>
            </a:r>
            <a:r>
              <a:rPr sz="2000" spc="-5" dirty="0">
                <a:latin typeface="Verdana"/>
                <a:cs typeface="Verdana"/>
              </a:rPr>
              <a:t>avete eliminato</a:t>
            </a:r>
            <a:r>
              <a:rPr sz="2000" spc="-4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>
              <a:latin typeface="Verdana"/>
              <a:cs typeface="Verdana"/>
            </a:endParaRPr>
          </a:p>
          <a:p>
            <a:pPr marL="410845">
              <a:lnSpc>
                <a:spcPts val="2340"/>
              </a:lnSpc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variabili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omesse.</a:t>
            </a:r>
            <a:endParaRPr sz="2000">
              <a:latin typeface="Verdana"/>
              <a:cs typeface="Verdana"/>
            </a:endParaRPr>
          </a:p>
          <a:p>
            <a:pPr marL="410845" marR="80645" indent="-347980">
              <a:lnSpc>
                <a:spcPct val="94300"/>
              </a:lnSpc>
              <a:spcBef>
                <a:spcPts val="1270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elevato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(o </a:t>
            </a:r>
            <a:r>
              <a:rPr sz="3900" i="1" spc="112" baseline="-4273" dirty="0">
                <a:latin typeface="Times New Roman"/>
                <a:cs typeface="Times New Roman"/>
              </a:rPr>
              <a:t>R</a:t>
            </a:r>
            <a:r>
              <a:rPr sz="2250" spc="112" baseline="35185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i="1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significa che </a:t>
            </a:r>
            <a:r>
              <a:rPr sz="2000" spc="-5" dirty="0">
                <a:latin typeface="Verdana"/>
                <a:cs typeface="Verdana"/>
              </a:rPr>
              <a:t>avete </a:t>
            </a:r>
            <a:r>
              <a:rPr sz="2000" dirty="0">
                <a:latin typeface="Verdana"/>
                <a:cs typeface="Verdana"/>
              </a:rPr>
              <a:t>uno </a:t>
            </a:r>
            <a:r>
              <a:rPr sz="2000" spc="-5" dirty="0">
                <a:latin typeface="Verdana"/>
                <a:cs typeface="Verdana"/>
              </a:rPr>
              <a:t>stimatore 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distorto di </a:t>
            </a:r>
            <a:r>
              <a:rPr sz="2000" dirty="0">
                <a:latin typeface="Verdana"/>
                <a:cs typeface="Verdana"/>
              </a:rPr>
              <a:t>effetto causale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spc="-7" baseline="-21367" dirty="0">
                <a:latin typeface="Verdana"/>
                <a:cs typeface="Verdana"/>
              </a:rPr>
              <a:t>1</a:t>
            </a:r>
            <a:r>
              <a:rPr sz="2000" spc="-5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  <a:p>
            <a:pPr marL="410845" marR="379730" indent="-347980">
              <a:lnSpc>
                <a:spcPct val="97600"/>
              </a:lnSpc>
              <a:spcBef>
                <a:spcPts val="120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elevato </a:t>
            </a:r>
            <a:r>
              <a:rPr sz="2000" i="1" spc="10" dirty="0">
                <a:latin typeface="Verdana"/>
                <a:cs typeface="Verdana"/>
              </a:rPr>
              <a:t>R</a:t>
            </a:r>
            <a:r>
              <a:rPr sz="1950" spc="15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(o </a:t>
            </a:r>
            <a:r>
              <a:rPr sz="3900" i="1" spc="112" baseline="-2136" dirty="0">
                <a:latin typeface="Times New Roman"/>
                <a:cs typeface="Times New Roman"/>
              </a:rPr>
              <a:t>R</a:t>
            </a:r>
            <a:r>
              <a:rPr sz="2250" spc="112" baseline="38888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i="1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significa </a:t>
            </a:r>
            <a:r>
              <a:rPr sz="2000" dirty="0">
                <a:latin typeface="Verdana"/>
                <a:cs typeface="Verdana"/>
              </a:rPr>
              <a:t>che le </a:t>
            </a:r>
            <a:r>
              <a:rPr sz="2000" spc="-5" dirty="0">
                <a:latin typeface="Verdana"/>
                <a:cs typeface="Verdana"/>
              </a:rPr>
              <a:t>variabili incluse  </a:t>
            </a:r>
            <a:r>
              <a:rPr sz="2000" dirty="0">
                <a:latin typeface="Verdana"/>
                <a:cs typeface="Verdana"/>
              </a:rPr>
              <a:t>siano statisticamente </a:t>
            </a:r>
            <a:r>
              <a:rPr sz="2000" spc="-5" dirty="0">
                <a:latin typeface="Verdana"/>
                <a:cs typeface="Verdana"/>
              </a:rPr>
              <a:t>significative </a:t>
            </a:r>
            <a:r>
              <a:rPr sz="2000" dirty="0">
                <a:latin typeface="Verdana"/>
                <a:cs typeface="Verdana"/>
              </a:rPr>
              <a:t>– ciò </a:t>
            </a:r>
            <a:r>
              <a:rPr sz="2000" spc="-5" dirty="0">
                <a:latin typeface="Verdana"/>
                <a:cs typeface="Verdana"/>
              </a:rPr>
              <a:t>deve essere  determinato mediante le </a:t>
            </a:r>
            <a:r>
              <a:rPr sz="2000" dirty="0">
                <a:latin typeface="Verdana"/>
                <a:cs typeface="Verdana"/>
              </a:rPr>
              <a:t>verifiche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ipotesi.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7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Digressione sulla presentazione dei  risultati </a:t>
            </a:r>
            <a:r>
              <a:rPr spc="-5" dirty="0"/>
              <a:t>della</a:t>
            </a:r>
            <a:r>
              <a:rPr spc="55" dirty="0"/>
              <a:t> </a:t>
            </a:r>
            <a:r>
              <a:rPr spc="-10" dirty="0"/>
              <a:t>regressione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7857490" cy="4544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045" marR="5080" indent="-34798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Abbiamo </a:t>
            </a:r>
            <a:r>
              <a:rPr sz="2000" dirty="0">
                <a:latin typeface="Verdana"/>
                <a:cs typeface="Verdana"/>
              </a:rPr>
              <a:t>numerose </a:t>
            </a:r>
            <a:r>
              <a:rPr sz="2000" spc="-5" dirty="0">
                <a:latin typeface="Verdana"/>
                <a:cs typeface="Verdana"/>
              </a:rPr>
              <a:t>regressioni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desideriamo presentarle. 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scomodo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difficile leggere regressioni scritte in </a:t>
            </a:r>
            <a:r>
              <a:rPr sz="2000" dirty="0">
                <a:latin typeface="Verdana"/>
                <a:cs typeface="Verdana"/>
              </a:rPr>
              <a:t>forma </a:t>
            </a:r>
            <a:r>
              <a:rPr sz="2000" spc="-5" dirty="0">
                <a:latin typeface="Verdana"/>
                <a:cs typeface="Verdana"/>
              </a:rPr>
              <a:t>di  equazione, perciò tradizionalmente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riportano in </a:t>
            </a:r>
            <a:r>
              <a:rPr sz="2000" dirty="0">
                <a:latin typeface="Verdana"/>
                <a:cs typeface="Verdana"/>
              </a:rPr>
              <a:t>formato  </a:t>
            </a:r>
            <a:r>
              <a:rPr sz="2000" spc="-5" dirty="0">
                <a:latin typeface="Verdana"/>
                <a:cs typeface="Verdana"/>
              </a:rPr>
              <a:t>tabulare.</a:t>
            </a:r>
            <a:endParaRPr sz="2000" dirty="0">
              <a:latin typeface="Verdana"/>
              <a:cs typeface="Verdana"/>
            </a:endParaRPr>
          </a:p>
          <a:p>
            <a:pPr marL="360045" indent="-347980" algn="just">
              <a:lnSpc>
                <a:spcPct val="100000"/>
              </a:lnSpc>
              <a:spcBef>
                <a:spcPts val="1105"/>
              </a:spcBef>
              <a:buChar char="•"/>
              <a:tabLst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I risultati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tabella di regressione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comprendono:</a:t>
            </a:r>
            <a:endParaRPr sz="2000" dirty="0">
              <a:latin typeface="Verdana"/>
              <a:cs typeface="Verdana"/>
            </a:endParaRPr>
          </a:p>
          <a:p>
            <a:pPr marL="753110" lvl="1" indent="-283845">
              <a:lnSpc>
                <a:spcPct val="100000"/>
              </a:lnSpc>
              <a:spcBef>
                <a:spcPts val="1000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dirty="0">
                <a:latin typeface="Verdana"/>
                <a:cs typeface="Verdana"/>
              </a:rPr>
              <a:t>coefficienti </a:t>
            </a:r>
            <a:r>
              <a:rPr sz="1800" spc="-5" dirty="0">
                <a:latin typeface="Verdana"/>
                <a:cs typeface="Verdana"/>
              </a:rPr>
              <a:t>di regressione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stimati</a:t>
            </a:r>
          </a:p>
          <a:p>
            <a:pPr marL="753110" lvl="1" indent="-283845">
              <a:lnSpc>
                <a:spcPct val="100000"/>
              </a:lnSpc>
              <a:spcBef>
                <a:spcPts val="1000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spc="-5" dirty="0">
                <a:latin typeface="Verdana"/>
                <a:cs typeface="Verdana"/>
              </a:rPr>
              <a:t>errori standard</a:t>
            </a:r>
            <a:endParaRPr sz="1800" dirty="0">
              <a:latin typeface="Verdana"/>
              <a:cs typeface="Verdana"/>
            </a:endParaRPr>
          </a:p>
          <a:p>
            <a:pPr marL="753110" lvl="1" indent="-283845">
              <a:lnSpc>
                <a:spcPct val="100000"/>
              </a:lnSpc>
              <a:spcBef>
                <a:spcPts val="1010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dirty="0">
                <a:latin typeface="Verdana"/>
                <a:cs typeface="Verdana"/>
              </a:rPr>
              <a:t>misure </a:t>
            </a:r>
            <a:r>
              <a:rPr sz="1800" spc="-5" dirty="0">
                <a:latin typeface="Verdana"/>
                <a:cs typeface="Verdana"/>
              </a:rPr>
              <a:t>di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adattamento</a:t>
            </a:r>
            <a:endParaRPr sz="1800" dirty="0">
              <a:latin typeface="Verdana"/>
              <a:cs typeface="Verdana"/>
            </a:endParaRPr>
          </a:p>
          <a:p>
            <a:pPr marL="753110" lvl="1" indent="-283845">
              <a:lnSpc>
                <a:spcPct val="100000"/>
              </a:lnSpc>
              <a:spcBef>
                <a:spcPts val="994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dirty="0">
                <a:latin typeface="Verdana"/>
                <a:cs typeface="Verdana"/>
              </a:rPr>
              <a:t>numero </a:t>
            </a:r>
            <a:r>
              <a:rPr sz="1800" spc="-5" dirty="0">
                <a:latin typeface="Verdana"/>
                <a:cs typeface="Verdana"/>
              </a:rPr>
              <a:t>di</a:t>
            </a:r>
            <a:r>
              <a:rPr sz="1800" dirty="0">
                <a:latin typeface="Verdana"/>
                <a:cs typeface="Verdana"/>
              </a:rPr>
              <a:t> osservazioni</a:t>
            </a:r>
          </a:p>
          <a:p>
            <a:pPr marL="753110" lvl="1" indent="-283845">
              <a:lnSpc>
                <a:spcPct val="100000"/>
              </a:lnSpc>
              <a:spcBef>
                <a:spcPts val="994"/>
              </a:spcBef>
              <a:buChar char="–"/>
              <a:tabLst>
                <a:tab pos="753110" algn="l"/>
                <a:tab pos="753745" algn="l"/>
              </a:tabLst>
            </a:pPr>
            <a:r>
              <a:rPr lang="it-IT" sz="1800" dirty="0">
                <a:latin typeface="Verdana"/>
                <a:cs typeface="Verdana"/>
              </a:rPr>
              <a:t>Eventualmente </a:t>
            </a:r>
            <a:r>
              <a:rPr sz="1800" dirty="0" err="1">
                <a:latin typeface="Verdana"/>
                <a:cs typeface="Verdana"/>
              </a:rPr>
              <a:t>statistica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F </a:t>
            </a:r>
            <a:r>
              <a:rPr sz="1800" dirty="0">
                <a:latin typeface="Verdana"/>
                <a:cs typeface="Verdana"/>
              </a:rPr>
              <a:t>rilevante, se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esistente</a:t>
            </a:r>
            <a:endParaRPr sz="1800" dirty="0">
              <a:latin typeface="Verdana"/>
              <a:cs typeface="Verdana"/>
            </a:endParaRPr>
          </a:p>
          <a:p>
            <a:pPr marL="753110" lvl="1" indent="-283845">
              <a:lnSpc>
                <a:spcPct val="100000"/>
              </a:lnSpc>
              <a:spcBef>
                <a:spcPts val="1010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dirty="0">
                <a:latin typeface="Verdana"/>
                <a:cs typeface="Verdana"/>
              </a:rPr>
              <a:t>Qualsiasi altra informazione</a:t>
            </a:r>
            <a:r>
              <a:rPr sz="1800" spc="-6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pertinente.</a:t>
            </a:r>
            <a:endParaRPr sz="1800" dirty="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1095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Trovate queste informazioni nella tabella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seguente: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917" y="589625"/>
            <a:ext cx="7187341" cy="5549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46</a:t>
            </a:fld>
            <a:endParaRPr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2763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Riepilogo: </a:t>
            </a:r>
            <a:r>
              <a:rPr spc="-10" dirty="0"/>
              <a:t>regressione</a:t>
            </a:r>
            <a:r>
              <a:rPr spc="60" dirty="0"/>
              <a:t> </a:t>
            </a:r>
            <a:r>
              <a:rPr spc="-5" dirty="0"/>
              <a:t>multipla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7-</a:t>
            </a: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07340" y="1630807"/>
            <a:ext cx="8475980" cy="4549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6245" marR="121920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436245" algn="l"/>
                <a:tab pos="43688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regressione multipla </a:t>
            </a:r>
            <a:r>
              <a:rPr sz="2000" dirty="0">
                <a:latin typeface="Verdana"/>
                <a:cs typeface="Verdana"/>
              </a:rPr>
              <a:t>consente </a:t>
            </a:r>
            <a:r>
              <a:rPr sz="2000" spc="-5" dirty="0">
                <a:latin typeface="Verdana"/>
                <a:cs typeface="Verdana"/>
              </a:rPr>
              <a:t>di stimare l'effetto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di 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tenendo </a:t>
            </a:r>
            <a:r>
              <a:rPr sz="2000" dirty="0">
                <a:latin typeface="Verdana"/>
                <a:cs typeface="Verdana"/>
              </a:rPr>
              <a:t>costanti </a:t>
            </a:r>
            <a:r>
              <a:rPr sz="2000" spc="-5" dirty="0">
                <a:latin typeface="Verdana"/>
                <a:cs typeface="Verdana"/>
              </a:rPr>
              <a:t>le altri variabili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incluse.</a:t>
            </a:r>
            <a:endParaRPr sz="20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1700"/>
              </a:spcBef>
              <a:buChar char="•"/>
              <a:tabLst>
                <a:tab pos="436245" algn="l"/>
                <a:tab pos="43688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potete misurare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variabile, potete evitare la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distorsione</a:t>
            </a:r>
            <a:endParaRPr sz="2000">
              <a:latin typeface="Verdana"/>
              <a:cs typeface="Verdana"/>
            </a:endParaRPr>
          </a:p>
          <a:p>
            <a:pPr marL="436245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variabile omessa </a:t>
            </a:r>
            <a:r>
              <a:rPr sz="2000" dirty="0">
                <a:latin typeface="Verdana"/>
                <a:cs typeface="Verdana"/>
              </a:rPr>
              <a:t>da </a:t>
            </a:r>
            <a:r>
              <a:rPr sz="2000" spc="-5" dirty="0">
                <a:latin typeface="Verdana"/>
                <a:cs typeface="Verdana"/>
              </a:rPr>
              <a:t>tale variabile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includendola.</a:t>
            </a:r>
            <a:endParaRPr sz="2000">
              <a:latin typeface="Verdana"/>
              <a:cs typeface="Verdana"/>
            </a:endParaRPr>
          </a:p>
          <a:p>
            <a:pPr marL="436245" marR="206375" indent="-347980">
              <a:lnSpc>
                <a:spcPct val="100000"/>
              </a:lnSpc>
              <a:spcBef>
                <a:spcPts val="1705"/>
              </a:spcBef>
              <a:buChar char="•"/>
              <a:tabLst>
                <a:tab pos="436245" algn="l"/>
                <a:tab pos="436880" algn="l"/>
              </a:tabLst>
            </a:pPr>
            <a:r>
              <a:rPr sz="2000" dirty="0">
                <a:latin typeface="Verdana"/>
                <a:cs typeface="Verdana"/>
              </a:rPr>
              <a:t>Se non </a:t>
            </a:r>
            <a:r>
              <a:rPr sz="2000" spc="-5" dirty="0">
                <a:latin typeface="Verdana"/>
                <a:cs typeface="Verdana"/>
              </a:rPr>
              <a:t>potete misurare la variabile omessa, potreste  </a:t>
            </a:r>
            <a:r>
              <a:rPr sz="2000" dirty="0">
                <a:latin typeface="Verdana"/>
                <a:cs typeface="Verdana"/>
              </a:rPr>
              <a:t>comunque </a:t>
            </a:r>
            <a:r>
              <a:rPr sz="2000" spc="-5" dirty="0">
                <a:latin typeface="Verdana"/>
                <a:cs typeface="Verdana"/>
              </a:rPr>
              <a:t>essere in grado di controllarne l'effetto includendo 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controllo.</a:t>
            </a:r>
            <a:endParaRPr sz="2000">
              <a:latin typeface="Verdana"/>
              <a:cs typeface="Verdana"/>
            </a:endParaRPr>
          </a:p>
          <a:p>
            <a:pPr marL="436245" marR="574040" indent="-347980">
              <a:lnSpc>
                <a:spcPct val="100000"/>
              </a:lnSpc>
              <a:spcBef>
                <a:spcPts val="1695"/>
              </a:spcBef>
              <a:buChar char="•"/>
              <a:tabLst>
                <a:tab pos="436245" algn="l"/>
                <a:tab pos="436880" algn="l"/>
              </a:tabLst>
            </a:pPr>
            <a:r>
              <a:rPr sz="2000" spc="-5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esiste una </a:t>
            </a:r>
            <a:r>
              <a:rPr sz="2000" spc="-5" dirty="0">
                <a:latin typeface="Verdana"/>
                <a:cs typeface="Verdana"/>
              </a:rPr>
              <a:t>ricetta semplice per decidere quali variabili  </a:t>
            </a:r>
            <a:r>
              <a:rPr sz="2000" dirty="0">
                <a:latin typeface="Verdana"/>
                <a:cs typeface="Verdana"/>
              </a:rPr>
              <a:t>appartengono a una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– usate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vostro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giudizio.</a:t>
            </a:r>
            <a:endParaRPr sz="2000">
              <a:latin typeface="Verdana"/>
              <a:cs typeface="Verdana"/>
            </a:endParaRPr>
          </a:p>
          <a:p>
            <a:pPr marL="436245" marR="133350" indent="-347980">
              <a:lnSpc>
                <a:spcPct val="100000"/>
              </a:lnSpc>
              <a:spcBef>
                <a:spcPts val="1705"/>
              </a:spcBef>
              <a:buChar char="•"/>
              <a:tabLst>
                <a:tab pos="436245" algn="l"/>
                <a:tab pos="43688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approccio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specificare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modello </a:t>
            </a:r>
            <a:r>
              <a:rPr sz="2000" dirty="0">
                <a:latin typeface="Verdana"/>
                <a:cs typeface="Verdana"/>
              </a:rPr>
              <a:t>base – affidandosi a un  </a:t>
            </a:r>
            <a:r>
              <a:rPr sz="2000" spc="-5" dirty="0">
                <a:latin typeface="Verdana"/>
                <a:cs typeface="Verdana"/>
              </a:rPr>
              <a:t>ragionamento </a:t>
            </a:r>
            <a:r>
              <a:rPr sz="2000" i="1" dirty="0">
                <a:latin typeface="Verdana"/>
                <a:cs typeface="Verdana"/>
              </a:rPr>
              <a:t>a </a:t>
            </a:r>
            <a:r>
              <a:rPr sz="2000" i="1" spc="-5" dirty="0">
                <a:latin typeface="Verdana"/>
                <a:cs typeface="Verdana"/>
              </a:rPr>
              <a:t>priori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quindi esplorare la sensibilità </a:t>
            </a:r>
            <a:r>
              <a:rPr sz="2000" spc="-10" dirty="0">
                <a:latin typeface="Verdana"/>
                <a:cs typeface="Verdana"/>
              </a:rPr>
              <a:t>delle  </a:t>
            </a:r>
            <a:r>
              <a:rPr sz="2000" dirty="0">
                <a:latin typeface="Verdana"/>
                <a:cs typeface="Verdana"/>
              </a:rPr>
              <a:t>stime chiave </a:t>
            </a:r>
            <a:r>
              <a:rPr sz="2000" spc="-5" dirty="0">
                <a:latin typeface="Verdana"/>
                <a:cs typeface="Verdana"/>
              </a:rPr>
              <a:t>nelle specificazioni </a:t>
            </a:r>
            <a:r>
              <a:rPr sz="2000" spc="-10" dirty="0">
                <a:latin typeface="Verdana"/>
                <a:cs typeface="Verdana"/>
              </a:rPr>
              <a:t>delle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alternative.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19480"/>
            <a:ext cx="752602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Lo </a:t>
            </a:r>
            <a:r>
              <a:rPr sz="2400" b="1" dirty="0">
                <a:latin typeface="Verdana"/>
                <a:cs typeface="Verdana"/>
              </a:rPr>
              <a:t>stimatore </a:t>
            </a:r>
            <a:r>
              <a:rPr sz="2400" b="1" spc="-5" dirty="0">
                <a:latin typeface="Verdana"/>
                <a:cs typeface="Verdana"/>
              </a:rPr>
              <a:t>OLS della </a:t>
            </a:r>
            <a:r>
              <a:rPr sz="2400" b="1" spc="-5" dirty="0" err="1">
                <a:latin typeface="Verdana"/>
                <a:cs typeface="Verdana"/>
              </a:rPr>
              <a:t>regressione</a:t>
            </a:r>
            <a:r>
              <a:rPr sz="2400" b="1" spc="-5" dirty="0">
                <a:latin typeface="Verdana"/>
                <a:cs typeface="Verdana"/>
              </a:rPr>
              <a:t> </a:t>
            </a:r>
            <a:r>
              <a:rPr sz="2400" b="1" spc="-5" dirty="0" err="1">
                <a:latin typeface="Verdana"/>
                <a:cs typeface="Verdana"/>
              </a:rPr>
              <a:t>multipla</a:t>
            </a:r>
            <a:endParaRPr sz="31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dirty="0">
                <a:latin typeface="Verdana"/>
                <a:cs typeface="Verdana"/>
              </a:rPr>
              <a:t>due </a:t>
            </a:r>
            <a:r>
              <a:rPr sz="2400" spc="-10" dirty="0">
                <a:latin typeface="Verdana"/>
                <a:cs typeface="Verdana"/>
              </a:rPr>
              <a:t>regressori, </a:t>
            </a:r>
            <a:r>
              <a:rPr sz="2400" spc="-5" dirty="0">
                <a:latin typeface="Verdana"/>
                <a:cs typeface="Verdana"/>
              </a:rPr>
              <a:t>lo stimatore OLS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risolve: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3272409"/>
            <a:ext cx="8191500" cy="236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Lo stimatore OLS </a:t>
            </a:r>
            <a:r>
              <a:rPr sz="2400" dirty="0">
                <a:latin typeface="Verdana"/>
                <a:cs typeface="Verdana"/>
              </a:rPr>
              <a:t>minimizza </a:t>
            </a:r>
            <a:r>
              <a:rPr sz="2400" spc="-5" dirty="0">
                <a:latin typeface="Verdana"/>
                <a:cs typeface="Verdana"/>
              </a:rPr>
              <a:t>la differenza  quadratica media tra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10" dirty="0">
                <a:latin typeface="Verdana"/>
                <a:cs typeface="Verdana"/>
              </a:rPr>
              <a:t>valori </a:t>
            </a:r>
            <a:r>
              <a:rPr sz="2400" spc="-5" dirty="0">
                <a:latin typeface="Verdana"/>
                <a:cs typeface="Verdana"/>
              </a:rPr>
              <a:t>attuali di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il valore  </a:t>
            </a:r>
            <a:r>
              <a:rPr sz="2400" spc="-5" dirty="0">
                <a:latin typeface="Verdana"/>
                <a:cs typeface="Verdana"/>
              </a:rPr>
              <a:t>predetto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base alla retta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stimata.</a:t>
            </a:r>
            <a:endParaRPr sz="2400">
              <a:latin typeface="Verdana"/>
              <a:cs typeface="Verdana"/>
            </a:endParaRPr>
          </a:p>
          <a:p>
            <a:pPr marL="381000" marR="87312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Questo problema di </a:t>
            </a:r>
            <a:r>
              <a:rPr sz="2400" dirty="0">
                <a:latin typeface="Verdana"/>
                <a:cs typeface="Verdana"/>
              </a:rPr>
              <a:t>minimizzazione </a:t>
            </a:r>
            <a:r>
              <a:rPr sz="2400" spc="-5" dirty="0">
                <a:latin typeface="Verdana"/>
                <a:cs typeface="Verdana"/>
              </a:rPr>
              <a:t>si risolve  </a:t>
            </a:r>
            <a:r>
              <a:rPr sz="2400" dirty="0">
                <a:latin typeface="Verdana"/>
                <a:cs typeface="Verdana"/>
              </a:rPr>
              <a:t>usando </a:t>
            </a:r>
            <a:r>
              <a:rPr sz="2400" spc="-10" dirty="0">
                <a:latin typeface="Verdana"/>
                <a:cs typeface="Verdana"/>
              </a:rPr>
              <a:t>l’analisi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matematica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530"/>
              </a:spcBef>
              <a:buFont typeface="Verdana"/>
              <a:buChar char="•"/>
              <a:tabLst>
                <a:tab pos="380365" algn="l"/>
                <a:tab pos="381000" algn="l"/>
              </a:tabLst>
            </a:pPr>
            <a:r>
              <a:rPr sz="2400" b="1" dirty="0">
                <a:latin typeface="Verdana"/>
                <a:cs typeface="Verdana"/>
              </a:rPr>
              <a:t>Così si </a:t>
            </a:r>
            <a:r>
              <a:rPr sz="2400" b="1" spc="-5" dirty="0">
                <a:latin typeface="Verdana"/>
                <a:cs typeface="Verdana"/>
              </a:rPr>
              <a:t>ottengono gli stimatori OLS di </a:t>
            </a:r>
            <a:r>
              <a:rPr sz="2400" b="1" i="1" spc="-5" dirty="0">
                <a:latin typeface="Arial"/>
                <a:cs typeface="Arial"/>
              </a:rPr>
              <a:t>β</a:t>
            </a:r>
            <a:r>
              <a:rPr sz="2400" b="1" spc="-7" baseline="-20833" dirty="0">
                <a:latin typeface="Verdana"/>
                <a:cs typeface="Verdana"/>
              </a:rPr>
              <a:t>0 </a:t>
            </a:r>
            <a:r>
              <a:rPr sz="2400" b="1" dirty="0">
                <a:latin typeface="Verdana"/>
                <a:cs typeface="Verdana"/>
              </a:rPr>
              <a:t>e</a:t>
            </a:r>
            <a:r>
              <a:rPr sz="2400" b="1" spc="-225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β</a:t>
            </a:r>
            <a:r>
              <a:rPr sz="2400" b="1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62315" y="2677053"/>
            <a:ext cx="66103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i="1" spc="-75" dirty="0">
                <a:latin typeface="Times New Roman"/>
                <a:cs typeface="Times New Roman"/>
              </a:rPr>
              <a:t>b</a:t>
            </a:r>
            <a:r>
              <a:rPr sz="1650" spc="-112" baseline="-27777" dirty="0">
                <a:latin typeface="Times New Roman"/>
                <a:cs typeface="Times New Roman"/>
              </a:rPr>
              <a:t>0 </a:t>
            </a:r>
            <a:r>
              <a:rPr sz="1500" spc="-65" dirty="0">
                <a:latin typeface="Times New Roman"/>
                <a:cs typeface="Times New Roman"/>
              </a:rPr>
              <a:t>,</a:t>
            </a:r>
            <a:r>
              <a:rPr sz="1500" i="1" spc="-65" dirty="0">
                <a:latin typeface="Times New Roman"/>
                <a:cs typeface="Times New Roman"/>
              </a:rPr>
              <a:t>b</a:t>
            </a:r>
            <a:r>
              <a:rPr sz="1650" spc="-97" baseline="-27777" dirty="0">
                <a:latin typeface="Times New Roman"/>
                <a:cs typeface="Times New Roman"/>
              </a:rPr>
              <a:t>1</a:t>
            </a:r>
            <a:r>
              <a:rPr sz="1650" spc="-217" baseline="-27777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,</a:t>
            </a:r>
            <a:r>
              <a:rPr sz="1500" i="1" spc="-35" dirty="0">
                <a:latin typeface="Times New Roman"/>
                <a:cs typeface="Times New Roman"/>
              </a:rPr>
              <a:t>b</a:t>
            </a:r>
            <a:r>
              <a:rPr sz="1650" spc="-52" baseline="-27777" dirty="0">
                <a:latin typeface="Times New Roman"/>
                <a:cs typeface="Times New Roman"/>
              </a:rPr>
              <a:t>2</a:t>
            </a:r>
            <a:endParaRPr sz="1650" baseline="-27777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94711" y="2677053"/>
            <a:ext cx="1723389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59765" algn="l"/>
                <a:tab pos="1218565" algn="l"/>
                <a:tab pos="1562100" algn="l"/>
              </a:tabLst>
            </a:pPr>
            <a:r>
              <a:rPr sz="1500" i="1" spc="5" dirty="0">
                <a:latin typeface="Times New Roman"/>
                <a:cs typeface="Times New Roman"/>
              </a:rPr>
              <a:t>i	</a:t>
            </a:r>
            <a:r>
              <a:rPr sz="1500" spc="15" dirty="0">
                <a:latin typeface="Times New Roman"/>
                <a:cs typeface="Times New Roman"/>
              </a:rPr>
              <a:t>0	1	</a:t>
            </a:r>
            <a:r>
              <a:rPr sz="1500" spc="-15" dirty="0">
                <a:latin typeface="Times New Roman"/>
                <a:cs typeface="Times New Roman"/>
              </a:rPr>
              <a:t>1</a:t>
            </a:r>
            <a:r>
              <a:rPr sz="1500" i="1" spc="5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9023" y="2426806"/>
            <a:ext cx="1390015" cy="5067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ctr">
              <a:lnSpc>
                <a:spcPts val="2545"/>
              </a:lnSpc>
              <a:spcBef>
                <a:spcPts val="110"/>
              </a:spcBef>
              <a:tabLst>
                <a:tab pos="969644" algn="l"/>
              </a:tabLst>
            </a:pPr>
            <a:r>
              <a:rPr sz="2600" spc="25" dirty="0">
                <a:latin typeface="Symbol"/>
                <a:cs typeface="Symbol"/>
              </a:rPr>
              <a:t>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i="1" spc="20" dirty="0">
                <a:latin typeface="Times New Roman"/>
                <a:cs typeface="Times New Roman"/>
              </a:rPr>
              <a:t>b</a:t>
            </a:r>
            <a:r>
              <a:rPr sz="2600" i="1" spc="265" dirty="0">
                <a:latin typeface="Times New Roman"/>
                <a:cs typeface="Times New Roman"/>
              </a:rPr>
              <a:t> </a:t>
            </a:r>
            <a:r>
              <a:rPr sz="2600" i="1" spc="25" dirty="0">
                <a:latin typeface="Times New Roman"/>
                <a:cs typeface="Times New Roman"/>
              </a:rPr>
              <a:t>X	</a:t>
            </a:r>
            <a:r>
              <a:rPr sz="2600" spc="-30" dirty="0">
                <a:latin typeface="Times New Roman"/>
                <a:cs typeface="Times New Roman"/>
              </a:rPr>
              <a:t>)]</a:t>
            </a:r>
            <a:r>
              <a:rPr sz="2250" spc="-44" baseline="42592" dirty="0">
                <a:latin typeface="Times New Roman"/>
                <a:cs typeface="Times New Roman"/>
              </a:rPr>
              <a:t>2</a:t>
            </a:r>
            <a:endParaRPr sz="2250" baseline="42592">
              <a:latin typeface="Times New Roman"/>
              <a:cs typeface="Times New Roman"/>
            </a:endParaRPr>
          </a:p>
          <a:p>
            <a:pPr marL="22225" algn="ctr">
              <a:lnSpc>
                <a:spcPts val="1225"/>
              </a:lnSpc>
              <a:tabLst>
                <a:tab pos="397510" algn="l"/>
              </a:tabLst>
            </a:pPr>
            <a:r>
              <a:rPr sz="1500" spc="15" dirty="0">
                <a:latin typeface="Times New Roman"/>
                <a:cs typeface="Times New Roman"/>
              </a:rPr>
              <a:t>2	</a:t>
            </a:r>
            <a:r>
              <a:rPr sz="1500" spc="60" dirty="0">
                <a:latin typeface="Times New Roman"/>
                <a:cs typeface="Times New Roman"/>
              </a:rPr>
              <a:t>2</a:t>
            </a:r>
            <a:r>
              <a:rPr sz="1500" i="1" spc="60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7579" y="2886378"/>
            <a:ext cx="28892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i="1" spc="70" dirty="0">
                <a:latin typeface="Times New Roman"/>
                <a:cs typeface="Times New Roman"/>
              </a:rPr>
              <a:t>i</a:t>
            </a:r>
            <a:r>
              <a:rPr sz="1500" spc="-20" dirty="0">
                <a:latin typeface="Symbol"/>
                <a:cs typeface="Symbol"/>
              </a:rPr>
              <a:t></a:t>
            </a:r>
            <a:r>
              <a:rPr sz="1500" spc="15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94420" y="2210988"/>
            <a:ext cx="123189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i="1" spc="1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7896" y="2261033"/>
            <a:ext cx="3462654" cy="622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236980" algn="l"/>
                <a:tab pos="2705100" algn="l"/>
              </a:tabLst>
            </a:pPr>
            <a:r>
              <a:rPr sz="2600" spc="-10" dirty="0">
                <a:latin typeface="Times New Roman"/>
                <a:cs typeface="Times New Roman"/>
              </a:rPr>
              <a:t>min	</a:t>
            </a:r>
            <a:r>
              <a:rPr sz="5850" spc="44" baseline="-7122" dirty="0">
                <a:latin typeface="Symbol"/>
                <a:cs typeface="Symbol"/>
              </a:rPr>
              <a:t></a:t>
            </a:r>
            <a:r>
              <a:rPr sz="2600" spc="30" dirty="0">
                <a:latin typeface="Times New Roman"/>
                <a:cs typeface="Times New Roman"/>
              </a:rPr>
              <a:t>[</a:t>
            </a:r>
            <a:r>
              <a:rPr sz="2600" i="1" spc="30" dirty="0">
                <a:latin typeface="Times New Roman"/>
                <a:cs typeface="Times New Roman"/>
              </a:rPr>
              <a:t>Y</a:t>
            </a:r>
            <a:r>
              <a:rPr sz="2600" i="1" spc="310" dirty="0">
                <a:latin typeface="Times New Roman"/>
                <a:cs typeface="Times New Roman"/>
              </a:rPr>
              <a:t> </a:t>
            </a:r>
            <a:r>
              <a:rPr sz="2600" spc="25" dirty="0">
                <a:latin typeface="Symbol"/>
                <a:cs typeface="Symbol"/>
              </a:rPr>
              <a:t>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(</a:t>
            </a:r>
            <a:r>
              <a:rPr sz="2600" i="1" spc="55" dirty="0">
                <a:latin typeface="Times New Roman"/>
                <a:cs typeface="Times New Roman"/>
              </a:rPr>
              <a:t>b	</a:t>
            </a:r>
            <a:r>
              <a:rPr sz="2600" spc="25" dirty="0">
                <a:latin typeface="Symbol"/>
                <a:cs typeface="Symbol"/>
              </a:rPr>
              <a:t>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i="1" spc="20" dirty="0">
                <a:latin typeface="Times New Roman"/>
                <a:cs typeface="Times New Roman"/>
              </a:rPr>
              <a:t>b</a:t>
            </a:r>
            <a:r>
              <a:rPr sz="2600" i="1" spc="-229" dirty="0">
                <a:latin typeface="Times New Roman"/>
                <a:cs typeface="Times New Roman"/>
              </a:rPr>
              <a:t> </a:t>
            </a:r>
            <a:r>
              <a:rPr sz="2600" i="1" spc="25" dirty="0">
                <a:latin typeface="Times New Roman"/>
                <a:cs typeface="Times New Roman"/>
              </a:rPr>
              <a:t>X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19480"/>
            <a:ext cx="7586345" cy="527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5085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Esempio: </a:t>
            </a:r>
            <a:r>
              <a:rPr sz="2400" b="1" dirty="0">
                <a:latin typeface="Verdana"/>
                <a:cs typeface="Verdana"/>
              </a:rPr>
              <a:t>i </a:t>
            </a:r>
            <a:r>
              <a:rPr sz="2400" b="1" spc="-5" dirty="0">
                <a:latin typeface="Verdana"/>
                <a:cs typeface="Verdana"/>
              </a:rPr>
              <a:t>dati </a:t>
            </a:r>
            <a:r>
              <a:rPr sz="2400" b="1" dirty="0">
                <a:latin typeface="Verdana"/>
                <a:cs typeface="Verdana"/>
              </a:rPr>
              <a:t>dei </a:t>
            </a:r>
            <a:r>
              <a:rPr sz="2400" b="1" spc="-5" dirty="0">
                <a:latin typeface="Verdana"/>
                <a:cs typeface="Verdana"/>
              </a:rPr>
              <a:t>punteggi nei </a:t>
            </a:r>
            <a:r>
              <a:rPr sz="2400" b="1" dirty="0">
                <a:latin typeface="Verdana"/>
                <a:cs typeface="Verdana"/>
              </a:rPr>
              <a:t>test </a:t>
            </a:r>
            <a:r>
              <a:rPr sz="2400" b="1" spc="-5" dirty="0">
                <a:latin typeface="Verdana"/>
                <a:cs typeface="Verdana"/>
              </a:rPr>
              <a:t>della  California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Regressione di </a:t>
            </a:r>
            <a:r>
              <a:rPr sz="2400" i="1" spc="-5" dirty="0">
                <a:latin typeface="Verdana"/>
                <a:cs typeface="Verdana"/>
              </a:rPr>
              <a:t>TestScore </a:t>
            </a:r>
            <a:r>
              <a:rPr sz="2400" spc="-5" dirty="0">
                <a:latin typeface="Verdana"/>
                <a:cs typeface="Verdana"/>
              </a:rPr>
              <a:t>su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Verdana"/>
              <a:cs typeface="Verdana"/>
            </a:endParaRPr>
          </a:p>
          <a:p>
            <a:pPr marL="2386965">
              <a:lnSpc>
                <a:spcPct val="100000"/>
              </a:lnSpc>
            </a:pPr>
            <a:r>
              <a:rPr sz="2400" dirty="0">
                <a:latin typeface="Verdana"/>
                <a:cs typeface="Verdana"/>
              </a:rPr>
              <a:t>= 698,9 – </a:t>
            </a:r>
            <a:r>
              <a:rPr sz="2400" spc="-5" dirty="0">
                <a:latin typeface="Verdana"/>
                <a:cs typeface="Verdana"/>
              </a:rPr>
              <a:t>2,28</a:t>
            </a:r>
            <a:r>
              <a:rPr sz="2400" spc="-5" dirty="0">
                <a:latin typeface="kiloji - P"/>
                <a:cs typeface="kiloji - P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STR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>
              <a:latin typeface="Verdana"/>
              <a:cs typeface="Verdana"/>
            </a:endParaRPr>
          </a:p>
          <a:p>
            <a:pPr marL="355600" marR="173990" indent="-342900">
              <a:lnSpc>
                <a:spcPct val="100000"/>
              </a:lnSpc>
            </a:pPr>
            <a:r>
              <a:rPr sz="2400" spc="-10" dirty="0">
                <a:latin typeface="Verdana"/>
                <a:cs typeface="Verdana"/>
              </a:rPr>
              <a:t>Ora includiamo la </a:t>
            </a:r>
            <a:r>
              <a:rPr sz="2400" spc="-5" dirty="0">
                <a:latin typeface="Verdana"/>
                <a:cs typeface="Verdana"/>
              </a:rPr>
              <a:t>percentuale di </a:t>
            </a:r>
            <a:r>
              <a:rPr sz="2400" dirty="0">
                <a:latin typeface="Verdana"/>
                <a:cs typeface="Verdana"/>
              </a:rPr>
              <a:t>studenti non </a:t>
            </a:r>
            <a:r>
              <a:rPr sz="2400" spc="-5" dirty="0">
                <a:latin typeface="Verdana"/>
                <a:cs typeface="Verdana"/>
              </a:rPr>
              <a:t>di  madrelingua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distretto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):</a:t>
            </a:r>
            <a:endParaRPr sz="2400">
              <a:latin typeface="Verdana"/>
              <a:cs typeface="Verdana"/>
            </a:endParaRPr>
          </a:p>
          <a:p>
            <a:pPr marL="2386965">
              <a:lnSpc>
                <a:spcPct val="100000"/>
              </a:lnSpc>
              <a:spcBef>
                <a:spcPts val="1190"/>
              </a:spcBef>
            </a:pPr>
            <a:r>
              <a:rPr sz="2400" dirty="0">
                <a:latin typeface="Verdana"/>
                <a:cs typeface="Verdana"/>
              </a:rPr>
              <a:t>= 686,0 – </a:t>
            </a:r>
            <a:r>
              <a:rPr sz="2400" spc="-5" dirty="0">
                <a:latin typeface="Verdana"/>
                <a:cs typeface="Verdana"/>
              </a:rPr>
              <a:t>1,10</a:t>
            </a:r>
            <a:r>
              <a:rPr sz="2400" spc="-5" dirty="0">
                <a:latin typeface="kiloji - P"/>
                <a:cs typeface="kiloji - P"/>
              </a:rPr>
              <a:t>×</a:t>
            </a:r>
            <a:r>
              <a:rPr sz="2400" i="1" spc="-5" dirty="0">
                <a:latin typeface="Verdana"/>
                <a:cs typeface="Verdana"/>
              </a:rPr>
              <a:t>STR </a:t>
            </a:r>
            <a:r>
              <a:rPr sz="2400" dirty="0">
                <a:latin typeface="Verdana"/>
                <a:cs typeface="Verdana"/>
              </a:rPr>
              <a:t>–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0,65</a:t>
            </a:r>
            <a:r>
              <a:rPr sz="2400" i="1" spc="-5" dirty="0">
                <a:latin typeface="Verdana"/>
                <a:cs typeface="Verdana"/>
              </a:rPr>
              <a:t>PctEL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76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cosa accade </a:t>
            </a:r>
            <a:r>
              <a:rPr sz="2400" dirty="0">
                <a:latin typeface="Verdana"/>
                <a:cs typeface="Verdana"/>
              </a:rPr>
              <a:t>al </a:t>
            </a:r>
            <a:r>
              <a:rPr sz="2400" spc="-10" dirty="0">
                <a:latin typeface="Verdana"/>
                <a:cs typeface="Verdana"/>
              </a:rPr>
              <a:t>coefficiente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PctEL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0,19)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322891" y="2489530"/>
            <a:ext cx="1360170" cy="2128520"/>
            <a:chOff x="1322891" y="2489530"/>
            <a:chExt cx="1360170" cy="2128520"/>
          </a:xfrm>
        </p:grpSpPr>
        <p:sp>
          <p:nvSpPr>
            <p:cNvPr id="4" name="object 4"/>
            <p:cNvSpPr/>
            <p:nvPr/>
          </p:nvSpPr>
          <p:spPr>
            <a:xfrm>
              <a:off x="1322891" y="2489530"/>
              <a:ext cx="1359549" cy="3281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22891" y="4289374"/>
              <a:ext cx="1359549" cy="3281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396240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1931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7623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16126" y="4151731"/>
              <a:ext cx="1104265" cy="0"/>
            </a:xfrm>
            <a:custGeom>
              <a:avLst/>
              <a:gdLst/>
              <a:ahLst/>
              <a:cxnLst/>
              <a:rect l="l" t="t" r="r" b="b"/>
              <a:pathLst>
                <a:path w="1104264">
                  <a:moveTo>
                    <a:pt x="0" y="0"/>
                  </a:moveTo>
                  <a:lnTo>
                    <a:pt x="274320" y="0"/>
                  </a:lnTo>
                </a:path>
                <a:path w="1104264">
                  <a:moveTo>
                    <a:pt x="553770" y="0"/>
                  </a:moveTo>
                  <a:lnTo>
                    <a:pt x="828090" y="0"/>
                  </a:lnTo>
                </a:path>
                <a:path w="1104264">
                  <a:moveTo>
                    <a:pt x="829462" y="0"/>
                  </a:moveTo>
                  <a:lnTo>
                    <a:pt x="1103782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21280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89783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65475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42538" y="4151731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93921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262425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38116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15179" y="4151731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66563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35066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10757" y="4151731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87820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5280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Regressione multipla </a:t>
            </a:r>
            <a:r>
              <a:rPr dirty="0"/>
              <a:t>in</a:t>
            </a:r>
            <a:r>
              <a:rPr spc="-5" dirty="0"/>
              <a:t> STATA</a:t>
            </a:r>
          </a:p>
        </p:txBody>
      </p:sp>
      <p:grpSp>
        <p:nvGrpSpPr>
          <p:cNvPr id="20" name="object 20"/>
          <p:cNvGrpSpPr/>
          <p:nvPr/>
        </p:nvGrpSpPr>
        <p:grpSpPr>
          <a:xfrm>
            <a:off x="396240" y="3486429"/>
            <a:ext cx="1378585" cy="13970"/>
            <a:chOff x="396240" y="3486429"/>
            <a:chExt cx="1378585" cy="13970"/>
          </a:xfrm>
        </p:grpSpPr>
        <p:sp>
          <p:nvSpPr>
            <p:cNvPr id="21" name="object 21"/>
            <p:cNvSpPr/>
            <p:nvPr/>
          </p:nvSpPr>
          <p:spPr>
            <a:xfrm>
              <a:off x="396240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1931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7623" y="3493363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16126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91818" y="3493363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868881" y="3486429"/>
            <a:ext cx="1378585" cy="13970"/>
            <a:chOff x="1868881" y="3486429"/>
            <a:chExt cx="1378585" cy="13970"/>
          </a:xfrm>
        </p:grpSpPr>
        <p:sp>
          <p:nvSpPr>
            <p:cNvPr id="27" name="object 27"/>
            <p:cNvSpPr/>
            <p:nvPr/>
          </p:nvSpPr>
          <p:spPr>
            <a:xfrm>
              <a:off x="1868881" y="3493363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4">
                  <a:moveTo>
                    <a:pt x="0" y="0"/>
                  </a:moveTo>
                  <a:lnTo>
                    <a:pt x="274320" y="0"/>
                  </a:lnTo>
                </a:path>
                <a:path w="550544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20264" y="3493363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88767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64459" y="3493363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3341522" y="3486429"/>
            <a:ext cx="1378585" cy="13970"/>
            <a:chOff x="3341522" y="3486429"/>
            <a:chExt cx="1378585" cy="13970"/>
          </a:xfrm>
        </p:grpSpPr>
        <p:sp>
          <p:nvSpPr>
            <p:cNvPr id="32" name="object 32"/>
            <p:cNvSpPr/>
            <p:nvPr/>
          </p:nvSpPr>
          <p:spPr>
            <a:xfrm>
              <a:off x="3341522" y="3493363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92905" y="3493363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261408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537100" y="3493363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4814163" y="3486429"/>
            <a:ext cx="1378585" cy="13970"/>
            <a:chOff x="4814163" y="3486429"/>
            <a:chExt cx="1378585" cy="13970"/>
          </a:xfrm>
        </p:grpSpPr>
        <p:sp>
          <p:nvSpPr>
            <p:cNvPr id="37" name="object 37"/>
            <p:cNvSpPr/>
            <p:nvPr/>
          </p:nvSpPr>
          <p:spPr>
            <a:xfrm>
              <a:off x="4814163" y="3493363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365547" y="3493363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34050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009741" y="3493363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6286805" y="3486429"/>
            <a:ext cx="1194435" cy="13970"/>
            <a:chOff x="6286805" y="3486429"/>
            <a:chExt cx="1194435" cy="13970"/>
          </a:xfrm>
        </p:grpSpPr>
        <p:sp>
          <p:nvSpPr>
            <p:cNvPr id="42" name="object 42"/>
            <p:cNvSpPr/>
            <p:nvPr/>
          </p:nvSpPr>
          <p:spPr>
            <a:xfrm>
              <a:off x="6286805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62496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38188" y="3493363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206691" y="3493363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6" name="object 46"/>
          <p:cNvGraphicFramePr>
            <a:graphicFrameLocks noGrp="1"/>
          </p:cNvGraphicFramePr>
          <p:nvPr/>
        </p:nvGraphicFramePr>
        <p:xfrm>
          <a:off x="364490" y="1653156"/>
          <a:ext cx="7247888" cy="192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5595">
                <a:tc>
                  <a:txBody>
                    <a:bodyPr/>
                    <a:lstStyle/>
                    <a:p>
                      <a:pPr marL="31750">
                        <a:lnSpc>
                          <a:spcPts val="1240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reg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testscr str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pctel,</a:t>
                      </a:r>
                      <a:r>
                        <a:rPr sz="1200" b="1" spc="3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robust;</a:t>
                      </a:r>
                      <a:endParaRPr sz="1200">
                        <a:latin typeface="Courier New"/>
                        <a:cs typeface="Courier New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Regression with 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robust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standard</a:t>
                      </a:r>
                      <a:r>
                        <a:rPr sz="1200" b="1" spc="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errors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Number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200" b="1" spc="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2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obs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4635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0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425"/>
                        </a:lnSpc>
                        <a:tabLst>
                          <a:tab pos="401955" algn="l"/>
                        </a:tabLst>
                      </a:pPr>
                      <a:r>
                        <a:rPr sz="1200" b="1" spc="5" dirty="0">
                          <a:latin typeface="Courier New"/>
                          <a:cs typeface="Courier New"/>
                        </a:rPr>
                        <a:t>F(	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2,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3679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417)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3.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2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12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&gt;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F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00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0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990">
                <a:tc gridSpan="3">
                  <a:txBody>
                    <a:bodyPr/>
                    <a:lstStyle/>
                    <a:p>
                      <a:pPr marR="40640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spc="10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qu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d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42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4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175">
                <a:tc gridSpan="3">
                  <a:txBody>
                    <a:bodyPr/>
                    <a:lstStyle/>
                    <a:p>
                      <a:pPr marR="499745" algn="r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1200" b="1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MSE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425"/>
                        </a:lnSpc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=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425"/>
                        </a:lnSpc>
                      </a:pPr>
                      <a:r>
                        <a:rPr sz="1200" b="1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200" b="1" spc="-5" dirty="0">
                          <a:latin typeface="Courier New"/>
                          <a:cs typeface="Courier New"/>
                        </a:rPr>
                        <a:t>.4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4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912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tabLst>
                          <a:tab pos="1410970" algn="l"/>
                          <a:tab pos="2883535" algn="l"/>
                          <a:tab pos="4356735" algn="l"/>
                          <a:tab pos="5829300" algn="l"/>
                          <a:tab pos="7117715" algn="l"/>
                        </a:tabLst>
                      </a:pPr>
                      <a:r>
                        <a:rPr sz="1200" b="1" dirty="0">
                          <a:latin typeface="Courier New"/>
                          <a:cs typeface="Courier New"/>
                        </a:rPr>
                        <a:t> 	</a:t>
                      </a:r>
                      <a:r>
                        <a:rPr sz="1200" b="1" spc="10" dirty="0">
                          <a:latin typeface="Courier New"/>
                          <a:cs typeface="Courier New"/>
                        </a:rPr>
                        <a:t>-	-	-	-	</a:t>
                      </a:r>
                      <a:r>
                        <a:rPr sz="1200" b="1" dirty="0">
                          <a:latin typeface="Courier New"/>
                          <a:cs typeface="Courier New"/>
                        </a:rPr>
                        <a:t>-</a:t>
                      </a:r>
                      <a:endParaRPr sz="1200">
                        <a:latin typeface="Courier New"/>
                        <a:cs typeface="Courier New"/>
                      </a:endParaRPr>
                    </a:p>
                  </a:txBody>
                  <a:tcPr marL="0" marR="0" marT="698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7" name="object 47"/>
          <p:cNvSpPr txBox="1"/>
          <p:nvPr/>
        </p:nvSpPr>
        <p:spPr>
          <a:xfrm>
            <a:off x="842263" y="3554348"/>
            <a:ext cx="1868805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268605" algn="ctr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latin typeface="Courier New"/>
                <a:cs typeface="Courier New"/>
              </a:rPr>
              <a:t>|</a:t>
            </a:r>
            <a:endParaRPr sz="12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  <a:tabLst>
                <a:tab pos="1382395" algn="l"/>
              </a:tabLst>
            </a:pPr>
            <a:r>
              <a:rPr sz="1200" b="1" spc="10" dirty="0">
                <a:latin typeface="Courier New"/>
                <a:cs typeface="Courier New"/>
              </a:rPr>
              <a:t>t</a:t>
            </a:r>
            <a:r>
              <a:rPr sz="1200" b="1" spc="-5" dirty="0">
                <a:latin typeface="Courier New"/>
                <a:cs typeface="Courier New"/>
              </a:rPr>
              <a:t>e</a:t>
            </a:r>
            <a:r>
              <a:rPr sz="1200" b="1" spc="10" dirty="0">
                <a:latin typeface="Courier New"/>
                <a:cs typeface="Courier New"/>
              </a:rPr>
              <a:t>s</a:t>
            </a:r>
            <a:r>
              <a:rPr sz="1200" b="1" spc="-5" dirty="0">
                <a:latin typeface="Courier New"/>
                <a:cs typeface="Courier New"/>
              </a:rPr>
              <a:t>t</a:t>
            </a:r>
            <a:r>
              <a:rPr sz="1200" b="1" spc="10" dirty="0">
                <a:latin typeface="Courier New"/>
                <a:cs typeface="Courier New"/>
              </a:rPr>
              <a:t>s</a:t>
            </a:r>
            <a:r>
              <a:rPr sz="1200" b="1" spc="-5" dirty="0">
                <a:latin typeface="Courier New"/>
                <a:cs typeface="Courier New"/>
              </a:rPr>
              <a:t>c</a:t>
            </a:r>
            <a:r>
              <a:rPr sz="1200" b="1" dirty="0">
                <a:latin typeface="Courier New"/>
                <a:cs typeface="Courier New"/>
              </a:rPr>
              <a:t>r</a:t>
            </a:r>
            <a:r>
              <a:rPr sz="1200" b="1" spc="15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	</a:t>
            </a:r>
            <a:r>
              <a:rPr sz="1200" b="1" spc="-5" dirty="0">
                <a:latin typeface="Courier New"/>
                <a:cs typeface="Courier New"/>
              </a:rPr>
              <a:t>C</a:t>
            </a:r>
            <a:r>
              <a:rPr sz="1200" b="1" spc="10" dirty="0">
                <a:latin typeface="Courier New"/>
                <a:cs typeface="Courier New"/>
              </a:rPr>
              <a:t>o</a:t>
            </a:r>
            <a:r>
              <a:rPr sz="1200" b="1" spc="-5" dirty="0">
                <a:latin typeface="Courier New"/>
                <a:cs typeface="Courier New"/>
              </a:rPr>
              <a:t>e</a:t>
            </a:r>
            <a:r>
              <a:rPr sz="1200" b="1" spc="10" dirty="0">
                <a:latin typeface="Courier New"/>
                <a:cs typeface="Courier New"/>
              </a:rPr>
              <a:t>f</a:t>
            </a:r>
            <a:r>
              <a:rPr sz="1200" b="1" dirty="0">
                <a:latin typeface="Courier New"/>
                <a:cs typeface="Courier New"/>
              </a:rPr>
              <a:t>.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60710" y="3554348"/>
            <a:ext cx="1498600" cy="4648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385"/>
              </a:spcBef>
            </a:pPr>
            <a:r>
              <a:rPr sz="1200" b="1" dirty="0">
                <a:latin typeface="Courier New"/>
                <a:cs typeface="Courier New"/>
              </a:rPr>
              <a:t>Robust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393190" algn="l"/>
              </a:tabLst>
            </a:pPr>
            <a:r>
              <a:rPr sz="1200" b="1" spc="10" dirty="0">
                <a:latin typeface="Courier New"/>
                <a:cs typeface="Courier New"/>
              </a:rPr>
              <a:t>S</a:t>
            </a:r>
            <a:r>
              <a:rPr sz="1200" b="1" spc="-5" dirty="0">
                <a:latin typeface="Courier New"/>
                <a:cs typeface="Courier New"/>
              </a:rPr>
              <a:t>t</a:t>
            </a:r>
            <a:r>
              <a:rPr sz="1200" b="1" spc="10" dirty="0">
                <a:latin typeface="Courier New"/>
                <a:cs typeface="Courier New"/>
              </a:rPr>
              <a:t>d</a:t>
            </a:r>
            <a:r>
              <a:rPr sz="1200" b="1" dirty="0">
                <a:latin typeface="Courier New"/>
                <a:cs typeface="Courier New"/>
              </a:rPr>
              <a:t>.</a:t>
            </a:r>
            <a:r>
              <a:rPr sz="1200" b="1" spc="10" dirty="0">
                <a:latin typeface="Courier New"/>
                <a:cs typeface="Courier New"/>
              </a:rPr>
              <a:t> </a:t>
            </a:r>
            <a:r>
              <a:rPr sz="1200" b="1" spc="-5" dirty="0">
                <a:latin typeface="Courier New"/>
                <a:cs typeface="Courier New"/>
              </a:rPr>
              <a:t>E</a:t>
            </a:r>
            <a:r>
              <a:rPr sz="1200" b="1" spc="10" dirty="0">
                <a:latin typeface="Courier New"/>
                <a:cs typeface="Courier New"/>
              </a:rPr>
              <a:t>r</a:t>
            </a:r>
            <a:r>
              <a:rPr sz="1200" b="1" spc="-5" dirty="0">
                <a:latin typeface="Courier New"/>
                <a:cs typeface="Courier New"/>
              </a:rPr>
              <a:t>r</a:t>
            </a:r>
            <a:r>
              <a:rPr sz="1200" b="1" dirty="0">
                <a:latin typeface="Courier New"/>
                <a:cs typeface="Courier New"/>
              </a:rPr>
              <a:t>.	t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03182" y="3810380"/>
            <a:ext cx="484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ourier New"/>
                <a:cs typeface="Courier New"/>
              </a:rPr>
              <a:t>P&gt;</a:t>
            </a:r>
            <a:r>
              <a:rPr sz="1200" b="1" spc="10" dirty="0">
                <a:latin typeface="Courier New"/>
                <a:cs typeface="Courier New"/>
              </a:rPr>
              <a:t>|</a:t>
            </a:r>
            <a:r>
              <a:rPr sz="1200" b="1" spc="-5" dirty="0">
                <a:latin typeface="Courier New"/>
                <a:cs typeface="Courier New"/>
              </a:rPr>
              <a:t>t|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23038" y="3810380"/>
            <a:ext cx="1865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ourier New"/>
                <a:cs typeface="Courier New"/>
              </a:rPr>
              <a:t>[95% Conf.</a:t>
            </a:r>
            <a:r>
              <a:rPr sz="1200" b="1" spc="-6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Interval]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3540" y="4029836"/>
            <a:ext cx="44215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9040" algn="l"/>
                <a:tab pos="2865755" algn="l"/>
                <a:tab pos="4338320" algn="l"/>
              </a:tabLst>
            </a:pP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5" dirty="0">
                <a:latin typeface="Courier New"/>
                <a:cs typeface="Courier New"/>
              </a:rPr>
              <a:t>+--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endParaRPr sz="1200">
              <a:latin typeface="Courier New"/>
              <a:cs typeface="Courier New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556527" y="4144746"/>
            <a:ext cx="932815" cy="13970"/>
            <a:chOff x="6556527" y="4144746"/>
            <a:chExt cx="932815" cy="13970"/>
          </a:xfrm>
        </p:grpSpPr>
        <p:sp>
          <p:nvSpPr>
            <p:cNvPr id="53" name="object 53"/>
            <p:cNvSpPr/>
            <p:nvPr/>
          </p:nvSpPr>
          <p:spPr>
            <a:xfrm>
              <a:off x="6563512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39204" y="4151731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207707" y="4151731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4709667" y="4029836"/>
            <a:ext cx="2878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5265" algn="l"/>
                <a:tab pos="2773045" algn="l"/>
              </a:tabLst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26972" y="4213097"/>
            <a:ext cx="670560" cy="683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0">
              <a:lnSpc>
                <a:spcPct val="120000"/>
              </a:lnSpc>
              <a:spcBef>
                <a:spcPts val="100"/>
              </a:spcBef>
            </a:pPr>
            <a:r>
              <a:rPr sz="1200" b="1" dirty="0">
                <a:latin typeface="Courier New"/>
                <a:cs typeface="Courier New"/>
              </a:rPr>
              <a:t>str</a:t>
            </a:r>
            <a:r>
              <a:rPr sz="1200" b="1" spc="-85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  pctel</a:t>
            </a:r>
            <a:r>
              <a:rPr sz="1200" b="1" spc="-8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b="1" dirty="0">
                <a:latin typeface="Courier New"/>
                <a:cs typeface="Courier New"/>
              </a:rPr>
              <a:t>_cons</a:t>
            </a:r>
            <a:r>
              <a:rPr sz="1200" b="1" spc="-80" dirty="0">
                <a:latin typeface="Courier New"/>
                <a:cs typeface="Courier New"/>
              </a:rPr>
              <a:t> </a:t>
            </a:r>
            <a:r>
              <a:rPr sz="1200" b="1" dirty="0">
                <a:latin typeface="Courier New"/>
                <a:cs typeface="Courier New"/>
              </a:rPr>
              <a:t>|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57501" y="4213097"/>
            <a:ext cx="852805" cy="683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-1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.</a:t>
            </a: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10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9</a:t>
            </a:r>
            <a:r>
              <a:rPr sz="1200" b="1" dirty="0">
                <a:solidFill>
                  <a:srgbClr val="FF0000"/>
                </a:solidFill>
                <a:latin typeface="Courier New"/>
                <a:cs typeface="Courier New"/>
              </a:rPr>
              <a:t>6</a:t>
            </a:r>
            <a:endParaRPr sz="12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-.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6</a:t>
            </a: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49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7</a:t>
            </a: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7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6</a:t>
            </a:r>
            <a:r>
              <a:rPr sz="1200" b="1" dirty="0">
                <a:solidFill>
                  <a:srgbClr val="FF0000"/>
                </a:solidFill>
                <a:latin typeface="Courier New"/>
                <a:cs typeface="Courier New"/>
              </a:rPr>
              <a:t>8</a:t>
            </a:r>
            <a:endParaRPr sz="12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85"/>
              </a:spcBef>
            </a:pP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6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8</a:t>
            </a: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6.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0</a:t>
            </a:r>
            <a:r>
              <a:rPr sz="1200" b="1" spc="-5" dirty="0">
                <a:solidFill>
                  <a:srgbClr val="FF0000"/>
                </a:solidFill>
                <a:latin typeface="Courier New"/>
                <a:cs typeface="Courier New"/>
              </a:rPr>
              <a:t>3</a:t>
            </a:r>
            <a:r>
              <a:rPr sz="1200" b="1" spc="10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r>
              <a:rPr sz="1200" b="1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61258" y="4213097"/>
            <a:ext cx="1590675" cy="683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1118870" algn="l"/>
              </a:tabLst>
            </a:pPr>
            <a:r>
              <a:rPr sz="1200" b="1" spc="10" dirty="0">
                <a:latin typeface="Courier New"/>
                <a:cs typeface="Courier New"/>
              </a:rPr>
              <a:t>.</a:t>
            </a:r>
            <a:r>
              <a:rPr sz="1200" b="1" spc="-5" dirty="0">
                <a:latin typeface="Courier New"/>
                <a:cs typeface="Courier New"/>
              </a:rPr>
              <a:t>4</a:t>
            </a:r>
            <a:r>
              <a:rPr sz="1200" b="1" spc="10" dirty="0">
                <a:latin typeface="Courier New"/>
                <a:cs typeface="Courier New"/>
              </a:rPr>
              <a:t>32</a:t>
            </a:r>
            <a:r>
              <a:rPr sz="1200" b="1" spc="-5" dirty="0">
                <a:latin typeface="Courier New"/>
                <a:cs typeface="Courier New"/>
              </a:rPr>
              <a:t>84</a:t>
            </a:r>
            <a:r>
              <a:rPr sz="1200" b="1" spc="10" dirty="0">
                <a:latin typeface="Courier New"/>
                <a:cs typeface="Courier New"/>
              </a:rPr>
              <a:t>7</a:t>
            </a:r>
            <a:r>
              <a:rPr sz="1200" b="1" dirty="0">
                <a:latin typeface="Courier New"/>
                <a:cs typeface="Courier New"/>
              </a:rPr>
              <a:t>2	</a:t>
            </a:r>
            <a:r>
              <a:rPr sz="1200" b="1" spc="-5" dirty="0">
                <a:latin typeface="Courier New"/>
                <a:cs typeface="Courier New"/>
              </a:rPr>
              <a:t>-</a:t>
            </a:r>
            <a:r>
              <a:rPr sz="1200" b="1" spc="10" dirty="0">
                <a:latin typeface="Courier New"/>
                <a:cs typeface="Courier New"/>
              </a:rPr>
              <a:t>2</a:t>
            </a:r>
            <a:r>
              <a:rPr sz="1200" b="1" spc="-5" dirty="0">
                <a:latin typeface="Courier New"/>
                <a:cs typeface="Courier New"/>
              </a:rPr>
              <a:t>.54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025525" algn="l"/>
              </a:tabLst>
            </a:pPr>
            <a:r>
              <a:rPr sz="1200" b="1" spc="10" dirty="0">
                <a:latin typeface="Courier New"/>
                <a:cs typeface="Courier New"/>
              </a:rPr>
              <a:t>.</a:t>
            </a:r>
            <a:r>
              <a:rPr sz="1200" b="1" spc="-5" dirty="0">
                <a:latin typeface="Courier New"/>
                <a:cs typeface="Courier New"/>
              </a:rPr>
              <a:t>0</a:t>
            </a:r>
            <a:r>
              <a:rPr sz="1200" b="1" spc="10" dirty="0">
                <a:latin typeface="Courier New"/>
                <a:cs typeface="Courier New"/>
              </a:rPr>
              <a:t>31</a:t>
            </a:r>
            <a:r>
              <a:rPr sz="1200" b="1" spc="-5" dirty="0">
                <a:latin typeface="Courier New"/>
                <a:cs typeface="Courier New"/>
              </a:rPr>
              <a:t>03</a:t>
            </a:r>
            <a:r>
              <a:rPr sz="1200" b="1" spc="10" dirty="0">
                <a:latin typeface="Courier New"/>
                <a:cs typeface="Courier New"/>
              </a:rPr>
              <a:t>1</a:t>
            </a:r>
            <a:r>
              <a:rPr sz="1200" b="1" dirty="0">
                <a:latin typeface="Courier New"/>
                <a:cs typeface="Courier New"/>
              </a:rPr>
              <a:t>8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spc="-5" dirty="0">
                <a:latin typeface="Courier New"/>
                <a:cs typeface="Courier New"/>
              </a:rPr>
              <a:t>2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.94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1117600" algn="l"/>
              </a:tabLst>
            </a:pPr>
            <a:r>
              <a:rPr sz="1200" b="1" dirty="0">
                <a:latin typeface="Courier New"/>
                <a:cs typeface="Courier New"/>
              </a:rPr>
              <a:t>8.728224	</a:t>
            </a:r>
            <a:r>
              <a:rPr sz="1200" b="1" spc="-5" dirty="0">
                <a:latin typeface="Courier New"/>
                <a:cs typeface="Courier New"/>
              </a:rPr>
              <a:t>78.60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803760" y="4213097"/>
            <a:ext cx="485140" cy="683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Courier New"/>
                <a:cs typeface="Courier New"/>
              </a:rPr>
              <a:t>0.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11</a:t>
            </a:r>
            <a:endParaRPr sz="1200">
              <a:latin typeface="Courier New"/>
              <a:cs typeface="Courier New"/>
            </a:endParaRPr>
          </a:p>
          <a:p>
            <a:pPr marL="13335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0.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00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b="1" spc="-5" dirty="0">
                <a:latin typeface="Courier New"/>
                <a:cs typeface="Courier New"/>
              </a:rPr>
              <a:t>0.000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23616" y="4213097"/>
            <a:ext cx="763905" cy="683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Courier New"/>
                <a:cs typeface="Courier New"/>
              </a:rPr>
              <a:t>-1</a:t>
            </a:r>
            <a:r>
              <a:rPr sz="1200" b="1" spc="10" dirty="0">
                <a:latin typeface="Courier New"/>
                <a:cs typeface="Courier New"/>
              </a:rPr>
              <a:t>.</a:t>
            </a:r>
            <a:r>
              <a:rPr sz="1200" b="1" spc="-5" dirty="0">
                <a:latin typeface="Courier New"/>
                <a:cs typeface="Courier New"/>
              </a:rPr>
              <a:t>9</a:t>
            </a:r>
            <a:r>
              <a:rPr sz="1200" b="1" spc="10" dirty="0">
                <a:latin typeface="Courier New"/>
                <a:cs typeface="Courier New"/>
              </a:rPr>
              <a:t>52</a:t>
            </a:r>
            <a:r>
              <a:rPr sz="1200" b="1" spc="-5" dirty="0">
                <a:latin typeface="Courier New"/>
                <a:cs typeface="Courier New"/>
              </a:rPr>
              <a:t>13</a:t>
            </a:r>
            <a:endParaRPr sz="1200">
              <a:latin typeface="Courier New"/>
              <a:cs typeface="Courier New"/>
            </a:endParaRPr>
          </a:p>
          <a:p>
            <a:pPr marL="14604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ourier New"/>
                <a:cs typeface="Courier New"/>
              </a:rPr>
              <a:t>-.</a:t>
            </a:r>
            <a:r>
              <a:rPr sz="1200" b="1" spc="10" dirty="0">
                <a:latin typeface="Courier New"/>
                <a:cs typeface="Courier New"/>
              </a:rPr>
              <a:t>7</a:t>
            </a:r>
            <a:r>
              <a:rPr sz="1200" b="1" spc="-5" dirty="0">
                <a:latin typeface="Courier New"/>
                <a:cs typeface="Courier New"/>
              </a:rPr>
              <a:t>1</a:t>
            </a:r>
            <a:r>
              <a:rPr sz="1200" b="1" spc="10" dirty="0">
                <a:latin typeface="Courier New"/>
                <a:cs typeface="Courier New"/>
              </a:rPr>
              <a:t>07</a:t>
            </a:r>
            <a:r>
              <a:rPr sz="1200" b="1" spc="-5" dirty="0">
                <a:latin typeface="Courier New"/>
                <a:cs typeface="Courier New"/>
              </a:rPr>
              <a:t>75</a:t>
            </a:r>
            <a:endParaRPr sz="1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b="1" dirty="0">
                <a:latin typeface="Courier New"/>
                <a:cs typeface="Courier New"/>
              </a:rPr>
              <a:t>668.8754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38366" y="4213097"/>
            <a:ext cx="854075" cy="6838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85"/>
              </a:spcBef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spc="-5" dirty="0">
                <a:latin typeface="Courier New"/>
                <a:cs typeface="Courier New"/>
              </a:rPr>
              <a:t>.</a:t>
            </a:r>
            <a:r>
              <a:rPr sz="1200" b="1" spc="10" dirty="0">
                <a:latin typeface="Courier New"/>
                <a:cs typeface="Courier New"/>
              </a:rPr>
              <a:t>2</a:t>
            </a:r>
            <a:r>
              <a:rPr sz="1200" b="1" spc="-5" dirty="0">
                <a:latin typeface="Courier New"/>
                <a:cs typeface="Courier New"/>
              </a:rPr>
              <a:t>5</a:t>
            </a:r>
            <a:r>
              <a:rPr sz="1200" b="1" spc="10" dirty="0">
                <a:latin typeface="Courier New"/>
                <a:cs typeface="Courier New"/>
              </a:rPr>
              <a:t>0</a:t>
            </a:r>
            <a:r>
              <a:rPr sz="1200" b="1" spc="-5" dirty="0">
                <a:latin typeface="Courier New"/>
                <a:cs typeface="Courier New"/>
              </a:rPr>
              <a:t>46</a:t>
            </a:r>
            <a:r>
              <a:rPr sz="1200" b="1" spc="10" dirty="0">
                <a:latin typeface="Courier New"/>
                <a:cs typeface="Courier New"/>
              </a:rPr>
              <a:t>1</a:t>
            </a:r>
            <a:r>
              <a:rPr sz="1200" b="1" dirty="0">
                <a:latin typeface="Courier New"/>
                <a:cs typeface="Courier New"/>
              </a:rPr>
              <a:t>6</a:t>
            </a:r>
            <a:endParaRPr sz="1200">
              <a:latin typeface="Courier New"/>
              <a:cs typeface="Courier New"/>
            </a:endParaRPr>
          </a:p>
          <a:p>
            <a:pPr marR="5080" algn="r">
              <a:lnSpc>
                <a:spcPct val="100000"/>
              </a:lnSpc>
              <a:spcBef>
                <a:spcPts val="290"/>
              </a:spcBef>
            </a:pP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spc="-5" dirty="0">
                <a:latin typeface="Courier New"/>
                <a:cs typeface="Courier New"/>
              </a:rPr>
              <a:t>.</a:t>
            </a:r>
            <a:r>
              <a:rPr sz="1200" b="1" spc="10" dirty="0">
                <a:latin typeface="Courier New"/>
                <a:cs typeface="Courier New"/>
              </a:rPr>
              <a:t>5</a:t>
            </a:r>
            <a:r>
              <a:rPr sz="1200" b="1" spc="-5" dirty="0">
                <a:latin typeface="Courier New"/>
                <a:cs typeface="Courier New"/>
              </a:rPr>
              <a:t>8</a:t>
            </a:r>
            <a:r>
              <a:rPr sz="1200" b="1" spc="10" dirty="0">
                <a:latin typeface="Courier New"/>
                <a:cs typeface="Courier New"/>
              </a:rPr>
              <a:t>8</a:t>
            </a:r>
            <a:r>
              <a:rPr sz="1200" b="1" spc="-5" dirty="0">
                <a:latin typeface="Courier New"/>
                <a:cs typeface="Courier New"/>
              </a:rPr>
              <a:t>77</a:t>
            </a:r>
            <a:r>
              <a:rPr sz="1200" b="1" spc="10" dirty="0">
                <a:latin typeface="Courier New"/>
                <a:cs typeface="Courier New"/>
              </a:rPr>
              <a:t>8</a:t>
            </a:r>
            <a:r>
              <a:rPr sz="1200" b="1" dirty="0">
                <a:latin typeface="Courier New"/>
                <a:cs typeface="Courier New"/>
              </a:rPr>
              <a:t>6</a:t>
            </a:r>
            <a:endParaRPr sz="1200">
              <a:latin typeface="Courier New"/>
              <a:cs typeface="Courier New"/>
            </a:endParaRPr>
          </a:p>
          <a:p>
            <a:pPr marR="8255" algn="r">
              <a:lnSpc>
                <a:spcPct val="100000"/>
              </a:lnSpc>
              <a:spcBef>
                <a:spcPts val="285"/>
              </a:spcBef>
            </a:pPr>
            <a:r>
              <a:rPr sz="1200" b="1" spc="10" dirty="0">
                <a:latin typeface="Courier New"/>
                <a:cs typeface="Courier New"/>
              </a:rPr>
              <a:t>7</a:t>
            </a:r>
            <a:r>
              <a:rPr sz="1200" b="1" spc="-5" dirty="0">
                <a:latin typeface="Courier New"/>
                <a:cs typeface="Courier New"/>
              </a:rPr>
              <a:t>0</a:t>
            </a:r>
            <a:r>
              <a:rPr sz="1200" b="1" spc="10" dirty="0">
                <a:latin typeface="Courier New"/>
                <a:cs typeface="Courier New"/>
              </a:rPr>
              <a:t>3</a:t>
            </a:r>
            <a:r>
              <a:rPr sz="1200" b="1" spc="-5" dirty="0">
                <a:latin typeface="Courier New"/>
                <a:cs typeface="Courier New"/>
              </a:rPr>
              <a:t>.1</a:t>
            </a:r>
            <a:r>
              <a:rPr sz="1200" b="1" spc="10" dirty="0">
                <a:latin typeface="Courier New"/>
                <a:cs typeface="Courier New"/>
              </a:rPr>
              <a:t>8</a:t>
            </a:r>
            <a:r>
              <a:rPr sz="1200" b="1" dirty="0">
                <a:latin typeface="Courier New"/>
                <a:cs typeface="Courier New"/>
              </a:rPr>
              <a:t>9</a:t>
            </a:r>
            <a:endParaRPr sz="1200">
              <a:latin typeface="Courier New"/>
              <a:cs typeface="Courier New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389254" y="5022951"/>
            <a:ext cx="7099300" cy="13970"/>
            <a:chOff x="389254" y="5022951"/>
            <a:chExt cx="7099300" cy="13970"/>
          </a:xfrm>
        </p:grpSpPr>
        <p:sp>
          <p:nvSpPr>
            <p:cNvPr id="64" name="object 64"/>
            <p:cNvSpPr/>
            <p:nvPr/>
          </p:nvSpPr>
          <p:spPr>
            <a:xfrm>
              <a:off x="396239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71931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47623" y="5029936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316126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591818" y="5029936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868881" y="5029936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4">
                  <a:moveTo>
                    <a:pt x="0" y="0"/>
                  </a:moveTo>
                  <a:lnTo>
                    <a:pt x="274320" y="0"/>
                  </a:lnTo>
                </a:path>
                <a:path w="550544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420264" y="5029936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88767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19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064459" y="5029936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80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341522" y="5029936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892905" y="5029936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261408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537100" y="5029936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814163" y="5029936"/>
              <a:ext cx="550545" cy="0"/>
            </a:xfrm>
            <a:custGeom>
              <a:avLst/>
              <a:gdLst/>
              <a:ahLst/>
              <a:cxnLst/>
              <a:rect l="l" t="t" r="r" b="b"/>
              <a:pathLst>
                <a:path w="550545">
                  <a:moveTo>
                    <a:pt x="0" y="0"/>
                  </a:moveTo>
                  <a:lnTo>
                    <a:pt x="274320" y="0"/>
                  </a:lnTo>
                </a:path>
                <a:path w="550545">
                  <a:moveTo>
                    <a:pt x="275691" y="0"/>
                  </a:moveTo>
                  <a:lnTo>
                    <a:pt x="55001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5365546" y="5029936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182880" y="0"/>
                  </a:lnTo>
                </a:path>
                <a:path w="367664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734050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009741" y="5029936"/>
              <a:ext cx="182880" cy="0"/>
            </a:xfrm>
            <a:custGeom>
              <a:avLst/>
              <a:gdLst/>
              <a:ahLst/>
              <a:cxnLst/>
              <a:rect l="l" t="t" r="r" b="b"/>
              <a:pathLst>
                <a:path w="182879">
                  <a:moveTo>
                    <a:pt x="0" y="0"/>
                  </a:moveTo>
                  <a:lnTo>
                    <a:pt x="18288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286805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562496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838188" y="5029936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5">
                  <a:moveTo>
                    <a:pt x="0" y="0"/>
                  </a:moveTo>
                  <a:lnTo>
                    <a:pt x="182880" y="0"/>
                  </a:lnTo>
                </a:path>
                <a:path w="367665">
                  <a:moveTo>
                    <a:pt x="184251" y="0"/>
                  </a:moveTo>
                  <a:lnTo>
                    <a:pt x="367131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206691" y="5029936"/>
              <a:ext cx="274320" cy="0"/>
            </a:xfrm>
            <a:custGeom>
              <a:avLst/>
              <a:gdLst/>
              <a:ahLst/>
              <a:cxnLst/>
              <a:rect l="l" t="t" r="r" b="b"/>
              <a:pathLst>
                <a:path w="274320">
                  <a:moveTo>
                    <a:pt x="0" y="0"/>
                  </a:moveTo>
                  <a:lnTo>
                    <a:pt x="274320" y="0"/>
                  </a:lnTo>
                </a:path>
              </a:pathLst>
            </a:custGeom>
            <a:ln w="13868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383540" y="4908042"/>
            <a:ext cx="7203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1920" algn="l"/>
                <a:tab pos="2864485" algn="l"/>
                <a:tab pos="4337685" algn="l"/>
                <a:tab pos="5810250" algn="l"/>
                <a:tab pos="7098665" algn="l"/>
              </a:tabLst>
            </a:pP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</a:t>
            </a:r>
            <a:r>
              <a:rPr sz="1200" b="1" spc="10" dirty="0">
                <a:latin typeface="Courier New"/>
                <a:cs typeface="Courier New"/>
              </a:rPr>
              <a:t>-</a:t>
            </a:r>
            <a:r>
              <a:rPr sz="1200" b="1" dirty="0">
                <a:latin typeface="Courier New"/>
                <a:cs typeface="Courier New"/>
              </a:rPr>
              <a:t> 	-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3540" y="5383783"/>
            <a:ext cx="5861050" cy="779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=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686,0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–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1,10</a:t>
            </a:r>
            <a:r>
              <a:rPr sz="1800" spc="-5" dirty="0">
                <a:latin typeface="kiloji - P"/>
                <a:cs typeface="kiloji - P"/>
              </a:rPr>
              <a:t>×</a:t>
            </a:r>
            <a:r>
              <a:rPr sz="1800" i="1" spc="-5" dirty="0">
                <a:latin typeface="Verdana"/>
                <a:cs typeface="Verdana"/>
              </a:rPr>
              <a:t>STR </a:t>
            </a: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–</a:t>
            </a:r>
            <a:r>
              <a:rPr sz="1800" spc="3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0,65</a:t>
            </a:r>
            <a:r>
              <a:rPr sz="1800" i="1" spc="-5" dirty="0">
                <a:latin typeface="Verdana"/>
                <a:cs typeface="Verdana"/>
              </a:rPr>
              <a:t>PctEL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800" i="1" spc="-5" dirty="0">
                <a:latin typeface="Verdana"/>
                <a:cs typeface="Verdana"/>
              </a:rPr>
              <a:t>Più </a:t>
            </a:r>
            <a:r>
              <a:rPr sz="1800" i="1" dirty="0">
                <a:latin typeface="Verdana"/>
                <a:cs typeface="Verdana"/>
              </a:rPr>
              <a:t>avanti </a:t>
            </a:r>
            <a:r>
              <a:rPr sz="1800" i="1" spc="-5" dirty="0">
                <a:latin typeface="Verdana"/>
                <a:cs typeface="Verdana"/>
              </a:rPr>
              <a:t>torneremo su questo</a:t>
            </a:r>
            <a:r>
              <a:rPr sz="1800" i="1" spc="2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stampato…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906839" y="5296738"/>
            <a:ext cx="1359549" cy="328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89" name="object 8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6601"/>
            <a:ext cx="66363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Verdana"/>
                <a:cs typeface="Verdana"/>
              </a:rPr>
              <a:t>Misure </a:t>
            </a:r>
            <a:r>
              <a:rPr sz="2400" b="1" spc="-5" dirty="0">
                <a:latin typeface="Verdana"/>
                <a:cs typeface="Verdana"/>
              </a:rPr>
              <a:t>di bontà dell’adattamento </a:t>
            </a:r>
            <a:r>
              <a:rPr sz="2400" b="1" spc="-10" dirty="0">
                <a:latin typeface="Verdana"/>
                <a:cs typeface="Verdana"/>
              </a:rPr>
              <a:t>nella  </a:t>
            </a:r>
            <a:r>
              <a:rPr sz="2400" b="1" spc="-5" dirty="0" err="1">
                <a:latin typeface="Verdana"/>
                <a:cs typeface="Verdana"/>
              </a:rPr>
              <a:t>regressione</a:t>
            </a:r>
            <a:r>
              <a:rPr sz="2400" b="1" spc="20" dirty="0">
                <a:latin typeface="Verdana"/>
                <a:cs typeface="Verdana"/>
              </a:rPr>
              <a:t> </a:t>
            </a:r>
            <a:r>
              <a:rPr sz="2400" b="1" spc="-5" dirty="0" err="1">
                <a:latin typeface="Verdana"/>
                <a:cs typeface="Verdana"/>
              </a:rPr>
              <a:t>multipla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934" y="1630807"/>
            <a:ext cx="46767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127500" algn="l"/>
              </a:tabLst>
            </a:pPr>
            <a:r>
              <a:rPr sz="2000" spc="-5" dirty="0">
                <a:latin typeface="Verdana"/>
                <a:cs typeface="Verdana"/>
              </a:rPr>
              <a:t>Reale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predetto</a:t>
            </a:r>
            <a:r>
              <a:rPr sz="2000" dirty="0">
                <a:latin typeface="Verdana"/>
                <a:cs typeface="Verdana"/>
              </a:rPr>
              <a:t> +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residuale:	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1950" i="1" spc="240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2362326"/>
            <a:ext cx="38004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SER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deviazione </a:t>
            </a:r>
            <a:r>
              <a:rPr sz="2000" dirty="0">
                <a:latin typeface="Verdana"/>
                <a:cs typeface="Verdana"/>
              </a:rPr>
              <a:t>standard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9057" y="421196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2" y="0"/>
                </a:lnTo>
              </a:path>
            </a:pathLst>
          </a:custGeom>
          <a:ln w="163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8234" y="2967585"/>
            <a:ext cx="8625840" cy="187515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570"/>
              </a:spcBef>
            </a:pPr>
            <a:r>
              <a:rPr sz="2000" i="1" spc="-5" dirty="0">
                <a:latin typeface="Verdana"/>
                <a:cs typeface="Verdana"/>
              </a:rPr>
              <a:t>RMSE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deviazione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550" i="1" spc="-280" dirty="0">
                <a:latin typeface="Times New Roman"/>
                <a:cs typeface="Times New Roman"/>
              </a:rPr>
              <a:t>u</a:t>
            </a:r>
            <a:r>
              <a:rPr sz="3825" spc="-419" baseline="2178" dirty="0">
                <a:latin typeface="Times New Roman"/>
                <a:cs typeface="Times New Roman"/>
              </a:rPr>
              <a:t>ˆ</a:t>
            </a:r>
            <a:r>
              <a:rPr sz="2250" i="1" spc="-419" baseline="-24074" dirty="0">
                <a:latin typeface="Times New Roman"/>
                <a:cs typeface="Times New Roman"/>
              </a:rPr>
              <a:t>i</a:t>
            </a:r>
            <a:r>
              <a:rPr sz="2250" i="1" spc="-277" baseline="-2407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Verdana"/>
                <a:cs typeface="Verdana"/>
              </a:rPr>
              <a:t>(senza </a:t>
            </a:r>
            <a:r>
              <a:rPr sz="2000" spc="-5" dirty="0">
                <a:latin typeface="Verdana"/>
                <a:cs typeface="Verdana"/>
              </a:rPr>
              <a:t>correzione per gr.</a:t>
            </a:r>
            <a:r>
              <a:rPr sz="2000" spc="1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lib.)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350"/>
              </a:spcBef>
            </a:pP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 frazione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varianza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spiegata da</a:t>
            </a:r>
            <a:r>
              <a:rPr sz="2000" spc="-2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Verdana"/>
              <a:cs typeface="Verdana"/>
            </a:endParaRPr>
          </a:p>
          <a:p>
            <a:pPr marL="393065" marR="43180" indent="-323215">
              <a:lnSpc>
                <a:spcPct val="76900"/>
              </a:lnSpc>
            </a:pPr>
            <a:r>
              <a:rPr sz="3900" i="1" spc="112" baseline="-4273" dirty="0">
                <a:latin typeface="Times New Roman"/>
                <a:cs typeface="Times New Roman"/>
              </a:rPr>
              <a:t>R</a:t>
            </a:r>
            <a:r>
              <a:rPr sz="2250" spc="112" baseline="35185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5" dirty="0">
                <a:latin typeface="Verdana"/>
                <a:cs typeface="Verdana"/>
              </a:rPr>
              <a:t>“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spc="-5" dirty="0">
                <a:latin typeface="Verdana"/>
                <a:cs typeface="Verdana"/>
              </a:rPr>
              <a:t>corretto”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con una </a:t>
            </a:r>
            <a:r>
              <a:rPr sz="2000" spc="-5" dirty="0">
                <a:latin typeface="Verdana"/>
                <a:cs typeface="Verdana"/>
              </a:rPr>
              <a:t>correzio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e per gradi di libertà </a:t>
            </a:r>
            <a:r>
              <a:rPr sz="2000" dirty="0">
                <a:latin typeface="Verdana"/>
                <a:cs typeface="Verdana"/>
              </a:rPr>
              <a:t>che  </a:t>
            </a:r>
            <a:r>
              <a:rPr sz="2000" spc="-5" dirty="0">
                <a:latin typeface="Verdana"/>
                <a:cs typeface="Verdana"/>
              </a:rPr>
              <a:t>corregge per l’incertezza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stima; </a:t>
            </a:r>
            <a:r>
              <a:rPr sz="3900" i="1" spc="112" baseline="-4273" dirty="0">
                <a:latin typeface="Times New Roman"/>
                <a:cs typeface="Times New Roman"/>
              </a:rPr>
              <a:t>R</a:t>
            </a:r>
            <a:r>
              <a:rPr sz="2250" spc="112" baseline="35185" dirty="0">
                <a:latin typeface="Times New Roman"/>
                <a:cs typeface="Times New Roman"/>
              </a:rPr>
              <a:t>2 </a:t>
            </a:r>
            <a:r>
              <a:rPr sz="2000" dirty="0">
                <a:latin typeface="Verdana"/>
                <a:cs typeface="Verdana"/>
              </a:rPr>
              <a:t>&lt;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</a:t>
            </a:r>
            <a:endParaRPr sz="1950" baseline="25641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272748" y="2287171"/>
            <a:ext cx="3703320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600" i="1" spc="-250" dirty="0">
                <a:latin typeface="Times New Roman"/>
                <a:cs typeface="Times New Roman"/>
              </a:rPr>
              <a:t>u</a:t>
            </a:r>
            <a:r>
              <a:rPr sz="3900" spc="-375" baseline="3205" dirty="0">
                <a:latin typeface="Times New Roman"/>
                <a:cs typeface="Times New Roman"/>
              </a:rPr>
              <a:t>ˆ</a:t>
            </a:r>
            <a:r>
              <a:rPr sz="2000" spc="-250" dirty="0">
                <a:latin typeface="Verdana"/>
                <a:cs typeface="Verdana"/>
              </a:rPr>
              <a:t>(</a:t>
            </a:r>
            <a:r>
              <a:rPr sz="2250" i="1" spc="-375" baseline="-24074" dirty="0">
                <a:latin typeface="Times New Roman"/>
                <a:cs typeface="Times New Roman"/>
              </a:rPr>
              <a:t>i</a:t>
            </a:r>
            <a:r>
              <a:rPr sz="2000" spc="-25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correzione per gr.</a:t>
            </a:r>
            <a:r>
              <a:rPr sz="2000" spc="-29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lib.)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05277" y="1844976"/>
            <a:ext cx="7937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i="1" spc="5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03775" y="1531102"/>
            <a:ext cx="498422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900" i="1" spc="-1185" baseline="-14957" dirty="0">
                <a:latin typeface="Times New Roman"/>
                <a:cs typeface="Times New Roman"/>
              </a:rPr>
              <a:t>Y</a:t>
            </a:r>
            <a:r>
              <a:rPr sz="3000" spc="-1185" baseline="-5555" dirty="0">
                <a:latin typeface="Verdana"/>
                <a:cs typeface="Verdana"/>
              </a:rPr>
              <a:t>+</a:t>
            </a:r>
            <a:r>
              <a:rPr sz="2600" spc="-790" dirty="0">
                <a:latin typeface="Times New Roman"/>
                <a:cs typeface="Times New Roman"/>
              </a:rPr>
              <a:t>ˆ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16916" y="1576445"/>
            <a:ext cx="294005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900" i="1" spc="-442" baseline="-2136" dirty="0">
                <a:latin typeface="Times New Roman"/>
                <a:cs typeface="Times New Roman"/>
              </a:rPr>
              <a:t>u</a:t>
            </a:r>
            <a:r>
              <a:rPr sz="2600" spc="-295" dirty="0">
                <a:latin typeface="Times New Roman"/>
                <a:cs typeface="Times New Roman"/>
              </a:rPr>
              <a:t>ˆ</a:t>
            </a:r>
            <a:r>
              <a:rPr sz="2250" i="1" spc="-442" baseline="-29629" dirty="0">
                <a:latin typeface="Times New Roman"/>
                <a:cs typeface="Times New Roman"/>
              </a:rPr>
              <a:t>i</a:t>
            </a:r>
            <a:endParaRPr sz="2250" baseline="-29629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02360"/>
            <a:ext cx="7656195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Verdana"/>
                <a:cs typeface="Verdana"/>
              </a:rPr>
              <a:t>SER </a:t>
            </a:r>
            <a:r>
              <a:rPr sz="2400" b="1" i="1" dirty="0">
                <a:latin typeface="Verdana"/>
                <a:cs typeface="Verdana"/>
              </a:rPr>
              <a:t>e</a:t>
            </a:r>
            <a:r>
              <a:rPr sz="2400" b="1" i="1" spc="-5" dirty="0">
                <a:latin typeface="Verdana"/>
                <a:cs typeface="Verdana"/>
              </a:rPr>
              <a:t> RMSE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300">
              <a:latin typeface="Verdana"/>
              <a:cs typeface="Verdana"/>
            </a:endParaRPr>
          </a:p>
          <a:p>
            <a:pPr marL="17145" marR="5080" indent="-5080">
              <a:lnSpc>
                <a:spcPct val="100000"/>
              </a:lnSpc>
            </a:pPr>
            <a:r>
              <a:rPr sz="2800" spc="-10" dirty="0">
                <a:latin typeface="Verdana"/>
                <a:cs typeface="Verdana"/>
              </a:rPr>
              <a:t>Come nella regressione </a:t>
            </a:r>
            <a:r>
              <a:rPr sz="2800" spc="-5" dirty="0">
                <a:latin typeface="Verdana"/>
                <a:cs typeface="Verdana"/>
              </a:rPr>
              <a:t>con un </a:t>
            </a:r>
            <a:r>
              <a:rPr sz="2800" spc="-15" dirty="0">
                <a:latin typeface="Verdana"/>
                <a:cs typeface="Verdana"/>
              </a:rPr>
              <a:t>unico  </a:t>
            </a:r>
            <a:r>
              <a:rPr sz="2800" spc="-10" dirty="0">
                <a:latin typeface="Verdana"/>
                <a:cs typeface="Verdana"/>
              </a:rPr>
              <a:t>regressore, </a:t>
            </a:r>
            <a:r>
              <a:rPr sz="2800" i="1" spc="-5" dirty="0">
                <a:latin typeface="Verdana"/>
                <a:cs typeface="Verdana"/>
              </a:rPr>
              <a:t>SER </a:t>
            </a:r>
            <a:r>
              <a:rPr sz="2800" spc="-5" dirty="0">
                <a:latin typeface="Verdana"/>
                <a:cs typeface="Verdana"/>
              </a:rPr>
              <a:t>e </a:t>
            </a:r>
            <a:r>
              <a:rPr sz="2800" i="1" spc="-10" dirty="0">
                <a:latin typeface="Verdana"/>
                <a:cs typeface="Verdana"/>
              </a:rPr>
              <a:t>RMSE </a:t>
            </a:r>
            <a:r>
              <a:rPr sz="2800" spc="-10" dirty="0">
                <a:latin typeface="Verdana"/>
                <a:cs typeface="Verdana"/>
              </a:rPr>
              <a:t>sono </a:t>
            </a:r>
            <a:r>
              <a:rPr sz="2800" spc="-5" dirty="0">
                <a:latin typeface="Verdana"/>
                <a:cs typeface="Verdana"/>
              </a:rPr>
              <a:t>misure </a:t>
            </a:r>
            <a:r>
              <a:rPr sz="2800" spc="-10" dirty="0">
                <a:latin typeface="Verdana"/>
                <a:cs typeface="Verdana"/>
              </a:rPr>
              <a:t>della  dispersione delle </a:t>
            </a:r>
            <a:r>
              <a:rPr sz="2800" i="1" spc="-5" dirty="0">
                <a:latin typeface="Verdana"/>
                <a:cs typeface="Verdana"/>
              </a:rPr>
              <a:t>Y </a:t>
            </a:r>
            <a:r>
              <a:rPr sz="2800" spc="-5" dirty="0">
                <a:latin typeface="Verdana"/>
                <a:cs typeface="Verdana"/>
              </a:rPr>
              <a:t>attorno alla retta </a:t>
            </a:r>
            <a:r>
              <a:rPr sz="2800" spc="-10" dirty="0">
                <a:latin typeface="Verdana"/>
                <a:cs typeface="Verdana"/>
              </a:rPr>
              <a:t>di  regressione: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3282" y="3936568"/>
            <a:ext cx="1158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latin typeface="Verdana"/>
                <a:cs typeface="Verdana"/>
              </a:rPr>
              <a:t>SER</a:t>
            </a:r>
            <a:r>
              <a:rPr sz="2800" i="1" spc="-6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=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3282" y="5189677"/>
            <a:ext cx="1458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latin typeface="Verdana"/>
                <a:cs typeface="Verdana"/>
              </a:rPr>
              <a:t>RMSE</a:t>
            </a:r>
            <a:r>
              <a:rPr sz="2800" i="1" spc="-4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=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498604" y="3647275"/>
            <a:ext cx="2092325" cy="923290"/>
            <a:chOff x="3498604" y="3647275"/>
            <a:chExt cx="2092325" cy="923290"/>
          </a:xfrm>
        </p:grpSpPr>
        <p:sp>
          <p:nvSpPr>
            <p:cNvPr id="6" name="object 6"/>
            <p:cNvSpPr/>
            <p:nvPr/>
          </p:nvSpPr>
          <p:spPr>
            <a:xfrm>
              <a:off x="3722637" y="4128762"/>
              <a:ext cx="1094105" cy="0"/>
            </a:xfrm>
            <a:custGeom>
              <a:avLst/>
              <a:gdLst/>
              <a:ahLst/>
              <a:cxnLst/>
              <a:rect l="l" t="t" r="r" b="b"/>
              <a:pathLst>
                <a:path w="1094104">
                  <a:moveTo>
                    <a:pt x="0" y="0"/>
                  </a:moveTo>
                  <a:lnTo>
                    <a:pt x="1093509" y="0"/>
                  </a:lnTo>
                </a:path>
              </a:pathLst>
            </a:custGeom>
            <a:ln w="16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08520" y="3660551"/>
              <a:ext cx="2081530" cy="909319"/>
            </a:xfrm>
            <a:custGeom>
              <a:avLst/>
              <a:gdLst/>
              <a:ahLst/>
              <a:cxnLst/>
              <a:rect l="l" t="t" r="r" b="b"/>
              <a:pathLst>
                <a:path w="2081529" h="909320">
                  <a:moveTo>
                    <a:pt x="0" y="609967"/>
                  </a:moveTo>
                  <a:lnTo>
                    <a:pt x="31296" y="564871"/>
                  </a:lnTo>
                </a:path>
                <a:path w="2081529" h="909320">
                  <a:moveTo>
                    <a:pt x="31606" y="564253"/>
                  </a:moveTo>
                  <a:lnTo>
                    <a:pt x="112170" y="908614"/>
                  </a:lnTo>
                </a:path>
                <a:path w="2081529" h="909320">
                  <a:moveTo>
                    <a:pt x="112170" y="908922"/>
                  </a:moveTo>
                  <a:lnTo>
                    <a:pt x="200485" y="315"/>
                  </a:lnTo>
                </a:path>
                <a:path w="2081529" h="909320">
                  <a:moveTo>
                    <a:pt x="200485" y="0"/>
                  </a:moveTo>
                  <a:lnTo>
                    <a:pt x="208104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98604" y="3647275"/>
              <a:ext cx="2085975" cy="916940"/>
            </a:xfrm>
            <a:custGeom>
              <a:avLst/>
              <a:gdLst/>
              <a:ahLst/>
              <a:cxnLst/>
              <a:rect l="l" t="t" r="r" b="b"/>
              <a:pathLst>
                <a:path w="2085975" h="916939">
                  <a:moveTo>
                    <a:pt x="2085648" y="0"/>
                  </a:moveTo>
                  <a:lnTo>
                    <a:pt x="197695" y="0"/>
                  </a:lnTo>
                  <a:lnTo>
                    <a:pt x="116505" y="835105"/>
                  </a:lnTo>
                  <a:lnTo>
                    <a:pt x="45240" y="550347"/>
                  </a:lnTo>
                  <a:lnTo>
                    <a:pt x="0" y="614279"/>
                  </a:lnTo>
                  <a:lnTo>
                    <a:pt x="8677" y="620772"/>
                  </a:lnTo>
                  <a:lnTo>
                    <a:pt x="26959" y="594208"/>
                  </a:lnTo>
                  <a:lnTo>
                    <a:pt x="108456" y="916639"/>
                  </a:lnTo>
                  <a:lnTo>
                    <a:pt x="124871" y="916639"/>
                  </a:lnTo>
                  <a:lnTo>
                    <a:pt x="212566" y="16061"/>
                  </a:lnTo>
                  <a:lnTo>
                    <a:pt x="2085648" y="16061"/>
                  </a:lnTo>
                  <a:lnTo>
                    <a:pt x="20856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430562" y="3864760"/>
            <a:ext cx="12128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4116" y="3662248"/>
            <a:ext cx="191135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97419" y="3858973"/>
            <a:ext cx="135890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84684" y="3661858"/>
            <a:ext cx="12128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5502" y="4098248"/>
            <a:ext cx="7874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42238" y="3874417"/>
            <a:ext cx="178435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i="1" spc="-869" dirty="0">
                <a:latin typeface="Times New Roman"/>
                <a:cs typeface="Times New Roman"/>
              </a:rPr>
              <a:t>u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0693" y="4125820"/>
            <a:ext cx="1113790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i="1" dirty="0">
                <a:latin typeface="Times New Roman"/>
                <a:cs typeface="Times New Roman"/>
              </a:rPr>
              <a:t>n </a:t>
            </a:r>
            <a:r>
              <a:rPr sz="2600" dirty="0">
                <a:latin typeface="Symbol"/>
                <a:cs typeface="Symbol"/>
              </a:rPr>
              <a:t>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k</a:t>
            </a:r>
            <a:r>
              <a:rPr sz="2600" i="1" spc="-31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Symbol"/>
                <a:cs typeface="Symbol"/>
              </a:rPr>
              <a:t></a:t>
            </a:r>
            <a:r>
              <a:rPr sz="2600" spc="110" dirty="0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53059" y="3784325"/>
            <a:ext cx="379095" cy="8020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4450"/>
              </a:lnSpc>
              <a:spcBef>
                <a:spcPts val="135"/>
              </a:spcBef>
            </a:pPr>
            <a:r>
              <a:rPr sz="3850" spc="35" dirty="0">
                <a:latin typeface="Symbol"/>
                <a:cs typeface="Symbol"/>
              </a:rPr>
              <a:t></a:t>
            </a:r>
            <a:endParaRPr sz="3850">
              <a:latin typeface="Symbol"/>
              <a:cs typeface="Symbol"/>
            </a:endParaRPr>
          </a:p>
          <a:p>
            <a:pPr marL="66675">
              <a:lnSpc>
                <a:spcPts val="1630"/>
              </a:lnSpc>
            </a:pPr>
            <a:r>
              <a:rPr sz="1500" i="1" spc="20" dirty="0">
                <a:latin typeface="Times New Roman"/>
                <a:cs typeface="Times New Roman"/>
              </a:rPr>
              <a:t>i</a:t>
            </a:r>
            <a:r>
              <a:rPr sz="1500" spc="20" dirty="0">
                <a:latin typeface="Symbol"/>
                <a:cs typeface="Symbol"/>
              </a:rPr>
              <a:t></a:t>
            </a: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955974" y="4854272"/>
            <a:ext cx="1203325" cy="922019"/>
            <a:chOff x="3955974" y="4854272"/>
            <a:chExt cx="1203325" cy="922019"/>
          </a:xfrm>
        </p:grpSpPr>
        <p:sp>
          <p:nvSpPr>
            <p:cNvPr id="18" name="object 18"/>
            <p:cNvSpPr/>
            <p:nvPr/>
          </p:nvSpPr>
          <p:spPr>
            <a:xfrm>
              <a:off x="4180630" y="5334994"/>
              <a:ext cx="202565" cy="0"/>
            </a:xfrm>
            <a:custGeom>
              <a:avLst/>
              <a:gdLst/>
              <a:ahLst/>
              <a:cxnLst/>
              <a:rect l="l" t="t" r="r" b="b"/>
              <a:pathLst>
                <a:path w="202564">
                  <a:moveTo>
                    <a:pt x="0" y="0"/>
                  </a:moveTo>
                  <a:lnTo>
                    <a:pt x="202478" y="0"/>
                  </a:lnTo>
                </a:path>
              </a:pathLst>
            </a:custGeom>
            <a:ln w="163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65836" y="4867527"/>
              <a:ext cx="1193800" cy="908050"/>
            </a:xfrm>
            <a:custGeom>
              <a:avLst/>
              <a:gdLst/>
              <a:ahLst/>
              <a:cxnLst/>
              <a:rect l="l" t="t" r="r" b="b"/>
              <a:pathLst>
                <a:path w="1193800" h="908050">
                  <a:moveTo>
                    <a:pt x="0" y="608998"/>
                  </a:moveTo>
                  <a:lnTo>
                    <a:pt x="31434" y="563973"/>
                  </a:lnTo>
                </a:path>
                <a:path w="1193800" h="908050">
                  <a:moveTo>
                    <a:pt x="31742" y="563357"/>
                  </a:moveTo>
                  <a:lnTo>
                    <a:pt x="112484" y="907170"/>
                  </a:lnTo>
                </a:path>
                <a:path w="1193800" h="908050">
                  <a:moveTo>
                    <a:pt x="112484" y="907478"/>
                  </a:moveTo>
                  <a:lnTo>
                    <a:pt x="201237" y="314"/>
                  </a:lnTo>
                </a:path>
                <a:path w="1193800" h="908050">
                  <a:moveTo>
                    <a:pt x="201237" y="0"/>
                  </a:moveTo>
                  <a:lnTo>
                    <a:pt x="119326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55974" y="4854272"/>
              <a:ext cx="1198245" cy="915669"/>
            </a:xfrm>
            <a:custGeom>
              <a:avLst/>
              <a:gdLst/>
              <a:ahLst/>
              <a:cxnLst/>
              <a:rect l="l" t="t" r="r" b="b"/>
              <a:pathLst>
                <a:path w="1198245" h="915670">
                  <a:moveTo>
                    <a:pt x="1197890" y="0"/>
                  </a:moveTo>
                  <a:lnTo>
                    <a:pt x="198462" y="0"/>
                  </a:lnTo>
                  <a:lnTo>
                    <a:pt x="116795" y="833778"/>
                  </a:lnTo>
                  <a:lnTo>
                    <a:pt x="45302" y="549473"/>
                  </a:lnTo>
                  <a:lnTo>
                    <a:pt x="0" y="613303"/>
                  </a:lnTo>
                  <a:lnTo>
                    <a:pt x="8628" y="619786"/>
                  </a:lnTo>
                  <a:lnTo>
                    <a:pt x="26812" y="593264"/>
                  </a:lnTo>
                  <a:lnTo>
                    <a:pt x="108790" y="915183"/>
                  </a:lnTo>
                  <a:lnTo>
                    <a:pt x="125116" y="915183"/>
                  </a:lnTo>
                  <a:lnTo>
                    <a:pt x="212950" y="16036"/>
                  </a:lnTo>
                  <a:lnTo>
                    <a:pt x="1197890" y="16036"/>
                  </a:lnTo>
                  <a:lnTo>
                    <a:pt x="11978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999394" y="5071391"/>
            <a:ext cx="1206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865957" y="5065614"/>
            <a:ext cx="135255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10" dirty="0">
                <a:latin typeface="Times New Roman"/>
                <a:cs typeface="Times New Roman"/>
              </a:rPr>
              <a:t>ˆ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52232" y="4868811"/>
            <a:ext cx="1206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74434" y="5304508"/>
            <a:ext cx="7874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10485" y="5081033"/>
            <a:ext cx="177165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i="1" spc="-844" dirty="0">
                <a:latin typeface="Times New Roman"/>
                <a:cs typeface="Times New Roman"/>
              </a:rPr>
              <a:t>u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86119" y="4800586"/>
            <a:ext cx="193040" cy="95123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550" spc="15" dirty="0">
                <a:latin typeface="Times New Roman"/>
                <a:cs typeface="Times New Roman"/>
              </a:rPr>
              <a:t>1</a:t>
            </a:r>
            <a:endParaRPr sz="25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585"/>
              </a:spcBef>
            </a:pPr>
            <a:r>
              <a:rPr sz="2550" i="1" spc="15" dirty="0">
                <a:latin typeface="Times New Roman"/>
                <a:cs typeface="Times New Roman"/>
              </a:rPr>
              <a:t>n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20028" y="4991084"/>
            <a:ext cx="377190" cy="8007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4445"/>
              </a:lnSpc>
              <a:spcBef>
                <a:spcPts val="130"/>
              </a:spcBef>
            </a:pPr>
            <a:r>
              <a:rPr sz="3850" spc="20" dirty="0">
                <a:latin typeface="Symbol"/>
                <a:cs typeface="Symbol"/>
              </a:rPr>
              <a:t></a:t>
            </a:r>
            <a:endParaRPr sz="3850">
              <a:latin typeface="Symbol"/>
              <a:cs typeface="Symbol"/>
            </a:endParaRPr>
          </a:p>
          <a:p>
            <a:pPr marL="66675">
              <a:lnSpc>
                <a:spcPts val="1625"/>
              </a:lnSpc>
            </a:pPr>
            <a:r>
              <a:rPr sz="1500" i="1" spc="20" dirty="0">
                <a:latin typeface="Times New Roman"/>
                <a:cs typeface="Times New Roman"/>
              </a:rPr>
              <a:t>i</a:t>
            </a:r>
            <a:r>
              <a:rPr sz="1500" spc="20" dirty="0">
                <a:latin typeface="Symbol"/>
                <a:cs typeface="Symbol"/>
              </a:rPr>
              <a:t></a:t>
            </a:r>
            <a:r>
              <a:rPr sz="1500" spc="2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3478</Words>
  <Application>Microsoft Office PowerPoint</Application>
  <PresentationFormat>Presentazione su schermo (4:3)</PresentationFormat>
  <Paragraphs>678</Paragraphs>
  <Slides>47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47</vt:i4>
      </vt:variant>
    </vt:vector>
  </HeadingPairs>
  <TitlesOfParts>
    <vt:vector size="57" baseType="lpstr">
      <vt:lpstr>Arial</vt:lpstr>
      <vt:lpstr>Arial Black</vt:lpstr>
      <vt:lpstr>Calibri</vt:lpstr>
      <vt:lpstr>Courier New</vt:lpstr>
      <vt:lpstr>kiloji - P</vt:lpstr>
      <vt:lpstr>Symbol</vt:lpstr>
      <vt:lpstr>Times New Roman</vt:lpstr>
      <vt:lpstr>Verdana</vt:lpstr>
      <vt:lpstr>Wingdings</vt:lpstr>
      <vt:lpstr>Office Theme</vt:lpstr>
      <vt:lpstr>Lezione 2 Online</vt:lpstr>
      <vt:lpstr>Il modello di regressione multipla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Regressione multipla in STATA</vt:lpstr>
      <vt:lpstr>Presentazione standard di PowerPoint</vt:lpstr>
      <vt:lpstr>Presentazione standard di PowerPoint</vt:lpstr>
      <vt:lpstr>Presentazione standard di PowerPoint</vt:lpstr>
      <vt:lpstr>R2 e R2 (continua)</vt:lpstr>
      <vt:lpstr>Misure di bontà dell’adattamento (continua)</vt:lpstr>
      <vt:lpstr>Le assunzioni dei minimi quadrati per la  regressione multipla</vt:lpstr>
      <vt:lpstr>Assunzione 1: la media condizionata di u date le X incluse è zero.</vt:lpstr>
      <vt:lpstr>Presentazione standard di PowerPoint</vt:lpstr>
      <vt:lpstr>Assunzione 4: Non vi è collinearità perfetta La collinearità perfetta si ha quando uno dei regressori è  funzione lineare esatta degli altri.</vt:lpstr>
      <vt:lpstr>Presentazione standard di PowerPoint</vt:lpstr>
      <vt:lpstr>La trappola delle variabili dummy</vt:lpstr>
      <vt:lpstr>Collinearità perfetta (continua)</vt:lpstr>
      <vt:lpstr>Collinearità imperfetta</vt:lpstr>
      <vt:lpstr>Collinearità imperfetta (continua)</vt:lpstr>
      <vt:lpstr>Verifica di ipotesi e intervalli di  confidenza per un singolo coefficiente  (Paragrafo 7.1)</vt:lpstr>
      <vt:lpstr>Esempio: dati sulle dimensioni delle  classi in California</vt:lpstr>
      <vt:lpstr>Errori standard nella regressione multipla  in STATA</vt:lpstr>
      <vt:lpstr>Verifica di ipotesi congiunte  (Paragrafo 7.2)</vt:lpstr>
      <vt:lpstr>Verifica di ipotesi congiunte (continua)</vt:lpstr>
      <vt:lpstr>Perché non possiamo verificare  coefficiente per coefficiente?</vt:lpstr>
      <vt:lpstr>La dimensione di una verifica è l'effettivo  tasso di rifiuto sotto l'ipotesi nulla.</vt:lpstr>
      <vt:lpstr>La statistica F</vt:lpstr>
      <vt:lpstr>La verifica della statistica F β1 e β2:</vt:lpstr>
      <vt:lpstr>Calcolo del valore-p mediante la statistica  F:</vt:lpstr>
      <vt:lpstr>Ulteriori informazioni sulla statistica F.</vt:lpstr>
      <vt:lpstr>La distribuzione F</vt:lpstr>
      <vt:lpstr>Presentazione standard di PowerPoint</vt:lpstr>
      <vt:lpstr>Presentazione standard di PowerPoint</vt:lpstr>
      <vt:lpstr>Presentazione standard di PowerPoint</vt:lpstr>
      <vt:lpstr>Variabili di controllo: un esempio dai dati  dei punteggi nei test della California</vt:lpstr>
      <vt:lpstr>Esempio di variabili di controllo  (continua)</vt:lpstr>
      <vt:lpstr>Variabili di controllo (continua)</vt:lpstr>
      <vt:lpstr>Variabili di controllo (continua)</vt:lpstr>
      <vt:lpstr>Indipendenza in media condizionata  (continua)</vt:lpstr>
      <vt:lpstr>Implicazioni per la selezione delle  variabili e "specificazione del modello"</vt:lpstr>
      <vt:lpstr>Specificazione del modello (continua)</vt:lpstr>
      <vt:lpstr>Digressione sulle misure di un adattamento…</vt:lpstr>
      <vt:lpstr>Digressione sulla presentazione dei  risultati della regressione</vt:lpstr>
      <vt:lpstr>Presentazione standard di PowerPoint</vt:lpstr>
      <vt:lpstr>Riepilogo: regressione multipla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10</cp:revision>
  <dcterms:created xsi:type="dcterms:W3CDTF">2020-03-17T15:27:39Z</dcterms:created>
  <dcterms:modified xsi:type="dcterms:W3CDTF">2020-03-18T09:51:38Z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2020-03-17T00:00:00Z</vt:filetime>
  </property>
</Properties>
</file>