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D80380B-0D6C-4476-A06B-41AC2D004860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E9CC61F-D8C6-442E-A08D-AEE9BEF9AA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464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380B-0D6C-4476-A06B-41AC2D004860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C61F-D8C6-442E-A08D-AEE9BEF9AA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497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D80380B-0D6C-4476-A06B-41AC2D004860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E9CC61F-D8C6-442E-A08D-AEE9BEF9AA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23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380B-0D6C-4476-A06B-41AC2D004860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C61F-D8C6-442E-A08D-AEE9BEF9AA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474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D80380B-0D6C-4476-A06B-41AC2D004860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E9CC61F-D8C6-442E-A08D-AEE9BEF9AA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668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D80380B-0D6C-4476-A06B-41AC2D004860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E9CC61F-D8C6-442E-A08D-AEE9BEF9AA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760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D80380B-0D6C-4476-A06B-41AC2D004860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E9CC61F-D8C6-442E-A08D-AEE9BEF9AA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74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380B-0D6C-4476-A06B-41AC2D004860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C61F-D8C6-442E-A08D-AEE9BEF9AA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49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D80380B-0D6C-4476-A06B-41AC2D004860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E9CC61F-D8C6-442E-A08D-AEE9BEF9AA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312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380B-0D6C-4476-A06B-41AC2D004860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C61F-D8C6-442E-A08D-AEE9BEF9AA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984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D80380B-0D6C-4476-A06B-41AC2D004860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2E9CC61F-D8C6-442E-A08D-AEE9BEF9AA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831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0380B-0D6C-4476-A06B-41AC2D004860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CC61F-D8C6-442E-A08D-AEE9BEF9AA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6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B0AE67-C70A-4406-8973-9C27AAE52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Lab 1:Introduzione a </a:t>
            </a:r>
            <a:r>
              <a:rPr lang="it-IT" dirty="0" err="1"/>
              <a:t>Gretl</a:t>
            </a:r>
            <a:br>
              <a:rPr lang="it-IT" dirty="0"/>
            </a:br>
            <a:r>
              <a:rPr lang="it-IT" sz="2700" dirty="0"/>
              <a:t>Corso Principi di Econometria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953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154A2B-3D68-444D-8597-B480A4D96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analizzeremo in questa lezione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B083E8-3331-4F68-9984-7115E1D9E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Cosa è </a:t>
            </a:r>
            <a:r>
              <a:rPr lang="it-IT" dirty="0" err="1"/>
              <a:t>Gretl</a:t>
            </a:r>
            <a:r>
              <a:rPr lang="it-IT" dirty="0"/>
              <a:t>?</a:t>
            </a:r>
          </a:p>
          <a:p>
            <a:r>
              <a:rPr lang="it-IT" dirty="0"/>
              <a:t>Come scaricare liberamente </a:t>
            </a:r>
            <a:r>
              <a:rPr lang="it-IT" dirty="0" err="1"/>
              <a:t>Gretl</a:t>
            </a:r>
            <a:endParaRPr lang="it-IT" dirty="0"/>
          </a:p>
          <a:p>
            <a:r>
              <a:rPr lang="it-IT" dirty="0"/>
              <a:t>Come importare il dataset</a:t>
            </a:r>
          </a:p>
          <a:p>
            <a:r>
              <a:rPr lang="it-IT" dirty="0"/>
              <a:t>Salvare i dati</a:t>
            </a:r>
          </a:p>
          <a:p>
            <a:r>
              <a:rPr lang="it-IT" dirty="0"/>
              <a:t>Quali comandi utilizzare e come salvarli</a:t>
            </a:r>
          </a:p>
          <a:p>
            <a:r>
              <a:rPr lang="it-IT" dirty="0"/>
              <a:t>Alcune applicazioni</a:t>
            </a:r>
          </a:p>
        </p:txBody>
      </p:sp>
    </p:spTree>
    <p:extLst>
      <p:ext uri="{BB962C8B-B14F-4D97-AF65-F5344CB8AC3E}">
        <p14:creationId xmlns:p14="http://schemas.microsoft.com/office/powerpoint/2010/main" val="1890426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4D34C5-E9EC-4ED1-B476-B51436411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è </a:t>
            </a:r>
            <a:r>
              <a:rPr lang="it-IT" dirty="0" err="1"/>
              <a:t>Gretl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445C9D-0AB2-4AAE-BF0F-087352E4D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Gretl</a:t>
            </a:r>
            <a:r>
              <a:rPr lang="it-IT" dirty="0"/>
              <a:t> è l’acronimo di </a:t>
            </a:r>
            <a:r>
              <a:rPr lang="it-IT" sz="2400" b="1" u="sng" dirty="0"/>
              <a:t>G</a:t>
            </a:r>
            <a:r>
              <a:rPr lang="it-IT" sz="2400" u="sng" dirty="0"/>
              <a:t>nu </a:t>
            </a:r>
            <a:r>
              <a:rPr lang="it-IT" sz="2400" b="1" u="sng" dirty="0" err="1"/>
              <a:t>R</a:t>
            </a:r>
            <a:r>
              <a:rPr lang="it-IT" sz="2400" u="sng" dirty="0" err="1"/>
              <a:t>egression</a:t>
            </a:r>
            <a:r>
              <a:rPr lang="it-IT" sz="2400" u="sng" dirty="0"/>
              <a:t> </a:t>
            </a:r>
            <a:r>
              <a:rPr lang="it-IT" sz="2400" b="1" u="sng" dirty="0" err="1"/>
              <a:t>E</a:t>
            </a:r>
            <a:r>
              <a:rPr lang="it-IT" sz="2400" u="sng" dirty="0" err="1"/>
              <a:t>conometrics</a:t>
            </a:r>
            <a:r>
              <a:rPr lang="it-IT" sz="2400" u="sng" dirty="0"/>
              <a:t> and </a:t>
            </a:r>
            <a:r>
              <a:rPr lang="it-IT" sz="2400" b="1" u="sng" dirty="0"/>
              <a:t>T</a:t>
            </a:r>
            <a:r>
              <a:rPr lang="it-IT" sz="2400" u="sng" dirty="0"/>
              <a:t>ime-</a:t>
            </a:r>
            <a:r>
              <a:rPr lang="it-IT" sz="2400" u="sng" dirty="0" err="1"/>
              <a:t>series</a:t>
            </a:r>
            <a:r>
              <a:rPr lang="it-IT" sz="2400" u="sng" dirty="0"/>
              <a:t> </a:t>
            </a:r>
            <a:r>
              <a:rPr lang="it-IT" sz="2400" b="1" u="sng" dirty="0"/>
              <a:t>L</a:t>
            </a:r>
            <a:r>
              <a:rPr lang="it-IT" sz="2400" u="sng" dirty="0"/>
              <a:t>ibrary</a:t>
            </a:r>
          </a:p>
          <a:p>
            <a:r>
              <a:rPr lang="en-US" dirty="0"/>
              <a:t>É un software open source</a:t>
            </a:r>
          </a:p>
          <a:p>
            <a:pPr algn="just"/>
            <a:r>
              <a:rPr lang="en-US" dirty="0"/>
              <a:t>E’ un Graphical User Interface (GUI). </a:t>
            </a:r>
            <a:r>
              <a:rPr lang="en-US" dirty="0" err="1"/>
              <a:t>Ovvero</a:t>
            </a:r>
            <a:r>
              <a:rPr lang="en-US" dirty="0"/>
              <a:t> </a:t>
            </a:r>
            <a:r>
              <a:rPr lang="it-IT" dirty="0"/>
              <a:t>ha un’interfaccia che consenta agilmente l’utilizzo immediato dei principali strumenti econometrici.</a:t>
            </a:r>
            <a:endParaRPr lang="en-US" dirty="0"/>
          </a:p>
          <a:p>
            <a:r>
              <a:rPr lang="it-IT" dirty="0"/>
              <a:t>E’ possibile stimare OLS; Analisi Panel, Analisi in Serie Storica </a:t>
            </a:r>
            <a:r>
              <a:rPr lang="it-IT" dirty="0" err="1"/>
              <a:t>etc</a:t>
            </a:r>
            <a:r>
              <a:rPr lang="it-IT"/>
              <a:t>…</a:t>
            </a:r>
            <a:endParaRPr lang="it-IT" dirty="0"/>
          </a:p>
          <a:p>
            <a:r>
              <a:rPr lang="en-US" dirty="0"/>
              <a:t>E’ possible </a:t>
            </a:r>
            <a:r>
              <a:rPr lang="en-US" dirty="0" err="1"/>
              <a:t>salvare</a:t>
            </a:r>
            <a:r>
              <a:rPr lang="en-US" dirty="0"/>
              <a:t> I </a:t>
            </a:r>
            <a:r>
              <a:rPr lang="en-US" dirty="0" err="1"/>
              <a:t>risultati</a:t>
            </a:r>
            <a:r>
              <a:rPr lang="en-US" dirty="0"/>
              <a:t> in </a:t>
            </a:r>
            <a:r>
              <a:rPr lang="en-US" dirty="0" err="1"/>
              <a:t>diversi</a:t>
            </a:r>
            <a:r>
              <a:rPr lang="en-US" dirty="0"/>
              <a:t> format</a:t>
            </a:r>
          </a:p>
          <a:p>
            <a:r>
              <a:rPr lang="en-US" dirty="0"/>
              <a:t>E’ possible ( e </a:t>
            </a:r>
            <a:r>
              <a:rPr lang="en-US" dirty="0" err="1"/>
              <a:t>suggeribile</a:t>
            </a:r>
            <a:r>
              <a:rPr lang="en-US" dirty="0"/>
              <a:t>) </a:t>
            </a:r>
            <a:r>
              <a:rPr lang="en-US" dirty="0" err="1"/>
              <a:t>utilizzare</a:t>
            </a:r>
            <a:r>
              <a:rPr lang="en-US" dirty="0"/>
              <a:t> uno script di </a:t>
            </a:r>
            <a:r>
              <a:rPr lang="en-US" dirty="0" err="1"/>
              <a:t>comandi</a:t>
            </a:r>
            <a:r>
              <a:rPr lang="en-US" dirty="0"/>
              <a:t> da </a:t>
            </a:r>
            <a:r>
              <a:rPr lang="en-US" dirty="0" err="1"/>
              <a:t>riutilizzare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serve</a:t>
            </a:r>
          </a:p>
        </p:txBody>
      </p:sp>
    </p:spTree>
    <p:extLst>
      <p:ext uri="{BB962C8B-B14F-4D97-AF65-F5344CB8AC3E}">
        <p14:creationId xmlns:p14="http://schemas.microsoft.com/office/powerpoint/2010/main" val="140676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889EE5-C69F-4B28-BC78-300B41457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scaricare liberamente </a:t>
            </a:r>
            <a:r>
              <a:rPr lang="it-IT" dirty="0" err="1"/>
              <a:t>Gretl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6F8249-3A08-41CC-9FED-6AFC4487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Sul sito http://gretl.sourceforge.net/ sono disponibili:</a:t>
            </a:r>
          </a:p>
          <a:p>
            <a:pPr marL="0" indent="0">
              <a:buNone/>
            </a:pPr>
            <a:r>
              <a:rPr lang="it-IT" dirty="0" err="1"/>
              <a:t>Gretl</a:t>
            </a:r>
            <a:r>
              <a:rPr lang="it-IT" dirty="0"/>
              <a:t> in versione </a:t>
            </a:r>
            <a:r>
              <a:rPr lang="it-IT" i="1" dirty="0"/>
              <a:t>desktop </a:t>
            </a:r>
            <a:r>
              <a:rPr lang="it-IT" dirty="0"/>
              <a:t>e </a:t>
            </a:r>
            <a:r>
              <a:rPr lang="it-IT" i="1" dirty="0" err="1"/>
              <a:t>portable</a:t>
            </a:r>
            <a:r>
              <a:rPr lang="it-IT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Il manuale d’uso;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 Applicazioni svolte, tratte da alcuni manuali di econometria;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I pacchetti aggiuntivi.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Gretl</a:t>
            </a:r>
            <a:r>
              <a:rPr lang="en-US" dirty="0"/>
              <a:t> </a:t>
            </a:r>
            <a:r>
              <a:rPr lang="en-US" dirty="0" err="1"/>
              <a:t>funziona</a:t>
            </a:r>
            <a:r>
              <a:rPr lang="en-US" dirty="0"/>
              <a:t> con pc Windows, Mac, Linux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695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1FC3BB-5B74-4CEE-8EFA-3311B3A9B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importare i dati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884480-554E-4AEF-B4D2-EABE68EE2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0" y="1865381"/>
            <a:ext cx="5920409" cy="4351338"/>
          </a:xfrm>
        </p:spPr>
        <p:txBody>
          <a:bodyPr/>
          <a:lstStyle/>
          <a:p>
            <a:r>
              <a:rPr lang="it-IT" dirty="0" err="1"/>
              <a:t>Gretl</a:t>
            </a:r>
            <a:r>
              <a:rPr lang="it-IT" dirty="0"/>
              <a:t> dispone di file di esempio caricabili tramite il percorso:</a:t>
            </a:r>
          </a:p>
          <a:p>
            <a:pPr marL="0" indent="0">
              <a:buNone/>
            </a:pPr>
            <a:r>
              <a:rPr lang="it-IT" dirty="0"/>
              <a:t>File &gt; Apri dati &gt; file di esempio</a:t>
            </a:r>
          </a:p>
          <a:p>
            <a:r>
              <a:rPr lang="it-IT" dirty="0"/>
              <a:t>Oppure è possibile caricare i dati nei formati dei</a:t>
            </a:r>
          </a:p>
          <a:p>
            <a:r>
              <a:rPr lang="it-IT" dirty="0"/>
              <a:t>principali </a:t>
            </a:r>
            <a:r>
              <a:rPr lang="it-IT" dirty="0" err="1"/>
              <a:t>software:Excel</a:t>
            </a:r>
            <a:r>
              <a:rPr lang="it-IT" dirty="0"/>
              <a:t>, </a:t>
            </a:r>
          </a:p>
          <a:p>
            <a:r>
              <a:rPr lang="it-IT" dirty="0"/>
              <a:t>STATA, SPSS, R, SAS, </a:t>
            </a:r>
            <a:r>
              <a:rPr lang="it-IT" dirty="0" err="1"/>
              <a:t>Octave</a:t>
            </a:r>
            <a:r>
              <a:rPr lang="it-IT" dirty="0"/>
              <a:t>…) </a:t>
            </a:r>
          </a:p>
          <a:p>
            <a:r>
              <a:rPr lang="it-IT" dirty="0"/>
              <a:t>tramite il percorso:</a:t>
            </a:r>
          </a:p>
          <a:p>
            <a:pPr marL="0" indent="0">
              <a:buNone/>
            </a:pPr>
            <a:r>
              <a:rPr lang="it-IT" b="1" dirty="0"/>
              <a:t>File &gt; Apri dati &gt; file utente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850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EAC8F3D0-A217-4167-9DFE-87ABD32ADB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3880" y="852217"/>
            <a:ext cx="6898120" cy="5736662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8BF68CFE-6F6A-44F2-945B-047CE7E7EBC6}"/>
              </a:ext>
            </a:extLst>
          </p:cNvPr>
          <p:cNvSpPr/>
          <p:nvPr/>
        </p:nvSpPr>
        <p:spPr>
          <a:xfrm>
            <a:off x="1325218" y="3244334"/>
            <a:ext cx="2862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highlight>
                  <a:srgbClr val="FFFF00"/>
                </a:highlight>
              </a:rPr>
              <a:t>Esempio …..</a:t>
            </a:r>
          </a:p>
        </p:txBody>
      </p:sp>
    </p:spTree>
    <p:extLst>
      <p:ext uri="{BB962C8B-B14F-4D97-AF65-F5344CB8AC3E}">
        <p14:creationId xmlns:p14="http://schemas.microsoft.com/office/powerpoint/2010/main" val="2749956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FD95F8-A574-4C23-8341-E44EBC9BB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descrittive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A5F192-DD1B-47AB-A775-4BA6A804D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modo più immediato per ottenere le statistiche descritte è possibile direttamente andare sulla finestra e cliccare sulla voce «dati». </a:t>
            </a:r>
          </a:p>
          <a:p>
            <a:r>
              <a:rPr lang="it-IT" dirty="0"/>
              <a:t>In questa sezione è possibile avere informazioni sul dataset</a:t>
            </a:r>
          </a:p>
          <a:p>
            <a:r>
              <a:rPr lang="it-IT" dirty="0"/>
              <a:t>Capire se si tratta di una cross-</a:t>
            </a:r>
            <a:r>
              <a:rPr lang="it-IT" dirty="0" err="1"/>
              <a:t>section</a:t>
            </a:r>
            <a:r>
              <a:rPr lang="it-IT" dirty="0"/>
              <a:t>, panel </a:t>
            </a:r>
            <a:r>
              <a:rPr lang="it-IT" dirty="0" err="1"/>
              <a:t>etc</a:t>
            </a:r>
            <a:r>
              <a:rPr lang="it-IT" dirty="0"/>
              <a:t>… avere altre info sulle variabili</a:t>
            </a:r>
          </a:p>
          <a:p>
            <a:r>
              <a:rPr lang="it-IT" dirty="0"/>
              <a:t>Dalla barra superiore è possibile effettuare dei grafici, creare variabili logaritmiche, esponenziali </a:t>
            </a:r>
            <a:r>
              <a:rPr lang="it-IT" dirty="0" err="1"/>
              <a:t>etc</a:t>
            </a:r>
            <a:r>
              <a:rPr lang="it-IT" dirty="0"/>
              <a:t>…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772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20BFF5-DB51-4555-89E2-EF745D3B3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Alcuni consigli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DE6A63-9C1A-4C9F-8D33-9429D164E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caso di difficoltà, dal menù </a:t>
            </a:r>
            <a:r>
              <a:rPr lang="it-IT" b="1" dirty="0"/>
              <a:t>aiuto </a:t>
            </a:r>
            <a:r>
              <a:rPr lang="it-IT" dirty="0"/>
              <a:t>è possibile scaricare diverse guide:</a:t>
            </a:r>
          </a:p>
          <a:p>
            <a:r>
              <a:rPr lang="it-IT" dirty="0"/>
              <a:t>Guida comandi;</a:t>
            </a:r>
          </a:p>
          <a:p>
            <a:pPr marL="0" indent="0">
              <a:buNone/>
            </a:pPr>
            <a:r>
              <a:rPr lang="it-IT" dirty="0"/>
              <a:t>• Guida funzioni;</a:t>
            </a:r>
          </a:p>
          <a:p>
            <a:pPr marL="0" indent="0">
              <a:buNone/>
            </a:pPr>
            <a:r>
              <a:rPr lang="it-IT" dirty="0"/>
              <a:t>• Guida all’uso di </a:t>
            </a:r>
            <a:r>
              <a:rPr lang="it-IT" dirty="0" err="1"/>
              <a:t>Gretl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• Guida ai pacchetti;</a:t>
            </a:r>
          </a:p>
        </p:txBody>
      </p:sp>
    </p:spTree>
    <p:extLst>
      <p:ext uri="{BB962C8B-B14F-4D97-AF65-F5344CB8AC3E}">
        <p14:creationId xmlns:p14="http://schemas.microsoft.com/office/powerpoint/2010/main" val="4187118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B1FB36-C146-4786-83AC-4DF8FBE3B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Vediamo insieme alcuni esempi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232ADB-9968-45CC-B56F-D6A5A3FAA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1) Data 3-1 House price</a:t>
            </a:r>
          </a:p>
          <a:p>
            <a:pPr marL="0" indent="0">
              <a:buNone/>
            </a:pPr>
            <a:r>
              <a:rPr lang="it-IT" dirty="0"/>
              <a:t>2) Data 3-2 </a:t>
            </a:r>
            <a:r>
              <a:rPr lang="it-IT" dirty="0" err="1"/>
              <a:t>Income</a:t>
            </a:r>
            <a:r>
              <a:rPr lang="it-IT" dirty="0"/>
              <a:t> and </a:t>
            </a:r>
            <a:r>
              <a:rPr lang="it-IT" dirty="0" err="1"/>
              <a:t>health</a:t>
            </a:r>
            <a:r>
              <a:rPr lang="it-IT" dirty="0"/>
              <a:t> spending</a:t>
            </a:r>
          </a:p>
          <a:p>
            <a:pPr marL="0" indent="0">
              <a:buNone/>
            </a:pPr>
            <a:r>
              <a:rPr lang="it-IT" dirty="0"/>
              <a:t>3) Data 3-3 </a:t>
            </a:r>
            <a:r>
              <a:rPr lang="it-IT" dirty="0" err="1"/>
              <a:t>Patent</a:t>
            </a:r>
            <a:r>
              <a:rPr lang="it-IT" dirty="0"/>
              <a:t> and R&amp;D </a:t>
            </a:r>
            <a:r>
              <a:rPr lang="it-IT" dirty="0" err="1"/>
              <a:t>Exependiture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4) Data 3-6 </a:t>
            </a:r>
            <a:r>
              <a:rPr lang="it-IT" dirty="0" err="1"/>
              <a:t>Income</a:t>
            </a:r>
            <a:r>
              <a:rPr lang="it-IT" dirty="0"/>
              <a:t> and </a:t>
            </a:r>
            <a:r>
              <a:rPr lang="it-IT" dirty="0" err="1"/>
              <a:t>Consumption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5) Data 4-6 </a:t>
            </a:r>
            <a:r>
              <a:rPr lang="it-IT" dirty="0" err="1"/>
              <a:t>Poverty</a:t>
            </a:r>
            <a:r>
              <a:rPr lang="it-IT" dirty="0"/>
              <a:t> rate and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determinants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6) Data 4-9   </a:t>
            </a:r>
            <a:r>
              <a:rPr lang="it-IT" dirty="0" err="1"/>
              <a:t>Early</a:t>
            </a:r>
            <a:r>
              <a:rPr lang="it-IT" dirty="0"/>
              <a:t> </a:t>
            </a:r>
            <a:r>
              <a:rPr lang="it-IT" dirty="0" err="1"/>
              <a:t>retirement</a:t>
            </a:r>
            <a:r>
              <a:rPr lang="it-IT" dirty="0"/>
              <a:t> and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determinants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7) Data 7-7 </a:t>
            </a:r>
            <a:r>
              <a:rPr lang="it-IT" dirty="0" err="1"/>
              <a:t>Professor’s</a:t>
            </a:r>
            <a:r>
              <a:rPr lang="it-IT" dirty="0"/>
              <a:t> rate and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determinants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6146040"/>
      </p:ext>
    </p:extLst>
  </p:cSld>
  <p:clrMapOvr>
    <a:masterClrMapping/>
  </p:clrMapOvr>
</p:sld>
</file>

<file path=ppt/theme/theme1.xml><?xml version="1.0" encoding="utf-8"?>
<a:theme xmlns:a="http://schemas.openxmlformats.org/drawingml/2006/main" name="Atlante">
  <a:themeElements>
    <a:clrScheme name="Atlante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nt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nt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TM16401371[[fn=Atlante]]</Template>
  <TotalTime>122</TotalTime>
  <Words>393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Calibri Light</vt:lpstr>
      <vt:lpstr>Rockwell</vt:lpstr>
      <vt:lpstr>Wingdings</vt:lpstr>
      <vt:lpstr>Atlante</vt:lpstr>
      <vt:lpstr>Lab 1:Introduzione a Gretl Corso Principi di Econometria </vt:lpstr>
      <vt:lpstr>Cosa analizzeremo in questa lezione</vt:lpstr>
      <vt:lpstr>Cosa è Gretl</vt:lpstr>
      <vt:lpstr>Come scaricare liberamente Gretl</vt:lpstr>
      <vt:lpstr>Come importare i dati</vt:lpstr>
      <vt:lpstr>Presentazione standard di PowerPoint</vt:lpstr>
      <vt:lpstr>Analisi descrittive</vt:lpstr>
      <vt:lpstr>Alcuni consigli</vt:lpstr>
      <vt:lpstr>Vediamo insieme alcuni esempi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 a Gretl</dc:title>
  <dc:creator>ASUS</dc:creator>
  <cp:lastModifiedBy>ASUS</cp:lastModifiedBy>
  <cp:revision>12</cp:revision>
  <dcterms:created xsi:type="dcterms:W3CDTF">2020-05-12T08:15:17Z</dcterms:created>
  <dcterms:modified xsi:type="dcterms:W3CDTF">2020-05-12T10:17:20Z</dcterms:modified>
</cp:coreProperties>
</file>