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1" r:id="rId6"/>
    <p:sldId id="279" r:id="rId7"/>
    <p:sldId id="281" r:id="rId8"/>
    <p:sldId id="287" r:id="rId9"/>
    <p:sldId id="280" r:id="rId10"/>
    <p:sldId id="283" r:id="rId11"/>
    <p:sldId id="285" r:id="rId12"/>
    <p:sldId id="288" r:id="rId13"/>
    <p:sldId id="289" r:id="rId14"/>
    <p:sldId id="282" r:id="rId15"/>
    <p:sldId id="290" r:id="rId16"/>
    <p:sldId id="286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nvenuto" id="{E75E278A-FF0E-49A4-B170-79828D63BBAD}">
          <p14:sldIdLst>
            <p14:sldId id="256"/>
          </p14:sldIdLst>
        </p14:section>
        <p14:section name="Progettazione, morphing, annotazione, collaborazione, Aiutami" id="{B9B51309-D148-4332-87C2-07BE32FBCA3B}">
          <p14:sldIdLst>
            <p14:sldId id="271"/>
            <p14:sldId id="279"/>
            <p14:sldId id="281"/>
            <p14:sldId id="287"/>
            <p14:sldId id="280"/>
            <p14:sldId id="283"/>
            <p14:sldId id="285"/>
            <p14:sldId id="288"/>
            <p14:sldId id="289"/>
          </p14:sldIdLst>
        </p14:section>
        <p14:section name="Altre informazioni" id="{2CC34DB2-6590-42C0-AD4B-A04C6060184E}">
          <p14:sldIdLst>
            <p14:sldId id="282"/>
            <p14:sldId id="290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e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37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547E75-7743-43E2-BF1C-8D781AA23311}" type="datetime1">
              <a:rPr lang="it-IT" smtClean="0"/>
              <a:t>29/04/2020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D7A867-4D52-4D5A-BBE1-AC83E84104E3}" type="datetime1">
              <a:rPr lang="it-IT" noProof="0" smtClean="0"/>
              <a:t>29/04/2020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11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21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78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939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In modalità Presentazione seleziona le frecce per visitare i collegamenti.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it-IT" sz="1800" noProof="0"/>
          </a:p>
        </p:txBody>
      </p:sp>
      <p:cxnSp>
        <p:nvCxnSpPr>
          <p:cNvPr id="12" name="Connettore dirit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Fare clic per modificare gli stili del testo dello schema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Secondo livello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Terzo livello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Quarto livello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Quinto livello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D9FC215-2AE6-4A69-BF36-8F60B92E22C0}" type="datetime1">
              <a:rPr lang="it-IT" noProof="0" smtClean="0"/>
              <a:t>29/04/2020</a:t>
            </a:fld>
            <a:endParaRPr lang="it-IT" noProof="0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10" name="Rettango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Fare clic per modificare lo stile del titolo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Secondo livello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Terzo livello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Quarto livello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it-IT" sz="1800" noProof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0F07B06-4BC3-47A5-A7B1-C606679D1E9F}" type="datetime1">
              <a:rPr lang="it-IT" noProof="0" smtClean="0"/>
              <a:t>29/04/2020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it-IT" noProof="0" smtClean="0"/>
              <a:pPr rtl="0"/>
              <a:t>‹N›</a:t>
            </a:fld>
            <a:endParaRPr lang="it-IT" noProof="0"/>
          </a:p>
        </p:txBody>
      </p:sp>
      <p:cxnSp>
        <p:nvCxnSpPr>
          <p:cNvPr id="8" name="Connettore dirit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retl.sourceforge.net/it.html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upport.office.com/it-IT/article/powerpoint-for-windows-training-40e8c930-cb0b-40d8-82c4-bd53d3398787?redirectSourcePath=%252farticle%252fb89770f1-deb1-4a19-94ef-342aa15a4689&amp;ui=it-IT&amp;rs=it-001&amp;ad=IT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s://www.r-project.org/" TargetMode="External"/><Relationship Id="rId4" Type="http://schemas.openxmlformats.org/officeDocument/2006/relationships/hyperlink" Target="http://go.microsoft.com/fwlink/?LinkId=617172" TargetMode="Externa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views.com/home.html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stata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worldbank.org/" TargetMode="External"/><Relationship Id="rId5" Type="http://schemas.openxmlformats.org/officeDocument/2006/relationships/hyperlink" Target="https://ec.europa.eu/eurostat/data/database" TargetMode="External"/><Relationship Id="rId4" Type="http://schemas.openxmlformats.org/officeDocument/2006/relationships/hyperlink" Target="https://www.istat.it/it/dati-analisi-e-prodotti/banche-dat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zalocale.interno.gov.it/apps/floc.php/in/cod/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i-italia.istat.it/" TargetMode="External"/><Relationship Id="rId4" Type="http://schemas.openxmlformats.org/officeDocument/2006/relationships/hyperlink" Target="https://www1.finanze.gov.it/finanze3/pagina_dichiarazioni/dichiarazioni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dati-analisi-e-prodotti/microdat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i.salute.gov.it/dati/homeDataset.jsp" TargetMode="External"/><Relationship Id="rId2" Type="http://schemas.openxmlformats.org/officeDocument/2006/relationships/hyperlink" Target="https://www.istat.it/it/archivio/1456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5617" y="901148"/>
            <a:ext cx="10787269" cy="2031957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it-IT" sz="2700" dirty="0">
                <a:solidFill>
                  <a:schemeClr val="bg1"/>
                </a:solidFill>
              </a:rPr>
              <a:t>Step by Step</a:t>
            </a:r>
            <a:br>
              <a:rPr lang="it-IT" sz="4800" dirty="0">
                <a:solidFill>
                  <a:schemeClr val="bg1"/>
                </a:solidFill>
              </a:rPr>
            </a:br>
            <a:r>
              <a:rPr lang="it-IT" sz="4800" dirty="0">
                <a:solidFill>
                  <a:schemeClr val="bg1"/>
                </a:solidFill>
              </a:rPr>
              <a:t>Come diventare</a:t>
            </a:r>
            <a:br>
              <a:rPr lang="it-IT" sz="4800" dirty="0">
                <a:solidFill>
                  <a:schemeClr val="bg1"/>
                </a:solidFill>
              </a:rPr>
            </a:br>
            <a:r>
              <a:rPr lang="it-IT" sz="4800" dirty="0">
                <a:solidFill>
                  <a:schemeClr val="bg1"/>
                </a:solidFill>
              </a:rPr>
              <a:t> Ricercatore Applicato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Autofit/>
          </a:bodyPr>
          <a:lstStyle/>
          <a:p>
            <a:pPr marL="457200" indent="-457200" rtl="0">
              <a:buAutoNum type="arabicParenR"/>
            </a:pPr>
            <a:r>
              <a:rPr lang="it-IT" sz="2400" dirty="0">
                <a:solidFill>
                  <a:schemeClr val="bg1"/>
                </a:solidFill>
                <a:latin typeface="+mj-lt"/>
              </a:rPr>
              <a:t>Conoscere la teoria economica </a:t>
            </a:r>
          </a:p>
          <a:p>
            <a:pPr marL="457200" indent="-457200" rtl="0">
              <a:buAutoNum type="arabicParenR"/>
            </a:pPr>
            <a:r>
              <a:rPr lang="it-IT" sz="2400" dirty="0">
                <a:solidFill>
                  <a:schemeClr val="bg1"/>
                </a:solidFill>
                <a:latin typeface="+mj-lt"/>
              </a:rPr>
              <a:t>Conoscere gli strumenti statistici ed econometrici</a:t>
            </a:r>
          </a:p>
          <a:p>
            <a:pPr marL="0" indent="0" rtl="0">
              <a:buNone/>
            </a:pPr>
            <a:r>
              <a:rPr lang="it-IT" sz="2400" dirty="0">
                <a:solidFill>
                  <a:schemeClr val="bg1"/>
                </a:solidFill>
                <a:latin typeface="+mj-lt"/>
              </a:rPr>
              <a:t>3) Conoscere le banche dati ed utilizzarle al meglio per effettuare suggerimenti di policy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7DF93-AC04-4010-AB33-2EA59125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serie storiche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AB945A5-E3A3-4911-BBB8-F7343F13D44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36184" y="1805609"/>
            <a:ext cx="4197166" cy="36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521207" y="1252817"/>
            <a:ext cx="9848102" cy="923455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E’ il momento di mettersi alla prova:</a:t>
            </a:r>
            <a:b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Primo passo:  Familiarizzare con dei software Econometrici?</a:t>
            </a:r>
          </a:p>
        </p:txBody>
      </p:sp>
      <p:pic>
        <p:nvPicPr>
          <p:cNvPr id="2" name="Immagine 1" descr="Pulsante Aiutam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03" y="3822952"/>
            <a:ext cx="1269672" cy="1189747"/>
          </a:xfrm>
          <a:prstGeom prst="rect">
            <a:avLst/>
          </a:prstGeom>
        </p:spPr>
      </p:pic>
      <p:pic>
        <p:nvPicPr>
          <p:cNvPr id="8" name="Immagine 7" descr="Freccia rivolta a destra con un collegamento ipertestuale al blog del team di PowerPoint. Seleziona l'immagine per visitare il blog del team di PowerPoint ">
            <a:hlinkClick r:id="rId4" tooltip="Fare clic per visitare il blog del team di PowerPoint.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35" y="2767060"/>
            <a:ext cx="661940" cy="661940"/>
          </a:xfrm>
          <a:prstGeom prst="rect">
            <a:avLst/>
          </a:prstGeom>
        </p:spPr>
      </p:pic>
      <p:pic>
        <p:nvPicPr>
          <p:cNvPr id="7" name="Immagine 6" descr="Freccia rivolta a destra con un collegamento ipertestuale alla formazione gratuita su PowerPoint. Seleziona l'immagine per accedere alle risorse di formazione gratuita su PowerPoint">
            <a:hlinkClick r:id="rId6" tooltip="Fare clic per passare a un corso di formazione gratuito su PowerPoint.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35" y="4681729"/>
            <a:ext cx="661940" cy="66194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113E38C-348A-403F-B1BB-E1CE2F001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803" y="2625034"/>
            <a:ext cx="2605137" cy="160793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5BB4070-AB70-4775-91B6-0E521E523EE6}"/>
              </a:ext>
            </a:extLst>
          </p:cNvPr>
          <p:cNvSpPr/>
          <p:nvPr/>
        </p:nvSpPr>
        <p:spPr>
          <a:xfrm>
            <a:off x="4187687" y="2951726"/>
            <a:ext cx="48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8"/>
              </a:rPr>
              <a:t>http://gretl.sourceforge.net/it.html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8E2CB34-6075-40CB-B614-A19692AC93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803" y="4433590"/>
            <a:ext cx="2194701" cy="170412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CB32C96C-912C-4E24-A843-3F459535192C}"/>
              </a:ext>
            </a:extLst>
          </p:cNvPr>
          <p:cNvSpPr/>
          <p:nvPr/>
        </p:nvSpPr>
        <p:spPr>
          <a:xfrm flipH="1">
            <a:off x="4265097" y="4828033"/>
            <a:ext cx="3750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10"/>
              </a:rPr>
              <a:t>https://www.r-project.org/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C08BFC-67D7-4FF4-BC8C-4FE09EF7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Software a pagamento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8C9E86A-114C-4732-AB21-ACD285E200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9550" y="2661409"/>
            <a:ext cx="3829050" cy="11906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565D146-8433-4F4D-BC12-7452B80F9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896" y="2936680"/>
            <a:ext cx="801756" cy="79030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3B5541-EDE0-4A72-98C1-675899E964BE}"/>
              </a:ext>
            </a:extLst>
          </p:cNvPr>
          <p:cNvSpPr/>
          <p:nvPr/>
        </p:nvSpPr>
        <p:spPr>
          <a:xfrm>
            <a:off x="6188764" y="3087757"/>
            <a:ext cx="3140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https://www.stata.com/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9B7CA73-A26E-4A2E-B726-B25DE4584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475" y="4032024"/>
            <a:ext cx="2143125" cy="21431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6FAEC9D-B6C0-4AF8-B30D-2429EBA9E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697896" y="4926655"/>
            <a:ext cx="801756" cy="79030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946715D-DEC2-44C5-95B7-90D79ABB7854}"/>
              </a:ext>
            </a:extLst>
          </p:cNvPr>
          <p:cNvSpPr/>
          <p:nvPr/>
        </p:nvSpPr>
        <p:spPr>
          <a:xfrm>
            <a:off x="5848334" y="5103586"/>
            <a:ext cx="382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6"/>
              </a:rPr>
              <a:t>https://www.eviews.com/home.html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405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9E638-5E97-40A3-AF9F-B17FF694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4" y="649358"/>
            <a:ext cx="8551497" cy="967408"/>
          </a:xfrm>
        </p:spPr>
        <p:txBody>
          <a:bodyPr>
            <a:normAutofit fontScale="90000"/>
          </a:bodyPr>
          <a:lstStyle/>
          <a:p>
            <a:r>
              <a:rPr lang="it-IT" dirty="0"/>
              <a:t>Come Impostare un progetto di ricerca di economia applicata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0F066B-51F3-4A70-9764-11D09FABF1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5" y="2560320"/>
            <a:ext cx="11493479" cy="397764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20000"/>
              </a:lnSpc>
              <a:buAutoNum type="arabicParenR"/>
            </a:pPr>
            <a:r>
              <a:rPr lang="it-IT" sz="8000" b="1" dirty="0"/>
              <a:t>Individuare in modo chiara la domanda di ricerca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it-IT" sz="8000" b="1" dirty="0"/>
              <a:t>Meta-Analisi della letteratura scientifica sul tema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it-IT" sz="8000" b="1" dirty="0"/>
              <a:t>Selezione e Scelta delle variabili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it-IT" sz="8000" b="1" dirty="0"/>
              <a:t>Predisposizione del dataset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it-IT" sz="8000" b="1" dirty="0"/>
              <a:t>Analisi Empirica (Analisi indici statistici, Analisi Econometrica)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it-IT" sz="8000" b="1" dirty="0"/>
              <a:t>Interpretazione dei risultati tenendo conto delle limitazioni (possibili Minacce)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it-IT" sz="8000" b="1" dirty="0"/>
              <a:t>Suggerimenti di Policy</a:t>
            </a:r>
          </a:p>
          <a:p>
            <a:pPr marL="457200" indent="-457200">
              <a:buAutoNum type="arabicParenR"/>
            </a:pPr>
            <a:endParaRPr lang="it-IT" sz="1600" dirty="0"/>
          </a:p>
          <a:p>
            <a:pPr marL="457200" indent="-45720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874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 sz="4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Banche dati</a:t>
            </a:r>
          </a:p>
        </p:txBody>
      </p:sp>
      <p:sp>
        <p:nvSpPr>
          <p:cNvPr id="38" name="Segnaposto contenuto 17"/>
          <p:cNvSpPr txBox="1">
            <a:spLocks/>
          </p:cNvSpPr>
          <p:nvPr/>
        </p:nvSpPr>
        <p:spPr>
          <a:xfrm>
            <a:off x="740393" y="1829508"/>
            <a:ext cx="5117068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it-IT" sz="1600" dirty="0">
                <a:latin typeface="Segoe UI" panose="020B0502040204020203" pitchFamily="34" charset="0"/>
                <a:cs typeface="Segoe UI" panose="020B0502040204020203" pitchFamily="34" charset="0"/>
              </a:rPr>
              <a:t>In base alla domanda di ricerca è necessario utilizzare banche dati differenti.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it-IT" sz="1600" dirty="0">
                <a:latin typeface="Segoe UI" panose="020B0502040204020203" pitchFamily="34" charset="0"/>
                <a:cs typeface="Segoe UI" panose="020B0502040204020203" pitchFamily="34" charset="0"/>
              </a:rPr>
              <a:t>I dati possono essere raccolti direttamente da fonti ufficiali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it-IT" sz="1600" dirty="0">
                <a:latin typeface="Segoe UI" panose="020B0502040204020203" pitchFamily="34" charset="0"/>
                <a:cs typeface="Segoe UI" panose="020B0502040204020203" pitchFamily="34" charset="0"/>
              </a:rPr>
              <a:t>Oppure possono essere raccolti manualmente attraverso la somministrazione di questionari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D60C3C-C0C2-400B-92B0-68D440D0B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009" y="1403903"/>
            <a:ext cx="5368368" cy="160434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50106E6-D3BB-471B-8E18-D801D603C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447" y="2684400"/>
            <a:ext cx="6327492" cy="17476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6A78702-CC37-4469-899F-C49F73BAB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18" y="3897817"/>
            <a:ext cx="7440475" cy="14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90331C5-A011-4F6A-8FEA-FCD985434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710" y="518998"/>
            <a:ext cx="5518689" cy="1963759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Le principali banche dati ufficiali</a:t>
            </a:r>
          </a:p>
        </p:txBody>
      </p:sp>
      <p:sp>
        <p:nvSpPr>
          <p:cNvPr id="25" name="Segnaposto contenuto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-IT" sz="1600" dirty="0">
                <a:latin typeface="Segoe UI" panose="020B0502040204020203" pitchFamily="34" charset="0"/>
                <a:cs typeface="Segoe UI" panose="020B0502040204020203" pitchFamily="34" charset="0"/>
              </a:rPr>
              <a:t>Quali Font:</a:t>
            </a:r>
          </a:p>
        </p:txBody>
      </p:sp>
      <p:grpSp>
        <p:nvGrpSpPr>
          <p:cNvPr id="18" name="Gruppo 17" descr="Piccolo cerchio con il numero 1 all'interno che indica il passaggio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e 18" descr="Piccolo cerchi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0" name="Casella di testo 19" descr="Nu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Segnaposto contenuto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it-IT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dati Italiani: ISTAT, Ministero delle Finanze, Ministero dell’Interno, Ministero della Salute etc..</a:t>
            </a:r>
            <a:endParaRPr lang="it-IT" sz="16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Gruppo 32" descr="Piccolo cerchio con il numero 2 all'interno che indica il passaggio 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Ovale 33" descr="Piccolo cerchi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35" name="Casella di testo 34" descr="Nu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Segnaposto contenuto 17"/>
          <p:cNvSpPr txBox="1">
            <a:spLocks/>
          </p:cNvSpPr>
          <p:nvPr/>
        </p:nvSpPr>
        <p:spPr>
          <a:xfrm>
            <a:off x="1056512" y="2896091"/>
            <a:ext cx="4585731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it-IT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L’Europa, Eurostat, OECD etc..</a:t>
            </a:r>
          </a:p>
        </p:txBody>
      </p:sp>
      <p:grpSp>
        <p:nvGrpSpPr>
          <p:cNvPr id="22" name="Gruppo 21" descr="Piccolo cerchio con il numero 3 all'interno che indica il passaggio 3"/>
          <p:cNvGrpSpPr/>
          <p:nvPr/>
        </p:nvGrpSpPr>
        <p:grpSpPr bwMode="blackWhite">
          <a:xfrm>
            <a:off x="583714" y="3826622"/>
            <a:ext cx="558179" cy="409838"/>
            <a:chOff x="6953426" y="711274"/>
            <a:chExt cx="558179" cy="409838"/>
          </a:xfrm>
        </p:grpSpPr>
        <p:sp>
          <p:nvSpPr>
            <p:cNvPr id="24" name="Ovale 23" descr="Piccolo cerchi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30" name="CasellaDiTesto 29" descr="Numero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Segnaposto contenuto 17"/>
          <p:cNvSpPr txBox="1">
            <a:spLocks/>
          </p:cNvSpPr>
          <p:nvPr/>
        </p:nvSpPr>
        <p:spPr>
          <a:xfrm>
            <a:off x="1108673" y="3826622"/>
            <a:ext cx="4452091" cy="117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it-IT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il Mondo: World Bank, WHO, OECD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it-IT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Alcuni link utili</a:t>
            </a:r>
            <a:endParaRPr lang="it-IT" sz="16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E6C248-F159-4F05-B33E-BC444343DC31}"/>
              </a:ext>
            </a:extLst>
          </p:cNvPr>
          <p:cNvSpPr txBox="1"/>
          <p:nvPr/>
        </p:nvSpPr>
        <p:spPr>
          <a:xfrm>
            <a:off x="860276" y="4865277"/>
            <a:ext cx="102752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https://www.istat.it/it/dati-analisi-e-prodotti/banche-dati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5"/>
              </a:rPr>
              <a:t>https://ec.europa.eu/eurostat/data/database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6"/>
              </a:rPr>
              <a:t>https://data.worldbank.org/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10DF1E3-0A4B-48F3-8B5E-D680E2B5E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6698" y="2441256"/>
            <a:ext cx="5110161" cy="19883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270B37C-9260-4425-9223-FF176BEE4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4504" y="4236460"/>
            <a:ext cx="4886895" cy="116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Dati Italiani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6561555" cy="47908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Analisi sui Comuni, Sulle Province, Sulle Regioni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it-IT" sz="2000" dirty="0">
                <a:hlinkClick r:id="rId3"/>
              </a:rPr>
              <a:t>https://finanzalocale.interno.gov.it/apps/floc.php/in/cod/3</a:t>
            </a:r>
            <a:endParaRPr lang="it-IT" sz="2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it-IT" sz="2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it-IT" sz="2000" dirty="0"/>
              <a:t>Dati Fiscali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it-IT" sz="2000" dirty="0">
                <a:hlinkClick r:id="rId4"/>
              </a:rPr>
              <a:t>https://www1.finanze.gov.it/finanze3/pagina_dichiarazioni/dichiarazioni.php</a:t>
            </a:r>
            <a:endParaRPr lang="it-IT" sz="2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it-IT" sz="2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it-IT" sz="2000" dirty="0"/>
              <a:t>Dati generali sulle regioni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it-IT" sz="2000" dirty="0">
                <a:hlinkClick r:id="rId5"/>
              </a:rPr>
              <a:t>http://noi-italia.istat.it/</a:t>
            </a:r>
            <a:endParaRPr lang="it-IT" sz="2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it-IT" sz="2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it-IT" sz="2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it-IT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A31F59-AF87-4026-B136-D0A151636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Microdati</a:t>
            </a:r>
            <a:r>
              <a:rPr lang="it-IT" dirty="0"/>
              <a:t> per la Ricerca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4D6401-CBE5-4844-9B15-5B6C1EC02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11" y="1366217"/>
            <a:ext cx="9001125" cy="34099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3CFB78-C3A7-4809-BA62-78AA7E9D6D52}"/>
              </a:ext>
            </a:extLst>
          </p:cNvPr>
          <p:cNvSpPr txBox="1"/>
          <p:nvPr/>
        </p:nvSpPr>
        <p:spPr>
          <a:xfrm>
            <a:off x="2902226" y="5353878"/>
            <a:ext cx="718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https://www.istat.it/it/dati-analisi-e-prodotti/microdati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934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4023281-B0E2-411F-A2F5-DB86C59E6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087" y="841041"/>
            <a:ext cx="4643791" cy="1419808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t-IT" dirty="0"/>
              <a:t>Lavorare sull’ISTRUZIONE: DATI PISA, TIMMS, PIAAC; PIRLS etc..</a:t>
            </a:r>
            <a:endParaRPr lang="it-IT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Segnaposto contenuto 17"/>
          <p:cNvSpPr txBox="1">
            <a:spLocks/>
          </p:cNvSpPr>
          <p:nvPr/>
        </p:nvSpPr>
        <p:spPr>
          <a:xfrm>
            <a:off x="541609" y="1455491"/>
            <a:ext cx="5912196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-IT" dirty="0"/>
              <a:t>Principali banche dati Internazionali</a:t>
            </a:r>
          </a:p>
        </p:txBody>
      </p:sp>
      <p:grpSp>
        <p:nvGrpSpPr>
          <p:cNvPr id="13" name="Gruppo 12" descr="Piccolo cerchio con il numero 1 all'interno che indica il passaggio 1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Ovale 13" descr="Piccolo cerchi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5" name="Casella di testo 14" descr="Nu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Segnaposto contenuto 17"/>
          <p:cNvSpPr txBox="1">
            <a:spLocks/>
          </p:cNvSpPr>
          <p:nvPr/>
        </p:nvSpPr>
        <p:spPr>
          <a:xfrm>
            <a:off x="1038800" y="1956085"/>
            <a:ext cx="3358809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Istruzione studenti 15-enni: PISA </a:t>
            </a:r>
          </a:p>
        </p:txBody>
      </p:sp>
      <p:grpSp>
        <p:nvGrpSpPr>
          <p:cNvPr id="18" name="Gruppo 17" descr="Piccolo cerchio con il numero 2 all'interno che indica il passaggio 2"/>
          <p:cNvGrpSpPr/>
          <p:nvPr/>
        </p:nvGrpSpPr>
        <p:grpSpPr bwMode="blackWhite">
          <a:xfrm>
            <a:off x="558723" y="2896735"/>
            <a:ext cx="558179" cy="409838"/>
            <a:chOff x="6953426" y="711274"/>
            <a:chExt cx="558179" cy="409838"/>
          </a:xfrm>
        </p:grpSpPr>
        <p:sp>
          <p:nvSpPr>
            <p:cNvPr id="23" name="Ovale 22" descr="Piccolo cerchi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4" name="Casella di testo 23" descr="Nu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Segnaposto contenuto 17"/>
          <p:cNvSpPr txBox="1">
            <a:spLocks/>
          </p:cNvSpPr>
          <p:nvPr/>
        </p:nvSpPr>
        <p:spPr>
          <a:xfrm>
            <a:off x="1066038" y="2936927"/>
            <a:ext cx="2897511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TIMMS: Performance in Scienze e Matematica: Studenti Elementari e Medie</a:t>
            </a:r>
          </a:p>
        </p:txBody>
      </p:sp>
      <p:grpSp>
        <p:nvGrpSpPr>
          <p:cNvPr id="26" name="Gruppo 25" descr="Piccolo cerchio con il numero 3 all'interno che indica il passaggio 3"/>
          <p:cNvGrpSpPr/>
          <p:nvPr/>
        </p:nvGrpSpPr>
        <p:grpSpPr bwMode="blackWhite">
          <a:xfrm>
            <a:off x="557319" y="4344232"/>
            <a:ext cx="558179" cy="409838"/>
            <a:chOff x="6953426" y="711274"/>
            <a:chExt cx="558179" cy="409838"/>
          </a:xfrm>
        </p:grpSpPr>
        <p:sp>
          <p:nvSpPr>
            <p:cNvPr id="27" name="Ovale 26" descr="Piccolo cerchi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8" name="Casella di testo 27" descr="Numero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Segnaposto contenuto 17"/>
          <p:cNvSpPr txBox="1">
            <a:spLocks/>
          </p:cNvSpPr>
          <p:nvPr/>
        </p:nvSpPr>
        <p:spPr>
          <a:xfrm>
            <a:off x="1076799" y="4360521"/>
            <a:ext cx="2760280" cy="1110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PIRLS: Performance in Lettura e Comprensione del testo</a:t>
            </a:r>
          </a:p>
          <a:p>
            <a:pPr marL="0" indent="0" rtl="0">
              <a:spcAft>
                <a:spcPts val="2000"/>
              </a:spcAft>
              <a:buNone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Connettore diritto 19" descr="Linea grigio chiaro che separa il testo e le immagini di morphing"/>
          <p:cNvCxnSpPr/>
          <p:nvPr/>
        </p:nvCxnSpPr>
        <p:spPr>
          <a:xfrm>
            <a:off x="6907831" y="2014899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 descr="Piccolo cerchio azzurro all'interno di un grande cerchio blu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20D5395-9CE5-4532-BE52-4E321CBC9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386" y="2394887"/>
            <a:ext cx="4787053" cy="167691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31AF436-5272-4F55-8DCF-56544EF4A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343" y="3376624"/>
            <a:ext cx="6260805" cy="160743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4A95A22-2489-4341-BACD-97F657A0B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1386" y="4587169"/>
            <a:ext cx="5281597" cy="1992717"/>
          </a:xfrm>
          <a:prstGeom prst="rect">
            <a:avLst/>
          </a:prstGeom>
        </p:spPr>
      </p:pic>
      <p:grpSp>
        <p:nvGrpSpPr>
          <p:cNvPr id="31" name="Gruppo 30" descr="Piccolo cerchio con il numero 3 all'interno che indica il passaggio 3">
            <a:extLst>
              <a:ext uri="{FF2B5EF4-FFF2-40B4-BE49-F238E27FC236}">
                <a16:creationId xmlns:a16="http://schemas.microsoft.com/office/drawing/2014/main" id="{627526F3-819F-4289-9977-E55C66B05E45}"/>
              </a:ext>
            </a:extLst>
          </p:cNvPr>
          <p:cNvGrpSpPr/>
          <p:nvPr/>
        </p:nvGrpSpPr>
        <p:grpSpPr bwMode="blackWhite">
          <a:xfrm>
            <a:off x="521207" y="5422396"/>
            <a:ext cx="558179" cy="409838"/>
            <a:chOff x="6953426" y="711274"/>
            <a:chExt cx="558179" cy="409838"/>
          </a:xfrm>
        </p:grpSpPr>
        <p:sp>
          <p:nvSpPr>
            <p:cNvPr id="32" name="Ovale 31" descr="Piccolo cerchio">
              <a:extLst>
                <a:ext uri="{FF2B5EF4-FFF2-40B4-BE49-F238E27FC236}">
                  <a16:creationId xmlns:a16="http://schemas.microsoft.com/office/drawing/2014/main" id="{58C2ECB4-9C77-4944-BCD7-3CB607D26178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33" name="Casella di testo 27" descr="Numero 3">
              <a:extLst>
                <a:ext uri="{FF2B5EF4-FFF2-40B4-BE49-F238E27FC236}">
                  <a16:creationId xmlns:a16="http://schemas.microsoft.com/office/drawing/2014/main" id="{BB1C3FC8-B5F4-4387-A619-D9DD4692F150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34" name="Segnaposto contenuto 17">
            <a:extLst>
              <a:ext uri="{FF2B5EF4-FFF2-40B4-BE49-F238E27FC236}">
                <a16:creationId xmlns:a16="http://schemas.microsoft.com/office/drawing/2014/main" id="{2F140CF3-6C4B-47AD-9900-CF94FF6F2F47}"/>
              </a:ext>
            </a:extLst>
          </p:cNvPr>
          <p:cNvSpPr txBox="1">
            <a:spLocks/>
          </p:cNvSpPr>
          <p:nvPr/>
        </p:nvSpPr>
        <p:spPr>
          <a:xfrm>
            <a:off x="1038801" y="5502046"/>
            <a:ext cx="2950678" cy="646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-IT" sz="7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PIAAC Performance degli Adulti</a:t>
            </a:r>
          </a:p>
          <a:p>
            <a:pPr marL="0" indent="0" rtl="0">
              <a:spcAft>
                <a:spcPts val="2000"/>
              </a:spcAft>
              <a:buNone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657A1D-49D6-44EC-B248-35C7FEF4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238538"/>
            <a:ext cx="7000761" cy="849597"/>
          </a:xfrm>
        </p:spPr>
        <p:txBody>
          <a:bodyPr/>
          <a:lstStyle/>
          <a:p>
            <a:r>
              <a:rPr lang="it-IT" b="1" dirty="0"/>
              <a:t>Lavorare sulla Sanità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020C4D-D27C-4199-97CC-23A8862201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736034"/>
            <a:ext cx="3860226" cy="3677213"/>
          </a:xfrm>
        </p:spPr>
        <p:txBody>
          <a:bodyPr>
            <a:normAutofit/>
          </a:bodyPr>
          <a:lstStyle/>
          <a:p>
            <a:r>
              <a:rPr lang="it-IT" sz="1600" b="1" dirty="0"/>
              <a:t>Principali Banche Dati: </a:t>
            </a:r>
            <a:r>
              <a:rPr lang="it-IT" sz="1600" b="1" dirty="0" err="1"/>
              <a:t>Health</a:t>
            </a:r>
            <a:r>
              <a:rPr lang="it-IT" sz="1600" b="1" dirty="0"/>
              <a:t> for </a:t>
            </a:r>
            <a:r>
              <a:rPr lang="it-IT" sz="1600" b="1" dirty="0" err="1"/>
              <a:t>All</a:t>
            </a:r>
            <a:endParaRPr lang="it-IT" sz="1600" b="1" dirty="0"/>
          </a:p>
          <a:p>
            <a:r>
              <a:rPr lang="it-IT" sz="1600" dirty="0">
                <a:hlinkClick r:id="rId2"/>
              </a:rPr>
              <a:t>https://www.istat.it/it/archivio/14562</a:t>
            </a:r>
            <a:endParaRPr lang="it-IT" sz="1600" b="1" dirty="0"/>
          </a:p>
          <a:p>
            <a:r>
              <a:rPr lang="it-IT" sz="1600" b="1" dirty="0"/>
              <a:t>Ministero della Salute</a:t>
            </a:r>
          </a:p>
          <a:p>
            <a:r>
              <a:rPr lang="it-IT" sz="1600" dirty="0">
                <a:hlinkClick r:id="rId3"/>
              </a:rPr>
              <a:t>http://www.dati.salute.gov.it/dati/homeDataset.jsp</a:t>
            </a:r>
            <a:endParaRPr lang="it-IT" sz="1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651B28-35DF-489B-8C15-1B48AEC28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7" y="437550"/>
            <a:ext cx="6750946" cy="30415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15A017B-0EFF-4A01-ACDD-FB0B68666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252" y="3628012"/>
            <a:ext cx="6862141" cy="27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8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354B19-7C4C-434E-BE29-EB74F4C7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Come predisporre il dataset: Es. dati Cross-</a:t>
            </a:r>
            <a:r>
              <a:rPr lang="it-IT" dirty="0" err="1"/>
              <a:t>Section</a:t>
            </a:r>
            <a:r>
              <a:rPr lang="it-IT" dirty="0"/>
              <a:t>; Dati Panel; Dati in Serie Storica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E3A9DA6-A01C-4539-8641-E062A5D467E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809553" y="1436858"/>
            <a:ext cx="4814060" cy="48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4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BAC8659-BA2E-41B9-823C-80380D89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303" y="189639"/>
            <a:ext cx="2720109" cy="666836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4FDEBC-E78A-4DC7-9959-BDEB2BE6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dati PANEL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DF7D81-C231-4188-A55E-77F2DF311042}"/>
              </a:ext>
            </a:extLst>
          </p:cNvPr>
          <p:cNvSpPr txBox="1"/>
          <p:nvPr/>
        </p:nvSpPr>
        <p:spPr>
          <a:xfrm>
            <a:off x="834887" y="2080591"/>
            <a:ext cx="516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Inserire un id per ogni regione</a:t>
            </a:r>
          </a:p>
          <a:p>
            <a:r>
              <a:rPr lang="it-IT" dirty="0"/>
              <a:t>Inserire tante colonne quante sono le variabili</a:t>
            </a:r>
          </a:p>
        </p:txBody>
      </p:sp>
    </p:spTree>
    <p:extLst>
      <p:ext uri="{BB962C8B-B14F-4D97-AF65-F5344CB8AC3E}">
        <p14:creationId xmlns:p14="http://schemas.microsoft.com/office/powerpoint/2010/main" val="1082067023"/>
      </p:ext>
    </p:extLst>
  </p:cSld>
  <p:clrMapOvr>
    <a:masterClrMapping/>
  </p:clrMapOvr>
</p:sld>
</file>

<file path=ppt/theme/theme1.xml><?xml version="1.0" encoding="utf-8"?>
<a:theme xmlns:a="http://schemas.openxmlformats.org/drawingml/2006/main" name="DocBenvenu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45_TF10001108.potx" id="{66E9F1A0-49EC-4038-8270-22AD7F47D240}" vid="{86F9DE1D-8072-420B-AE53-65C44E93AB7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{3F3D93A4-904B-4D99-B26E-DA8CEE8BDE1B}tf10001108</Template>
  <TotalTime>0</TotalTime>
  <Words>498</Words>
  <Application>Microsoft Office PowerPoint</Application>
  <PresentationFormat>Widescreen</PresentationFormat>
  <Paragraphs>80</Paragraphs>
  <Slides>13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Segoe UI Semibold</vt:lpstr>
      <vt:lpstr>DocBenvenuto</vt:lpstr>
      <vt:lpstr>Step by Step Come diventare  Ricercatore Applicato</vt:lpstr>
      <vt:lpstr>Banche dati</vt:lpstr>
      <vt:lpstr>Le principali banche dati ufficiali</vt:lpstr>
      <vt:lpstr>Dati Italiani</vt:lpstr>
      <vt:lpstr>Microdati per la Ricerca</vt:lpstr>
      <vt:lpstr>Lavorare sull’ISTRUZIONE: DATI PISA, TIMMS, PIAAC; PIRLS etc..</vt:lpstr>
      <vt:lpstr>Lavorare sulla Sanità</vt:lpstr>
      <vt:lpstr>Come predisporre il dataset: Es. dati Cross-Section; Dati Panel; Dati in Serie Storica</vt:lpstr>
      <vt:lpstr>Esempio dati PANEL</vt:lpstr>
      <vt:lpstr>Esempio serie storiche</vt:lpstr>
      <vt:lpstr>E’ il momento di mettersi alla prova: Primo passo:  Familiarizzare con dei software Econometrici?</vt:lpstr>
      <vt:lpstr>Alcuni Software a pagamento</vt:lpstr>
      <vt:lpstr>Come Impostare un progetto di ricerca di economia applicata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2020-04-29T05:39:47Z</dcterms:created>
  <dcterms:modified xsi:type="dcterms:W3CDTF">2020-04-29T09:32:57Z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